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  <p:sldMasterId id="2147483651" r:id="rId6"/>
    <p:sldMasterId id="2147483652" r:id="rId7"/>
    <p:sldMasterId id="2147483685" r:id="rId8"/>
  </p:sldMasterIdLst>
  <p:notesMasterIdLst>
    <p:notesMasterId r:id="rId29"/>
  </p:notesMasterIdLst>
  <p:handoutMasterIdLst>
    <p:handoutMasterId r:id="rId30"/>
  </p:handoutMasterIdLst>
  <p:sldIdLst>
    <p:sldId id="335" r:id="rId9"/>
    <p:sldId id="357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53" r:id="rId22"/>
    <p:sldId id="348" r:id="rId23"/>
    <p:sldId id="349" r:id="rId24"/>
    <p:sldId id="354" r:id="rId25"/>
    <p:sldId id="351" r:id="rId26"/>
    <p:sldId id="352" r:id="rId27"/>
    <p:sldId id="266" r:id="rId28"/>
  </p:sldIdLst>
  <p:sldSz cx="9144000" cy="6858000" type="screen4x3"/>
  <p:notesSz cx="6858000" cy="1295400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FF"/>
    <a:srgbClr val="4D4D4D"/>
    <a:srgbClr val="5F5F5F"/>
    <a:srgbClr val="777777"/>
    <a:srgbClr val="808080"/>
    <a:srgbClr val="1960AB"/>
    <a:srgbClr val="FFFFFF"/>
    <a:srgbClr val="6C5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C02F4-20DA-4CCA-BAFF-F224766EBB24}" v="8" dt="2018-07-23T16:30:31.708"/>
    <p1510:client id="{3BEC5834-CCDD-462D-95CA-D5CCC21C11AD}" v="1" dt="2018-07-23T16:30:30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39" autoAdjust="0"/>
  </p:normalViewPr>
  <p:slideViewPr>
    <p:cSldViewPr snapToGrid="0">
      <p:cViewPr>
        <p:scale>
          <a:sx n="64" d="100"/>
          <a:sy n="64" d="100"/>
        </p:scale>
        <p:origin x="-15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32844F-D0CF-4075-891C-22BD1739B835}" type="doc">
      <dgm:prSet loTypeId="urn:microsoft.com/office/officeart/2005/8/layout/vList4#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803FAD6-F1F4-4D40-80B3-27F3CC5DCA19}">
      <dgm:prSet phldrT="[Text]" custT="1"/>
      <dgm:spPr>
        <a:xfrm>
          <a:off x="0" y="0"/>
          <a:ext cx="7634287" cy="1414363"/>
        </a:xfr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45000"/>
                <a:satMod val="155000"/>
              </a:srgbClr>
            </a:gs>
            <a:gs pos="60000">
              <a:srgbClr val="9C5252">
                <a:hueOff val="0"/>
                <a:satOff val="0"/>
                <a:lumOff val="0"/>
                <a:alphaOff val="0"/>
                <a:shade val="95000"/>
                <a:satMod val="15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lnSpc>
              <a:spcPct val="120000"/>
            </a:lnSpc>
          </a:pPr>
          <a:r>
            <a:rPr lang="pt-BR" sz="2000" dirty="0">
              <a:solidFill>
                <a:sysClr val="window" lastClr="FFFFFF"/>
              </a:solidFill>
              <a:latin typeface="+mj-lt"/>
              <a:ea typeface="+mj-lt"/>
              <a:cs typeface="+mj-lt"/>
            </a:rPr>
            <a:t>Colete </a:t>
          </a:r>
          <a:r>
            <a:rPr lang="en-GB" sz="20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informações</a:t>
          </a:r>
        </a:p>
      </dgm:t>
    </dgm:pt>
    <dgm:pt modelId="{31BB3ED5-B9E1-4032-B9E5-37EA5348D744}" type="parTrans" cxnId="{A96388B4-2BCD-463B-886B-DF4344958823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FDE5C6C5-493D-42D5-9D5F-2E6388CE8C17}" type="sibTrans" cxnId="{A96388B4-2BCD-463B-886B-DF4344958823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5C9A2D05-53C8-4434-AC3C-D684B3E70F27}">
      <dgm:prSet phldrT="[Text]" custT="1"/>
      <dgm:spPr>
        <a:xfrm>
          <a:off x="0" y="0"/>
          <a:ext cx="7634287" cy="1414363"/>
        </a:xfr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45000"/>
                <a:satMod val="155000"/>
              </a:srgbClr>
            </a:gs>
            <a:gs pos="60000">
              <a:srgbClr val="9C5252">
                <a:hueOff val="0"/>
                <a:satOff val="0"/>
                <a:lumOff val="0"/>
                <a:alphaOff val="0"/>
                <a:shade val="95000"/>
                <a:satMod val="15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lnSpc>
              <a:spcPct val="120000"/>
            </a:lnSpc>
          </a:pPr>
          <a:r>
            <a:rPr lang="pt-BR" sz="1800" dirty="0">
              <a:solidFill>
                <a:sysClr val="window" lastClr="FFFFFF"/>
              </a:solidFill>
              <a:latin typeface="+mj-lt"/>
              <a:ea typeface="+mj-lt"/>
              <a:cs typeface="+mj-lt"/>
            </a:rPr>
            <a:t>Colete </a:t>
          </a:r>
          <a:r>
            <a:rPr lang="pt-BR" sz="18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informações sobre a incerteza dos dados de atividade e fatores de emissão</a:t>
          </a:r>
          <a:endParaRPr lang="en-GB" sz="18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BC216F9E-5DD6-49F0-B020-6BE86A95CAA5}" type="parTrans" cxnId="{EA815A82-BA13-4C41-A12F-A27DEB90F961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AAA42367-65D1-4FE7-9DD0-717B4C8BA804}" type="sibTrans" cxnId="{EA815A82-BA13-4C41-A12F-A27DEB90F961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9CF8E6ED-8EC2-4C16-8E15-B388BCCB0708}">
      <dgm:prSet phldrT="[Text]" custT="1"/>
      <dgm:spPr>
        <a:xfrm>
          <a:off x="0" y="1555799"/>
          <a:ext cx="7634287" cy="1414363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45000"/>
                <a:satMod val="155000"/>
              </a:srgbClr>
            </a:gs>
            <a:gs pos="60000">
              <a:srgbClr val="E68422">
                <a:hueOff val="0"/>
                <a:satOff val="0"/>
                <a:lumOff val="0"/>
                <a:alphaOff val="0"/>
                <a:shade val="95000"/>
                <a:satMod val="15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lnSpc>
              <a:spcPct val="120000"/>
            </a:lnSpc>
          </a:pPr>
          <a:r>
            <a:rPr lang="pt-BR" sz="2000" dirty="0">
              <a:solidFill>
                <a:sysClr val="window" lastClr="FFFFFF"/>
              </a:solidFill>
              <a:latin typeface="+mj-lt"/>
              <a:ea typeface="+mj-lt"/>
              <a:cs typeface="+mj-lt"/>
            </a:rPr>
            <a:t>Decida  </a:t>
          </a:r>
          <a:r>
            <a:rPr lang="pt-BR" sz="20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a abordagem a ser  utilizada</a:t>
          </a:r>
          <a:endParaRPr lang="en-GB" sz="20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0CBE82F1-7FC0-4D81-8260-44662E5B2D42}" type="parTrans" cxnId="{6A9DA58C-A8F2-412F-8BD6-676093CA739B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14DB22A9-9017-457E-81B3-18B2A4726951}" type="sibTrans" cxnId="{6A9DA58C-A8F2-412F-8BD6-676093CA739B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E275D42C-0476-48E1-934F-7FCBC814D8DE}">
      <dgm:prSet phldrT="[Text]" custT="1"/>
      <dgm:spPr>
        <a:xfrm>
          <a:off x="0" y="1555799"/>
          <a:ext cx="7634287" cy="1414363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45000"/>
                <a:satMod val="155000"/>
              </a:srgbClr>
            </a:gs>
            <a:gs pos="60000">
              <a:srgbClr val="E68422">
                <a:hueOff val="0"/>
                <a:satOff val="0"/>
                <a:lumOff val="0"/>
                <a:alphaOff val="0"/>
                <a:shade val="95000"/>
                <a:satMod val="15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lnSpc>
              <a:spcPct val="120000"/>
            </a:lnSpc>
          </a:pPr>
          <a:r>
            <a:rPr lang="pt-BR" sz="18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Propagação de erros</a:t>
          </a:r>
          <a:endParaRPr lang="en-GB" sz="18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09B00594-B4B0-4D97-989E-B750B77B5A81}" type="parTrans" cxnId="{0A7B1B1C-E1A5-430E-B240-CB64C55A0845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078CCEC2-202B-45C3-A248-C74D95DFC532}" type="sibTrans" cxnId="{0A7B1B1C-E1A5-430E-B240-CB64C55A0845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D91866D2-F011-4DA4-91CD-9C4B9CB7DA1D}">
      <dgm:prSet phldrT="[Text]" custT="1"/>
      <dgm:spPr>
        <a:xfrm>
          <a:off x="0" y="1555799"/>
          <a:ext cx="7634287" cy="1414363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45000"/>
                <a:satMod val="155000"/>
              </a:srgbClr>
            </a:gs>
            <a:gs pos="60000">
              <a:srgbClr val="E68422">
                <a:hueOff val="0"/>
                <a:satOff val="0"/>
                <a:lumOff val="0"/>
                <a:alphaOff val="0"/>
                <a:shade val="95000"/>
                <a:satMod val="15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lnSpc>
              <a:spcPct val="120000"/>
            </a:lnSpc>
          </a:pPr>
          <a:r>
            <a:rPr lang="en-GB" sz="18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Monte Carlo</a:t>
          </a:r>
        </a:p>
      </dgm:t>
    </dgm:pt>
    <dgm:pt modelId="{618E80CB-4190-4D08-B0A2-397649077F40}" type="parTrans" cxnId="{9740F868-4A9B-4891-91E2-E6A73426C89D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61D4B0AA-5F5E-4052-9EBC-E468C5F9A9DD}" type="sibTrans" cxnId="{9740F868-4A9B-4891-91E2-E6A73426C89D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824CE39A-988B-4C06-86A0-8021E76807AD}">
      <dgm:prSet phldrT="[Text]" custT="1"/>
      <dgm:spPr>
        <a:xfrm>
          <a:off x="0" y="3111599"/>
          <a:ext cx="7634287" cy="1414363"/>
        </a:xfr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45000"/>
                <a:satMod val="155000"/>
              </a:srgbClr>
            </a:gs>
            <a:gs pos="60000">
              <a:srgbClr val="846648">
                <a:hueOff val="0"/>
                <a:satOff val="0"/>
                <a:lumOff val="0"/>
                <a:alphaOff val="0"/>
                <a:shade val="95000"/>
                <a:satMod val="15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lnSpc>
              <a:spcPct val="120000"/>
            </a:lnSpc>
          </a:pPr>
          <a:r>
            <a:rPr lang="pt-BR" sz="2000" dirty="0">
              <a:solidFill>
                <a:sysClr val="window" lastClr="FFFFFF"/>
              </a:solidFill>
              <a:latin typeface="+mj-lt"/>
              <a:ea typeface="+mj-lt"/>
              <a:cs typeface="+mj-lt"/>
            </a:rPr>
            <a:t>Realize </a:t>
          </a:r>
          <a:r>
            <a:rPr lang="en-GB" sz="20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a análise de inventário</a:t>
          </a:r>
        </a:p>
      </dgm:t>
    </dgm:pt>
    <dgm:pt modelId="{3439685A-3C8B-4053-B0E5-2792907ADBB4}" type="parTrans" cxnId="{4BE5A113-5826-4492-BE27-75CD663E69DC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9C389991-3205-426E-A40C-E8548038A362}" type="sibTrans" cxnId="{4BE5A113-5826-4492-BE27-75CD663E69DC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89616517-9144-4AE0-B74A-85F8341A86BB}">
      <dgm:prSet phldrT="[Text]" custT="1"/>
      <dgm:spPr>
        <a:xfrm>
          <a:off x="0" y="3111599"/>
          <a:ext cx="7634287" cy="1414363"/>
        </a:xfr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45000"/>
                <a:satMod val="155000"/>
              </a:srgbClr>
            </a:gs>
            <a:gs pos="60000">
              <a:srgbClr val="846648">
                <a:hueOff val="0"/>
                <a:satOff val="0"/>
                <a:lumOff val="0"/>
                <a:alphaOff val="0"/>
                <a:shade val="95000"/>
                <a:satMod val="15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lnSpc>
              <a:spcPct val="120000"/>
            </a:lnSpc>
          </a:pPr>
          <a:r>
            <a:rPr lang="en-GB" sz="18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Planilhas</a:t>
          </a:r>
        </a:p>
      </dgm:t>
    </dgm:pt>
    <dgm:pt modelId="{7D95256B-44B8-466B-A115-3C6040F68D95}" type="parTrans" cxnId="{D89812A4-6FA8-417F-9D8F-76C80C7B3D4B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AD9FECFC-2979-4F7F-9177-D1F19F02C94B}" type="sibTrans" cxnId="{D89812A4-6FA8-417F-9D8F-76C80C7B3D4B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5336AE94-832A-45C2-8128-26EF2439A62F}">
      <dgm:prSet phldrT="[Text]" custT="1"/>
      <dgm:spPr>
        <a:xfrm>
          <a:off x="0" y="3111599"/>
          <a:ext cx="7634287" cy="1414363"/>
        </a:xfr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45000"/>
                <a:satMod val="155000"/>
              </a:srgbClr>
            </a:gs>
            <a:gs pos="60000">
              <a:srgbClr val="846648">
                <a:hueOff val="0"/>
                <a:satOff val="0"/>
                <a:lumOff val="0"/>
                <a:alphaOff val="0"/>
                <a:shade val="95000"/>
                <a:satMod val="15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lnSpc>
              <a:spcPct val="120000"/>
            </a:lnSpc>
          </a:pPr>
          <a:r>
            <a:rPr lang="pt-BR" sz="18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Ferramentas de software</a:t>
          </a:r>
          <a:endParaRPr lang="en-GB" sz="18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1172BF4E-1FF9-467B-B494-0F7EED504A1D}" type="parTrans" cxnId="{E6A36719-7810-4345-9DA5-418A621F5BB3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BBD68DFE-34A9-4FEF-B503-188DFBAB8AC7}" type="sibTrans" cxnId="{E6A36719-7810-4345-9DA5-418A621F5BB3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0674AC40-5480-4807-8552-46E52AA0F9F2}" type="pres">
      <dgm:prSet presAssocID="{7C32844F-D0CF-4075-891C-22BD1739B83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AAD65F1-AE7D-44D9-AB3F-1D01E83598A7}" type="pres">
      <dgm:prSet presAssocID="{3803FAD6-F1F4-4D40-80B3-27F3CC5DCA19}" presName="comp" presStyleCnt="0"/>
      <dgm:spPr/>
    </dgm:pt>
    <dgm:pt modelId="{05CFD578-EAF4-49D1-832C-B4A6B63F8233}" type="pres">
      <dgm:prSet presAssocID="{3803FAD6-F1F4-4D40-80B3-27F3CC5DCA19}" presName="box" presStyleLbl="node1" presStyleIdx="0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8AC620F6-EA6E-4E6C-A6AA-8131E9BFC881}" type="pres">
      <dgm:prSet presAssocID="{3803FAD6-F1F4-4D40-80B3-27F3CC5DCA19}" presName="img" presStyleLbl="fgImgPlace1" presStyleIdx="0" presStyleCnt="3"/>
      <dgm:spPr>
        <a:xfrm>
          <a:off x="141436" y="141436"/>
          <a:ext cx="1526857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</dgm:pt>
    <dgm:pt modelId="{1039CC1B-AAE7-4EA7-B39F-0850D72745D2}" type="pres">
      <dgm:prSet presAssocID="{3803FAD6-F1F4-4D40-80B3-27F3CC5DCA1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82C870-2358-4AD2-A929-CB9FB67DDCA4}" type="pres">
      <dgm:prSet presAssocID="{FDE5C6C5-493D-42D5-9D5F-2E6388CE8C17}" presName="spacer" presStyleCnt="0"/>
      <dgm:spPr/>
    </dgm:pt>
    <dgm:pt modelId="{12DC304F-E377-4E29-BC33-E8C560224BE3}" type="pres">
      <dgm:prSet presAssocID="{9CF8E6ED-8EC2-4C16-8E15-B388BCCB0708}" presName="comp" presStyleCnt="0"/>
      <dgm:spPr/>
    </dgm:pt>
    <dgm:pt modelId="{FB85348A-AF10-4550-9022-FD078EBA32CA}" type="pres">
      <dgm:prSet presAssocID="{9CF8E6ED-8EC2-4C16-8E15-B388BCCB0708}" presName="box" presStyleLbl="node1" presStyleIdx="1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07FCDEA0-A8A9-401B-B072-A88FE96D7714}" type="pres">
      <dgm:prSet presAssocID="{9CF8E6ED-8EC2-4C16-8E15-B388BCCB0708}" presName="img" presStyleLbl="fgImgPlace1" presStyleIdx="1" presStyleCnt="3"/>
      <dgm:spPr>
        <a:xfrm>
          <a:off x="141436" y="1697236"/>
          <a:ext cx="1526857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</dgm:pt>
    <dgm:pt modelId="{95430874-C4CC-4C8E-81E5-4CD9D7268B24}" type="pres">
      <dgm:prSet presAssocID="{9CF8E6ED-8EC2-4C16-8E15-B388BCCB070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2D5942-526D-4668-A4A1-586C0A62C02B}" type="pres">
      <dgm:prSet presAssocID="{14DB22A9-9017-457E-81B3-18B2A4726951}" presName="spacer" presStyleCnt="0"/>
      <dgm:spPr/>
    </dgm:pt>
    <dgm:pt modelId="{CEF2BD8E-638D-424D-B5C2-138BF0DF12DE}" type="pres">
      <dgm:prSet presAssocID="{824CE39A-988B-4C06-86A0-8021E76807AD}" presName="comp" presStyleCnt="0"/>
      <dgm:spPr/>
    </dgm:pt>
    <dgm:pt modelId="{3FB1CCFC-F1C4-4650-A40E-E878D370C734}" type="pres">
      <dgm:prSet presAssocID="{824CE39A-988B-4C06-86A0-8021E76807AD}" presName="box" presStyleLbl="node1" presStyleIdx="2" presStyleCnt="3" custLinFactNeighborX="-11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37D7A0BC-89D0-4D17-9999-4C73A6C59C19}" type="pres">
      <dgm:prSet presAssocID="{824CE39A-988B-4C06-86A0-8021E76807AD}" presName="img" presStyleLbl="fgImgPlace1" presStyleIdx="2" presStyleCnt="3"/>
      <dgm:spPr>
        <a:xfrm>
          <a:off x="141436" y="3253035"/>
          <a:ext cx="1526857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</dgm:pt>
    <dgm:pt modelId="{96933323-00C7-42D2-915C-0219167BF38E}" type="pres">
      <dgm:prSet presAssocID="{824CE39A-988B-4C06-86A0-8021E76807A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249B3CA-A589-4702-BA81-CF951E940924}" type="presOf" srcId="{7C32844F-D0CF-4075-891C-22BD1739B835}" destId="{0674AC40-5480-4807-8552-46E52AA0F9F2}" srcOrd="0" destOrd="0" presId="urn:microsoft.com/office/officeart/2005/8/layout/vList4#4"/>
    <dgm:cxn modelId="{C1DEB92B-1B6B-4868-AE83-418F2C57FD04}" type="presOf" srcId="{D91866D2-F011-4DA4-91CD-9C4B9CB7DA1D}" destId="{FB85348A-AF10-4550-9022-FD078EBA32CA}" srcOrd="0" destOrd="2" presId="urn:microsoft.com/office/officeart/2005/8/layout/vList4#4"/>
    <dgm:cxn modelId="{28D1BE2A-65C4-43EF-A8DB-3180E37FC115}" type="presOf" srcId="{5336AE94-832A-45C2-8128-26EF2439A62F}" destId="{96933323-00C7-42D2-915C-0219167BF38E}" srcOrd="1" destOrd="2" presId="urn:microsoft.com/office/officeart/2005/8/layout/vList4#4"/>
    <dgm:cxn modelId="{E6A36719-7810-4345-9DA5-418A621F5BB3}" srcId="{824CE39A-988B-4C06-86A0-8021E76807AD}" destId="{5336AE94-832A-45C2-8128-26EF2439A62F}" srcOrd="1" destOrd="0" parTransId="{1172BF4E-1FF9-467B-B494-0F7EED504A1D}" sibTransId="{BBD68DFE-34A9-4FEF-B503-188DFBAB8AC7}"/>
    <dgm:cxn modelId="{A9846255-E7F9-4952-8BDA-92577B858AE2}" type="presOf" srcId="{89616517-9144-4AE0-B74A-85F8341A86BB}" destId="{3FB1CCFC-F1C4-4650-A40E-E878D370C734}" srcOrd="0" destOrd="1" presId="urn:microsoft.com/office/officeart/2005/8/layout/vList4#4"/>
    <dgm:cxn modelId="{4BE5A113-5826-4492-BE27-75CD663E69DC}" srcId="{7C32844F-D0CF-4075-891C-22BD1739B835}" destId="{824CE39A-988B-4C06-86A0-8021E76807AD}" srcOrd="2" destOrd="0" parTransId="{3439685A-3C8B-4053-B0E5-2792907ADBB4}" sibTransId="{9C389991-3205-426E-A40C-E8548038A362}"/>
    <dgm:cxn modelId="{407A35BA-F139-4962-BD10-73F4D1F49243}" type="presOf" srcId="{E275D42C-0476-48E1-934F-7FCBC814D8DE}" destId="{FB85348A-AF10-4550-9022-FD078EBA32CA}" srcOrd="0" destOrd="1" presId="urn:microsoft.com/office/officeart/2005/8/layout/vList4#4"/>
    <dgm:cxn modelId="{EA815A82-BA13-4C41-A12F-A27DEB90F961}" srcId="{3803FAD6-F1F4-4D40-80B3-27F3CC5DCA19}" destId="{5C9A2D05-53C8-4434-AC3C-D684B3E70F27}" srcOrd="0" destOrd="0" parTransId="{BC216F9E-5DD6-49F0-B020-6BE86A95CAA5}" sibTransId="{AAA42367-65D1-4FE7-9DD0-717B4C8BA804}"/>
    <dgm:cxn modelId="{71632F93-BEE8-4D9A-A77D-E9FFC3F4B819}" type="presOf" srcId="{3803FAD6-F1F4-4D40-80B3-27F3CC5DCA19}" destId="{1039CC1B-AAE7-4EA7-B39F-0850D72745D2}" srcOrd="1" destOrd="0" presId="urn:microsoft.com/office/officeart/2005/8/layout/vList4#4"/>
    <dgm:cxn modelId="{3C3D4FF0-1A9C-47A6-83B4-2AF6AF01FCEE}" type="presOf" srcId="{9CF8E6ED-8EC2-4C16-8E15-B388BCCB0708}" destId="{95430874-C4CC-4C8E-81E5-4CD9D7268B24}" srcOrd="1" destOrd="0" presId="urn:microsoft.com/office/officeart/2005/8/layout/vList4#4"/>
    <dgm:cxn modelId="{6A9DA58C-A8F2-412F-8BD6-676093CA739B}" srcId="{7C32844F-D0CF-4075-891C-22BD1739B835}" destId="{9CF8E6ED-8EC2-4C16-8E15-B388BCCB0708}" srcOrd="1" destOrd="0" parTransId="{0CBE82F1-7FC0-4D81-8260-44662E5B2D42}" sibTransId="{14DB22A9-9017-457E-81B3-18B2A4726951}"/>
    <dgm:cxn modelId="{C226DB8B-A90A-4EA3-9E66-91B07257E577}" type="presOf" srcId="{89616517-9144-4AE0-B74A-85F8341A86BB}" destId="{96933323-00C7-42D2-915C-0219167BF38E}" srcOrd="1" destOrd="1" presId="urn:microsoft.com/office/officeart/2005/8/layout/vList4#4"/>
    <dgm:cxn modelId="{D578E4C4-23D4-47E0-B67F-50446CF39577}" type="presOf" srcId="{5C9A2D05-53C8-4434-AC3C-D684B3E70F27}" destId="{05CFD578-EAF4-49D1-832C-B4A6B63F8233}" srcOrd="0" destOrd="1" presId="urn:microsoft.com/office/officeart/2005/8/layout/vList4#4"/>
    <dgm:cxn modelId="{309FA0B4-D78B-48D3-9EF0-3781E1801841}" type="presOf" srcId="{824CE39A-988B-4C06-86A0-8021E76807AD}" destId="{96933323-00C7-42D2-915C-0219167BF38E}" srcOrd="1" destOrd="0" presId="urn:microsoft.com/office/officeart/2005/8/layout/vList4#4"/>
    <dgm:cxn modelId="{A96388B4-2BCD-463B-886B-DF4344958823}" srcId="{7C32844F-D0CF-4075-891C-22BD1739B835}" destId="{3803FAD6-F1F4-4D40-80B3-27F3CC5DCA19}" srcOrd="0" destOrd="0" parTransId="{31BB3ED5-B9E1-4032-B9E5-37EA5348D744}" sibTransId="{FDE5C6C5-493D-42D5-9D5F-2E6388CE8C17}"/>
    <dgm:cxn modelId="{7C2569DD-BDB5-4FC1-848C-BA5E283409AC}" type="presOf" srcId="{5336AE94-832A-45C2-8128-26EF2439A62F}" destId="{3FB1CCFC-F1C4-4650-A40E-E878D370C734}" srcOrd="0" destOrd="2" presId="urn:microsoft.com/office/officeart/2005/8/layout/vList4#4"/>
    <dgm:cxn modelId="{C0D0BC78-9936-4068-A771-94904ACB9F87}" type="presOf" srcId="{3803FAD6-F1F4-4D40-80B3-27F3CC5DCA19}" destId="{05CFD578-EAF4-49D1-832C-B4A6B63F8233}" srcOrd="0" destOrd="0" presId="urn:microsoft.com/office/officeart/2005/8/layout/vList4#4"/>
    <dgm:cxn modelId="{9740F868-4A9B-4891-91E2-E6A73426C89D}" srcId="{9CF8E6ED-8EC2-4C16-8E15-B388BCCB0708}" destId="{D91866D2-F011-4DA4-91CD-9C4B9CB7DA1D}" srcOrd="1" destOrd="0" parTransId="{618E80CB-4190-4D08-B0A2-397649077F40}" sibTransId="{61D4B0AA-5F5E-4052-9EBC-E468C5F9A9DD}"/>
    <dgm:cxn modelId="{B896068E-5A6C-4A2A-BC5E-FA8A72CDE9CF}" type="presOf" srcId="{E275D42C-0476-48E1-934F-7FCBC814D8DE}" destId="{95430874-C4CC-4C8E-81E5-4CD9D7268B24}" srcOrd="1" destOrd="1" presId="urn:microsoft.com/office/officeart/2005/8/layout/vList4#4"/>
    <dgm:cxn modelId="{BAB4B808-813E-4F23-84C1-C923BC468D2E}" type="presOf" srcId="{9CF8E6ED-8EC2-4C16-8E15-B388BCCB0708}" destId="{FB85348A-AF10-4550-9022-FD078EBA32CA}" srcOrd="0" destOrd="0" presId="urn:microsoft.com/office/officeart/2005/8/layout/vList4#4"/>
    <dgm:cxn modelId="{5E9ACA12-ADA7-4DB8-99CB-7CEF97721860}" type="presOf" srcId="{5C9A2D05-53C8-4434-AC3C-D684B3E70F27}" destId="{1039CC1B-AAE7-4EA7-B39F-0850D72745D2}" srcOrd="1" destOrd="1" presId="urn:microsoft.com/office/officeart/2005/8/layout/vList4#4"/>
    <dgm:cxn modelId="{55DAB0C7-3899-415E-9C29-67E761A85A11}" type="presOf" srcId="{D91866D2-F011-4DA4-91CD-9C4B9CB7DA1D}" destId="{95430874-C4CC-4C8E-81E5-4CD9D7268B24}" srcOrd="1" destOrd="2" presId="urn:microsoft.com/office/officeart/2005/8/layout/vList4#4"/>
    <dgm:cxn modelId="{D89812A4-6FA8-417F-9D8F-76C80C7B3D4B}" srcId="{824CE39A-988B-4C06-86A0-8021E76807AD}" destId="{89616517-9144-4AE0-B74A-85F8341A86BB}" srcOrd="0" destOrd="0" parTransId="{7D95256B-44B8-466B-A115-3C6040F68D95}" sibTransId="{AD9FECFC-2979-4F7F-9177-D1F19F02C94B}"/>
    <dgm:cxn modelId="{28E04DDC-FBF1-433C-AF47-343A91A1C54E}" type="presOf" srcId="{824CE39A-988B-4C06-86A0-8021E76807AD}" destId="{3FB1CCFC-F1C4-4650-A40E-E878D370C734}" srcOrd="0" destOrd="0" presId="urn:microsoft.com/office/officeart/2005/8/layout/vList4#4"/>
    <dgm:cxn modelId="{0A7B1B1C-E1A5-430E-B240-CB64C55A0845}" srcId="{9CF8E6ED-8EC2-4C16-8E15-B388BCCB0708}" destId="{E275D42C-0476-48E1-934F-7FCBC814D8DE}" srcOrd="0" destOrd="0" parTransId="{09B00594-B4B0-4D97-989E-B750B77B5A81}" sibTransId="{078CCEC2-202B-45C3-A248-C74D95DFC532}"/>
    <dgm:cxn modelId="{395FA78F-34AE-4EA9-8C30-D7C38BD0D5AC}" type="presParOf" srcId="{0674AC40-5480-4807-8552-46E52AA0F9F2}" destId="{DAAD65F1-AE7D-44D9-AB3F-1D01E83598A7}" srcOrd="0" destOrd="0" presId="urn:microsoft.com/office/officeart/2005/8/layout/vList4#4"/>
    <dgm:cxn modelId="{F23947AE-0A75-4DE9-B8B2-EE369F8CCC5F}" type="presParOf" srcId="{DAAD65F1-AE7D-44D9-AB3F-1D01E83598A7}" destId="{05CFD578-EAF4-49D1-832C-B4A6B63F8233}" srcOrd="0" destOrd="0" presId="urn:microsoft.com/office/officeart/2005/8/layout/vList4#4"/>
    <dgm:cxn modelId="{2D62E6E2-D471-4D50-975C-7A12C87ED2A0}" type="presParOf" srcId="{DAAD65F1-AE7D-44D9-AB3F-1D01E83598A7}" destId="{8AC620F6-EA6E-4E6C-A6AA-8131E9BFC881}" srcOrd="1" destOrd="0" presId="urn:microsoft.com/office/officeart/2005/8/layout/vList4#4"/>
    <dgm:cxn modelId="{2CAF6843-9D74-4922-8749-8DE88943A7BD}" type="presParOf" srcId="{DAAD65F1-AE7D-44D9-AB3F-1D01E83598A7}" destId="{1039CC1B-AAE7-4EA7-B39F-0850D72745D2}" srcOrd="2" destOrd="0" presId="urn:microsoft.com/office/officeart/2005/8/layout/vList4#4"/>
    <dgm:cxn modelId="{1B08162A-506B-4970-AC10-050F8984A385}" type="presParOf" srcId="{0674AC40-5480-4807-8552-46E52AA0F9F2}" destId="{BC82C870-2358-4AD2-A929-CB9FB67DDCA4}" srcOrd="1" destOrd="0" presId="urn:microsoft.com/office/officeart/2005/8/layout/vList4#4"/>
    <dgm:cxn modelId="{6EC33DFA-337D-4A59-B993-4BDA95037810}" type="presParOf" srcId="{0674AC40-5480-4807-8552-46E52AA0F9F2}" destId="{12DC304F-E377-4E29-BC33-E8C560224BE3}" srcOrd="2" destOrd="0" presId="urn:microsoft.com/office/officeart/2005/8/layout/vList4#4"/>
    <dgm:cxn modelId="{32153EE8-5CB2-4F67-BBD2-D2B499AD352E}" type="presParOf" srcId="{12DC304F-E377-4E29-BC33-E8C560224BE3}" destId="{FB85348A-AF10-4550-9022-FD078EBA32CA}" srcOrd="0" destOrd="0" presId="urn:microsoft.com/office/officeart/2005/8/layout/vList4#4"/>
    <dgm:cxn modelId="{427ABBCF-7255-4DDE-A393-88096D918670}" type="presParOf" srcId="{12DC304F-E377-4E29-BC33-E8C560224BE3}" destId="{07FCDEA0-A8A9-401B-B072-A88FE96D7714}" srcOrd="1" destOrd="0" presId="urn:microsoft.com/office/officeart/2005/8/layout/vList4#4"/>
    <dgm:cxn modelId="{416579A7-051C-4443-8049-469FD7DDC85C}" type="presParOf" srcId="{12DC304F-E377-4E29-BC33-E8C560224BE3}" destId="{95430874-C4CC-4C8E-81E5-4CD9D7268B24}" srcOrd="2" destOrd="0" presId="urn:microsoft.com/office/officeart/2005/8/layout/vList4#4"/>
    <dgm:cxn modelId="{DC7DD385-67CB-445D-99D1-CBE74A83B374}" type="presParOf" srcId="{0674AC40-5480-4807-8552-46E52AA0F9F2}" destId="{BD2D5942-526D-4668-A4A1-586C0A62C02B}" srcOrd="3" destOrd="0" presId="urn:microsoft.com/office/officeart/2005/8/layout/vList4#4"/>
    <dgm:cxn modelId="{B024FAA3-5432-4FAE-90D4-C5EB4DAF56DA}" type="presParOf" srcId="{0674AC40-5480-4807-8552-46E52AA0F9F2}" destId="{CEF2BD8E-638D-424D-B5C2-138BF0DF12DE}" srcOrd="4" destOrd="0" presId="urn:microsoft.com/office/officeart/2005/8/layout/vList4#4"/>
    <dgm:cxn modelId="{76A8336C-12A4-4411-886D-84E0C19E4377}" type="presParOf" srcId="{CEF2BD8E-638D-424D-B5C2-138BF0DF12DE}" destId="{3FB1CCFC-F1C4-4650-A40E-E878D370C734}" srcOrd="0" destOrd="0" presId="urn:microsoft.com/office/officeart/2005/8/layout/vList4#4"/>
    <dgm:cxn modelId="{A51DD370-212E-4670-A043-B2165B66A6F6}" type="presParOf" srcId="{CEF2BD8E-638D-424D-B5C2-138BF0DF12DE}" destId="{37D7A0BC-89D0-4D17-9999-4C73A6C59C19}" srcOrd="1" destOrd="0" presId="urn:microsoft.com/office/officeart/2005/8/layout/vList4#4"/>
    <dgm:cxn modelId="{ADA0735A-9761-4E2B-AE1A-A16C09A30AD4}" type="presParOf" srcId="{CEF2BD8E-638D-424D-B5C2-138BF0DF12DE}" destId="{96933323-00C7-42D2-915C-0219167BF38E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FD578-EAF4-49D1-832C-B4A6B63F8233}">
      <dsp:nvSpPr>
        <dsp:cNvPr id="0" name=""/>
        <dsp:cNvSpPr/>
      </dsp:nvSpPr>
      <dsp:spPr>
        <a:xfrm>
          <a:off x="0" y="0"/>
          <a:ext cx="7634287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45000"/>
                <a:satMod val="155000"/>
              </a:srgbClr>
            </a:gs>
            <a:gs pos="60000">
              <a:srgbClr val="9C5252">
                <a:hueOff val="0"/>
                <a:satOff val="0"/>
                <a:lumOff val="0"/>
                <a:alphaOff val="0"/>
                <a:shade val="95000"/>
                <a:satMod val="15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ysClr val="window" lastClr="FFFFFF"/>
              </a:solidFill>
              <a:latin typeface="+mj-lt"/>
              <a:ea typeface="+mj-lt"/>
              <a:cs typeface="+mj-lt"/>
            </a:rPr>
            <a:t>Colete </a:t>
          </a:r>
          <a:r>
            <a:rPr lang="en-GB" sz="20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informações</a:t>
          </a:r>
        </a:p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ysClr val="window" lastClr="FFFFFF"/>
              </a:solidFill>
              <a:latin typeface="+mj-lt"/>
              <a:ea typeface="+mj-lt"/>
              <a:cs typeface="+mj-lt"/>
            </a:rPr>
            <a:t>Colete </a:t>
          </a:r>
          <a:r>
            <a:rPr lang="pt-BR" sz="18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informações sobre a incerteza dos dados de atividade e fatores de emissão</a:t>
          </a:r>
          <a:endParaRPr lang="en-GB" sz="180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1668293" y="0"/>
        <a:ext cx="5965993" cy="1414363"/>
      </dsp:txXfrm>
    </dsp:sp>
    <dsp:sp modelId="{8AC620F6-EA6E-4E6C-A6AA-8131E9BFC881}">
      <dsp:nvSpPr>
        <dsp:cNvPr id="0" name=""/>
        <dsp:cNvSpPr/>
      </dsp:nvSpPr>
      <dsp:spPr>
        <a:xfrm>
          <a:off x="141436" y="141436"/>
          <a:ext cx="1526857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B85348A-AF10-4550-9022-FD078EBA32CA}">
      <dsp:nvSpPr>
        <dsp:cNvPr id="0" name=""/>
        <dsp:cNvSpPr/>
      </dsp:nvSpPr>
      <dsp:spPr>
        <a:xfrm>
          <a:off x="0" y="1555799"/>
          <a:ext cx="7634287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45000"/>
                <a:satMod val="155000"/>
              </a:srgbClr>
            </a:gs>
            <a:gs pos="60000">
              <a:srgbClr val="E68422">
                <a:hueOff val="0"/>
                <a:satOff val="0"/>
                <a:lumOff val="0"/>
                <a:alphaOff val="0"/>
                <a:shade val="95000"/>
                <a:satMod val="15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ysClr val="window" lastClr="FFFFFF"/>
              </a:solidFill>
              <a:latin typeface="+mj-lt"/>
              <a:ea typeface="+mj-lt"/>
              <a:cs typeface="+mj-lt"/>
            </a:rPr>
            <a:t>Decida  </a:t>
          </a:r>
          <a:r>
            <a:rPr lang="pt-BR" sz="20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a abordagem a ser  utilizada</a:t>
          </a:r>
          <a:endParaRPr lang="en-GB" sz="200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Propagação de erros</a:t>
          </a:r>
          <a:endParaRPr lang="en-GB" sz="180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Monte Carlo</a:t>
          </a:r>
        </a:p>
      </dsp:txBody>
      <dsp:txXfrm>
        <a:off x="1668293" y="1555799"/>
        <a:ext cx="5965993" cy="1414363"/>
      </dsp:txXfrm>
    </dsp:sp>
    <dsp:sp modelId="{07FCDEA0-A8A9-401B-B072-A88FE96D7714}">
      <dsp:nvSpPr>
        <dsp:cNvPr id="0" name=""/>
        <dsp:cNvSpPr/>
      </dsp:nvSpPr>
      <dsp:spPr>
        <a:xfrm>
          <a:off x="141436" y="1697236"/>
          <a:ext cx="1526857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FB1CCFC-F1C4-4650-A40E-E878D370C734}">
      <dsp:nvSpPr>
        <dsp:cNvPr id="0" name=""/>
        <dsp:cNvSpPr/>
      </dsp:nvSpPr>
      <dsp:spPr>
        <a:xfrm>
          <a:off x="0" y="3111599"/>
          <a:ext cx="7634287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45000"/>
                <a:satMod val="155000"/>
              </a:srgbClr>
            </a:gs>
            <a:gs pos="60000">
              <a:srgbClr val="846648">
                <a:hueOff val="0"/>
                <a:satOff val="0"/>
                <a:lumOff val="0"/>
                <a:alphaOff val="0"/>
                <a:shade val="95000"/>
                <a:satMod val="15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ysClr val="window" lastClr="FFFFFF"/>
              </a:solidFill>
              <a:latin typeface="+mj-lt"/>
              <a:ea typeface="+mj-lt"/>
              <a:cs typeface="+mj-lt"/>
            </a:rPr>
            <a:t>Realize </a:t>
          </a:r>
          <a:r>
            <a:rPr lang="en-GB" sz="20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a análise de inventário</a:t>
          </a:r>
        </a:p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Planilhas</a:t>
          </a:r>
        </a:p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Ferramentas de software</a:t>
          </a:r>
          <a:endParaRPr lang="en-GB" sz="1800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1668293" y="3111599"/>
        <a:ext cx="5965993" cy="1414363"/>
      </dsp:txXfrm>
    </dsp:sp>
    <dsp:sp modelId="{37D7A0BC-89D0-4D17-9999-4C73A6C59C19}">
      <dsp:nvSpPr>
        <dsp:cNvPr id="0" name=""/>
        <dsp:cNvSpPr/>
      </dsp:nvSpPr>
      <dsp:spPr>
        <a:xfrm>
          <a:off x="141436" y="3253035"/>
          <a:ext cx="1526857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pic>
        <p:nvPicPr>
          <p:cNvPr id="6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58" y="8671061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7042" cy="463681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91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917" y="4410730"/>
            <a:ext cx="5123167" cy="417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3" tIns="47710" rIns="95423" bIns="47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82641" y="139681"/>
            <a:ext cx="6005663" cy="1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2815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pic>
        <p:nvPicPr>
          <p:cNvPr id="8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8" y="8644339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669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6100" indent="-27305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0100" indent="-25241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620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5025" cy="348297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46" y="4411246"/>
            <a:ext cx="5124509" cy="41761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7564C5-06EC-4E86-82D0-B524728E7CFE}" type="slidenum">
              <a:rPr lang="en-GB" altLang="ja-JP" b="0" smtClean="0"/>
              <a:pPr eaLnBrk="1" hangingPunct="1"/>
              <a:t>13</a:t>
            </a:fld>
            <a:endParaRPr lang="en-GB" altLang="ja-JP" b="0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49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 análise de Monte Carlo é adequada para uma avaliação detalhada da incerteza, categoria-por-categoria, particularmente quando as incertezas são grandes, quando a distribuição não é normal, os algoritmos são funções complexas e/ou há correlações entre alguns dos conjuntos de dados de atividade, fatores de emissão, ou ambos. Na simulação de Monte Carlo, amostras pseudo-aleatórias das entradas do modelo são geradas de acordo com a Função Densidade de Probabilidade ( PDFs) especificada para cada entrada.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Capítulo 3: Incertezas</a:t>
            </a:r>
            <a:endParaRPr lang="en-US" dirty="0"/>
          </a:p>
          <a:p>
            <a:pPr marL="0" indent="0" algn="just">
              <a:buNone/>
            </a:pPr>
            <a:r>
              <a:rPr lang="pt-BR" dirty="0"/>
              <a:t>Sessão 3.33, Diretrizes 2006 do IPCC  para Inventários Nacionais de Gases de Efeito Estufa </a:t>
            </a:r>
            <a:endParaRPr lang="en-US" dirty="0"/>
          </a:p>
          <a:p>
            <a:pPr marL="0" indent="0" algn="just">
              <a:buNone/>
            </a:pPr>
            <a:r>
              <a:rPr lang="pt-BR" dirty="0"/>
              <a:t>A simulação de Monte Carlo é um método numérico, e uma melhor precisão dos resultados é normalmente obtida com o aumento do número de iterações. Mais detalhes sobre o Método de Monte Carlo, bem como sobre técnicas semelhantes, como a amostragem do Hipercubo Latino (LHS), são dadas por Hahn e Shapiro (1967); Ang e Tang (1984); e Morgan e Henrion (1990).</a:t>
            </a:r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2045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D78036-F134-4CCD-B6BB-A19649AC3CF1}" type="slidenum">
              <a:rPr lang="en-GB" altLang="ja-JP" b="0" smtClean="0"/>
              <a:pPr eaLnBrk="1" hangingPunct="1"/>
              <a:t>15</a:t>
            </a:fld>
            <a:endParaRPr lang="en-GB" altLang="ja-JP" b="0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43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14E65D-110A-4921-9E88-649A253A0CDD}" type="slidenum">
              <a:rPr lang="en-GB" altLang="ja-JP" b="0" smtClean="0"/>
              <a:pPr eaLnBrk="1" hangingPunct="1"/>
              <a:t>16</a:t>
            </a:fld>
            <a:endParaRPr lang="en-GB" altLang="ja-JP" b="0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28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9CE0A6-800A-4D6A-9697-A1974A0B1FC2}" type="slidenum">
              <a:rPr lang="en-GB" altLang="ja-JP" b="0" smtClean="0"/>
              <a:pPr eaLnBrk="1" hangingPunct="1"/>
              <a:t>19</a:t>
            </a:fld>
            <a:endParaRPr lang="en-GB" altLang="ja-JP" b="0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366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4721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9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078555E-4F01-40F6-BDBA-E50323CDC8CC}" type="slidenum">
              <a:rPr lang="en-GB" altLang="ja-JP" sz="1900" b="0" kern="0"/>
              <a:pPr defTabSz="9904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GB" altLang="ja-JP" sz="1900" b="0" kern="0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25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341DD4-12A5-4017-83DE-ACDEE676DC00}" type="slidenum">
              <a:rPr lang="en-GB" altLang="ja-JP" b="0" smtClean="0"/>
              <a:pPr eaLnBrk="1" hangingPunct="1"/>
              <a:t>4</a:t>
            </a:fld>
            <a:endParaRPr lang="en-GB" altLang="ja-JP" b="0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510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C0D393-18C3-43D1-9CD0-2D3A8F2923DC}" type="slidenum">
              <a:rPr lang="en-GB" altLang="ja-JP" b="0" smtClean="0"/>
              <a:pPr eaLnBrk="1" hangingPunct="1"/>
              <a:t>5</a:t>
            </a:fld>
            <a:endParaRPr lang="en-GB" altLang="ja-JP" b="0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06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3C4D43-7196-4D6A-90CE-7D83593504D5}" type="slidenum">
              <a:rPr lang="en-GB" altLang="ja-JP" b="0" smtClean="0"/>
              <a:pPr eaLnBrk="1" hangingPunct="1"/>
              <a:t>7</a:t>
            </a:fld>
            <a:endParaRPr lang="en-GB" altLang="ja-JP" b="0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/>
              <a:t>Credibilidade: </a:t>
            </a:r>
            <a:r>
              <a:rPr lang="pt-BR" dirty="0"/>
              <a:t>Inventários são estimativas - a análise de incerteza fornece uma ideia clara sobre o que se faz e sobre o que não se sabe.</a:t>
            </a:r>
            <a:endParaRPr lang="en-US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en-US" dirty="0"/>
              <a:t>Utilidade: Os u</a:t>
            </a:r>
            <a:r>
              <a:rPr lang="pt-BR" dirty="0"/>
              <a:t>suários do inventário precisam saber quão confiáveis são as estimativas - especialmente quando são usadas como ponto de partida para políticas ou para ações para aperfeiçoamento do inventário.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Requisito : A análise da incerteza é um requisito para todos os inventários </a:t>
            </a:r>
            <a:r>
              <a:rPr lang="pt-BR" i="1" dirty="0"/>
              <a:t>boa prática.</a:t>
            </a:r>
            <a:endParaRPr lang="en-US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Científica: A avaliação de incerteza deve ser incluída em todas as análises científicas.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32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C7594D-1508-4624-B2D2-AEC9B29DE6C2}" type="slidenum">
              <a:rPr lang="en-GB" altLang="ja-JP" b="0" smtClean="0"/>
              <a:pPr eaLnBrk="1" hangingPunct="1"/>
              <a:t>9</a:t>
            </a:fld>
            <a:endParaRPr lang="en-GB" altLang="ja-JP" b="0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6A0723-159D-4950-8BA3-6B54CE90C7A8}" type="slidenum">
              <a:rPr lang="en-GB" altLang="ja-JP" b="0" smtClean="0"/>
              <a:pPr eaLnBrk="1" hangingPunct="1"/>
              <a:t>10</a:t>
            </a:fld>
            <a:endParaRPr lang="en-GB" altLang="ja-JP" b="0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81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C3FCA5-5F4E-456F-A22C-A48E75331E15}" type="slidenum">
              <a:rPr lang="en-GB" altLang="ja-JP" b="0" smtClean="0"/>
              <a:pPr eaLnBrk="1" hangingPunct="1"/>
              <a:t>11</a:t>
            </a:fld>
            <a:endParaRPr lang="en-GB" altLang="ja-JP" b="0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99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F07111-C7DF-4E97-A81B-57A15D2B8538}" type="slidenum">
              <a:rPr lang="en-GB" altLang="ja-JP" b="0" smtClean="0"/>
              <a:pPr eaLnBrk="1" hangingPunct="1"/>
              <a:t>12</a:t>
            </a:fld>
            <a:endParaRPr lang="en-GB" altLang="ja-JP" b="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9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0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5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53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5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47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87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18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484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05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51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315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56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2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/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9755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7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38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926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9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01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33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3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727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885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129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7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pt-BR" dirty="0">
                <a:solidFill>
                  <a:srgbClr val="000000"/>
                </a:solidFill>
              </a:rPr>
              <a:t>Materiais de treinamento  para o Inventário Nacional de Gases de Efeito Estufa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r>
              <a:rPr lang="de-DE">
                <a:solidFill>
                  <a:srgbClr val="000000"/>
                </a:solidFill>
              </a:rPr>
              <a:t>Grupo Consultivo de Peritos  (CGE)</a:t>
            </a:r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139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715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601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140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47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9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763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2328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642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8635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121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43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0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78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4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1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8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2592" name="Picture 16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fontAlgn="base">
        <a:lnSpc>
          <a:spcPts val="2900"/>
        </a:lnSpc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873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3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/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8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-nggip.iges.or.jp/mail" TargetMode="External"/><Relationship Id="rId2" Type="http://schemas.openxmlformats.org/officeDocument/2006/relationships/hyperlink" Target="http://www.ipcc.ch/pdf/ipcc-principles/ipcc-principles-appendix-a-final.pdf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hyperlink" Target="http://www.ipcc.ch/home_disclaimer.shtml" TargetMode="External"/><Relationship Id="rId4" Type="http://schemas.openxmlformats.org/officeDocument/2006/relationships/hyperlink" Target="http://www.ipcc.ch/home_copyright.s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43025"/>
            <a:ext cx="8258175" cy="1439863"/>
          </a:xfrm>
        </p:spPr>
        <p:txBody>
          <a:bodyPr/>
          <a:lstStyle/>
          <a:p>
            <a:pPr eaLnBrk="1" hangingPunct="1"/>
            <a:r>
              <a:rPr lang="de-DE" altLang="de-DE" sz="3000"/>
              <a:t>     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323528" y="2420888"/>
            <a:ext cx="4460464" cy="286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>
            <a:normAutofit/>
          </a:bodyPr>
          <a:lstStyle>
            <a:lvl1pPr marL="0" indent="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t-BR" sz="2600" b="1" kern="0" dirty="0"/>
              <a:t>Análise de Incertezas em Inventários de Emissões</a:t>
            </a:r>
            <a:endParaRPr lang="de-DE" sz="2600" b="1" kern="0" dirty="0">
              <a:cs typeface="Arial"/>
            </a:endParaRPr>
          </a:p>
        </p:txBody>
      </p:sp>
      <p:pic>
        <p:nvPicPr>
          <p:cNvPr id="614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413"/>
            <a:ext cx="4211960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2195736" y="6525343"/>
            <a:ext cx="5670327" cy="1596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2771801" y="6237313"/>
            <a:ext cx="3600400" cy="268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i="0" dirty="0"/>
              <a:t>Grupo Consultivo de Especialistas (CGE)</a:t>
            </a:r>
            <a:endParaRPr lang="de-DE" altLang="en-US" sz="1200" b="1" i="0"/>
          </a:p>
        </p:txBody>
      </p:sp>
    </p:spTree>
    <p:extLst>
      <p:ext uri="{BB962C8B-B14F-4D97-AF65-F5344CB8AC3E}">
        <p14:creationId xmlns:p14="http://schemas.microsoft.com/office/powerpoint/2010/main" val="1992976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22207"/>
            <a:ext cx="7918450" cy="442497"/>
          </a:xfrm>
        </p:spPr>
        <p:txBody>
          <a:bodyPr/>
          <a:lstStyle/>
          <a:p>
            <a:r>
              <a:rPr lang="pt-BR" altLang="ja-JP" dirty="0"/>
              <a:t>Fontes de Dados e Informações</a:t>
            </a:r>
            <a:endParaRPr lang="en-GB" altLang="ja-JP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836712"/>
            <a:ext cx="8352928" cy="5256584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pt-BR" altLang="ja-JP" sz="1700" dirty="0">
                <a:latin typeface="+mj-lt"/>
                <a:ea typeface="ＭＳ Ｐゴシック" charset="-128"/>
              </a:rPr>
              <a:t>Há três grandes fontes de dados e informações</a:t>
            </a:r>
            <a:endParaRPr lang="en-US" altLang="ja-JP" sz="1700" dirty="0">
              <a:latin typeface="+mj-lt"/>
              <a:ea typeface="ＭＳ Ｐゴシック" charset="-128"/>
            </a:endParaRPr>
          </a:p>
          <a:p>
            <a:pPr marL="541020" algn="just">
              <a:lnSpc>
                <a:spcPct val="110000"/>
              </a:lnSpc>
              <a:buFontTx/>
              <a:buChar char="-"/>
            </a:pPr>
            <a:r>
              <a:rPr lang="en-GB" altLang="ja-JP" sz="1700" dirty="0">
                <a:latin typeface="+mj-lt"/>
                <a:ea typeface="ＭＳ Ｐゴシック" charset="-128"/>
              </a:rPr>
              <a:t>Informação contida nos modelos. </a:t>
            </a:r>
            <a:r>
              <a:rPr lang="pt-BR" altLang="ja-JP" sz="1700" dirty="0">
                <a:latin typeface="+mj-lt"/>
                <a:ea typeface="ＭＳ Ｐゴシック" charset="-128"/>
              </a:rPr>
              <a:t>Os modelos podem ser tão simples quanto a multiplicação aritmética de AD e EF para cada categoria e a subsequente soma de todas as categorias</a:t>
            </a:r>
            <a:r>
              <a:rPr lang="en-US" altLang="ja-JP" sz="1700" dirty="0">
                <a:latin typeface="+mj-lt"/>
                <a:ea typeface="ＭＳ Ｐゴシック" charset="-128"/>
              </a:rPr>
              <a:t>, mas podem também incluir modelos complexos de processos específicos </a:t>
            </a:r>
            <a:r>
              <a:rPr lang="pt-BR" altLang="ja-JP" sz="1700" dirty="0">
                <a:latin typeface="+mj-lt"/>
                <a:ea typeface="ＭＳ Ｐゴシック" charset="-128"/>
              </a:rPr>
              <a:t>para categorias particulares</a:t>
            </a:r>
            <a:endParaRPr lang="en-US" altLang="ja-JP" sz="1700" dirty="0">
              <a:latin typeface="+mj-lt"/>
              <a:ea typeface="ＭＳ Ｐゴシック" charset="-128"/>
              <a:cs typeface="Arial"/>
            </a:endParaRPr>
          </a:p>
          <a:p>
            <a:pPr marL="271463" indent="0" algn="just">
              <a:lnSpc>
                <a:spcPct val="110000"/>
              </a:lnSpc>
              <a:buNone/>
            </a:pPr>
            <a:endParaRPr lang="en-US" altLang="ja-JP" sz="1700" dirty="0">
              <a:latin typeface="+mj-lt"/>
              <a:ea typeface="ＭＳ Ｐゴシック" charset="-128"/>
            </a:endParaRPr>
          </a:p>
          <a:p>
            <a:pPr marL="541020" algn="just">
              <a:lnSpc>
                <a:spcPct val="110000"/>
              </a:lnSpc>
              <a:buFontTx/>
              <a:buChar char="-"/>
            </a:pPr>
            <a:r>
              <a:rPr lang="pt-BR" altLang="zh-CN" sz="1700" dirty="0">
                <a:latin typeface="+mj-lt"/>
                <a:ea typeface="ＭＳ Ｐゴシック" charset="-128"/>
              </a:rPr>
              <a:t>Dados empíricos associados à medidas de emissões e dados de atividade de pesquisas</a:t>
            </a:r>
            <a:r>
              <a:rPr lang="pt-BR" altLang="zh-CN" sz="1700" dirty="0">
                <a:latin typeface="+mj-lt"/>
                <a:ea typeface="ＭＳ Ｐゴシック" charset="-128"/>
                <a:cs typeface="Arial"/>
              </a:rPr>
              <a:t> e censos</a:t>
            </a:r>
          </a:p>
          <a:p>
            <a:pPr marL="271463" indent="0" algn="just">
              <a:lnSpc>
                <a:spcPct val="110000"/>
              </a:lnSpc>
              <a:buNone/>
            </a:pPr>
            <a:endParaRPr lang="en-US" altLang="zh-CN" sz="1700" dirty="0">
              <a:latin typeface="+mj-lt"/>
              <a:ea typeface="ＭＳ Ｐゴシック" charset="-128"/>
            </a:endParaRPr>
          </a:p>
          <a:p>
            <a:pPr marL="541020" algn="just">
              <a:lnSpc>
                <a:spcPct val="120000"/>
              </a:lnSpc>
              <a:buFontTx/>
              <a:buChar char="-"/>
            </a:pPr>
            <a:r>
              <a:rPr lang="pt-BR" altLang="zh-CN" sz="1700" dirty="0">
                <a:latin typeface="+mj-lt"/>
                <a:ea typeface="ＭＳ Ｐゴシック" charset="-128"/>
              </a:rPr>
              <a:t>Estimativas quantificadas de incertezas baseadas no julgamento de especialistas</a:t>
            </a:r>
            <a:endParaRPr lang="en-US" altLang="zh-CN" sz="1700" dirty="0">
              <a:latin typeface="+mj-lt"/>
              <a:ea typeface="ＭＳ Ｐゴシック" charset="-128"/>
              <a:cs typeface="Arial"/>
            </a:endParaRPr>
          </a:p>
          <a:p>
            <a:pPr marL="541338" algn="just">
              <a:lnSpc>
                <a:spcPct val="120000"/>
              </a:lnSpc>
              <a:buFontTx/>
              <a:buChar char="-"/>
            </a:pPr>
            <a:endParaRPr lang="en-GB" altLang="zh-CN" sz="1700" dirty="0">
              <a:latin typeface="+mj-lt"/>
              <a:ea typeface="ＭＳ Ｐゴシック" charset="-128"/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pt-BR" altLang="ja-JP" sz="1700" dirty="0">
                <a:latin typeface="+mj-lt"/>
                <a:ea typeface="ＭＳ Ｐゴシック" charset="-128"/>
              </a:rPr>
              <a:t>As atividades de coleta de dados devem considerar as incertezas dos dados. Isso garantirá que melhores dados sejam coletados e assegurará estimativas </a:t>
            </a:r>
            <a:r>
              <a:rPr lang="pt-BR" altLang="ja-JP" sz="1700" i="1" dirty="0">
                <a:latin typeface="+mj-lt"/>
                <a:ea typeface="ＭＳ Ｐゴシック" charset="-128"/>
              </a:rPr>
              <a:t>boa prática</a:t>
            </a:r>
            <a:endParaRPr lang="en-US" altLang="ja-JP" sz="1700" i="1" dirty="0">
              <a:latin typeface="+mj-lt"/>
              <a:ea typeface="ＭＳ Ｐゴシック" charset="-128"/>
              <a:cs typeface="Arial"/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endParaRPr lang="en-US" altLang="ja-JP" sz="1700" dirty="0">
              <a:latin typeface="+mj-lt"/>
              <a:ea typeface="ＭＳ Ｐゴシック" charset="-128"/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pt-BR" altLang="ja-JP" sz="1700" dirty="0">
                <a:latin typeface="+mj-lt"/>
                <a:ea typeface="ＭＳ Ｐゴシック" charset="-128"/>
              </a:rPr>
              <a:t>Sempre que possível, o julgamento por  especialistas deve ser solicitado usando um protocolo apropriado </a:t>
            </a:r>
            <a:r>
              <a:rPr lang="en-US" altLang="ja-JP" sz="1700" dirty="0">
                <a:latin typeface="+mj-lt"/>
                <a:ea typeface="ＭＳ Ｐゴシック" charset="-128"/>
              </a:rPr>
              <a:t> (</a:t>
            </a:r>
            <a:r>
              <a:rPr lang="pt-BR" altLang="ja-JP" sz="1700" dirty="0">
                <a:latin typeface="+mj-lt"/>
                <a:ea typeface="ＭＳ Ｐゴシック" charset="-128"/>
              </a:rPr>
              <a:t>por exemplo, Protocolo de Stanford / SRI</a:t>
            </a:r>
            <a:r>
              <a:rPr lang="en-US" altLang="ja-JP" sz="1700" dirty="0">
                <a:latin typeface="+mj-lt"/>
                <a:ea typeface="ＭＳ Ｐゴシック" charset="-128"/>
              </a:rPr>
              <a:t>)</a:t>
            </a:r>
            <a:endParaRPr lang="en-US" altLang="ja-JP" sz="1700" dirty="0">
              <a:latin typeface="+mj-lt"/>
              <a:ea typeface="ＭＳ Ｐゴシック" charset="-128"/>
              <a:cs typeface="Arial"/>
            </a:endParaRPr>
          </a:p>
          <a:p>
            <a:pPr algn="just" eaLnBrk="1" hangingPunct="1">
              <a:lnSpc>
                <a:spcPct val="120000"/>
              </a:lnSpc>
              <a:spcBef>
                <a:spcPts val="500"/>
              </a:spcBef>
            </a:pPr>
            <a:endParaRPr lang="en-US" altLang="ja-JP" dirty="0">
              <a:latin typeface="+mj-lt"/>
              <a:ea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10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123728" y="6525224"/>
            <a:ext cx="5742335" cy="896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987825" y="6261099"/>
            <a:ext cx="3384376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37097174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7955" y="217293"/>
            <a:ext cx="8264525" cy="547411"/>
          </a:xfrm>
        </p:spPr>
        <p:txBody>
          <a:bodyPr/>
          <a:lstStyle/>
          <a:p>
            <a:r>
              <a:rPr lang="en-GB" altLang="ja-JP" dirty="0"/>
              <a:t>Métodos para Combinar Incertezas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27955" y="854888"/>
            <a:ext cx="8171271" cy="525658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n-GB" altLang="ja-JP" sz="1600" dirty="0">
                <a:latin typeface="+mj-lt"/>
                <a:ea typeface="ＭＳ Ｐゴシック" charset="-128"/>
              </a:rPr>
              <a:t>Abordagem 1 : Propagação de erro</a:t>
            </a:r>
          </a:p>
          <a:p>
            <a:pPr marL="541020" algn="just">
              <a:lnSpc>
                <a:spcPct val="130000"/>
              </a:lnSpc>
              <a:buFontTx/>
              <a:buChar char="-"/>
            </a:pPr>
            <a:r>
              <a:rPr lang="pt-BR" altLang="ja-JP" sz="1600" dirty="0">
                <a:latin typeface="+mj-lt"/>
                <a:ea typeface="ＭＳ Ｐゴシック" charset="-128"/>
              </a:rPr>
              <a:t>Simples ( planilhas padrão</a:t>
            </a:r>
            <a:r>
              <a:rPr lang="en-GB" altLang="ja-JP" sz="1600" dirty="0">
                <a:latin typeface="+mj-lt"/>
                <a:ea typeface="ＭＳ Ｐゴシック" charset="-128"/>
              </a:rPr>
              <a:t>)</a:t>
            </a:r>
            <a:endParaRPr lang="en-GB" altLang="ja-JP" sz="1600" dirty="0">
              <a:latin typeface="+mj-lt"/>
              <a:ea typeface="ＭＳ Ｐゴシック" charset="-128"/>
              <a:cs typeface="Arial"/>
            </a:endParaRPr>
          </a:p>
          <a:p>
            <a:pPr marL="892175" lvl="2" indent="-285750" algn="just">
              <a:lnSpc>
                <a:spcPct val="13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pt-BR" altLang="ja-JP" sz="1600" dirty="0">
                <a:solidFill>
                  <a:srgbClr val="000000"/>
                </a:solidFill>
                <a:ea typeface="ＭＳ Ｐゴシック" charset="-128"/>
              </a:rPr>
              <a:t>Diretrizes  fornecem  equações e esclarecimentos</a:t>
            </a:r>
            <a:endParaRPr lang="en-GB" altLang="ja-JP" sz="1600" dirty="0">
              <a:solidFill>
                <a:srgbClr val="000000"/>
              </a:solidFill>
              <a:ea typeface="ＭＳ Ｐゴシック" charset="-128"/>
            </a:endParaRPr>
          </a:p>
          <a:p>
            <a:pPr marL="541020" algn="just">
              <a:lnSpc>
                <a:spcPct val="130000"/>
              </a:lnSpc>
              <a:buFontTx/>
              <a:buChar char="-"/>
            </a:pPr>
            <a:r>
              <a:rPr lang="en-IE" altLang="ja-JP" sz="1600" dirty="0">
                <a:latin typeface="+mj-lt"/>
                <a:ea typeface="ＭＳ Ｐゴシック" charset="-128"/>
              </a:rPr>
              <a:t>Difícil lidar com correlações </a:t>
            </a:r>
            <a:endParaRPr lang="en-IE" altLang="ja-JP" sz="1600" dirty="0">
              <a:latin typeface="+mj-lt"/>
              <a:ea typeface="ＭＳ Ｐゴシック" charset="-128"/>
              <a:cs typeface="Arial"/>
            </a:endParaRPr>
          </a:p>
          <a:p>
            <a:pPr marL="541020" algn="just">
              <a:lnSpc>
                <a:spcPct val="130000"/>
              </a:lnSpc>
              <a:buFontTx/>
              <a:buChar char="-"/>
            </a:pPr>
            <a:r>
              <a:rPr lang="en-IE" altLang="ja-JP" sz="1600" dirty="0">
                <a:latin typeface="+mj-lt"/>
                <a:ea typeface="ＭＳ Ｐゴシック" charset="-128"/>
              </a:rPr>
              <a:t>Desvio padrão / média &lt; 0.3</a:t>
            </a:r>
            <a:endParaRPr lang="en-IE" altLang="ja-JP" sz="1600" dirty="0">
              <a:latin typeface="+mj-lt"/>
              <a:ea typeface="ＭＳ Ｐゴシック" charset="-128"/>
              <a:cs typeface="Arial"/>
            </a:endParaRPr>
          </a:p>
          <a:p>
            <a:pPr marL="271463" indent="0" algn="just">
              <a:lnSpc>
                <a:spcPct val="130000"/>
              </a:lnSpc>
              <a:buNone/>
            </a:pPr>
            <a:endParaRPr lang="en-GB" altLang="ja-JP" sz="1600" dirty="0">
              <a:latin typeface="+mj-lt"/>
              <a:ea typeface="ＭＳ Ｐゴシック" charset="-128"/>
            </a:endParaRPr>
          </a:p>
          <a:p>
            <a:pPr algn="just">
              <a:lnSpc>
                <a:spcPct val="130000"/>
              </a:lnSpc>
            </a:pPr>
            <a:r>
              <a:rPr lang="en-GB" altLang="ja-JP" sz="1600" dirty="0">
                <a:ea typeface="ＭＳ Ｐゴシック" charset="-128"/>
              </a:rPr>
              <a:t>Abordagem 2</a:t>
            </a:r>
            <a:r>
              <a:rPr lang="en-GB" altLang="ja-JP" sz="1600" dirty="0">
                <a:latin typeface="+mj-lt"/>
                <a:ea typeface="ＭＳ Ｐゴシック" charset="-128"/>
              </a:rPr>
              <a:t>: Método de Monte Carlo </a:t>
            </a:r>
            <a:endParaRPr lang="en-GB" altLang="ja-JP" sz="1600" dirty="0">
              <a:latin typeface="+mj-lt"/>
              <a:ea typeface="ＭＳ Ｐゴシック" charset="-128"/>
              <a:cs typeface="Arial"/>
            </a:endParaRPr>
          </a:p>
          <a:p>
            <a:pPr marL="541020" lvl="1" indent="-269875" algn="just">
              <a:lnSpc>
                <a:spcPct val="130000"/>
              </a:lnSpc>
              <a:buFontTx/>
              <a:buChar char="-"/>
            </a:pPr>
            <a:r>
              <a:rPr lang="en-GB" altLang="ja-JP" sz="1600" dirty="0">
                <a:latin typeface="+mj-lt"/>
                <a:ea typeface="ＭＳ Ｐゴシック" charset="-128"/>
                <a:cs typeface="+mn-cs"/>
              </a:rPr>
              <a:t>Complexo (software especializado é usado)</a:t>
            </a:r>
            <a:endParaRPr lang="en-GB" altLang="ja-JP" sz="1600" dirty="0">
              <a:latin typeface="+mj-lt"/>
              <a:ea typeface="ＭＳ Ｐゴシック" charset="-128"/>
              <a:cs typeface="Arial"/>
            </a:endParaRPr>
          </a:p>
          <a:p>
            <a:pPr marL="892175" lvl="2" indent="-285750" algn="just">
              <a:lnSpc>
                <a:spcPct val="13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pt-BR" altLang="ja-JP" sz="1600" dirty="0">
                <a:solidFill>
                  <a:srgbClr val="000000"/>
                </a:solidFill>
                <a:ea typeface="ＭＳ Ｐゴシック" charset="-128"/>
              </a:rPr>
              <a:t>Selecione valores aleatórios de parâmetros de entrada de seu PDF e calcule a emissão correspondente. Repita várias vezes. A distribuição dos resultados é o PDF do resultado a partir do qual a média e a incerteza podem ser estimadas</a:t>
            </a:r>
            <a:endParaRPr lang="en-GB" altLang="ja-JP" sz="1600" dirty="0">
              <a:solidFill>
                <a:srgbClr val="000000"/>
              </a:solidFill>
              <a:ea typeface="ＭＳ Ｐゴシック" charset="-128"/>
            </a:endParaRPr>
          </a:p>
          <a:p>
            <a:pPr marL="892175" lvl="2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altLang="ja-JP" sz="1600" dirty="0">
                <a:latin typeface="+mj-lt"/>
                <a:ea typeface="ＭＳ Ｐゴシック" charset="-128"/>
                <a:cs typeface="Arial"/>
              </a:rPr>
              <a:t>Necessita de</a:t>
            </a:r>
            <a:r>
              <a:rPr lang="pt-BR" altLang="ja-JP" sz="1600" dirty="0">
                <a:latin typeface="+mj-lt"/>
                <a:ea typeface="ＭＳ Ｐゴシック" charset="-128"/>
                <a:cs typeface="+mn-cs"/>
              </a:rPr>
              <a:t> informações sobre a PDF (média, largura, forma)</a:t>
            </a:r>
            <a:endParaRPr lang="pt-BR" altLang="ja-JP" sz="1600" dirty="0">
              <a:latin typeface="+mj-lt"/>
              <a:ea typeface="ＭＳ Ｐゴシック" charset="-128"/>
              <a:cs typeface="Arial"/>
            </a:endParaRPr>
          </a:p>
          <a:p>
            <a:pPr marL="892175" lvl="2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altLang="ja-JP" sz="1600" dirty="0">
                <a:latin typeface="+mj-lt"/>
                <a:ea typeface="ＭＳ Ｐゴシック" charset="-128"/>
                <a:cs typeface="Arial"/>
              </a:rPr>
              <a:t>Adequado</a:t>
            </a:r>
            <a:r>
              <a:rPr lang="pt-BR" altLang="ja-JP" sz="1600" dirty="0">
                <a:latin typeface="+mj-lt"/>
                <a:ea typeface="ＭＳ Ｐゴシック" charset="-128"/>
                <a:cs typeface="+mn-cs"/>
              </a:rPr>
              <a:t> quando as incertezas são grandes, a distribuição não é normal, os algoritmos são funções complexas e/ou há correlações entre alguns dos conjuntos de dados, fatores de emissão, ou ambos</a:t>
            </a:r>
            <a:endParaRPr lang="pt-BR" altLang="ja-JP" sz="1600" dirty="0">
              <a:latin typeface="+mj-lt"/>
              <a:ea typeface="ＭＳ Ｐゴシック" charset="-128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11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267744" y="6505575"/>
            <a:ext cx="5598319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915817" y="6291753"/>
            <a:ext cx="3456384" cy="2138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234179130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0" y="1625600"/>
            <a:ext cx="9144000" cy="4448175"/>
          </a:xfrm>
          <a:prstGeom prst="rect">
            <a:avLst/>
          </a:prstGeom>
          <a:solidFill>
            <a:srgbClr val="FAF7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ja-JP" dirty="0">
              <a:ea typeface="ＭＳ Ｐゴシック" charset="-128"/>
            </a:endParaRP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1"/>
          <a:stretch>
            <a:fillRect/>
          </a:stretch>
        </p:blipFill>
        <p:spPr>
          <a:xfrm>
            <a:off x="0" y="1614488"/>
            <a:ext cx="9144000" cy="4338637"/>
          </a:xfrm>
        </p:spPr>
      </p:pic>
      <p:sp>
        <p:nvSpPr>
          <p:cNvPr id="97285" name="Rectangle 5" descr="10%"/>
          <p:cNvSpPr>
            <a:spLocks noChangeArrowheads="1"/>
          </p:cNvSpPr>
          <p:nvPr/>
        </p:nvSpPr>
        <p:spPr bwMode="auto">
          <a:xfrm>
            <a:off x="136525" y="3910013"/>
            <a:ext cx="2246313" cy="147955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ja-JP" dirty="0">
              <a:ea typeface="ＭＳ Ｐゴシック" charset="-128"/>
            </a:endParaRPr>
          </a:p>
        </p:txBody>
      </p:sp>
      <p:sp>
        <p:nvSpPr>
          <p:cNvPr id="97286" name="AutoShape 6"/>
          <p:cNvSpPr>
            <a:spLocks noChangeArrowheads="1"/>
          </p:cNvSpPr>
          <p:nvPr/>
        </p:nvSpPr>
        <p:spPr bwMode="auto">
          <a:xfrm>
            <a:off x="1023938" y="1203325"/>
            <a:ext cx="2986881" cy="438150"/>
          </a:xfrm>
          <a:prstGeom prst="wedgeRectCallout">
            <a:avLst>
              <a:gd name="adj1" fmla="val -28148"/>
              <a:gd name="adj2" fmla="val 56265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ja-JP" dirty="0">
                <a:latin typeface="+mj-lt"/>
                <a:ea typeface="ＭＳ Ｐゴシック" charset="-128"/>
              </a:rPr>
              <a:t>Inserir os dados de emissões</a:t>
            </a:r>
            <a:endParaRPr lang="en-GB" altLang="ja-JP" dirty="0">
              <a:latin typeface="+mj-lt"/>
              <a:ea typeface="ＭＳ Ｐゴシック" charset="-128"/>
            </a:endParaRP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2428875" y="3908425"/>
            <a:ext cx="1239838" cy="147955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ja-JP" dirty="0">
              <a:ea typeface="ＭＳ Ｐゴシック" charset="-128"/>
            </a:endParaRPr>
          </a:p>
        </p:txBody>
      </p:sp>
      <p:sp>
        <p:nvSpPr>
          <p:cNvPr id="97288" name="AutoShape 8"/>
          <p:cNvSpPr>
            <a:spLocks noChangeArrowheads="1"/>
          </p:cNvSpPr>
          <p:nvPr/>
        </p:nvSpPr>
        <p:spPr bwMode="auto">
          <a:xfrm>
            <a:off x="3273425" y="6124575"/>
            <a:ext cx="1935163" cy="382588"/>
          </a:xfrm>
          <a:prstGeom prst="wedgeRectCallout">
            <a:avLst>
              <a:gd name="adj1" fmla="val -48181"/>
              <a:gd name="adj2" fmla="val -231829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ja-JP" sz="1300" dirty="0">
                <a:latin typeface="+mj-lt"/>
                <a:ea typeface="ＭＳ Ｐゴシック" charset="-128"/>
              </a:rPr>
              <a:t>Inserir as  incertezas</a:t>
            </a:r>
          </a:p>
        </p:txBody>
      </p:sp>
      <p:sp>
        <p:nvSpPr>
          <p:cNvPr id="97290" name="AutoShape 10"/>
          <p:cNvSpPr>
            <a:spLocks noChangeArrowheads="1"/>
          </p:cNvSpPr>
          <p:nvPr/>
        </p:nvSpPr>
        <p:spPr bwMode="auto">
          <a:xfrm>
            <a:off x="5961063" y="1006475"/>
            <a:ext cx="2942306" cy="661988"/>
          </a:xfrm>
          <a:prstGeom prst="wedgeRectCallout">
            <a:avLst>
              <a:gd name="adj1" fmla="val -50616"/>
              <a:gd name="adj2" fmla="val 378880"/>
            </a:avLst>
          </a:prstGeom>
          <a:noFill/>
          <a:ln w="28575" algn="ctr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ja-JP" dirty="0">
                <a:latin typeface="+mj-lt"/>
                <a:ea typeface="ＭＳ Ｐゴシック" charset="-128"/>
              </a:rPr>
              <a:t>Dados calculados utilizando equações simples</a:t>
            </a:r>
            <a:endParaRPr lang="en-GB" altLang="ja-JP" dirty="0">
              <a:latin typeface="+mj-lt"/>
              <a:ea typeface="ＭＳ Ｐゴシック" charset="-128"/>
            </a:endParaRPr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>
            <a:off x="3719513" y="3910013"/>
            <a:ext cx="5208587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7293" name="Line 13"/>
          <p:cNvSpPr>
            <a:spLocks noChangeShapeType="1"/>
          </p:cNvSpPr>
          <p:nvPr/>
        </p:nvSpPr>
        <p:spPr bwMode="auto">
          <a:xfrm>
            <a:off x="8921750" y="3903663"/>
            <a:ext cx="6350" cy="21367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7294" name="Line 14"/>
          <p:cNvSpPr>
            <a:spLocks noChangeShapeType="1"/>
          </p:cNvSpPr>
          <p:nvPr/>
        </p:nvSpPr>
        <p:spPr bwMode="auto">
          <a:xfrm flipH="1">
            <a:off x="8247063" y="6024563"/>
            <a:ext cx="6731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7296" name="Line 16"/>
          <p:cNvSpPr>
            <a:spLocks noChangeShapeType="1"/>
          </p:cNvSpPr>
          <p:nvPr/>
        </p:nvSpPr>
        <p:spPr bwMode="auto">
          <a:xfrm flipV="1">
            <a:off x="8253413" y="5389563"/>
            <a:ext cx="0" cy="6508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7297" name="Line 17"/>
          <p:cNvSpPr>
            <a:spLocks noChangeShapeType="1"/>
          </p:cNvSpPr>
          <p:nvPr/>
        </p:nvSpPr>
        <p:spPr bwMode="auto">
          <a:xfrm flipH="1">
            <a:off x="4945063" y="5400675"/>
            <a:ext cx="3314700" cy="15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>
            <a:off x="4957763" y="5403850"/>
            <a:ext cx="0" cy="5762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7299" name="Line 19"/>
          <p:cNvSpPr>
            <a:spLocks noChangeShapeType="1"/>
          </p:cNvSpPr>
          <p:nvPr/>
        </p:nvSpPr>
        <p:spPr bwMode="auto">
          <a:xfrm flipH="1">
            <a:off x="4297363" y="5991225"/>
            <a:ext cx="665162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flipH="1" flipV="1">
            <a:off x="4295775" y="5407025"/>
            <a:ext cx="6350" cy="5730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7301" name="Line 21"/>
          <p:cNvSpPr>
            <a:spLocks noChangeShapeType="1"/>
          </p:cNvSpPr>
          <p:nvPr/>
        </p:nvSpPr>
        <p:spPr bwMode="auto">
          <a:xfrm flipH="1" flipV="1">
            <a:off x="3714750" y="5395913"/>
            <a:ext cx="592138" cy="47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H="1">
            <a:off x="3717925" y="3919538"/>
            <a:ext cx="12700" cy="14795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7303" name="Rectangle 23"/>
          <p:cNvSpPr>
            <a:spLocks noChangeArrowheads="1"/>
          </p:cNvSpPr>
          <p:nvPr/>
        </p:nvSpPr>
        <p:spPr bwMode="auto">
          <a:xfrm>
            <a:off x="1166813" y="5407025"/>
            <a:ext cx="1227137" cy="204788"/>
          </a:xfrm>
          <a:prstGeom prst="rect">
            <a:avLst/>
          </a:prstGeom>
          <a:noFill/>
          <a:ln w="28575" algn="ctr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ja-JP" dirty="0">
              <a:ea typeface="ＭＳ Ｐゴシック" charset="-128"/>
            </a:endParaRPr>
          </a:p>
        </p:txBody>
      </p:sp>
      <p:sp>
        <p:nvSpPr>
          <p:cNvPr id="29716" name="Rectangle 2"/>
          <p:cNvSpPr>
            <a:spLocks noGrp="1" noChangeArrowheads="1"/>
          </p:cNvSpPr>
          <p:nvPr>
            <p:ph type="title"/>
          </p:nvPr>
        </p:nvSpPr>
        <p:spPr>
          <a:xfrm>
            <a:off x="627955" y="270992"/>
            <a:ext cx="8264525" cy="493712"/>
          </a:xfrm>
        </p:spPr>
        <p:txBody>
          <a:bodyPr/>
          <a:lstStyle/>
          <a:p>
            <a:r>
              <a:rPr lang="en-GB" altLang="ja-JP" dirty="0"/>
              <a:t>Propagação de erros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471321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12</a:t>
            </a:fld>
            <a:endParaRPr lang="en-US" dirty="0"/>
          </a:p>
        </p:txBody>
      </p:sp>
      <p:sp>
        <p:nvSpPr>
          <p:cNvPr id="22" name="Rectangle 36"/>
          <p:cNvSpPr txBox="1">
            <a:spLocks noChangeArrowheads="1"/>
          </p:cNvSpPr>
          <p:nvPr/>
        </p:nvSpPr>
        <p:spPr>
          <a:xfrm>
            <a:off x="3668713" y="6541344"/>
            <a:ext cx="6037634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100" dirty="0"/>
              <a:t>Materiais de treinamento para o  Inventário Nacional de Gases de Efeito Estufa</a:t>
            </a:r>
            <a:endParaRPr lang="de-DE" altLang="en-US" sz="1100"/>
          </a:p>
        </p:txBody>
      </p:sp>
      <p:sp>
        <p:nvSpPr>
          <p:cNvPr id="23" name="Rectangle 37"/>
          <p:cNvSpPr txBox="1">
            <a:spLocks noChangeArrowheads="1"/>
          </p:cNvSpPr>
          <p:nvPr/>
        </p:nvSpPr>
        <p:spPr>
          <a:xfrm>
            <a:off x="5266109" y="6315869"/>
            <a:ext cx="3317504" cy="2673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100" b="1" dirty="0"/>
              <a:t>Grupo Consultivo de Especialistas (CGE)</a:t>
            </a:r>
            <a:endParaRPr lang="de-DE" altLang="en-US" sz="1100" b="1"/>
          </a:p>
        </p:txBody>
      </p:sp>
    </p:spTree>
    <p:extLst>
      <p:ext uri="{BB962C8B-B14F-4D97-AF65-F5344CB8AC3E}">
        <p14:creationId xmlns:p14="http://schemas.microsoft.com/office/powerpoint/2010/main" val="3204832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  <p:bldP spid="97286" grpId="0" animBg="1"/>
      <p:bldP spid="97287" grpId="0" animBg="1"/>
      <p:bldP spid="97288" grpId="0" animBg="1"/>
      <p:bldP spid="97290" grpId="0" animBg="1"/>
      <p:bldP spid="97292" grpId="0" animBg="1"/>
      <p:bldP spid="97293" grpId="0" animBg="1"/>
      <p:bldP spid="97294" grpId="0" animBg="1"/>
      <p:bldP spid="97296" grpId="0" animBg="1"/>
      <p:bldP spid="97297" grpId="0" animBg="1"/>
      <p:bldP spid="97298" grpId="0" animBg="1"/>
      <p:bldP spid="97299" grpId="0" animBg="1"/>
      <p:bldP spid="97300" grpId="0" animBg="1"/>
      <p:bldP spid="97301" grpId="0" animBg="1"/>
      <p:bldP spid="97302" grpId="0" animBg="1"/>
      <p:bldP spid="973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ja-JP" dirty="0">
              <a:ea typeface="ＭＳ Ｐゴシック" charset="-128"/>
            </a:endParaRP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8" y="0"/>
            <a:ext cx="9136062" cy="6852047"/>
          </a:xfrm>
          <a:solidFill>
            <a:srgbClr val="FFFFE3"/>
          </a:solidFill>
        </p:spPr>
      </p:pic>
      <p:sp>
        <p:nvSpPr>
          <p:cNvPr id="30724" name="AutoShape 7"/>
          <p:cNvSpPr>
            <a:spLocks noChangeArrowheads="1"/>
          </p:cNvSpPr>
          <p:nvPr/>
        </p:nvSpPr>
        <p:spPr bwMode="auto">
          <a:xfrm>
            <a:off x="3454400" y="2895600"/>
            <a:ext cx="2269728" cy="690563"/>
          </a:xfrm>
          <a:prstGeom prst="wedgeRectCallout">
            <a:avLst>
              <a:gd name="adj1" fmla="val -78125"/>
              <a:gd name="adj2" fmla="val 122875"/>
            </a:avLst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anchor="t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ja-JP" dirty="0">
                <a:latin typeface="+mj-lt"/>
                <a:ea typeface="ＭＳ Ｐゴシック" charset="-128"/>
              </a:rPr>
              <a:t>Lista sintética de fontes  e  sumidouros</a:t>
            </a:r>
            <a:endParaRPr lang="en-GB" altLang="ja-JP" dirty="0">
              <a:latin typeface="+mj-lt"/>
              <a:ea typeface="ＭＳ Ｐゴシック" charset="-128"/>
            </a:endParaRPr>
          </a:p>
        </p:txBody>
      </p:sp>
      <p:sp>
        <p:nvSpPr>
          <p:cNvPr id="30725" name="AutoShape 8"/>
          <p:cNvSpPr>
            <a:spLocks noChangeArrowheads="1"/>
          </p:cNvSpPr>
          <p:nvPr/>
        </p:nvSpPr>
        <p:spPr bwMode="auto">
          <a:xfrm>
            <a:off x="5934075" y="542925"/>
            <a:ext cx="2508250" cy="893763"/>
          </a:xfrm>
          <a:prstGeom prst="wedgeRectCallout">
            <a:avLst>
              <a:gd name="adj1" fmla="val -99810"/>
              <a:gd name="adj2" fmla="val -49644"/>
            </a:avLst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anchor="t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ja-JP" dirty="0">
                <a:latin typeface="+mj-lt"/>
                <a:ea typeface="ＭＳ Ｐゴシック" charset="-128"/>
              </a:rPr>
              <a:t>Incertezas dos EF com base nos valores padrão em diretrizes</a:t>
            </a:r>
            <a:endParaRPr lang="en-GB" altLang="ja-JP" dirty="0">
              <a:latin typeface="+mj-lt"/>
              <a:ea typeface="ＭＳ Ｐゴシック" charset="-128"/>
            </a:endParaRPr>
          </a:p>
        </p:txBody>
      </p:sp>
      <p:sp>
        <p:nvSpPr>
          <p:cNvPr id="30726" name="AutoShape 9"/>
          <p:cNvSpPr>
            <a:spLocks noChangeArrowheads="1"/>
          </p:cNvSpPr>
          <p:nvPr/>
        </p:nvSpPr>
        <p:spPr bwMode="auto">
          <a:xfrm>
            <a:off x="301625" y="630238"/>
            <a:ext cx="2508250" cy="893762"/>
          </a:xfrm>
          <a:prstGeom prst="wedgeRectCallout">
            <a:avLst>
              <a:gd name="adj1" fmla="val 95759"/>
              <a:gd name="adj2" fmla="val -72380"/>
            </a:avLst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anchor="t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ja-JP" dirty="0">
                <a:latin typeface="+mj-lt"/>
                <a:ea typeface="ＭＳ Ｐゴシック" charset="-128"/>
              </a:rPr>
              <a:t>Incertezas dos AD com base na fonte dos dados</a:t>
            </a:r>
            <a:endParaRPr lang="en-GB" altLang="ja-JP" dirty="0">
              <a:latin typeface="+mj-lt"/>
              <a:ea typeface="ＭＳ Ｐゴシック" charset="-128"/>
            </a:endParaRPr>
          </a:p>
        </p:txBody>
      </p:sp>
      <p:sp>
        <p:nvSpPr>
          <p:cNvPr id="30727" name="AutoShape 10"/>
          <p:cNvSpPr>
            <a:spLocks/>
          </p:cNvSpPr>
          <p:nvPr/>
        </p:nvSpPr>
        <p:spPr bwMode="auto">
          <a:xfrm>
            <a:off x="2459038" y="1920875"/>
            <a:ext cx="366712" cy="4400550"/>
          </a:xfrm>
          <a:prstGeom prst="rightBrace">
            <a:avLst>
              <a:gd name="adj1" fmla="val 30167"/>
              <a:gd name="adj2" fmla="val 50000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ja-JP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97622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88641"/>
            <a:ext cx="7869238" cy="576063"/>
          </a:xfrm>
        </p:spPr>
        <p:txBody>
          <a:bodyPr/>
          <a:lstStyle/>
          <a:p>
            <a:r>
              <a:rPr lang="pt-BR" altLang="ja-JP" dirty="0"/>
              <a:t>Ilustração do Método de Monte Carlo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400429"/>
              </p:ext>
            </p:extLst>
          </p:nvPr>
        </p:nvGraphicFramePr>
        <p:xfrm>
          <a:off x="656219" y="1263650"/>
          <a:ext cx="7848019" cy="4494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7" name="Visio" r:id="rId4" imgW="8448678" imgH="4838670" progId="Visio.Drawing.11">
                  <p:embed/>
                </p:oleObj>
              </mc:Choice>
              <mc:Fallback>
                <p:oleObj name="Visio" r:id="rId4" imgW="8448678" imgH="4838670" progId="Visio.Drawing.11">
                  <p:embed/>
                  <p:pic>
                    <p:nvPicPr>
                      <p:cNvPr id="358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19" y="1263650"/>
                        <a:ext cx="7848019" cy="4494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14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339752" y="6505575"/>
            <a:ext cx="5526311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771801" y="6291753"/>
            <a:ext cx="3600400" cy="2138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1679107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3410" y="261743"/>
            <a:ext cx="8247062" cy="502961"/>
          </a:xfrm>
        </p:spPr>
        <p:txBody>
          <a:bodyPr/>
          <a:lstStyle/>
          <a:p>
            <a:r>
              <a:rPr lang="en-GB" altLang="ja-JP" dirty="0"/>
              <a:t>Exemplo de Resultado do Método de Monte Carlo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2263" y="1166813"/>
            <a:ext cx="5961062" cy="4525962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166813"/>
            <a:ext cx="59610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166813"/>
            <a:ext cx="59610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166813"/>
            <a:ext cx="59610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166813"/>
            <a:ext cx="59610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166813"/>
            <a:ext cx="59610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166813"/>
            <a:ext cx="59610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166813"/>
            <a:ext cx="59610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166813"/>
            <a:ext cx="59610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15</a:t>
            </a:fld>
            <a:endParaRPr lang="en-US" dirty="0"/>
          </a:p>
        </p:txBody>
      </p:sp>
      <p:sp>
        <p:nvSpPr>
          <p:cNvPr id="13" name="Rectangle 36"/>
          <p:cNvSpPr txBox="1">
            <a:spLocks noChangeArrowheads="1"/>
          </p:cNvSpPr>
          <p:nvPr/>
        </p:nvSpPr>
        <p:spPr>
          <a:xfrm>
            <a:off x="2267744" y="6505575"/>
            <a:ext cx="5598319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/>
          </a:p>
        </p:txBody>
      </p:sp>
      <p:sp>
        <p:nvSpPr>
          <p:cNvPr id="14" name="Rectangle 37"/>
          <p:cNvSpPr txBox="1">
            <a:spLocks noChangeArrowheads="1"/>
          </p:cNvSpPr>
          <p:nvPr/>
        </p:nvSpPr>
        <p:spPr>
          <a:xfrm>
            <a:off x="2915816" y="6261098"/>
            <a:ext cx="3600400" cy="1222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34933592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6966" y="282174"/>
            <a:ext cx="8491538" cy="482530"/>
          </a:xfrm>
        </p:spPr>
        <p:txBody>
          <a:bodyPr/>
          <a:lstStyle/>
          <a:p>
            <a:r>
              <a:rPr lang="en-GB" altLang="ja-JP" dirty="0"/>
              <a:t>Síntese dos Resultados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6938" y="1162326"/>
            <a:ext cx="7377112" cy="4525963"/>
          </a:xfrm>
        </p:spPr>
      </p:pic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16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267744" y="6505575"/>
            <a:ext cx="5598319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915817" y="6261099"/>
            <a:ext cx="3456384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418470166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873767" cy="492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4" y="3385828"/>
            <a:ext cx="6322558" cy="332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6024030" y="2091892"/>
            <a:ext cx="2508410" cy="561101"/>
          </a:xfrm>
          <a:prstGeom prst="wedgeRectCallout">
            <a:avLst>
              <a:gd name="adj1" fmla="val -117939"/>
              <a:gd name="adj2" fmla="val -187169"/>
            </a:avLst>
          </a:prstGeom>
          <a:solidFill>
            <a:srgbClr val="800080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ja-JP" sz="1600" dirty="0">
                <a:solidFill>
                  <a:srgbClr val="FFFFFF"/>
                </a:solidFill>
                <a:latin typeface="+mj-lt"/>
                <a:ea typeface="ＭＳ Ｐゴシック" charset="-128"/>
                <a:cs typeface="Times New Roman" pitchFamily="18" charset="0"/>
              </a:rPr>
              <a:t>Clique em "Análise de incertezas</a:t>
            </a:r>
            <a:r>
              <a:rPr lang="en-GB" altLang="ja-JP" sz="1600" dirty="0">
                <a:solidFill>
                  <a:srgbClr val="FFFFFF"/>
                </a:solidFill>
                <a:latin typeface="+mj-lt"/>
                <a:ea typeface="ＭＳ Ｐゴシック" charset="-128"/>
                <a:cs typeface="Times New Roman" pitchFamily="18" charset="0"/>
              </a:rPr>
              <a:t>” </a:t>
            </a:r>
          </a:p>
        </p:txBody>
      </p:sp>
      <p:sp>
        <p:nvSpPr>
          <p:cNvPr id="7" name="Rectangular Callout 5"/>
          <p:cNvSpPr/>
          <p:nvPr/>
        </p:nvSpPr>
        <p:spPr>
          <a:xfrm>
            <a:off x="6881665" y="4149080"/>
            <a:ext cx="1990903" cy="561101"/>
          </a:xfrm>
          <a:prstGeom prst="wedgeRectCallout">
            <a:avLst>
              <a:gd name="adj1" fmla="val -112257"/>
              <a:gd name="adj2" fmla="val 360257"/>
            </a:avLst>
          </a:prstGeom>
          <a:solidFill>
            <a:srgbClr val="800080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kern="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Clique para executar a análise</a:t>
            </a:r>
            <a:endParaRPr lang="en-GB" sz="1600" b="1" kern="0" dirty="0">
              <a:solidFill>
                <a:srgbClr val="FFFF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51520" y="299567"/>
            <a:ext cx="8729752" cy="465137"/>
          </a:xfrm>
        </p:spPr>
        <p:txBody>
          <a:bodyPr/>
          <a:lstStyle/>
          <a:p>
            <a:r>
              <a:rPr lang="en-US" altLang="ja-JP" sz="2600" dirty="0"/>
              <a:t>Software para Inventário do IPCC: Análise de Incerteza </a:t>
            </a:r>
            <a:endParaRPr lang="ja-JP" altLang="en-US" sz="2600" dirty="0"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9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836712"/>
            <a:ext cx="8929688" cy="560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97426"/>
            <a:ext cx="3984625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5"/>
          <p:cNvSpPr/>
          <p:nvPr/>
        </p:nvSpPr>
        <p:spPr>
          <a:xfrm>
            <a:off x="6326832" y="5426545"/>
            <a:ext cx="2133600" cy="655321"/>
          </a:xfrm>
          <a:prstGeom prst="wedgeRectCallout">
            <a:avLst>
              <a:gd name="adj1" fmla="val -60900"/>
              <a:gd name="adj2" fmla="val -126965"/>
            </a:avLst>
          </a:prstGeom>
          <a:solidFill>
            <a:srgbClr val="800080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Clique para inserir as incertezas de AD e EF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38919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90261" cy="648072"/>
          </a:xfrm>
        </p:spPr>
        <p:txBody>
          <a:bodyPr/>
          <a:lstStyle/>
          <a:p>
            <a:pPr eaLnBrk="1" hangingPunct="1"/>
            <a:r>
              <a:rPr lang="en-US" altLang="ja-JP" sz="2350" dirty="0"/>
              <a:t>Software para Inventário do IPCC: Análise de Incerteza (cont.)</a:t>
            </a:r>
            <a:endParaRPr lang="ja-JP" altLang="en-US" sz="2350" dirty="0"/>
          </a:p>
        </p:txBody>
      </p:sp>
      <p:sp>
        <p:nvSpPr>
          <p:cNvPr id="2" name="正方形/長方形 1"/>
          <p:cNvSpPr/>
          <p:nvPr/>
        </p:nvSpPr>
        <p:spPr>
          <a:xfrm>
            <a:off x="2035175" y="5073650"/>
            <a:ext cx="842963" cy="13493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ＭＳ Ｐゴシック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154488" y="5842000"/>
            <a:ext cx="842962" cy="13493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ＭＳ Ｐゴシック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154488" y="5089525"/>
            <a:ext cx="842962" cy="13652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ＭＳ Ｐゴシック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71688" y="5832475"/>
            <a:ext cx="842962" cy="13493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44408" y="6490211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1" name="Rectangle 36"/>
          <p:cNvSpPr txBox="1">
            <a:spLocks noChangeArrowheads="1"/>
          </p:cNvSpPr>
          <p:nvPr/>
        </p:nvSpPr>
        <p:spPr>
          <a:xfrm>
            <a:off x="3980968" y="6626343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900" dirty="0"/>
              <a:t>Materiais  de treinamento  para o  Inventário Nacional de Gases de Efeito Estufa</a:t>
            </a:r>
            <a:endParaRPr lang="de-DE" altLang="en-US" sz="900"/>
          </a:p>
        </p:txBody>
      </p:sp>
      <p:sp>
        <p:nvSpPr>
          <p:cNvPr id="12" name="Rectangle 37"/>
          <p:cNvSpPr txBox="1">
            <a:spLocks noChangeArrowheads="1"/>
          </p:cNvSpPr>
          <p:nvPr/>
        </p:nvSpPr>
        <p:spPr>
          <a:xfrm>
            <a:off x="4777444" y="6471562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900" b="1" dirty="0"/>
              <a:t>Grupo Consultivo de Especialistas (CGE)</a:t>
            </a:r>
            <a:endParaRPr lang="de-DE" altLang="en-US" sz="900" b="1"/>
          </a:p>
        </p:txBody>
      </p:sp>
    </p:spTree>
    <p:extLst>
      <p:ext uri="{BB962C8B-B14F-4D97-AF65-F5344CB8AC3E}">
        <p14:creationId xmlns:p14="http://schemas.microsoft.com/office/powerpoint/2010/main" val="2860346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93600" y="226541"/>
            <a:ext cx="8370888" cy="538163"/>
          </a:xfrm>
        </p:spPr>
        <p:txBody>
          <a:bodyPr/>
          <a:lstStyle/>
          <a:p>
            <a:pPr eaLnBrk="1" hangingPunct="1"/>
            <a:r>
              <a:rPr lang="en-GB" altLang="ja-JP" dirty="0"/>
              <a:t>Síntese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93600" y="944380"/>
            <a:ext cx="7938840" cy="5148916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pt-BR" altLang="ja-JP" sz="1600" dirty="0">
                <a:latin typeface="+mj-lt"/>
                <a:ea typeface="ＭＳ Ｐゴシック" charset="-128"/>
              </a:rPr>
              <a:t>Mesmo as estimativas mais simples de incerteza fornecem informações úteis, quando bem executadas</a:t>
            </a:r>
          </a:p>
          <a:p>
            <a:pPr algn="just">
              <a:lnSpc>
                <a:spcPct val="110000"/>
              </a:lnSpc>
            </a:pPr>
            <a:endParaRPr lang="en-GB" altLang="ja-JP" sz="1600" dirty="0">
              <a:latin typeface="+mj-lt"/>
              <a:ea typeface="ＭＳ Ｐゴシック" charset="-128"/>
            </a:endParaRPr>
          </a:p>
          <a:p>
            <a:pPr algn="just">
              <a:lnSpc>
                <a:spcPct val="110000"/>
              </a:lnSpc>
            </a:pPr>
            <a:r>
              <a:rPr lang="pt-BR" altLang="ja-JP" sz="1600" dirty="0">
                <a:latin typeface="+mj-lt"/>
                <a:ea typeface="ＭＳ Ｐゴシック" charset="-128"/>
              </a:rPr>
              <a:t>A avaliação da incerteza dos parâmetros de entrada </a:t>
            </a:r>
            <a:r>
              <a:rPr lang="pt-BR" altLang="ja-JP" sz="1600" b="1" dirty="0">
                <a:latin typeface="+mj-lt"/>
                <a:ea typeface="ＭＳ Ｐゴシック" charset="-128"/>
              </a:rPr>
              <a:t>deve </a:t>
            </a:r>
            <a:r>
              <a:rPr lang="pt-BR" altLang="ja-JP" sz="1600" dirty="0">
                <a:latin typeface="+mj-lt"/>
                <a:ea typeface="ＭＳ Ｐゴシック" charset="-128"/>
              </a:rPr>
              <a:t>fazer parte da coleta  de dados</a:t>
            </a:r>
            <a:endParaRPr lang="pt-BR" altLang="ja-JP" sz="1600" dirty="0">
              <a:latin typeface="+mj-lt"/>
              <a:ea typeface="ＭＳ Ｐゴシック" charset="-128"/>
              <a:cs typeface="Arial"/>
            </a:endParaRPr>
          </a:p>
          <a:p>
            <a:pPr marL="899795" lvl="2" algn="just">
              <a:lnSpc>
                <a:spcPct val="110000"/>
              </a:lnSpc>
            </a:pPr>
            <a:r>
              <a:rPr lang="pt-BR" altLang="ja-JP" sz="1600" dirty="0">
                <a:latin typeface="+mj-lt"/>
                <a:ea typeface="ＭＳ Ｐゴシック" charset="-128"/>
              </a:rPr>
              <a:t>A consideração cuidadosa melhorará</a:t>
            </a:r>
            <a:r>
              <a:rPr lang="pt-BR" altLang="ja-JP" sz="1600" dirty="0">
                <a:latin typeface="+mj-lt"/>
                <a:ea typeface="ＭＳ Ｐゴシック" charset="-128"/>
                <a:cs typeface="Arial"/>
              </a:rPr>
              <a:t> </a:t>
            </a:r>
            <a:r>
              <a:rPr lang="pt-BR" altLang="ja-JP" sz="1600" dirty="0">
                <a:latin typeface="+mj-lt"/>
                <a:ea typeface="ＭＳ Ｐゴシック" charset="-128"/>
              </a:rPr>
              <a:t>as estimativas, assim como proverá dados de entrada para análise de incerteza</a:t>
            </a:r>
            <a:endParaRPr lang="pt-BR" altLang="ja-JP" sz="1600" dirty="0">
              <a:latin typeface="+mj-lt"/>
              <a:ea typeface="ＭＳ Ｐゴシック" charset="-128"/>
              <a:cs typeface="Arial"/>
            </a:endParaRPr>
          </a:p>
          <a:p>
            <a:pPr marL="271463" indent="0" algn="just">
              <a:lnSpc>
                <a:spcPct val="110000"/>
              </a:lnSpc>
              <a:buNone/>
            </a:pPr>
            <a:endParaRPr lang="en-GB" altLang="ja-JP" sz="1600" dirty="0">
              <a:latin typeface="+mj-lt"/>
              <a:ea typeface="ＭＳ Ｐゴシック" charset="-128"/>
            </a:endParaRPr>
          </a:p>
          <a:p>
            <a:pPr algn="just">
              <a:lnSpc>
                <a:spcPct val="110000"/>
              </a:lnSpc>
            </a:pPr>
            <a:r>
              <a:rPr lang="pt-BR" altLang="ja-JP" sz="1600" dirty="0">
                <a:latin typeface="+mj-lt"/>
                <a:ea typeface="ＭＳ Ｐゴシック" charset="-128"/>
              </a:rPr>
              <a:t> Se os recursos são limitados: o esforço dispendido na análise de incerteza deve ser pequeno quando comparado ao esforço total</a:t>
            </a:r>
            <a:endParaRPr lang="pt-BR" altLang="ja-JP" sz="1600" dirty="0">
              <a:latin typeface="+mj-lt"/>
              <a:ea typeface="ＭＳ Ｐゴシック" charset="-128"/>
              <a:cs typeface="Arial"/>
            </a:endParaRPr>
          </a:p>
          <a:p>
            <a:pPr algn="just">
              <a:lnSpc>
                <a:spcPct val="110000"/>
              </a:lnSpc>
            </a:pPr>
            <a:endParaRPr lang="en-GB" altLang="ja-JP" sz="1600" dirty="0">
              <a:latin typeface="+mj-lt"/>
              <a:ea typeface="ＭＳ Ｐゴシック" charset="-128"/>
            </a:endParaRPr>
          </a:p>
          <a:p>
            <a:pPr algn="just">
              <a:lnSpc>
                <a:spcPct val="120000"/>
              </a:lnSpc>
            </a:pPr>
            <a:r>
              <a:rPr lang="pt-BR" altLang="ja-JP" sz="1600" b="1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charset="-128"/>
              </a:rPr>
              <a:t>Na sua forma mais simples, uma análise de incerteza bem planejada levará apenas algumas horas adicionais!</a:t>
            </a:r>
            <a:endParaRPr lang="en-GB" altLang="ja-JP" sz="1600" b="1" dirty="0">
              <a:solidFill>
                <a:schemeClr val="tx2">
                  <a:lumMod val="75000"/>
                </a:schemeClr>
              </a:solidFill>
              <a:latin typeface="+mj-lt"/>
              <a:ea typeface="ＭＳ Ｐゴシック" charset="-128"/>
            </a:endParaRPr>
          </a:p>
          <a:p>
            <a:pPr marL="541020" lvl="1" indent="-269875" algn="just">
              <a:lnSpc>
                <a:spcPct val="120000"/>
              </a:lnSpc>
              <a:buFontTx/>
              <a:buChar char="-"/>
            </a:pPr>
            <a:r>
              <a:rPr lang="pt-BR" altLang="ja-JP" sz="1600" dirty="0">
                <a:latin typeface="+mj-lt"/>
                <a:ea typeface="ＭＳ Ｐゴシック" charset="-128"/>
                <a:cs typeface="+mn-cs"/>
              </a:rPr>
              <a:t>Incerteza do AD avaliada quando da coleta de dados </a:t>
            </a:r>
            <a:endParaRPr lang="en-GB" altLang="ja-JP" sz="1600" dirty="0">
              <a:latin typeface="+mj-lt"/>
              <a:ea typeface="ＭＳ Ｐゴシック" charset="-128"/>
              <a:cs typeface="+mn-cs"/>
            </a:endParaRPr>
          </a:p>
          <a:p>
            <a:pPr marL="541020" lvl="1" indent="-269875" algn="just">
              <a:lnSpc>
                <a:spcPct val="120000"/>
              </a:lnSpc>
              <a:buFontTx/>
              <a:buChar char="-"/>
            </a:pPr>
            <a:r>
              <a:rPr lang="pt-BR" altLang="ja-JP" sz="1600" dirty="0">
                <a:latin typeface="+mj-lt"/>
                <a:ea typeface="ＭＳ Ｐゴシック" charset="-128"/>
                <a:cs typeface="+mn-cs"/>
              </a:rPr>
              <a:t>Incerteza dos EFs atualmente disponível nas Diretrizes</a:t>
            </a:r>
            <a:endParaRPr lang="en-GB" altLang="ja-JP" sz="1600" dirty="0">
              <a:latin typeface="+mj-lt"/>
              <a:ea typeface="ＭＳ Ｐゴシック" charset="-128"/>
              <a:cs typeface="Arial"/>
            </a:endParaRPr>
          </a:p>
          <a:p>
            <a:pPr marL="541020" lvl="1" indent="-269875" algn="just">
              <a:lnSpc>
                <a:spcPct val="120000"/>
              </a:lnSpc>
              <a:buFontTx/>
              <a:buChar char="-"/>
            </a:pPr>
            <a:r>
              <a:rPr lang="pt-BR" altLang="ja-JP" sz="1600" dirty="0">
                <a:latin typeface="+mj-lt"/>
                <a:ea typeface="ＭＳ Ｐゴシック" charset="-128"/>
                <a:cs typeface="+mn-cs"/>
              </a:rPr>
              <a:t>De categorias/gases agregados a grupos independentes de fontes/</a:t>
            </a:r>
            <a:r>
              <a:rPr lang="pt-BR" altLang="ja-JP" sz="1600" dirty="0">
                <a:latin typeface="+mj-lt"/>
                <a:ea typeface="ＭＳ Ｐゴシック" charset="-128"/>
                <a:cs typeface="Arial"/>
              </a:rPr>
              <a:t>sumidouros</a:t>
            </a:r>
          </a:p>
          <a:p>
            <a:pPr marL="541020" lvl="1" indent="-269875" algn="just">
              <a:lnSpc>
                <a:spcPct val="120000"/>
              </a:lnSpc>
              <a:buFontTx/>
              <a:buChar char="-"/>
            </a:pPr>
            <a:r>
              <a:rPr lang="en-GB" altLang="ja-JP" sz="1600" dirty="0">
                <a:latin typeface="+mj-lt"/>
                <a:ea typeface="ＭＳ Ｐゴシック" charset="-128"/>
                <a:cs typeface="+mn-cs"/>
              </a:rPr>
              <a:t>Use a abordagem 1</a:t>
            </a:r>
            <a:endParaRPr lang="en-GB" altLang="ja-JP" sz="1600" dirty="0">
              <a:latin typeface="+mj-lt"/>
              <a:ea typeface="ＭＳ Ｐゴシック" charset="-128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19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195736" y="6505575"/>
            <a:ext cx="5670327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987825" y="6291753"/>
            <a:ext cx="3384376" cy="2138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220016934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1"/>
            <a:ext cx="8856984" cy="576064"/>
          </a:xfrm>
        </p:spPr>
        <p:txBody>
          <a:bodyPr/>
          <a:lstStyle/>
          <a:p>
            <a:r>
              <a:rPr lang="pt-BR" sz="2600" dirty="0"/>
              <a:t>Prefácio, Direitos Autorais e Isenção de Responsabilidade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12" y="730414"/>
            <a:ext cx="8831138" cy="6027972"/>
          </a:xfrm>
        </p:spPr>
        <p:txBody>
          <a:bodyPr/>
          <a:lstStyle/>
          <a:p>
            <a:pPr algn="just"/>
            <a:r>
              <a:rPr lang="pt-BR" sz="1250" dirty="0"/>
              <a:t>Estes materiais de apresentação, desenvolvidos para explicar o conteúdo das Diretrizes 2006 :</a:t>
            </a:r>
            <a:endParaRPr lang="en-IE" sz="1250" dirty="0"/>
          </a:p>
          <a:p>
            <a:pPr marL="715645" indent="-342900" algn="just">
              <a:buFont typeface="+mj-lt"/>
              <a:buAutoNum type="arabicParenR"/>
            </a:pPr>
            <a:r>
              <a:rPr lang="pt-BR" sz="1250" i="1" dirty="0"/>
              <a:t>baseiam-se nas apresentações (exceto aquela para o  QA / QC)  feitas pela Unidade de Suporte Técnico do  Grupo de Trabalho  em  Inventários Nacionais de Gases de Efeito Estufa do Painel Intergovernamental para o  Mudança do Clima (IPCC TFI TSU) durante o Workshop Regional da África para o  a Construção Sustentável de Sistemas Nacionais de Gerenciamento  de Inventários de Gases de  Efeito Estufa, e o uso das Diretrizes 2006 do IPCC para Inventários Nacionais de Gases de Efeito Estufa </a:t>
            </a:r>
            <a:r>
              <a:rPr lang="en-IE" sz="1250" dirty="0"/>
              <a:t>(Swakopmund, Namíbia, 24-28 de abril de 2017);</a:t>
            </a:r>
            <a:endParaRPr lang="en-IE" sz="1250" dirty="0">
              <a:cs typeface="Arial"/>
            </a:endParaRPr>
          </a:p>
          <a:p>
            <a:pPr marL="715645" indent="-342900" algn="just">
              <a:buFont typeface="+mj-lt"/>
              <a:buAutoNum type="arabicParenR"/>
            </a:pPr>
            <a:r>
              <a:rPr lang="pt-BR" sz="1250" dirty="0"/>
              <a:t>não foram submetidos ao processo formal  de revisão do IPCC </a:t>
            </a:r>
            <a:r>
              <a:rPr lang="en-IE" sz="1250" dirty="0">
                <a:hlinkClick r:id="rId2"/>
              </a:rPr>
              <a:t>http://www.ipcc.ch/pdf/ipcc-principles/ipcc-principles-appendix-a-final.pdf</a:t>
            </a:r>
            <a:r>
              <a:rPr lang="en-IE" sz="1250" dirty="0"/>
              <a:t>;  e </a:t>
            </a:r>
          </a:p>
          <a:p>
            <a:pPr marL="715645" indent="-342900" algn="just">
              <a:buAutoNum type="arabicParenR"/>
            </a:pPr>
            <a:r>
              <a:rPr lang="en-IE" sz="1250" dirty="0"/>
              <a:t>serão periodicamente atualizados</a:t>
            </a:r>
            <a:r>
              <a:rPr lang="en-IE" sz="1250" dirty="0">
                <a:cs typeface="Arial"/>
              </a:rPr>
              <a:t>.</a:t>
            </a:r>
          </a:p>
          <a:p>
            <a:pPr marL="372745" indent="0" algn="just">
              <a:buNone/>
            </a:pPr>
            <a:r>
              <a:rPr lang="pt-BR" sz="1250" dirty="0"/>
              <a:t>Caso deseje utilizar esses materiais (por exemplo, fazer uso de um dos mais slides em sua apresentação em um workshop), favor informar o TFI TSU através do site :  </a:t>
            </a:r>
            <a:r>
              <a:rPr lang="pt-BR" sz="1250" dirty="0">
                <a:hlinkClick r:id="rId3"/>
              </a:rPr>
              <a:t>http://www.ipcc-nggip.iges.or.jp/mail</a:t>
            </a:r>
            <a:r>
              <a:rPr lang="pt-BR" sz="1250" dirty="0"/>
              <a:t>. Leia também as notas nos seguintes sites.</a:t>
            </a:r>
            <a:endParaRPr lang="en-IE" sz="1250" dirty="0">
              <a:cs typeface="Arial"/>
            </a:endParaRPr>
          </a:p>
          <a:p>
            <a:pPr marL="715645" indent="-342900" algn="just">
              <a:buFont typeface="+mj-lt"/>
              <a:buAutoNum type="arabicParenR"/>
            </a:pPr>
            <a:r>
              <a:rPr lang="en-IE" sz="1250" dirty="0"/>
              <a:t>Direitos autorais : </a:t>
            </a:r>
            <a:r>
              <a:rPr lang="en-IE" sz="1250" dirty="0">
                <a:hlinkClick r:id="rId4"/>
              </a:rPr>
              <a:t>http://www.ipcc.ch/home_copyright.shtml</a:t>
            </a:r>
            <a:endParaRPr lang="en-IE" sz="1250" dirty="0">
              <a:cs typeface="Arial"/>
            </a:endParaRPr>
          </a:p>
          <a:p>
            <a:pPr marL="715645" indent="-342900" algn="just">
              <a:buFont typeface="+mj-lt"/>
              <a:buAutoNum type="arabicParenR"/>
            </a:pPr>
            <a:r>
              <a:rPr lang="en-IE" sz="1250" dirty="0"/>
              <a:t>Isenção de responsabilidade: </a:t>
            </a:r>
            <a:r>
              <a:rPr lang="en-IE" sz="1250" dirty="0">
                <a:hlinkClick r:id="rId5"/>
              </a:rPr>
              <a:t>http://www.ipcc.ch/home_disclaimer.shtml</a:t>
            </a:r>
            <a:endParaRPr lang="en-IE" sz="1250" dirty="0"/>
          </a:p>
          <a:p>
            <a:pPr marL="658495" indent="-285750" algn="just"/>
            <a:r>
              <a:rPr lang="pt-BR" sz="1250" dirty="0"/>
              <a:t>O CGE reconhece as contribuições e expressa seu agradecimento ao IPCC </a:t>
            </a:r>
            <a:r>
              <a:rPr lang="en-US" sz="1250" dirty="0"/>
              <a:t>TFI TSU.</a:t>
            </a:r>
            <a:endParaRPr lang="en-GB" sz="1250" dirty="0"/>
          </a:p>
          <a:p>
            <a:pPr marL="372745" indent="0">
              <a:buNone/>
            </a:pPr>
            <a:endParaRPr lang="en-IE" sz="1500" dirty="0"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361566" y="6538910"/>
            <a:ext cx="5748971" cy="3524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>
                <a:solidFill>
                  <a:srgbClr val="000000"/>
                </a:solidFill>
              </a:rPr>
              <a:t>Materiais de treinamento para o Inventário Nacional de Gases de Efeito Estufa</a:t>
            </a:r>
            <a:endParaRPr lang="de-DE" altLang="en-US" sz="1200" dirty="0">
              <a:solidFill>
                <a:srgbClr val="000000"/>
              </a:solidFill>
            </a:endParaRPr>
          </a:p>
        </p:txBody>
      </p:sp>
      <p:sp>
        <p:nvSpPr>
          <p:cNvPr id="6" name="Rectangle 37" title="Grupo Consultivo de Peritos (CGE)"/>
          <p:cNvSpPr txBox="1">
            <a:spLocks noChangeArrowheads="1"/>
          </p:cNvSpPr>
          <p:nvPr/>
        </p:nvSpPr>
        <p:spPr>
          <a:xfrm>
            <a:off x="3250565" y="6363969"/>
            <a:ext cx="3530823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PT" sz="1100" b="1" dirty="0">
                <a:solidFill>
                  <a:srgbClr val="000000"/>
                </a:solidFill>
              </a:rPr>
              <a:t>Grupo  Consultivo de Especialistas  </a:t>
            </a:r>
            <a:r>
              <a:rPr lang="en-US" altLang="en-US" sz="1100" b="1" dirty="0">
                <a:solidFill>
                  <a:srgbClr val="000000"/>
                </a:solidFill>
              </a:rPr>
              <a:t>(CGE)</a:t>
            </a:r>
            <a:endParaRPr lang="de-DE" altLang="en-US" sz="1100" b="1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DF4218-051C-44E9-9E14-7EAF956EB7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128" y="5405807"/>
            <a:ext cx="7212291" cy="59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68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>
                <a:ea typeface="ＭＳ Ｐゴシック" pitchFamily="34" charset="-128"/>
              </a:rPr>
              <a:t>Obrigado pela atenção</a:t>
            </a:r>
            <a:endParaRPr lang="en-US" sz="3600" dirty="0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2195736" y="6505575"/>
            <a:ext cx="5670327" cy="1637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2771801" y="6237313"/>
            <a:ext cx="3600400" cy="268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i="0" dirty="0"/>
              <a:t>Grupo Consultivo de Especialistas (CGE)</a:t>
            </a:r>
            <a:endParaRPr lang="de-DE" altLang="en-US" sz="1200" b="1" i="0"/>
          </a:p>
        </p:txBody>
      </p:sp>
    </p:spTree>
    <p:extLst>
      <p:ext uri="{BB962C8B-B14F-4D97-AF65-F5344CB8AC3E}">
        <p14:creationId xmlns:p14="http://schemas.microsoft.com/office/powerpoint/2010/main" val="160520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33330" y="332656"/>
            <a:ext cx="8378963" cy="439738"/>
          </a:xfrm>
        </p:spPr>
        <p:txBody>
          <a:bodyPr/>
          <a:lstStyle/>
          <a:p>
            <a:pPr eaLnBrk="1" hangingPunct="1"/>
            <a:r>
              <a:rPr lang="en-GB" altLang="ja-JP" dirty="0"/>
              <a:t>Apresentação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11740" y="1278537"/>
            <a:ext cx="7992708" cy="4742751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pt-BR" altLang="ja-JP" dirty="0">
                <a:latin typeface="+mj-lt"/>
                <a:ea typeface="ＭＳ Ｐゴシック" charset="-128"/>
              </a:rPr>
              <a:t>Estimativas de incerteza são um elemento essencial de um inventário completo de  emissões/remoções de GEE </a:t>
            </a:r>
            <a:endParaRPr lang="en-US" altLang="ja-JP" dirty="0">
              <a:latin typeface="+mj-lt"/>
              <a:ea typeface="ＭＳ Ｐゴシック" charset="-128"/>
            </a:endParaRPr>
          </a:p>
          <a:p>
            <a:pPr algn="just">
              <a:lnSpc>
                <a:spcPct val="130000"/>
              </a:lnSpc>
            </a:pPr>
            <a:r>
              <a:rPr lang="en-US" altLang="ja-JP" dirty="0">
                <a:latin typeface="+mj-lt"/>
                <a:ea typeface="ＭＳ Ｐゴシック" charset="-128"/>
              </a:rPr>
              <a:t>Incerteza: falta </a:t>
            </a:r>
            <a:r>
              <a:rPr lang="pt-BR" altLang="ja-JP" dirty="0">
                <a:latin typeface="+mj-lt"/>
                <a:ea typeface="ＭＳ Ｐゴシック" charset="-128"/>
              </a:rPr>
              <a:t>de conhecimento sobre o valor real de uma variável que pode ser descrita como uma função densidade de probabilidade (PDF), que  descreve o intervalo e a probabilidade relativa de possívei</a:t>
            </a:r>
            <a:r>
              <a:rPr kumimoji="0" lang="en-US" altLang="zh-CN" kern="1200" dirty="0">
                <a:latin typeface="+mj-lt"/>
                <a:ea typeface="ＭＳ Ｐゴシック" charset="-128"/>
              </a:rPr>
              <a:t>s</a:t>
            </a:r>
            <a:r>
              <a:rPr lang="en-US" altLang="zh-CN" kern="1200" dirty="0">
                <a:latin typeface="+mj-lt"/>
                <a:ea typeface="ＭＳ Ｐゴシック" charset="-128"/>
                <a:cs typeface="Arial"/>
              </a:rPr>
              <a:t> valores</a:t>
            </a:r>
          </a:p>
          <a:p>
            <a:pPr algn="just">
              <a:lnSpc>
                <a:spcPct val="130000"/>
              </a:lnSpc>
            </a:pPr>
            <a:r>
              <a:rPr lang="pt-BR" altLang="ja-JP" dirty="0">
                <a:latin typeface="+mj-lt"/>
                <a:ea typeface="ＭＳ Ｐゴシック" charset="-128"/>
              </a:rPr>
              <a:t>A análise quantitativa de incerteza é realizada através do intervalo de confiança de 95% para as estimativas de emissões e remoções para  categorias individuais e para o inventário como um todo </a:t>
            </a:r>
            <a:endParaRPr lang="en-GB" altLang="ja-JP" dirty="0">
              <a:latin typeface="+mj-lt"/>
              <a:ea typeface="ＭＳ Ｐゴシック" charset="-128"/>
            </a:endParaRPr>
          </a:p>
          <a:p>
            <a:pPr lvl="1" indent="-356870" algn="just">
              <a:lnSpc>
                <a:spcPct val="130000"/>
              </a:lnSpc>
              <a:buFont typeface="Arial Narrow" panose="020B0606020202030204" pitchFamily="34" charset="0"/>
              <a:buChar char="–"/>
            </a:pPr>
            <a:r>
              <a:rPr lang="pt-BR" altLang="zh-CN" kern="1200" dirty="0">
                <a:latin typeface="+mj-lt"/>
                <a:ea typeface="ＭＳ Ｐゴシック" charset="-128"/>
                <a:cs typeface="+mn-cs"/>
              </a:rPr>
              <a:t>O intervalo de confiança de 95% é delimitado pelos percentis 2.5 e 97.5 da PDF</a:t>
            </a:r>
            <a:endParaRPr lang="en-GB" altLang="ja-JP" dirty="0">
              <a:latin typeface="+mj-lt"/>
              <a:ea typeface="ＭＳ Ｐゴシック" charset="-128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339752" y="6505575"/>
            <a:ext cx="5526311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987825" y="6261099"/>
            <a:ext cx="3384376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41346468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5988" y="361687"/>
            <a:ext cx="8318500" cy="403017"/>
          </a:xfrm>
        </p:spPr>
        <p:txBody>
          <a:bodyPr/>
          <a:lstStyle/>
          <a:p>
            <a:r>
              <a:rPr lang="pt-BR" dirty="0"/>
              <a:t>Função Densidade de Probabilidade</a:t>
            </a:r>
            <a:endParaRPr lang="en-GB" altLang="ja-JP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68760"/>
            <a:ext cx="8424936" cy="47500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123728" y="6505575"/>
            <a:ext cx="5742335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771800" y="6291753"/>
            <a:ext cx="3888432" cy="2138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282135625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268760"/>
            <a:ext cx="8280920" cy="4719069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45988" y="361687"/>
            <a:ext cx="8318500" cy="403017"/>
          </a:xfrm>
        </p:spPr>
        <p:txBody>
          <a:bodyPr/>
          <a:lstStyle/>
          <a:p>
            <a:r>
              <a:rPr lang="pt-BR" dirty="0"/>
              <a:t>Função Densidade de Probabilidade</a:t>
            </a:r>
            <a:endParaRPr lang="en-GB" altLang="ja-JP" dirty="0"/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267744" y="6505575"/>
            <a:ext cx="5598319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987824" y="6291753"/>
            <a:ext cx="3384376" cy="21749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179611359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676721" y="260648"/>
            <a:ext cx="8359775" cy="502409"/>
          </a:xfrm>
        </p:spPr>
        <p:txBody>
          <a:bodyPr/>
          <a:lstStyle/>
          <a:p>
            <a:r>
              <a:rPr lang="en-GB" altLang="ja-JP" dirty="0"/>
              <a:t>Especificando as Incertezas</a:t>
            </a:r>
            <a:endParaRPr lang="ja-JP" altLang="en-US" dirty="0"/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606774" y="1042683"/>
            <a:ext cx="8141690" cy="192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FontTx/>
              <a:buChar char="•"/>
            </a:pPr>
            <a:r>
              <a:rPr lang="pt-BR" altLang="ja-JP" sz="1800" b="0" dirty="0">
                <a:solidFill>
                  <a:srgbClr val="000000"/>
                </a:solidFill>
                <a:latin typeface="+mj-lt"/>
                <a:ea typeface="ＭＳ Ｐゴシック" charset="-128"/>
              </a:rPr>
              <a:t>A incerteza é descrita como os </a:t>
            </a:r>
            <a:r>
              <a:rPr lang="pt-BR" sz="1800" b="0" dirty="0">
                <a:solidFill>
                  <a:srgbClr val="000000"/>
                </a:solidFill>
                <a:latin typeface="+mj-lt"/>
                <a:ea typeface="ＭＳ Ｐゴシック" charset="-128"/>
              </a:rPr>
              <a:t>percentis</a:t>
            </a:r>
            <a:r>
              <a:rPr lang="pt-BR" altLang="ja-JP" sz="1800" b="0" dirty="0">
                <a:solidFill>
                  <a:srgbClr val="000000"/>
                </a:solidFill>
                <a:latin typeface="+mj-lt"/>
                <a:ea typeface="ＭＳ Ｐゴシック" charset="-128"/>
              </a:rPr>
              <a:t> de 2,5 e 97,5, ou seja, limites em torno do intervalo de confiança (IC) de 95% </a:t>
            </a:r>
            <a:endParaRPr lang="en-GB" altLang="ja-JP" sz="1800" b="0" dirty="0">
              <a:solidFill>
                <a:srgbClr val="000000"/>
              </a:solidFill>
              <a:latin typeface="+mj-lt"/>
              <a:ea typeface="ＭＳ Ｐゴシック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•"/>
            </a:pPr>
            <a:r>
              <a:rPr lang="pt-BR" altLang="ja-JP" sz="1800" b="0" dirty="0">
                <a:solidFill>
                  <a:srgbClr val="000000"/>
                </a:solidFill>
                <a:latin typeface="+mj-lt"/>
                <a:ea typeface="ＭＳ Ｐゴシック" charset="-128"/>
              </a:rPr>
              <a:t>Por exemplo, o IC pode ser expresso como </a:t>
            </a:r>
            <a:r>
              <a:rPr lang="en-US" altLang="ja-JP" sz="1800" b="0" dirty="0">
                <a:solidFill>
                  <a:srgbClr val="000000"/>
                </a:solidFill>
                <a:latin typeface="+mj-lt"/>
                <a:ea typeface="ＭＳ Ｐゴシック" charset="-128"/>
              </a:rPr>
              <a:t>:</a:t>
            </a:r>
            <a:endParaRPr lang="en-GB" altLang="ja-JP" sz="1800" b="0" dirty="0">
              <a:solidFill>
                <a:srgbClr val="000000"/>
              </a:solidFill>
              <a:latin typeface="+mj-lt"/>
              <a:ea typeface="ＭＳ Ｐゴシック" charset="-128"/>
              <a:cs typeface="Arial"/>
            </a:endParaRPr>
          </a:p>
          <a:p>
            <a:pPr marL="800100" lvl="1" indent="-342900" eaLnBrk="1" hangingPunct="1">
              <a:lnSpc>
                <a:spcPct val="110000"/>
              </a:lnSpc>
              <a:spcBef>
                <a:spcPts val="0"/>
              </a:spcBef>
              <a:buFont typeface="Arial Narrow" panose="020B0606020202030204" pitchFamily="34" charset="0"/>
              <a:buChar char="–"/>
            </a:pPr>
            <a:r>
              <a:rPr lang="en-GB" altLang="zh-CN" sz="1800" b="0" dirty="0">
                <a:solidFill>
                  <a:srgbClr val="000000"/>
                </a:solidFill>
                <a:latin typeface="+mj-lt"/>
                <a:ea typeface="ＭＳ Ｐゴシック" charset="-128"/>
              </a:rPr>
              <a:t>234 ±  30%</a:t>
            </a:r>
            <a:endParaRPr lang="en-GB" altLang="zh-CN" sz="1800" b="0" dirty="0">
              <a:solidFill>
                <a:srgbClr val="000000"/>
              </a:solidFill>
              <a:latin typeface="+mj-lt"/>
              <a:ea typeface="ＭＳ Ｐゴシック" charset="-128"/>
              <a:cs typeface="Arial"/>
            </a:endParaRPr>
          </a:p>
          <a:p>
            <a:pPr marL="800100" lvl="1" indent="-342900" eaLnBrk="1" hangingPunct="1">
              <a:lnSpc>
                <a:spcPct val="110000"/>
              </a:lnSpc>
              <a:spcBef>
                <a:spcPts val="0"/>
              </a:spcBef>
              <a:buFont typeface="Arial Narrow" panose="020B0606020202030204" pitchFamily="34" charset="0"/>
              <a:buChar char="–"/>
            </a:pPr>
            <a:r>
              <a:rPr lang="en-GB" altLang="zh-CN" sz="1800" b="0" dirty="0">
                <a:solidFill>
                  <a:srgbClr val="000000"/>
                </a:solidFill>
                <a:latin typeface="+mj-lt"/>
                <a:ea typeface="ＭＳ Ｐゴシック" charset="-128"/>
              </a:rPr>
              <a:t>26400 (- 50% + 100%)</a:t>
            </a:r>
            <a:endParaRPr lang="en-GB" altLang="zh-CN" sz="1800" b="0" dirty="0">
              <a:solidFill>
                <a:srgbClr val="5492CD"/>
              </a:solidFill>
              <a:latin typeface="+mj-lt"/>
              <a:ea typeface="ＭＳ Ｐゴシック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964" y="2658064"/>
            <a:ext cx="6398081" cy="3456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051720" y="6583209"/>
            <a:ext cx="5814343" cy="896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843809" y="6338733"/>
            <a:ext cx="3528392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102798720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611560" y="206940"/>
            <a:ext cx="8389938" cy="557764"/>
          </a:xfrm>
        </p:spPr>
        <p:txBody>
          <a:bodyPr/>
          <a:lstStyle/>
          <a:p>
            <a:r>
              <a:rPr lang="pt-BR" altLang="ja-JP" dirty="0"/>
              <a:t>Benefícios da Análise de Incerteza</a:t>
            </a:r>
            <a:endParaRPr lang="en-GB" altLang="ja-JP" dirty="0"/>
          </a:p>
        </p:txBody>
      </p:sp>
      <p:graphicFrame>
        <p:nvGraphicFramePr>
          <p:cNvPr id="2457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442071"/>
              </p:ext>
            </p:extLst>
          </p:nvPr>
        </p:nvGraphicFramePr>
        <p:xfrm>
          <a:off x="2275019" y="1155005"/>
          <a:ext cx="4526082" cy="4540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5" name="Visio" r:id="rId4" imgW="4403430" imgH="4417264" progId="Visio.Drawing.11">
                  <p:embed/>
                </p:oleObj>
              </mc:Choice>
              <mc:Fallback>
                <p:oleObj name="Visio" r:id="rId4" imgW="4403430" imgH="4417264" progId="Visio.Drawing.11">
                  <p:embed/>
                  <p:pic>
                    <p:nvPicPr>
                      <p:cNvPr id="2457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019" y="1155005"/>
                        <a:ext cx="4526082" cy="4540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7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346539" y="6525224"/>
            <a:ext cx="5526311" cy="896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987825" y="6261099"/>
            <a:ext cx="3384376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377322615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617900" y="212600"/>
            <a:ext cx="8058556" cy="552104"/>
          </a:xfrm>
        </p:spPr>
        <p:txBody>
          <a:bodyPr/>
          <a:lstStyle/>
          <a:p>
            <a:r>
              <a:rPr lang="en-GB" altLang="ja-JP" dirty="0"/>
              <a:t>Estimativa de Incerteza</a:t>
            </a:r>
            <a:endParaRPr lang="ja-JP" alt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204793"/>
              </p:ext>
            </p:extLst>
          </p:nvPr>
        </p:nvGraphicFramePr>
        <p:xfrm>
          <a:off x="795337" y="1268760"/>
          <a:ext cx="76342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8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339752" y="6505575"/>
            <a:ext cx="5526311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915817" y="6261099"/>
            <a:ext cx="3456384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2191556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525" y="217017"/>
            <a:ext cx="8119939" cy="547687"/>
          </a:xfrm>
        </p:spPr>
        <p:txBody>
          <a:bodyPr/>
          <a:lstStyle/>
          <a:p>
            <a:r>
              <a:rPr lang="en-GB" altLang="ja-JP" dirty="0"/>
              <a:t>Fontes de Incerteza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28525" y="1268760"/>
            <a:ext cx="7903916" cy="4818132"/>
          </a:xfrm>
        </p:spPr>
        <p:txBody>
          <a:bodyPr/>
          <a:lstStyle/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altLang="ja-JP" dirty="0">
                <a:latin typeface="+mj-lt"/>
                <a:ea typeface="ＭＳ Ｐゴシック" charset="-128"/>
              </a:rPr>
              <a:t>Hipóteses e métodos</a:t>
            </a:r>
          </a:p>
          <a:p>
            <a:pPr marL="541020" algn="just">
              <a:lnSpc>
                <a:spcPct val="130000"/>
              </a:lnSpc>
              <a:buFontTx/>
              <a:buChar char="-"/>
            </a:pPr>
            <a:r>
              <a:rPr lang="pt-BR" altLang="ja-JP" dirty="0">
                <a:latin typeface="+mj-lt"/>
                <a:ea typeface="ＭＳ Ｐゴシック" charset="-128"/>
              </a:rPr>
              <a:t>O método pode não refletir as emissões</a:t>
            </a:r>
            <a:r>
              <a:rPr lang="pt-BR" altLang="ja-JP" dirty="0">
                <a:latin typeface="+mj-lt"/>
                <a:ea typeface="ＭＳ Ｐゴシック" charset="-128"/>
                <a:cs typeface="Arial"/>
              </a:rPr>
              <a:t> com acurácia</a:t>
            </a:r>
          </a:p>
          <a:p>
            <a:pPr marL="271463" indent="0" algn="just">
              <a:lnSpc>
                <a:spcPct val="130000"/>
              </a:lnSpc>
              <a:buNone/>
            </a:pPr>
            <a:endParaRPr lang="en-GB" altLang="ja-JP" dirty="0">
              <a:latin typeface="+mj-lt"/>
              <a:ea typeface="ＭＳ Ｐゴシック" charset="-128"/>
            </a:endParaRPr>
          </a:p>
          <a:p>
            <a:pPr algn="just">
              <a:lnSpc>
                <a:spcPct val="130000"/>
              </a:lnSpc>
            </a:pPr>
            <a:r>
              <a:rPr lang="en-GB" altLang="ja-JP" dirty="0">
                <a:latin typeface="+mj-lt"/>
                <a:ea typeface="ＭＳ Ｐゴシック" charset="-128"/>
              </a:rPr>
              <a:t>Dados de entrada</a:t>
            </a:r>
          </a:p>
          <a:p>
            <a:pPr marL="541020" lvl="1" indent="-269875" algn="just">
              <a:lnSpc>
                <a:spcPct val="130000"/>
              </a:lnSpc>
              <a:buFontTx/>
              <a:buChar char="-"/>
            </a:pPr>
            <a:r>
              <a:rPr lang="pt-BR" altLang="ja-JP" dirty="0">
                <a:latin typeface="+mj-lt"/>
                <a:ea typeface="ＭＳ Ｐゴシック" charset="-128"/>
                <a:cs typeface="+mn-cs"/>
              </a:rPr>
              <a:t>Valores medidos contém erros e os EFs podem não ser representativos</a:t>
            </a:r>
            <a:endParaRPr lang="en-GB" altLang="ja-JP" dirty="0">
              <a:latin typeface="+mj-lt"/>
              <a:ea typeface="ＭＳ Ｐゴシック" charset="-128"/>
              <a:cs typeface="Arial"/>
            </a:endParaRPr>
          </a:p>
          <a:p>
            <a:pPr marL="541020" lvl="1" indent="-269875" algn="just">
              <a:lnSpc>
                <a:spcPct val="130000"/>
              </a:lnSpc>
              <a:buFontTx/>
              <a:buChar char="-"/>
            </a:pPr>
            <a:r>
              <a:rPr lang="en-US" altLang="ja-JP" dirty="0">
                <a:latin typeface="+mj-lt"/>
                <a:ea typeface="ＭＳ Ｐゴシック" charset="-128"/>
                <a:cs typeface="+mn-cs"/>
              </a:rPr>
              <a:t>Falta de dados (</a:t>
            </a:r>
            <a:r>
              <a:rPr lang="pt-BR" altLang="ja-JP" dirty="0">
                <a:latin typeface="+mj-lt"/>
                <a:ea typeface="ＭＳ Ｐゴシック" charset="-128"/>
                <a:cs typeface="+mn-cs"/>
              </a:rPr>
              <a:t>por exemplo, uso de aproximações, extrapolação</a:t>
            </a:r>
            <a:r>
              <a:rPr lang="en-US" altLang="ja-JP" dirty="0">
                <a:latin typeface="+mj-lt"/>
                <a:ea typeface="ＭＳ Ｐゴシック" charset="-128"/>
                <a:cs typeface="+mn-cs"/>
              </a:rPr>
              <a:t>)</a:t>
            </a:r>
            <a:endParaRPr lang="en-US" altLang="ja-JP" dirty="0">
              <a:latin typeface="+mj-lt"/>
              <a:ea typeface="ＭＳ Ｐゴシック" charset="-128"/>
              <a:cs typeface="Arial"/>
            </a:endParaRPr>
          </a:p>
          <a:p>
            <a:pPr marL="541338" lvl="1" indent="-269875" algn="just">
              <a:lnSpc>
                <a:spcPct val="130000"/>
              </a:lnSpc>
              <a:buFontTx/>
              <a:buChar char="-"/>
            </a:pPr>
            <a:endParaRPr lang="en-GB" altLang="ja-JP" dirty="0">
              <a:latin typeface="+mj-lt"/>
              <a:ea typeface="ＭＳ Ｐゴシック" charset="-128"/>
              <a:cs typeface="+mn-cs"/>
            </a:endParaRPr>
          </a:p>
          <a:p>
            <a:pPr algn="just">
              <a:lnSpc>
                <a:spcPct val="130000"/>
              </a:lnSpc>
            </a:pPr>
            <a:r>
              <a:rPr lang="en-GB" altLang="ja-JP" dirty="0">
                <a:latin typeface="+mj-lt"/>
                <a:ea typeface="ＭＳ Ｐゴシック" charset="-128"/>
              </a:rPr>
              <a:t>Erros de cálculo</a:t>
            </a:r>
          </a:p>
          <a:p>
            <a:pPr marL="541020" lvl="1" indent="-269875" algn="just">
              <a:lnSpc>
                <a:spcPct val="130000"/>
              </a:lnSpc>
              <a:buFontTx/>
              <a:buChar char="-"/>
            </a:pPr>
            <a:r>
              <a:rPr lang="pt-BR" altLang="ja-JP" dirty="0">
                <a:latin typeface="+mj-lt"/>
                <a:ea typeface="ＭＳ Ｐゴシック" charset="-128"/>
                <a:cs typeface="+mn-cs"/>
              </a:rPr>
              <a:t>Bom QA / QC para preveni-los</a:t>
            </a:r>
            <a:endParaRPr lang="pt-BR" altLang="ja-JP" dirty="0">
              <a:latin typeface="+mj-lt"/>
              <a:ea typeface="ＭＳ Ｐゴシック" charset="-128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9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339752" y="6505575"/>
            <a:ext cx="5526311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treinamento para o  Inventário Nacional de Gases de Efeito Estufa</a:t>
            </a:r>
            <a:endParaRPr lang="de-DE" altLang="en-US" sz="120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987825" y="6261099"/>
            <a:ext cx="3384376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418005813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FCCC quote">
  <a:themeElements>
    <a:clrScheme name="UNFCCC quot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0F70CB2BEB3E4B9239167C339B484B" ma:contentTypeVersion="2" ma:contentTypeDescription="Create a new document." ma:contentTypeScope="" ma:versionID="cd49b3c25af256f9b0e84d1ff9f5658c">
  <xsd:schema xmlns:xsd="http://www.w3.org/2001/XMLSchema" xmlns:xs="http://www.w3.org/2001/XMLSchema" xmlns:p="http://schemas.microsoft.com/office/2006/metadata/properties" xmlns:ns2="fd44d591-518f-414d-9c58-168d47e8a02c" targetNamespace="http://schemas.microsoft.com/office/2006/metadata/properties" ma:root="true" ma:fieldsID="e4a07d9ff8b6a9e3d9f8ddec7f9a7c95" ns2:_="">
    <xsd:import namespace="fd44d591-518f-414d-9c58-168d47e8a02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c_x0020_type" minOccurs="0"/>
                <xsd:element ref="ns2:Occasion" minOccurs="0"/>
                <xsd:element ref="ns2:Occasion_x003a_Activity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4d591-518f-414d-9c58-168d47e8a0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_x0020_type" ma:index="11" nillable="true" ma:displayName="Doc type" ma:default="Minutes" ma:format="Dropdown" ma:internalName="Doc_x0020_type">
      <xsd:simpleType>
        <xsd:restriction base="dms:Choice">
          <xsd:enumeration value="Minutes"/>
          <xsd:enumeration value="Agenda"/>
          <xsd:enumeration value="Presentation"/>
          <xsd:enumeration value="Background documents"/>
          <xsd:enumeration value="Reference materials"/>
          <xsd:enumeration value="Other"/>
          <xsd:enumeration value="Training Presentation"/>
          <xsd:enumeration value="Training Handbook"/>
          <xsd:enumeration value="Document"/>
          <xsd:enumeration value="Archive"/>
        </xsd:restriction>
      </xsd:simpleType>
    </xsd:element>
    <xsd:element name="Occasion" ma:index="12" nillable="true" ma:displayName="Occasion" ma:list="{6e86d4ec-4cb6-4442-9968-65ae73616959}" ma:internalName="Occasion" ma:showField="Title" ma:web="fd44d591-518f-414d-9c58-168d47e8a02c">
      <xsd:simpleType>
        <xsd:restriction base="dms:Lookup"/>
      </xsd:simpleType>
    </xsd:element>
    <xsd:element name="Occasion_x003a_ActivityText" ma:index="13" nillable="true" ma:displayName="Occasion:ActivityText" ma:list="{6e86d4ec-4cb6-4442-9968-65ae73616959}" ma:internalName="Occasion_x003A_ActivityText" ma:readOnly="true" ma:showField="ActivityText" ma:web="fd44d591-518f-414d-9c58-168d47e8a02c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ccasion xmlns="fd44d591-518f-414d-9c58-168d47e8a02c">22</Occasion>
    <Doc_x0020_type xmlns="fd44d591-518f-414d-9c58-168d47e8a02c">Presentation</Doc_x0020_type>
    <_dlc_DocId xmlns="fd44d591-518f-414d-9c58-168d47e8a02c">XPNSPWEK3DPS-467863604-207</_dlc_DocId>
    <_dlc_DocIdUrl xmlns="fd44d591-518f-414d-9c58-168d47e8a02c">
      <Url>https://process.unfccc.int/sites/CGE/_layouts/DocIdRedir.aspx?ID=XPNSPWEK3DPS-467863604-207</Url>
      <Description>XPNSPWEK3DPS-467863604-207</Description>
    </_dlc_DocIdUrl>
  </documentManagement>
</p:properties>
</file>

<file path=customXml/itemProps1.xml><?xml version="1.0" encoding="utf-8"?>
<ds:datastoreItem xmlns:ds="http://schemas.openxmlformats.org/officeDocument/2006/customXml" ds:itemID="{B3739E5A-0E7F-4467-A2B0-23E104614F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DF01B3-F390-4F2F-80FA-82F6684263BF}">
  <ds:schemaRefs>
    <ds:schemaRef ds:uri="fd44d591-518f-414d-9c58-168d47e8a0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F95D5C0-1EAB-4033-9901-7B78D9DF6D5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7A5EFCB-29D3-4B8A-B7C7-5C175AE9FD84}">
  <ds:schemaRefs>
    <ds:schemaRef ds:uri="http://schemas.microsoft.com/office/2006/documentManagement/types"/>
    <ds:schemaRef ds:uri="fd44d591-518f-414d-9c58-168d47e8a02c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852</Words>
  <Application>Microsoft Office PowerPoint</Application>
  <PresentationFormat>Apresentação na tela (4:3)</PresentationFormat>
  <Paragraphs>174</Paragraphs>
  <Slides>20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 UNFCCC PowerPoint</vt:lpstr>
      <vt:lpstr>UNFCCC quote</vt:lpstr>
      <vt:lpstr>UNFCCC_Master 70pt title</vt:lpstr>
      <vt:lpstr>1_ UNFCCC PowerPoint</vt:lpstr>
      <vt:lpstr>Visio</vt:lpstr>
      <vt:lpstr>      </vt:lpstr>
      <vt:lpstr>Prefácio, Direitos Autorais e Isenção de Responsabilidade </vt:lpstr>
      <vt:lpstr>Apresentação</vt:lpstr>
      <vt:lpstr>Função Densidade de Probabilidade</vt:lpstr>
      <vt:lpstr>Função Densidade de Probabilidade</vt:lpstr>
      <vt:lpstr>Especificando as Incertezas</vt:lpstr>
      <vt:lpstr>Benefícios da Análise de Incerteza</vt:lpstr>
      <vt:lpstr>Estimativa de Incerteza</vt:lpstr>
      <vt:lpstr>Fontes de Incerteza</vt:lpstr>
      <vt:lpstr>Fontes de Dados e Informações</vt:lpstr>
      <vt:lpstr>Métodos para Combinar Incertezas</vt:lpstr>
      <vt:lpstr>Propagação de erros</vt:lpstr>
      <vt:lpstr>Apresentação do PowerPoint</vt:lpstr>
      <vt:lpstr>Ilustração do Método de Monte Carlo</vt:lpstr>
      <vt:lpstr>Exemplo de Resultado do Método de Monte Carlo</vt:lpstr>
      <vt:lpstr>Síntese dos Resultados</vt:lpstr>
      <vt:lpstr>Software para Inventário do IPCC: Análise de Incerteza </vt:lpstr>
      <vt:lpstr>Software para Inventário do IPCC: Análise de Incerteza (cont.)</vt:lpstr>
      <vt:lpstr>Síntese </vt:lpstr>
      <vt:lpstr>Obrigado pela atenção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47</cp:revision>
  <dcterms:modified xsi:type="dcterms:W3CDTF">2018-09-12T08:48:03Z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0x010100130F70CB2BEB3E4B9239167C339B484B</vt:lpwstr>
  </property>
  <property fmtid="{D5CDD505-2E9C-101B-9397-08002B2CF9AE}" pid="3" name="_dlc_DocIdItemGuid">
    <vt:lpwstr>8044ad30-f8f4-4f52-a2cb-aa6f30fd7725</vt:lpwstr>
  </property>
</Properties>
</file>