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1" r:id="rId6"/>
    <p:sldMasterId id="2147483652" r:id="rId7"/>
    <p:sldMasterId id="2147483686" r:id="rId8"/>
  </p:sldMasterIdLst>
  <p:notesMasterIdLst>
    <p:notesMasterId r:id="rId39"/>
  </p:notesMasterIdLst>
  <p:handoutMasterIdLst>
    <p:handoutMasterId r:id="rId40"/>
  </p:handoutMasterIdLst>
  <p:sldIdLst>
    <p:sldId id="335" r:id="rId9"/>
    <p:sldId id="364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266" r:id="rId38"/>
  </p:sldIdLst>
  <p:sldSz cx="9144000" cy="6858000" type="screen4x3"/>
  <p:notesSz cx="6985000" cy="92837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D4D4D"/>
    <a:srgbClr val="5F5F5F"/>
    <a:srgbClr val="777777"/>
    <a:srgbClr val="808080"/>
    <a:srgbClr val="1960AB"/>
    <a:srgbClr val="FFFFFF"/>
    <a:srgbClr val="6C54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2171" autoAdjust="0"/>
  </p:normalViewPr>
  <p:slideViewPr>
    <p:cSldViewPr>
      <p:cViewPr>
        <p:scale>
          <a:sx n="62" d="100"/>
          <a:sy n="62" d="100"/>
        </p:scale>
        <p:origin x="-1644" y="-20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90" d="100"/>
        <a:sy n="190" d="100"/>
      </p:scale>
      <p:origin x="0" y="4548"/>
    </p:cViewPr>
  </p:sorterViewPr>
  <p:notesViewPr>
    <p:cSldViewPr>
      <p:cViewPr varScale="1">
        <p:scale>
          <a:sx n="55" d="100"/>
          <a:sy n="55" d="100"/>
        </p:scale>
        <p:origin x="-2832" y="-78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BDE4E-487E-4CBE-8B33-FBCC7E997A5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C9D027-EC04-463C-9B98-C859ECF85821}">
      <dgm:prSet phldrT="[Text]" custT="1"/>
      <dgm:spPr>
        <a:xfrm rot="5400000">
          <a:off x="-253794" y="258645"/>
          <a:ext cx="1691964" cy="118437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425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GB" sz="28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1</a:t>
          </a:r>
        </a:p>
      </dgm:t>
    </dgm:pt>
    <dgm:pt modelId="{4AE990B7-79DB-4C3B-8DE1-AEAEC2C9509A}" type="parTrans" cxnId="{81E6715E-4406-48AC-9D6E-D2C38FA9F041}">
      <dgm:prSet/>
      <dgm:spPr/>
      <dgm:t>
        <a:bodyPr/>
        <a:lstStyle/>
        <a:p>
          <a:endParaRPr lang="en-GB"/>
        </a:p>
      </dgm:t>
    </dgm:pt>
    <dgm:pt modelId="{BBA7F89C-CCA2-4BF6-B72D-5B3CDD8EC114}" type="sibTrans" cxnId="{81E6715E-4406-48AC-9D6E-D2C38FA9F041}">
      <dgm:prSet/>
      <dgm:spPr/>
      <dgm:t>
        <a:bodyPr/>
        <a:lstStyle/>
        <a:p>
          <a:endParaRPr lang="en-GB"/>
        </a:p>
      </dgm:t>
    </dgm:pt>
    <dgm:pt modelId="{D12C6CE2-C969-41D3-8BEF-0730450A6536}">
      <dgm:prSet phldrT="[Text]" custT="1"/>
      <dgm:spPr>
        <a:xfrm rot="5400000">
          <a:off x="4458724" y="-3269497"/>
          <a:ext cx="1099777" cy="764847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425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pt-BR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j-lt"/>
              <a:cs typeface="+mj-lt"/>
            </a:rPr>
            <a:t>Desenvolver </a:t>
          </a:r>
          <a:r>
            <a:rPr lang="pt-BR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uma estratégia de coleta de dados para atender aos objetivos de qualidade de dados: tempestividade, consistência,  completude, comparabilidade, acurácia e transparência.</a:t>
          </a:r>
          <a:endParaRPr lang="pt-BR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A3A4D806-5D72-4528-972E-81B688F60ED6}" type="parTrans" cxnId="{6AEB9FFC-5BC8-4D02-A1FA-28B183CF8B31}">
      <dgm:prSet/>
      <dgm:spPr/>
      <dgm:t>
        <a:bodyPr/>
        <a:lstStyle/>
        <a:p>
          <a:endParaRPr lang="en-GB"/>
        </a:p>
      </dgm:t>
    </dgm:pt>
    <dgm:pt modelId="{E23C30DF-E264-4708-984F-E5B7E48ABE8B}" type="sibTrans" cxnId="{6AEB9FFC-5BC8-4D02-A1FA-28B183CF8B31}">
      <dgm:prSet/>
      <dgm:spPr/>
      <dgm:t>
        <a:bodyPr/>
        <a:lstStyle/>
        <a:p>
          <a:endParaRPr lang="en-GB"/>
        </a:p>
      </dgm:t>
    </dgm:pt>
    <dgm:pt modelId="{EDF380DE-F5DD-4A18-9E3D-DDA6C4B5D811}">
      <dgm:prSet phldrT="[Text]" custT="1"/>
      <dgm:spPr>
        <a:xfrm rot="5400000">
          <a:off x="-253794" y="1757765"/>
          <a:ext cx="1691964" cy="118437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425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GB" sz="28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2</a:t>
          </a:r>
        </a:p>
      </dgm:t>
    </dgm:pt>
    <dgm:pt modelId="{11C6F50D-2E5A-4D94-AA85-356DA08E7B3B}" type="parTrans" cxnId="{27C3AF1F-EB45-4D9B-998F-6D649FEC39BB}">
      <dgm:prSet/>
      <dgm:spPr/>
      <dgm:t>
        <a:bodyPr/>
        <a:lstStyle/>
        <a:p>
          <a:endParaRPr lang="en-GB"/>
        </a:p>
      </dgm:t>
    </dgm:pt>
    <dgm:pt modelId="{5EBF6160-1E33-43AF-BB17-1FAA5BB90907}" type="sibTrans" cxnId="{27C3AF1F-EB45-4D9B-998F-6D649FEC39BB}">
      <dgm:prSet/>
      <dgm:spPr/>
      <dgm:t>
        <a:bodyPr/>
        <a:lstStyle/>
        <a:p>
          <a:endParaRPr lang="en-GB"/>
        </a:p>
      </dgm:t>
    </dgm:pt>
    <dgm:pt modelId="{187DC26E-BD32-4ED4-9EFE-5435650F28A6}">
      <dgm:prSet phldrT="[Text]" custT="1"/>
      <dgm:spPr>
        <a:xfrm rot="5400000">
          <a:off x="4458724" y="-1752957"/>
          <a:ext cx="1099777" cy="764847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425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pt-BR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As atividades de aquisição de dados incluem gerar novos dados da fonte, lidar com dados restritos e confidencialidade, e usar julgamento de especialistas</a:t>
          </a:r>
          <a:endParaRPr lang="en-GB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j-lt"/>
            <a:ea typeface="+mn-ea"/>
            <a:cs typeface="+mn-cs"/>
          </a:endParaRPr>
        </a:p>
      </dgm:t>
    </dgm:pt>
    <dgm:pt modelId="{F5139D34-03BD-4EF1-BE78-1ECB25A97B4A}" type="parTrans" cxnId="{C0F4BCFA-FD4A-4B65-BF58-01B938BE6280}">
      <dgm:prSet/>
      <dgm:spPr/>
      <dgm:t>
        <a:bodyPr/>
        <a:lstStyle/>
        <a:p>
          <a:endParaRPr lang="en-GB"/>
        </a:p>
      </dgm:t>
    </dgm:pt>
    <dgm:pt modelId="{64A2F2E1-B271-43B4-AD33-F746CCB65927}" type="sibTrans" cxnId="{C0F4BCFA-FD4A-4B65-BF58-01B938BE6280}">
      <dgm:prSet/>
      <dgm:spPr/>
      <dgm:t>
        <a:bodyPr/>
        <a:lstStyle/>
        <a:p>
          <a:endParaRPr lang="en-GB"/>
        </a:p>
      </dgm:t>
    </dgm:pt>
    <dgm:pt modelId="{DB36E46A-D0F5-4D5D-95E4-B5664E6DDFED}">
      <dgm:prSet phldrT="[Text]" custT="1"/>
      <dgm:spPr>
        <a:xfrm rot="5400000">
          <a:off x="-253794" y="3230762"/>
          <a:ext cx="1691964" cy="118437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425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GB" sz="28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3</a:t>
          </a:r>
        </a:p>
      </dgm:t>
    </dgm:pt>
    <dgm:pt modelId="{6EB15CC9-B4CF-4E11-A55F-62E5C98FEBFF}" type="parTrans" cxnId="{D25A2B27-9C97-468B-B632-3FA06B038713}">
      <dgm:prSet/>
      <dgm:spPr/>
      <dgm:t>
        <a:bodyPr/>
        <a:lstStyle/>
        <a:p>
          <a:endParaRPr lang="en-GB"/>
        </a:p>
      </dgm:t>
    </dgm:pt>
    <dgm:pt modelId="{1FE099FE-BF13-4082-B484-D3D1067A7C77}" type="sibTrans" cxnId="{D25A2B27-9C97-468B-B632-3FA06B038713}">
      <dgm:prSet/>
      <dgm:spPr/>
      <dgm:t>
        <a:bodyPr/>
        <a:lstStyle/>
        <a:p>
          <a:endParaRPr lang="en-GB"/>
        </a:p>
      </dgm:t>
    </dgm:pt>
    <dgm:pt modelId="{1EA58561-2032-4888-BD0C-529537FE3D78}">
      <dgm:prSet phldrT="[Text]" custT="1"/>
      <dgm:spPr>
        <a:xfrm rot="5400000">
          <a:off x="4458724" y="-271257"/>
          <a:ext cx="1099777" cy="764847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425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pt-BR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Transformar os dados brutos em um formato útil para o inventário</a:t>
          </a:r>
          <a:endParaRPr lang="en-GB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j-lt"/>
            <a:ea typeface="+mn-ea"/>
            <a:cs typeface="+mn-cs"/>
          </a:endParaRPr>
        </a:p>
      </dgm:t>
    </dgm:pt>
    <dgm:pt modelId="{327463BD-E7FC-4ECF-80AD-2BBB8BB25077}" type="parTrans" cxnId="{22AF8585-D227-42C1-B530-90DD12868BDA}">
      <dgm:prSet/>
      <dgm:spPr/>
      <dgm:t>
        <a:bodyPr/>
        <a:lstStyle/>
        <a:p>
          <a:endParaRPr lang="en-GB"/>
        </a:p>
      </dgm:t>
    </dgm:pt>
    <dgm:pt modelId="{DAE4A1B2-7248-4831-9367-1512EB066E83}" type="sibTrans" cxnId="{22AF8585-D227-42C1-B530-90DD12868BDA}">
      <dgm:prSet/>
      <dgm:spPr/>
      <dgm:t>
        <a:bodyPr/>
        <a:lstStyle/>
        <a:p>
          <a:endParaRPr lang="en-GB"/>
        </a:p>
      </dgm:t>
    </dgm:pt>
    <dgm:pt modelId="{F1793559-C764-4537-9DBE-8F6A667FF3FD}">
      <dgm:prSet phldrT="[Text]" custT="1"/>
      <dgm:spPr>
        <a:xfrm rot="5400000">
          <a:off x="4458724" y="-3269497"/>
          <a:ext cx="1099777" cy="764847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42500" cap="flat" cmpd="sng" algn="ctr">
          <a:solidFill>
            <a:schemeClr val="tx2">
              <a:lumMod val="75000"/>
            </a:schemeClr>
          </a:solidFill>
          <a:prstDash val="solid"/>
        </a:ln>
        <a:effectLst/>
      </dgm:spPr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endParaRPr lang="en-GB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j-lt"/>
            <a:ea typeface="+mn-ea"/>
            <a:cs typeface="+mn-cs"/>
          </a:endParaRPr>
        </a:p>
      </dgm:t>
    </dgm:pt>
    <dgm:pt modelId="{73958AE7-7B83-40D9-96AA-CB7C35CBA9FF}" type="parTrans" cxnId="{5FA72D72-A3AA-4FFA-88B4-4A3235C3B25E}">
      <dgm:prSet/>
      <dgm:spPr/>
      <dgm:t>
        <a:bodyPr/>
        <a:lstStyle/>
        <a:p>
          <a:endParaRPr lang="en-GB"/>
        </a:p>
      </dgm:t>
    </dgm:pt>
    <dgm:pt modelId="{8FDE2145-8BDF-46F6-93DE-F2459514699E}" type="sibTrans" cxnId="{5FA72D72-A3AA-4FFA-88B4-4A3235C3B25E}">
      <dgm:prSet/>
      <dgm:spPr/>
      <dgm:t>
        <a:bodyPr/>
        <a:lstStyle/>
        <a:p>
          <a:endParaRPr lang="en-GB"/>
        </a:p>
      </dgm:t>
    </dgm:pt>
    <dgm:pt modelId="{6C115856-971F-45B1-A216-2A2BCAA0A14A}" type="pres">
      <dgm:prSet presAssocID="{0C3BDE4E-487E-4CBE-8B33-FBCC7E997A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1DBA38-ACDC-4943-9A20-288D90A0AE0D}" type="pres">
      <dgm:prSet presAssocID="{D2C9D027-EC04-463C-9B98-C859ECF85821}" presName="composite" presStyleCnt="0"/>
      <dgm:spPr/>
    </dgm:pt>
    <dgm:pt modelId="{0B95BC39-EDE0-4CCC-8C57-B1E7C9F09B94}" type="pres">
      <dgm:prSet presAssocID="{D2C9D027-EC04-463C-9B98-C859ECF858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AE9D48-F3DB-4162-AFC9-2EB4C9179E87}" type="pres">
      <dgm:prSet presAssocID="{D2C9D027-EC04-463C-9B98-C859ECF85821}" presName="descendantText" presStyleLbl="alignAcc1" presStyleIdx="0" presStyleCnt="3" custScaleY="126602" custLinFactNeighborX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89CB95-1A70-48A1-A9C6-E5345FEE2397}" type="pres">
      <dgm:prSet presAssocID="{BBA7F89C-CCA2-4BF6-B72D-5B3CDD8EC114}" presName="sp" presStyleCnt="0"/>
      <dgm:spPr/>
    </dgm:pt>
    <dgm:pt modelId="{24C7D983-CB8E-4041-9B6D-884A24EA3B4F}" type="pres">
      <dgm:prSet presAssocID="{EDF380DE-F5DD-4A18-9E3D-DDA6C4B5D811}" presName="composite" presStyleCnt="0"/>
      <dgm:spPr/>
    </dgm:pt>
    <dgm:pt modelId="{CE7DC9B5-52F9-4C26-9288-ACD3D5F5D37B}" type="pres">
      <dgm:prSet presAssocID="{EDF380DE-F5DD-4A18-9E3D-DDA6C4B5D81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D0390B-9E31-4BC4-8482-342E67098CB2}" type="pres">
      <dgm:prSet presAssocID="{EDF380DE-F5DD-4A18-9E3D-DDA6C4B5D811}" presName="descendantText" presStyleLbl="alignAcc1" presStyleIdx="1" presStyleCnt="3" custLinFactNeighborX="0" custLinFactNeighborY="15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277CDB-B0EE-4FB6-9E14-E435CB6E2E3B}" type="pres">
      <dgm:prSet presAssocID="{5EBF6160-1E33-43AF-BB17-1FAA5BB90907}" presName="sp" presStyleCnt="0"/>
      <dgm:spPr/>
    </dgm:pt>
    <dgm:pt modelId="{817456A7-0C5A-43D9-B67E-071B57504593}" type="pres">
      <dgm:prSet presAssocID="{DB36E46A-D0F5-4D5D-95E4-B5664E6DDFED}" presName="composite" presStyleCnt="0"/>
      <dgm:spPr/>
    </dgm:pt>
    <dgm:pt modelId="{2E8D58A4-C02D-449C-B5B7-62C2DC732EE4}" type="pres">
      <dgm:prSet presAssocID="{DB36E46A-D0F5-4D5D-95E4-B5664E6DDFED}" presName="parentText" presStyleLbl="alignNode1" presStyleIdx="2" presStyleCnt="3" custLinFactNeighborX="-4412" custLinFactNeighborY="-154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3659D4-2E17-4D40-9076-422278193F37}" type="pres">
      <dgm:prSet presAssocID="{DB36E46A-D0F5-4D5D-95E4-B5664E6DDFE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F4BCFA-FD4A-4B65-BF58-01B938BE6280}" srcId="{EDF380DE-F5DD-4A18-9E3D-DDA6C4B5D811}" destId="{187DC26E-BD32-4ED4-9EFE-5435650F28A6}" srcOrd="0" destOrd="0" parTransId="{F5139D34-03BD-4EF1-BE78-1ECB25A97B4A}" sibTransId="{64A2F2E1-B271-43B4-AD33-F746CCB65927}"/>
    <dgm:cxn modelId="{0D478256-C104-46B0-9A19-EF8E5AD2B1DC}" type="presOf" srcId="{F1793559-C764-4537-9DBE-8F6A667FF3FD}" destId="{D2AE9D48-F3DB-4162-AFC9-2EB4C9179E87}" srcOrd="0" destOrd="0" presId="urn:microsoft.com/office/officeart/2005/8/layout/chevron2"/>
    <dgm:cxn modelId="{56CA729E-2C93-47FF-ACDA-27627368A9E4}" type="presOf" srcId="{EDF380DE-F5DD-4A18-9E3D-DDA6C4B5D811}" destId="{CE7DC9B5-52F9-4C26-9288-ACD3D5F5D37B}" srcOrd="0" destOrd="0" presId="urn:microsoft.com/office/officeart/2005/8/layout/chevron2"/>
    <dgm:cxn modelId="{B368D1C3-7055-4B22-AC2F-4B31C1EBC100}" type="presOf" srcId="{0C3BDE4E-487E-4CBE-8B33-FBCC7E997A5D}" destId="{6C115856-971F-45B1-A216-2A2BCAA0A14A}" srcOrd="0" destOrd="0" presId="urn:microsoft.com/office/officeart/2005/8/layout/chevron2"/>
    <dgm:cxn modelId="{69ECE8F0-5318-4D86-ADFF-164F3100E683}" type="presOf" srcId="{187DC26E-BD32-4ED4-9EFE-5435650F28A6}" destId="{30D0390B-9E31-4BC4-8482-342E67098CB2}" srcOrd="0" destOrd="0" presId="urn:microsoft.com/office/officeart/2005/8/layout/chevron2"/>
    <dgm:cxn modelId="{D25A2B27-9C97-468B-B632-3FA06B038713}" srcId="{0C3BDE4E-487E-4CBE-8B33-FBCC7E997A5D}" destId="{DB36E46A-D0F5-4D5D-95E4-B5664E6DDFED}" srcOrd="2" destOrd="0" parTransId="{6EB15CC9-B4CF-4E11-A55F-62E5C98FEBFF}" sibTransId="{1FE099FE-BF13-4082-B484-D3D1067A7C77}"/>
    <dgm:cxn modelId="{217FC8A8-145F-40B0-A17B-725BF58A7CD4}" type="presOf" srcId="{DB36E46A-D0F5-4D5D-95E4-B5664E6DDFED}" destId="{2E8D58A4-C02D-449C-B5B7-62C2DC732EE4}" srcOrd="0" destOrd="0" presId="urn:microsoft.com/office/officeart/2005/8/layout/chevron2"/>
    <dgm:cxn modelId="{81E6715E-4406-48AC-9D6E-D2C38FA9F041}" srcId="{0C3BDE4E-487E-4CBE-8B33-FBCC7E997A5D}" destId="{D2C9D027-EC04-463C-9B98-C859ECF85821}" srcOrd="0" destOrd="0" parTransId="{4AE990B7-79DB-4C3B-8DE1-AEAEC2C9509A}" sibTransId="{BBA7F89C-CCA2-4BF6-B72D-5B3CDD8EC114}"/>
    <dgm:cxn modelId="{4D25E046-837C-4B87-A714-D7E96840BFCC}" type="presOf" srcId="{1EA58561-2032-4888-BD0C-529537FE3D78}" destId="{8B3659D4-2E17-4D40-9076-422278193F37}" srcOrd="0" destOrd="0" presId="urn:microsoft.com/office/officeart/2005/8/layout/chevron2"/>
    <dgm:cxn modelId="{5FA72D72-A3AA-4FFA-88B4-4A3235C3B25E}" srcId="{D2C9D027-EC04-463C-9B98-C859ECF85821}" destId="{F1793559-C764-4537-9DBE-8F6A667FF3FD}" srcOrd="0" destOrd="0" parTransId="{73958AE7-7B83-40D9-96AA-CB7C35CBA9FF}" sibTransId="{8FDE2145-8BDF-46F6-93DE-F2459514699E}"/>
    <dgm:cxn modelId="{27C3AF1F-EB45-4D9B-998F-6D649FEC39BB}" srcId="{0C3BDE4E-487E-4CBE-8B33-FBCC7E997A5D}" destId="{EDF380DE-F5DD-4A18-9E3D-DDA6C4B5D811}" srcOrd="1" destOrd="0" parTransId="{11C6F50D-2E5A-4D94-AA85-356DA08E7B3B}" sibTransId="{5EBF6160-1E33-43AF-BB17-1FAA5BB90907}"/>
    <dgm:cxn modelId="{9CD8EB92-BE62-497B-B900-58503923F097}" type="presOf" srcId="{D2C9D027-EC04-463C-9B98-C859ECF85821}" destId="{0B95BC39-EDE0-4CCC-8C57-B1E7C9F09B94}" srcOrd="0" destOrd="0" presId="urn:microsoft.com/office/officeart/2005/8/layout/chevron2"/>
    <dgm:cxn modelId="{6AEB9FFC-5BC8-4D02-A1FA-28B183CF8B31}" srcId="{D2C9D027-EC04-463C-9B98-C859ECF85821}" destId="{D12C6CE2-C969-41D3-8BEF-0730450A6536}" srcOrd="1" destOrd="0" parTransId="{A3A4D806-5D72-4528-972E-81B688F60ED6}" sibTransId="{E23C30DF-E264-4708-984F-E5B7E48ABE8B}"/>
    <dgm:cxn modelId="{C1B3B4E8-2624-4332-9235-8F9203C0C487}" type="presOf" srcId="{D12C6CE2-C969-41D3-8BEF-0730450A6536}" destId="{D2AE9D48-F3DB-4162-AFC9-2EB4C9179E87}" srcOrd="0" destOrd="1" presId="urn:microsoft.com/office/officeart/2005/8/layout/chevron2"/>
    <dgm:cxn modelId="{22AF8585-D227-42C1-B530-90DD12868BDA}" srcId="{DB36E46A-D0F5-4D5D-95E4-B5664E6DDFED}" destId="{1EA58561-2032-4888-BD0C-529537FE3D78}" srcOrd="0" destOrd="0" parTransId="{327463BD-E7FC-4ECF-80AD-2BBB8BB25077}" sibTransId="{DAE4A1B2-7248-4831-9367-1512EB066E83}"/>
    <dgm:cxn modelId="{BF73D6E0-62E1-4B90-A688-12685535AD23}" type="presParOf" srcId="{6C115856-971F-45B1-A216-2A2BCAA0A14A}" destId="{F61DBA38-ACDC-4943-9A20-288D90A0AE0D}" srcOrd="0" destOrd="0" presId="urn:microsoft.com/office/officeart/2005/8/layout/chevron2"/>
    <dgm:cxn modelId="{B4F25836-F5BD-4E6B-BC44-5C892E83D9BB}" type="presParOf" srcId="{F61DBA38-ACDC-4943-9A20-288D90A0AE0D}" destId="{0B95BC39-EDE0-4CCC-8C57-B1E7C9F09B94}" srcOrd="0" destOrd="0" presId="urn:microsoft.com/office/officeart/2005/8/layout/chevron2"/>
    <dgm:cxn modelId="{D2ABD82A-494E-41EB-BCFD-1C01456164BF}" type="presParOf" srcId="{F61DBA38-ACDC-4943-9A20-288D90A0AE0D}" destId="{D2AE9D48-F3DB-4162-AFC9-2EB4C9179E87}" srcOrd="1" destOrd="0" presId="urn:microsoft.com/office/officeart/2005/8/layout/chevron2"/>
    <dgm:cxn modelId="{2C90C52C-2A3C-4769-9D71-17F4E7616BF3}" type="presParOf" srcId="{6C115856-971F-45B1-A216-2A2BCAA0A14A}" destId="{B289CB95-1A70-48A1-A9C6-E5345FEE2397}" srcOrd="1" destOrd="0" presId="urn:microsoft.com/office/officeart/2005/8/layout/chevron2"/>
    <dgm:cxn modelId="{E0F33DFC-9FD7-4784-966D-063F8FDB53BC}" type="presParOf" srcId="{6C115856-971F-45B1-A216-2A2BCAA0A14A}" destId="{24C7D983-CB8E-4041-9B6D-884A24EA3B4F}" srcOrd="2" destOrd="0" presId="urn:microsoft.com/office/officeart/2005/8/layout/chevron2"/>
    <dgm:cxn modelId="{039598C3-0B65-4110-9242-766B3EE810A9}" type="presParOf" srcId="{24C7D983-CB8E-4041-9B6D-884A24EA3B4F}" destId="{CE7DC9B5-52F9-4C26-9288-ACD3D5F5D37B}" srcOrd="0" destOrd="0" presId="urn:microsoft.com/office/officeart/2005/8/layout/chevron2"/>
    <dgm:cxn modelId="{376AFB91-996B-44DD-A896-3570421E37D0}" type="presParOf" srcId="{24C7D983-CB8E-4041-9B6D-884A24EA3B4F}" destId="{30D0390B-9E31-4BC4-8482-342E67098CB2}" srcOrd="1" destOrd="0" presId="urn:microsoft.com/office/officeart/2005/8/layout/chevron2"/>
    <dgm:cxn modelId="{B8363D9D-4FFB-452A-B714-0115BB732448}" type="presParOf" srcId="{6C115856-971F-45B1-A216-2A2BCAA0A14A}" destId="{6C277CDB-B0EE-4FB6-9E14-E435CB6E2E3B}" srcOrd="3" destOrd="0" presId="urn:microsoft.com/office/officeart/2005/8/layout/chevron2"/>
    <dgm:cxn modelId="{801DD6BC-60EC-41EF-BED1-E6CF3F8E928E}" type="presParOf" srcId="{6C115856-971F-45B1-A216-2A2BCAA0A14A}" destId="{817456A7-0C5A-43D9-B67E-071B57504593}" srcOrd="4" destOrd="0" presId="urn:microsoft.com/office/officeart/2005/8/layout/chevron2"/>
    <dgm:cxn modelId="{23295A28-9130-4C73-A110-320951FDE9AD}" type="presParOf" srcId="{817456A7-0C5A-43D9-B67E-071B57504593}" destId="{2E8D58A4-C02D-449C-B5B7-62C2DC732EE4}" srcOrd="0" destOrd="0" presId="urn:microsoft.com/office/officeart/2005/8/layout/chevron2"/>
    <dgm:cxn modelId="{312D79B3-EC83-4BF9-AE46-754A22ECA603}" type="presParOf" srcId="{817456A7-0C5A-43D9-B67E-071B57504593}" destId="{8B3659D4-2E17-4D40-9076-422278193F37}" srcOrd="1" destOrd="0" presId="urn:microsoft.com/office/officeart/2005/8/layout/chevron2"/>
  </dgm:cxnLst>
  <dgm:bg/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5BC39-EDE0-4CCC-8C57-B1E7C9F09B94}">
      <dsp:nvSpPr>
        <dsp:cNvPr id="0" name=""/>
        <dsp:cNvSpPr/>
      </dsp:nvSpPr>
      <dsp:spPr>
        <a:xfrm rot="5400000">
          <a:off x="-246229" y="391948"/>
          <a:ext cx="1641526" cy="114906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425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1</a:t>
          </a:r>
        </a:p>
      </dsp:txBody>
      <dsp:txXfrm rot="-5400000">
        <a:off x="0" y="720253"/>
        <a:ext cx="1149068" cy="492458"/>
      </dsp:txXfrm>
    </dsp:sp>
    <dsp:sp modelId="{D2AE9D48-F3DB-4162-AFC9-2EB4C9179E87}">
      <dsp:nvSpPr>
        <dsp:cNvPr id="0" name=""/>
        <dsp:cNvSpPr/>
      </dsp:nvSpPr>
      <dsp:spPr>
        <a:xfrm rot="5400000">
          <a:off x="4239503" y="-3086636"/>
          <a:ext cx="1350833" cy="753170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425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t-BR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j-lt"/>
              <a:cs typeface="+mj-lt"/>
            </a:rPr>
            <a:t>Desenvolver </a:t>
          </a:r>
          <a:r>
            <a:rPr lang="pt-BR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uma estratégia de coleta de dados para atender aos objetivos de qualidade de dados: tempestividade, consistência,  completude, comparabilidade, acurácia e transparência.</a:t>
          </a:r>
          <a:endParaRPr lang="pt-BR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 rot="-5400000">
        <a:off x="1149068" y="69741"/>
        <a:ext cx="7465761" cy="1218949"/>
      </dsp:txXfrm>
    </dsp:sp>
    <dsp:sp modelId="{CE7DC9B5-52F9-4C26-9288-ACD3D5F5D37B}">
      <dsp:nvSpPr>
        <dsp:cNvPr id="0" name=""/>
        <dsp:cNvSpPr/>
      </dsp:nvSpPr>
      <dsp:spPr>
        <a:xfrm rot="5400000">
          <a:off x="-246229" y="1846379"/>
          <a:ext cx="1641526" cy="114906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425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2</a:t>
          </a:r>
        </a:p>
      </dsp:txBody>
      <dsp:txXfrm rot="-5400000">
        <a:off x="0" y="2174684"/>
        <a:ext cx="1149068" cy="492458"/>
      </dsp:txXfrm>
    </dsp:sp>
    <dsp:sp modelId="{30D0390B-9E31-4BC4-8482-342E67098CB2}">
      <dsp:nvSpPr>
        <dsp:cNvPr id="0" name=""/>
        <dsp:cNvSpPr/>
      </dsp:nvSpPr>
      <dsp:spPr>
        <a:xfrm rot="5400000">
          <a:off x="4381424" y="-1615303"/>
          <a:ext cx="1066992" cy="753170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425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t-BR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As atividades de aquisição de dados incluem gerar novos dados da fonte, lidar com dados restritos e confidencialidade, e usar julgamento de especialistas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j-lt"/>
            <a:ea typeface="+mn-ea"/>
            <a:cs typeface="+mn-cs"/>
          </a:endParaRPr>
        </a:p>
      </dsp:txBody>
      <dsp:txXfrm rot="-5400000">
        <a:off x="1149069" y="1669138"/>
        <a:ext cx="7479617" cy="962820"/>
      </dsp:txXfrm>
    </dsp:sp>
    <dsp:sp modelId="{2E8D58A4-C02D-449C-B5B7-62C2DC732EE4}">
      <dsp:nvSpPr>
        <dsp:cNvPr id="0" name=""/>
        <dsp:cNvSpPr/>
      </dsp:nvSpPr>
      <dsp:spPr>
        <a:xfrm rot="5400000">
          <a:off x="-246229" y="3275465"/>
          <a:ext cx="1641526" cy="114906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425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3</a:t>
          </a:r>
        </a:p>
      </dsp:txBody>
      <dsp:txXfrm rot="-5400000">
        <a:off x="0" y="3603770"/>
        <a:ext cx="1149068" cy="492458"/>
      </dsp:txXfrm>
    </dsp:sp>
    <dsp:sp modelId="{8B3659D4-2E17-4D40-9076-422278193F37}">
      <dsp:nvSpPr>
        <dsp:cNvPr id="0" name=""/>
        <dsp:cNvSpPr/>
      </dsp:nvSpPr>
      <dsp:spPr>
        <a:xfrm rot="5400000">
          <a:off x="4381424" y="-177773"/>
          <a:ext cx="1066992" cy="753170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425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t-BR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Transformar os dados brutos em um formato útil para o inventário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j-lt"/>
            <a:ea typeface="+mn-ea"/>
            <a:cs typeface="+mn-cs"/>
          </a:endParaRPr>
        </a:p>
      </dsp:txBody>
      <dsp:txXfrm rot="-5400000">
        <a:off x="1149069" y="3106668"/>
        <a:ext cx="7479617" cy="962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58" y="8671061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042" cy="463681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7" y="4410730"/>
            <a:ext cx="5123167" cy="41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641" y="139681"/>
            <a:ext cx="6005663" cy="1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" y="8644339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5025" cy="34829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6" y="4411246"/>
            <a:ext cx="5124509" cy="41761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11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21149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12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151844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13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281754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14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008527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15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247275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16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911704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17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600045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18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629511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19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664162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20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6344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3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586460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21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965318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22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585242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23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455682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24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871840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25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221727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26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4029778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27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425501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28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2326908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29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2629784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721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4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215935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5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24189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6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2899479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7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96064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8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462346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9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60249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10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65148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8913"/>
            <a:ext cx="8240713" cy="593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5867-3AA5-4702-A1BB-0A348BF23B21}" type="slidenum">
              <a:rPr lang="ja-JP" altLang="en-GB"/>
              <a:pPr>
                <a:defRPr/>
              </a:pPr>
              <a:t>‹nº›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493208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pt-BR" dirty="0">
                <a:solidFill>
                  <a:srgbClr val="000000"/>
                </a:solidFill>
              </a:rPr>
              <a:t>Materiais de treinamento  para o Inventário Nacional de Gases de Efeito Estufa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>
                <a:solidFill>
                  <a:srgbClr val="000000"/>
                </a:solidFill>
              </a:rPr>
              <a:t>Grupo Consultivo de Peritos  (CGE)</a:t>
            </a: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139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15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601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40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4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98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232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642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863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12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3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5" r:id="rId12"/>
  </p:sldLayoutIdLst>
  <p:hf hdr="0" ft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-nggip.iges.or.jp/mail" TargetMode="External"/><Relationship Id="rId2" Type="http://schemas.openxmlformats.org/officeDocument/2006/relationships/hyperlink" Target="http://www.ipcc.ch/pdf/ipcc-principles/ipcc-principles-appendix-a-final.pdf" TargetMode="Externa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5" Type="http://schemas.openxmlformats.org/officeDocument/2006/relationships/hyperlink" Target="http://www.ipcc.ch/home_disclaimer.shtml" TargetMode="External"/><Relationship Id="rId4" Type="http://schemas.openxmlformats.org/officeDocument/2006/relationships/hyperlink" Target="http://www.ipcc.ch/home_copyright.s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43025"/>
            <a:ext cx="8258175" cy="1439863"/>
          </a:xfrm>
        </p:spPr>
        <p:txBody>
          <a:bodyPr/>
          <a:lstStyle/>
          <a:p>
            <a:pPr eaLnBrk="1" hangingPunct="1"/>
            <a:r>
              <a:rPr lang="de-DE" altLang="de-DE" sz="3000"/>
              <a:t>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11560" y="2492896"/>
            <a:ext cx="41724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>
            <a:norm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3500"/>
              </a:lnSpc>
              <a:defRPr/>
            </a:pPr>
            <a:r>
              <a:rPr lang="pt-BR" sz="3200" b="1" kern="0" dirty="0"/>
              <a:t>Abordagens para Coleta de Dados</a:t>
            </a:r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68413"/>
            <a:ext cx="43942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123728" y="6505574"/>
            <a:ext cx="5742335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843809" y="6237313"/>
            <a:ext cx="3528392" cy="268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Grupo  Consultivo de Especialistas  (CGE)</a:t>
            </a:r>
            <a:endParaRPr lang="de-DE" altLang="en-US" sz="1200" b="1" i="0" dirty="0"/>
          </a:p>
        </p:txBody>
      </p:sp>
    </p:spTree>
    <p:extLst>
      <p:ext uri="{BB962C8B-B14F-4D97-AF65-F5344CB8AC3E}">
        <p14:creationId xmlns:p14="http://schemas.microsoft.com/office/powerpoint/2010/main" val="199297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95753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ja-JP" sz="2000" dirty="0"/>
              <a:t>Coleta de dados: orientação geral para a coleta de dados existentes - dados nacionais versus internacionais</a:t>
            </a:r>
            <a:endParaRPr lang="en-GB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293298" y="1190445"/>
            <a:ext cx="8393502" cy="7073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25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altLang="ja-JP" sz="2200" kern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Escolhendo entre dados nacionais e internacionais publicados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3298" y="2780928"/>
            <a:ext cx="3861274" cy="23205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25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0" dirty="0">
                <a:solidFill>
                  <a:schemeClr val="tx2"/>
                </a:solidFill>
                <a:latin typeface="+mj-lt"/>
              </a:rPr>
              <a:t>Dados NACIONAIS: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pt-BR" sz="1800" kern="0" dirty="0">
                <a:solidFill>
                  <a:schemeClr val="tx2"/>
                </a:solidFill>
                <a:latin typeface="+mj-lt"/>
              </a:rPr>
              <a:t>Preferível utilizar dados nacionais, uma vez que as fontes são geralmente mais atualizadas e fornecem melhores links para os originadores dos dados</a:t>
            </a:r>
            <a:endParaRPr lang="pt-BR" sz="1800" kern="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90049" y="2780928"/>
            <a:ext cx="4192437" cy="22946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25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Dados </a:t>
            </a:r>
            <a:r>
              <a:rPr lang="en-GB" sz="1800" b="1" kern="0" dirty="0">
                <a:solidFill>
                  <a:schemeClr val="tx2"/>
                </a:solidFill>
                <a:latin typeface="+mj-lt"/>
              </a:rPr>
              <a:t>INTERNACIONAIS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pt-BR" sz="1800" kern="0" dirty="0">
                <a:solidFill>
                  <a:schemeClr val="tx2"/>
                </a:solidFill>
                <a:latin typeface="+mj-lt"/>
              </a:rPr>
              <a:t>Normalmente os dados internacionais foram submetidos a controles e verificações adicionais e podem basear-se em dadosde origem nacional; ajustados para aumentar a consistência</a:t>
            </a:r>
            <a:endParaRPr lang="pt-BR" sz="1800" kern="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588224" y="1980067"/>
            <a:ext cx="72565" cy="738983"/>
          </a:xfrm>
          <a:prstGeom prst="downArrow">
            <a:avLst/>
          </a:prstGeom>
          <a:solidFill>
            <a:srgbClr val="BBE0E3"/>
          </a:solidFill>
          <a:ln w="425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223935" y="1980067"/>
            <a:ext cx="51759" cy="707366"/>
          </a:xfrm>
          <a:prstGeom prst="downArrow">
            <a:avLst/>
          </a:prstGeom>
          <a:solidFill>
            <a:srgbClr val="BBE0E3"/>
          </a:solidFill>
          <a:ln w="425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3298" y="5262544"/>
            <a:ext cx="8389188" cy="7246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25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pt-BR" sz="1800" kern="0" dirty="0">
                <a:solidFill>
                  <a:schemeClr val="tx2"/>
                </a:solidFill>
                <a:latin typeface="+mj-lt"/>
              </a:rPr>
              <a:t>A verificação cruzada entre conjuntos de dados pode ajudar a avaliar a completude e identificar problemas</a:t>
            </a:r>
          </a:p>
        </p:txBody>
      </p:sp>
      <p:sp>
        <p:nvSpPr>
          <p:cNvPr id="9" name="Rectangle 8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10</a:t>
            </a:fld>
            <a:endParaRPr lang="en-US" dirty="0"/>
          </a:p>
        </p:txBody>
      </p:sp>
      <p:sp>
        <p:nvSpPr>
          <p:cNvPr id="10" name="Rectangle 36"/>
          <p:cNvSpPr txBox="1">
            <a:spLocks noChangeArrowheads="1"/>
          </p:cNvSpPr>
          <p:nvPr/>
        </p:nvSpPr>
        <p:spPr>
          <a:xfrm>
            <a:off x="2223936" y="6505575"/>
            <a:ext cx="5642128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11" name="Rectangle 37"/>
          <p:cNvSpPr txBox="1">
            <a:spLocks noChangeArrowheads="1"/>
          </p:cNvSpPr>
          <p:nvPr/>
        </p:nvSpPr>
        <p:spPr>
          <a:xfrm>
            <a:off x="2771801" y="6261099"/>
            <a:ext cx="36004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9959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4" y="1"/>
            <a:ext cx="9101796" cy="8367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ja-JP" sz="2000" dirty="0"/>
              <a:t>Coleta de dados: orientação geral para a coleta de dados existentes-substituição de dados</a:t>
            </a:r>
            <a:endParaRPr lang="en-GB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3528" y="836713"/>
            <a:ext cx="8566092" cy="5256583"/>
            <a:chOff x="323528" y="836713"/>
            <a:chExt cx="8566092" cy="5256583"/>
          </a:xfrm>
          <a:solidFill>
            <a:schemeClr val="bg1">
              <a:lumMod val="95000"/>
            </a:schemeClr>
          </a:solidFill>
        </p:grpSpPr>
        <p:sp>
          <p:nvSpPr>
            <p:cNvPr id="8" name="Freeform 7"/>
            <p:cNvSpPr/>
            <p:nvPr/>
          </p:nvSpPr>
          <p:spPr>
            <a:xfrm>
              <a:off x="323528" y="836713"/>
              <a:ext cx="2877460" cy="525658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 w="425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08710" rIns="114300" bIns="1108710" numCol="1" spcCol="1270" anchor="t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dirty="0">
                  <a:solidFill>
                    <a:schemeClr val="tx2"/>
                  </a:solidFill>
                  <a:latin typeface="+mj-lt"/>
                </a:rPr>
                <a:t>Quando usar e o que é dados substitutos?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dirty="0">
                  <a:solidFill>
                    <a:schemeClr val="tx2"/>
                  </a:solidFill>
                  <a:latin typeface="+mj-lt"/>
                </a:rPr>
                <a:t>Em alguns casos, os dados diretamente aplicáveis podem estar indisponíveis ou ter lacunas (por exemplo, se os programas de levantamento e amostragem podem ser pouco frequentes).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dirty="0">
                  <a:solidFill>
                    <a:schemeClr val="tx2"/>
                  </a:solidFill>
                  <a:latin typeface="+mj-lt"/>
                </a:rPr>
                <a:t>dados substitutos - dados alternativos que tenham uma correlação com os dados que eles estão substituindo devem estar fisicamente e estatisticamente relacionados às emissões,</a:t>
              </a:r>
              <a:endParaRPr lang="en-GB" sz="1400" kern="12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72996" y="836713"/>
              <a:ext cx="2623972" cy="525658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 w="425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1" tIns="1108710" rIns="114300" bIns="110871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altLang="zh-CN" b="1" dirty="0">
                  <a:solidFill>
                    <a:schemeClr val="tx2"/>
                  </a:solidFill>
                  <a:latin typeface="+mj-lt"/>
                  <a:ea typeface="SimSun" pitchFamily="2" charset="-122"/>
                </a:rPr>
                <a:t>O que é uma boa prática?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altLang="zh-CN" dirty="0">
                  <a:solidFill>
                    <a:schemeClr val="tx2"/>
                  </a:solidFill>
                  <a:latin typeface="+mj-lt"/>
                  <a:ea typeface="SimSun" pitchFamily="2" charset="-122"/>
                </a:rPr>
                <a:t>Ao usar dados substitutos para estimar as emissões ou remoções, é recomendável que os países realizem as seguintes etapas </a:t>
              </a:r>
              <a:r>
                <a:rPr lang="en-GB" altLang="zh-CN" kern="1200" dirty="0">
                  <a:solidFill>
                    <a:schemeClr val="tx2"/>
                  </a:solidFill>
                  <a:latin typeface="+mj-lt"/>
                  <a:ea typeface="SimSun" pitchFamily="2" charset="-122"/>
                  <a:cs typeface="+mn-cs"/>
                </a:rPr>
                <a:t>:</a:t>
              </a:r>
              <a:endParaRPr lang="en-GB" kern="1200" dirty="0">
                <a:solidFill>
                  <a:schemeClr val="tx2"/>
                </a:solidFill>
                <a:latin typeface="+mj-lt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012160" y="836713"/>
              <a:ext cx="2877460" cy="525658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 w="425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108710" rIns="101600" bIns="110871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zh-CN" kern="1200" dirty="0">
                  <a:solidFill>
                    <a:schemeClr val="tx2"/>
                  </a:solidFill>
                  <a:latin typeface="+mj-lt"/>
                  <a:ea typeface="SimSun" pitchFamily="2" charset="-122"/>
                </a:rPr>
                <a:t>1) </a:t>
              </a:r>
              <a:r>
                <a:rPr lang="pt-BR" altLang="zh-CN" dirty="0">
                  <a:solidFill>
                    <a:schemeClr val="tx2"/>
                  </a:solidFill>
                  <a:latin typeface="+mj-lt"/>
                  <a:ea typeface="SimSun" pitchFamily="2" charset="-122"/>
                </a:rPr>
                <a:t>Confirme e documente a relação física entre as emissões/remoções e os dados da atividade substituta. </a:t>
              </a:r>
              <a:endParaRPr lang="en-GB" altLang="zh-CN" kern="1200" dirty="0">
                <a:solidFill>
                  <a:schemeClr val="tx2"/>
                </a:solidFill>
                <a:latin typeface="+mj-lt"/>
                <a:ea typeface="SimSun" pitchFamily="2" charset="-122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zh-CN" kern="1200" dirty="0">
                  <a:solidFill>
                    <a:schemeClr val="tx2"/>
                  </a:solidFill>
                  <a:latin typeface="+mj-lt"/>
                  <a:ea typeface="SimSun" pitchFamily="2" charset="-122"/>
                </a:rPr>
                <a:t>2) </a:t>
              </a:r>
              <a:r>
                <a:rPr lang="pt-BR" altLang="zh-CN" dirty="0">
                  <a:solidFill>
                    <a:schemeClr val="tx2"/>
                  </a:solidFill>
                  <a:latin typeface="+mj-lt"/>
                  <a:ea typeface="SimSun" pitchFamily="2" charset="-122"/>
                </a:rPr>
                <a:t>Confirme e documente uma correlação estatisticamente significativa entre as emissões/remoções e os dados da atividade substituta. </a:t>
              </a:r>
              <a:endParaRPr lang="en-GB" altLang="zh-CN" kern="1200" dirty="0">
                <a:solidFill>
                  <a:schemeClr val="tx2"/>
                </a:solidFill>
                <a:latin typeface="+mj-lt"/>
                <a:ea typeface="SimSun" pitchFamily="2" charset="-122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zh-CN" kern="1200" dirty="0">
                  <a:solidFill>
                    <a:schemeClr val="tx2"/>
                  </a:solidFill>
                  <a:latin typeface="+mj-lt"/>
                  <a:ea typeface="SimSun" pitchFamily="2" charset="-122"/>
                </a:rPr>
                <a:t>3) </a:t>
              </a:r>
              <a:r>
                <a:rPr lang="pt-BR" altLang="zh-CN" dirty="0">
                  <a:solidFill>
                    <a:schemeClr val="tx2"/>
                  </a:solidFill>
                  <a:latin typeface="+mj-lt"/>
                  <a:ea typeface="SimSun" pitchFamily="2" charset="-122"/>
                </a:rPr>
                <a:t>Usando a análise de regressão, desenvolver um fator específico do país relativa às emissões/remoções para os dados substitutos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11</a:t>
            </a:fld>
            <a:endParaRPr lang="en-US" dirty="0"/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12" name="Rectangle 37"/>
          <p:cNvSpPr txBox="1">
            <a:spLocks noChangeArrowheads="1"/>
          </p:cNvSpPr>
          <p:nvPr/>
        </p:nvSpPr>
        <p:spPr>
          <a:xfrm>
            <a:off x="2915817" y="6291753"/>
            <a:ext cx="3456384" cy="213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6697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82433" y="1"/>
            <a:ext cx="8382055" cy="836712"/>
          </a:xfrm>
        </p:spPr>
        <p:txBody>
          <a:bodyPr/>
          <a:lstStyle/>
          <a:p>
            <a:pPr>
              <a:defRPr/>
            </a:pPr>
            <a:r>
              <a:rPr lang="pt-BR" altLang="ja-JP" dirty="0"/>
              <a:t>Coleta de dados: geração de novos dados</a:t>
            </a:r>
            <a:endParaRPr lang="en-US" altLang="ja-JP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5" y="980728"/>
            <a:ext cx="8136905" cy="5280371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pt-BR" altLang="ja-JP" sz="1700" dirty="0">
                <a:latin typeface="+mj-lt"/>
                <a:ea typeface="ＭＳ Ｐゴシック" pitchFamily="34" charset="-128"/>
              </a:rPr>
              <a:t>No caso de fatores de emissão representativos, dados de atividade ou outros parâmetros de estimativa não estiverem disponíveis, ou não puderem ser estimados a partir de fontes existentes.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altLang="ja-JP" sz="1700" dirty="0">
              <a:latin typeface="+mj-lt"/>
              <a:ea typeface="ＭＳ Ｐゴシック" pitchFamily="34" charset="-128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ja-JP" sz="1700" dirty="0">
                <a:latin typeface="+mj-lt"/>
                <a:ea typeface="ＭＳ Ｐゴシック" pitchFamily="34" charset="-128"/>
              </a:rPr>
              <a:t>Por medições</a:t>
            </a:r>
          </a:p>
          <a:p>
            <a:pPr marL="533400" algn="just">
              <a:lnSpc>
                <a:spcPct val="110000"/>
              </a:lnSpc>
              <a:buFontTx/>
              <a:buChar char="-"/>
            </a:pPr>
            <a:r>
              <a:rPr lang="en-US" altLang="ja-JP" sz="1700" dirty="0">
                <a:latin typeface="+mj-lt"/>
                <a:ea typeface="ＭＳ Ｐゴシック" pitchFamily="34" charset="-128"/>
              </a:rPr>
              <a:t>Amostra representativa</a:t>
            </a:r>
            <a:endParaRPr lang="en-US" altLang="ja-JP" sz="1700" dirty="0">
              <a:latin typeface="+mj-lt"/>
              <a:ea typeface="ＭＳ Ｐゴシック" pitchFamily="34" charset="-128"/>
              <a:cs typeface="Arial"/>
            </a:endParaRPr>
          </a:p>
          <a:p>
            <a:pPr marL="533400" algn="just">
              <a:lnSpc>
                <a:spcPct val="110000"/>
              </a:lnSpc>
              <a:buFontTx/>
              <a:buChar char="-"/>
            </a:pPr>
            <a:r>
              <a:rPr lang="en-US" altLang="ja-JP" sz="1700" dirty="0">
                <a:latin typeface="+mj-lt"/>
                <a:ea typeface="ＭＳ Ｐゴシック" pitchFamily="34" charset="-128"/>
              </a:rPr>
              <a:t>Método de medição apropriado</a:t>
            </a:r>
          </a:p>
          <a:p>
            <a:pPr marL="533400" algn="just">
              <a:lnSpc>
                <a:spcPct val="110000"/>
              </a:lnSpc>
              <a:buFontTx/>
              <a:buChar char="-"/>
            </a:pPr>
            <a:r>
              <a:rPr lang="pt-BR" altLang="ja-JP" sz="1700" dirty="0">
                <a:latin typeface="+mj-lt"/>
                <a:ea typeface="ＭＳ Ｐゴシック" pitchFamily="34" charset="-128"/>
              </a:rPr>
              <a:t>Um programa de medição bem projetado define os seguintes (Tabela 2.1, Vol 1, 2006 GL):</a:t>
            </a:r>
            <a:endParaRPr lang="pt-BR" altLang="ja-JP" sz="1700" dirty="0">
              <a:latin typeface="+mj-lt"/>
              <a:ea typeface="ＭＳ Ｐゴシック" pitchFamily="34" charset="-128"/>
              <a:cs typeface="Arial"/>
            </a:endParaRPr>
          </a:p>
          <a:p>
            <a:pPr marL="1079500" lvl="2" indent="-457200" algn="just">
              <a:lnSpc>
                <a:spcPct val="110000"/>
              </a:lnSpc>
            </a:pPr>
            <a:r>
              <a:rPr lang="en-US" altLang="ja-JP" sz="1700" dirty="0">
                <a:latin typeface="+mj-lt"/>
                <a:ea typeface="ＭＳ Ｐゴシック" pitchFamily="34" charset="-128"/>
              </a:rPr>
              <a:t>Objetivo da medição</a:t>
            </a:r>
          </a:p>
          <a:p>
            <a:pPr marL="1079500" lvl="2" indent="-457200" algn="just">
              <a:lnSpc>
                <a:spcPct val="110000"/>
              </a:lnSpc>
            </a:pPr>
            <a:r>
              <a:rPr lang="en-US" altLang="ja-JP" sz="1700" dirty="0">
                <a:ea typeface="ＭＳ Ｐゴシック" pitchFamily="34" charset="-128"/>
              </a:rPr>
              <a:t>Protocolo de metodologia</a:t>
            </a:r>
          </a:p>
          <a:p>
            <a:pPr marL="1079500" lvl="2" indent="-457200" algn="just">
              <a:lnSpc>
                <a:spcPct val="110000"/>
              </a:lnSpc>
            </a:pPr>
            <a:r>
              <a:rPr lang="pt-BR" altLang="ja-JP" sz="1700" dirty="0">
                <a:ea typeface="ＭＳ Ｐゴシック" pitchFamily="34" charset="-128"/>
              </a:rPr>
              <a:t>Plano de medição com instruções claras para o pessoal responsável</a:t>
            </a:r>
            <a:endParaRPr lang="pt-BR" altLang="ja-JP" sz="1700" dirty="0">
              <a:ea typeface="ＭＳ Ｐゴシック" pitchFamily="34" charset="-128"/>
              <a:cs typeface="Arial"/>
            </a:endParaRPr>
          </a:p>
          <a:p>
            <a:pPr marL="1079500" lvl="2" indent="-457200" algn="just">
              <a:lnSpc>
                <a:spcPct val="110000"/>
              </a:lnSpc>
            </a:pPr>
            <a:r>
              <a:rPr lang="pt-BR" altLang="ja-JP" sz="1700" dirty="0">
                <a:latin typeface="+mj-lt"/>
                <a:ea typeface="ＭＳ Ｐゴシック" pitchFamily="34" charset="-128"/>
              </a:rPr>
              <a:t>Procedimentos para processamento dos dados e geração de relatórios; e documentação</a:t>
            </a:r>
            <a:endParaRPr lang="pt-BR" altLang="ja-JP" sz="1700" dirty="0">
              <a:latin typeface="+mj-lt"/>
              <a:ea typeface="ＭＳ Ｐゴシック" pitchFamily="34" charset="-128"/>
              <a:cs typeface="Arial"/>
            </a:endParaRPr>
          </a:p>
          <a:p>
            <a:pPr marL="1079500" lvl="2" indent="-457200" algn="just" eaLnBrk="1" hangingPunct="1">
              <a:lnSpc>
                <a:spcPct val="110000"/>
              </a:lnSpc>
            </a:pPr>
            <a:endParaRPr lang="en-US" altLang="ja-JP" sz="1700" dirty="0">
              <a:latin typeface="+mj-lt"/>
              <a:ea typeface="ＭＳ Ｐゴシック" pitchFamily="34" charset="-128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ja-JP" sz="1700" dirty="0">
                <a:latin typeface="+mj-lt"/>
                <a:ea typeface="ＭＳ Ｐゴシック" pitchFamily="34" charset="-128"/>
              </a:rPr>
              <a:t>Usando modelos</a:t>
            </a:r>
          </a:p>
          <a:p>
            <a:pPr marL="533400" lvl="1" indent="-269875" algn="just">
              <a:lnSpc>
                <a:spcPct val="110000"/>
              </a:lnSpc>
              <a:buFontTx/>
              <a:buChar char="-"/>
            </a:pPr>
            <a:r>
              <a:rPr lang="pt-BR" altLang="ja-JP" sz="1700" dirty="0">
                <a:latin typeface="+mj-lt"/>
                <a:ea typeface="ＭＳ Ｐゴシック" pitchFamily="34" charset="-128"/>
                <a:cs typeface="+mn-cs"/>
              </a:rPr>
              <a:t>Modelos podem ser utilizados para gerar dados</a:t>
            </a:r>
            <a:endParaRPr lang="pt-BR" altLang="ja-JP" sz="1700" dirty="0">
              <a:latin typeface="+mj-lt"/>
              <a:ea typeface="ＭＳ Ｐゴシック" pitchFamily="34" charset="-128"/>
              <a:cs typeface="Arial"/>
            </a:endParaRPr>
          </a:p>
          <a:p>
            <a:pPr marL="533400" lvl="1" indent="-269875" algn="just">
              <a:lnSpc>
                <a:spcPct val="110000"/>
              </a:lnSpc>
              <a:buFontTx/>
              <a:buChar char="-"/>
            </a:pPr>
            <a:r>
              <a:rPr lang="pt-BR" altLang="ja-JP" sz="1700" dirty="0">
                <a:latin typeface="+mj-lt"/>
                <a:ea typeface="ＭＳ Ｐゴシック" pitchFamily="34" charset="-128"/>
                <a:cs typeface="+mn-cs"/>
              </a:rPr>
              <a:t>Modelos são um meio de transformação de dados</a:t>
            </a:r>
            <a:endParaRPr lang="pt-BR" altLang="ja-JP" sz="1700" dirty="0">
              <a:latin typeface="+mj-lt"/>
              <a:ea typeface="ＭＳ Ｐゴシック" pitchFamily="34" charset="-128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12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37726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35" y="1"/>
            <a:ext cx="8388601" cy="980728"/>
          </a:xfrm>
        </p:spPr>
        <p:txBody>
          <a:bodyPr/>
          <a:lstStyle/>
          <a:p>
            <a:pPr>
              <a:defRPr/>
            </a:pPr>
            <a:r>
              <a:rPr lang="pt-BR" altLang="ja-JP" dirty="0"/>
              <a:t>Adaptando dados para uso no inventário</a:t>
            </a:r>
            <a:endParaRPr lang="en-US" altLang="ja-JP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935" y="1268760"/>
            <a:ext cx="8082117" cy="4930548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altLang="ja-JP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Objetivo: </a:t>
            </a:r>
            <a:r>
              <a:rPr lang="pt-BR" altLang="ja-JP" dirty="0">
                <a:latin typeface="+mj-lt"/>
                <a:ea typeface="ＭＳ Ｐゴシック" pitchFamily="34" charset="-128"/>
              </a:rPr>
              <a:t>garantir que o nível de detalhamento e abrangência dos dados, incluindo setores/processo/redução, correspondem ao local, uso da terra, composto e anos incluídos</a:t>
            </a:r>
            <a:endParaRPr lang="en-US" altLang="ja-JP" dirty="0">
              <a:latin typeface="+mj-lt"/>
              <a:ea typeface="ＭＳ Ｐゴシック" pitchFamily="34" charset="-128"/>
            </a:endParaRPr>
          </a:p>
          <a:p>
            <a:pPr algn="just">
              <a:lnSpc>
                <a:spcPct val="130000"/>
              </a:lnSpc>
            </a:pPr>
            <a:r>
              <a:rPr lang="pt-BR" altLang="ja-JP" dirty="0">
                <a:latin typeface="+mj-lt"/>
                <a:ea typeface="ＭＳ Ｐゴシック" pitchFamily="34" charset="-128"/>
              </a:rPr>
              <a:t>Inventários de gases de efeito estufa requerem estimativas consistentes ao longo de séries temporais e entre categorias. </a:t>
            </a:r>
            <a:endParaRPr lang="pt-BR" altLang="ja-JP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30000"/>
              </a:lnSpc>
            </a:pPr>
            <a:r>
              <a:rPr lang="pt-BR" altLang="ja-JP" dirty="0">
                <a:latin typeface="+mj-lt"/>
                <a:ea typeface="ＭＳ Ｐゴシック" pitchFamily="34" charset="-128"/>
              </a:rPr>
              <a:t>Adaptar dados para uso no inventário inclui preencher lacunas no caso de falta de dados para um ou mais anos, no caso dos dados não representarem o ano ou uma cobertura nacional é exigida. </a:t>
            </a:r>
            <a:endParaRPr lang="pt-BR" altLang="ja-JP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30000"/>
              </a:lnSpc>
            </a:pPr>
            <a:endParaRPr lang="pt-BR" altLang="ja-JP" dirty="0">
              <a:latin typeface="+mj-lt"/>
              <a:ea typeface="ＭＳ Ｐゴシック" pitchFamily="34" charset="-128"/>
            </a:endParaRPr>
          </a:p>
          <a:p>
            <a:pPr algn="just">
              <a:lnSpc>
                <a:spcPct val="130000"/>
              </a:lnSpc>
              <a:buNone/>
            </a:pPr>
            <a:r>
              <a:rPr lang="en-US" altLang="ja-JP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  (T</a:t>
            </a:r>
            <a:r>
              <a:rPr lang="pt-BR" altLang="ja-JP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écnicas para abordar as lacunas nos conjuntos de dados são detalhadas na “Consistência da Série Temporal”.)</a:t>
            </a:r>
            <a:endParaRPr lang="en-US" altLang="ja-JP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ja-JP" altLang="en-US" dirty="0">
              <a:latin typeface="+mj-lt"/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771801" y="6261099"/>
            <a:ext cx="36004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594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9001000" cy="89196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altLang="ja-JP" sz="2300" dirty="0"/>
              <a:t>Adaptando dados para uso no inventário - exemplos de abordagens</a:t>
            </a:r>
            <a:endParaRPr lang="en-US" altLang="ja-JP" sz="23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948" y="1268760"/>
            <a:ext cx="8064500" cy="442066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40000"/>
              </a:spcBef>
              <a:buClrTx/>
              <a:buNone/>
            </a:pPr>
            <a:r>
              <a:rPr lang="pt-BR" altLang="ja-JP" sz="2400" b="1" kern="1200" dirty="0">
                <a:solidFill>
                  <a:schemeClr val="tx2"/>
                </a:solidFill>
                <a:ea typeface="ＭＳ Ｐゴシック" pitchFamily="34" charset="-128"/>
              </a:rPr>
              <a:t>Combinação numérica de conjuntos de dados</a:t>
            </a:r>
            <a:endParaRPr lang="en-US" altLang="ja-JP" sz="2400" b="1" kern="1200" dirty="0">
              <a:solidFill>
                <a:schemeClr val="tx2"/>
              </a:solidFill>
              <a:ea typeface="ＭＳ Ｐゴシック" pitchFamily="34" charset="-128"/>
              <a:cs typeface="Arial"/>
            </a:endParaRPr>
          </a:p>
          <a:p>
            <a:pPr algn="just">
              <a:lnSpc>
                <a:spcPct val="130000"/>
              </a:lnSpc>
              <a:buNone/>
            </a:pPr>
            <a:r>
              <a:rPr lang="pt-BR" altLang="ja-JP" b="1" dirty="0">
                <a:latin typeface="+mj-lt"/>
                <a:ea typeface="ＭＳ Ｐゴシック" pitchFamily="34" charset="-128"/>
              </a:rPr>
              <a:t>Compiladores de inventários apresentados a vários conjuntos de dados potenciais para as mesmas</a:t>
            </a:r>
            <a:r>
              <a:rPr lang="pt-BR" altLang="ja-JP" b="1" dirty="0">
                <a:latin typeface="+mj-lt"/>
                <a:ea typeface="ＭＳ Ｐゴシック" pitchFamily="34" charset="-128"/>
                <a:cs typeface="Arial"/>
              </a:rPr>
              <a:t> </a:t>
            </a:r>
            <a:r>
              <a:rPr lang="pt-BR" altLang="ja-JP" b="1" dirty="0">
                <a:latin typeface="+mj-lt"/>
                <a:ea typeface="ＭＳ Ｐゴシック" pitchFamily="34" charset="-128"/>
              </a:rPr>
              <a:t>estimativas</a:t>
            </a:r>
            <a:r>
              <a:rPr lang="pt-BR" altLang="ja-JP" b="1" dirty="0">
                <a:latin typeface="+mj-lt"/>
                <a:ea typeface="ＭＳ Ｐゴシック" pitchFamily="34" charset="-128"/>
                <a:cs typeface="Arial"/>
              </a:rPr>
              <a:t>?</a:t>
            </a:r>
            <a:endParaRPr lang="en-US" altLang="ja-JP" b="1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30000"/>
              </a:lnSpc>
              <a:buNone/>
            </a:pPr>
            <a:endParaRPr lang="pt-BR" altLang="ja-JP" b="1" dirty="0">
              <a:latin typeface="+mj-lt"/>
              <a:ea typeface="ＭＳ Ｐゴシック" pitchFamily="34" charset="-128"/>
            </a:endParaRPr>
          </a:p>
          <a:p>
            <a:pPr algn="just">
              <a:lnSpc>
                <a:spcPct val="130000"/>
              </a:lnSpc>
            </a:pPr>
            <a:r>
              <a:rPr lang="pt-BR" altLang="ja-JP" dirty="0">
                <a:latin typeface="+mj-lt"/>
                <a:ea typeface="ＭＳ Ｐゴシック" pitchFamily="34" charset="-128"/>
              </a:rPr>
              <a:t>A combinação pode ser alcançada agrupando os dados brutos e estimando novamente a média e os limites de confiança de 95%</a:t>
            </a:r>
          </a:p>
          <a:p>
            <a:pPr algn="just">
              <a:lnSpc>
                <a:spcPct val="130000"/>
              </a:lnSpc>
            </a:pPr>
            <a:r>
              <a:rPr lang="pt-BR" altLang="ja-JP" dirty="0">
                <a:latin typeface="+mj-lt"/>
                <a:ea typeface="ＭＳ Ｐゴシック" pitchFamily="34" charset="-128"/>
              </a:rPr>
              <a:t>É também possível combinar medições de uma única quantidade obtidas usando diferentes métodos que produzem resultados com diferentes distribuições de probabilidade subjacentes.</a:t>
            </a:r>
            <a:endParaRPr lang="pt-BR" altLang="ja-JP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30000"/>
              </a:lnSpc>
            </a:pPr>
            <a:r>
              <a:rPr lang="pt-BR" dirty="0">
                <a:latin typeface="+mj-lt"/>
                <a:ea typeface="ＭＳ Ｐゴシック" pitchFamily="34" charset="-128"/>
                <a:cs typeface="Arial"/>
              </a:rPr>
              <a:t>Os métodos necessários podem ser mais complexos. Na maioria dos casos, talvez seja suficiente usar o julgamento de especialistas para decidir sobre o uso da média dos resultados ou o uso da estimativa mais confiável.</a:t>
            </a:r>
            <a:endParaRPr lang="pt-BR" dirty="0">
              <a:solidFill>
                <a:srgbClr val="000000"/>
              </a:solidFill>
              <a:latin typeface="+mj-lt"/>
              <a:ea typeface="ＭＳ Ｐゴシック" pitchFamily="34" charset="-128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14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5472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40112"/>
            <a:ext cx="8208962" cy="752475"/>
          </a:xfrm>
        </p:spPr>
        <p:txBody>
          <a:bodyPr/>
          <a:lstStyle/>
          <a:p>
            <a:pPr>
              <a:defRPr/>
            </a:pPr>
            <a:r>
              <a:rPr lang="pt-BR" altLang="ja-JP" dirty="0"/>
              <a:t>Adaptando dados para uso no inventário</a:t>
            </a:r>
            <a:endParaRPr lang="en-US" altLang="ja-JP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9604" y="1120978"/>
            <a:ext cx="76009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pt-BR" altLang="ja-JP" sz="2400" b="1" dirty="0">
                <a:latin typeface="+mj-lt"/>
              </a:rPr>
              <a:t>Dados não homogêneos?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pt-BR" altLang="zh-CN" sz="1800" dirty="0">
                <a:latin typeface="+mj-lt"/>
                <a:ea typeface="SimSun" pitchFamily="2" charset="-122"/>
              </a:rPr>
              <a:t>A estimativa do inventário deve ser estratificada (subdividida) de modo que cada estrato seja homogêneo. O total nacional para a categoria de fonte será obtido através da soma dos estratos. </a:t>
            </a:r>
            <a:endParaRPr lang="pt-BR" altLang="zh-CN" sz="1800" dirty="0">
              <a:latin typeface="+mj-lt"/>
              <a:ea typeface="SimSun" pitchFamily="2" charset="-122"/>
              <a:cs typeface="Arial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ja-JP" altLang="en-US" sz="1800" dirty="0">
              <a:solidFill>
                <a:srgbClr val="6666FF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34" y="3641787"/>
            <a:ext cx="2881620" cy="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864077" y="4468761"/>
            <a:ext cx="1238865" cy="14749"/>
          </a:xfrm>
          <a:prstGeom prst="straightConnector1">
            <a:avLst/>
          </a:prstGeom>
          <a:ln w="539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738596" y="3641786"/>
            <a:ext cx="2772696" cy="1887794"/>
          </a:xfrm>
          <a:custGeom>
            <a:avLst/>
            <a:gdLst>
              <a:gd name="connsiteX0" fmla="*/ 117987 w 2772696"/>
              <a:gd name="connsiteY0" fmla="*/ 0 h 1887794"/>
              <a:gd name="connsiteX1" fmla="*/ 235974 w 2772696"/>
              <a:gd name="connsiteY1" fmla="*/ 44245 h 1887794"/>
              <a:gd name="connsiteX2" fmla="*/ 383458 w 2772696"/>
              <a:gd name="connsiteY2" fmla="*/ 103239 h 1887794"/>
              <a:gd name="connsiteX3" fmla="*/ 648929 w 2772696"/>
              <a:gd name="connsiteY3" fmla="*/ 132736 h 1887794"/>
              <a:gd name="connsiteX4" fmla="*/ 648929 w 2772696"/>
              <a:gd name="connsiteY4" fmla="*/ 132736 h 1887794"/>
              <a:gd name="connsiteX5" fmla="*/ 766916 w 2772696"/>
              <a:gd name="connsiteY5" fmla="*/ 88491 h 1887794"/>
              <a:gd name="connsiteX6" fmla="*/ 973393 w 2772696"/>
              <a:gd name="connsiteY6" fmla="*/ 103239 h 1887794"/>
              <a:gd name="connsiteX7" fmla="*/ 1017638 w 2772696"/>
              <a:gd name="connsiteY7" fmla="*/ 117987 h 1887794"/>
              <a:gd name="connsiteX8" fmla="*/ 1135625 w 2772696"/>
              <a:gd name="connsiteY8" fmla="*/ 117987 h 1887794"/>
              <a:gd name="connsiteX9" fmla="*/ 1135625 w 2772696"/>
              <a:gd name="connsiteY9" fmla="*/ 117987 h 1887794"/>
              <a:gd name="connsiteX10" fmla="*/ 1371600 w 2772696"/>
              <a:gd name="connsiteY10" fmla="*/ 294968 h 1887794"/>
              <a:gd name="connsiteX11" fmla="*/ 1489587 w 2772696"/>
              <a:gd name="connsiteY11" fmla="*/ 398207 h 1887794"/>
              <a:gd name="connsiteX12" fmla="*/ 1504335 w 2772696"/>
              <a:gd name="connsiteY12" fmla="*/ 398207 h 1887794"/>
              <a:gd name="connsiteX13" fmla="*/ 1814051 w 2772696"/>
              <a:gd name="connsiteY13" fmla="*/ 442452 h 1887794"/>
              <a:gd name="connsiteX14" fmla="*/ 2433483 w 2772696"/>
              <a:gd name="connsiteY14" fmla="*/ 457200 h 1887794"/>
              <a:gd name="connsiteX15" fmla="*/ 2625213 w 2772696"/>
              <a:gd name="connsiteY15" fmla="*/ 486697 h 1887794"/>
              <a:gd name="connsiteX16" fmla="*/ 2713703 w 2772696"/>
              <a:gd name="connsiteY16" fmla="*/ 560439 h 1887794"/>
              <a:gd name="connsiteX17" fmla="*/ 2772696 w 2772696"/>
              <a:gd name="connsiteY17" fmla="*/ 722671 h 1887794"/>
              <a:gd name="connsiteX18" fmla="*/ 2743200 w 2772696"/>
              <a:gd name="connsiteY18" fmla="*/ 943897 h 1887794"/>
              <a:gd name="connsiteX19" fmla="*/ 2610464 w 2772696"/>
              <a:gd name="connsiteY19" fmla="*/ 1047136 h 1887794"/>
              <a:gd name="connsiteX20" fmla="*/ 2330245 w 2772696"/>
              <a:gd name="connsiteY20" fmla="*/ 1061884 h 1887794"/>
              <a:gd name="connsiteX21" fmla="*/ 2109019 w 2772696"/>
              <a:gd name="connsiteY21" fmla="*/ 1017639 h 1887794"/>
              <a:gd name="connsiteX22" fmla="*/ 1902542 w 2772696"/>
              <a:gd name="connsiteY22" fmla="*/ 1017639 h 1887794"/>
              <a:gd name="connsiteX23" fmla="*/ 1814051 w 2772696"/>
              <a:gd name="connsiteY23" fmla="*/ 1135626 h 1887794"/>
              <a:gd name="connsiteX24" fmla="*/ 1755058 w 2772696"/>
              <a:gd name="connsiteY24" fmla="*/ 1224116 h 1887794"/>
              <a:gd name="connsiteX25" fmla="*/ 1873045 w 2772696"/>
              <a:gd name="connsiteY25" fmla="*/ 1268362 h 1887794"/>
              <a:gd name="connsiteX26" fmla="*/ 1976283 w 2772696"/>
              <a:gd name="connsiteY26" fmla="*/ 1356852 h 1887794"/>
              <a:gd name="connsiteX27" fmla="*/ 1976283 w 2772696"/>
              <a:gd name="connsiteY27" fmla="*/ 1371600 h 1887794"/>
              <a:gd name="connsiteX28" fmla="*/ 2035277 w 2772696"/>
              <a:gd name="connsiteY28" fmla="*/ 1489587 h 1887794"/>
              <a:gd name="connsiteX29" fmla="*/ 2035277 w 2772696"/>
              <a:gd name="connsiteY29" fmla="*/ 1489587 h 1887794"/>
              <a:gd name="connsiteX30" fmla="*/ 2064774 w 2772696"/>
              <a:gd name="connsiteY30" fmla="*/ 1637071 h 1887794"/>
              <a:gd name="connsiteX31" fmla="*/ 2020529 w 2772696"/>
              <a:gd name="connsiteY31" fmla="*/ 1725562 h 1887794"/>
              <a:gd name="connsiteX32" fmla="*/ 1814051 w 2772696"/>
              <a:gd name="connsiteY32" fmla="*/ 1740310 h 1887794"/>
              <a:gd name="connsiteX33" fmla="*/ 1769806 w 2772696"/>
              <a:gd name="connsiteY33" fmla="*/ 1755058 h 1887794"/>
              <a:gd name="connsiteX34" fmla="*/ 1666567 w 2772696"/>
              <a:gd name="connsiteY34" fmla="*/ 1769807 h 1887794"/>
              <a:gd name="connsiteX35" fmla="*/ 1666567 w 2772696"/>
              <a:gd name="connsiteY35" fmla="*/ 1769807 h 1887794"/>
              <a:gd name="connsiteX36" fmla="*/ 1489587 w 2772696"/>
              <a:gd name="connsiteY36" fmla="*/ 1725562 h 1887794"/>
              <a:gd name="connsiteX37" fmla="*/ 1386348 w 2772696"/>
              <a:gd name="connsiteY37" fmla="*/ 1666568 h 1887794"/>
              <a:gd name="connsiteX38" fmla="*/ 1253613 w 2772696"/>
              <a:gd name="connsiteY38" fmla="*/ 1666568 h 1887794"/>
              <a:gd name="connsiteX39" fmla="*/ 1091380 w 2772696"/>
              <a:gd name="connsiteY39" fmla="*/ 1666568 h 1887794"/>
              <a:gd name="connsiteX40" fmla="*/ 929148 w 2772696"/>
              <a:gd name="connsiteY40" fmla="*/ 1828800 h 1887794"/>
              <a:gd name="connsiteX41" fmla="*/ 737419 w 2772696"/>
              <a:gd name="connsiteY41" fmla="*/ 1873045 h 1887794"/>
              <a:gd name="connsiteX42" fmla="*/ 737419 w 2772696"/>
              <a:gd name="connsiteY42" fmla="*/ 1873045 h 1887794"/>
              <a:gd name="connsiteX43" fmla="*/ 545690 w 2772696"/>
              <a:gd name="connsiteY43" fmla="*/ 1887794 h 1887794"/>
              <a:gd name="connsiteX44" fmla="*/ 294967 w 2772696"/>
              <a:gd name="connsiteY44" fmla="*/ 1814052 h 1887794"/>
              <a:gd name="connsiteX45" fmla="*/ 132735 w 2772696"/>
              <a:gd name="connsiteY45" fmla="*/ 1592826 h 1887794"/>
              <a:gd name="connsiteX46" fmla="*/ 29496 w 2772696"/>
              <a:gd name="connsiteY46" fmla="*/ 1327355 h 1887794"/>
              <a:gd name="connsiteX47" fmla="*/ 0 w 2772696"/>
              <a:gd name="connsiteY47" fmla="*/ 1002891 h 1887794"/>
              <a:gd name="connsiteX48" fmla="*/ 0 w 2772696"/>
              <a:gd name="connsiteY48" fmla="*/ 766916 h 1887794"/>
              <a:gd name="connsiteX49" fmla="*/ 44245 w 2772696"/>
              <a:gd name="connsiteY49" fmla="*/ 486697 h 1887794"/>
              <a:gd name="connsiteX50" fmla="*/ 58993 w 2772696"/>
              <a:gd name="connsiteY50" fmla="*/ 176981 h 1887794"/>
              <a:gd name="connsiteX51" fmla="*/ 88490 w 2772696"/>
              <a:gd name="connsiteY51" fmla="*/ 44245 h 1887794"/>
              <a:gd name="connsiteX52" fmla="*/ 117987 w 2772696"/>
              <a:gd name="connsiteY52" fmla="*/ 0 h 188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72696" h="1887794">
                <a:moveTo>
                  <a:pt x="117987" y="0"/>
                </a:moveTo>
                <a:lnTo>
                  <a:pt x="235974" y="44245"/>
                </a:lnTo>
                <a:lnTo>
                  <a:pt x="383458" y="103239"/>
                </a:lnTo>
                <a:cubicBezTo>
                  <a:pt x="559385" y="142334"/>
                  <a:pt x="470869" y="132736"/>
                  <a:pt x="648929" y="132736"/>
                </a:cubicBezTo>
                <a:lnTo>
                  <a:pt x="648929" y="132736"/>
                </a:lnTo>
                <a:cubicBezTo>
                  <a:pt x="688258" y="117988"/>
                  <a:pt x="725085" y="92294"/>
                  <a:pt x="766916" y="88491"/>
                </a:cubicBezTo>
                <a:cubicBezTo>
                  <a:pt x="835634" y="82244"/>
                  <a:pt x="904865" y="95177"/>
                  <a:pt x="973393" y="103239"/>
                </a:cubicBezTo>
                <a:cubicBezTo>
                  <a:pt x="988833" y="105055"/>
                  <a:pt x="1002156" y="116580"/>
                  <a:pt x="1017638" y="117987"/>
                </a:cubicBezTo>
                <a:cubicBezTo>
                  <a:pt x="1056805" y="121548"/>
                  <a:pt x="1096296" y="117987"/>
                  <a:pt x="1135625" y="117987"/>
                </a:cubicBezTo>
                <a:lnTo>
                  <a:pt x="1135625" y="117987"/>
                </a:lnTo>
                <a:lnTo>
                  <a:pt x="1371600" y="294968"/>
                </a:lnTo>
                <a:cubicBezTo>
                  <a:pt x="1483783" y="375100"/>
                  <a:pt x="1455925" y="330885"/>
                  <a:pt x="1489587" y="398207"/>
                </a:cubicBezTo>
                <a:lnTo>
                  <a:pt x="1504335" y="398207"/>
                </a:lnTo>
                <a:lnTo>
                  <a:pt x="1814051" y="442452"/>
                </a:lnTo>
                <a:lnTo>
                  <a:pt x="2433483" y="457200"/>
                </a:lnTo>
                <a:lnTo>
                  <a:pt x="2625213" y="486697"/>
                </a:lnTo>
                <a:lnTo>
                  <a:pt x="2713703" y="560439"/>
                </a:lnTo>
                <a:lnTo>
                  <a:pt x="2772696" y="722671"/>
                </a:lnTo>
                <a:lnTo>
                  <a:pt x="2743200" y="943897"/>
                </a:lnTo>
                <a:lnTo>
                  <a:pt x="2610464" y="1047136"/>
                </a:lnTo>
                <a:lnTo>
                  <a:pt x="2330245" y="1061884"/>
                </a:lnTo>
                <a:lnTo>
                  <a:pt x="2109019" y="1017639"/>
                </a:lnTo>
                <a:lnTo>
                  <a:pt x="1902542" y="1017639"/>
                </a:lnTo>
                <a:lnTo>
                  <a:pt x="1814051" y="1135626"/>
                </a:lnTo>
                <a:lnTo>
                  <a:pt x="1755058" y="1224116"/>
                </a:lnTo>
                <a:lnTo>
                  <a:pt x="1873045" y="1268362"/>
                </a:lnTo>
                <a:lnTo>
                  <a:pt x="1976283" y="1356852"/>
                </a:lnTo>
                <a:lnTo>
                  <a:pt x="1976283" y="1371600"/>
                </a:lnTo>
                <a:lnTo>
                  <a:pt x="2035277" y="1489587"/>
                </a:lnTo>
                <a:lnTo>
                  <a:pt x="2035277" y="1489587"/>
                </a:lnTo>
                <a:lnTo>
                  <a:pt x="2064774" y="1637071"/>
                </a:lnTo>
                <a:lnTo>
                  <a:pt x="2020529" y="1725562"/>
                </a:lnTo>
                <a:cubicBezTo>
                  <a:pt x="1951703" y="1730478"/>
                  <a:pt x="1882580" y="1732248"/>
                  <a:pt x="1814051" y="1740310"/>
                </a:cubicBezTo>
                <a:cubicBezTo>
                  <a:pt x="1798611" y="1742126"/>
                  <a:pt x="1784982" y="1751686"/>
                  <a:pt x="1769806" y="1755058"/>
                </a:cubicBezTo>
                <a:cubicBezTo>
                  <a:pt x="1699799" y="1770615"/>
                  <a:pt x="1707384" y="1769807"/>
                  <a:pt x="1666567" y="1769807"/>
                </a:cubicBezTo>
                <a:lnTo>
                  <a:pt x="1666567" y="1769807"/>
                </a:lnTo>
                <a:lnTo>
                  <a:pt x="1489587" y="1725562"/>
                </a:lnTo>
                <a:lnTo>
                  <a:pt x="1386348" y="1666568"/>
                </a:lnTo>
                <a:lnTo>
                  <a:pt x="1253613" y="1666568"/>
                </a:lnTo>
                <a:lnTo>
                  <a:pt x="1091380" y="1666568"/>
                </a:lnTo>
                <a:lnTo>
                  <a:pt x="929148" y="1828800"/>
                </a:lnTo>
                <a:cubicBezTo>
                  <a:pt x="788145" y="1881676"/>
                  <a:pt x="853164" y="1873045"/>
                  <a:pt x="737419" y="1873045"/>
                </a:cubicBezTo>
                <a:lnTo>
                  <a:pt x="737419" y="1873045"/>
                </a:lnTo>
                <a:lnTo>
                  <a:pt x="545690" y="1887794"/>
                </a:lnTo>
                <a:lnTo>
                  <a:pt x="294967" y="1814052"/>
                </a:lnTo>
                <a:lnTo>
                  <a:pt x="132735" y="1592826"/>
                </a:lnTo>
                <a:lnTo>
                  <a:pt x="29496" y="1327355"/>
                </a:lnTo>
                <a:lnTo>
                  <a:pt x="0" y="1002891"/>
                </a:lnTo>
                <a:lnTo>
                  <a:pt x="0" y="766916"/>
                </a:lnTo>
                <a:lnTo>
                  <a:pt x="44245" y="486697"/>
                </a:lnTo>
                <a:lnTo>
                  <a:pt x="58993" y="176981"/>
                </a:lnTo>
                <a:cubicBezTo>
                  <a:pt x="74285" y="39359"/>
                  <a:pt x="29224" y="44245"/>
                  <a:pt x="88490" y="44245"/>
                </a:cubicBezTo>
                <a:lnTo>
                  <a:pt x="117987" y="0"/>
                </a:lnTo>
                <a:close/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15</a:t>
            </a:fld>
            <a:endParaRPr lang="en-US" dirty="0"/>
          </a:p>
        </p:txBody>
      </p:sp>
      <p:sp>
        <p:nvSpPr>
          <p:cNvPr id="9" name="Rectangle 36"/>
          <p:cNvSpPr txBox="1">
            <a:spLocks noChangeArrowheads="1"/>
          </p:cNvSpPr>
          <p:nvPr/>
        </p:nvSpPr>
        <p:spPr>
          <a:xfrm>
            <a:off x="2124944" y="6505575"/>
            <a:ext cx="5741119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10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6846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06" y="0"/>
            <a:ext cx="7792926" cy="836712"/>
          </a:xfrm>
        </p:spPr>
        <p:txBody>
          <a:bodyPr/>
          <a:lstStyle/>
          <a:p>
            <a:r>
              <a:rPr lang="pt-BR" altLang="ja-JP" dirty="0"/>
              <a:t>Adaptando dados para uso no inventário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39106" y="1293962"/>
            <a:ext cx="4261450" cy="45461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25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pt-BR" altLang="ja-JP" sz="2000" b="1" kern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Conjuntos de dados  empíricos contêm valores aberrantes (</a:t>
            </a:r>
            <a:r>
              <a:rPr lang="pt-BR" altLang="ja-JP" sz="2000" b="1" i="1" kern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outliers</a:t>
            </a:r>
            <a:r>
              <a:rPr lang="pt-BR" altLang="ja-JP" sz="2000" b="1" kern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)?</a:t>
            </a:r>
          </a:p>
          <a:p>
            <a:pPr marL="342900" indent="-3429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SimSun" pitchFamily="2" charset="-122"/>
              </a:rPr>
              <a:t>Regra:</a:t>
            </a:r>
            <a:r>
              <a:rPr lang="en-GB" altLang="zh-CN" sz="1600" kern="0" dirty="0">
                <a:solidFill>
                  <a:schemeClr val="tx2"/>
                </a:solidFill>
                <a:latin typeface="+mj-lt"/>
                <a:ea typeface="SimSun" pitchFamily="2" charset="-122"/>
              </a:rPr>
              <a:t> </a:t>
            </a:r>
            <a:r>
              <a:rPr lang="pt-BR" altLang="zh-CN" sz="1600" kern="0" dirty="0">
                <a:solidFill>
                  <a:schemeClr val="tx2"/>
                </a:solidFill>
                <a:latin typeface="+mj-lt"/>
                <a:ea typeface="SimSun" pitchFamily="2" charset="-122"/>
              </a:rPr>
              <a:t>acima de 3 desvios padrão</a:t>
            </a:r>
            <a:endParaRPr lang="pt-BR" altLang="zh-CN" sz="1600" kern="0" dirty="0">
              <a:solidFill>
                <a:schemeClr val="tx2"/>
              </a:solidFill>
              <a:latin typeface="+mj-lt"/>
              <a:ea typeface="SimSun" pitchFamily="2" charset="-122"/>
              <a:cs typeface="Arial"/>
            </a:endParaRPr>
          </a:p>
          <a:p>
            <a:pPr marL="342900" indent="-3429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zh-CN" sz="1600" kern="0" dirty="0">
                <a:solidFill>
                  <a:schemeClr val="tx2"/>
                </a:solidFill>
                <a:latin typeface="+mj-lt"/>
                <a:ea typeface="SimSun" pitchFamily="2" charset="-122"/>
              </a:rPr>
              <a:t>Mas cuidado!  </a:t>
            </a:r>
            <a:r>
              <a:rPr lang="pt-BR" altLang="zh-CN" sz="1600" kern="0" dirty="0">
                <a:solidFill>
                  <a:schemeClr val="tx2"/>
                </a:solidFill>
                <a:ea typeface="SimSun" pitchFamily="2" charset="-122"/>
              </a:rPr>
              <a:t>os outliers podem indicar algum outro conjunto de circunstâncias que efetivamente devem ser representadas separadamente na estimativa do inventário (por exemplo, planta em condições de início de operação; drenagem de campos de arroz, resultando em liberação repentina de CH</a:t>
            </a:r>
            <a:r>
              <a:rPr lang="pt-BR" altLang="zh-CN" sz="1600" kern="0" baseline="-25000" dirty="0">
                <a:solidFill>
                  <a:schemeClr val="tx2"/>
                </a:solidFill>
                <a:ea typeface="SimSun" pitchFamily="2" charset="-122"/>
              </a:rPr>
              <a:t>4</a:t>
            </a:r>
            <a:r>
              <a:rPr lang="pt-BR" altLang="zh-CN" sz="1600" kern="0" dirty="0">
                <a:solidFill>
                  <a:schemeClr val="tx2"/>
                </a:solidFill>
                <a:latin typeface="+mj-lt"/>
                <a:ea typeface="ＭＳ Ｐゴシック" pitchFamily="34" charset="-128"/>
                <a:cs typeface="Arial"/>
              </a:rPr>
              <a:t>)</a:t>
            </a:r>
            <a:endParaRPr lang="pt-BR" dirty="0">
              <a:solidFill>
                <a:srgbClr val="000000"/>
              </a:solidFill>
              <a:latin typeface="+mj-lt"/>
              <a:ea typeface="ＭＳ Ｐゴシック" pitchFamily="34" charset="-128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16017" y="1293962"/>
            <a:ext cx="4104455" cy="45461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25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kern="0" dirty="0">
                <a:solidFill>
                  <a:schemeClr val="tx2"/>
                </a:solidFill>
                <a:latin typeface="+mj-lt"/>
              </a:rPr>
              <a:t>Média de vários anos?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altLang="zh-CN" sz="1800" kern="0" dirty="0">
                <a:solidFill>
                  <a:schemeClr val="tx2"/>
                </a:solidFill>
                <a:latin typeface="+mj-lt"/>
                <a:ea typeface="SimSun" pitchFamily="2" charset="-122"/>
              </a:rPr>
              <a:t>Os países devem relatar estimativas anuais </a:t>
            </a:r>
            <a:endParaRPr lang="pt-BR" altLang="zh-CN" sz="1800" kern="0" dirty="0">
              <a:solidFill>
                <a:schemeClr val="tx2"/>
              </a:solidFill>
              <a:latin typeface="+mj-lt"/>
              <a:ea typeface="SimSun" pitchFamily="2" charset="-122"/>
              <a:cs typeface="Arial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zh-CN" sz="1800" kern="0" dirty="0">
                <a:solidFill>
                  <a:schemeClr val="tx2"/>
                </a:solidFill>
                <a:latin typeface="+mj-lt"/>
                <a:ea typeface="SimSun" pitchFamily="2" charset="-122"/>
              </a:rPr>
              <a:t>Evite usar a média de dados de vários anos</a:t>
            </a:r>
            <a:r>
              <a:rPr lang="pt-BR" altLang="zh-CN" sz="1800" kern="0" dirty="0">
                <a:solidFill>
                  <a:schemeClr val="tx2"/>
                </a:solidFill>
                <a:latin typeface="+mj-lt"/>
                <a:ea typeface="SimSun" pitchFamily="2" charset="-122"/>
                <a:cs typeface="Arial"/>
              </a:rPr>
              <a:t> que resulte em: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pt-BR" altLang="zh-CN" sz="1800" kern="0" dirty="0">
                <a:solidFill>
                  <a:schemeClr val="tx2"/>
                </a:solidFill>
                <a:latin typeface="+mj-lt"/>
                <a:ea typeface="SimSun" pitchFamily="2" charset="-122"/>
              </a:rPr>
              <a:t>sub ou super-estimativa de  emissões ao longo do tempo</a:t>
            </a:r>
            <a:endParaRPr lang="pt-BR" altLang="zh-CN" sz="1800" kern="0" dirty="0">
              <a:solidFill>
                <a:schemeClr val="tx2"/>
              </a:solidFill>
              <a:latin typeface="+mj-lt"/>
              <a:ea typeface="SimSun" pitchFamily="2" charset="-122"/>
              <a:cs typeface="Arial"/>
            </a:endParaRPr>
          </a:p>
          <a:p>
            <a:pPr marL="742950" marR="0" lvl="1" indent="-2857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lang="en-GB" altLang="zh-CN" sz="1800" kern="0" dirty="0">
                <a:solidFill>
                  <a:schemeClr val="tx2"/>
                </a:solidFill>
                <a:latin typeface="+mj-lt"/>
                <a:ea typeface="SimSun" pitchFamily="2" charset="-122"/>
              </a:rPr>
              <a:t>maior incerteza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pt-BR" altLang="zh-CN" sz="1800" kern="0" dirty="0">
                <a:solidFill>
                  <a:schemeClr val="tx2"/>
                </a:solidFill>
                <a:latin typeface="+mj-lt"/>
                <a:ea typeface="SimSun" pitchFamily="2" charset="-122"/>
              </a:rPr>
              <a:t>reduzida transparência,  comparabilidade ou consistência da série temporal </a:t>
            </a:r>
            <a:endParaRPr lang="pt-BR" altLang="zh-CN" sz="1800" kern="0" dirty="0">
              <a:solidFill>
                <a:schemeClr val="tx2"/>
              </a:solidFill>
              <a:latin typeface="+mj-lt"/>
              <a:ea typeface="SimSun" pitchFamily="2" charset="-122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16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1979712" y="6453335"/>
            <a:ext cx="5886351" cy="2316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6436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8600"/>
            <a:ext cx="8137525" cy="752475"/>
          </a:xfrm>
        </p:spPr>
        <p:txBody>
          <a:bodyPr/>
          <a:lstStyle/>
          <a:p>
            <a:pPr>
              <a:defRPr/>
            </a:pPr>
            <a:r>
              <a:rPr lang="pt-BR" altLang="ja-JP" dirty="0"/>
              <a:t>Adaptando dados para uso no inventário</a:t>
            </a:r>
            <a:endParaRPr lang="en-US" altLang="ja-JP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719"/>
            <a:ext cx="8280722" cy="5185324"/>
          </a:xfrm>
        </p:spPr>
        <p:txBody>
          <a:bodyPr/>
          <a:lstStyle/>
          <a:p>
            <a:pPr algn="just">
              <a:lnSpc>
                <a:spcPct val="130000"/>
              </a:lnSpc>
              <a:spcBef>
                <a:spcPct val="10000"/>
              </a:spcBef>
              <a:buNone/>
            </a:pPr>
            <a:r>
              <a:rPr lang="en-US" altLang="ja-JP" sz="1700" b="1" dirty="0">
                <a:latin typeface="+mj-lt"/>
                <a:ea typeface="ＭＳ Ｐゴシック" pitchFamily="34" charset="-128"/>
              </a:rPr>
              <a:t>Dados não correspondem ao ano calendário?</a:t>
            </a:r>
            <a:endParaRPr lang="pt-BR" sz="1700" dirty="0">
              <a:latin typeface="+mj-lt"/>
              <a:ea typeface="SimSun" pitchFamily="2" charset="-122"/>
            </a:endParaRPr>
          </a:p>
          <a:p>
            <a:pPr marL="457200" lvl="1" indent="0" algn="just">
              <a:lnSpc>
                <a:spcPct val="130000"/>
              </a:lnSpc>
              <a:spcBef>
                <a:spcPct val="10000"/>
              </a:spcBef>
              <a:buNone/>
            </a:pPr>
            <a:r>
              <a:rPr lang="pt-BR" altLang="zh-CN" sz="1700" i="1" dirty="0">
                <a:latin typeface="+mj-lt"/>
                <a:ea typeface="SimSun" pitchFamily="2" charset="-122"/>
              </a:rPr>
              <a:t>É </a:t>
            </a:r>
            <a:r>
              <a:rPr lang="pt-BR" altLang="zh-CN" sz="1700" b="1" i="1" dirty="0">
                <a:latin typeface="+mj-lt"/>
                <a:ea typeface="SimSun" pitchFamily="2" charset="-122"/>
              </a:rPr>
              <a:t>boa prática </a:t>
            </a:r>
            <a:r>
              <a:rPr lang="pt-BR" altLang="zh-CN" sz="1700" dirty="0">
                <a:latin typeface="+mj-lt"/>
                <a:ea typeface="SimSun" pitchFamily="2" charset="-122"/>
              </a:rPr>
              <a:t>utilizar </a:t>
            </a:r>
            <a:r>
              <a:rPr lang="pt-BR" altLang="zh-CN" sz="1700" dirty="0">
                <a:latin typeface="+mj-lt"/>
                <a:ea typeface="ＭＳ Ｐゴシック" pitchFamily="34" charset="-128"/>
              </a:rPr>
              <a:t>dados do ano calendário sempre que disponíveis</a:t>
            </a:r>
            <a:endParaRPr lang="pt-BR" sz="1700" dirty="0">
              <a:cs typeface="Arial"/>
            </a:endParaRPr>
          </a:p>
          <a:p>
            <a:pPr marL="1169670" lvl="3" indent="-267970" algn="just">
              <a:lnSpc>
                <a:spcPct val="130000"/>
              </a:lnSpc>
              <a:spcBef>
                <a:spcPct val="10000"/>
              </a:spcBef>
            </a:pPr>
            <a:r>
              <a:rPr lang="pt-BR" altLang="ja-JP" sz="1700" dirty="0">
                <a:latin typeface="+mj-lt"/>
                <a:ea typeface="ＭＳ Ｐゴシック" pitchFamily="34" charset="-128"/>
              </a:rPr>
              <a:t>Caso não seja possível, use outros tipos, mas assegure a consistência ao longo de série temporal e documente</a:t>
            </a:r>
            <a:r>
              <a:rPr lang="pt-BR" altLang="ja-JP" sz="1700" dirty="0">
                <a:latin typeface="+mj-lt"/>
                <a:ea typeface="ＭＳ Ｐゴシック" pitchFamily="34" charset="-128"/>
                <a:cs typeface="Arial"/>
              </a:rPr>
              <a:t> o período de compilação</a:t>
            </a:r>
          </a:p>
          <a:p>
            <a:pPr marL="1169670" lvl="3" indent="-267970" algn="just">
              <a:lnSpc>
                <a:spcPct val="130000"/>
              </a:lnSpc>
              <a:spcBef>
                <a:spcPct val="10000"/>
              </a:spcBef>
            </a:pPr>
            <a:r>
              <a:rPr lang="pt-BR" altLang="ja-JP" sz="1700" dirty="0">
                <a:latin typeface="+mj-lt"/>
                <a:ea typeface="ＭＳ Ｐゴシック" pitchFamily="34" charset="-128"/>
                <a:cs typeface="Arial"/>
              </a:rPr>
              <a:t>Os dados devem ser corrigidos, sempre que possível, para representar o ano calendário </a:t>
            </a:r>
            <a:endParaRPr lang="pt-BR" altLang="ja-JP" sz="1700" dirty="0">
              <a:latin typeface="+mj-lt"/>
              <a:ea typeface="ＭＳ Ｐゴシック" pitchFamily="34" charset="-128"/>
            </a:endParaRPr>
          </a:p>
          <a:p>
            <a:pPr marL="0" indent="0" algn="just">
              <a:lnSpc>
                <a:spcPct val="130000"/>
              </a:lnSpc>
              <a:spcBef>
                <a:spcPct val="10000"/>
              </a:spcBef>
              <a:buNone/>
            </a:pPr>
            <a:r>
              <a:rPr lang="en-US" altLang="ja-JP" sz="1700" b="1" dirty="0">
                <a:latin typeface="+mj-lt"/>
              </a:rPr>
              <a:t>Dados regionais de inventário?</a:t>
            </a:r>
            <a:endParaRPr lang="en-US" altLang="ja-JP" sz="1700" b="1" dirty="0">
              <a:latin typeface="+mj-lt"/>
              <a:cs typeface="Arial"/>
            </a:endParaRPr>
          </a:p>
          <a:p>
            <a:pPr marL="342900" indent="-342900" algn="just">
              <a:lnSpc>
                <a:spcPct val="130000"/>
              </a:lnSpc>
              <a:spcBef>
                <a:spcPct val="10000"/>
              </a:spcBef>
            </a:pPr>
            <a:r>
              <a:rPr lang="pt-BR" altLang="zh-CN" sz="1700" dirty="0">
                <a:latin typeface="+mj-lt"/>
                <a:ea typeface="SimSun" pitchFamily="2" charset="-122"/>
              </a:rPr>
              <a:t>Em alguns casos, os dados regionais são mais detalhados e atualizados do que os dados nacionais</a:t>
            </a:r>
            <a:endParaRPr lang="en-GB" altLang="zh-CN" sz="1700" dirty="0">
              <a:latin typeface="+mj-lt"/>
              <a:ea typeface="SimSun" pitchFamily="2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ct val="10000"/>
              </a:spcBef>
            </a:pPr>
            <a:r>
              <a:rPr lang="pt-BR" altLang="zh-CN" sz="1700" dirty="0">
                <a:latin typeface="+mj-lt"/>
                <a:ea typeface="SimSun" pitchFamily="2" charset="-122"/>
              </a:rPr>
              <a:t>Pode ser usado desde que</a:t>
            </a:r>
            <a:r>
              <a:rPr lang="en-GB" altLang="zh-CN" sz="1700" dirty="0">
                <a:latin typeface="+mj-lt"/>
                <a:ea typeface="SimSun" pitchFamily="2" charset="-122"/>
              </a:rPr>
              <a:t>:</a:t>
            </a:r>
          </a:p>
          <a:p>
            <a:pPr marL="742950" lvl="1" indent="-285750" algn="just">
              <a:lnSpc>
                <a:spcPct val="130000"/>
              </a:lnSpc>
              <a:spcBef>
                <a:spcPct val="10000"/>
              </a:spcBef>
              <a:buFontTx/>
              <a:buChar char="–"/>
            </a:pPr>
            <a:r>
              <a:rPr lang="pt-BR" altLang="zh-CN" sz="1700" dirty="0">
                <a:latin typeface="+mj-lt"/>
                <a:ea typeface="SimSun" pitchFamily="2" charset="-122"/>
              </a:rPr>
              <a:t>Cada componente regional é compilado de forma consistente com boa prática para QA/QC, escolha de níveis, consistência da série temporal  e completude</a:t>
            </a:r>
            <a:endParaRPr lang="pt-BR" altLang="zh-CN" sz="1700" dirty="0">
              <a:latin typeface="+mj-lt"/>
              <a:ea typeface="SimSun" pitchFamily="2" charset="-122"/>
              <a:cs typeface="Arial"/>
            </a:endParaRPr>
          </a:p>
          <a:p>
            <a:pPr marL="742950" lvl="1" indent="-285750" algn="just">
              <a:lnSpc>
                <a:spcPct val="130000"/>
              </a:lnSpc>
              <a:spcBef>
                <a:spcPct val="10000"/>
              </a:spcBef>
              <a:buFontTx/>
              <a:buChar char="–"/>
            </a:pPr>
            <a:r>
              <a:rPr lang="pt-BR" altLang="zh-CN" sz="1700" dirty="0">
                <a:latin typeface="+mj-lt"/>
                <a:ea typeface="SimSun" pitchFamily="2" charset="-122"/>
              </a:rPr>
              <a:t>A abordagem para agregar seja  transparente</a:t>
            </a:r>
            <a:endParaRPr lang="pt-BR" altLang="zh-CN" sz="1700" dirty="0">
              <a:latin typeface="+mj-lt"/>
              <a:ea typeface="SimSun" pitchFamily="2" charset="-122"/>
              <a:cs typeface="Arial"/>
            </a:endParaRPr>
          </a:p>
          <a:p>
            <a:pPr marL="742950" lvl="1" indent="-285750" algn="just">
              <a:lnSpc>
                <a:spcPct val="130000"/>
              </a:lnSpc>
              <a:spcBef>
                <a:spcPct val="10000"/>
              </a:spcBef>
              <a:buFontTx/>
              <a:buChar char="–"/>
            </a:pPr>
            <a:r>
              <a:rPr lang="pt-BR" altLang="zh-CN" sz="1700" dirty="0">
                <a:latin typeface="+mj-lt"/>
                <a:ea typeface="SimSun" pitchFamily="2" charset="-122"/>
              </a:rPr>
              <a:t>O inventário final segue os requisitos de </a:t>
            </a:r>
            <a:r>
              <a:rPr lang="pt-BR" altLang="zh-CN" sz="1700" i="1" dirty="0">
                <a:latin typeface="+mj-lt"/>
                <a:ea typeface="SimSun" pitchFamily="2" charset="-122"/>
              </a:rPr>
              <a:t>boa prática</a:t>
            </a:r>
            <a:endParaRPr lang="pt-BR" altLang="zh-CN" sz="1700" i="1" dirty="0">
              <a:latin typeface="+mj-lt"/>
              <a:ea typeface="SimSun" pitchFamily="2" charset="-122"/>
              <a:cs typeface="Arial"/>
            </a:endParaRPr>
          </a:p>
          <a:p>
            <a:pPr marL="0" indent="0" eaLnBrk="1" hangingPunct="1">
              <a:spcBef>
                <a:spcPct val="10000"/>
              </a:spcBef>
              <a:buNone/>
            </a:pPr>
            <a:endParaRPr lang="ja-JP" altLang="en-US" dirty="0">
              <a:latin typeface="+mj-lt"/>
              <a:ea typeface="ＭＳ Ｐゴシック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788715" y="2867435"/>
            <a:ext cx="8288159" cy="322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</a:pPr>
            <a:endParaRPr lang="en-US" altLang="ja-JP" sz="2400" dirty="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17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843809" y="6291753"/>
            <a:ext cx="3528392" cy="213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870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056437" cy="752475"/>
          </a:xfrm>
        </p:spPr>
        <p:txBody>
          <a:bodyPr/>
          <a:lstStyle/>
          <a:p>
            <a:pPr>
              <a:defRPr/>
            </a:pPr>
            <a:r>
              <a:rPr lang="pt-BR" altLang="ja-JP" dirty="0"/>
              <a:t>Como são derivados os EFs?</a:t>
            </a:r>
            <a:endParaRPr lang="en-US" altLang="ja-JP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8734" y="1268760"/>
            <a:ext cx="809772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130000"/>
              </a:lnSpc>
              <a:buNone/>
            </a:pPr>
            <a:r>
              <a:rPr lang="pt-BR" sz="1800" b="1" kern="0" dirty="0">
                <a:solidFill>
                  <a:schemeClr val="tx1"/>
                </a:solidFill>
                <a:latin typeface="+mj-lt"/>
              </a:rPr>
              <a:t>É boa prática seguir uma abordagem gradual para coleta de dados:</a:t>
            </a: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+mj-lt"/>
              </a:rPr>
              <a:t>Definindo prioridades</a:t>
            </a: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800" kern="0" dirty="0">
                <a:solidFill>
                  <a:schemeClr val="tx1"/>
                </a:solidFill>
                <a:latin typeface="+mj-lt"/>
              </a:rPr>
              <a:t>Desenvolvendo uma estratégia para acessar os dados e</a:t>
            </a:r>
            <a:endParaRPr lang="pt-BR" sz="1800" kern="0" dirty="0">
              <a:solidFill>
                <a:schemeClr val="tx1"/>
              </a:solidFill>
              <a:latin typeface="+mj-lt"/>
              <a:cs typeface="Arial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800" kern="0" dirty="0">
                <a:solidFill>
                  <a:schemeClr val="tx1"/>
                </a:solidFill>
                <a:latin typeface="+mj-lt"/>
              </a:rPr>
              <a:t>Coletando e processando os dados</a:t>
            </a:r>
            <a:endParaRPr lang="pt-BR" sz="1800" kern="0" dirty="0">
              <a:solidFill>
                <a:schemeClr val="tx1"/>
              </a:solidFill>
              <a:latin typeface="+mj-lt"/>
              <a:cs typeface="Arial"/>
            </a:endParaRPr>
          </a:p>
          <a:p>
            <a:pPr marL="0" indent="0" algn="just" eaLnBrk="1" hangingPunct="1">
              <a:lnSpc>
                <a:spcPct val="130000"/>
              </a:lnSpc>
              <a:buNone/>
            </a:pPr>
            <a:endParaRPr lang="en-GB" sz="1800" kern="0" dirty="0">
              <a:solidFill>
                <a:schemeClr val="tx1"/>
              </a:solidFill>
              <a:latin typeface="+mj-lt"/>
            </a:endParaRPr>
          </a:p>
          <a:p>
            <a:pPr marL="0" lvl="0" indent="0" algn="just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kumimoji="0" lang="pt-BR" sz="1800" b="1" kern="0" dirty="0">
                <a:solidFill>
                  <a:srgbClr val="000000"/>
                </a:solidFill>
                <a:latin typeface="+mj-lt"/>
              </a:rPr>
              <a:t>A derivação ou revisão de fatores de emissão e outros parâmetros de estimação incluem o uso de:</a:t>
            </a:r>
            <a:endParaRPr lang="pt-BR" sz="1800" b="1" kern="0" dirty="0">
              <a:solidFill>
                <a:srgbClr val="000000"/>
              </a:solidFill>
              <a:latin typeface="+mj-lt"/>
              <a:cs typeface="Arial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</a:pPr>
            <a:r>
              <a:rPr kumimoji="0" lang="en-GB" sz="1800" kern="0" dirty="0">
                <a:solidFill>
                  <a:srgbClr val="000000"/>
                </a:solidFill>
                <a:latin typeface="+mj-lt"/>
              </a:rPr>
              <a:t>Fontes bibliográficas 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</a:pPr>
            <a:r>
              <a:rPr kumimoji="0" lang="en-GB" sz="1800" kern="0" dirty="0">
                <a:solidFill>
                  <a:srgbClr val="000000"/>
                </a:solidFill>
                <a:latin typeface="+mj-lt"/>
              </a:rPr>
              <a:t>Dados obtidos através de medições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</a:pPr>
            <a:r>
              <a:rPr kumimoji="0" lang="en-GB" sz="1800" kern="0" dirty="0">
                <a:solidFill>
                  <a:srgbClr val="000000"/>
                </a:solidFill>
                <a:latin typeface="+mj-lt"/>
              </a:rPr>
              <a:t>Conjuntos de dados derivados</a:t>
            </a:r>
            <a:endParaRPr lang="en-GB" sz="18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28384" y="6165304"/>
            <a:ext cx="4454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18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1907704" y="6488469"/>
            <a:ext cx="5958359" cy="1964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635251" y="6165305"/>
            <a:ext cx="3736950" cy="3402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33493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01" y="794306"/>
            <a:ext cx="8137871" cy="5370997"/>
          </a:xfrm>
        </p:spPr>
        <p:txBody>
          <a:bodyPr/>
          <a:lstStyle/>
          <a:p>
            <a:pPr marL="342900" indent="-342900" algn="just">
              <a:lnSpc>
                <a:spcPct val="130000"/>
              </a:lnSpc>
              <a:buFontTx/>
              <a:buAutoNum type="arabicPeriod"/>
            </a:pPr>
            <a:r>
              <a:rPr lang="en-US" altLang="ja-JP" b="1" dirty="0">
                <a:latin typeface="+mj-lt"/>
                <a:ea typeface="ＭＳ Ｐゴシック" pitchFamily="34" charset="-128"/>
              </a:rPr>
              <a:t>Fontes bibliográficas</a:t>
            </a:r>
          </a:p>
          <a:p>
            <a:pPr algn="just">
              <a:lnSpc>
                <a:spcPct val="130000"/>
              </a:lnSpc>
            </a:pPr>
            <a:r>
              <a:rPr lang="pt-BR" dirty="0">
                <a:latin typeface="+mj-lt"/>
              </a:rPr>
              <a:t>Uma abordagem útil para compilar e selecionar dentre uma grande variedade de fontes de dados possíveis</a:t>
            </a:r>
            <a:endParaRPr lang="pt-BR" dirty="0">
              <a:latin typeface="+mj-lt"/>
              <a:cs typeface="Arial"/>
            </a:endParaRPr>
          </a:p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pt-BR" altLang="ja-JP" dirty="0">
                <a:latin typeface="+mj-lt"/>
                <a:ea typeface="ＭＳ Ｐゴシック" pitchFamily="34" charset="-128"/>
              </a:rPr>
              <a:t>Podem requerer tempo pois muitas vezes levam a dados antigos</a:t>
            </a:r>
            <a:endParaRPr lang="pt-BR" altLang="ja-JP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30000"/>
              </a:lnSpc>
            </a:pPr>
            <a:r>
              <a:rPr lang="pt-BR" altLang="ja-JP" dirty="0">
                <a:latin typeface="+mj-lt"/>
                <a:ea typeface="ＭＳ Ｐゴシック" pitchFamily="34" charset="-128"/>
              </a:rPr>
              <a:t>Devem ser totalmente documentadas para que os dados utilizados no inventário sejam transparentes</a:t>
            </a:r>
            <a:endParaRPr lang="pt-BR" altLang="ja-JP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30000"/>
              </a:lnSpc>
            </a:pPr>
            <a:r>
              <a:rPr lang="pt-BR" dirty="0">
                <a:latin typeface="+mj-lt"/>
              </a:rPr>
              <a:t>É </a:t>
            </a:r>
            <a:r>
              <a:rPr lang="pt-BR" i="1" dirty="0">
                <a:latin typeface="+mj-lt"/>
              </a:rPr>
              <a:t>boa prática</a:t>
            </a:r>
            <a:r>
              <a:rPr lang="pt-BR" dirty="0">
                <a:latin typeface="+mj-lt"/>
              </a:rPr>
              <a:t> que os países empreguem sua própria literatura publicada e revisada por seus pares, já que isto permite representar, de forma mais acurada, as práticas e atividades do país. </a:t>
            </a:r>
            <a:endParaRPr lang="pt-BR" dirty="0">
              <a:latin typeface="+mj-lt"/>
              <a:cs typeface="Arial"/>
            </a:endParaRPr>
          </a:p>
          <a:p>
            <a:pPr algn="just">
              <a:lnSpc>
                <a:spcPct val="130000"/>
              </a:lnSpc>
            </a:pPr>
            <a:r>
              <a:rPr lang="pt-BR" dirty="0">
                <a:latin typeface="+mj-lt"/>
              </a:rPr>
              <a:t>Caso não haja estudos específicos do país, revisados pelos pares, o compilador de inventário pode usar os fatores padrão do IPCC e os métodos de nível 1 conforme indicado nas árvores de decisão nos Volumes  2 a 5, ou métodos de nível 2 com dados do banco de dados de fatores de emissão (EFDB) ou outros valores na literatura</a:t>
            </a:r>
            <a:r>
              <a:rPr lang="pt-BR" dirty="0">
                <a:latin typeface="+mj-lt"/>
                <a:cs typeface="Arial"/>
              </a:rPr>
              <a:t>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056437" cy="752475"/>
          </a:xfrm>
        </p:spPr>
        <p:txBody>
          <a:bodyPr/>
          <a:lstStyle/>
          <a:p>
            <a:pPr>
              <a:defRPr/>
            </a:pPr>
            <a:r>
              <a:rPr lang="pt-BR" altLang="ja-JP" dirty="0"/>
              <a:t>Como são derivados os EFs?</a:t>
            </a:r>
            <a:endParaRPr lang="en-US" altLang="ja-JP" dirty="0"/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19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2189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8856984" cy="576064"/>
          </a:xfrm>
        </p:spPr>
        <p:txBody>
          <a:bodyPr/>
          <a:lstStyle/>
          <a:p>
            <a:r>
              <a:rPr lang="pt-BR" sz="2600" dirty="0"/>
              <a:t>Prefácio, Direitos Autorais e Isenção de Responsabilidade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12" y="730414"/>
            <a:ext cx="8831138" cy="6027972"/>
          </a:xfrm>
        </p:spPr>
        <p:txBody>
          <a:bodyPr/>
          <a:lstStyle/>
          <a:p>
            <a:pPr algn="just"/>
            <a:r>
              <a:rPr lang="pt-BR" sz="1250" dirty="0"/>
              <a:t>Estes materiais de apresentação, desenvolvidos para explicar o conteúdo das Diretrizes 2006 :</a:t>
            </a:r>
            <a:endParaRPr lang="en-IE" sz="1250" dirty="0"/>
          </a:p>
          <a:p>
            <a:pPr marL="715645" indent="-342900" algn="just">
              <a:buFont typeface="+mj-lt"/>
              <a:buAutoNum type="arabicParenR"/>
            </a:pPr>
            <a:r>
              <a:rPr lang="pt-BR" sz="1250" i="1" dirty="0"/>
              <a:t>baseiam-se nas apresentações (exceto aquela para o  QA / QC)  feitas pela Unidade de Suporte Técnico do  Grupo de Trabalho  em  Inventários Nacionais de Gases de Efeito Estufa do Painel Intergovernamental para o  Mudança do Clima (IPCC TFI TSU) durante o Workshop Regional da África para o  a Construção Sustentável de Sistemas Nacionais de Gerenciamento  de Inventários de Gases de  Efeito Estufa, e o uso das Diretrizes 2006 do IPCC para Inventários Nacionais de Gases de Efeito Estufa </a:t>
            </a:r>
            <a:r>
              <a:rPr lang="en-IE" sz="1250" dirty="0"/>
              <a:t>(Swakopmund, Namíbia, 24-28 de abril de 2017);</a:t>
            </a:r>
            <a:endParaRPr lang="en-IE" sz="1250" dirty="0">
              <a:cs typeface="Arial"/>
            </a:endParaRPr>
          </a:p>
          <a:p>
            <a:pPr marL="715645" indent="-342900" algn="just">
              <a:buFont typeface="+mj-lt"/>
              <a:buAutoNum type="arabicParenR"/>
            </a:pPr>
            <a:r>
              <a:rPr lang="pt-BR" sz="1250" dirty="0"/>
              <a:t>não foram submetidos ao processo formal  de revisão do IPCC </a:t>
            </a:r>
            <a:r>
              <a:rPr lang="en-IE" sz="1250" dirty="0">
                <a:hlinkClick r:id="rId2"/>
              </a:rPr>
              <a:t>http://www.ipcc.ch/pdf/ipcc-principles/ipcc-principles-appendix-a-final.pdf</a:t>
            </a:r>
            <a:r>
              <a:rPr lang="en-IE" sz="1250" dirty="0"/>
              <a:t>;  e </a:t>
            </a:r>
          </a:p>
          <a:p>
            <a:pPr marL="715645" indent="-342900" algn="just">
              <a:buAutoNum type="arabicParenR"/>
            </a:pPr>
            <a:r>
              <a:rPr lang="en-IE" sz="1250" dirty="0"/>
              <a:t>serão periodicamente atualizados</a:t>
            </a:r>
            <a:r>
              <a:rPr lang="en-IE" sz="1250" dirty="0">
                <a:cs typeface="Arial"/>
              </a:rPr>
              <a:t>.</a:t>
            </a:r>
          </a:p>
          <a:p>
            <a:pPr marL="372745" indent="0" algn="just">
              <a:buNone/>
            </a:pPr>
            <a:r>
              <a:rPr lang="pt-BR" sz="1250" dirty="0"/>
              <a:t>Caso deseje utilizar esses materiais (por exemplo, fazer uso de um dos mais slides em sua apresentação em um workshop), favor informar o TFI TSU através do site :  </a:t>
            </a:r>
            <a:r>
              <a:rPr lang="pt-BR" sz="1250" dirty="0">
                <a:hlinkClick r:id="rId3"/>
              </a:rPr>
              <a:t>http://www.ipcc-nggip.iges.or.jp/mail</a:t>
            </a:r>
            <a:r>
              <a:rPr lang="pt-BR" sz="1250" dirty="0"/>
              <a:t>. Leia também as notas nos seguintes sites.</a:t>
            </a:r>
            <a:endParaRPr lang="en-IE" sz="1250" dirty="0">
              <a:cs typeface="Arial"/>
            </a:endParaRPr>
          </a:p>
          <a:p>
            <a:pPr marL="715645" indent="-342900" algn="just">
              <a:buFont typeface="+mj-lt"/>
              <a:buAutoNum type="arabicParenR"/>
            </a:pPr>
            <a:r>
              <a:rPr lang="en-IE" sz="1250" dirty="0"/>
              <a:t>Direitos autorais : </a:t>
            </a:r>
            <a:r>
              <a:rPr lang="en-IE" sz="1250" dirty="0">
                <a:hlinkClick r:id="rId4"/>
              </a:rPr>
              <a:t>http://www.ipcc.ch/home_copyright.shtml</a:t>
            </a:r>
            <a:endParaRPr lang="en-IE" sz="1250" dirty="0">
              <a:cs typeface="Arial"/>
            </a:endParaRPr>
          </a:p>
          <a:p>
            <a:pPr marL="715645" indent="-342900" algn="just">
              <a:buFont typeface="+mj-lt"/>
              <a:buAutoNum type="arabicParenR"/>
            </a:pPr>
            <a:r>
              <a:rPr lang="en-IE" sz="1250" dirty="0"/>
              <a:t>Isenção de responsabilidade: </a:t>
            </a:r>
            <a:r>
              <a:rPr lang="en-IE" sz="1250" dirty="0">
                <a:hlinkClick r:id="rId5"/>
              </a:rPr>
              <a:t>http://www.ipcc.ch/home_disclaimer.shtml</a:t>
            </a:r>
            <a:endParaRPr lang="en-IE" sz="1250" dirty="0"/>
          </a:p>
          <a:p>
            <a:pPr marL="658495" indent="-285750" algn="just"/>
            <a:r>
              <a:rPr lang="pt-BR" sz="1250" dirty="0"/>
              <a:t>O CGE reconhece as contribuições e expressa seu agradecimento ao IPCC </a:t>
            </a:r>
            <a:r>
              <a:rPr lang="en-US" sz="1250" dirty="0"/>
              <a:t>TFI TSU.</a:t>
            </a:r>
            <a:endParaRPr lang="en-GB" sz="1250" dirty="0"/>
          </a:p>
          <a:p>
            <a:pPr marL="372745" indent="0">
              <a:buNone/>
            </a:pPr>
            <a:endParaRPr lang="en-IE" sz="1500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61566" y="6538910"/>
            <a:ext cx="5748971" cy="352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>
                <a:solidFill>
                  <a:srgbClr val="000000"/>
                </a:solidFill>
              </a:rPr>
              <a:t>Materiais de treinamento para o Inventário Nacional de Gases de Efeito Estufa</a:t>
            </a:r>
            <a:endParaRPr lang="de-DE" altLang="en-US" sz="1200" dirty="0">
              <a:solidFill>
                <a:srgbClr val="000000"/>
              </a:solidFill>
            </a:endParaRPr>
          </a:p>
        </p:txBody>
      </p:sp>
      <p:sp>
        <p:nvSpPr>
          <p:cNvPr id="6" name="Rectangle 37" title="Grupo Consultivo de Peritos (CGE)"/>
          <p:cNvSpPr txBox="1">
            <a:spLocks noChangeArrowheads="1"/>
          </p:cNvSpPr>
          <p:nvPr/>
        </p:nvSpPr>
        <p:spPr>
          <a:xfrm>
            <a:off x="3250565" y="6363969"/>
            <a:ext cx="3530823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PT" sz="1100" b="1" dirty="0">
                <a:solidFill>
                  <a:srgbClr val="000000"/>
                </a:solidFill>
              </a:rPr>
              <a:t>Grupo  Consultivo de Especialistas  </a:t>
            </a:r>
            <a:r>
              <a:rPr lang="en-US" altLang="en-US" sz="1100" b="1" dirty="0">
                <a:solidFill>
                  <a:srgbClr val="000000"/>
                </a:solidFill>
              </a:rPr>
              <a:t>(CGE)</a:t>
            </a:r>
            <a:endParaRPr lang="de-DE" altLang="en-US" sz="1100" b="1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DF4218-051C-44E9-9E14-7EAF956EB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128" y="5405807"/>
            <a:ext cx="7212291" cy="5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68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903" name="Group 15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4806324"/>
              </p:ext>
            </p:extLst>
          </p:nvPr>
        </p:nvGraphicFramePr>
        <p:xfrm>
          <a:off x="395536" y="373754"/>
          <a:ext cx="8353176" cy="5719541"/>
        </p:xfrm>
        <a:graphic>
          <a:graphicData uri="http://schemas.openxmlformats.org/drawingml/2006/table">
            <a:tbl>
              <a:tblPr/>
              <a:tblGrid>
                <a:gridCol w="2239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03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236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3532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Tabela 2,2, Vol 1, 2006 GL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 Fontes potenciais de dados de literatura 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Tipo de literatura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Onde encontrá-lo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Comentários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66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Diretrizes do IPCC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Website do IPCC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Fornece fatores padrão acordados para métodos de nível 1, mas pode não ser representativo das circunstâncias nacionais.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2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Banco de dados de Fatores de Emissão do IPCC (EFDB)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Website do IPCC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Descrito  em mais detalhes abaixo. Pode não ser representativo de processos em seu país ou apropriado para estimativas de </a:t>
                      </a:r>
                      <a:r>
                        <a:rPr kumimoji="0" lang="pt-BR" altLang="zh-CN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categorias chave</a:t>
                      </a:r>
                      <a:r>
                        <a:rPr kumimoji="0" lang="en-GB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. </a:t>
                      </a:r>
                      <a:endParaRPr kumimoji="0" lang="en-GB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4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EMEP/EEA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Manual para Inventário de Emissões (anteriormente EMEP/CORINAIR)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EEA (website da </a:t>
                      </a:r>
                      <a:r>
                        <a:rPr kumimoji="0" lang="en-GB" sz="12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European Environment Agency - </a:t>
                      </a:r>
                      <a:endParaRPr kumimoji="0" lang="en-US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Agência Europeia do Meio Ambiente)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Valores padrões úteis ou para verificação cruzada. Podem não ser representativos de processos em seu país ou apropriados para estimativas de </a:t>
                      </a:r>
                      <a:r>
                        <a:rPr kumimoji="0" lang="pt-BR" altLang="zh-CN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categorias chave</a:t>
                      </a:r>
                      <a:r>
                        <a:rPr kumimoji="0" lang="pt-B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. </a:t>
                      </a:r>
                      <a:endParaRPr kumimoji="0" lang="pt-BR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4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Bases de Dados Internacionais de Fatores de Emissão: USEPA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Website da USEPA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 eaLnBrk="0" fontAlgn="base" latinLnBrk="0" hangingPunct="0">
                        <a:buClrTx/>
                        <a:buSz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Valores padrões úteis ou para verificação cruzada. Podem não ser representativos de processos em seu país ou apropriados para estimativas de </a:t>
                      </a:r>
                      <a:r>
                        <a:rPr kumimoji="0" lang="pt-BR" sz="1200" b="0" i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categorias chave</a:t>
                      </a:r>
                      <a:r>
                        <a:rPr kumimoji="0" lang="pt-BR" sz="12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kumimoji="0" lang="pt-BR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 </a:t>
                      </a:r>
                      <a:endParaRPr kumimoji="0" lang="pt-BR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323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Dados específicos do país de periódicos internacionais ou nacionais revisados pelos pares</a:t>
                      </a:r>
                      <a:endParaRPr kumimoji="0" lang="pt-BR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Bibliotecas nacionais de referência, imprensa ambiental, periódicos de notícias ambientais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Confiável, caso representativo. Pode levar tempo para ser publicado.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44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Instalações de testes nacionais (por exemplo, instalações de teste  de tráfego rodoviário)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Laboratórios nacionais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Confiável. Necessidade de certificar que os fatores são representativos e que métodos padrão são usados.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130075" y="6291753"/>
            <a:ext cx="4023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20</a:t>
            </a:fld>
            <a:endParaRPr lang="en-US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195736" y="6505574"/>
            <a:ext cx="5670327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771801" y="6291753"/>
            <a:ext cx="3600400" cy="213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Grupo  Consultivo de Especialistas  (CGE)</a:t>
            </a:r>
            <a:endParaRPr lang="de-DE" altLang="en-US" sz="1200" b="1" i="0" dirty="0"/>
          </a:p>
        </p:txBody>
      </p:sp>
    </p:spTree>
    <p:extLst>
      <p:ext uri="{BB962C8B-B14F-4D97-AF65-F5344CB8AC3E}">
        <p14:creationId xmlns:p14="http://schemas.microsoft.com/office/powerpoint/2010/main" val="1921747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734" y="1284507"/>
            <a:ext cx="8025714" cy="4160717"/>
          </a:xfrm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en-US" altLang="ja-JP" b="1" dirty="0">
                <a:latin typeface="+mj-lt"/>
                <a:ea typeface="ＭＳ Ｐゴシック" pitchFamily="34" charset="-128"/>
              </a:rPr>
              <a:t>2. </a:t>
            </a:r>
            <a:r>
              <a:rPr lang="pt-BR" altLang="ja-JP" b="1" dirty="0">
                <a:latin typeface="+mj-lt"/>
                <a:ea typeface="ＭＳ Ｐゴシック" pitchFamily="34" charset="-128"/>
              </a:rPr>
              <a:t>Dados obtidos por medições</a:t>
            </a:r>
            <a:r>
              <a:rPr lang="pt-BR" altLang="ja-JP" dirty="0">
                <a:latin typeface="+mj-lt"/>
                <a:ea typeface="SimSun" pitchFamily="2" charset="-122"/>
              </a:rPr>
              <a:t> (são aplicados os conceitos apresentados nas Diretrizes 2006, ,Volume 1, Seção 2.2.2 para avaliar a qualidade dos dados de medição)</a:t>
            </a:r>
          </a:p>
          <a:p>
            <a:pPr algn="just" eaLnBrk="1" hangingPunct="1">
              <a:lnSpc>
                <a:spcPct val="100000"/>
              </a:lnSpc>
              <a:buFontTx/>
              <a:buNone/>
            </a:pPr>
            <a:endParaRPr lang="en-US" altLang="zh-CN" b="1" dirty="0">
              <a:latin typeface="+mj-lt"/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pt-BR" altLang="zh-CN" dirty="0">
                <a:latin typeface="+mj-lt"/>
                <a:ea typeface="SimSun" pitchFamily="2" charset="-122"/>
              </a:rPr>
              <a:t>As emissões podem ser determinadas diretamente (por exemplo, utilizando sistemas de controle de emissões contínuos)</a:t>
            </a:r>
            <a:endParaRPr lang="pt-BR" altLang="zh-CN" dirty="0">
              <a:latin typeface="+mj-lt"/>
              <a:ea typeface="SimSun" pitchFamily="2" charset="-122"/>
              <a:cs typeface="Arial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dirty="0">
              <a:latin typeface="+mj-lt"/>
              <a:ea typeface="SimSun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pt-BR" altLang="zh-CN" dirty="0">
                <a:latin typeface="+mj-lt"/>
                <a:ea typeface="SimSun" pitchFamily="2" charset="-122"/>
              </a:rPr>
              <a:t>Requerem um programa de medição bem projetado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dirty="0">
              <a:latin typeface="+mj-lt"/>
              <a:ea typeface="SimSun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pt-BR" altLang="zh-CN" dirty="0">
                <a:latin typeface="+mj-lt"/>
                <a:ea typeface="SimSun" pitchFamily="2" charset="-122"/>
              </a:rPr>
              <a:t>Requer métodos de medição adequados e bem documentados</a:t>
            </a:r>
            <a:endParaRPr lang="en-US" altLang="zh-CN" dirty="0">
              <a:latin typeface="+mj-lt"/>
              <a:ea typeface="SimSun" pitchFamily="2" charset="-12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056437" cy="752475"/>
          </a:xfrm>
        </p:spPr>
        <p:txBody>
          <a:bodyPr/>
          <a:lstStyle/>
          <a:p>
            <a:pPr>
              <a:defRPr/>
            </a:pPr>
            <a:r>
              <a:rPr lang="pt-BR" altLang="ja-JP" dirty="0"/>
              <a:t>Como são derivados os EFs?</a:t>
            </a:r>
            <a:endParaRPr lang="en-US" altLang="ja-JP" dirty="0"/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21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3059833" y="6261099"/>
            <a:ext cx="3312368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08677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742" y="1200839"/>
            <a:ext cx="7881698" cy="4820449"/>
          </a:xfrm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en-US" altLang="ja-JP" b="1" dirty="0">
                <a:latin typeface="+mj-lt"/>
                <a:ea typeface="ＭＳ Ｐゴシック" pitchFamily="34" charset="-128"/>
              </a:rPr>
              <a:t>2. </a:t>
            </a:r>
            <a:r>
              <a:rPr lang="pt-BR" altLang="ja-JP" b="1" dirty="0">
                <a:latin typeface="+mj-lt"/>
                <a:ea typeface="ＭＳ Ｐゴシック" pitchFamily="34" charset="-128"/>
              </a:rPr>
              <a:t>Dados obtidos por medições </a:t>
            </a:r>
            <a:r>
              <a:rPr lang="pt-BR" altLang="ja-JP" dirty="0">
                <a:latin typeface="+mj-lt"/>
                <a:ea typeface="SimSun" pitchFamily="2" charset="-122"/>
              </a:rPr>
              <a:t>(são aplicados</a:t>
            </a:r>
            <a:r>
              <a:rPr lang="pt-BR" dirty="0">
                <a:latin typeface="+mj-lt"/>
                <a:ea typeface="SimSun" pitchFamily="2" charset="-122"/>
              </a:rPr>
              <a:t> os conceitos apresentados nas Diretrizes 2006, ,Volume 1, Seção 2.2.2 para avaliar a qualidade dos dados de medição</a:t>
            </a:r>
            <a:r>
              <a:rPr lang="pt-BR" dirty="0">
                <a:latin typeface="+mj-lt"/>
                <a:ea typeface="SimSun" pitchFamily="2" charset="-122"/>
                <a:cs typeface="Arial"/>
              </a:rPr>
              <a:t>)</a:t>
            </a:r>
            <a:endParaRPr lang="en-US" dirty="0">
              <a:latin typeface="+mj-lt"/>
              <a:ea typeface="SimSun" pitchFamily="2" charset="-122"/>
            </a:endParaRPr>
          </a:p>
          <a:p>
            <a:pPr algn="just">
              <a:lnSpc>
                <a:spcPct val="130000"/>
              </a:lnSpc>
              <a:buNone/>
            </a:pPr>
            <a:endParaRPr lang="en-GB" altLang="zh-CN" dirty="0">
              <a:latin typeface="+mj-lt"/>
              <a:ea typeface="SimSun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pt-BR" altLang="zh-CN" dirty="0">
                <a:latin typeface="+mj-lt"/>
                <a:ea typeface="SimSun" pitchFamily="2" charset="-122"/>
              </a:rPr>
              <a:t>Utilizar instrumentos com características de desempenho conhecidas (isto é, regularmente calibrados, mantidos e inspecionados) ou realizar auditorias de exatidão relativa com respeito aos métodos de referência padrão estabelecidos</a:t>
            </a:r>
            <a:endParaRPr lang="pt-BR" altLang="zh-CN" dirty="0">
              <a:latin typeface="+mj-lt"/>
              <a:ea typeface="SimSun" pitchFamily="2" charset="-122"/>
              <a:cs typeface="Arial"/>
            </a:endParaRPr>
          </a:p>
          <a:p>
            <a:pPr algn="just">
              <a:lnSpc>
                <a:spcPct val="130000"/>
              </a:lnSpc>
            </a:pPr>
            <a:r>
              <a:rPr lang="pt-BR" altLang="zh-CN" dirty="0">
                <a:latin typeface="+mj-lt"/>
                <a:ea typeface="SimSun" pitchFamily="2" charset="-122"/>
              </a:rPr>
              <a:t>Ser representativos da atividade ou prática específica do setor e apropriados às circunstâncias nacionais</a:t>
            </a:r>
            <a:endParaRPr lang="pt-BR" altLang="zh-CN" dirty="0">
              <a:latin typeface="+mj-lt"/>
              <a:ea typeface="SimSun" pitchFamily="2" charset="-122"/>
              <a:cs typeface="Arial"/>
            </a:endParaRPr>
          </a:p>
          <a:p>
            <a:pPr algn="just">
              <a:lnSpc>
                <a:spcPct val="130000"/>
              </a:lnSpc>
            </a:pPr>
            <a:r>
              <a:rPr lang="pt-BR" altLang="ja-JP" dirty="0">
                <a:latin typeface="+mj-lt"/>
                <a:ea typeface="SimSun" pitchFamily="2" charset="-122"/>
              </a:rPr>
              <a:t>Evitar dupla contagem ou omissão de dados de emissões que devem ser medidos</a:t>
            </a:r>
            <a:endParaRPr lang="pt-BR" altLang="ja-JP" dirty="0">
              <a:latin typeface="+mj-lt"/>
              <a:ea typeface="SimSun" pitchFamily="2" charset="-122"/>
              <a:cs typeface="Arial"/>
            </a:endParaRPr>
          </a:p>
          <a:p>
            <a:pPr>
              <a:lnSpc>
                <a:spcPct val="130000"/>
              </a:lnSpc>
            </a:pPr>
            <a:endParaRPr lang="pt-BR" dirty="0">
              <a:latin typeface="+mj-lt"/>
              <a:ea typeface="ＭＳ Ｐゴシック" pitchFamily="34" charset="-128"/>
              <a:cs typeface="Arial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12968" y="228600"/>
            <a:ext cx="7056437" cy="752475"/>
          </a:xfrm>
        </p:spPr>
        <p:txBody>
          <a:bodyPr/>
          <a:lstStyle/>
          <a:p>
            <a:pPr>
              <a:defRPr/>
            </a:pPr>
            <a:r>
              <a:rPr lang="pt-BR" altLang="ja-JP" dirty="0"/>
              <a:t>Como são derivados os EFs?</a:t>
            </a:r>
            <a:endParaRPr lang="en-US" altLang="ja-JP" dirty="0"/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22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43809" y="6291753"/>
            <a:ext cx="3528392" cy="213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88993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4023"/>
            <a:ext cx="8460659" cy="752475"/>
          </a:xfrm>
        </p:spPr>
        <p:txBody>
          <a:bodyPr/>
          <a:lstStyle/>
          <a:p>
            <a:pPr>
              <a:defRPr/>
            </a:pPr>
            <a:r>
              <a:rPr lang="pt-BR" altLang="ja-JP" dirty="0"/>
              <a:t>Como são produzidos os dados de atividade?</a:t>
            </a:r>
            <a:endParaRPr lang="en-US" altLang="ja-JP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8734" y="1272181"/>
            <a:ext cx="8241738" cy="402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130000"/>
              </a:lnSpc>
              <a:buNone/>
            </a:pPr>
            <a:r>
              <a:rPr lang="pt-BR" sz="1800" b="1" kern="0" dirty="0">
                <a:solidFill>
                  <a:schemeClr val="tx1"/>
                </a:solidFill>
                <a:latin typeface="+mj-lt"/>
              </a:rPr>
              <a:t>É recomendável seguir uma abordagem gradual para a coleta </a:t>
            </a:r>
            <a:r>
              <a:rPr lang="pt-BR" sz="1800" b="1" kern="0" dirty="0" smtClean="0">
                <a:solidFill>
                  <a:schemeClr val="tx1"/>
                </a:solidFill>
                <a:latin typeface="+mj-lt"/>
              </a:rPr>
              <a:t>de dados</a:t>
            </a:r>
            <a:r>
              <a:rPr lang="pt-BR" sz="1800" b="1" kern="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+mj-lt"/>
              </a:rPr>
              <a:t>Definindo prioridades</a:t>
            </a: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800" kern="0" dirty="0">
                <a:solidFill>
                  <a:schemeClr val="tx1"/>
                </a:solidFill>
                <a:latin typeface="+mj-lt"/>
              </a:rPr>
              <a:t>Desenvolverndo uma estratégia para acessar aos dados e</a:t>
            </a:r>
            <a:endParaRPr lang="pt-BR" sz="1800" kern="0" dirty="0">
              <a:solidFill>
                <a:schemeClr val="tx1"/>
              </a:solidFill>
              <a:latin typeface="+mj-lt"/>
              <a:cs typeface="Arial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800" kern="0" dirty="0">
                <a:solidFill>
                  <a:schemeClr val="tx1"/>
                </a:solidFill>
                <a:latin typeface="+mj-lt"/>
              </a:rPr>
              <a:t>Coletando e processando os dados </a:t>
            </a:r>
            <a:endParaRPr lang="pt-BR" sz="1800" kern="0" dirty="0">
              <a:solidFill>
                <a:schemeClr val="tx1"/>
              </a:solidFill>
              <a:latin typeface="+mj-lt"/>
              <a:cs typeface="Arial"/>
            </a:endParaRPr>
          </a:p>
          <a:p>
            <a:pPr marL="0" indent="0" algn="just" eaLnBrk="1" hangingPunct="1">
              <a:lnSpc>
                <a:spcPct val="130000"/>
              </a:lnSpc>
              <a:buNone/>
            </a:pPr>
            <a:endParaRPr lang="en-GB" sz="1800" kern="0" dirty="0">
              <a:solidFill>
                <a:schemeClr val="tx1"/>
              </a:solidFill>
              <a:latin typeface="+mj-lt"/>
            </a:endParaRPr>
          </a:p>
          <a:p>
            <a:pPr marL="269875" indent="-269875" algn="just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kumimoji="0" lang="pt-BR" sz="1800" b="1" kern="0" dirty="0">
                <a:solidFill>
                  <a:srgbClr val="000000"/>
                </a:solidFill>
                <a:latin typeface="+mj-lt"/>
              </a:rPr>
              <a:t>A produção ou revisão de dados de atividade inclui o uso de:</a:t>
            </a:r>
            <a:endParaRPr lang="pt-BR" sz="1800" b="1" kern="0" dirty="0">
              <a:solidFill>
                <a:srgbClr val="000000"/>
              </a:solidFill>
              <a:latin typeface="+mj-lt"/>
              <a:cs typeface="Arial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</a:pPr>
            <a:r>
              <a:rPr kumimoji="0" lang="pt-BR" sz="1800" kern="0" dirty="0">
                <a:solidFill>
                  <a:srgbClr val="000000"/>
                </a:solidFill>
                <a:latin typeface="+mj-lt"/>
              </a:rPr>
              <a:t>Informações de fontes de dados especializadas</a:t>
            </a:r>
            <a:endParaRPr lang="pt-BR" sz="1800" kern="0" dirty="0">
              <a:solidFill>
                <a:srgbClr val="000000"/>
              </a:solidFill>
              <a:latin typeface="+mj-lt"/>
              <a:cs typeface="Arial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</a:pPr>
            <a:r>
              <a:rPr kumimoji="0" lang="en-GB" sz="1800" kern="0" dirty="0">
                <a:solidFill>
                  <a:srgbClr val="000000"/>
                </a:solidFill>
                <a:latin typeface="+mj-lt"/>
              </a:rPr>
              <a:t>Pesquisas e Censos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</a:pPr>
            <a:r>
              <a:rPr kumimoji="0" lang="pt-BR" sz="1800" kern="0" dirty="0">
                <a:solidFill>
                  <a:srgbClr val="000000"/>
                </a:solidFill>
                <a:latin typeface="+mj-lt"/>
              </a:rPr>
              <a:t>Dados relativos à medição, quando apropriado</a:t>
            </a:r>
          </a:p>
          <a:p>
            <a:pPr marL="0" indent="0" eaLnBrk="1" hangingPunct="1">
              <a:lnSpc>
                <a:spcPct val="130000"/>
              </a:lnSpc>
              <a:buClr>
                <a:srgbClr val="000000"/>
              </a:buClr>
              <a:buNone/>
            </a:pPr>
            <a:endParaRPr lang="pt-BR" sz="1800" b="1" kern="0" dirty="0">
              <a:solidFill>
                <a:schemeClr val="tx1"/>
              </a:solidFill>
              <a:latin typeface="+mj-lt"/>
              <a:cs typeface="Arial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</a:pPr>
            <a:endParaRPr lang="pt-BR" sz="1800" kern="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6148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176" y="1084806"/>
            <a:ext cx="7910264" cy="2229296"/>
          </a:xfrm>
        </p:spPr>
        <p:txBody>
          <a:bodyPr/>
          <a:lstStyle/>
          <a:p>
            <a:pPr marL="342900" indent="-342900" algn="just">
              <a:lnSpc>
                <a:spcPct val="130000"/>
              </a:lnSpc>
              <a:buFontTx/>
              <a:buAutoNum type="arabicPeriod"/>
            </a:pPr>
            <a:r>
              <a:rPr lang="pt-BR" altLang="ja-JP" b="1" dirty="0">
                <a:latin typeface="+mj-lt"/>
                <a:ea typeface="ＭＳ Ｐゴシック" pitchFamily="34" charset="-128"/>
              </a:rPr>
              <a:t>Informações sobre fontes de dados especializadas</a:t>
            </a:r>
          </a:p>
          <a:p>
            <a:pPr algn="just">
              <a:lnSpc>
                <a:spcPct val="130000"/>
              </a:lnSpc>
            </a:pPr>
            <a:r>
              <a:rPr lang="pt-BR" altLang="ja-JP" dirty="0">
                <a:ea typeface="ＭＳ Ｐゴシック" pitchFamily="34" charset="-128"/>
              </a:rPr>
              <a:t>Utilizar dados de organismos como as agências nacionais de estatísticas  e autoridades reguladoras nacionais</a:t>
            </a:r>
          </a:p>
          <a:p>
            <a:pPr algn="just">
              <a:lnSpc>
                <a:spcPct val="130000"/>
              </a:lnSpc>
            </a:pPr>
            <a:r>
              <a:rPr lang="en-US" altLang="ja-JP" dirty="0">
                <a:ea typeface="ＭＳ Ｐゴシック" pitchFamily="34" charset="-128"/>
              </a:rPr>
              <a:t>Estatísticas nacionais e internacionais</a:t>
            </a:r>
          </a:p>
          <a:p>
            <a:pPr algn="just">
              <a:lnSpc>
                <a:spcPct val="130000"/>
              </a:lnSpc>
            </a:pPr>
            <a:r>
              <a:rPr lang="pt-BR" altLang="ja-JP" dirty="0">
                <a:ea typeface="ＭＳ Ｐゴシック" pitchFamily="34" charset="-128"/>
              </a:rPr>
              <a:t>Outras fontes da literatura especializada (estatísticas das Nações Unidas, Serviço Geológico dos Estados Unidos etc.)</a:t>
            </a:r>
            <a:endParaRPr lang="pt-BR" altLang="ja-JP" dirty="0">
              <a:ea typeface="ＭＳ Ｐゴシック" pitchFamily="34" charset="-128"/>
              <a:cs typeface="Arial"/>
            </a:endParaRPr>
          </a:p>
          <a:p>
            <a:pPr>
              <a:lnSpc>
                <a:spcPct val="130000"/>
              </a:lnSpc>
            </a:pPr>
            <a:endParaRPr lang="en-US" altLang="ja-JP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altLang="ja-JP" b="1" dirty="0">
              <a:latin typeface="+mj-lt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6897" y="5159753"/>
            <a:ext cx="151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800" b="1" dirty="0">
                <a:latin typeface="Arial Narrow" panose="020B0606020202030204" pitchFamily="34" charset="0"/>
              </a:rPr>
              <a:t>Source:</a:t>
            </a:r>
          </a:p>
          <a:p>
            <a:pPr>
              <a:spcBef>
                <a:spcPts val="0"/>
              </a:spcBef>
            </a:pPr>
            <a:r>
              <a:rPr lang="en-GB" sz="1800" b="1" dirty="0">
                <a:latin typeface="Arial Narrow" panose="020B0606020202030204" pitchFamily="34" charset="0"/>
              </a:rPr>
              <a:t>FAOSTAT 2013</a:t>
            </a:r>
          </a:p>
        </p:txBody>
      </p:sp>
      <p:pic>
        <p:nvPicPr>
          <p:cNvPr id="1026" name="Picture 2" descr="C:\Users\troxler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6840760" cy="25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4023"/>
            <a:ext cx="8460659" cy="752475"/>
          </a:xfrm>
        </p:spPr>
        <p:txBody>
          <a:bodyPr/>
          <a:lstStyle/>
          <a:p>
            <a:pPr>
              <a:defRPr/>
            </a:pPr>
            <a:r>
              <a:rPr lang="pt-BR" altLang="ja-JP" dirty="0"/>
              <a:t>Como são produzidos os dados de atividade?</a:t>
            </a:r>
            <a:endParaRPr lang="en-US" altLang="ja-JP" dirty="0"/>
          </a:p>
        </p:txBody>
      </p:sp>
      <p:sp>
        <p:nvSpPr>
          <p:cNvPr id="6" name="Rectangle 5"/>
          <p:cNvSpPr/>
          <p:nvPr/>
        </p:nvSpPr>
        <p:spPr>
          <a:xfrm>
            <a:off x="8028384" y="6291753"/>
            <a:ext cx="504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24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>
          <a:xfrm>
            <a:off x="2987825" y="6291753"/>
            <a:ext cx="3384376" cy="213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89705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474" y="1269657"/>
            <a:ext cx="7914966" cy="4967655"/>
          </a:xfrm>
        </p:spPr>
        <p:txBody>
          <a:bodyPr/>
          <a:lstStyle/>
          <a:p>
            <a:pPr algn="just">
              <a:lnSpc>
                <a:spcPct val="130000"/>
              </a:lnSpc>
              <a:buNone/>
            </a:pPr>
            <a:r>
              <a:rPr lang="en-US" altLang="ja-JP" b="1" dirty="0">
                <a:latin typeface="+mj-lt"/>
                <a:ea typeface="ＭＳ Ｐゴシック" pitchFamily="34" charset="-128"/>
              </a:rPr>
              <a:t>2. </a:t>
            </a:r>
            <a:r>
              <a:rPr lang="pt-BR" altLang="ja-JP" b="1" dirty="0">
                <a:latin typeface="+mj-lt"/>
                <a:ea typeface="ＭＳ Ｐゴシック" pitchFamily="34" charset="-128"/>
              </a:rPr>
              <a:t>Informações de pesquisas e censos 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ja-JP" dirty="0">
                <a:latin typeface="+mj-lt"/>
                <a:ea typeface="ＭＳ Ｐゴシック" pitchFamily="34" charset="-128"/>
              </a:rPr>
              <a:t>Fornecem as melhores estatísticas agrícolas, de produção e de energia para inventários de GEE</a:t>
            </a:r>
            <a:endParaRPr lang="pt-BR" altLang="ja-JP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10000"/>
              </a:lnSpc>
            </a:pPr>
            <a:r>
              <a:rPr lang="pt-BR" dirty="0">
                <a:latin typeface="+mj-lt"/>
              </a:rPr>
              <a:t>Geralmente esses dados são compilados por agências estatísticas nacionais ou ministérios relevantes para fins de política nacional ou para aderir à demanda internacional por dados</a:t>
            </a:r>
            <a:endParaRPr lang="pt-BR" dirty="0">
              <a:latin typeface="+mj-lt"/>
              <a:cs typeface="Arial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altLang="ja-JP" sz="500" b="1" dirty="0">
              <a:latin typeface="+mj-lt"/>
              <a:ea typeface="ＭＳ Ｐゴシック" pitchFamily="34" charset="-128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GB" altLang="zh-CN" b="1" i="1" dirty="0">
                <a:solidFill>
                  <a:schemeClr val="tx2"/>
                </a:solidFill>
                <a:latin typeface="+mj-lt"/>
                <a:ea typeface="SimSun" pitchFamily="2" charset="-122"/>
              </a:rPr>
              <a:t>Dados de pesquisas</a:t>
            </a:r>
            <a:r>
              <a:rPr lang="en-GB" altLang="zh-CN" dirty="0">
                <a:solidFill>
                  <a:schemeClr val="tx2"/>
                </a:solidFill>
                <a:latin typeface="+mj-lt"/>
                <a:ea typeface="SimSun" pitchFamily="2" charset="-122"/>
              </a:rPr>
              <a:t>:</a:t>
            </a:r>
            <a:endParaRPr lang="en-GB" altLang="zh-CN" dirty="0">
              <a:solidFill>
                <a:schemeClr val="tx2"/>
              </a:solidFill>
              <a:latin typeface="+mj-lt"/>
              <a:ea typeface="SimSun" pitchFamily="2" charset="-122"/>
              <a:cs typeface="Arial"/>
            </a:endParaRPr>
          </a:p>
          <a:p>
            <a:pPr lvl="1" indent="-356870" algn="just">
              <a:lnSpc>
                <a:spcPct val="110000"/>
              </a:lnSpc>
              <a:buChar char="•"/>
            </a:pPr>
            <a:r>
              <a:rPr lang="pt-BR" dirty="0">
                <a:solidFill>
                  <a:srgbClr val="000000"/>
                </a:solidFill>
                <a:latin typeface="+mj-lt"/>
                <a:ea typeface="SimSun" pitchFamily="2" charset="-122"/>
                <a:cs typeface="Arial"/>
              </a:rPr>
              <a:t>Derivados de amostragem e não incluem dados reais para toda a população</a:t>
            </a:r>
          </a:p>
          <a:p>
            <a:pPr lvl="1" indent="-356870" algn="just">
              <a:lnSpc>
                <a:spcPct val="110000"/>
              </a:lnSpc>
              <a:buChar char="•"/>
            </a:pPr>
            <a:r>
              <a:rPr lang="pt-BR" dirty="0">
                <a:solidFill>
                  <a:srgbClr val="000000"/>
                </a:solidFill>
                <a:latin typeface="+mj-lt"/>
                <a:ea typeface="SimSun" pitchFamily="2" charset="-122"/>
                <a:cs typeface="Arial"/>
              </a:rPr>
              <a:t>Requerem um revisão cuidadosa para assegurar a representatividade e métodos para desenvolver estimativas para toda a população 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GB" altLang="zh-CN" b="1" dirty="0">
                <a:solidFill>
                  <a:srgbClr val="4B93DC"/>
                </a:solidFill>
                <a:latin typeface="+mj-lt"/>
                <a:ea typeface="SimSun" pitchFamily="2" charset="-122"/>
                <a:cs typeface="Arial"/>
              </a:rPr>
              <a:t>Dados de censos</a:t>
            </a:r>
            <a:r>
              <a:rPr lang="en-GB" altLang="zh-CN" dirty="0">
                <a:solidFill>
                  <a:srgbClr val="4B93DC"/>
                </a:solidFill>
                <a:latin typeface="+mj-lt"/>
                <a:ea typeface="SimSun" pitchFamily="2" charset="-122"/>
                <a:cs typeface="Arial"/>
              </a:rPr>
              <a:t> </a:t>
            </a:r>
            <a:endParaRPr lang="en-GB" altLang="zh-CN" dirty="0">
              <a:solidFill>
                <a:srgbClr val="4B93DC"/>
              </a:solidFill>
              <a:latin typeface="+mj-lt"/>
              <a:ea typeface="SimSun" pitchFamily="2" charset="-122"/>
            </a:endParaRPr>
          </a:p>
          <a:p>
            <a:pPr lvl="1" indent="-35687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zh-CN" dirty="0">
                <a:latin typeface="+mj-lt"/>
                <a:ea typeface="SimSun" pitchFamily="2" charset="-122"/>
              </a:rPr>
              <a:t>Baseados em uma contagem completa de toda a população</a:t>
            </a:r>
            <a:endParaRPr lang="pt-BR" altLang="zh-CN" dirty="0">
              <a:latin typeface="+mj-lt"/>
              <a:ea typeface="SimSun" pitchFamily="2" charset="-122"/>
              <a:cs typeface="Arial"/>
            </a:endParaRPr>
          </a:p>
          <a:p>
            <a:pPr lvl="1" indent="-35687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zh-CN" dirty="0">
                <a:latin typeface="+mj-lt"/>
                <a:ea typeface="SimSun" pitchFamily="2" charset="-122"/>
              </a:rPr>
              <a:t>Limitados em detalhe e podem ser caros e demorados </a:t>
            </a:r>
            <a:endParaRPr lang="pt-BR" altLang="zh-CN" dirty="0">
              <a:latin typeface="+mj-lt"/>
              <a:ea typeface="SimSun" pitchFamily="2" charset="-122"/>
              <a:cs typeface="Arial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4023"/>
            <a:ext cx="8460659" cy="752475"/>
          </a:xfrm>
        </p:spPr>
        <p:txBody>
          <a:bodyPr/>
          <a:lstStyle/>
          <a:p>
            <a:pPr>
              <a:defRPr/>
            </a:pPr>
            <a:r>
              <a:rPr lang="pt-BR" altLang="ja-JP" dirty="0"/>
              <a:t>Como são produzidos os dados de atividade</a:t>
            </a:r>
            <a:r>
              <a:rPr lang="en-US" altLang="ja-JP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25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123728" y="6505575"/>
            <a:ext cx="5742335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3059833" y="6261099"/>
            <a:ext cx="3312368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82493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280" y="836954"/>
            <a:ext cx="8140184" cy="5184576"/>
          </a:xfrm>
        </p:spPr>
        <p:txBody>
          <a:bodyPr/>
          <a:lstStyle/>
          <a:p>
            <a:pPr algn="just">
              <a:lnSpc>
                <a:spcPct val="130000"/>
              </a:lnSpc>
              <a:buNone/>
            </a:pPr>
            <a:r>
              <a:rPr lang="en-US" altLang="ja-JP" b="1" dirty="0">
                <a:latin typeface="+mj-lt"/>
                <a:ea typeface="ＭＳ Ｐゴシック" pitchFamily="34" charset="-128"/>
              </a:rPr>
              <a:t>2. </a:t>
            </a:r>
            <a:r>
              <a:rPr lang="pt-BR" altLang="ja-JP" b="1" dirty="0">
                <a:latin typeface="+mj-lt"/>
                <a:ea typeface="ＭＳ Ｐゴシック" pitchFamily="34" charset="-128"/>
              </a:rPr>
              <a:t>Informações de pesquisas e censos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Pesquisas de energia</a:t>
            </a:r>
            <a:r>
              <a:rPr lang="en-US" altLang="ja-JP" b="1" dirty="0">
                <a:latin typeface="+mj-lt"/>
                <a:ea typeface="ＭＳ Ｐゴシック" pitchFamily="34" charset="-128"/>
              </a:rPr>
              <a:t>:</a:t>
            </a:r>
            <a:r>
              <a:rPr lang="en-US" altLang="ja-JP" dirty="0">
                <a:latin typeface="+mj-lt"/>
                <a:ea typeface="ＭＳ Ｐゴシック" pitchFamily="34" charset="-128"/>
              </a:rPr>
              <a:t> </a:t>
            </a:r>
            <a:r>
              <a:rPr lang="en-US" altLang="ja-JP" dirty="0">
                <a:latin typeface="+mj-lt"/>
              </a:rPr>
              <a:t>a melhor forma de evitar a dupla contagem é compilar os balanços de energia de acordo com os princípios, conceitos e métodos básicos desenvolvidos em nível internacional</a:t>
            </a:r>
            <a:r>
              <a:rPr lang="en-US" altLang="ja-JP" dirty="0">
                <a:latin typeface="+mj-lt"/>
                <a:cs typeface="Arial"/>
              </a:rPr>
              <a:t>.</a:t>
            </a:r>
            <a:r>
              <a:rPr lang="pt-BR" sz="1600" dirty="0">
                <a:latin typeface="+mj-lt"/>
                <a:cs typeface="Arial"/>
              </a:rPr>
              <a:t>  </a:t>
            </a:r>
            <a:endParaRPr lang="pt-BR" dirty="0">
              <a:cs typeface="Arial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Pesquisas industriais</a:t>
            </a:r>
            <a:r>
              <a:rPr lang="en-US" altLang="ja-JP" b="1" dirty="0">
                <a:solidFill>
                  <a:srgbClr val="4B93DC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altLang="ja-JP" dirty="0">
                <a:latin typeface="+mj-lt"/>
                <a:ea typeface="ＭＳ Ｐゴシック" pitchFamily="34" charset="-128"/>
              </a:rPr>
              <a:t>: </a:t>
            </a:r>
            <a:r>
              <a:rPr lang="en-US" altLang="ja-JP" dirty="0">
                <a:latin typeface="+mj-lt"/>
              </a:rPr>
              <a:t>l</a:t>
            </a:r>
            <a:r>
              <a:rPr lang="pt-BR" altLang="ja-JP" sz="1600" dirty="0">
                <a:latin typeface="+mj-lt"/>
              </a:rPr>
              <a:t>istas padronizadas de comódites industriais foram estabelecidas em nível internacional. Os países são incentivados a adotar essas listas para coletar estatísticas harmonizadas.</a:t>
            </a:r>
            <a:endParaRPr lang="pt-BR" altLang="ja-JP" sz="1600" dirty="0">
              <a:latin typeface="+mj-lt"/>
              <a:cs typeface="Arial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Pesquisas e census agrícolas </a:t>
            </a:r>
            <a:r>
              <a:rPr lang="en-US" altLang="ja-JP" dirty="0">
                <a:latin typeface="+mj-lt"/>
                <a:ea typeface="ＭＳ Ｐゴシック" pitchFamily="34" charset="-128"/>
              </a:rPr>
              <a:t>: </a:t>
            </a:r>
            <a:r>
              <a:rPr lang="pt-BR" altLang="ja-JP" sz="1600" dirty="0">
                <a:latin typeface="+mj-lt"/>
                <a:ea typeface="ＭＳ Ｐゴシック" pitchFamily="34" charset="-128"/>
              </a:rPr>
              <a:t>A FAO promove e fornece orientação para censos nacionais da agropecuária.</a:t>
            </a:r>
            <a:endParaRPr lang="en-US" altLang="ja-JP" sz="1600" dirty="0">
              <a:latin typeface="+mj-lt"/>
              <a:ea typeface="ＭＳ Ｐゴシック" pitchFamily="34" charset="-128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Pesquisas florestais </a:t>
            </a:r>
            <a:r>
              <a:rPr lang="en-US" altLang="ja-JP" dirty="0">
                <a:latin typeface="+mj-lt"/>
                <a:ea typeface="ＭＳ Ｐゴシック" pitchFamily="34" charset="-128"/>
              </a:rPr>
              <a:t>: </a:t>
            </a:r>
            <a:r>
              <a:rPr lang="pt-BR" altLang="ja-JP" sz="1600" dirty="0">
                <a:latin typeface="+mj-lt"/>
                <a:ea typeface="ＭＳ Ｐゴシック" pitchFamily="34" charset="-128"/>
              </a:rPr>
              <a:t>A FAO também provê orientação para levantamentos florestais nacionais, incluindo o delineamento amostral, intensidade, configuração das parcela e as variáveis a serem coletadas.</a:t>
            </a:r>
            <a:endParaRPr lang="pt-BR" altLang="ja-JP" sz="1600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Pesquisa de resíduos</a:t>
            </a:r>
            <a:r>
              <a:rPr lang="en-US" altLang="ja-JP" dirty="0">
                <a:latin typeface="+mj-lt"/>
                <a:ea typeface="ＭＳ Ｐゴシック" pitchFamily="34" charset="-128"/>
              </a:rPr>
              <a:t>: </a:t>
            </a:r>
            <a:r>
              <a:rPr lang="pt-BR" altLang="ja-JP" sz="1600" dirty="0">
                <a:latin typeface="+mj-lt"/>
              </a:rPr>
              <a:t>O volume e a composição dos resíduos industriais produzidos anualmente pelas indústrias anualmente são geralmente estimados. O tipo e volume do resíduo industrial é diretamente proporcional. Ao volume de produção. Os resíduos municipais podem ser estimados pela pesagem de veículos coletores antes e após a coleta. </a:t>
            </a:r>
            <a:endParaRPr lang="pt-BR" altLang="ja-JP" sz="1600" dirty="0">
              <a:latin typeface="+mj-lt"/>
              <a:cs typeface="Arial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4023"/>
            <a:ext cx="8460659" cy="752475"/>
          </a:xfrm>
        </p:spPr>
        <p:txBody>
          <a:bodyPr/>
          <a:lstStyle/>
          <a:p>
            <a:pPr>
              <a:defRPr/>
            </a:pPr>
            <a:r>
              <a:rPr lang="pt-BR" altLang="ja-JP" dirty="0"/>
              <a:t>Como são produzidos os dados de atividade</a:t>
            </a:r>
            <a:r>
              <a:rPr lang="en-US" altLang="ja-JP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26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051720" y="6505575"/>
            <a:ext cx="581434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9890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0"/>
            <a:ext cx="7704856" cy="97317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pt-BR" altLang="ja-JP" dirty="0"/>
              <a:t>Porque é importante solicitar o parecer de especialistas?</a:t>
            </a:r>
            <a:r>
              <a:rPr lang="pt-BR" altLang="ja-JP" b="0" dirty="0">
                <a:solidFill>
                  <a:srgbClr val="4B93DC"/>
                </a:solidFill>
                <a:ea typeface="ＭＳ Ｐゴシック" pitchFamily="34" charset="-128"/>
                <a:cs typeface="Arial"/>
              </a:rPr>
              <a:t/>
            </a:r>
            <a:br>
              <a:rPr lang="pt-BR" altLang="ja-JP" b="0" dirty="0">
                <a:solidFill>
                  <a:srgbClr val="4B93DC"/>
                </a:solidFill>
                <a:ea typeface="ＭＳ Ｐゴシック" pitchFamily="34" charset="-128"/>
                <a:cs typeface="Arial"/>
              </a:rPr>
            </a:br>
            <a:r>
              <a:rPr lang="pt-BR" altLang="ja-JP" b="0" dirty="0">
                <a:solidFill>
                  <a:srgbClr val="4B93DC"/>
                </a:solidFill>
                <a:ea typeface="ＭＳ Ｐゴシック" pitchFamily="34" charset="-128"/>
                <a:cs typeface="Arial"/>
              </a:rPr>
              <a:t/>
            </a:r>
            <a:br>
              <a:rPr lang="pt-BR" altLang="ja-JP" b="0" dirty="0">
                <a:solidFill>
                  <a:srgbClr val="4B93DC"/>
                </a:solidFill>
                <a:ea typeface="ＭＳ Ｐゴシック" pitchFamily="34" charset="-128"/>
                <a:cs typeface="Arial"/>
              </a:rPr>
            </a:b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611560" y="987986"/>
            <a:ext cx="7992888" cy="13914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Objetivo é ser o mais representativo possível, de forma a reduzir possíveis viéses e aumentar a </a:t>
            </a:r>
            <a:r>
              <a:rPr lang="pt-BR" sz="1800" dirty="0"/>
              <a:t>acurácia</a:t>
            </a:r>
            <a:r>
              <a:rPr lang="pt-BR" sz="1800" dirty="0">
                <a:latin typeface="+mj-lt"/>
              </a:rPr>
              <a:t> . 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Parecer de especialistas pode ser necessário para os seguintes</a:t>
            </a:r>
            <a:r>
              <a:rPr lang="en-IE" sz="1800" dirty="0">
                <a:latin typeface="+mj-lt"/>
              </a:rPr>
              <a:t>:</a:t>
            </a:r>
            <a:endParaRPr lang="en-IE" sz="1800" dirty="0">
              <a:latin typeface="+mj-lt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800" dirty="0">
              <a:latin typeface="+mj-lt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27</a:t>
            </a:fld>
            <a:endParaRPr lang="en-US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16" name="Rectangle 37"/>
          <p:cNvSpPr txBox="1">
            <a:spLocks noChangeArrowheads="1"/>
          </p:cNvSpPr>
          <p:nvPr/>
        </p:nvSpPr>
        <p:spPr>
          <a:xfrm>
            <a:off x="3059833" y="6261099"/>
            <a:ext cx="3312368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00870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3247"/>
            <a:ext cx="8027474" cy="752475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cs typeface="Arial"/>
              </a:rPr>
              <a:t>Solicitando o parecer de especialistas?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783" y="836712"/>
            <a:ext cx="7918953" cy="5256584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spcAft>
                <a:spcPts val="100"/>
              </a:spcAft>
              <a:buNone/>
            </a:pPr>
            <a:r>
              <a:rPr lang="pt-BR" altLang="zh-CN" sz="1600" dirty="0">
                <a:latin typeface="+mj-lt"/>
                <a:ea typeface="SimSun" pitchFamily="2" charset="-122"/>
              </a:rPr>
              <a:t>Em alguns casos, um protocolo apropriado é especialmente importante. Por exemplo, para preencher lacunas nos dados disponíveis, para selecionar dados dentre um conjunto de valores possíveis ou fazer julgamento sobre  incertezas</a:t>
            </a:r>
            <a:r>
              <a:rPr lang="en-GB" altLang="zh-CN" sz="1600" dirty="0">
                <a:latin typeface="+mj-lt"/>
                <a:ea typeface="SimSun" pitchFamily="2" charset="-122"/>
              </a:rPr>
              <a:t>.</a:t>
            </a:r>
            <a:r>
              <a:rPr lang="en-GB" altLang="zh-CN" dirty="0">
                <a:latin typeface="+mj-lt"/>
                <a:ea typeface="SimSun" pitchFamily="2" charset="-122"/>
              </a:rPr>
              <a:t> 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zh-CN" b="1" u="sng" dirty="0">
                <a:solidFill>
                  <a:schemeClr val="tx2"/>
                </a:solidFill>
                <a:latin typeface="+mj-lt"/>
                <a:ea typeface="SimSun" pitchFamily="2" charset="-122"/>
              </a:rPr>
              <a:t>Motivação: </a:t>
            </a:r>
            <a:r>
              <a:rPr lang="pt-BR" altLang="zh-CN" sz="1600" dirty="0">
                <a:latin typeface="+mj-lt"/>
                <a:ea typeface="SimSun" pitchFamily="2" charset="-122"/>
              </a:rPr>
              <a:t>estabeleça uma conexão; descreva o contexto</a:t>
            </a:r>
            <a:endParaRPr lang="pt-BR" altLang="zh-CN" sz="1600" dirty="0">
              <a:latin typeface="+mj-lt"/>
              <a:ea typeface="SimSun" pitchFamily="2" charset="-122"/>
              <a:cs typeface="Arial"/>
            </a:endParaRPr>
          </a:p>
          <a:p>
            <a:pPr algn="just">
              <a:lnSpc>
                <a:spcPct val="110000"/>
              </a:lnSpc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GB" altLang="zh-CN" b="1" u="sng" dirty="0">
                <a:solidFill>
                  <a:schemeClr val="tx2"/>
                </a:solidFill>
                <a:latin typeface="+mj-lt"/>
                <a:ea typeface="SimSun" pitchFamily="2" charset="-122"/>
              </a:rPr>
              <a:t>Estruturação:</a:t>
            </a:r>
            <a:r>
              <a:rPr lang="en-GB" altLang="zh-CN" b="1" dirty="0">
                <a:solidFill>
                  <a:schemeClr val="tx2"/>
                </a:solidFill>
                <a:latin typeface="+mj-lt"/>
                <a:ea typeface="SimSun" pitchFamily="2" charset="-122"/>
              </a:rPr>
              <a:t> </a:t>
            </a:r>
            <a:r>
              <a:rPr lang="pt-BR" altLang="zh-CN" sz="1600" dirty="0">
                <a:latin typeface="+mj-lt"/>
                <a:ea typeface="SimSun" pitchFamily="2" charset="-122"/>
              </a:rPr>
              <a:t>defina os elementos necessários para fundamentar o parecer (por exemplo, o ano e o país, a categoria fonte/sumidouro, a estrutura do modelo de inventário, etc.).</a:t>
            </a:r>
            <a:endParaRPr lang="pt-BR" altLang="zh-CN" sz="1600" dirty="0">
              <a:latin typeface="+mj-lt"/>
              <a:ea typeface="SimSun" pitchFamily="2" charset="-122"/>
              <a:cs typeface="Arial"/>
            </a:endParaRPr>
          </a:p>
          <a:p>
            <a:pPr algn="just">
              <a:lnSpc>
                <a:spcPct val="110000"/>
              </a:lnSpc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GB" altLang="zh-CN" b="1" u="sng" dirty="0">
                <a:solidFill>
                  <a:schemeClr val="tx2"/>
                </a:solidFill>
                <a:latin typeface="+mj-lt"/>
                <a:ea typeface="SimSun" pitchFamily="2" charset="-122"/>
              </a:rPr>
              <a:t>Condicionamento:</a:t>
            </a:r>
            <a:r>
              <a:rPr lang="en-GB" altLang="zh-CN" dirty="0">
                <a:latin typeface="+mj-lt"/>
                <a:ea typeface="SimSun" pitchFamily="2" charset="-122"/>
              </a:rPr>
              <a:t> </a:t>
            </a:r>
            <a:r>
              <a:rPr lang="pt-BR" altLang="zh-CN" sz="1600" dirty="0">
                <a:latin typeface="+mj-lt"/>
                <a:ea typeface="SimSun" pitchFamily="2" charset="-122"/>
              </a:rPr>
              <a:t>trabalhe com o especialista para identificar e registar todos os dados, modelos e teorias pertinentes relacionados à formulação do parecer.</a:t>
            </a:r>
            <a:endParaRPr lang="pt-BR" altLang="zh-CN" sz="1600" dirty="0">
              <a:latin typeface="+mj-lt"/>
              <a:ea typeface="SimSun" pitchFamily="2" charset="-122"/>
              <a:cs typeface="Arial"/>
            </a:endParaRPr>
          </a:p>
          <a:p>
            <a:pPr algn="just">
              <a:lnSpc>
                <a:spcPct val="110000"/>
              </a:lnSpc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GB" altLang="zh-CN" b="1" u="sng" dirty="0">
                <a:solidFill>
                  <a:schemeClr val="tx2"/>
                </a:solidFill>
                <a:latin typeface="+mj-lt"/>
                <a:ea typeface="SimSun" pitchFamily="2" charset="-122"/>
              </a:rPr>
              <a:t>Codificação:</a:t>
            </a:r>
            <a:r>
              <a:rPr lang="en-GB" altLang="zh-CN" dirty="0">
                <a:latin typeface="+mj-lt"/>
                <a:ea typeface="SimSun" pitchFamily="2" charset="-122"/>
              </a:rPr>
              <a:t> </a:t>
            </a:r>
            <a:r>
              <a:rPr lang="pt-BR" altLang="zh-CN" sz="1600" dirty="0">
                <a:ea typeface="SimSun" pitchFamily="2" charset="-122"/>
              </a:rPr>
              <a:t>codificação é o processo de conversão de um parecer de especialista sobre incerteza em uma função densidade de probabilidade (PDF) (ver Vol 1. Capítulo 3). </a:t>
            </a:r>
          </a:p>
          <a:p>
            <a:pPr algn="just">
              <a:lnSpc>
                <a:spcPct val="110000"/>
              </a:lnSpc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GB" altLang="zh-CN" b="1" u="sng" dirty="0">
                <a:solidFill>
                  <a:schemeClr val="tx2"/>
                </a:solidFill>
                <a:latin typeface="+mj-lt"/>
                <a:ea typeface="SimSun" pitchFamily="2" charset="-122"/>
              </a:rPr>
              <a:t>Verificação:</a:t>
            </a:r>
            <a:r>
              <a:rPr lang="en-GB" altLang="zh-CN" dirty="0">
                <a:latin typeface="+mj-lt"/>
                <a:ea typeface="SimSun" pitchFamily="2" charset="-122"/>
              </a:rPr>
              <a:t> a</a:t>
            </a:r>
            <a:r>
              <a:rPr lang="pt-BR" altLang="zh-CN" sz="1600" dirty="0">
                <a:latin typeface="+mj-lt"/>
                <a:ea typeface="SimSun" pitchFamily="2" charset="-122"/>
              </a:rPr>
              <a:t>nalise o jiulgamento do especialista e discuta com o especialista. O que foi codificado realmente representa o que o especialista quis dizer?  Há inconsistências no parecer do especialista?</a:t>
            </a:r>
            <a:endParaRPr lang="pt-BR" altLang="zh-CN" sz="1600" dirty="0">
              <a:latin typeface="+mj-lt"/>
              <a:ea typeface="SimSun" pitchFamily="2" charset="-122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15671" y="6291753"/>
            <a:ext cx="4167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28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8273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16024"/>
            <a:ext cx="7920879" cy="692696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           Síntese – mensagens-chave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3" y="836712"/>
            <a:ext cx="7992887" cy="5184576"/>
          </a:xfr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t-BR" altLang="ja-JP" sz="1550" dirty="0">
                <a:latin typeface="+mj-lt"/>
                <a:ea typeface="ＭＳ Ｐゴシック" pitchFamily="34" charset="-128"/>
              </a:rPr>
              <a:t>As  Diretrizes do IPCC fornecem orientações sobre possíveis abordagens para coleta de dados (Capítulo 2, Vol 1, Diretrizes 2006)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t-BR" altLang="ja-JP" sz="1550" dirty="0">
                <a:latin typeface="+mj-lt"/>
                <a:ea typeface="ＭＳ Ｐゴシック" pitchFamily="34" charset="-128"/>
              </a:rPr>
              <a:t>É boa prática ter um processo de coleta de dados formalizado, adaptado às circunstâncias nacionais</a:t>
            </a:r>
            <a:endParaRPr lang="pt-BR" altLang="ja-JP" sz="1550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t-BR" altLang="ja-JP" sz="1550" dirty="0">
                <a:latin typeface="+mj-lt"/>
                <a:ea typeface="ＭＳ Ｐゴシック" pitchFamily="34" charset="-128"/>
              </a:rPr>
              <a:t>É necessário seguir os procedimentos de coleta de dados para coleta de dados novos e os existentes</a:t>
            </a:r>
            <a:endParaRPr lang="pt-BR" altLang="ja-JP" sz="1550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t-BR" altLang="ja-JP" sz="1550" dirty="0">
                <a:latin typeface="+mj-lt"/>
                <a:ea typeface="ＭＳ Ｐゴシック" pitchFamily="34" charset="-128"/>
              </a:rPr>
              <a:t>É boa prática que os compiladores do inventário sigam as abordagens metodológicas para coleta de dados indicadas nas Diretrizes do IPCC</a:t>
            </a:r>
            <a:endParaRPr lang="pt-BR" altLang="ja-JP" sz="1550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t-BR" altLang="ja-JP" sz="1550" dirty="0">
                <a:latin typeface="+mj-lt"/>
                <a:ea typeface="ＭＳ Ｐゴシック" pitchFamily="34" charset="-128"/>
              </a:rPr>
              <a:t>As orientações sobre fatores de emissão focam na compreensão e geração dos dados coletados, assim como na busca e uso de fatores padrão</a:t>
            </a:r>
            <a:endParaRPr lang="pt-BR" altLang="ja-JP" sz="1550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t-BR" altLang="ja-JP" sz="1550" dirty="0">
                <a:latin typeface="+mj-lt"/>
                <a:ea typeface="ＭＳ Ｐゴシック" pitchFamily="34" charset="-128"/>
              </a:rPr>
              <a:t>As orientações sobre dados de atividade focam na geração e uso de novos dados obtidos de censos e pesquisas, assim como no uso de conjuntos de dados nacionais e internacionais existentes</a:t>
            </a:r>
            <a:endParaRPr lang="en-US" altLang="ja-JP" sz="1550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t-BR" altLang="ja-JP" sz="1550" dirty="0">
                <a:latin typeface="+mj-lt"/>
                <a:ea typeface="ＭＳ Ｐゴシック" pitchFamily="34" charset="-128"/>
              </a:rPr>
              <a:t>Orientação sobre adaptação de dados para uso no inventário, </a:t>
            </a:r>
            <a:endParaRPr lang="pt-BR" altLang="ja-JP" sz="1550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t-BR" altLang="ja-JP" sz="1550" dirty="0">
                <a:latin typeface="+mj-lt"/>
                <a:ea typeface="ＭＳ Ｐゴシック" pitchFamily="34" charset="-128"/>
              </a:rPr>
              <a:t>Necessidade de manter registros de QA/QC durante todos os estágios de coleta de dados</a:t>
            </a:r>
            <a:endParaRPr lang="en-US" altLang="ja-JP" sz="1550" dirty="0">
              <a:latin typeface="+mj-lt"/>
              <a:ea typeface="ＭＳ Ｐゴシック" pitchFamily="34" charset="-128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t-BR" altLang="ja-JP" sz="1550" dirty="0">
                <a:latin typeface="+mj-lt"/>
                <a:ea typeface="ＭＳ Ｐゴシック" pitchFamily="34" charset="-128"/>
              </a:rPr>
              <a:t>Protocolo para a solicitação de parecer (julgamento) de especialistas</a:t>
            </a:r>
            <a:endParaRPr lang="pt-BR" altLang="ja-JP" sz="1550" dirty="0">
              <a:latin typeface="+mj-lt"/>
              <a:ea typeface="ＭＳ Ｐゴシック" pitchFamily="34" charset="-128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29</a:t>
            </a:r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880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122609"/>
            <a:ext cx="8462771" cy="71410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Apresentação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59" y="1218158"/>
            <a:ext cx="7972758" cy="4803130"/>
          </a:xfrm>
        </p:spPr>
        <p:txBody>
          <a:bodyPr/>
          <a:lstStyle/>
          <a:p>
            <a:pPr marL="536575" indent="-536575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pt-BR" altLang="ja-JP" dirty="0">
                <a:ea typeface="ＭＳ Ｐゴシック" pitchFamily="34" charset="-128"/>
              </a:rPr>
              <a:t>Por que a coleta de dados é importante na compilação de GEE</a:t>
            </a:r>
          </a:p>
          <a:p>
            <a:pPr marL="536575" indent="-536575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pt-BR" altLang="ja-JP" dirty="0">
                <a:ea typeface="ＭＳ Ｐゴシック" pitchFamily="34" charset="-128"/>
              </a:rPr>
              <a:t>Aquisição e confidencialidade dos dados</a:t>
            </a:r>
          </a:p>
          <a:p>
            <a:pPr marL="536575" indent="-536575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pt-BR" altLang="ja-JP" dirty="0">
                <a:ea typeface="ＭＳ Ｐゴシック" pitchFamily="34" charset="-128"/>
              </a:rPr>
              <a:t>Coleção de dados</a:t>
            </a:r>
          </a:p>
          <a:p>
            <a:pPr marL="895350" lvl="1" indent="-536575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pt-BR" altLang="ja-JP" dirty="0">
                <a:ea typeface="ＭＳ Ｐゴシック" pitchFamily="34" charset="-128"/>
              </a:rPr>
              <a:t>Fontes de dados</a:t>
            </a:r>
            <a:endParaRPr lang="pt-BR" altLang="ja-JP" dirty="0">
              <a:ea typeface="ＭＳ Ｐゴシック" pitchFamily="34" charset="-128"/>
              <a:cs typeface="Arial"/>
            </a:endParaRPr>
          </a:p>
          <a:p>
            <a:pPr marL="895350" lvl="1" indent="-536575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pt-BR" altLang="ja-JP" dirty="0">
                <a:ea typeface="ＭＳ Ｐゴシック" pitchFamily="34" charset="-128"/>
              </a:rPr>
              <a:t>Coleta de dados existentes</a:t>
            </a:r>
            <a:endParaRPr lang="pt-BR" altLang="ja-JP" dirty="0">
              <a:ea typeface="ＭＳ Ｐゴシック" pitchFamily="34" charset="-128"/>
              <a:cs typeface="Arial"/>
            </a:endParaRPr>
          </a:p>
          <a:p>
            <a:pPr marL="895350" lvl="1" indent="-536575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pt-BR" altLang="ja-JP" dirty="0">
                <a:ea typeface="ＭＳ Ｐゴシック" pitchFamily="34" charset="-128"/>
              </a:rPr>
              <a:t>Gerando novos dados</a:t>
            </a:r>
            <a:endParaRPr lang="pt-BR" altLang="ja-JP" dirty="0">
              <a:ea typeface="ＭＳ Ｐゴシック" pitchFamily="34" charset="-128"/>
              <a:cs typeface="Arial"/>
            </a:endParaRPr>
          </a:p>
          <a:p>
            <a:pPr marL="536575" indent="-536575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pt-BR" altLang="ja-JP" dirty="0">
                <a:ea typeface="ＭＳ Ｐゴシック" pitchFamily="34" charset="-128"/>
              </a:rPr>
              <a:t>Adaptando dados para uso no inventário</a:t>
            </a:r>
            <a:endParaRPr lang="pt-BR" altLang="ja-JP" dirty="0">
              <a:ea typeface="ＭＳ Ｐゴシック" pitchFamily="34" charset="-128"/>
              <a:cs typeface="Arial"/>
            </a:endParaRPr>
          </a:p>
          <a:p>
            <a:pPr marL="536575" indent="-536575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pt-BR" altLang="ja-JP" dirty="0">
                <a:ea typeface="ＭＳ Ｐゴシック" pitchFamily="34" charset="-128"/>
              </a:rPr>
              <a:t>Derivação ou revisão de fatores de emissão (EFs)</a:t>
            </a:r>
          </a:p>
          <a:p>
            <a:pPr marL="536575" indent="-536575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pt-BR" altLang="ja-JP" dirty="0">
                <a:ea typeface="ＭＳ Ｐゴシック" pitchFamily="34" charset="-128"/>
              </a:rPr>
              <a:t>Produção ou revisão de dados de atividade (AD)</a:t>
            </a:r>
          </a:p>
          <a:p>
            <a:pPr marL="536575" indent="-536575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pt-BR" altLang="ja-JP" dirty="0">
                <a:ea typeface="ＭＳ Ｐゴシック" pitchFamily="34" charset="-128"/>
              </a:rPr>
              <a:t>Protocolo para solicitação de parecer de especialistas  </a:t>
            </a:r>
            <a:endParaRPr lang="pt-BR" altLang="ja-JP" dirty="0">
              <a:ea typeface="ＭＳ Ｐゴシック" pitchFamily="34" charset="-128"/>
              <a:cs typeface="Arial"/>
            </a:endParaRPr>
          </a:p>
          <a:p>
            <a:pPr marL="536575" indent="-536575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dirty="0">
                <a:ea typeface="ＭＳ Ｐゴシック" pitchFamily="34" charset="-128"/>
              </a:rPr>
              <a:t>Síntese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23728" y="6505575"/>
            <a:ext cx="5742335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843809" y="6291753"/>
            <a:ext cx="3528392" cy="213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02349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ea typeface="ＭＳ Ｐゴシック" pitchFamily="34" charset="-128"/>
              </a:rPr>
              <a:t>Obrigado pela atenção</a:t>
            </a:r>
            <a:endParaRPr lang="en-US" sz="3600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051720" y="6505574"/>
            <a:ext cx="5814343" cy="4518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771801" y="6237313"/>
            <a:ext cx="3600400" cy="268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Grupo  Consultivo de Especialistas  (CGE)</a:t>
            </a:r>
            <a:endParaRPr lang="de-DE" altLang="en-US" sz="1200" b="1" i="0" dirty="0"/>
          </a:p>
        </p:txBody>
      </p:sp>
    </p:spTree>
    <p:extLst>
      <p:ext uri="{BB962C8B-B14F-4D97-AF65-F5344CB8AC3E}">
        <p14:creationId xmlns:p14="http://schemas.microsoft.com/office/powerpoint/2010/main" val="160520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0" y="1"/>
            <a:ext cx="9455664" cy="908720"/>
          </a:xfrm>
        </p:spPr>
        <p:txBody>
          <a:bodyPr/>
          <a:lstStyle/>
          <a:p>
            <a:r>
              <a:rPr lang="pt-BR" sz="1800" dirty="0"/>
              <a:t>                 </a:t>
            </a:r>
            <a:r>
              <a:rPr lang="pt-BR" sz="2000" dirty="0"/>
              <a:t>Por que a coleta de dados é importante na compilação de GEE</a:t>
            </a:r>
            <a:endParaRPr lang="en-GB" sz="2000" dirty="0"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6949" y="1268760"/>
            <a:ext cx="8224405" cy="4680520"/>
            <a:chOff x="686949" y="1268760"/>
            <a:chExt cx="8224405" cy="4680520"/>
          </a:xfrm>
        </p:grpSpPr>
        <p:sp>
          <p:nvSpPr>
            <p:cNvPr id="8" name="Freeform 7"/>
            <p:cNvSpPr/>
            <p:nvPr/>
          </p:nvSpPr>
          <p:spPr>
            <a:xfrm>
              <a:off x="686949" y="1268760"/>
              <a:ext cx="6444655" cy="1064204"/>
            </a:xfrm>
            <a:custGeom>
              <a:avLst/>
              <a:gdLst>
                <a:gd name="connsiteX0" fmla="*/ 0 w 6444655"/>
                <a:gd name="connsiteY0" fmla="*/ 106420 h 1064204"/>
                <a:gd name="connsiteX1" fmla="*/ 106420 w 6444655"/>
                <a:gd name="connsiteY1" fmla="*/ 0 h 1064204"/>
                <a:gd name="connsiteX2" fmla="*/ 6338235 w 6444655"/>
                <a:gd name="connsiteY2" fmla="*/ 0 h 1064204"/>
                <a:gd name="connsiteX3" fmla="*/ 6444655 w 6444655"/>
                <a:gd name="connsiteY3" fmla="*/ 106420 h 1064204"/>
                <a:gd name="connsiteX4" fmla="*/ 6444655 w 6444655"/>
                <a:gd name="connsiteY4" fmla="*/ 957784 h 1064204"/>
                <a:gd name="connsiteX5" fmla="*/ 6338235 w 6444655"/>
                <a:gd name="connsiteY5" fmla="*/ 1064204 h 1064204"/>
                <a:gd name="connsiteX6" fmla="*/ 106420 w 6444655"/>
                <a:gd name="connsiteY6" fmla="*/ 1064204 h 1064204"/>
                <a:gd name="connsiteX7" fmla="*/ 0 w 6444655"/>
                <a:gd name="connsiteY7" fmla="*/ 957784 h 1064204"/>
                <a:gd name="connsiteX8" fmla="*/ 0 w 6444655"/>
                <a:gd name="connsiteY8" fmla="*/ 106420 h 106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4655" h="1064204">
                  <a:moveTo>
                    <a:pt x="0" y="106420"/>
                  </a:moveTo>
                  <a:cubicBezTo>
                    <a:pt x="0" y="47646"/>
                    <a:pt x="47646" y="0"/>
                    <a:pt x="106420" y="0"/>
                  </a:cubicBezTo>
                  <a:lnTo>
                    <a:pt x="6338235" y="0"/>
                  </a:lnTo>
                  <a:cubicBezTo>
                    <a:pt x="6397009" y="0"/>
                    <a:pt x="6444655" y="47646"/>
                    <a:pt x="6444655" y="106420"/>
                  </a:cubicBezTo>
                  <a:lnTo>
                    <a:pt x="6444655" y="957784"/>
                  </a:lnTo>
                  <a:cubicBezTo>
                    <a:pt x="6444655" y="1016558"/>
                    <a:pt x="6397009" y="1064204"/>
                    <a:pt x="6338235" y="1064204"/>
                  </a:cubicBezTo>
                  <a:lnTo>
                    <a:pt x="106420" y="1064204"/>
                  </a:lnTo>
                  <a:cubicBezTo>
                    <a:pt x="47646" y="1064204"/>
                    <a:pt x="0" y="1016558"/>
                    <a:pt x="0" y="957784"/>
                  </a:cubicBezTo>
                  <a:lnTo>
                    <a:pt x="0" y="1064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25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129" tIns="92129" rIns="1168097" bIns="92129" numCol="1" spcCol="1270" anchor="ctr" anchorCtr="0">
              <a:noAutofit/>
            </a:bodyPr>
            <a:lstStyle/>
            <a:p>
              <a:pPr lvl="0" defTabSz="7112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altLang="ja-JP" sz="1600" dirty="0">
                  <a:solidFill>
                    <a:schemeClr val="tx2"/>
                  </a:solidFill>
                  <a:latin typeface="+mj-lt"/>
                  <a:ea typeface="ＭＳ Ｐゴシック" pitchFamily="34" charset="-128"/>
                </a:rPr>
                <a:t>A coleta de dados é parte integrante do desenvolvimento e atualização de um inventário de GEE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276842" y="2526456"/>
              <a:ext cx="6751542" cy="1064204"/>
            </a:xfrm>
            <a:custGeom>
              <a:avLst/>
              <a:gdLst>
                <a:gd name="connsiteX0" fmla="*/ 0 w 6444655"/>
                <a:gd name="connsiteY0" fmla="*/ 106420 h 1064204"/>
                <a:gd name="connsiteX1" fmla="*/ 106420 w 6444655"/>
                <a:gd name="connsiteY1" fmla="*/ 0 h 1064204"/>
                <a:gd name="connsiteX2" fmla="*/ 6338235 w 6444655"/>
                <a:gd name="connsiteY2" fmla="*/ 0 h 1064204"/>
                <a:gd name="connsiteX3" fmla="*/ 6444655 w 6444655"/>
                <a:gd name="connsiteY3" fmla="*/ 106420 h 1064204"/>
                <a:gd name="connsiteX4" fmla="*/ 6444655 w 6444655"/>
                <a:gd name="connsiteY4" fmla="*/ 957784 h 1064204"/>
                <a:gd name="connsiteX5" fmla="*/ 6338235 w 6444655"/>
                <a:gd name="connsiteY5" fmla="*/ 1064204 h 1064204"/>
                <a:gd name="connsiteX6" fmla="*/ 106420 w 6444655"/>
                <a:gd name="connsiteY6" fmla="*/ 1064204 h 1064204"/>
                <a:gd name="connsiteX7" fmla="*/ 0 w 6444655"/>
                <a:gd name="connsiteY7" fmla="*/ 957784 h 1064204"/>
                <a:gd name="connsiteX8" fmla="*/ 0 w 6444655"/>
                <a:gd name="connsiteY8" fmla="*/ 106420 h 106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4655" h="1064204">
                  <a:moveTo>
                    <a:pt x="0" y="106420"/>
                  </a:moveTo>
                  <a:cubicBezTo>
                    <a:pt x="0" y="47646"/>
                    <a:pt x="47646" y="0"/>
                    <a:pt x="106420" y="0"/>
                  </a:cubicBezTo>
                  <a:lnTo>
                    <a:pt x="6338235" y="0"/>
                  </a:lnTo>
                  <a:cubicBezTo>
                    <a:pt x="6397009" y="0"/>
                    <a:pt x="6444655" y="47646"/>
                    <a:pt x="6444655" y="106420"/>
                  </a:cubicBezTo>
                  <a:lnTo>
                    <a:pt x="6444655" y="957784"/>
                  </a:lnTo>
                  <a:cubicBezTo>
                    <a:pt x="6444655" y="1016558"/>
                    <a:pt x="6397009" y="1064204"/>
                    <a:pt x="6338235" y="1064204"/>
                  </a:cubicBezTo>
                  <a:lnTo>
                    <a:pt x="106420" y="1064204"/>
                  </a:lnTo>
                  <a:cubicBezTo>
                    <a:pt x="47646" y="1064204"/>
                    <a:pt x="0" y="1016558"/>
                    <a:pt x="0" y="957784"/>
                  </a:cubicBezTo>
                  <a:lnTo>
                    <a:pt x="0" y="1064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25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129" tIns="92129" rIns="1264791" bIns="92129" numCol="1" spcCol="1270" anchor="ctr" anchorCtr="0">
              <a:noAutofit/>
            </a:bodyPr>
            <a:lstStyle/>
            <a:p>
              <a:pPr defTabSz="7112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endParaRPr lang="pt-BR" dirty="0" smtClean="0">
                <a:solidFill>
                  <a:schemeClr val="tx2"/>
                </a:solidFill>
                <a:latin typeface="+mj-lt"/>
              </a:endParaRPr>
            </a:p>
            <a:p>
              <a:pPr defTabSz="7112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dirty="0" smtClean="0">
                  <a:solidFill>
                    <a:schemeClr val="tx2"/>
                  </a:solidFill>
                  <a:latin typeface="+mj-lt"/>
                </a:rPr>
                <a:t>Devem </a:t>
              </a:r>
              <a:r>
                <a:rPr lang="pt-BR" dirty="0">
                  <a:solidFill>
                    <a:schemeClr val="tx2"/>
                  </a:solidFill>
                  <a:latin typeface="+mj-lt"/>
                </a:rPr>
                <a:t>ser estabelecidas atividades de coletas de dados formalizadas, adaptadas às circunstâncias nacionais e análises periódicas  no âmbito da aplicação de </a:t>
              </a:r>
              <a:r>
                <a:rPr lang="pt-BR" b="1" i="1" dirty="0">
                  <a:solidFill>
                    <a:schemeClr val="tx2"/>
                  </a:solidFill>
                  <a:latin typeface="+mj-lt"/>
                </a:rPr>
                <a:t>boas práticas </a:t>
              </a:r>
            </a:p>
            <a:p>
              <a:pPr lvl="0" algn="l" defTabSz="7112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1600" b="1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57930" y="3784152"/>
              <a:ext cx="6602502" cy="1064204"/>
            </a:xfrm>
            <a:custGeom>
              <a:avLst/>
              <a:gdLst>
                <a:gd name="connsiteX0" fmla="*/ 0 w 6444655"/>
                <a:gd name="connsiteY0" fmla="*/ 106420 h 1064204"/>
                <a:gd name="connsiteX1" fmla="*/ 106420 w 6444655"/>
                <a:gd name="connsiteY1" fmla="*/ 0 h 1064204"/>
                <a:gd name="connsiteX2" fmla="*/ 6338235 w 6444655"/>
                <a:gd name="connsiteY2" fmla="*/ 0 h 1064204"/>
                <a:gd name="connsiteX3" fmla="*/ 6444655 w 6444655"/>
                <a:gd name="connsiteY3" fmla="*/ 106420 h 1064204"/>
                <a:gd name="connsiteX4" fmla="*/ 6444655 w 6444655"/>
                <a:gd name="connsiteY4" fmla="*/ 957784 h 1064204"/>
                <a:gd name="connsiteX5" fmla="*/ 6338235 w 6444655"/>
                <a:gd name="connsiteY5" fmla="*/ 1064204 h 1064204"/>
                <a:gd name="connsiteX6" fmla="*/ 106420 w 6444655"/>
                <a:gd name="connsiteY6" fmla="*/ 1064204 h 1064204"/>
                <a:gd name="connsiteX7" fmla="*/ 0 w 6444655"/>
                <a:gd name="connsiteY7" fmla="*/ 957784 h 1064204"/>
                <a:gd name="connsiteX8" fmla="*/ 0 w 6444655"/>
                <a:gd name="connsiteY8" fmla="*/ 106420 h 106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4655" h="1064204">
                  <a:moveTo>
                    <a:pt x="0" y="106420"/>
                  </a:moveTo>
                  <a:cubicBezTo>
                    <a:pt x="0" y="47646"/>
                    <a:pt x="47646" y="0"/>
                    <a:pt x="106420" y="0"/>
                  </a:cubicBezTo>
                  <a:lnTo>
                    <a:pt x="6338235" y="0"/>
                  </a:lnTo>
                  <a:cubicBezTo>
                    <a:pt x="6397009" y="0"/>
                    <a:pt x="6444655" y="47646"/>
                    <a:pt x="6444655" y="106420"/>
                  </a:cubicBezTo>
                  <a:lnTo>
                    <a:pt x="6444655" y="957784"/>
                  </a:lnTo>
                  <a:cubicBezTo>
                    <a:pt x="6444655" y="1016558"/>
                    <a:pt x="6397009" y="1064204"/>
                    <a:pt x="6338235" y="1064204"/>
                  </a:cubicBezTo>
                  <a:lnTo>
                    <a:pt x="106420" y="1064204"/>
                  </a:lnTo>
                  <a:cubicBezTo>
                    <a:pt x="47646" y="1064204"/>
                    <a:pt x="0" y="1016558"/>
                    <a:pt x="0" y="957784"/>
                  </a:cubicBezTo>
                  <a:lnTo>
                    <a:pt x="0" y="1064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25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129" tIns="92129" rIns="1256735" bIns="92129" numCol="1" spcCol="1270" anchor="ctr" anchorCtr="0">
              <a:noAutofit/>
            </a:bodyPr>
            <a:lstStyle/>
            <a:p>
              <a:pPr lvl="0" defTabSz="7112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altLang="ja-JP" dirty="0">
                  <a:solidFill>
                    <a:schemeClr val="tx2"/>
                  </a:solidFill>
                  <a:latin typeface="+mj-lt"/>
                  <a:ea typeface="ＭＳ Ｐゴシック" pitchFamily="34" charset="-128"/>
                </a:rPr>
                <a:t>Os procedimentos de coleta de dados são necessários para encontrar e processar dados existentes, bem como para gerar novos dados por pesquisas ou ações de medição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66699" y="5041849"/>
              <a:ext cx="6444655" cy="907431"/>
            </a:xfrm>
            <a:custGeom>
              <a:avLst/>
              <a:gdLst>
                <a:gd name="connsiteX0" fmla="*/ 0 w 6444655"/>
                <a:gd name="connsiteY0" fmla="*/ 106420 h 1064204"/>
                <a:gd name="connsiteX1" fmla="*/ 106420 w 6444655"/>
                <a:gd name="connsiteY1" fmla="*/ 0 h 1064204"/>
                <a:gd name="connsiteX2" fmla="*/ 6338235 w 6444655"/>
                <a:gd name="connsiteY2" fmla="*/ 0 h 1064204"/>
                <a:gd name="connsiteX3" fmla="*/ 6444655 w 6444655"/>
                <a:gd name="connsiteY3" fmla="*/ 106420 h 1064204"/>
                <a:gd name="connsiteX4" fmla="*/ 6444655 w 6444655"/>
                <a:gd name="connsiteY4" fmla="*/ 957784 h 1064204"/>
                <a:gd name="connsiteX5" fmla="*/ 6338235 w 6444655"/>
                <a:gd name="connsiteY5" fmla="*/ 1064204 h 1064204"/>
                <a:gd name="connsiteX6" fmla="*/ 106420 w 6444655"/>
                <a:gd name="connsiteY6" fmla="*/ 1064204 h 1064204"/>
                <a:gd name="connsiteX7" fmla="*/ 0 w 6444655"/>
                <a:gd name="connsiteY7" fmla="*/ 957784 h 1064204"/>
                <a:gd name="connsiteX8" fmla="*/ 0 w 6444655"/>
                <a:gd name="connsiteY8" fmla="*/ 106420 h 106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4655" h="1064204">
                  <a:moveTo>
                    <a:pt x="0" y="106420"/>
                  </a:moveTo>
                  <a:cubicBezTo>
                    <a:pt x="0" y="47646"/>
                    <a:pt x="47646" y="0"/>
                    <a:pt x="106420" y="0"/>
                  </a:cubicBezTo>
                  <a:lnTo>
                    <a:pt x="6338235" y="0"/>
                  </a:lnTo>
                  <a:cubicBezTo>
                    <a:pt x="6397009" y="0"/>
                    <a:pt x="6444655" y="47646"/>
                    <a:pt x="6444655" y="106420"/>
                  </a:cubicBezTo>
                  <a:lnTo>
                    <a:pt x="6444655" y="957784"/>
                  </a:lnTo>
                  <a:cubicBezTo>
                    <a:pt x="6444655" y="1016558"/>
                    <a:pt x="6397009" y="1064204"/>
                    <a:pt x="6338235" y="1064204"/>
                  </a:cubicBezTo>
                  <a:lnTo>
                    <a:pt x="106420" y="1064204"/>
                  </a:lnTo>
                  <a:cubicBezTo>
                    <a:pt x="47646" y="1064204"/>
                    <a:pt x="0" y="1016558"/>
                    <a:pt x="0" y="957784"/>
                  </a:cubicBezTo>
                  <a:lnTo>
                    <a:pt x="0" y="1064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25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129" tIns="92129" rIns="1264791" bIns="92129" numCol="1" spcCol="1270" anchor="ctr" anchorCtr="0">
              <a:noAutofit/>
            </a:bodyPr>
            <a:lstStyle/>
            <a:p>
              <a:pPr lvl="0" defTabSz="7112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1600" dirty="0">
                  <a:solidFill>
                    <a:schemeClr val="tx2"/>
                  </a:solidFill>
                  <a:latin typeface="+mj-lt"/>
                </a:rPr>
                <a:t>A coleta de dados deve abranger  valores e suas incertezas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309689" y="2083844"/>
              <a:ext cx="691733" cy="691733"/>
            </a:xfrm>
            <a:custGeom>
              <a:avLst/>
              <a:gdLst>
                <a:gd name="connsiteX0" fmla="*/ 0 w 691733"/>
                <a:gd name="connsiteY0" fmla="*/ 380453 h 691733"/>
                <a:gd name="connsiteX1" fmla="*/ 155640 w 691733"/>
                <a:gd name="connsiteY1" fmla="*/ 380453 h 691733"/>
                <a:gd name="connsiteX2" fmla="*/ 155640 w 691733"/>
                <a:gd name="connsiteY2" fmla="*/ 0 h 691733"/>
                <a:gd name="connsiteX3" fmla="*/ 536093 w 691733"/>
                <a:gd name="connsiteY3" fmla="*/ 0 h 691733"/>
                <a:gd name="connsiteX4" fmla="*/ 536093 w 691733"/>
                <a:gd name="connsiteY4" fmla="*/ 380453 h 691733"/>
                <a:gd name="connsiteX5" fmla="*/ 691733 w 691733"/>
                <a:gd name="connsiteY5" fmla="*/ 380453 h 691733"/>
                <a:gd name="connsiteX6" fmla="*/ 345867 w 691733"/>
                <a:gd name="connsiteY6" fmla="*/ 691733 h 691733"/>
                <a:gd name="connsiteX7" fmla="*/ 0 w 691733"/>
                <a:gd name="connsiteY7" fmla="*/ 380453 h 69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733" h="691733">
                  <a:moveTo>
                    <a:pt x="0" y="380453"/>
                  </a:moveTo>
                  <a:lnTo>
                    <a:pt x="155640" y="380453"/>
                  </a:lnTo>
                  <a:lnTo>
                    <a:pt x="155640" y="0"/>
                  </a:lnTo>
                  <a:lnTo>
                    <a:pt x="536093" y="0"/>
                  </a:lnTo>
                  <a:lnTo>
                    <a:pt x="536093" y="380453"/>
                  </a:lnTo>
                  <a:lnTo>
                    <a:pt x="691733" y="380453"/>
                  </a:lnTo>
                  <a:lnTo>
                    <a:pt x="345867" y="691733"/>
                  </a:lnTo>
                  <a:lnTo>
                    <a:pt x="0" y="38045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90000"/>
              </a:schemeClr>
            </a:solidFill>
            <a:ln w="42500" cap="flat" cmpd="sng" algn="ctr">
              <a:solidFill>
                <a:srgbClr val="BBE0E3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550" tIns="41910" rIns="197550" bIns="213114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3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899582" y="3341540"/>
              <a:ext cx="691733" cy="691733"/>
            </a:xfrm>
            <a:custGeom>
              <a:avLst/>
              <a:gdLst>
                <a:gd name="connsiteX0" fmla="*/ 0 w 691733"/>
                <a:gd name="connsiteY0" fmla="*/ 380453 h 691733"/>
                <a:gd name="connsiteX1" fmla="*/ 155640 w 691733"/>
                <a:gd name="connsiteY1" fmla="*/ 380453 h 691733"/>
                <a:gd name="connsiteX2" fmla="*/ 155640 w 691733"/>
                <a:gd name="connsiteY2" fmla="*/ 0 h 691733"/>
                <a:gd name="connsiteX3" fmla="*/ 536093 w 691733"/>
                <a:gd name="connsiteY3" fmla="*/ 0 h 691733"/>
                <a:gd name="connsiteX4" fmla="*/ 536093 w 691733"/>
                <a:gd name="connsiteY4" fmla="*/ 380453 h 691733"/>
                <a:gd name="connsiteX5" fmla="*/ 691733 w 691733"/>
                <a:gd name="connsiteY5" fmla="*/ 380453 h 691733"/>
                <a:gd name="connsiteX6" fmla="*/ 345867 w 691733"/>
                <a:gd name="connsiteY6" fmla="*/ 691733 h 691733"/>
                <a:gd name="connsiteX7" fmla="*/ 0 w 691733"/>
                <a:gd name="connsiteY7" fmla="*/ 380453 h 69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733" h="691733">
                  <a:moveTo>
                    <a:pt x="0" y="380453"/>
                  </a:moveTo>
                  <a:lnTo>
                    <a:pt x="155640" y="380453"/>
                  </a:lnTo>
                  <a:lnTo>
                    <a:pt x="155640" y="0"/>
                  </a:lnTo>
                  <a:lnTo>
                    <a:pt x="536093" y="0"/>
                  </a:lnTo>
                  <a:lnTo>
                    <a:pt x="536093" y="380453"/>
                  </a:lnTo>
                  <a:lnTo>
                    <a:pt x="691733" y="380453"/>
                  </a:lnTo>
                  <a:lnTo>
                    <a:pt x="345867" y="691733"/>
                  </a:lnTo>
                  <a:lnTo>
                    <a:pt x="0" y="38045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90000"/>
              </a:schemeClr>
            </a:solidFill>
            <a:ln w="42500" cap="flat" cmpd="sng" algn="ctr">
              <a:solidFill>
                <a:srgbClr val="BBE0E3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550" tIns="41910" rIns="197550" bIns="213114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3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480670" y="4599236"/>
              <a:ext cx="691733" cy="691733"/>
            </a:xfrm>
            <a:custGeom>
              <a:avLst/>
              <a:gdLst>
                <a:gd name="connsiteX0" fmla="*/ 0 w 691733"/>
                <a:gd name="connsiteY0" fmla="*/ 380453 h 691733"/>
                <a:gd name="connsiteX1" fmla="*/ 155640 w 691733"/>
                <a:gd name="connsiteY1" fmla="*/ 380453 h 691733"/>
                <a:gd name="connsiteX2" fmla="*/ 155640 w 691733"/>
                <a:gd name="connsiteY2" fmla="*/ 0 h 691733"/>
                <a:gd name="connsiteX3" fmla="*/ 536093 w 691733"/>
                <a:gd name="connsiteY3" fmla="*/ 0 h 691733"/>
                <a:gd name="connsiteX4" fmla="*/ 536093 w 691733"/>
                <a:gd name="connsiteY4" fmla="*/ 380453 h 691733"/>
                <a:gd name="connsiteX5" fmla="*/ 691733 w 691733"/>
                <a:gd name="connsiteY5" fmla="*/ 380453 h 691733"/>
                <a:gd name="connsiteX6" fmla="*/ 345867 w 691733"/>
                <a:gd name="connsiteY6" fmla="*/ 691733 h 691733"/>
                <a:gd name="connsiteX7" fmla="*/ 0 w 691733"/>
                <a:gd name="connsiteY7" fmla="*/ 380453 h 69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733" h="691733">
                  <a:moveTo>
                    <a:pt x="0" y="380453"/>
                  </a:moveTo>
                  <a:lnTo>
                    <a:pt x="155640" y="380453"/>
                  </a:lnTo>
                  <a:lnTo>
                    <a:pt x="155640" y="0"/>
                  </a:lnTo>
                  <a:lnTo>
                    <a:pt x="536093" y="0"/>
                  </a:lnTo>
                  <a:lnTo>
                    <a:pt x="536093" y="380453"/>
                  </a:lnTo>
                  <a:lnTo>
                    <a:pt x="691733" y="380453"/>
                  </a:lnTo>
                  <a:lnTo>
                    <a:pt x="345867" y="691733"/>
                  </a:lnTo>
                  <a:lnTo>
                    <a:pt x="0" y="38045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90000"/>
              </a:schemeClr>
            </a:solidFill>
            <a:ln w="42500" cap="flat" cmpd="sng" algn="ctr">
              <a:solidFill>
                <a:srgbClr val="BBE0E3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550" tIns="41910" rIns="197550" bIns="213114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3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17" name="Rectangle 37"/>
          <p:cNvSpPr txBox="1">
            <a:spLocks noChangeArrowheads="1"/>
          </p:cNvSpPr>
          <p:nvPr/>
        </p:nvSpPr>
        <p:spPr>
          <a:xfrm>
            <a:off x="2915817" y="6291753"/>
            <a:ext cx="3456384" cy="213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9323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-73372"/>
            <a:ext cx="9004300" cy="10541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1800" dirty="0"/>
              <a:t>O IPCC fornece orientação sobre a coleta de dados nacionais/internacionais existentes e novos dados sobre coleta de dados de EF, AD e incerteza - isso abrange:</a:t>
            </a:r>
            <a:endParaRPr lang="en-GB" sz="1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307642"/>
              </p:ext>
            </p:extLst>
          </p:nvPr>
        </p:nvGraphicFramePr>
        <p:xfrm>
          <a:off x="211708" y="1262743"/>
          <a:ext cx="8680772" cy="469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3059833" y="6261099"/>
            <a:ext cx="3312368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8664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4591"/>
            <a:ext cx="8748464" cy="6901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ja-JP" sz="2300" dirty="0"/>
              <a:t>Aquisição de dados: tratar com dados restritos e confidencialidade</a:t>
            </a:r>
            <a:endParaRPr lang="en-GB" sz="2300" dirty="0"/>
          </a:p>
        </p:txBody>
      </p:sp>
      <p:sp>
        <p:nvSpPr>
          <p:cNvPr id="17" name="Rectangle 16"/>
          <p:cNvSpPr/>
          <p:nvPr/>
        </p:nvSpPr>
        <p:spPr>
          <a:xfrm>
            <a:off x="611560" y="1059232"/>
            <a:ext cx="7444596" cy="653698"/>
          </a:xfrm>
          <a:prstGeom prst="rect">
            <a:avLst/>
          </a:prstGeom>
          <a:solidFill>
            <a:schemeClr val="bg1">
              <a:lumMod val="95000"/>
            </a:schemeClr>
          </a:solidFill>
          <a:ln w="425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536575" indent="-536575"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altLang="ja-JP" sz="1800" kern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É boa prática envolver fornecedores de dados no processo de compilação e aperfeiçoamento do inventário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1560" y="3416061"/>
            <a:ext cx="7444596" cy="2533220"/>
          </a:xfrm>
          <a:prstGeom prst="rect">
            <a:avLst/>
          </a:prstGeom>
          <a:solidFill>
            <a:schemeClr val="bg1">
              <a:lumMod val="95000"/>
            </a:schemeClr>
          </a:solidFill>
          <a:ln w="425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536575" indent="-536575"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altLang="ja-JP" sz="1800" kern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Buscar soluções para superar essas preocupações:</a:t>
            </a:r>
          </a:p>
          <a:p>
            <a:pPr marL="1287145" marR="0" lvl="1" indent="-285750" defTabSz="91440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altLang="ja-JP" sz="1600" kern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explicar o uso pretendido dos dados,</a:t>
            </a:r>
            <a:endParaRPr lang="pt-BR" altLang="ja-JP" sz="1600" kern="0" dirty="0">
              <a:solidFill>
                <a:schemeClr val="tx2"/>
              </a:solidFill>
              <a:latin typeface="+mj-lt"/>
              <a:ea typeface="ＭＳ Ｐゴシック" pitchFamily="34" charset="-128"/>
              <a:cs typeface="Arial"/>
            </a:endParaRPr>
          </a:p>
          <a:p>
            <a:pPr marL="1287145" lvl="1" indent="-285750"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ja-JP" sz="1600" kern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concordar, por escrito, com o nível em que os dados </a:t>
            </a:r>
            <a:r>
              <a:rPr lang="pt-BR" altLang="ja-JP" sz="1600" kern="0" dirty="0">
                <a:solidFill>
                  <a:schemeClr val="tx2"/>
                </a:solidFill>
                <a:latin typeface="+mj-lt"/>
                <a:ea typeface="ＭＳ Ｐゴシック" pitchFamily="34" charset="-128"/>
                <a:cs typeface="Arial"/>
              </a:rPr>
              <a:t>serão disponibilizados publicamente,</a:t>
            </a:r>
          </a:p>
          <a:p>
            <a:pPr marL="1287145" lvl="1" indent="-285750"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ja-JP" sz="1600" kern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identificar o ganho possível na acurácia dos inventários com o uso dos dados,</a:t>
            </a:r>
            <a:endParaRPr lang="pt-BR" altLang="ja-JP" sz="1600" kern="0" dirty="0">
              <a:solidFill>
                <a:schemeClr val="tx2"/>
              </a:solidFill>
              <a:latin typeface="+mj-lt"/>
              <a:ea typeface="ＭＳ Ｐゴシック" pitchFamily="34" charset="-128"/>
              <a:cs typeface="Arial"/>
            </a:endParaRPr>
          </a:p>
          <a:p>
            <a:pPr marL="1287145" lvl="1" indent="-285750"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ja-JP" sz="1600" kern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oferecer cooperação para gerar um conjunto de dados que seja mutuamente aceitável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n-cs"/>
              </a:rPr>
              <a:t>,</a:t>
            </a:r>
            <a:endParaRPr lang="en-US" altLang="ja-JP" sz="1600" b="0" i="0" u="none" strike="noStrike" kern="0" cap="none" spc="0" baseline="0" noProof="0" dirty="0">
              <a:solidFill>
                <a:schemeClr val="tx2"/>
              </a:solidFill>
              <a:latin typeface="+mj-lt"/>
              <a:ea typeface="ＭＳ Ｐゴシック" pitchFamily="34" charset="-128"/>
              <a:cs typeface="Arial"/>
            </a:endParaRPr>
          </a:p>
          <a:p>
            <a:pPr marL="1287145" lvl="1" indent="-285750"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ja-JP" sz="1600" kern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e/ou dar crédito/reconhecimento no inventário dos dados fornecidos.</a:t>
            </a:r>
            <a:endParaRPr lang="pt-BR" altLang="ja-JP" sz="1600" kern="0" dirty="0">
              <a:solidFill>
                <a:schemeClr val="tx2"/>
              </a:solidFill>
              <a:latin typeface="+mj-lt"/>
              <a:ea typeface="ＭＳ Ｐゴシック" pitchFamily="34" charset="-128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1" y="2274739"/>
            <a:ext cx="7444595" cy="722939"/>
          </a:xfrm>
          <a:prstGeom prst="rect">
            <a:avLst/>
          </a:prstGeom>
          <a:solidFill>
            <a:schemeClr val="bg1">
              <a:lumMod val="95000"/>
            </a:schemeClr>
          </a:solidFill>
          <a:ln w="425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536575" indent="-536575"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pt-BR" altLang="ja-JP" sz="1800" kern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Os provedores de dados podem restringir o acesso às informações porque são confidenciais, inéditas ou ainda não estão finalizadas.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4087368" y="1842555"/>
            <a:ext cx="484632" cy="362309"/>
          </a:xfrm>
          <a:prstGeom prst="downArrow">
            <a:avLst/>
          </a:prstGeom>
          <a:solidFill>
            <a:srgbClr val="BBE0E3"/>
          </a:solidFill>
          <a:ln w="425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087368" y="2997679"/>
            <a:ext cx="484632" cy="388187"/>
          </a:xfrm>
          <a:prstGeom prst="downArrow">
            <a:avLst/>
          </a:prstGeom>
          <a:solidFill>
            <a:srgbClr val="BBE0E3"/>
          </a:solidFill>
          <a:ln w="425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10" name="Rectangle 37"/>
          <p:cNvSpPr txBox="1">
            <a:spLocks noChangeArrowheads="1"/>
          </p:cNvSpPr>
          <p:nvPr/>
        </p:nvSpPr>
        <p:spPr>
          <a:xfrm>
            <a:off x="2771801" y="6291753"/>
            <a:ext cx="3600400" cy="213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7062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92777"/>
          </a:xfrm>
        </p:spPr>
        <p:txBody>
          <a:bodyPr/>
          <a:lstStyle/>
          <a:p>
            <a:r>
              <a:rPr lang="pt-BR" altLang="ja-JP" sz="2100" dirty="0"/>
              <a:t>Coleta de dados existentes: possíveis fontes de dados específicos do país</a:t>
            </a:r>
            <a:endParaRPr lang="en-GB" sz="21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2789" y="920566"/>
            <a:ext cx="8310432" cy="5129478"/>
            <a:chOff x="407206" y="1244235"/>
            <a:chExt cx="8310432" cy="4777052"/>
          </a:xfrm>
        </p:grpSpPr>
        <p:sp>
          <p:nvSpPr>
            <p:cNvPr id="9" name="Freeform 8"/>
            <p:cNvSpPr/>
            <p:nvPr/>
          </p:nvSpPr>
          <p:spPr>
            <a:xfrm>
              <a:off x="407206" y="1244236"/>
              <a:ext cx="2652626" cy="292121"/>
            </a:xfrm>
            <a:custGeom>
              <a:avLst/>
              <a:gdLst>
                <a:gd name="connsiteX0" fmla="*/ 0 w 2652626"/>
                <a:gd name="connsiteY0" fmla="*/ 0 h 350405"/>
                <a:gd name="connsiteX1" fmla="*/ 2652626 w 2652626"/>
                <a:gd name="connsiteY1" fmla="*/ 0 h 350405"/>
                <a:gd name="connsiteX2" fmla="*/ 2652626 w 2652626"/>
                <a:gd name="connsiteY2" fmla="*/ 350405 h 350405"/>
                <a:gd name="connsiteX3" fmla="*/ 0 w 2652626"/>
                <a:gd name="connsiteY3" fmla="*/ 350405 h 350405"/>
                <a:gd name="connsiteX4" fmla="*/ 0 w 2652626"/>
                <a:gd name="connsiteY4" fmla="*/ 0 h 35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2626" h="350405">
                  <a:moveTo>
                    <a:pt x="0" y="0"/>
                  </a:moveTo>
                  <a:lnTo>
                    <a:pt x="2652626" y="0"/>
                  </a:lnTo>
                  <a:lnTo>
                    <a:pt x="2652626" y="350405"/>
                  </a:lnTo>
                  <a:lnTo>
                    <a:pt x="0" y="350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425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Nacional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07206" y="1724004"/>
              <a:ext cx="2652626" cy="4297283"/>
            </a:xfrm>
            <a:custGeom>
              <a:avLst/>
              <a:gdLst>
                <a:gd name="connsiteX0" fmla="*/ 0 w 2652626"/>
                <a:gd name="connsiteY0" fmla="*/ 0 h 3941798"/>
                <a:gd name="connsiteX1" fmla="*/ 2652626 w 2652626"/>
                <a:gd name="connsiteY1" fmla="*/ 0 h 3941798"/>
                <a:gd name="connsiteX2" fmla="*/ 2652626 w 2652626"/>
                <a:gd name="connsiteY2" fmla="*/ 3941798 h 3941798"/>
                <a:gd name="connsiteX3" fmla="*/ 0 w 2652626"/>
                <a:gd name="connsiteY3" fmla="*/ 3941798 h 3941798"/>
                <a:gd name="connsiteX4" fmla="*/ 0 w 2652626"/>
                <a:gd name="connsiteY4" fmla="*/ 0 h 394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2626" h="3941798">
                  <a:moveTo>
                    <a:pt x="0" y="0"/>
                  </a:moveTo>
                  <a:lnTo>
                    <a:pt x="2652626" y="0"/>
                  </a:lnTo>
                  <a:lnTo>
                    <a:pt x="2652626" y="3941798"/>
                  </a:lnTo>
                  <a:lnTo>
                    <a:pt x="0" y="394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 w="42500" cap="flat" cmpd="sng" algn="ctr">
              <a:solidFill>
                <a:srgbClr val="BBE0E3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dirty="0">
                  <a:solidFill>
                    <a:schemeClr val="tx2"/>
                  </a:solidFill>
                  <a:latin typeface="+mj-lt"/>
                </a:rPr>
                <a:t>Agências nacionais de estatística</a:t>
              </a:r>
            </a:p>
            <a:p>
              <a:pPr marL="228600" lvl="1" indent="-228600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dirty="0">
                  <a:solidFill>
                    <a:schemeClr val="tx2"/>
                  </a:solidFill>
                  <a:latin typeface="+mj-lt"/>
                </a:rPr>
                <a:t>Especialistas setoriais, organizações de partes interessadas</a:t>
              </a:r>
            </a:p>
            <a:p>
              <a:pPr marL="228600" lvl="1" indent="-228600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dirty="0">
                  <a:solidFill>
                    <a:schemeClr val="tx2"/>
                  </a:solidFill>
                  <a:latin typeface="+mj-lt"/>
                </a:rPr>
                <a:t>Outros especialistas nacionais</a:t>
              </a:r>
            </a:p>
            <a:p>
              <a:pPr marL="228600" lvl="1" indent="-228600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dirty="0">
                  <a:solidFill>
                    <a:schemeClr val="tx2"/>
                  </a:solidFill>
                  <a:latin typeface="+mj-lt"/>
                </a:rPr>
                <a:t>Bibliotecas de referência </a:t>
              </a:r>
            </a:p>
            <a:p>
              <a:pPr marL="0" lvl="1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dirty="0">
                  <a:solidFill>
                    <a:schemeClr val="tx2"/>
                  </a:solidFill>
                  <a:latin typeface="+mj-lt"/>
                </a:rPr>
                <a:t>(bibliotecas nacionais)</a:t>
              </a:r>
            </a:p>
            <a:p>
              <a:pPr marL="228600" lvl="1" indent="-228600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dirty="0">
                  <a:solidFill>
                    <a:schemeClr val="tx2"/>
                  </a:solidFill>
                  <a:latin typeface="+mj-lt"/>
                </a:rPr>
                <a:t>Relatórios de Inventário Nacional das Partes da Convenção-Quadro das Nações Unidas sobre Mudança do Clima</a:t>
              </a:r>
              <a:endParaRPr lang="en-GB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endParaRPr>
            </a:p>
            <a:p>
              <a:pPr marL="228600" lvl="1" indent="-228600" algn="l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endParaRPr>
            </a:p>
            <a:p>
              <a:pPr marL="228600" lvl="1" indent="-228600" algn="l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endParaRPr>
            </a:p>
            <a:p>
              <a:pPr marL="228600" lvl="1" indent="-228600" algn="l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endParaRPr>
            </a:p>
            <a:p>
              <a:pPr marL="228600" lvl="1" indent="-228600" algn="l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91143" y="1244236"/>
              <a:ext cx="2652626" cy="289357"/>
            </a:xfrm>
            <a:custGeom>
              <a:avLst/>
              <a:gdLst>
                <a:gd name="connsiteX0" fmla="*/ 0 w 2652626"/>
                <a:gd name="connsiteY0" fmla="*/ 0 h 350405"/>
                <a:gd name="connsiteX1" fmla="*/ 2652626 w 2652626"/>
                <a:gd name="connsiteY1" fmla="*/ 0 h 350405"/>
                <a:gd name="connsiteX2" fmla="*/ 2652626 w 2652626"/>
                <a:gd name="connsiteY2" fmla="*/ 350405 h 350405"/>
                <a:gd name="connsiteX3" fmla="*/ 0 w 2652626"/>
                <a:gd name="connsiteY3" fmla="*/ 350405 h 350405"/>
                <a:gd name="connsiteX4" fmla="*/ 0 w 2652626"/>
                <a:gd name="connsiteY4" fmla="*/ 0 h 35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2626" h="350405">
                  <a:moveTo>
                    <a:pt x="0" y="0"/>
                  </a:moveTo>
                  <a:lnTo>
                    <a:pt x="2652626" y="0"/>
                  </a:lnTo>
                  <a:lnTo>
                    <a:pt x="2652626" y="350405"/>
                  </a:lnTo>
                  <a:lnTo>
                    <a:pt x="0" y="350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425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Internacional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03849" y="1724004"/>
              <a:ext cx="2652626" cy="4297283"/>
            </a:xfrm>
            <a:custGeom>
              <a:avLst/>
              <a:gdLst>
                <a:gd name="connsiteX0" fmla="*/ 0 w 2652626"/>
                <a:gd name="connsiteY0" fmla="*/ 0 h 3941798"/>
                <a:gd name="connsiteX1" fmla="*/ 2652626 w 2652626"/>
                <a:gd name="connsiteY1" fmla="*/ 0 h 3941798"/>
                <a:gd name="connsiteX2" fmla="*/ 2652626 w 2652626"/>
                <a:gd name="connsiteY2" fmla="*/ 3941798 h 3941798"/>
                <a:gd name="connsiteX3" fmla="*/ 0 w 2652626"/>
                <a:gd name="connsiteY3" fmla="*/ 3941798 h 3941798"/>
                <a:gd name="connsiteX4" fmla="*/ 0 w 2652626"/>
                <a:gd name="connsiteY4" fmla="*/ 0 h 394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2626" h="3941798">
                  <a:moveTo>
                    <a:pt x="0" y="0"/>
                  </a:moveTo>
                  <a:lnTo>
                    <a:pt x="2652626" y="0"/>
                  </a:lnTo>
                  <a:lnTo>
                    <a:pt x="2652626" y="3941798"/>
                  </a:lnTo>
                  <a:lnTo>
                    <a:pt x="0" y="394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 w="42500" cap="flat" cmpd="sng" algn="ctr">
              <a:solidFill>
                <a:srgbClr val="BBE0E3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altLang="zh-CN" dirty="0">
                  <a:solidFill>
                    <a:schemeClr val="tx2"/>
                  </a:solidFill>
                  <a:latin typeface="+mj-lt"/>
                  <a:ea typeface="SimSun" pitchFamily="2" charset="-122"/>
                </a:rPr>
                <a:t>Banco de dados do fator de emissão do IPCC (EFDB)</a:t>
              </a:r>
            </a:p>
            <a:p>
              <a:pPr marL="228600" lvl="1" indent="-228600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altLang="zh-CN" dirty="0">
                  <a:solidFill>
                    <a:schemeClr val="tx2"/>
                  </a:solidFill>
                  <a:latin typeface="+mj-lt"/>
                  <a:ea typeface="SimSun" pitchFamily="2" charset="-122"/>
                </a:rPr>
                <a:t>Organizações internacionais que publicam estatísticas por exemplo, as Nações Unidas, o Eurostat ou a Agência Internacional da Energia, a OCDE, a FAO e o FMI (que mantém a atividade internacional e os dados económicos)</a:t>
              </a:r>
            </a:p>
            <a:p>
              <a:pPr marL="228600" lvl="1" indent="-228600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dirty="0">
                  <a:solidFill>
                    <a:schemeClr val="tx2"/>
                  </a:solidFill>
                  <a:latin typeface="+mj-lt"/>
                </a:rPr>
                <a:t>Outros especialistas internacionais</a:t>
              </a:r>
            </a:p>
            <a:p>
              <a:pPr marL="228600" lvl="1" indent="-228600" algn="l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600" kern="1200" dirty="0">
                <a:solidFill>
                  <a:schemeClr val="tx2"/>
                </a:solidFill>
                <a:latin typeface="+mj-lt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21237" y="1244235"/>
              <a:ext cx="2696401" cy="289357"/>
            </a:xfrm>
            <a:custGeom>
              <a:avLst/>
              <a:gdLst>
                <a:gd name="connsiteX0" fmla="*/ 0 w 2993520"/>
                <a:gd name="connsiteY0" fmla="*/ 0 h 312556"/>
                <a:gd name="connsiteX1" fmla="*/ 2993520 w 2993520"/>
                <a:gd name="connsiteY1" fmla="*/ 0 h 312556"/>
                <a:gd name="connsiteX2" fmla="*/ 2993520 w 2993520"/>
                <a:gd name="connsiteY2" fmla="*/ 312556 h 312556"/>
                <a:gd name="connsiteX3" fmla="*/ 0 w 2993520"/>
                <a:gd name="connsiteY3" fmla="*/ 312556 h 312556"/>
                <a:gd name="connsiteX4" fmla="*/ 0 w 2993520"/>
                <a:gd name="connsiteY4" fmla="*/ 0 h 31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520" h="312556">
                  <a:moveTo>
                    <a:pt x="0" y="0"/>
                  </a:moveTo>
                  <a:lnTo>
                    <a:pt x="2993520" y="0"/>
                  </a:lnTo>
                  <a:lnTo>
                    <a:pt x="2993520" y="312556"/>
                  </a:lnTo>
                  <a:lnTo>
                    <a:pt x="0" y="312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425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Outros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021237" y="1724004"/>
              <a:ext cx="2655219" cy="4297283"/>
            </a:xfrm>
            <a:custGeom>
              <a:avLst/>
              <a:gdLst>
                <a:gd name="connsiteX0" fmla="*/ 0 w 2655219"/>
                <a:gd name="connsiteY0" fmla="*/ 0 h 3583508"/>
                <a:gd name="connsiteX1" fmla="*/ 2655219 w 2655219"/>
                <a:gd name="connsiteY1" fmla="*/ 0 h 3583508"/>
                <a:gd name="connsiteX2" fmla="*/ 2655219 w 2655219"/>
                <a:gd name="connsiteY2" fmla="*/ 3583508 h 3583508"/>
                <a:gd name="connsiteX3" fmla="*/ 0 w 2655219"/>
                <a:gd name="connsiteY3" fmla="*/ 3583508 h 3583508"/>
                <a:gd name="connsiteX4" fmla="*/ 0 w 2655219"/>
                <a:gd name="connsiteY4" fmla="*/ 0 h 358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5219" h="3583508">
                  <a:moveTo>
                    <a:pt x="0" y="0"/>
                  </a:moveTo>
                  <a:lnTo>
                    <a:pt x="2655219" y="0"/>
                  </a:lnTo>
                  <a:lnTo>
                    <a:pt x="2655219" y="3583508"/>
                  </a:lnTo>
                  <a:lnTo>
                    <a:pt x="0" y="3583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 w="42500" cap="flat" cmpd="sng" algn="ctr">
              <a:solidFill>
                <a:srgbClr val="BBE0E3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dirty="0">
                  <a:solidFill>
                    <a:schemeClr val="tx2"/>
                  </a:solidFill>
                  <a:latin typeface="+mj-lt"/>
                </a:rPr>
                <a:t>Artigos científicos e técnicos em livros, periódicos e relatórios ambientais</a:t>
              </a:r>
            </a:p>
            <a:p>
              <a:pPr marL="228600" lvl="1" indent="-228600" algn="l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Universidades</a:t>
              </a:r>
            </a:p>
            <a:p>
              <a:pPr marL="228600" lvl="1" indent="-228600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dirty="0">
                  <a:solidFill>
                    <a:schemeClr val="tx2"/>
                  </a:solidFill>
                  <a:latin typeface="+mj-lt"/>
                </a:rPr>
                <a:t>Pesquisa na Web para organizações e especialistas </a:t>
              </a:r>
            </a:p>
            <a:p>
              <a:pPr marL="228600" lvl="1" indent="-228600" algn="l" defTabSz="889000">
                <a:lnSpc>
                  <a:spcPct val="12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7</a:t>
            </a:fld>
            <a:endParaRPr lang="en-US" dirty="0"/>
          </a:p>
        </p:txBody>
      </p:sp>
      <p:sp>
        <p:nvSpPr>
          <p:cNvPr id="16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17" name="Rectangle 37"/>
          <p:cNvSpPr txBox="1">
            <a:spLocks noChangeArrowheads="1"/>
          </p:cNvSpPr>
          <p:nvPr/>
        </p:nvSpPr>
        <p:spPr>
          <a:xfrm>
            <a:off x="2843809" y="6261100"/>
            <a:ext cx="3528392" cy="192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4978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79140"/>
            <a:ext cx="8933894" cy="963041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pt-BR" altLang="ja-JP" sz="2000" dirty="0"/>
              <a:t>Coleta  de dados: orientação geral para a coleta de dados existentes – passos importantes</a:t>
            </a:r>
            <a:endParaRPr lang="en-US" altLang="ja-JP" sz="2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760"/>
            <a:ext cx="8174037" cy="48244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altLang="ja-JP" b="1" dirty="0">
                <a:latin typeface="+mj-lt"/>
                <a:ea typeface="ＭＳ Ｐゴシック" pitchFamily="34" charset="-128"/>
              </a:rPr>
              <a:t>Compilação das fontes disponíveis de dados</a:t>
            </a:r>
            <a:endParaRPr lang="pt-BR" dirty="0">
              <a:latin typeface="+mj-lt"/>
              <a:ea typeface="ＭＳ Ｐゴシック" pitchFamily="34" charset="-128"/>
            </a:endParaRPr>
          </a:p>
          <a:p>
            <a:pPr marL="899795" lvl="2" algn="just">
              <a:buFont typeface="Wingdings" panose="05000000000000000000" pitchFamily="2" charset="2"/>
              <a:buChar char="Ø"/>
            </a:pPr>
            <a:r>
              <a:rPr lang="pt-BR" altLang="ja-JP" dirty="0">
                <a:latin typeface="+mj-lt"/>
                <a:ea typeface="ＭＳ Ｐゴシック" pitchFamily="34" charset="-128"/>
              </a:rPr>
              <a:t>Processo iterativo onde se desenvolvem os detalhes dos dados disponíveis</a:t>
            </a:r>
            <a:endParaRPr lang="pt-BR" dirty="0">
              <a:cs typeface="Arial"/>
            </a:endParaRPr>
          </a:p>
          <a:p>
            <a:pPr marL="990600" lvl="1" indent="-533400" algn="just">
              <a:buFont typeface="Arial" panose="020B0604020202020204" pitchFamily="34" charset="0"/>
              <a:buChar char="•"/>
            </a:pPr>
            <a:r>
              <a:rPr lang="pt-BR" altLang="ja-JP" dirty="0">
                <a:latin typeface="+mj-lt"/>
                <a:ea typeface="ＭＳ Ｐゴシック" pitchFamily="34" charset="-128"/>
              </a:rPr>
              <a:t>Lento e requer questionamentos até se chegar a uma conclusão sobre a utilidade de um conjunto de dados para fins do inventário. Por exemplo, considerar a intenção original da fonte dos dados</a:t>
            </a:r>
            <a:endParaRPr lang="pt-BR" altLang="ja-JP" dirty="0">
              <a:latin typeface="+mj-lt"/>
              <a:ea typeface="ＭＳ Ｐゴシック" pitchFamily="34" charset="-128"/>
              <a:cs typeface="Arial"/>
            </a:endParaRPr>
          </a:p>
          <a:p>
            <a:pPr marL="457200" lvl="1" indent="0" algn="just">
              <a:buNone/>
            </a:pPr>
            <a:endParaRPr lang="pt-BR" altLang="ja-JP" dirty="0">
              <a:latin typeface="+mj-lt"/>
              <a:ea typeface="ＭＳ Ｐゴシック" pitchFamily="34" charset="-128"/>
              <a:cs typeface="Arial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ja-JP" b="1" dirty="0">
                <a:latin typeface="+mj-lt"/>
                <a:ea typeface="ＭＳ Ｐゴシック" pitchFamily="34" charset="-128"/>
              </a:rPr>
              <a:t>Refinamento dos requisitos de dados</a:t>
            </a:r>
            <a:endParaRPr lang="pt-BR" altLang="ja-JP" b="1" dirty="0">
              <a:latin typeface="+mj-lt"/>
              <a:ea typeface="ＭＳ Ｐゴシック" pitchFamily="34" charset="-128"/>
              <a:cs typeface="Arial"/>
            </a:endParaRPr>
          </a:p>
          <a:p>
            <a:pPr marL="990600" lvl="1" indent="-533400" algn="just">
              <a:buFont typeface="Arial" panose="020B0604020202020204" pitchFamily="34" charset="0"/>
              <a:buChar char="•"/>
            </a:pPr>
            <a:r>
              <a:rPr lang="pt-BR" altLang="ja-JP" dirty="0">
                <a:latin typeface="+mj-lt"/>
                <a:ea typeface="ＭＳ Ｐゴシック" pitchFamily="34" charset="-128"/>
              </a:rPr>
              <a:t>Especificação formal e solicitação de dados (ou seja, o que pedir, , a quem, e quando)</a:t>
            </a:r>
            <a:endParaRPr lang="pt-BR" altLang="ja-JP" dirty="0">
              <a:latin typeface="+mj-lt"/>
              <a:ea typeface="ＭＳ Ｐゴシック" pitchFamily="34" charset="-128"/>
              <a:cs typeface="Arial"/>
            </a:endParaRPr>
          </a:p>
          <a:p>
            <a:pPr marL="990600" lvl="1" indent="-533400" algn="just">
              <a:buFont typeface="Arial" panose="020B0604020202020204" pitchFamily="34" charset="0"/>
              <a:buChar char="•"/>
            </a:pPr>
            <a:r>
              <a:rPr lang="pt-BR" altLang="ja-JP" dirty="0">
                <a:latin typeface="+mj-lt"/>
                <a:ea typeface="ＭＳ Ｐゴシック" pitchFamily="34" charset="-128"/>
              </a:rPr>
              <a:t>As especificações incluem o seguinte: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8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771801" y="6261099"/>
            <a:ext cx="36004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3832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94" y="0"/>
            <a:ext cx="8935006" cy="1049655"/>
          </a:xfrm>
        </p:spPr>
        <p:txBody>
          <a:bodyPr/>
          <a:lstStyle/>
          <a:p>
            <a:r>
              <a:rPr lang="pt-BR" sz="2200" dirty="0"/>
              <a:t>Coleta de dados: refinamento dos requisitos de dados (especificações</a:t>
            </a:r>
            <a:r>
              <a:rPr lang="en-GB" sz="2200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8343" y="1208903"/>
            <a:ext cx="8681137" cy="4765926"/>
            <a:chOff x="139335" y="1237658"/>
            <a:chExt cx="8681137" cy="4765926"/>
          </a:xfrm>
        </p:grpSpPr>
        <p:sp>
          <p:nvSpPr>
            <p:cNvPr id="8" name="Freeform 7"/>
            <p:cNvSpPr/>
            <p:nvPr/>
          </p:nvSpPr>
          <p:spPr>
            <a:xfrm>
              <a:off x="1009335" y="1237658"/>
              <a:ext cx="7803653" cy="1388678"/>
            </a:xfrm>
            <a:custGeom>
              <a:avLst/>
              <a:gdLst>
                <a:gd name="connsiteX0" fmla="*/ 231451 w 1388677"/>
                <a:gd name="connsiteY0" fmla="*/ 0 h 8039632"/>
                <a:gd name="connsiteX1" fmla="*/ 1157226 w 1388677"/>
                <a:gd name="connsiteY1" fmla="*/ 0 h 8039632"/>
                <a:gd name="connsiteX2" fmla="*/ 1388677 w 1388677"/>
                <a:gd name="connsiteY2" fmla="*/ 231451 h 8039632"/>
                <a:gd name="connsiteX3" fmla="*/ 1388677 w 1388677"/>
                <a:gd name="connsiteY3" fmla="*/ 8039632 h 8039632"/>
                <a:gd name="connsiteX4" fmla="*/ 1388677 w 1388677"/>
                <a:gd name="connsiteY4" fmla="*/ 8039632 h 8039632"/>
                <a:gd name="connsiteX5" fmla="*/ 0 w 1388677"/>
                <a:gd name="connsiteY5" fmla="*/ 8039632 h 8039632"/>
                <a:gd name="connsiteX6" fmla="*/ 0 w 1388677"/>
                <a:gd name="connsiteY6" fmla="*/ 8039632 h 8039632"/>
                <a:gd name="connsiteX7" fmla="*/ 0 w 1388677"/>
                <a:gd name="connsiteY7" fmla="*/ 231451 h 8039632"/>
                <a:gd name="connsiteX8" fmla="*/ 231451 w 1388677"/>
                <a:gd name="connsiteY8" fmla="*/ 0 h 80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8677" h="8039632">
                  <a:moveTo>
                    <a:pt x="1388677" y="1339969"/>
                  </a:moveTo>
                  <a:lnTo>
                    <a:pt x="1388677" y="6699663"/>
                  </a:lnTo>
                  <a:cubicBezTo>
                    <a:pt x="1388677" y="7439707"/>
                    <a:pt x="1370778" y="8039629"/>
                    <a:pt x="1348699" y="8039629"/>
                  </a:cubicBezTo>
                  <a:lnTo>
                    <a:pt x="0" y="8039629"/>
                  </a:lnTo>
                  <a:lnTo>
                    <a:pt x="0" y="803962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348699" y="3"/>
                  </a:lnTo>
                  <a:cubicBezTo>
                    <a:pt x="1370778" y="3"/>
                    <a:pt x="1388677" y="599925"/>
                    <a:pt x="1388677" y="133996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 w="425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1615" rIns="315440" bIns="191616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dirty="0">
                  <a:solidFill>
                    <a:schemeClr val="tx2"/>
                  </a:solidFill>
                  <a:latin typeface="+mj-lt"/>
                </a:rPr>
                <a:t>Definição do conjunto de dados (por exemplo, séries cronológicas, detalhes de setores e subsetores, cobertura nacional, requisitos para dados de incerteza, fatores de emissão e / ou unidades de dados de atividade),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dirty="0">
                  <a:solidFill>
                    <a:schemeClr val="tx2"/>
                  </a:solidFill>
                  <a:latin typeface="+mj-lt"/>
                </a:rPr>
                <a:t>Definição do formato (por exemplo, planilha eletrônica) e estrutura (por exemplo, quais tabelas diferentes são necessárias e sua estrutura) do conjunto de dados</a:t>
              </a:r>
              <a:endParaRPr lang="en-GB" kern="12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71925" y="1237659"/>
              <a:ext cx="842097" cy="1388678"/>
            </a:xfrm>
            <a:custGeom>
              <a:avLst/>
              <a:gdLst>
                <a:gd name="connsiteX0" fmla="*/ 0 w 758814"/>
                <a:gd name="connsiteY0" fmla="*/ 126472 h 1735847"/>
                <a:gd name="connsiteX1" fmla="*/ 126472 w 758814"/>
                <a:gd name="connsiteY1" fmla="*/ 0 h 1735847"/>
                <a:gd name="connsiteX2" fmla="*/ 632342 w 758814"/>
                <a:gd name="connsiteY2" fmla="*/ 0 h 1735847"/>
                <a:gd name="connsiteX3" fmla="*/ 758814 w 758814"/>
                <a:gd name="connsiteY3" fmla="*/ 126472 h 1735847"/>
                <a:gd name="connsiteX4" fmla="*/ 758814 w 758814"/>
                <a:gd name="connsiteY4" fmla="*/ 1609375 h 1735847"/>
                <a:gd name="connsiteX5" fmla="*/ 632342 w 758814"/>
                <a:gd name="connsiteY5" fmla="*/ 1735847 h 1735847"/>
                <a:gd name="connsiteX6" fmla="*/ 126472 w 758814"/>
                <a:gd name="connsiteY6" fmla="*/ 1735847 h 1735847"/>
                <a:gd name="connsiteX7" fmla="*/ 0 w 758814"/>
                <a:gd name="connsiteY7" fmla="*/ 1609375 h 1735847"/>
                <a:gd name="connsiteX8" fmla="*/ 0 w 758814"/>
                <a:gd name="connsiteY8" fmla="*/ 126472 h 173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814" h="1735847">
                  <a:moveTo>
                    <a:pt x="0" y="126472"/>
                  </a:moveTo>
                  <a:cubicBezTo>
                    <a:pt x="0" y="56623"/>
                    <a:pt x="56623" y="0"/>
                    <a:pt x="126472" y="0"/>
                  </a:cubicBezTo>
                  <a:lnTo>
                    <a:pt x="632342" y="0"/>
                  </a:lnTo>
                  <a:cubicBezTo>
                    <a:pt x="702191" y="0"/>
                    <a:pt x="758814" y="56623"/>
                    <a:pt x="758814" y="126472"/>
                  </a:cubicBezTo>
                  <a:lnTo>
                    <a:pt x="758814" y="1609375"/>
                  </a:lnTo>
                  <a:cubicBezTo>
                    <a:pt x="758814" y="1679224"/>
                    <a:pt x="702191" y="1735847"/>
                    <a:pt x="632342" y="1735847"/>
                  </a:cubicBezTo>
                  <a:lnTo>
                    <a:pt x="126472" y="1735847"/>
                  </a:lnTo>
                  <a:cubicBezTo>
                    <a:pt x="56623" y="1735847"/>
                    <a:pt x="0" y="1679224"/>
                    <a:pt x="0" y="1609375"/>
                  </a:cubicBezTo>
                  <a:lnTo>
                    <a:pt x="0" y="12647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425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622" tIns="71332" rIns="105622" bIns="7133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Parte:1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01529" y="2780928"/>
              <a:ext cx="7818943" cy="1735847"/>
            </a:xfrm>
            <a:custGeom>
              <a:avLst/>
              <a:gdLst>
                <a:gd name="connsiteX0" fmla="*/ 250351 w 1502077"/>
                <a:gd name="connsiteY0" fmla="*/ 0 h 8055385"/>
                <a:gd name="connsiteX1" fmla="*/ 1251726 w 1502077"/>
                <a:gd name="connsiteY1" fmla="*/ 0 h 8055385"/>
                <a:gd name="connsiteX2" fmla="*/ 1502077 w 1502077"/>
                <a:gd name="connsiteY2" fmla="*/ 250351 h 8055385"/>
                <a:gd name="connsiteX3" fmla="*/ 1502077 w 1502077"/>
                <a:gd name="connsiteY3" fmla="*/ 8055385 h 8055385"/>
                <a:gd name="connsiteX4" fmla="*/ 1502077 w 1502077"/>
                <a:gd name="connsiteY4" fmla="*/ 8055385 h 8055385"/>
                <a:gd name="connsiteX5" fmla="*/ 0 w 1502077"/>
                <a:gd name="connsiteY5" fmla="*/ 8055385 h 8055385"/>
                <a:gd name="connsiteX6" fmla="*/ 0 w 1502077"/>
                <a:gd name="connsiteY6" fmla="*/ 8055385 h 8055385"/>
                <a:gd name="connsiteX7" fmla="*/ 0 w 1502077"/>
                <a:gd name="connsiteY7" fmla="*/ 250351 h 8055385"/>
                <a:gd name="connsiteX8" fmla="*/ 250351 w 1502077"/>
                <a:gd name="connsiteY8" fmla="*/ 0 h 805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2077" h="8055385">
                  <a:moveTo>
                    <a:pt x="1502077" y="1342590"/>
                  </a:moveTo>
                  <a:lnTo>
                    <a:pt x="1502077" y="6712795"/>
                  </a:lnTo>
                  <a:cubicBezTo>
                    <a:pt x="1502077" y="7454287"/>
                    <a:pt x="1481176" y="8055385"/>
                    <a:pt x="1455394" y="8055385"/>
                  </a:cubicBezTo>
                  <a:lnTo>
                    <a:pt x="0" y="8055385"/>
                  </a:lnTo>
                  <a:lnTo>
                    <a:pt x="0" y="805538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55394" y="0"/>
                  </a:lnTo>
                  <a:cubicBezTo>
                    <a:pt x="1481176" y="0"/>
                    <a:pt x="1502077" y="601098"/>
                    <a:pt x="1502077" y="134259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 w="425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7149" rIns="320974" bIns="197151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700" dirty="0">
                  <a:solidFill>
                    <a:schemeClr val="tx2"/>
                  </a:solidFill>
                  <a:latin typeface="+mj-lt"/>
                </a:rPr>
                <a:t>Descrição de quaisquer suposições feitas em relação à cobertura nacional, os setores incluídos, ano base, nível de tecnologia / gerenciamento e fatores de emissão ou parâmetros de incerteza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700" dirty="0">
                  <a:solidFill>
                    <a:schemeClr val="tx2"/>
                  </a:solidFill>
                  <a:latin typeface="+mj-lt"/>
                </a:rPr>
                <a:t>Identificação das rotinas e cronogramas das atividades de coleta de dados (por exemplo, com que frequência o conjunto de dados é atualizado e quais elementos são atualizados),</a:t>
              </a:r>
              <a:endParaRPr lang="en-GB" sz="1700" kern="12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9335" y="2780928"/>
              <a:ext cx="874687" cy="1735847"/>
            </a:xfrm>
            <a:custGeom>
              <a:avLst/>
              <a:gdLst>
                <a:gd name="connsiteX0" fmla="*/ 0 w 796378"/>
                <a:gd name="connsiteY0" fmla="*/ 132732 h 1735847"/>
                <a:gd name="connsiteX1" fmla="*/ 132732 w 796378"/>
                <a:gd name="connsiteY1" fmla="*/ 0 h 1735847"/>
                <a:gd name="connsiteX2" fmla="*/ 663646 w 796378"/>
                <a:gd name="connsiteY2" fmla="*/ 0 h 1735847"/>
                <a:gd name="connsiteX3" fmla="*/ 796378 w 796378"/>
                <a:gd name="connsiteY3" fmla="*/ 132732 h 1735847"/>
                <a:gd name="connsiteX4" fmla="*/ 796378 w 796378"/>
                <a:gd name="connsiteY4" fmla="*/ 1603115 h 1735847"/>
                <a:gd name="connsiteX5" fmla="*/ 663646 w 796378"/>
                <a:gd name="connsiteY5" fmla="*/ 1735847 h 1735847"/>
                <a:gd name="connsiteX6" fmla="*/ 132732 w 796378"/>
                <a:gd name="connsiteY6" fmla="*/ 1735847 h 1735847"/>
                <a:gd name="connsiteX7" fmla="*/ 0 w 796378"/>
                <a:gd name="connsiteY7" fmla="*/ 1603115 h 1735847"/>
                <a:gd name="connsiteX8" fmla="*/ 0 w 796378"/>
                <a:gd name="connsiteY8" fmla="*/ 132732 h 173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6378" h="1735847">
                  <a:moveTo>
                    <a:pt x="0" y="132732"/>
                  </a:moveTo>
                  <a:cubicBezTo>
                    <a:pt x="0" y="59426"/>
                    <a:pt x="59426" y="0"/>
                    <a:pt x="132732" y="0"/>
                  </a:cubicBezTo>
                  <a:lnTo>
                    <a:pt x="663646" y="0"/>
                  </a:lnTo>
                  <a:cubicBezTo>
                    <a:pt x="736952" y="0"/>
                    <a:pt x="796378" y="59426"/>
                    <a:pt x="796378" y="132732"/>
                  </a:cubicBezTo>
                  <a:lnTo>
                    <a:pt x="796378" y="1603115"/>
                  </a:lnTo>
                  <a:cubicBezTo>
                    <a:pt x="796378" y="1676421"/>
                    <a:pt x="736952" y="1735847"/>
                    <a:pt x="663646" y="1735847"/>
                  </a:cubicBezTo>
                  <a:lnTo>
                    <a:pt x="132732" y="1735847"/>
                  </a:lnTo>
                  <a:cubicBezTo>
                    <a:pt x="59426" y="1735847"/>
                    <a:pt x="0" y="1676421"/>
                    <a:pt x="0" y="1603115"/>
                  </a:cubicBezTo>
                  <a:lnTo>
                    <a:pt x="0" y="1327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425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456" tIns="73166" rIns="107456" bIns="7316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Parte:2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14023" y="4653136"/>
              <a:ext cx="7798965" cy="1350448"/>
            </a:xfrm>
            <a:custGeom>
              <a:avLst/>
              <a:gdLst>
                <a:gd name="connsiteX0" fmla="*/ 225079 w 1350447"/>
                <a:gd name="connsiteY0" fmla="*/ 0 h 7940033"/>
                <a:gd name="connsiteX1" fmla="*/ 1125368 w 1350447"/>
                <a:gd name="connsiteY1" fmla="*/ 0 h 7940033"/>
                <a:gd name="connsiteX2" fmla="*/ 1350447 w 1350447"/>
                <a:gd name="connsiteY2" fmla="*/ 225079 h 7940033"/>
                <a:gd name="connsiteX3" fmla="*/ 1350447 w 1350447"/>
                <a:gd name="connsiteY3" fmla="*/ 7940033 h 7940033"/>
                <a:gd name="connsiteX4" fmla="*/ 1350447 w 1350447"/>
                <a:gd name="connsiteY4" fmla="*/ 7940033 h 7940033"/>
                <a:gd name="connsiteX5" fmla="*/ 0 w 1350447"/>
                <a:gd name="connsiteY5" fmla="*/ 7940033 h 7940033"/>
                <a:gd name="connsiteX6" fmla="*/ 0 w 1350447"/>
                <a:gd name="connsiteY6" fmla="*/ 7940033 h 7940033"/>
                <a:gd name="connsiteX7" fmla="*/ 0 w 1350447"/>
                <a:gd name="connsiteY7" fmla="*/ 225079 h 7940033"/>
                <a:gd name="connsiteX8" fmla="*/ 225079 w 1350447"/>
                <a:gd name="connsiteY8" fmla="*/ 0 h 794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447" h="7940033">
                  <a:moveTo>
                    <a:pt x="1350447" y="1323365"/>
                  </a:moveTo>
                  <a:lnTo>
                    <a:pt x="1350447" y="6616668"/>
                  </a:lnTo>
                  <a:cubicBezTo>
                    <a:pt x="1350447" y="7347544"/>
                    <a:pt x="1333308" y="7940033"/>
                    <a:pt x="1312165" y="7940033"/>
                  </a:cubicBezTo>
                  <a:lnTo>
                    <a:pt x="0" y="7940033"/>
                  </a:lnTo>
                  <a:lnTo>
                    <a:pt x="0" y="79400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12165" y="0"/>
                  </a:lnTo>
                  <a:cubicBezTo>
                    <a:pt x="1333308" y="0"/>
                    <a:pt x="1350447" y="592489"/>
                    <a:pt x="1350447" y="132336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 w="425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9748" rIns="313572" bIns="189749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800" dirty="0">
                  <a:solidFill>
                    <a:schemeClr val="tx2"/>
                  </a:solidFill>
                  <a:latin typeface="+mj-lt"/>
                </a:rPr>
                <a:t>Referência à documentação e aos procedimentos de QA/QC,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800" dirty="0">
                  <a:solidFill>
                    <a:schemeClr val="tx2"/>
                  </a:solidFill>
                  <a:latin typeface="+mj-lt"/>
                </a:rPr>
                <a:t>Nome de contato e organização,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800" dirty="0">
                  <a:solidFill>
                    <a:schemeClr val="tx2"/>
                  </a:solidFill>
                  <a:latin typeface="+mj-lt"/>
                </a:rPr>
                <a:t>Data de disponibilidade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71925" y="4653136"/>
              <a:ext cx="842097" cy="1350448"/>
            </a:xfrm>
            <a:custGeom>
              <a:avLst/>
              <a:gdLst>
                <a:gd name="connsiteX0" fmla="*/ 0 w 761832"/>
                <a:gd name="connsiteY0" fmla="*/ 126975 h 1735847"/>
                <a:gd name="connsiteX1" fmla="*/ 126975 w 761832"/>
                <a:gd name="connsiteY1" fmla="*/ 0 h 1735847"/>
                <a:gd name="connsiteX2" fmla="*/ 634857 w 761832"/>
                <a:gd name="connsiteY2" fmla="*/ 0 h 1735847"/>
                <a:gd name="connsiteX3" fmla="*/ 761832 w 761832"/>
                <a:gd name="connsiteY3" fmla="*/ 126975 h 1735847"/>
                <a:gd name="connsiteX4" fmla="*/ 761832 w 761832"/>
                <a:gd name="connsiteY4" fmla="*/ 1608872 h 1735847"/>
                <a:gd name="connsiteX5" fmla="*/ 634857 w 761832"/>
                <a:gd name="connsiteY5" fmla="*/ 1735847 h 1735847"/>
                <a:gd name="connsiteX6" fmla="*/ 126975 w 761832"/>
                <a:gd name="connsiteY6" fmla="*/ 1735847 h 1735847"/>
                <a:gd name="connsiteX7" fmla="*/ 0 w 761832"/>
                <a:gd name="connsiteY7" fmla="*/ 1608872 h 1735847"/>
                <a:gd name="connsiteX8" fmla="*/ 0 w 761832"/>
                <a:gd name="connsiteY8" fmla="*/ 126975 h 173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832" h="1735847">
                  <a:moveTo>
                    <a:pt x="0" y="126975"/>
                  </a:moveTo>
                  <a:cubicBezTo>
                    <a:pt x="0" y="56849"/>
                    <a:pt x="56849" y="0"/>
                    <a:pt x="126975" y="0"/>
                  </a:cubicBezTo>
                  <a:lnTo>
                    <a:pt x="634857" y="0"/>
                  </a:lnTo>
                  <a:cubicBezTo>
                    <a:pt x="704983" y="0"/>
                    <a:pt x="761832" y="56849"/>
                    <a:pt x="761832" y="126975"/>
                  </a:cubicBezTo>
                  <a:lnTo>
                    <a:pt x="761832" y="1608872"/>
                  </a:lnTo>
                  <a:cubicBezTo>
                    <a:pt x="761832" y="1678998"/>
                    <a:pt x="704983" y="1735847"/>
                    <a:pt x="634857" y="1735847"/>
                  </a:cubicBezTo>
                  <a:lnTo>
                    <a:pt x="126975" y="1735847"/>
                  </a:lnTo>
                  <a:cubicBezTo>
                    <a:pt x="56849" y="1735847"/>
                    <a:pt x="0" y="1678998"/>
                    <a:pt x="0" y="1608872"/>
                  </a:cubicBezTo>
                  <a:lnTo>
                    <a:pt x="0" y="12697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425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770" tIns="71480" rIns="105770" bIns="714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Parte:3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9</a:t>
            </a:fld>
            <a:endParaRPr lang="en-US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>
          <a:xfrm>
            <a:off x="2123728" y="6505575"/>
            <a:ext cx="5742335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 dirty="0"/>
          </a:p>
        </p:txBody>
      </p:sp>
      <p:sp>
        <p:nvSpPr>
          <p:cNvPr id="1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 Consultivo de Especialistas 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27431527"/>
      </p:ext>
    </p:extLst>
  </p:cSld>
  <p:clrMapOvr>
    <a:masterClrMapping/>
  </p:clrMapOvr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casion xmlns="fd44d591-518f-414d-9c58-168d47e8a02c">22</Occasion>
    <Doc_x0020_type xmlns="fd44d591-518f-414d-9c58-168d47e8a02c">Presentation</Doc_x0020_type>
    <_dlc_DocId xmlns="fd44d591-518f-414d-9c58-168d47e8a02c">XPNSPWEK3DPS-467863604-206</_dlc_DocId>
    <_dlc_DocIdUrl xmlns="fd44d591-518f-414d-9c58-168d47e8a02c">
      <Url>https://process.unfccc.int/sites/CGE/_layouts/DocIdRedir.aspx?ID=XPNSPWEK3DPS-467863604-206</Url>
      <Description>XPNSPWEK3DPS-467863604-206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F70CB2BEB3E4B9239167C339B484B" ma:contentTypeVersion="2" ma:contentTypeDescription="Create a new document." ma:contentTypeScope="" ma:versionID="cd49b3c25af256f9b0e84d1ff9f5658c">
  <xsd:schema xmlns:xsd="http://www.w3.org/2001/XMLSchema" xmlns:xs="http://www.w3.org/2001/XMLSchema" xmlns:p="http://schemas.microsoft.com/office/2006/metadata/properties" xmlns:ns2="fd44d591-518f-414d-9c58-168d47e8a02c" targetNamespace="http://schemas.microsoft.com/office/2006/metadata/properties" ma:root="true" ma:fieldsID="e4a07d9ff8b6a9e3d9f8ddec7f9a7c95" ns2:_="">
    <xsd:import namespace="fd44d591-518f-414d-9c58-168d47e8a0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_x0020_type" minOccurs="0"/>
                <xsd:element ref="ns2:Occasion" minOccurs="0"/>
                <xsd:element ref="ns2:Occasion_x003a_Activity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4d591-518f-414d-9c58-168d47e8a0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type" ma:index="11" nillable="true" ma:displayName="Doc type" ma:default="Minutes" ma:format="Dropdown" ma:internalName="Doc_x0020_type">
      <xsd:simpleType>
        <xsd:restriction base="dms:Choice">
          <xsd:enumeration value="Minutes"/>
          <xsd:enumeration value="Agenda"/>
          <xsd:enumeration value="Presentation"/>
          <xsd:enumeration value="Background documents"/>
          <xsd:enumeration value="Reference materials"/>
          <xsd:enumeration value="Other"/>
          <xsd:enumeration value="Training Presentation"/>
          <xsd:enumeration value="Training Handbook"/>
          <xsd:enumeration value="Document"/>
          <xsd:enumeration value="Archive"/>
        </xsd:restriction>
      </xsd:simpleType>
    </xsd:element>
    <xsd:element name="Occasion" ma:index="12" nillable="true" ma:displayName="Occasion" ma:list="{6e86d4ec-4cb6-4442-9968-65ae73616959}" ma:internalName="Occasion" ma:showField="Title" ma:web="fd44d591-518f-414d-9c58-168d47e8a02c">
      <xsd:simpleType>
        <xsd:restriction base="dms:Lookup"/>
      </xsd:simpleType>
    </xsd:element>
    <xsd:element name="Occasion_x003a_ActivityText" ma:index="13" nillable="true" ma:displayName="Occasion:ActivityText" ma:list="{6e86d4ec-4cb6-4442-9968-65ae73616959}" ma:internalName="Occasion_x003A_ActivityText" ma:readOnly="true" ma:showField="ActivityText" ma:web="fd44d591-518f-414d-9c58-168d47e8a02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5DDA6-D4C9-471C-8AA0-4BA218E0709C}">
  <ds:schemaRefs>
    <ds:schemaRef ds:uri="http://purl.org/dc/terms/"/>
    <ds:schemaRef ds:uri="fd44d591-518f-414d-9c58-168d47e8a02c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2C6508-A007-480A-A520-ACF091F1EAC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A7C1E2C-9EEA-41C5-9B62-7E34B2452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4d591-518f-414d-9c58-168d47e8a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5C5C234-62B3-4E60-9230-99D322ECE2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2640</Words>
  <Application>Microsoft Office PowerPoint</Application>
  <PresentationFormat>Apresentação na tela (4:3)</PresentationFormat>
  <Paragraphs>379</Paragraphs>
  <Slides>30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 UNFCCC PowerPoint</vt:lpstr>
      <vt:lpstr>UNFCCC quote</vt:lpstr>
      <vt:lpstr>UNFCCC_Master 70pt title</vt:lpstr>
      <vt:lpstr>1_ UNFCCC PowerPoint</vt:lpstr>
      <vt:lpstr>      </vt:lpstr>
      <vt:lpstr>Prefácio, Direitos Autorais e Isenção de Responsabilidade </vt:lpstr>
      <vt:lpstr>Apresentação</vt:lpstr>
      <vt:lpstr>                 Por que a coleta de dados é importante na compilação de GEE</vt:lpstr>
      <vt:lpstr>O IPCC fornece orientação sobre a coleta de dados nacionais/internacionais existentes e novos dados sobre coleta de dados de EF, AD e incerteza - isso abrange:</vt:lpstr>
      <vt:lpstr>Aquisição de dados: tratar com dados restritos e confidencialidade</vt:lpstr>
      <vt:lpstr>Coleta de dados existentes: possíveis fontes de dados específicos do país</vt:lpstr>
      <vt:lpstr>Coleta  de dados: orientação geral para a coleta de dados existentes – passos importantes</vt:lpstr>
      <vt:lpstr>Coleta de dados: refinamento dos requisitos de dados (especificações)</vt:lpstr>
      <vt:lpstr>Coleta de dados: orientação geral para a coleta de dados existentes - dados nacionais versus internacionais</vt:lpstr>
      <vt:lpstr>Coleta de dados: orientação geral para a coleta de dados existentes-substituição de dados</vt:lpstr>
      <vt:lpstr>Coleta de dados: geração de novos dados</vt:lpstr>
      <vt:lpstr>Adaptando dados para uso no inventário</vt:lpstr>
      <vt:lpstr>Adaptando dados para uso no inventário - exemplos de abordagens</vt:lpstr>
      <vt:lpstr>Adaptando dados para uso no inventário</vt:lpstr>
      <vt:lpstr>Adaptando dados para uso no inventário</vt:lpstr>
      <vt:lpstr>Adaptando dados para uso no inventário</vt:lpstr>
      <vt:lpstr>Como são derivados os EFs?</vt:lpstr>
      <vt:lpstr>Como são derivados os EFs?</vt:lpstr>
      <vt:lpstr>Apresentação do PowerPoint</vt:lpstr>
      <vt:lpstr>Como são derivados os EFs?</vt:lpstr>
      <vt:lpstr>Como são derivados os EFs?</vt:lpstr>
      <vt:lpstr>Como são produzidos os dados de atividade?</vt:lpstr>
      <vt:lpstr>Como são produzidos os dados de atividade?</vt:lpstr>
      <vt:lpstr>Como são produzidos os dados de atividade?</vt:lpstr>
      <vt:lpstr>Como são produzidos os dados de atividade?</vt:lpstr>
      <vt:lpstr>  Porque é importante solicitar o parecer de especialistas?  </vt:lpstr>
      <vt:lpstr>Solicitando o parecer de especialistas?</vt:lpstr>
      <vt:lpstr>           Síntese – mensagens-chave</vt:lpstr>
      <vt:lpstr>Obrigado pela atenção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373</cp:revision>
  <dcterms:created xsi:type="dcterms:W3CDTF">2015-02-18T16:07:10Z</dcterms:created>
  <dcterms:modified xsi:type="dcterms:W3CDTF">2018-09-12T08:46:41Z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0x010100130F70CB2BEB3E4B9239167C339B484B</vt:lpwstr>
  </property>
  <property fmtid="{D5CDD505-2E9C-101B-9397-08002B2CF9AE}" pid="3" name="_dlc_DocIdItemGuid">
    <vt:lpwstr>2b89d9c0-d318-4973-bda5-ddd5acbcb17a</vt:lpwstr>
  </property>
</Properties>
</file>