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8"/>
  </p:notesMasterIdLst>
  <p:sldIdLst>
    <p:sldId id="257" r:id="rId6"/>
    <p:sldId id="260" r:id="rId7"/>
    <p:sldId id="259" r:id="rId8"/>
    <p:sldId id="313" r:id="rId9"/>
    <p:sldId id="325" r:id="rId10"/>
    <p:sldId id="333" r:id="rId11"/>
    <p:sldId id="326" r:id="rId12"/>
    <p:sldId id="310" r:id="rId13"/>
    <p:sldId id="327" r:id="rId14"/>
    <p:sldId id="335" r:id="rId15"/>
    <p:sldId id="336" r:id="rId16"/>
    <p:sldId id="337" r:id="rId17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3A56D4-3325-4595-8D49-62B2AE64F6A7}" v="2" dt="2023-06-03T08:24:55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B30D5-CD66-B34D-B086-32B222E13EFF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2863F-3128-4344-AF74-70FA762A64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979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highlight>
                  <a:schemeClr val="lt1"/>
                </a:highlight>
              </a:rPr>
              <a:t>Emissions in 2019 were about 12% higher than they were in 2010 and 54% higher than in 1990.</a:t>
            </a:r>
            <a:endParaRPr sz="1900"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W</a:t>
            </a:r>
            <a:r>
              <a:rPr lang="en-GB" sz="1900" b="0" cap="none"/>
              <a:t>e are not on track to limit warming to 1.5°C</a:t>
            </a:r>
            <a:r>
              <a:rPr lang="en-GB" sz="1900"/>
              <a:t>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900"/>
              <a:t>[NEXT SLIDE]</a:t>
            </a:r>
            <a:endParaRPr sz="1900"/>
          </a:p>
        </p:txBody>
      </p:sp>
      <p:sp>
        <p:nvSpPr>
          <p:cNvPr id="163" name="Google Shape;163;p4:notes"/>
          <p:cNvSpPr txBox="1">
            <a:spLocks noGrp="1"/>
          </p:cNvSpPr>
          <p:nvPr>
            <p:ph type="sldNum" idx="12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11752-5E97-A2E7-3AF0-4F9C7925C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16A8AE-296E-8743-7485-DF46DD6CA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0071EE-9178-1E1A-FD9B-F5DF419D7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B7C36C-2C6F-7013-2CA4-F4476451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3BAF3A-AF47-0449-C7C2-A427F09D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85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384E0-AEAE-CFD4-8CEB-E4B7FE42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ACFF56-0EB1-A6F6-7A38-199FB3319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57B4CF-F1B8-62E7-A6CF-8A6DBF2D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D87B33-D4C9-0C74-280C-E1333D50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856E1B-DFC3-5E49-B73C-69FA250F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91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22AA8EB-5166-B31D-64C2-9D12CAACC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E4C086-C0C6-8341-8583-074960FC1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23B659-6721-7DC4-B474-DF8988FB6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C7A18E-81F1-1990-DA1A-093109E1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19C581-E28C-48F5-39DC-23902F47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7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3A3A3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790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Slide 1">
  <p:cSld name="5_Section Slide 1">
    <p:bg>
      <p:bgPr>
        <a:solidFill>
          <a:srgbClr val="F6F6F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fb2f023d2_0_424"/>
          <p:cNvSpPr txBox="1">
            <a:spLocks noGrp="1"/>
          </p:cNvSpPr>
          <p:nvPr>
            <p:ph type="ctrTitle"/>
          </p:nvPr>
        </p:nvSpPr>
        <p:spPr>
          <a:xfrm>
            <a:off x="384936" y="1844896"/>
            <a:ext cx="11397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3466"/>
              </a:buClr>
              <a:buSzPts val="2700"/>
              <a:buFont typeface="Arial"/>
              <a:buChar char="●"/>
              <a:defRPr sz="3600" b="1" cap="none">
                <a:solidFill>
                  <a:srgbClr val="0034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1fb2f023d2_0_424"/>
          <p:cNvSpPr txBox="1">
            <a:spLocks noGrp="1"/>
          </p:cNvSpPr>
          <p:nvPr>
            <p:ph type="subTitle" idx="1"/>
          </p:nvPr>
        </p:nvSpPr>
        <p:spPr>
          <a:xfrm>
            <a:off x="384936" y="3461119"/>
            <a:ext cx="11397600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56576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>
                <a:solidFill>
                  <a:srgbClr val="929293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>
                <a:solidFill>
                  <a:srgbClr val="929293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>
                <a:solidFill>
                  <a:srgbClr val="929293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>
                <a:solidFill>
                  <a:srgbClr val="929293"/>
                </a:solidFill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751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07011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 - White+Seal">
  <p:cSld name="6_Title Slide - White+Seal">
    <p:bg>
      <p:bgPr>
        <a:solidFill>
          <a:srgbClr val="00346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41"/>
          <p:cNvSpPr txBox="1">
            <a:spLocks noGrp="1"/>
          </p:cNvSpPr>
          <p:nvPr>
            <p:ph type="ctrTitle"/>
          </p:nvPr>
        </p:nvSpPr>
        <p:spPr>
          <a:xfrm>
            <a:off x="384936" y="1844896"/>
            <a:ext cx="11397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●"/>
              <a:defRPr sz="3600" b="1" cap="none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1"/>
          </p:nvPr>
        </p:nvSpPr>
        <p:spPr>
          <a:xfrm>
            <a:off x="384936" y="3461119"/>
            <a:ext cx="11397600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373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2pPr>
            <a:lvl3pPr lvl="2" algn="ctr" rtl="0">
              <a:spcBef>
                <a:spcPts val="373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3pPr>
            <a:lvl4pPr lvl="3" algn="ctr" rtl="0">
              <a:spcBef>
                <a:spcPts val="373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4pPr>
            <a:lvl5pPr lvl="4" algn="ctr" rtl="0">
              <a:spcBef>
                <a:spcPts val="373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5pPr>
            <a:lvl6pPr lvl="5" algn="ctr" rtl="0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191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Slide-Light Photo" userDrawn="1">
  <p:cSld name="1_Section Slide-Light Photo">
    <p:bg>
      <p:bgPr>
        <a:solidFill>
          <a:srgbClr val="FBFBFB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5093AF-5673-D9AB-37C1-CA6F4E4B9CB1}"/>
              </a:ext>
            </a:extLst>
          </p:cNvPr>
          <p:cNvSpPr/>
          <p:nvPr userDrawn="1"/>
        </p:nvSpPr>
        <p:spPr>
          <a:xfrm>
            <a:off x="0" y="0"/>
            <a:ext cx="12192000" cy="950563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5092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BE63E-D55C-9EEB-09D1-4A64B90B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903018-61D9-B4A4-2600-9A89CC23D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146933-CDE7-7D4A-772F-436CF274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C6F5FD-657F-C3EE-BD7D-31F5DD5B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DE8A3-9473-D94E-FA2D-0B7BC23C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61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FD423-8763-05AD-1C69-FD004B527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77C1D3-3D79-AD40-C926-BFCC2027E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6097E6-A0AD-676F-04B9-FCEFDF49E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E389C8-C940-C7BE-7EEF-170CF9FC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164CDF-3AEB-5603-15C5-E6E102AF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84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0AB63-76A3-C019-A6A0-95B475FA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A4C53B-70B4-A44F-9A35-C16F92B3E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B2BF43-28D1-D800-05EF-D2A260C37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E87F02-70B6-3476-080D-A4B5BD5C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3A9B72-B975-9125-F05B-2BA7C7E6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8E9B86-DCB0-DDA5-95FF-3735F288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23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CD27A-41EA-DBCE-92B5-EE4FB939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71F602-95DC-9F0F-2A6B-640EEA05A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22AA1A-A4F4-B7E7-4877-2342A0F5E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BD5915-D82D-8595-EAF8-F557DA52A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435578-01A7-B458-F276-46ECB6FF5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EABD09D-91B1-C289-B515-3DF4C32C3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E899904-4972-E375-DF4B-529DD139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658E4B-1B21-125C-F734-E71DFE54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83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DAC596-F69E-AAB8-FDBF-97FC6C83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5965A0-635C-8B29-DFC2-A5A469DE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B53241-C2AE-9003-FDAB-AA8FB7E1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1DB4CC-A8B8-26B1-07CA-636374A6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59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98E90E-92C0-5048-6CF0-E9EDC671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E27FA0-962B-C654-00D5-C76DE62F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869C8F-96A8-EF11-4950-2F34D826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65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EA903D-B6BA-A718-6969-AC418A4A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C653AD-722D-366A-63CA-18C69EBAE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8F31F5-7A7A-68E3-0D88-A6F68F835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3F786B-21C6-57E5-C5D5-1160BA8C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D8AF9F-8745-0CB8-13CB-8164FF2F1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EE44C4-5274-AA49-2C9D-645F1471B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85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8924FE-6E8F-0175-9161-2B8DB574A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A1BEA79-EF09-64AE-EA32-63D0076B4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CDE3C6-DE0C-7C48-3948-4182026F8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D09C73-0465-1BAA-BD22-09A46399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1004D8-D13E-2CCE-1FC6-933E3DED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4EDA28-4C07-967C-483A-AB882AB4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70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1D9737-3CED-60E4-4558-5155EDA9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2B56DA-7033-E1ED-8AFB-6DA129279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CA30C8-3818-FD2E-182B-AEB7C528F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A4C03-BC53-2842-B776-6C7D8639B5F7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C2CF6F-028B-32C2-034A-F6F2A5BDD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58C49A-870A-5D4C-6BC8-A4832197E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5AAC9-2B94-C740-8A5D-D30C929ED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4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if"/><Relationship Id="rId7" Type="http://schemas.openxmlformats.org/officeDocument/2006/relationships/image" Target="../media/image7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t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3976" y="0"/>
            <a:ext cx="8947150" cy="6858000"/>
            <a:chOff x="4865964" y="0"/>
            <a:chExt cx="13420725" cy="10287000"/>
          </a:xfrm>
        </p:grpSpPr>
        <p:sp>
          <p:nvSpPr>
            <p:cNvPr id="3" name="object 3"/>
            <p:cNvSpPr/>
            <p:nvPr/>
          </p:nvSpPr>
          <p:spPr>
            <a:xfrm>
              <a:off x="4865964" y="0"/>
              <a:ext cx="13420725" cy="10287000"/>
            </a:xfrm>
            <a:custGeom>
              <a:avLst/>
              <a:gdLst/>
              <a:ahLst/>
              <a:cxnLst/>
              <a:rect l="l" t="t" r="r" b="b"/>
              <a:pathLst>
                <a:path w="13420725" h="10287000">
                  <a:moveTo>
                    <a:pt x="13420723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3420723" y="0"/>
                  </a:lnTo>
                  <a:lnTo>
                    <a:pt x="13420723" y="10286999"/>
                  </a:lnTo>
                  <a:close/>
                </a:path>
              </a:pathLst>
            </a:custGeom>
            <a:solidFill>
              <a:srgbClr val="5391CC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6024339" y="1671954"/>
              <a:ext cx="11239500" cy="19050"/>
            </a:xfrm>
            <a:custGeom>
              <a:avLst/>
              <a:gdLst/>
              <a:ahLst/>
              <a:cxnLst/>
              <a:rect l="l" t="t" r="r" b="b"/>
              <a:pathLst>
                <a:path w="11239500" h="19050">
                  <a:moveTo>
                    <a:pt x="11239499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1239499" y="0"/>
                  </a:lnTo>
                  <a:lnTo>
                    <a:pt x="11239499" y="19049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10258406" y="307599"/>
              <a:ext cx="7000874" cy="10667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90258" y="1924168"/>
            <a:ext cx="7957456" cy="2978594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lang="en-US" sz="3600" b="1" spc="367">
                <a:solidFill>
                  <a:srgbClr val="FFFFFF"/>
                </a:solidFill>
                <a:latin typeface="+mj-lt"/>
              </a:rPr>
              <a:t>Accelerating the just transition – insights from the IPCC Sixth Assessment Reports</a:t>
            </a:r>
            <a:br>
              <a:rPr lang="en-US" spc="367">
                <a:solidFill>
                  <a:srgbClr val="FFFFFF"/>
                </a:solidFill>
              </a:rPr>
            </a:br>
            <a:br>
              <a:rPr lang="en-US" spc="367">
                <a:solidFill>
                  <a:srgbClr val="FFFFFF"/>
                </a:solidFill>
              </a:rPr>
            </a:br>
            <a:br>
              <a:rPr lang="en-US" spc="367">
                <a:solidFill>
                  <a:srgbClr val="FFFFFF"/>
                </a:solidFill>
              </a:rPr>
            </a:br>
            <a:br>
              <a:rPr lang="en-US" spc="367">
                <a:solidFill>
                  <a:srgbClr val="FFFFFF"/>
                </a:solidFill>
              </a:rPr>
            </a:br>
            <a:r>
              <a:rPr lang="en-US" i="1" spc="367" err="1">
                <a:solidFill>
                  <a:srgbClr val="FFFFFF"/>
                </a:solidFill>
                <a:latin typeface="+mj-lt"/>
              </a:rPr>
              <a:t>Youba</a:t>
            </a:r>
            <a:r>
              <a:rPr lang="en-US" i="1" spc="367">
                <a:solidFill>
                  <a:srgbClr val="FFFFFF"/>
                </a:solidFill>
                <a:latin typeface="+mj-lt"/>
              </a:rPr>
              <a:t> </a:t>
            </a:r>
            <a:r>
              <a:rPr lang="en-US" i="1" spc="367" err="1">
                <a:solidFill>
                  <a:srgbClr val="FFFFFF"/>
                </a:solidFill>
                <a:latin typeface="+mj-lt"/>
              </a:rPr>
              <a:t>Sokona</a:t>
            </a:r>
            <a:br>
              <a:rPr lang="en-US" i="1" spc="367">
                <a:solidFill>
                  <a:srgbClr val="FFFFFF"/>
                </a:solidFill>
                <a:latin typeface="+mj-lt"/>
              </a:rPr>
            </a:br>
            <a:r>
              <a:rPr lang="en-US" i="1" spc="367">
                <a:solidFill>
                  <a:srgbClr val="FFFFFF"/>
                </a:solidFill>
                <a:latin typeface="+mj-lt"/>
              </a:rPr>
              <a:t>IPCC Vice Chair</a:t>
            </a:r>
            <a:endParaRPr i="1" spc="367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95A5AD-91D5-9457-75DC-D70019013D0E}"/>
              </a:ext>
            </a:extLst>
          </p:cNvPr>
          <p:cNvSpPr txBox="1"/>
          <p:nvPr/>
        </p:nvSpPr>
        <p:spPr>
          <a:xfrm>
            <a:off x="54958" y="1551417"/>
            <a:ext cx="2965877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Subsidiary Body Event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First Global Dialogue and</a:t>
            </a:r>
          </a:p>
          <a:p>
            <a:r>
              <a:rPr lang="en-US" sz="2000"/>
              <a:t>Investment Focused Event</a:t>
            </a:r>
          </a:p>
          <a:p>
            <a:r>
              <a:rPr lang="en-US" sz="2000"/>
              <a:t>Under the Sharm El Sheikh</a:t>
            </a:r>
          </a:p>
          <a:p>
            <a:r>
              <a:rPr lang="en-US" sz="2000"/>
              <a:t>Mitigation Ambition and</a:t>
            </a:r>
          </a:p>
          <a:p>
            <a:r>
              <a:rPr lang="en-US" sz="2000"/>
              <a:t>Implementation Work </a:t>
            </a:r>
          </a:p>
          <a:p>
            <a:r>
              <a:rPr lang="en-US" sz="2000"/>
              <a:t>Program</a:t>
            </a:r>
          </a:p>
          <a:p>
            <a:endParaRPr lang="en-US" sz="2000"/>
          </a:p>
          <a:p>
            <a:endParaRPr lang="en-US" sz="2000"/>
          </a:p>
          <a:p>
            <a:pPr algn="ctr"/>
            <a:r>
              <a:rPr lang="en-US"/>
              <a:t>Bonn, 03-05 Jun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0696F6-77F5-AEBA-2816-12EEB26F9F89}"/>
              </a:ext>
            </a:extLst>
          </p:cNvPr>
          <p:cNvSpPr/>
          <p:nvPr/>
        </p:nvSpPr>
        <p:spPr>
          <a:xfrm>
            <a:off x="0" y="1"/>
            <a:ext cx="12192000" cy="83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TT</a:t>
            </a:r>
          </a:p>
        </p:txBody>
      </p:sp>
      <p:pic>
        <p:nvPicPr>
          <p:cNvPr id="2" name="Picture 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BB04ABC-1328-76AE-E08C-FA81F900C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54" r="-6" b="16190"/>
          <a:stretch/>
        </p:blipFill>
        <p:spPr>
          <a:xfrm>
            <a:off x="283030" y="986901"/>
            <a:ext cx="10742629" cy="5871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F3B811-B24E-7EE8-715B-EC26762C60F3}"/>
              </a:ext>
            </a:extLst>
          </p:cNvPr>
          <p:cNvSpPr txBox="1"/>
          <p:nvPr/>
        </p:nvSpPr>
        <p:spPr>
          <a:xfrm>
            <a:off x="11582401" y="41148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071F3F-7035-7866-B14C-8980F9418923}"/>
              </a:ext>
            </a:extLst>
          </p:cNvPr>
          <p:cNvSpPr txBox="1"/>
          <p:nvPr/>
        </p:nvSpPr>
        <p:spPr>
          <a:xfrm>
            <a:off x="598715" y="63571"/>
            <a:ext cx="10963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There are multiple opportunities for scaling up climate action</a:t>
            </a:r>
            <a:endParaRPr lang="en-US"/>
          </a:p>
          <a:p>
            <a:r>
              <a:rPr lang="en-US"/>
              <a:t>a) Feasibility of climate responses and adaptation and potential of mitigation in the near-term</a:t>
            </a:r>
          </a:p>
        </p:txBody>
      </p:sp>
    </p:spTree>
    <p:extLst>
      <p:ext uri="{BB962C8B-B14F-4D97-AF65-F5344CB8AC3E}">
        <p14:creationId xmlns:p14="http://schemas.microsoft.com/office/powerpoint/2010/main" val="379526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0696F6-77F5-AEBA-2816-12EEB26F9F89}"/>
              </a:ext>
            </a:extLst>
          </p:cNvPr>
          <p:cNvSpPr/>
          <p:nvPr/>
        </p:nvSpPr>
        <p:spPr>
          <a:xfrm>
            <a:off x="0" y="206437"/>
            <a:ext cx="12192000" cy="83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There are multiple opportunities for scaling up climate action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endParaRPr lang="en-US" sz="2400"/>
          </a:p>
        </p:txBody>
      </p:sp>
      <p:pic>
        <p:nvPicPr>
          <p:cNvPr id="2" name="Picture 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BB04ABC-1328-76AE-E08C-FA81F900C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72" r="-6" b="-9091"/>
          <a:stretch/>
        </p:blipFill>
        <p:spPr>
          <a:xfrm>
            <a:off x="239487" y="1191087"/>
            <a:ext cx="11866475" cy="4249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F3B811-B24E-7EE8-715B-EC26762C60F3}"/>
              </a:ext>
            </a:extLst>
          </p:cNvPr>
          <p:cNvSpPr txBox="1"/>
          <p:nvPr/>
        </p:nvSpPr>
        <p:spPr>
          <a:xfrm>
            <a:off x="11582401" y="41148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83916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84EDD-B7B8-0FF0-3613-DDAB29360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29014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err="1"/>
              <a:t>Thank</a:t>
            </a:r>
            <a:r>
              <a:rPr lang="fr-FR" sz="4000" b="1"/>
              <a:t> </a:t>
            </a:r>
            <a:r>
              <a:rPr lang="fr-FR" sz="4000" b="1" err="1"/>
              <a:t>you</a:t>
            </a:r>
            <a:r>
              <a:rPr lang="fr-FR" sz="4000" b="1"/>
              <a:t> for </a:t>
            </a:r>
            <a:r>
              <a:rPr lang="fr-FR" sz="4000" b="1" err="1"/>
              <a:t>your</a:t>
            </a:r>
            <a:r>
              <a:rPr lang="fr-FR" sz="4000" b="1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16027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-53672" y="-33981"/>
            <a:ext cx="12299344" cy="692596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7" name="The State of Knowledge about Climate Change"/>
          <p:cNvSpPr txBox="1"/>
          <p:nvPr/>
        </p:nvSpPr>
        <p:spPr>
          <a:xfrm>
            <a:off x="603248" y="648015"/>
            <a:ext cx="6820809" cy="1256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l" defTabSz="457200">
              <a:defRPr sz="7000">
                <a:solidFill>
                  <a:srgbClr val="FFFFFF"/>
                </a:solidFill>
                <a:latin typeface="Frutiger LT Pro 55 Roman"/>
                <a:ea typeface="Frutiger LT Pro 55 Roman"/>
                <a:cs typeface="Frutiger LT Pro 55 Roman"/>
                <a:sym typeface="Frutiger LT Pro 75 Black"/>
              </a:defRPr>
            </a:lvl1pPr>
          </a:lstStyle>
          <a:p>
            <a:r>
              <a:rPr sz="3500"/>
              <a:t>The State of Knowledge about Climate Change</a:t>
            </a:r>
            <a:r>
              <a:rPr lang="en-US" sz="3500"/>
              <a:t> and how we can act?</a:t>
            </a:r>
            <a:endParaRPr sz="3500"/>
          </a:p>
        </p:txBody>
      </p:sp>
      <p:grpSp>
        <p:nvGrpSpPr>
          <p:cNvPr id="170" name="Group"/>
          <p:cNvGrpSpPr/>
          <p:nvPr/>
        </p:nvGrpSpPr>
        <p:grpSpPr>
          <a:xfrm>
            <a:off x="9825772" y="2692632"/>
            <a:ext cx="1962496" cy="2889253"/>
            <a:chOff x="0" y="0"/>
            <a:chExt cx="3924991" cy="5778504"/>
          </a:xfrm>
        </p:grpSpPr>
        <p:sp>
          <p:nvSpPr>
            <p:cNvPr id="168" name="Global Warming of 1.5 ºC"/>
            <p:cNvSpPr txBox="1"/>
            <p:nvPr/>
          </p:nvSpPr>
          <p:spPr>
            <a:xfrm>
              <a:off x="288388" y="5371214"/>
              <a:ext cx="3348213" cy="407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2200">
                  <a:solidFill>
                    <a:srgbClr val="FFFFFF">
                      <a:alpha val="70056"/>
                    </a:srgbClr>
                  </a:solidFill>
                  <a:latin typeface="Frutiger LT Pro 45 Light"/>
                  <a:ea typeface="Frutiger LT Pro 45 Light"/>
                  <a:cs typeface="Frutiger LT Pro 45 Light"/>
                  <a:sym typeface="Frutiger LT Pro 45 Light"/>
                </a:defRPr>
              </a:lvl1pPr>
            </a:lstStyle>
            <a:p>
              <a:r>
                <a:rPr sz="1100"/>
                <a:t>Global Warming of 1.5 ºC</a:t>
              </a:r>
            </a:p>
          </p:txBody>
        </p:sp>
        <p:pic>
          <p:nvPicPr>
            <p:cNvPr id="16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924991" cy="50800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93700" dist="222547" dir="2499246" rotWithShape="0">
                <a:srgbClr val="000000">
                  <a:alpha val="60966"/>
                </a:srgbClr>
              </a:outerShdw>
            </a:effectLst>
          </p:spPr>
        </p:pic>
      </p:grpSp>
      <p:grpSp>
        <p:nvGrpSpPr>
          <p:cNvPr id="174" name="Group"/>
          <p:cNvGrpSpPr/>
          <p:nvPr/>
        </p:nvGrpSpPr>
        <p:grpSpPr>
          <a:xfrm>
            <a:off x="4058565" y="2441081"/>
            <a:ext cx="2504609" cy="3326641"/>
            <a:chOff x="0" y="28524"/>
            <a:chExt cx="5009215" cy="6653279"/>
          </a:xfrm>
        </p:grpSpPr>
        <p:sp>
          <p:nvSpPr>
            <p:cNvPr id="171" name="Climate Change 2022:…"/>
            <p:cNvSpPr txBox="1"/>
            <p:nvPr/>
          </p:nvSpPr>
          <p:spPr>
            <a:xfrm>
              <a:off x="191616" y="5918517"/>
              <a:ext cx="4817599" cy="763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ts val="150"/>
                </a:spcBef>
                <a:defRPr sz="2200">
                  <a:solidFill>
                    <a:srgbClr val="FFFFFF">
                      <a:alpha val="70056"/>
                    </a:srgbClr>
                  </a:solidFill>
                  <a:latin typeface="Frutiger LT Pro 45 Light"/>
                  <a:ea typeface="Frutiger LT Pro 45 Light"/>
                  <a:cs typeface="Frutiger LT Pro 45 Light"/>
                  <a:sym typeface="Frutiger LT Pro 45 Light"/>
                </a:defRPr>
              </a:pPr>
              <a:r>
                <a:rPr sz="1100"/>
                <a:t>Climate Change 2022:</a:t>
              </a:r>
            </a:p>
            <a:p>
              <a:pPr>
                <a:lnSpc>
                  <a:spcPct val="90000"/>
                </a:lnSpc>
                <a:spcBef>
                  <a:spcPts val="150"/>
                </a:spcBef>
                <a:defRPr sz="2200">
                  <a:solidFill>
                    <a:srgbClr val="FFFFFF">
                      <a:alpha val="70056"/>
                    </a:srgbClr>
                  </a:solidFill>
                  <a:latin typeface="Frutiger LT Pro 45 Light"/>
                  <a:ea typeface="Frutiger LT Pro 45 Light"/>
                  <a:cs typeface="Frutiger LT Pro 45 Light"/>
                  <a:sym typeface="Frutiger LT Pro 45 Light"/>
                </a:defRPr>
              </a:pPr>
              <a:r>
                <a:rPr sz="1100"/>
                <a:t>Mitigation of Climate Change</a:t>
              </a:r>
            </a:p>
          </p:txBody>
        </p:sp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1625"/>
              <a:ext cx="3925455" cy="508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93700" dist="222547" dir="2499246" rotWithShape="0">
                <a:srgbClr val="000000">
                  <a:alpha val="60966"/>
                </a:srgbClr>
              </a:outerShdw>
            </a:effectLst>
          </p:spPr>
        </p:pic>
        <p:sp>
          <p:nvSpPr>
            <p:cNvPr id="173" name="WGIII"/>
            <p:cNvSpPr txBox="1"/>
            <p:nvPr/>
          </p:nvSpPr>
          <p:spPr>
            <a:xfrm>
              <a:off x="151610" y="28524"/>
              <a:ext cx="1195677" cy="351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>
                  <a:solidFill>
                    <a:srgbClr val="FFFFFF"/>
                  </a:solidFill>
                  <a:latin typeface="Frutiger LT Pro 65 Bold"/>
                  <a:ea typeface="Frutiger LT Pro 65 Bold"/>
                  <a:cs typeface="Frutiger LT Pro 65 Bold"/>
                  <a:sym typeface="Frutiger LT Pro 65 Bold"/>
                </a:defRPr>
              </a:lvl1pPr>
            </a:lstStyle>
            <a:p>
              <a:r>
                <a:rPr sz="900"/>
                <a:t>WGIII</a:t>
              </a:r>
            </a:p>
          </p:txBody>
        </p:sp>
      </p:grpSp>
      <p:grpSp>
        <p:nvGrpSpPr>
          <p:cNvPr id="177" name="Group"/>
          <p:cNvGrpSpPr/>
          <p:nvPr/>
        </p:nvGrpSpPr>
        <p:grpSpPr>
          <a:xfrm>
            <a:off x="8036468" y="2692632"/>
            <a:ext cx="1962619" cy="2889253"/>
            <a:chOff x="0" y="0"/>
            <a:chExt cx="3925236" cy="5778504"/>
          </a:xfrm>
        </p:grpSpPr>
        <p:sp>
          <p:nvSpPr>
            <p:cNvPr id="175" name="Climate Change and Land"/>
            <p:cNvSpPr txBox="1"/>
            <p:nvPr/>
          </p:nvSpPr>
          <p:spPr>
            <a:xfrm>
              <a:off x="299872" y="5371214"/>
              <a:ext cx="3501482" cy="407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2200">
                  <a:solidFill>
                    <a:srgbClr val="FFFFFF">
                      <a:alpha val="70056"/>
                    </a:srgbClr>
                  </a:solidFill>
                  <a:latin typeface="Frutiger LT Pro 45 Light"/>
                  <a:ea typeface="Frutiger LT Pro 45 Light"/>
                  <a:cs typeface="Frutiger LT Pro 45 Light"/>
                  <a:sym typeface="Frutiger LT Pro 45 Light"/>
                </a:defRPr>
              </a:lvl1pPr>
            </a:lstStyle>
            <a:p>
              <a:r>
                <a:rPr sz="1100"/>
                <a:t>Climate Change and Land</a:t>
              </a:r>
            </a:p>
          </p:txBody>
        </p:sp>
        <p:pic>
          <p:nvPicPr>
            <p:cNvPr id="176" name="Screen Shot 2023-02-28 at 2.18.34 PM.png" descr="Screen Shot 2023-02-28 at 2.18.34 PM.png"/>
            <p:cNvPicPr>
              <a:picLocks noChangeAspect="1"/>
            </p:cNvPicPr>
            <p:nvPr/>
          </p:nvPicPr>
          <p:blipFill>
            <a:blip r:embed="rId4"/>
            <a:srcRect r="322"/>
            <a:stretch>
              <a:fillRect/>
            </a:stretch>
          </p:blipFill>
          <p:spPr>
            <a:xfrm>
              <a:off x="0" y="0"/>
              <a:ext cx="3925236" cy="50800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93700" dist="222547" dir="2499246" rotWithShape="0">
                <a:srgbClr val="000000">
                  <a:alpha val="60966"/>
                </a:srgbClr>
              </a:outerShdw>
            </a:effectLst>
          </p:spPr>
        </p:pic>
      </p:grpSp>
      <p:grpSp>
        <p:nvGrpSpPr>
          <p:cNvPr id="181" name="Group"/>
          <p:cNvGrpSpPr/>
          <p:nvPr/>
        </p:nvGrpSpPr>
        <p:grpSpPr>
          <a:xfrm>
            <a:off x="6207140" y="2427746"/>
            <a:ext cx="2004220" cy="3317626"/>
            <a:chOff x="0" y="28524"/>
            <a:chExt cx="4008438" cy="6635250"/>
          </a:xfrm>
        </p:grpSpPr>
        <p:sp>
          <p:nvSpPr>
            <p:cNvPr id="178" name="Special Report"/>
            <p:cNvSpPr txBox="1"/>
            <p:nvPr/>
          </p:nvSpPr>
          <p:spPr>
            <a:xfrm>
              <a:off x="64" y="28524"/>
              <a:ext cx="2766311" cy="351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>
                  <a:solidFill>
                    <a:srgbClr val="FFFFFF"/>
                  </a:solidFill>
                  <a:latin typeface="Frutiger LT Pro 65 Bold"/>
                  <a:ea typeface="Frutiger LT Pro 65 Bold"/>
                  <a:cs typeface="Frutiger LT Pro 65 Bold"/>
                  <a:sym typeface="Frutiger LT Pro 65 Bold"/>
                </a:defRPr>
              </a:lvl1pPr>
            </a:lstStyle>
            <a:p>
              <a:r>
                <a:rPr sz="900"/>
                <a:t>Special Report</a:t>
              </a:r>
            </a:p>
          </p:txBody>
        </p:sp>
        <p:sp>
          <p:nvSpPr>
            <p:cNvPr id="179" name="Ocean and Cryosphere in a Changing Climate"/>
            <p:cNvSpPr txBox="1"/>
            <p:nvPr/>
          </p:nvSpPr>
          <p:spPr>
            <a:xfrm>
              <a:off x="0" y="5951784"/>
              <a:ext cx="4008438" cy="711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2200">
                  <a:solidFill>
                    <a:srgbClr val="FFFFFF">
                      <a:alpha val="70056"/>
                    </a:srgbClr>
                  </a:solidFill>
                  <a:latin typeface="Frutiger LT Pro 45 Light"/>
                  <a:ea typeface="Frutiger LT Pro 45 Light"/>
                  <a:cs typeface="Frutiger LT Pro 45 Light"/>
                  <a:sym typeface="Frutiger LT Pro 45 Light"/>
                </a:defRPr>
              </a:lvl1pPr>
            </a:lstStyle>
            <a:p>
              <a:r>
                <a:rPr sz="1100"/>
                <a:t>Ocean and Cryosphere in a Changing Climate</a:t>
              </a:r>
            </a:p>
          </p:txBody>
        </p:sp>
        <p:pic>
          <p:nvPicPr>
            <p:cNvPr id="180" name="Screen Shot 2023-02-28 at 2.15.57 PM.png" descr="Screen Shot 2023-02-28 at 2.15.57 PM.png"/>
            <p:cNvPicPr>
              <a:picLocks noChangeAspect="1"/>
            </p:cNvPicPr>
            <p:nvPr/>
          </p:nvPicPr>
          <p:blipFill>
            <a:blip r:embed="rId5"/>
            <a:srcRect t="925" r="325"/>
            <a:stretch>
              <a:fillRect/>
            </a:stretch>
          </p:blipFill>
          <p:spPr>
            <a:xfrm>
              <a:off x="50998" y="558295"/>
              <a:ext cx="3906333" cy="508009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93700" dist="222547" dir="2499246" rotWithShape="0">
                <a:srgbClr val="000000">
                  <a:alpha val="60966"/>
                </a:srgbClr>
              </a:outerShdw>
            </a:effectLst>
          </p:spPr>
        </p:pic>
      </p:grpSp>
      <p:grpSp>
        <p:nvGrpSpPr>
          <p:cNvPr id="185" name="Group"/>
          <p:cNvGrpSpPr/>
          <p:nvPr/>
        </p:nvGrpSpPr>
        <p:grpSpPr>
          <a:xfrm>
            <a:off x="2193227" y="2441081"/>
            <a:ext cx="2301418" cy="3490127"/>
            <a:chOff x="0" y="28524"/>
            <a:chExt cx="4602833" cy="6980252"/>
          </a:xfrm>
        </p:grpSpPr>
        <p:sp>
          <p:nvSpPr>
            <p:cNvPr id="182" name="Climate Change 2022:…"/>
            <p:cNvSpPr txBox="1"/>
            <p:nvPr/>
          </p:nvSpPr>
          <p:spPr>
            <a:xfrm>
              <a:off x="245486" y="5940792"/>
              <a:ext cx="4357347" cy="1067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ts val="150"/>
                </a:spcBef>
                <a:defRPr sz="2200">
                  <a:solidFill>
                    <a:srgbClr val="FFFFFF">
                      <a:alpha val="70056"/>
                    </a:srgbClr>
                  </a:solidFill>
                  <a:latin typeface="Frutiger LT Pro 45 Light"/>
                  <a:ea typeface="Frutiger LT Pro 45 Light"/>
                  <a:cs typeface="Frutiger LT Pro 45 Light"/>
                  <a:sym typeface="Frutiger LT Pro 45 Light"/>
                </a:defRPr>
              </a:pPr>
              <a:r>
                <a:rPr sz="1100"/>
                <a:t>Climate Change 2022: </a:t>
              </a:r>
            </a:p>
            <a:p>
              <a:pPr>
                <a:lnSpc>
                  <a:spcPct val="90000"/>
                </a:lnSpc>
                <a:spcBef>
                  <a:spcPts val="150"/>
                </a:spcBef>
                <a:defRPr sz="2200">
                  <a:solidFill>
                    <a:srgbClr val="FFFFFF">
                      <a:alpha val="70056"/>
                    </a:srgbClr>
                  </a:solidFill>
                  <a:latin typeface="Frutiger LT Pro 45 Light"/>
                  <a:ea typeface="Frutiger LT Pro 45 Light"/>
                  <a:cs typeface="Frutiger LT Pro 45 Light"/>
                  <a:sym typeface="Frutiger LT Pro 45 Light"/>
                </a:defRPr>
              </a:pPr>
              <a:r>
                <a:rPr sz="1100"/>
                <a:t>Impacts, Adaptation and Vulnerability</a:t>
              </a:r>
            </a:p>
          </p:txBody>
        </p:sp>
        <p:sp>
          <p:nvSpPr>
            <p:cNvPr id="183" name="WGII"/>
            <p:cNvSpPr txBox="1"/>
            <p:nvPr/>
          </p:nvSpPr>
          <p:spPr>
            <a:xfrm>
              <a:off x="211200" y="28524"/>
              <a:ext cx="1195677" cy="351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>
                  <a:solidFill>
                    <a:srgbClr val="FFFFFF"/>
                  </a:solidFill>
                  <a:latin typeface="Frutiger LT Pro 65 Bold"/>
                  <a:ea typeface="Frutiger LT Pro 65 Bold"/>
                  <a:cs typeface="Frutiger LT Pro 65 Bold"/>
                  <a:sym typeface="Frutiger LT Pro 65 Bold"/>
                </a:defRPr>
              </a:lvl1pPr>
            </a:lstStyle>
            <a:p>
              <a:r>
                <a:rPr sz="900"/>
                <a:t>WGII</a:t>
              </a:r>
            </a:p>
          </p:txBody>
        </p:sp>
        <p:pic>
          <p:nvPicPr>
            <p:cNvPr id="184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31625"/>
              <a:ext cx="3924945" cy="508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93700" dist="222547" dir="2499246" rotWithShape="0">
                <a:srgbClr val="000000">
                  <a:alpha val="60966"/>
                </a:srgbClr>
              </a:outerShdw>
            </a:effectLst>
          </p:spPr>
        </p:pic>
      </p:grpSp>
      <p:grpSp>
        <p:nvGrpSpPr>
          <p:cNvPr id="189" name="Group"/>
          <p:cNvGrpSpPr/>
          <p:nvPr/>
        </p:nvGrpSpPr>
        <p:grpSpPr>
          <a:xfrm>
            <a:off x="303682" y="2441081"/>
            <a:ext cx="2214760" cy="3326641"/>
            <a:chOff x="0" y="28524"/>
            <a:chExt cx="4429518" cy="6653279"/>
          </a:xfrm>
        </p:grpSpPr>
        <p:sp>
          <p:nvSpPr>
            <p:cNvPr id="186" name="AR6 Climate Change 2021:…"/>
            <p:cNvSpPr txBox="1"/>
            <p:nvPr/>
          </p:nvSpPr>
          <p:spPr>
            <a:xfrm>
              <a:off x="72170" y="5918517"/>
              <a:ext cx="4357348" cy="763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ts val="150"/>
                </a:spcBef>
                <a:defRPr sz="2200">
                  <a:solidFill>
                    <a:srgbClr val="FFFFFF">
                      <a:alpha val="70056"/>
                    </a:srgbClr>
                  </a:solidFill>
                  <a:latin typeface="Frutiger LT Pro 45 Light"/>
                  <a:ea typeface="Frutiger LT Pro 45 Light"/>
                  <a:cs typeface="Frutiger LT Pro 45 Light"/>
                  <a:sym typeface="Frutiger LT Pro 45 Light"/>
                </a:defRPr>
              </a:pPr>
              <a:r>
                <a:rPr sz="1100"/>
                <a:t>AR6 Climate Change 2021:</a:t>
              </a:r>
            </a:p>
            <a:p>
              <a:pPr>
                <a:lnSpc>
                  <a:spcPct val="90000"/>
                </a:lnSpc>
                <a:spcBef>
                  <a:spcPts val="150"/>
                </a:spcBef>
                <a:defRPr sz="2200">
                  <a:solidFill>
                    <a:srgbClr val="FFFFFF">
                      <a:alpha val="70056"/>
                    </a:srgbClr>
                  </a:solidFill>
                  <a:latin typeface="Frutiger LT Pro 45 Light"/>
                  <a:ea typeface="Frutiger LT Pro 45 Light"/>
                  <a:cs typeface="Frutiger LT Pro 45 Light"/>
                  <a:sym typeface="Frutiger LT Pro 45 Light"/>
                </a:defRPr>
              </a:pPr>
              <a:r>
                <a:rPr sz="1100"/>
                <a:t>The Physical Science Basis</a:t>
              </a:r>
            </a:p>
          </p:txBody>
        </p:sp>
        <p:sp>
          <p:nvSpPr>
            <p:cNvPr id="187" name="WGI"/>
            <p:cNvSpPr txBox="1"/>
            <p:nvPr/>
          </p:nvSpPr>
          <p:spPr>
            <a:xfrm>
              <a:off x="72170" y="28524"/>
              <a:ext cx="893394" cy="351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>
                  <a:solidFill>
                    <a:srgbClr val="FFFFFF"/>
                  </a:solidFill>
                  <a:latin typeface="Frutiger LT Pro 65 Bold"/>
                  <a:ea typeface="Frutiger LT Pro 65 Bold"/>
                  <a:cs typeface="Frutiger LT Pro 65 Bold"/>
                  <a:sym typeface="Frutiger LT Pro 65 Bold"/>
                </a:defRPr>
              </a:lvl1pPr>
            </a:lstStyle>
            <a:p>
              <a:r>
                <a:rPr sz="900"/>
                <a:t>WGI</a:t>
              </a:r>
            </a:p>
          </p:txBody>
        </p:sp>
        <p:pic>
          <p:nvPicPr>
            <p:cNvPr id="188" name="Image" descr="Image"/>
            <p:cNvPicPr>
              <a:picLocks noChangeAspect="1"/>
            </p:cNvPicPr>
            <p:nvPr/>
          </p:nvPicPr>
          <p:blipFill>
            <a:blip r:embed="rId7"/>
            <a:srcRect t="533" b="728"/>
            <a:stretch>
              <a:fillRect/>
            </a:stretch>
          </p:blipFill>
          <p:spPr>
            <a:xfrm>
              <a:off x="0" y="531625"/>
              <a:ext cx="3969233" cy="508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93700" dist="222547" dir="2499246" rotWithShape="0">
                <a:srgbClr val="000000">
                  <a:alpha val="60966"/>
                </a:srgbClr>
              </a:outerShdw>
            </a:effectLst>
          </p:spPr>
        </p:pic>
      </p:grpSp>
      <p:sp>
        <p:nvSpPr>
          <p:cNvPr id="190" name="Sixth Assessment Report | Synthesis Report"/>
          <p:cNvSpPr txBox="1"/>
          <p:nvPr/>
        </p:nvSpPr>
        <p:spPr>
          <a:xfrm>
            <a:off x="522708" y="6325460"/>
            <a:ext cx="3432839" cy="274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l" defTabSz="457200">
              <a:defRPr sz="2000">
                <a:solidFill>
                  <a:srgbClr val="FFFFFF"/>
                </a:solidFill>
                <a:latin typeface="Frutiger LT Pro 57 Condensed"/>
                <a:ea typeface="Frutiger LT Pro 57 Condensed"/>
                <a:cs typeface="Frutiger LT Pro 57 Condensed"/>
                <a:sym typeface="Frutiger LT Pro 57 Condensed"/>
              </a:defRPr>
            </a:lvl1pPr>
          </a:lstStyle>
          <a:p>
            <a:r>
              <a:rPr sz="1000"/>
              <a:t>Sixth Assessment Report | Synthesis Report</a:t>
            </a:r>
          </a:p>
        </p:txBody>
      </p:sp>
      <p:pic>
        <p:nvPicPr>
          <p:cNvPr id="191" name="ipcc_altlogo_full_white_2020.png" descr="ipcc_altlogo_full_white_20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7430" y="6196342"/>
            <a:ext cx="963841" cy="481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 advAuto="0"/>
      <p:bldP spid="174" grpId="0" animBg="1" advAuto="0"/>
      <p:bldP spid="177" grpId="0" animBg="1" advAuto="0"/>
      <p:bldP spid="181" grpId="0" animBg="1" advAuto="0"/>
      <p:bldP spid="185" grpId="0" animBg="1" advAuto="0"/>
      <p:bldP spid="18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/>
          <p:nvPr/>
        </p:nvSpPr>
        <p:spPr>
          <a:xfrm>
            <a:off x="21333" y="2090067"/>
            <a:ext cx="12192000" cy="43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6" name="Google Shape;166;p4"/>
          <p:cNvSpPr txBox="1"/>
          <p:nvPr/>
        </p:nvSpPr>
        <p:spPr>
          <a:xfrm>
            <a:off x="1846204" y="1245468"/>
            <a:ext cx="883942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GB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not on track to limit warming to 1.5 °C</a:t>
            </a:r>
            <a:r>
              <a:rPr lang="en-GB" sz="3200">
                <a:solidFill>
                  <a:schemeClr val="dk1"/>
                </a:solidFill>
              </a:rPr>
              <a:t>.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4"/>
          <p:cNvPicPr preferRelativeResize="0"/>
          <p:nvPr/>
        </p:nvPicPr>
        <p:blipFill rotWithShape="1">
          <a:blip r:embed="rId3">
            <a:alphaModFix/>
          </a:blip>
          <a:srcRect t="11623" r="72771" b="44010"/>
          <a:stretch/>
        </p:blipFill>
        <p:spPr>
          <a:xfrm>
            <a:off x="406401" y="2191634"/>
            <a:ext cx="3590065" cy="41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3">
            <a:alphaModFix/>
          </a:blip>
          <a:srcRect l="81845" t="11623" b="44010"/>
          <a:stretch/>
        </p:blipFill>
        <p:spPr>
          <a:xfrm>
            <a:off x="9396136" y="2269900"/>
            <a:ext cx="2290936" cy="401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3">
            <a:alphaModFix/>
          </a:blip>
          <a:srcRect l="26970" t="11623" r="52515" b="44010"/>
          <a:stretch/>
        </p:blipFill>
        <p:spPr>
          <a:xfrm>
            <a:off x="3971667" y="2191634"/>
            <a:ext cx="2704565" cy="41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3">
            <a:alphaModFix/>
          </a:blip>
          <a:srcRect l="47406" t="11623" r="33577" b="44010"/>
          <a:stretch/>
        </p:blipFill>
        <p:spPr>
          <a:xfrm>
            <a:off x="6666934" y="2191634"/>
            <a:ext cx="2507265" cy="419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0696F6-77F5-AEBA-2816-12EEB26F9F89}"/>
              </a:ext>
            </a:extLst>
          </p:cNvPr>
          <p:cNvSpPr/>
          <p:nvPr/>
        </p:nvSpPr>
        <p:spPr>
          <a:xfrm>
            <a:off x="0" y="1"/>
            <a:ext cx="12192000" cy="837537"/>
          </a:xfrm>
          <a:prstGeom prst="rect">
            <a:avLst/>
          </a:prstGeom>
          <a:solidFill>
            <a:srgbClr val="003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1DF415-698E-0730-611E-7954482A0E1B}"/>
              </a:ext>
            </a:extLst>
          </p:cNvPr>
          <p:cNvGrpSpPr/>
          <p:nvPr/>
        </p:nvGrpSpPr>
        <p:grpSpPr>
          <a:xfrm>
            <a:off x="295923" y="333653"/>
            <a:ext cx="4597943" cy="6190695"/>
            <a:chOff x="2556769" y="-177553"/>
            <a:chExt cx="4074850" cy="5486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A69439-9ACC-44D8-F312-23EBD66CA127}"/>
                </a:ext>
              </a:extLst>
            </p:cNvPr>
            <p:cNvSpPr/>
            <p:nvPr/>
          </p:nvSpPr>
          <p:spPr>
            <a:xfrm>
              <a:off x="2556769" y="-177553"/>
              <a:ext cx="4074850" cy="548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 descr="Diagram&#10;&#10;Description automatically generated">
              <a:extLst>
                <a:ext uri="{FF2B5EF4-FFF2-40B4-BE49-F238E27FC236}">
                  <a16:creationId xmlns:a16="http://schemas.microsoft.com/office/drawing/2014/main" id="{365D2F7A-069A-D3B0-2E8D-FEA2D7CCD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5190" y="0"/>
              <a:ext cx="3853619" cy="514350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9C2B161-500B-BC06-DE62-5F6F903EC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9789" y="2154874"/>
            <a:ext cx="6605420" cy="4369473"/>
          </a:xfrm>
        </p:spPr>
        <p:txBody>
          <a:bodyPr anchor="t"/>
          <a:lstStyle/>
          <a:p>
            <a:pPr>
              <a:buNone/>
            </a:pPr>
            <a:r>
              <a:rPr lang="en-US"/>
              <a:t>we are not doing nearly enough to avoid dangerous impacts let alone achieve the targets of Paris Agreement</a:t>
            </a:r>
          </a:p>
        </p:txBody>
      </p:sp>
    </p:spTree>
    <p:extLst>
      <p:ext uri="{BB962C8B-B14F-4D97-AF65-F5344CB8AC3E}">
        <p14:creationId xmlns:p14="http://schemas.microsoft.com/office/powerpoint/2010/main" val="238278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0696F6-77F5-AEBA-2816-12EEB26F9F89}"/>
              </a:ext>
            </a:extLst>
          </p:cNvPr>
          <p:cNvSpPr/>
          <p:nvPr/>
        </p:nvSpPr>
        <p:spPr>
          <a:xfrm>
            <a:off x="0" y="1"/>
            <a:ext cx="12192000" cy="83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5E22FE6-35E5-B1FC-DDDD-E3F94C19B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2341"/>
          <a:stretch/>
        </p:blipFill>
        <p:spPr>
          <a:xfrm>
            <a:off x="208112" y="51333"/>
            <a:ext cx="10700520" cy="68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1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0696F6-77F5-AEBA-2816-12EEB26F9F89}"/>
              </a:ext>
            </a:extLst>
          </p:cNvPr>
          <p:cNvSpPr/>
          <p:nvPr/>
        </p:nvSpPr>
        <p:spPr>
          <a:xfrm>
            <a:off x="0" y="1"/>
            <a:ext cx="12192000" cy="83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5E22FE6-35E5-B1FC-DDDD-E3F94C19B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27" b="97"/>
          <a:stretch/>
        </p:blipFill>
        <p:spPr>
          <a:xfrm>
            <a:off x="208112" y="51333"/>
            <a:ext cx="9712325" cy="68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0696F6-77F5-AEBA-2816-12EEB26F9F89}"/>
              </a:ext>
            </a:extLst>
          </p:cNvPr>
          <p:cNvSpPr/>
          <p:nvPr/>
        </p:nvSpPr>
        <p:spPr>
          <a:xfrm>
            <a:off x="0" y="1"/>
            <a:ext cx="12192000" cy="83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1620D3D-2FA8-6C37-A7FC-AD14433EB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02" y="4285"/>
            <a:ext cx="9611185" cy="68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7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0696F6-77F5-AEBA-2816-12EEB26F9F89}"/>
              </a:ext>
            </a:extLst>
          </p:cNvPr>
          <p:cNvSpPr/>
          <p:nvPr/>
        </p:nvSpPr>
        <p:spPr>
          <a:xfrm>
            <a:off x="0" y="1"/>
            <a:ext cx="12192000" cy="837537"/>
          </a:xfrm>
          <a:prstGeom prst="rect">
            <a:avLst/>
          </a:prstGeom>
          <a:solidFill>
            <a:srgbClr val="003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C9DAAB-539C-3D14-27F3-33B262B5C63C}"/>
              </a:ext>
            </a:extLst>
          </p:cNvPr>
          <p:cNvGrpSpPr/>
          <p:nvPr/>
        </p:nvGrpSpPr>
        <p:grpSpPr>
          <a:xfrm>
            <a:off x="177554" y="142044"/>
            <a:ext cx="4793941" cy="6545801"/>
            <a:chOff x="133165" y="106532"/>
            <a:chExt cx="3595456" cy="4909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93A834-D841-0F2F-E873-08B8B8FEA82B}"/>
                </a:ext>
              </a:extLst>
            </p:cNvPr>
            <p:cNvSpPr/>
            <p:nvPr/>
          </p:nvSpPr>
          <p:spPr>
            <a:xfrm>
              <a:off x="133165" y="106532"/>
              <a:ext cx="3595456" cy="4909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6" name="Picture 5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15EB1563-B0A0-FB19-AB7B-2F157E38A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649" y="236923"/>
              <a:ext cx="3379539" cy="4669654"/>
            </a:xfrm>
            <a:prstGeom prst="rect">
              <a:avLst/>
            </a:prstGeom>
          </p:spPr>
        </p:pic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DCF474E1-6607-E01D-12F4-6FF32F839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9049" y="2451614"/>
            <a:ext cx="6605420" cy="4369473"/>
          </a:xfrm>
        </p:spPr>
        <p:txBody>
          <a:bodyPr anchor="t"/>
          <a:lstStyle/>
          <a:p>
            <a:pPr>
              <a:buNone/>
            </a:pPr>
            <a:r>
              <a:rPr lang="en-US"/>
              <a:t>So many of the solutions are: </a:t>
            </a:r>
            <a:br>
              <a:rPr lang="en-US"/>
            </a:br>
            <a:r>
              <a:rPr lang="en-US"/>
              <a:t>a) already available today, and</a:t>
            </a:r>
            <a:br>
              <a:rPr lang="en-US"/>
            </a:br>
            <a:r>
              <a:rPr lang="en-US"/>
              <a:t>b) benefits us in so many ways addressing health, equity, justice and even economic concerns while increasing resilience and accelerating the transition to a clean energy future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227D46-63D2-9F00-B1DE-42CF4E84DCDB}"/>
              </a:ext>
            </a:extLst>
          </p:cNvPr>
          <p:cNvSpPr txBox="1"/>
          <p:nvPr/>
        </p:nvSpPr>
        <p:spPr>
          <a:xfrm>
            <a:off x="5149049" y="233505"/>
            <a:ext cx="69290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There are options available in every </a:t>
            </a:r>
          </a:p>
          <a:p>
            <a:r>
              <a:rPr lang="en-US" sz="3600">
                <a:solidFill>
                  <a:schemeClr val="bg1"/>
                </a:solidFill>
              </a:rPr>
              <a:t>sector that can  at least halve</a:t>
            </a:r>
          </a:p>
          <a:p>
            <a:r>
              <a:rPr lang="en-US" sz="3600">
                <a:solidFill>
                  <a:schemeClr val="bg1"/>
                </a:solidFill>
              </a:rPr>
              <a:t>emissions by 2030</a:t>
            </a:r>
          </a:p>
        </p:txBody>
      </p:sp>
    </p:spTree>
    <p:extLst>
      <p:ext uri="{BB962C8B-B14F-4D97-AF65-F5344CB8AC3E}">
        <p14:creationId xmlns:p14="http://schemas.microsoft.com/office/powerpoint/2010/main" val="117771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0696F6-77F5-AEBA-2816-12EEB26F9F89}"/>
              </a:ext>
            </a:extLst>
          </p:cNvPr>
          <p:cNvSpPr/>
          <p:nvPr/>
        </p:nvSpPr>
        <p:spPr>
          <a:xfrm>
            <a:off x="0" y="1"/>
            <a:ext cx="12192000" cy="83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BB04ABC-1328-76AE-E08C-FA81F900C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6" b="55915"/>
          <a:stretch/>
        </p:blipFill>
        <p:spPr>
          <a:xfrm>
            <a:off x="239487" y="108858"/>
            <a:ext cx="10742629" cy="65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239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870fda6-7c17-4a4b-8e4d-1fafecbc98e3">
      <UserInfo>
        <DisplayName>Monica Echegoyen</DisplayName>
        <AccountId>316</AccountId>
        <AccountType/>
      </UserInfo>
    </SharedWithUsers>
    <TaxCatchAll xmlns="eb4559c4-8463-4985-927f-f0d558bff8f0" xsi:nil="true"/>
    <TOPIC xmlns="5f903c3c-4f52-4be0-a85f-c4d591ba69ef" xsi:nil="true"/>
    <TypeofDocument xmlns="5f903c3c-4f52-4be0-a85f-c4d591ba69ef" xsi:nil="true"/>
    <lcf76f155ced4ddcb4097134ff3c332f xmlns="5f903c3c-4f52-4be0-a85f-c4d591ba69e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7FFE90F61C854097DA07ED277BC344" ma:contentTypeVersion="21" ma:contentTypeDescription="Create a new document." ma:contentTypeScope="" ma:versionID="73840a775c860fbed67845b570371cb2">
  <xsd:schema xmlns:xsd="http://www.w3.org/2001/XMLSchema" xmlns:xs="http://www.w3.org/2001/XMLSchema" xmlns:p="http://schemas.microsoft.com/office/2006/metadata/properties" xmlns:ns2="5f903c3c-4f52-4be0-a85f-c4d591ba69ef" xmlns:ns3="f870fda6-7c17-4a4b-8e4d-1fafecbc98e3" xmlns:ns4="eb4559c4-8463-4985-927f-f0d558bff8f0" targetNamespace="http://schemas.microsoft.com/office/2006/metadata/properties" ma:root="true" ma:fieldsID="31e2fc2be58f85cde1ab9cbdb1fdce21" ns2:_="" ns3:_="" ns4:_="">
    <xsd:import namespace="5f903c3c-4f52-4be0-a85f-c4d591ba69ef"/>
    <xsd:import namespace="f870fda6-7c17-4a4b-8e4d-1fafecbc98e3"/>
    <xsd:import namespace="eb4559c4-8463-4985-927f-f0d558bff8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TypeofDocument" minOccurs="0"/>
                <xsd:element ref="ns2:lcf76f155ced4ddcb4097134ff3c332f" minOccurs="0"/>
                <xsd:element ref="ns4:TaxCatchAll" minOccurs="0"/>
                <xsd:element ref="ns2:TO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03c3c-4f52-4be0-a85f-c4d591ba69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TypeofDocument" ma:index="21" nillable="true" ma:displayName="Type of Document" ma:format="Dropdown" ma:internalName="TypeofDocument">
      <xsd:simpleType>
        <xsd:union memberTypes="dms:Text">
          <xsd:simpleType>
            <xsd:restriction base="dms:Choice">
              <xsd:enumeration value="Intervention"/>
              <xsd:enumeration value="Agenda"/>
              <xsd:enumeration value="Logistics/Admin doc"/>
              <xsd:enumeration value="Recording"/>
              <xsd:enumeration value="Attendance List"/>
              <xsd:enumeration value="SN"/>
              <xsd:enumeration value="BN"/>
              <xsd:enumeration value="Meeting Notes"/>
              <xsd:enumeration value="Reports"/>
              <xsd:enumeration value="Message to the Parties"/>
            </xsd:restriction>
          </xsd:simpleType>
        </xsd:un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d8c265a-5436-43a7-80c1-713d2827ff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OPIC" ma:index="25" nillable="true" ma:displayName="TOPIC" ma:format="Dropdown" ma:internalName="TOPIC">
      <xsd:simpleType>
        <xsd:restriction base="dms:Choice">
          <xsd:enumeration value="MWP"/>
          <xsd:enumeration value="BUNKERS"/>
          <xsd:enumeration value="RCC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0fda6-7c17-4a4b-8e4d-1fafecbc98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559c4-8463-4985-927f-f0d558bff8f0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4015c78-049a-4d79-be85-e4b313e07bd7}" ma:internalName="TaxCatchAll" ma:showField="CatchAllData" ma:web="f870fda6-7c17-4a4b-8e4d-1fafecbc98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9d8c265a-5436-43a7-80c1-713d2827ffde" ContentTypeId="0x0101" PreviousValue="false"/>
</file>

<file path=customXml/itemProps1.xml><?xml version="1.0" encoding="utf-8"?>
<ds:datastoreItem xmlns:ds="http://schemas.openxmlformats.org/officeDocument/2006/customXml" ds:itemID="{3ACF9762-1477-4EC9-A8AF-B01D86A1BC6B}">
  <ds:schemaRefs>
    <ds:schemaRef ds:uri="http://purl.org/dc/dcmitype/"/>
    <ds:schemaRef ds:uri="http://schemas.microsoft.com/office/infopath/2007/PartnerControls"/>
    <ds:schemaRef ds:uri="f870fda6-7c17-4a4b-8e4d-1fafecbc98e3"/>
    <ds:schemaRef ds:uri="http://schemas.microsoft.com/office/2006/metadata/properties"/>
    <ds:schemaRef ds:uri="eb4559c4-8463-4985-927f-f0d558bff8f0"/>
    <ds:schemaRef ds:uri="http://schemas.microsoft.com/office/2006/documentManagement/types"/>
    <ds:schemaRef ds:uri="http://purl.org/dc/elements/1.1/"/>
    <ds:schemaRef ds:uri="5f903c3c-4f52-4be0-a85f-c4d591ba69ef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560443F-EE24-48D4-B532-200519E6E4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18ED70-611E-42A9-A486-12B836F6D150}">
  <ds:schemaRefs>
    <ds:schemaRef ds:uri="5f903c3c-4f52-4be0-a85f-c4d591ba69ef"/>
    <ds:schemaRef ds:uri="eb4559c4-8463-4985-927f-f0d558bff8f0"/>
    <ds:schemaRef ds:uri="f870fda6-7c17-4a4b-8e4d-1fafecbc98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133DAA21-02B1-4D30-9809-CBCCD83E5AD2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284</Words>
  <Application>Microsoft Office PowerPoint</Application>
  <PresentationFormat>Widescreen</PresentationFormat>
  <Paragraphs>45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Frutiger LT Pro 45 Light</vt:lpstr>
      <vt:lpstr>Frutiger LT Pro 55 Roman</vt:lpstr>
      <vt:lpstr>Frutiger LT Pro 57 Condensed</vt:lpstr>
      <vt:lpstr>Frutiger LT Pro 65 Bold</vt:lpstr>
      <vt:lpstr>Helvetica Neue Medium</vt:lpstr>
      <vt:lpstr>Thème Office</vt:lpstr>
      <vt:lpstr>Accelerating the just transition – insights from the IPCC Sixth Assessment Reports    Youba Sokona IPCC Vice Chair</vt:lpstr>
      <vt:lpstr>PowerPoint Presentation</vt:lpstr>
      <vt:lpstr>PowerPoint Presentation</vt:lpstr>
      <vt:lpstr>we are not doing nearly enough to avoid dangerous impacts let alone achieve the targets of Paris Agreement</vt:lpstr>
      <vt:lpstr>PowerPoint Presentation</vt:lpstr>
      <vt:lpstr>PowerPoint Presentation</vt:lpstr>
      <vt:lpstr>PowerPoint Presentation</vt:lpstr>
      <vt:lpstr>So many of the solutions are:  a) already available today, and b) benefits us in so many ways addressing health, equity, justice and even economic concerns while increasing resilience and accelerating the transition to a clean energy future</vt:lpstr>
      <vt:lpstr>PowerPoint Presentation</vt:lpstr>
      <vt:lpstr>PowerPoint Presentation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the just transition – insights from the IPCC Sixth Assessment Reports    Youba Sokona IPCC Vice Chair</dc:title>
  <dc:creator>SOKONA YOUBA</dc:creator>
  <cp:lastModifiedBy>Ines Hollbauer</cp:lastModifiedBy>
  <cp:revision>2</cp:revision>
  <cp:lastPrinted>2023-06-03T08:25:09Z</cp:lastPrinted>
  <dcterms:created xsi:type="dcterms:W3CDTF">2023-05-31T07:47:45Z</dcterms:created>
  <dcterms:modified xsi:type="dcterms:W3CDTF">2023-06-04T11:00:02Z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0x010100E17FFE90F61C854097DA07ED277BC344</vt:lpwstr>
  </property>
</Properties>
</file>