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28" r:id="rId2"/>
    <p:sldMasterId id="2147483816" r:id="rId3"/>
    <p:sldMasterId id="2147483649" r:id="rId4"/>
    <p:sldMasterId id="2147483650" r:id="rId5"/>
    <p:sldMasterId id="2147483651" r:id="rId6"/>
    <p:sldMasterId id="2147483652" r:id="rId7"/>
    <p:sldMasterId id="2147483653" r:id="rId8"/>
    <p:sldMasterId id="2147483654" r:id="rId9"/>
    <p:sldMasterId id="2147483655" r:id="rId10"/>
    <p:sldMasterId id="2147483656" r:id="rId11"/>
    <p:sldMasterId id="2147483657" r:id="rId12"/>
    <p:sldMasterId id="2147483658" r:id="rId13"/>
    <p:sldMasterId id="2147483659" r:id="rId14"/>
    <p:sldMasterId id="2147483660" r:id="rId15"/>
    <p:sldMasterId id="2147483661" r:id="rId16"/>
    <p:sldMasterId id="2147483840" r:id="rId17"/>
    <p:sldMasterId id="2147483852" r:id="rId18"/>
  </p:sldMasterIdLst>
  <p:notesMasterIdLst>
    <p:notesMasterId r:id="rId33"/>
  </p:notesMasterIdLst>
  <p:sldIdLst>
    <p:sldId id="303" r:id="rId19"/>
    <p:sldId id="274" r:id="rId20"/>
    <p:sldId id="309" r:id="rId21"/>
    <p:sldId id="297" r:id="rId22"/>
    <p:sldId id="311" r:id="rId23"/>
    <p:sldId id="313" r:id="rId24"/>
    <p:sldId id="312" r:id="rId25"/>
    <p:sldId id="308" r:id="rId26"/>
    <p:sldId id="302" r:id="rId27"/>
    <p:sldId id="306" r:id="rId28"/>
    <p:sldId id="310" r:id="rId29"/>
    <p:sldId id="307" r:id="rId30"/>
    <p:sldId id="293" r:id="rId31"/>
    <p:sldId id="315" r:id="rId32"/>
  </p:sldIdLst>
  <p:sldSz cx="13004800" cy="97536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637874"/>
    <a:srgbClr val="FFCC66"/>
    <a:srgbClr val="FF9900"/>
    <a:srgbClr val="0033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434" autoAdjust="0"/>
  </p:normalViewPr>
  <p:slideViewPr>
    <p:cSldViewPr showGuides="1">
      <p:cViewPr varScale="1">
        <p:scale>
          <a:sx n="41" d="100"/>
          <a:sy n="41" d="100"/>
        </p:scale>
        <p:origin x="-1200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513CE-0960-46D8-9501-1DCDC5165F4F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73C65E5F-B13D-4120-92AF-FF3B8B7AB3A7}">
      <dgm:prSet phldrT="[텍스트]" custT="1"/>
      <dgm:spPr>
        <a:ln>
          <a:solidFill>
            <a:srgbClr val="05B99B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</a:pPr>
          <a:r>
            <a:rPr kumimoji="1" lang="en-US" altLang="en-US" sz="3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Partner Country</a:t>
          </a:r>
          <a:endParaRPr kumimoji="1" lang="ko-KR" altLang="en-US" sz="3200" b="1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ea typeface="맑은 고딕" pitchFamily="50" charset="-127"/>
            <a:cs typeface="Calibri" panose="020F0502020204030204" pitchFamily="34" charset="0"/>
          </a:endParaRPr>
        </a:p>
      </dgm:t>
    </dgm:pt>
    <dgm:pt modelId="{8AB68D80-528D-4E0F-8F7F-E74F703C394A}" type="parTrans" cxnId="{12220AD6-732F-46C6-899E-3054BC5E3F09}">
      <dgm:prSet/>
      <dgm:spPr/>
      <dgm:t>
        <a:bodyPr/>
        <a:lstStyle/>
        <a:p>
          <a:pPr latinLnBrk="1">
            <a:lnSpc>
              <a:spcPct val="75000"/>
            </a:lnSpc>
          </a:pPr>
          <a:endParaRPr lang="ko-KR" altLang="en-US"/>
        </a:p>
      </dgm:t>
    </dgm:pt>
    <dgm:pt modelId="{34008A21-29C9-46C9-A03C-BE7B366BB600}" type="sibTrans" cxnId="{12220AD6-732F-46C6-899E-3054BC5E3F09}">
      <dgm:prSet/>
      <dgm:spPr/>
      <dgm:t>
        <a:bodyPr/>
        <a:lstStyle/>
        <a:p>
          <a:pPr latinLnBrk="1">
            <a:lnSpc>
              <a:spcPct val="75000"/>
            </a:lnSpc>
          </a:pPr>
          <a:endParaRPr lang="ko-KR" altLang="en-US"/>
        </a:p>
      </dgm:t>
    </dgm:pt>
    <dgm:pt modelId="{A5976023-19E7-45E2-8E20-A0323285157A}">
      <dgm:prSet phldrT="[텍스트]" custT="1"/>
      <dgm:spPr>
        <a:ln>
          <a:solidFill>
            <a:srgbClr val="05B99B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1200"/>
            </a:spcAft>
          </a:pPr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Knowledge Development and Management</a:t>
          </a:r>
        </a:p>
        <a:p>
          <a:pPr algn="ctr">
            <a:lnSpc>
              <a:spcPct val="100000"/>
            </a:lnSpc>
            <a:spcAft>
              <a:spcPts val="1200"/>
            </a:spcAft>
          </a:pPr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(KDM) </a:t>
          </a:r>
          <a:endParaRPr lang="ko-KR" altLang="en-US" sz="28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574214-8F4A-4B23-B180-DC57DE01BD1F}" type="parTrans" cxnId="{EC206E3B-30C8-4335-B726-05B38F30A7CC}">
      <dgm:prSet/>
      <dgm:spPr>
        <a:gradFill flip="none" rotWithShape="1">
          <a:gsLst>
            <a:gs pos="0">
              <a:srgbClr val="2BBAA0"/>
            </a:gs>
            <a:gs pos="52000">
              <a:srgbClr val="2BBAA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latinLnBrk="1">
            <a:lnSpc>
              <a:spcPct val="75000"/>
            </a:lnSpc>
          </a:pPr>
          <a:endParaRPr lang="ko-KR" altLang="en-US"/>
        </a:p>
      </dgm:t>
    </dgm:pt>
    <dgm:pt modelId="{BE8CF645-F5F4-4454-AA04-351F2D666142}" type="sibTrans" cxnId="{EC206E3B-30C8-4335-B726-05B38F30A7CC}">
      <dgm:prSet/>
      <dgm:spPr/>
      <dgm:t>
        <a:bodyPr/>
        <a:lstStyle/>
        <a:p>
          <a:pPr latinLnBrk="1">
            <a:lnSpc>
              <a:spcPct val="75000"/>
            </a:lnSpc>
          </a:pPr>
          <a:endParaRPr lang="ko-KR" altLang="en-US"/>
        </a:p>
      </dgm:t>
    </dgm:pt>
    <dgm:pt modelId="{11432D7D-0A09-4DC2-AE69-5A140738AEB4}">
      <dgm:prSet phldrT="[텍스트]"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05B99B"/>
          </a:solidFill>
        </a:ln>
      </dgm:spPr>
      <dgm:t>
        <a:bodyPr/>
        <a:lstStyle/>
        <a:p>
          <a:pPr algn="ctr"/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Public-Private Cooperation</a:t>
          </a:r>
        </a:p>
        <a:p>
          <a:pPr algn="ctr"/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(PPC)</a:t>
          </a:r>
          <a:endParaRPr kumimoji="1" lang="ko-KR" altLang="ko-KR" sz="2800" b="1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ea typeface="맑은 고딕" pitchFamily="50" charset="-127"/>
            <a:cs typeface="Calibri" panose="020F0502020204030204" pitchFamily="34" charset="0"/>
          </a:endParaRPr>
        </a:p>
      </dgm:t>
    </dgm:pt>
    <dgm:pt modelId="{E0A99CB4-1FBA-4343-A98E-FE99E3261D1D}" type="parTrans" cxnId="{16B0333F-AEB2-4F0F-A4BC-C1C4FD784C28}">
      <dgm:prSet/>
      <dgm:spPr>
        <a:gradFill flip="none" rotWithShape="1">
          <a:gsLst>
            <a:gs pos="0">
              <a:srgbClr val="2BBAA0"/>
            </a:gs>
            <a:gs pos="52000">
              <a:srgbClr val="2BBAA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latinLnBrk="1">
            <a:lnSpc>
              <a:spcPct val="75000"/>
            </a:lnSpc>
          </a:pPr>
          <a:endParaRPr lang="ko-KR" altLang="en-US"/>
        </a:p>
      </dgm:t>
    </dgm:pt>
    <dgm:pt modelId="{94583136-030D-4251-95CA-EB6152444537}" type="sibTrans" cxnId="{16B0333F-AEB2-4F0F-A4BC-C1C4FD784C28}">
      <dgm:prSet/>
      <dgm:spPr/>
      <dgm:t>
        <a:bodyPr/>
        <a:lstStyle/>
        <a:p>
          <a:pPr latinLnBrk="1">
            <a:lnSpc>
              <a:spcPct val="75000"/>
            </a:lnSpc>
          </a:pPr>
          <a:endParaRPr lang="ko-KR" altLang="en-US"/>
        </a:p>
      </dgm:t>
    </dgm:pt>
    <dgm:pt modelId="{27E08905-D095-4C4E-8CC2-7D708D7F2945}">
      <dgm:prSet phldrT="[텍스트]" custT="1"/>
      <dgm:spPr>
        <a:ln>
          <a:solidFill>
            <a:srgbClr val="05B99B"/>
          </a:solidFill>
        </a:ln>
      </dgm:spPr>
      <dgm:t>
        <a:bodyPr/>
        <a:lstStyle/>
        <a:p>
          <a:pPr algn="ctr"/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Green Growth Planning &amp; Implementation</a:t>
          </a:r>
        </a:p>
        <a:p>
          <a:pPr algn="ctr"/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(GGP&amp;I)</a:t>
          </a:r>
        </a:p>
      </dgm:t>
    </dgm:pt>
    <dgm:pt modelId="{4E5CBFF4-043D-43CC-A096-EB9D679022E2}" type="parTrans" cxnId="{1567FD44-081B-4BC0-BB04-34DEAEE3B1EA}">
      <dgm:prSet/>
      <dgm:spPr>
        <a:gradFill flip="none" rotWithShape="1">
          <a:gsLst>
            <a:gs pos="0">
              <a:srgbClr val="2BBAA0"/>
            </a:gs>
            <a:gs pos="52000">
              <a:srgbClr val="2BBAA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558C6A6F-A87C-45E9-B3D5-75DDDA9F1A76}" type="sibTrans" cxnId="{1567FD44-081B-4BC0-BB04-34DEAEE3B1EA}">
      <dgm:prSet/>
      <dgm:spPr/>
      <dgm:t>
        <a:bodyPr/>
        <a:lstStyle/>
        <a:p>
          <a:pPr latinLnBrk="1"/>
          <a:endParaRPr lang="ko-KR" altLang="en-US"/>
        </a:p>
      </dgm:t>
    </dgm:pt>
    <dgm:pt modelId="{EA8A4377-8774-5C4A-8ABD-C8AB784102B6}">
      <dgm:prSet phldrT="[텍스트]" custScaleX="295464" custScaleY="85078" custRadScaleRad="82167" custRadScaleInc="-3158"/>
      <dgm:spPr/>
      <dgm:t>
        <a:bodyPr/>
        <a:lstStyle/>
        <a:p>
          <a:pPr latinLnBrk="1"/>
          <a:endParaRPr lang="ko-KR" altLang="en-US" dirty="0"/>
        </a:p>
      </dgm:t>
    </dgm:pt>
    <dgm:pt modelId="{B32CCF80-A3AE-3545-86A9-B5CCD704AC50}" type="parTrans" cxnId="{972C5995-3EF8-AC48-BC44-A693C162E214}">
      <dgm:prSet/>
      <dgm:spPr/>
      <dgm:t>
        <a:bodyPr/>
        <a:lstStyle/>
        <a:p>
          <a:endParaRPr lang="en-US"/>
        </a:p>
      </dgm:t>
    </dgm:pt>
    <dgm:pt modelId="{929C4582-22EA-454D-B9E0-5EF696943482}" type="sibTrans" cxnId="{972C5995-3EF8-AC48-BC44-A693C162E214}">
      <dgm:prSet/>
      <dgm:spPr/>
      <dgm:t>
        <a:bodyPr/>
        <a:lstStyle/>
        <a:p>
          <a:endParaRPr lang="en-US"/>
        </a:p>
      </dgm:t>
    </dgm:pt>
    <dgm:pt modelId="{BF903788-CE72-AE44-BD3F-BEFAB3C52AD8}">
      <dgm:prSet phldrT="[텍스트]" custScaleX="295464" custScaleY="85078" custRadScaleRad="82167" custRadScaleInc="-3158"/>
      <dgm:spPr/>
      <dgm:t>
        <a:bodyPr/>
        <a:lstStyle/>
        <a:p>
          <a:pPr latinLnBrk="1"/>
          <a:endParaRPr lang="ko-KR" altLang="en-US" dirty="0"/>
        </a:p>
      </dgm:t>
    </dgm:pt>
    <dgm:pt modelId="{43918F0D-6D5E-0C47-91EF-CC3C1EDFFF8D}" type="parTrans" cxnId="{A92385DA-1DE8-B24A-9FBF-45EC1575CE4E}">
      <dgm:prSet/>
      <dgm:spPr/>
      <dgm:t>
        <a:bodyPr/>
        <a:lstStyle/>
        <a:p>
          <a:endParaRPr lang="en-US"/>
        </a:p>
      </dgm:t>
    </dgm:pt>
    <dgm:pt modelId="{38A3565C-B825-E14F-9175-A920A3C7FFA0}" type="sibTrans" cxnId="{A92385DA-1DE8-B24A-9FBF-45EC1575CE4E}">
      <dgm:prSet/>
      <dgm:spPr/>
      <dgm:t>
        <a:bodyPr/>
        <a:lstStyle/>
        <a:p>
          <a:endParaRPr lang="en-US"/>
        </a:p>
      </dgm:t>
    </dgm:pt>
    <dgm:pt modelId="{4FA55AE4-70C0-490A-9B1F-8FE978923A75}" type="pres">
      <dgm:prSet presAssocID="{6BE513CE-0960-46D8-9501-1DCDC5165F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D192AF-5736-4A0A-950B-3E245FCC1805}" type="pres">
      <dgm:prSet presAssocID="{73C65E5F-B13D-4120-92AF-FF3B8B7AB3A7}" presName="centerShape" presStyleLbl="node0" presStyleIdx="0" presStyleCnt="1" custScaleX="109487" custScaleY="92715" custLinFactNeighborX="186" custLinFactNeighborY="-372"/>
      <dgm:spPr/>
      <dgm:t>
        <a:bodyPr/>
        <a:lstStyle/>
        <a:p>
          <a:pPr latinLnBrk="1"/>
          <a:endParaRPr lang="ko-KR" altLang="en-US"/>
        </a:p>
      </dgm:t>
    </dgm:pt>
    <dgm:pt modelId="{B4486D86-F0C0-400B-A664-A4693C47DB34}" type="pres">
      <dgm:prSet presAssocID="{E0A99CB4-1FBA-4343-A98E-FE99E3261D1D}" presName="parTrans" presStyleLbl="bgSibTrans2D1" presStyleIdx="0" presStyleCnt="3" custAng="21433119" custScaleX="51722" custLinFactNeighborX="26535" custLinFactNeighborY="11182"/>
      <dgm:spPr/>
      <dgm:t>
        <a:bodyPr/>
        <a:lstStyle/>
        <a:p>
          <a:pPr latinLnBrk="1"/>
          <a:endParaRPr lang="ko-KR" altLang="en-US"/>
        </a:p>
      </dgm:t>
    </dgm:pt>
    <dgm:pt modelId="{15D490BF-8CCA-4787-B346-5E4C4A386031}" type="pres">
      <dgm:prSet presAssocID="{11432D7D-0A09-4DC2-AE69-5A140738AEB4}" presName="node" presStyleLbl="node1" presStyleIdx="0" presStyleCnt="3" custScaleX="83621" custScaleY="106108" custRadScaleRad="88240" custRadScaleInc="-5287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F2324E-1704-4D34-A97E-D51340280C8C}" type="pres">
      <dgm:prSet presAssocID="{4E5CBFF4-043D-43CC-A096-EB9D679022E2}" presName="parTrans" presStyleLbl="bgSibTrans2D1" presStyleIdx="1" presStyleCnt="3" custAng="136755" custScaleX="47681" custScaleY="115150" custLinFactNeighborX="10639" custLinFactNeighborY="26471" custRadScaleRad="57498"/>
      <dgm:spPr/>
      <dgm:t>
        <a:bodyPr/>
        <a:lstStyle/>
        <a:p>
          <a:pPr latinLnBrk="1"/>
          <a:endParaRPr lang="ko-KR" altLang="en-US"/>
        </a:p>
      </dgm:t>
    </dgm:pt>
    <dgm:pt modelId="{B6B83195-F53B-4DD8-B6FB-FAF089ED8447}" type="pres">
      <dgm:prSet presAssocID="{27E08905-D095-4C4E-8CC2-7D708D7F2945}" presName="node" presStyleLbl="node1" presStyleIdx="1" presStyleCnt="3" custScaleX="216554" custScaleY="56266" custRadScaleRad="78405" custRadScaleInc="-33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97A756-A73C-4884-BC21-551AEF59C274}" type="pres">
      <dgm:prSet presAssocID="{84574214-8F4A-4B23-B180-DC57DE01BD1F}" presName="parTrans" presStyleLbl="bgSibTrans2D1" presStyleIdx="2" presStyleCnt="3" custAng="295622" custScaleX="40320" custLinFactNeighborX="-30494" custLinFactNeighborY="15954"/>
      <dgm:spPr/>
      <dgm:t>
        <a:bodyPr/>
        <a:lstStyle/>
        <a:p>
          <a:pPr latinLnBrk="1"/>
          <a:endParaRPr lang="ko-KR" altLang="en-US"/>
        </a:p>
      </dgm:t>
    </dgm:pt>
    <dgm:pt modelId="{44F4D861-C43B-4D49-AC67-A0E17D82AA2F}" type="pres">
      <dgm:prSet presAssocID="{A5976023-19E7-45E2-8E20-A0323285157A}" presName="node" presStyleLbl="node1" presStyleIdx="2" presStyleCnt="3" custScaleX="99896" custScaleY="104782" custRadScaleRad="93605" custRadScaleInc="493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20E1430-B3AD-4436-9D59-751B8A6F1B08}" type="presOf" srcId="{4E5CBFF4-043D-43CC-A096-EB9D679022E2}" destId="{C4F2324E-1704-4D34-A97E-D51340280C8C}" srcOrd="0" destOrd="0" presId="urn:microsoft.com/office/officeart/2005/8/layout/radial4"/>
    <dgm:cxn modelId="{EB198D08-037C-44CD-B5E7-45DD931FDD20}" type="presOf" srcId="{6BE513CE-0960-46D8-9501-1DCDC5165F4F}" destId="{4FA55AE4-70C0-490A-9B1F-8FE978923A75}" srcOrd="0" destOrd="0" presId="urn:microsoft.com/office/officeart/2005/8/layout/radial4"/>
    <dgm:cxn modelId="{C35C7CCD-56A3-4711-A890-957CB8EC7771}" type="presOf" srcId="{E0A99CB4-1FBA-4343-A98E-FE99E3261D1D}" destId="{B4486D86-F0C0-400B-A664-A4693C47DB34}" srcOrd="0" destOrd="0" presId="urn:microsoft.com/office/officeart/2005/8/layout/radial4"/>
    <dgm:cxn modelId="{12220AD6-732F-46C6-899E-3054BC5E3F09}" srcId="{6BE513CE-0960-46D8-9501-1DCDC5165F4F}" destId="{73C65E5F-B13D-4120-92AF-FF3B8B7AB3A7}" srcOrd="0" destOrd="0" parTransId="{8AB68D80-528D-4E0F-8F7F-E74F703C394A}" sibTransId="{34008A21-29C9-46C9-A03C-BE7B366BB600}"/>
    <dgm:cxn modelId="{972C5995-3EF8-AC48-BC44-A693C162E214}" srcId="{6BE513CE-0960-46D8-9501-1DCDC5165F4F}" destId="{EA8A4377-8774-5C4A-8ABD-C8AB784102B6}" srcOrd="1" destOrd="0" parTransId="{B32CCF80-A3AE-3545-86A9-B5CCD704AC50}" sibTransId="{929C4582-22EA-454D-B9E0-5EF696943482}"/>
    <dgm:cxn modelId="{EC206E3B-30C8-4335-B726-05B38F30A7CC}" srcId="{73C65E5F-B13D-4120-92AF-FF3B8B7AB3A7}" destId="{A5976023-19E7-45E2-8E20-A0323285157A}" srcOrd="2" destOrd="0" parTransId="{84574214-8F4A-4B23-B180-DC57DE01BD1F}" sibTransId="{BE8CF645-F5F4-4454-AA04-351F2D666142}"/>
    <dgm:cxn modelId="{16B0333F-AEB2-4F0F-A4BC-C1C4FD784C28}" srcId="{73C65E5F-B13D-4120-92AF-FF3B8B7AB3A7}" destId="{11432D7D-0A09-4DC2-AE69-5A140738AEB4}" srcOrd="0" destOrd="0" parTransId="{E0A99CB4-1FBA-4343-A98E-FE99E3261D1D}" sibTransId="{94583136-030D-4251-95CA-EB6152444537}"/>
    <dgm:cxn modelId="{8CAA220C-1177-4F41-9ADA-4A26126B3581}" type="presOf" srcId="{A5976023-19E7-45E2-8E20-A0323285157A}" destId="{44F4D861-C43B-4D49-AC67-A0E17D82AA2F}" srcOrd="0" destOrd="0" presId="urn:microsoft.com/office/officeart/2005/8/layout/radial4"/>
    <dgm:cxn modelId="{1567FD44-081B-4BC0-BB04-34DEAEE3B1EA}" srcId="{73C65E5F-B13D-4120-92AF-FF3B8B7AB3A7}" destId="{27E08905-D095-4C4E-8CC2-7D708D7F2945}" srcOrd="1" destOrd="0" parTransId="{4E5CBFF4-043D-43CC-A096-EB9D679022E2}" sibTransId="{558C6A6F-A87C-45E9-B3D5-75DDDA9F1A76}"/>
    <dgm:cxn modelId="{E0FB7332-8915-4D78-9747-3D9F1574AE74}" type="presOf" srcId="{27E08905-D095-4C4E-8CC2-7D708D7F2945}" destId="{B6B83195-F53B-4DD8-B6FB-FAF089ED8447}" srcOrd="0" destOrd="0" presId="urn:microsoft.com/office/officeart/2005/8/layout/radial4"/>
    <dgm:cxn modelId="{D8952A79-BECE-4B06-B611-9DB447EC05A7}" type="presOf" srcId="{11432D7D-0A09-4DC2-AE69-5A140738AEB4}" destId="{15D490BF-8CCA-4787-B346-5E4C4A386031}" srcOrd="0" destOrd="0" presId="urn:microsoft.com/office/officeart/2005/8/layout/radial4"/>
    <dgm:cxn modelId="{A92385DA-1DE8-B24A-9FBF-45EC1575CE4E}" srcId="{6BE513CE-0960-46D8-9501-1DCDC5165F4F}" destId="{BF903788-CE72-AE44-BD3F-BEFAB3C52AD8}" srcOrd="2" destOrd="0" parTransId="{43918F0D-6D5E-0C47-91EF-CC3C1EDFFF8D}" sibTransId="{38A3565C-B825-E14F-9175-A920A3C7FFA0}"/>
    <dgm:cxn modelId="{07CFFC14-50DC-4CCE-8CF1-798E83B6351F}" type="presOf" srcId="{73C65E5F-B13D-4120-92AF-FF3B8B7AB3A7}" destId="{DFD192AF-5736-4A0A-950B-3E245FCC1805}" srcOrd="0" destOrd="0" presId="urn:microsoft.com/office/officeart/2005/8/layout/radial4"/>
    <dgm:cxn modelId="{9543B51C-3D56-4EC0-A9CF-3EE890EB0F5D}" type="presOf" srcId="{84574214-8F4A-4B23-B180-DC57DE01BD1F}" destId="{BD97A756-A73C-4884-BC21-551AEF59C274}" srcOrd="0" destOrd="0" presId="urn:microsoft.com/office/officeart/2005/8/layout/radial4"/>
    <dgm:cxn modelId="{AB1C4329-EE08-4753-AD0C-88044A3661BB}" type="presParOf" srcId="{4FA55AE4-70C0-490A-9B1F-8FE978923A75}" destId="{DFD192AF-5736-4A0A-950B-3E245FCC1805}" srcOrd="0" destOrd="0" presId="urn:microsoft.com/office/officeart/2005/8/layout/radial4"/>
    <dgm:cxn modelId="{1CCB3138-03E3-4A17-A330-ADC5147A8748}" type="presParOf" srcId="{4FA55AE4-70C0-490A-9B1F-8FE978923A75}" destId="{B4486D86-F0C0-400B-A664-A4693C47DB34}" srcOrd="1" destOrd="0" presId="urn:microsoft.com/office/officeart/2005/8/layout/radial4"/>
    <dgm:cxn modelId="{F0BF2D70-CE8A-4B48-B2AD-EF98FA931A77}" type="presParOf" srcId="{4FA55AE4-70C0-490A-9B1F-8FE978923A75}" destId="{15D490BF-8CCA-4787-B346-5E4C4A386031}" srcOrd="2" destOrd="0" presId="urn:microsoft.com/office/officeart/2005/8/layout/radial4"/>
    <dgm:cxn modelId="{7F2C9C48-1001-4F5A-BC81-0FF7B8211DB8}" type="presParOf" srcId="{4FA55AE4-70C0-490A-9B1F-8FE978923A75}" destId="{C4F2324E-1704-4D34-A97E-D51340280C8C}" srcOrd="3" destOrd="0" presId="urn:microsoft.com/office/officeart/2005/8/layout/radial4"/>
    <dgm:cxn modelId="{02045150-1FC7-4E28-898D-CB05D6A344CB}" type="presParOf" srcId="{4FA55AE4-70C0-490A-9B1F-8FE978923A75}" destId="{B6B83195-F53B-4DD8-B6FB-FAF089ED8447}" srcOrd="4" destOrd="0" presId="urn:microsoft.com/office/officeart/2005/8/layout/radial4"/>
    <dgm:cxn modelId="{15C2722B-F37D-4528-9E24-C4E5CEEC34D1}" type="presParOf" srcId="{4FA55AE4-70C0-490A-9B1F-8FE978923A75}" destId="{BD97A756-A73C-4884-BC21-551AEF59C274}" srcOrd="5" destOrd="0" presId="urn:microsoft.com/office/officeart/2005/8/layout/radial4"/>
    <dgm:cxn modelId="{4394EAD7-7633-4071-BA22-7B1608C90057}" type="presParOf" srcId="{4FA55AE4-70C0-490A-9B1F-8FE978923A75}" destId="{44F4D861-C43B-4D49-AC67-A0E17D82AA2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192AF-5736-4A0A-950B-3E245FCC1805}">
      <dsp:nvSpPr>
        <dsp:cNvPr id="0" name=""/>
        <dsp:cNvSpPr/>
      </dsp:nvSpPr>
      <dsp:spPr>
        <a:xfrm>
          <a:off x="4076894" y="4040519"/>
          <a:ext cx="3511822" cy="29738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B99B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en-US" sz="3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Partner Country</a:t>
          </a:r>
          <a:endParaRPr kumimoji="1" lang="ko-KR" altLang="en-US" sz="3200" b="1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ea typeface="맑은 고딕" pitchFamily="50" charset="-127"/>
            <a:cs typeface="Calibri" panose="020F0502020204030204" pitchFamily="34" charset="0"/>
          </a:endParaRPr>
        </a:p>
      </dsp:txBody>
      <dsp:txXfrm>
        <a:off x="4591188" y="4476030"/>
        <a:ext cx="2483234" cy="2102834"/>
      </dsp:txXfrm>
    </dsp:sp>
    <dsp:sp modelId="{B4486D86-F0C0-400B-A664-A4693C47DB34}">
      <dsp:nvSpPr>
        <dsp:cNvPr id="0" name=""/>
        <dsp:cNvSpPr/>
      </dsp:nvSpPr>
      <dsp:spPr>
        <a:xfrm rot="10800000">
          <a:off x="2895601" y="5029196"/>
          <a:ext cx="1111973" cy="914144"/>
        </a:xfrm>
        <a:prstGeom prst="lef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2BBAA0"/>
            </a:gs>
            <a:gs pos="52000">
              <a:srgbClr val="2BBAA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490BF-8CCA-4787-B346-5E4C4A386031}">
      <dsp:nvSpPr>
        <dsp:cNvPr id="0" name=""/>
        <dsp:cNvSpPr/>
      </dsp:nvSpPr>
      <dsp:spPr>
        <a:xfrm>
          <a:off x="533397" y="4038579"/>
          <a:ext cx="2548055" cy="25866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05B9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Public-Private Cooperation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(PPC)</a:t>
          </a:r>
          <a:endParaRPr kumimoji="1" lang="ko-KR" altLang="ko-KR" sz="2800" b="1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ea typeface="맑은 고딕" pitchFamily="50" charset="-127"/>
            <a:cs typeface="Calibri" panose="020F0502020204030204" pitchFamily="34" charset="0"/>
          </a:endParaRPr>
        </a:p>
      </dsp:txBody>
      <dsp:txXfrm>
        <a:off x="608027" y="4113209"/>
        <a:ext cx="2398795" cy="2437354"/>
      </dsp:txXfrm>
    </dsp:sp>
    <dsp:sp modelId="{C4F2324E-1704-4D34-A97E-D51340280C8C}">
      <dsp:nvSpPr>
        <dsp:cNvPr id="0" name=""/>
        <dsp:cNvSpPr/>
      </dsp:nvSpPr>
      <dsp:spPr>
        <a:xfrm rot="16200000">
          <a:off x="5475334" y="2678063"/>
          <a:ext cx="922370" cy="1052637"/>
        </a:xfrm>
        <a:prstGeom prst="lef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2BBAA0"/>
            </a:gs>
            <a:gs pos="52000">
              <a:srgbClr val="2BBAA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83195-F53B-4DD8-B6FB-FAF089ED8447}">
      <dsp:nvSpPr>
        <dsp:cNvPr id="0" name=""/>
        <dsp:cNvSpPr/>
      </dsp:nvSpPr>
      <dsp:spPr>
        <a:xfrm>
          <a:off x="2392885" y="1310129"/>
          <a:ext cx="6598721" cy="13716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B9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Green Growth Planning &amp; Implementation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(GGP&amp;I)</a:t>
          </a:r>
        </a:p>
      </dsp:txBody>
      <dsp:txXfrm>
        <a:off x="2433058" y="1350302"/>
        <a:ext cx="6518375" cy="1291260"/>
      </dsp:txXfrm>
    </dsp:sp>
    <dsp:sp modelId="{BD97A756-A73C-4884-BC21-551AEF59C274}">
      <dsp:nvSpPr>
        <dsp:cNvPr id="0" name=""/>
        <dsp:cNvSpPr/>
      </dsp:nvSpPr>
      <dsp:spPr>
        <a:xfrm>
          <a:off x="7696202" y="4953003"/>
          <a:ext cx="947176" cy="914144"/>
        </a:xfrm>
        <a:prstGeom prst="lef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2BBAA0"/>
            </a:gs>
            <a:gs pos="52000">
              <a:srgbClr val="2BBAA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4D861-C43B-4D49-AC67-A0E17D82AA2F}">
      <dsp:nvSpPr>
        <dsp:cNvPr id="0" name=""/>
        <dsp:cNvSpPr/>
      </dsp:nvSpPr>
      <dsp:spPr>
        <a:xfrm>
          <a:off x="8534384" y="3886207"/>
          <a:ext cx="3043979" cy="25542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B9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Knowledge Development and Management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kumimoji="1" lang="en-US" altLang="ko-KR" sz="2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rPr>
            <a:t>(KDM) </a:t>
          </a:r>
          <a:endParaRPr lang="ko-KR" altLang="en-US" sz="28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09197" y="3961020"/>
        <a:ext cx="2894353" cy="240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15F3D-8ECA-42B1-B2D0-24942BFCF261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68596-81A7-4CD9-A738-C005F414B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2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50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sz="1200" b="0" baseline="0" dirty="0" smtClean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69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31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5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6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C54-4D16-4439-8838-CA8B2500801A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522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C54-4D16-4439-8838-CA8B2500801A}" type="slidenum">
              <a:rPr lang="en-US" altLang="ko-KR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02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C54-4D16-4439-8838-CA8B2500801A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092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+mj-lt"/>
              <a:buNone/>
            </a:pPr>
            <a:endParaRPr lang="en-N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28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8596-81A7-4CD9-A738-C005F414B8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148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2653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87017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4029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2081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044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6766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6935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2698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6547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4833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4449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5211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81545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86909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4138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896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503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0523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02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3484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5423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070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32292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18744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81950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2406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88400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8564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3381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06999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1925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517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4127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7669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9266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87119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4505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9289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4685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1378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55930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769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2607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4875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61685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78049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9699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56766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2275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371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4632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9583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81846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3659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4958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3266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04168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05415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7414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1085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2950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3840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132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5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15721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1020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3565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2248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9305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122737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930746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0004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8858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755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32028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04720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556408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37901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2728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730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2674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88347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38096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12395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322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3500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51044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60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28479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2965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47897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2831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385356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57034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Click icon to add picture</a:t>
            </a:r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9500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084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11801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42800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61553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4467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684800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24059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801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7670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90339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02698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Click icon to add picture</a:t>
            </a:r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624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61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30371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7946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510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8803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727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Click icon to add picture</a:t>
            </a:r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4714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1879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247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963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6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848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409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32623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157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6264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005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921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Click icon to add picture</a:t>
            </a:r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0438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8768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65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5932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8967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8927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3921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1177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401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556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98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78010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6470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67983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8950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8856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75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5671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2395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9292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637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329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58093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3242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4924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57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65033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344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3784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146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88978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5164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4076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9480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35105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40753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50610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27799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716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55878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8620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3153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13768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6809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5545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0787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08212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11836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2860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038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4395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6338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8762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7357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96723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845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9899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21333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75617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2663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8472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Click icon to add picture</a:t>
            </a:r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68929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6305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9198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548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6618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08736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7960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0574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0678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389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5943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microsoft.com/office/2007/relationships/hdphoto" Target="../media/hdphoto1.wdp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microsoft.com/office/2007/relationships/hdphoto" Target="../media/hdphoto1.wdp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microsoft.com/office/2007/relationships/hdphoto" Target="../media/hdphoto1.wdp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microsoft.com/office/2007/relationships/hdphoto" Target="../media/hdphoto1.wdp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864" r:id="rId12"/>
    <p:sldLayoutId id="2147483865" r:id="rId13"/>
    <p:sldLayoutId id="2147483866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91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54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04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88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eaLnBrk="1" fontAlgn="base" hangingPunct="1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file:///\\localhost\Project\2010.03_GGGI\Applications\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hyperlink" Target="file:///\\localhost\Project\2010.03_GGGI\Applications\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Project\2010.03_GGGI\Applications\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41760" y="2500536"/>
            <a:ext cx="10729192" cy="230425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000" spc="50" dirty="0" smtClean="0">
                <a:solidFill>
                  <a:srgbClr val="FFFFFF"/>
                </a:solidFill>
                <a:latin typeface="Arial"/>
              </a:rPr>
              <a:t>Conceptualizing NAMAs within Green Growth Plans</a:t>
            </a:r>
          </a:p>
          <a:p>
            <a:pPr algn="ctr" eaLnBrk="1" hangingPunct="1"/>
            <a:endParaRPr lang="en-US" sz="3200" dirty="0">
              <a:solidFill>
                <a:srgbClr val="FFFFFF"/>
              </a:solidFill>
              <a:latin typeface="Arial"/>
            </a:endParaRP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Arial"/>
              </a:rPr>
              <a:t>Ben Sims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Arial"/>
              </a:rPr>
              <a:t>Regional Officer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Arial"/>
              </a:rPr>
              <a:t>Global Green Growth Institute</a:t>
            </a:r>
          </a:p>
        </p:txBody>
      </p:sp>
    </p:spTree>
    <p:extLst>
      <p:ext uri="{BB962C8B-B14F-4D97-AF65-F5344CB8AC3E}">
        <p14:creationId xmlns:p14="http://schemas.microsoft.com/office/powerpoint/2010/main" val="346470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89832" y="3940696"/>
            <a:ext cx="9073008" cy="136815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5000" spc="300" dirty="0" smtClean="0">
                <a:solidFill>
                  <a:srgbClr val="FFFFFF"/>
                </a:solidFill>
                <a:latin typeface="Arial" panose="020B0604020202020204"/>
              </a:rPr>
              <a:t>CASE STUDY ONE: INDONESIA</a:t>
            </a:r>
          </a:p>
        </p:txBody>
      </p:sp>
    </p:spTree>
    <p:extLst>
      <p:ext uri="{BB962C8B-B14F-4D97-AF65-F5344CB8AC3E}">
        <p14:creationId xmlns:p14="http://schemas.microsoft.com/office/powerpoint/2010/main" val="2429193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sosceles Triangle 27"/>
          <p:cNvSpPr>
            <a:spLocks noChangeArrowheads="1"/>
          </p:cNvSpPr>
          <p:nvPr/>
        </p:nvSpPr>
        <p:spPr bwMode="auto">
          <a:xfrm rot="5400000">
            <a:off x="2207650" y="4689394"/>
            <a:ext cx="1075511" cy="19238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 rot="10800000" vert="eaVert" lIns="93296" tIns="46648" rIns="93296" bIns="46648" anchor="ctr"/>
          <a:lstStyle/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</a:pPr>
            <a:endParaRPr lang="id-ID" sz="1600"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61" name="Rectangle 29"/>
          <p:cNvSpPr>
            <a:spLocks noChangeArrowheads="1"/>
          </p:cNvSpPr>
          <p:nvPr/>
        </p:nvSpPr>
        <p:spPr bwMode="auto">
          <a:xfrm>
            <a:off x="813768" y="4417420"/>
            <a:ext cx="1831678" cy="475997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B6D28E"/>
            </a:solidFill>
            <a:round/>
            <a:headEnd/>
            <a:tailEnd/>
          </a:ln>
        </p:spPr>
        <p:txBody>
          <a:bodyPr lIns="93296" tIns="46648" rIns="93296" bIns="46648" anchor="ctr"/>
          <a:lstStyle/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</a:pPr>
            <a:r>
              <a:rPr lang="en-US" sz="1600" dirty="0">
                <a:latin typeface="Calibri"/>
                <a:ea typeface="MS PGothic" pitchFamily="34" charset="-128"/>
                <a:cs typeface="Arial" pitchFamily="34" charset="0"/>
              </a:rPr>
              <a:t>“To promote </a:t>
            </a:r>
            <a:endParaRPr lang="id-ID" sz="1600" dirty="0" smtClean="0">
              <a:latin typeface="Calibri"/>
              <a:ea typeface="MS PGothic" pitchFamily="34" charset="-128"/>
              <a:cs typeface="Arial" pitchFamily="34" charset="0"/>
            </a:endParaRPr>
          </a:p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</a:pPr>
            <a:r>
              <a:rPr lang="en-US" sz="1600" dirty="0" smtClean="0">
                <a:latin typeface="Calibri"/>
                <a:ea typeface="MS PGothic" pitchFamily="34" charset="-128"/>
                <a:cs typeface="Arial" pitchFamily="34" charset="0"/>
              </a:rPr>
              <a:t>Green </a:t>
            </a:r>
            <a:r>
              <a:rPr lang="en-US" sz="1600" dirty="0">
                <a:latin typeface="Calibri"/>
                <a:ea typeface="MS PGothic" pitchFamily="34" charset="-128"/>
                <a:cs typeface="Arial" pitchFamily="34" charset="0"/>
              </a:rPr>
              <a:t>Growth in Indonesia that </a:t>
            </a:r>
            <a:r>
              <a:rPr lang="en-US" sz="1600" dirty="0" err="1">
                <a:latin typeface="Calibri"/>
                <a:ea typeface="MS PGothic" pitchFamily="34" charset="-128"/>
                <a:cs typeface="Arial" pitchFamily="34" charset="0"/>
              </a:rPr>
              <a:t>recognises</a:t>
            </a:r>
            <a:r>
              <a:rPr lang="en-US" sz="1600" dirty="0">
                <a:latin typeface="Calibri"/>
                <a:ea typeface="MS PGothic" pitchFamily="34" charset="-128"/>
                <a:cs typeface="Arial" pitchFamily="34" charset="0"/>
              </a:rPr>
              <a:t> the value of natural capital, improves resilience, </a:t>
            </a:r>
            <a:r>
              <a:rPr lang="id-ID" sz="1600" dirty="0">
                <a:latin typeface="Calibri"/>
                <a:ea typeface="MS PGothic" pitchFamily="34" charset="-128"/>
                <a:cs typeface="Arial" pitchFamily="34" charset="0"/>
              </a:rPr>
              <a:t>builds local economies </a:t>
            </a:r>
            <a:r>
              <a:rPr lang="en-US" sz="1600" dirty="0">
                <a:latin typeface="Calibri"/>
                <a:ea typeface="MS PGothic" pitchFamily="34" charset="-128"/>
                <a:cs typeface="Arial" pitchFamily="34" charset="0"/>
              </a:rPr>
              <a:t>and is inclusive and </a:t>
            </a:r>
            <a:r>
              <a:rPr lang="en-US" sz="1600" dirty="0" smtClean="0">
                <a:latin typeface="Calibri"/>
                <a:ea typeface="MS PGothic" pitchFamily="34" charset="-128"/>
                <a:cs typeface="Arial" pitchFamily="34" charset="0"/>
              </a:rPr>
              <a:t>equitable”</a:t>
            </a:r>
            <a:endParaRPr lang="en-US" sz="1600" dirty="0"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813768" y="3980709"/>
            <a:ext cx="1831678" cy="629460"/>
          </a:xfrm>
          <a:prstGeom prst="rect">
            <a:avLst/>
          </a:prstGeom>
          <a:solidFill>
            <a:srgbClr val="05B99B"/>
          </a:solidFill>
          <a:ln w="9525" algn="ctr">
            <a:solidFill>
              <a:srgbClr val="05B99B"/>
            </a:solidFill>
            <a:round/>
            <a:headEnd/>
            <a:tailEnd/>
          </a:ln>
        </p:spPr>
        <p:txBody>
          <a:bodyPr lIns="93296" tIns="46648" rIns="93296" bIns="46648" anchor="ctr"/>
          <a:lstStyle/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</a:pPr>
            <a:r>
              <a:rPr lang="en-US" sz="1600" b="1" dirty="0">
                <a:latin typeface="Calibri"/>
                <a:ea typeface="MS PGothic" pitchFamily="34" charset="-128"/>
              </a:rPr>
              <a:t>Green Growth </a:t>
            </a:r>
            <a:r>
              <a:rPr lang="id-ID" sz="1600" b="1" dirty="0" smtClean="0">
                <a:latin typeface="Calibri"/>
                <a:ea typeface="MS PGothic" pitchFamily="34" charset="-128"/>
              </a:rPr>
              <a:t>for Indonesia</a:t>
            </a:r>
            <a:endParaRPr lang="en-US" sz="1600" b="1" dirty="0">
              <a:latin typeface="Calibri"/>
              <a:ea typeface="MS PGothic" pitchFamily="34" charset="-128"/>
            </a:endParaRPr>
          </a:p>
        </p:txBody>
      </p:sp>
      <p:sp>
        <p:nvSpPr>
          <p:cNvPr id="63" name="Pentagon 62"/>
          <p:cNvSpPr>
            <a:spLocks noChangeArrowheads="1"/>
          </p:cNvSpPr>
          <p:nvPr/>
        </p:nvSpPr>
        <p:spPr bwMode="auto">
          <a:xfrm>
            <a:off x="3468245" y="3892672"/>
            <a:ext cx="1872536" cy="1901344"/>
          </a:xfrm>
          <a:prstGeom prst="homePlate">
            <a:avLst>
              <a:gd name="adj" fmla="val 31698"/>
            </a:avLst>
          </a:prstGeom>
          <a:solidFill>
            <a:srgbClr val="05B99B"/>
          </a:solidFill>
          <a:ln w="9525" algn="ctr">
            <a:solidFill>
              <a:srgbClr val="05B99B"/>
            </a:solidFill>
            <a:round/>
            <a:headEnd/>
            <a:tailEnd/>
          </a:ln>
        </p:spPr>
        <p:txBody>
          <a:bodyPr lIns="93296" tIns="46648" rIns="93296" bIns="46648" anchor="ctr"/>
          <a:lstStyle/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  <a:defRPr/>
            </a:pPr>
            <a:endParaRPr lang="en-US" sz="1600" kern="0" dirty="0">
              <a:latin typeface="Cambria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2793510" y="4556460"/>
            <a:ext cx="400100" cy="400076"/>
          </a:xfrm>
          <a:prstGeom prst="ellipse">
            <a:avLst/>
          </a:prstGeom>
          <a:solidFill>
            <a:srgbClr val="049A81"/>
          </a:solidFill>
          <a:ln w="9525" algn="ctr">
            <a:solidFill>
              <a:srgbClr val="D7D7D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3296" tIns="46648" rIns="93296" bIns="46648" anchor="ctr"/>
          <a:lstStyle/>
          <a:p>
            <a:pPr algn="ctr" eaLnBrk="1" hangingPunct="1">
              <a:defRPr/>
            </a:pPr>
            <a:r>
              <a:rPr lang="en-US" sz="1600" dirty="0">
                <a:latin typeface="Cambria" pitchFamily="18" charset="0"/>
                <a:ea typeface="ＭＳ Ｐゴシック"/>
              </a:rPr>
              <a:t>1</a:t>
            </a:r>
          </a:p>
        </p:txBody>
      </p:sp>
      <p:sp>
        <p:nvSpPr>
          <p:cNvPr id="65" name="TextBox 41"/>
          <p:cNvSpPr txBox="1">
            <a:spLocks noChangeArrowheads="1"/>
          </p:cNvSpPr>
          <p:nvPr/>
        </p:nvSpPr>
        <p:spPr bwMode="auto">
          <a:xfrm>
            <a:off x="3587282" y="4164126"/>
            <a:ext cx="1560885" cy="10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eaLnBrk="1" hangingPunct="1"/>
            <a:r>
              <a:rPr lang="id-ID" sz="1600" dirty="0" smtClean="0">
                <a:solidFill>
                  <a:srgbClr val="FFFFFF"/>
                </a:solidFill>
                <a:latin typeface="Calibri"/>
                <a:ea typeface="MS PGothic" pitchFamily="34" charset="-128"/>
              </a:rPr>
              <a:t>Green growth mainstreamed in planning &amp; investments</a:t>
            </a:r>
            <a:endParaRPr lang="en-US" sz="1600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66" name="Pentagon 65"/>
          <p:cNvSpPr>
            <a:spLocks noChangeArrowheads="1"/>
          </p:cNvSpPr>
          <p:nvPr/>
        </p:nvSpPr>
        <p:spPr bwMode="auto">
          <a:xfrm>
            <a:off x="3468245" y="6025563"/>
            <a:ext cx="1690322" cy="1298864"/>
          </a:xfrm>
          <a:prstGeom prst="homePlate">
            <a:avLst>
              <a:gd name="adj" fmla="val 40046"/>
            </a:avLst>
          </a:prstGeom>
          <a:solidFill>
            <a:srgbClr val="05B99B"/>
          </a:solidFill>
          <a:ln w="9525" algn="ctr">
            <a:solidFill>
              <a:srgbClr val="05B99B"/>
            </a:solidFill>
            <a:round/>
            <a:headEnd/>
            <a:tailEnd/>
          </a:ln>
        </p:spPr>
        <p:txBody>
          <a:bodyPr lIns="93296" tIns="46648" rIns="93296" bIns="46648" anchor="ctr"/>
          <a:lstStyle/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  <a:defRPr/>
            </a:pPr>
            <a:endParaRPr lang="en-US" sz="1600" kern="0" dirty="0">
              <a:latin typeface="Cambria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67" name="TextBox 46"/>
          <p:cNvSpPr txBox="1">
            <a:spLocks noChangeArrowheads="1"/>
          </p:cNvSpPr>
          <p:nvPr/>
        </p:nvSpPr>
        <p:spPr bwMode="auto">
          <a:xfrm>
            <a:off x="3662626" y="6132467"/>
            <a:ext cx="1231079" cy="83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Calibri"/>
                <a:ea typeface="MS PGothic" pitchFamily="34" charset="-128"/>
              </a:rPr>
              <a:t>REDD+ for green growth</a:t>
            </a:r>
          </a:p>
        </p:txBody>
      </p:sp>
      <p:sp>
        <p:nvSpPr>
          <p:cNvPr id="68" name="Pentagon 67"/>
          <p:cNvSpPr>
            <a:spLocks noChangeArrowheads="1"/>
          </p:cNvSpPr>
          <p:nvPr/>
        </p:nvSpPr>
        <p:spPr bwMode="auto">
          <a:xfrm>
            <a:off x="3426900" y="7552812"/>
            <a:ext cx="1872536" cy="1313326"/>
          </a:xfrm>
          <a:prstGeom prst="homePlate">
            <a:avLst>
              <a:gd name="adj" fmla="val 38056"/>
            </a:avLst>
          </a:prstGeom>
          <a:solidFill>
            <a:srgbClr val="05B99B"/>
          </a:solidFill>
          <a:ln w="9525" algn="ctr">
            <a:solidFill>
              <a:srgbClr val="05B99B"/>
            </a:solidFill>
            <a:round/>
            <a:headEnd/>
            <a:tailEnd/>
          </a:ln>
        </p:spPr>
        <p:txBody>
          <a:bodyPr lIns="93296" tIns="46648" rIns="93296" bIns="46648" anchor="ctr"/>
          <a:lstStyle/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  <a:defRPr/>
            </a:pPr>
            <a:endParaRPr lang="en-US" sz="1600" kern="0" dirty="0">
              <a:latin typeface="Cambria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69" name="TextBox 50"/>
          <p:cNvSpPr txBox="1">
            <a:spLocks noChangeArrowheads="1"/>
          </p:cNvSpPr>
          <p:nvPr/>
        </p:nvSpPr>
        <p:spPr bwMode="auto">
          <a:xfrm>
            <a:off x="3589901" y="7838508"/>
            <a:ext cx="1397697" cy="5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Calibri"/>
                <a:ea typeface="MS PGothic" pitchFamily="34" charset="-128"/>
              </a:rPr>
              <a:t>Regional engagement</a:t>
            </a:r>
          </a:p>
        </p:txBody>
      </p:sp>
      <p:sp>
        <p:nvSpPr>
          <p:cNvPr id="70" name="Isosceles Triangle 52"/>
          <p:cNvSpPr>
            <a:spLocks noChangeArrowheads="1"/>
          </p:cNvSpPr>
          <p:nvPr/>
        </p:nvSpPr>
        <p:spPr bwMode="auto">
          <a:xfrm rot="5400000">
            <a:off x="2244411" y="6582394"/>
            <a:ext cx="1075511" cy="19238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 rot="10800000" vert="eaVert" lIns="93296" tIns="46648" rIns="93296" bIns="46648" anchor="ctr"/>
          <a:lstStyle/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</a:pPr>
            <a:endParaRPr lang="id-ID" sz="1600"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71" name="Isosceles Triangle 53"/>
          <p:cNvSpPr>
            <a:spLocks noChangeArrowheads="1"/>
          </p:cNvSpPr>
          <p:nvPr/>
        </p:nvSpPr>
        <p:spPr bwMode="auto">
          <a:xfrm rot="5400000">
            <a:off x="2217065" y="8321040"/>
            <a:ext cx="1073890" cy="19238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 rot="10800000" vert="eaVert" lIns="93296" tIns="46648" rIns="93296" bIns="46648" anchor="ctr"/>
          <a:lstStyle/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</a:pPr>
            <a:endParaRPr lang="id-ID" sz="1600"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72" name="Rectangle 22"/>
          <p:cNvSpPr>
            <a:spLocks noChangeArrowheads="1"/>
          </p:cNvSpPr>
          <p:nvPr/>
        </p:nvSpPr>
        <p:spPr bwMode="auto">
          <a:xfrm>
            <a:off x="6247650" y="5621157"/>
            <a:ext cx="45761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0" rIns="93296" bIns="0">
            <a:spAutoFit/>
          </a:bodyPr>
          <a:lstStyle/>
          <a:p>
            <a:pPr eaLnBrk="1" hangingPunct="1">
              <a:spcAft>
                <a:spcPts val="612"/>
              </a:spcAft>
              <a:buClr>
                <a:srgbClr val="05B99B"/>
              </a:buClr>
            </a:pPr>
            <a:r>
              <a:rPr lang="id-ID" sz="1600" dirty="0" smtClean="0">
                <a:latin typeface="Calibri"/>
                <a:ea typeface="MS PGothic" pitchFamily="34" charset="-128"/>
              </a:rPr>
              <a:t>Development of  innovative mechanisms to </a:t>
            </a:r>
            <a:r>
              <a:rPr lang="id-ID" sz="1600" b="1" dirty="0" smtClean="0">
                <a:latin typeface="Calibri"/>
                <a:ea typeface="MS PGothic" pitchFamily="34" charset="-128"/>
              </a:rPr>
              <a:t>drive investment </a:t>
            </a:r>
            <a:r>
              <a:rPr lang="id-ID" sz="1600" dirty="0" smtClean="0">
                <a:latin typeface="Calibri"/>
                <a:ea typeface="MS PGothic" pitchFamily="34" charset="-128"/>
              </a:rPr>
              <a:t>towards green growth sectors</a:t>
            </a:r>
            <a:endParaRPr lang="en-US" sz="1600" dirty="0">
              <a:latin typeface="Calibri"/>
              <a:ea typeface="MS PGothic" pitchFamily="34" charset="-128"/>
            </a:endParaRPr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6247293" y="6544319"/>
            <a:ext cx="461009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0" rIns="93296" bIns="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05B99B"/>
              </a:buClr>
            </a:pPr>
            <a:r>
              <a:rPr lang="id-ID" sz="1600" dirty="0" smtClean="0">
                <a:latin typeface="Calibri"/>
                <a:ea typeface="MS PGothic" pitchFamily="34" charset="-128"/>
              </a:rPr>
              <a:t>To ensure that </a:t>
            </a:r>
            <a:r>
              <a:rPr lang="id-ID" sz="1600" b="1" dirty="0" smtClean="0">
                <a:latin typeface="Calibri"/>
                <a:ea typeface="MS PGothic" pitchFamily="34" charset="-128"/>
              </a:rPr>
              <a:t>REDD+ </a:t>
            </a:r>
            <a:r>
              <a:rPr lang="id-ID" sz="1600" dirty="0" smtClean="0">
                <a:latin typeface="Calibri"/>
                <a:ea typeface="MS PGothic" pitchFamily="34" charset="-128"/>
              </a:rPr>
              <a:t>finance, programs and policies </a:t>
            </a:r>
            <a:r>
              <a:rPr lang="en-US" sz="1600" dirty="0" smtClean="0">
                <a:latin typeface="Calibri"/>
                <a:ea typeface="MS PGothic" pitchFamily="34" charset="-128"/>
              </a:rPr>
              <a:t>catalyze </a:t>
            </a:r>
            <a:r>
              <a:rPr lang="en-US" sz="1600" dirty="0">
                <a:latin typeface="Calibri"/>
                <a:ea typeface="MS PGothic" pitchFamily="34" charset="-128"/>
              </a:rPr>
              <a:t>green </a:t>
            </a:r>
            <a:r>
              <a:rPr lang="en-US" sz="1600" dirty="0" smtClean="0">
                <a:latin typeface="Calibri"/>
                <a:ea typeface="MS PGothic" pitchFamily="34" charset="-128"/>
              </a:rPr>
              <a:t>growth</a:t>
            </a:r>
            <a:endParaRPr lang="en-US" sz="1600" dirty="0">
              <a:latin typeface="Calibri"/>
              <a:ea typeface="MS PGothic" pitchFamily="34" charset="-128"/>
            </a:endParaRPr>
          </a:p>
        </p:txBody>
      </p:sp>
      <p:sp>
        <p:nvSpPr>
          <p:cNvPr id="74" name="Rectangle 33"/>
          <p:cNvSpPr>
            <a:spLocks noChangeArrowheads="1"/>
          </p:cNvSpPr>
          <p:nvPr/>
        </p:nvSpPr>
        <p:spPr bwMode="auto">
          <a:xfrm>
            <a:off x="6306549" y="7625443"/>
            <a:ext cx="46639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0" rIns="93296" bIns="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05B99B"/>
              </a:buClr>
            </a:pPr>
            <a:r>
              <a:rPr lang="id-ID" sz="1600" dirty="0" smtClean="0">
                <a:latin typeface="Calibri"/>
                <a:ea typeface="MS PGothic" pitchFamily="34" charset="-128"/>
              </a:rPr>
              <a:t>Green growth implementation in </a:t>
            </a:r>
          </a:p>
          <a:p>
            <a:pPr eaLnBrk="1" hangingPunct="1">
              <a:lnSpc>
                <a:spcPct val="90000"/>
              </a:lnSpc>
              <a:buClr>
                <a:srgbClr val="05B99B"/>
              </a:buClr>
            </a:pPr>
            <a:r>
              <a:rPr lang="id-ID" sz="1600" b="1" dirty="0" smtClean="0">
                <a:latin typeface="Calibri"/>
                <a:ea typeface="MS PGothic" pitchFamily="34" charset="-128"/>
              </a:rPr>
              <a:t>Central Kalimantan Province</a:t>
            </a:r>
            <a:endParaRPr lang="en-US" sz="1600" b="1" dirty="0">
              <a:latin typeface="Calibri"/>
              <a:ea typeface="MS PGothic" pitchFamily="34" charset="-128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5436274" y="5650746"/>
            <a:ext cx="597721" cy="414655"/>
          </a:xfrm>
          <a:prstGeom prst="ellipse">
            <a:avLst/>
          </a:prstGeom>
          <a:solidFill>
            <a:srgbClr val="05B99B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lIns="93286" tIns="46643" rIns="93286" bIns="46643" anchor="ctr"/>
          <a:lstStyle/>
          <a:p>
            <a:pPr marL="0" marR="0" lvl="0" indent="0" algn="ctr" defTabSz="91190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B99B"/>
              </a:buClr>
              <a:buSzTx/>
              <a:buFontTx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1C</a:t>
            </a: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5462988" y="6534512"/>
            <a:ext cx="597722" cy="416275"/>
          </a:xfrm>
          <a:prstGeom prst="ellipse">
            <a:avLst/>
          </a:prstGeom>
          <a:solidFill>
            <a:srgbClr val="05B99B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lIns="93286" tIns="46643" rIns="93286" bIns="46643" anchor="ctr"/>
          <a:lstStyle/>
          <a:p>
            <a:pPr marL="0" marR="0" lvl="0" indent="0" algn="ctr" defTabSz="91190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B99B"/>
              </a:buClr>
              <a:buSzTx/>
              <a:buFontTx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2</a:t>
            </a: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5436274" y="7628177"/>
            <a:ext cx="690052" cy="414655"/>
          </a:xfrm>
          <a:prstGeom prst="ellipse">
            <a:avLst/>
          </a:prstGeom>
          <a:solidFill>
            <a:srgbClr val="05B99B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lIns="93286" tIns="46643" rIns="93286" bIns="46643" anchor="ctr"/>
          <a:lstStyle/>
          <a:p>
            <a:pPr marL="0" marR="0" lvl="0" indent="0" algn="ctr" defTabSz="91190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B99B"/>
              </a:buClr>
              <a:buSzTx/>
              <a:buFontTx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3CK</a:t>
            </a: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5450277" y="8419051"/>
            <a:ext cx="690052" cy="414655"/>
          </a:xfrm>
          <a:prstGeom prst="ellipse">
            <a:avLst/>
          </a:prstGeom>
          <a:solidFill>
            <a:srgbClr val="05B99B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lIns="93286" tIns="46643" rIns="93286" bIns="46643" anchor="ctr"/>
          <a:lstStyle/>
          <a:p>
            <a:pPr marL="0" marR="0" lvl="0" indent="0" algn="ctr" defTabSz="91190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B99B"/>
              </a:buClr>
              <a:buSzTx/>
              <a:buFontTx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3EK</a:t>
            </a: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5454379" y="4991585"/>
            <a:ext cx="597722" cy="416275"/>
          </a:xfrm>
          <a:prstGeom prst="ellipse">
            <a:avLst/>
          </a:prstGeom>
          <a:solidFill>
            <a:srgbClr val="05B99B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lIns="93286" tIns="46643" rIns="93286" bIns="46643" anchor="ctr"/>
          <a:lstStyle/>
          <a:p>
            <a:pPr marL="0" marR="0" lvl="0" indent="0" algn="ctr" defTabSz="91190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B99B"/>
              </a:buClr>
              <a:buSzTx/>
              <a:buFontTx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1B</a:t>
            </a: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403880" y="4092774"/>
            <a:ext cx="597722" cy="414655"/>
          </a:xfrm>
          <a:prstGeom prst="ellipse">
            <a:avLst/>
          </a:prstGeom>
          <a:solidFill>
            <a:srgbClr val="05B99B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lIns="93286" tIns="46643" rIns="93286" bIns="46643" anchor="ctr"/>
          <a:lstStyle/>
          <a:p>
            <a:pPr marL="0" marR="0" lvl="0" indent="0" algn="ctr" defTabSz="91190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B99B"/>
              </a:buClr>
              <a:buSzTx/>
              <a:buFontTx/>
              <a:buNone/>
              <a:tabLst/>
              <a:defRPr/>
            </a:pPr>
            <a:r>
              <a:rPr kumimoji="0" lang="id-ID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1A</a:t>
            </a:r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6264187" y="3872238"/>
            <a:ext cx="4588880" cy="738664"/>
          </a:xfrm>
          <a:prstGeom prst="rect">
            <a:avLst/>
          </a:prstGeom>
          <a:noFill/>
          <a:ln w="28575">
            <a:solidFill>
              <a:srgbClr val="05B99B"/>
            </a:solidFill>
            <a:prstDash val="dash"/>
            <a:miter lim="800000"/>
            <a:headEnd/>
            <a:tailEnd/>
          </a:ln>
        </p:spPr>
        <p:txBody>
          <a:bodyPr wrap="square" lIns="93296" tIns="0" rIns="93296" bIns="0">
            <a:spAutoFit/>
          </a:bodyPr>
          <a:lstStyle/>
          <a:p>
            <a:pPr eaLnBrk="1" hangingPunct="1">
              <a:spcAft>
                <a:spcPts val="612"/>
              </a:spcAft>
              <a:buClr>
                <a:srgbClr val="05B99B"/>
              </a:buClr>
            </a:pPr>
            <a:r>
              <a:rPr lang="id-ID" sz="1600" dirty="0" smtClean="0">
                <a:latin typeface="Calibri"/>
                <a:ea typeface="MS PGothic" pitchFamily="34" charset="-128"/>
              </a:rPr>
              <a:t>Development of a </a:t>
            </a:r>
            <a:r>
              <a:rPr lang="id-ID" sz="1600" b="1" dirty="0" smtClean="0">
                <a:latin typeface="Calibri"/>
                <a:ea typeface="MS PGothic" pitchFamily="34" charset="-128"/>
              </a:rPr>
              <a:t>Green Growth Roadmap </a:t>
            </a:r>
            <a:r>
              <a:rPr lang="id-ID" sz="1600" dirty="0" smtClean="0">
                <a:latin typeface="Calibri"/>
                <a:ea typeface="MS PGothic" pitchFamily="34" charset="-128"/>
              </a:rPr>
              <a:t>with </a:t>
            </a:r>
            <a:r>
              <a:rPr lang="id-ID" sz="1600" b="1" dirty="0" smtClean="0">
                <a:latin typeface="Calibri"/>
                <a:ea typeface="MS PGothic" pitchFamily="34" charset="-128"/>
              </a:rPr>
              <a:t>tools and methodolologies </a:t>
            </a:r>
            <a:r>
              <a:rPr lang="id-ID" sz="1600" dirty="0" smtClean="0">
                <a:latin typeface="Calibri"/>
                <a:ea typeface="MS PGothic" pitchFamily="34" charset="-128"/>
              </a:rPr>
              <a:t>to support policy and planning processes</a:t>
            </a:r>
            <a:endParaRPr lang="en-US" sz="1600" dirty="0">
              <a:latin typeface="Calibri"/>
              <a:ea typeface="MS PGothic" pitchFamily="34" charset="-128"/>
            </a:endParaRPr>
          </a:p>
        </p:txBody>
      </p:sp>
      <p:sp>
        <p:nvSpPr>
          <p:cNvPr id="82" name="Rectangle 22"/>
          <p:cNvSpPr>
            <a:spLocks noChangeArrowheads="1"/>
          </p:cNvSpPr>
          <p:nvPr/>
        </p:nvSpPr>
        <p:spPr bwMode="auto">
          <a:xfrm>
            <a:off x="6246081" y="4948562"/>
            <a:ext cx="49540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0" rIns="93296" bIns="0">
            <a:spAutoFit/>
          </a:bodyPr>
          <a:lstStyle/>
          <a:p>
            <a:pPr eaLnBrk="1" hangingPunct="1">
              <a:spcAft>
                <a:spcPts val="612"/>
              </a:spcAft>
              <a:buClr>
                <a:srgbClr val="05B99B"/>
              </a:buClr>
            </a:pPr>
            <a:r>
              <a:rPr lang="id-ID" sz="1600" b="1" dirty="0" smtClean="0">
                <a:latin typeface="Calibri"/>
                <a:ea typeface="MS PGothic" pitchFamily="34" charset="-128"/>
              </a:rPr>
              <a:t>Green Growth Assessment </a:t>
            </a:r>
            <a:r>
              <a:rPr lang="id-ID" sz="1600" dirty="0" smtClean="0">
                <a:latin typeface="Calibri"/>
                <a:ea typeface="MS PGothic" pitchFamily="34" charset="-128"/>
              </a:rPr>
              <a:t>of Capital Projects across a variety of sectors</a:t>
            </a:r>
            <a:endParaRPr lang="en-US" sz="1600" dirty="0">
              <a:latin typeface="Calibri"/>
              <a:ea typeface="MS PGothic" pitchFamily="34" charset="-128"/>
            </a:endParaRPr>
          </a:p>
        </p:txBody>
      </p:sp>
      <p:sp>
        <p:nvSpPr>
          <p:cNvPr id="83" name="Rectangle 33"/>
          <p:cNvSpPr>
            <a:spLocks noChangeArrowheads="1"/>
          </p:cNvSpPr>
          <p:nvPr/>
        </p:nvSpPr>
        <p:spPr bwMode="auto">
          <a:xfrm>
            <a:off x="6355519" y="8442173"/>
            <a:ext cx="456027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0" rIns="93296" bIns="0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05B99B"/>
              </a:buClr>
            </a:pPr>
            <a:r>
              <a:rPr lang="id-ID" sz="1600" dirty="0" smtClean="0">
                <a:latin typeface="Calibri"/>
                <a:ea typeface="MS PGothic" pitchFamily="34" charset="-128"/>
              </a:rPr>
              <a:t>Green growth implementation in </a:t>
            </a:r>
          </a:p>
          <a:p>
            <a:pPr eaLnBrk="1" hangingPunct="1">
              <a:lnSpc>
                <a:spcPct val="90000"/>
              </a:lnSpc>
              <a:buClr>
                <a:srgbClr val="05B99B"/>
              </a:buClr>
            </a:pPr>
            <a:r>
              <a:rPr lang="id-ID" sz="1600" b="1" dirty="0" smtClean="0">
                <a:latin typeface="Calibri"/>
                <a:ea typeface="MS PGothic" pitchFamily="34" charset="-128"/>
              </a:rPr>
              <a:t>East Kalimantan Province</a:t>
            </a:r>
            <a:endParaRPr lang="en-US" sz="1600" b="1" dirty="0">
              <a:latin typeface="Calibri"/>
              <a:ea typeface="MS PGothic" pitchFamily="34" charset="-128"/>
            </a:endParaRPr>
          </a:p>
        </p:txBody>
      </p:sp>
      <p:sp>
        <p:nvSpPr>
          <p:cNvPr id="84" name="Pentagon 83"/>
          <p:cNvSpPr>
            <a:spLocks noChangeArrowheads="1"/>
          </p:cNvSpPr>
          <p:nvPr/>
        </p:nvSpPr>
        <p:spPr bwMode="auto">
          <a:xfrm rot="5400000">
            <a:off x="8959511" y="6070254"/>
            <a:ext cx="5055858" cy="631294"/>
          </a:xfrm>
          <a:prstGeom prst="homePlate">
            <a:avLst>
              <a:gd name="adj" fmla="val 31698"/>
            </a:avLst>
          </a:prstGeom>
          <a:solidFill>
            <a:srgbClr val="05B99B"/>
          </a:solidFill>
          <a:ln w="9525" algn="ctr">
            <a:solidFill>
              <a:srgbClr val="05B99B"/>
            </a:solidFill>
            <a:round/>
            <a:headEnd/>
            <a:tailEnd/>
          </a:ln>
        </p:spPr>
        <p:txBody>
          <a:bodyPr lIns="93296" tIns="46648" rIns="93296" bIns="46648" anchor="ctr"/>
          <a:lstStyle/>
          <a:p>
            <a:pPr algn="ctr" defTabSz="913526" eaLnBrk="1" hangingPunct="1">
              <a:lnSpc>
                <a:spcPct val="90000"/>
              </a:lnSpc>
              <a:buClr>
                <a:srgbClr val="05B99B"/>
              </a:buClr>
              <a:defRPr/>
            </a:pPr>
            <a:endParaRPr lang="en-US" sz="1600" kern="0" dirty="0">
              <a:latin typeface="Cambria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85" name="TextBox 41"/>
          <p:cNvSpPr txBox="1">
            <a:spLocks noChangeArrowheads="1"/>
          </p:cNvSpPr>
          <p:nvPr/>
        </p:nvSpPr>
        <p:spPr bwMode="auto">
          <a:xfrm rot="5400000">
            <a:off x="9126392" y="6188601"/>
            <a:ext cx="4704379" cy="46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6" tIns="46648" rIns="93296" bIns="46648">
            <a:spAutoFit/>
          </a:bodyPr>
          <a:lstStyle/>
          <a:p>
            <a:pPr eaLnBrk="1" hangingPunct="1"/>
            <a:r>
              <a:rPr lang="id-ID" sz="2400" b="1" dirty="0" smtClean="0">
                <a:solidFill>
                  <a:srgbClr val="FFFFFF"/>
                </a:solidFill>
                <a:latin typeface="Calibri"/>
                <a:ea typeface="MS PGothic" pitchFamily="34" charset="-128"/>
              </a:rPr>
              <a:t>Institutional Capacity Building</a:t>
            </a:r>
            <a:endParaRPr lang="en-US" sz="2400" b="1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2829992" y="6448889"/>
            <a:ext cx="400100" cy="398457"/>
          </a:xfrm>
          <a:prstGeom prst="ellipse">
            <a:avLst/>
          </a:prstGeom>
          <a:solidFill>
            <a:srgbClr val="049A81"/>
          </a:solidFill>
          <a:ln w="9525" algn="ctr">
            <a:solidFill>
              <a:srgbClr val="D7D7D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3296" tIns="46648" rIns="93296" bIns="46648" anchor="ctr"/>
          <a:lstStyle/>
          <a:p>
            <a:pPr algn="ctr" eaLnBrk="1" hangingPunct="1">
              <a:defRPr/>
            </a:pPr>
            <a:r>
              <a:rPr lang="en-US" sz="1600" dirty="0">
                <a:latin typeface="Cambria" pitchFamily="18" charset="0"/>
                <a:ea typeface="ＭＳ Ｐゴシック"/>
              </a:rPr>
              <a:t>2</a:t>
            </a:r>
          </a:p>
        </p:txBody>
      </p:sp>
      <p:sp>
        <p:nvSpPr>
          <p:cNvPr id="87" name="Oval 86"/>
          <p:cNvSpPr>
            <a:spLocks noChangeArrowheads="1"/>
          </p:cNvSpPr>
          <p:nvPr/>
        </p:nvSpPr>
        <p:spPr bwMode="auto">
          <a:xfrm>
            <a:off x="2776652" y="8209475"/>
            <a:ext cx="400100" cy="400078"/>
          </a:xfrm>
          <a:prstGeom prst="ellipse">
            <a:avLst/>
          </a:prstGeom>
          <a:solidFill>
            <a:srgbClr val="049A81"/>
          </a:solidFill>
          <a:ln w="9525" algn="ctr">
            <a:solidFill>
              <a:srgbClr val="D7D7D7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3296" tIns="46648" rIns="93296" bIns="46648" anchor="ctr"/>
          <a:lstStyle/>
          <a:p>
            <a:pPr algn="ctr" eaLnBrk="1" hangingPunct="1">
              <a:defRPr/>
            </a:pPr>
            <a:r>
              <a:rPr lang="en-US" sz="1600" dirty="0">
                <a:latin typeface="Cambria" pitchFamily="18" charset="0"/>
                <a:ea typeface="ＭＳ Ｐゴシック"/>
              </a:rPr>
              <a:t>3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678224" y="215817"/>
            <a:ext cx="4680520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INDONESIA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8224" y="1461351"/>
            <a:ext cx="1136879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tx1"/>
                </a:solidFill>
                <a:latin typeface="+mj-lt"/>
              </a:rPr>
              <a:t>Green Growth Framework and Assessment </a:t>
            </a: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Green technology transfer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Project proposals (i.e. solar </a:t>
            </a:r>
            <a:r>
              <a:rPr lang="en-US" sz="2600" dirty="0">
                <a:latin typeface="+mj-lt"/>
              </a:rPr>
              <a:t>PV development in East </a:t>
            </a:r>
            <a:r>
              <a:rPr lang="en-US" sz="2600" dirty="0" smtClean="0">
                <a:latin typeface="+mj-lt"/>
              </a:rPr>
              <a:t>Kalimantan)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Indicator development (MRV</a:t>
            </a:r>
            <a:r>
              <a:rPr lang="en-US" sz="2600" dirty="0" smtClean="0">
                <a:latin typeface="+mj-lt"/>
              </a:rPr>
              <a:t>)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245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05856" y="3940696"/>
            <a:ext cx="8928992" cy="158417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5000" spc="300" dirty="0" smtClean="0">
                <a:solidFill>
                  <a:srgbClr val="FFFFFF"/>
                </a:solidFill>
                <a:latin typeface="Arial" panose="020B0604020202020204"/>
              </a:rPr>
              <a:t>CASE STUDY TWO: ETHIOPIA</a:t>
            </a:r>
          </a:p>
        </p:txBody>
      </p:sp>
    </p:spTree>
    <p:extLst>
      <p:ext uri="{BB962C8B-B14F-4D97-AF65-F5344CB8AC3E}">
        <p14:creationId xmlns:p14="http://schemas.microsoft.com/office/powerpoint/2010/main" val="3657581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78224" y="248474"/>
            <a:ext cx="4680520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ETHIOPIA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896" y="4372744"/>
            <a:ext cx="9073008" cy="4834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224" y="1564432"/>
            <a:ext cx="103606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Ethiopia’s Climate Resilient Green Economy (CRGE) </a:t>
            </a:r>
            <a:r>
              <a:rPr lang="en-GB" sz="2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Initiative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+mj-lt"/>
              </a:rPr>
              <a:t>Sectoral</a:t>
            </a:r>
            <a:r>
              <a:rPr lang="en-US" sz="2600" dirty="0" smtClean="0">
                <a:latin typeface="+mj-lt"/>
              </a:rPr>
              <a:t> Reduction Mechanism (SRM)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Pipeline for delivering projects resulting in GHG reductions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Finance for fast-track investments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Methodology for reporting results (MRV)</a:t>
            </a:r>
            <a:endParaRPr lang="en-NZ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2837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05856" y="3940696"/>
            <a:ext cx="8928992" cy="158417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lvl="0" eaLnBrk="1" hangingPunct="1">
              <a:spcBef>
                <a:spcPts val="2400"/>
              </a:spcBef>
              <a:buSzPct val="171000"/>
            </a:pPr>
            <a:r>
              <a:rPr lang="en-US" sz="5000" b="1" kern="0" dirty="0" smtClean="0">
                <a:solidFill>
                  <a:schemeClr val="bg1"/>
                </a:solidFill>
                <a:latin typeface="Arial"/>
              </a:rPr>
              <a:t>Thank you.</a:t>
            </a:r>
          </a:p>
          <a:p>
            <a:pPr marL="266700" lvl="0" eaLnBrk="1" hangingPunct="1">
              <a:spcBef>
                <a:spcPts val="2400"/>
              </a:spcBef>
              <a:buSzPct val="171000"/>
            </a:pPr>
            <a:endParaRPr lang="en-US" sz="5000" b="1" kern="0" dirty="0">
              <a:solidFill>
                <a:schemeClr val="bg1"/>
              </a:solidFill>
              <a:latin typeface="Arial"/>
            </a:endParaRPr>
          </a:p>
          <a:p>
            <a:pPr marL="266700" lvl="0" eaLnBrk="1" hangingPunct="1">
              <a:spcBef>
                <a:spcPts val="2400"/>
              </a:spcBef>
              <a:buSzPct val="171000"/>
            </a:pPr>
            <a:r>
              <a:rPr lang="en-US" kern="0" dirty="0" smtClean="0">
                <a:solidFill>
                  <a:schemeClr val="bg1"/>
                </a:solidFill>
                <a:latin typeface="Arial"/>
              </a:rPr>
              <a:t>ben.sims@gggi.org</a:t>
            </a:r>
          </a:p>
          <a:p>
            <a:pPr marL="266700" lvl="0" eaLnBrk="1" hangingPunct="1">
              <a:spcBef>
                <a:spcPts val="2400"/>
              </a:spcBef>
              <a:buSzPct val="171000"/>
            </a:pPr>
            <a:r>
              <a:rPr lang="en-US" kern="0" dirty="0" smtClean="0">
                <a:solidFill>
                  <a:schemeClr val="bg1"/>
                </a:solidFill>
                <a:latin typeface="Arial"/>
              </a:rPr>
              <a:t>+82 10 9530 9920</a:t>
            </a:r>
          </a:p>
          <a:p>
            <a:pPr marL="266700" eaLnBrk="1" hangingPunct="1">
              <a:spcBef>
                <a:spcPts val="2400"/>
              </a:spcBef>
              <a:buSzPct val="171000"/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www.gggi.org</a:t>
            </a:r>
          </a:p>
          <a:p>
            <a:pPr marL="266700" lvl="0" eaLnBrk="1" hangingPunct="1">
              <a:spcBef>
                <a:spcPts val="2400"/>
              </a:spcBef>
              <a:buSzPct val="171000"/>
            </a:pPr>
            <a:endParaRPr lang="en-NZ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81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597744" y="196280"/>
            <a:ext cx="6912768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600" b="1" spc="300" dirty="0" smtClean="0">
                <a:latin typeface="Arial" panose="020B0604020202020204"/>
              </a:rPr>
              <a:t>CONTENTS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13768" y="1852464"/>
            <a:ext cx="10801200" cy="70567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Introduction</a:t>
            </a:r>
          </a:p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Approach and mission</a:t>
            </a:r>
          </a:p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err="1" smtClean="0">
                <a:solidFill>
                  <a:schemeClr val="tx1"/>
                </a:solidFill>
                <a:latin typeface="+mj-lt"/>
              </a:rPr>
              <a:t>Workstreams</a:t>
            </a:r>
            <a:endParaRPr lang="en-US" sz="3000" dirty="0" smtClean="0">
              <a:solidFill>
                <a:schemeClr val="tx1"/>
              </a:solidFill>
              <a:latin typeface="+mj-lt"/>
            </a:endParaRPr>
          </a:p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Snapshot of GGGI approach</a:t>
            </a:r>
          </a:p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Portfolio summary</a:t>
            </a:r>
            <a:endParaRPr lang="en-US" sz="3000" dirty="0">
              <a:solidFill>
                <a:schemeClr val="tx1"/>
              </a:solidFill>
              <a:latin typeface="+mj-lt"/>
            </a:endParaRPr>
          </a:p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GGGI’s focus in East Asia and the Pacific</a:t>
            </a:r>
            <a:endParaRPr lang="en-US" sz="3000" dirty="0">
              <a:solidFill>
                <a:schemeClr val="tx1"/>
              </a:solidFill>
              <a:latin typeface="+mj-lt"/>
            </a:endParaRPr>
          </a:p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Green growth planning and NAMAs</a:t>
            </a:r>
          </a:p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Future role of GGGI in NAMA </a:t>
            </a:r>
            <a:r>
              <a:rPr lang="en-US" sz="3000" dirty="0" err="1" smtClean="0">
                <a:solidFill>
                  <a:schemeClr val="tx1"/>
                </a:solidFill>
                <a:latin typeface="+mj-lt"/>
              </a:rPr>
              <a:t>programmes</a:t>
            </a:r>
            <a:endParaRPr lang="en-US" sz="3000" dirty="0" smtClean="0">
              <a:solidFill>
                <a:schemeClr val="tx1"/>
              </a:solidFill>
              <a:latin typeface="+mj-lt"/>
            </a:endParaRPr>
          </a:p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Case study one: Indonesia</a:t>
            </a:r>
          </a:p>
          <a:p>
            <a:pPr marL="600075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  Case study two: Ethiopia</a:t>
            </a:r>
            <a:endParaRPr lang="en-NZ" sz="3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051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565548" y="124272"/>
            <a:ext cx="8856984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5725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INTRODUCTION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744" y="1852464"/>
            <a:ext cx="112332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latin typeface="+mj-lt"/>
              </a:rPr>
              <a:t>Goals</a:t>
            </a:r>
          </a:p>
          <a:p>
            <a:r>
              <a:rPr lang="en-NZ" sz="2600" dirty="0" smtClean="0">
                <a:latin typeface="+mj-lt"/>
              </a:rPr>
              <a:t>GGGI partners </a:t>
            </a:r>
            <a:r>
              <a:rPr lang="en-NZ" sz="2600" dirty="0">
                <a:latin typeface="+mj-lt"/>
              </a:rPr>
              <a:t>with countries </a:t>
            </a:r>
            <a:r>
              <a:rPr lang="en-NZ" sz="2600" dirty="0" smtClean="0">
                <a:latin typeface="+mj-lt"/>
              </a:rPr>
              <a:t>to </a:t>
            </a:r>
            <a:r>
              <a:rPr lang="en-NZ" sz="2600" dirty="0">
                <a:latin typeface="+mj-lt"/>
              </a:rPr>
              <a:t>help them build economies that </a:t>
            </a:r>
          </a:p>
          <a:p>
            <a:r>
              <a:rPr lang="en-NZ" sz="2600" dirty="0">
                <a:latin typeface="+mj-lt"/>
              </a:rPr>
              <a:t>grow strongly, and are more efficient </a:t>
            </a:r>
            <a:r>
              <a:rPr lang="en-NZ" sz="2600" dirty="0" smtClean="0">
                <a:latin typeface="+mj-lt"/>
              </a:rPr>
              <a:t>and </a:t>
            </a:r>
            <a:r>
              <a:rPr lang="en-NZ" sz="2600" dirty="0">
                <a:latin typeface="+mj-lt"/>
              </a:rPr>
              <a:t>sustainable in the use of natural </a:t>
            </a:r>
          </a:p>
          <a:p>
            <a:r>
              <a:rPr lang="en-NZ" sz="2600" dirty="0">
                <a:latin typeface="+mj-lt"/>
              </a:rPr>
              <a:t>resources, less carbon intensive, and </a:t>
            </a:r>
            <a:r>
              <a:rPr lang="en-NZ" sz="2600" dirty="0" smtClean="0">
                <a:latin typeface="+mj-lt"/>
              </a:rPr>
              <a:t>more </a:t>
            </a:r>
            <a:r>
              <a:rPr lang="en-NZ" sz="2600" dirty="0">
                <a:latin typeface="+mj-lt"/>
              </a:rPr>
              <a:t>resilient to climate </a:t>
            </a:r>
            <a:r>
              <a:rPr lang="en-NZ" sz="2600" dirty="0" smtClean="0">
                <a:latin typeface="+mj-lt"/>
              </a:rPr>
              <a:t>change.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Member states and Operations</a:t>
            </a:r>
            <a:endParaRPr lang="en-NZ" sz="32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0" y="4628381"/>
            <a:ext cx="10637571" cy="45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7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370507" y="154292"/>
            <a:ext cx="8856984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5725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APPROACH AND MISSION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9882" y="4516760"/>
            <a:ext cx="5620619" cy="2692421"/>
            <a:chOff x="2729495" y="3424295"/>
            <a:chExt cx="5001979" cy="2320163"/>
          </a:xfrm>
          <a:solidFill>
            <a:srgbClr val="82B0A9"/>
          </a:solidFill>
        </p:grpSpPr>
        <p:sp>
          <p:nvSpPr>
            <p:cNvPr id="7" name="Freeform 6"/>
            <p:cNvSpPr/>
            <p:nvPr/>
          </p:nvSpPr>
          <p:spPr>
            <a:xfrm>
              <a:off x="6182207" y="4047435"/>
              <a:ext cx="1549267" cy="1551792"/>
            </a:xfrm>
            <a:custGeom>
              <a:avLst/>
              <a:gdLst>
                <a:gd name="connsiteX0" fmla="*/ 0 w 2059365"/>
                <a:gd name="connsiteY0" fmla="*/ 1029790 h 2059579"/>
                <a:gd name="connsiteX1" fmla="*/ 1029683 w 2059365"/>
                <a:gd name="connsiteY1" fmla="*/ 0 h 2059579"/>
                <a:gd name="connsiteX2" fmla="*/ 2059366 w 2059365"/>
                <a:gd name="connsiteY2" fmla="*/ 1029790 h 2059579"/>
                <a:gd name="connsiteX3" fmla="*/ 1029683 w 2059365"/>
                <a:gd name="connsiteY3" fmla="*/ 2059580 h 2059579"/>
                <a:gd name="connsiteX4" fmla="*/ 0 w 2059365"/>
                <a:gd name="connsiteY4" fmla="*/ 1029790 h 205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9365" h="2059579">
                  <a:moveTo>
                    <a:pt x="0" y="1029790"/>
                  </a:moveTo>
                  <a:cubicBezTo>
                    <a:pt x="0" y="461053"/>
                    <a:pt x="461005" y="0"/>
                    <a:pt x="1029683" y="0"/>
                  </a:cubicBezTo>
                  <a:cubicBezTo>
                    <a:pt x="1598361" y="0"/>
                    <a:pt x="2059366" y="461053"/>
                    <a:pt x="2059366" y="1029790"/>
                  </a:cubicBezTo>
                  <a:cubicBezTo>
                    <a:pt x="2059366" y="1598527"/>
                    <a:pt x="1598361" y="2059580"/>
                    <a:pt x="1029683" y="2059580"/>
                  </a:cubicBezTo>
                  <a:cubicBezTo>
                    <a:pt x="461005" y="2059580"/>
                    <a:pt x="0" y="1598527"/>
                    <a:pt x="0" y="1029790"/>
                  </a:cubicBezTo>
                  <a:close/>
                </a:path>
              </a:pathLst>
            </a:custGeom>
            <a:solidFill>
              <a:srgbClr val="3F6465"/>
            </a:solidFill>
            <a:ln w="76200">
              <a:solidFill>
                <a:srgbClr val="1E3B3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180000" rIns="180000" bIns="18000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Evidence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348740" y="3525537"/>
              <a:ext cx="753666" cy="754274"/>
            </a:xfrm>
            <a:prstGeom prst="ellipse">
              <a:avLst/>
            </a:prstGeom>
            <a:pattFill prst="dkUpDiag">
              <a:fgClr>
                <a:srgbClr val="82B0A9"/>
              </a:fgClr>
              <a:bgClr>
                <a:schemeClr val="bg1"/>
              </a:bgClr>
            </a:pattFill>
            <a:ln w="41275">
              <a:solidFill>
                <a:srgbClr val="3F646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133268" y="3424295"/>
              <a:ext cx="203385" cy="203382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4698860" y="3424295"/>
              <a:ext cx="203385" cy="203382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264451" y="3424295"/>
              <a:ext cx="203385" cy="203382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3830043" y="3424295"/>
              <a:ext cx="203385" cy="203382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394925" y="3424295"/>
              <a:ext cx="203385" cy="203382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2960517" y="3424295"/>
              <a:ext cx="203385" cy="203382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4615508" y="4371222"/>
              <a:ext cx="994907" cy="9957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4167365" y="4742934"/>
              <a:ext cx="203385" cy="2033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764846" y="4742934"/>
              <a:ext cx="203385" cy="2033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3363036" y="4742934"/>
              <a:ext cx="203385" cy="2033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2960517" y="4742934"/>
              <a:ext cx="203385" cy="2033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5188643" y="5125919"/>
              <a:ext cx="618040" cy="618539"/>
            </a:xfrm>
            <a:prstGeom prst="ellipse">
              <a:avLst/>
            </a:prstGeom>
            <a:pattFill prst="dkUpDiag">
              <a:fgClr>
                <a:srgbClr val="82B0A9"/>
              </a:fgClr>
              <a:bgClr>
                <a:schemeClr val="bg1"/>
              </a:bgClr>
            </a:pattFill>
            <a:ln w="34925">
              <a:solidFill>
                <a:srgbClr val="3F646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4902246" y="5397989"/>
              <a:ext cx="203385" cy="203382"/>
            </a:xfrm>
            <a:prstGeom prst="ellipse">
              <a:avLst/>
            </a:prstGeom>
            <a:solidFill>
              <a:srgbClr val="B0CDC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4467838" y="5397989"/>
              <a:ext cx="203385" cy="203382"/>
            </a:xfrm>
            <a:prstGeom prst="ellipse">
              <a:avLst/>
            </a:prstGeom>
            <a:solidFill>
              <a:srgbClr val="B0CDC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4033429" y="5397989"/>
              <a:ext cx="203385" cy="203382"/>
            </a:xfrm>
            <a:prstGeom prst="ellipse">
              <a:avLst/>
            </a:prstGeom>
            <a:solidFill>
              <a:srgbClr val="B0CDC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3599021" y="5397989"/>
              <a:ext cx="203385" cy="203382"/>
            </a:xfrm>
            <a:prstGeom prst="ellipse">
              <a:avLst/>
            </a:prstGeom>
            <a:solidFill>
              <a:srgbClr val="B0CDC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3163903" y="5397989"/>
              <a:ext cx="203385" cy="203382"/>
            </a:xfrm>
            <a:prstGeom prst="ellipse">
              <a:avLst/>
            </a:prstGeom>
            <a:solidFill>
              <a:srgbClr val="B0CDC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2729495" y="5397989"/>
              <a:ext cx="203385" cy="203382"/>
            </a:xfrm>
            <a:prstGeom prst="ellipse">
              <a:avLst/>
            </a:prstGeom>
            <a:solidFill>
              <a:srgbClr val="B0CDC9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7" name="Oval 26"/>
          <p:cNvSpPr/>
          <p:nvPr/>
        </p:nvSpPr>
        <p:spPr>
          <a:xfrm>
            <a:off x="3847320" y="3890186"/>
            <a:ext cx="457080" cy="472415"/>
          </a:xfrm>
          <a:prstGeom prst="ellipse">
            <a:avLst/>
          </a:prstGeom>
          <a:pattFill prst="dkUpDiag">
            <a:fgClr>
              <a:srgbClr val="82B0A9"/>
            </a:fgClr>
            <a:bgClr>
              <a:schemeClr val="bg1"/>
            </a:bgClr>
          </a:pattFill>
          <a:ln w="38100">
            <a:solidFill>
              <a:srgbClr val="3F646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3554279" y="3640975"/>
            <a:ext cx="228540" cy="236014"/>
          </a:xfrm>
          <a:prstGeom prst="ellipse">
            <a:avLst/>
          </a:prstGeom>
          <a:solidFill>
            <a:srgbClr val="82B0A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3066143" y="3640975"/>
            <a:ext cx="228540" cy="236014"/>
          </a:xfrm>
          <a:prstGeom prst="ellipse">
            <a:avLst/>
          </a:prstGeom>
          <a:solidFill>
            <a:srgbClr val="82B0A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2578006" y="3640975"/>
            <a:ext cx="228540" cy="236014"/>
          </a:xfrm>
          <a:prstGeom prst="ellipse">
            <a:avLst/>
          </a:prstGeom>
          <a:solidFill>
            <a:srgbClr val="82B0A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/>
        </p:nvSpPr>
        <p:spPr>
          <a:xfrm>
            <a:off x="2089870" y="3640975"/>
            <a:ext cx="228540" cy="236014"/>
          </a:xfrm>
          <a:prstGeom prst="ellipse">
            <a:avLst/>
          </a:prstGeom>
          <a:solidFill>
            <a:srgbClr val="82B0A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1600936" y="3640975"/>
            <a:ext cx="228540" cy="236014"/>
          </a:xfrm>
          <a:prstGeom prst="ellipse">
            <a:avLst/>
          </a:prstGeom>
          <a:solidFill>
            <a:srgbClr val="82B0A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/>
          <p:cNvSpPr/>
          <p:nvPr/>
        </p:nvSpPr>
        <p:spPr>
          <a:xfrm>
            <a:off x="1112800" y="3640975"/>
            <a:ext cx="228540" cy="236014"/>
          </a:xfrm>
          <a:prstGeom prst="ellipse">
            <a:avLst/>
          </a:prstGeom>
          <a:solidFill>
            <a:srgbClr val="82B0A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Left Bracket 34"/>
          <p:cNvSpPr/>
          <p:nvPr/>
        </p:nvSpPr>
        <p:spPr bwMode="auto">
          <a:xfrm rot="16200000">
            <a:off x="2681189" y="5101358"/>
            <a:ext cx="304800" cy="4849776"/>
          </a:xfrm>
          <a:prstGeom prst="leftBracket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34101" y="7837401"/>
            <a:ext cx="4814852" cy="104297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growth projects varying in scale and content that results in sustainable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development</a:t>
            </a:r>
            <a:endParaRPr kumimoji="0" lang="en-US" sz="1400" b="1" i="0" u="none" strike="noStrik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43920" y="7843342"/>
            <a:ext cx="4256581" cy="10370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rowing evidence on the viability and advantage of green growth as a national strategy</a:t>
            </a:r>
            <a:endParaRPr kumimoji="0" lang="en-US" sz="1400" b="1" i="0" u="none" strike="noStrik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cxnSp>
        <p:nvCxnSpPr>
          <p:cNvPr id="38" name="Elbow Connector 37"/>
          <p:cNvCxnSpPr/>
          <p:nvPr/>
        </p:nvCxnSpPr>
        <p:spPr bwMode="auto">
          <a:xfrm>
            <a:off x="6259311" y="7072635"/>
            <a:ext cx="487783" cy="1321208"/>
          </a:xfrm>
          <a:prstGeom prst="bentConnector5">
            <a:avLst>
              <a:gd name="adj1" fmla="val 0"/>
              <a:gd name="adj2" fmla="val 100067"/>
              <a:gd name="adj3" fmla="val 5313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ight Arrow 38"/>
          <p:cNvSpPr/>
          <p:nvPr/>
        </p:nvSpPr>
        <p:spPr bwMode="auto">
          <a:xfrm>
            <a:off x="7409843" y="6041944"/>
            <a:ext cx="3971658" cy="75100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High-cost, resource-intensive growth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sym typeface="Gill Sans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7897862" y="5037507"/>
            <a:ext cx="302317" cy="1763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8121641" y="4018204"/>
            <a:ext cx="658397" cy="9626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/>
          <p:cNvSpPr/>
          <p:nvPr/>
        </p:nvSpPr>
        <p:spPr bwMode="auto">
          <a:xfrm>
            <a:off x="8121641" y="5213866"/>
            <a:ext cx="2348093" cy="60410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solidFill>
                  <a:srgbClr val="3F6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investments and policy implementation for green growth</a:t>
            </a:r>
            <a:endParaRPr kumimoji="0" lang="en-US" sz="1400" b="1" i="1" u="none" strike="noStrike" normalizeH="0" baseline="0" dirty="0" smtClean="0">
              <a:ln>
                <a:noFill/>
              </a:ln>
              <a:solidFill>
                <a:srgbClr val="3F6465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1653" y="3478746"/>
            <a:ext cx="2007937" cy="1224168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solidFill>
                  <a:srgbClr val="3F6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resilience to climate change and sustainable management of environmental resources</a:t>
            </a:r>
            <a:endParaRPr kumimoji="0" lang="en-US" sz="1400" b="1" i="1" u="none" strike="noStrike" normalizeH="0" baseline="0" dirty="0" smtClean="0">
              <a:ln>
                <a:noFill/>
              </a:ln>
              <a:solidFill>
                <a:srgbClr val="3F6465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0746211" y="2327174"/>
            <a:ext cx="2006890" cy="2613868"/>
          </a:xfrm>
          <a:prstGeom prst="rect">
            <a:avLst/>
          </a:prstGeom>
          <a:solidFill>
            <a:srgbClr val="CCDEDB"/>
          </a:solidFill>
          <a:ln w="38100" cap="flat" cmpd="sng" algn="ctr">
            <a:solidFill>
              <a:srgbClr val="1E3B3A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3F6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equitable and sustainable growth trajectory that leapfrogs traditional modes of high-cost, resource-intensive growth</a:t>
            </a:r>
            <a:endParaRPr kumimoji="0" lang="en-US" sz="1400" b="1" u="none" strike="noStrike" normalizeH="0" baseline="0" dirty="0" smtClean="0">
              <a:ln>
                <a:noFill/>
              </a:ln>
              <a:solidFill>
                <a:srgbClr val="3F6465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 rot="20601952">
            <a:off x="8073654" y="2844331"/>
            <a:ext cx="2613257" cy="443434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i="1" spc="250" dirty="0" smtClean="0">
                <a:solidFill>
                  <a:srgbClr val="82B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GROWTH</a:t>
            </a:r>
            <a:endParaRPr kumimoji="0" lang="en-US" sz="1800" b="1" i="1" u="none" strike="noStrike" spc="250" normalizeH="0" dirty="0" smtClean="0">
              <a:ln>
                <a:noFill/>
              </a:ln>
              <a:solidFill>
                <a:srgbClr val="82B0A9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1313348" y="3312621"/>
            <a:ext cx="256534" cy="300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2076170" y="3285285"/>
            <a:ext cx="120039" cy="3139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 bwMode="auto">
          <a:xfrm>
            <a:off x="1376780" y="3040482"/>
            <a:ext cx="1917900" cy="229249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kumimoji="0" lang="en-US" sz="1400" b="1" u="none" strike="noStrik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476185" y="3668441"/>
            <a:ext cx="1523170" cy="642535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green growth outcomes</a:t>
            </a:r>
            <a:endParaRPr kumimoji="0" lang="en-US" sz="1400" b="1" u="none" strike="noStrik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4322241" y="3968255"/>
            <a:ext cx="329773" cy="78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5027654" y="4290378"/>
            <a:ext cx="62683" cy="2610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ight Arrow 51"/>
          <p:cNvSpPr/>
          <p:nvPr/>
        </p:nvSpPr>
        <p:spPr bwMode="auto">
          <a:xfrm rot="2218989">
            <a:off x="5308815" y="5297470"/>
            <a:ext cx="248431" cy="265920"/>
          </a:xfrm>
          <a:prstGeom prst="rightArrow">
            <a:avLst/>
          </a:prstGeom>
          <a:solidFill>
            <a:schemeClr val="accent1">
              <a:lumMod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 rot="19822079">
            <a:off x="5074948" y="6432173"/>
            <a:ext cx="248431" cy="265920"/>
          </a:xfrm>
          <a:prstGeom prst="rightArrow">
            <a:avLst/>
          </a:prstGeom>
          <a:solidFill>
            <a:schemeClr val="accent1">
              <a:lumMod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22558" y="3055286"/>
            <a:ext cx="3400838" cy="2877380"/>
            <a:chOff x="7637936" y="1779625"/>
            <a:chExt cx="3344125" cy="2877380"/>
          </a:xfrm>
          <a:gradFill>
            <a:gsLst>
              <a:gs pos="0">
                <a:srgbClr val="3F6465"/>
              </a:gs>
              <a:gs pos="74000">
                <a:srgbClr val="82B0A9"/>
              </a:gs>
              <a:gs pos="83000">
                <a:srgbClr val="82B0A9"/>
              </a:gs>
              <a:gs pos="100000">
                <a:srgbClr val="B0CDC9"/>
              </a:gs>
            </a:gsLst>
            <a:lin ang="5400000" scaled="1"/>
          </a:gradFill>
        </p:grpSpPr>
        <p:sp>
          <p:nvSpPr>
            <p:cNvPr id="55" name="Shape 54"/>
            <p:cNvSpPr/>
            <p:nvPr/>
          </p:nvSpPr>
          <p:spPr>
            <a:xfrm>
              <a:off x="7637936" y="1779625"/>
              <a:ext cx="3344125" cy="2877380"/>
            </a:xfrm>
            <a:prstGeom prst="swooshArrow">
              <a:avLst>
                <a:gd name="adj1" fmla="val 20366"/>
                <a:gd name="adj2" fmla="val 22021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Oval 55"/>
            <p:cNvSpPr/>
            <p:nvPr/>
          </p:nvSpPr>
          <p:spPr>
            <a:xfrm>
              <a:off x="8128907" y="3626155"/>
              <a:ext cx="119699" cy="119699"/>
            </a:xfrm>
            <a:prstGeom prst="ellipse">
              <a:avLst/>
            </a:prstGeom>
            <a:solidFill>
              <a:srgbClr val="3F646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56"/>
            <p:cNvSpPr/>
            <p:nvPr/>
          </p:nvSpPr>
          <p:spPr>
            <a:xfrm>
              <a:off x="9085681" y="2742543"/>
              <a:ext cx="216378" cy="216378"/>
            </a:xfrm>
            <a:prstGeom prst="ellipse">
              <a:avLst/>
            </a:prstGeom>
            <a:solidFill>
              <a:srgbClr val="3F646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1" name="Rectangle 60"/>
          <p:cNvSpPr/>
          <p:nvPr/>
        </p:nvSpPr>
        <p:spPr bwMode="auto">
          <a:xfrm>
            <a:off x="179391" y="6179734"/>
            <a:ext cx="1357701" cy="63665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organization projects</a:t>
            </a:r>
            <a:endParaRPr kumimoji="0" lang="en-US" sz="1400" b="1" u="none" strike="noStrik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H="1" flipV="1">
            <a:off x="1309311" y="6687642"/>
            <a:ext cx="194526" cy="16688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1345024" y="6191159"/>
            <a:ext cx="257074" cy="9040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941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hlinkClick r:id="rId3"/>
          </p:cNvPr>
          <p:cNvSpPr>
            <a:spLocks/>
          </p:cNvSpPr>
          <p:nvPr/>
        </p:nvSpPr>
        <p:spPr bwMode="auto">
          <a:xfrm>
            <a:off x="453728" y="196280"/>
            <a:ext cx="9067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85725" lvl="0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WORKSTREAMS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58" name="다이어그램 3"/>
          <p:cNvGraphicFramePr/>
          <p:nvPr>
            <p:extLst>
              <p:ext uri="{D42A27DB-BD31-4B8C-83A1-F6EECF244321}">
                <p14:modId xmlns:p14="http://schemas.microsoft.com/office/powerpoint/2010/main" val="2920444769"/>
              </p:ext>
            </p:extLst>
          </p:nvPr>
        </p:nvGraphicFramePr>
        <p:xfrm>
          <a:off x="533524" y="1674761"/>
          <a:ext cx="11879720" cy="737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" name="Rounded Rectangle 58"/>
          <p:cNvSpPr/>
          <p:nvPr/>
        </p:nvSpPr>
        <p:spPr bwMode="auto">
          <a:xfrm>
            <a:off x="648989" y="2068488"/>
            <a:ext cx="11719972" cy="6992589"/>
          </a:xfrm>
          <a:prstGeom prst="roundRect">
            <a:avLst/>
          </a:prstGeom>
          <a:noFill/>
          <a:ln w="9525" cap="flat" cmpd="sng" algn="ctr">
            <a:solidFill>
              <a:srgbClr val="05B9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479" tIns="104479" rIns="104479" bIns="104479" numCol="1" rtlCol="0" anchor="t" anchorCtr="0" compatLnSpc="1">
            <a:prstTxWarp prst="textNoShape">
              <a:avLst/>
            </a:prstTxWarp>
          </a:bodyPr>
          <a:lstStyle/>
          <a:p>
            <a:pPr defTabSz="1326886" eaLnBrk="1" hangingPunct="1"/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4382367" y="1808627"/>
            <a:ext cx="4158700" cy="641886"/>
          </a:xfrm>
          <a:prstGeom prst="rect">
            <a:avLst/>
          </a:prstGeom>
          <a:solidFill>
            <a:schemeClr val="bg1"/>
          </a:solidFill>
          <a:ln w="9525">
            <a:solidFill>
              <a:srgbClr val="05B99B"/>
            </a:solidFill>
            <a:miter lim="800000"/>
            <a:headEnd/>
            <a:tailEnd/>
          </a:ln>
          <a:effectLst/>
        </p:spPr>
        <p:txBody>
          <a:bodyPr vert="horz" wrap="square" lIns="104479" tIns="104479" rIns="104479" bIns="10447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326886" eaLnBrk="1" hangingPunct="1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GGGI Country 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1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hlinkClick r:id="rId29"/>
          </p:cNvPr>
          <p:cNvSpPr>
            <a:spLocks/>
          </p:cNvSpPr>
          <p:nvPr/>
        </p:nvSpPr>
        <p:spPr bwMode="auto">
          <a:xfrm>
            <a:off x="558800" y="304800"/>
            <a:ext cx="9067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85725" eaLnBrk="1" hangingPunct="1">
              <a:lnSpc>
                <a:spcPct val="150000"/>
              </a:lnSpc>
              <a:buNone/>
            </a:pPr>
            <a:r>
              <a:rPr lang="en-US" sz="3600" b="1" dirty="0" smtClean="0"/>
              <a:t>SNAPSHOT OF GGGI APPROACH</a:t>
            </a:r>
            <a:endParaRPr lang="en-US" sz="3600" b="1" dirty="0"/>
          </a:p>
        </p:txBody>
      </p:sp>
      <p:grpSp>
        <p:nvGrpSpPr>
          <p:cNvPr id="57" name="Group 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13704" y="1592301"/>
            <a:ext cx="3755095" cy="1250427"/>
            <a:chOff x="372" y="607"/>
            <a:chExt cx="1331" cy="484"/>
          </a:xfrm>
          <a:noFill/>
        </p:grpSpPr>
        <p:sp>
          <p:nvSpPr>
            <p:cNvPr id="58" name="Freeform 7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372" y="607"/>
              <a:ext cx="1331" cy="484"/>
            </a:xfrm>
            <a:custGeom>
              <a:avLst/>
              <a:gdLst>
                <a:gd name="T0" fmla="*/ 0 w 1331"/>
                <a:gd name="T1" fmla="*/ 0 h 484"/>
                <a:gd name="T2" fmla="*/ 1244 w 1331"/>
                <a:gd name="T3" fmla="*/ 0 h 484"/>
                <a:gd name="T4" fmla="*/ 1331 w 1331"/>
                <a:gd name="T5" fmla="*/ 242 h 484"/>
                <a:gd name="T6" fmla="*/ 1244 w 1331"/>
                <a:gd name="T7" fmla="*/ 484 h 484"/>
                <a:gd name="T8" fmla="*/ 0 w 1331"/>
                <a:gd name="T9" fmla="*/ 484 h 484"/>
                <a:gd name="T10" fmla="*/ 0 w 1331"/>
                <a:gd name="T11" fmla="*/ 242 h 484"/>
                <a:gd name="T12" fmla="*/ 0 w 1331"/>
                <a:gd name="T13" fmla="*/ 0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1" h="484">
                  <a:moveTo>
                    <a:pt x="0" y="0"/>
                  </a:moveTo>
                  <a:lnTo>
                    <a:pt x="1244" y="0"/>
                  </a:lnTo>
                  <a:lnTo>
                    <a:pt x="1331" y="242"/>
                  </a:lnTo>
                  <a:lnTo>
                    <a:pt x="1244" y="484"/>
                  </a:lnTo>
                  <a:lnTo>
                    <a:pt x="0" y="484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5B9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3263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9" name="Rectangle 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404" y="634"/>
              <a:ext cx="1217" cy="4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132503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400" b="1" kern="0" dirty="0">
                  <a:solidFill>
                    <a:srgbClr val="333333"/>
                  </a:solidFill>
                  <a:latin typeface="Calibri"/>
                  <a:ea typeface="ＭＳ Ｐゴシック" charset="0"/>
                </a:rPr>
                <a:t>Scoping</a:t>
              </a:r>
            </a:p>
          </p:txBody>
        </p:sp>
      </p:grpSp>
      <p:grpSp>
        <p:nvGrpSpPr>
          <p:cNvPr id="60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26912" y="1592301"/>
            <a:ext cx="4889855" cy="1250427"/>
            <a:chOff x="2700" y="607"/>
            <a:chExt cx="1331" cy="484"/>
          </a:xfrm>
          <a:solidFill>
            <a:srgbClr val="05B99B"/>
          </a:solidFill>
        </p:grpSpPr>
        <p:sp>
          <p:nvSpPr>
            <p:cNvPr id="61" name="Freeform 13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2700" y="607"/>
              <a:ext cx="1331" cy="484"/>
            </a:xfrm>
            <a:custGeom>
              <a:avLst/>
              <a:gdLst>
                <a:gd name="T0" fmla="*/ 0 w 1331"/>
                <a:gd name="T1" fmla="*/ 0 h 484"/>
                <a:gd name="T2" fmla="*/ 1244 w 1331"/>
                <a:gd name="T3" fmla="*/ 0 h 484"/>
                <a:gd name="T4" fmla="*/ 1331 w 1331"/>
                <a:gd name="T5" fmla="*/ 242 h 484"/>
                <a:gd name="T6" fmla="*/ 1244 w 1331"/>
                <a:gd name="T7" fmla="*/ 484 h 484"/>
                <a:gd name="T8" fmla="*/ 0 w 1331"/>
                <a:gd name="T9" fmla="*/ 484 h 484"/>
                <a:gd name="T10" fmla="*/ 87 w 1331"/>
                <a:gd name="T11" fmla="*/ 242 h 484"/>
                <a:gd name="T12" fmla="*/ 0 w 1331"/>
                <a:gd name="T13" fmla="*/ 0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1" h="484">
                  <a:moveTo>
                    <a:pt x="0" y="0"/>
                  </a:moveTo>
                  <a:lnTo>
                    <a:pt x="1244" y="0"/>
                  </a:lnTo>
                  <a:lnTo>
                    <a:pt x="1331" y="242"/>
                  </a:lnTo>
                  <a:lnTo>
                    <a:pt x="1244" y="484"/>
                  </a:lnTo>
                  <a:lnTo>
                    <a:pt x="0" y="484"/>
                  </a:lnTo>
                  <a:lnTo>
                    <a:pt x="87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3263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2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2817" y="634"/>
              <a:ext cx="1126" cy="4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132503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/>
                  <a:ea typeface="ＭＳ Ｐゴシック" charset="0"/>
                </a:rPr>
                <a:t>Green Growth Plan Development and </a:t>
              </a:r>
              <a:endParaRPr lang="en-US" sz="2400" b="1" kern="0" dirty="0" smtClean="0">
                <a:solidFill>
                  <a:prstClr val="white"/>
                </a:solidFill>
                <a:latin typeface="Calibri"/>
                <a:ea typeface="ＭＳ Ｐゴシック" charset="0"/>
              </a:endParaRPr>
            </a:p>
            <a:p>
              <a:pPr algn="ctr" defTabSz="132503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400" b="1" kern="0" dirty="0" smtClean="0">
                  <a:solidFill>
                    <a:prstClr val="white"/>
                  </a:solidFill>
                  <a:latin typeface="Calibri"/>
                  <a:ea typeface="ＭＳ Ｐゴシック" charset="0"/>
                </a:rPr>
                <a:t>Capacity </a:t>
              </a:r>
              <a:r>
                <a:rPr lang="en-US" sz="2400" b="1" kern="0" dirty="0">
                  <a:solidFill>
                    <a:prstClr val="white"/>
                  </a:solidFill>
                  <a:latin typeface="Calibri"/>
                  <a:ea typeface="ＭＳ Ｐゴシック" charset="0"/>
                </a:rPr>
                <a:t>Building</a:t>
              </a:r>
            </a:p>
          </p:txBody>
        </p:sp>
      </p:grpSp>
      <p:grpSp>
        <p:nvGrpSpPr>
          <p:cNvPr id="63" name="Group 1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946836" y="1592301"/>
            <a:ext cx="3614517" cy="1250427"/>
            <a:chOff x="3854" y="607"/>
            <a:chExt cx="1331" cy="484"/>
          </a:xfrm>
          <a:noFill/>
        </p:grpSpPr>
        <p:sp>
          <p:nvSpPr>
            <p:cNvPr id="64" name="Freeform 16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3854" y="607"/>
              <a:ext cx="1331" cy="484"/>
            </a:xfrm>
            <a:custGeom>
              <a:avLst/>
              <a:gdLst>
                <a:gd name="T0" fmla="*/ 0 w 1331"/>
                <a:gd name="T1" fmla="*/ 0 h 484"/>
                <a:gd name="T2" fmla="*/ 1244 w 1331"/>
                <a:gd name="T3" fmla="*/ 0 h 484"/>
                <a:gd name="T4" fmla="*/ 1331 w 1331"/>
                <a:gd name="T5" fmla="*/ 242 h 484"/>
                <a:gd name="T6" fmla="*/ 1244 w 1331"/>
                <a:gd name="T7" fmla="*/ 484 h 484"/>
                <a:gd name="T8" fmla="*/ 0 w 1331"/>
                <a:gd name="T9" fmla="*/ 484 h 484"/>
                <a:gd name="T10" fmla="*/ 87 w 1331"/>
                <a:gd name="T11" fmla="*/ 242 h 484"/>
                <a:gd name="T12" fmla="*/ 0 w 1331"/>
                <a:gd name="T13" fmla="*/ 0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1" h="484">
                  <a:moveTo>
                    <a:pt x="0" y="0"/>
                  </a:moveTo>
                  <a:lnTo>
                    <a:pt x="1244" y="0"/>
                  </a:lnTo>
                  <a:lnTo>
                    <a:pt x="1331" y="242"/>
                  </a:lnTo>
                  <a:lnTo>
                    <a:pt x="1244" y="484"/>
                  </a:lnTo>
                  <a:lnTo>
                    <a:pt x="0" y="484"/>
                  </a:lnTo>
                  <a:lnTo>
                    <a:pt x="87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5B9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3263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5" name="Rectangle 1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3977" y="634"/>
              <a:ext cx="1126" cy="4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132503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400" b="1" kern="0" dirty="0">
                  <a:solidFill>
                    <a:srgbClr val="333333"/>
                  </a:solidFill>
                  <a:latin typeface="Calibri"/>
                  <a:ea typeface="ＭＳ Ｐゴシック" charset="0"/>
                </a:rPr>
                <a:t>Implementation </a:t>
              </a:r>
            </a:p>
          </p:txBody>
        </p:sp>
      </p:grpSp>
      <p:sp>
        <p:nvSpPr>
          <p:cNvPr id="66" name="Oval 37"/>
          <p:cNvSpPr>
            <a:spLocks noChangeArrowheads="1"/>
          </p:cNvSpPr>
          <p:nvPr/>
        </p:nvSpPr>
        <p:spPr bwMode="gray">
          <a:xfrm>
            <a:off x="372698" y="1342639"/>
            <a:ext cx="338502" cy="333761"/>
          </a:xfrm>
          <a:prstGeom prst="ellipse">
            <a:avLst/>
          </a:prstGeom>
          <a:solidFill>
            <a:srgbClr val="05B99B"/>
          </a:solidFill>
          <a:ln>
            <a:noFill/>
          </a:ln>
          <a:effectLst/>
          <a:extLst/>
        </p:spPr>
        <p:txBody>
          <a:bodyPr wrap="none" lIns="135322" tIns="67660" rIns="135322" bIns="67660" anchor="ctr"/>
          <a:lstStyle/>
          <a:p>
            <a:pPr algn="ctr" defTabSz="1326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kern="0" dirty="0">
                <a:solidFill>
                  <a:srgbClr val="EEECE1"/>
                </a:solidFill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67" name="Oval 39"/>
          <p:cNvSpPr>
            <a:spLocks noChangeArrowheads="1"/>
          </p:cNvSpPr>
          <p:nvPr/>
        </p:nvSpPr>
        <p:spPr bwMode="gray">
          <a:xfrm>
            <a:off x="3987800" y="1342639"/>
            <a:ext cx="384925" cy="333761"/>
          </a:xfrm>
          <a:prstGeom prst="ellipse">
            <a:avLst/>
          </a:prstGeom>
          <a:solidFill>
            <a:srgbClr val="05B99B"/>
          </a:solidFill>
          <a:ln>
            <a:noFill/>
          </a:ln>
          <a:effectLst/>
          <a:extLst/>
        </p:spPr>
        <p:txBody>
          <a:bodyPr wrap="none" lIns="135322" tIns="67660" rIns="135322" bIns="67660" anchor="ctr"/>
          <a:lstStyle/>
          <a:p>
            <a:pPr algn="ctr" defTabSz="1326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EEECE1"/>
                </a:solidFill>
                <a:latin typeface="Calibri" charset="0"/>
                <a:ea typeface="ＭＳ Ｐゴシック" charset="0"/>
              </a:rPr>
              <a:t>2</a:t>
            </a:r>
          </a:p>
        </p:txBody>
      </p:sp>
      <p:sp>
        <p:nvSpPr>
          <p:cNvPr id="68" name="Oval 40"/>
          <p:cNvSpPr>
            <a:spLocks noChangeArrowheads="1"/>
          </p:cNvSpPr>
          <p:nvPr/>
        </p:nvSpPr>
        <p:spPr bwMode="gray">
          <a:xfrm>
            <a:off x="8830898" y="1342639"/>
            <a:ext cx="338502" cy="333761"/>
          </a:xfrm>
          <a:prstGeom prst="ellipse">
            <a:avLst/>
          </a:prstGeom>
          <a:solidFill>
            <a:srgbClr val="05B99B"/>
          </a:solidFill>
          <a:ln>
            <a:noFill/>
          </a:ln>
          <a:effectLst/>
          <a:extLst/>
        </p:spPr>
        <p:txBody>
          <a:bodyPr wrap="none" lIns="135322" tIns="67660" rIns="135322" bIns="67660" anchor="ctr"/>
          <a:lstStyle/>
          <a:p>
            <a:pPr algn="ctr" defTabSz="1326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EEECE1"/>
                </a:solidFill>
                <a:latin typeface="Calibri" charset="0"/>
                <a:ea typeface="ＭＳ Ｐゴシック" charset="0"/>
              </a:rPr>
              <a:t>3</a:t>
            </a:r>
          </a:p>
        </p:txBody>
      </p:sp>
      <p:grpSp>
        <p:nvGrpSpPr>
          <p:cNvPr id="69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34146" y="5838456"/>
            <a:ext cx="2141493" cy="2314944"/>
            <a:chOff x="1218" y="1397"/>
            <a:chExt cx="771" cy="484"/>
          </a:xfrm>
          <a:solidFill>
            <a:srgbClr val="05B99B"/>
          </a:solidFill>
        </p:grpSpPr>
        <p:sp>
          <p:nvSpPr>
            <p:cNvPr id="70" name="Freeform 20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1218" y="1397"/>
              <a:ext cx="771" cy="484"/>
            </a:xfrm>
            <a:custGeom>
              <a:avLst/>
              <a:gdLst>
                <a:gd name="T0" fmla="*/ 0 w 771"/>
                <a:gd name="T1" fmla="*/ 0 h 484"/>
                <a:gd name="T2" fmla="*/ 684 w 771"/>
                <a:gd name="T3" fmla="*/ 0 h 484"/>
                <a:gd name="T4" fmla="*/ 771 w 771"/>
                <a:gd name="T5" fmla="*/ 242 h 484"/>
                <a:gd name="T6" fmla="*/ 684 w 771"/>
                <a:gd name="T7" fmla="*/ 484 h 484"/>
                <a:gd name="T8" fmla="*/ 0 w 771"/>
                <a:gd name="T9" fmla="*/ 484 h 484"/>
                <a:gd name="T10" fmla="*/ 0 w 771"/>
                <a:gd name="T11" fmla="*/ 242 h 484"/>
                <a:gd name="T12" fmla="*/ 0 w 771"/>
                <a:gd name="T13" fmla="*/ 0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484">
                  <a:moveTo>
                    <a:pt x="0" y="0"/>
                  </a:moveTo>
                  <a:lnTo>
                    <a:pt x="684" y="0"/>
                  </a:lnTo>
                  <a:lnTo>
                    <a:pt x="771" y="242"/>
                  </a:lnTo>
                  <a:lnTo>
                    <a:pt x="684" y="484"/>
                  </a:lnTo>
                  <a:lnTo>
                    <a:pt x="0" y="484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5B9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3263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250" y="1424"/>
              <a:ext cx="652" cy="4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132503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Calibri"/>
                  <a:ea typeface="ＭＳ Ｐゴシック" charset="-128"/>
                </a:rPr>
                <a:t>Analysis of country’</a:t>
              </a:r>
              <a:r>
                <a:rPr lang="en-US" altLang="ja-JP" sz="2000" b="1" kern="0" dirty="0">
                  <a:solidFill>
                    <a:prstClr val="white"/>
                  </a:solidFill>
                  <a:latin typeface="Calibri"/>
                  <a:ea typeface="ＭＳ Ｐゴシック" charset="-128"/>
                </a:rPr>
                <a:t>s growth and development plans</a:t>
              </a:r>
              <a:endParaRPr lang="en-US" sz="2000" b="1" kern="0" dirty="0">
                <a:solidFill>
                  <a:prstClr val="white"/>
                </a:solidFill>
                <a:latin typeface="Calibri"/>
                <a:ea typeface="ＭＳ Ｐゴシック" charset="-128"/>
              </a:endParaRPr>
            </a:p>
          </p:txBody>
        </p:sp>
      </p:grpSp>
      <p:grpSp>
        <p:nvGrpSpPr>
          <p:cNvPr id="72" name="Group 84"/>
          <p:cNvGrpSpPr>
            <a:grpSpLocks/>
          </p:cNvGrpSpPr>
          <p:nvPr/>
        </p:nvGrpSpPr>
        <p:grpSpPr bwMode="auto">
          <a:xfrm>
            <a:off x="4548900" y="5838456"/>
            <a:ext cx="2141493" cy="2314944"/>
            <a:chOff x="1438" y="2043"/>
            <a:chExt cx="911" cy="710"/>
          </a:xfrm>
          <a:solidFill>
            <a:srgbClr val="05B99B"/>
          </a:solidFill>
        </p:grpSpPr>
        <p:sp>
          <p:nvSpPr>
            <p:cNvPr id="73" name="Freeform 23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1438" y="2043"/>
              <a:ext cx="911" cy="710"/>
            </a:xfrm>
            <a:custGeom>
              <a:avLst/>
              <a:gdLst>
                <a:gd name="T0" fmla="*/ 0 w 773"/>
                <a:gd name="T1" fmla="*/ 0 h 484"/>
                <a:gd name="T2" fmla="*/ 3005 w 773"/>
                <a:gd name="T3" fmla="*/ 0 h 484"/>
                <a:gd name="T4" fmla="*/ 3392 w 773"/>
                <a:gd name="T5" fmla="*/ 7613 h 484"/>
                <a:gd name="T6" fmla="*/ 3005 w 773"/>
                <a:gd name="T7" fmla="*/ 15233 h 484"/>
                <a:gd name="T8" fmla="*/ 0 w 773"/>
                <a:gd name="T9" fmla="*/ 15233 h 484"/>
                <a:gd name="T10" fmla="*/ 384 w 773"/>
                <a:gd name="T11" fmla="*/ 7613 h 484"/>
                <a:gd name="T12" fmla="*/ 0 w 773"/>
                <a:gd name="T13" fmla="*/ 0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" h="484">
                  <a:moveTo>
                    <a:pt x="0" y="0"/>
                  </a:moveTo>
                  <a:lnTo>
                    <a:pt x="686" y="0"/>
                  </a:lnTo>
                  <a:lnTo>
                    <a:pt x="773" y="242"/>
                  </a:lnTo>
                  <a:lnTo>
                    <a:pt x="686" y="484"/>
                  </a:lnTo>
                  <a:lnTo>
                    <a:pt x="0" y="484"/>
                  </a:lnTo>
                  <a:lnTo>
                    <a:pt x="87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5B9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3263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1548" y="2094"/>
              <a:ext cx="709" cy="6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1325037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Calibri"/>
                  <a:ea typeface="ＭＳ Ｐゴシック" charset="0"/>
                </a:rPr>
                <a:t>Assessment of overall potential impact on the economy</a:t>
              </a:r>
            </a:p>
          </p:txBody>
        </p:sp>
      </p:grpSp>
      <p:grpSp>
        <p:nvGrpSpPr>
          <p:cNvPr id="75" name="Group 2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592703" y="5838456"/>
            <a:ext cx="2139142" cy="2314944"/>
            <a:chOff x="2567" y="1397"/>
            <a:chExt cx="772" cy="484"/>
          </a:xfrm>
          <a:solidFill>
            <a:srgbClr val="05B99B"/>
          </a:solidFill>
        </p:grpSpPr>
        <p:sp>
          <p:nvSpPr>
            <p:cNvPr id="76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2567" y="1397"/>
              <a:ext cx="772" cy="484"/>
            </a:xfrm>
            <a:custGeom>
              <a:avLst/>
              <a:gdLst>
                <a:gd name="T0" fmla="*/ 0 w 772"/>
                <a:gd name="T1" fmla="*/ 0 h 484"/>
                <a:gd name="T2" fmla="*/ 685 w 772"/>
                <a:gd name="T3" fmla="*/ 0 h 484"/>
                <a:gd name="T4" fmla="*/ 772 w 772"/>
                <a:gd name="T5" fmla="*/ 242 h 484"/>
                <a:gd name="T6" fmla="*/ 685 w 772"/>
                <a:gd name="T7" fmla="*/ 484 h 484"/>
                <a:gd name="T8" fmla="*/ 0 w 772"/>
                <a:gd name="T9" fmla="*/ 484 h 484"/>
                <a:gd name="T10" fmla="*/ 87 w 772"/>
                <a:gd name="T11" fmla="*/ 242 h 484"/>
                <a:gd name="T12" fmla="*/ 0 w 772"/>
                <a:gd name="T13" fmla="*/ 0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2" h="484">
                  <a:moveTo>
                    <a:pt x="0" y="0"/>
                  </a:moveTo>
                  <a:lnTo>
                    <a:pt x="685" y="0"/>
                  </a:lnTo>
                  <a:lnTo>
                    <a:pt x="772" y="242"/>
                  </a:lnTo>
                  <a:lnTo>
                    <a:pt x="685" y="484"/>
                  </a:lnTo>
                  <a:lnTo>
                    <a:pt x="0" y="484"/>
                  </a:lnTo>
                  <a:lnTo>
                    <a:pt x="87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5B9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3263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686" y="1424"/>
              <a:ext cx="566" cy="4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1325037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Calibri"/>
                  <a:ea typeface="ＭＳ Ｐゴシック" charset="0"/>
                </a:rPr>
                <a:t>Sector by sector  diagnostic and prioritization of opportunities</a:t>
              </a:r>
            </a:p>
          </p:txBody>
        </p:sp>
      </p:grpSp>
      <p:grpSp>
        <p:nvGrpSpPr>
          <p:cNvPr id="78" name="Group 2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07452" y="5838456"/>
            <a:ext cx="2141493" cy="2314944"/>
            <a:chOff x="3322" y="1397"/>
            <a:chExt cx="771" cy="484"/>
          </a:xfrm>
          <a:solidFill>
            <a:srgbClr val="05B99B"/>
          </a:solidFill>
        </p:grpSpPr>
        <p:sp>
          <p:nvSpPr>
            <p:cNvPr id="79" name="Freeform 29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3322" y="1397"/>
              <a:ext cx="771" cy="484"/>
            </a:xfrm>
            <a:custGeom>
              <a:avLst/>
              <a:gdLst>
                <a:gd name="T0" fmla="*/ 0 w 771"/>
                <a:gd name="T1" fmla="*/ 0 h 484"/>
                <a:gd name="T2" fmla="*/ 684 w 771"/>
                <a:gd name="T3" fmla="*/ 0 h 484"/>
                <a:gd name="T4" fmla="*/ 771 w 771"/>
                <a:gd name="T5" fmla="*/ 242 h 484"/>
                <a:gd name="T6" fmla="*/ 684 w 771"/>
                <a:gd name="T7" fmla="*/ 484 h 484"/>
                <a:gd name="T8" fmla="*/ 0 w 771"/>
                <a:gd name="T9" fmla="*/ 484 h 484"/>
                <a:gd name="T10" fmla="*/ 87 w 771"/>
                <a:gd name="T11" fmla="*/ 242 h 484"/>
                <a:gd name="T12" fmla="*/ 0 w 771"/>
                <a:gd name="T13" fmla="*/ 0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484">
                  <a:moveTo>
                    <a:pt x="0" y="0"/>
                  </a:moveTo>
                  <a:lnTo>
                    <a:pt x="684" y="0"/>
                  </a:lnTo>
                  <a:lnTo>
                    <a:pt x="771" y="242"/>
                  </a:lnTo>
                  <a:lnTo>
                    <a:pt x="684" y="484"/>
                  </a:lnTo>
                  <a:lnTo>
                    <a:pt x="0" y="484"/>
                  </a:lnTo>
                  <a:lnTo>
                    <a:pt x="87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5B9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3263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Rectangle 3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3453" y="1424"/>
              <a:ext cx="564" cy="4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132503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Calibri"/>
                  <a:ea typeface="ＭＳ Ｐゴシック" charset="0"/>
                </a:rPr>
                <a:t>Financial analysis of costs and investment requirements</a:t>
              </a:r>
            </a:p>
          </p:txBody>
        </p:sp>
      </p:grpSp>
      <p:grpSp>
        <p:nvGrpSpPr>
          <p:cNvPr id="81" name="Group 3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466009" y="5838456"/>
            <a:ext cx="2139142" cy="2314944"/>
            <a:chOff x="3961" y="1397"/>
            <a:chExt cx="771" cy="484"/>
          </a:xfrm>
          <a:solidFill>
            <a:srgbClr val="05B99B"/>
          </a:solidFill>
        </p:grpSpPr>
        <p:sp>
          <p:nvSpPr>
            <p:cNvPr id="82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3961" y="1397"/>
              <a:ext cx="771" cy="484"/>
            </a:xfrm>
            <a:custGeom>
              <a:avLst/>
              <a:gdLst>
                <a:gd name="T0" fmla="*/ 0 w 771"/>
                <a:gd name="T1" fmla="*/ 0 h 484"/>
                <a:gd name="T2" fmla="*/ 684 w 771"/>
                <a:gd name="T3" fmla="*/ 0 h 484"/>
                <a:gd name="T4" fmla="*/ 771 w 771"/>
                <a:gd name="T5" fmla="*/ 242 h 484"/>
                <a:gd name="T6" fmla="*/ 684 w 771"/>
                <a:gd name="T7" fmla="*/ 484 h 484"/>
                <a:gd name="T8" fmla="*/ 0 w 771"/>
                <a:gd name="T9" fmla="*/ 484 h 484"/>
                <a:gd name="T10" fmla="*/ 87 w 771"/>
                <a:gd name="T11" fmla="*/ 242 h 484"/>
                <a:gd name="T12" fmla="*/ 0 w 771"/>
                <a:gd name="T13" fmla="*/ 0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484">
                  <a:moveTo>
                    <a:pt x="0" y="0"/>
                  </a:moveTo>
                  <a:lnTo>
                    <a:pt x="684" y="0"/>
                  </a:lnTo>
                  <a:lnTo>
                    <a:pt x="771" y="242"/>
                  </a:lnTo>
                  <a:lnTo>
                    <a:pt x="684" y="484"/>
                  </a:lnTo>
                  <a:lnTo>
                    <a:pt x="0" y="484"/>
                  </a:lnTo>
                  <a:lnTo>
                    <a:pt x="87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5B9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3263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Rectangle 3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4080" y="1424"/>
              <a:ext cx="565" cy="4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132503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Calibri"/>
                  <a:ea typeface="ＭＳ Ｐゴシック" charset="0"/>
                </a:rPr>
                <a:t>Analysis and consultation on appropriate institutions, policies and capacity</a:t>
              </a:r>
            </a:p>
          </p:txBody>
        </p:sp>
      </p:grpSp>
      <p:grpSp>
        <p:nvGrpSpPr>
          <p:cNvPr id="84" name="Group 7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0422211" y="5838456"/>
            <a:ext cx="2139142" cy="2314944"/>
            <a:chOff x="3961" y="1397"/>
            <a:chExt cx="771" cy="484"/>
          </a:xfrm>
          <a:solidFill>
            <a:srgbClr val="05B99B"/>
          </a:solidFill>
        </p:grpSpPr>
        <p:sp>
          <p:nvSpPr>
            <p:cNvPr id="85" name="Freeform 80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3961" y="1397"/>
              <a:ext cx="771" cy="484"/>
            </a:xfrm>
            <a:custGeom>
              <a:avLst/>
              <a:gdLst>
                <a:gd name="T0" fmla="*/ 0 w 771"/>
                <a:gd name="T1" fmla="*/ 0 h 484"/>
                <a:gd name="T2" fmla="*/ 684 w 771"/>
                <a:gd name="T3" fmla="*/ 0 h 484"/>
                <a:gd name="T4" fmla="*/ 771 w 771"/>
                <a:gd name="T5" fmla="*/ 242 h 484"/>
                <a:gd name="T6" fmla="*/ 684 w 771"/>
                <a:gd name="T7" fmla="*/ 484 h 484"/>
                <a:gd name="T8" fmla="*/ 0 w 771"/>
                <a:gd name="T9" fmla="*/ 484 h 484"/>
                <a:gd name="T10" fmla="*/ 87 w 771"/>
                <a:gd name="T11" fmla="*/ 242 h 484"/>
                <a:gd name="T12" fmla="*/ 0 w 771"/>
                <a:gd name="T13" fmla="*/ 0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484">
                  <a:moveTo>
                    <a:pt x="0" y="0"/>
                  </a:moveTo>
                  <a:lnTo>
                    <a:pt x="684" y="0"/>
                  </a:lnTo>
                  <a:lnTo>
                    <a:pt x="771" y="242"/>
                  </a:lnTo>
                  <a:lnTo>
                    <a:pt x="684" y="484"/>
                  </a:lnTo>
                  <a:lnTo>
                    <a:pt x="0" y="484"/>
                  </a:lnTo>
                  <a:lnTo>
                    <a:pt x="87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5B99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3263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Rectangle 8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080" y="1424"/>
              <a:ext cx="565" cy="4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132503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B99B"/>
                </a:buClr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Calibri"/>
                  <a:ea typeface="ＭＳ Ｐゴシック" charset="0"/>
                </a:rPr>
                <a:t>Development of investment plans</a:t>
              </a:r>
            </a:p>
          </p:txBody>
        </p:sp>
      </p:grpSp>
      <p:sp>
        <p:nvSpPr>
          <p:cNvPr id="88" name="Oval 39"/>
          <p:cNvSpPr>
            <a:spLocks noChangeArrowheads="1"/>
          </p:cNvSpPr>
          <p:nvPr/>
        </p:nvSpPr>
        <p:spPr bwMode="gray">
          <a:xfrm>
            <a:off x="398137" y="5609838"/>
            <a:ext cx="338502" cy="333761"/>
          </a:xfrm>
          <a:prstGeom prst="ellipse">
            <a:avLst/>
          </a:prstGeom>
          <a:solidFill>
            <a:srgbClr val="05B99B"/>
          </a:solidFill>
          <a:ln>
            <a:noFill/>
          </a:ln>
          <a:effectLst/>
          <a:extLst/>
        </p:spPr>
        <p:txBody>
          <a:bodyPr wrap="none" lIns="135322" tIns="67660" rIns="135322" bIns="67660" anchor="ctr"/>
          <a:lstStyle/>
          <a:p>
            <a:pPr algn="ctr" defTabSz="1326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kern="0" dirty="0">
                <a:solidFill>
                  <a:srgbClr val="EEECE1"/>
                </a:solidFill>
                <a:latin typeface="Calibri" charset="0"/>
                <a:ea typeface="ＭＳ Ｐゴシック" charset="0"/>
              </a:rPr>
              <a:t>2</a:t>
            </a:r>
          </a:p>
        </p:txBody>
      </p:sp>
      <p:sp>
        <p:nvSpPr>
          <p:cNvPr id="50" name="Freeform 86"/>
          <p:cNvSpPr>
            <a:spLocks/>
          </p:cNvSpPr>
          <p:nvPr/>
        </p:nvSpPr>
        <p:spPr bwMode="auto">
          <a:xfrm flipV="1">
            <a:off x="4312204" y="2886199"/>
            <a:ext cx="4481268" cy="2752601"/>
          </a:xfrm>
          <a:custGeom>
            <a:avLst/>
            <a:gdLst>
              <a:gd name="T0" fmla="*/ 1400 w 2785"/>
              <a:gd name="T1" fmla="*/ 0 h 2009"/>
              <a:gd name="T2" fmla="*/ 184 w 2785"/>
              <a:gd name="T3" fmla="*/ 712 h 2009"/>
              <a:gd name="T4" fmla="*/ 760 w 2785"/>
              <a:gd name="T5" fmla="*/ 712 h 2009"/>
              <a:gd name="T6" fmla="*/ 760 w 2785"/>
              <a:gd name="T7" fmla="*/ 920 h 2009"/>
              <a:gd name="T8" fmla="*/ 720 w 2785"/>
              <a:gd name="T9" fmla="*/ 1152 h 2009"/>
              <a:gd name="T10" fmla="*/ 640 w 2785"/>
              <a:gd name="T11" fmla="*/ 1352 h 2009"/>
              <a:gd name="T12" fmla="*/ 560 w 2785"/>
              <a:gd name="T13" fmla="*/ 1536 h 2009"/>
              <a:gd name="T14" fmla="*/ 464 w 2785"/>
              <a:gd name="T15" fmla="*/ 1672 h 2009"/>
              <a:gd name="T16" fmla="*/ 328 w 2785"/>
              <a:gd name="T17" fmla="*/ 1824 h 2009"/>
              <a:gd name="T18" fmla="*/ 208 w 2785"/>
              <a:gd name="T19" fmla="*/ 1912 h 2009"/>
              <a:gd name="T20" fmla="*/ 96 w 2785"/>
              <a:gd name="T21" fmla="*/ 1976 h 2009"/>
              <a:gd name="T22" fmla="*/ 0 w 2785"/>
              <a:gd name="T23" fmla="*/ 2008 h 2009"/>
              <a:gd name="T24" fmla="*/ 2784 w 2785"/>
              <a:gd name="T25" fmla="*/ 2008 h 2009"/>
              <a:gd name="T26" fmla="*/ 2664 w 2785"/>
              <a:gd name="T27" fmla="*/ 1952 h 2009"/>
              <a:gd name="T28" fmla="*/ 2568 w 2785"/>
              <a:gd name="T29" fmla="*/ 1904 h 2009"/>
              <a:gd name="T30" fmla="*/ 2456 w 2785"/>
              <a:gd name="T31" fmla="*/ 1808 h 2009"/>
              <a:gd name="T32" fmla="*/ 2288 w 2785"/>
              <a:gd name="T33" fmla="*/ 1616 h 2009"/>
              <a:gd name="T34" fmla="*/ 2200 w 2785"/>
              <a:gd name="T35" fmla="*/ 1448 h 2009"/>
              <a:gd name="T36" fmla="*/ 2128 w 2785"/>
              <a:gd name="T37" fmla="*/ 1272 h 2009"/>
              <a:gd name="T38" fmla="*/ 2080 w 2785"/>
              <a:gd name="T39" fmla="*/ 1080 h 2009"/>
              <a:gd name="T40" fmla="*/ 2048 w 2785"/>
              <a:gd name="T41" fmla="*/ 848 h 2009"/>
              <a:gd name="T42" fmla="*/ 2032 w 2785"/>
              <a:gd name="T43" fmla="*/ 712 h 2009"/>
              <a:gd name="T44" fmla="*/ 2584 w 2785"/>
              <a:gd name="T45" fmla="*/ 712 h 2009"/>
              <a:gd name="T46" fmla="*/ 1400 w 2785"/>
              <a:gd name="T47" fmla="*/ 0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85" h="2009">
                <a:moveTo>
                  <a:pt x="1400" y="0"/>
                </a:moveTo>
                <a:lnTo>
                  <a:pt x="184" y="712"/>
                </a:lnTo>
                <a:lnTo>
                  <a:pt x="760" y="712"/>
                </a:lnTo>
                <a:lnTo>
                  <a:pt x="760" y="920"/>
                </a:lnTo>
                <a:lnTo>
                  <a:pt x="720" y="1152"/>
                </a:lnTo>
                <a:lnTo>
                  <a:pt x="640" y="1352"/>
                </a:lnTo>
                <a:lnTo>
                  <a:pt x="560" y="1536"/>
                </a:lnTo>
                <a:lnTo>
                  <a:pt x="464" y="1672"/>
                </a:lnTo>
                <a:lnTo>
                  <a:pt x="328" y="1824"/>
                </a:lnTo>
                <a:lnTo>
                  <a:pt x="208" y="1912"/>
                </a:lnTo>
                <a:lnTo>
                  <a:pt x="96" y="1976"/>
                </a:lnTo>
                <a:lnTo>
                  <a:pt x="0" y="2008"/>
                </a:lnTo>
                <a:lnTo>
                  <a:pt x="2784" y="2008"/>
                </a:lnTo>
                <a:lnTo>
                  <a:pt x="2664" y="1952"/>
                </a:lnTo>
                <a:lnTo>
                  <a:pt x="2568" y="1904"/>
                </a:lnTo>
                <a:lnTo>
                  <a:pt x="2456" y="1808"/>
                </a:lnTo>
                <a:lnTo>
                  <a:pt x="2288" y="1616"/>
                </a:lnTo>
                <a:lnTo>
                  <a:pt x="2200" y="1448"/>
                </a:lnTo>
                <a:lnTo>
                  <a:pt x="2128" y="1272"/>
                </a:lnTo>
                <a:lnTo>
                  <a:pt x="2080" y="1080"/>
                </a:lnTo>
                <a:lnTo>
                  <a:pt x="2048" y="848"/>
                </a:lnTo>
                <a:lnTo>
                  <a:pt x="2032" y="712"/>
                </a:lnTo>
                <a:lnTo>
                  <a:pt x="2584" y="712"/>
                </a:lnTo>
                <a:lnTo>
                  <a:pt x="1400" y="0"/>
                </a:lnTo>
              </a:path>
            </a:pathLst>
          </a:custGeom>
          <a:gradFill rotWithShape="0">
            <a:gsLst>
              <a:gs pos="0">
                <a:schemeClr val="accent3">
                  <a:lumMod val="95000"/>
                </a:schemeClr>
              </a:gs>
              <a:gs pos="50000">
                <a:srgbClr val="80DACB"/>
              </a:gs>
              <a:gs pos="96000">
                <a:srgbClr val="05B99B"/>
              </a:gs>
            </a:gsLst>
            <a:lin ang="5400000" scaled="1"/>
          </a:gradFill>
          <a:ln>
            <a:noFill/>
          </a:ln>
          <a:effectLst/>
          <a:scene3d>
            <a:camera prst="legacyObliqueBottom"/>
            <a:lightRig rig="legacyFlat3" dir="b"/>
          </a:scene3d>
          <a:sp3d extrusionH="61900" prstMaterial="legacyMatte">
            <a:bevelT w="13500" h="13500" prst="angle"/>
            <a:bevelB w="13500" h="13500" prst="angle"/>
            <a:extrusionClr>
              <a:srgbClr val="CEE3F6"/>
            </a:extrusionClr>
            <a:contourClr>
              <a:srgbClr val="82B8EA"/>
            </a:contour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9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hlinkClick r:id="rId3"/>
          </p:cNvPr>
          <p:cNvSpPr>
            <a:spLocks/>
          </p:cNvSpPr>
          <p:nvPr/>
        </p:nvSpPr>
        <p:spPr bwMode="auto">
          <a:xfrm>
            <a:off x="597744" y="268288"/>
            <a:ext cx="8523399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85725" eaLnBrk="1" hangingPunct="1">
              <a:lnSpc>
                <a:spcPct val="150000"/>
              </a:lnSpc>
              <a:buNone/>
            </a:pPr>
            <a:r>
              <a:rPr lang="en-US" sz="3600" b="1" dirty="0" smtClean="0"/>
              <a:t>PORTFOLIO SUMMARY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464800" y="6248400"/>
            <a:ext cx="17526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20389" y="2057888"/>
            <a:ext cx="1363267" cy="7234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Agriculture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369430" y="2067256"/>
            <a:ext cx="1405096" cy="7236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Adaptation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236717" y="6343726"/>
            <a:ext cx="1399277" cy="6950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Forestry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07760" y="6343727"/>
            <a:ext cx="1353791" cy="705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Industry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10859" y="6343726"/>
            <a:ext cx="1403372" cy="705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Transport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85117" y="6354634"/>
            <a:ext cx="1397380" cy="705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Urban Planning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2593" y="6324600"/>
            <a:ext cx="1355406" cy="7251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Water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249612" y="5007294"/>
            <a:ext cx="1399442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046371" y="3897244"/>
            <a:ext cx="1401134" cy="4218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046040" y="2878454"/>
            <a:ext cx="1414663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046371" y="3387849"/>
            <a:ext cx="1401134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45564" y="4490414"/>
            <a:ext cx="1400172" cy="44612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Ethiopia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98098" y="7198176"/>
            <a:ext cx="1363454" cy="44612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046371" y="2067256"/>
            <a:ext cx="1401135" cy="7236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Energy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249247" y="2067256"/>
            <a:ext cx="4172109" cy="75624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ko-K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Growth</a:t>
            </a:r>
          </a:p>
          <a:p>
            <a:pPr algn="ctr" eaLnBrk="1" hangingPunct="1"/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Planning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4272" y="2890744"/>
            <a:ext cx="1349383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69430" y="2878454"/>
            <a:ext cx="1405096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31904" y="8682068"/>
            <a:ext cx="1399277" cy="457133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253578" y="2916673"/>
            <a:ext cx="1136637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35148" y="3456956"/>
            <a:ext cx="1399442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51006" y="4552234"/>
            <a:ext cx="1177316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ietnam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593522" y="7198176"/>
            <a:ext cx="1363267" cy="44612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Rwanda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303269" y="7199411"/>
            <a:ext cx="1410961" cy="44488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8042594" y="7198176"/>
            <a:ext cx="1355406" cy="44612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245607" y="3389715"/>
            <a:ext cx="1152581" cy="56992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Islands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042594" y="7772400"/>
            <a:ext cx="1355406" cy="4218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Mekong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310859" y="7784714"/>
            <a:ext cx="1403371" cy="409577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245607" y="4024868"/>
            <a:ext cx="1152581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UAE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730500" y="2932080"/>
            <a:ext cx="1404090" cy="4218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042592" y="8304299"/>
            <a:ext cx="1355407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735148" y="3977903"/>
            <a:ext cx="1404090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231904" y="7662758"/>
            <a:ext cx="1404090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Columbia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231904" y="7155412"/>
            <a:ext cx="1404090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251878" y="3486357"/>
            <a:ext cx="1385653" cy="90785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– Yunnan Province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5148" y="4498850"/>
            <a:ext cx="1404090" cy="4218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231905" y="8183977"/>
            <a:ext cx="1399276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0709594" y="6477000"/>
            <a:ext cx="1355406" cy="4218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9592" y="7008899"/>
            <a:ext cx="1355407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9022283" y="4425105"/>
            <a:ext cx="1401134" cy="4218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746326" y="3456956"/>
            <a:ext cx="1399442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741678" y="2932080"/>
            <a:ext cx="1404090" cy="4218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746326" y="3977903"/>
            <a:ext cx="1404090" cy="42189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746326" y="4498850"/>
            <a:ext cx="1404090" cy="4218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249247" y="2932080"/>
            <a:ext cx="1400172" cy="446121"/>
          </a:xfrm>
          <a:prstGeom prst="rect">
            <a:avLst/>
          </a:prstGeom>
          <a:solidFill>
            <a:srgbClr val="2BBAA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Cambodia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3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398614" y="171212"/>
            <a:ext cx="9217024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5725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EAST ASIA AND THE PACIFIC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76" y="1482618"/>
            <a:ext cx="12562237" cy="76426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09" y="1781229"/>
            <a:ext cx="663301" cy="802745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 bwMode="auto">
          <a:xfrm>
            <a:off x="503732" y="2699079"/>
            <a:ext cx="959369" cy="242776"/>
          </a:xfrm>
          <a:prstGeom prst="rect">
            <a:avLst/>
          </a:prstGeom>
          <a:solidFill>
            <a:srgbClr val="84B8AF">
              <a:lumMod val="5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pitchFamily="50" charset="0"/>
              </a:rPr>
              <a:t>Thailand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24821"/>
              </p:ext>
            </p:extLst>
          </p:nvPr>
        </p:nvGraphicFramePr>
        <p:xfrm>
          <a:off x="8240933" y="2348503"/>
          <a:ext cx="3316642" cy="2693220"/>
        </p:xfrm>
        <a:graphic>
          <a:graphicData uri="http://schemas.openxmlformats.org/drawingml/2006/table">
            <a:tbl>
              <a:tblPr firstRow="1" bandRow="1"/>
              <a:tblGrid>
                <a:gridCol w="1658321"/>
                <a:gridCol w="1658321"/>
              </a:tblGrid>
              <a:tr h="279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Helvetica Light" pitchFamily="50" charset="0"/>
                        </a:rPr>
                        <a:t>Country</a:t>
                      </a:r>
                      <a:endParaRPr lang="en-US" sz="1100" dirty="0">
                        <a:latin typeface="Helvetica Light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CDE2DF"/>
                      </a:solidFill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lumMod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Helvetica Light" pitchFamily="50" charset="0"/>
                        </a:rPr>
                        <a:t>Sector</a:t>
                      </a:r>
                      <a:endParaRPr lang="en-US" sz="1100" dirty="0">
                        <a:latin typeface="Helvetica Light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DE2DF"/>
                      </a:solidFill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lumMod val="25000"/>
                      </a:srgbClr>
                    </a:solidFill>
                  </a:tcPr>
                </a:tc>
              </a:tr>
              <a:tr h="279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Helvetica Light" pitchFamily="50" charset="0"/>
                        </a:rPr>
                        <a:t>Cambodia</a:t>
                      </a:r>
                      <a:endParaRPr lang="en-US" sz="1100" dirty="0">
                        <a:solidFill>
                          <a:schemeClr val="bg1"/>
                        </a:solidFill>
                        <a:latin typeface="Helvetica Light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CDE2DF"/>
                      </a:solidFill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Helvetica Light" pitchFamily="50" charset="0"/>
                        </a:rPr>
                        <a:t>Green Growth Planning</a:t>
                      </a:r>
                      <a:endParaRPr lang="en-US" sz="1100" dirty="0">
                        <a:latin typeface="Helvetica Light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DE2DF"/>
                      </a:solidFill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tint val="20000"/>
                      </a:srgbClr>
                    </a:solidFill>
                  </a:tcPr>
                </a:tc>
              </a:tr>
              <a:tr h="279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Helvetica Light" pitchFamily="50" charset="0"/>
                        </a:rPr>
                        <a:t>Indonesia</a:t>
                      </a:r>
                      <a:endParaRPr lang="en-US" sz="1100" dirty="0">
                        <a:solidFill>
                          <a:schemeClr val="bg1"/>
                        </a:solidFill>
                        <a:latin typeface="Helvetica Light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CDE2DF"/>
                      </a:solidFill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Helvetica Light" pitchFamily="50" charset="0"/>
                        </a:rPr>
                        <a:t>Green</a:t>
                      </a:r>
                      <a:r>
                        <a:rPr lang="en-US" sz="1100" baseline="0" dirty="0" smtClean="0">
                          <a:latin typeface="Helvetica Light" pitchFamily="50" charset="0"/>
                        </a:rPr>
                        <a:t> Growth Planning</a:t>
                      </a:r>
                      <a:endParaRPr lang="en-US" sz="1100" dirty="0">
                        <a:latin typeface="Helvetica Light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DE2DF"/>
                      </a:solidFill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9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Helvetica Light" pitchFamily="50" charset="0"/>
                        </a:rPr>
                        <a:t>Pacific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Helvetica Light" pitchFamily="50" charset="0"/>
                        </a:rPr>
                        <a:t> Islands</a:t>
                      </a:r>
                      <a:endParaRPr lang="en-US" sz="1100" dirty="0">
                        <a:solidFill>
                          <a:schemeClr val="bg1"/>
                        </a:solidFill>
                        <a:latin typeface="Helvetica Light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CDE2DF"/>
                      </a:solidFill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Helvetica Light" pitchFamily="50" charset="0"/>
                        </a:rPr>
                        <a:t>Green</a:t>
                      </a:r>
                      <a:r>
                        <a:rPr lang="en-US" sz="1100" baseline="0" dirty="0" smtClean="0">
                          <a:latin typeface="Helvetica Light" pitchFamily="50" charset="0"/>
                        </a:rPr>
                        <a:t> Growth Planning</a:t>
                      </a:r>
                      <a:endParaRPr lang="en-US" sz="1100" dirty="0">
                        <a:latin typeface="Helvetica Light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DE2DF"/>
                      </a:solidFill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tint val="20000"/>
                      </a:srgbClr>
                    </a:solidFill>
                  </a:tcPr>
                </a:tc>
              </a:tr>
              <a:tr h="279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Helvetica Light" pitchFamily="50" charset="0"/>
                        </a:rPr>
                        <a:t>Philippines</a:t>
                      </a:r>
                      <a:endParaRPr lang="en-US" sz="1100" dirty="0">
                        <a:solidFill>
                          <a:schemeClr val="bg1"/>
                        </a:solidFill>
                        <a:latin typeface="Helvetica Light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CDE2DF"/>
                      </a:solidFill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Helvetica Light" pitchFamily="50" charset="0"/>
                        </a:rPr>
                        <a:t>Green Growth Planning; </a:t>
                      </a:r>
                      <a:r>
                        <a:rPr lang="en-US" sz="1100" baseline="0" dirty="0" smtClean="0">
                          <a:latin typeface="Helvetica Light" pitchFamily="50" charset="0"/>
                        </a:rPr>
                        <a:t>Adaptation</a:t>
                      </a:r>
                      <a:endParaRPr lang="en-US" sz="1100" dirty="0">
                        <a:latin typeface="Helvetica Light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DE2DF"/>
                      </a:solidFill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9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Helvetica Light" pitchFamily="50" charset="0"/>
                        </a:rPr>
                        <a:t>Thailand</a:t>
                      </a:r>
                      <a:endParaRPr lang="en-US" sz="1100" dirty="0">
                        <a:solidFill>
                          <a:schemeClr val="bg1"/>
                        </a:solidFill>
                        <a:latin typeface="Helvetica Light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CDE2DF"/>
                      </a:solidFill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Helvetica Light" pitchFamily="50" charset="0"/>
                        </a:rPr>
                        <a:t>Mitigation</a:t>
                      </a:r>
                      <a:endParaRPr lang="en-US" sz="1100" dirty="0">
                        <a:latin typeface="Helvetica Light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DE2DF"/>
                      </a:solidFill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tint val="20000"/>
                      </a:srgbClr>
                    </a:solidFill>
                  </a:tcPr>
                </a:tc>
              </a:tr>
              <a:tr h="279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Helvetica Light" pitchFamily="50" charset="0"/>
                        </a:rPr>
                        <a:t>Vietnam</a:t>
                      </a:r>
                      <a:endParaRPr lang="en-US" sz="1100" dirty="0">
                        <a:solidFill>
                          <a:schemeClr val="bg1"/>
                        </a:solidFill>
                        <a:latin typeface="Helvetica Light" pitchFamily="50" charset="0"/>
                      </a:endParaRPr>
                    </a:p>
                  </a:txBody>
                  <a:tcPr anchor="ctr">
                    <a:lnL w="12700" cmpd="sng">
                      <a:solidFill>
                        <a:srgbClr val="CDE2DF"/>
                      </a:solidFill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2D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>
                          <a:latin typeface="Helvetica Light" pitchFamily="50" charset="0"/>
                        </a:rPr>
                        <a:t>Green Growth Planning</a:t>
                      </a:r>
                      <a:endParaRPr lang="en-US" sz="1100" dirty="0">
                        <a:latin typeface="Helvetica Light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DE2DF"/>
                      </a:solidFill>
                    </a:lnR>
                    <a:lnT w="12700" cmpd="sng">
                      <a:solidFill>
                        <a:srgbClr val="CDE2DF"/>
                      </a:solidFill>
                    </a:lnT>
                    <a:lnB w="12700" cmpd="sng">
                      <a:solidFill>
                        <a:srgbClr val="CDE2D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6" name="Rectangle 65"/>
          <p:cNvSpPr/>
          <p:nvPr/>
        </p:nvSpPr>
        <p:spPr bwMode="auto">
          <a:xfrm>
            <a:off x="1101800" y="3276808"/>
            <a:ext cx="959369" cy="242776"/>
          </a:xfrm>
          <a:prstGeom prst="rect">
            <a:avLst/>
          </a:prstGeom>
          <a:solidFill>
            <a:srgbClr val="84B8AF">
              <a:lumMod val="5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pitchFamily="50" charset="0"/>
              </a:rPr>
              <a:t>Cambodia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1677864" y="2862764"/>
            <a:ext cx="959369" cy="242776"/>
          </a:xfrm>
          <a:prstGeom prst="rect">
            <a:avLst/>
          </a:prstGeom>
          <a:solidFill>
            <a:srgbClr val="84B8AF">
              <a:lumMod val="5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pitchFamily="50" charset="0"/>
              </a:rPr>
              <a:t>Vietnam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1175995" y="2007926"/>
            <a:ext cx="1178316" cy="242776"/>
          </a:xfrm>
          <a:prstGeom prst="rect">
            <a:avLst/>
          </a:prstGeom>
          <a:solidFill>
            <a:srgbClr val="84B8AF">
              <a:lumMod val="5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pitchFamily="50" charset="0"/>
              </a:rPr>
              <a:t>Mekong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766096" y="3356676"/>
            <a:ext cx="1241030" cy="278761"/>
          </a:xfrm>
          <a:prstGeom prst="rect">
            <a:avLst/>
          </a:prstGeom>
          <a:solidFill>
            <a:srgbClr val="84B8AF">
              <a:lumMod val="5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pitchFamily="50" charset="0"/>
              </a:rPr>
              <a:t>Philippines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046016" y="6100936"/>
            <a:ext cx="959369" cy="242776"/>
          </a:xfrm>
          <a:prstGeom prst="rect">
            <a:avLst/>
          </a:prstGeom>
          <a:solidFill>
            <a:srgbClr val="84B8AF">
              <a:lumMod val="5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pitchFamily="50" charset="0"/>
              </a:rPr>
              <a:t>Indonesia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11237969" y="7253064"/>
            <a:ext cx="1316509" cy="242776"/>
          </a:xfrm>
          <a:prstGeom prst="rect">
            <a:avLst/>
          </a:prstGeom>
          <a:solidFill>
            <a:srgbClr val="84B8AF">
              <a:lumMod val="5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pitchFamily="50" charset="0"/>
              </a:rPr>
              <a:t>Pacific Islands</a:t>
            </a:r>
          </a:p>
        </p:txBody>
      </p:sp>
    </p:spTree>
    <p:extLst>
      <p:ext uri="{BB962C8B-B14F-4D97-AF65-F5344CB8AC3E}">
        <p14:creationId xmlns:p14="http://schemas.microsoft.com/office/powerpoint/2010/main" val="381618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720" y="196280"/>
            <a:ext cx="10225136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5725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FUTURE ROLE IN NAMA PROGRAMMES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52" y="1708448"/>
            <a:ext cx="1123324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As </a:t>
            </a:r>
            <a:r>
              <a:rPr lang="en-US" sz="2800" dirty="0"/>
              <a:t>the mandate of the Global Green Growth Institute (GGGI) is to achieve transformational green growth in the countries with which it partners, GGGI could assist </a:t>
            </a:r>
            <a:r>
              <a:rPr lang="en-US" sz="2800" dirty="0" smtClean="0"/>
              <a:t>to </a:t>
            </a:r>
            <a:r>
              <a:rPr lang="en-US" sz="2800" dirty="0"/>
              <a:t>design and implement NAMAs. </a:t>
            </a:r>
            <a:endParaRPr lang="en-US" sz="2800" dirty="0" smtClean="0"/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GGGI </a:t>
            </a:r>
            <a:r>
              <a:rPr lang="en-US" sz="2800" dirty="0"/>
              <a:t>is at an early stage in terms of NAMA support and future assistance could include: </a:t>
            </a:r>
            <a:endParaRPr lang="en-US" sz="2800" dirty="0" smtClean="0"/>
          </a:p>
          <a:p>
            <a:pPr>
              <a:spcBef>
                <a:spcPts val="600"/>
              </a:spcBef>
            </a:pPr>
            <a:endParaRPr lang="en-US" sz="2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echnical capacity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M</a:t>
            </a:r>
            <a:r>
              <a:rPr lang="en-US" sz="2800" dirty="0" smtClean="0"/>
              <a:t>ainstreaming </a:t>
            </a:r>
            <a:r>
              <a:rPr lang="en-US" sz="2800" dirty="0"/>
              <a:t>low carbon growth </a:t>
            </a:r>
            <a:r>
              <a:rPr lang="en-US" sz="2800" dirty="0" smtClean="0"/>
              <a:t>opportunities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Providing </a:t>
            </a:r>
            <a:r>
              <a:rPr lang="en-US" sz="2800" dirty="0"/>
              <a:t>advice on institutional </a:t>
            </a:r>
            <a:r>
              <a:rPr lang="en-US" sz="2800" dirty="0" smtClean="0"/>
              <a:t>frameworks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Investment opportunities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P</a:t>
            </a:r>
            <a:r>
              <a:rPr lang="en-US" sz="2800" dirty="0" smtClean="0"/>
              <a:t>rivate </a:t>
            </a:r>
            <a:r>
              <a:rPr lang="en-US" sz="2800" dirty="0"/>
              <a:t>sector </a:t>
            </a:r>
            <a:r>
              <a:rPr lang="en-US" sz="2800" dirty="0" smtClean="0"/>
              <a:t>participation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39140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제목 및 구분점">
  <a:themeElements>
    <a:clrScheme name="Custom 1">
      <a:dk1>
        <a:srgbClr val="000000"/>
      </a:dk1>
      <a:lt1>
        <a:srgbClr val="FFFFFF"/>
      </a:lt1>
      <a:dk2>
        <a:srgbClr val="00876F"/>
      </a:dk2>
      <a:lt2>
        <a:srgbClr val="FFFFFF"/>
      </a:lt2>
      <a:accent1>
        <a:srgbClr val="00876F"/>
      </a:accent1>
      <a:accent2>
        <a:srgbClr val="00D0A8"/>
      </a:accent2>
      <a:accent3>
        <a:srgbClr val="84B8AF"/>
      </a:accent3>
      <a:accent4>
        <a:srgbClr val="D8D8D8"/>
      </a:accent4>
      <a:accent5>
        <a:srgbClr val="A5A5A5"/>
      </a:accent5>
      <a:accent6>
        <a:srgbClr val="595959"/>
      </a:accent6>
      <a:hlink>
        <a:srgbClr val="0000FF"/>
      </a:hlink>
      <a:folHlink>
        <a:srgbClr val="00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>
            <a:lumMod val="5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B8196761-FAAD-4C5E-89B7-1083223B8F2C}"/>
    </a:ext>
  </a:extLst>
</a:theme>
</file>

<file path=ppt/theme/theme10.xml><?xml version="1.0" encoding="utf-8"?>
<a:theme xmlns:a="http://schemas.openxmlformats.org/drawingml/2006/main" name="사진 - 수직으로 반사">
  <a:themeElements>
    <a:clrScheme name="사진 - 수직으로 반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진 - 수직으로 반사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사진 - 수직으로 반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D1639865-72B6-4721-88B4-401D774EAC47}"/>
    </a:ext>
  </a:extLst>
</a:theme>
</file>

<file path=ppt/theme/theme11.xml><?xml version="1.0" encoding="utf-8"?>
<a:theme xmlns:a="http://schemas.openxmlformats.org/drawingml/2006/main" name="제목 - 상단">
  <a:themeElements>
    <a:clrScheme name="제목 - 상단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- 상단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- 상단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F7BB2760-7227-4A34-A11F-AFB95216D1BE}"/>
    </a:ext>
  </a:extLst>
</a:theme>
</file>

<file path=ppt/theme/theme12.xml><?xml version="1.0" encoding="utf-8"?>
<a:theme xmlns:a="http://schemas.openxmlformats.org/drawingml/2006/main" name="빈 페이지">
  <a:themeElements>
    <a:clrScheme name="빈 페이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빈 페이지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빈 페이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0A160483-D775-437F-9DFA-1FC3CF0B1A08}"/>
    </a:ext>
  </a:extLst>
</a:theme>
</file>

<file path=ppt/theme/theme13.xml><?xml version="1.0" encoding="utf-8"?>
<a:theme xmlns:a="http://schemas.openxmlformats.org/drawingml/2006/main" name="제목 및 구분점 - 왼쪽">
  <a:themeElements>
    <a:clrScheme name="제목 및 구분점 - 왼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구분점 - 왼쪽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- 왼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EDBF7E63-2DAF-447E-AC24-CDDF33B91ABF}"/>
    </a:ext>
  </a:extLst>
</a:theme>
</file>

<file path=ppt/theme/theme14.xml><?xml version="1.0" encoding="utf-8"?>
<a:theme xmlns:a="http://schemas.openxmlformats.org/drawingml/2006/main" name="제목 및 구분점 - 2열">
  <a:themeElements>
    <a:clrScheme name="제목 및 구분점 - 2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구분점 - 2열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- 2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72E1EAD4-1B6F-44BB-991D-1B6EEE13AD17}"/>
    </a:ext>
  </a:extLst>
</a:theme>
</file>

<file path=ppt/theme/theme15.xml><?xml version="1.0" encoding="utf-8"?>
<a:theme xmlns:a="http://schemas.openxmlformats.org/drawingml/2006/main" name="제목 및 구분점 - 오른쪽">
  <a:themeElements>
    <a:clrScheme name="제목 및 구분점 - 오른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구분점 - 오른쪽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- 오른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B83BB4C5-1E12-46AF-BC59-D324A4530992}"/>
    </a:ext>
  </a:extLst>
</a:theme>
</file>

<file path=ppt/theme/theme16.xml><?xml version="1.0" encoding="utf-8"?>
<a:theme xmlns:a="http://schemas.openxmlformats.org/drawingml/2006/main" name="제목, 구분점 및 사진">
  <a:themeElements>
    <a:clrScheme name="제목, 구분점 및 사진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, 구분점 및 사진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, 구분점 및 사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E145A810-65C1-4A19-AF78-8C3F3CCFE0F7}"/>
    </a:ext>
  </a:extLst>
</a:theme>
</file>

<file path=ppt/theme/theme17.xml><?xml version="1.0" encoding="utf-8"?>
<a:theme xmlns:a="http://schemas.openxmlformats.org/drawingml/2006/main" name="3_제목 및 구분점">
  <a:themeElements>
    <a:clrScheme name="Custom 1">
      <a:dk1>
        <a:srgbClr val="000000"/>
      </a:dk1>
      <a:lt1>
        <a:srgbClr val="FFFFFF"/>
      </a:lt1>
      <a:dk2>
        <a:srgbClr val="00876F"/>
      </a:dk2>
      <a:lt2>
        <a:srgbClr val="FFFFFF"/>
      </a:lt2>
      <a:accent1>
        <a:srgbClr val="00876F"/>
      </a:accent1>
      <a:accent2>
        <a:srgbClr val="00D0A8"/>
      </a:accent2>
      <a:accent3>
        <a:srgbClr val="84B8AF"/>
      </a:accent3>
      <a:accent4>
        <a:srgbClr val="D8D8D8"/>
      </a:accent4>
      <a:accent5>
        <a:srgbClr val="A5A5A5"/>
      </a:accent5>
      <a:accent6>
        <a:srgbClr val="595959"/>
      </a:accent6>
      <a:hlink>
        <a:srgbClr val="0000FF"/>
      </a:hlink>
      <a:folHlink>
        <a:srgbClr val="00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>
            <a:lumMod val="5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B8196761-FAAD-4C5E-89B7-1083223B8F2C}"/>
    </a:ext>
  </a:extLst>
</a:theme>
</file>

<file path=ppt/theme/theme18.xml><?xml version="1.0" encoding="utf-8"?>
<a:theme xmlns:a="http://schemas.openxmlformats.org/drawingml/2006/main" name="4_제목 및 구분점">
  <a:themeElements>
    <a:clrScheme name="Custom 1">
      <a:dk1>
        <a:srgbClr val="000000"/>
      </a:dk1>
      <a:lt1>
        <a:srgbClr val="FFFFFF"/>
      </a:lt1>
      <a:dk2>
        <a:srgbClr val="00876F"/>
      </a:dk2>
      <a:lt2>
        <a:srgbClr val="FFFFFF"/>
      </a:lt2>
      <a:accent1>
        <a:srgbClr val="00876F"/>
      </a:accent1>
      <a:accent2>
        <a:srgbClr val="00D0A8"/>
      </a:accent2>
      <a:accent3>
        <a:srgbClr val="84B8AF"/>
      </a:accent3>
      <a:accent4>
        <a:srgbClr val="D8D8D8"/>
      </a:accent4>
      <a:accent5>
        <a:srgbClr val="A5A5A5"/>
      </a:accent5>
      <a:accent6>
        <a:srgbClr val="595959"/>
      </a:accent6>
      <a:hlink>
        <a:srgbClr val="0000FF"/>
      </a:hlink>
      <a:folHlink>
        <a:srgbClr val="00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>
            <a:lumMod val="5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B8196761-FAAD-4C5E-89B7-1083223B8F2C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제목 및 구분점">
  <a:themeElements>
    <a:clrScheme name="Custom 1">
      <a:dk1>
        <a:srgbClr val="000000"/>
      </a:dk1>
      <a:lt1>
        <a:srgbClr val="FFFFFF"/>
      </a:lt1>
      <a:dk2>
        <a:srgbClr val="00876F"/>
      </a:dk2>
      <a:lt2>
        <a:srgbClr val="FFFFFF"/>
      </a:lt2>
      <a:accent1>
        <a:srgbClr val="00876F"/>
      </a:accent1>
      <a:accent2>
        <a:srgbClr val="00D0A8"/>
      </a:accent2>
      <a:accent3>
        <a:srgbClr val="84B8AF"/>
      </a:accent3>
      <a:accent4>
        <a:srgbClr val="D8D8D8"/>
      </a:accent4>
      <a:accent5>
        <a:srgbClr val="A5A5A5"/>
      </a:accent5>
      <a:accent6>
        <a:srgbClr val="595959"/>
      </a:accent6>
      <a:hlink>
        <a:srgbClr val="0000FF"/>
      </a:hlink>
      <a:folHlink>
        <a:srgbClr val="00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>
            <a:lumMod val="5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B8196761-FAAD-4C5E-89B7-1083223B8F2C}"/>
    </a:ext>
  </a:extLst>
</a:theme>
</file>

<file path=ppt/theme/theme3.xml><?xml version="1.0" encoding="utf-8"?>
<a:theme xmlns:a="http://schemas.openxmlformats.org/drawingml/2006/main" name="1_제목 및 구분점">
  <a:themeElements>
    <a:clrScheme name="Custom 1">
      <a:dk1>
        <a:srgbClr val="000000"/>
      </a:dk1>
      <a:lt1>
        <a:srgbClr val="FFFFFF"/>
      </a:lt1>
      <a:dk2>
        <a:srgbClr val="00876F"/>
      </a:dk2>
      <a:lt2>
        <a:srgbClr val="FFFFFF"/>
      </a:lt2>
      <a:accent1>
        <a:srgbClr val="00876F"/>
      </a:accent1>
      <a:accent2>
        <a:srgbClr val="00D0A8"/>
      </a:accent2>
      <a:accent3>
        <a:srgbClr val="84B8AF"/>
      </a:accent3>
      <a:accent4>
        <a:srgbClr val="D8D8D8"/>
      </a:accent4>
      <a:accent5>
        <a:srgbClr val="A5A5A5"/>
      </a:accent5>
      <a:accent6>
        <a:srgbClr val="595959"/>
      </a:accent6>
      <a:hlink>
        <a:srgbClr val="0000FF"/>
      </a:hlink>
      <a:folHlink>
        <a:srgbClr val="00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>
            <a:lumMod val="5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B8196761-FAAD-4C5E-89B7-1083223B8F2C}"/>
    </a:ext>
  </a:extLst>
</a:theme>
</file>

<file path=ppt/theme/theme4.xml><?xml version="1.0" encoding="utf-8"?>
<a:theme xmlns:a="http://schemas.openxmlformats.org/drawingml/2006/main" name="구분점">
  <a:themeElements>
    <a:clrScheme name="구분점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구분점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구분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209F3205-3A6F-45E3-8E70-63551228D6D3}"/>
    </a:ext>
  </a:extLst>
</a:theme>
</file>

<file path=ppt/theme/theme5.xml><?xml version="1.0" encoding="utf-8"?>
<a:theme xmlns:a="http://schemas.openxmlformats.org/drawingml/2006/main" name="제목 - 중앙">
  <a:themeElements>
    <a:clrScheme name="제목 - 중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- 중앙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- 중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33EB5C4E-E6D3-4689-BFE6-7BAC68A59881}"/>
    </a:ext>
  </a:extLst>
</a:theme>
</file>

<file path=ppt/theme/theme6.xml><?xml version="1.0" encoding="utf-8"?>
<a:theme xmlns:a="http://schemas.openxmlformats.org/drawingml/2006/main" name="제목 및 부제">
  <a:themeElements>
    <a:clrScheme name="제목 및 부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0DC671F9-4CC5-4802-A783-13241A9667AB}"/>
    </a:ext>
  </a:extLst>
</a:theme>
</file>

<file path=ppt/theme/theme7.xml><?xml version="1.0" encoding="utf-8"?>
<a:theme xmlns:a="http://schemas.openxmlformats.org/drawingml/2006/main" name="사진 - 수평">
  <a:themeElements>
    <a:clrScheme name="사진 - 수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진 - 수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사진 - 수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9201A4A8-B0A7-4D8B-945A-F7A23F80A179}"/>
    </a:ext>
  </a:extLst>
</a:theme>
</file>

<file path=ppt/theme/theme8.xml><?xml version="1.0" encoding="utf-8"?>
<a:theme xmlns:a="http://schemas.openxmlformats.org/drawingml/2006/main" name="사진 - 수평으로 반사">
  <a:themeElements>
    <a:clrScheme name="사진 - 수평으로 반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진 - 수평으로 반사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사진 - 수평으로 반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D7FA3C82-B878-4AFB-AA89-99233943B5CC}"/>
    </a:ext>
  </a:extLst>
</a:theme>
</file>

<file path=ppt/theme/theme9.xml><?xml version="1.0" encoding="utf-8"?>
<a:theme xmlns:a="http://schemas.openxmlformats.org/drawingml/2006/main" name="사진 - 수직">
  <a:themeElements>
    <a:clrScheme name="사진 - 수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진 - 수직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사진 - 수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[Template] GGGI PPT v1" id="{D277DEB2-5B4B-4C94-B064-5D365B06DC1D}" vid="{20A61FE8-CB98-42C5-98D7-169263224B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[Template] GGGI PPT v1</Template>
  <TotalTime>5812</TotalTime>
  <Pages>0</Pages>
  <Words>654</Words>
  <Characters>0</Characters>
  <Application>Microsoft Office PowerPoint</Application>
  <PresentationFormat>Custom</PresentationFormat>
  <Lines>0</Lines>
  <Paragraphs>193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제목 및 구분점</vt:lpstr>
      <vt:lpstr>2_제목 및 구분점</vt:lpstr>
      <vt:lpstr>1_제목 및 구분점</vt:lpstr>
      <vt:lpstr>구분점</vt:lpstr>
      <vt:lpstr>제목 - 중앙</vt:lpstr>
      <vt:lpstr>제목 및 부제</vt:lpstr>
      <vt:lpstr>사진 - 수평</vt:lpstr>
      <vt:lpstr>사진 - 수평으로 반사</vt:lpstr>
      <vt:lpstr>사진 - 수직</vt:lpstr>
      <vt:lpstr>사진 - 수직으로 반사</vt:lpstr>
      <vt:lpstr>제목 - 상단</vt:lpstr>
      <vt:lpstr>빈 페이지</vt:lpstr>
      <vt:lpstr>제목 및 구분점 - 왼쪽</vt:lpstr>
      <vt:lpstr>제목 및 구분점 - 2열</vt:lpstr>
      <vt:lpstr>제목 및 구분점 - 오른쪽</vt:lpstr>
      <vt:lpstr>제목, 구분점 및 사진</vt:lpstr>
      <vt:lpstr>3_제목 및 구분점</vt:lpstr>
      <vt:lpstr>4_제목 및 구분점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Jisu Min</dc:creator>
  <cp:lastModifiedBy>w7</cp:lastModifiedBy>
  <cp:revision>201</cp:revision>
  <cp:lastPrinted>2014-04-14T05:48:02Z</cp:lastPrinted>
  <dcterms:created xsi:type="dcterms:W3CDTF">2014-02-12T04:54:18Z</dcterms:created>
  <dcterms:modified xsi:type="dcterms:W3CDTF">2014-04-22T03:14:03Z</dcterms:modified>
</cp:coreProperties>
</file>