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51" r:id="rId2"/>
    <p:sldMasterId id="2147483652" r:id="rId3"/>
  </p:sldMasterIdLst>
  <p:notesMasterIdLst>
    <p:notesMasterId r:id="rId11"/>
  </p:notesMasterIdLst>
  <p:handoutMasterIdLst>
    <p:handoutMasterId r:id="rId12"/>
  </p:handoutMasterIdLst>
  <p:sldIdLst>
    <p:sldId id="256" r:id="rId4"/>
    <p:sldId id="260" r:id="rId5"/>
    <p:sldId id="261" r:id="rId6"/>
    <p:sldId id="263" r:id="rId7"/>
    <p:sldId id="262" r:id="rId8"/>
    <p:sldId id="264" r:id="rId9"/>
    <p:sldId id="265" r:id="rId10"/>
  </p:sldIdLst>
  <p:sldSz cx="9144000" cy="6858000" type="screen4x3"/>
  <p:notesSz cx="7099300" cy="10234613"/>
  <p:defaultTextStyle>
    <a:defPPr>
      <a:defRPr lang="en-GB"/>
    </a:defPPr>
    <a:lvl1pPr algn="l" rtl="0" fontAlgn="base">
      <a:spcBef>
        <a:spcPct val="5000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5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5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5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5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  <a:srgbClr val="5F5F5F"/>
    <a:srgbClr val="777777"/>
    <a:srgbClr val="808080"/>
    <a:srgbClr val="1960AB"/>
    <a:srgbClr val="FFFFFF"/>
    <a:srgbClr val="6C547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64" autoAdjust="0"/>
    <p:restoredTop sz="96271" autoAdjust="0"/>
  </p:normalViewPr>
  <p:slideViewPr>
    <p:cSldViewPr>
      <p:cViewPr varScale="1">
        <p:scale>
          <a:sx n="121" d="100"/>
          <a:sy n="121" d="100"/>
        </p:scale>
        <p:origin x="1160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3108" y="-102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commentAuthors" Target="commentAuthors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1.jpe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3" name="Line 7"/>
          <p:cNvSpPr>
            <a:spLocks noChangeShapeType="1"/>
          </p:cNvSpPr>
          <p:nvPr/>
        </p:nvSpPr>
        <p:spPr bwMode="auto">
          <a:xfrm>
            <a:off x="496888" y="401638"/>
            <a:ext cx="6105525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6026" name="Line 10"/>
          <p:cNvSpPr>
            <a:spLocks noChangeShapeType="1"/>
          </p:cNvSpPr>
          <p:nvPr/>
        </p:nvSpPr>
        <p:spPr bwMode="auto">
          <a:xfrm>
            <a:off x="496888" y="9529763"/>
            <a:ext cx="6105525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6" name="Picture 42" descr="unfccc-letter-es-e-header"/>
          <p:cNvPicPr preferRelativeResize="0"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410" y="9559222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9141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.jpeg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4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2513"/>
            <a:ext cx="5207000" cy="460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3" rIns="99048" bIns="495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85011" name="Line 19"/>
          <p:cNvSpPr>
            <a:spLocks noChangeShapeType="1"/>
          </p:cNvSpPr>
          <p:nvPr/>
        </p:nvSpPr>
        <p:spPr bwMode="auto">
          <a:xfrm>
            <a:off x="496888" y="401638"/>
            <a:ext cx="6105525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5012" name="Line 20"/>
          <p:cNvSpPr>
            <a:spLocks noChangeShapeType="1"/>
          </p:cNvSpPr>
          <p:nvPr/>
        </p:nvSpPr>
        <p:spPr bwMode="auto">
          <a:xfrm>
            <a:off x="496888" y="9529763"/>
            <a:ext cx="6105525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5013" name="Rectangle 2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90538" y="153988"/>
            <a:ext cx="6103937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989013">
              <a:spcBef>
                <a:spcPct val="0"/>
              </a:spcBef>
              <a:defRPr sz="1200">
                <a:cs typeface="Arial" charset="0"/>
              </a:defRPr>
            </a:lvl1pPr>
          </a:lstStyle>
          <a:p>
            <a:r>
              <a:rPr lang="en-GB"/>
              <a:t>Presentation title</a:t>
            </a:r>
          </a:p>
        </p:txBody>
      </p:sp>
      <p:pic>
        <p:nvPicPr>
          <p:cNvPr id="8" name="Picture 42" descr="unfccc-letter-es-e-header"/>
          <p:cNvPicPr preferRelativeResize="0"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8" y="9529763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926696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271463" indent="-271463" algn="l" rtl="0" fontAlgn="base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46100" indent="-273050" algn="l" rtl="0" fontAlgn="base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800100" indent="-252413" algn="l" rtl="0" fontAlgn="base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073150" indent="-271463" algn="l" rtl="0" fontAlgn="base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346200" indent="-271463" algn="l" rtl="0" fontAlgn="base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620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8694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226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3881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Relationship Id="rId3" Type="http://schemas.openxmlformats.org/officeDocument/2006/relationships/image" Target="../media/image1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6" name="Rectangle 34"/>
          <p:cNvSpPr>
            <a:spLocks noChangeArrowheads="1"/>
          </p:cNvSpPr>
          <p:nvPr/>
        </p:nvSpPr>
        <p:spPr bwMode="auto">
          <a:xfrm>
            <a:off x="0" y="1265238"/>
            <a:ext cx="9144000" cy="432593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100" name="Rectangle 28"/>
          <p:cNvSpPr>
            <a:spLocks noGrp="1" noChangeArrowheads="1"/>
          </p:cNvSpPr>
          <p:nvPr>
            <p:ph type="ctrTitle"/>
          </p:nvPr>
        </p:nvSpPr>
        <p:spPr>
          <a:xfrm>
            <a:off x="627063" y="2205038"/>
            <a:ext cx="7881937" cy="1204912"/>
          </a:xfrm>
        </p:spPr>
        <p:txBody>
          <a:bodyPr anchor="b"/>
          <a:lstStyle>
            <a:lvl1pPr>
              <a:lnSpc>
                <a:spcPts val="3600"/>
              </a:lnSpc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3101" name="Rectangle 29"/>
          <p:cNvSpPr>
            <a:spLocks noGrp="1" noChangeArrowheads="1"/>
          </p:cNvSpPr>
          <p:nvPr>
            <p:ph type="subTitle" idx="1"/>
          </p:nvPr>
        </p:nvSpPr>
        <p:spPr>
          <a:xfrm>
            <a:off x="625475" y="3922713"/>
            <a:ext cx="7881938" cy="7588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3108" name="Rectangle 36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3273425" y="6505575"/>
            <a:ext cx="5230813" cy="17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r>
              <a:rPr lang="en-GB"/>
              <a:t>UNFCCC secretariat, programme</a:t>
            </a:r>
            <a:endParaRPr lang="de-DE"/>
          </a:p>
        </p:txBody>
      </p:sp>
      <p:sp>
        <p:nvSpPr>
          <p:cNvPr id="3109" name="Rectangle 3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3425" y="6261100"/>
            <a:ext cx="5230813" cy="17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1" i="1"/>
            </a:lvl1pPr>
          </a:lstStyle>
          <a:p>
            <a:r>
              <a:rPr lang="de-DE"/>
              <a:t>Firstname Lastname, Job Title</a:t>
            </a:r>
          </a:p>
        </p:txBody>
      </p:sp>
      <p:sp>
        <p:nvSpPr>
          <p:cNvPr id="3110" name="Line 38"/>
          <p:cNvSpPr>
            <a:spLocks noChangeShapeType="1"/>
          </p:cNvSpPr>
          <p:nvPr/>
        </p:nvSpPr>
        <p:spPr bwMode="auto">
          <a:xfrm>
            <a:off x="631825" y="777875"/>
            <a:ext cx="7875588" cy="15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11" name="Line 39"/>
          <p:cNvSpPr>
            <a:spLocks noChangeShapeType="1"/>
          </p:cNvSpPr>
          <p:nvPr/>
        </p:nvSpPr>
        <p:spPr bwMode="auto">
          <a:xfrm>
            <a:off x="631825" y="6078538"/>
            <a:ext cx="7875588" cy="15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3112" name="Picture 40" descr="unfccc_schriftzug_bi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309563"/>
            <a:ext cx="7866063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4" name="Picture 42" descr="unfccc-letter-es-e-header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6105525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9005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7325" y="309563"/>
            <a:ext cx="1966913" cy="52816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309563"/>
            <a:ext cx="5749925" cy="52816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2585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553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954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792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1263650"/>
            <a:ext cx="3857625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263650"/>
            <a:ext cx="3857625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4479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18874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71183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54848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2056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35108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53152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67561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7325" y="309563"/>
            <a:ext cx="1966913" cy="52816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309563"/>
            <a:ext cx="5749925" cy="52816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0929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ChangeArrowheads="1"/>
          </p:cNvSpPr>
          <p:nvPr/>
        </p:nvSpPr>
        <p:spPr bwMode="auto">
          <a:xfrm>
            <a:off x="0" y="1262063"/>
            <a:ext cx="9144000" cy="432593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7063" y="2205038"/>
            <a:ext cx="7881937" cy="1439862"/>
          </a:xfrm>
        </p:spPr>
        <p:txBody>
          <a:bodyPr/>
          <a:lstStyle>
            <a:lvl1pPr>
              <a:lnSpc>
                <a:spcPts val="5600"/>
              </a:lnSpc>
              <a:defRPr sz="5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1597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5475" y="3922713"/>
            <a:ext cx="7881938" cy="7588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159751" name="Rectangle 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3273425" y="6505575"/>
            <a:ext cx="5230813" cy="17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r>
              <a:rPr lang="en-GB"/>
              <a:t>UNFCCC secretariat, programme</a:t>
            </a:r>
            <a:endParaRPr lang="de-DE"/>
          </a:p>
        </p:txBody>
      </p:sp>
      <p:sp>
        <p:nvSpPr>
          <p:cNvPr id="15975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3425" y="6261100"/>
            <a:ext cx="5230813" cy="17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1" i="1"/>
            </a:lvl1pPr>
          </a:lstStyle>
          <a:p>
            <a:r>
              <a:rPr lang="de-DE"/>
              <a:t>Firstname Lastname, Job Title</a:t>
            </a:r>
          </a:p>
        </p:txBody>
      </p:sp>
      <p:sp>
        <p:nvSpPr>
          <p:cNvPr id="159753" name="Line 9"/>
          <p:cNvSpPr>
            <a:spLocks noChangeShapeType="1"/>
          </p:cNvSpPr>
          <p:nvPr/>
        </p:nvSpPr>
        <p:spPr bwMode="auto">
          <a:xfrm>
            <a:off x="631825" y="777875"/>
            <a:ext cx="7875588" cy="15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9754" name="Line 10"/>
          <p:cNvSpPr>
            <a:spLocks noChangeShapeType="1"/>
          </p:cNvSpPr>
          <p:nvPr/>
        </p:nvSpPr>
        <p:spPr bwMode="auto">
          <a:xfrm>
            <a:off x="631825" y="6078538"/>
            <a:ext cx="7875588" cy="15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59755" name="Picture 11" descr="unfccc_schriftzug_bi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309563"/>
            <a:ext cx="7866063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9757" name="Picture 13" descr="unfccc-letter-es-e-header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6105525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44385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79263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1263650"/>
            <a:ext cx="3857625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263650"/>
            <a:ext cx="3857625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94960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72013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5331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5838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7727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78856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21298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12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7325" y="309563"/>
            <a:ext cx="1966913" cy="52816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309563"/>
            <a:ext cx="5749925" cy="52816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97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1263650"/>
            <a:ext cx="3857625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263650"/>
            <a:ext cx="3857625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4576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2604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0901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6785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9457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5192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0" y="1263650"/>
            <a:ext cx="136525" cy="432593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9007475" y="1263650"/>
            <a:ext cx="136525" cy="432593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52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309563"/>
            <a:ext cx="7869238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53" name="Rectangle 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1263650"/>
            <a:ext cx="7867650" cy="432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57" name="Line 33"/>
          <p:cNvSpPr>
            <a:spLocks noChangeShapeType="1"/>
          </p:cNvSpPr>
          <p:nvPr/>
        </p:nvSpPr>
        <p:spPr bwMode="auto">
          <a:xfrm>
            <a:off x="631825" y="777875"/>
            <a:ext cx="7875588" cy="15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58" name="Line 34"/>
          <p:cNvSpPr>
            <a:spLocks noChangeShapeType="1"/>
          </p:cNvSpPr>
          <p:nvPr/>
        </p:nvSpPr>
        <p:spPr bwMode="auto">
          <a:xfrm>
            <a:off x="631825" y="6078538"/>
            <a:ext cx="7875588" cy="15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9" name="Picture 42" descr="unfccc-letter-es-e-header"/>
          <p:cNvPicPr preferRelativeResize="0"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6105525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9pPr>
    </p:titleStyle>
    <p:bodyStyle>
      <a:lvl1pPr marL="269875" indent="-269875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357188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AutoNum type="alphaLcParenR"/>
        <a:defRPr sz="1500">
          <a:solidFill>
            <a:schemeClr val="tx1"/>
          </a:solidFill>
          <a:latin typeface="+mn-lt"/>
        </a:defRPr>
      </a:lvl2pPr>
      <a:lvl3pPr marL="900113" indent="-269875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</a:defRPr>
      </a:lvl3pPr>
      <a:lvl4pPr marL="1169988" indent="-268288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</a:defRPr>
      </a:lvl4pPr>
      <a:lvl5pPr marL="1438275" indent="-2667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</a:defRPr>
      </a:lvl5pPr>
      <a:lvl6pPr marL="1895475" indent="-2667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</a:defRPr>
      </a:lvl6pPr>
      <a:lvl7pPr marL="2352675" indent="-2667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</a:defRPr>
      </a:lvl7pPr>
      <a:lvl8pPr marL="2809875" indent="-2667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</a:defRPr>
      </a:lvl8pPr>
      <a:lvl9pPr marL="3267075" indent="-2667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3" name="Rectangle 7"/>
          <p:cNvSpPr>
            <a:spLocks noChangeArrowheads="1"/>
          </p:cNvSpPr>
          <p:nvPr/>
        </p:nvSpPr>
        <p:spPr bwMode="auto">
          <a:xfrm>
            <a:off x="0" y="1263650"/>
            <a:ext cx="136525" cy="432593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2584" name="Rectangle 8"/>
          <p:cNvSpPr>
            <a:spLocks noChangeArrowheads="1"/>
          </p:cNvSpPr>
          <p:nvPr/>
        </p:nvSpPr>
        <p:spPr bwMode="auto">
          <a:xfrm>
            <a:off x="9007475" y="1263650"/>
            <a:ext cx="136525" cy="432593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258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309563"/>
            <a:ext cx="7869238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5258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1263650"/>
            <a:ext cx="7867650" cy="432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52589" name="Line 13"/>
          <p:cNvSpPr>
            <a:spLocks noChangeShapeType="1"/>
          </p:cNvSpPr>
          <p:nvPr/>
        </p:nvSpPr>
        <p:spPr bwMode="auto">
          <a:xfrm>
            <a:off x="631825" y="777875"/>
            <a:ext cx="7875588" cy="15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2590" name="Line 14"/>
          <p:cNvSpPr>
            <a:spLocks noChangeShapeType="1"/>
          </p:cNvSpPr>
          <p:nvPr/>
        </p:nvSpPr>
        <p:spPr bwMode="auto">
          <a:xfrm>
            <a:off x="631825" y="6078538"/>
            <a:ext cx="7875588" cy="15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52592" name="Picture 16" descr="unfccc-letter-es-e-header"/>
          <p:cNvPicPr preferRelativeResize="0"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6105525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ctr" rtl="0" fontAlgn="base">
        <a:lnSpc>
          <a:spcPts val="2900"/>
        </a:lnSpc>
        <a:spcBef>
          <a:spcPct val="0"/>
        </a:spcBef>
        <a:spcAft>
          <a:spcPct val="0"/>
        </a:spcAft>
        <a:defRPr sz="2400" i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ChangeArrowheads="1"/>
          </p:cNvSpPr>
          <p:nvPr/>
        </p:nvSpPr>
        <p:spPr bwMode="auto">
          <a:xfrm>
            <a:off x="0" y="1263650"/>
            <a:ext cx="136525" cy="432593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8723" name="Rectangle 3"/>
          <p:cNvSpPr>
            <a:spLocks noChangeArrowheads="1"/>
          </p:cNvSpPr>
          <p:nvPr/>
        </p:nvSpPr>
        <p:spPr bwMode="auto">
          <a:xfrm>
            <a:off x="9007475" y="1263650"/>
            <a:ext cx="136525" cy="432593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872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309563"/>
            <a:ext cx="7869238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5872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1263650"/>
            <a:ext cx="7867650" cy="432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58727" name="Line 7"/>
          <p:cNvSpPr>
            <a:spLocks noChangeShapeType="1"/>
          </p:cNvSpPr>
          <p:nvPr/>
        </p:nvSpPr>
        <p:spPr bwMode="auto">
          <a:xfrm>
            <a:off x="631825" y="777875"/>
            <a:ext cx="7875588" cy="15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8728" name="Line 8"/>
          <p:cNvSpPr>
            <a:spLocks noChangeShapeType="1"/>
          </p:cNvSpPr>
          <p:nvPr/>
        </p:nvSpPr>
        <p:spPr bwMode="auto">
          <a:xfrm>
            <a:off x="631825" y="6078538"/>
            <a:ext cx="7875588" cy="15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58730" name="Picture 10" descr="unfccc-letter-es-e-header"/>
          <p:cNvPicPr preferRelativeResize="0"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6105525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69875" indent="-269875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357188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AutoNum type="alphaLcParenR"/>
        <a:defRPr sz="1500">
          <a:solidFill>
            <a:schemeClr val="tx1"/>
          </a:solidFill>
          <a:latin typeface="+mn-lt"/>
          <a:cs typeface="+mn-cs"/>
        </a:defRPr>
      </a:lvl2pPr>
      <a:lvl3pPr marL="900113" indent="-269875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3pPr>
      <a:lvl4pPr marL="1169988" indent="-268288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4pPr>
      <a:lvl5pPr marL="1438275" indent="-266700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5pPr>
      <a:lvl6pPr marL="1895475" indent="-266700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6pPr>
      <a:lvl7pPr marL="2352675" indent="-266700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7pPr>
      <a:lvl8pPr marL="2809875" indent="-266700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8pPr>
      <a:lvl9pPr marL="3267075" indent="-266700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7"/>
          <p:cNvSpPr>
            <a:spLocks noGrp="1" noChangeArrowheads="1"/>
          </p:cNvSpPr>
          <p:nvPr>
            <p:ph type="ftr" sz="quarter" idx="3"/>
          </p:nvPr>
        </p:nvSpPr>
        <p:spPr>
          <a:xfrm>
            <a:off x="4355976" y="6237312"/>
            <a:ext cx="5230813" cy="179388"/>
          </a:xfrm>
        </p:spPr>
        <p:txBody>
          <a:bodyPr/>
          <a:lstStyle/>
          <a:p>
            <a:r>
              <a:rPr lang="de-DE" dirty="0" smtClean="0"/>
              <a:t>Mar</a:t>
            </a:r>
            <a:r>
              <a:rPr lang="es-ES" dirty="0" err="1" smtClean="0"/>
              <a:t>ía</a:t>
            </a:r>
            <a:r>
              <a:rPr lang="es-ES" dirty="0" smtClean="0"/>
              <a:t> del Pilar Bueno</a:t>
            </a:r>
            <a:r>
              <a:rPr lang="de-DE" dirty="0" smtClean="0"/>
              <a:t>, Adaptation Committee member</a:t>
            </a:r>
            <a:endParaRPr lang="de-DE" dirty="0"/>
          </a:p>
        </p:txBody>
      </p:sp>
      <p:sp>
        <p:nvSpPr>
          <p:cNvPr id="161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2708920"/>
            <a:ext cx="7881937" cy="120491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1600" dirty="0" smtClean="0"/>
              <a:t>12</a:t>
            </a:r>
            <a:r>
              <a:rPr lang="de-DE" sz="1600" b="1" baseline="30000" dirty="0" smtClean="0"/>
              <a:t>th </a:t>
            </a:r>
            <a:r>
              <a:rPr lang="de-DE" sz="1600" b="1" dirty="0" smtClean="0"/>
              <a:t>meeting </a:t>
            </a:r>
            <a:r>
              <a:rPr lang="de-DE" sz="1600" b="1" dirty="0"/>
              <a:t>of the Adaptation </a:t>
            </a:r>
            <a:r>
              <a:rPr lang="de-DE" sz="1600" b="1" dirty="0" smtClean="0"/>
              <a:t>Committee</a:t>
            </a:r>
            <a:br>
              <a:rPr lang="de-DE" sz="1600" b="1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2400" dirty="0" smtClean="0"/>
              <a:t>Agenda item </a:t>
            </a:r>
            <a:r>
              <a:rPr lang="en-US" sz="2400" dirty="0"/>
              <a:t>4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000" dirty="0" smtClean="0"/>
              <a:t>Recent </a:t>
            </a:r>
            <a:r>
              <a:rPr lang="en-US" sz="2000" dirty="0"/>
              <a:t>collaboration with other adaptation‐related institutional arrangements under the </a:t>
            </a:r>
            <a:r>
              <a:rPr lang="en-US" sz="2000" dirty="0" smtClean="0"/>
              <a:t>Convention </a:t>
            </a:r>
            <a:endParaRPr lang="en-GB" sz="2000" b="1" dirty="0"/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560" y="4293096"/>
            <a:ext cx="7881938" cy="758825"/>
          </a:xfrm>
        </p:spPr>
        <p:txBody>
          <a:bodyPr/>
          <a:lstStyle/>
          <a:p>
            <a:r>
              <a:rPr lang="en-GB" dirty="0" smtClean="0"/>
              <a:t>Report </a:t>
            </a:r>
            <a:r>
              <a:rPr lang="en-GB" dirty="0" smtClean="0"/>
              <a:t>of</a:t>
            </a:r>
            <a:r>
              <a:rPr lang="en-GB" dirty="0" smtClean="0"/>
              <a:t> </a:t>
            </a:r>
            <a:r>
              <a:rPr lang="en-GB" dirty="0" smtClean="0"/>
              <a:t>the Task Force of Displacement</a:t>
            </a:r>
          </a:p>
          <a:p>
            <a:r>
              <a:rPr lang="en-GB" dirty="0" smtClean="0"/>
              <a:t>Bonn, Germany, 19-22 September 2017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I:  Introduction and background</a:t>
            </a:r>
            <a:endParaRPr lang="de-DE" sz="2000" i="1" dirty="0"/>
          </a:p>
        </p:txBody>
      </p:sp>
      <p:sp>
        <p:nvSpPr>
          <p:cNvPr id="165892" name="Text Box 4"/>
          <p:cNvSpPr txBox="1">
            <a:spLocks noChangeArrowheads="1"/>
          </p:cNvSpPr>
          <p:nvPr/>
        </p:nvSpPr>
        <p:spPr bwMode="auto">
          <a:xfrm>
            <a:off x="635000" y="980728"/>
            <a:ext cx="7869238" cy="5188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342900" indent="-342900">
              <a:lnSpc>
                <a:spcPts val="2400"/>
              </a:lnSpc>
              <a:buFont typeface="Wingdings" panose="05000000000000000000" pitchFamily="2" charset="2"/>
              <a:buChar char="v"/>
            </a:pPr>
            <a:endParaRPr lang="en-US" sz="2400" dirty="0"/>
          </a:p>
          <a:p>
            <a:r>
              <a:rPr lang="en-IE" sz="1600" dirty="0"/>
              <a:t> </a:t>
            </a:r>
            <a:endParaRPr lang="es-ES_tradnl" sz="1600" dirty="0"/>
          </a:p>
          <a:p>
            <a:pPr marL="285750" indent="-285750" algn="just">
              <a:buFont typeface="Wingdings" charset="2"/>
              <a:buChar char="Ø"/>
            </a:pPr>
            <a:r>
              <a:rPr lang="en-IE" sz="2400" dirty="0"/>
              <a:t>The COP requested the </a:t>
            </a:r>
            <a:r>
              <a:rPr lang="en-IE" sz="2400" dirty="0" err="1" smtClean="0"/>
              <a:t>ExCOM</a:t>
            </a:r>
            <a:r>
              <a:rPr lang="en-IE" sz="2400" dirty="0" smtClean="0"/>
              <a:t> of WIM to </a:t>
            </a:r>
            <a:r>
              <a:rPr lang="en-IE" sz="2400" dirty="0"/>
              <a:t>establish a Task Force on Displacement </a:t>
            </a:r>
            <a:r>
              <a:rPr lang="en-IE" sz="2400" i="1" dirty="0"/>
              <a:t>to develop recommendations for integrated approaches to avert, minimize and address displacement related to the adverse impacts of climate </a:t>
            </a:r>
            <a:r>
              <a:rPr lang="en-IE" sz="2400" i="1" dirty="0" smtClean="0"/>
              <a:t>change</a:t>
            </a:r>
            <a:r>
              <a:rPr lang="en-IE" sz="2400" dirty="0" smtClean="0"/>
              <a:t>.</a:t>
            </a:r>
            <a:endParaRPr lang="es-ES_tradnl" sz="2400" dirty="0"/>
          </a:p>
          <a:p>
            <a:pPr marL="285750" indent="-285750" algn="just">
              <a:buFont typeface="Wingdings" charset="2"/>
              <a:buChar char="Ø"/>
            </a:pPr>
            <a:r>
              <a:rPr lang="en-IE" sz="2400" dirty="0" smtClean="0"/>
              <a:t>The </a:t>
            </a:r>
            <a:r>
              <a:rPr lang="en-IE" sz="2400" dirty="0"/>
              <a:t>Task Force complements, draws upon the work of and involves, as appropriate, existing bodies and expert groups under the Convention including the </a:t>
            </a:r>
            <a:r>
              <a:rPr lang="en-IE" sz="2400" dirty="0" smtClean="0"/>
              <a:t>AC and the LEG, </a:t>
            </a:r>
            <a:r>
              <a:rPr lang="en-IE" sz="2400" dirty="0"/>
              <a:t>as well as relevant organizations and expert bodies outside the Convention </a:t>
            </a:r>
            <a:r>
              <a:rPr lang="en-IE" sz="2400" dirty="0" smtClean="0"/>
              <a:t>(Decision 1/CP.21, paragraph </a:t>
            </a:r>
            <a:r>
              <a:rPr lang="en-IE" sz="2400" dirty="0"/>
              <a:t>49).</a:t>
            </a:r>
            <a:endParaRPr lang="es-ES_tradnl" sz="2400" dirty="0"/>
          </a:p>
          <a:p>
            <a:pPr marL="800100" lvl="1" indent="-342900" algn="just">
              <a:lnSpc>
                <a:spcPts val="2400"/>
              </a:lnSpc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pPr>
              <a:lnSpc>
                <a:spcPts val="3200"/>
              </a:lnSpc>
              <a:spcBef>
                <a:spcPct val="0"/>
              </a:spcBef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4079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II:  First Meeting of the Task Force of Displacement</a:t>
            </a:r>
            <a:endParaRPr lang="de-DE" sz="2000" i="1" dirty="0"/>
          </a:p>
        </p:txBody>
      </p:sp>
      <p:sp>
        <p:nvSpPr>
          <p:cNvPr id="165892" name="Text Box 4"/>
          <p:cNvSpPr txBox="1">
            <a:spLocks noChangeArrowheads="1"/>
          </p:cNvSpPr>
          <p:nvPr/>
        </p:nvSpPr>
        <p:spPr bwMode="auto">
          <a:xfrm>
            <a:off x="635000" y="0"/>
            <a:ext cx="7869238" cy="6168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342900" lvl="0" indent="-342900" algn="just">
              <a:lnSpc>
                <a:spcPts val="2400"/>
              </a:lnSpc>
              <a:buFont typeface="Wingdings" panose="05000000000000000000" pitchFamily="2" charset="2"/>
              <a:buChar char="v"/>
            </a:pPr>
            <a:r>
              <a:rPr lang="en-IE" sz="2000" dirty="0" smtClean="0"/>
              <a:t>It took </a:t>
            </a:r>
            <a:r>
              <a:rPr lang="en-IE" sz="2000" dirty="0"/>
              <a:t>place on </a:t>
            </a:r>
            <a:r>
              <a:rPr lang="en-GB" sz="2000" dirty="0"/>
              <a:t>18–19 May 2017 in </a:t>
            </a:r>
            <a:r>
              <a:rPr lang="en-GB" sz="2000" dirty="0" smtClean="0"/>
              <a:t>Bonn</a:t>
            </a:r>
          </a:p>
          <a:p>
            <a:pPr marL="342900" indent="-342900" algn="just">
              <a:lnSpc>
                <a:spcPts val="2400"/>
              </a:lnSpc>
              <a:buFont typeface="Wingdings" panose="05000000000000000000" pitchFamily="2" charset="2"/>
              <a:buChar char="v"/>
            </a:pPr>
            <a:r>
              <a:rPr lang="en-IE" sz="2000" dirty="0" smtClean="0"/>
              <a:t>Purpose: To </a:t>
            </a:r>
            <a:r>
              <a:rPr lang="en-IE" sz="2000" dirty="0"/>
              <a:t>develop a </a:t>
            </a:r>
            <a:r>
              <a:rPr lang="en-IE" sz="2000" b="1" dirty="0" err="1"/>
              <a:t>W</a:t>
            </a:r>
            <a:r>
              <a:rPr lang="en-IE" sz="2000" b="1" dirty="0" err="1" smtClean="0"/>
              <a:t>orkplan</a:t>
            </a:r>
            <a:r>
              <a:rPr lang="en-IE" sz="2000" dirty="0" smtClean="0"/>
              <a:t> </a:t>
            </a:r>
            <a:r>
              <a:rPr lang="en-IE" sz="2000" dirty="0"/>
              <a:t>of the Task Force in order to deliver on its mandate </a:t>
            </a:r>
            <a:r>
              <a:rPr lang="en-GB" sz="2000" dirty="0" smtClean="0"/>
              <a:t>by </a:t>
            </a:r>
            <a:r>
              <a:rPr lang="en-GB" sz="2000" dirty="0"/>
              <a:t>COP 24 (2018). </a:t>
            </a:r>
            <a:endParaRPr lang="en-GB" sz="2000" dirty="0" smtClean="0"/>
          </a:p>
          <a:p>
            <a:pPr marL="342900" indent="-342900" algn="just">
              <a:lnSpc>
                <a:spcPts val="2400"/>
              </a:lnSpc>
              <a:buFont typeface="Wingdings" panose="05000000000000000000" pitchFamily="2" charset="2"/>
              <a:buChar char="v"/>
            </a:pPr>
            <a:endParaRPr lang="en-GB" sz="2400" dirty="0"/>
          </a:p>
          <a:p>
            <a:pPr marL="342900" indent="-342900" algn="just">
              <a:lnSpc>
                <a:spcPts val="2400"/>
              </a:lnSpc>
              <a:buFont typeface="Wingdings" panose="05000000000000000000" pitchFamily="2" charset="2"/>
              <a:buChar char="v"/>
            </a:pPr>
            <a:endParaRPr lang="en-GB" sz="2400" dirty="0" smtClean="0"/>
          </a:p>
          <a:p>
            <a:pPr marL="342900" indent="-342900" algn="just">
              <a:lnSpc>
                <a:spcPts val="2400"/>
              </a:lnSpc>
              <a:buFont typeface="Wingdings" panose="05000000000000000000" pitchFamily="2" charset="2"/>
              <a:buChar char="v"/>
            </a:pPr>
            <a:endParaRPr lang="en-GB" sz="2400" dirty="0"/>
          </a:p>
          <a:p>
            <a:pPr marL="342900" indent="-342900" algn="just">
              <a:lnSpc>
                <a:spcPts val="2400"/>
              </a:lnSpc>
              <a:buFont typeface="Wingdings" panose="05000000000000000000" pitchFamily="2" charset="2"/>
              <a:buChar char="v"/>
            </a:pPr>
            <a:endParaRPr lang="en-GB" sz="2400" dirty="0" smtClean="0"/>
          </a:p>
          <a:p>
            <a:pPr algn="just">
              <a:lnSpc>
                <a:spcPts val="2400"/>
              </a:lnSpc>
            </a:pPr>
            <a:endParaRPr lang="en-GB" sz="2400" dirty="0" smtClean="0"/>
          </a:p>
          <a:p>
            <a:pPr marL="342900" lvl="0" indent="-342900" algn="just">
              <a:lnSpc>
                <a:spcPts val="2400"/>
              </a:lnSpc>
              <a:buFont typeface="Wingdings" panose="05000000000000000000" pitchFamily="2" charset="2"/>
              <a:buChar char="v"/>
            </a:pPr>
            <a:endParaRPr lang="es-ES_tradnl" sz="2400" dirty="0"/>
          </a:p>
          <a:p>
            <a:pPr>
              <a:lnSpc>
                <a:spcPts val="3200"/>
              </a:lnSpc>
              <a:spcBef>
                <a:spcPct val="0"/>
              </a:spcBef>
            </a:pPr>
            <a:endParaRPr lang="de-DE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2060848"/>
            <a:ext cx="7256470" cy="402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91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28" y="1052736"/>
            <a:ext cx="4973306" cy="459727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0"/>
            <a:ext cx="7787208" cy="598744"/>
          </a:xfrm>
        </p:spPr>
        <p:txBody>
          <a:bodyPr/>
          <a:lstStyle/>
          <a:p>
            <a:pPr algn="ctr"/>
            <a:r>
              <a:rPr lang="es-ES_tradnl" sz="2000" b="1" dirty="0" smtClean="0"/>
              <a:t>III. </a:t>
            </a:r>
            <a:r>
              <a:rPr lang="es-ES_tradnl" sz="2000" b="1" dirty="0" err="1" smtClean="0"/>
              <a:t>Members</a:t>
            </a:r>
            <a:r>
              <a:rPr lang="es-ES_tradnl" sz="2000" b="1" dirty="0" smtClean="0"/>
              <a:t> of </a:t>
            </a:r>
            <a:r>
              <a:rPr lang="es-ES_tradnl" sz="2000" b="1" dirty="0" err="1" smtClean="0"/>
              <a:t>the</a:t>
            </a:r>
            <a:r>
              <a:rPr lang="es-ES_tradnl" sz="2000" b="1" dirty="0" smtClean="0"/>
              <a:t> </a:t>
            </a:r>
            <a:r>
              <a:rPr lang="es-ES_tradnl" sz="2000" b="1" dirty="0" err="1" smtClean="0"/>
              <a:t>Task</a:t>
            </a:r>
            <a:r>
              <a:rPr lang="es-ES_tradnl" sz="2000" b="1" dirty="0" smtClean="0"/>
              <a:t> </a:t>
            </a:r>
            <a:r>
              <a:rPr lang="es-ES_tradnl" sz="2000" b="1" dirty="0" err="1" smtClean="0"/>
              <a:t>Force</a:t>
            </a:r>
            <a:r>
              <a:rPr lang="es-ES_tradnl" sz="2000" b="1" dirty="0" smtClean="0"/>
              <a:t> of </a:t>
            </a:r>
            <a:r>
              <a:rPr lang="es-ES_tradnl" sz="2000" b="1" dirty="0" err="1" smtClean="0"/>
              <a:t>Displacement</a:t>
            </a:r>
            <a:endParaRPr lang="es-ES_tradnl" sz="2000" b="1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67544" y="1052736"/>
            <a:ext cx="3672408" cy="5073427"/>
          </a:xfrm>
        </p:spPr>
        <p:txBody>
          <a:bodyPr/>
          <a:lstStyle/>
          <a:p>
            <a:pPr lvl="0" algn="ctr"/>
            <a:r>
              <a:rPr lang="en-IE" sz="1800" dirty="0"/>
              <a:t>Representatives of the following expert communities participated:</a:t>
            </a:r>
          </a:p>
          <a:p>
            <a:pPr lvl="0" algn="ctr"/>
            <a:endParaRPr lang="en-IE" sz="1800" dirty="0"/>
          </a:p>
          <a:p>
            <a:pPr lvl="0">
              <a:buFont typeface="Courier New" charset="0"/>
              <a:buChar char="o"/>
            </a:pPr>
            <a:r>
              <a:rPr lang="en-IE" sz="1800" dirty="0" smtClean="0"/>
              <a:t>  Platform </a:t>
            </a:r>
            <a:r>
              <a:rPr lang="en-IE" sz="1800" dirty="0"/>
              <a:t>on Disaster Displacement</a:t>
            </a:r>
          </a:p>
          <a:p>
            <a:pPr lvl="0">
              <a:buFont typeface="Courier New" charset="0"/>
              <a:buChar char="o"/>
            </a:pPr>
            <a:r>
              <a:rPr lang="en-IE" sz="1800" dirty="0" smtClean="0"/>
              <a:t>  IOM </a:t>
            </a:r>
            <a:endParaRPr lang="en-IE" sz="1800" dirty="0"/>
          </a:p>
          <a:p>
            <a:pPr lvl="0">
              <a:buFont typeface="Courier New" charset="0"/>
              <a:buChar char="o"/>
            </a:pPr>
            <a:r>
              <a:rPr lang="en-IE" sz="1800" dirty="0" smtClean="0"/>
              <a:t>  UNDP</a:t>
            </a:r>
            <a:endParaRPr lang="en-IE" sz="1800" dirty="0"/>
          </a:p>
          <a:p>
            <a:pPr lvl="0">
              <a:buFont typeface="Courier New" charset="0"/>
              <a:buChar char="o"/>
            </a:pPr>
            <a:r>
              <a:rPr lang="en-IE" sz="1800" dirty="0" smtClean="0"/>
              <a:t>  UNHCR</a:t>
            </a:r>
            <a:endParaRPr lang="en-IE" sz="1800" dirty="0"/>
          </a:p>
          <a:p>
            <a:pPr lvl="0">
              <a:buFont typeface="Courier New" charset="0"/>
              <a:buChar char="o"/>
            </a:pPr>
            <a:r>
              <a:rPr lang="en-IE" sz="1800" dirty="0" smtClean="0"/>
              <a:t>  ILO</a:t>
            </a:r>
            <a:endParaRPr lang="en-IE" sz="1800" dirty="0"/>
          </a:p>
          <a:p>
            <a:pPr lvl="0">
              <a:buFont typeface="Courier New" charset="0"/>
              <a:buChar char="o"/>
            </a:pPr>
            <a:r>
              <a:rPr lang="en-IE" sz="1800" dirty="0" smtClean="0"/>
              <a:t>  Advisory </a:t>
            </a:r>
            <a:r>
              <a:rPr lang="en-IE" sz="1800" dirty="0"/>
              <a:t>Group on Climate Change and Human Mobility (civil society)</a:t>
            </a:r>
          </a:p>
          <a:p>
            <a:pPr lvl="0"/>
            <a:endParaRPr lang="en-IE" sz="1800" dirty="0"/>
          </a:p>
          <a:p>
            <a:pPr lvl="0"/>
            <a:r>
              <a:rPr lang="en-IE" sz="1800" dirty="0"/>
              <a:t>From the UNFCCC process: LEG and AC</a:t>
            </a:r>
            <a:endParaRPr lang="es-ES_tradnl" sz="1800" dirty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700396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 bwMode="auto">
          <a:xfrm>
            <a:off x="539552" y="2996952"/>
            <a:ext cx="6120680" cy="2232248"/>
          </a:xfrm>
          <a:prstGeom prst="rect">
            <a:avLst/>
          </a:prstGeom>
          <a:solidFill>
            <a:schemeClr val="tx2">
              <a:lumMod val="20000"/>
              <a:lumOff val="80000"/>
              <a:alpha val="23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1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IV.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</a:rPr>
              <a:t>Workplan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 and next steps  </a:t>
            </a:r>
            <a:endParaRPr lang="de-DE" sz="2000" i="1" dirty="0"/>
          </a:p>
        </p:txBody>
      </p:sp>
      <p:sp>
        <p:nvSpPr>
          <p:cNvPr id="165892" name="Text Box 4"/>
          <p:cNvSpPr txBox="1">
            <a:spLocks noChangeArrowheads="1"/>
          </p:cNvSpPr>
          <p:nvPr/>
        </p:nvSpPr>
        <p:spPr bwMode="auto">
          <a:xfrm>
            <a:off x="635000" y="980728"/>
            <a:ext cx="7869238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342900" indent="-342900">
              <a:lnSpc>
                <a:spcPts val="2400"/>
              </a:lnSpc>
              <a:buFont typeface="Wingdings" panose="05000000000000000000" pitchFamily="2" charset="2"/>
              <a:buChar char="v"/>
            </a:pPr>
            <a:r>
              <a:rPr lang="en-GB" sz="2400" dirty="0" smtClean="0"/>
              <a:t>The </a:t>
            </a:r>
            <a:r>
              <a:rPr lang="en-GB" sz="2400" dirty="0"/>
              <a:t>WIM </a:t>
            </a:r>
            <a:r>
              <a:rPr lang="en-GB" sz="2400" dirty="0" err="1"/>
              <a:t>Excom</a:t>
            </a:r>
            <a:r>
              <a:rPr lang="en-GB" sz="2400" dirty="0"/>
              <a:t> endorsed </a:t>
            </a:r>
            <a:r>
              <a:rPr lang="en-GB" sz="2400" dirty="0" err="1"/>
              <a:t>intersessionally</a:t>
            </a:r>
            <a:r>
              <a:rPr lang="en-GB" sz="2400" dirty="0"/>
              <a:t> the </a:t>
            </a:r>
            <a:r>
              <a:rPr lang="en-GB" sz="2400" dirty="0" err="1" smtClean="0"/>
              <a:t>workplan</a:t>
            </a:r>
            <a:r>
              <a:rPr lang="en-GB" sz="2400" dirty="0" smtClean="0"/>
              <a:t> </a:t>
            </a:r>
            <a:endParaRPr lang="es-ES_tradnl" sz="2400" dirty="0"/>
          </a:p>
          <a:p>
            <a:pPr marL="342900" indent="-342900">
              <a:lnSpc>
                <a:spcPts val="2400"/>
              </a:lnSpc>
              <a:buFont typeface="Wingdings" panose="05000000000000000000" pitchFamily="2" charset="2"/>
              <a:buChar char="v"/>
            </a:pPr>
            <a:r>
              <a:rPr lang="en-GB" sz="2400" dirty="0" smtClean="0"/>
              <a:t>The </a:t>
            </a:r>
            <a:r>
              <a:rPr lang="en-GB" sz="2400" b="1" dirty="0" err="1"/>
              <a:t>w</a:t>
            </a:r>
            <a:r>
              <a:rPr lang="en-GB" sz="2400" b="1" dirty="0" err="1" smtClean="0"/>
              <a:t>orkplan</a:t>
            </a:r>
            <a:r>
              <a:rPr lang="en-GB" sz="2400" dirty="0" smtClean="0"/>
              <a:t> </a:t>
            </a:r>
            <a:r>
              <a:rPr lang="en-GB" sz="2400" dirty="0"/>
              <a:t>contains activities in four areas: </a:t>
            </a:r>
            <a:endParaRPr lang="en-GB" sz="2400" dirty="0" smtClean="0"/>
          </a:p>
          <a:p>
            <a:pPr marL="342900" indent="-342900">
              <a:lnSpc>
                <a:spcPts val="2400"/>
              </a:lnSpc>
              <a:buFont typeface="Wingdings" panose="05000000000000000000" pitchFamily="2" charset="2"/>
              <a:buChar char="v"/>
            </a:pPr>
            <a:endParaRPr lang="en-GB" sz="2400" dirty="0" smtClean="0"/>
          </a:p>
          <a:p>
            <a:pPr>
              <a:lnSpc>
                <a:spcPts val="2400"/>
              </a:lnSpc>
            </a:pPr>
            <a:r>
              <a:rPr lang="en-GB" sz="2400" dirty="0" smtClean="0"/>
              <a:t>1</a:t>
            </a:r>
            <a:r>
              <a:rPr lang="en-GB" sz="2400" dirty="0"/>
              <a:t>) policy/practice – national/subnational; </a:t>
            </a:r>
            <a:endParaRPr lang="en-GB" sz="2400" dirty="0" smtClean="0"/>
          </a:p>
          <a:p>
            <a:pPr>
              <a:lnSpc>
                <a:spcPts val="2400"/>
              </a:lnSpc>
            </a:pPr>
            <a:r>
              <a:rPr lang="en-GB" sz="2400" dirty="0" smtClean="0"/>
              <a:t>2</a:t>
            </a:r>
            <a:r>
              <a:rPr lang="en-GB" sz="2400" dirty="0"/>
              <a:t>) policy – international/regional; </a:t>
            </a:r>
            <a:endParaRPr lang="en-GB" sz="2400" dirty="0" smtClean="0"/>
          </a:p>
          <a:p>
            <a:pPr>
              <a:lnSpc>
                <a:spcPts val="2400"/>
              </a:lnSpc>
            </a:pPr>
            <a:r>
              <a:rPr lang="en-GB" sz="2400" dirty="0" smtClean="0"/>
              <a:t>3</a:t>
            </a:r>
            <a:r>
              <a:rPr lang="en-GB" sz="2400" dirty="0"/>
              <a:t>) data and assessment; </a:t>
            </a:r>
            <a:endParaRPr lang="en-GB" sz="2400" dirty="0" smtClean="0"/>
          </a:p>
          <a:p>
            <a:pPr>
              <a:lnSpc>
                <a:spcPts val="2400"/>
              </a:lnSpc>
            </a:pPr>
            <a:r>
              <a:rPr lang="en-GB" sz="2400" dirty="0" smtClean="0"/>
              <a:t>4</a:t>
            </a:r>
            <a:r>
              <a:rPr lang="en-GB" sz="2400" dirty="0"/>
              <a:t>) framing and linkages</a:t>
            </a:r>
            <a:r>
              <a:rPr lang="en-GB" sz="2400" dirty="0" smtClean="0"/>
              <a:t>;</a:t>
            </a:r>
          </a:p>
          <a:p>
            <a:pPr>
              <a:lnSpc>
                <a:spcPts val="2400"/>
              </a:lnSpc>
            </a:pPr>
            <a:endParaRPr lang="es-ES_tradnl" sz="1800" dirty="0"/>
          </a:p>
          <a:p>
            <a:pPr>
              <a:lnSpc>
                <a:spcPts val="3200"/>
              </a:lnSpc>
              <a:spcBef>
                <a:spcPct val="0"/>
              </a:spcBef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678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21247" y="1988840"/>
            <a:ext cx="6696744" cy="4327525"/>
          </a:xfrm>
        </p:spPr>
        <p:txBody>
          <a:bodyPr/>
          <a:lstStyle/>
          <a:p>
            <a:pPr lvl="0"/>
            <a:endParaRPr lang="en-GB" sz="2800" dirty="0" smtClean="0"/>
          </a:p>
          <a:p>
            <a:pPr lvl="0" algn="just"/>
            <a:r>
              <a:rPr lang="en-GB" sz="2800" dirty="0" smtClean="0"/>
              <a:t>Additional </a:t>
            </a:r>
            <a:r>
              <a:rPr lang="en-GB" sz="2800" dirty="0"/>
              <a:t>information is available on the Task Force </a:t>
            </a:r>
            <a:r>
              <a:rPr lang="en-GB" sz="2800" dirty="0" smtClean="0"/>
              <a:t>webpage </a:t>
            </a:r>
            <a:r>
              <a:rPr lang="en-GB" sz="2800" dirty="0" err="1" smtClean="0"/>
              <a:t>unfccc</a:t>
            </a:r>
            <a:r>
              <a:rPr lang="en-GB" sz="2800" dirty="0" smtClean="0"/>
              <a:t>/9978</a:t>
            </a:r>
          </a:p>
          <a:p>
            <a:pPr lvl="0" algn="just"/>
            <a:endParaRPr lang="en-GB" sz="2800" dirty="0"/>
          </a:p>
          <a:p>
            <a:pPr lvl="0" algn="just"/>
            <a:r>
              <a:rPr lang="en-GB" sz="2800" dirty="0" smtClean="0"/>
              <a:t>Brochure with general information is available</a:t>
            </a:r>
          </a:p>
          <a:p>
            <a:endParaRPr lang="es-ES_tradnl" dirty="0"/>
          </a:p>
        </p:txBody>
      </p:sp>
      <p:sp>
        <p:nvSpPr>
          <p:cNvPr id="4" name="Rectángulo 3"/>
          <p:cNvSpPr/>
          <p:nvPr/>
        </p:nvSpPr>
        <p:spPr>
          <a:xfrm>
            <a:off x="1958327" y="1032817"/>
            <a:ext cx="522258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TASK FORCE ON DISPLACEMENT</a:t>
            </a:r>
            <a:endParaRPr lang="es-ES" sz="2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571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THANKS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825160407"/>
      </p:ext>
    </p:extLst>
  </p:cSld>
  <p:clrMapOvr>
    <a:masterClrMapping/>
  </p:clrMapOvr>
</p:sld>
</file>

<file path=ppt/theme/theme1.xml><?xml version="1.0" encoding="utf-8"?>
<a:theme xmlns:a="http://schemas.openxmlformats.org/drawingml/2006/main" name=" UNFCCC PowerPoint">
  <a:themeElements>
    <a:clrScheme name="blank 1">
      <a:dk1>
        <a:srgbClr val="000000"/>
      </a:dk1>
      <a:lt1>
        <a:srgbClr val="FFFFFF"/>
      </a:lt1>
      <a:dk2>
        <a:srgbClr val="4B93DC"/>
      </a:dk2>
      <a:lt2>
        <a:srgbClr val="808080"/>
      </a:lt2>
      <a:accent1>
        <a:srgbClr val="CCA674"/>
      </a:accent1>
      <a:accent2>
        <a:srgbClr val="FB927D"/>
      </a:accent2>
      <a:accent3>
        <a:srgbClr val="FFFFFF"/>
      </a:accent3>
      <a:accent4>
        <a:srgbClr val="000000"/>
      </a:accent4>
      <a:accent5>
        <a:srgbClr val="E2D0BC"/>
      </a:accent5>
      <a:accent6>
        <a:srgbClr val="E38471"/>
      </a:accent6>
      <a:hlink>
        <a:srgbClr val="A8D6BC"/>
      </a:hlink>
      <a:folHlink>
        <a:srgbClr val="B6D4B8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4B93DC"/>
        </a:dk2>
        <a:lt2>
          <a:srgbClr val="808080"/>
        </a:lt2>
        <a:accent1>
          <a:srgbClr val="CCA674"/>
        </a:accent1>
        <a:accent2>
          <a:srgbClr val="FB927D"/>
        </a:accent2>
        <a:accent3>
          <a:srgbClr val="FFFFFF"/>
        </a:accent3>
        <a:accent4>
          <a:srgbClr val="000000"/>
        </a:accent4>
        <a:accent5>
          <a:srgbClr val="E2D0BC"/>
        </a:accent5>
        <a:accent6>
          <a:srgbClr val="E38471"/>
        </a:accent6>
        <a:hlink>
          <a:srgbClr val="A8D6BC"/>
        </a:hlink>
        <a:folHlink>
          <a:srgbClr val="B6D4B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UNFCCC quote">
  <a:themeElements>
    <a:clrScheme name="UNFCCC quote 1">
      <a:dk1>
        <a:srgbClr val="000000"/>
      </a:dk1>
      <a:lt1>
        <a:srgbClr val="FFFFFF"/>
      </a:lt1>
      <a:dk2>
        <a:srgbClr val="4B93DC"/>
      </a:dk2>
      <a:lt2>
        <a:srgbClr val="808080"/>
      </a:lt2>
      <a:accent1>
        <a:srgbClr val="CCA674"/>
      </a:accent1>
      <a:accent2>
        <a:srgbClr val="FB927D"/>
      </a:accent2>
      <a:accent3>
        <a:srgbClr val="FFFFFF"/>
      </a:accent3>
      <a:accent4>
        <a:srgbClr val="000000"/>
      </a:accent4>
      <a:accent5>
        <a:srgbClr val="E2D0BC"/>
      </a:accent5>
      <a:accent6>
        <a:srgbClr val="E38471"/>
      </a:accent6>
      <a:hlink>
        <a:srgbClr val="A8D6BC"/>
      </a:hlink>
      <a:folHlink>
        <a:srgbClr val="B6D4B8"/>
      </a:folHlink>
    </a:clrScheme>
    <a:fontScheme name="UNFCCC quo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NFCCC quote 1">
        <a:dk1>
          <a:srgbClr val="000000"/>
        </a:dk1>
        <a:lt1>
          <a:srgbClr val="FFFFFF"/>
        </a:lt1>
        <a:dk2>
          <a:srgbClr val="4B93DC"/>
        </a:dk2>
        <a:lt2>
          <a:srgbClr val="808080"/>
        </a:lt2>
        <a:accent1>
          <a:srgbClr val="CCA674"/>
        </a:accent1>
        <a:accent2>
          <a:srgbClr val="FB927D"/>
        </a:accent2>
        <a:accent3>
          <a:srgbClr val="FFFFFF"/>
        </a:accent3>
        <a:accent4>
          <a:srgbClr val="000000"/>
        </a:accent4>
        <a:accent5>
          <a:srgbClr val="E2D0BC"/>
        </a:accent5>
        <a:accent6>
          <a:srgbClr val="E38471"/>
        </a:accent6>
        <a:hlink>
          <a:srgbClr val="A8D6BC"/>
        </a:hlink>
        <a:folHlink>
          <a:srgbClr val="B6D4B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UNFCCC_Master 70pt title">
  <a:themeElements>
    <a:clrScheme name="UNFCCC_Master 70pt title 1">
      <a:dk1>
        <a:srgbClr val="000000"/>
      </a:dk1>
      <a:lt1>
        <a:srgbClr val="FFFFFF"/>
      </a:lt1>
      <a:dk2>
        <a:srgbClr val="4B93DC"/>
      </a:dk2>
      <a:lt2>
        <a:srgbClr val="808080"/>
      </a:lt2>
      <a:accent1>
        <a:srgbClr val="CCA674"/>
      </a:accent1>
      <a:accent2>
        <a:srgbClr val="FB927D"/>
      </a:accent2>
      <a:accent3>
        <a:srgbClr val="FFFFFF"/>
      </a:accent3>
      <a:accent4>
        <a:srgbClr val="000000"/>
      </a:accent4>
      <a:accent5>
        <a:srgbClr val="E2D0BC"/>
      </a:accent5>
      <a:accent6>
        <a:srgbClr val="E38471"/>
      </a:accent6>
      <a:hlink>
        <a:srgbClr val="A8D6BC"/>
      </a:hlink>
      <a:folHlink>
        <a:srgbClr val="B6D4B8"/>
      </a:folHlink>
    </a:clrScheme>
    <a:fontScheme name="UNFCCC_Master 70pt titl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NFCCC_Master 70pt title 1">
        <a:dk1>
          <a:srgbClr val="000000"/>
        </a:dk1>
        <a:lt1>
          <a:srgbClr val="FFFFFF"/>
        </a:lt1>
        <a:dk2>
          <a:srgbClr val="4B93DC"/>
        </a:dk2>
        <a:lt2>
          <a:srgbClr val="808080"/>
        </a:lt2>
        <a:accent1>
          <a:srgbClr val="CCA674"/>
        </a:accent1>
        <a:accent2>
          <a:srgbClr val="FB927D"/>
        </a:accent2>
        <a:accent3>
          <a:srgbClr val="FFFFFF"/>
        </a:accent3>
        <a:accent4>
          <a:srgbClr val="000000"/>
        </a:accent4>
        <a:accent5>
          <a:srgbClr val="E2D0BC"/>
        </a:accent5>
        <a:accent6>
          <a:srgbClr val="E38471"/>
        </a:accent6>
        <a:hlink>
          <a:srgbClr val="A8D6BC"/>
        </a:hlink>
        <a:folHlink>
          <a:srgbClr val="B6D4B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4B93DC"/>
      </a:dk2>
      <a:lt2>
        <a:srgbClr val="808080"/>
      </a:lt2>
      <a:accent1>
        <a:srgbClr val="CCA674"/>
      </a:accent1>
      <a:accent2>
        <a:srgbClr val="FB927D"/>
      </a:accent2>
      <a:accent3>
        <a:srgbClr val="FFFFFF"/>
      </a:accent3>
      <a:accent4>
        <a:srgbClr val="000000"/>
      </a:accent4>
      <a:accent5>
        <a:srgbClr val="E2D0BC"/>
      </a:accent5>
      <a:accent6>
        <a:srgbClr val="E38471"/>
      </a:accent6>
      <a:hlink>
        <a:srgbClr val="A8D6BC"/>
      </a:hlink>
      <a:folHlink>
        <a:srgbClr val="B6D4B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195</Words>
  <Application>Microsoft Macintosh PowerPoint</Application>
  <PresentationFormat>Presentación en pantalla (4:3)</PresentationFormat>
  <Paragraphs>46</Paragraphs>
  <Slides>7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Courier New</vt:lpstr>
      <vt:lpstr>Wingdings</vt:lpstr>
      <vt:lpstr>Arial</vt:lpstr>
      <vt:lpstr> UNFCCC PowerPoint</vt:lpstr>
      <vt:lpstr>UNFCCC quote</vt:lpstr>
      <vt:lpstr>UNFCCC_Master 70pt title</vt:lpstr>
      <vt:lpstr> 12th meeting of the Adaptation Committee  Agenda item 4   Recent collaboration with other adaptation‐related institutional arrangements under the Convention </vt:lpstr>
      <vt:lpstr>I:  Introduction and background</vt:lpstr>
      <vt:lpstr>II:  First Meeting of the Task Force of Displacement</vt:lpstr>
      <vt:lpstr>III. Members of the Task Force of Displacement</vt:lpstr>
      <vt:lpstr>IV. Workplan and next steps  </vt:lpstr>
      <vt:lpstr>Presentación de PowerPoint</vt:lpstr>
      <vt:lpstr>THANKS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2015-02-17T11:32:27Z</dcterms:created>
  <dcterms:modified xsi:type="dcterms:W3CDTF">2017-09-18T20:24:07Z</dcterms:modified>
</cp:coreProperties>
</file>