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33"/>
  </p:notesMasterIdLst>
  <p:handoutMasterIdLst>
    <p:handoutMasterId r:id="rId34"/>
  </p:handoutMasterIdLst>
  <p:sldIdLst>
    <p:sldId id="335" r:id="rId8"/>
    <p:sldId id="359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266" r:id="rId32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 varScale="1">
        <p:scale>
          <a:sx n="111" d="100"/>
          <a:sy n="111" d="100"/>
        </p:scale>
        <p:origin x="22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DAE3EE-68F0-421F-AF74-ED6E478B5FD8}" type="slidenum">
              <a:rPr lang="en-GB" altLang="ja-JP" smtClean="0"/>
              <a:pPr eaLnBrk="1" hangingPunct="1"/>
              <a:t>18</a:t>
            </a:fld>
            <a:endParaRPr lang="en-GB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0471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22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8399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3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2968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DEB550-87F8-48A1-B691-76B02F017418}" type="slidenum">
              <a:rPr lang="en-GB" altLang="ja-JP" smtClean="0"/>
              <a:pPr eaLnBrk="1" hangingPunct="1"/>
              <a:t>4</a:t>
            </a:fld>
            <a:endParaRPr lang="en-GB" altLang="ja-JP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56853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045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D2BB3FE-FD43-468F-8180-E11C9F88DD71}" type="slidenum">
              <a:rPr kumimoji="0" lang="en-GB" altLang="ja-JP" smtClean="0"/>
              <a:pPr eaLnBrk="1" hangingPunct="1"/>
              <a:t>10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210322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EA77EA4-8562-4B24-80BD-3E4A2097193E}" type="slidenum">
              <a:rPr kumimoji="0" lang="en-GB" altLang="ja-JP" smtClean="0"/>
              <a:pPr eaLnBrk="1" hangingPunct="1"/>
              <a:t>11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36229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E10782B-9D0B-4528-8FD2-8F48828E6B11}" type="slidenum">
              <a:rPr kumimoji="0" lang="en-GB" altLang="ja-JP" smtClean="0"/>
              <a:pPr eaLnBrk="1" hangingPunct="1"/>
              <a:t>12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41257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14327B9-B870-4AAC-8EA6-2CC9CA198BE0}" type="slidenum">
              <a:rPr kumimoji="0" lang="en-GB" altLang="ja-JP" smtClean="0"/>
              <a:pPr eaLnBrk="1" hangingPunct="1"/>
              <a:t>13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70224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474272-2FE2-4B75-9ABC-C1CE2C7A6899}" type="slidenum">
              <a:rPr kumimoji="0" lang="en-GB" altLang="ja-JP" smtClean="0"/>
              <a:pPr eaLnBrk="1" hangingPunct="1"/>
              <a:t>14</a:t>
            </a:fld>
            <a:endParaRPr kumimoji="0" lang="en-GB" altLang="ja-JP"/>
          </a:p>
        </p:txBody>
      </p:sp>
    </p:spTree>
    <p:extLst>
      <p:ext uri="{BB962C8B-B14F-4D97-AF65-F5344CB8AC3E}">
        <p14:creationId xmlns:p14="http://schemas.microsoft.com/office/powerpoint/2010/main" val="18709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6784" y="2420888"/>
            <a:ext cx="4648200" cy="28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IE" sz="2800" b="1" kern="0" dirty="0"/>
              <a:t>Methodological Choice and </a:t>
            </a:r>
            <a:br>
              <a:rPr lang="en-IE" sz="2800" b="1" kern="0" dirty="0"/>
            </a:br>
            <a:r>
              <a:rPr lang="en-IE" sz="2800" b="1" kern="0" dirty="0"/>
              <a:t>Key Categories Analysis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ＭＳ Ｐゴシック" pitchFamily="50" charset="-128"/>
              </a:rPr>
              <a:t>Example of Level Assessment</a:t>
            </a:r>
            <a:endParaRPr lang="en-GB" altLang="ja-JP" dirty="0">
              <a:ea typeface="ＭＳ Ｐゴシック" pitchFamily="50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34500"/>
              </p:ext>
            </p:extLst>
          </p:nvPr>
        </p:nvGraphicFramePr>
        <p:xfrm>
          <a:off x="1547665" y="1340768"/>
          <a:ext cx="6048670" cy="4536505"/>
        </p:xfrm>
        <a:graphic>
          <a:graphicData uri="http://schemas.openxmlformats.org/drawingml/2006/table">
            <a:tbl>
              <a:tblPr/>
              <a:tblGrid>
                <a:gridCol w="71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2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Energy Industries: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Manufacturing Industries and Construction: Gas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0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0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57823084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23363"/>
              </p:ext>
            </p:extLst>
          </p:nvPr>
        </p:nvGraphicFramePr>
        <p:xfrm>
          <a:off x="1213946" y="1268760"/>
          <a:ext cx="6633080" cy="4752528"/>
        </p:xfrm>
        <a:graphic>
          <a:graphicData uri="http://schemas.openxmlformats.org/drawingml/2006/table">
            <a:tbl>
              <a:tblPr/>
              <a:tblGrid>
                <a:gridCol w="667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Energy Industries: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3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3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Manufacturing Industries and Construction: Gas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9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ＭＳ Ｐゴシック" pitchFamily="50" charset="-128"/>
              </a:rPr>
              <a:t>Example of Level Assessment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11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67571802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089"/>
              </p:ext>
            </p:extLst>
          </p:nvPr>
        </p:nvGraphicFramePr>
        <p:xfrm>
          <a:off x="750066" y="1268760"/>
          <a:ext cx="7560840" cy="4700173"/>
        </p:xfrm>
        <a:graphic>
          <a:graphicData uri="http://schemas.openxmlformats.org/drawingml/2006/table">
            <a:tbl>
              <a:tblPr/>
              <a:tblGrid>
                <a:gridCol w="66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Energy Industries: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Manufacturing Industries and Construction: Gas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ＭＳ Ｐゴシック" pitchFamily="50" charset="-128"/>
              </a:rPr>
              <a:t>Example of Level Assessment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7900792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72954"/>
              </p:ext>
            </p:extLst>
          </p:nvPr>
        </p:nvGraphicFramePr>
        <p:xfrm>
          <a:off x="571499" y="1212156"/>
          <a:ext cx="7918211" cy="4827212"/>
        </p:xfrm>
        <a:graphic>
          <a:graphicData uri="http://schemas.openxmlformats.org/drawingml/2006/table">
            <a:tbl>
              <a:tblPr/>
              <a:tblGrid>
                <a:gridCol w="69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6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6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ＭＳ Ｐゴシック" pitchFamily="50" charset="-128"/>
              </a:rPr>
              <a:t>Example of Level Assessment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3342751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74023"/>
              </p:ext>
            </p:extLst>
          </p:nvPr>
        </p:nvGraphicFramePr>
        <p:xfrm>
          <a:off x="571500" y="1258664"/>
          <a:ext cx="8072438" cy="454660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Emission/ Removal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Absolute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Cumulative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Solid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1A3a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Transport - Civil Aviation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3B1a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Forest Land Remaining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Solid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3B1b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Land Converted to Forest Land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95.8%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Manure Management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GB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1A1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Energy Industries: Liquid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99.4%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1A2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Fuel Combustion Activities - Manufacturing Industries and Construction: Gas 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9342" y="1871948"/>
            <a:ext cx="8100205" cy="2570671"/>
          </a:xfrm>
          <a:prstGeom prst="rect">
            <a:avLst/>
          </a:prstGeom>
          <a:noFill/>
          <a:ln w="57150" cap="rnd"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ＭＳ Ｐゴシック" pitchFamily="50" charset="-128"/>
              </a:rPr>
              <a:t>Example of Level Assessment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14</a:t>
            </a:r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887563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51460"/>
            <a:ext cx="7869238" cy="5132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Approach 1 :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38444"/>
            <a:ext cx="7869238" cy="4782844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trend assessment identifies categories whose trend is different from the trend of the total inventory, regardless whether category trend is increasing or decreasing, or is a sink or source.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Categories whose trend diverges most from the total trend should be identified as </a:t>
            </a:r>
            <a:r>
              <a:rPr lang="en-GB" b="1" dirty="0">
                <a:solidFill>
                  <a:schemeClr val="tx2"/>
                </a:solidFill>
                <a:latin typeface="+mj-lt"/>
                <a:ea typeface="ＭＳ Ｐゴシック" pitchFamily="50" charset="-128"/>
                <a:cs typeface="+mj-cs"/>
              </a:rPr>
              <a:t>key, </a:t>
            </a:r>
            <a:r>
              <a:rPr lang="en-GB" dirty="0">
                <a:latin typeface="+mj-lt"/>
              </a:rPr>
              <a:t>when this difference is weighted by the level of emissions or removals of the category in the base year.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2908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29" y="129119"/>
            <a:ext cx="4879150" cy="3443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28" y="3877778"/>
            <a:ext cx="5574996" cy="1625983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3420568" y="6206562"/>
            <a:ext cx="2041689" cy="512161"/>
          </a:xfrm>
          <a:prstGeom prst="wedgeRoundRectCallout">
            <a:avLst>
              <a:gd name="adj1" fmla="val 26697"/>
              <a:gd name="adj2" fmla="val -259412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Category Trend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562759" y="5950482"/>
            <a:ext cx="2041689" cy="512161"/>
          </a:xfrm>
          <a:prstGeom prst="wedgeRoundRectCallout">
            <a:avLst>
              <a:gd name="adj1" fmla="val -38091"/>
              <a:gd name="adj2" fmla="val -174476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Overall Trend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0197" y="5544574"/>
            <a:ext cx="2041689" cy="512161"/>
          </a:xfrm>
          <a:prstGeom prst="wedgeRoundRectCallout">
            <a:avLst>
              <a:gd name="adj1" fmla="val 52787"/>
              <a:gd name="adj2" fmla="val -157143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Category Significance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6490211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1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61" y="92492"/>
            <a:ext cx="6892583" cy="6464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0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04289"/>
            <a:ext cx="7992888" cy="56041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ＭＳ Ｐゴシック" pitchFamily="50" charset="-128"/>
              </a:rPr>
              <a:t>Approach 2: Level/Trend + Uncertainty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2450726" y="4293096"/>
            <a:ext cx="4314549" cy="1441635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kumimoji="0" lang="en-US" altLang="ja-JP" b="1" i="1" dirty="0">
                <a:latin typeface="+mj-lt"/>
                <a:cs typeface="Times New Roman" pitchFamily="18" charset="0"/>
              </a:rPr>
              <a:t>L </a:t>
            </a:r>
            <a:r>
              <a:rPr kumimoji="0" lang="en-US" altLang="ja-JP" i="1" dirty="0">
                <a:latin typeface="+mj-lt"/>
                <a:cs typeface="Times New Roman" pitchFamily="18" charset="0"/>
              </a:rPr>
              <a:t>and</a:t>
            </a:r>
            <a:r>
              <a:rPr kumimoji="0" lang="en-US" altLang="ja-JP" b="1" i="1" dirty="0">
                <a:latin typeface="+mj-lt"/>
                <a:cs typeface="Times New Roman" pitchFamily="18" charset="0"/>
              </a:rPr>
              <a:t> T </a:t>
            </a:r>
            <a:r>
              <a:rPr kumimoji="0" lang="en-US" altLang="ja-JP" b="1" dirty="0">
                <a:latin typeface="+mj-lt"/>
              </a:rPr>
              <a:t> - </a:t>
            </a:r>
            <a:r>
              <a:rPr kumimoji="0" lang="en-US" altLang="ja-JP" dirty="0">
                <a:latin typeface="+mj-lt"/>
              </a:rPr>
              <a:t>the level and trend assessment,</a:t>
            </a:r>
            <a:r>
              <a:rPr kumimoji="0" lang="en-US" altLang="ja-JP" b="1" dirty="0">
                <a:latin typeface="+mj-lt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kumimoji="0" lang="en-US" altLang="ja-JP" b="1" i="1" dirty="0">
                <a:latin typeface="+mj-lt"/>
                <a:cs typeface="Times New Roman" pitchFamily="18" charset="0"/>
              </a:rPr>
              <a:t>U</a:t>
            </a:r>
            <a:r>
              <a:rPr kumimoji="0" lang="en-US" altLang="ja-JP" b="1" dirty="0">
                <a:latin typeface="+mj-lt"/>
              </a:rPr>
              <a:t> - </a:t>
            </a:r>
            <a:r>
              <a:rPr kumimoji="0" lang="en-US" altLang="ja-JP" dirty="0">
                <a:latin typeface="+mj-lt"/>
              </a:rPr>
              <a:t>the uncertainty for category </a:t>
            </a:r>
            <a:r>
              <a:rPr kumimoji="0" lang="en-US" altLang="ja-JP" b="1" i="1" dirty="0">
                <a:latin typeface="+mj-lt"/>
                <a:cs typeface="Times New Roman" pitchFamily="18" charset="0"/>
              </a:rPr>
              <a:t>x</a:t>
            </a:r>
            <a:r>
              <a:rPr kumimoji="0" lang="en-US" altLang="ja-JP" dirty="0">
                <a:latin typeface="+mj-lt"/>
              </a:rPr>
              <a:t> in year </a:t>
            </a:r>
            <a:r>
              <a:rPr kumimoji="0" lang="en-US" altLang="ja-JP" b="1" i="1" dirty="0">
                <a:latin typeface="+mj-lt"/>
                <a:cs typeface="Times New Roman" pitchFamily="18" charset="0"/>
              </a:rPr>
              <a:t>t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41" y="1248063"/>
            <a:ext cx="6341921" cy="11360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726" y="2781457"/>
            <a:ext cx="4314549" cy="10047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18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1776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Foreword, Copyright and 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r>
              <a:rPr lang="en-IE" sz="1600" dirty="0"/>
              <a:t>These presentation materials to explain the contents of the 2006 IPCC Guidelines: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are based on the presentations (except presentation on QA/QC) delivered by the Technical Support Unit of the Task Force on National Greenhouse Gas Inventories of the Intergovernmental Panel on Climate Change (IPCC TFI TSU) in the </a:t>
            </a:r>
            <a:r>
              <a:rPr lang="en-IE" sz="1600" i="1" dirty="0"/>
              <a:t>Africa Regional Workshop on the Building of Sustainable National Greenhouse Gas Inventory Management Systems, and the use of the 2006 IPCC Guidelines for National Greenhouse Gas Inventories</a:t>
            </a:r>
            <a:r>
              <a:rPr lang="en-IE" sz="1600" dirty="0"/>
              <a:t> (</a:t>
            </a:r>
            <a:r>
              <a:rPr lang="en-IE" sz="1600" dirty="0" err="1"/>
              <a:t>Swakopmund</a:t>
            </a:r>
            <a:r>
              <a:rPr lang="en-IE" sz="1600" dirty="0"/>
              <a:t>, Namibia, </a:t>
            </a:r>
            <a:r>
              <a:rPr lang="en-IE" sz="1600"/>
              <a:t>24-28 April </a:t>
            </a:r>
            <a:r>
              <a:rPr lang="en-IE" sz="1600" dirty="0"/>
              <a:t>2017);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have not been subject to a formal IPCC review process  </a:t>
            </a:r>
            <a:r>
              <a:rPr lang="en-IE" sz="1600" dirty="0">
                <a:hlinkClick r:id="rId2"/>
              </a:rPr>
              <a:t>http://www.ipcc.ch/pdf/ipcc-principles/ipcc-principles-appendix-a-final.pdf</a:t>
            </a:r>
            <a:r>
              <a:rPr lang="en-IE" sz="1600" dirty="0"/>
              <a:t>; and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will be updated from time to time.</a:t>
            </a:r>
          </a:p>
          <a:p>
            <a:r>
              <a:rPr lang="en-IE" sz="1600" dirty="0"/>
              <a:t>If you wish to use these presentation materials in some way or other (e.g., use some or all of these slides in your presentation at a workshop), please inform the TFI TSU through </a:t>
            </a:r>
            <a:r>
              <a:rPr lang="en-IE" sz="1600" dirty="0">
                <a:hlinkClick r:id="rId3"/>
              </a:rPr>
              <a:t>http://www.ipcc-nggip.iges.or.jp/mail</a:t>
            </a:r>
            <a:r>
              <a:rPr lang="en-IE" sz="1600" dirty="0"/>
              <a:t>. Also read the notes in the following websites.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Copyright: </a:t>
            </a:r>
            <a:r>
              <a:rPr lang="en-IE" sz="1600" dirty="0">
                <a:hlinkClick r:id="rId4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Disclaimer: </a:t>
            </a:r>
            <a:r>
              <a:rPr lang="en-IE" sz="1600" dirty="0">
                <a:hlinkClick r:id="rId5"/>
              </a:rPr>
              <a:t>http://www.ipcc.ch/home_disclaimer.shtml</a:t>
            </a:r>
            <a:endParaRPr lang="en-IE" sz="1600" dirty="0"/>
          </a:p>
          <a:p>
            <a:r>
              <a:rPr lang="en-US" sz="1600" dirty="0"/>
              <a:t>The CGE acknowledges the inputs from, and expresses its appreciation to, the IPCC TFI TSU.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113" y="5709339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Qualitative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41" y="1268760"/>
            <a:ext cx="7780198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b="1" dirty="0">
                <a:latin typeface="+mj-lt"/>
              </a:rPr>
              <a:t>Besides a quantitative analysis, there is a </a:t>
            </a:r>
            <a:r>
              <a:rPr lang="en-GB" b="1" dirty="0">
                <a:solidFill>
                  <a:schemeClr val="tx2"/>
                </a:solidFill>
                <a:latin typeface="+mj-lt"/>
                <a:ea typeface="ＭＳ Ｐゴシック" pitchFamily="50" charset="-128"/>
                <a:cs typeface="+mj-cs"/>
              </a:rPr>
              <a:t>qualitative analysis </a:t>
            </a:r>
            <a:r>
              <a:rPr lang="en-GB" b="1" dirty="0">
                <a:latin typeface="+mj-lt"/>
              </a:rPr>
              <a:t>of categories.</a:t>
            </a:r>
          </a:p>
          <a:p>
            <a:pPr marL="0" indent="0">
              <a:lnSpc>
                <a:spcPct val="130000"/>
              </a:lnSpc>
              <a:buNone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b="1" u="sng" dirty="0">
                <a:latin typeface="+mj-lt"/>
              </a:rPr>
              <a:t>Some hints:</a:t>
            </a: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Mitigation techniques and technologies </a:t>
            </a: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Expected growth</a:t>
            </a: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No quantitative assessment of uncertainty performed </a:t>
            </a:r>
          </a:p>
          <a:p>
            <a:pPr marL="533400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Completeness (</a:t>
            </a:r>
            <a:r>
              <a:rPr lang="en-GB" i="1" dirty="0">
                <a:latin typeface="+mj-lt"/>
              </a:rPr>
              <a:t>incomplete inventory gives incorrect results</a:t>
            </a:r>
            <a:r>
              <a:rPr lang="en-GB" dirty="0">
                <a:latin typeface="+mj-lt"/>
              </a:rPr>
              <a:t>)</a:t>
            </a:r>
          </a:p>
          <a:p>
            <a:pPr marL="0" indent="0">
              <a:lnSpc>
                <a:spcPct val="130000"/>
              </a:lnSpc>
              <a:buNone/>
              <a:tabLst>
                <a:tab pos="533400" algn="l"/>
              </a:tabLst>
            </a:pP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20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39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3" y="1171575"/>
            <a:ext cx="8161860" cy="4661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21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9255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74"/>
            <a:ext cx="9206144" cy="677822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96336" y="88745"/>
            <a:ext cx="1488411" cy="387927"/>
          </a:xfrm>
        </p:spPr>
        <p:txBody>
          <a:bodyPr/>
          <a:lstStyle/>
          <a:p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9864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" y="44624"/>
            <a:ext cx="917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1845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340768"/>
            <a:ext cx="7920880" cy="446449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b="1" i="1" dirty="0">
                <a:latin typeface="+mj-lt"/>
              </a:rPr>
              <a:t>Key categories </a:t>
            </a:r>
            <a:r>
              <a:rPr lang="en-GB" b="1" dirty="0">
                <a:latin typeface="+mj-lt"/>
              </a:rPr>
              <a:t>are extremely important:</a:t>
            </a: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</a:rPr>
              <a:t>Mistakes will lead to significant under-/over- estimates</a:t>
            </a: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</a:rPr>
              <a:t>Improvements will significantly improve overall inventory quality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b="1" dirty="0">
                <a:latin typeface="+mj-lt"/>
              </a:rPr>
              <a:t>Higher tiers </a:t>
            </a:r>
            <a:r>
              <a:rPr lang="en-GB" i="1" dirty="0">
                <a:latin typeface="+mj-lt"/>
              </a:rPr>
              <a:t>(Tier 2 and Tier 3) </a:t>
            </a:r>
            <a:r>
              <a:rPr lang="en-GB" b="1" dirty="0">
                <a:latin typeface="+mj-lt"/>
              </a:rPr>
              <a:t>should be used for estimating </a:t>
            </a:r>
            <a:r>
              <a:rPr lang="en-GB" b="1" i="1" dirty="0">
                <a:latin typeface="+mj-lt"/>
              </a:rPr>
              <a:t>key categories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GB" b="1" i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b="1" dirty="0">
                <a:latin typeface="+mj-lt"/>
              </a:rPr>
              <a:t>Resources of national inventory compilers are </a:t>
            </a:r>
            <a:r>
              <a:rPr lang="en-GB" i="1" dirty="0">
                <a:latin typeface="+mj-lt"/>
              </a:rPr>
              <a:t>(in many cases)</a:t>
            </a:r>
            <a:r>
              <a:rPr lang="en-GB" b="1" dirty="0">
                <a:latin typeface="+mj-lt"/>
              </a:rPr>
              <a:t> limited → focus on </a:t>
            </a:r>
            <a:r>
              <a:rPr lang="en-GB" b="1" i="1" dirty="0">
                <a:latin typeface="+mj-lt"/>
              </a:rPr>
              <a:t>key categories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24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8187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Thank you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95076"/>
            <a:ext cx="8229600" cy="46962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a typeface="ＭＳ Ｐゴシック" pitchFamily="50" charset="-128"/>
              </a:rPr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634795" cy="3514647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1. Methods: Tier 1, 2, 3</a:t>
            </a:r>
          </a:p>
          <a:p>
            <a:pPr marL="0" indent="0" eaLnBrk="1" hangingPunct="1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2. </a:t>
            </a:r>
            <a:r>
              <a:rPr lang="en-US" altLang="ja-JP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Category</a:t>
            </a:r>
          </a:p>
          <a:p>
            <a:pPr marL="0" indent="0" eaLnBrk="1" hangingPunct="1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3. How to define </a:t>
            </a:r>
            <a:r>
              <a:rPr lang="en-US" altLang="ja-JP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Categories</a:t>
            </a:r>
            <a:r>
              <a:rPr lang="en-US" altLang="ja-JP" b="1" dirty="0">
                <a:latin typeface="+mj-lt"/>
              </a:rPr>
              <a:t>: Approach 1, 2</a:t>
            </a:r>
          </a:p>
          <a:p>
            <a:pPr marL="0" indent="0" eaLnBrk="1" hangingPunct="1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4. 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1231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260648"/>
            <a:ext cx="828092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ＭＳ Ｐゴシック" pitchFamily="50" charset="-128"/>
              </a:rPr>
              <a:t>Methods: Tier 1, 2, 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56431"/>
            <a:ext cx="7969250" cy="4548833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Tiers: </a:t>
            </a:r>
            <a:r>
              <a:rPr lang="en-GB" b="1" dirty="0">
                <a:latin typeface="+mj-lt"/>
              </a:rPr>
              <a:t>A tier represents a level of methodological complexity.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  <a:defRPr/>
            </a:pPr>
            <a:r>
              <a:rPr lang="en-GB" b="1" dirty="0">
                <a:latin typeface="+mj-lt"/>
              </a:rPr>
              <a:t>Usually three tiers are provided: </a:t>
            </a:r>
          </a:p>
          <a:p>
            <a:pPr marL="533400">
              <a:lnSpc>
                <a:spcPct val="130000"/>
              </a:lnSpc>
              <a:buFontTx/>
              <a:buChar char="-"/>
              <a:defRPr/>
            </a:pPr>
            <a:r>
              <a:rPr lang="en-GB" dirty="0">
                <a:latin typeface="+mj-lt"/>
              </a:rPr>
              <a:t>Tier 1 is the basic method, </a:t>
            </a:r>
          </a:p>
          <a:p>
            <a:pPr marL="533400">
              <a:lnSpc>
                <a:spcPct val="130000"/>
              </a:lnSpc>
              <a:buFontTx/>
              <a:buChar char="-"/>
              <a:defRPr/>
            </a:pPr>
            <a:r>
              <a:rPr lang="en-GB" dirty="0">
                <a:latin typeface="+mj-lt"/>
              </a:rPr>
              <a:t>Tier 2 - intermediate and </a:t>
            </a:r>
          </a:p>
          <a:p>
            <a:pPr marL="533400">
              <a:lnSpc>
                <a:spcPct val="130000"/>
              </a:lnSpc>
              <a:buFontTx/>
              <a:buChar char="-"/>
              <a:defRPr/>
            </a:pPr>
            <a:r>
              <a:rPr lang="en-GB" dirty="0">
                <a:latin typeface="+mj-lt"/>
              </a:rPr>
              <a:t>Tier 3 - most demanding in terms of complexity and data requirements 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  <a:defRPr/>
            </a:pPr>
            <a:r>
              <a:rPr lang="en-GB" b="1" dirty="0">
                <a:latin typeface="+mj-lt"/>
              </a:rPr>
              <a:t>Tiers 2 and 3 are sometimes referred to as </a:t>
            </a:r>
            <a:r>
              <a:rPr lang="en-GB" b="1" i="1" u="sng" dirty="0">
                <a:latin typeface="+mj-lt"/>
              </a:rPr>
              <a:t>higher tier methods </a:t>
            </a:r>
            <a:r>
              <a:rPr lang="en-GB" b="1" dirty="0">
                <a:latin typeface="+mj-lt"/>
              </a:rPr>
              <a:t>and are generally considered to be more accurate </a:t>
            </a:r>
            <a:endParaRPr lang="en-US" altLang="ja-JP" b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603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98" y="260648"/>
            <a:ext cx="4858428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Methodological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98" y="1295863"/>
            <a:ext cx="7950442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latin typeface="+mj-lt"/>
              </a:rPr>
              <a:t>Methodological choice for individual </a:t>
            </a:r>
            <a:r>
              <a:rPr lang="en-GB" b="1" dirty="0"/>
              <a:t>source</a:t>
            </a:r>
            <a:r>
              <a:rPr lang="en-GB" b="1" dirty="0">
                <a:latin typeface="+mj-lt"/>
              </a:rPr>
              <a:t> and sink categories is important in managing overall inventory uncertainty </a:t>
            </a:r>
            <a:r>
              <a:rPr lang="en-GB" dirty="0">
                <a:latin typeface="+mj-lt"/>
              </a:rPr>
              <a:t>(it is lower when emissions and removals are estimated using the most rigorous methods)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5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latin typeface="+mj-lt"/>
              </a:rPr>
              <a:t>However, these methods generally require more extensive resources for data collection, so it may not be feasible to use more rigorous method for every category </a:t>
            </a:r>
            <a:r>
              <a:rPr lang="en-GB" dirty="0">
                <a:latin typeface="+mj-lt"/>
              </a:rPr>
              <a:t>(therefore it is </a:t>
            </a:r>
            <a:r>
              <a:rPr lang="en-GB" i="1" u="sng" dirty="0">
                <a:latin typeface="+mj-lt"/>
              </a:rPr>
              <a:t>good practice</a:t>
            </a:r>
            <a:r>
              <a:rPr lang="en-GB" i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to identify those categories that have the greatest contribution to overall inventory)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latin typeface="+mj-lt"/>
              </a:rPr>
              <a:t>By identifying these </a:t>
            </a:r>
            <a:r>
              <a:rPr lang="en-GB" i="1" u="sng" dirty="0">
                <a:latin typeface="+mj-lt"/>
              </a:rPr>
              <a:t>key categories</a:t>
            </a:r>
            <a:r>
              <a:rPr lang="en-GB" i="1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in a systematic and objective manner, inventory compilers can prioritise their efforts and improve their overall estimates </a:t>
            </a:r>
            <a:r>
              <a:rPr lang="en-GB" dirty="0">
                <a:latin typeface="+mj-lt"/>
              </a:rPr>
              <a:t>(it is </a:t>
            </a:r>
            <a:r>
              <a:rPr lang="en-GB" i="1" u="sng" dirty="0">
                <a:latin typeface="+mj-lt"/>
              </a:rPr>
              <a:t>good practice</a:t>
            </a:r>
            <a:r>
              <a:rPr lang="en-GB" i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to use results of key category analysis as a basis for methodological choice to improve inventory quality and to increase confidence in the GHG estimates)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4700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2657"/>
            <a:ext cx="7869238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Key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A </a:t>
            </a:r>
            <a:r>
              <a:rPr lang="en-GB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category </a:t>
            </a:r>
            <a:r>
              <a:rPr lang="en-GB" dirty="0">
                <a:latin typeface="+mj-lt"/>
              </a:rPr>
              <a:t>is one that is prioritised within the national inventory system because its estimate has a significant influence on a country’s total inventory of greenhouse gases in terms of: </a:t>
            </a:r>
          </a:p>
          <a:p>
            <a:pPr marL="400050" lvl="1" indent="0">
              <a:buNone/>
            </a:pPr>
            <a:r>
              <a:rPr lang="en-GB" i="1" dirty="0">
                <a:latin typeface="+mj-lt"/>
              </a:rPr>
              <a:t>- the absolute level</a:t>
            </a:r>
            <a:r>
              <a:rPr lang="en-GB" dirty="0">
                <a:latin typeface="+mj-lt"/>
              </a:rPr>
              <a:t>, </a:t>
            </a:r>
          </a:p>
          <a:p>
            <a:pPr marL="400050" lvl="1" indent="0">
              <a:buNone/>
            </a:pPr>
            <a:r>
              <a:rPr lang="en-GB" i="1" dirty="0">
                <a:latin typeface="+mj-lt"/>
              </a:rPr>
              <a:t>- the trend</a:t>
            </a:r>
            <a:r>
              <a:rPr lang="en-GB" dirty="0">
                <a:latin typeface="+mj-lt"/>
              </a:rPr>
              <a:t>, or </a:t>
            </a:r>
          </a:p>
          <a:p>
            <a:pPr marL="400050" lvl="1" indent="0">
              <a:buNone/>
            </a:pPr>
            <a:r>
              <a:rPr lang="en-GB" i="1" dirty="0">
                <a:latin typeface="+mj-lt"/>
              </a:rPr>
              <a:t>- the uncertainty </a:t>
            </a:r>
            <a:r>
              <a:rPr lang="en-GB" u="sng" dirty="0">
                <a:latin typeface="+mj-lt"/>
              </a:rPr>
              <a:t>in emissions and removals</a:t>
            </a:r>
            <a:r>
              <a:rPr lang="en-GB" dirty="0">
                <a:latin typeface="+mj-lt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6248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29" y="1268760"/>
            <a:ext cx="7822109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categories </a:t>
            </a:r>
            <a:r>
              <a:rPr lang="en-GB" b="1" dirty="0">
                <a:latin typeface="+mj-lt"/>
              </a:rPr>
              <a:t>should be the priority for countries during inventory resource allocation for data collection, compilation, quality assurance/quality control and reporting. </a:t>
            </a:r>
          </a:p>
          <a:p>
            <a:pPr>
              <a:lnSpc>
                <a:spcPct val="130000"/>
              </a:lnSpc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b="1" dirty="0">
                <a:latin typeface="+mj-lt"/>
              </a:rPr>
              <a:t>In general, more detailed </a:t>
            </a:r>
            <a:r>
              <a:rPr lang="en-GB" b="1" i="1" dirty="0">
                <a:latin typeface="+mj-lt"/>
              </a:rPr>
              <a:t>higher tier methods </a:t>
            </a:r>
            <a:r>
              <a:rPr lang="en-GB" b="1" dirty="0">
                <a:latin typeface="+mj-lt"/>
              </a:rPr>
              <a:t>should be selected for </a:t>
            </a:r>
            <a:r>
              <a:rPr lang="en-GB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categories.</a:t>
            </a:r>
          </a:p>
          <a:p>
            <a:pPr>
              <a:lnSpc>
                <a:spcPct val="130000"/>
              </a:lnSpc>
            </a:pPr>
            <a:endParaRPr lang="en-GB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5000" y="332657"/>
            <a:ext cx="7869238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Key Category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7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3862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How to Define Key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7" y="1268760"/>
            <a:ext cx="8010601" cy="488049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b="1" dirty="0">
                <a:latin typeface="+mj-lt"/>
              </a:rPr>
              <a:t>Disaggregate categories to the lowest possible level:</a:t>
            </a: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</a:rPr>
              <a:t>to sub-category (e.g., to a fuel type – liquid, gaseous, solid)</a:t>
            </a:r>
          </a:p>
          <a:p>
            <a:pPr marL="533400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</a:rPr>
              <a:t>to individual gas (use GWP).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b="1" dirty="0">
                <a:latin typeface="+mj-lt"/>
              </a:rPr>
              <a:t>Apply two Approaches:</a:t>
            </a:r>
          </a:p>
          <a:p>
            <a:pPr marL="533400" lvl="1" indent="-269875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  <a:ea typeface="+mn-ea"/>
                <a:cs typeface="+mn-cs"/>
              </a:rPr>
              <a:t>Approach 1 – Level and Trend Assessment</a:t>
            </a:r>
          </a:p>
          <a:p>
            <a:pPr marL="533400" lvl="1" indent="-269875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  <a:ea typeface="+mn-ea"/>
                <a:cs typeface="+mn-cs"/>
              </a:rPr>
              <a:t>Approach 2 – Level/Trend + Uncertainty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7370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Key Categories: Approach 1,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268760"/>
            <a:ext cx="7969185" cy="4525963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Approach 1 – Level and Trend Assessment:</a:t>
            </a:r>
          </a:p>
          <a:p>
            <a:pPr marL="400050" lvl="1" indent="0">
              <a:lnSpc>
                <a:spcPct val="130000"/>
              </a:lnSpc>
              <a:buNone/>
            </a:pPr>
            <a:r>
              <a:rPr lang="en-GB" b="1" dirty="0">
                <a:solidFill>
                  <a:srgbClr val="FF5001"/>
                </a:solidFill>
                <a:latin typeface="+mj-lt"/>
              </a:rPr>
              <a:t>   </a:t>
            </a:r>
            <a:r>
              <a:rPr lang="en-GB" b="1" dirty="0">
                <a:solidFill>
                  <a:srgbClr val="F89708"/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Key categories - 95% cumulative effect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F87F0C"/>
              </a:solidFill>
              <a:latin typeface="+mj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Approach 2 – Level/Trend + Uncertainty Assessment:</a:t>
            </a:r>
          </a:p>
          <a:p>
            <a:pPr marL="400050" lvl="1" indent="0">
              <a:lnSpc>
                <a:spcPct val="130000"/>
              </a:lnSpc>
              <a:buNone/>
            </a:pPr>
            <a:r>
              <a:rPr lang="en-GB" b="1" dirty="0">
                <a:solidFill>
                  <a:srgbClr val="FF5001"/>
                </a:solidFill>
                <a:latin typeface="+mj-lt"/>
              </a:rPr>
              <a:t>   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Key categories - 90% cumulative effect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Removals: </a:t>
            </a:r>
            <a:r>
              <a:rPr lang="en-GB" b="1" dirty="0">
                <a:latin typeface="+mj-lt"/>
              </a:rPr>
              <a:t>expressed as positive numbers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b="1" dirty="0">
                <a:latin typeface="+mj-lt"/>
              </a:rPr>
              <a:t>                    (inclusion/exclusion)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64991210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XPNSPWEK3DPS-467863604-208</_dlc_DocId>
    <_dlc_DocIdUrl xmlns="fd44d591-518f-414d-9c58-168d47e8a02c">
      <Url>https://process.unfccc.int/sites/CGE/_layouts/DocIdRedir.aspx?ID=XPNSPWEK3DPS-467863604-208</Url>
      <Description>XPNSPWEK3DPS-467863604-208</Description>
    </_dlc_DocIdUrl>
  </documentManagement>
</p:properties>
</file>

<file path=customXml/itemProps1.xml><?xml version="1.0" encoding="utf-8"?>
<ds:datastoreItem xmlns:ds="http://schemas.openxmlformats.org/officeDocument/2006/customXml" ds:itemID="{15C1AF4C-8667-45BD-BB85-29DCDB7F0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1087F-A4EB-4992-9FC7-C597E1BFD7A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23E666-2C49-4C7D-9EE4-2D640E827C3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469D1E-FA74-48FE-BC60-D457D5B12094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1689</Words>
  <Application>Microsoft Office PowerPoint</Application>
  <PresentationFormat>On-screen Show (4:3)</PresentationFormat>
  <Paragraphs>405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MS PGothic</vt:lpstr>
      <vt:lpstr>Arial</vt:lpstr>
      <vt:lpstr>Times New Roman</vt:lpstr>
      <vt:lpstr>Wingdings</vt:lpstr>
      <vt:lpstr> UNFCCC PowerPoint</vt:lpstr>
      <vt:lpstr>UNFCCC quote</vt:lpstr>
      <vt:lpstr>UNFCCC_Master 70pt title</vt:lpstr>
      <vt:lpstr>      </vt:lpstr>
      <vt:lpstr>Foreword, Copyright and Disclaimer</vt:lpstr>
      <vt:lpstr>Outline</vt:lpstr>
      <vt:lpstr>Methods: Tier 1, 2, 3</vt:lpstr>
      <vt:lpstr>Methodological Choice</vt:lpstr>
      <vt:lpstr>Key Category</vt:lpstr>
      <vt:lpstr>Key Category</vt:lpstr>
      <vt:lpstr>How to Define Key Categories</vt:lpstr>
      <vt:lpstr>Key Categories: Approach 1, 2</vt:lpstr>
      <vt:lpstr>Example of Level Assessment</vt:lpstr>
      <vt:lpstr>Example of Level Assessment</vt:lpstr>
      <vt:lpstr>Example of Level Assessment</vt:lpstr>
      <vt:lpstr>Example of Level Assessment</vt:lpstr>
      <vt:lpstr>Example of Level Assessment</vt:lpstr>
      <vt:lpstr>Approach 1 : Trend</vt:lpstr>
      <vt:lpstr>PowerPoint Presentation</vt:lpstr>
      <vt:lpstr>PowerPoint Presentation</vt:lpstr>
      <vt:lpstr>Approach 2: Level/Trend + Uncertainty</vt:lpstr>
      <vt:lpstr>PowerPoint Presentation</vt:lpstr>
      <vt:lpstr>Qualitative Analysis</vt:lpstr>
      <vt:lpstr>Results</vt:lpstr>
      <vt:lpstr>Example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2017-09-05T12:23:30Z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5f9ed1d3-1e38-4961-872a-1b795a73fac0</vt:lpwstr>
  </property>
</Properties>
</file>