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5"/>
    <p:sldMasterId id="2147483651" r:id="rId6"/>
    <p:sldMasterId id="2147483652" r:id="rId7"/>
  </p:sldMasterIdLst>
  <p:notesMasterIdLst>
    <p:notesMasterId r:id="rId33"/>
  </p:notesMasterIdLst>
  <p:handoutMasterIdLst>
    <p:handoutMasterId r:id="rId34"/>
  </p:handoutMasterIdLst>
  <p:sldIdLst>
    <p:sldId id="335" r:id="rId8"/>
    <p:sldId id="359" r:id="rId9"/>
    <p:sldId id="337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51" r:id="rId24"/>
    <p:sldId id="352" r:id="rId25"/>
    <p:sldId id="353" r:id="rId26"/>
    <p:sldId id="354" r:id="rId27"/>
    <p:sldId id="355" r:id="rId28"/>
    <p:sldId id="356" r:id="rId29"/>
    <p:sldId id="357" r:id="rId30"/>
    <p:sldId id="358" r:id="rId31"/>
    <p:sldId id="266" r:id="rId32"/>
  </p:sldIdLst>
  <p:sldSz cx="9144000" cy="6858000" type="screen4x3"/>
  <p:notesSz cx="6985000" cy="92837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4D4D4D"/>
    <a:srgbClr val="5F5F5F"/>
    <a:srgbClr val="777777"/>
    <a:srgbClr val="808080"/>
    <a:srgbClr val="1960AB"/>
    <a:srgbClr val="FFFFFF"/>
    <a:srgbClr val="6C547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03" autoAdjust="0"/>
    <p:restoredTop sz="96370" autoAdjust="0"/>
  </p:normalViewPr>
  <p:slideViewPr>
    <p:cSldViewPr>
      <p:cViewPr varScale="1">
        <p:scale>
          <a:sx n="111" d="100"/>
          <a:sy n="111" d="100"/>
        </p:scale>
        <p:origin x="220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4548"/>
    </p:cViewPr>
  </p:sorterViewPr>
  <p:notesViewPr>
    <p:cSldViewPr>
      <p:cViewPr varScale="1">
        <p:scale>
          <a:sx n="55" d="100"/>
          <a:sy n="55" d="100"/>
        </p:scale>
        <p:origin x="-2832" y="-78"/>
      </p:cViewPr>
      <p:guideLst>
        <p:guide orient="horz" pos="2924"/>
        <p:guide pos="22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Line 7"/>
          <p:cNvSpPr>
            <a:spLocks noChangeShapeType="1"/>
          </p:cNvSpPr>
          <p:nvPr/>
        </p:nvSpPr>
        <p:spPr bwMode="auto">
          <a:xfrm>
            <a:off x="488889" y="364322"/>
            <a:ext cx="6007225" cy="14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 dirty="0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>
            <a:off x="488889" y="8644339"/>
            <a:ext cx="6007225" cy="14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 dirty="0"/>
          </a:p>
        </p:txBody>
      </p:sp>
      <p:pic>
        <p:nvPicPr>
          <p:cNvPr id="6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758" y="8671061"/>
            <a:ext cx="63883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7042" cy="463681"/>
          </a:xfrm>
          <a:prstGeom prst="rect">
            <a:avLst/>
          </a:prstGeom>
        </p:spPr>
        <p:txBody>
          <a:bodyPr vert="horz" lIns="88093" tIns="44047" rIns="88093" bIns="44047" rtlCol="0"/>
          <a:lstStyle>
            <a:lvl1pPr algn="l">
              <a:defRPr sz="12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914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9988" y="696913"/>
            <a:ext cx="4645025" cy="3482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917" y="4410730"/>
            <a:ext cx="5123167" cy="4176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3" tIns="47710" rIns="95423" bIns="47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5011" name="Line 19"/>
          <p:cNvSpPr>
            <a:spLocks noChangeShapeType="1"/>
          </p:cNvSpPr>
          <p:nvPr/>
        </p:nvSpPr>
        <p:spPr bwMode="auto">
          <a:xfrm>
            <a:off x="488889" y="364322"/>
            <a:ext cx="6007225" cy="14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 dirty="0"/>
          </a:p>
        </p:txBody>
      </p:sp>
      <p:sp>
        <p:nvSpPr>
          <p:cNvPr id="85012" name="Line 20"/>
          <p:cNvSpPr>
            <a:spLocks noChangeShapeType="1"/>
          </p:cNvSpPr>
          <p:nvPr/>
        </p:nvSpPr>
        <p:spPr bwMode="auto">
          <a:xfrm>
            <a:off x="488889" y="8644339"/>
            <a:ext cx="6007225" cy="14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093" tIns="44047" rIns="88093" bIns="44047"/>
          <a:lstStyle/>
          <a:p>
            <a:endParaRPr lang="en-GB" dirty="0"/>
          </a:p>
        </p:txBody>
      </p:sp>
      <p:sp>
        <p:nvSpPr>
          <p:cNvPr id="85013" name="Rectangle 2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82641" y="139681"/>
            <a:ext cx="6005663" cy="162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952815">
              <a:spcBef>
                <a:spcPct val="0"/>
              </a:spcBef>
              <a:defRPr sz="1200">
                <a:cs typeface="Arial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pic>
        <p:nvPicPr>
          <p:cNvPr id="8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88" y="8644339"/>
            <a:ext cx="63883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26696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271463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46100" indent="-273050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00100" indent="-25241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07315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346200" indent="-271463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1575" y="696913"/>
            <a:ext cx="4645025" cy="3482975"/>
          </a:xfrm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0246" y="4411246"/>
            <a:ext cx="5124509" cy="417617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9DAE3EE-68F0-421F-AF74-ED6E478B5FD8}" type="slidenum">
              <a:rPr lang="en-GB" altLang="ja-JP" smtClean="0"/>
              <a:pPr eaLnBrk="1" hangingPunct="1"/>
              <a:t>18</a:t>
            </a:fld>
            <a:endParaRPr lang="en-GB" altLang="ja-JP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304716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11CC14-D109-462E-A840-07371AD1D5CB}" type="slidenum">
              <a:rPr lang="en-GB" altLang="ja-JP" smtClean="0"/>
              <a:pPr>
                <a:defRPr/>
              </a:pPr>
              <a:t>22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183995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218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D416ABF-0860-4D27-836F-9691A1F61A06}" type="slidenum">
              <a:rPr lang="en-GB" altLang="ja-JP" smtClean="0"/>
              <a:pPr eaLnBrk="1" hangingPunct="1"/>
              <a:t>3</a:t>
            </a:fld>
            <a:endParaRPr lang="en-GB" altLang="ja-JP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829689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3DEB550-87F8-48A1-B691-76B02F017418}" type="slidenum">
              <a:rPr lang="en-GB" altLang="ja-JP" smtClean="0"/>
              <a:pPr eaLnBrk="1" hangingPunct="1"/>
              <a:t>4</a:t>
            </a:fld>
            <a:endParaRPr lang="en-GB" altLang="ja-JP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568539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11CC14-D109-462E-A840-07371AD1D5CB}" type="slidenum">
              <a:rPr lang="en-GB" altLang="ja-JP" smtClean="0"/>
              <a:pPr>
                <a:defRPr/>
              </a:pPr>
              <a:t>6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3045075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6D2BB3FE-FD43-468F-8180-E11C9F88DD71}" type="slidenum">
              <a:rPr kumimoji="0" lang="en-GB" altLang="ja-JP" smtClean="0"/>
              <a:pPr eaLnBrk="1" hangingPunct="1"/>
              <a:t>10</a:t>
            </a:fld>
            <a:endParaRPr kumimoji="0" lang="en-GB" altLang="ja-JP"/>
          </a:p>
        </p:txBody>
      </p:sp>
    </p:spTree>
    <p:extLst>
      <p:ext uri="{BB962C8B-B14F-4D97-AF65-F5344CB8AC3E}">
        <p14:creationId xmlns:p14="http://schemas.microsoft.com/office/powerpoint/2010/main" val="2103227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8EA77EA4-8562-4B24-80BD-3E4A2097193E}" type="slidenum">
              <a:rPr kumimoji="0" lang="en-GB" altLang="ja-JP" smtClean="0"/>
              <a:pPr eaLnBrk="1" hangingPunct="1"/>
              <a:t>11</a:t>
            </a:fld>
            <a:endParaRPr kumimoji="0" lang="en-GB" altLang="ja-JP"/>
          </a:p>
        </p:txBody>
      </p:sp>
    </p:spTree>
    <p:extLst>
      <p:ext uri="{BB962C8B-B14F-4D97-AF65-F5344CB8AC3E}">
        <p14:creationId xmlns:p14="http://schemas.microsoft.com/office/powerpoint/2010/main" val="362294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5E10782B-9D0B-4528-8FD2-8F48828E6B11}" type="slidenum">
              <a:rPr kumimoji="0" lang="en-GB" altLang="ja-JP" smtClean="0"/>
              <a:pPr eaLnBrk="1" hangingPunct="1"/>
              <a:t>12</a:t>
            </a:fld>
            <a:endParaRPr kumimoji="0" lang="en-GB" altLang="ja-JP"/>
          </a:p>
        </p:txBody>
      </p:sp>
    </p:spTree>
    <p:extLst>
      <p:ext uri="{BB962C8B-B14F-4D97-AF65-F5344CB8AC3E}">
        <p14:creationId xmlns:p14="http://schemas.microsoft.com/office/powerpoint/2010/main" val="4125725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114327B9-B870-4AAC-8EA6-2CC9CA198BE0}" type="slidenum">
              <a:rPr kumimoji="0" lang="en-GB" altLang="ja-JP" smtClean="0"/>
              <a:pPr eaLnBrk="1" hangingPunct="1"/>
              <a:t>13</a:t>
            </a:fld>
            <a:endParaRPr kumimoji="0" lang="en-GB" altLang="ja-JP"/>
          </a:p>
        </p:txBody>
      </p:sp>
    </p:spTree>
    <p:extLst>
      <p:ext uri="{BB962C8B-B14F-4D97-AF65-F5344CB8AC3E}">
        <p14:creationId xmlns:p14="http://schemas.microsoft.com/office/powerpoint/2010/main" val="702249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93474272-2FE2-4B75-9ABC-C1CE2C7A6899}" type="slidenum">
              <a:rPr kumimoji="0" lang="en-GB" altLang="ja-JP" smtClean="0"/>
              <a:pPr eaLnBrk="1" hangingPunct="1"/>
              <a:t>14</a:t>
            </a:fld>
            <a:endParaRPr kumimoji="0" lang="en-GB" altLang="ja-JP"/>
          </a:p>
        </p:txBody>
      </p:sp>
    </p:spTree>
    <p:extLst>
      <p:ext uri="{BB962C8B-B14F-4D97-AF65-F5344CB8AC3E}">
        <p14:creationId xmlns:p14="http://schemas.microsoft.com/office/powerpoint/2010/main" val="187093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265238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204912"/>
          </a:xfrm>
        </p:spPr>
        <p:txBody>
          <a:bodyPr anchor="b"/>
          <a:lstStyle>
            <a:lvl1pPr>
              <a:lnSpc>
                <a:spcPts val="3600"/>
              </a:lnSpc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endParaRPr lang="de-DE" dirty="0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/>
            </a:lvl1pPr>
          </a:lstStyle>
          <a:p>
            <a:endParaRPr lang="de-DE"/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pic>
        <p:nvPicPr>
          <p:cNvPr id="3112" name="Picture 40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005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58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553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954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79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447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887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118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484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205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510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5315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56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0929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0" y="1262063"/>
            <a:ext cx="9144000" cy="43259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7063" y="2205038"/>
            <a:ext cx="7881937" cy="1439862"/>
          </a:xfrm>
        </p:spPr>
        <p:txBody>
          <a:bodyPr/>
          <a:lstStyle>
            <a:lvl1pPr>
              <a:lnSpc>
                <a:spcPts val="5600"/>
              </a:lnSpc>
              <a:defRPr sz="5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5475" y="3922713"/>
            <a:ext cx="7881938" cy="7588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159751" name="Rectangle 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273425" y="6505575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endParaRPr lang="de-DE" dirty="0"/>
          </a:p>
        </p:txBody>
      </p:sp>
      <p:sp>
        <p:nvSpPr>
          <p:cNvPr id="1597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3425" y="6261100"/>
            <a:ext cx="5230813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/>
            </a:lvl1pPr>
          </a:lstStyle>
          <a:p>
            <a:endParaRPr lang="de-DE"/>
          </a:p>
        </p:txBody>
      </p:sp>
      <p:sp>
        <p:nvSpPr>
          <p:cNvPr id="159753" name="Line 9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59754" name="Line 10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pic>
        <p:nvPicPr>
          <p:cNvPr id="159755" name="Picture 11" descr="unfccc_schriftzug_b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309563"/>
            <a:ext cx="7866063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9757" name="Picture 13" descr="unfccc-letter-es-e-header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438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79263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496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201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5331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83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77272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78856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21298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1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7325" y="309563"/>
            <a:ext cx="1966913" cy="52816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309563"/>
            <a:ext cx="5749925" cy="52816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63650"/>
            <a:ext cx="3857625" cy="4327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57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60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901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678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945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519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57" name="Line 3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058" name="Line 3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pic>
        <p:nvPicPr>
          <p:cNvPr id="9" name="Picture 42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hf hdr="0" ftr="0" dt="0"/>
  <p:txStyles>
    <p:titleStyle>
      <a:lvl1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</a:defRPr>
      </a:lvl9pPr>
    </p:titleStyle>
    <p:bodyStyle>
      <a:lvl1pPr marL="269875" indent="-269875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800">
          <a:solidFill>
            <a:schemeClr val="tx1"/>
          </a:solidFill>
          <a:latin typeface="+mn-lt"/>
        </a:defRPr>
      </a:lvl2pPr>
      <a:lvl3pPr marL="900113" indent="-269875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3pPr>
      <a:lvl4pPr marL="1169988" indent="-268288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4pPr>
      <a:lvl5pPr marL="14382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800">
          <a:solidFill>
            <a:schemeClr val="tx1"/>
          </a:solidFill>
          <a:latin typeface="+mn-lt"/>
        </a:defRPr>
      </a:lvl5pPr>
      <a:lvl6pPr marL="18954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6pPr>
      <a:lvl7pPr marL="23526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7pPr>
      <a:lvl8pPr marL="28098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8pPr>
      <a:lvl9pPr marL="3267075" indent="-2667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3" name="Rectangle 7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2584" name="Rectangle 8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258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525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2589" name="Line 13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pic>
        <p:nvPicPr>
          <p:cNvPr id="152592" name="Picture 16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0" fontAlgn="base" hangingPunct="0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ctr" rtl="0" fontAlgn="base">
        <a:lnSpc>
          <a:spcPts val="2900"/>
        </a:lnSpc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1263650"/>
            <a:ext cx="136525" cy="4325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9007475" y="1263650"/>
            <a:ext cx="136525" cy="432593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309563"/>
            <a:ext cx="78692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263650"/>
            <a:ext cx="7867650" cy="432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58727" name="Line 7"/>
          <p:cNvSpPr>
            <a:spLocks noChangeShapeType="1"/>
          </p:cNvSpPr>
          <p:nvPr/>
        </p:nvSpPr>
        <p:spPr bwMode="auto">
          <a:xfrm>
            <a:off x="631825" y="777875"/>
            <a:ext cx="7875588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58728" name="Line 8"/>
          <p:cNvSpPr>
            <a:spLocks noChangeShapeType="1"/>
          </p:cNvSpPr>
          <p:nvPr/>
        </p:nvSpPr>
        <p:spPr bwMode="auto">
          <a:xfrm>
            <a:off x="631825" y="6078538"/>
            <a:ext cx="7875588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pic>
        <p:nvPicPr>
          <p:cNvPr id="158730" name="Picture 10" descr="unfccc-letter-es-e-header"/>
          <p:cNvPicPr preferRelativeResize="0"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610552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ts val="15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69875" indent="-269875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357188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AutoNum type="alphaLcParenR"/>
        <a:defRPr sz="1500">
          <a:solidFill>
            <a:schemeClr val="tx1"/>
          </a:solidFill>
          <a:latin typeface="+mn-lt"/>
          <a:cs typeface="+mn-cs"/>
        </a:defRPr>
      </a:lvl2pPr>
      <a:lvl3pPr marL="900113" indent="-269875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3pPr>
      <a:lvl4pPr marL="1169988" indent="-268288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4pPr>
      <a:lvl5pPr marL="14382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5pPr>
      <a:lvl6pPr marL="18954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6pPr>
      <a:lvl7pPr marL="23526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7pPr>
      <a:lvl8pPr marL="28098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8pPr>
      <a:lvl9pPr marL="3267075" indent="-266700" algn="l" rtl="0" fontAlgn="base">
        <a:lnSpc>
          <a:spcPts val="2400"/>
        </a:lnSpc>
        <a:spcBef>
          <a:spcPct val="0"/>
        </a:spcBef>
        <a:spcAft>
          <a:spcPct val="0"/>
        </a:spcAft>
        <a:buClr>
          <a:schemeClr val="tx1"/>
        </a:buClr>
        <a:buChar char="•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cc-nggip.iges.or.jp/mail" TargetMode="External"/><Relationship Id="rId2" Type="http://schemas.openxmlformats.org/officeDocument/2006/relationships/hyperlink" Target="http://www.ipcc.ch/pdf/ipcc-principles/ipcc-principles-appendix-a-final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.ipcc.ch/home_disclaimer.shtml" TargetMode="External"/><Relationship Id="rId4" Type="http://schemas.openxmlformats.org/officeDocument/2006/relationships/hyperlink" Target="http://www.ipcc.ch/home_copyright.shtm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343025"/>
            <a:ext cx="8258175" cy="1439863"/>
          </a:xfrm>
        </p:spPr>
        <p:txBody>
          <a:bodyPr/>
          <a:lstStyle/>
          <a:p>
            <a:pPr eaLnBrk="1" hangingPunct="1"/>
            <a:r>
              <a:rPr lang="de-DE" altLang="de-DE" sz="3000"/>
              <a:t>      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66784" y="2420888"/>
            <a:ext cx="4648200" cy="2861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norm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15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8650" indent="-357188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AutoNum type="alphaLcParenR"/>
              <a:defRPr sz="1500">
                <a:solidFill>
                  <a:schemeClr val="tx1"/>
                </a:solidFill>
                <a:latin typeface="+mn-lt"/>
                <a:cs typeface="+mn-cs"/>
              </a:defRPr>
            </a:lvl2pPr>
            <a:lvl3pPr marL="900113" indent="-269875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3pPr>
            <a:lvl4pPr marL="1169988" indent="-268288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4pPr>
            <a:lvl5pPr marL="1438275" indent="-266700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5pPr>
            <a:lvl6pPr marL="18954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6pPr>
            <a:lvl7pPr marL="23526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7pPr>
            <a:lvl8pPr marL="28098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8pPr>
            <a:lvl9pPr marL="3267075" indent="-266700" algn="l" rtl="0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•"/>
              <a:defRPr sz="15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en-IE" sz="2800" b="1" kern="0" dirty="0"/>
              <a:t>Methodological Choice and </a:t>
            </a:r>
            <a:br>
              <a:rPr lang="en-IE" sz="2800" b="1" kern="0" dirty="0"/>
            </a:br>
            <a:r>
              <a:rPr lang="en-IE" sz="2800" b="1" kern="0" dirty="0"/>
              <a:t>Key Categories Analysis</a:t>
            </a:r>
            <a:endParaRPr lang="de-DE" sz="2800" b="1" kern="0" dirty="0"/>
          </a:p>
        </p:txBody>
      </p:sp>
      <p:pic>
        <p:nvPicPr>
          <p:cNvPr id="6149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800" y="1268413"/>
            <a:ext cx="4394200" cy="42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6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dirty="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b="1" i="0" dirty="0"/>
              <a:t>Consultative Group of Experts (CGE)</a:t>
            </a:r>
            <a:endParaRPr lang="de-DE" altLang="en-US" sz="1200" b="1" i="0" dirty="0"/>
          </a:p>
        </p:txBody>
      </p:sp>
    </p:spTree>
    <p:extLst>
      <p:ext uri="{BB962C8B-B14F-4D97-AF65-F5344CB8AC3E}">
        <p14:creationId xmlns:p14="http://schemas.microsoft.com/office/powerpoint/2010/main" val="1992976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571261" y="260647"/>
            <a:ext cx="7918450" cy="50405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dirty="0">
                <a:ea typeface="ＭＳ Ｐゴシック" pitchFamily="50" charset="-128"/>
              </a:rPr>
              <a:t>Example of Level Assessment</a:t>
            </a:r>
            <a:endParaRPr lang="en-GB" altLang="ja-JP" dirty="0">
              <a:ea typeface="ＭＳ Ｐゴシック" pitchFamily="50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734500"/>
              </p:ext>
            </p:extLst>
          </p:nvPr>
        </p:nvGraphicFramePr>
        <p:xfrm>
          <a:off x="1547665" y="1340768"/>
          <a:ext cx="6048670" cy="4536505"/>
        </p:xfrm>
        <a:graphic>
          <a:graphicData uri="http://schemas.openxmlformats.org/drawingml/2006/table">
            <a:tbl>
              <a:tblPr/>
              <a:tblGrid>
                <a:gridCol w="712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19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83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928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Emission/ Removal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66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1A1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Energy Industries: Solid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10000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6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1A1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Energy Industries: Liquid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66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1A2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Manufacturing Industries and Construction: Solid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1300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66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1A2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Manufacturing Industries and Construction: Gas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123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66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1A3a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Transport - Civil Aviation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5502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08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3A2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Manure Management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CH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4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543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08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3B1a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Forest Land Remaining Forest Land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-2345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08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3B1b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Land Converted to Forest Land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879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882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8100392" y="6291753"/>
            <a:ext cx="4320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6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7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557823084"/>
      </p:ext>
    </p:extLst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223363"/>
              </p:ext>
            </p:extLst>
          </p:nvPr>
        </p:nvGraphicFramePr>
        <p:xfrm>
          <a:off x="1213946" y="1268760"/>
          <a:ext cx="6633080" cy="4752528"/>
        </p:xfrm>
        <a:graphic>
          <a:graphicData uri="http://schemas.openxmlformats.org/drawingml/2006/table">
            <a:tbl>
              <a:tblPr/>
              <a:tblGrid>
                <a:gridCol w="6679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2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14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90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15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Emission/ Removal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Absolute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07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1A1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Energy Industries: Solid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10000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10000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07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1A1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Energy Industries: Liquid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631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1A2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Manufacturing Industries and Construction: Solid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1300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1300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631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1A2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Manufacturing Industries and Construction: Gas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123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123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07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1A3a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Transport - Civil Aviation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5502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5502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103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3A2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Manure Management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CH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4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543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543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103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3B1a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Forest Land Remaining Forest Land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-2345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2345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103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3B1b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Land Converted to Forest Land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879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879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98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20892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1261" y="260647"/>
            <a:ext cx="7918450" cy="50405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dirty="0">
                <a:ea typeface="ＭＳ Ｐゴシック" pitchFamily="50" charset="-128"/>
              </a:rPr>
              <a:t>Example of Level Assessment</a:t>
            </a:r>
            <a:endParaRPr lang="en-GB" altLang="ja-JP" dirty="0">
              <a:ea typeface="ＭＳ Ｐゴシック" pitchFamily="50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00392" y="6291753"/>
            <a:ext cx="4320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AAEF72BF-65D0-402F-936E-810A03B388F7}" type="slidenum">
              <a:rPr lang="en-US" altLang="en-US">
                <a:solidFill>
                  <a:prstClr val="black"/>
                </a:solidFill>
                <a:cs typeface="Arial"/>
              </a:rPr>
              <a:pPr/>
              <a:t>11</a:t>
            </a:fld>
            <a:endParaRPr lang="en-US" dirty="0"/>
          </a:p>
        </p:txBody>
      </p:sp>
      <p:sp>
        <p:nvSpPr>
          <p:cNvPr id="6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8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867571802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5089"/>
              </p:ext>
            </p:extLst>
          </p:nvPr>
        </p:nvGraphicFramePr>
        <p:xfrm>
          <a:off x="750066" y="1268760"/>
          <a:ext cx="7560840" cy="4700173"/>
        </p:xfrm>
        <a:graphic>
          <a:graphicData uri="http://schemas.openxmlformats.org/drawingml/2006/table">
            <a:tbl>
              <a:tblPr/>
              <a:tblGrid>
                <a:gridCol w="665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8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86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9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5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51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Emission/ Removal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Absolute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Level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1A1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Energy Industries: Solid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10000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10000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47.9%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1A1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Energy Industries: Liquid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1.0%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1A2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Manufacturing Industries and Construction: Solid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1300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1300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6.2%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1A2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Manufacturing Industries and Construction: Gas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123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123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0.6%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1A3a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Fuel Combustion Activities - Transport - Civil Aviation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5502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5502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26.3%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3A2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Manure Management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CH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4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543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543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2.6%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3B1a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Forest Land Remaining Forest Land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-2345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2345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11.2%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3B1b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Land Converted to Forest Land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</a:t>
                      </a: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879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879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4.2%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34" charset="-128"/>
                        </a:rPr>
                        <a:t>20892</a:t>
                      </a: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34" charset="-128"/>
                      </a:endParaRPr>
                    </a:p>
                  </a:txBody>
                  <a:tcPr marL="9000" marR="9000" marT="90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1261" y="260647"/>
            <a:ext cx="7918450" cy="50405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dirty="0">
                <a:ea typeface="ＭＳ Ｐゴシック" pitchFamily="50" charset="-128"/>
              </a:rPr>
              <a:t>Example of Level Assessment</a:t>
            </a:r>
            <a:endParaRPr lang="en-GB" altLang="ja-JP" dirty="0">
              <a:ea typeface="ＭＳ Ｐゴシック" pitchFamily="50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00392" y="6291753"/>
            <a:ext cx="4320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black"/>
                </a:solidFill>
                <a:cs typeface="Arial"/>
              </a:rPr>
              <a:t>12</a:t>
            </a:r>
            <a:endParaRPr lang="en-US" dirty="0"/>
          </a:p>
        </p:txBody>
      </p:sp>
      <p:sp>
        <p:nvSpPr>
          <p:cNvPr id="7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8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279007928"/>
      </p:ext>
    </p:extLst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372954"/>
              </p:ext>
            </p:extLst>
          </p:nvPr>
        </p:nvGraphicFramePr>
        <p:xfrm>
          <a:off x="571499" y="1212156"/>
          <a:ext cx="7918211" cy="4827212"/>
        </p:xfrm>
        <a:graphic>
          <a:graphicData uri="http://schemas.openxmlformats.org/drawingml/2006/table">
            <a:tbl>
              <a:tblPr/>
              <a:tblGrid>
                <a:gridCol w="696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52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3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84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02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02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98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000" marR="9000" marT="9001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000" marR="9000" marT="9001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000" marR="9000" marT="9001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Emission/ Removal</a:t>
                      </a:r>
                    </a:p>
                  </a:txBody>
                  <a:tcPr marL="9000" marR="9000" marT="900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Absolute</a:t>
                      </a:r>
                    </a:p>
                  </a:txBody>
                  <a:tcPr marL="9000" marR="9000" marT="900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Level</a:t>
                      </a:r>
                    </a:p>
                  </a:txBody>
                  <a:tcPr marL="9000" marR="9000" marT="900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06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1A1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Fuel Combustion Activities - Energy Industries: Solid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10000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10000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47.9%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06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1A3a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Fuel Combustion Activities - Transport - Civil Aviation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5502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5502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26.3%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06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3B1a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Forest Land Remaining Forest Land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-2345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2345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11.2%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268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1A2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Fuel Combustion Activities - Manufacturing Industries and Construction: Solid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1300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1300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6.2%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306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3B1b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Land Converted to Forest Land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879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879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4.2%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3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3A2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Manure Management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CH</a:t>
                      </a:r>
                      <a:r>
                        <a:rPr kumimoji="0" lang="en-GB" altLang="ja-JP" sz="1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4</a:t>
                      </a:r>
                      <a:endParaRPr kumimoji="0" lang="en-GB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543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543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2.6%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816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1A1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Fuel Combustion Activities - Energy Industries: Liquid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1.0%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2268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1A2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Fuel Combustion Activities - Manufacturing Industries and Construction: Gas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123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123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0.6%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914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20892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71261" y="260647"/>
            <a:ext cx="7918450" cy="50405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dirty="0">
                <a:ea typeface="ＭＳ Ｐゴシック" pitchFamily="50" charset="-128"/>
              </a:rPr>
              <a:t>Example of Level Assessment</a:t>
            </a:r>
            <a:endParaRPr lang="en-GB" altLang="ja-JP" dirty="0">
              <a:ea typeface="ＭＳ Ｐゴシック" pitchFamily="50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00392" y="6291753"/>
            <a:ext cx="4320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black"/>
                </a:solidFill>
                <a:cs typeface="Arial"/>
              </a:rPr>
              <a:t>12</a:t>
            </a:r>
            <a:endParaRPr lang="en-US" dirty="0"/>
          </a:p>
        </p:txBody>
      </p:sp>
      <p:sp>
        <p:nvSpPr>
          <p:cNvPr id="7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8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733427512"/>
      </p:ext>
    </p:ext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674023"/>
              </p:ext>
            </p:extLst>
          </p:nvPr>
        </p:nvGraphicFramePr>
        <p:xfrm>
          <a:off x="571500" y="1258664"/>
          <a:ext cx="8072438" cy="4546600"/>
        </p:xfrm>
        <a:graphic>
          <a:graphicData uri="http://schemas.openxmlformats.org/drawingml/2006/table">
            <a:tbl>
              <a:tblPr/>
              <a:tblGrid>
                <a:gridCol w="619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9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85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5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0488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000" marR="9000" marT="9001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000" marR="9000" marT="9001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000" marR="9000" marT="9001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Emission/ Removal</a:t>
                      </a:r>
                    </a:p>
                  </a:txBody>
                  <a:tcPr marL="9000" marR="9000" marT="900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Absolute</a:t>
                      </a:r>
                    </a:p>
                  </a:txBody>
                  <a:tcPr marL="9000" marR="9000" marT="900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Level</a:t>
                      </a:r>
                    </a:p>
                  </a:txBody>
                  <a:tcPr marL="9000" marR="9000" marT="900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Cumulative</a:t>
                      </a:r>
                    </a:p>
                  </a:txBody>
                  <a:tcPr marL="9000" marR="9000" marT="900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38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1A1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Fuel Combustion Activities - Energy Industries: Solid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10000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10000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47.9%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47.9%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38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1A3a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Fuel Combustion Activities - Transport - Civil Aviation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5502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5502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26.3%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74.2%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38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3B1a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Forest Land Remaining Forest Land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-2345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2345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11.2%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85.4%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38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1A2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Fuel Combustion Activities - Manufacturing Industries and Construction: Solid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1300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1300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6.2%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91.6%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38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3B1b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Land Converted to Forest Land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879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879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4.2%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95.8%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52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3A2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Manure Management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CH</a:t>
                      </a:r>
                      <a:r>
                        <a:rPr kumimoji="0" lang="en-GB" altLang="ja-JP" sz="12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4</a:t>
                      </a:r>
                      <a:endParaRPr kumimoji="0" lang="en-GB" altLang="ja-JP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543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543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2.6%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98.4%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31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1A1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Fuel Combustion Activities - Energy Industries: Liquid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200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1.0%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99.4%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531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1A2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Fuel Combustion Activities - Manufacturing Industries and Construction: Gas 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</a:t>
                      </a:r>
                      <a:r>
                        <a:rPr kumimoji="0" lang="en-GB" altLang="ja-JP" sz="12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</a:t>
                      </a:r>
                      <a:endParaRPr kumimoji="0" lang="en-GB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123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123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0.6%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100.0%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164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20892</a:t>
                      </a: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9525" marR="9525" marT="952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69342" y="1871948"/>
            <a:ext cx="8100205" cy="2570671"/>
          </a:xfrm>
          <a:prstGeom prst="rect">
            <a:avLst/>
          </a:prstGeom>
          <a:noFill/>
          <a:ln w="57150" cap="rnd">
            <a:solidFill>
              <a:schemeClr val="tx2">
                <a:lumMod val="7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kumimoji="0" lang="en-US" altLang="ja-JP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71261" y="260647"/>
            <a:ext cx="7918450" cy="504057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dirty="0">
                <a:ea typeface="ＭＳ Ｐゴシック" pitchFamily="50" charset="-128"/>
              </a:rPr>
              <a:t>Example of Level Assessment</a:t>
            </a:r>
            <a:endParaRPr lang="en-GB" altLang="ja-JP" dirty="0">
              <a:ea typeface="ＭＳ Ｐゴシック" pitchFamily="50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00392" y="6291753"/>
            <a:ext cx="4320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black"/>
                </a:solidFill>
                <a:cs typeface="Arial"/>
              </a:rPr>
              <a:t>14</a:t>
            </a:r>
            <a:endParaRPr lang="en-US" dirty="0"/>
          </a:p>
        </p:txBody>
      </p:sp>
      <p:sp>
        <p:nvSpPr>
          <p:cNvPr id="8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9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58875634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251460"/>
            <a:ext cx="7869238" cy="51324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>
                <a:ea typeface="ＭＳ Ｐゴシック" pitchFamily="50" charset="-128"/>
              </a:rPr>
              <a:t>Approach 1 : Trend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238444"/>
            <a:ext cx="7869238" cy="4782844"/>
          </a:xfrm>
        </p:spPr>
        <p:txBody>
          <a:bodyPr/>
          <a:lstStyle/>
          <a:p>
            <a:pPr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The trend assessment identifies categories whose trend is different from the trend of the total inventory, regardless whether category trend is increasing or decreasing, or is a sink or source. </a:t>
            </a:r>
          </a:p>
          <a:p>
            <a:pPr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Categories whose trend diverges most from the total trend should be identified as </a:t>
            </a:r>
            <a:r>
              <a:rPr lang="en-GB" b="1" dirty="0">
                <a:solidFill>
                  <a:schemeClr val="tx2"/>
                </a:solidFill>
                <a:latin typeface="+mj-lt"/>
                <a:ea typeface="ＭＳ Ｐゴシック" pitchFamily="50" charset="-128"/>
                <a:cs typeface="+mj-cs"/>
              </a:rPr>
              <a:t>key, </a:t>
            </a:r>
            <a:r>
              <a:rPr lang="en-GB" dirty="0">
                <a:latin typeface="+mj-lt"/>
              </a:rPr>
              <a:t>when this difference is weighted by the level of emissions or removals of the category in the base year. </a:t>
            </a:r>
          </a:p>
        </p:txBody>
      </p:sp>
      <p:sp>
        <p:nvSpPr>
          <p:cNvPr id="4" name="Rectangle 3"/>
          <p:cNvSpPr/>
          <p:nvPr/>
        </p:nvSpPr>
        <p:spPr>
          <a:xfrm>
            <a:off x="8100392" y="6291753"/>
            <a:ext cx="4320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black"/>
                </a:solidFill>
                <a:cs typeface="Arial"/>
              </a:rPr>
              <a:t>15</a:t>
            </a:r>
            <a:endParaRPr lang="en-US" dirty="0"/>
          </a:p>
        </p:txBody>
      </p:sp>
      <p:sp>
        <p:nvSpPr>
          <p:cNvPr id="5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6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29086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029" y="129119"/>
            <a:ext cx="4879150" cy="344389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3028" y="3877778"/>
            <a:ext cx="5574996" cy="1625983"/>
          </a:xfrm>
          <a:prstGeom prst="rect">
            <a:avLst/>
          </a:prstGeom>
        </p:spPr>
      </p:pic>
      <p:sp>
        <p:nvSpPr>
          <p:cNvPr id="18" name="Rounded Rectangular Callout 17"/>
          <p:cNvSpPr/>
          <p:nvPr/>
        </p:nvSpPr>
        <p:spPr>
          <a:xfrm>
            <a:off x="3420568" y="6206562"/>
            <a:ext cx="2041689" cy="512161"/>
          </a:xfrm>
          <a:prstGeom prst="wedgeRoundRectCallout">
            <a:avLst>
              <a:gd name="adj1" fmla="val 26697"/>
              <a:gd name="adj2" fmla="val -259412"/>
              <a:gd name="adj3" fmla="val 16667"/>
            </a:avLst>
          </a:prstGeom>
          <a:solidFill>
            <a:srgbClr val="2D2D8A"/>
          </a:solidFill>
          <a:ln w="42500" cap="flat" cmpd="sng" algn="ctr">
            <a:solidFill>
              <a:srgbClr val="2D2D8A">
                <a:shade val="50000"/>
              </a:srgbClr>
            </a:solidFill>
            <a:prstDash val="solid"/>
          </a:ln>
          <a:effectLst/>
        </p:spPr>
        <p:txBody>
          <a:bodyPr vert="horz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Category Trend</a:t>
            </a:r>
            <a:endParaRPr kumimoji="0" lang="en-GB" altLang="ja-JP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6562759" y="5950482"/>
            <a:ext cx="2041689" cy="512161"/>
          </a:xfrm>
          <a:prstGeom prst="wedgeRoundRectCallout">
            <a:avLst>
              <a:gd name="adj1" fmla="val -38091"/>
              <a:gd name="adj2" fmla="val -174476"/>
              <a:gd name="adj3" fmla="val 16667"/>
            </a:avLst>
          </a:prstGeom>
          <a:solidFill>
            <a:srgbClr val="2D2D8A"/>
          </a:solidFill>
          <a:ln w="42500" cap="flat" cmpd="sng" algn="ctr">
            <a:solidFill>
              <a:srgbClr val="2D2D8A">
                <a:shade val="50000"/>
              </a:srgbClr>
            </a:solidFill>
            <a:prstDash val="solid"/>
          </a:ln>
          <a:effectLst/>
        </p:spPr>
        <p:txBody>
          <a:bodyPr vert="horz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Overall Trend</a:t>
            </a:r>
            <a:endParaRPr kumimoji="0" lang="en-GB" altLang="ja-JP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850197" y="5544574"/>
            <a:ext cx="2041689" cy="512161"/>
          </a:xfrm>
          <a:prstGeom prst="wedgeRoundRectCallout">
            <a:avLst>
              <a:gd name="adj1" fmla="val 52787"/>
              <a:gd name="adj2" fmla="val -157143"/>
              <a:gd name="adj3" fmla="val 16667"/>
            </a:avLst>
          </a:prstGeom>
          <a:solidFill>
            <a:srgbClr val="2D2D8A"/>
          </a:solidFill>
          <a:ln w="42500" cap="flat" cmpd="sng" algn="ctr">
            <a:solidFill>
              <a:srgbClr val="2D2D8A">
                <a:shade val="50000"/>
              </a:srgbClr>
            </a:solidFill>
            <a:prstDash val="solid"/>
          </a:ln>
          <a:effectLst/>
        </p:spPr>
        <p:txBody>
          <a:bodyPr vert="horz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+mn-cs"/>
              </a:rPr>
              <a:t>Category Significance</a:t>
            </a:r>
            <a:endParaRPr kumimoji="0" lang="en-GB" altLang="ja-JP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44408" y="6490211"/>
            <a:ext cx="4320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black"/>
                </a:solidFill>
                <a:cs typeface="Arial"/>
              </a:rPr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819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061" y="92492"/>
            <a:ext cx="6892583" cy="646497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100392" y="6291753"/>
            <a:ext cx="4320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black"/>
                </a:solidFill>
                <a:cs typeface="Arial"/>
              </a:rPr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407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6" name="Rectangle 4"/>
          <p:cNvSpPr>
            <a:spLocks noGrp="1" noChangeArrowheads="1"/>
          </p:cNvSpPr>
          <p:nvPr>
            <p:ph type="title"/>
          </p:nvPr>
        </p:nvSpPr>
        <p:spPr>
          <a:xfrm>
            <a:off x="611560" y="204289"/>
            <a:ext cx="7992888" cy="56041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GB" altLang="ja-JP" dirty="0">
                <a:ea typeface="ＭＳ Ｐゴシック" pitchFamily="50" charset="-128"/>
              </a:rPr>
              <a:t>Approach 2: Level/Trend + Uncertainty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idx="1"/>
          </p:nvPr>
        </p:nvSpPr>
        <p:spPr>
          <a:xfrm>
            <a:off x="2450726" y="4293096"/>
            <a:ext cx="4314549" cy="1441635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buNone/>
              <a:defRPr/>
            </a:pPr>
            <a:r>
              <a:rPr kumimoji="0" lang="en-US" altLang="ja-JP" b="1" i="1" dirty="0">
                <a:latin typeface="+mj-lt"/>
                <a:cs typeface="Times New Roman" pitchFamily="18" charset="0"/>
              </a:rPr>
              <a:t>L </a:t>
            </a:r>
            <a:r>
              <a:rPr kumimoji="0" lang="en-US" altLang="ja-JP" i="1" dirty="0">
                <a:latin typeface="+mj-lt"/>
                <a:cs typeface="Times New Roman" pitchFamily="18" charset="0"/>
              </a:rPr>
              <a:t>and</a:t>
            </a:r>
            <a:r>
              <a:rPr kumimoji="0" lang="en-US" altLang="ja-JP" b="1" i="1" dirty="0">
                <a:latin typeface="+mj-lt"/>
                <a:cs typeface="Times New Roman" pitchFamily="18" charset="0"/>
              </a:rPr>
              <a:t> T </a:t>
            </a:r>
            <a:r>
              <a:rPr kumimoji="0" lang="en-US" altLang="ja-JP" b="1" dirty="0">
                <a:latin typeface="+mj-lt"/>
              </a:rPr>
              <a:t> - </a:t>
            </a:r>
            <a:r>
              <a:rPr kumimoji="0" lang="en-US" altLang="ja-JP" dirty="0">
                <a:latin typeface="+mj-lt"/>
              </a:rPr>
              <a:t>the level and trend assessment,</a:t>
            </a:r>
            <a:r>
              <a:rPr kumimoji="0" lang="en-US" altLang="ja-JP" b="1" dirty="0">
                <a:latin typeface="+mj-lt"/>
              </a:rPr>
              <a:t> </a:t>
            </a:r>
          </a:p>
          <a:p>
            <a:pPr marL="0" indent="0" eaLnBrk="1" hangingPunct="1">
              <a:lnSpc>
                <a:spcPct val="130000"/>
              </a:lnSpc>
              <a:buNone/>
              <a:defRPr/>
            </a:pPr>
            <a:r>
              <a:rPr kumimoji="0" lang="en-US" altLang="ja-JP" b="1" i="1" dirty="0">
                <a:latin typeface="+mj-lt"/>
                <a:cs typeface="Times New Roman" pitchFamily="18" charset="0"/>
              </a:rPr>
              <a:t>U</a:t>
            </a:r>
            <a:r>
              <a:rPr kumimoji="0" lang="en-US" altLang="ja-JP" b="1" dirty="0">
                <a:latin typeface="+mj-lt"/>
              </a:rPr>
              <a:t> - </a:t>
            </a:r>
            <a:r>
              <a:rPr kumimoji="0" lang="en-US" altLang="ja-JP" dirty="0">
                <a:latin typeface="+mj-lt"/>
              </a:rPr>
              <a:t>the uncertainty for category </a:t>
            </a:r>
            <a:r>
              <a:rPr kumimoji="0" lang="en-US" altLang="ja-JP" b="1" i="1" dirty="0">
                <a:latin typeface="+mj-lt"/>
                <a:cs typeface="Times New Roman" pitchFamily="18" charset="0"/>
              </a:rPr>
              <a:t>x</a:t>
            </a:r>
            <a:r>
              <a:rPr kumimoji="0" lang="en-US" altLang="ja-JP" dirty="0">
                <a:latin typeface="+mj-lt"/>
              </a:rPr>
              <a:t> in year </a:t>
            </a:r>
            <a:r>
              <a:rPr kumimoji="0" lang="en-US" altLang="ja-JP" b="1" i="1" dirty="0">
                <a:latin typeface="+mj-lt"/>
                <a:cs typeface="Times New Roman" pitchFamily="18" charset="0"/>
              </a:rPr>
              <a:t>t</a:t>
            </a:r>
          </a:p>
          <a:p>
            <a:pPr marL="0" indent="0" eaLnBrk="1" hangingPunct="1">
              <a:lnSpc>
                <a:spcPct val="130000"/>
              </a:lnSpc>
              <a:buNone/>
              <a:defRPr/>
            </a:pPr>
            <a:endParaRPr lang="en-US" altLang="ja-JP" dirty="0">
              <a:latin typeface="+mj-lt"/>
              <a:ea typeface="ＭＳ Ｐゴシック" pitchFamily="50" charset="-128"/>
            </a:endParaRPr>
          </a:p>
          <a:p>
            <a:pPr marL="0" indent="0" eaLnBrk="1" hangingPunct="1">
              <a:lnSpc>
                <a:spcPct val="130000"/>
              </a:lnSpc>
              <a:buNone/>
              <a:defRPr/>
            </a:pPr>
            <a:endParaRPr lang="en-US" altLang="ja-JP" dirty="0">
              <a:latin typeface="+mj-lt"/>
              <a:ea typeface="ＭＳ Ｐゴシック" pitchFamily="50" charset="-128"/>
            </a:endParaRPr>
          </a:p>
          <a:p>
            <a:pPr marL="0" indent="0" eaLnBrk="1" hangingPunct="1">
              <a:lnSpc>
                <a:spcPct val="130000"/>
              </a:lnSpc>
              <a:buNone/>
              <a:defRPr/>
            </a:pPr>
            <a:endParaRPr lang="en-US" altLang="ja-JP" dirty="0">
              <a:latin typeface="+mj-lt"/>
              <a:ea typeface="ＭＳ Ｐゴシック" pitchFamily="50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041" y="1248063"/>
            <a:ext cx="6341921" cy="113603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0726" y="2781457"/>
            <a:ext cx="4314549" cy="1004743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8100392" y="6291753"/>
            <a:ext cx="4320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black"/>
                </a:solidFill>
                <a:cs typeface="Arial"/>
              </a:rPr>
              <a:t>18</a:t>
            </a:r>
            <a:endParaRPr lang="en-US" dirty="0"/>
          </a:p>
        </p:txBody>
      </p:sp>
      <p:sp>
        <p:nvSpPr>
          <p:cNvPr id="7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8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17768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9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93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Foreword, Copyright and Disclaimer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0028"/>
            <a:ext cx="8784976" cy="5263268"/>
          </a:xfrm>
        </p:spPr>
        <p:txBody>
          <a:bodyPr/>
          <a:lstStyle/>
          <a:p>
            <a:r>
              <a:rPr lang="en-IE" sz="1600" dirty="0"/>
              <a:t>These presentation materials to explain the contents of the 2006 IPCC Guidelines:</a:t>
            </a:r>
          </a:p>
          <a:p>
            <a:pPr marL="715963" indent="-342900">
              <a:buFont typeface="+mj-lt"/>
              <a:buAutoNum type="arabicParenR"/>
            </a:pPr>
            <a:r>
              <a:rPr lang="en-IE" sz="1600" dirty="0"/>
              <a:t>are based on the presentations (except presentation on QA/QC) delivered by the Technical Support Unit of the Task Force on National Greenhouse Gas Inventories of the Intergovernmental Panel on Climate Change (IPCC TFI TSU) in the </a:t>
            </a:r>
            <a:r>
              <a:rPr lang="en-IE" sz="1600" i="1" dirty="0"/>
              <a:t>Africa Regional Workshop on the Building of Sustainable National Greenhouse Gas Inventory Management Systems, and the use of the 2006 IPCC Guidelines for National Greenhouse Gas Inventories</a:t>
            </a:r>
            <a:r>
              <a:rPr lang="en-IE" sz="1600" dirty="0"/>
              <a:t> (</a:t>
            </a:r>
            <a:r>
              <a:rPr lang="en-IE" sz="1600" dirty="0" err="1"/>
              <a:t>Swakopmund</a:t>
            </a:r>
            <a:r>
              <a:rPr lang="en-IE" sz="1600" dirty="0"/>
              <a:t>, Namibia, </a:t>
            </a:r>
            <a:r>
              <a:rPr lang="en-IE" sz="1600"/>
              <a:t>24-28 April </a:t>
            </a:r>
            <a:r>
              <a:rPr lang="en-IE" sz="1600" dirty="0"/>
              <a:t>2017);</a:t>
            </a:r>
          </a:p>
          <a:p>
            <a:pPr marL="715963" indent="-342900">
              <a:buFont typeface="+mj-lt"/>
              <a:buAutoNum type="arabicParenR"/>
            </a:pPr>
            <a:r>
              <a:rPr lang="en-IE" sz="1600" dirty="0"/>
              <a:t>have not been subject to a formal IPCC review process  </a:t>
            </a:r>
            <a:r>
              <a:rPr lang="en-IE" sz="1600" dirty="0">
                <a:hlinkClick r:id="rId2"/>
              </a:rPr>
              <a:t>http://www.ipcc.ch/pdf/ipcc-principles/ipcc-principles-appendix-a-final.pdf</a:t>
            </a:r>
            <a:r>
              <a:rPr lang="en-IE" sz="1600" dirty="0"/>
              <a:t>; and</a:t>
            </a:r>
          </a:p>
          <a:p>
            <a:pPr marL="715963" indent="-342900">
              <a:buFont typeface="+mj-lt"/>
              <a:buAutoNum type="arabicParenR"/>
            </a:pPr>
            <a:r>
              <a:rPr lang="en-IE" sz="1600" dirty="0"/>
              <a:t>will be updated from time to time.</a:t>
            </a:r>
          </a:p>
          <a:p>
            <a:r>
              <a:rPr lang="en-IE" sz="1600" dirty="0"/>
              <a:t>If you wish to use these presentation materials in some way or other (e.g., use some or all of these slides in your presentation at a workshop), please inform the TFI TSU through </a:t>
            </a:r>
            <a:r>
              <a:rPr lang="en-IE" sz="1600" dirty="0">
                <a:hlinkClick r:id="rId3"/>
              </a:rPr>
              <a:t>http://www.ipcc-nggip.iges.or.jp/mail</a:t>
            </a:r>
            <a:r>
              <a:rPr lang="en-IE" sz="1600" dirty="0"/>
              <a:t>. Also read the notes in the following websites.</a:t>
            </a:r>
          </a:p>
          <a:p>
            <a:pPr marL="715963" indent="-342900">
              <a:buFont typeface="+mj-lt"/>
              <a:buAutoNum type="arabicParenR"/>
            </a:pPr>
            <a:r>
              <a:rPr lang="en-IE" sz="1600" dirty="0"/>
              <a:t>Copyright: </a:t>
            </a:r>
            <a:r>
              <a:rPr lang="en-IE" sz="1600" dirty="0">
                <a:hlinkClick r:id="rId4"/>
              </a:rPr>
              <a:t>http://www.ipcc.ch/home_copyright.shtml</a:t>
            </a:r>
            <a:endParaRPr lang="en-IE" sz="1600" dirty="0"/>
          </a:p>
          <a:p>
            <a:pPr marL="715963" indent="-342900">
              <a:buFont typeface="+mj-lt"/>
              <a:buAutoNum type="arabicParenR"/>
            </a:pPr>
            <a:r>
              <a:rPr lang="en-IE" sz="1600" dirty="0"/>
              <a:t>Disclaimer: </a:t>
            </a:r>
            <a:r>
              <a:rPr lang="en-IE" sz="1600" dirty="0">
                <a:hlinkClick r:id="rId5"/>
              </a:rPr>
              <a:t>http://www.ipcc.ch/home_disclaimer.shtml</a:t>
            </a:r>
            <a:endParaRPr lang="en-IE" sz="1600" dirty="0"/>
          </a:p>
          <a:p>
            <a:r>
              <a:rPr lang="en-US" sz="1600" dirty="0"/>
              <a:t>The CGE acknowledges the inputs from, and expresses its appreciation to, the IPCC TFI TSU.</a:t>
            </a:r>
            <a:endParaRPr lang="en-GB" sz="1600" dirty="0"/>
          </a:p>
        </p:txBody>
      </p:sp>
      <p:sp>
        <p:nvSpPr>
          <p:cNvPr id="4" name="Rectangle 3"/>
          <p:cNvSpPr/>
          <p:nvPr/>
        </p:nvSpPr>
        <p:spPr>
          <a:xfrm>
            <a:off x="8460432" y="6237312"/>
            <a:ext cx="288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AAEF72BF-65D0-402F-936E-810A03B388F7}" type="slidenum">
              <a:rPr lang="en-US" altLang="en-US">
                <a:solidFill>
                  <a:prstClr val="black"/>
                </a:solidFill>
                <a:cs typeface="Arial"/>
              </a:rPr>
              <a:pPr/>
              <a:t>2</a:t>
            </a:fld>
            <a:endParaRPr lang="en-US" dirty="0"/>
          </a:p>
        </p:txBody>
      </p:sp>
      <p:sp>
        <p:nvSpPr>
          <p:cNvPr id="5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6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9113" y="5709339"/>
            <a:ext cx="7212291" cy="59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86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309563"/>
            <a:ext cx="7869238" cy="4551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>
                <a:ea typeface="ＭＳ Ｐゴシック" pitchFamily="50" charset="-128"/>
              </a:rPr>
              <a:t>Qualitative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041" y="1268760"/>
            <a:ext cx="7780198" cy="452596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GB" b="1" dirty="0">
                <a:latin typeface="+mj-lt"/>
              </a:rPr>
              <a:t>Besides a quantitative analysis, there is a </a:t>
            </a:r>
            <a:r>
              <a:rPr lang="en-GB" b="1" dirty="0">
                <a:solidFill>
                  <a:schemeClr val="tx2"/>
                </a:solidFill>
                <a:latin typeface="+mj-lt"/>
                <a:ea typeface="ＭＳ Ｐゴシック" pitchFamily="50" charset="-128"/>
                <a:cs typeface="+mj-cs"/>
              </a:rPr>
              <a:t>qualitative analysis </a:t>
            </a:r>
            <a:r>
              <a:rPr lang="en-GB" b="1" dirty="0">
                <a:latin typeface="+mj-lt"/>
              </a:rPr>
              <a:t>of categories.</a:t>
            </a:r>
          </a:p>
          <a:p>
            <a:pPr marL="0" indent="0">
              <a:lnSpc>
                <a:spcPct val="130000"/>
              </a:lnSpc>
              <a:buNone/>
            </a:pPr>
            <a:endParaRPr lang="en-GB" b="1" dirty="0"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en-GB" b="1" u="sng" dirty="0">
                <a:latin typeface="+mj-lt"/>
              </a:rPr>
              <a:t>Some hints:</a:t>
            </a:r>
          </a:p>
          <a:p>
            <a:pPr marL="533400">
              <a:lnSpc>
                <a:spcPct val="130000"/>
              </a:lnSpc>
              <a:buFontTx/>
              <a:buChar char="-"/>
              <a:tabLst>
                <a:tab pos="533400" algn="l"/>
              </a:tabLst>
            </a:pPr>
            <a:r>
              <a:rPr lang="en-GB" dirty="0">
                <a:latin typeface="+mj-lt"/>
              </a:rPr>
              <a:t>Mitigation techniques and technologies </a:t>
            </a:r>
          </a:p>
          <a:p>
            <a:pPr marL="533400">
              <a:lnSpc>
                <a:spcPct val="130000"/>
              </a:lnSpc>
              <a:buFontTx/>
              <a:buChar char="-"/>
              <a:tabLst>
                <a:tab pos="533400" algn="l"/>
              </a:tabLst>
            </a:pPr>
            <a:r>
              <a:rPr lang="en-GB" dirty="0">
                <a:latin typeface="+mj-lt"/>
              </a:rPr>
              <a:t>Expected growth</a:t>
            </a:r>
          </a:p>
          <a:p>
            <a:pPr marL="533400">
              <a:lnSpc>
                <a:spcPct val="130000"/>
              </a:lnSpc>
              <a:buFontTx/>
              <a:buChar char="-"/>
              <a:tabLst>
                <a:tab pos="533400" algn="l"/>
              </a:tabLst>
            </a:pPr>
            <a:r>
              <a:rPr lang="en-GB" dirty="0">
                <a:latin typeface="+mj-lt"/>
              </a:rPr>
              <a:t>No quantitative assessment of uncertainty performed </a:t>
            </a:r>
          </a:p>
          <a:p>
            <a:pPr marL="533400">
              <a:lnSpc>
                <a:spcPct val="130000"/>
              </a:lnSpc>
              <a:buFontTx/>
              <a:buChar char="-"/>
              <a:tabLst>
                <a:tab pos="533400" algn="l"/>
              </a:tabLst>
            </a:pPr>
            <a:r>
              <a:rPr lang="en-GB" dirty="0">
                <a:latin typeface="+mj-lt"/>
              </a:rPr>
              <a:t>Completeness (</a:t>
            </a:r>
            <a:r>
              <a:rPr lang="en-GB" i="1" dirty="0">
                <a:latin typeface="+mj-lt"/>
              </a:rPr>
              <a:t>incomplete inventory gives incorrect results</a:t>
            </a:r>
            <a:r>
              <a:rPr lang="en-GB" dirty="0">
                <a:latin typeface="+mj-lt"/>
              </a:rPr>
              <a:t>)</a:t>
            </a:r>
          </a:p>
          <a:p>
            <a:pPr marL="0" indent="0">
              <a:lnSpc>
                <a:spcPct val="130000"/>
              </a:lnSpc>
              <a:buNone/>
              <a:tabLst>
                <a:tab pos="533400" algn="l"/>
              </a:tabLst>
            </a:pPr>
            <a:endParaRPr lang="en-GB" dirty="0">
              <a:latin typeface="+mj-lt"/>
            </a:endParaRP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en-GB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00392" y="6291753"/>
            <a:ext cx="4320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cs typeface="Arial"/>
              </a:rPr>
              <a:t>20</a:t>
            </a:r>
            <a:endParaRPr lang="en-US" dirty="0"/>
          </a:p>
        </p:txBody>
      </p:sp>
      <p:sp>
        <p:nvSpPr>
          <p:cNvPr id="5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6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21390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309563"/>
            <a:ext cx="7869238" cy="4551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>
                <a:ea typeface="ＭＳ Ｐゴシック" pitchFamily="50" charset="-128"/>
              </a:rPr>
              <a:t>Results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13" y="1171575"/>
            <a:ext cx="8161860" cy="466105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100392" y="6291753"/>
            <a:ext cx="4320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black"/>
                </a:solidFill>
                <a:cs typeface="Arial"/>
              </a:rPr>
              <a:t>21</a:t>
            </a:r>
            <a:endParaRPr lang="en-US" dirty="0"/>
          </a:p>
        </p:txBody>
      </p:sp>
      <p:sp>
        <p:nvSpPr>
          <p:cNvPr id="6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7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792550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774"/>
            <a:ext cx="9206144" cy="6778225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596336" y="88745"/>
            <a:ext cx="1488411" cy="387927"/>
          </a:xfrm>
        </p:spPr>
        <p:txBody>
          <a:bodyPr/>
          <a:lstStyle/>
          <a:p>
            <a:r>
              <a:rPr lang="en-GB" sz="2800" b="1" i="1" dirty="0">
                <a:solidFill>
                  <a:schemeClr val="tx2">
                    <a:lumMod val="75000"/>
                  </a:schemeClr>
                </a:solidFill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098647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9" y="44624"/>
            <a:ext cx="91734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609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18450" cy="504056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>
                <a:ea typeface="ＭＳ Ｐゴシック" pitchFamily="50" charset="-128"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1" y="1340768"/>
            <a:ext cx="7920880" cy="446449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GB" b="1" i="1" dirty="0">
                <a:latin typeface="+mj-lt"/>
              </a:rPr>
              <a:t>Key categories </a:t>
            </a:r>
            <a:r>
              <a:rPr lang="en-GB" b="1" dirty="0">
                <a:latin typeface="+mj-lt"/>
              </a:rPr>
              <a:t>are extremely important:</a:t>
            </a:r>
          </a:p>
          <a:p>
            <a:pPr marL="533400">
              <a:lnSpc>
                <a:spcPct val="130000"/>
              </a:lnSpc>
              <a:buFontTx/>
              <a:buChar char="-"/>
            </a:pPr>
            <a:r>
              <a:rPr lang="en-GB" dirty="0">
                <a:latin typeface="+mj-lt"/>
              </a:rPr>
              <a:t>Mistakes will lead to significant under-/over- estimates</a:t>
            </a:r>
          </a:p>
          <a:p>
            <a:pPr marL="533400">
              <a:lnSpc>
                <a:spcPct val="130000"/>
              </a:lnSpc>
              <a:buFontTx/>
              <a:buChar char="-"/>
            </a:pPr>
            <a:r>
              <a:rPr lang="en-GB" dirty="0">
                <a:latin typeface="+mj-lt"/>
              </a:rPr>
              <a:t>Improvements will significantly improve overall inventory quality </a:t>
            </a:r>
          </a:p>
          <a:p>
            <a:pPr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GB" b="1" dirty="0"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en-GB" b="1" dirty="0">
                <a:latin typeface="+mj-lt"/>
              </a:rPr>
              <a:t>Higher tiers </a:t>
            </a:r>
            <a:r>
              <a:rPr lang="en-GB" i="1" dirty="0">
                <a:latin typeface="+mj-lt"/>
              </a:rPr>
              <a:t>(Tier 2 and Tier 3) </a:t>
            </a:r>
            <a:r>
              <a:rPr lang="en-GB" b="1" dirty="0">
                <a:latin typeface="+mj-lt"/>
              </a:rPr>
              <a:t>should be used for estimating </a:t>
            </a:r>
            <a:r>
              <a:rPr lang="en-GB" b="1" i="1" dirty="0">
                <a:latin typeface="+mj-lt"/>
              </a:rPr>
              <a:t>key categories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endParaRPr lang="en-GB" b="1" i="1" dirty="0"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en-GB" b="1" dirty="0">
                <a:latin typeface="+mj-lt"/>
              </a:rPr>
              <a:t>Resources of national inventory compilers are </a:t>
            </a:r>
            <a:r>
              <a:rPr lang="en-GB" i="1" dirty="0">
                <a:latin typeface="+mj-lt"/>
              </a:rPr>
              <a:t>(in many cases)</a:t>
            </a:r>
            <a:r>
              <a:rPr lang="en-GB" b="1" dirty="0">
                <a:latin typeface="+mj-lt"/>
              </a:rPr>
              <a:t> limited → focus on </a:t>
            </a:r>
            <a:r>
              <a:rPr lang="en-GB" b="1" i="1" dirty="0">
                <a:latin typeface="+mj-lt"/>
              </a:rPr>
              <a:t>key categories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8100392" y="6291753"/>
            <a:ext cx="43204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black"/>
                </a:solidFill>
                <a:cs typeface="Arial"/>
              </a:rPr>
              <a:t>24</a:t>
            </a:r>
            <a:endParaRPr lang="en-US" dirty="0"/>
          </a:p>
        </p:txBody>
      </p:sp>
      <p:sp>
        <p:nvSpPr>
          <p:cNvPr id="5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6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9818795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000" dirty="0">
                <a:ea typeface="ＭＳ Ｐゴシック" pitchFamily="34" charset="-128"/>
              </a:rPr>
              <a:t>Thank you</a:t>
            </a:r>
            <a:endParaRPr lang="en-US" sz="3600" dirty="0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dirty="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b="1" i="0" dirty="0"/>
              <a:t>Consultative Group of Experts (CGE)</a:t>
            </a:r>
            <a:endParaRPr lang="de-DE" altLang="en-US" sz="1200" b="1" i="0" dirty="0"/>
          </a:p>
        </p:txBody>
      </p:sp>
    </p:spTree>
    <p:extLst>
      <p:ext uri="{BB962C8B-B14F-4D97-AF65-F5344CB8AC3E}">
        <p14:creationId xmlns:p14="http://schemas.microsoft.com/office/powerpoint/2010/main" val="1605201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95076"/>
            <a:ext cx="8229600" cy="469628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ja-JP" dirty="0">
                <a:ea typeface="ＭＳ Ｐゴシック" pitchFamily="50" charset="-128"/>
              </a:rPr>
              <a:t>Outline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268760"/>
            <a:ext cx="7634795" cy="3514647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spcBef>
                <a:spcPct val="40000"/>
              </a:spcBef>
              <a:buNone/>
              <a:defRPr/>
            </a:pPr>
            <a:r>
              <a:rPr lang="en-US" altLang="ja-JP" b="1" dirty="0">
                <a:latin typeface="+mj-lt"/>
              </a:rPr>
              <a:t>1. Methods: Tier 1, 2, 3</a:t>
            </a:r>
          </a:p>
          <a:p>
            <a:pPr marL="0" indent="0" eaLnBrk="1" hangingPunct="1">
              <a:lnSpc>
                <a:spcPct val="130000"/>
              </a:lnSpc>
              <a:spcBef>
                <a:spcPct val="40000"/>
              </a:spcBef>
              <a:buNone/>
              <a:defRPr/>
            </a:pPr>
            <a:r>
              <a:rPr lang="en-US" altLang="ja-JP" b="1" dirty="0">
                <a:latin typeface="+mj-lt"/>
              </a:rPr>
              <a:t>2. </a:t>
            </a:r>
            <a:r>
              <a:rPr lang="en-US" altLang="ja-JP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Key Category</a:t>
            </a:r>
          </a:p>
          <a:p>
            <a:pPr marL="0" indent="0" eaLnBrk="1" hangingPunct="1">
              <a:lnSpc>
                <a:spcPct val="130000"/>
              </a:lnSpc>
              <a:spcBef>
                <a:spcPct val="40000"/>
              </a:spcBef>
              <a:buNone/>
              <a:defRPr/>
            </a:pPr>
            <a:r>
              <a:rPr lang="en-US" altLang="ja-JP" b="1" dirty="0">
                <a:latin typeface="+mj-lt"/>
              </a:rPr>
              <a:t>3. How to define </a:t>
            </a:r>
            <a:r>
              <a:rPr lang="en-US" altLang="ja-JP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Key Categories</a:t>
            </a:r>
            <a:r>
              <a:rPr lang="en-US" altLang="ja-JP" b="1" dirty="0">
                <a:latin typeface="+mj-lt"/>
              </a:rPr>
              <a:t>: Approach 1, 2</a:t>
            </a:r>
          </a:p>
          <a:p>
            <a:pPr marL="0" indent="0" eaLnBrk="1" hangingPunct="1">
              <a:lnSpc>
                <a:spcPct val="130000"/>
              </a:lnSpc>
              <a:spcBef>
                <a:spcPct val="40000"/>
              </a:spcBef>
              <a:buNone/>
              <a:defRPr/>
            </a:pPr>
            <a:r>
              <a:rPr lang="en-US" altLang="ja-JP" b="1" dirty="0">
                <a:latin typeface="+mj-lt"/>
              </a:rPr>
              <a:t>4. Conclusion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8244408" y="6291753"/>
            <a:ext cx="288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AAEF72BF-65D0-402F-936E-810A03B388F7}" type="slidenum">
              <a:rPr lang="en-US" altLang="en-US">
                <a:solidFill>
                  <a:prstClr val="black"/>
                </a:solidFill>
                <a:cs typeface="Arial"/>
              </a:rPr>
              <a:pPr/>
              <a:t>3</a:t>
            </a:fld>
            <a:endParaRPr lang="en-US" dirty="0"/>
          </a:p>
        </p:txBody>
      </p:sp>
      <p:sp>
        <p:nvSpPr>
          <p:cNvPr id="5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6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912313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1" y="260648"/>
            <a:ext cx="8280920" cy="504056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GB" altLang="ja-JP" dirty="0">
                <a:ea typeface="ＭＳ Ｐゴシック" pitchFamily="50" charset="-128"/>
              </a:rPr>
              <a:t>Methods: Tier 1, 2, 3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256431"/>
            <a:ext cx="7969250" cy="4548833"/>
          </a:xfrm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GB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Tiers: </a:t>
            </a:r>
            <a:r>
              <a:rPr lang="en-GB" b="1" dirty="0">
                <a:latin typeface="+mj-lt"/>
              </a:rPr>
              <a:t>A tier represents a level of methodological complexity. 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endParaRPr lang="en-GB" b="1" dirty="0">
              <a:latin typeface="+mj-lt"/>
            </a:endParaRPr>
          </a:p>
          <a:p>
            <a:pPr>
              <a:lnSpc>
                <a:spcPct val="130000"/>
              </a:lnSpc>
              <a:defRPr/>
            </a:pPr>
            <a:r>
              <a:rPr lang="en-GB" b="1" dirty="0">
                <a:latin typeface="+mj-lt"/>
              </a:rPr>
              <a:t>Usually three tiers are provided: </a:t>
            </a:r>
          </a:p>
          <a:p>
            <a:pPr marL="533400">
              <a:lnSpc>
                <a:spcPct val="130000"/>
              </a:lnSpc>
              <a:buFontTx/>
              <a:buChar char="-"/>
              <a:defRPr/>
            </a:pPr>
            <a:r>
              <a:rPr lang="en-GB" dirty="0">
                <a:latin typeface="+mj-lt"/>
              </a:rPr>
              <a:t>Tier 1 is the basic method, </a:t>
            </a:r>
          </a:p>
          <a:p>
            <a:pPr marL="533400">
              <a:lnSpc>
                <a:spcPct val="130000"/>
              </a:lnSpc>
              <a:buFontTx/>
              <a:buChar char="-"/>
              <a:defRPr/>
            </a:pPr>
            <a:r>
              <a:rPr lang="en-GB" dirty="0">
                <a:latin typeface="+mj-lt"/>
              </a:rPr>
              <a:t>Tier 2 - intermediate and </a:t>
            </a:r>
          </a:p>
          <a:p>
            <a:pPr marL="533400">
              <a:lnSpc>
                <a:spcPct val="130000"/>
              </a:lnSpc>
              <a:buFontTx/>
              <a:buChar char="-"/>
              <a:defRPr/>
            </a:pPr>
            <a:r>
              <a:rPr lang="en-GB" dirty="0">
                <a:latin typeface="+mj-lt"/>
              </a:rPr>
              <a:t>Tier 3 - most demanding in terms of complexity and data requirements </a:t>
            </a:r>
          </a:p>
          <a:p>
            <a:pPr marL="0" indent="0" eaLnBrk="1" hangingPunct="1">
              <a:lnSpc>
                <a:spcPct val="130000"/>
              </a:lnSpc>
              <a:buNone/>
              <a:defRPr/>
            </a:pPr>
            <a:endParaRPr lang="en-GB" b="1" dirty="0">
              <a:latin typeface="+mj-lt"/>
            </a:endParaRPr>
          </a:p>
          <a:p>
            <a:pPr>
              <a:lnSpc>
                <a:spcPct val="130000"/>
              </a:lnSpc>
              <a:defRPr/>
            </a:pPr>
            <a:r>
              <a:rPr lang="en-GB" b="1" dirty="0">
                <a:latin typeface="+mj-lt"/>
              </a:rPr>
              <a:t>Tiers 2 and 3 are sometimes referred to as </a:t>
            </a:r>
            <a:r>
              <a:rPr lang="en-GB" b="1" i="1" u="sng" dirty="0">
                <a:latin typeface="+mj-lt"/>
              </a:rPr>
              <a:t>higher tier methods </a:t>
            </a:r>
            <a:r>
              <a:rPr lang="en-GB" b="1" dirty="0">
                <a:latin typeface="+mj-lt"/>
              </a:rPr>
              <a:t>and are generally considered to be more accurate </a:t>
            </a:r>
            <a:endParaRPr lang="en-US" altLang="ja-JP" b="1" dirty="0">
              <a:latin typeface="+mj-lt"/>
              <a:ea typeface="ＭＳ Ｐゴシック" pitchFamily="50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244408" y="6291753"/>
            <a:ext cx="288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AAEF72BF-65D0-402F-936E-810A03B388F7}" type="slidenum">
              <a:rPr lang="en-US" altLang="en-US">
                <a:solidFill>
                  <a:prstClr val="black"/>
                </a:solidFill>
                <a:cs typeface="Arial"/>
              </a:rPr>
              <a:pPr/>
              <a:t>4</a:t>
            </a:fld>
            <a:endParaRPr lang="en-US" dirty="0"/>
          </a:p>
        </p:txBody>
      </p:sp>
      <p:sp>
        <p:nvSpPr>
          <p:cNvPr id="5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6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406034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998" y="260648"/>
            <a:ext cx="4858428" cy="504056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>
                <a:ea typeface="ＭＳ Ｐゴシック" pitchFamily="50" charset="-128"/>
              </a:rPr>
              <a:t>Methodological Choice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998" y="1295863"/>
            <a:ext cx="7950442" cy="4525963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b="1" dirty="0">
                <a:latin typeface="+mj-lt"/>
              </a:rPr>
              <a:t>Methodological choice for individual </a:t>
            </a:r>
            <a:r>
              <a:rPr lang="en-GB" b="1" dirty="0"/>
              <a:t>source</a:t>
            </a:r>
            <a:r>
              <a:rPr lang="en-GB" b="1" dirty="0">
                <a:latin typeface="+mj-lt"/>
              </a:rPr>
              <a:t> and sink categories is important in managing overall inventory uncertainty </a:t>
            </a:r>
            <a:r>
              <a:rPr lang="en-GB" dirty="0">
                <a:latin typeface="+mj-lt"/>
              </a:rPr>
              <a:t>(it is lower when emissions and removals are estimated using the most rigorous methods)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500" b="1" dirty="0">
              <a:latin typeface="+mj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b="1" dirty="0">
                <a:latin typeface="+mj-lt"/>
              </a:rPr>
              <a:t>However, these methods generally require more extensive resources for data collection, so it may not be feasible to use more rigorous method for every category </a:t>
            </a:r>
            <a:r>
              <a:rPr lang="en-GB" dirty="0">
                <a:latin typeface="+mj-lt"/>
              </a:rPr>
              <a:t>(therefore it is </a:t>
            </a:r>
            <a:r>
              <a:rPr lang="en-GB" i="1" u="sng" dirty="0">
                <a:latin typeface="+mj-lt"/>
              </a:rPr>
              <a:t>good practice</a:t>
            </a:r>
            <a:r>
              <a:rPr lang="en-GB" i="1" dirty="0">
                <a:latin typeface="+mj-lt"/>
              </a:rPr>
              <a:t> </a:t>
            </a:r>
            <a:r>
              <a:rPr lang="en-GB" dirty="0">
                <a:latin typeface="+mj-lt"/>
              </a:rPr>
              <a:t>to identify those categories that have the greatest contribution to overall inventory)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800" b="1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b="1" dirty="0">
                <a:latin typeface="+mj-lt"/>
              </a:rPr>
              <a:t>By identifying these </a:t>
            </a:r>
            <a:r>
              <a:rPr lang="en-GB" i="1" u="sng" dirty="0">
                <a:latin typeface="+mj-lt"/>
              </a:rPr>
              <a:t>key categories</a:t>
            </a:r>
            <a:r>
              <a:rPr lang="en-GB" i="1" dirty="0">
                <a:latin typeface="+mj-lt"/>
              </a:rPr>
              <a:t> </a:t>
            </a:r>
            <a:r>
              <a:rPr lang="en-GB" b="1" dirty="0">
                <a:latin typeface="+mj-lt"/>
              </a:rPr>
              <a:t>in a systematic and objective manner, inventory compilers can prioritise their efforts and improve their overall estimates </a:t>
            </a:r>
            <a:r>
              <a:rPr lang="en-GB" dirty="0">
                <a:latin typeface="+mj-lt"/>
              </a:rPr>
              <a:t>(it is </a:t>
            </a:r>
            <a:r>
              <a:rPr lang="en-GB" i="1" u="sng" dirty="0">
                <a:latin typeface="+mj-lt"/>
              </a:rPr>
              <a:t>good practice</a:t>
            </a:r>
            <a:r>
              <a:rPr lang="en-GB" i="1" dirty="0">
                <a:latin typeface="+mj-lt"/>
              </a:rPr>
              <a:t> </a:t>
            </a:r>
            <a:r>
              <a:rPr lang="en-GB" dirty="0">
                <a:latin typeface="+mj-lt"/>
              </a:rPr>
              <a:t>to use results of key category analysis as a basis for methodological choice to improve inventory quality and to increase confidence in the GHG estimates)</a:t>
            </a:r>
          </a:p>
        </p:txBody>
      </p:sp>
      <p:sp>
        <p:nvSpPr>
          <p:cNvPr id="4" name="Rectangle 3"/>
          <p:cNvSpPr/>
          <p:nvPr/>
        </p:nvSpPr>
        <p:spPr>
          <a:xfrm>
            <a:off x="8244408" y="6291753"/>
            <a:ext cx="288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5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6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647003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332657"/>
            <a:ext cx="7869238" cy="43204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>
                <a:ea typeface="ＭＳ Ｐゴシック" pitchFamily="50" charset="-128"/>
              </a:rPr>
              <a:t>Key Category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+mj-lt"/>
              </a:rPr>
              <a:t>A </a:t>
            </a:r>
            <a:r>
              <a:rPr lang="en-GB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key category </a:t>
            </a:r>
            <a:r>
              <a:rPr lang="en-GB" dirty="0">
                <a:latin typeface="+mj-lt"/>
              </a:rPr>
              <a:t>is one that is prioritised within the national inventory system because its estimate has a significant influence on a country’s total inventory of greenhouse gases in terms of: </a:t>
            </a:r>
          </a:p>
          <a:p>
            <a:pPr marL="400050" lvl="1" indent="0">
              <a:buNone/>
            </a:pPr>
            <a:r>
              <a:rPr lang="en-GB" i="1" dirty="0">
                <a:latin typeface="+mj-lt"/>
              </a:rPr>
              <a:t>- the absolute level</a:t>
            </a:r>
            <a:r>
              <a:rPr lang="en-GB" dirty="0">
                <a:latin typeface="+mj-lt"/>
              </a:rPr>
              <a:t>, </a:t>
            </a:r>
          </a:p>
          <a:p>
            <a:pPr marL="400050" lvl="1" indent="0">
              <a:buNone/>
            </a:pPr>
            <a:r>
              <a:rPr lang="en-GB" i="1" dirty="0">
                <a:latin typeface="+mj-lt"/>
              </a:rPr>
              <a:t>- the trend</a:t>
            </a:r>
            <a:r>
              <a:rPr lang="en-GB" dirty="0">
                <a:latin typeface="+mj-lt"/>
              </a:rPr>
              <a:t>, or </a:t>
            </a:r>
          </a:p>
          <a:p>
            <a:pPr marL="400050" lvl="1" indent="0">
              <a:buNone/>
            </a:pPr>
            <a:r>
              <a:rPr lang="en-GB" i="1" dirty="0">
                <a:latin typeface="+mj-lt"/>
              </a:rPr>
              <a:t>- the uncertainty </a:t>
            </a:r>
            <a:r>
              <a:rPr lang="en-GB" u="sng" dirty="0">
                <a:latin typeface="+mj-lt"/>
              </a:rPr>
              <a:t>in emissions and removals</a:t>
            </a:r>
            <a:r>
              <a:rPr lang="en-GB" dirty="0">
                <a:latin typeface="+mj-lt"/>
              </a:rPr>
              <a:t>. </a:t>
            </a:r>
          </a:p>
        </p:txBody>
      </p:sp>
      <p:sp>
        <p:nvSpPr>
          <p:cNvPr id="4" name="Rectangle 3"/>
          <p:cNvSpPr/>
          <p:nvPr/>
        </p:nvSpPr>
        <p:spPr>
          <a:xfrm>
            <a:off x="8244408" y="6291753"/>
            <a:ext cx="288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5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6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62480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129" y="1268760"/>
            <a:ext cx="7822109" cy="452596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GB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Key categories </a:t>
            </a:r>
            <a:r>
              <a:rPr lang="en-GB" b="1" dirty="0">
                <a:latin typeface="+mj-lt"/>
              </a:rPr>
              <a:t>should be the priority for countries during inventory resource allocation for data collection, compilation, quality assurance/quality control and reporting. </a:t>
            </a:r>
          </a:p>
          <a:p>
            <a:pPr>
              <a:lnSpc>
                <a:spcPct val="130000"/>
              </a:lnSpc>
            </a:pPr>
            <a:endParaRPr lang="en-GB" b="1" dirty="0"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en-GB" b="1" dirty="0">
                <a:latin typeface="+mj-lt"/>
              </a:rPr>
              <a:t>In general, more detailed </a:t>
            </a:r>
            <a:r>
              <a:rPr lang="en-GB" b="1" i="1" dirty="0">
                <a:latin typeface="+mj-lt"/>
              </a:rPr>
              <a:t>higher tier methods </a:t>
            </a:r>
            <a:r>
              <a:rPr lang="en-GB" b="1" dirty="0">
                <a:latin typeface="+mj-lt"/>
              </a:rPr>
              <a:t>should be selected for </a:t>
            </a:r>
            <a:r>
              <a:rPr lang="en-GB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key categories.</a:t>
            </a:r>
          </a:p>
          <a:p>
            <a:pPr>
              <a:lnSpc>
                <a:spcPct val="130000"/>
              </a:lnSpc>
            </a:pPr>
            <a:endParaRPr lang="en-GB" dirty="0">
              <a:latin typeface="+mj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35000" y="332657"/>
            <a:ext cx="7869238" cy="43204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>
                <a:ea typeface="ＭＳ Ｐゴシック" pitchFamily="50" charset="-128"/>
              </a:rPr>
              <a:t>Key Category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8244408" y="6291753"/>
            <a:ext cx="288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cs typeface="Arial"/>
              </a:rPr>
              <a:t>7</a:t>
            </a:r>
            <a:endParaRPr lang="en-US" dirty="0"/>
          </a:p>
        </p:txBody>
      </p:sp>
      <p:sp>
        <p:nvSpPr>
          <p:cNvPr id="6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7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238620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09563"/>
            <a:ext cx="7869238" cy="4551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>
                <a:ea typeface="ＭＳ Ｐゴシック" pitchFamily="50" charset="-128"/>
              </a:rPr>
              <a:t>How to Define Key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847" y="1268760"/>
            <a:ext cx="8010601" cy="4880499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GB" b="1" dirty="0">
                <a:latin typeface="+mj-lt"/>
              </a:rPr>
              <a:t>Disaggregate categories to the lowest possible level:</a:t>
            </a:r>
          </a:p>
          <a:p>
            <a:pPr marL="533400">
              <a:lnSpc>
                <a:spcPct val="130000"/>
              </a:lnSpc>
              <a:buFontTx/>
              <a:buChar char="-"/>
            </a:pPr>
            <a:r>
              <a:rPr lang="en-GB" dirty="0">
                <a:latin typeface="+mj-lt"/>
              </a:rPr>
              <a:t>to sub-category (e.g., to a fuel type – liquid, gaseous, solid)</a:t>
            </a:r>
          </a:p>
          <a:p>
            <a:pPr marL="533400">
              <a:lnSpc>
                <a:spcPct val="130000"/>
              </a:lnSpc>
              <a:buFontTx/>
              <a:buChar char="-"/>
            </a:pPr>
            <a:r>
              <a:rPr lang="en-GB" dirty="0">
                <a:latin typeface="+mj-lt"/>
              </a:rPr>
              <a:t>to individual gas (use GWP).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en-GB" b="1" dirty="0"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en-GB" b="1" dirty="0">
                <a:latin typeface="+mj-lt"/>
              </a:rPr>
              <a:t>Apply two Approaches:</a:t>
            </a:r>
          </a:p>
          <a:p>
            <a:pPr marL="533400" lvl="1" indent="-269875">
              <a:lnSpc>
                <a:spcPct val="130000"/>
              </a:lnSpc>
              <a:buFontTx/>
              <a:buChar char="-"/>
            </a:pPr>
            <a:r>
              <a:rPr lang="en-GB" dirty="0">
                <a:latin typeface="+mj-lt"/>
                <a:ea typeface="+mn-ea"/>
                <a:cs typeface="+mn-cs"/>
              </a:rPr>
              <a:t>Approach 1 – Level and Trend Assessment</a:t>
            </a:r>
          </a:p>
          <a:p>
            <a:pPr marL="533400" lvl="1" indent="-269875">
              <a:lnSpc>
                <a:spcPct val="130000"/>
              </a:lnSpc>
              <a:buFontTx/>
              <a:buChar char="-"/>
            </a:pPr>
            <a:r>
              <a:rPr lang="en-GB" dirty="0">
                <a:latin typeface="+mj-lt"/>
                <a:ea typeface="+mn-ea"/>
                <a:cs typeface="+mn-cs"/>
              </a:rPr>
              <a:t>Approach 2 – Level/Trend + Uncertainty Assessment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8244408" y="6291753"/>
            <a:ext cx="288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5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6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73705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09563"/>
            <a:ext cx="7869238" cy="455141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>
                <a:ea typeface="ＭＳ Ｐゴシック" pitchFamily="50" charset="-128"/>
              </a:rPr>
              <a:t>Key Categories: Approach 1,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263" y="1268760"/>
            <a:ext cx="7969185" cy="4525963"/>
          </a:xfrm>
        </p:spPr>
        <p:txBody>
          <a:bodyPr/>
          <a:lstStyle/>
          <a:p>
            <a:pPr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latin typeface="+mj-lt"/>
              </a:rPr>
              <a:t>Approach 1 – Level and Trend Assessment:</a:t>
            </a:r>
          </a:p>
          <a:p>
            <a:pPr marL="400050" lvl="1" indent="0">
              <a:lnSpc>
                <a:spcPct val="130000"/>
              </a:lnSpc>
              <a:buNone/>
            </a:pPr>
            <a:r>
              <a:rPr lang="en-GB" b="1" dirty="0">
                <a:solidFill>
                  <a:srgbClr val="FF5001"/>
                </a:solidFill>
                <a:latin typeface="+mj-lt"/>
              </a:rPr>
              <a:t>   </a:t>
            </a:r>
            <a:r>
              <a:rPr lang="en-GB" b="1" dirty="0">
                <a:solidFill>
                  <a:srgbClr val="F89708"/>
                </a:solidFill>
                <a:latin typeface="+mj-lt"/>
              </a:rPr>
              <a:t> 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Key categories - 95% cumulative effect</a:t>
            </a:r>
          </a:p>
          <a:p>
            <a:pPr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GB" b="1" dirty="0">
              <a:solidFill>
                <a:srgbClr val="F87F0C"/>
              </a:solidFill>
              <a:latin typeface="+mj-lt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b="1" dirty="0">
                <a:latin typeface="+mj-lt"/>
              </a:rPr>
              <a:t>Approach 2 – Level/Trend + Uncertainty Assessment:</a:t>
            </a:r>
          </a:p>
          <a:p>
            <a:pPr marL="400050" lvl="1" indent="0">
              <a:lnSpc>
                <a:spcPct val="130000"/>
              </a:lnSpc>
              <a:buNone/>
            </a:pPr>
            <a:r>
              <a:rPr lang="en-GB" b="1" dirty="0">
                <a:solidFill>
                  <a:srgbClr val="FF5001"/>
                </a:solidFill>
                <a:latin typeface="+mj-lt"/>
              </a:rPr>
              <a:t>    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Key categories - 90% cumulative effect</a:t>
            </a:r>
          </a:p>
          <a:p>
            <a:pPr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GB" b="1" dirty="0">
              <a:solidFill>
                <a:srgbClr val="C00000"/>
              </a:solidFill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en-GB" b="1" i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Removals: </a:t>
            </a:r>
            <a:r>
              <a:rPr lang="en-GB" b="1" dirty="0">
                <a:latin typeface="+mj-lt"/>
              </a:rPr>
              <a:t>expressed as positive numbers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GB" b="1" dirty="0">
                <a:latin typeface="+mj-lt"/>
              </a:rPr>
              <a:t>                    (inclusion/exclusion)</a:t>
            </a:r>
          </a:p>
        </p:txBody>
      </p:sp>
      <p:sp>
        <p:nvSpPr>
          <p:cNvPr id="4" name="Rectangle 3"/>
          <p:cNvSpPr/>
          <p:nvPr/>
        </p:nvSpPr>
        <p:spPr>
          <a:xfrm>
            <a:off x="8244408" y="6291753"/>
            <a:ext cx="288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9</a:t>
            </a:r>
          </a:p>
        </p:txBody>
      </p:sp>
      <p:sp>
        <p:nvSpPr>
          <p:cNvPr id="5" name="Rectangle 36"/>
          <p:cNvSpPr txBox="1">
            <a:spLocks noChangeArrowheads="1"/>
          </p:cNvSpPr>
          <p:nvPr/>
        </p:nvSpPr>
        <p:spPr>
          <a:xfrm>
            <a:off x="2635250" y="6505575"/>
            <a:ext cx="5230813" cy="1793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/>
              <a:t>Training Materials for National Greenhouse Gas Inventories</a:t>
            </a:r>
            <a:endParaRPr lang="de-DE" altLang="en-US" sz="1200" dirty="0"/>
          </a:p>
        </p:txBody>
      </p:sp>
      <p:sp>
        <p:nvSpPr>
          <p:cNvPr id="6" name="Rectangle 37"/>
          <p:cNvSpPr txBox="1">
            <a:spLocks noChangeArrowheads="1"/>
          </p:cNvSpPr>
          <p:nvPr/>
        </p:nvSpPr>
        <p:spPr>
          <a:xfrm>
            <a:off x="3273425" y="6261099"/>
            <a:ext cx="3098775" cy="2444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/>
            <a:r>
              <a:rPr lang="en-US" altLang="en-US" sz="1200" b="1"/>
              <a:t>Consultative Group of Experts (CGE)</a:t>
            </a:r>
            <a:endParaRPr lang="de-DE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364991210"/>
      </p:ext>
    </p:extLst>
  </p:cSld>
  <p:clrMapOvr>
    <a:masterClrMapping/>
  </p:clrMapOvr>
</p:sld>
</file>

<file path=ppt/theme/theme1.xml><?xml version="1.0" encoding="utf-8"?>
<a:theme xmlns:a="http://schemas.openxmlformats.org/drawingml/2006/main" name=" UNFCCC PowerPoint">
  <a:themeElements>
    <a:clrScheme name="blank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NFCCC quote">
  <a:themeElements>
    <a:clrScheme name="UNFCCC quot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 quo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FCCC quot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UNFCCC_Master 70pt title">
  <a:themeElements>
    <a:clrScheme name="UNFCCC_Master 70pt title 1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UNFCCC_Master 70pt titl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FCCC_Master 70pt title 1">
        <a:dk1>
          <a:srgbClr val="000000"/>
        </a:dk1>
        <a:lt1>
          <a:srgbClr val="FFFFFF"/>
        </a:lt1>
        <a:dk2>
          <a:srgbClr val="4B93DC"/>
        </a:dk2>
        <a:lt2>
          <a:srgbClr val="808080"/>
        </a:lt2>
        <a:accent1>
          <a:srgbClr val="CCA674"/>
        </a:accent1>
        <a:accent2>
          <a:srgbClr val="FB927D"/>
        </a:accent2>
        <a:accent3>
          <a:srgbClr val="FFFFFF"/>
        </a:accent3>
        <a:accent4>
          <a:srgbClr val="000000"/>
        </a:accent4>
        <a:accent5>
          <a:srgbClr val="E2D0BC"/>
        </a:accent5>
        <a:accent6>
          <a:srgbClr val="E38471"/>
        </a:accent6>
        <a:hlink>
          <a:srgbClr val="A8D6BC"/>
        </a:hlink>
        <a:folHlink>
          <a:srgbClr val="B6D4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4B93DC"/>
      </a:dk2>
      <a:lt2>
        <a:srgbClr val="808080"/>
      </a:lt2>
      <a:accent1>
        <a:srgbClr val="CCA674"/>
      </a:accent1>
      <a:accent2>
        <a:srgbClr val="FB927D"/>
      </a:accent2>
      <a:accent3>
        <a:srgbClr val="FFFFFF"/>
      </a:accent3>
      <a:accent4>
        <a:srgbClr val="000000"/>
      </a:accent4>
      <a:accent5>
        <a:srgbClr val="E2D0BC"/>
      </a:accent5>
      <a:accent6>
        <a:srgbClr val="E38471"/>
      </a:accent6>
      <a:hlink>
        <a:srgbClr val="A8D6BC"/>
      </a:hlink>
      <a:folHlink>
        <a:srgbClr val="B6D4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0F70CB2BEB3E4B9239167C339B484B" ma:contentTypeVersion="2" ma:contentTypeDescription="Create a new document." ma:contentTypeScope="" ma:versionID="cd49b3c25af256f9b0e84d1ff9f5658c">
  <xsd:schema xmlns:xsd="http://www.w3.org/2001/XMLSchema" xmlns:xs="http://www.w3.org/2001/XMLSchema" xmlns:p="http://schemas.microsoft.com/office/2006/metadata/properties" xmlns:ns2="fd44d591-518f-414d-9c58-168d47e8a02c" targetNamespace="http://schemas.microsoft.com/office/2006/metadata/properties" ma:root="true" ma:fieldsID="e4a07d9ff8b6a9e3d9f8ddec7f9a7c95" ns2:_="">
    <xsd:import namespace="fd44d591-518f-414d-9c58-168d47e8a02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Doc_x0020_type" minOccurs="0"/>
                <xsd:element ref="ns2:Occasion" minOccurs="0"/>
                <xsd:element ref="ns2:Occasion_x003a_ActivityTex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44d591-518f-414d-9c58-168d47e8a02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_x0020_type" ma:index="11" nillable="true" ma:displayName="Doc type" ma:default="Minutes" ma:format="Dropdown" ma:internalName="Doc_x0020_type">
      <xsd:simpleType>
        <xsd:restriction base="dms:Choice">
          <xsd:enumeration value="Minutes"/>
          <xsd:enumeration value="Agenda"/>
          <xsd:enumeration value="Presentation"/>
          <xsd:enumeration value="Background documents"/>
          <xsd:enumeration value="Reference materials"/>
          <xsd:enumeration value="Other"/>
          <xsd:enumeration value="Training Presentation"/>
          <xsd:enumeration value="Training Handbook"/>
          <xsd:enumeration value="Document"/>
          <xsd:enumeration value="Archive"/>
        </xsd:restriction>
      </xsd:simpleType>
    </xsd:element>
    <xsd:element name="Occasion" ma:index="12" nillable="true" ma:displayName="Occasion" ma:list="{6e86d4ec-4cb6-4442-9968-65ae73616959}" ma:internalName="Occasion" ma:showField="Title" ma:web="fd44d591-518f-414d-9c58-168d47e8a02c">
      <xsd:simpleType>
        <xsd:restriction base="dms:Lookup"/>
      </xsd:simpleType>
    </xsd:element>
    <xsd:element name="Occasion_x003a_ActivityText" ma:index="13" nillable="true" ma:displayName="Occasion:ActivityText" ma:list="{6e86d4ec-4cb6-4442-9968-65ae73616959}" ma:internalName="Occasion_x003A_ActivityText" ma:readOnly="true" ma:showField="ActivityText" ma:web="fd44d591-518f-414d-9c58-168d47e8a02c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ccasion xmlns="fd44d591-518f-414d-9c58-168d47e8a02c">22</Occasion>
    <Doc_x0020_type xmlns="fd44d591-518f-414d-9c58-168d47e8a02c">Presentation</Doc_x0020_type>
    <_dlc_DocId xmlns="fd44d591-518f-414d-9c58-168d47e8a02c">XPNSPWEK3DPS-467863604-208</_dlc_DocId>
    <_dlc_DocIdUrl xmlns="fd44d591-518f-414d-9c58-168d47e8a02c">
      <Url>https://process.unfccc.int/sites/CGE/_layouts/DocIdRedir.aspx?ID=XPNSPWEK3DPS-467863604-208</Url>
      <Description>XPNSPWEK3DPS-467863604-208</Description>
    </_dlc_DocIdUrl>
  </documentManagement>
</p:properties>
</file>

<file path=customXml/itemProps1.xml><?xml version="1.0" encoding="utf-8"?>
<ds:datastoreItem xmlns:ds="http://schemas.openxmlformats.org/officeDocument/2006/customXml" ds:itemID="{15C1AF4C-8667-45BD-BB85-29DCDB7F04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44d591-518f-414d-9c58-168d47e8a0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E1087F-A4EB-4992-9FC7-C597E1BFD7AA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723E666-2C49-4C7D-9EE4-2D640E827C3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9469D1E-FA74-48FE-BC60-D457D5B12094}">
  <ds:schemaRefs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fd44d591-518f-414d-9c58-168d47e8a02c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1689</Words>
  <Application>Microsoft Office PowerPoint</Application>
  <PresentationFormat>On-screen Show (4:3)</PresentationFormat>
  <Paragraphs>405</Paragraphs>
  <Slides>25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MS PGothic</vt:lpstr>
      <vt:lpstr>MS PGothic</vt:lpstr>
      <vt:lpstr>Arial</vt:lpstr>
      <vt:lpstr>Times New Roman</vt:lpstr>
      <vt:lpstr>Wingdings</vt:lpstr>
      <vt:lpstr> UNFCCC PowerPoint</vt:lpstr>
      <vt:lpstr>UNFCCC quote</vt:lpstr>
      <vt:lpstr>UNFCCC_Master 70pt title</vt:lpstr>
      <vt:lpstr>      </vt:lpstr>
      <vt:lpstr>Foreword, Copyright and Disclaimer</vt:lpstr>
      <vt:lpstr>Outline</vt:lpstr>
      <vt:lpstr>Methods: Tier 1, 2, 3</vt:lpstr>
      <vt:lpstr>Methodological Choice</vt:lpstr>
      <vt:lpstr>Key Category</vt:lpstr>
      <vt:lpstr>Key Category</vt:lpstr>
      <vt:lpstr>How to Define Key Categories</vt:lpstr>
      <vt:lpstr>Key Categories: Approach 1, 2</vt:lpstr>
      <vt:lpstr>Example of Level Assessment</vt:lpstr>
      <vt:lpstr>Example of Level Assessment</vt:lpstr>
      <vt:lpstr>Example of Level Assessment</vt:lpstr>
      <vt:lpstr>Example of Level Assessment</vt:lpstr>
      <vt:lpstr>Example of Level Assessment</vt:lpstr>
      <vt:lpstr>Approach 1 : Trend</vt:lpstr>
      <vt:lpstr>PowerPoint Presentation</vt:lpstr>
      <vt:lpstr>PowerPoint Presentation</vt:lpstr>
      <vt:lpstr>Approach 2: Level/Trend + Uncertainty</vt:lpstr>
      <vt:lpstr>PowerPoint Presentation</vt:lpstr>
      <vt:lpstr>Qualitative Analysis</vt:lpstr>
      <vt:lpstr>Results</vt:lpstr>
      <vt:lpstr>Example</vt:lpstr>
      <vt:lpstr>PowerPoint Presentation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2015-02-18T16:07:10Z</dcterms:created>
  <dcterms:modified xsi:type="dcterms:W3CDTF">2017-09-05T12:23:30Z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0x010100130F70CB2BEB3E4B9239167C339B484B</vt:lpwstr>
  </property>
  <property fmtid="{D5CDD505-2E9C-101B-9397-08002B2CF9AE}" pid="3" name="_dlc_DocIdItemGuid">
    <vt:lpwstr>5f9ed1d3-1e38-4961-872a-1b795a73fac0</vt:lpwstr>
  </property>
</Properties>
</file>