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51" r:id="rId2"/>
    <p:sldMasterId id="2147483652" r:id="rId3"/>
  </p:sldMasterIdLst>
  <p:notesMasterIdLst>
    <p:notesMasterId r:id="rId33"/>
  </p:notesMasterIdLst>
  <p:handoutMasterIdLst>
    <p:handoutMasterId r:id="rId34"/>
  </p:handoutMasterIdLst>
  <p:sldIdLst>
    <p:sldId id="335" r:id="rId4"/>
    <p:sldId id="361" r:id="rId5"/>
    <p:sldId id="265" r:id="rId6"/>
    <p:sldId id="333" r:id="rId7"/>
    <p:sldId id="336" r:id="rId8"/>
    <p:sldId id="337" r:id="rId9"/>
    <p:sldId id="338" r:id="rId10"/>
    <p:sldId id="339" r:id="rId11"/>
    <p:sldId id="340" r:id="rId12"/>
    <p:sldId id="341" r:id="rId13"/>
    <p:sldId id="360" r:id="rId14"/>
    <p:sldId id="347" r:id="rId15"/>
    <p:sldId id="351" r:id="rId16"/>
    <p:sldId id="350" r:id="rId17"/>
    <p:sldId id="357" r:id="rId18"/>
    <p:sldId id="358" r:id="rId19"/>
    <p:sldId id="359" r:id="rId20"/>
    <p:sldId id="356" r:id="rId21"/>
    <p:sldId id="355" r:id="rId22"/>
    <p:sldId id="354" r:id="rId23"/>
    <p:sldId id="353" r:id="rId24"/>
    <p:sldId id="349" r:id="rId25"/>
    <p:sldId id="348" r:id="rId26"/>
    <p:sldId id="342" r:id="rId27"/>
    <p:sldId id="346" r:id="rId28"/>
    <p:sldId id="345" r:id="rId29"/>
    <p:sldId id="344" r:id="rId30"/>
    <p:sldId id="343" r:id="rId31"/>
    <p:sldId id="266" r:id="rId32"/>
  </p:sldIdLst>
  <p:sldSz cx="9144000" cy="6858000" type="screen4x3"/>
  <p:notesSz cx="6794500" cy="99060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6370" autoAdjust="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75556" y="388743"/>
            <a:ext cx="5843392" cy="1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75556" y="9223781"/>
            <a:ext cx="5843392" cy="1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338" y="9252295"/>
            <a:ext cx="621412" cy="6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2"/>
            <a:ext cx="2944486" cy="494762"/>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920750" y="742950"/>
            <a:ext cx="4953000" cy="3716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05529" y="4706388"/>
            <a:ext cx="4983444" cy="445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75556" y="388743"/>
            <a:ext cx="5843392" cy="1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75556" y="9223781"/>
            <a:ext cx="5843392" cy="1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69479" y="149044"/>
            <a:ext cx="5841872" cy="17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55" y="9223782"/>
            <a:ext cx="621412" cy="6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22338" y="742950"/>
            <a:ext cx="4953000" cy="3716338"/>
          </a:xfrm>
          <a:ln/>
        </p:spPr>
      </p:sp>
      <p:sp>
        <p:nvSpPr>
          <p:cNvPr id="88067" name="Rectangle 3"/>
          <p:cNvSpPr>
            <a:spLocks noGrp="1" noChangeArrowheads="1"/>
          </p:cNvSpPr>
          <p:nvPr>
            <p:ph type="body" idx="1"/>
          </p:nvPr>
        </p:nvSpPr>
        <p:spPr>
          <a:xfrm>
            <a:off x="904876" y="4706939"/>
            <a:ext cx="49847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318705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311805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pcc-nggip.iges.or.jp/meeting/meeting.html" TargetMode="External"/><Relationship Id="rId2" Type="http://schemas.openxmlformats.org/officeDocument/2006/relationships/hyperlink" Target="http://www.ipcc.ch/meetings/session44/p44_decisions.pdf" TargetMode="External"/><Relationship Id="rId1" Type="http://schemas.openxmlformats.org/officeDocument/2006/relationships/slideLayout" Target="../slideLayouts/slideLayout2.xml"/><Relationship Id="rId5" Type="http://schemas.openxmlformats.org/officeDocument/2006/relationships/hyperlink" Target="http://www.ipcc.ch/activities/pdf/ar6_schedule.pdf#page=2" TargetMode="External"/><Relationship Id="rId4" Type="http://schemas.openxmlformats.org/officeDocument/2006/relationships/hyperlink" Target="http://www.ipcc-nggip.iges.or.jp/presentation/presentation.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135792" y="1639416"/>
            <a:ext cx="450821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2800" b="1" kern="0" dirty="0"/>
              <a:t>National GHG Inventories: </a:t>
            </a:r>
          </a:p>
          <a:p>
            <a:pPr>
              <a:lnSpc>
                <a:spcPts val="3500"/>
              </a:lnSpc>
              <a:defRPr/>
            </a:pPr>
            <a:endParaRPr lang="en-IE" sz="2800" b="1" kern="0" dirty="0"/>
          </a:p>
          <a:p>
            <a:pPr>
              <a:lnSpc>
                <a:spcPts val="3500"/>
              </a:lnSpc>
              <a:defRPr/>
            </a:pPr>
            <a:r>
              <a:rPr lang="en-IE" sz="2800" b="1" kern="0" dirty="0"/>
              <a:t>Scope and General Principles, and </a:t>
            </a:r>
            <a:br>
              <a:rPr lang="en-IE" sz="2800" b="1" kern="0" dirty="0"/>
            </a:br>
            <a:r>
              <a:rPr lang="en-IE" sz="2800" b="1" kern="0" dirty="0"/>
              <a:t>2006 IPCC Guidelines and Relationship to Earlier IPCC Guidelines </a:t>
            </a:r>
            <a:endParaRPr lang="de-DE" sz="28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9"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 (2)</a:t>
            </a:r>
          </a:p>
        </p:txBody>
      </p:sp>
      <p:sp>
        <p:nvSpPr>
          <p:cNvPr id="3" name="Content Placeholder 2"/>
          <p:cNvSpPr>
            <a:spLocks noGrp="1"/>
          </p:cNvSpPr>
          <p:nvPr>
            <p:ph idx="1"/>
          </p:nvPr>
        </p:nvSpPr>
        <p:spPr/>
        <p:txBody>
          <a:bodyPr/>
          <a:lstStyle/>
          <a:p>
            <a:r>
              <a:rPr lang="en-IE" dirty="0"/>
              <a:t>IPCC Good Practice gives guidance on</a:t>
            </a:r>
          </a:p>
          <a:p>
            <a:pPr marL="742950" lvl="1" indent="-285750">
              <a:spcBef>
                <a:spcPct val="20000"/>
              </a:spcBef>
              <a:buFont typeface="+mj-lt"/>
              <a:buChar char="–"/>
            </a:pPr>
            <a:r>
              <a:rPr lang="en-IE" dirty="0">
                <a:ea typeface="MS PGothic" pitchFamily="50" charset="-128"/>
              </a:rPr>
              <a:t>Approaches to Data Collection</a:t>
            </a:r>
          </a:p>
          <a:p>
            <a:pPr marL="742950" lvl="1" indent="-285750">
              <a:spcBef>
                <a:spcPct val="20000"/>
              </a:spcBef>
              <a:buFont typeface="+mj-lt"/>
              <a:buChar char="–"/>
            </a:pPr>
            <a:r>
              <a:rPr lang="en-IE" dirty="0">
                <a:ea typeface="MS PGothic" pitchFamily="50" charset="-128"/>
              </a:rPr>
              <a:t>Uncertainty Evaluations</a:t>
            </a:r>
          </a:p>
          <a:p>
            <a:pPr marL="742950" lvl="1" indent="-285750">
              <a:spcBef>
                <a:spcPct val="20000"/>
              </a:spcBef>
              <a:buFont typeface="+mj-lt"/>
              <a:buChar char="–"/>
            </a:pPr>
            <a:r>
              <a:rPr lang="en-IE" dirty="0">
                <a:ea typeface="MS PGothic" pitchFamily="50" charset="-128"/>
              </a:rPr>
              <a:t>Key Category Analysis and Methodological Choice</a:t>
            </a:r>
          </a:p>
          <a:p>
            <a:pPr marL="742950" lvl="1" indent="-285750">
              <a:spcBef>
                <a:spcPct val="20000"/>
              </a:spcBef>
              <a:buFont typeface="+mj-lt"/>
              <a:buChar char="–"/>
            </a:pPr>
            <a:r>
              <a:rPr lang="en-IE" dirty="0">
                <a:ea typeface="MS PGothic" pitchFamily="50" charset="-128"/>
              </a:rPr>
              <a:t>Recalculations</a:t>
            </a:r>
          </a:p>
          <a:p>
            <a:pPr marL="742950" lvl="1" indent="-285750">
              <a:spcBef>
                <a:spcPct val="20000"/>
              </a:spcBef>
              <a:buFont typeface="+mj-lt"/>
              <a:buChar char="–"/>
            </a:pPr>
            <a:r>
              <a:rPr lang="en-IE" dirty="0">
                <a:ea typeface="MS PGothic" pitchFamily="50" charset="-128"/>
              </a:rPr>
              <a:t>Quality Control and Quality Assurance</a:t>
            </a:r>
          </a:p>
          <a:p>
            <a:pPr marL="742950" lvl="1" indent="-285750">
              <a:spcBef>
                <a:spcPct val="20000"/>
              </a:spcBef>
              <a:buFont typeface="+mj-lt"/>
              <a:buChar char="–"/>
            </a:pPr>
            <a:r>
              <a:rPr lang="en-IE" dirty="0">
                <a:ea typeface="MS PGothic" pitchFamily="50" charset="-128"/>
              </a:rPr>
              <a:t>Review</a:t>
            </a:r>
          </a:p>
          <a:p>
            <a:pPr marL="742950" lvl="1" indent="-285750">
              <a:spcBef>
                <a:spcPct val="20000"/>
              </a:spcBef>
              <a:buFont typeface="+mj-lt"/>
              <a:buChar char="–"/>
            </a:pPr>
            <a:r>
              <a:rPr lang="en-IE" dirty="0">
                <a:ea typeface="MS PGothic" pitchFamily="50" charset="-128"/>
              </a:rPr>
              <a:t>Document</a:t>
            </a:r>
            <a:r>
              <a:rPr lang="en-IE" dirty="0"/>
              <a:t>ation</a:t>
            </a:r>
          </a:p>
          <a:p>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10</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0690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 (3)</a:t>
            </a:r>
          </a:p>
        </p:txBody>
      </p:sp>
      <p:sp>
        <p:nvSpPr>
          <p:cNvPr id="3" name="Content Placeholder 2"/>
          <p:cNvSpPr>
            <a:spLocks noGrp="1"/>
          </p:cNvSpPr>
          <p:nvPr>
            <p:ph idx="1"/>
          </p:nvPr>
        </p:nvSpPr>
        <p:spPr/>
        <p:txBody>
          <a:bodyPr/>
          <a:lstStyle/>
          <a:p>
            <a:r>
              <a:rPr lang="en-IE" dirty="0"/>
              <a:t>Supports the development of inventories that are:</a:t>
            </a:r>
          </a:p>
          <a:p>
            <a:pPr marL="742950" lvl="1" indent="-285750">
              <a:spcBef>
                <a:spcPct val="20000"/>
              </a:spcBef>
              <a:buFont typeface="+mj-lt"/>
              <a:buChar char="–"/>
            </a:pPr>
            <a:r>
              <a:rPr lang="en-IE" dirty="0">
                <a:ea typeface="MS PGothic" pitchFamily="50" charset="-128"/>
              </a:rPr>
              <a:t>Transparent</a:t>
            </a:r>
          </a:p>
          <a:p>
            <a:pPr marL="742950" lvl="1" indent="-285750">
              <a:spcBef>
                <a:spcPct val="20000"/>
              </a:spcBef>
              <a:buFont typeface="+mj-lt"/>
              <a:buChar char="–"/>
            </a:pPr>
            <a:r>
              <a:rPr lang="en-IE" dirty="0">
                <a:ea typeface="MS PGothic" pitchFamily="50" charset="-128"/>
              </a:rPr>
              <a:t>Documented</a:t>
            </a:r>
          </a:p>
          <a:p>
            <a:pPr marL="742950" lvl="1" indent="-285750">
              <a:spcBef>
                <a:spcPct val="20000"/>
              </a:spcBef>
              <a:buFont typeface="+mj-lt"/>
              <a:buChar char="–"/>
            </a:pPr>
            <a:r>
              <a:rPr lang="en-IE" dirty="0">
                <a:ea typeface="MS PGothic" pitchFamily="50" charset="-128"/>
              </a:rPr>
              <a:t>Consistent over time</a:t>
            </a:r>
          </a:p>
          <a:p>
            <a:pPr marL="742950" lvl="1" indent="-285750">
              <a:spcBef>
                <a:spcPct val="20000"/>
              </a:spcBef>
              <a:buFont typeface="+mj-lt"/>
              <a:buChar char="–"/>
            </a:pPr>
            <a:r>
              <a:rPr lang="en-IE" dirty="0">
                <a:ea typeface="MS PGothic" pitchFamily="50" charset="-128"/>
              </a:rPr>
              <a:t>Complete</a:t>
            </a:r>
          </a:p>
          <a:p>
            <a:pPr marL="742950" lvl="1" indent="-285750">
              <a:spcBef>
                <a:spcPct val="20000"/>
              </a:spcBef>
              <a:buFont typeface="+mj-lt"/>
              <a:buChar char="–"/>
            </a:pPr>
            <a:r>
              <a:rPr lang="en-IE" dirty="0">
                <a:ea typeface="MS PGothic" pitchFamily="50" charset="-128"/>
              </a:rPr>
              <a:t>Comparable</a:t>
            </a:r>
          </a:p>
          <a:p>
            <a:pPr marL="742950" lvl="1" indent="-285750">
              <a:spcBef>
                <a:spcPct val="20000"/>
              </a:spcBef>
              <a:buFont typeface="+mj-lt"/>
              <a:buChar char="–"/>
            </a:pPr>
            <a:r>
              <a:rPr lang="en-IE" dirty="0">
                <a:ea typeface="MS PGothic" pitchFamily="50" charset="-128"/>
              </a:rPr>
              <a:t>Assessed for uncertainties</a:t>
            </a:r>
          </a:p>
          <a:p>
            <a:pPr marL="742950" lvl="1" indent="-285750">
              <a:spcBef>
                <a:spcPct val="20000"/>
              </a:spcBef>
              <a:buFont typeface="+mj-lt"/>
              <a:buChar char="–"/>
            </a:pPr>
            <a:r>
              <a:rPr lang="en-IE" dirty="0">
                <a:ea typeface="MS PGothic" pitchFamily="50" charset="-128"/>
              </a:rPr>
              <a:t>Subject to quality control and assurance</a:t>
            </a:r>
          </a:p>
          <a:p>
            <a:pPr marL="742950" lvl="1" indent="-285750">
              <a:spcBef>
                <a:spcPct val="20000"/>
              </a:spcBef>
              <a:buFont typeface="+mj-lt"/>
              <a:buChar char="–"/>
            </a:pPr>
            <a:r>
              <a:rPr lang="en-IE" dirty="0">
                <a:ea typeface="MS PGothic" pitchFamily="50" charset="-128"/>
              </a:rPr>
              <a:t>Efficient in the use of resources available to inventory agencies</a:t>
            </a:r>
          </a:p>
          <a:p>
            <a:pPr marL="742950" lvl="1" indent="-285750">
              <a:spcBef>
                <a:spcPct val="20000"/>
              </a:spcBef>
              <a:buFont typeface="+mj-lt"/>
              <a:buChar char="–"/>
            </a:pPr>
            <a:r>
              <a:rPr lang="en-IE" dirty="0">
                <a:ea typeface="MS PGothic" pitchFamily="50" charset="-128"/>
              </a:rPr>
              <a:t>In which uncertainties are gradually reduced as better information becomes available</a:t>
            </a:r>
          </a:p>
          <a:p>
            <a:endParaRPr lang="en-US" dirty="0"/>
          </a:p>
        </p:txBody>
      </p:sp>
      <p:sp>
        <p:nvSpPr>
          <p:cNvPr id="4" name="Rectangle 3"/>
          <p:cNvSpPr/>
          <p:nvPr/>
        </p:nvSpPr>
        <p:spPr>
          <a:xfrm>
            <a:off x="8356616" y="6381328"/>
            <a:ext cx="385170" cy="323165"/>
          </a:xfrm>
          <a:prstGeom prst="rect">
            <a:avLst/>
          </a:prstGeom>
        </p:spPr>
        <p:txBody>
          <a:bodyPr wrap="none">
            <a:spAutoFit/>
          </a:bodyPr>
          <a:lstStyle/>
          <a:p>
            <a:r>
              <a:rPr lang="en-US" dirty="0"/>
              <a:t>11</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3958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a:t>
            </a:r>
          </a:p>
        </p:txBody>
      </p:sp>
      <p:sp>
        <p:nvSpPr>
          <p:cNvPr id="3" name="Content Placeholder 2"/>
          <p:cNvSpPr>
            <a:spLocks noGrp="1"/>
          </p:cNvSpPr>
          <p:nvPr>
            <p:ph idx="1"/>
          </p:nvPr>
        </p:nvSpPr>
        <p:spPr>
          <a:xfrm>
            <a:off x="635000" y="1263650"/>
            <a:ext cx="4583982" cy="4750763"/>
          </a:xfrm>
        </p:spPr>
        <p:txBody>
          <a:bodyPr/>
          <a:lstStyle/>
          <a:p>
            <a:pPr>
              <a:lnSpc>
                <a:spcPct val="112000"/>
              </a:lnSpc>
            </a:pPr>
            <a:r>
              <a:rPr lang="en-IE" sz="1600" dirty="0"/>
              <a:t>Guidelines have evolved from 1996 to 2006</a:t>
            </a:r>
          </a:p>
          <a:p>
            <a:pPr>
              <a:lnSpc>
                <a:spcPct val="112000"/>
              </a:lnSpc>
            </a:pPr>
            <a:r>
              <a:rPr lang="en-IE" sz="1600" dirty="0"/>
              <a:t>Development of Good Practice Guidance (GPG) was a major step forward </a:t>
            </a:r>
          </a:p>
          <a:p>
            <a:pPr marL="742950" lvl="1" indent="-285750">
              <a:lnSpc>
                <a:spcPct val="112000"/>
              </a:lnSpc>
              <a:spcBef>
                <a:spcPct val="20000"/>
              </a:spcBef>
              <a:buFont typeface="+mj-lt"/>
              <a:buChar char="–"/>
            </a:pPr>
            <a:r>
              <a:rPr lang="en-IE" sz="1400" dirty="0">
                <a:ea typeface="MS PGothic" pitchFamily="50" charset="-128"/>
              </a:rPr>
              <a:t>Complete, consistent, comparable, transparent,</a:t>
            </a:r>
            <a:br>
              <a:rPr lang="en-IE" sz="1400" dirty="0">
                <a:ea typeface="MS PGothic" pitchFamily="50" charset="-128"/>
              </a:rPr>
            </a:br>
            <a:r>
              <a:rPr lang="en-IE" sz="1400" dirty="0">
                <a:ea typeface="MS PGothic" pitchFamily="50" charset="-128"/>
              </a:rPr>
              <a:t>and accurate inventories taking account of available resources</a:t>
            </a:r>
          </a:p>
          <a:p>
            <a:pPr marL="742950" lvl="1" indent="-285750">
              <a:lnSpc>
                <a:spcPct val="112000"/>
              </a:lnSpc>
              <a:spcBef>
                <a:spcPct val="20000"/>
              </a:spcBef>
              <a:buFont typeface="+mj-lt"/>
              <a:buChar char="–"/>
            </a:pPr>
            <a:r>
              <a:rPr lang="en-IE" sz="1400" dirty="0">
                <a:ea typeface="MS PGothic" pitchFamily="50" charset="-128"/>
              </a:rPr>
              <a:t>Major change was from 1996 </a:t>
            </a:r>
            <a:r>
              <a:rPr lang="en-IE" sz="1400" dirty="0"/>
              <a:t>LUCF to GPG LULUCF</a:t>
            </a:r>
          </a:p>
          <a:p>
            <a:pPr>
              <a:lnSpc>
                <a:spcPct val="112000"/>
              </a:lnSpc>
            </a:pPr>
            <a:r>
              <a:rPr lang="en-IE" sz="1600" dirty="0"/>
              <a:t>2006 Guidelines [2.5 years work, 250 authors]</a:t>
            </a:r>
          </a:p>
          <a:p>
            <a:pPr marL="742950" lvl="1" indent="-285750">
              <a:lnSpc>
                <a:spcPct val="112000"/>
              </a:lnSpc>
              <a:spcBef>
                <a:spcPct val="20000"/>
              </a:spcBef>
              <a:buFont typeface="+mj-lt"/>
              <a:buChar char="–"/>
            </a:pPr>
            <a:r>
              <a:rPr lang="en-IE" sz="1400" dirty="0">
                <a:ea typeface="MS PGothic" pitchFamily="50" charset="-128"/>
              </a:rPr>
              <a:t>Have 4 sectors</a:t>
            </a:r>
          </a:p>
          <a:p>
            <a:pPr marL="742950" lvl="1" indent="-285750">
              <a:lnSpc>
                <a:spcPct val="112000"/>
              </a:lnSpc>
              <a:spcBef>
                <a:spcPct val="20000"/>
              </a:spcBef>
              <a:buFont typeface="+mj-lt"/>
              <a:buChar char="–"/>
            </a:pPr>
            <a:r>
              <a:rPr lang="en-IE" sz="1400" dirty="0">
                <a:ea typeface="MS PGothic" pitchFamily="50" charset="-128"/>
              </a:rPr>
              <a:t>Have improved methods and default data</a:t>
            </a:r>
          </a:p>
          <a:p>
            <a:pPr marL="742950" lvl="1" indent="-285750">
              <a:lnSpc>
                <a:spcPct val="112000"/>
              </a:lnSpc>
              <a:spcBef>
                <a:spcPct val="20000"/>
              </a:spcBef>
              <a:buFont typeface="+mj-lt"/>
              <a:buChar char="–"/>
            </a:pPr>
            <a:r>
              <a:rPr lang="en-IE" sz="1400" dirty="0">
                <a:ea typeface="MS PGothic" pitchFamily="50" charset="-128"/>
              </a:rPr>
              <a:t>Cover more greenhouse gases and methods</a:t>
            </a:r>
          </a:p>
          <a:p>
            <a:pPr marL="742950" lvl="1" indent="-285750">
              <a:lnSpc>
                <a:spcPct val="112000"/>
              </a:lnSpc>
              <a:spcBef>
                <a:spcPct val="20000"/>
              </a:spcBef>
              <a:buFont typeface="+mj-lt"/>
              <a:buChar char="–"/>
            </a:pPr>
            <a:r>
              <a:rPr lang="en-IE" sz="1400" dirty="0">
                <a:ea typeface="MS PGothic" pitchFamily="50" charset="-128"/>
              </a:rPr>
              <a:t>Integrate GPG</a:t>
            </a:r>
          </a:p>
          <a:p>
            <a:pPr marL="742950" lvl="1" indent="-285750">
              <a:lnSpc>
                <a:spcPct val="112000"/>
              </a:lnSpc>
              <a:spcBef>
                <a:spcPct val="20000"/>
              </a:spcBef>
              <a:buFont typeface="+mj-lt"/>
              <a:buChar char="–"/>
            </a:pPr>
            <a:r>
              <a:rPr lang="en-IE" sz="1400" dirty="0">
                <a:ea typeface="MS PGothic" pitchFamily="50" charset="-128"/>
              </a:rPr>
              <a:t>Require similar resources</a:t>
            </a:r>
          </a:p>
          <a:p>
            <a:pPr marL="742950" lvl="1" indent="-285750">
              <a:lnSpc>
                <a:spcPct val="112000"/>
              </a:lnSpc>
              <a:spcBef>
                <a:spcPct val="20000"/>
              </a:spcBef>
              <a:buFont typeface="+mj-lt"/>
              <a:buChar char="–"/>
            </a:pPr>
            <a:r>
              <a:rPr lang="en-IE" sz="1400" dirty="0">
                <a:ea typeface="MS PGothic" pitchFamily="50" charset="-128"/>
              </a:rPr>
              <a:t>Do not pre-empt accounting choices</a:t>
            </a:r>
          </a:p>
          <a:p>
            <a:pPr marL="742950" lvl="1" indent="-285750">
              <a:lnSpc>
                <a:spcPct val="112000"/>
              </a:lnSpc>
              <a:spcBef>
                <a:spcPct val="20000"/>
              </a:spcBef>
              <a:buFont typeface="+mj-lt"/>
              <a:buChar char="–"/>
            </a:pPr>
            <a:r>
              <a:rPr lang="en-IE" sz="1400" dirty="0">
                <a:ea typeface="MS PGothic" pitchFamily="50" charset="-128"/>
              </a:rPr>
              <a:t>The best globally applicable methods</a:t>
            </a: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12</a:t>
            </a:r>
          </a:p>
        </p:txBody>
      </p:sp>
      <p:pic>
        <p:nvPicPr>
          <p:cNvPr id="5" name="Picture 4"/>
          <p:cNvPicPr>
            <a:picLocks noChangeAspect="1"/>
          </p:cNvPicPr>
          <p:nvPr/>
        </p:nvPicPr>
        <p:blipFill>
          <a:blip r:embed="rId2"/>
          <a:stretch>
            <a:fillRect/>
          </a:stretch>
        </p:blipFill>
        <p:spPr>
          <a:xfrm>
            <a:off x="5025398" y="1263650"/>
            <a:ext cx="3477252" cy="4378165"/>
          </a:xfrm>
          <a:prstGeom prst="rect">
            <a:avLst/>
          </a:prstGeom>
        </p:spPr>
      </p:pic>
      <p:pic>
        <p:nvPicPr>
          <p:cNvPr id="6" name="Picture 5"/>
          <p:cNvPicPr>
            <a:picLocks noChangeAspect="1"/>
          </p:cNvPicPr>
          <p:nvPr/>
        </p:nvPicPr>
        <p:blipFill>
          <a:blip r:embed="rId3"/>
          <a:stretch>
            <a:fillRect/>
          </a:stretch>
        </p:blipFill>
        <p:spPr>
          <a:xfrm>
            <a:off x="5218982" y="5514498"/>
            <a:ext cx="1390008" cy="499915"/>
          </a:xfrm>
          <a:prstGeom prst="rect">
            <a:avLst/>
          </a:prstGeom>
        </p:spPr>
      </p:pic>
      <p:pic>
        <p:nvPicPr>
          <p:cNvPr id="7" name="Picture 6"/>
          <p:cNvPicPr>
            <a:picLocks noChangeAspect="1"/>
          </p:cNvPicPr>
          <p:nvPr/>
        </p:nvPicPr>
        <p:blipFill>
          <a:blip r:embed="rId4"/>
          <a:stretch>
            <a:fillRect/>
          </a:stretch>
        </p:blipFill>
        <p:spPr>
          <a:xfrm>
            <a:off x="6878341" y="5450484"/>
            <a:ext cx="518205" cy="627942"/>
          </a:xfrm>
          <a:prstGeom prst="rect">
            <a:avLst/>
          </a:prstGeom>
        </p:spPr>
      </p:pic>
      <p:pic>
        <p:nvPicPr>
          <p:cNvPr id="8" name="図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0859" y="5466233"/>
            <a:ext cx="5175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0"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67186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5576" y="908720"/>
            <a:ext cx="7442965" cy="5472608"/>
          </a:xfrm>
          <a:prstGeom prst="rect">
            <a:avLst/>
          </a:prstGeom>
        </p:spPr>
      </p:pic>
      <p:sp>
        <p:nvSpPr>
          <p:cNvPr id="2" name="Title 1"/>
          <p:cNvSpPr>
            <a:spLocks noGrp="1"/>
          </p:cNvSpPr>
          <p:nvPr>
            <p:ph type="title"/>
          </p:nvPr>
        </p:nvSpPr>
        <p:spPr/>
        <p:txBody>
          <a:bodyPr/>
          <a:lstStyle/>
          <a:p>
            <a:r>
              <a:rPr lang="en-US" dirty="0"/>
              <a:t>IPCC Inventory Guidelines</a:t>
            </a:r>
          </a:p>
        </p:txBody>
      </p:sp>
      <p:sp>
        <p:nvSpPr>
          <p:cNvPr id="3" name="Content Placeholder 2"/>
          <p:cNvSpPr>
            <a:spLocks noGrp="1"/>
          </p:cNvSpPr>
          <p:nvPr>
            <p:ph idx="1"/>
          </p:nvPr>
        </p:nvSpPr>
        <p:spPr>
          <a:xfrm>
            <a:off x="4283968" y="908720"/>
            <a:ext cx="3168352" cy="365150"/>
          </a:xfrm>
        </p:spPr>
        <p:txBody>
          <a:bodyPr/>
          <a:lstStyle/>
          <a:p>
            <a:pPr marL="0" indent="0">
              <a:buNone/>
            </a:pPr>
            <a:r>
              <a:rPr lang="en-IE" sz="1400" dirty="0"/>
              <a:t>New Supplementary Guidance in 2013 </a:t>
            </a:r>
          </a:p>
          <a:p>
            <a:endParaRPr lang="en-US" sz="1400"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13</a:t>
            </a:r>
            <a:endParaRPr lang="en-US" dirty="0"/>
          </a:p>
        </p:txBody>
      </p:sp>
      <p:pic>
        <p:nvPicPr>
          <p:cNvPr id="6" name="Picture 5"/>
          <p:cNvPicPr>
            <a:picLocks noChangeAspect="1"/>
          </p:cNvPicPr>
          <p:nvPr/>
        </p:nvPicPr>
        <p:blipFill>
          <a:blip r:embed="rId3"/>
          <a:stretch>
            <a:fillRect/>
          </a:stretch>
        </p:blipFill>
        <p:spPr>
          <a:xfrm>
            <a:off x="7728740" y="1114656"/>
            <a:ext cx="659684" cy="802176"/>
          </a:xfrm>
          <a:prstGeom prst="rect">
            <a:avLst/>
          </a:prstGeom>
        </p:spPr>
      </p:pic>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66336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2006 Guidelines being used by NAI Parties</a:t>
            </a:r>
            <a:endParaRPr lang="en-US" dirty="0"/>
          </a:p>
        </p:txBody>
      </p:sp>
      <p:sp>
        <p:nvSpPr>
          <p:cNvPr id="3" name="Content Placeholder 2"/>
          <p:cNvSpPr>
            <a:spLocks noGrp="1"/>
          </p:cNvSpPr>
          <p:nvPr>
            <p:ph idx="1"/>
          </p:nvPr>
        </p:nvSpPr>
        <p:spPr/>
        <p:txBody>
          <a:bodyPr/>
          <a:lstStyle/>
          <a:p>
            <a:r>
              <a:rPr lang="en-IE" dirty="0"/>
              <a:t>At the 42nd Session held in June 2015, the Subsidiary Body for Implementation (SBI) of the UNFCCC concluded under the agenda item on “Reporting from Parties not included in Annex I to the Convention”:</a:t>
            </a:r>
          </a:p>
          <a:p>
            <a:pPr marL="742950" lvl="1" indent="-285750">
              <a:spcBef>
                <a:spcPct val="20000"/>
              </a:spcBef>
              <a:buFont typeface="+mj-lt"/>
              <a:buChar char="–"/>
            </a:pPr>
            <a:r>
              <a:rPr lang="en-IE" dirty="0"/>
              <a:t>“</a:t>
            </a:r>
            <a:r>
              <a:rPr lang="en-IE" dirty="0">
                <a:ea typeface="MS PGothic" pitchFamily="50" charset="-128"/>
              </a:rPr>
              <a:t>The SBI noted the requests from non-Annex I Parties for further technical support aimed at improving their domestic capacity to facilitate continuity in meeting reporting requirements through training on the use of the </a:t>
            </a:r>
            <a:r>
              <a:rPr lang="en-IE" b="1" i="1" dirty="0">
                <a:ea typeface="MS PGothic" pitchFamily="50" charset="-128"/>
              </a:rPr>
              <a:t>2006 IPCC Guidelines for National Greenhouse Gas Inventories</a:t>
            </a:r>
            <a:r>
              <a:rPr lang="en-IE" dirty="0">
                <a:ea typeface="MS PGothic" pitchFamily="50" charset="-128"/>
              </a:rPr>
              <a:t>, …” (FCCC/SBI/2015/10, paragraph 29)</a:t>
            </a:r>
          </a:p>
          <a:p>
            <a:pPr marL="742950" lvl="1" indent="-285750">
              <a:spcBef>
                <a:spcPct val="20000"/>
              </a:spcBef>
              <a:buFont typeface="+mj-lt"/>
              <a:buChar char="–"/>
            </a:pPr>
            <a:endParaRPr lang="en-US" dirty="0">
              <a:ea typeface="MS PGothic" pitchFamily="50" charset="-128"/>
            </a:endParaRPr>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14</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24613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Methodological approaches unchanged</a:t>
            </a:r>
          </a:p>
        </p:txBody>
      </p:sp>
      <p:sp>
        <p:nvSpPr>
          <p:cNvPr id="3" name="Content Placeholder 2"/>
          <p:cNvSpPr>
            <a:spLocks noGrp="1"/>
          </p:cNvSpPr>
          <p:nvPr>
            <p:ph idx="1"/>
          </p:nvPr>
        </p:nvSpPr>
        <p:spPr>
          <a:xfrm>
            <a:off x="602744" y="908720"/>
            <a:ext cx="7867650" cy="4757638"/>
          </a:xfrm>
        </p:spPr>
        <p:txBody>
          <a:bodyPr/>
          <a:lstStyle/>
          <a:p>
            <a:pPr>
              <a:lnSpc>
                <a:spcPct val="130000"/>
              </a:lnSpc>
              <a:buFont typeface="Arial" panose="020B0604020202020204" pitchFamily="34" charset="0"/>
              <a:buChar char="•"/>
            </a:pPr>
            <a:r>
              <a:rPr lang="en-GB" altLang="ja-JP" dirty="0">
                <a:ea typeface="MS PGothic" panose="020B0600070205080204" pitchFamily="50" charset="-128"/>
              </a:rPr>
              <a:t>In General:</a:t>
            </a:r>
          </a:p>
          <a:p>
            <a:pPr lvl="1">
              <a:lnSpc>
                <a:spcPct val="110000"/>
              </a:lnSpc>
              <a:spcAft>
                <a:spcPts val="200"/>
              </a:spcAft>
              <a:buFont typeface="Wingdings" panose="05000000000000000000" pitchFamily="2" charset="2"/>
              <a:buChar char="Ø"/>
            </a:pPr>
            <a:r>
              <a:rPr lang="en-GB" altLang="ja-JP" b="1" dirty="0">
                <a:ea typeface="MS PGothic" panose="020B0600070205080204" pitchFamily="50" charset="-128"/>
              </a:rPr>
              <a:t>Energy</a:t>
            </a:r>
          </a:p>
          <a:p>
            <a:pPr marL="742950" lvl="1" indent="-285750">
              <a:lnSpc>
                <a:spcPct val="110000"/>
              </a:lnSpc>
              <a:spcBef>
                <a:spcPct val="20000"/>
              </a:spcBef>
              <a:spcAft>
                <a:spcPts val="200"/>
              </a:spcAft>
              <a:buFont typeface="+mj-lt"/>
              <a:buChar char="–"/>
            </a:pPr>
            <a:r>
              <a:rPr lang="en-GB" altLang="ja-JP" sz="1600" dirty="0">
                <a:ea typeface="MS PGothic" pitchFamily="50" charset="-128"/>
              </a:rPr>
              <a:t>Based on carbon content of fuel</a:t>
            </a:r>
          </a:p>
          <a:p>
            <a:pPr marL="742950" lvl="1" indent="-285750">
              <a:lnSpc>
                <a:spcPct val="110000"/>
              </a:lnSpc>
              <a:spcBef>
                <a:spcPct val="20000"/>
              </a:spcBef>
              <a:spcAft>
                <a:spcPts val="200"/>
              </a:spcAft>
              <a:buFont typeface="+mj-lt"/>
              <a:buChar char="–"/>
            </a:pPr>
            <a:r>
              <a:rPr lang="en-US" altLang="ja-JP" sz="1600" dirty="0">
                <a:ea typeface="MS PGothic" pitchFamily="50" charset="-128"/>
              </a:rPr>
              <a:t>Fugitive (leaks) use emission factors</a:t>
            </a:r>
            <a:endParaRPr lang="en-GB" altLang="ja-JP" sz="1600" dirty="0">
              <a:ea typeface="MS PGothic" panose="020B0600070205080204" pitchFamily="50" charset="-128"/>
            </a:endParaRPr>
          </a:p>
          <a:p>
            <a:pPr lvl="1">
              <a:lnSpc>
                <a:spcPct val="110000"/>
              </a:lnSpc>
              <a:spcAft>
                <a:spcPts val="200"/>
              </a:spcAft>
              <a:buFont typeface="Wingdings" panose="05000000000000000000" pitchFamily="2" charset="2"/>
              <a:buChar char="Ø"/>
            </a:pPr>
            <a:r>
              <a:rPr lang="en-GB" altLang="ja-JP" b="1" dirty="0">
                <a:ea typeface="MS PGothic" panose="020B0600070205080204" pitchFamily="50" charset="-128"/>
              </a:rPr>
              <a:t>Industrial Processes </a:t>
            </a:r>
          </a:p>
          <a:p>
            <a:pPr marL="742950" lvl="1" indent="-285750">
              <a:lnSpc>
                <a:spcPct val="110000"/>
              </a:lnSpc>
              <a:spcBef>
                <a:spcPct val="20000"/>
              </a:spcBef>
              <a:spcAft>
                <a:spcPts val="200"/>
              </a:spcAft>
              <a:buFont typeface="+mj-lt"/>
              <a:buChar char="–"/>
            </a:pPr>
            <a:r>
              <a:rPr lang="en-GB" altLang="ja-JP" sz="1600" dirty="0">
                <a:ea typeface="MS PGothic" pitchFamily="50" charset="-128"/>
              </a:rPr>
              <a:t>Based on chemistry of process</a:t>
            </a:r>
          </a:p>
          <a:p>
            <a:pPr marL="742950" lvl="1" indent="-285750">
              <a:lnSpc>
                <a:spcPct val="110000"/>
              </a:lnSpc>
              <a:spcBef>
                <a:spcPct val="20000"/>
              </a:spcBef>
              <a:spcAft>
                <a:spcPts val="200"/>
              </a:spcAft>
              <a:buFont typeface="+mj-lt"/>
              <a:buChar char="–"/>
            </a:pPr>
            <a:r>
              <a:rPr lang="en-GB" altLang="ja-JP" sz="1600" dirty="0">
                <a:ea typeface="MS PGothic" pitchFamily="50" charset="-128"/>
              </a:rPr>
              <a:t>Some use mass balance of product used</a:t>
            </a:r>
          </a:p>
          <a:p>
            <a:pPr lvl="1">
              <a:lnSpc>
                <a:spcPct val="110000"/>
              </a:lnSpc>
              <a:spcAft>
                <a:spcPts val="200"/>
              </a:spcAft>
              <a:buFont typeface="Wingdings" panose="05000000000000000000" pitchFamily="2" charset="2"/>
              <a:buChar char="Ø"/>
            </a:pPr>
            <a:r>
              <a:rPr lang="en-GB" altLang="ja-JP" b="1" dirty="0">
                <a:ea typeface="MS PGothic" panose="020B0600070205080204" pitchFamily="50" charset="-128"/>
              </a:rPr>
              <a:t>Land Use</a:t>
            </a:r>
          </a:p>
          <a:p>
            <a:pPr marL="742950" lvl="1" indent="-285750">
              <a:lnSpc>
                <a:spcPct val="110000"/>
              </a:lnSpc>
              <a:spcBef>
                <a:spcPct val="20000"/>
              </a:spcBef>
              <a:spcAft>
                <a:spcPts val="200"/>
              </a:spcAft>
              <a:buFont typeface="+mj-lt"/>
              <a:buChar char="–"/>
            </a:pPr>
            <a:r>
              <a:rPr lang="en-GB" altLang="ja-JP" sz="1600" dirty="0">
                <a:ea typeface="MS PGothic" pitchFamily="50" charset="-128"/>
              </a:rPr>
              <a:t>Stock changes ⇒ Emissions/Removals</a:t>
            </a:r>
          </a:p>
          <a:p>
            <a:pPr lvl="3">
              <a:lnSpc>
                <a:spcPct val="110000"/>
              </a:lnSpc>
              <a:spcAft>
                <a:spcPts val="200"/>
              </a:spcAft>
              <a:buFont typeface="Wingdings" panose="05000000000000000000" pitchFamily="2" charset="2"/>
              <a:buAutoNum type="arabicPeriod"/>
            </a:pPr>
            <a:r>
              <a:rPr lang="en-GB" altLang="ja-JP" sz="1600" dirty="0">
                <a:ea typeface="MS PGothic" pitchFamily="50" charset="-128"/>
              </a:rPr>
              <a:t>Inputs (e.g. growth) - outputs (e.g. decay, harvest)</a:t>
            </a:r>
          </a:p>
          <a:p>
            <a:pPr lvl="3">
              <a:lnSpc>
                <a:spcPct val="110000"/>
              </a:lnSpc>
              <a:spcAft>
                <a:spcPts val="200"/>
              </a:spcAft>
              <a:buFont typeface="Wingdings" panose="05000000000000000000" pitchFamily="2" charset="2"/>
              <a:buAutoNum type="arabicPeriod"/>
            </a:pPr>
            <a:r>
              <a:rPr lang="en-GB" altLang="ja-JP" sz="1600" dirty="0">
                <a:ea typeface="MS PGothic" pitchFamily="50" charset="-128"/>
              </a:rPr>
              <a:t>Total Stock at end minus Total stock at beginning</a:t>
            </a:r>
          </a:p>
          <a:p>
            <a:pPr lvl="1">
              <a:lnSpc>
                <a:spcPct val="110000"/>
              </a:lnSpc>
              <a:spcAft>
                <a:spcPts val="200"/>
              </a:spcAft>
              <a:buFont typeface="Wingdings" panose="05000000000000000000" pitchFamily="2" charset="2"/>
              <a:buChar char="Ø"/>
            </a:pPr>
            <a:r>
              <a:rPr lang="en-US" altLang="ja-JP" b="1" dirty="0">
                <a:ea typeface="MS PGothic" panose="020B0600070205080204" pitchFamily="50" charset="-128"/>
              </a:rPr>
              <a:t>Agriculture</a:t>
            </a:r>
          </a:p>
          <a:p>
            <a:pPr marL="742950" lvl="1" indent="-285750">
              <a:lnSpc>
                <a:spcPct val="110000"/>
              </a:lnSpc>
              <a:spcBef>
                <a:spcPct val="20000"/>
              </a:spcBef>
              <a:spcAft>
                <a:spcPts val="200"/>
              </a:spcAft>
              <a:buFont typeface="+mj-lt"/>
              <a:buChar char="–"/>
            </a:pPr>
            <a:r>
              <a:rPr lang="en-US" altLang="ja-JP" sz="1600" dirty="0">
                <a:ea typeface="MS PGothic" pitchFamily="50" charset="-128"/>
              </a:rPr>
              <a:t>Based on understanding of processes</a:t>
            </a:r>
          </a:p>
          <a:p>
            <a:pPr lvl="1">
              <a:lnSpc>
                <a:spcPct val="110000"/>
              </a:lnSpc>
              <a:spcAft>
                <a:spcPts val="200"/>
              </a:spcAft>
              <a:buFont typeface="Wingdings" panose="05000000000000000000" pitchFamily="2" charset="2"/>
              <a:buChar char="Ø"/>
            </a:pPr>
            <a:r>
              <a:rPr lang="en-GB" altLang="ja-JP" b="1" dirty="0">
                <a:ea typeface="MS PGothic" panose="020B0600070205080204" pitchFamily="50" charset="-128"/>
              </a:rPr>
              <a:t>Waste</a:t>
            </a:r>
          </a:p>
          <a:p>
            <a:pPr marL="742950" lvl="1" indent="-285750">
              <a:lnSpc>
                <a:spcPct val="110000"/>
              </a:lnSpc>
              <a:spcBef>
                <a:spcPct val="20000"/>
              </a:spcBef>
              <a:spcAft>
                <a:spcPts val="200"/>
              </a:spcAft>
              <a:buFont typeface="+mj-lt"/>
              <a:buChar char="–"/>
            </a:pPr>
            <a:r>
              <a:rPr lang="en-GB" altLang="ja-JP" sz="1600" dirty="0">
                <a:ea typeface="MS PGothic" panose="020B0600070205080204" pitchFamily="50" charset="-128"/>
              </a:rPr>
              <a:t>Tracks carbon (fossil &amp; biogenic) in waste</a:t>
            </a:r>
          </a:p>
          <a:p>
            <a:pPr>
              <a:spcAft>
                <a:spcPts val="200"/>
              </a:spcAft>
            </a:pP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15</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37059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GPG and Sectoral Guidance</a:t>
            </a: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16</a:t>
            </a:r>
            <a:endParaRPr lang="en-US" dirty="0"/>
          </a:p>
        </p:txBody>
      </p:sp>
      <p:sp>
        <p:nvSpPr>
          <p:cNvPr id="6" name="Content Placeholder 5"/>
          <p:cNvSpPr>
            <a:spLocks noGrp="1"/>
          </p:cNvSpPr>
          <p:nvPr>
            <p:ph idx="1"/>
          </p:nvPr>
        </p:nvSpPr>
        <p:spPr>
          <a:xfrm>
            <a:off x="635000" y="1124744"/>
            <a:ext cx="7867650" cy="468052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E" sz="1200" dirty="0"/>
          </a:p>
          <a:p>
            <a:endParaRPr lang="en-IE" sz="1200" dirty="0"/>
          </a:p>
          <a:p>
            <a:r>
              <a:rPr lang="en-IE" sz="1600" dirty="0"/>
              <a:t>Good Practice inventories are  defined as “</a:t>
            </a:r>
            <a:r>
              <a:rPr lang="en-IE" sz="1600" b="1" i="1" dirty="0"/>
              <a:t>those that contain neither over- nor under-estimates so far as can be judged, and in which uncertainties are reduced as far as is practical”</a:t>
            </a:r>
          </a:p>
          <a:p>
            <a:r>
              <a:rPr lang="en-IE" sz="1600" dirty="0"/>
              <a:t>GPG retains consistency with Revised 1996 Guidelines and is </a:t>
            </a:r>
            <a:r>
              <a:rPr lang="en-IE" sz="1600" dirty="0">
                <a:solidFill>
                  <a:srgbClr val="0070C0"/>
                </a:solidFill>
              </a:rPr>
              <a:t>updated and expanded in the 2006 Guidelines</a:t>
            </a:r>
          </a:p>
          <a:p>
            <a:pPr lvl="1">
              <a:buFont typeface="Arial" panose="020B0604020202020204" pitchFamily="34" charset="0"/>
              <a:buChar char="−"/>
            </a:pPr>
            <a:r>
              <a:rPr lang="en-IE" sz="1600" dirty="0">
                <a:solidFill>
                  <a:srgbClr val="0070C0"/>
                </a:solidFill>
              </a:rPr>
              <a:t>Approaches to Data Collection</a:t>
            </a:r>
          </a:p>
          <a:p>
            <a:endParaRPr lang="en-US" dirty="0"/>
          </a:p>
        </p:txBody>
      </p:sp>
      <p:pic>
        <p:nvPicPr>
          <p:cNvPr id="7" name="Picture 6"/>
          <p:cNvPicPr>
            <a:picLocks noChangeAspect="1"/>
          </p:cNvPicPr>
          <p:nvPr/>
        </p:nvPicPr>
        <p:blipFill>
          <a:blip r:embed="rId2"/>
          <a:stretch>
            <a:fillRect/>
          </a:stretch>
        </p:blipFill>
        <p:spPr>
          <a:xfrm>
            <a:off x="0" y="764704"/>
            <a:ext cx="9144000" cy="3744416"/>
          </a:xfrm>
          <a:prstGeom prst="rect">
            <a:avLst/>
          </a:prstGeom>
        </p:spPr>
      </p:pic>
      <p:sp>
        <p:nvSpPr>
          <p:cNvPr id="8"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9"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9577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45" y="255873"/>
            <a:ext cx="7869238" cy="435248"/>
          </a:xfrm>
        </p:spPr>
        <p:txBody>
          <a:bodyPr/>
          <a:lstStyle/>
          <a:p>
            <a:r>
              <a:rPr lang="en-IE" dirty="0"/>
              <a:t>“New” gases in 2006 Guidelines </a:t>
            </a:r>
            <a:br>
              <a:rPr lang="en-IE" dirty="0"/>
            </a:br>
            <a:br>
              <a:rPr lang="en-IE" dirty="0"/>
            </a:br>
            <a:r>
              <a:rPr lang="en-IE" dirty="0"/>
              <a:t>  - Sources Identified in 2006 Guidelines</a:t>
            </a:r>
            <a:endParaRPr lang="en-US" dirty="0"/>
          </a:p>
        </p:txBody>
      </p:sp>
      <p:pic>
        <p:nvPicPr>
          <p:cNvPr id="5" name="Content Placeholder 4"/>
          <p:cNvPicPr>
            <a:picLocks noGrp="1" noChangeAspect="1"/>
          </p:cNvPicPr>
          <p:nvPr>
            <p:ph idx="1"/>
          </p:nvPr>
        </p:nvPicPr>
        <p:blipFill>
          <a:blip r:embed="rId2"/>
          <a:stretch>
            <a:fillRect/>
          </a:stretch>
        </p:blipFill>
        <p:spPr>
          <a:xfrm>
            <a:off x="827584" y="1700808"/>
            <a:ext cx="7281232" cy="4327525"/>
          </a:xfrm>
          <a:prstGeom prst="rect">
            <a:avLst/>
          </a:prstGeom>
        </p:spPr>
      </p:pic>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17</a:t>
            </a:r>
            <a:endParaRPr lang="en-US" dirty="0"/>
          </a:p>
        </p:txBody>
      </p:sp>
      <p:pic>
        <p:nvPicPr>
          <p:cNvPr id="6" name="Picture 5"/>
          <p:cNvPicPr>
            <a:picLocks noChangeAspect="1"/>
          </p:cNvPicPr>
          <p:nvPr/>
        </p:nvPicPr>
        <p:blipFill>
          <a:blip r:embed="rId3"/>
          <a:stretch>
            <a:fillRect/>
          </a:stretch>
        </p:blipFill>
        <p:spPr>
          <a:xfrm>
            <a:off x="6616271" y="1052736"/>
            <a:ext cx="1956986" cy="938865"/>
          </a:xfrm>
          <a:prstGeom prst="rect">
            <a:avLst/>
          </a:prstGeom>
        </p:spPr>
      </p:pic>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9091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and Indirect Emissions:</a:t>
            </a:r>
            <a:r>
              <a:rPr lang="en-US" dirty="0">
                <a:latin typeface="+mn-lt"/>
              </a:rPr>
              <a:t> </a:t>
            </a:r>
            <a:r>
              <a:rPr lang="en-GB" dirty="0">
                <a:latin typeface="+mn-lt"/>
              </a:rPr>
              <a:t>CO</a:t>
            </a:r>
            <a:r>
              <a:rPr lang="en-GB" baseline="-25000" dirty="0">
                <a:latin typeface="+mn-lt"/>
              </a:rPr>
              <a:t>2</a:t>
            </a:r>
            <a:r>
              <a:rPr lang="en-GB" dirty="0">
                <a:latin typeface="+mn-lt"/>
              </a:rPr>
              <a:t> and N</a:t>
            </a:r>
            <a:r>
              <a:rPr lang="en-GB" baseline="-25000" dirty="0">
                <a:latin typeface="+mn-lt"/>
              </a:rPr>
              <a:t>2</a:t>
            </a:r>
            <a:r>
              <a:rPr lang="en-GB" dirty="0">
                <a:latin typeface="+mn-lt"/>
              </a:rPr>
              <a:t>O</a:t>
            </a:r>
            <a:endParaRPr lang="en-US" dirty="0">
              <a:latin typeface="+mn-lt"/>
            </a:endParaRPr>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18</a:t>
            </a:r>
            <a:endParaRPr lang="en-US" dirty="0"/>
          </a:p>
        </p:txBody>
      </p:sp>
      <p:graphicFrame>
        <p:nvGraphicFramePr>
          <p:cNvPr id="23" name="Object 4"/>
          <p:cNvGraphicFramePr>
            <a:graphicFrameLocks noChangeAspect="1"/>
          </p:cNvGraphicFramePr>
          <p:nvPr>
            <p:extLst>
              <p:ext uri="{D42A27DB-BD31-4B8C-83A1-F6EECF244321}">
                <p14:modId xmlns:p14="http://schemas.microsoft.com/office/powerpoint/2010/main" val="3087528236"/>
              </p:ext>
            </p:extLst>
          </p:nvPr>
        </p:nvGraphicFramePr>
        <p:xfrm>
          <a:off x="467544" y="908720"/>
          <a:ext cx="8296275" cy="5076825"/>
        </p:xfrm>
        <a:graphic>
          <a:graphicData uri="http://schemas.openxmlformats.org/presentationml/2006/ole">
            <mc:AlternateContent xmlns:mc="http://schemas.openxmlformats.org/markup-compatibility/2006">
              <mc:Choice xmlns:v="urn:schemas-microsoft-com:vml" Requires="v">
                <p:oleObj spid="_x0000_s1092" name="Visio" r:id="rId3" imgW="7850981" imgH="4801600" progId="Visio.Drawing.11">
                  <p:embed/>
                </p:oleObj>
              </mc:Choice>
              <mc:Fallback>
                <p:oleObj name="Visio" r:id="rId3" imgW="7850981" imgH="4801600" progId="Visio.Drawing.11">
                  <p:embed/>
                  <p:pic>
                    <p:nvPicPr>
                      <p:cNvPr id="31746" name="Object 4"/>
                      <p:cNvPicPr>
                        <a:picLocks noChangeAspect="1" noChangeArrowheads="1"/>
                      </p:cNvPicPr>
                      <p:nvPr/>
                    </p:nvPicPr>
                    <p:blipFill>
                      <a:blip r:embed="rId4">
                        <a:extLst>
                          <a:ext uri="{28A0092B-C50C-407E-A947-70E740481C1C}">
                            <a14:useLocalDpi xmlns:a14="http://schemas.microsoft.com/office/drawing/2010/main" val="0"/>
                          </a:ext>
                        </a:extLst>
                      </a:blip>
                      <a:srcRect r="2339" b="3600"/>
                      <a:stretch>
                        <a:fillRect/>
                      </a:stretch>
                    </p:blipFill>
                    <p:spPr bwMode="auto">
                      <a:xfrm>
                        <a:off x="467544" y="908720"/>
                        <a:ext cx="8296275" cy="5076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AutoShape 7"/>
          <p:cNvSpPr>
            <a:spLocks noChangeArrowheads="1"/>
          </p:cNvSpPr>
          <p:nvPr/>
        </p:nvSpPr>
        <p:spPr bwMode="auto">
          <a:xfrm>
            <a:off x="680269" y="1696120"/>
            <a:ext cx="1427163" cy="628650"/>
          </a:xfrm>
          <a:prstGeom prst="wedgeRoundRectCallout">
            <a:avLst>
              <a:gd name="adj1" fmla="val 62597"/>
              <a:gd name="adj2" fmla="val 117440"/>
              <a:gd name="adj3" fmla="val 16667"/>
            </a:avLst>
          </a:prstGeom>
          <a:solidFill>
            <a:srgbClr val="BBE0E3"/>
          </a:solidFill>
          <a:ln w="9525" algn="ctr">
            <a:solidFill>
              <a:srgbClr val="000000"/>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2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rPr>
              <a:t>2006 Guidelines “CO</a:t>
            </a:r>
            <a:r>
              <a:rPr kumimoji="0" lang="en-GB" altLang="ja-JP" sz="1200" b="1"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50" charset="-128"/>
              </a:rPr>
              <a:t>2</a:t>
            </a:r>
            <a:r>
              <a:rPr kumimoji="0" lang="en-GB" altLang="ja-JP" sz="12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rPr>
              <a:t> Emissions”</a:t>
            </a:r>
          </a:p>
        </p:txBody>
      </p:sp>
      <p:sp>
        <p:nvSpPr>
          <p:cNvPr id="25" name="AutoShape 8"/>
          <p:cNvSpPr>
            <a:spLocks noChangeArrowheads="1"/>
          </p:cNvSpPr>
          <p:nvPr/>
        </p:nvSpPr>
        <p:spPr bwMode="auto">
          <a:xfrm>
            <a:off x="3115494" y="1711995"/>
            <a:ext cx="2351088" cy="657225"/>
          </a:xfrm>
          <a:prstGeom prst="wedgeRoundRectCallout">
            <a:avLst>
              <a:gd name="adj1" fmla="val -20509"/>
              <a:gd name="adj2" fmla="val 78579"/>
              <a:gd name="adj3" fmla="val 16667"/>
            </a:avLst>
          </a:prstGeom>
          <a:solidFill>
            <a:srgbClr val="FFFF99"/>
          </a:solidFill>
          <a:ln w="9525" algn="ctr">
            <a:solidFill>
              <a:srgbClr val="000000"/>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200" b="1" i="0" u="none" strike="noStrike" kern="0" cap="none" spc="0" normalizeH="0" baseline="0" noProof="0">
                <a:ln>
                  <a:noFill/>
                </a:ln>
                <a:solidFill>
                  <a:srgbClr val="FF0000"/>
                </a:solidFill>
                <a:effectLst/>
                <a:uLnTx/>
                <a:uFillTx/>
                <a:latin typeface="Arial" panose="020B0604020202020204" pitchFamily="34" charset="0"/>
                <a:ea typeface="MS PGothic" panose="020B0600070205080204" pitchFamily="50" charset="-128"/>
              </a:rPr>
              <a:t>2006 Guidelines “CO</a:t>
            </a:r>
            <a:r>
              <a:rPr kumimoji="0" lang="en-GB" altLang="ja-JP" sz="1200" b="1" i="0" u="none" strike="noStrike" kern="0" cap="none" spc="0" normalizeH="0" baseline="-25000" noProof="0">
                <a:ln>
                  <a:noFill/>
                </a:ln>
                <a:solidFill>
                  <a:srgbClr val="FF0000"/>
                </a:solidFill>
                <a:effectLst/>
                <a:uLnTx/>
                <a:uFillTx/>
                <a:latin typeface="Arial" panose="020B0604020202020204" pitchFamily="34" charset="0"/>
                <a:ea typeface="MS PGothic" panose="020B0600070205080204" pitchFamily="50" charset="-128"/>
              </a:rPr>
              <a:t>2</a:t>
            </a:r>
            <a:r>
              <a:rPr kumimoji="0" lang="en-GB" altLang="ja-JP" sz="1200" b="1" i="0" u="none" strike="noStrike" kern="0" cap="none" spc="0" normalizeH="0" baseline="0" noProof="0">
                <a:ln>
                  <a:noFill/>
                </a:ln>
                <a:solidFill>
                  <a:srgbClr val="FF0000"/>
                </a:solidFill>
                <a:effectLst/>
                <a:uLnTx/>
                <a:uFillTx/>
                <a:latin typeface="Arial" panose="020B0604020202020204" pitchFamily="34" charset="0"/>
                <a:ea typeface="MS PGothic" panose="020B0600070205080204" pitchFamily="50" charset="-128"/>
              </a:rPr>
              <a:t> Emissions” do not include this automatically</a:t>
            </a:r>
          </a:p>
        </p:txBody>
      </p:sp>
      <p:sp>
        <p:nvSpPr>
          <p:cNvPr id="26" name="AutoShape 9"/>
          <p:cNvSpPr>
            <a:spLocks noChangeArrowheads="1"/>
          </p:cNvSpPr>
          <p:nvPr/>
        </p:nvSpPr>
        <p:spPr bwMode="auto">
          <a:xfrm>
            <a:off x="2859907" y="4047208"/>
            <a:ext cx="1600200" cy="706437"/>
          </a:xfrm>
          <a:prstGeom prst="wedgeRoundRectCallout">
            <a:avLst>
              <a:gd name="adj1" fmla="val 43389"/>
              <a:gd name="adj2" fmla="val -161889"/>
              <a:gd name="adj3" fmla="val 16667"/>
            </a:avLst>
          </a:prstGeom>
          <a:solidFill>
            <a:srgbClr val="BBE0E3"/>
          </a:solidFill>
          <a:ln w="9525" algn="ctr">
            <a:solidFill>
              <a:srgbClr val="000000"/>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2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rPr>
              <a:t>2006 Guidelines includes ALL NH</a:t>
            </a:r>
            <a:r>
              <a:rPr kumimoji="0" lang="en-GB" altLang="ja-JP" sz="1200" b="1"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50" charset="-128"/>
              </a:rPr>
              <a:t>3</a:t>
            </a:r>
            <a:r>
              <a:rPr kumimoji="0" lang="en-GB" altLang="ja-JP" sz="12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rPr>
              <a:t> &amp; NO</a:t>
            </a:r>
            <a:r>
              <a:rPr kumimoji="0" lang="en-GB" altLang="ja-JP" sz="1200" b="1" i="0" u="none" strike="noStrike" kern="0" cap="none" spc="0" normalizeH="0" baseline="-25000" noProof="0" dirty="0">
                <a:ln>
                  <a:noFill/>
                </a:ln>
                <a:solidFill>
                  <a:srgbClr val="000000"/>
                </a:solidFill>
                <a:effectLst/>
                <a:uLnTx/>
                <a:uFillTx/>
                <a:latin typeface="Arial" panose="020B0604020202020204" pitchFamily="34" charset="0"/>
                <a:ea typeface="MS PGothic" panose="020B0600070205080204" pitchFamily="50" charset="-128"/>
              </a:rPr>
              <a:t>x</a:t>
            </a:r>
            <a:r>
              <a:rPr kumimoji="0" lang="en-GB" altLang="ja-JP" sz="1200" b="1"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rPr>
              <a:t> Emissions</a:t>
            </a:r>
          </a:p>
        </p:txBody>
      </p:sp>
      <p:sp>
        <p:nvSpPr>
          <p:cNvPr id="27" name="AutoShape 10"/>
          <p:cNvSpPr>
            <a:spLocks noChangeArrowheads="1"/>
          </p:cNvSpPr>
          <p:nvPr/>
        </p:nvSpPr>
        <p:spPr bwMode="auto">
          <a:xfrm>
            <a:off x="7223944" y="1613570"/>
            <a:ext cx="1600200" cy="647700"/>
          </a:xfrm>
          <a:prstGeom prst="wedgeRoundRectCallout">
            <a:avLst>
              <a:gd name="adj1" fmla="val -58500"/>
              <a:gd name="adj2" fmla="val -12931"/>
              <a:gd name="adj3" fmla="val 16667"/>
            </a:avLst>
          </a:prstGeom>
          <a:solidFill>
            <a:srgbClr val="BBE0E3"/>
          </a:solidFill>
          <a:ln w="9525" algn="ctr">
            <a:solidFill>
              <a:srgbClr val="000000"/>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ja-JP" sz="1200" b="1"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50" charset="-128"/>
              </a:rPr>
              <a:t>2006 Guidelines give methods to calculate this</a:t>
            </a:r>
          </a:p>
        </p:txBody>
      </p:sp>
      <p:sp>
        <p:nvSpPr>
          <p:cNvPr id="9"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0"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7729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Estimation of Actual Annual Emissions</a:t>
            </a:r>
            <a:endParaRPr lang="en-US" dirty="0"/>
          </a:p>
        </p:txBody>
      </p:sp>
      <p:sp>
        <p:nvSpPr>
          <p:cNvPr id="3" name="Content Placeholder 2"/>
          <p:cNvSpPr>
            <a:spLocks noGrp="1"/>
          </p:cNvSpPr>
          <p:nvPr>
            <p:ph idx="1"/>
          </p:nvPr>
        </p:nvSpPr>
        <p:spPr/>
        <p:txBody>
          <a:bodyPr/>
          <a:lstStyle/>
          <a:p>
            <a:r>
              <a:rPr lang="en-IE" dirty="0"/>
              <a:t>In the 1996 Guidelines and Good Practice Guidance for a few sources, the simplest methodology estimates a “potential emission” rather than the actual annual emission. </a:t>
            </a:r>
          </a:p>
          <a:p>
            <a:pPr lvl="1">
              <a:buFont typeface="Arial" panose="020B0604020202020204" pitchFamily="34" charset="0"/>
              <a:buChar char="−"/>
            </a:pPr>
            <a:r>
              <a:rPr lang="en-IE" sz="1600" i="1" dirty="0"/>
              <a:t>This “potential emission” assumes all the emissions from an activity occur in the current year, ignoring the fact they will occur over many years (e.g. methane emissions from waste in landfills occurs over decades as the decay processes take place). </a:t>
            </a:r>
          </a:p>
          <a:p>
            <a:r>
              <a:rPr lang="en-IE" dirty="0">
                <a:solidFill>
                  <a:srgbClr val="0070C0"/>
                </a:solidFill>
              </a:rPr>
              <a:t>In the 2006 Guidelines, simple default methods estimate emissions when they occur, thus removing the need for potential emissions. </a:t>
            </a:r>
          </a:p>
          <a:p>
            <a:r>
              <a:rPr lang="en-IE" dirty="0"/>
              <a:t>The removal of potential emission estimates also allows the emission reductions of abatement techniques to be properly estimated and ensures that the Tier 1 methods are compatible with higher tier methods. The areas where this occurred are:</a:t>
            </a:r>
          </a:p>
          <a:p>
            <a:pPr lvl="1">
              <a:buFont typeface="Arial" panose="020B0604020202020204" pitchFamily="34" charset="0"/>
              <a:buChar char="−"/>
            </a:pPr>
            <a:r>
              <a:rPr lang="en-IE" dirty="0">
                <a:solidFill>
                  <a:srgbClr val="0070C0"/>
                </a:solidFill>
              </a:rPr>
              <a:t>Actual emissions of fluorinated compounds</a:t>
            </a:r>
          </a:p>
          <a:p>
            <a:pPr lvl="1">
              <a:buFont typeface="Arial" panose="020B0604020202020204" pitchFamily="34" charset="0"/>
              <a:buChar char="−"/>
            </a:pPr>
            <a:r>
              <a:rPr lang="en-IE" dirty="0">
                <a:solidFill>
                  <a:srgbClr val="0070C0"/>
                </a:solidFill>
              </a:rPr>
              <a:t>Methane from landfills</a:t>
            </a:r>
          </a:p>
          <a:p>
            <a:pPr>
              <a:buFont typeface="Arial" panose="020B0604020202020204" pitchFamily="34" charset="0"/>
              <a:buChar char="−"/>
            </a:pP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19</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73644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830028"/>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Africa Regional Workshop on the Building of Sustainable National Greenhouse Gas Inventory Management Systems, and the use of the 2006 IPCC Guidelines for National Greenhouse Gas Inventories</a:t>
            </a:r>
            <a:r>
              <a:rPr lang="en-IE" sz="1600" dirty="0"/>
              <a:t> (</a:t>
            </a:r>
            <a:r>
              <a:rPr lang="en-IE" sz="1600" dirty="0" err="1"/>
              <a:t>Swakopmund</a:t>
            </a:r>
            <a:r>
              <a:rPr lang="en-IE" sz="1600" dirty="0"/>
              <a:t>, Namibia, </a:t>
            </a:r>
            <a:r>
              <a:rPr lang="en-IE" sz="1600"/>
              <a:t>24-28 April </a:t>
            </a:r>
            <a:r>
              <a:rPr lang="en-IE" sz="1600" dirty="0"/>
              <a:t>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309113" y="5709339"/>
            <a:ext cx="7212291" cy="590097"/>
          </a:xfrm>
          <a:prstGeom prst="rect">
            <a:avLst/>
          </a:prstGeom>
        </p:spPr>
      </p:pic>
    </p:spTree>
    <p:extLst>
      <p:ext uri="{BB962C8B-B14F-4D97-AF65-F5344CB8AC3E}">
        <p14:creationId xmlns:p14="http://schemas.microsoft.com/office/powerpoint/2010/main" val="426211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“New” Guidance in 2006 Guidelines</a:t>
            </a: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20</a:t>
            </a:r>
          </a:p>
        </p:txBody>
      </p:sp>
      <p:graphicFrame>
        <p:nvGraphicFramePr>
          <p:cNvPr id="5" name="Object 507"/>
          <p:cNvGraphicFramePr>
            <a:graphicFrameLocks noGrp="1" noChangeAspect="1"/>
          </p:cNvGraphicFramePr>
          <p:nvPr>
            <p:ph idx="1"/>
            <p:extLst>
              <p:ext uri="{D42A27DB-BD31-4B8C-83A1-F6EECF244321}">
                <p14:modId xmlns:p14="http://schemas.microsoft.com/office/powerpoint/2010/main" val="2136346457"/>
              </p:ext>
            </p:extLst>
          </p:nvPr>
        </p:nvGraphicFramePr>
        <p:xfrm>
          <a:off x="899592" y="933326"/>
          <a:ext cx="7273399" cy="4943946"/>
        </p:xfrm>
        <a:graphic>
          <a:graphicData uri="http://schemas.openxmlformats.org/presentationml/2006/ole">
            <mc:AlternateContent xmlns:mc="http://schemas.openxmlformats.org/markup-compatibility/2006">
              <mc:Choice xmlns:v="urn:schemas-microsoft-com:vml" Requires="v">
                <p:oleObj spid="_x0000_s2114" name="Worksheet" r:id="rId3" imgW="7048388" imgH="4790968" progId="Excel.Sheet.8">
                  <p:embed/>
                </p:oleObj>
              </mc:Choice>
              <mc:Fallback>
                <p:oleObj name="Worksheet" r:id="rId3" imgW="7048388" imgH="4790968" progId="Excel.Sheet.8">
                  <p:embed/>
                  <p:pic>
                    <p:nvPicPr>
                      <p:cNvPr id="35843" name="Object 5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33326"/>
                        <a:ext cx="7273399" cy="4943946"/>
                      </a:xfrm>
                      <a:prstGeom prst="rect">
                        <a:avLst/>
                      </a:prstGeom>
                      <a:solidFill>
                        <a:schemeClr val="bg1"/>
                      </a:solidFill>
                      <a:ln>
                        <a:noFill/>
                      </a:ln>
                      <a:effectLst/>
                      <a:extLst/>
                    </p:spPr>
                  </p:pic>
                </p:oleObj>
              </mc:Fallback>
            </mc:AlternateContent>
          </a:graphicData>
        </a:graphic>
      </p:graphicFrame>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9139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Methodology Reports</a:t>
            </a:r>
          </a:p>
        </p:txBody>
      </p:sp>
      <p:sp>
        <p:nvSpPr>
          <p:cNvPr id="3" name="Content Placeholder 2"/>
          <p:cNvSpPr>
            <a:spLocks noGrp="1"/>
          </p:cNvSpPr>
          <p:nvPr>
            <p:ph idx="1"/>
          </p:nvPr>
        </p:nvSpPr>
        <p:spPr>
          <a:xfrm>
            <a:off x="635000" y="1263650"/>
            <a:ext cx="7867650" cy="4829646"/>
          </a:xfrm>
        </p:spPr>
        <p:txBody>
          <a:bodyPr/>
          <a:lstStyle/>
          <a:p>
            <a:r>
              <a:rPr lang="en-IE" dirty="0">
                <a:latin typeface="Arial (Body)"/>
              </a:rPr>
              <a:t>The TFI has developed two additional methodology reports in response to the invitations from UNFCCC:</a:t>
            </a:r>
          </a:p>
          <a:p>
            <a:pPr marL="742950" lvl="1" indent="-285750">
              <a:lnSpc>
                <a:spcPct val="110000"/>
              </a:lnSpc>
              <a:spcBef>
                <a:spcPct val="20000"/>
              </a:spcBef>
              <a:spcAft>
                <a:spcPts val="200"/>
              </a:spcAft>
              <a:buFont typeface="+mj-lt"/>
              <a:buChar char="–"/>
            </a:pPr>
            <a:r>
              <a:rPr lang="en-IE" sz="1600" dirty="0">
                <a:ea typeface="MS PGothic" pitchFamily="50" charset="-128"/>
              </a:rPr>
              <a:t>2013 Supplement to the 2006 IPCC Guidelines for National Greenhouse Gas Inventories: Wetlands (</a:t>
            </a:r>
            <a:r>
              <a:rPr lang="en-IE" sz="1600" b="1" i="1" dirty="0">
                <a:ea typeface="MS PGothic" pitchFamily="50" charset="-128"/>
              </a:rPr>
              <a:t>Wetlands Supplement</a:t>
            </a:r>
            <a:r>
              <a:rPr lang="en-IE" sz="1600" dirty="0">
                <a:ea typeface="MS PGothic" pitchFamily="50" charset="-128"/>
              </a:rPr>
              <a:t>)</a:t>
            </a:r>
          </a:p>
          <a:p>
            <a:pPr marL="1014413" lvl="2" indent="-285750">
              <a:lnSpc>
                <a:spcPct val="110000"/>
              </a:lnSpc>
              <a:spcBef>
                <a:spcPct val="20000"/>
              </a:spcBef>
              <a:spcAft>
                <a:spcPts val="200"/>
              </a:spcAft>
              <a:buFont typeface="Wingdings" panose="05000000000000000000" pitchFamily="2" charset="2"/>
              <a:buChar char="§"/>
            </a:pPr>
            <a:r>
              <a:rPr lang="en-IE" sz="1400" dirty="0">
                <a:ea typeface="MS PGothic" pitchFamily="50" charset="-128"/>
              </a:rPr>
              <a:t>To fill gaps in the coverage of wetlands and organic soils in the 2006 IPCC Guidelines</a:t>
            </a:r>
          </a:p>
          <a:p>
            <a:pPr marL="742950" lvl="1" indent="-285750">
              <a:lnSpc>
                <a:spcPct val="110000"/>
              </a:lnSpc>
              <a:spcBef>
                <a:spcPct val="20000"/>
              </a:spcBef>
              <a:spcAft>
                <a:spcPts val="200"/>
              </a:spcAft>
              <a:buFont typeface="+mj-lt"/>
              <a:buChar char="–"/>
            </a:pPr>
            <a:r>
              <a:rPr lang="en-IE" sz="1600" dirty="0">
                <a:ea typeface="MS PGothic" pitchFamily="50" charset="-128"/>
              </a:rPr>
              <a:t>2013 Revised Supplementary Methods and Good Practice Guidance Arising from the Kyoto Protocol </a:t>
            </a:r>
            <a:r>
              <a:rPr lang="en-IE" sz="1600" b="1" i="1" dirty="0">
                <a:ea typeface="MS PGothic" pitchFamily="50" charset="-128"/>
              </a:rPr>
              <a:t>(KP Supplement</a:t>
            </a:r>
            <a:r>
              <a:rPr lang="en-IE" sz="1600" dirty="0">
                <a:ea typeface="MS PGothic" pitchFamily="50" charset="-128"/>
              </a:rPr>
              <a:t>)</a:t>
            </a:r>
          </a:p>
          <a:p>
            <a:pPr marL="1014413" lvl="2" indent="-285750">
              <a:lnSpc>
                <a:spcPct val="110000"/>
              </a:lnSpc>
              <a:spcBef>
                <a:spcPct val="20000"/>
              </a:spcBef>
              <a:spcAft>
                <a:spcPts val="200"/>
              </a:spcAft>
              <a:buFont typeface="Wingdings" panose="05000000000000000000" pitchFamily="2" charset="2"/>
              <a:buChar char="§"/>
            </a:pPr>
            <a:r>
              <a:rPr lang="en-IE" sz="1400" dirty="0">
                <a:ea typeface="MS PGothic" pitchFamily="50" charset="-128"/>
              </a:rPr>
              <a:t>To update </a:t>
            </a:r>
            <a:r>
              <a:rPr lang="en-IE" sz="1400" dirty="0">
                <a:latin typeface="Arial (Body)"/>
              </a:rPr>
              <a:t>and augment the existing Chapter 4 of the GPG- LULUCF</a:t>
            </a:r>
          </a:p>
          <a:p>
            <a:r>
              <a:rPr lang="en-IE" dirty="0">
                <a:latin typeface="Arial (Body)"/>
              </a:rPr>
              <a:t>The </a:t>
            </a:r>
            <a:r>
              <a:rPr lang="en-IE" b="1" i="1" dirty="0">
                <a:latin typeface="Arial (Body)"/>
              </a:rPr>
              <a:t>Wetlands Supplement </a:t>
            </a:r>
            <a:r>
              <a:rPr lang="en-IE" dirty="0">
                <a:latin typeface="Arial (Body)"/>
              </a:rPr>
              <a:t>and </a:t>
            </a:r>
            <a:r>
              <a:rPr lang="en-IE" b="1" i="1" dirty="0">
                <a:latin typeface="Arial (Body)"/>
              </a:rPr>
              <a:t>KP Supplement </a:t>
            </a:r>
            <a:r>
              <a:rPr lang="en-IE" dirty="0">
                <a:latin typeface="Arial (Body)"/>
              </a:rPr>
              <a:t>were adopted/accepted by the IPCC Plenary at its 37th Session (IPCC 37) in Batumi, Georgia, 14-18 October 2013, and published on the TFI website in February 2014</a:t>
            </a:r>
            <a:r>
              <a:rPr lang="en-IE" sz="1600" dirty="0">
                <a:latin typeface="Arial (Body)"/>
              </a:rPr>
              <a:t>.</a:t>
            </a:r>
            <a:endParaRPr lang="en-IE" sz="400" dirty="0">
              <a:latin typeface="Arial (Body)"/>
            </a:endParaRPr>
          </a:p>
          <a:p>
            <a:r>
              <a:rPr lang="en-IE" sz="1600" b="1" i="1" dirty="0">
                <a:latin typeface="Arial (Body)"/>
              </a:rPr>
              <a:t>Wetlands Supplement </a:t>
            </a:r>
          </a:p>
          <a:p>
            <a:endParaRPr lang="en-IE" sz="1600" b="1" dirty="0">
              <a:latin typeface="Arial (Body)"/>
            </a:endParaRPr>
          </a:p>
          <a:p>
            <a:r>
              <a:rPr lang="en-IE" sz="1600" b="1" i="1" dirty="0">
                <a:latin typeface="Arial (Body)"/>
              </a:rPr>
              <a:t>KP Supplement</a:t>
            </a:r>
          </a:p>
          <a:p>
            <a:endParaRPr lang="en-IE" sz="1600" b="1" dirty="0">
              <a:latin typeface="Arial (Body)"/>
            </a:endParaRPr>
          </a:p>
          <a:p>
            <a:endParaRPr lang="en-IE" sz="1600" b="1" dirty="0">
              <a:latin typeface="Arial (Body)"/>
            </a:endParaRPr>
          </a:p>
          <a:p>
            <a:endParaRPr lang="en-US" sz="1600" dirty="0">
              <a:latin typeface="Arial (Body)"/>
            </a:endParaRPr>
          </a:p>
        </p:txBody>
      </p:sp>
      <p:sp>
        <p:nvSpPr>
          <p:cNvPr id="4" name="Rectangle 3"/>
          <p:cNvSpPr/>
          <p:nvPr/>
        </p:nvSpPr>
        <p:spPr>
          <a:xfrm>
            <a:off x="8356616" y="6381328"/>
            <a:ext cx="399468" cy="323165"/>
          </a:xfrm>
          <a:prstGeom prst="rect">
            <a:avLst/>
          </a:prstGeom>
        </p:spPr>
        <p:txBody>
          <a:bodyPr wrap="none">
            <a:spAutoFit/>
          </a:bodyPr>
          <a:lstStyle/>
          <a:p>
            <a:r>
              <a:rPr lang="en-US" dirty="0"/>
              <a:t>21</a:t>
            </a:r>
          </a:p>
        </p:txBody>
      </p:sp>
      <p:pic>
        <p:nvPicPr>
          <p:cNvPr id="5" name="Picture 4"/>
          <p:cNvPicPr>
            <a:picLocks noChangeAspect="1"/>
          </p:cNvPicPr>
          <p:nvPr/>
        </p:nvPicPr>
        <p:blipFill>
          <a:blip r:embed="rId2"/>
          <a:stretch>
            <a:fillRect/>
          </a:stretch>
        </p:blipFill>
        <p:spPr>
          <a:xfrm>
            <a:off x="923033" y="4941169"/>
            <a:ext cx="6673303" cy="379594"/>
          </a:xfrm>
          <a:prstGeom prst="rect">
            <a:avLst/>
          </a:prstGeom>
        </p:spPr>
      </p:pic>
      <p:pic>
        <p:nvPicPr>
          <p:cNvPr id="7" name="Picture 6"/>
          <p:cNvPicPr>
            <a:picLocks noChangeAspect="1"/>
          </p:cNvPicPr>
          <p:nvPr/>
        </p:nvPicPr>
        <p:blipFill>
          <a:blip r:embed="rId3"/>
          <a:stretch>
            <a:fillRect/>
          </a:stretch>
        </p:blipFill>
        <p:spPr>
          <a:xfrm>
            <a:off x="923033" y="5517232"/>
            <a:ext cx="6613947" cy="421724"/>
          </a:xfrm>
          <a:prstGeom prst="rect">
            <a:avLst/>
          </a:prstGeom>
        </p:spPr>
      </p:pic>
      <p:sp>
        <p:nvSpPr>
          <p:cNvPr id="8"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9"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21808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2019 Refinement to the 2006 IPCC Guidelines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IE" b="1" dirty="0"/>
              <a:t>TFB at its 26th Meeting in Ottawa (28-29 August 2014) concluded that:</a:t>
            </a:r>
          </a:p>
          <a:p>
            <a:pPr>
              <a:buFont typeface="Arial" panose="020B0604020202020204" pitchFamily="34" charset="0"/>
              <a:buChar char="•"/>
            </a:pPr>
            <a:endParaRPr lang="en-IE" b="1" dirty="0"/>
          </a:p>
          <a:p>
            <a:pPr lvl="1">
              <a:buFont typeface="Arial" panose="020B0604020202020204" pitchFamily="34" charset="0"/>
              <a:buChar char="−"/>
            </a:pPr>
            <a:r>
              <a:rPr lang="en-IE" dirty="0">
                <a:ea typeface="MS PGothic" pitchFamily="50" charset="-128"/>
              </a:rPr>
              <a:t>2006 IPCC Guidelines provide a technically sound methodological basis of national greenhouse gas inventories; however,</a:t>
            </a:r>
          </a:p>
          <a:p>
            <a:pPr lvl="1">
              <a:buFont typeface="Arial" panose="020B0604020202020204" pitchFamily="34" charset="0"/>
              <a:buChar char="−"/>
            </a:pPr>
            <a:endParaRPr lang="en-IE" dirty="0">
              <a:ea typeface="MS PGothic" pitchFamily="50" charset="-128"/>
            </a:endParaRPr>
          </a:p>
          <a:p>
            <a:pPr lvl="1">
              <a:buFont typeface="Arial" panose="020B0604020202020204" pitchFamily="34" charset="0"/>
              <a:buChar char="−"/>
            </a:pPr>
            <a:r>
              <a:rPr lang="en-IE" dirty="0">
                <a:ea typeface="MS PGothic" pitchFamily="50" charset="-128"/>
              </a:rPr>
              <a:t>to maintain their scientific validity, certain refinements may be required, taking into account scientific and other technical advances that have matured sufficiently since 2006.</a:t>
            </a:r>
          </a:p>
          <a:p>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22</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59791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2019 Refinement to the 2006 IPCC Guidelines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IE" b="1" dirty="0"/>
              <a:t>IPCC decided at its 44th session in Bangkok on 17-20 October 2016 to prepare a Methodology Report to refine the 2006 IPCC Guidelines with the following format and title:</a:t>
            </a:r>
          </a:p>
          <a:p>
            <a:pPr>
              <a:buFont typeface="Arial" panose="020B0604020202020204" pitchFamily="34" charset="0"/>
              <a:buChar char="•"/>
            </a:pPr>
            <a:endParaRPr lang="en-IE" b="1" dirty="0"/>
          </a:p>
          <a:p>
            <a:pPr lvl="1">
              <a:buFont typeface="Arial" panose="020B0604020202020204" pitchFamily="34" charset="0"/>
              <a:buChar char="−"/>
            </a:pPr>
            <a:r>
              <a:rPr lang="en-IE" dirty="0"/>
              <a:t>The format should be </a:t>
            </a:r>
            <a:r>
              <a:rPr lang="en-IE" b="1" dirty="0"/>
              <a:t>one single Methodology Report </a:t>
            </a:r>
            <a:r>
              <a:rPr lang="en-IE" dirty="0"/>
              <a:t>comprising an Overview Chapter and five volumes following the format of the 2006 IPCC Guidelines for National Greenhouse Gas Inventories </a:t>
            </a:r>
            <a:r>
              <a:rPr lang="en-IE" i="1" dirty="0"/>
              <a:t>(2006 IPCC Guidelines</a:t>
            </a:r>
            <a:r>
              <a:rPr lang="en-IE" dirty="0"/>
              <a:t>).</a:t>
            </a:r>
          </a:p>
          <a:p>
            <a:pPr lvl="1">
              <a:buFont typeface="Arial" panose="020B0604020202020204" pitchFamily="34" charset="0"/>
              <a:buChar char="−"/>
            </a:pPr>
            <a:endParaRPr lang="en-IE" dirty="0"/>
          </a:p>
          <a:p>
            <a:pPr lvl="1">
              <a:buFont typeface="Arial" panose="020B0604020202020204" pitchFamily="34" charset="0"/>
              <a:buChar char="−"/>
            </a:pPr>
            <a:r>
              <a:rPr lang="en-IE" dirty="0"/>
              <a:t>The title of the Methodology Report should be </a:t>
            </a:r>
            <a:r>
              <a:rPr lang="en-IE" b="1" dirty="0"/>
              <a:t>“</a:t>
            </a:r>
            <a:r>
              <a:rPr lang="en-IE" b="1" i="1" dirty="0"/>
              <a:t>2019 Refinement to the 2006 IPCC Guidelines for National Greenhouse Gas Inventories</a:t>
            </a:r>
            <a:r>
              <a:rPr lang="en-IE" dirty="0"/>
              <a:t>”.</a:t>
            </a:r>
          </a:p>
          <a:p>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23</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3841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2019 Refinement to the 2006 IPCC Guidelines (3)</a:t>
            </a:r>
            <a:endParaRPr lang="en-US" dirty="0"/>
          </a:p>
        </p:txBody>
      </p:sp>
      <p:sp>
        <p:nvSpPr>
          <p:cNvPr id="3" name="Content Placeholder 2"/>
          <p:cNvSpPr>
            <a:spLocks noGrp="1"/>
          </p:cNvSpPr>
          <p:nvPr>
            <p:ph idx="1"/>
          </p:nvPr>
        </p:nvSpPr>
        <p:spPr/>
        <p:txBody>
          <a:bodyPr/>
          <a:lstStyle/>
          <a:p>
            <a:r>
              <a:rPr lang="en-GB" b="1" dirty="0"/>
              <a:t>Will be completed in May 2019.</a:t>
            </a:r>
          </a:p>
          <a:p>
            <a:r>
              <a:rPr lang="en-GB" b="1" dirty="0"/>
              <a:t>Aim:</a:t>
            </a:r>
          </a:p>
          <a:p>
            <a:pPr lvl="1">
              <a:buFont typeface="Arial" panose="020B0604020202020204" pitchFamily="34" charset="0"/>
              <a:buChar char="−"/>
            </a:pPr>
            <a:r>
              <a:rPr lang="en-US" dirty="0"/>
              <a:t>to provide an updated and sound scientific basis for supporting the preparation and continuous improvement of national GHG inventories;</a:t>
            </a:r>
          </a:p>
          <a:p>
            <a:pPr lvl="1">
              <a:buFont typeface="Arial" panose="020B0604020202020204" pitchFamily="34" charset="0"/>
              <a:buChar char="−"/>
            </a:pPr>
            <a:r>
              <a:rPr lang="en-US" dirty="0"/>
              <a:t>not to revise the 2006 IPCC Guidelines, but update, supplement and/or elaborate the 2006 IPCC Guidelines where gaps or out-of-date science have been identified.</a:t>
            </a:r>
            <a:endParaRPr lang="en-GB" dirty="0"/>
          </a:p>
          <a:p>
            <a:r>
              <a:rPr lang="en-US" b="1" dirty="0"/>
              <a:t>Format and Structure:</a:t>
            </a:r>
            <a:r>
              <a:rPr lang="en-US" dirty="0"/>
              <a:t> </a:t>
            </a:r>
          </a:p>
          <a:p>
            <a:pPr lvl="1">
              <a:buFont typeface="Arial" panose="020B0604020202020204" pitchFamily="34" charset="0"/>
              <a:buChar char="−"/>
            </a:pPr>
            <a:r>
              <a:rPr lang="en-US" dirty="0"/>
              <a:t>Same as the 2006 IPCC Guidelines (= Overview Chapter and 5 Volumes) so as to make it easier for inventory compilers to use the 2019 Refinement in conjunction with the 2006 IPCC Guidelines.</a:t>
            </a:r>
          </a:p>
          <a:p>
            <a:pPr lvl="1">
              <a:buFont typeface="Arial" panose="020B0604020202020204" pitchFamily="34" charset="0"/>
              <a:buChar char="−"/>
            </a:pPr>
            <a:endParaRPr lang="en-GB" dirty="0"/>
          </a:p>
          <a:p>
            <a:pPr lvl="1">
              <a:buFont typeface="Arial" panose="020B0604020202020204" pitchFamily="34" charset="0"/>
              <a:buChar char="−"/>
            </a:pPr>
            <a:endParaRPr lang="en-GB" dirty="0"/>
          </a:p>
          <a:p>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t>24</a:t>
            </a:r>
          </a:p>
        </p:txBody>
      </p:sp>
      <p:pic>
        <p:nvPicPr>
          <p:cNvPr id="6" name="Picture 5"/>
          <p:cNvPicPr>
            <a:picLocks noChangeAspect="1"/>
          </p:cNvPicPr>
          <p:nvPr/>
        </p:nvPicPr>
        <p:blipFill>
          <a:blip r:embed="rId2"/>
          <a:stretch>
            <a:fillRect/>
          </a:stretch>
        </p:blipFill>
        <p:spPr>
          <a:xfrm>
            <a:off x="703626" y="4819927"/>
            <a:ext cx="7730398" cy="841321"/>
          </a:xfrm>
          <a:prstGeom prst="rect">
            <a:avLst/>
          </a:prstGeom>
        </p:spPr>
      </p:pic>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03765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2019 Refinement to the 2006 IPCC Guidelines (4)</a:t>
            </a:r>
            <a:endParaRPr lang="en-US" dirty="0"/>
          </a:p>
        </p:txBody>
      </p:sp>
      <p:sp>
        <p:nvSpPr>
          <p:cNvPr id="3" name="Content Placeholder 2"/>
          <p:cNvSpPr>
            <a:spLocks noGrp="1"/>
          </p:cNvSpPr>
          <p:nvPr>
            <p:ph idx="1"/>
          </p:nvPr>
        </p:nvSpPr>
        <p:spPr>
          <a:xfrm>
            <a:off x="635000" y="1189707"/>
            <a:ext cx="7867650" cy="4327525"/>
          </a:xfrm>
        </p:spPr>
        <p:txBody>
          <a:bodyPr/>
          <a:lstStyle/>
          <a:p>
            <a:pPr>
              <a:lnSpc>
                <a:spcPct val="120000"/>
              </a:lnSpc>
              <a:spcBef>
                <a:spcPts val="0"/>
              </a:spcBef>
              <a:spcAft>
                <a:spcPts val="200"/>
              </a:spcAft>
            </a:pPr>
            <a:r>
              <a:rPr lang="en-GB" dirty="0"/>
              <a:t>To be developed by approximately 200 authors from all over the world.</a:t>
            </a:r>
          </a:p>
          <a:p>
            <a:pPr>
              <a:lnSpc>
                <a:spcPct val="120000"/>
              </a:lnSpc>
              <a:spcBef>
                <a:spcPts val="0"/>
              </a:spcBef>
              <a:spcAft>
                <a:spcPts val="200"/>
              </a:spcAft>
            </a:pPr>
            <a:r>
              <a:rPr lang="en-GB" dirty="0"/>
              <a:t>Three review stages are planned:</a:t>
            </a:r>
          </a:p>
          <a:p>
            <a:pPr lvl="1">
              <a:lnSpc>
                <a:spcPct val="120000"/>
              </a:lnSpc>
              <a:spcBef>
                <a:spcPts val="0"/>
              </a:spcBef>
              <a:spcAft>
                <a:spcPts val="200"/>
              </a:spcAft>
              <a:buFont typeface="Arial" panose="020B0604020202020204" pitchFamily="34" charset="0"/>
              <a:buChar char="−"/>
            </a:pPr>
            <a:r>
              <a:rPr lang="en-US" sz="1600" dirty="0"/>
              <a:t>Expert Review of First Order Draft: Dec 2017 – Feb 2018</a:t>
            </a:r>
          </a:p>
          <a:p>
            <a:pPr lvl="1">
              <a:lnSpc>
                <a:spcPct val="120000"/>
              </a:lnSpc>
              <a:spcBef>
                <a:spcPts val="0"/>
              </a:spcBef>
              <a:spcAft>
                <a:spcPts val="200"/>
              </a:spcAft>
              <a:buFont typeface="Arial" panose="020B0604020202020204" pitchFamily="34" charset="0"/>
              <a:buChar char="−"/>
            </a:pPr>
            <a:r>
              <a:rPr lang="en-US" altLang="ja-JP" sz="1600" dirty="0"/>
              <a:t>Government/Expert Review of Second Order Draft: Jul – Sep 2018</a:t>
            </a:r>
          </a:p>
          <a:p>
            <a:pPr lvl="1">
              <a:lnSpc>
                <a:spcPct val="120000"/>
              </a:lnSpc>
              <a:spcBef>
                <a:spcPts val="0"/>
              </a:spcBef>
              <a:spcAft>
                <a:spcPts val="200"/>
              </a:spcAft>
              <a:buFont typeface="Arial" panose="020B0604020202020204" pitchFamily="34" charset="0"/>
              <a:buChar char="−"/>
            </a:pPr>
            <a:r>
              <a:rPr lang="en-US" sz="1600" dirty="0"/>
              <a:t>Government Review of Final Draft: Jan </a:t>
            </a:r>
            <a:r>
              <a:rPr lang="en-US" altLang="ja-JP" sz="1600" dirty="0"/>
              <a:t>– Mar 2019 </a:t>
            </a:r>
            <a:r>
              <a:rPr lang="en-US" sz="1600" dirty="0"/>
              <a:t> </a:t>
            </a:r>
          </a:p>
          <a:p>
            <a:pPr>
              <a:lnSpc>
                <a:spcPct val="120000"/>
              </a:lnSpc>
              <a:spcBef>
                <a:spcPts val="0"/>
              </a:spcBef>
              <a:spcAft>
                <a:spcPts val="200"/>
              </a:spcAft>
            </a:pPr>
            <a:r>
              <a:rPr lang="en-GB" altLang="ja-JP" dirty="0"/>
              <a:t>Scope and outline approved by the IPCC at its 44</a:t>
            </a:r>
            <a:r>
              <a:rPr lang="en-GB" altLang="ja-JP" baseline="30000" dirty="0"/>
              <a:t>th</a:t>
            </a:r>
            <a:r>
              <a:rPr lang="en-GB" altLang="ja-JP" dirty="0"/>
              <a:t> Session (Oct 2016, Bangkok, Thailand) are included in </a:t>
            </a:r>
            <a:r>
              <a:rPr lang="en-GB" altLang="ja-JP" u="sng" dirty="0"/>
              <a:t>Decision IPCC/XLIV-5</a:t>
            </a:r>
            <a:r>
              <a:rPr lang="en-GB" altLang="ja-JP" dirty="0"/>
              <a:t>.</a:t>
            </a:r>
          </a:p>
          <a:p>
            <a:pPr lvl="1">
              <a:lnSpc>
                <a:spcPct val="120000"/>
              </a:lnSpc>
              <a:spcBef>
                <a:spcPts val="0"/>
              </a:spcBef>
              <a:spcAft>
                <a:spcPts val="200"/>
              </a:spcAft>
              <a:buFont typeface="Arial" panose="020B0604020202020204" pitchFamily="34" charset="0"/>
              <a:buChar char="−"/>
            </a:pPr>
            <a:r>
              <a:rPr lang="en-US" altLang="ja-JP" sz="1400" dirty="0">
                <a:solidFill>
                  <a:srgbClr val="0070C0"/>
                </a:solidFill>
                <a:hlinkClick r:id="rId2"/>
              </a:rPr>
              <a:t>http://www.ipcc.ch/meetings/session44/p44_decisions.pdf</a:t>
            </a:r>
            <a:endParaRPr lang="en-US" altLang="ja-JP" sz="1400" dirty="0">
              <a:solidFill>
                <a:srgbClr val="0070C0"/>
              </a:solidFill>
            </a:endParaRPr>
          </a:p>
          <a:p>
            <a:pPr>
              <a:lnSpc>
                <a:spcPct val="120000"/>
              </a:lnSpc>
              <a:spcBef>
                <a:spcPts val="0"/>
              </a:spcBef>
              <a:spcAft>
                <a:spcPts val="200"/>
              </a:spcAft>
            </a:pPr>
            <a:r>
              <a:rPr lang="en-GB" dirty="0"/>
              <a:t>Other relevant documents:</a:t>
            </a:r>
          </a:p>
          <a:p>
            <a:pPr lvl="1">
              <a:lnSpc>
                <a:spcPct val="120000"/>
              </a:lnSpc>
              <a:spcBef>
                <a:spcPts val="0"/>
              </a:spcBef>
              <a:spcAft>
                <a:spcPts val="200"/>
              </a:spcAft>
              <a:buFont typeface="Arial" panose="020B0604020202020204" pitchFamily="34" charset="0"/>
              <a:buChar char="−"/>
            </a:pPr>
            <a:r>
              <a:rPr lang="en-GB" sz="1600" dirty="0"/>
              <a:t>Report of the Scoping Meeting (Aug 2016, Minsk, Belarus)</a:t>
            </a:r>
            <a:br>
              <a:rPr lang="en-GB" sz="1600" dirty="0"/>
            </a:br>
            <a:r>
              <a:rPr lang="en-GB" sz="1400" dirty="0">
                <a:hlinkClick r:id="rId3"/>
              </a:rPr>
              <a:t>http://www.ipcc-nggip.iges.or.jp/meeting/meeting.html</a:t>
            </a:r>
            <a:endParaRPr lang="en-GB" dirty="0"/>
          </a:p>
          <a:p>
            <a:pPr lvl="1">
              <a:lnSpc>
                <a:spcPct val="120000"/>
              </a:lnSpc>
              <a:spcBef>
                <a:spcPts val="0"/>
              </a:spcBef>
              <a:spcAft>
                <a:spcPts val="200"/>
              </a:spcAft>
              <a:buFont typeface="Arial" panose="020B0604020202020204" pitchFamily="34" charset="0"/>
              <a:buChar char="−"/>
            </a:pPr>
            <a:r>
              <a:rPr lang="en-US" sz="1600" dirty="0"/>
              <a:t>Presentations at a side event during COP-22 (Nov 2016, Marrakech, Morocco)</a:t>
            </a:r>
            <a:br>
              <a:rPr lang="en-US" sz="1600" dirty="0"/>
            </a:br>
            <a:r>
              <a:rPr lang="en-US" sz="1400" dirty="0">
                <a:hlinkClick r:id="rId4"/>
              </a:rPr>
              <a:t>http://www.ipcc-nggip.iges.or.jp/presentation/presentation.html</a:t>
            </a:r>
            <a:endParaRPr lang="en-US" dirty="0"/>
          </a:p>
          <a:p>
            <a:pPr lvl="1">
              <a:lnSpc>
                <a:spcPct val="120000"/>
              </a:lnSpc>
              <a:spcBef>
                <a:spcPts val="0"/>
              </a:spcBef>
              <a:spcAft>
                <a:spcPts val="200"/>
              </a:spcAft>
              <a:buFont typeface="Arial" panose="020B0604020202020204" pitchFamily="34" charset="0"/>
              <a:buChar char="−"/>
            </a:pPr>
            <a:r>
              <a:rPr lang="en-US" sz="1600" dirty="0"/>
              <a:t>Overall schedule of production of IPCC Reports including 2019 Refinement</a:t>
            </a:r>
            <a:br>
              <a:rPr lang="en-US" sz="1600" dirty="0"/>
            </a:br>
            <a:r>
              <a:rPr lang="en-US" sz="1400" dirty="0">
                <a:hlinkClick r:id="rId5"/>
              </a:rPr>
              <a:t>http://www.ipcc.ch/activities/pdf/ar6_schedule.pdf#page=2</a:t>
            </a:r>
            <a:endParaRPr lang="en-US" sz="1400" dirty="0"/>
          </a:p>
          <a:p>
            <a:pPr>
              <a:lnSpc>
                <a:spcPct val="120000"/>
              </a:lnSpc>
              <a:spcBef>
                <a:spcPts val="0"/>
              </a:spcBef>
              <a:spcAft>
                <a:spcPts val="200"/>
              </a:spcAft>
            </a:pPr>
            <a:endParaRPr lang="en-US"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25</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7823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Tools – Supporting Materials</a:t>
            </a:r>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26</a:t>
            </a:r>
            <a:endParaRPr lang="en-US" dirty="0"/>
          </a:p>
        </p:txBody>
      </p:sp>
      <p:sp>
        <p:nvSpPr>
          <p:cNvPr id="7" name="Rectangle 3"/>
          <p:cNvSpPr>
            <a:spLocks noGrp="1" noChangeArrowheads="1"/>
          </p:cNvSpPr>
          <p:nvPr>
            <p:ph idx="1"/>
          </p:nvPr>
        </p:nvSpPr>
        <p:spPr/>
        <p:txBody>
          <a:bodyPr/>
          <a:lstStyle/>
          <a:p>
            <a:pPr eaLnBrk="1" hangingPunct="1">
              <a:lnSpc>
                <a:spcPts val="2500"/>
              </a:lnSpc>
            </a:pPr>
            <a:r>
              <a:rPr lang="en-US" altLang="ja-JP" dirty="0">
                <a:ea typeface="MS PGothic" panose="020B0600070205080204" pitchFamily="50" charset="-128"/>
              </a:rPr>
              <a:t>Emission Factor Database (EFDB)</a:t>
            </a:r>
          </a:p>
          <a:p>
            <a:pPr eaLnBrk="1" hangingPunct="1">
              <a:lnSpc>
                <a:spcPts val="2500"/>
              </a:lnSpc>
            </a:pPr>
            <a:endParaRPr lang="en-US" altLang="ja-JP" sz="2600" dirty="0">
              <a:ea typeface="MS PGothic" panose="020B0600070205080204" pitchFamily="50" charset="-128"/>
            </a:endParaRPr>
          </a:p>
          <a:p>
            <a:pPr eaLnBrk="1" hangingPunct="1">
              <a:lnSpc>
                <a:spcPts val="2500"/>
              </a:lnSpc>
            </a:pPr>
            <a:endParaRPr lang="en-US" altLang="ja-JP" sz="2600" dirty="0">
              <a:ea typeface="MS PGothic" panose="020B0600070205080204" pitchFamily="50" charset="-128"/>
            </a:endParaRPr>
          </a:p>
          <a:p>
            <a:pPr eaLnBrk="1" hangingPunct="1">
              <a:lnSpc>
                <a:spcPts val="2500"/>
              </a:lnSpc>
            </a:pPr>
            <a:r>
              <a:rPr lang="en-US" altLang="ja-JP" dirty="0">
                <a:ea typeface="MS PGothic" panose="020B0600070205080204" pitchFamily="50" charset="-128"/>
              </a:rPr>
              <a:t>IPCC Inventory Software</a:t>
            </a:r>
          </a:p>
          <a:p>
            <a:pPr eaLnBrk="1" hangingPunct="1">
              <a:lnSpc>
                <a:spcPts val="2500"/>
              </a:lnSpc>
            </a:pPr>
            <a:endParaRPr lang="en-US" altLang="ja-JP" dirty="0">
              <a:ea typeface="MS PGothic" panose="020B0600070205080204" pitchFamily="50" charset="-128"/>
            </a:endParaRPr>
          </a:p>
          <a:p>
            <a:pPr eaLnBrk="1" hangingPunct="1">
              <a:lnSpc>
                <a:spcPts val="2500"/>
              </a:lnSpc>
            </a:pPr>
            <a:endParaRPr lang="en-US" altLang="ja-JP" dirty="0">
              <a:ea typeface="MS PGothic" panose="020B0600070205080204" pitchFamily="50" charset="-128"/>
            </a:endParaRPr>
          </a:p>
          <a:p>
            <a:pPr eaLnBrk="1" hangingPunct="1">
              <a:lnSpc>
                <a:spcPts val="2500"/>
              </a:lnSpc>
            </a:pPr>
            <a:r>
              <a:rPr lang="en-US" altLang="ja-JP" dirty="0">
                <a:ea typeface="MS PGothic" panose="020B0600070205080204" pitchFamily="50" charset="-128"/>
              </a:rPr>
              <a:t>Primer for 2006 IPCC Guidelines</a:t>
            </a:r>
          </a:p>
          <a:p>
            <a:pPr eaLnBrk="1" hangingPunct="1">
              <a:lnSpc>
                <a:spcPts val="2500"/>
              </a:lnSpc>
            </a:pPr>
            <a:endParaRPr lang="en-US" altLang="ja-JP" dirty="0">
              <a:ea typeface="MS PGothic" panose="020B0600070205080204" pitchFamily="50" charset="-128"/>
            </a:endParaRPr>
          </a:p>
          <a:p>
            <a:pPr eaLnBrk="1" hangingPunct="1">
              <a:lnSpc>
                <a:spcPts val="2500"/>
              </a:lnSpc>
            </a:pPr>
            <a:endParaRPr lang="en-US" altLang="ja-JP" dirty="0">
              <a:ea typeface="MS PGothic" panose="020B0600070205080204" pitchFamily="50" charset="-128"/>
            </a:endParaRPr>
          </a:p>
          <a:p>
            <a:pPr eaLnBrk="1" hangingPunct="1">
              <a:lnSpc>
                <a:spcPts val="2500"/>
              </a:lnSpc>
            </a:pPr>
            <a:r>
              <a:rPr lang="en-US" altLang="ja-JP" dirty="0">
                <a:ea typeface="MS PGothic" panose="020B0600070205080204" pitchFamily="50" charset="-128"/>
              </a:rPr>
              <a:t>Reports of Expert Meetings</a:t>
            </a:r>
          </a:p>
          <a:p>
            <a:pPr eaLnBrk="1" hangingPunct="1">
              <a:lnSpc>
                <a:spcPts val="2500"/>
              </a:lnSpc>
            </a:pPr>
            <a:endParaRPr lang="en-US" altLang="ja-JP" dirty="0">
              <a:solidFill>
                <a:srgbClr val="0070C0"/>
              </a:solidFill>
              <a:ea typeface="MS PGothic" panose="020B0600070205080204" pitchFamily="50" charset="-128"/>
            </a:endParaRPr>
          </a:p>
          <a:p>
            <a:pPr eaLnBrk="1" hangingPunct="1">
              <a:lnSpc>
                <a:spcPts val="2500"/>
              </a:lnSpc>
            </a:pPr>
            <a:endParaRPr lang="en-US" altLang="ja-JP" dirty="0">
              <a:solidFill>
                <a:srgbClr val="0070C0"/>
              </a:solidFill>
              <a:ea typeface="MS PGothic" panose="020B0600070205080204" pitchFamily="50" charset="-128"/>
            </a:endParaRPr>
          </a:p>
        </p:txBody>
      </p:sp>
      <p:sp>
        <p:nvSpPr>
          <p:cNvPr id="9" name="Text Box 7"/>
          <p:cNvSpPr txBox="1">
            <a:spLocks noChangeArrowheads="1"/>
          </p:cNvSpPr>
          <p:nvPr/>
        </p:nvSpPr>
        <p:spPr bwMode="auto">
          <a:xfrm>
            <a:off x="931776" y="2634664"/>
            <a:ext cx="6489700" cy="369332"/>
          </a:xfrm>
          <a:prstGeom prst="rect">
            <a:avLst/>
          </a:prstGeom>
          <a:solidFill>
            <a:srgbClr val="FFFF99"/>
          </a:solidFill>
          <a:ln w="9525" algn="ctr">
            <a:solidFill>
              <a:schemeClr val="tx1"/>
            </a:solidFill>
            <a:miter lim="800000"/>
            <a:headEnd/>
            <a:tailEnd/>
          </a:ln>
        </p:spPr>
        <p:txBody>
          <a:bodyPr>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eaLnBrk="1" hangingPunct="1">
              <a:spcBef>
                <a:spcPct val="50000"/>
              </a:spcBef>
              <a:buFontTx/>
              <a:buNone/>
            </a:pPr>
            <a:r>
              <a:rPr lang="en-US" altLang="ja-JP" sz="1800" dirty="0">
                <a:solidFill>
                  <a:schemeClr val="tx1"/>
                </a:solidFill>
                <a:latin typeface="Arial Narrow" panose="020B0606020202030204" pitchFamily="34" charset="0"/>
                <a:ea typeface="MS PGothic" panose="020B0600070205080204" pitchFamily="50" charset="-128"/>
              </a:rPr>
              <a:t>http://www.ipcc-nggip.iges.or.jp/software/index.html</a:t>
            </a:r>
            <a:endParaRPr lang="ja-JP" altLang="en-US" sz="1800" dirty="0">
              <a:solidFill>
                <a:schemeClr val="tx1"/>
              </a:solidFill>
              <a:latin typeface="Arial Narrow" panose="020B0606020202030204" pitchFamily="34" charset="0"/>
              <a:ea typeface="MS PGothic" panose="020B0600070205080204" pitchFamily="50" charset="-128"/>
            </a:endParaRPr>
          </a:p>
        </p:txBody>
      </p:sp>
      <p:sp>
        <p:nvSpPr>
          <p:cNvPr id="10" name="Text Box 7"/>
          <p:cNvSpPr txBox="1">
            <a:spLocks noChangeArrowheads="1"/>
          </p:cNvSpPr>
          <p:nvPr/>
        </p:nvSpPr>
        <p:spPr bwMode="auto">
          <a:xfrm>
            <a:off x="959706" y="3528148"/>
            <a:ext cx="6477918" cy="369332"/>
          </a:xfrm>
          <a:prstGeom prst="rect">
            <a:avLst/>
          </a:prstGeom>
          <a:solidFill>
            <a:srgbClr val="FFFF99"/>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00" dirty="0">
                <a:latin typeface="Arial Narrow" panose="020B0606020202030204" pitchFamily="34" charset="0"/>
              </a:rPr>
              <a:t>http://www.ipcc-nggip.iges.or.jp/</a:t>
            </a:r>
            <a:r>
              <a:rPr kumimoji="0" lang="en-US" altLang="en-US" sz="1800" dirty="0">
                <a:latin typeface="Arial Narrow" panose="020B0606020202030204" pitchFamily="34" charset="0"/>
              </a:rPr>
              <a:t>support/support.</a:t>
            </a:r>
            <a:r>
              <a:rPr kumimoji="0" lang="en-US" altLang="ja-JP" sz="1800" dirty="0">
                <a:latin typeface="Arial Narrow" panose="020B0606020202030204" pitchFamily="34" charset="0"/>
              </a:rPr>
              <a:t>html</a:t>
            </a:r>
            <a:endParaRPr kumimoji="0" lang="ja-JP" altLang="en-US" sz="1800" dirty="0">
              <a:latin typeface="Arial Narrow" panose="020B0606020202030204" pitchFamily="34" charset="0"/>
            </a:endParaRPr>
          </a:p>
        </p:txBody>
      </p:sp>
      <p:sp>
        <p:nvSpPr>
          <p:cNvPr id="11" name="Text Box 7"/>
          <p:cNvSpPr txBox="1">
            <a:spLocks noChangeArrowheads="1"/>
          </p:cNvSpPr>
          <p:nvPr/>
        </p:nvSpPr>
        <p:spPr bwMode="auto">
          <a:xfrm>
            <a:off x="964022" y="4547322"/>
            <a:ext cx="6477918" cy="369332"/>
          </a:xfrm>
          <a:prstGeom prst="rect">
            <a:avLst/>
          </a:prstGeom>
          <a:solidFill>
            <a:srgbClr val="FFFF99"/>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0" lang="en-US" altLang="ja-JP" sz="1800" dirty="0">
                <a:latin typeface="Arial Narrow" panose="020B0606020202030204" pitchFamily="34" charset="0"/>
              </a:rPr>
              <a:t>http://www.ipcc-nggip.iges.or.jp/meeting/meeting.html</a:t>
            </a:r>
            <a:endParaRPr kumimoji="0" lang="ja-JP" altLang="en-US" sz="1800" dirty="0">
              <a:latin typeface="Arial Narrow" panose="020B0606020202030204" pitchFamily="34" charset="0"/>
            </a:endParaRPr>
          </a:p>
        </p:txBody>
      </p:sp>
      <p:sp>
        <p:nvSpPr>
          <p:cNvPr id="12" name="Text Box 7"/>
          <p:cNvSpPr txBox="1">
            <a:spLocks noChangeArrowheads="1"/>
          </p:cNvSpPr>
          <p:nvPr/>
        </p:nvSpPr>
        <p:spPr bwMode="auto">
          <a:xfrm>
            <a:off x="915752" y="1648187"/>
            <a:ext cx="6505724" cy="369332"/>
          </a:xfrm>
          <a:prstGeom prst="rect">
            <a:avLst/>
          </a:prstGeom>
          <a:solidFill>
            <a:srgbClr val="FFFF99"/>
          </a:solidFill>
          <a:ln w="9525" algn="ctr">
            <a:solidFill>
              <a:schemeClr val="tx1"/>
            </a:solidFill>
            <a:miter lim="800000"/>
            <a:headEnd/>
            <a:tailEnd/>
          </a:ln>
        </p:spPr>
        <p:txBody>
          <a:bodyPr wrap="square">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eaLnBrk="1" hangingPunct="1">
              <a:spcBef>
                <a:spcPct val="50000"/>
              </a:spcBef>
              <a:buFontTx/>
              <a:buNone/>
            </a:pPr>
            <a:r>
              <a:rPr lang="en-US" altLang="ja-JP" sz="1800" dirty="0">
                <a:solidFill>
                  <a:schemeClr val="tx1"/>
                </a:solidFill>
                <a:latin typeface="Arial Narrow" panose="020B0606020202030204" pitchFamily="34" charset="0"/>
                <a:ea typeface="MS PGothic" panose="020B0600070205080204" pitchFamily="50" charset="-128"/>
              </a:rPr>
              <a:t>http://www.ipcc-nggip.iges.or.jp/</a:t>
            </a:r>
            <a:r>
              <a:rPr lang="en-US" altLang="en-US" sz="1800" dirty="0">
                <a:solidFill>
                  <a:schemeClr val="tx1"/>
                </a:solidFill>
                <a:latin typeface="Arial Narrow" panose="020B0606020202030204" pitchFamily="34" charset="0"/>
              </a:rPr>
              <a:t>EFDB/</a:t>
            </a:r>
            <a:endParaRPr lang="ja-JP" altLang="en-US" sz="1800" dirty="0">
              <a:solidFill>
                <a:schemeClr val="tx1"/>
              </a:solidFill>
              <a:latin typeface="Arial Narrow" panose="020B0606020202030204" pitchFamily="34" charset="0"/>
              <a:ea typeface="MS PGothic" panose="020B0600070205080204" pitchFamily="50" charset="-128"/>
            </a:endParaRPr>
          </a:p>
        </p:txBody>
      </p:sp>
      <p:sp>
        <p:nvSpPr>
          <p:cNvPr id="13"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4"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9124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Tools – FAQ Website</a:t>
            </a:r>
          </a:p>
        </p:txBody>
      </p:sp>
      <p:sp>
        <p:nvSpPr>
          <p:cNvPr id="3" name="Content Placeholder 2"/>
          <p:cNvSpPr>
            <a:spLocks noGrp="1"/>
          </p:cNvSpPr>
          <p:nvPr>
            <p:ph idx="1"/>
          </p:nvPr>
        </p:nvSpPr>
        <p:spPr>
          <a:xfrm>
            <a:off x="635000" y="940223"/>
            <a:ext cx="7867650" cy="4327525"/>
          </a:xfrm>
        </p:spPr>
        <p:txBody>
          <a:bodyPr/>
          <a:lstStyle/>
          <a:p>
            <a:r>
              <a:rPr lang="en-US" altLang="ja-JP" dirty="0">
                <a:ea typeface="+mj-ea"/>
              </a:rPr>
              <a:t>Answers to frequently asked questions (FAQs) such as:</a:t>
            </a:r>
          </a:p>
          <a:p>
            <a:pPr lvl="1">
              <a:lnSpc>
                <a:spcPct val="120000"/>
              </a:lnSpc>
              <a:spcBef>
                <a:spcPts val="0"/>
              </a:spcBef>
              <a:spcAft>
                <a:spcPts val="200"/>
              </a:spcAft>
              <a:buFont typeface="Arial" panose="020B0604020202020204" pitchFamily="34" charset="0"/>
              <a:buChar char="−"/>
            </a:pPr>
            <a:r>
              <a:rPr lang="en-US" altLang="ja-JP" sz="1600" dirty="0"/>
              <a:t>Q1-3-2: “What is the difference between accuracy and precision? Does uncertainty assessment relate to both?”</a:t>
            </a:r>
          </a:p>
          <a:p>
            <a:pPr lvl="1">
              <a:lnSpc>
                <a:spcPct val="120000"/>
              </a:lnSpc>
              <a:spcBef>
                <a:spcPts val="0"/>
              </a:spcBef>
              <a:spcAft>
                <a:spcPts val="200"/>
              </a:spcAft>
              <a:buFont typeface="Arial" panose="020B0604020202020204" pitchFamily="34" charset="0"/>
              <a:buChar char="−"/>
            </a:pPr>
            <a:r>
              <a:rPr lang="en-US" altLang="ja-JP" sz="1600" dirty="0"/>
              <a:t>Q2-10: “According to the IPCC Guidelines CO2 Emissions from the combustion of biomass are reported as zero in the Energy sector. Do the IPCC Guidelines consider biomass used for energy to be carbon neutral?”</a:t>
            </a:r>
          </a:p>
          <a:p>
            <a:pPr marL="269875" lvl="3" indent="-269875"/>
            <a:r>
              <a:rPr lang="en-US" altLang="ja-JP" dirty="0">
                <a:ea typeface="+mj-ea"/>
                <a:cs typeface="+mn-cs"/>
              </a:rPr>
              <a:t>Continuously updated</a:t>
            </a:r>
          </a:p>
          <a:p>
            <a:pPr lvl="1">
              <a:lnSpc>
                <a:spcPct val="120000"/>
              </a:lnSpc>
              <a:spcBef>
                <a:spcPts val="0"/>
              </a:spcBef>
              <a:spcAft>
                <a:spcPts val="200"/>
              </a:spcAft>
              <a:buFont typeface="Arial" panose="020B0604020202020204" pitchFamily="34" charset="0"/>
              <a:buChar char="−"/>
            </a:pPr>
            <a:r>
              <a:rPr lang="en-US" altLang="ja-JP" sz="1600" dirty="0"/>
              <a:t>For</a:t>
            </a:r>
            <a:r>
              <a:rPr lang="ja-JP" altLang="en-US" sz="1600" dirty="0"/>
              <a:t> </a:t>
            </a:r>
            <a:r>
              <a:rPr lang="en-US" altLang="ja-JP" sz="1600" dirty="0"/>
              <a:t>example, a new set of Q&amp;As on the use of 2006 Guidelines in other areas has been recently added following a relevant expert meeting.</a:t>
            </a:r>
          </a:p>
          <a:p>
            <a:pPr lvl="1">
              <a:lnSpc>
                <a:spcPct val="120000"/>
              </a:lnSpc>
              <a:spcBef>
                <a:spcPts val="0"/>
              </a:spcBef>
              <a:spcAft>
                <a:spcPts val="200"/>
              </a:spcAft>
              <a:buFont typeface="Arial" panose="020B0604020202020204" pitchFamily="34" charset="0"/>
              <a:buChar char="−"/>
            </a:pPr>
            <a:endParaRPr lang="en-US" sz="1600" dirty="0"/>
          </a:p>
        </p:txBody>
      </p:sp>
      <p:sp>
        <p:nvSpPr>
          <p:cNvPr id="4" name="Rectangle 3"/>
          <p:cNvSpPr/>
          <p:nvPr/>
        </p:nvSpPr>
        <p:spPr>
          <a:xfrm>
            <a:off x="8356616" y="6381328"/>
            <a:ext cx="399468" cy="323165"/>
          </a:xfrm>
          <a:prstGeom prst="rect">
            <a:avLst/>
          </a:prstGeom>
        </p:spPr>
        <p:txBody>
          <a:bodyPr wrap="none">
            <a:spAutoFit/>
          </a:bodyPr>
          <a:lstStyle/>
          <a:p>
            <a:r>
              <a:rPr lang="en-US" dirty="0">
                <a:solidFill>
                  <a:prstClr val="black"/>
                </a:solidFill>
                <a:cs typeface="Arial"/>
              </a:rPr>
              <a:t>27</a:t>
            </a:r>
            <a:endParaRPr lang="en-US" dirty="0"/>
          </a:p>
        </p:txBody>
      </p:sp>
      <p:pic>
        <p:nvPicPr>
          <p:cNvPr id="5" name="Picture 4"/>
          <p:cNvPicPr>
            <a:picLocks noChangeAspect="1"/>
          </p:cNvPicPr>
          <p:nvPr/>
        </p:nvPicPr>
        <p:blipFill>
          <a:blip r:embed="rId2"/>
          <a:stretch>
            <a:fillRect/>
          </a:stretch>
        </p:blipFill>
        <p:spPr>
          <a:xfrm>
            <a:off x="952614" y="3861048"/>
            <a:ext cx="7550036" cy="2232248"/>
          </a:xfrm>
          <a:prstGeom prst="rect">
            <a:avLst/>
          </a:prstGeom>
        </p:spPr>
      </p:pic>
      <p:pic>
        <p:nvPicPr>
          <p:cNvPr id="7" name="Picture 6"/>
          <p:cNvPicPr>
            <a:picLocks noChangeAspect="1"/>
          </p:cNvPicPr>
          <p:nvPr/>
        </p:nvPicPr>
        <p:blipFill>
          <a:blip r:embed="rId3"/>
          <a:stretch>
            <a:fillRect/>
          </a:stretch>
        </p:blipFill>
        <p:spPr>
          <a:xfrm>
            <a:off x="962113" y="3697164"/>
            <a:ext cx="5812335" cy="494146"/>
          </a:xfrm>
          <a:prstGeom prst="rect">
            <a:avLst/>
          </a:prstGeom>
        </p:spPr>
      </p:pic>
      <p:sp>
        <p:nvSpPr>
          <p:cNvPr id="8"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9"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8142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35000" y="980728"/>
            <a:ext cx="7867650" cy="5117678"/>
          </a:xfrm>
        </p:spPr>
        <p:txBody>
          <a:bodyPr/>
          <a:lstStyle/>
          <a:p>
            <a:pPr marL="457200" indent="-457200">
              <a:lnSpc>
                <a:spcPct val="120000"/>
              </a:lnSpc>
              <a:buFont typeface="Wingdings" panose="05000000000000000000" pitchFamily="2" charset="2"/>
              <a:buChar char="ü"/>
            </a:pPr>
            <a:r>
              <a:rPr lang="en-US" altLang="ja-JP" sz="1600" dirty="0">
                <a:ea typeface="MS PGothic" panose="020B0600070205080204" pitchFamily="50" charset="-128"/>
              </a:rPr>
              <a:t>Emission inventories have several uses.</a:t>
            </a:r>
          </a:p>
          <a:p>
            <a:pPr marL="985837" lvl="1" indent="-457200">
              <a:lnSpc>
                <a:spcPct val="120000"/>
              </a:lnSpc>
              <a:buFont typeface="Wingdings" panose="05000000000000000000" pitchFamily="2" charset="2"/>
              <a:buChar char="Ø"/>
            </a:pPr>
            <a:r>
              <a:rPr lang="en-US" altLang="ja-JP" sz="1400" dirty="0">
                <a:ea typeface="MS PGothic" panose="020B0600070205080204" pitchFamily="50" charset="-128"/>
              </a:rPr>
              <a:t>They help understand problems and are a key to policy development as well as reporting and monitoring progress towards targets.</a:t>
            </a:r>
          </a:p>
          <a:p>
            <a:pPr marL="457200" indent="-457200">
              <a:lnSpc>
                <a:spcPct val="120000"/>
              </a:lnSpc>
              <a:buFont typeface="Wingdings" panose="05000000000000000000" pitchFamily="2" charset="2"/>
              <a:buChar char="ü"/>
            </a:pPr>
            <a:r>
              <a:rPr lang="en-US" altLang="ja-JP" sz="1600" dirty="0">
                <a:ea typeface="MS PGothic" panose="020B0600070205080204" pitchFamily="50" charset="-128"/>
              </a:rPr>
              <a:t>They are estimates and cannot be completely measured.</a:t>
            </a:r>
          </a:p>
          <a:p>
            <a:pPr marL="457200" indent="-457200">
              <a:lnSpc>
                <a:spcPct val="120000"/>
              </a:lnSpc>
              <a:buFont typeface="Wingdings" panose="05000000000000000000" pitchFamily="2" charset="2"/>
              <a:buChar char="ü"/>
            </a:pPr>
            <a:r>
              <a:rPr lang="en-US" altLang="ja-JP" sz="1600" dirty="0">
                <a:ea typeface="MS PGothic" panose="020B0600070205080204" pitchFamily="50" charset="-128"/>
              </a:rPr>
              <a:t>Inventory management and “good practice” is as important as the emission estimation itself.</a:t>
            </a:r>
            <a:endParaRPr lang="en-GB" altLang="ja-JP" sz="1600" dirty="0">
              <a:ea typeface="MS PGothic" panose="020B0600070205080204" pitchFamily="50" charset="-128"/>
            </a:endParaRPr>
          </a:p>
          <a:p>
            <a:pPr marL="457200" indent="-457200">
              <a:lnSpc>
                <a:spcPct val="120000"/>
              </a:lnSpc>
              <a:buFont typeface="Wingdings" panose="05000000000000000000" pitchFamily="2" charset="2"/>
              <a:buChar char="ü"/>
            </a:pPr>
            <a:r>
              <a:rPr lang="en-GB" altLang="ja-JP" sz="1600" dirty="0">
                <a:ea typeface="MS PGothic" panose="020B0600070205080204" pitchFamily="50" charset="-128"/>
              </a:rPr>
              <a:t>The same basic methodological approaches are used from 1996 Guidelines, through GPG 2000 &amp; GPG LULUCF to 2006 Guidelines.</a:t>
            </a:r>
          </a:p>
          <a:p>
            <a:pPr marL="457200" indent="-457200">
              <a:lnSpc>
                <a:spcPct val="120000"/>
              </a:lnSpc>
              <a:buFont typeface="Wingdings" panose="05000000000000000000" pitchFamily="2" charset="2"/>
              <a:buChar char="ü"/>
            </a:pPr>
            <a:r>
              <a:rPr lang="en-GB" altLang="ja-JP" sz="1600" dirty="0">
                <a:ea typeface="MS PGothic" panose="020B0600070205080204" pitchFamily="50" charset="-128"/>
              </a:rPr>
              <a:t>The 2006 Guidelines maintain, with improvements, the methods of earlier guidelines and integrate GPG.</a:t>
            </a:r>
          </a:p>
          <a:p>
            <a:pPr marL="457200" indent="-457200">
              <a:lnSpc>
                <a:spcPct val="120000"/>
              </a:lnSpc>
              <a:buFont typeface="Wingdings" panose="05000000000000000000" pitchFamily="2" charset="2"/>
              <a:buChar char="ü"/>
            </a:pPr>
            <a:r>
              <a:rPr lang="en-GB" altLang="ja-JP" sz="1600" dirty="0">
                <a:ea typeface="MS PGothic" panose="020B0600070205080204" pitchFamily="50" charset="-128"/>
              </a:rPr>
              <a:t>The 2006 Guidelines provide improved guidance in some areas, more and improved default data.</a:t>
            </a:r>
          </a:p>
          <a:p>
            <a:pPr marL="985837" lvl="1" indent="-342900">
              <a:lnSpc>
                <a:spcPct val="120000"/>
              </a:lnSpc>
              <a:buFont typeface="Wingdings" panose="05000000000000000000" pitchFamily="2" charset="2"/>
              <a:buChar char="Ø"/>
            </a:pPr>
            <a:r>
              <a:rPr lang="en-GB" altLang="ja-JP" sz="1400" dirty="0">
                <a:ea typeface="MS PGothic" panose="020B0600070205080204" pitchFamily="50" charset="-128"/>
              </a:rPr>
              <a:t>Wider coverage of gases</a:t>
            </a:r>
          </a:p>
          <a:p>
            <a:pPr marL="985837" lvl="1" indent="-342900">
              <a:lnSpc>
                <a:spcPct val="120000"/>
              </a:lnSpc>
              <a:buFont typeface="Wingdings" panose="05000000000000000000" pitchFamily="2" charset="2"/>
              <a:buChar char="Ø"/>
            </a:pPr>
            <a:r>
              <a:rPr lang="en-GB" altLang="ja-JP" sz="1400" dirty="0">
                <a:ea typeface="MS PGothic" panose="020B0600070205080204" pitchFamily="50" charset="-128"/>
              </a:rPr>
              <a:t>Additional sources covered</a:t>
            </a:r>
          </a:p>
          <a:p>
            <a:pPr marL="985837" lvl="1" indent="-342900">
              <a:lnSpc>
                <a:spcPct val="120000"/>
              </a:lnSpc>
              <a:buFont typeface="Wingdings" panose="05000000000000000000" pitchFamily="2" charset="2"/>
              <a:buChar char="Ø"/>
            </a:pPr>
            <a:r>
              <a:rPr lang="en-GB" altLang="ja-JP" sz="1400" dirty="0">
                <a:ea typeface="MS PGothic" panose="020B0600070205080204" pitchFamily="50" charset="-128"/>
              </a:rPr>
              <a:t>All estimates are now of actual annual emissions (“potential” emissions not needed)</a:t>
            </a:r>
          </a:p>
          <a:p>
            <a:pPr marL="985837" lvl="1" indent="-342900">
              <a:lnSpc>
                <a:spcPct val="120000"/>
              </a:lnSpc>
              <a:buFont typeface="Wingdings" panose="05000000000000000000" pitchFamily="2" charset="2"/>
              <a:buChar char="Ø"/>
            </a:pPr>
            <a:r>
              <a:rPr lang="en-GB" altLang="ja-JP" sz="1400" dirty="0">
                <a:ea typeface="MS PGothic" panose="020B0600070205080204" pitchFamily="50" charset="-128"/>
              </a:rPr>
              <a:t>Categories simplified and clarified in some areas</a:t>
            </a:r>
          </a:p>
          <a:p>
            <a:pPr marL="457200" indent="-457200">
              <a:lnSpc>
                <a:spcPct val="120000"/>
              </a:lnSpc>
              <a:buFont typeface="Wingdings" panose="05000000000000000000" pitchFamily="2" charset="2"/>
              <a:buChar char="ü"/>
            </a:pPr>
            <a:r>
              <a:rPr lang="en-GB" altLang="ja-JP" sz="1600" dirty="0">
                <a:ea typeface="MS PGothic" panose="020B0600070205080204" pitchFamily="50" charset="-128"/>
              </a:rPr>
              <a:t>The 2006 Guidelines do not pre-empt accounting choices – all the information needed is retained.</a:t>
            </a:r>
          </a:p>
          <a:p>
            <a:pPr>
              <a:lnSpc>
                <a:spcPct val="120000"/>
              </a:lnSpc>
            </a:pPr>
            <a:endParaRPr lang="en-US" sz="1600" dirty="0"/>
          </a:p>
        </p:txBody>
      </p:sp>
      <p:sp>
        <p:nvSpPr>
          <p:cNvPr id="4" name="Rectangle 3"/>
          <p:cNvSpPr/>
          <p:nvPr/>
        </p:nvSpPr>
        <p:spPr>
          <a:xfrm>
            <a:off x="8356616" y="6381328"/>
            <a:ext cx="399468" cy="323165"/>
          </a:xfrm>
          <a:prstGeom prst="rect">
            <a:avLst/>
          </a:prstGeom>
        </p:spPr>
        <p:txBody>
          <a:bodyPr wrap="none">
            <a:spAutoFit/>
          </a:bodyPr>
          <a:lstStyle/>
          <a:p>
            <a:r>
              <a:rPr lang="en-US" dirty="0"/>
              <a:t>28</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666127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Thank you</a:t>
            </a:r>
            <a:endParaRPr lang="en-US" sz="3600" dirty="0"/>
          </a:p>
        </p:txBody>
      </p:sp>
      <p:sp>
        <p:nvSpPr>
          <p:cNvPr id="3"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are national GHG inventories?</a:t>
            </a:r>
            <a:endParaRPr lang="en-US" dirty="0"/>
          </a:p>
        </p:txBody>
      </p:sp>
      <p:sp>
        <p:nvSpPr>
          <p:cNvPr id="4" name="Rectangle 3"/>
          <p:cNvSpPr>
            <a:spLocks noGrp="1" noChangeArrowheads="1"/>
          </p:cNvSpPr>
          <p:nvPr>
            <p:ph idx="1"/>
          </p:nvPr>
        </p:nvSpPr>
        <p:spPr/>
        <p:txBody>
          <a:bodyPr/>
          <a:lstStyle/>
          <a:p>
            <a:pPr lvl="0"/>
            <a:r>
              <a:rPr lang="en-IE" dirty="0"/>
              <a:t>Estimates of all emissions (and removals) of particular gases from given sources from a defined region in a specific period of time.</a:t>
            </a:r>
          </a:p>
          <a:p>
            <a:pPr marL="0" lvl="0" indent="0">
              <a:buNone/>
            </a:pPr>
            <a:endParaRPr lang="en-IE" dirty="0"/>
          </a:p>
          <a:p>
            <a:pPr lvl="0"/>
            <a:r>
              <a:rPr lang="en-IE" dirty="0"/>
              <a:t>Here we are dealing with:</a:t>
            </a:r>
          </a:p>
          <a:p>
            <a:pPr marL="742950" lvl="1" indent="-285750">
              <a:spcBef>
                <a:spcPct val="20000"/>
              </a:spcBef>
              <a:buFont typeface="+mj-lt"/>
              <a:buChar char="–"/>
            </a:pPr>
            <a:r>
              <a:rPr lang="en-IE" dirty="0">
                <a:ea typeface="MS PGothic" pitchFamily="50" charset="-128"/>
              </a:rPr>
              <a:t>Greenhouse Gases,</a:t>
            </a:r>
          </a:p>
          <a:p>
            <a:pPr marL="742950" lvl="1" indent="-285750">
              <a:spcBef>
                <a:spcPct val="20000"/>
              </a:spcBef>
              <a:buFont typeface="+mj-lt"/>
              <a:buChar char="–"/>
            </a:pPr>
            <a:r>
              <a:rPr lang="en-IE" dirty="0">
                <a:ea typeface="MS PGothic" pitchFamily="50" charset="-128"/>
              </a:rPr>
              <a:t>National Estimates,</a:t>
            </a:r>
          </a:p>
          <a:p>
            <a:pPr marL="742950" lvl="1" indent="-285750">
              <a:spcBef>
                <a:spcPct val="20000"/>
              </a:spcBef>
              <a:buFont typeface="+mj-lt"/>
              <a:buChar char="–"/>
            </a:pPr>
            <a:r>
              <a:rPr lang="en-IE" dirty="0">
                <a:ea typeface="MS PGothic" pitchFamily="50" charset="-128"/>
              </a:rPr>
              <a:t>Annual Estimates.</a:t>
            </a:r>
          </a:p>
          <a:p>
            <a:pPr marL="271462" lvl="1" indent="0">
              <a:buNone/>
            </a:pPr>
            <a:endParaRPr lang="en-IE"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
        <p:nvSpPr>
          <p:cNvPr id="7" name="Rectangle 6"/>
          <p:cNvSpPr/>
          <p:nvPr/>
        </p:nvSpPr>
        <p:spPr>
          <a:xfrm>
            <a:off x="8460432" y="6237312"/>
            <a:ext cx="288032" cy="323165"/>
          </a:xfrm>
          <a:prstGeom prst="rect">
            <a:avLst/>
          </a:prstGeom>
        </p:spPr>
        <p:txBody>
          <a:bodyPr wrap="square">
            <a:spAutoFit/>
          </a:bodyPr>
          <a:lstStyle/>
          <a:p>
            <a:r>
              <a:rPr lang="en-US" dirty="0"/>
              <a:t>3</a:t>
            </a:r>
          </a:p>
        </p:txBody>
      </p:sp>
    </p:spTree>
    <p:extLst>
      <p:ext uri="{BB962C8B-B14F-4D97-AF65-F5344CB8AC3E}">
        <p14:creationId xmlns:p14="http://schemas.microsoft.com/office/powerpoint/2010/main" val="359111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a:t>
            </a:r>
          </a:p>
        </p:txBody>
      </p:sp>
      <p:sp>
        <p:nvSpPr>
          <p:cNvPr id="6" name="Content Placeholder 5"/>
          <p:cNvSpPr>
            <a:spLocks noGrp="1"/>
          </p:cNvSpPr>
          <p:nvPr>
            <p:ph idx="1"/>
          </p:nvPr>
        </p:nvSpPr>
        <p:spPr/>
        <p:txBody>
          <a:bodyPr/>
          <a:lstStyle/>
          <a:p>
            <a:r>
              <a:rPr lang="en-IE" dirty="0"/>
              <a:t>Scientific Understanding</a:t>
            </a:r>
          </a:p>
          <a:p>
            <a:pPr marL="742950" lvl="1" indent="-285750">
              <a:spcBef>
                <a:spcPct val="20000"/>
              </a:spcBef>
              <a:buFont typeface="+mj-lt"/>
              <a:buChar char="–"/>
            </a:pPr>
            <a:r>
              <a:rPr lang="en-IE" dirty="0">
                <a:ea typeface="MS PGothic" pitchFamily="50" charset="-128"/>
              </a:rPr>
              <a:t>Input to models</a:t>
            </a:r>
          </a:p>
          <a:p>
            <a:pPr marL="742950" lvl="1" indent="-285750">
              <a:spcBef>
                <a:spcPct val="20000"/>
              </a:spcBef>
              <a:buFont typeface="+mj-lt"/>
              <a:buChar char="–"/>
            </a:pPr>
            <a:r>
              <a:rPr lang="en-IE" dirty="0">
                <a:ea typeface="MS PGothic" pitchFamily="50" charset="-128"/>
              </a:rPr>
              <a:t>Understand link between environmental pollution and effects to sources of pollution</a:t>
            </a:r>
          </a:p>
          <a:p>
            <a:endParaRPr lang="en-IE" dirty="0"/>
          </a:p>
          <a:p>
            <a:r>
              <a:rPr lang="en-IE" dirty="0"/>
              <a:t>Policy</a:t>
            </a:r>
          </a:p>
          <a:p>
            <a:pPr marL="742950" lvl="1" indent="-285750">
              <a:spcBef>
                <a:spcPct val="20000"/>
              </a:spcBef>
              <a:buFont typeface="+mj-lt"/>
              <a:buChar char="–"/>
            </a:pPr>
            <a:r>
              <a:rPr lang="en-IE" dirty="0">
                <a:ea typeface="MS PGothic" pitchFamily="50" charset="-128"/>
              </a:rPr>
              <a:t>Before any pollution problem can be efficiently controlled we need to know the sources and amounts emitted</a:t>
            </a:r>
          </a:p>
          <a:p>
            <a:pPr marL="742950" lvl="1" indent="-285750">
              <a:spcBef>
                <a:spcPct val="20000"/>
              </a:spcBef>
              <a:buFont typeface="+mj-lt"/>
              <a:buChar char="–"/>
            </a:pPr>
            <a:r>
              <a:rPr lang="en-IE" dirty="0">
                <a:ea typeface="MS PGothic" pitchFamily="50" charset="-128"/>
              </a:rPr>
              <a:t>To help develop cost-effective policy</a:t>
            </a:r>
          </a:p>
          <a:p>
            <a:pPr marL="742950" lvl="1" indent="-285750">
              <a:spcBef>
                <a:spcPct val="20000"/>
              </a:spcBef>
              <a:buFont typeface="+mj-lt"/>
              <a:buChar char="–"/>
            </a:pPr>
            <a:r>
              <a:rPr lang="en-IE" dirty="0">
                <a:ea typeface="MS PGothic" pitchFamily="50" charset="-128"/>
              </a:rPr>
              <a:t>To monitor progress towards policy goals</a:t>
            </a:r>
          </a:p>
          <a:p>
            <a:pPr marL="742950" lvl="1" indent="-285750">
              <a:spcBef>
                <a:spcPct val="20000"/>
              </a:spcBef>
              <a:buFont typeface="+mj-lt"/>
              <a:buChar char="–"/>
            </a:pPr>
            <a:r>
              <a:rPr lang="en-IE" dirty="0">
                <a:ea typeface="MS PGothic" pitchFamily="50" charset="-128"/>
              </a:rPr>
              <a:t>To inform the public </a:t>
            </a:r>
          </a:p>
          <a:p>
            <a:endParaRPr lang="en-US" dirty="0"/>
          </a:p>
        </p:txBody>
      </p:sp>
      <p:sp>
        <p:nvSpPr>
          <p:cNvPr id="10" name="Rectangle 9"/>
          <p:cNvSpPr/>
          <p:nvPr/>
        </p:nvSpPr>
        <p:spPr>
          <a:xfrm>
            <a:off x="8356616" y="6265727"/>
            <a:ext cx="292068" cy="323165"/>
          </a:xfrm>
          <a:prstGeom prst="rect">
            <a:avLst/>
          </a:prstGeom>
        </p:spPr>
        <p:txBody>
          <a:bodyPr wrap="none">
            <a:spAutoFit/>
          </a:bodyPr>
          <a:lstStyle/>
          <a:p>
            <a:r>
              <a:rPr lang="en-US" dirty="0"/>
              <a:t>4</a:t>
            </a:r>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7305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DPSIR</a:t>
            </a:r>
          </a:p>
        </p:txBody>
      </p:sp>
      <p:pic>
        <p:nvPicPr>
          <p:cNvPr id="17" name="Content Placeholder 16"/>
          <p:cNvPicPr>
            <a:picLocks noGrp="1" noChangeAspect="1"/>
          </p:cNvPicPr>
          <p:nvPr>
            <p:ph idx="1"/>
          </p:nvPr>
        </p:nvPicPr>
        <p:blipFill>
          <a:blip r:embed="rId2"/>
          <a:stretch>
            <a:fillRect/>
          </a:stretch>
        </p:blipFill>
        <p:spPr>
          <a:xfrm>
            <a:off x="2045317" y="1263650"/>
            <a:ext cx="5047015" cy="4327525"/>
          </a:xfrm>
          <a:prstGeom prst="rect">
            <a:avLst/>
          </a:prstGeom>
        </p:spPr>
      </p:pic>
      <p:sp>
        <p:nvSpPr>
          <p:cNvPr id="4" name="Rectangle 3"/>
          <p:cNvSpPr/>
          <p:nvPr/>
        </p:nvSpPr>
        <p:spPr>
          <a:xfrm>
            <a:off x="8316416" y="6309320"/>
            <a:ext cx="292068" cy="323165"/>
          </a:xfrm>
          <a:prstGeom prst="rect">
            <a:avLst/>
          </a:prstGeom>
        </p:spPr>
        <p:txBody>
          <a:bodyPr wrap="none">
            <a:spAutoFit/>
          </a:bodyPr>
          <a:lstStyle/>
          <a:p>
            <a:r>
              <a:rPr lang="en-US" dirty="0">
                <a:solidFill>
                  <a:prstClr val="black"/>
                </a:solidFill>
                <a:cs typeface="Arial"/>
              </a:rPr>
              <a:t>5</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812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Why do we need inventory guidelines?</a:t>
            </a:r>
            <a:endParaRPr lang="en-US" dirty="0"/>
          </a:p>
        </p:txBody>
      </p:sp>
      <p:sp>
        <p:nvSpPr>
          <p:cNvPr id="3" name="Content Placeholder 2"/>
          <p:cNvSpPr>
            <a:spLocks noGrp="1"/>
          </p:cNvSpPr>
          <p:nvPr>
            <p:ph idx="1"/>
          </p:nvPr>
        </p:nvSpPr>
        <p:spPr/>
        <p:txBody>
          <a:bodyPr/>
          <a:lstStyle/>
          <a:p>
            <a:r>
              <a:rPr lang="en-IE" dirty="0"/>
              <a:t>Any international agreement to limit climate change must set emission limits/targets/aims and monitor progress in an open and transparent way</a:t>
            </a:r>
          </a:p>
          <a:p>
            <a:endParaRPr lang="en-IE" dirty="0"/>
          </a:p>
          <a:p>
            <a:r>
              <a:rPr lang="en-IE" dirty="0"/>
              <a:t>Currently, most national emissions can only be estimated, not measured and so we need a consensus on the best way of doing this.</a:t>
            </a:r>
          </a:p>
          <a:p>
            <a:pPr marL="742950" lvl="1" indent="-285750">
              <a:spcBef>
                <a:spcPct val="20000"/>
              </a:spcBef>
              <a:buFont typeface="+mj-lt"/>
              <a:buChar char="–"/>
            </a:pPr>
            <a:r>
              <a:rPr lang="en-IE" dirty="0">
                <a:ea typeface="MS PGothic" pitchFamily="50" charset="-128"/>
              </a:rPr>
              <a:t>Cannot measure all sources </a:t>
            </a:r>
            <a:r>
              <a:rPr lang="en-IE" sz="1600" dirty="0">
                <a:ea typeface="MS PGothic" pitchFamily="50" charset="-128"/>
              </a:rPr>
              <a:t>(e.g. road transport would be impractical; Remote sensing techniques not available)</a:t>
            </a:r>
          </a:p>
          <a:p>
            <a:pPr marL="742950" lvl="1" indent="-285750">
              <a:spcBef>
                <a:spcPct val="20000"/>
              </a:spcBef>
              <a:buFont typeface="+mj-lt"/>
              <a:buChar char="–"/>
            </a:pPr>
            <a:endParaRPr lang="en-IE" sz="1600" dirty="0">
              <a:ea typeface="MS PGothic" pitchFamily="50" charset="-128"/>
            </a:endParaRPr>
          </a:p>
          <a:p>
            <a:r>
              <a:rPr lang="en-US" dirty="0"/>
              <a:t>To do this we need reliable, generally accepted methods and guidelines</a:t>
            </a:r>
          </a:p>
        </p:txBody>
      </p:sp>
      <p:sp>
        <p:nvSpPr>
          <p:cNvPr id="4" name="Rectangle 3"/>
          <p:cNvSpPr/>
          <p:nvPr/>
        </p:nvSpPr>
        <p:spPr>
          <a:xfrm>
            <a:off x="8356616" y="6381328"/>
            <a:ext cx="292068" cy="323165"/>
          </a:xfrm>
          <a:prstGeom prst="rect">
            <a:avLst/>
          </a:prstGeom>
        </p:spPr>
        <p:txBody>
          <a:bodyPr wrap="none">
            <a:spAutoFit/>
          </a:bodyPr>
          <a:lstStyle/>
          <a:p>
            <a:r>
              <a:rPr lang="en-US" dirty="0">
                <a:solidFill>
                  <a:prstClr val="black"/>
                </a:solidFill>
                <a:cs typeface="Arial"/>
              </a:rPr>
              <a:t>6</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8085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IE" dirty="0"/>
              <a:t>Make estimates based on parameters associated with emission rates</a:t>
            </a:r>
          </a:p>
          <a:p>
            <a:pPr marL="742950" lvl="1" indent="-285750">
              <a:spcBef>
                <a:spcPct val="20000"/>
              </a:spcBef>
              <a:buFont typeface="+mj-lt"/>
              <a:buChar char="–"/>
            </a:pPr>
            <a:r>
              <a:rPr lang="en-GB" dirty="0"/>
              <a:t>CO</a:t>
            </a:r>
            <a:r>
              <a:rPr lang="en-GB" baseline="-25000" dirty="0"/>
              <a:t>2</a:t>
            </a:r>
            <a:r>
              <a:rPr lang="en-IE" dirty="0">
                <a:ea typeface="MS PGothic" pitchFamily="50" charset="-128"/>
              </a:rPr>
              <a:t> from fuel depends on carbon in fuel</a:t>
            </a:r>
          </a:p>
          <a:p>
            <a:pPr marL="742950" lvl="1" indent="-285750">
              <a:spcBef>
                <a:spcPct val="20000"/>
              </a:spcBef>
              <a:buFont typeface="+mj-lt"/>
              <a:buChar char="–"/>
            </a:pPr>
            <a:r>
              <a:rPr lang="en-GB" dirty="0"/>
              <a:t>CO</a:t>
            </a:r>
            <a:r>
              <a:rPr lang="en-GB" baseline="-25000" dirty="0"/>
              <a:t>2</a:t>
            </a:r>
            <a:r>
              <a:rPr lang="en-GB" dirty="0"/>
              <a:t> </a:t>
            </a:r>
            <a:r>
              <a:rPr lang="en-IE" dirty="0">
                <a:ea typeface="MS PGothic" pitchFamily="50" charset="-128"/>
              </a:rPr>
              <a:t>proportional to amount of fuel burnt</a:t>
            </a:r>
          </a:p>
          <a:p>
            <a:pPr marL="742950" lvl="1" indent="-285750">
              <a:spcBef>
                <a:spcPct val="20000"/>
              </a:spcBef>
              <a:buFont typeface="+mj-lt"/>
              <a:buChar char="–"/>
            </a:pPr>
            <a:r>
              <a:rPr lang="en-IE" dirty="0">
                <a:ea typeface="MS PGothic" pitchFamily="50" charset="-128"/>
              </a:rPr>
              <a:t>Changes on stocks of carbon in forests give emissions (or removals) of </a:t>
            </a:r>
            <a:r>
              <a:rPr lang="en-GB" dirty="0"/>
              <a:t>CO</a:t>
            </a:r>
            <a:r>
              <a:rPr lang="en-GB" baseline="-25000" dirty="0"/>
              <a:t>2</a:t>
            </a:r>
            <a:r>
              <a:rPr lang="en-GB" dirty="0"/>
              <a:t> </a:t>
            </a:r>
            <a:endParaRPr lang="en-IE" dirty="0">
              <a:ea typeface="MS PGothic" pitchFamily="50" charset="-128"/>
            </a:endParaRPr>
          </a:p>
          <a:p>
            <a:endParaRPr lang="en-IE" dirty="0"/>
          </a:p>
          <a:p>
            <a:endParaRPr lang="en-IE" dirty="0"/>
          </a:p>
          <a:p>
            <a:endParaRPr lang="en-IE" dirty="0"/>
          </a:p>
          <a:p>
            <a:endParaRPr lang="en-IE" dirty="0"/>
          </a:p>
          <a:p>
            <a:r>
              <a:rPr lang="en-IE" dirty="0"/>
              <a:t>Where:</a:t>
            </a:r>
          </a:p>
          <a:p>
            <a:pPr marL="742950" lvl="1" indent="-285750">
              <a:spcBef>
                <a:spcPct val="20000"/>
              </a:spcBef>
              <a:buFont typeface="+mj-lt"/>
              <a:buChar char="–"/>
            </a:pPr>
            <a:r>
              <a:rPr lang="en-IE" dirty="0">
                <a:ea typeface="MS PGothic" pitchFamily="50" charset="-128"/>
              </a:rPr>
              <a:t>E   = Emission</a:t>
            </a:r>
          </a:p>
          <a:p>
            <a:pPr marL="742950" lvl="1" indent="-285750">
              <a:spcBef>
                <a:spcPct val="20000"/>
              </a:spcBef>
              <a:buFont typeface="+mj-lt"/>
              <a:buChar char="–"/>
            </a:pPr>
            <a:r>
              <a:rPr lang="en-IE" dirty="0">
                <a:ea typeface="MS PGothic" pitchFamily="50" charset="-128"/>
              </a:rPr>
              <a:t>EF = Emission Factor</a:t>
            </a:r>
          </a:p>
          <a:p>
            <a:pPr marL="742950" lvl="1" indent="-285750">
              <a:spcBef>
                <a:spcPct val="20000"/>
              </a:spcBef>
              <a:buFont typeface="+mj-lt"/>
              <a:buChar char="–"/>
            </a:pPr>
            <a:r>
              <a:rPr lang="en-IE" dirty="0">
                <a:ea typeface="MS PGothic" pitchFamily="50" charset="-128"/>
              </a:rPr>
              <a:t>AD = Activity Data</a:t>
            </a:r>
          </a:p>
          <a:p>
            <a:endParaRPr lang="en-IE" dirty="0"/>
          </a:p>
          <a:p>
            <a:endParaRPr lang="en-IE" dirty="0"/>
          </a:p>
          <a:p>
            <a:endParaRPr lang="en-US" dirty="0"/>
          </a:p>
        </p:txBody>
      </p:sp>
      <p:sp>
        <p:nvSpPr>
          <p:cNvPr id="4" name="Rectangle 3"/>
          <p:cNvSpPr/>
          <p:nvPr/>
        </p:nvSpPr>
        <p:spPr>
          <a:xfrm>
            <a:off x="8356616" y="6381328"/>
            <a:ext cx="292068" cy="323165"/>
          </a:xfrm>
          <a:prstGeom prst="rect">
            <a:avLst/>
          </a:prstGeom>
        </p:spPr>
        <p:txBody>
          <a:bodyPr wrap="none">
            <a:spAutoFit/>
          </a:bodyPr>
          <a:lstStyle/>
          <a:p>
            <a:r>
              <a:rPr lang="en-US" dirty="0"/>
              <a:t>7</a:t>
            </a:r>
          </a:p>
        </p:txBody>
      </p:sp>
      <p:pic>
        <p:nvPicPr>
          <p:cNvPr id="6" name="Picture 5"/>
          <p:cNvPicPr>
            <a:picLocks noChangeAspect="1"/>
          </p:cNvPicPr>
          <p:nvPr/>
        </p:nvPicPr>
        <p:blipFill>
          <a:blip r:embed="rId2"/>
          <a:stretch>
            <a:fillRect/>
          </a:stretch>
        </p:blipFill>
        <p:spPr>
          <a:xfrm>
            <a:off x="1855537" y="3010272"/>
            <a:ext cx="5432926" cy="1066800"/>
          </a:xfrm>
          <a:prstGeom prst="rect">
            <a:avLst/>
          </a:prstGeom>
        </p:spPr>
      </p:pic>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3008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Credibility</a:t>
            </a:r>
          </a:p>
        </p:txBody>
      </p:sp>
      <p:sp>
        <p:nvSpPr>
          <p:cNvPr id="3" name="Content Placeholder 2"/>
          <p:cNvSpPr>
            <a:spLocks noGrp="1"/>
          </p:cNvSpPr>
          <p:nvPr>
            <p:ph idx="1"/>
          </p:nvPr>
        </p:nvSpPr>
        <p:spPr/>
        <p:txBody>
          <a:bodyPr/>
          <a:lstStyle/>
          <a:p>
            <a:r>
              <a:rPr lang="en-IE" dirty="0"/>
              <a:t>As these are </a:t>
            </a:r>
            <a:r>
              <a:rPr lang="en-IE" b="1" dirty="0"/>
              <a:t>estimates</a:t>
            </a:r>
            <a:r>
              <a:rPr lang="en-IE" dirty="0"/>
              <a:t> we need to ensure they are </a:t>
            </a:r>
            <a:r>
              <a:rPr lang="en-IE" b="1" dirty="0"/>
              <a:t>credible</a:t>
            </a:r>
          </a:p>
          <a:p>
            <a:endParaRPr lang="en-IE" dirty="0"/>
          </a:p>
          <a:p>
            <a:r>
              <a:rPr lang="en-IE" b="1" dirty="0"/>
              <a:t>Verification</a:t>
            </a:r>
            <a:r>
              <a:rPr lang="en-IE" dirty="0"/>
              <a:t>　</a:t>
            </a:r>
          </a:p>
          <a:p>
            <a:pPr marL="742950" lvl="1" indent="-285750">
              <a:spcBef>
                <a:spcPct val="20000"/>
              </a:spcBef>
              <a:buFont typeface="+mj-lt"/>
              <a:buChar char="–"/>
            </a:pPr>
            <a:r>
              <a:rPr lang="en-IE" dirty="0">
                <a:ea typeface="MS PGothic" pitchFamily="50" charset="-128"/>
              </a:rPr>
              <a:t>Checking that the numbers are correct – that they reflect the true emissions</a:t>
            </a:r>
          </a:p>
          <a:p>
            <a:endParaRPr lang="en-IE" dirty="0"/>
          </a:p>
          <a:p>
            <a:r>
              <a:rPr lang="en-IE" b="1" dirty="0"/>
              <a:t>Validation</a:t>
            </a:r>
          </a:p>
          <a:p>
            <a:pPr marL="742950" lvl="1" indent="-285750">
              <a:spcBef>
                <a:spcPct val="20000"/>
              </a:spcBef>
              <a:buFont typeface="+mj-lt"/>
              <a:buChar char="–"/>
            </a:pPr>
            <a:r>
              <a:rPr lang="en-IE" dirty="0">
                <a:ea typeface="MS PGothic" pitchFamily="50" charset="-128"/>
              </a:rPr>
              <a:t>Checking that the estimates are compiled correctly in the way they are supposed to be done</a:t>
            </a:r>
          </a:p>
          <a:p>
            <a:pPr marL="742950" lvl="1" indent="-285750">
              <a:spcBef>
                <a:spcPct val="20000"/>
              </a:spcBef>
              <a:buFont typeface="+mj-lt"/>
              <a:buChar char="–"/>
            </a:pPr>
            <a:r>
              <a:rPr lang="en-IE" dirty="0">
                <a:ea typeface="MS PGothic" pitchFamily="50" charset="-128"/>
              </a:rPr>
              <a:t>Needs standard methodologies and inventory management</a:t>
            </a:r>
          </a:p>
          <a:p>
            <a:pPr marL="742950" lvl="1" indent="-285750">
              <a:spcBef>
                <a:spcPct val="20000"/>
              </a:spcBef>
              <a:buFont typeface="+mj-lt"/>
              <a:buChar char="–"/>
            </a:pPr>
            <a:endParaRPr lang="en-US" dirty="0">
              <a:ea typeface="MS PGothic" pitchFamily="50" charset="-128"/>
            </a:endParaRPr>
          </a:p>
        </p:txBody>
      </p:sp>
      <p:sp>
        <p:nvSpPr>
          <p:cNvPr id="4" name="Rectangle 3"/>
          <p:cNvSpPr/>
          <p:nvPr/>
        </p:nvSpPr>
        <p:spPr>
          <a:xfrm>
            <a:off x="8356616" y="6381328"/>
            <a:ext cx="292068" cy="323165"/>
          </a:xfrm>
          <a:prstGeom prst="rect">
            <a:avLst/>
          </a:prstGeom>
        </p:spPr>
        <p:txBody>
          <a:bodyPr wrap="none">
            <a:spAutoFit/>
          </a:bodyPr>
          <a:lstStyle/>
          <a:p>
            <a:r>
              <a:rPr lang="en-US" dirty="0"/>
              <a:t>8</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91363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 (1)</a:t>
            </a:r>
          </a:p>
        </p:txBody>
      </p:sp>
      <p:sp>
        <p:nvSpPr>
          <p:cNvPr id="3" name="Content Placeholder 2"/>
          <p:cNvSpPr>
            <a:spLocks noGrp="1"/>
          </p:cNvSpPr>
          <p:nvPr>
            <p:ph idx="1"/>
          </p:nvPr>
        </p:nvSpPr>
        <p:spPr/>
        <p:txBody>
          <a:bodyPr/>
          <a:lstStyle/>
          <a:p>
            <a:r>
              <a:rPr lang="en-IE" dirty="0"/>
              <a:t>Assists countries in producing inventories that are accurate in the sense of being </a:t>
            </a:r>
            <a:r>
              <a:rPr lang="en-IE" i="1" u="sng" dirty="0">
                <a:solidFill>
                  <a:srgbClr val="0070C0"/>
                </a:solidFill>
              </a:rPr>
              <a:t>neither over- nor underestimates </a:t>
            </a:r>
            <a:r>
              <a:rPr lang="en-IE" dirty="0"/>
              <a:t>so far as can be judged, and in which uncertainties are </a:t>
            </a:r>
            <a:r>
              <a:rPr lang="en-IE" i="1" u="sng" dirty="0">
                <a:solidFill>
                  <a:srgbClr val="0070C0"/>
                </a:solidFill>
              </a:rPr>
              <a:t>reduced as far as possible</a:t>
            </a:r>
          </a:p>
          <a:p>
            <a:endParaRPr lang="en-IE" dirty="0"/>
          </a:p>
          <a:p>
            <a:pPr marL="742950" lvl="1" indent="-285750">
              <a:spcBef>
                <a:spcPct val="20000"/>
              </a:spcBef>
              <a:buFont typeface="+mj-lt"/>
              <a:buChar char="–"/>
            </a:pPr>
            <a:r>
              <a:rPr lang="en-IE" dirty="0">
                <a:ea typeface="MS PGothic" pitchFamily="50" charset="-128"/>
              </a:rPr>
              <a:t>Gives a way to manage uncertainties</a:t>
            </a:r>
          </a:p>
          <a:p>
            <a:pPr marL="742950" lvl="1" indent="-285750">
              <a:spcBef>
                <a:spcPct val="20000"/>
              </a:spcBef>
              <a:buFont typeface="+mj-lt"/>
              <a:buChar char="–"/>
            </a:pPr>
            <a:r>
              <a:rPr lang="en-IE" dirty="0">
                <a:ea typeface="MS PGothic" pitchFamily="50" charset="-128"/>
              </a:rPr>
              <a:t>Identifies main “KEY” categories to focus resources</a:t>
            </a:r>
          </a:p>
          <a:p>
            <a:pPr marL="742950" lvl="1" indent="-285750">
              <a:spcBef>
                <a:spcPct val="20000"/>
              </a:spcBef>
              <a:buFont typeface="+mj-lt"/>
              <a:buChar char="–"/>
            </a:pPr>
            <a:r>
              <a:rPr lang="en-IE" dirty="0">
                <a:ea typeface="MS PGothic" pitchFamily="50" charset="-128"/>
              </a:rPr>
              <a:t>Documentation </a:t>
            </a:r>
            <a:r>
              <a:rPr lang="en-IE" dirty="0"/>
              <a:t>provides transparency</a:t>
            </a:r>
          </a:p>
          <a:p>
            <a:endParaRPr lang="en-US" dirty="0"/>
          </a:p>
        </p:txBody>
      </p:sp>
      <p:sp>
        <p:nvSpPr>
          <p:cNvPr id="4" name="Rectangle 3"/>
          <p:cNvSpPr/>
          <p:nvPr/>
        </p:nvSpPr>
        <p:spPr>
          <a:xfrm>
            <a:off x="8356616" y="6381328"/>
            <a:ext cx="292068" cy="323165"/>
          </a:xfrm>
          <a:prstGeom prst="rect">
            <a:avLst/>
          </a:prstGeom>
        </p:spPr>
        <p:txBody>
          <a:bodyPr wrap="none">
            <a:spAutoFit/>
          </a:bodyPr>
          <a:lstStyle/>
          <a:p>
            <a:r>
              <a:rPr lang="en-US" dirty="0"/>
              <a:t>9</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742309168"/>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2298</Words>
  <Application>Microsoft Office PowerPoint</Application>
  <PresentationFormat>On-screen Show (4:3)</PresentationFormat>
  <Paragraphs>315</Paragraphs>
  <Slides>29</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40" baseType="lpstr">
      <vt:lpstr>MS PGothic</vt:lpstr>
      <vt:lpstr>MS PGothic</vt:lpstr>
      <vt:lpstr>Arial</vt:lpstr>
      <vt:lpstr>Arial (Body)</vt:lpstr>
      <vt:lpstr>Arial Narrow</vt:lpstr>
      <vt:lpstr>Wingdings</vt:lpstr>
      <vt:lpstr> UNFCCC PowerPoint</vt:lpstr>
      <vt:lpstr>UNFCCC quote</vt:lpstr>
      <vt:lpstr>UNFCCC_Master 70pt title</vt:lpstr>
      <vt:lpstr>Visio</vt:lpstr>
      <vt:lpstr>Worksheet</vt:lpstr>
      <vt:lpstr>      </vt:lpstr>
      <vt:lpstr>Foreword, Copyright and Disclaimer</vt:lpstr>
      <vt:lpstr>What are national GHG inventories?</vt:lpstr>
      <vt:lpstr>Why?</vt:lpstr>
      <vt:lpstr>DPSIR</vt:lpstr>
      <vt:lpstr>Why do we need inventory guidelines?</vt:lpstr>
      <vt:lpstr>How?</vt:lpstr>
      <vt:lpstr>Credibility</vt:lpstr>
      <vt:lpstr>Good Practice (1)</vt:lpstr>
      <vt:lpstr>Good Practice (2)</vt:lpstr>
      <vt:lpstr>Good Practice (3)</vt:lpstr>
      <vt:lpstr>Evolution</vt:lpstr>
      <vt:lpstr>IPCC Inventory Guidelines</vt:lpstr>
      <vt:lpstr>2006 Guidelines being used by NAI Parties</vt:lpstr>
      <vt:lpstr>Methodological approaches unchanged</vt:lpstr>
      <vt:lpstr>GPG and Sectoral Guidance</vt:lpstr>
      <vt:lpstr>“New” gases in 2006 Guidelines     - Sources Identified in 2006 Guidelines</vt:lpstr>
      <vt:lpstr>Direct and Indirect Emissions: CO2 and N2O</vt:lpstr>
      <vt:lpstr>Estimation of Actual Annual Emissions</vt:lpstr>
      <vt:lpstr>“New” Guidance in 2006 Guidelines</vt:lpstr>
      <vt:lpstr>New Methodology Reports</vt:lpstr>
      <vt:lpstr>2019 Refinement to the 2006 IPCC Guidelines (1)</vt:lpstr>
      <vt:lpstr>2019 Refinement to the 2006 IPCC Guidelines (2)</vt:lpstr>
      <vt:lpstr>2019 Refinement to the 2006 IPCC Guidelines (3)</vt:lpstr>
      <vt:lpstr>2019 Refinement to the 2006 IPCC Guidelines (4)</vt:lpstr>
      <vt:lpstr>Various Tools – Supporting Materials</vt:lpstr>
      <vt:lpstr>Various Tools – FAQ Website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2015-02-18T16:07:10Z</dcterms:created>
  <dcterms:modified xsi:type="dcterms:W3CDTF">2017-09-05T12:23:05Z</dcterms:modified>
</cp:coreProperties>
</file>