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2" r:id="rId3"/>
  </p:sldMasterIdLst>
  <p:notesMasterIdLst>
    <p:notesMasterId r:id="rId9"/>
  </p:notesMasterIdLst>
  <p:handoutMasterIdLst>
    <p:handoutMasterId r:id="rId10"/>
  </p:handoutMasterIdLst>
  <p:sldIdLst>
    <p:sldId id="270" r:id="rId4"/>
    <p:sldId id="271" r:id="rId5"/>
    <p:sldId id="283" r:id="rId6"/>
    <p:sldId id="285" r:id="rId7"/>
    <p:sldId id="278" r:id="rId8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4D4D4D"/>
    <a:srgbClr val="5F5F5F"/>
    <a:srgbClr val="777777"/>
    <a:srgbClr val="808080"/>
    <a:srgbClr val="1960AB"/>
    <a:srgbClr val="6C5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83871" autoAdjust="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3108" y="-102"/>
      </p:cViewPr>
      <p:guideLst>
        <p:guide orient="horz" pos="3223"/>
        <p:guide pos="2236"/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75555" y="38874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75555" y="9223782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37" y="9252294"/>
            <a:ext cx="621412" cy="6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4762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8" y="4706387"/>
            <a:ext cx="4983444" cy="445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75555" y="38874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75555" y="9223782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9478" y="149044"/>
            <a:ext cx="5841872" cy="17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5" y="9223781"/>
            <a:ext cx="621412" cy="6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817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29700" name="Header Placeholder 3"/>
          <p:cNvSpPr txBox="1">
            <a:spLocks noGrp="1"/>
          </p:cNvSpPr>
          <p:nvPr/>
        </p:nvSpPr>
        <p:spPr bwMode="auto">
          <a:xfrm>
            <a:off x="468313" y="149226"/>
            <a:ext cx="58420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4615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569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675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 dirty="0"/>
              <a:t>UNFCCC secretariat, programme</a:t>
            </a:r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 dirty="0"/>
              <a:t>UNFCCC secretariat, programme</a:t>
            </a:r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ChangeArrowheads="1"/>
          </p:cNvSpPr>
          <p:nvPr/>
        </p:nvSpPr>
        <p:spPr bwMode="auto">
          <a:xfrm>
            <a:off x="0" y="0"/>
            <a:ext cx="9142413" cy="685482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01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001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001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001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001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853" y="3122733"/>
            <a:ext cx="7887514" cy="1818435"/>
          </a:xfrm>
          <a:custGeom>
            <a:avLst/>
            <a:gdLst/>
            <a:ahLst/>
            <a:cxnLst/>
            <a:rect l="l" t="t" r="r" b="b"/>
            <a:pathLst>
              <a:path w="9224010" h="2005329">
                <a:moveTo>
                  <a:pt x="9223984" y="2004707"/>
                </a:moveTo>
                <a:lnTo>
                  <a:pt x="0" y="2004707"/>
                </a:lnTo>
                <a:lnTo>
                  <a:pt x="0" y="0"/>
                </a:lnTo>
                <a:lnTo>
                  <a:pt x="9223984" y="0"/>
                </a:lnTo>
                <a:lnTo>
                  <a:pt x="9223984" y="20047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0" tIns="0" rIns="0" bIns="0"/>
          <a:lstStyle/>
          <a:p>
            <a:pPr defTabSz="801330" fontAlgn="auto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36" name="object 4"/>
          <p:cNvSpPr>
            <a:spLocks noGrp="1"/>
          </p:cNvSpPr>
          <p:nvPr>
            <p:ph type="title"/>
          </p:nvPr>
        </p:nvSpPr>
        <p:spPr>
          <a:xfrm>
            <a:off x="1261756" y="3460250"/>
            <a:ext cx="6616907" cy="107394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Work Programme Revision</a:t>
            </a:r>
            <a:br>
              <a:rPr lang="en-US" altLang="en-US" sz="3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2018-19</a:t>
            </a:r>
            <a:endParaRPr lang="en-US" altLang="en-US" sz="36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8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5"/>
          <p:cNvSpPr txBox="1">
            <a:spLocks noGrp="1"/>
          </p:cNvSpPr>
          <p:nvPr/>
        </p:nvSpPr>
        <p:spPr bwMode="auto">
          <a:xfrm>
            <a:off x="64897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algn="ctr" eaLnBrk="0" hangingPunct="0">
              <a:lnSpc>
                <a:spcPts val="2900"/>
              </a:lnSpc>
              <a:spcBef>
                <a:spcPct val="0"/>
              </a:spcBef>
              <a:defRPr sz="2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</a:pPr>
            <a:fld id="{FFBB10B2-92D3-4A40-A754-2D0309E5F71C}" type="slidenum">
              <a:rPr lang="en-US" altLang="en-US" sz="1400" i="0"/>
              <a:pPr algn="r">
                <a:lnSpc>
                  <a:spcPct val="100000"/>
                </a:lnSpc>
              </a:pPr>
              <a:t>2</a:t>
            </a:fld>
            <a:endParaRPr lang="en-US" altLang="en-US" sz="1400" i="0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5635"/>
            <a:ext cx="9144000" cy="394768"/>
          </a:xfrm>
        </p:spPr>
        <p:txBody>
          <a:bodyPr lIns="91432" tIns="45716" rIns="91432" bIns="45716"/>
          <a:lstStyle/>
          <a:p>
            <a:pPr marL="900000">
              <a:lnSpc>
                <a:spcPct val="100000"/>
              </a:lnSpc>
            </a:pPr>
            <a:r>
              <a:rPr lang="de-DE" altLang="en-US" sz="2000" dirty="0"/>
              <a:t>Background</a:t>
            </a:r>
            <a:endParaRPr lang="en-US" altLang="en-US" sz="20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80728"/>
            <a:ext cx="8185150" cy="4608513"/>
          </a:xfrm>
        </p:spPr>
        <p:txBody>
          <a:bodyPr lIns="91432" tIns="45716" rIns="91432" bIns="45716" anchor="t"/>
          <a:lstStyle/>
          <a:p>
            <a:pPr marL="720000" lvl="3" indent="-45716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200" dirty="0"/>
              <a:t>Parties discussed the proposed UNFCCC 2018-2019 budget in May 2017 (SBI 46)</a:t>
            </a:r>
          </a:p>
          <a:p>
            <a:pPr marL="720000" lvl="3" indent="-45716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Parties agreed on a total core budget of close to Euro 57 million for approval by COP 23</a:t>
            </a:r>
          </a:p>
          <a:p>
            <a:pPr marL="720000" lvl="3" indent="-45716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SBI 46 requested secretariat to revise the work </a:t>
            </a:r>
            <a:r>
              <a:rPr lang="en-US" altLang="en-US" sz="2200" dirty="0" err="1">
                <a:solidFill>
                  <a:srgbClr val="000000"/>
                </a:solidFill>
              </a:rPr>
              <a:t>programme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720000" lvl="3" indent="-45716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Revised work </a:t>
            </a:r>
            <a:r>
              <a:rPr lang="en-US" altLang="en-US" sz="2200" dirty="0" err="1">
                <a:solidFill>
                  <a:srgbClr val="000000"/>
                </a:solidFill>
              </a:rPr>
              <a:t>programme</a:t>
            </a:r>
            <a:r>
              <a:rPr lang="en-US" altLang="en-US" sz="2200" dirty="0">
                <a:solidFill>
                  <a:srgbClr val="000000"/>
                </a:solidFill>
              </a:rPr>
              <a:t> to be submitted for consideration at SBI 47. </a:t>
            </a:r>
          </a:p>
          <a:p>
            <a:pPr marL="720000" lvl="3" indent="-45716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GB" altLang="en-US" sz="2400" dirty="0"/>
          </a:p>
          <a:p>
            <a:pPr marL="457160" lvl="3" indent="-457160" algn="l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62286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379"/>
            <a:ext cx="9144000" cy="314325"/>
          </a:xfrm>
        </p:spPr>
        <p:txBody>
          <a:bodyPr/>
          <a:lstStyle/>
          <a:p>
            <a:pPr marL="900000"/>
            <a:r>
              <a:rPr lang="en-US" sz="2000" dirty="0"/>
              <a:t>Key elements of the revised work programme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980728"/>
            <a:ext cx="7867650" cy="4327525"/>
          </a:xfrm>
        </p:spPr>
        <p:txBody>
          <a:bodyPr/>
          <a:lstStyle/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r>
              <a:rPr lang="en-US" altLang="en-US" sz="2200" dirty="0"/>
              <a:t>Enhance core capacity in support of important work streams mandated by Parties: </a:t>
            </a:r>
          </a:p>
          <a:p>
            <a:pPr marL="1077913" lvl="1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800" dirty="0"/>
              <a:t>Adaptation</a:t>
            </a:r>
          </a:p>
          <a:p>
            <a:pPr marL="1077913" lvl="1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800" dirty="0"/>
              <a:t>Finance, technology, capacity-building</a:t>
            </a:r>
          </a:p>
          <a:p>
            <a:pPr marL="1077913" lvl="1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800" dirty="0"/>
              <a:t>Response measures</a:t>
            </a:r>
          </a:p>
          <a:p>
            <a:pPr marL="1077913" lvl="1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800" dirty="0"/>
              <a:t>Reviews, Biennial Reports, NCs (detail </a:t>
            </a:r>
            <a:r>
              <a:rPr lang="en-US" altLang="en-US" sz="1800" dirty="0" err="1"/>
              <a:t>tbd</a:t>
            </a:r>
            <a:r>
              <a:rPr lang="en-US" altLang="en-US" sz="1800" dirty="0"/>
              <a:t>) </a:t>
            </a:r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r>
              <a:rPr lang="en-US" altLang="en-US" sz="2200" dirty="0"/>
              <a:t>Enhance sustainable funding for the work of constituted bodies </a:t>
            </a:r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r>
              <a:rPr lang="en-US" altLang="en-US" sz="2200" dirty="0"/>
              <a:t>Maintain funding for the work of the Intergovernmental Panel on Climate Change (IPCC)</a:t>
            </a:r>
          </a:p>
          <a:p>
            <a:pPr marL="376238" indent="0">
              <a:spcBef>
                <a:spcPts val="1800"/>
              </a:spcBef>
              <a:buNone/>
            </a:pPr>
            <a:endParaRPr lang="en-GB" sz="2000" dirty="0"/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endParaRPr lang="en-US" sz="1600" dirty="0"/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endParaRPr lang="en-US" sz="1600" dirty="0"/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endParaRPr lang="en-US" sz="1600" dirty="0"/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endParaRPr lang="en-GB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153350" y="614608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529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379"/>
            <a:ext cx="9144000" cy="314325"/>
          </a:xfrm>
        </p:spPr>
        <p:txBody>
          <a:bodyPr/>
          <a:lstStyle/>
          <a:p>
            <a:pPr marL="900000"/>
            <a:r>
              <a:rPr lang="en-US" sz="2000" dirty="0"/>
              <a:t>The 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052735"/>
            <a:ext cx="7867650" cy="5093349"/>
          </a:xfrm>
        </p:spPr>
        <p:txBody>
          <a:bodyPr/>
          <a:lstStyle/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Revised work programme a first step in moving to a more balanced allocation of resources in the future:</a:t>
            </a:r>
            <a:endParaRPr lang="en-GB" altLang="en-US" sz="2000" strike="sngStrike" dirty="0">
              <a:solidFill>
                <a:srgbClr val="000000"/>
              </a:solidFill>
            </a:endParaRPr>
          </a:p>
          <a:p>
            <a:pPr marL="1077913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0000"/>
                </a:solidFill>
              </a:rPr>
              <a:t>Enhance balance between activities funded from core and from supplementary resources;</a:t>
            </a:r>
          </a:p>
          <a:p>
            <a:pPr marL="1077913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0000"/>
                </a:solidFill>
              </a:rPr>
              <a:t>Enhance balance of core-funded activities across major work streams.</a:t>
            </a:r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Review mandated activities and secretariat delivery capability</a:t>
            </a:r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Increase cost effectiveness</a:t>
            </a:r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Intensify partnership and resource mobilization efforts to enhance sustainability</a:t>
            </a:r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endParaRPr lang="en-GB" altLang="en-US" dirty="0">
              <a:solidFill>
                <a:srgbClr val="FF0000"/>
              </a:solidFill>
            </a:endParaRPr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endParaRPr lang="en-GB" altLang="en-US" dirty="0">
              <a:solidFill>
                <a:srgbClr val="FF0000"/>
              </a:solidFill>
            </a:endParaRPr>
          </a:p>
          <a:p>
            <a:pPr marL="1077913" lvl="1" indent="-342900">
              <a:spcBef>
                <a:spcPts val="1800"/>
              </a:spcBef>
              <a:buFont typeface="Wingdings" pitchFamily="2" charset="2"/>
              <a:buChar char="q"/>
            </a:pPr>
            <a:endParaRPr lang="en-GB" altLang="en-US" dirty="0">
              <a:solidFill>
                <a:srgbClr val="FF0000"/>
              </a:solidFill>
            </a:endParaRPr>
          </a:p>
          <a:p>
            <a:pPr marL="1077913" lvl="1" indent="-342900">
              <a:spcBef>
                <a:spcPts val="1800"/>
              </a:spcBef>
              <a:buFont typeface="Wingdings" pitchFamily="2" charset="2"/>
              <a:buChar char="q"/>
            </a:pPr>
            <a:endParaRPr lang="en-GB" altLang="en-US" dirty="0">
              <a:solidFill>
                <a:srgbClr val="FF0000"/>
              </a:solidFill>
            </a:endParaRPr>
          </a:p>
          <a:p>
            <a:pPr marL="719138" indent="-342900">
              <a:spcBef>
                <a:spcPts val="1800"/>
              </a:spcBef>
              <a:buFont typeface="Wingdings" pitchFamily="2" charset="2"/>
              <a:buChar char="q"/>
            </a:pP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3350" y="614608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9733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755650" y="1989138"/>
            <a:ext cx="7704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Thank you for your attention!</a:t>
            </a:r>
          </a:p>
          <a:p>
            <a:pPr algn="ctr"/>
            <a:endParaRPr lang="en-US" altLang="en-US" sz="2400" dirty="0"/>
          </a:p>
          <a:p>
            <a:pPr algn="ctr"/>
            <a:endParaRPr lang="en-US" altLang="en-US" sz="2400" dirty="0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41433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00000"/>
            <a:r>
              <a:rPr lang="en-US" altLang="en-US" sz="2000" dirty="0">
                <a:solidFill>
                  <a:schemeClr val="tx2"/>
                </a:solidFill>
              </a:rPr>
              <a:t>Work programme revision 2018-2019</a:t>
            </a:r>
          </a:p>
        </p:txBody>
      </p:sp>
    </p:spTree>
    <p:extLst>
      <p:ext uri="{BB962C8B-B14F-4D97-AF65-F5344CB8AC3E}">
        <p14:creationId xmlns:p14="http://schemas.microsoft.com/office/powerpoint/2010/main" val="28073549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201</Words>
  <Application>Microsoft Office PowerPoint</Application>
  <PresentationFormat>On-screen Show (4:3)</PresentationFormat>
  <Paragraphs>35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 UNFCCC PowerPoint</vt:lpstr>
      <vt:lpstr>UNFCCC quote</vt:lpstr>
      <vt:lpstr>UNFCCC_Master 70pt title</vt:lpstr>
      <vt:lpstr>Work Programme Revision 2018-19</vt:lpstr>
      <vt:lpstr>Background</vt:lpstr>
      <vt:lpstr>Key elements of the revised work programme </vt:lpstr>
      <vt:lpstr>The 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2016-09-01T16:05:08Z</dcterms:created>
  <dcterms:modified xsi:type="dcterms:W3CDTF">2017-09-05T17:09:52Z</dcterms:modified>
</cp:coreProperties>
</file>