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51" r:id="rId2"/>
    <p:sldMasterId id="2147483652" r:id="rId3"/>
  </p:sldMasterIdLst>
  <p:notesMasterIdLst>
    <p:notesMasterId r:id="rId7"/>
  </p:notesMasterIdLst>
  <p:handoutMasterIdLst>
    <p:handoutMasterId r:id="rId8"/>
  </p:handoutMasterIdLst>
  <p:sldIdLst>
    <p:sldId id="256" r:id="rId4"/>
    <p:sldId id="259" r:id="rId5"/>
    <p:sldId id="258" r:id="rId6"/>
  </p:sldIdLst>
  <p:sldSz cx="9144000" cy="6858000" type="screen4x3"/>
  <p:notesSz cx="7099300" cy="10234613"/>
  <p:defaultTextStyle>
    <a:defPPr>
      <a:defRPr lang="en-GB"/>
    </a:defPPr>
    <a:lvl1pPr algn="l" rtl="0" fontAlgn="base">
      <a:spcBef>
        <a:spcPct val="5000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5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5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5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5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D"/>
    <a:srgbClr val="5F5F5F"/>
    <a:srgbClr val="777777"/>
    <a:srgbClr val="808080"/>
    <a:srgbClr val="1960AB"/>
    <a:srgbClr val="FFFFFF"/>
    <a:srgbClr val="6C547A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9166" autoAdjust="0"/>
    <p:restoredTop sz="83871" autoAdjust="0"/>
  </p:normalViewPr>
  <p:slideViewPr>
    <p:cSldViewPr>
      <p:cViewPr>
        <p:scale>
          <a:sx n="97" d="100"/>
          <a:sy n="97" d="100"/>
        </p:scale>
        <p:origin x="-1092" y="8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3108" y="-102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[SBI_2016_status_month.xlsx]pvtPie!PivotTable1</c:name>
    <c:fmtId val="26"/>
  </c:pivotSource>
  <c:chart>
    <c:title>
      <c:tx>
        <c:rich>
          <a:bodyPr/>
          <a:lstStyle/>
          <a:p>
            <a:pPr>
              <a:defRPr/>
            </a:pPr>
            <a:r>
              <a:rPr lang="en-US"/>
              <a:t>Contributions to the Core</a:t>
            </a:r>
            <a:r>
              <a:rPr lang="en-US" baseline="0"/>
              <a:t> Trust Fund 2016</a:t>
            </a:r>
          </a:p>
          <a:p>
            <a:pPr>
              <a:defRPr/>
            </a:pPr>
            <a:r>
              <a:rPr lang="en-US" sz="1400" baseline="0"/>
              <a:t>(percentage received by month)</a:t>
            </a:r>
            <a:endParaRPr lang="en-US" sz="1400"/>
          </a:p>
        </c:rich>
      </c:tx>
      <c:layout/>
      <c:overlay val="0"/>
    </c:title>
    <c:autoTitleDeleted val="0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spPr>
          <a:noFill/>
          <a:ln>
            <a:solidFill>
              <a:schemeClr val="tx1"/>
            </a:solidFill>
          </a:ln>
        </c:spPr>
      </c:pivotFmt>
      <c:pivotFmt>
        <c:idx val="3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4"/>
        <c:spPr>
          <a:noFill/>
          <a:ln>
            <a:solidFill>
              <a:schemeClr val="tx1"/>
            </a:solidFill>
          </a:ln>
        </c:spPr>
      </c:pivotFmt>
      <c:pivotFmt>
        <c:idx val="5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6"/>
        <c:spPr>
          <a:noFill/>
          <a:ln>
            <a:solidFill>
              <a:schemeClr val="tx1"/>
            </a:solidFill>
          </a:ln>
        </c:spPr>
      </c:pivotFmt>
    </c:pivotFmts>
    <c:plotArea>
      <c:layout>
        <c:manualLayout>
          <c:layoutTarget val="inner"/>
          <c:xMode val="edge"/>
          <c:yMode val="edge"/>
          <c:x val="0.24537441294414467"/>
          <c:y val="0.18582723381147423"/>
          <c:w val="0.48490078173044032"/>
          <c:h val="0.56590863494309074"/>
        </c:manualLayout>
      </c:layout>
      <c:pieChart>
        <c:varyColors val="1"/>
        <c:ser>
          <c:idx val="0"/>
          <c:order val="0"/>
          <c:tx>
            <c:strRef>
              <c:f>pvtPie!$B$4</c:f>
              <c:strCache>
                <c:ptCount val="1"/>
                <c:pt idx="0">
                  <c:v>Total</c:v>
                </c:pt>
              </c:strCache>
            </c:strRef>
          </c:tx>
          <c:dPt>
            <c:idx val="4"/>
            <c:bubble3D val="0"/>
          </c:dPt>
          <c:dPt>
            <c:idx val="5"/>
            <c:bubble3D val="0"/>
            <c:spPr>
              <a:noFill/>
              <a:ln>
                <a:solidFill>
                  <a:schemeClr val="tx1"/>
                </a:solidFill>
              </a:ln>
            </c:spPr>
          </c:dPt>
          <c:dLbls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z="1050" b="1" smtClean="0"/>
                      <a:t>60%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5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pvtPie!$A$5:$A$11</c:f>
              <c:strCache>
                <c:ptCount val="6"/>
                <c:pt idx="0">
                  <c:v>On or by January 1st</c:v>
                </c:pt>
                <c:pt idx="1">
                  <c:v>January 2-31</c:v>
                </c:pt>
                <c:pt idx="2">
                  <c:v>February</c:v>
                </c:pt>
                <c:pt idx="3">
                  <c:v>March</c:v>
                </c:pt>
                <c:pt idx="4">
                  <c:v>April</c:v>
                </c:pt>
                <c:pt idx="5">
                  <c:v>Outstanding</c:v>
                </c:pt>
              </c:strCache>
            </c:strRef>
          </c:cat>
          <c:val>
            <c:numRef>
              <c:f>pvtPie!$B$5:$B$11</c:f>
              <c:numCache>
                <c:formatCode>0%</c:formatCode>
                <c:ptCount val="6"/>
                <c:pt idx="0">
                  <c:v>5.0616848101223369E-2</c:v>
                </c:pt>
                <c:pt idx="1">
                  <c:v>9.6003880290534943E-2</c:v>
                </c:pt>
                <c:pt idx="2">
                  <c:v>8.8494672532470994E-2</c:v>
                </c:pt>
                <c:pt idx="3">
                  <c:v>4.7973565972908735E-2</c:v>
                </c:pt>
                <c:pt idx="4">
                  <c:v>0.11070426391462064</c:v>
                </c:pt>
                <c:pt idx="5">
                  <c:v>0.60620676918824135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5065794741758973"/>
          <c:y val="0.3343971372395505"/>
          <c:w val="0.1767028274008122"/>
          <c:h val="0.29562328433723167"/>
        </c:manualLayout>
      </c:layout>
      <c:overlay val="0"/>
      <c:txPr>
        <a:bodyPr/>
        <a:lstStyle/>
        <a:p>
          <a:pPr>
            <a:defRPr sz="11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</c:extLst>
</c:chartSpace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3" name="Line 7"/>
          <p:cNvSpPr>
            <a:spLocks noChangeShapeType="1"/>
          </p:cNvSpPr>
          <p:nvPr/>
        </p:nvSpPr>
        <p:spPr bwMode="auto">
          <a:xfrm>
            <a:off x="496888" y="401638"/>
            <a:ext cx="6105525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6026" name="Line 10"/>
          <p:cNvSpPr>
            <a:spLocks noChangeShapeType="1"/>
          </p:cNvSpPr>
          <p:nvPr/>
        </p:nvSpPr>
        <p:spPr bwMode="auto">
          <a:xfrm>
            <a:off x="496888" y="9529763"/>
            <a:ext cx="6105525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6" name="Picture 42" descr="unfccc-letter-es-e-header"/>
          <p:cNvPicPr preferRelativeResize="0"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2410" y="9559222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79141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49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2513"/>
            <a:ext cx="5207000" cy="460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3" rIns="99048" bIns="495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85011" name="Line 19"/>
          <p:cNvSpPr>
            <a:spLocks noChangeShapeType="1"/>
          </p:cNvSpPr>
          <p:nvPr/>
        </p:nvSpPr>
        <p:spPr bwMode="auto">
          <a:xfrm>
            <a:off x="496888" y="401638"/>
            <a:ext cx="6105525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5012" name="Line 20"/>
          <p:cNvSpPr>
            <a:spLocks noChangeShapeType="1"/>
          </p:cNvSpPr>
          <p:nvPr/>
        </p:nvSpPr>
        <p:spPr bwMode="auto">
          <a:xfrm>
            <a:off x="496888" y="9529763"/>
            <a:ext cx="6105525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5013" name="Rectangle 21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90538" y="153988"/>
            <a:ext cx="6103937" cy="17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989013">
              <a:spcBef>
                <a:spcPct val="0"/>
              </a:spcBef>
              <a:defRPr sz="1200">
                <a:cs typeface="Arial" charset="0"/>
              </a:defRPr>
            </a:lvl1pPr>
          </a:lstStyle>
          <a:p>
            <a:r>
              <a:rPr lang="en-GB"/>
              <a:t>Presentation title</a:t>
            </a:r>
          </a:p>
        </p:txBody>
      </p:sp>
      <p:pic>
        <p:nvPicPr>
          <p:cNvPr id="8" name="Picture 42" descr="unfccc-letter-es-e-header"/>
          <p:cNvPicPr preferRelativeResize="0"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888" y="9529763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926696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271463" indent="-271463" algn="l" rtl="0" fontAlgn="base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546100" indent="-273050" algn="l" rtl="0" fontAlgn="base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800100" indent="-252413" algn="l" rtl="0" fontAlgn="base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073150" indent="-271463" algn="l" rtl="0" fontAlgn="base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346200" indent="-271463" algn="l" rtl="0" fontAlgn="base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1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/>
              <a:t>Presentation title</a:t>
            </a:r>
          </a:p>
        </p:txBody>
      </p:sp>
      <p:sp>
        <p:nvSpPr>
          <p:cNvPr id="17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1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/>
              <a:t>Presentation title</a:t>
            </a:r>
          </a:p>
        </p:txBody>
      </p:sp>
      <p:sp>
        <p:nvSpPr>
          <p:cNvPr id="176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1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/>
              <a:t>Presentation title</a:t>
            </a:r>
          </a:p>
        </p:txBody>
      </p:sp>
      <p:sp>
        <p:nvSpPr>
          <p:cNvPr id="17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6" name="Rectangle 34"/>
          <p:cNvSpPr>
            <a:spLocks noChangeArrowheads="1"/>
          </p:cNvSpPr>
          <p:nvPr/>
        </p:nvSpPr>
        <p:spPr bwMode="auto">
          <a:xfrm>
            <a:off x="0" y="1265238"/>
            <a:ext cx="9144000" cy="432593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ctrTitle"/>
          </p:nvPr>
        </p:nvSpPr>
        <p:spPr>
          <a:xfrm>
            <a:off x="627063" y="2205038"/>
            <a:ext cx="7881937" cy="1204912"/>
          </a:xfrm>
        </p:spPr>
        <p:txBody>
          <a:bodyPr anchor="b"/>
          <a:lstStyle>
            <a:lvl1pPr>
              <a:lnSpc>
                <a:spcPts val="3600"/>
              </a:lnSpc>
              <a:defRPr sz="3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ubTitle" idx="1"/>
          </p:nvPr>
        </p:nvSpPr>
        <p:spPr>
          <a:xfrm>
            <a:off x="625475" y="3922713"/>
            <a:ext cx="7881938" cy="758825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  <p:sp>
        <p:nvSpPr>
          <p:cNvPr id="3108" name="Rectangle 36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3273425" y="6505575"/>
            <a:ext cx="5230813" cy="179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r>
              <a:rPr lang="en-GB"/>
              <a:t>UNFCCC secretariat, programme</a:t>
            </a:r>
            <a:endParaRPr lang="de-DE"/>
          </a:p>
        </p:txBody>
      </p:sp>
      <p:sp>
        <p:nvSpPr>
          <p:cNvPr id="3109" name="Rectangle 3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3425" y="6261100"/>
            <a:ext cx="5230813" cy="179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1" i="1"/>
            </a:lvl1pPr>
          </a:lstStyle>
          <a:p>
            <a:r>
              <a:rPr lang="de-DE"/>
              <a:t>Firstname Lastname, Job Title</a:t>
            </a:r>
          </a:p>
        </p:txBody>
      </p:sp>
      <p:sp>
        <p:nvSpPr>
          <p:cNvPr id="3110" name="Line 38"/>
          <p:cNvSpPr>
            <a:spLocks noChangeShapeType="1"/>
          </p:cNvSpPr>
          <p:nvPr/>
        </p:nvSpPr>
        <p:spPr bwMode="auto">
          <a:xfrm>
            <a:off x="631825" y="777875"/>
            <a:ext cx="7875588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11" name="Line 39"/>
          <p:cNvSpPr>
            <a:spLocks noChangeShapeType="1"/>
          </p:cNvSpPr>
          <p:nvPr/>
        </p:nvSpPr>
        <p:spPr bwMode="auto">
          <a:xfrm>
            <a:off x="631825" y="6078538"/>
            <a:ext cx="7875588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3112" name="Picture 40" descr="unfccc_schriftzug_bi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850" y="309563"/>
            <a:ext cx="7866063" cy="31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14" name="Picture 42" descr="unfccc-letter-es-e-header"/>
          <p:cNvPicPr preferRelativeResize="0"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6105525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9005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7325" y="309563"/>
            <a:ext cx="1966913" cy="52816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0" y="309563"/>
            <a:ext cx="5749925" cy="52816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02585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3553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9544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6792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74479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18874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71183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54848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62056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35108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453152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67561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7325" y="309563"/>
            <a:ext cx="1966913" cy="52816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0" y="309563"/>
            <a:ext cx="5749925" cy="52816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90929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ChangeArrowheads="1"/>
          </p:cNvSpPr>
          <p:nvPr/>
        </p:nvSpPr>
        <p:spPr bwMode="auto">
          <a:xfrm>
            <a:off x="0" y="1262063"/>
            <a:ext cx="9144000" cy="432593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27063" y="2205038"/>
            <a:ext cx="7881937" cy="1439862"/>
          </a:xfrm>
        </p:spPr>
        <p:txBody>
          <a:bodyPr/>
          <a:lstStyle>
            <a:lvl1pPr>
              <a:lnSpc>
                <a:spcPts val="5600"/>
              </a:lnSpc>
              <a:defRPr sz="50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1597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25475" y="3922713"/>
            <a:ext cx="7881938" cy="758825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159751" name="Rectangle 7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3273425" y="6505575"/>
            <a:ext cx="5230813" cy="179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r>
              <a:rPr lang="en-GB"/>
              <a:t>UNFCCC secretariat, programme</a:t>
            </a:r>
            <a:endParaRPr lang="de-DE"/>
          </a:p>
        </p:txBody>
      </p:sp>
      <p:sp>
        <p:nvSpPr>
          <p:cNvPr id="1597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3425" y="6261100"/>
            <a:ext cx="5230813" cy="179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1" i="1"/>
            </a:lvl1pPr>
          </a:lstStyle>
          <a:p>
            <a:r>
              <a:rPr lang="de-DE"/>
              <a:t>Firstname Lastname, Job Title</a:t>
            </a:r>
          </a:p>
        </p:txBody>
      </p:sp>
      <p:sp>
        <p:nvSpPr>
          <p:cNvPr id="159753" name="Line 9"/>
          <p:cNvSpPr>
            <a:spLocks noChangeShapeType="1"/>
          </p:cNvSpPr>
          <p:nvPr/>
        </p:nvSpPr>
        <p:spPr bwMode="auto">
          <a:xfrm>
            <a:off x="631825" y="777875"/>
            <a:ext cx="7875588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9754" name="Line 10"/>
          <p:cNvSpPr>
            <a:spLocks noChangeShapeType="1"/>
          </p:cNvSpPr>
          <p:nvPr/>
        </p:nvSpPr>
        <p:spPr bwMode="auto">
          <a:xfrm>
            <a:off x="631825" y="6078538"/>
            <a:ext cx="7875588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159755" name="Picture 11" descr="unfccc_schriftzug_bi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850" y="309563"/>
            <a:ext cx="7866063" cy="31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9757" name="Picture 13" descr="unfccc-letter-es-e-header"/>
          <p:cNvPicPr preferRelativeResize="0"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6105525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443853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0792630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949608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72013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453316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5838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077272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6788561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8212988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121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7325" y="309563"/>
            <a:ext cx="1966913" cy="52816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0" y="309563"/>
            <a:ext cx="5749925" cy="52816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997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4576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2604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0901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6785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59457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15192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0" y="1263650"/>
            <a:ext cx="136525" cy="4325938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9007475" y="1263650"/>
            <a:ext cx="136525" cy="432593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52" name="Rectangle 28"/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309563"/>
            <a:ext cx="7869238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53" name="Rectangle 2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1263650"/>
            <a:ext cx="7867650" cy="432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057" name="Line 33"/>
          <p:cNvSpPr>
            <a:spLocks noChangeShapeType="1"/>
          </p:cNvSpPr>
          <p:nvPr/>
        </p:nvSpPr>
        <p:spPr bwMode="auto">
          <a:xfrm>
            <a:off x="631825" y="777875"/>
            <a:ext cx="7875588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58" name="Line 34"/>
          <p:cNvSpPr>
            <a:spLocks noChangeShapeType="1"/>
          </p:cNvSpPr>
          <p:nvPr/>
        </p:nvSpPr>
        <p:spPr bwMode="auto">
          <a:xfrm>
            <a:off x="631825" y="6078538"/>
            <a:ext cx="7875588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9" name="Picture 42" descr="unfccc-letter-es-e-header"/>
          <p:cNvPicPr preferRelativeResize="0"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6105525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9pPr>
    </p:titleStyle>
    <p:bodyStyle>
      <a:lvl1pPr marL="269875" indent="-269875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357188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AutoNum type="alphaLcParenR"/>
        <a:defRPr sz="1500">
          <a:solidFill>
            <a:schemeClr val="tx1"/>
          </a:solidFill>
          <a:latin typeface="+mn-lt"/>
        </a:defRPr>
      </a:lvl2pPr>
      <a:lvl3pPr marL="900113" indent="-269875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3pPr>
      <a:lvl4pPr marL="1169988" indent="-268288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4pPr>
      <a:lvl5pPr marL="1438275" indent="-266700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5pPr>
      <a:lvl6pPr marL="1895475" indent="-266700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6pPr>
      <a:lvl7pPr marL="2352675" indent="-266700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7pPr>
      <a:lvl8pPr marL="2809875" indent="-266700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8pPr>
      <a:lvl9pPr marL="3267075" indent="-266700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83" name="Rectangle 7"/>
          <p:cNvSpPr>
            <a:spLocks noChangeArrowheads="1"/>
          </p:cNvSpPr>
          <p:nvPr/>
        </p:nvSpPr>
        <p:spPr bwMode="auto">
          <a:xfrm>
            <a:off x="0" y="1263650"/>
            <a:ext cx="136525" cy="4325938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2584" name="Rectangle 8"/>
          <p:cNvSpPr>
            <a:spLocks noChangeArrowheads="1"/>
          </p:cNvSpPr>
          <p:nvPr/>
        </p:nvSpPr>
        <p:spPr bwMode="auto">
          <a:xfrm>
            <a:off x="9007475" y="1263650"/>
            <a:ext cx="136525" cy="432593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258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309563"/>
            <a:ext cx="7869238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5258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1263650"/>
            <a:ext cx="7867650" cy="432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152589" name="Line 13"/>
          <p:cNvSpPr>
            <a:spLocks noChangeShapeType="1"/>
          </p:cNvSpPr>
          <p:nvPr/>
        </p:nvSpPr>
        <p:spPr bwMode="auto">
          <a:xfrm>
            <a:off x="631825" y="777875"/>
            <a:ext cx="7875588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2590" name="Line 14"/>
          <p:cNvSpPr>
            <a:spLocks noChangeShapeType="1"/>
          </p:cNvSpPr>
          <p:nvPr/>
        </p:nvSpPr>
        <p:spPr bwMode="auto">
          <a:xfrm>
            <a:off x="631825" y="6078538"/>
            <a:ext cx="7875588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152592" name="Picture 16" descr="unfccc-letter-es-e-header"/>
          <p:cNvPicPr preferRelativeResize="0"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6105525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ctr" rtl="0" fontAlgn="base">
        <a:lnSpc>
          <a:spcPts val="2900"/>
        </a:lnSpc>
        <a:spcBef>
          <a:spcPct val="0"/>
        </a:spcBef>
        <a:spcAft>
          <a:spcPct val="0"/>
        </a:spcAft>
        <a:defRPr sz="2400" i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ctr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ctr" rtl="0" fontAlgn="base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ctr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ctr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ctr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ctr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ctr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ctr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ChangeArrowheads="1"/>
          </p:cNvSpPr>
          <p:nvPr/>
        </p:nvSpPr>
        <p:spPr bwMode="auto">
          <a:xfrm>
            <a:off x="0" y="1263650"/>
            <a:ext cx="136525" cy="4325938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8723" name="Rectangle 3"/>
          <p:cNvSpPr>
            <a:spLocks noChangeArrowheads="1"/>
          </p:cNvSpPr>
          <p:nvPr/>
        </p:nvSpPr>
        <p:spPr bwMode="auto">
          <a:xfrm>
            <a:off x="9007475" y="1263650"/>
            <a:ext cx="136525" cy="432593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8724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309563"/>
            <a:ext cx="7869238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58725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1263650"/>
            <a:ext cx="7867650" cy="432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58727" name="Line 7"/>
          <p:cNvSpPr>
            <a:spLocks noChangeShapeType="1"/>
          </p:cNvSpPr>
          <p:nvPr/>
        </p:nvSpPr>
        <p:spPr bwMode="auto">
          <a:xfrm>
            <a:off x="631825" y="777875"/>
            <a:ext cx="7875588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8728" name="Line 8"/>
          <p:cNvSpPr>
            <a:spLocks noChangeShapeType="1"/>
          </p:cNvSpPr>
          <p:nvPr/>
        </p:nvSpPr>
        <p:spPr bwMode="auto">
          <a:xfrm>
            <a:off x="631825" y="6078538"/>
            <a:ext cx="7875588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158730" name="Picture 10" descr="unfccc-letter-es-e-header"/>
          <p:cNvPicPr preferRelativeResize="0"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6105525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269875" indent="-269875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357188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AutoNum type="alphaLcParenR"/>
        <a:defRPr sz="1500">
          <a:solidFill>
            <a:schemeClr val="tx1"/>
          </a:solidFill>
          <a:latin typeface="+mn-lt"/>
          <a:cs typeface="+mn-cs"/>
        </a:defRPr>
      </a:lvl2pPr>
      <a:lvl3pPr marL="900113" indent="-269875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3pPr>
      <a:lvl4pPr marL="1169988" indent="-268288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4pPr>
      <a:lvl5pPr marL="14382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5pPr>
      <a:lvl6pPr marL="18954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6pPr>
      <a:lvl7pPr marL="23526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7pPr>
      <a:lvl8pPr marL="28098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8pPr>
      <a:lvl9pPr marL="32670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617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Contributions to the UNFCCC secretariat</a:t>
            </a:r>
            <a:endParaRPr lang="de-DE" dirty="0"/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25475" y="3922713"/>
            <a:ext cx="7881938" cy="658415"/>
          </a:xfrm>
        </p:spPr>
        <p:txBody>
          <a:bodyPr/>
          <a:lstStyle/>
          <a:p>
            <a:r>
              <a:rPr lang="en-IE" dirty="0" smtClean="0"/>
              <a:t>Climate Change Conference</a:t>
            </a:r>
          </a:p>
          <a:p>
            <a:r>
              <a:rPr lang="en-GB" dirty="0" smtClean="0"/>
              <a:t>Bonn, Germany, 16-26 May 2016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Contributions to </a:t>
            </a:r>
            <a:r>
              <a:rPr lang="en-IE" dirty="0"/>
              <a:t>the Trust Fund for the Core </a:t>
            </a:r>
            <a:r>
              <a:rPr lang="en-IE" dirty="0" smtClean="0"/>
              <a:t>Budget of the UNFCCC</a:t>
            </a:r>
            <a:endParaRPr lang="de-DE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4401206"/>
              </p:ext>
            </p:extLst>
          </p:nvPr>
        </p:nvGraphicFramePr>
        <p:xfrm>
          <a:off x="611560" y="908720"/>
          <a:ext cx="7867650" cy="49736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1"/>
          <p:cNvSpPr txBox="1"/>
          <p:nvPr/>
        </p:nvSpPr>
        <p:spPr>
          <a:xfrm>
            <a:off x="2968607" y="4725144"/>
            <a:ext cx="3475601" cy="100811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IE" sz="1400" b="1" dirty="0" smtClean="0">
                <a:solidFill>
                  <a:srgbClr val="FF0000"/>
                </a:solidFill>
              </a:rPr>
              <a:t>• Contributions due 1 January</a:t>
            </a:r>
          </a:p>
          <a:p>
            <a:r>
              <a:rPr lang="en-IE" sz="1400" b="1" dirty="0" smtClean="0">
                <a:solidFill>
                  <a:srgbClr val="FF0000"/>
                </a:solidFill>
              </a:rPr>
              <a:t>• Received on time:   5%</a:t>
            </a:r>
          </a:p>
          <a:p>
            <a:r>
              <a:rPr lang="en-IE" sz="1400" b="1" dirty="0" smtClean="0">
                <a:solidFill>
                  <a:srgbClr val="FF0000"/>
                </a:solidFill>
              </a:rPr>
              <a:t>• Received today:     40% </a:t>
            </a:r>
          </a:p>
          <a:p>
            <a:r>
              <a:rPr lang="en-IE" sz="1400" b="1" dirty="0" smtClean="0">
                <a:solidFill>
                  <a:srgbClr val="FF0000"/>
                </a:solidFill>
              </a:rPr>
              <a:t>• Result: serious cash flow problems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Contributions to the Trust Fund for Supplementary Activities and the Trust Fund for Participation in the UNFCCC process</a:t>
            </a:r>
            <a:endParaRPr lang="de-DE" dirty="0"/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Notable </a:t>
            </a:r>
            <a:r>
              <a:rPr lang="en-IE" dirty="0"/>
              <a:t>decline in voluntary contributions for supplementary activities and for participation in the UNFCCC Process over the last 3 </a:t>
            </a:r>
            <a:r>
              <a:rPr lang="en-IE" dirty="0" smtClean="0"/>
              <a:t>biennia</a:t>
            </a:r>
          </a:p>
          <a:p>
            <a:r>
              <a:rPr lang="en-GB" dirty="0" smtClean="0"/>
              <a:t>Contributions for 2014-2015 biennium were lower by EUR 7.5 million compared to 2010-2011 despite increased requirements</a:t>
            </a:r>
            <a:endParaRPr lang="en-GB" dirty="0"/>
          </a:p>
          <a:p>
            <a:pPr marL="271462" lvl="1" indent="0">
              <a:buNone/>
            </a:pPr>
            <a:endParaRPr lang="en-GB" dirty="0"/>
          </a:p>
          <a:p>
            <a:pPr marL="630238" lvl="2" indent="0">
              <a:buNone/>
            </a:pPr>
            <a:endParaRPr lang="de-D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636912"/>
            <a:ext cx="6602413" cy="278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 UNFCCC PowerPoint">
  <a:themeElements>
    <a:clrScheme name="blank 1">
      <a:dk1>
        <a:srgbClr val="000000"/>
      </a:dk1>
      <a:lt1>
        <a:srgbClr val="FFFFFF"/>
      </a:lt1>
      <a:dk2>
        <a:srgbClr val="4B93DC"/>
      </a:dk2>
      <a:lt2>
        <a:srgbClr val="808080"/>
      </a:lt2>
      <a:accent1>
        <a:srgbClr val="CCA674"/>
      </a:accent1>
      <a:accent2>
        <a:srgbClr val="FB927D"/>
      </a:accent2>
      <a:accent3>
        <a:srgbClr val="FFFFFF"/>
      </a:accent3>
      <a:accent4>
        <a:srgbClr val="000000"/>
      </a:accent4>
      <a:accent5>
        <a:srgbClr val="E2D0BC"/>
      </a:accent5>
      <a:accent6>
        <a:srgbClr val="E38471"/>
      </a:accent6>
      <a:hlink>
        <a:srgbClr val="A8D6BC"/>
      </a:hlink>
      <a:folHlink>
        <a:srgbClr val="B6D4B8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4B93DC"/>
        </a:dk2>
        <a:lt2>
          <a:srgbClr val="808080"/>
        </a:lt2>
        <a:accent1>
          <a:srgbClr val="CCA674"/>
        </a:accent1>
        <a:accent2>
          <a:srgbClr val="FB927D"/>
        </a:accent2>
        <a:accent3>
          <a:srgbClr val="FFFFFF"/>
        </a:accent3>
        <a:accent4>
          <a:srgbClr val="000000"/>
        </a:accent4>
        <a:accent5>
          <a:srgbClr val="E2D0BC"/>
        </a:accent5>
        <a:accent6>
          <a:srgbClr val="E38471"/>
        </a:accent6>
        <a:hlink>
          <a:srgbClr val="A8D6BC"/>
        </a:hlink>
        <a:folHlink>
          <a:srgbClr val="B6D4B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UNFCCC quote">
  <a:themeElements>
    <a:clrScheme name="UNFCCC quote 1">
      <a:dk1>
        <a:srgbClr val="000000"/>
      </a:dk1>
      <a:lt1>
        <a:srgbClr val="FFFFFF"/>
      </a:lt1>
      <a:dk2>
        <a:srgbClr val="4B93DC"/>
      </a:dk2>
      <a:lt2>
        <a:srgbClr val="808080"/>
      </a:lt2>
      <a:accent1>
        <a:srgbClr val="CCA674"/>
      </a:accent1>
      <a:accent2>
        <a:srgbClr val="FB927D"/>
      </a:accent2>
      <a:accent3>
        <a:srgbClr val="FFFFFF"/>
      </a:accent3>
      <a:accent4>
        <a:srgbClr val="000000"/>
      </a:accent4>
      <a:accent5>
        <a:srgbClr val="E2D0BC"/>
      </a:accent5>
      <a:accent6>
        <a:srgbClr val="E38471"/>
      </a:accent6>
      <a:hlink>
        <a:srgbClr val="A8D6BC"/>
      </a:hlink>
      <a:folHlink>
        <a:srgbClr val="B6D4B8"/>
      </a:folHlink>
    </a:clrScheme>
    <a:fontScheme name="UNFCCC quot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NFCCC quote 1">
        <a:dk1>
          <a:srgbClr val="000000"/>
        </a:dk1>
        <a:lt1>
          <a:srgbClr val="FFFFFF"/>
        </a:lt1>
        <a:dk2>
          <a:srgbClr val="4B93DC"/>
        </a:dk2>
        <a:lt2>
          <a:srgbClr val="808080"/>
        </a:lt2>
        <a:accent1>
          <a:srgbClr val="CCA674"/>
        </a:accent1>
        <a:accent2>
          <a:srgbClr val="FB927D"/>
        </a:accent2>
        <a:accent3>
          <a:srgbClr val="FFFFFF"/>
        </a:accent3>
        <a:accent4>
          <a:srgbClr val="000000"/>
        </a:accent4>
        <a:accent5>
          <a:srgbClr val="E2D0BC"/>
        </a:accent5>
        <a:accent6>
          <a:srgbClr val="E38471"/>
        </a:accent6>
        <a:hlink>
          <a:srgbClr val="A8D6BC"/>
        </a:hlink>
        <a:folHlink>
          <a:srgbClr val="B6D4B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UNFCCC_Master 70pt title">
  <a:themeElements>
    <a:clrScheme name="UNFCCC_Master 70pt title 1">
      <a:dk1>
        <a:srgbClr val="000000"/>
      </a:dk1>
      <a:lt1>
        <a:srgbClr val="FFFFFF"/>
      </a:lt1>
      <a:dk2>
        <a:srgbClr val="4B93DC"/>
      </a:dk2>
      <a:lt2>
        <a:srgbClr val="808080"/>
      </a:lt2>
      <a:accent1>
        <a:srgbClr val="CCA674"/>
      </a:accent1>
      <a:accent2>
        <a:srgbClr val="FB927D"/>
      </a:accent2>
      <a:accent3>
        <a:srgbClr val="FFFFFF"/>
      </a:accent3>
      <a:accent4>
        <a:srgbClr val="000000"/>
      </a:accent4>
      <a:accent5>
        <a:srgbClr val="E2D0BC"/>
      </a:accent5>
      <a:accent6>
        <a:srgbClr val="E38471"/>
      </a:accent6>
      <a:hlink>
        <a:srgbClr val="A8D6BC"/>
      </a:hlink>
      <a:folHlink>
        <a:srgbClr val="B6D4B8"/>
      </a:folHlink>
    </a:clrScheme>
    <a:fontScheme name="UNFCCC_Master 70pt titl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NFCCC_Master 70pt title 1">
        <a:dk1>
          <a:srgbClr val="000000"/>
        </a:dk1>
        <a:lt1>
          <a:srgbClr val="FFFFFF"/>
        </a:lt1>
        <a:dk2>
          <a:srgbClr val="4B93DC"/>
        </a:dk2>
        <a:lt2>
          <a:srgbClr val="808080"/>
        </a:lt2>
        <a:accent1>
          <a:srgbClr val="CCA674"/>
        </a:accent1>
        <a:accent2>
          <a:srgbClr val="FB927D"/>
        </a:accent2>
        <a:accent3>
          <a:srgbClr val="FFFFFF"/>
        </a:accent3>
        <a:accent4>
          <a:srgbClr val="000000"/>
        </a:accent4>
        <a:accent5>
          <a:srgbClr val="E2D0BC"/>
        </a:accent5>
        <a:accent6>
          <a:srgbClr val="E38471"/>
        </a:accent6>
        <a:hlink>
          <a:srgbClr val="A8D6BC"/>
        </a:hlink>
        <a:folHlink>
          <a:srgbClr val="B6D4B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4B93DC"/>
      </a:dk2>
      <a:lt2>
        <a:srgbClr val="808080"/>
      </a:lt2>
      <a:accent1>
        <a:srgbClr val="CCA674"/>
      </a:accent1>
      <a:accent2>
        <a:srgbClr val="FB927D"/>
      </a:accent2>
      <a:accent3>
        <a:srgbClr val="FFFFFF"/>
      </a:accent3>
      <a:accent4>
        <a:srgbClr val="000000"/>
      </a:accent4>
      <a:accent5>
        <a:srgbClr val="E2D0BC"/>
      </a:accent5>
      <a:accent6>
        <a:srgbClr val="E38471"/>
      </a:accent6>
      <a:hlink>
        <a:srgbClr val="A8D6BC"/>
      </a:hlink>
      <a:folHlink>
        <a:srgbClr val="B6D4B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127</Words>
  <Application>Microsoft Office PowerPoint</Application>
  <PresentationFormat>On-screen Show (4:3)</PresentationFormat>
  <Paragraphs>17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 UNFCCC PowerPoint</vt:lpstr>
      <vt:lpstr>UNFCCC quote</vt:lpstr>
      <vt:lpstr>UNFCCC_Master 70pt title</vt:lpstr>
      <vt:lpstr>Contributions to the UNFCCC secretariat</vt:lpstr>
      <vt:lpstr>Contributions to the Trust Fund for the Core Budget of the UNFCCC</vt:lpstr>
      <vt:lpstr>Contributions to the Trust Fund for Supplementary Activities and the Trust Fund for Participation in the UNFCCC process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2016-05-12T11:52:35Z</dcterms:created>
  <dcterms:modified xsi:type="dcterms:W3CDTF">2016-05-25T12:17:18Z</dcterms:modified>
</cp:coreProperties>
</file>