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23"/>
  </p:notesMasterIdLst>
  <p:sldIdLst>
    <p:sldId id="300" r:id="rId2"/>
    <p:sldId id="346" r:id="rId3"/>
    <p:sldId id="335" r:id="rId4"/>
    <p:sldId id="348" r:id="rId5"/>
    <p:sldId id="347" r:id="rId6"/>
    <p:sldId id="351" r:id="rId7"/>
    <p:sldId id="352" r:id="rId8"/>
    <p:sldId id="353" r:id="rId9"/>
    <p:sldId id="354" r:id="rId10"/>
    <p:sldId id="362" r:id="rId11"/>
    <p:sldId id="356" r:id="rId12"/>
    <p:sldId id="317" r:id="rId13"/>
    <p:sldId id="318" r:id="rId14"/>
    <p:sldId id="308" r:id="rId15"/>
    <p:sldId id="336" r:id="rId16"/>
    <p:sldId id="337" r:id="rId17"/>
    <p:sldId id="338" r:id="rId18"/>
    <p:sldId id="339" r:id="rId19"/>
    <p:sldId id="340" r:id="rId20"/>
    <p:sldId id="341" r:id="rId21"/>
    <p:sldId id="34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itEP" initials="E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140"/>
    <a:srgbClr val="478434"/>
    <a:srgbClr val="3A67A9"/>
    <a:srgbClr val="FFDDBA"/>
    <a:srgbClr val="FFC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8426" autoAdjust="0"/>
  </p:normalViewPr>
  <p:slideViewPr>
    <p:cSldViewPr snapToGrid="0" snapToObjects="1">
      <p:cViewPr>
        <p:scale>
          <a:sx n="70" d="100"/>
          <a:sy n="70" d="100"/>
        </p:scale>
        <p:origin x="-1170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C12AA-A80D-4D0C-92ED-D1F8D0D5AD2C}" type="doc">
      <dgm:prSet loTypeId="urn:microsoft.com/office/officeart/2005/8/layout/hProcess7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29A91AB-55EB-43B8-9D3B-9B36CCBB22A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2013</a:t>
          </a:r>
          <a:endParaRPr lang="en-US" sz="2400" b="1" dirty="0">
            <a:solidFill>
              <a:schemeClr val="tx1"/>
            </a:solidFill>
          </a:endParaRPr>
        </a:p>
      </dgm:t>
    </dgm:pt>
    <dgm:pt modelId="{6B949BED-C724-4A1D-B67D-A92E7C6ABA6F}" type="parTrans" cxnId="{77458298-C83F-47D4-8EB9-F9B9270F993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C61DE88-A297-4EAD-814C-67832670E2EF}" type="sibTrans" cxnId="{77458298-C83F-47D4-8EB9-F9B9270F993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970BA62-E86A-4D41-B813-52F6DCFD824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Report on available climate finance in 11 Asian countries (March 2013)</a:t>
          </a:r>
          <a:endParaRPr lang="en-US" sz="1800" dirty="0">
            <a:solidFill>
              <a:schemeClr val="tx1"/>
            </a:solidFill>
          </a:endParaRPr>
        </a:p>
      </dgm:t>
    </dgm:pt>
    <dgm:pt modelId="{4A86386D-2EF1-46EC-8C59-E4E70EAABCDD}" type="parTrans" cxnId="{DC2CAA8A-61AB-4EBF-91F3-43F25CDFB67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E50BA78-0CA4-428E-A346-D0B153BAB342}" type="sibTrans" cxnId="{DC2CAA8A-61AB-4EBF-91F3-43F25CDFB67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2543331-28DF-4446-B9AB-418317E9D9E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2014 and Beyond</a:t>
          </a:r>
          <a:endParaRPr lang="en-US" sz="2400" b="1" dirty="0">
            <a:solidFill>
              <a:schemeClr val="tx1"/>
            </a:solidFill>
          </a:endParaRPr>
        </a:p>
      </dgm:t>
    </dgm:pt>
    <dgm:pt modelId="{E765372A-2D2C-454D-925F-6884996B07FD}" type="parTrans" cxnId="{70842626-BB4C-4AE5-964D-A928E1D13AB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B7C7AC6-54BF-4429-80A6-20967B8988C8}" type="sibTrans" cxnId="{70842626-BB4C-4AE5-964D-A928E1D13AB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1B23696-569C-48AB-83A4-F66D4038A30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Support integrated database on climate financing in Asia</a:t>
          </a:r>
          <a:endParaRPr lang="en-US" sz="1800" dirty="0">
            <a:solidFill>
              <a:schemeClr val="tx1"/>
            </a:solidFill>
          </a:endParaRPr>
        </a:p>
      </dgm:t>
    </dgm:pt>
    <dgm:pt modelId="{B46E0464-76ED-4D45-9C26-A0A75A9DB12F}" type="parTrans" cxnId="{02C49CE4-96E2-499B-B3A7-D6B7279086B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A322C61-601D-444E-8C77-52D23B529479}" type="sibTrans" cxnId="{02C49CE4-96E2-499B-B3A7-D6B7279086B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2415214-48B9-4F83-A36F-0DE037D93C1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Finance advisory network under LEDS GP (ongoing)</a:t>
          </a:r>
          <a:endParaRPr lang="en-US" sz="1800" dirty="0">
            <a:solidFill>
              <a:schemeClr val="tx1"/>
            </a:solidFill>
          </a:endParaRPr>
        </a:p>
      </dgm:t>
    </dgm:pt>
    <dgm:pt modelId="{DF649314-970D-49FA-A8BC-747B7D339C40}" type="parTrans" cxnId="{977D75C7-48C3-4B28-A891-722B7FE4ECA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228FF0E-F3E7-4A3A-B217-76489227DC0C}" type="sibTrans" cxnId="{977D75C7-48C3-4B28-A891-722B7FE4ECA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9AB9017-E159-4992-A71B-A69E667F3EB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Sub-regional Climate Financing Workshop in South Asia with mitigation and adaptation focus (August 2013)</a:t>
          </a:r>
          <a:endParaRPr lang="en-US" sz="1800" dirty="0">
            <a:solidFill>
              <a:schemeClr val="tx1"/>
            </a:solidFill>
          </a:endParaRPr>
        </a:p>
      </dgm:t>
    </dgm:pt>
    <dgm:pt modelId="{FCC5788C-C0E5-4735-B45A-54CE0519EE1B}" type="parTrans" cxnId="{F81CA10C-54B7-48B1-95B1-1213CE12469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B69429D-05EA-42E6-B36A-DA3A1DED01B0}" type="sibTrans" cxnId="{F81CA10C-54B7-48B1-95B1-1213CE12469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292C1BB-757C-40EB-AF54-3729D6E9960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Regional Climate Financing Forum to link government officials with private investors (April 2013)</a:t>
          </a:r>
          <a:endParaRPr lang="en-US" sz="1800" dirty="0">
            <a:solidFill>
              <a:schemeClr val="tx1"/>
            </a:solidFill>
          </a:endParaRPr>
        </a:p>
      </dgm:t>
    </dgm:pt>
    <dgm:pt modelId="{037530F6-8E97-4096-B66C-1D1A88281B07}" type="parTrans" cxnId="{D8B48424-88EB-4A29-BD6F-84A6033D981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0C39DBF-CDDF-4270-990A-D6C1A84EBED6}" type="sibTrans" cxnId="{D8B48424-88EB-4A29-BD6F-84A6033D981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16248DD-24D4-4B3D-B573-74A2F0BAEC1C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Hands-on training on more in-depth issues in climate finance</a:t>
          </a:r>
          <a:endParaRPr lang="en-US" sz="1800" dirty="0">
            <a:solidFill>
              <a:schemeClr val="tx1"/>
            </a:solidFill>
          </a:endParaRPr>
        </a:p>
      </dgm:t>
    </dgm:pt>
    <dgm:pt modelId="{3A7C2342-6451-4200-B118-FD71E1804837}" type="parTrans" cxnId="{96C6E4EE-C708-4F16-BC49-7A85CE6143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3B23D8-E48C-43EE-B653-644A144D422E}" type="sibTrans" cxnId="{96C6E4EE-C708-4F16-BC49-7A85CE6143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BFB6D9-5B40-490F-86AB-6693E0F8992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Expand finance advisory network under LEDS GP</a:t>
          </a:r>
          <a:endParaRPr lang="en-US" sz="1800" dirty="0">
            <a:solidFill>
              <a:schemeClr val="tx1"/>
            </a:solidFill>
          </a:endParaRPr>
        </a:p>
      </dgm:t>
    </dgm:pt>
    <dgm:pt modelId="{63C5E93A-9053-413C-9408-04B5D7A4E47F}" type="parTrans" cxnId="{C609AD14-448E-48E2-9C57-4EC1664E31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08C601-EBF6-490B-84F4-10EF09F416F5}" type="sibTrans" cxnId="{C609AD14-448E-48E2-9C57-4EC1664E319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EB981D-E412-4A33-B691-9E897AC497A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Sub-regional Climate Financing Workshop in Southeast Asia</a:t>
          </a:r>
          <a:endParaRPr lang="en-US" sz="1800" dirty="0">
            <a:solidFill>
              <a:schemeClr val="tx1"/>
            </a:solidFill>
          </a:endParaRPr>
        </a:p>
      </dgm:t>
    </dgm:pt>
    <dgm:pt modelId="{878A8C81-24B6-41F9-BA3B-7CA6C3E14055}" type="parTrans" cxnId="{457CCC76-E4D6-4830-9E99-18109A76E6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FF8EB9-B017-4110-926C-9B4B1663086D}" type="sibTrans" cxnId="{457CCC76-E4D6-4830-9E99-18109A76E6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165DBD-5BC1-4321-910A-0B111292E689}" type="pres">
      <dgm:prSet presAssocID="{370C12AA-A80D-4D0C-92ED-D1F8D0D5A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AD7261-E443-4283-886E-462065DC0860}" type="pres">
      <dgm:prSet presAssocID="{D29A91AB-55EB-43B8-9D3B-9B36CCBB22A8}" presName="compositeNode" presStyleCnt="0">
        <dgm:presLayoutVars>
          <dgm:bulletEnabled val="1"/>
        </dgm:presLayoutVars>
      </dgm:prSet>
      <dgm:spPr/>
    </dgm:pt>
    <dgm:pt modelId="{800429A0-86DF-442D-B37C-E677966937A0}" type="pres">
      <dgm:prSet presAssocID="{D29A91AB-55EB-43B8-9D3B-9B36CCBB22A8}" presName="bgRect" presStyleLbl="node1" presStyleIdx="0" presStyleCnt="2"/>
      <dgm:spPr/>
      <dgm:t>
        <a:bodyPr/>
        <a:lstStyle/>
        <a:p>
          <a:endParaRPr lang="en-US"/>
        </a:p>
      </dgm:t>
    </dgm:pt>
    <dgm:pt modelId="{2CA42F4C-EE58-43A1-A26D-8234039F4A25}" type="pres">
      <dgm:prSet presAssocID="{D29A91AB-55EB-43B8-9D3B-9B36CCBB22A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55225-7E5A-449D-975F-456FB1CB9DC6}" type="pres">
      <dgm:prSet presAssocID="{D29A91AB-55EB-43B8-9D3B-9B36CCBB22A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B56DF-0C89-4146-A99C-5D37BF5B53A8}" type="pres">
      <dgm:prSet presAssocID="{7C61DE88-A297-4EAD-814C-67832670E2EF}" presName="hSp" presStyleCnt="0"/>
      <dgm:spPr/>
    </dgm:pt>
    <dgm:pt modelId="{42D5084B-38E8-4486-BB85-B7B59F9554F7}" type="pres">
      <dgm:prSet presAssocID="{7C61DE88-A297-4EAD-814C-67832670E2EF}" presName="vProcSp" presStyleCnt="0"/>
      <dgm:spPr/>
    </dgm:pt>
    <dgm:pt modelId="{F32D1B31-CF76-45F6-9AF6-917C70EFB840}" type="pres">
      <dgm:prSet presAssocID="{7C61DE88-A297-4EAD-814C-67832670E2EF}" presName="vSp1" presStyleCnt="0"/>
      <dgm:spPr/>
    </dgm:pt>
    <dgm:pt modelId="{329BAB8F-0F8B-43ED-AB45-915EC58B6BD0}" type="pres">
      <dgm:prSet presAssocID="{7C61DE88-A297-4EAD-814C-67832670E2EF}" presName="simulatedConn" presStyleLbl="solidFgAcc1" presStyleIdx="0" presStyleCnt="1"/>
      <dgm:spPr/>
    </dgm:pt>
    <dgm:pt modelId="{47DEA381-CD0B-460C-8585-C5FD58AA85AC}" type="pres">
      <dgm:prSet presAssocID="{7C61DE88-A297-4EAD-814C-67832670E2EF}" presName="vSp2" presStyleCnt="0"/>
      <dgm:spPr/>
    </dgm:pt>
    <dgm:pt modelId="{54C2013D-9AFE-43A2-B798-ADE6F232F8D0}" type="pres">
      <dgm:prSet presAssocID="{7C61DE88-A297-4EAD-814C-67832670E2EF}" presName="sibTrans" presStyleCnt="0"/>
      <dgm:spPr/>
    </dgm:pt>
    <dgm:pt modelId="{DB0C95B2-3F1E-42AB-9B32-1922A8C62A5F}" type="pres">
      <dgm:prSet presAssocID="{42543331-28DF-4446-B9AB-418317E9D9E4}" presName="compositeNode" presStyleCnt="0">
        <dgm:presLayoutVars>
          <dgm:bulletEnabled val="1"/>
        </dgm:presLayoutVars>
      </dgm:prSet>
      <dgm:spPr/>
    </dgm:pt>
    <dgm:pt modelId="{DCF58EB0-5987-4946-8CED-701E3EE3A60A}" type="pres">
      <dgm:prSet presAssocID="{42543331-28DF-4446-B9AB-418317E9D9E4}" presName="bgRect" presStyleLbl="node1" presStyleIdx="1" presStyleCnt="2"/>
      <dgm:spPr/>
      <dgm:t>
        <a:bodyPr/>
        <a:lstStyle/>
        <a:p>
          <a:endParaRPr lang="en-US"/>
        </a:p>
      </dgm:t>
    </dgm:pt>
    <dgm:pt modelId="{8FF249AF-F00C-499A-87ED-F47315D37571}" type="pres">
      <dgm:prSet presAssocID="{42543331-28DF-4446-B9AB-418317E9D9E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A5278-CA35-475C-85F3-390DF1A480EB}" type="pres">
      <dgm:prSet presAssocID="{42543331-28DF-4446-B9AB-418317E9D9E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9BBA6-3406-493B-8EF4-6A13034C28DF}" type="presOf" srcId="{416248DD-24D4-4B3D-B573-74A2F0BAEC1C}" destId="{202A5278-CA35-475C-85F3-390DF1A480EB}" srcOrd="0" destOrd="2" presId="urn:microsoft.com/office/officeart/2005/8/layout/hProcess7"/>
    <dgm:cxn modelId="{BF613F97-B231-471E-A351-BE6A141333FF}" type="presOf" srcId="{5970BA62-E86A-4D41-B813-52F6DCFD8247}" destId="{7D255225-7E5A-449D-975F-456FB1CB9DC6}" srcOrd="0" destOrd="0" presId="urn:microsoft.com/office/officeart/2005/8/layout/hProcess7"/>
    <dgm:cxn modelId="{EAE149DE-BD10-4C48-922B-C23C36964083}" type="presOf" srcId="{42543331-28DF-4446-B9AB-418317E9D9E4}" destId="{DCF58EB0-5987-4946-8CED-701E3EE3A60A}" srcOrd="0" destOrd="0" presId="urn:microsoft.com/office/officeart/2005/8/layout/hProcess7"/>
    <dgm:cxn modelId="{955A3581-C938-4D93-940B-8E3D6AFCF875}" type="presOf" srcId="{02415214-48B9-4F83-A36F-0DE037D93C1F}" destId="{7D255225-7E5A-449D-975F-456FB1CB9DC6}" srcOrd="0" destOrd="3" presId="urn:microsoft.com/office/officeart/2005/8/layout/hProcess7"/>
    <dgm:cxn modelId="{D8B48424-88EB-4A29-BD6F-84A6033D9815}" srcId="{D29A91AB-55EB-43B8-9D3B-9B36CCBB22A8}" destId="{B292C1BB-757C-40EB-AF54-3729D6E99600}" srcOrd="1" destOrd="0" parTransId="{037530F6-8E97-4096-B66C-1D1A88281B07}" sibTransId="{60C39DBF-CDDF-4270-990A-D6C1A84EBED6}"/>
    <dgm:cxn modelId="{F81CA10C-54B7-48B1-95B1-1213CE12469D}" srcId="{D29A91AB-55EB-43B8-9D3B-9B36CCBB22A8}" destId="{D9AB9017-E159-4992-A71B-A69E667F3EBD}" srcOrd="2" destOrd="0" parTransId="{FCC5788C-C0E5-4735-B45A-54CE0519EE1B}" sibTransId="{3B69429D-05EA-42E6-B36A-DA3A1DED01B0}"/>
    <dgm:cxn modelId="{4F14DFC2-4B78-45F9-B554-F6588D493B6B}" type="presOf" srcId="{B292C1BB-757C-40EB-AF54-3729D6E99600}" destId="{7D255225-7E5A-449D-975F-456FB1CB9DC6}" srcOrd="0" destOrd="1" presId="urn:microsoft.com/office/officeart/2005/8/layout/hProcess7"/>
    <dgm:cxn modelId="{626498BC-38A2-45B4-A432-A3EC80C5E31B}" type="presOf" srcId="{D9AB9017-E159-4992-A71B-A69E667F3EBD}" destId="{7D255225-7E5A-449D-975F-456FB1CB9DC6}" srcOrd="0" destOrd="2" presId="urn:microsoft.com/office/officeart/2005/8/layout/hProcess7"/>
    <dgm:cxn modelId="{C609AD14-448E-48E2-9C57-4EC1664E3197}" srcId="{42543331-28DF-4446-B9AB-418317E9D9E4}" destId="{06BFB6D9-5B40-490F-86AB-6693E0F89924}" srcOrd="3" destOrd="0" parTransId="{63C5E93A-9053-413C-9408-04B5D7A4E47F}" sibTransId="{BD08C601-EBF6-490B-84F4-10EF09F416F5}"/>
    <dgm:cxn modelId="{96C6E4EE-C708-4F16-BC49-7A85CE6143F6}" srcId="{42543331-28DF-4446-B9AB-418317E9D9E4}" destId="{416248DD-24D4-4B3D-B573-74A2F0BAEC1C}" srcOrd="2" destOrd="0" parTransId="{3A7C2342-6451-4200-B118-FD71E1804837}" sibTransId="{F63B23D8-E48C-43EE-B653-644A144D422E}"/>
    <dgm:cxn modelId="{DC2CAA8A-61AB-4EBF-91F3-43F25CDFB676}" srcId="{D29A91AB-55EB-43B8-9D3B-9B36CCBB22A8}" destId="{5970BA62-E86A-4D41-B813-52F6DCFD8247}" srcOrd="0" destOrd="0" parTransId="{4A86386D-2EF1-46EC-8C59-E4E70EAABCDD}" sibTransId="{DE50BA78-0CA4-428E-A346-D0B153BAB342}"/>
    <dgm:cxn modelId="{70842626-BB4C-4AE5-964D-A928E1D13ABB}" srcId="{370C12AA-A80D-4D0C-92ED-D1F8D0D5AD2C}" destId="{42543331-28DF-4446-B9AB-418317E9D9E4}" srcOrd="1" destOrd="0" parTransId="{E765372A-2D2C-454D-925F-6884996B07FD}" sibTransId="{AB7C7AC6-54BF-4429-80A6-20967B8988C8}"/>
    <dgm:cxn modelId="{06848BA7-47F5-435A-BC52-D9C0EE91BC19}" type="presOf" srcId="{42543331-28DF-4446-B9AB-418317E9D9E4}" destId="{8FF249AF-F00C-499A-87ED-F47315D37571}" srcOrd="1" destOrd="0" presId="urn:microsoft.com/office/officeart/2005/8/layout/hProcess7"/>
    <dgm:cxn modelId="{41E28E39-F6FD-4B23-8E8A-0458E6440F8A}" type="presOf" srcId="{D29A91AB-55EB-43B8-9D3B-9B36CCBB22A8}" destId="{2CA42F4C-EE58-43A1-A26D-8234039F4A25}" srcOrd="1" destOrd="0" presId="urn:microsoft.com/office/officeart/2005/8/layout/hProcess7"/>
    <dgm:cxn modelId="{FF817A4C-40CA-4291-97AE-14F15B37FF0E}" type="presOf" srcId="{01B23696-569C-48AB-83A4-F66D4038A30E}" destId="{202A5278-CA35-475C-85F3-390DF1A480EB}" srcOrd="0" destOrd="0" presId="urn:microsoft.com/office/officeart/2005/8/layout/hProcess7"/>
    <dgm:cxn modelId="{9D2DFC11-02B3-46B3-9217-38D172FC3CEB}" type="presOf" srcId="{D29A91AB-55EB-43B8-9D3B-9B36CCBB22A8}" destId="{800429A0-86DF-442D-B37C-E677966937A0}" srcOrd="0" destOrd="0" presId="urn:microsoft.com/office/officeart/2005/8/layout/hProcess7"/>
    <dgm:cxn modelId="{6F85E648-8BBC-4DD3-9DDC-4888A459BF1C}" type="presOf" srcId="{06BFB6D9-5B40-490F-86AB-6693E0F89924}" destId="{202A5278-CA35-475C-85F3-390DF1A480EB}" srcOrd="0" destOrd="3" presId="urn:microsoft.com/office/officeart/2005/8/layout/hProcess7"/>
    <dgm:cxn modelId="{977D75C7-48C3-4B28-A891-722B7FE4ECAF}" srcId="{D29A91AB-55EB-43B8-9D3B-9B36CCBB22A8}" destId="{02415214-48B9-4F83-A36F-0DE037D93C1F}" srcOrd="3" destOrd="0" parTransId="{DF649314-970D-49FA-A8BC-747B7D339C40}" sibTransId="{2228FF0E-F3E7-4A3A-B217-76489227DC0C}"/>
    <dgm:cxn modelId="{7DAA43E4-1D46-4548-B023-F4BB7E3DFCFE}" type="presOf" srcId="{BDEB981D-E412-4A33-B691-9E897AC497A9}" destId="{202A5278-CA35-475C-85F3-390DF1A480EB}" srcOrd="0" destOrd="1" presId="urn:microsoft.com/office/officeart/2005/8/layout/hProcess7"/>
    <dgm:cxn modelId="{77458298-C83F-47D4-8EB9-F9B9270F9937}" srcId="{370C12AA-A80D-4D0C-92ED-D1F8D0D5AD2C}" destId="{D29A91AB-55EB-43B8-9D3B-9B36CCBB22A8}" srcOrd="0" destOrd="0" parTransId="{6B949BED-C724-4A1D-B67D-A92E7C6ABA6F}" sibTransId="{7C61DE88-A297-4EAD-814C-67832670E2EF}"/>
    <dgm:cxn modelId="{1C65FD66-ADDD-4BAF-95FC-DAB55FDD44F8}" type="presOf" srcId="{370C12AA-A80D-4D0C-92ED-D1F8D0D5AD2C}" destId="{FB165DBD-5BC1-4321-910A-0B111292E689}" srcOrd="0" destOrd="0" presId="urn:microsoft.com/office/officeart/2005/8/layout/hProcess7"/>
    <dgm:cxn modelId="{02C49CE4-96E2-499B-B3A7-D6B7279086BB}" srcId="{42543331-28DF-4446-B9AB-418317E9D9E4}" destId="{01B23696-569C-48AB-83A4-F66D4038A30E}" srcOrd="0" destOrd="0" parTransId="{B46E0464-76ED-4D45-9C26-A0A75A9DB12F}" sibTransId="{CA322C61-601D-444E-8C77-52D23B529479}"/>
    <dgm:cxn modelId="{457CCC76-E4D6-4830-9E99-18109A76E683}" srcId="{42543331-28DF-4446-B9AB-418317E9D9E4}" destId="{BDEB981D-E412-4A33-B691-9E897AC497A9}" srcOrd="1" destOrd="0" parTransId="{878A8C81-24B6-41F9-BA3B-7CA6C3E14055}" sibTransId="{18FF8EB9-B017-4110-926C-9B4B1663086D}"/>
    <dgm:cxn modelId="{A7C8A2D0-1CE7-406B-B666-D72507512D7C}" type="presParOf" srcId="{FB165DBD-5BC1-4321-910A-0B111292E689}" destId="{17AD7261-E443-4283-886E-462065DC0860}" srcOrd="0" destOrd="0" presId="urn:microsoft.com/office/officeart/2005/8/layout/hProcess7"/>
    <dgm:cxn modelId="{98709FC9-0E92-423E-B9EC-1C575B2E9BB7}" type="presParOf" srcId="{17AD7261-E443-4283-886E-462065DC0860}" destId="{800429A0-86DF-442D-B37C-E677966937A0}" srcOrd="0" destOrd="0" presId="urn:microsoft.com/office/officeart/2005/8/layout/hProcess7"/>
    <dgm:cxn modelId="{B462783C-E3DE-4ED0-8970-1D92F0578426}" type="presParOf" srcId="{17AD7261-E443-4283-886E-462065DC0860}" destId="{2CA42F4C-EE58-43A1-A26D-8234039F4A25}" srcOrd="1" destOrd="0" presId="urn:microsoft.com/office/officeart/2005/8/layout/hProcess7"/>
    <dgm:cxn modelId="{D5A8A7ED-8A26-42D0-919D-A35A950FCA76}" type="presParOf" srcId="{17AD7261-E443-4283-886E-462065DC0860}" destId="{7D255225-7E5A-449D-975F-456FB1CB9DC6}" srcOrd="2" destOrd="0" presId="urn:microsoft.com/office/officeart/2005/8/layout/hProcess7"/>
    <dgm:cxn modelId="{9A396C25-074A-4E5D-84BA-CC9E47405423}" type="presParOf" srcId="{FB165DBD-5BC1-4321-910A-0B111292E689}" destId="{34CB56DF-0C89-4146-A99C-5D37BF5B53A8}" srcOrd="1" destOrd="0" presId="urn:microsoft.com/office/officeart/2005/8/layout/hProcess7"/>
    <dgm:cxn modelId="{367A1F39-7BCD-4A8A-98E9-E36661BBC33E}" type="presParOf" srcId="{FB165DBD-5BC1-4321-910A-0B111292E689}" destId="{42D5084B-38E8-4486-BB85-B7B59F9554F7}" srcOrd="2" destOrd="0" presId="urn:microsoft.com/office/officeart/2005/8/layout/hProcess7"/>
    <dgm:cxn modelId="{E1C5CF9D-7DA1-4F9A-A5FC-12165DDB1764}" type="presParOf" srcId="{42D5084B-38E8-4486-BB85-B7B59F9554F7}" destId="{F32D1B31-CF76-45F6-9AF6-917C70EFB840}" srcOrd="0" destOrd="0" presId="urn:microsoft.com/office/officeart/2005/8/layout/hProcess7"/>
    <dgm:cxn modelId="{BCD327BD-39CF-4405-9855-9C5EA6C019D0}" type="presParOf" srcId="{42D5084B-38E8-4486-BB85-B7B59F9554F7}" destId="{329BAB8F-0F8B-43ED-AB45-915EC58B6BD0}" srcOrd="1" destOrd="0" presId="urn:microsoft.com/office/officeart/2005/8/layout/hProcess7"/>
    <dgm:cxn modelId="{C2048D66-2505-4043-81A4-B7CB73749B36}" type="presParOf" srcId="{42D5084B-38E8-4486-BB85-B7B59F9554F7}" destId="{47DEA381-CD0B-460C-8585-C5FD58AA85AC}" srcOrd="2" destOrd="0" presId="urn:microsoft.com/office/officeart/2005/8/layout/hProcess7"/>
    <dgm:cxn modelId="{7140B8C1-66A4-4A92-BB13-67BBF0976807}" type="presParOf" srcId="{FB165DBD-5BC1-4321-910A-0B111292E689}" destId="{54C2013D-9AFE-43A2-B798-ADE6F232F8D0}" srcOrd="3" destOrd="0" presId="urn:microsoft.com/office/officeart/2005/8/layout/hProcess7"/>
    <dgm:cxn modelId="{E6471890-A1B8-41F8-BFA1-6A5BE716CC0E}" type="presParOf" srcId="{FB165DBD-5BC1-4321-910A-0B111292E689}" destId="{DB0C95B2-3F1E-42AB-9B32-1922A8C62A5F}" srcOrd="4" destOrd="0" presId="urn:microsoft.com/office/officeart/2005/8/layout/hProcess7"/>
    <dgm:cxn modelId="{E6FD596F-D35F-49AC-8632-E84BBA380913}" type="presParOf" srcId="{DB0C95B2-3F1E-42AB-9B32-1922A8C62A5F}" destId="{DCF58EB0-5987-4946-8CED-701E3EE3A60A}" srcOrd="0" destOrd="0" presId="urn:microsoft.com/office/officeart/2005/8/layout/hProcess7"/>
    <dgm:cxn modelId="{769A2948-D814-45CB-86EA-B3A0BEC991E0}" type="presParOf" srcId="{DB0C95B2-3F1E-42AB-9B32-1922A8C62A5F}" destId="{8FF249AF-F00C-499A-87ED-F47315D37571}" srcOrd="1" destOrd="0" presId="urn:microsoft.com/office/officeart/2005/8/layout/hProcess7"/>
    <dgm:cxn modelId="{55EFC900-1058-4224-9DB4-AE353B29383A}" type="presParOf" srcId="{DB0C95B2-3F1E-42AB-9B32-1922A8C62A5F}" destId="{202A5278-CA35-475C-85F3-390DF1A480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C12AA-A80D-4D0C-92ED-D1F8D0D5AD2C}" type="doc">
      <dgm:prSet loTypeId="urn:microsoft.com/office/officeart/2005/8/layout/hProcess7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29A91AB-55EB-43B8-9D3B-9B36CCBB22A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2013</a:t>
          </a:r>
          <a:endParaRPr lang="en-US" sz="2400" b="1" dirty="0">
            <a:solidFill>
              <a:schemeClr val="tx1"/>
            </a:solidFill>
          </a:endParaRPr>
        </a:p>
      </dgm:t>
    </dgm:pt>
    <dgm:pt modelId="{6B949BED-C724-4A1D-B67D-A92E7C6ABA6F}" type="parTrans" cxnId="{77458298-C83F-47D4-8EB9-F9B9270F99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61DE88-A297-4EAD-814C-67832670E2EF}" type="sibTrans" cxnId="{77458298-C83F-47D4-8EB9-F9B9270F99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70BA62-E86A-4D41-B813-52F6DCFD824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Training on tool selection and usage (e.g., for policy instruments, assessment of mitigation options, communications)</a:t>
          </a:r>
          <a:endParaRPr lang="en-US" sz="1800" dirty="0">
            <a:solidFill>
              <a:schemeClr val="tx1"/>
            </a:solidFill>
          </a:endParaRPr>
        </a:p>
      </dgm:t>
    </dgm:pt>
    <dgm:pt modelId="{4A86386D-2EF1-46EC-8C59-E4E70EAABCDD}" type="parTrans" cxnId="{DC2CAA8A-61AB-4EBF-91F3-43F25CDFB6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50BA78-0CA4-428E-A346-D0B153BAB342}" type="sibTrans" cxnId="{DC2CAA8A-61AB-4EBF-91F3-43F25CDFB6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543331-28DF-4446-B9AB-418317E9D9E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2014 and Beyond</a:t>
          </a:r>
          <a:endParaRPr lang="en-US" sz="2400" b="1" dirty="0">
            <a:solidFill>
              <a:schemeClr val="tx1"/>
            </a:solidFill>
          </a:endParaRPr>
        </a:p>
      </dgm:t>
    </dgm:pt>
    <dgm:pt modelId="{E765372A-2D2C-454D-925F-6884996B07FD}" type="parTrans" cxnId="{70842626-BB4C-4AE5-964D-A928E1D13A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7C7AC6-54BF-4429-80A6-20967B8988C8}" type="sibTrans" cxnId="{70842626-BB4C-4AE5-964D-A928E1D13A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B23696-569C-48AB-83A4-F66D4038A30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Offer additional technical and skills training according to member demand</a:t>
          </a:r>
        </a:p>
        <a:p>
          <a:r>
            <a:rPr lang="en-US" sz="1800" dirty="0" smtClean="0">
              <a:solidFill>
                <a:schemeClr val="tx1"/>
              </a:solidFill>
            </a:rPr>
            <a:t>Establish </a:t>
          </a:r>
          <a:r>
            <a:rPr lang="en-US" sz="1800" b="1" dirty="0" smtClean="0">
              <a:solidFill>
                <a:schemeClr val="tx1"/>
              </a:solidFill>
            </a:rPr>
            <a:t>Asia LEDS Training Center</a:t>
          </a:r>
          <a:r>
            <a:rPr lang="en-US" sz="1800" dirty="0" smtClean="0">
              <a:solidFill>
                <a:schemeClr val="tx1"/>
              </a:solidFill>
            </a:rPr>
            <a:t> hosted at the Asian Institute of Technology, as a regional open-source platform for green growth training </a:t>
          </a:r>
          <a:endParaRPr lang="en-US" sz="1800" dirty="0">
            <a:solidFill>
              <a:schemeClr val="tx1"/>
            </a:solidFill>
          </a:endParaRPr>
        </a:p>
      </dgm:t>
    </dgm:pt>
    <dgm:pt modelId="{B46E0464-76ED-4D45-9C26-A0A75A9DB12F}" type="parTrans" cxnId="{02C49CE4-96E2-499B-B3A7-D6B7279086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322C61-601D-444E-8C77-52D23B529479}" type="sibTrans" cxnId="{02C49CE4-96E2-499B-B3A7-D6B7279086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AECDBB-9C73-4A73-82BB-063E41DB735E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Catalogue development impact assessment tools (e.g., for economic, environmental, social, public health impacts)</a:t>
          </a:r>
        </a:p>
      </dgm:t>
    </dgm:pt>
    <dgm:pt modelId="{96ECE913-74AB-42FE-BDAD-B0AD7B490FF4}" type="parTrans" cxnId="{EB5215C3-4516-4481-928B-3950CDEC0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5E5996-8302-4CE8-8842-354D4A20B4F4}" type="sibTrans" cxnId="{EB5215C3-4516-4481-928B-3950CDEC06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1EE8A3-0EF6-4D1C-A5E1-850C899C3A21}" type="pres">
      <dgm:prSet presAssocID="{370C12AA-A80D-4D0C-92ED-D1F8D0D5A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F4CD1-640F-4A3C-AB9B-8BCA4DAE3FF7}" type="pres">
      <dgm:prSet presAssocID="{D29A91AB-55EB-43B8-9D3B-9B36CCBB22A8}" presName="compositeNode" presStyleCnt="0">
        <dgm:presLayoutVars>
          <dgm:bulletEnabled val="1"/>
        </dgm:presLayoutVars>
      </dgm:prSet>
      <dgm:spPr/>
    </dgm:pt>
    <dgm:pt modelId="{05D69067-319F-4990-94B2-7C800BB1CABD}" type="pres">
      <dgm:prSet presAssocID="{D29A91AB-55EB-43B8-9D3B-9B36CCBB22A8}" presName="bgRect" presStyleLbl="node1" presStyleIdx="0" presStyleCnt="2"/>
      <dgm:spPr/>
      <dgm:t>
        <a:bodyPr/>
        <a:lstStyle/>
        <a:p>
          <a:endParaRPr lang="en-US"/>
        </a:p>
      </dgm:t>
    </dgm:pt>
    <dgm:pt modelId="{6CE39428-80B8-4E20-B872-0408A1FB880A}" type="pres">
      <dgm:prSet presAssocID="{D29A91AB-55EB-43B8-9D3B-9B36CCBB22A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44EEF-D325-47A9-BFD6-EF4B301027C9}" type="pres">
      <dgm:prSet presAssocID="{D29A91AB-55EB-43B8-9D3B-9B36CCBB22A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0A2C3-83CD-42D5-ABAE-AEA701FAD23E}" type="pres">
      <dgm:prSet presAssocID="{7C61DE88-A297-4EAD-814C-67832670E2EF}" presName="hSp" presStyleCnt="0"/>
      <dgm:spPr/>
    </dgm:pt>
    <dgm:pt modelId="{D7F865D5-BF1C-47E8-8909-A7A3BD4BC0CC}" type="pres">
      <dgm:prSet presAssocID="{7C61DE88-A297-4EAD-814C-67832670E2EF}" presName="vProcSp" presStyleCnt="0"/>
      <dgm:spPr/>
    </dgm:pt>
    <dgm:pt modelId="{6E2E6CF0-FC63-49EA-A651-027B038A3DE1}" type="pres">
      <dgm:prSet presAssocID="{7C61DE88-A297-4EAD-814C-67832670E2EF}" presName="vSp1" presStyleCnt="0"/>
      <dgm:spPr/>
    </dgm:pt>
    <dgm:pt modelId="{EB973F93-2DDC-469B-92CD-B6DE8458D62F}" type="pres">
      <dgm:prSet presAssocID="{7C61DE88-A297-4EAD-814C-67832670E2EF}" presName="simulatedConn" presStyleLbl="solidFgAcc1" presStyleIdx="0" presStyleCnt="1"/>
      <dgm:spPr/>
    </dgm:pt>
    <dgm:pt modelId="{27BF6B31-1E41-4222-99D1-9715B13D97C3}" type="pres">
      <dgm:prSet presAssocID="{7C61DE88-A297-4EAD-814C-67832670E2EF}" presName="vSp2" presStyleCnt="0"/>
      <dgm:spPr/>
    </dgm:pt>
    <dgm:pt modelId="{A0DF72F9-9210-4F03-A9F7-E6178BB6E784}" type="pres">
      <dgm:prSet presAssocID="{7C61DE88-A297-4EAD-814C-67832670E2EF}" presName="sibTrans" presStyleCnt="0"/>
      <dgm:spPr/>
    </dgm:pt>
    <dgm:pt modelId="{D7ED37F9-B124-466A-8C0F-BD49FB0BA11B}" type="pres">
      <dgm:prSet presAssocID="{42543331-28DF-4446-B9AB-418317E9D9E4}" presName="compositeNode" presStyleCnt="0">
        <dgm:presLayoutVars>
          <dgm:bulletEnabled val="1"/>
        </dgm:presLayoutVars>
      </dgm:prSet>
      <dgm:spPr/>
    </dgm:pt>
    <dgm:pt modelId="{3C1B2E39-3019-408E-B081-4D5F67B69A6B}" type="pres">
      <dgm:prSet presAssocID="{42543331-28DF-4446-B9AB-418317E9D9E4}" presName="bgRect" presStyleLbl="node1" presStyleIdx="1" presStyleCnt="2"/>
      <dgm:spPr/>
      <dgm:t>
        <a:bodyPr/>
        <a:lstStyle/>
        <a:p>
          <a:endParaRPr lang="en-US"/>
        </a:p>
      </dgm:t>
    </dgm:pt>
    <dgm:pt modelId="{6918CBE0-D4F9-4A31-96C5-C0A0A7118806}" type="pres">
      <dgm:prSet presAssocID="{42543331-28DF-4446-B9AB-418317E9D9E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81610-574E-4DCA-B608-9D0A4EBAB2F4}" type="pres">
      <dgm:prSet presAssocID="{42543331-28DF-4446-B9AB-418317E9D9E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04164B-226B-42F1-AFC2-D3045E33E570}" type="presOf" srcId="{5970BA62-E86A-4D41-B813-52F6DCFD8247}" destId="{E6244EEF-D325-47A9-BFD6-EF4B301027C9}" srcOrd="0" destOrd="0" presId="urn:microsoft.com/office/officeart/2005/8/layout/hProcess7"/>
    <dgm:cxn modelId="{641DA26F-01C9-45CF-B6F4-A8BC5BFCEF87}" type="presOf" srcId="{42543331-28DF-4446-B9AB-418317E9D9E4}" destId="{6918CBE0-D4F9-4A31-96C5-C0A0A7118806}" srcOrd="1" destOrd="0" presId="urn:microsoft.com/office/officeart/2005/8/layout/hProcess7"/>
    <dgm:cxn modelId="{B15B43F7-AFE8-4490-AF5C-EF1CD18E6CE6}" type="presOf" srcId="{D29A91AB-55EB-43B8-9D3B-9B36CCBB22A8}" destId="{05D69067-319F-4990-94B2-7C800BB1CABD}" srcOrd="0" destOrd="0" presId="urn:microsoft.com/office/officeart/2005/8/layout/hProcess7"/>
    <dgm:cxn modelId="{5F721E1B-7EB7-4558-B461-C64AE917C21C}" type="presOf" srcId="{61AECDBB-9C73-4A73-82BB-063E41DB735E}" destId="{E6244EEF-D325-47A9-BFD6-EF4B301027C9}" srcOrd="0" destOrd="1" presId="urn:microsoft.com/office/officeart/2005/8/layout/hProcess7"/>
    <dgm:cxn modelId="{DC2CAA8A-61AB-4EBF-91F3-43F25CDFB676}" srcId="{D29A91AB-55EB-43B8-9D3B-9B36CCBB22A8}" destId="{5970BA62-E86A-4D41-B813-52F6DCFD8247}" srcOrd="0" destOrd="0" parTransId="{4A86386D-2EF1-46EC-8C59-E4E70EAABCDD}" sibTransId="{DE50BA78-0CA4-428E-A346-D0B153BAB342}"/>
    <dgm:cxn modelId="{EB5215C3-4516-4481-928B-3950CDEC060E}" srcId="{D29A91AB-55EB-43B8-9D3B-9B36CCBB22A8}" destId="{61AECDBB-9C73-4A73-82BB-063E41DB735E}" srcOrd="1" destOrd="0" parTransId="{96ECE913-74AB-42FE-BDAD-B0AD7B490FF4}" sibTransId="{A75E5996-8302-4CE8-8842-354D4A20B4F4}"/>
    <dgm:cxn modelId="{70842626-BB4C-4AE5-964D-A928E1D13ABB}" srcId="{370C12AA-A80D-4D0C-92ED-D1F8D0D5AD2C}" destId="{42543331-28DF-4446-B9AB-418317E9D9E4}" srcOrd="1" destOrd="0" parTransId="{E765372A-2D2C-454D-925F-6884996B07FD}" sibTransId="{AB7C7AC6-54BF-4429-80A6-20967B8988C8}"/>
    <dgm:cxn modelId="{CE254F5E-0AC5-437F-AB6E-499B35B77EC4}" type="presOf" srcId="{370C12AA-A80D-4D0C-92ED-D1F8D0D5AD2C}" destId="{591EE8A3-0EF6-4D1C-A5E1-850C899C3A21}" srcOrd="0" destOrd="0" presId="urn:microsoft.com/office/officeart/2005/8/layout/hProcess7"/>
    <dgm:cxn modelId="{627EBE57-0144-4216-8598-2C1116A6772F}" type="presOf" srcId="{D29A91AB-55EB-43B8-9D3B-9B36CCBB22A8}" destId="{6CE39428-80B8-4E20-B872-0408A1FB880A}" srcOrd="1" destOrd="0" presId="urn:microsoft.com/office/officeart/2005/8/layout/hProcess7"/>
    <dgm:cxn modelId="{546A632F-245D-48BC-8EE3-C6D83E1C6547}" type="presOf" srcId="{01B23696-569C-48AB-83A4-F66D4038A30E}" destId="{C1F81610-574E-4DCA-B608-9D0A4EBAB2F4}" srcOrd="0" destOrd="0" presId="urn:microsoft.com/office/officeart/2005/8/layout/hProcess7"/>
    <dgm:cxn modelId="{77458298-C83F-47D4-8EB9-F9B9270F9937}" srcId="{370C12AA-A80D-4D0C-92ED-D1F8D0D5AD2C}" destId="{D29A91AB-55EB-43B8-9D3B-9B36CCBB22A8}" srcOrd="0" destOrd="0" parTransId="{6B949BED-C724-4A1D-B67D-A92E7C6ABA6F}" sibTransId="{7C61DE88-A297-4EAD-814C-67832670E2EF}"/>
    <dgm:cxn modelId="{02C49CE4-96E2-499B-B3A7-D6B7279086BB}" srcId="{42543331-28DF-4446-B9AB-418317E9D9E4}" destId="{01B23696-569C-48AB-83A4-F66D4038A30E}" srcOrd="0" destOrd="0" parTransId="{B46E0464-76ED-4D45-9C26-A0A75A9DB12F}" sibTransId="{CA322C61-601D-444E-8C77-52D23B529479}"/>
    <dgm:cxn modelId="{A71248F5-1B2B-4BEE-9219-3FE69B9E814F}" type="presOf" srcId="{42543331-28DF-4446-B9AB-418317E9D9E4}" destId="{3C1B2E39-3019-408E-B081-4D5F67B69A6B}" srcOrd="0" destOrd="0" presId="urn:microsoft.com/office/officeart/2005/8/layout/hProcess7"/>
    <dgm:cxn modelId="{EF520A42-1657-48ED-A0F0-342968E5A548}" type="presParOf" srcId="{591EE8A3-0EF6-4D1C-A5E1-850C899C3A21}" destId="{4EAF4CD1-640F-4A3C-AB9B-8BCA4DAE3FF7}" srcOrd="0" destOrd="0" presId="urn:microsoft.com/office/officeart/2005/8/layout/hProcess7"/>
    <dgm:cxn modelId="{B589CD48-F4B9-4534-BFAC-4BF0F678311F}" type="presParOf" srcId="{4EAF4CD1-640F-4A3C-AB9B-8BCA4DAE3FF7}" destId="{05D69067-319F-4990-94B2-7C800BB1CABD}" srcOrd="0" destOrd="0" presId="urn:microsoft.com/office/officeart/2005/8/layout/hProcess7"/>
    <dgm:cxn modelId="{4997540E-BEC3-4E1D-8FDD-4B19E0D4DC6E}" type="presParOf" srcId="{4EAF4CD1-640F-4A3C-AB9B-8BCA4DAE3FF7}" destId="{6CE39428-80B8-4E20-B872-0408A1FB880A}" srcOrd="1" destOrd="0" presId="urn:microsoft.com/office/officeart/2005/8/layout/hProcess7"/>
    <dgm:cxn modelId="{F847136F-8602-4D4A-A846-B5054A317E09}" type="presParOf" srcId="{4EAF4CD1-640F-4A3C-AB9B-8BCA4DAE3FF7}" destId="{E6244EEF-D325-47A9-BFD6-EF4B301027C9}" srcOrd="2" destOrd="0" presId="urn:microsoft.com/office/officeart/2005/8/layout/hProcess7"/>
    <dgm:cxn modelId="{E4AE744B-2E64-49F1-98F8-2FA3196374A2}" type="presParOf" srcId="{591EE8A3-0EF6-4D1C-A5E1-850C899C3A21}" destId="{2CD0A2C3-83CD-42D5-ABAE-AEA701FAD23E}" srcOrd="1" destOrd="0" presId="urn:microsoft.com/office/officeart/2005/8/layout/hProcess7"/>
    <dgm:cxn modelId="{BEAA80F1-BFD1-454D-9F0A-E29EB341DB97}" type="presParOf" srcId="{591EE8A3-0EF6-4D1C-A5E1-850C899C3A21}" destId="{D7F865D5-BF1C-47E8-8909-A7A3BD4BC0CC}" srcOrd="2" destOrd="0" presId="urn:microsoft.com/office/officeart/2005/8/layout/hProcess7"/>
    <dgm:cxn modelId="{DBBDE25A-0C71-4E00-AA1E-FACDE7AF89BF}" type="presParOf" srcId="{D7F865D5-BF1C-47E8-8909-A7A3BD4BC0CC}" destId="{6E2E6CF0-FC63-49EA-A651-027B038A3DE1}" srcOrd="0" destOrd="0" presId="urn:microsoft.com/office/officeart/2005/8/layout/hProcess7"/>
    <dgm:cxn modelId="{3F495F8D-A0C3-45FA-AD5B-40FA1652E239}" type="presParOf" srcId="{D7F865D5-BF1C-47E8-8909-A7A3BD4BC0CC}" destId="{EB973F93-2DDC-469B-92CD-B6DE8458D62F}" srcOrd="1" destOrd="0" presId="urn:microsoft.com/office/officeart/2005/8/layout/hProcess7"/>
    <dgm:cxn modelId="{FD34FB00-D77A-4373-B911-D20287261F6E}" type="presParOf" srcId="{D7F865D5-BF1C-47E8-8909-A7A3BD4BC0CC}" destId="{27BF6B31-1E41-4222-99D1-9715B13D97C3}" srcOrd="2" destOrd="0" presId="urn:microsoft.com/office/officeart/2005/8/layout/hProcess7"/>
    <dgm:cxn modelId="{DA572ADC-660C-4CDA-974D-E6D63D43797F}" type="presParOf" srcId="{591EE8A3-0EF6-4D1C-A5E1-850C899C3A21}" destId="{A0DF72F9-9210-4F03-A9F7-E6178BB6E784}" srcOrd="3" destOrd="0" presId="urn:microsoft.com/office/officeart/2005/8/layout/hProcess7"/>
    <dgm:cxn modelId="{F27D37F8-5494-4F3E-8DE2-5913579228A2}" type="presParOf" srcId="{591EE8A3-0EF6-4D1C-A5E1-850C899C3A21}" destId="{D7ED37F9-B124-466A-8C0F-BD49FB0BA11B}" srcOrd="4" destOrd="0" presId="urn:microsoft.com/office/officeart/2005/8/layout/hProcess7"/>
    <dgm:cxn modelId="{2ED8597F-FAD1-43EA-AB9C-8B0AA68E7584}" type="presParOf" srcId="{D7ED37F9-B124-466A-8C0F-BD49FB0BA11B}" destId="{3C1B2E39-3019-408E-B081-4D5F67B69A6B}" srcOrd="0" destOrd="0" presId="urn:microsoft.com/office/officeart/2005/8/layout/hProcess7"/>
    <dgm:cxn modelId="{FF49055B-D38C-4626-B9F4-38C7DAFA2332}" type="presParOf" srcId="{D7ED37F9-B124-466A-8C0F-BD49FB0BA11B}" destId="{6918CBE0-D4F9-4A31-96C5-C0A0A7118806}" srcOrd="1" destOrd="0" presId="urn:microsoft.com/office/officeart/2005/8/layout/hProcess7"/>
    <dgm:cxn modelId="{A7655611-841C-4B14-A205-453B016BD1B8}" type="presParOf" srcId="{D7ED37F9-B124-466A-8C0F-BD49FB0BA11B}" destId="{C1F81610-574E-4DCA-B608-9D0A4EBAB2F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C12AA-A80D-4D0C-92ED-D1F8D0D5AD2C}" type="doc">
      <dgm:prSet loTypeId="urn:microsoft.com/office/officeart/2005/8/layout/hProcess7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29A91AB-55EB-43B8-9D3B-9B36CCBB22A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2013</a:t>
          </a:r>
          <a:endParaRPr lang="en-US" sz="2400" b="1" dirty="0">
            <a:solidFill>
              <a:schemeClr val="tx1"/>
            </a:solidFill>
          </a:endParaRPr>
        </a:p>
      </dgm:t>
    </dgm:pt>
    <dgm:pt modelId="{6B949BED-C724-4A1D-B67D-A92E7C6ABA6F}" type="parTrans" cxnId="{77458298-C83F-47D4-8EB9-F9B9270F99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61DE88-A297-4EAD-814C-67832670E2EF}" type="sibTrans" cxnId="{77458298-C83F-47D4-8EB9-F9B9270F99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70BA62-E86A-4D41-B813-52F6DCFD824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Leverage member experience, expertise, training, etc. to share best practices</a:t>
          </a:r>
        </a:p>
        <a:p>
          <a:r>
            <a:rPr lang="en-US" sz="1800" dirty="0" smtClean="0">
              <a:solidFill>
                <a:schemeClr val="tx1"/>
              </a:solidFill>
            </a:rPr>
            <a:t>South-South learning sessions at global and regional events</a:t>
          </a:r>
        </a:p>
        <a:p>
          <a:r>
            <a:rPr lang="en-US" sz="1800" dirty="0" smtClean="0">
              <a:solidFill>
                <a:schemeClr val="tx1"/>
              </a:solidFill>
            </a:rPr>
            <a:t>Hold second annual Asia LEDS Forum to strengthen LEDS community in Asia and promote collaboration and learning – </a:t>
          </a:r>
          <a:r>
            <a:rPr lang="en-US" sz="1800" b="1" dirty="0" smtClean="0">
              <a:solidFill>
                <a:schemeClr val="tx1"/>
              </a:solidFill>
            </a:rPr>
            <a:t>Asia LEDS Forum 2013: September 30 – October 4 in Manila!</a:t>
          </a:r>
        </a:p>
      </dgm:t>
    </dgm:pt>
    <dgm:pt modelId="{4A86386D-2EF1-46EC-8C59-E4E70EAABCDD}" type="parTrans" cxnId="{DC2CAA8A-61AB-4EBF-91F3-43F25CDFB6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50BA78-0CA4-428E-A346-D0B153BAB342}" type="sibTrans" cxnId="{DC2CAA8A-61AB-4EBF-91F3-43F25CDFB6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543331-28DF-4446-B9AB-418317E9D9E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2014 and Beyond</a:t>
          </a:r>
          <a:endParaRPr lang="en-US" sz="2400" b="1" dirty="0">
            <a:solidFill>
              <a:schemeClr val="tx1"/>
            </a:solidFill>
          </a:endParaRPr>
        </a:p>
      </dgm:t>
    </dgm:pt>
    <dgm:pt modelId="{E765372A-2D2C-454D-925F-6884996B07FD}" type="parTrans" cxnId="{70842626-BB4C-4AE5-964D-A928E1D13A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7C7AC6-54BF-4429-80A6-20967B8988C8}" type="sibTrans" cxnId="{70842626-BB4C-4AE5-964D-A928E1D13A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B23696-569C-48AB-83A4-F66D4038A30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Launch online Asia LEDS Knowledge Portal and member website to facilitate ongoing sharing and learning</a:t>
          </a:r>
        </a:p>
        <a:p>
          <a:r>
            <a:rPr lang="en-US" sz="1800" dirty="0" smtClean="0">
              <a:solidFill>
                <a:schemeClr val="tx1"/>
              </a:solidFill>
            </a:rPr>
            <a:t>Support direct South-South exchanges (Latin America and Africa)</a:t>
          </a:r>
        </a:p>
        <a:p>
          <a:r>
            <a:rPr lang="en-US" sz="1800" dirty="0" smtClean="0">
              <a:solidFill>
                <a:schemeClr val="tx1"/>
              </a:solidFill>
            </a:rPr>
            <a:t>Asia LEDS Forum as regular annual gathering for LEDS practitioners in Asia</a:t>
          </a:r>
        </a:p>
        <a:p>
          <a:endParaRPr lang="en-US" sz="1800" dirty="0">
            <a:solidFill>
              <a:schemeClr val="tx1"/>
            </a:solidFill>
          </a:endParaRPr>
        </a:p>
      </dgm:t>
    </dgm:pt>
    <dgm:pt modelId="{B46E0464-76ED-4D45-9C26-A0A75A9DB12F}" type="parTrans" cxnId="{02C49CE4-96E2-499B-B3A7-D6B7279086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322C61-601D-444E-8C77-52D23B529479}" type="sibTrans" cxnId="{02C49CE4-96E2-499B-B3A7-D6B7279086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FDF81D-9F38-451C-8BAE-EC660BD045E3}">
      <dgm:prSet phldrT="[Text]"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27A089C7-1FC7-4E7A-8FC6-7A3C2FAF1DA3}" type="parTrans" cxnId="{BE56EF71-70CA-4257-86B2-02CF2C3F8F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60D9AB-78D4-4DBF-9C67-354C70137973}" type="sibTrans" cxnId="{BE56EF71-70CA-4257-86B2-02CF2C3F8F5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877AC0-39BC-47EE-AA26-8331BCDC2573}" type="pres">
      <dgm:prSet presAssocID="{370C12AA-A80D-4D0C-92ED-D1F8D0D5A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C2715-2174-4CC1-8EEE-21771A927FDE}" type="pres">
      <dgm:prSet presAssocID="{D29A91AB-55EB-43B8-9D3B-9B36CCBB22A8}" presName="compositeNode" presStyleCnt="0">
        <dgm:presLayoutVars>
          <dgm:bulletEnabled val="1"/>
        </dgm:presLayoutVars>
      </dgm:prSet>
      <dgm:spPr/>
    </dgm:pt>
    <dgm:pt modelId="{CFD75738-8F6E-4FA2-9F78-3BAE014E677C}" type="pres">
      <dgm:prSet presAssocID="{D29A91AB-55EB-43B8-9D3B-9B36CCBB22A8}" presName="bgRect" presStyleLbl="node1" presStyleIdx="0" presStyleCnt="2" custLinFactNeighborX="0"/>
      <dgm:spPr/>
      <dgm:t>
        <a:bodyPr/>
        <a:lstStyle/>
        <a:p>
          <a:endParaRPr lang="en-US"/>
        </a:p>
      </dgm:t>
    </dgm:pt>
    <dgm:pt modelId="{37687E39-8D23-4417-A0B6-24B16E936254}" type="pres">
      <dgm:prSet presAssocID="{D29A91AB-55EB-43B8-9D3B-9B36CCBB22A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4AC61-7502-4613-BD66-5CBE14976D3C}" type="pres">
      <dgm:prSet presAssocID="{D29A91AB-55EB-43B8-9D3B-9B36CCBB22A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26AF0-16AF-4DEE-9A71-4745BAD45BB7}" type="pres">
      <dgm:prSet presAssocID="{7C61DE88-A297-4EAD-814C-67832670E2EF}" presName="hSp" presStyleCnt="0"/>
      <dgm:spPr/>
    </dgm:pt>
    <dgm:pt modelId="{7ECD4A5C-69F6-4DDD-8035-56B5B56EBD3D}" type="pres">
      <dgm:prSet presAssocID="{7C61DE88-A297-4EAD-814C-67832670E2EF}" presName="vProcSp" presStyleCnt="0"/>
      <dgm:spPr/>
    </dgm:pt>
    <dgm:pt modelId="{C1F735D2-82F8-4426-AD5B-184117AE30F9}" type="pres">
      <dgm:prSet presAssocID="{7C61DE88-A297-4EAD-814C-67832670E2EF}" presName="vSp1" presStyleCnt="0"/>
      <dgm:spPr/>
    </dgm:pt>
    <dgm:pt modelId="{70F4E078-D711-4414-8883-F132B43A6312}" type="pres">
      <dgm:prSet presAssocID="{7C61DE88-A297-4EAD-814C-67832670E2EF}" presName="simulatedConn" presStyleLbl="solidFgAcc1" presStyleIdx="0" presStyleCnt="1"/>
      <dgm:spPr/>
    </dgm:pt>
    <dgm:pt modelId="{7A1797EF-5232-4778-8D1F-D618B1E90427}" type="pres">
      <dgm:prSet presAssocID="{7C61DE88-A297-4EAD-814C-67832670E2EF}" presName="vSp2" presStyleCnt="0"/>
      <dgm:spPr/>
    </dgm:pt>
    <dgm:pt modelId="{88419B9F-329F-4D84-ABAF-84D9D8DA776E}" type="pres">
      <dgm:prSet presAssocID="{7C61DE88-A297-4EAD-814C-67832670E2EF}" presName="sibTrans" presStyleCnt="0"/>
      <dgm:spPr/>
    </dgm:pt>
    <dgm:pt modelId="{79DD37C6-DDFC-4D00-84D2-C36A3C46498F}" type="pres">
      <dgm:prSet presAssocID="{42543331-28DF-4446-B9AB-418317E9D9E4}" presName="compositeNode" presStyleCnt="0">
        <dgm:presLayoutVars>
          <dgm:bulletEnabled val="1"/>
        </dgm:presLayoutVars>
      </dgm:prSet>
      <dgm:spPr/>
    </dgm:pt>
    <dgm:pt modelId="{17EF012F-235E-4C94-AA67-8B6BA361ADF6}" type="pres">
      <dgm:prSet presAssocID="{42543331-28DF-4446-B9AB-418317E9D9E4}" presName="bgRect" presStyleLbl="node1" presStyleIdx="1" presStyleCnt="2"/>
      <dgm:spPr/>
      <dgm:t>
        <a:bodyPr/>
        <a:lstStyle/>
        <a:p>
          <a:endParaRPr lang="en-US"/>
        </a:p>
      </dgm:t>
    </dgm:pt>
    <dgm:pt modelId="{8451CFF4-4942-49F0-9CE5-8F87E7175E06}" type="pres">
      <dgm:prSet presAssocID="{42543331-28DF-4446-B9AB-418317E9D9E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C9A73-91E6-4B09-9D06-107B21DD6E99}" type="pres">
      <dgm:prSet presAssocID="{42543331-28DF-4446-B9AB-418317E9D9E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6EF71-70CA-4257-86B2-02CF2C3F8F51}" srcId="{42543331-28DF-4446-B9AB-418317E9D9E4}" destId="{1FFDF81D-9F38-451C-8BAE-EC660BD045E3}" srcOrd="1" destOrd="0" parTransId="{27A089C7-1FC7-4E7A-8FC6-7A3C2FAF1DA3}" sibTransId="{6760D9AB-78D4-4DBF-9C67-354C70137973}"/>
    <dgm:cxn modelId="{62CDAB0E-AC4A-4CD8-B292-A69660ECBB57}" type="presOf" srcId="{D29A91AB-55EB-43B8-9D3B-9B36CCBB22A8}" destId="{37687E39-8D23-4417-A0B6-24B16E936254}" srcOrd="1" destOrd="0" presId="urn:microsoft.com/office/officeart/2005/8/layout/hProcess7"/>
    <dgm:cxn modelId="{D2C271F1-F71E-4F17-91A4-D47E62DFEECE}" type="presOf" srcId="{1FFDF81D-9F38-451C-8BAE-EC660BD045E3}" destId="{E85C9A73-91E6-4B09-9D06-107B21DD6E99}" srcOrd="0" destOrd="1" presId="urn:microsoft.com/office/officeart/2005/8/layout/hProcess7"/>
    <dgm:cxn modelId="{DC2CAA8A-61AB-4EBF-91F3-43F25CDFB676}" srcId="{D29A91AB-55EB-43B8-9D3B-9B36CCBB22A8}" destId="{5970BA62-E86A-4D41-B813-52F6DCFD8247}" srcOrd="0" destOrd="0" parTransId="{4A86386D-2EF1-46EC-8C59-E4E70EAABCDD}" sibTransId="{DE50BA78-0CA4-428E-A346-D0B153BAB342}"/>
    <dgm:cxn modelId="{B5FBFD43-ADD9-4076-ACBB-2E40E9E10FFB}" type="presOf" srcId="{370C12AA-A80D-4D0C-92ED-D1F8D0D5AD2C}" destId="{FA877AC0-39BC-47EE-AA26-8331BCDC2573}" srcOrd="0" destOrd="0" presId="urn:microsoft.com/office/officeart/2005/8/layout/hProcess7"/>
    <dgm:cxn modelId="{682D0526-9AAF-4393-9520-6F2FD4FFC1A8}" type="presOf" srcId="{D29A91AB-55EB-43B8-9D3B-9B36CCBB22A8}" destId="{CFD75738-8F6E-4FA2-9F78-3BAE014E677C}" srcOrd="0" destOrd="0" presId="urn:microsoft.com/office/officeart/2005/8/layout/hProcess7"/>
    <dgm:cxn modelId="{70842626-BB4C-4AE5-964D-A928E1D13ABB}" srcId="{370C12AA-A80D-4D0C-92ED-D1F8D0D5AD2C}" destId="{42543331-28DF-4446-B9AB-418317E9D9E4}" srcOrd="1" destOrd="0" parTransId="{E765372A-2D2C-454D-925F-6884996B07FD}" sibTransId="{AB7C7AC6-54BF-4429-80A6-20967B8988C8}"/>
    <dgm:cxn modelId="{FDD0D434-EE42-4B6B-8A44-D18D5193D8B4}" type="presOf" srcId="{01B23696-569C-48AB-83A4-F66D4038A30E}" destId="{E85C9A73-91E6-4B09-9D06-107B21DD6E99}" srcOrd="0" destOrd="0" presId="urn:microsoft.com/office/officeart/2005/8/layout/hProcess7"/>
    <dgm:cxn modelId="{77458298-C83F-47D4-8EB9-F9B9270F9937}" srcId="{370C12AA-A80D-4D0C-92ED-D1F8D0D5AD2C}" destId="{D29A91AB-55EB-43B8-9D3B-9B36CCBB22A8}" srcOrd="0" destOrd="0" parTransId="{6B949BED-C724-4A1D-B67D-A92E7C6ABA6F}" sibTransId="{7C61DE88-A297-4EAD-814C-67832670E2EF}"/>
    <dgm:cxn modelId="{02C49CE4-96E2-499B-B3A7-D6B7279086BB}" srcId="{42543331-28DF-4446-B9AB-418317E9D9E4}" destId="{01B23696-569C-48AB-83A4-F66D4038A30E}" srcOrd="0" destOrd="0" parTransId="{B46E0464-76ED-4D45-9C26-A0A75A9DB12F}" sibTransId="{CA322C61-601D-444E-8C77-52D23B529479}"/>
    <dgm:cxn modelId="{250AE33F-08D8-4924-B692-DA769856DC7B}" type="presOf" srcId="{5970BA62-E86A-4D41-B813-52F6DCFD8247}" destId="{0134AC61-7502-4613-BD66-5CBE14976D3C}" srcOrd="0" destOrd="0" presId="urn:microsoft.com/office/officeart/2005/8/layout/hProcess7"/>
    <dgm:cxn modelId="{AD6EBDA0-2E32-4FE6-BF41-495E35BE49F6}" type="presOf" srcId="{42543331-28DF-4446-B9AB-418317E9D9E4}" destId="{17EF012F-235E-4C94-AA67-8B6BA361ADF6}" srcOrd="0" destOrd="0" presId="urn:microsoft.com/office/officeart/2005/8/layout/hProcess7"/>
    <dgm:cxn modelId="{B37BD9D4-ADA7-46F9-98CE-1BDC913999A5}" type="presOf" srcId="{42543331-28DF-4446-B9AB-418317E9D9E4}" destId="{8451CFF4-4942-49F0-9CE5-8F87E7175E06}" srcOrd="1" destOrd="0" presId="urn:microsoft.com/office/officeart/2005/8/layout/hProcess7"/>
    <dgm:cxn modelId="{E6E6284D-53AF-4660-805E-7722FB54E833}" type="presParOf" srcId="{FA877AC0-39BC-47EE-AA26-8331BCDC2573}" destId="{87FC2715-2174-4CC1-8EEE-21771A927FDE}" srcOrd="0" destOrd="0" presId="urn:microsoft.com/office/officeart/2005/8/layout/hProcess7"/>
    <dgm:cxn modelId="{7BD5CDB6-3738-4E50-B0A8-53342ADF1EA4}" type="presParOf" srcId="{87FC2715-2174-4CC1-8EEE-21771A927FDE}" destId="{CFD75738-8F6E-4FA2-9F78-3BAE014E677C}" srcOrd="0" destOrd="0" presId="urn:microsoft.com/office/officeart/2005/8/layout/hProcess7"/>
    <dgm:cxn modelId="{A877D042-A849-48BD-A159-C0570E50FB88}" type="presParOf" srcId="{87FC2715-2174-4CC1-8EEE-21771A927FDE}" destId="{37687E39-8D23-4417-A0B6-24B16E936254}" srcOrd="1" destOrd="0" presId="urn:microsoft.com/office/officeart/2005/8/layout/hProcess7"/>
    <dgm:cxn modelId="{18F62FB2-8B24-46AD-971C-99CEF39E41F8}" type="presParOf" srcId="{87FC2715-2174-4CC1-8EEE-21771A927FDE}" destId="{0134AC61-7502-4613-BD66-5CBE14976D3C}" srcOrd="2" destOrd="0" presId="urn:microsoft.com/office/officeart/2005/8/layout/hProcess7"/>
    <dgm:cxn modelId="{00374B5A-6BAF-4DA1-85A9-8FBBEECB9022}" type="presParOf" srcId="{FA877AC0-39BC-47EE-AA26-8331BCDC2573}" destId="{0D626AF0-16AF-4DEE-9A71-4745BAD45BB7}" srcOrd="1" destOrd="0" presId="urn:microsoft.com/office/officeart/2005/8/layout/hProcess7"/>
    <dgm:cxn modelId="{E4F4C2E9-F492-4145-BBD6-B9B028DCE678}" type="presParOf" srcId="{FA877AC0-39BC-47EE-AA26-8331BCDC2573}" destId="{7ECD4A5C-69F6-4DDD-8035-56B5B56EBD3D}" srcOrd="2" destOrd="0" presId="urn:microsoft.com/office/officeart/2005/8/layout/hProcess7"/>
    <dgm:cxn modelId="{4E7953BC-4D82-4C50-BC50-D787324C263C}" type="presParOf" srcId="{7ECD4A5C-69F6-4DDD-8035-56B5B56EBD3D}" destId="{C1F735D2-82F8-4426-AD5B-184117AE30F9}" srcOrd="0" destOrd="0" presId="urn:microsoft.com/office/officeart/2005/8/layout/hProcess7"/>
    <dgm:cxn modelId="{379E207A-C310-4BC4-A0A8-382226366596}" type="presParOf" srcId="{7ECD4A5C-69F6-4DDD-8035-56B5B56EBD3D}" destId="{70F4E078-D711-4414-8883-F132B43A6312}" srcOrd="1" destOrd="0" presId="urn:microsoft.com/office/officeart/2005/8/layout/hProcess7"/>
    <dgm:cxn modelId="{8F22419C-B80F-41F5-A54D-4115196364DA}" type="presParOf" srcId="{7ECD4A5C-69F6-4DDD-8035-56B5B56EBD3D}" destId="{7A1797EF-5232-4778-8D1F-D618B1E90427}" srcOrd="2" destOrd="0" presId="urn:microsoft.com/office/officeart/2005/8/layout/hProcess7"/>
    <dgm:cxn modelId="{1EC257F8-3BC4-4BD7-809F-6462938182B9}" type="presParOf" srcId="{FA877AC0-39BC-47EE-AA26-8331BCDC2573}" destId="{88419B9F-329F-4D84-ABAF-84D9D8DA776E}" srcOrd="3" destOrd="0" presId="urn:microsoft.com/office/officeart/2005/8/layout/hProcess7"/>
    <dgm:cxn modelId="{985D1E17-0FDA-42E6-8AB3-BA0995067465}" type="presParOf" srcId="{FA877AC0-39BC-47EE-AA26-8331BCDC2573}" destId="{79DD37C6-DDFC-4D00-84D2-C36A3C46498F}" srcOrd="4" destOrd="0" presId="urn:microsoft.com/office/officeart/2005/8/layout/hProcess7"/>
    <dgm:cxn modelId="{F383EB94-9578-420C-90BE-1C79197F34E6}" type="presParOf" srcId="{79DD37C6-DDFC-4D00-84D2-C36A3C46498F}" destId="{17EF012F-235E-4C94-AA67-8B6BA361ADF6}" srcOrd="0" destOrd="0" presId="urn:microsoft.com/office/officeart/2005/8/layout/hProcess7"/>
    <dgm:cxn modelId="{0FC62E5C-E09E-417F-AE2F-9BE802B175EB}" type="presParOf" srcId="{79DD37C6-DDFC-4D00-84D2-C36A3C46498F}" destId="{8451CFF4-4942-49F0-9CE5-8F87E7175E06}" srcOrd="1" destOrd="0" presId="urn:microsoft.com/office/officeart/2005/8/layout/hProcess7"/>
    <dgm:cxn modelId="{32643AB2-E10C-4343-A3DF-977776E28F7E}" type="presParOf" srcId="{79DD37C6-DDFC-4D00-84D2-C36A3C46498F}" destId="{E85C9A73-91E6-4B09-9D06-107B21DD6E9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429A0-86DF-442D-B37C-E677966937A0}">
      <dsp:nvSpPr>
        <dsp:cNvPr id="0" name=""/>
        <dsp:cNvSpPr/>
      </dsp:nvSpPr>
      <dsp:spPr>
        <a:xfrm>
          <a:off x="1568" y="0"/>
          <a:ext cx="3994424" cy="4184936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2013</a:t>
          </a:r>
          <a:endParaRPr lang="en-US" sz="2400" b="1" kern="1200" dirty="0">
            <a:solidFill>
              <a:schemeClr val="tx1"/>
            </a:solidFill>
          </a:endParaRPr>
        </a:p>
      </dsp:txBody>
      <dsp:txXfrm rot="16200000">
        <a:off x="-1314812" y="1316381"/>
        <a:ext cx="3431647" cy="798884"/>
      </dsp:txXfrm>
    </dsp:sp>
    <dsp:sp modelId="{7D255225-7E5A-449D-975F-456FB1CB9DC6}">
      <dsp:nvSpPr>
        <dsp:cNvPr id="0" name=""/>
        <dsp:cNvSpPr/>
      </dsp:nvSpPr>
      <dsp:spPr>
        <a:xfrm>
          <a:off x="800453" y="0"/>
          <a:ext cx="2975846" cy="41849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Report on available climate finance in 11 Asian countries (March 2013)</a:t>
          </a: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Regional Climate Financing Forum to link government officials with private investors (April 2013)</a:t>
          </a: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Sub-regional Climate Financing Workshop in South Asia with mitigation and adaptation focus (August 2013)</a:t>
          </a: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Finance advisory network under LEDS GP (ongoing)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00453" y="0"/>
        <a:ext cx="2975846" cy="4184936"/>
      </dsp:txXfrm>
    </dsp:sp>
    <dsp:sp modelId="{DCF58EB0-5987-4946-8CED-701E3EE3A60A}">
      <dsp:nvSpPr>
        <dsp:cNvPr id="0" name=""/>
        <dsp:cNvSpPr/>
      </dsp:nvSpPr>
      <dsp:spPr>
        <a:xfrm>
          <a:off x="4135797" y="0"/>
          <a:ext cx="3994424" cy="4184936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2014 and Beyond</a:t>
          </a:r>
          <a:endParaRPr lang="en-US" sz="2400" b="1" kern="1200" dirty="0">
            <a:solidFill>
              <a:schemeClr val="tx1"/>
            </a:solidFill>
          </a:endParaRPr>
        </a:p>
      </dsp:txBody>
      <dsp:txXfrm rot="16200000">
        <a:off x="2819416" y="1316381"/>
        <a:ext cx="3431647" cy="798884"/>
      </dsp:txXfrm>
    </dsp:sp>
    <dsp:sp modelId="{329BAB8F-0F8B-43ED-AB45-915EC58B6BD0}">
      <dsp:nvSpPr>
        <dsp:cNvPr id="0" name=""/>
        <dsp:cNvSpPr/>
      </dsp:nvSpPr>
      <dsp:spPr>
        <a:xfrm rot="5400000">
          <a:off x="3848445" y="3285870"/>
          <a:ext cx="614649" cy="5991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A5278-CA35-475C-85F3-390DF1A480EB}">
      <dsp:nvSpPr>
        <dsp:cNvPr id="0" name=""/>
        <dsp:cNvSpPr/>
      </dsp:nvSpPr>
      <dsp:spPr>
        <a:xfrm>
          <a:off x="4934682" y="0"/>
          <a:ext cx="2975846" cy="41849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Support integrated database on climate financing in Asia</a:t>
          </a: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Sub-regional Climate Financing Workshop in Southeast Asia</a:t>
          </a: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Hands-on training on more in-depth issues in climate finance</a:t>
          </a: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Expand finance advisory network under LEDS GP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34682" y="0"/>
        <a:ext cx="2975846" cy="4184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69067-319F-4990-94B2-7C800BB1CABD}">
      <dsp:nvSpPr>
        <dsp:cNvPr id="0" name=""/>
        <dsp:cNvSpPr/>
      </dsp:nvSpPr>
      <dsp:spPr>
        <a:xfrm>
          <a:off x="1568" y="0"/>
          <a:ext cx="3994425" cy="4416946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2013</a:t>
          </a:r>
          <a:endParaRPr lang="en-US" sz="2400" b="1" kern="1200" dirty="0">
            <a:solidFill>
              <a:schemeClr val="tx1"/>
            </a:solidFill>
          </a:endParaRPr>
        </a:p>
      </dsp:txBody>
      <dsp:txXfrm rot="16200000">
        <a:off x="-1409936" y="1411505"/>
        <a:ext cx="3621895" cy="798885"/>
      </dsp:txXfrm>
    </dsp:sp>
    <dsp:sp modelId="{E6244EEF-D325-47A9-BFD6-EF4B301027C9}">
      <dsp:nvSpPr>
        <dsp:cNvPr id="0" name=""/>
        <dsp:cNvSpPr/>
      </dsp:nvSpPr>
      <dsp:spPr>
        <a:xfrm>
          <a:off x="800453" y="0"/>
          <a:ext cx="2975846" cy="44169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Training on tool selection and usage (e.g., for policy instruments, assessment of mitigation options, communications)</a:t>
          </a: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Catalogue development impact assessment tools (e.g., for economic, environmental, social, public health impacts)</a:t>
          </a:r>
        </a:p>
      </dsp:txBody>
      <dsp:txXfrm>
        <a:off x="800453" y="0"/>
        <a:ext cx="2975846" cy="4416946"/>
      </dsp:txXfrm>
    </dsp:sp>
    <dsp:sp modelId="{3C1B2E39-3019-408E-B081-4D5F67B69A6B}">
      <dsp:nvSpPr>
        <dsp:cNvPr id="0" name=""/>
        <dsp:cNvSpPr/>
      </dsp:nvSpPr>
      <dsp:spPr>
        <a:xfrm>
          <a:off x="4135798" y="0"/>
          <a:ext cx="3994425" cy="4416946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2014 and Beyond</a:t>
          </a:r>
          <a:endParaRPr lang="en-US" sz="2400" b="1" kern="1200" dirty="0">
            <a:solidFill>
              <a:schemeClr val="tx1"/>
            </a:solidFill>
          </a:endParaRPr>
        </a:p>
      </dsp:txBody>
      <dsp:txXfrm rot="16200000">
        <a:off x="2724293" y="1411505"/>
        <a:ext cx="3621895" cy="798885"/>
      </dsp:txXfrm>
    </dsp:sp>
    <dsp:sp modelId="{EB973F93-2DDC-469B-92CD-B6DE8458D62F}">
      <dsp:nvSpPr>
        <dsp:cNvPr id="0" name=""/>
        <dsp:cNvSpPr/>
      </dsp:nvSpPr>
      <dsp:spPr>
        <a:xfrm rot="5400000">
          <a:off x="3831173" y="3487379"/>
          <a:ext cx="649193" cy="5991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81610-574E-4DCA-B608-9D0A4EBAB2F4}">
      <dsp:nvSpPr>
        <dsp:cNvPr id="0" name=""/>
        <dsp:cNvSpPr/>
      </dsp:nvSpPr>
      <dsp:spPr>
        <a:xfrm>
          <a:off x="4934683" y="0"/>
          <a:ext cx="2975846" cy="44169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Offer additional technical and skills training according to member demand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Establish </a:t>
          </a:r>
          <a:r>
            <a:rPr lang="en-US" sz="1800" b="1" kern="1200" dirty="0" smtClean="0">
              <a:solidFill>
                <a:schemeClr val="tx1"/>
              </a:solidFill>
            </a:rPr>
            <a:t>Asia LEDS Training Center</a:t>
          </a:r>
          <a:r>
            <a:rPr lang="en-US" sz="1800" kern="1200" dirty="0" smtClean="0">
              <a:solidFill>
                <a:schemeClr val="tx1"/>
              </a:solidFill>
            </a:rPr>
            <a:t> hosted at the Asian Institute of Technology, as a regional open-source platform for green growth training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34683" y="0"/>
        <a:ext cx="2975846" cy="4416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75738-8F6E-4FA2-9F78-3BAE014E677C}">
      <dsp:nvSpPr>
        <dsp:cNvPr id="0" name=""/>
        <dsp:cNvSpPr/>
      </dsp:nvSpPr>
      <dsp:spPr>
        <a:xfrm>
          <a:off x="1548" y="0"/>
          <a:ext cx="3944144" cy="4064000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2013</a:t>
          </a:r>
          <a:endParaRPr lang="en-US" sz="2400" b="1" kern="1200" dirty="0">
            <a:solidFill>
              <a:schemeClr val="tx1"/>
            </a:solidFill>
          </a:endParaRPr>
        </a:p>
      </dsp:txBody>
      <dsp:txXfrm rot="16200000">
        <a:off x="-1270276" y="1271825"/>
        <a:ext cx="3332480" cy="788828"/>
      </dsp:txXfrm>
    </dsp:sp>
    <dsp:sp modelId="{0134AC61-7502-4613-BD66-5CBE14976D3C}">
      <dsp:nvSpPr>
        <dsp:cNvPr id="0" name=""/>
        <dsp:cNvSpPr/>
      </dsp:nvSpPr>
      <dsp:spPr>
        <a:xfrm>
          <a:off x="790377" y="0"/>
          <a:ext cx="2938387" cy="4064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Leverage member experience, expertise, training, etc. to share best practices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South-South learning sessions at global and regional events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Hold second annual Asia LEDS Forum to strengthen LEDS community in Asia and promote collaboration and learning – </a:t>
          </a:r>
          <a:r>
            <a:rPr lang="en-US" sz="1800" b="1" kern="1200" dirty="0" smtClean="0">
              <a:solidFill>
                <a:schemeClr val="tx1"/>
              </a:solidFill>
            </a:rPr>
            <a:t>Asia LEDS Forum 2013: September 30 – October 4 in Manila!</a:t>
          </a:r>
        </a:p>
      </dsp:txBody>
      <dsp:txXfrm>
        <a:off x="790377" y="0"/>
        <a:ext cx="2938387" cy="4064000"/>
      </dsp:txXfrm>
    </dsp:sp>
    <dsp:sp modelId="{17EF012F-235E-4C94-AA67-8B6BA361ADF6}">
      <dsp:nvSpPr>
        <dsp:cNvPr id="0" name=""/>
        <dsp:cNvSpPr/>
      </dsp:nvSpPr>
      <dsp:spPr>
        <a:xfrm>
          <a:off x="4083738" y="0"/>
          <a:ext cx="3944144" cy="4064000"/>
        </a:xfrm>
        <a:prstGeom prst="roundRect">
          <a:avLst>
            <a:gd name="adj" fmla="val 5000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2014 and Beyond</a:t>
          </a:r>
          <a:endParaRPr lang="en-US" sz="2400" b="1" kern="1200" dirty="0">
            <a:solidFill>
              <a:schemeClr val="tx1"/>
            </a:solidFill>
          </a:endParaRPr>
        </a:p>
      </dsp:txBody>
      <dsp:txXfrm rot="16200000">
        <a:off x="2811913" y="1271825"/>
        <a:ext cx="3332480" cy="788828"/>
      </dsp:txXfrm>
    </dsp:sp>
    <dsp:sp modelId="{70F4E078-D711-4414-8883-F132B43A6312}">
      <dsp:nvSpPr>
        <dsp:cNvPr id="0" name=""/>
        <dsp:cNvSpPr/>
      </dsp:nvSpPr>
      <dsp:spPr>
        <a:xfrm rot="5400000">
          <a:off x="3804707" y="3189621"/>
          <a:ext cx="597502" cy="59162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C9A73-91E6-4B09-9D06-107B21DD6E99}">
      <dsp:nvSpPr>
        <dsp:cNvPr id="0" name=""/>
        <dsp:cNvSpPr/>
      </dsp:nvSpPr>
      <dsp:spPr>
        <a:xfrm>
          <a:off x="4872567" y="0"/>
          <a:ext cx="2938387" cy="4064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Launch online Asia LEDS Knowledge Portal and member website to facilitate ongoing sharing and learning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Support direct South-South exchanges (Latin America and Africa)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Asia LEDS Forum as regular annual gathering for LEDS practitioners in Asia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4872567" y="0"/>
        <a:ext cx="2938387" cy="40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54D8-2D78-954C-8550-992F22877F78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12C6F-2041-2B4F-B23C-41D7C0503B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8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2B209-7FF1-4947-ACCE-3E0C9FB704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AD9076-6FE4-4BE0-B9F0-FAC15157C4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2B209-7FF1-4947-ACCE-3E0C9FB704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2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2B209-7FF1-4947-ACCE-3E0C9FB704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2B209-7FF1-4947-ACCE-3E0C9FB7047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1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2B209-7FF1-4947-ACCE-3E0C9FB704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0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2B209-7FF1-4947-ACCE-3E0C9FB7047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0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12C6F-2041-2B4F-B23C-41D7C0503B9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12C6F-2041-2B4F-B23C-41D7C0503B9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6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5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2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9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7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9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3142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1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9748-5EC2-EE47-8477-EE79F13DD7ED}" type="datetimeFigureOut">
              <a:rPr lang="en-US" smtClean="0"/>
              <a:pPr/>
              <a:t>31/7/2013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9382-A5F5-A941-A68C-24C1F42A16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1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4.jpeg"/><Relationship Id="rId2" Type="http://schemas.openxmlformats.org/officeDocument/2006/relationships/image" Target="../media/image2.png"/><Relationship Id="rId16" Type="http://schemas.openxmlformats.org/officeDocument/2006/relationships/image" Target="../media/image27.jpeg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24" Type="http://schemas.openxmlformats.org/officeDocument/2006/relationships/image" Target="../media/image33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2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26217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LEDS Global </a:t>
            </a:r>
            <a:r>
              <a:rPr lang="en-US" sz="4000" b="1" dirty="0" smtClean="0"/>
              <a:t>Partnership and </a:t>
            </a:r>
            <a:br>
              <a:rPr lang="en-US" sz="4000" b="1" dirty="0" smtClean="0"/>
            </a:br>
            <a:r>
              <a:rPr lang="en-US" sz="4000" b="1" dirty="0" smtClean="0"/>
              <a:t>Asia LEDS Partnership</a:t>
            </a:r>
            <a:br>
              <a:rPr lang="en-US" sz="40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3100" i="1" dirty="0" smtClean="0">
                <a:solidFill>
                  <a:srgbClr val="57A140"/>
                </a:solidFill>
              </a:rPr>
              <a:t>Knowledge sharing platforms that support the design </a:t>
            </a:r>
            <a:r>
              <a:rPr lang="en-US" sz="3100" i="1" dirty="0">
                <a:solidFill>
                  <a:srgbClr val="57A140"/>
                </a:solidFill>
              </a:rPr>
              <a:t>and implementation of </a:t>
            </a:r>
            <a:r>
              <a:rPr lang="en-US" sz="3100" i="1" dirty="0" smtClean="0">
                <a:solidFill>
                  <a:srgbClr val="57A140"/>
                </a:solidFill>
              </a:rPr>
              <a:t>NAMAs</a:t>
            </a:r>
            <a:r>
              <a:rPr lang="en-US" sz="3100" i="1" dirty="0">
                <a:solidFill>
                  <a:srgbClr val="57A140"/>
                </a:solidFill>
              </a:rPr>
              <a:t/>
            </a:r>
            <a:br>
              <a:rPr lang="en-US" sz="3100" i="1" dirty="0">
                <a:solidFill>
                  <a:srgbClr val="57A140"/>
                </a:solidFill>
              </a:rPr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6911" y="4050834"/>
            <a:ext cx="7349554" cy="2527396"/>
          </a:xfrm>
        </p:spPr>
        <p:txBody>
          <a:bodyPr>
            <a:normAutofit/>
          </a:bodyPr>
          <a:lstStyle/>
          <a:p>
            <a:r>
              <a:rPr lang="en-US" sz="2600" i="1" dirty="0" smtClean="0">
                <a:solidFill>
                  <a:schemeClr val="tx1"/>
                </a:solidFill>
              </a:rPr>
              <a:t>UNFCCC Regional Workshop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Singapore, August 13, 2013</a:t>
            </a:r>
            <a:endParaRPr lang="en-US" sz="2600" i="1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John Bruce Wells, Asia LEDS Partnership Secretariat</a:t>
            </a:r>
            <a:endParaRPr lang="en-US" sz="2600" i="1" dirty="0">
              <a:solidFill>
                <a:srgbClr val="57A140"/>
              </a:solidFill>
            </a:endParaRPr>
          </a:p>
        </p:txBody>
      </p:sp>
      <p:pic>
        <p:nvPicPr>
          <p:cNvPr id="7" name="Picture 6" descr="Picture 3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82" b="9919"/>
          <a:stretch>
            <a:fillRect/>
          </a:stretch>
        </p:blipFill>
        <p:spPr>
          <a:xfrm>
            <a:off x="270555" y="181107"/>
            <a:ext cx="2183537" cy="1060840"/>
          </a:xfrm>
          <a:prstGeom prst="rect">
            <a:avLst/>
          </a:prstGeom>
        </p:spPr>
      </p:pic>
      <p:pic>
        <p:nvPicPr>
          <p:cNvPr id="6" name="Picture 5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7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28604"/>
              </p:ext>
            </p:extLst>
          </p:nvPr>
        </p:nvGraphicFramePr>
        <p:xfrm>
          <a:off x="381000" y="228600"/>
          <a:ext cx="8305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6400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“Developing </a:t>
                      </a:r>
                    </a:p>
                    <a:p>
                      <a:pPr algn="ctr"/>
                      <a:r>
                        <a:rPr lang="en-US" sz="1800" dirty="0" smtClean="0"/>
                        <a:t>a LEDS”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“Implementing a LEDS”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❶</a:t>
                      </a:r>
                    </a:p>
                    <a:p>
                      <a:pPr algn="ctr"/>
                      <a:endParaRPr lang="en-US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❷</a:t>
                      </a:r>
                    </a:p>
                    <a:p>
                      <a:pPr algn="ctr"/>
                      <a:endParaRPr lang="en-US" sz="1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❸</a:t>
                      </a:r>
                    </a:p>
                    <a:p>
                      <a:pPr algn="ctr"/>
                      <a:endParaRPr lang="en-US" sz="1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❹</a:t>
                      </a:r>
                      <a:endParaRPr lang="en-US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Plans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❺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Actions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5146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course, it’s never as simple as this: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 all countries have just one “LEDS” document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e.g., National Action Plan on Climate Change, 5-year plan, report of Expert Group on Low Carbon Strategies for Inclusive Growth…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These steps aren’t always taken sequentially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process of developing and implementing a LEDS is iterative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Integrating across ministries is a common challenge</a:t>
            </a:r>
            <a:endParaRPr lang="en-US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LEDS &amp; NAMAs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27746"/>
            <a:ext cx="822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 smtClean="0">
                <a:latin typeface="Calibri" pitchFamily="34" charset="0"/>
                <a:cs typeface="Calibri" pitchFamily="34" charset="0"/>
              </a:rPr>
              <a:t>Work in each</a:t>
            </a:r>
          </a:p>
          <a:p>
            <a:pPr algn="ctr">
              <a:spcAft>
                <a:spcPts val="1200"/>
              </a:spcAft>
            </a:pPr>
            <a:r>
              <a:rPr lang="en-US" sz="4800" dirty="0" smtClean="0">
                <a:latin typeface="Calibri" pitchFamily="34" charset="0"/>
                <a:cs typeface="Calibri" pitchFamily="34" charset="0"/>
              </a:rPr>
              <a:t>of these five stages</a:t>
            </a:r>
          </a:p>
          <a:p>
            <a:pPr algn="ctr">
              <a:spcAft>
                <a:spcPts val="1200"/>
              </a:spcAft>
            </a:pPr>
            <a:r>
              <a:rPr lang="en-US" sz="4800" dirty="0" smtClean="0">
                <a:latin typeface="Calibri" pitchFamily="34" charset="0"/>
                <a:cs typeface="Calibri" pitchFamily="34" charset="0"/>
              </a:rPr>
              <a:t>supports the development</a:t>
            </a:r>
          </a:p>
          <a:p>
            <a:pPr algn="ctr">
              <a:spcAft>
                <a:spcPts val="1200"/>
              </a:spcAft>
            </a:pPr>
            <a:r>
              <a:rPr lang="en-US" sz="4800" dirty="0" smtClean="0">
                <a:latin typeface="Calibri" pitchFamily="34" charset="0"/>
                <a:cs typeface="Calibri" pitchFamily="34" charset="0"/>
              </a:rPr>
              <a:t>of NAMAs</a:t>
            </a:r>
            <a:endParaRPr lang="en-US" sz="4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773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8000"/>
                </a:solidFill>
              </a:rPr>
              <a:t>LEDS Global Partnership </a:t>
            </a:r>
            <a:r>
              <a:rPr lang="en-US" sz="3200" b="1" i="1" dirty="0" smtClean="0">
                <a:solidFill>
                  <a:srgbClr val="008000"/>
                </a:solidFill>
              </a:rPr>
              <a:t>– </a:t>
            </a:r>
            <a:br>
              <a:rPr lang="en-US" sz="3200" b="1" i="1" dirty="0" smtClean="0">
                <a:solidFill>
                  <a:srgbClr val="008000"/>
                </a:solidFill>
              </a:rPr>
            </a:br>
            <a:r>
              <a:rPr lang="en-US" sz="2400" b="1" i="1" dirty="0" smtClean="0">
                <a:solidFill>
                  <a:srgbClr val="008000"/>
                </a:solidFill>
              </a:rPr>
              <a:t>Advancing Climate-Resilient Low Emission Development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3040428"/>
            <a:ext cx="8229600" cy="25652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Objectives</a:t>
            </a:r>
          </a:p>
          <a:p>
            <a:pPr lvl="0"/>
            <a:r>
              <a:rPr lang="en-US" sz="1800" b="1" dirty="0" smtClean="0"/>
              <a:t>Strengthen support </a:t>
            </a:r>
            <a:r>
              <a:rPr lang="en-US" sz="1800" dirty="0" smtClean="0"/>
              <a:t>for climate-resilient low emission development in all regions</a:t>
            </a:r>
            <a:endParaRPr lang="en-US" sz="1800" b="1" dirty="0" smtClean="0"/>
          </a:p>
          <a:p>
            <a:pPr lvl="0"/>
            <a:r>
              <a:rPr lang="en-US" sz="1800" b="1" dirty="0" smtClean="0"/>
              <a:t>Mobilize capacity and advance peer-to-peer learning and collaboration </a:t>
            </a:r>
            <a:r>
              <a:rPr lang="en-US" sz="1800" dirty="0" smtClean="0"/>
              <a:t>on climate-resilient low emission development across countries, international institutions and practitioners</a:t>
            </a:r>
          </a:p>
          <a:p>
            <a:pPr lvl="0"/>
            <a:r>
              <a:rPr lang="en-US" sz="1800" b="1" dirty="0" smtClean="0"/>
              <a:t>Improve coordination </a:t>
            </a:r>
            <a:r>
              <a:rPr lang="en-US" sz="1800" dirty="0" smtClean="0"/>
              <a:t>of climate-resilient low emission development activities at the country, regional and global level</a:t>
            </a:r>
            <a:endParaRPr lang="en-US" sz="1800" dirty="0">
              <a:latin typeface="Trebuchet MS"/>
              <a:cs typeface="Trebuchet M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57200" y="1555845"/>
            <a:ext cx="8229600" cy="284231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lv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Mission</a:t>
            </a:r>
            <a:endParaRPr lang="en-US" b="1" dirty="0">
              <a:solidFill>
                <a:srgbClr val="008000"/>
              </a:solidFill>
            </a:endParaRPr>
          </a:p>
          <a:p>
            <a:pPr marL="109728" indent="0">
              <a:buNone/>
            </a:pPr>
            <a:r>
              <a:rPr lang="en-US" sz="1800" b="1" i="1" dirty="0" smtClean="0"/>
              <a:t>Scale up climate-resilient low emission development around the world through mobilizing and leveraging collective Harness the collective knowledge and resources of governments, practitioner, donors and international organizations</a:t>
            </a:r>
            <a:endParaRPr lang="en-US" sz="1800" b="1" i="1" dirty="0" smtClean="0">
              <a:latin typeface="Calibri" pitchFamily="34" charset="0"/>
              <a:cs typeface="Trebuchet MS"/>
            </a:endParaRPr>
          </a:p>
          <a:p>
            <a:pPr marL="109728" indent="0">
              <a:buNone/>
            </a:pPr>
            <a:endParaRPr lang="en-US" sz="1800" b="1" i="1" dirty="0" smtClean="0">
              <a:latin typeface="Calibri" pitchFamily="34" charset="0"/>
              <a:cs typeface="Trebuchet M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5685" y="5093924"/>
            <a:ext cx="8686800" cy="69028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61349" y="5406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LEDS GP Catalyzes Action &amp; Collaboration Across more than 110 Countries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International Organizations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Picture 3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82" b="9919"/>
          <a:stretch>
            <a:fillRect/>
          </a:stretch>
        </p:blipFill>
        <p:spPr>
          <a:xfrm>
            <a:off x="7360905" y="249349"/>
            <a:ext cx="1523783" cy="74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dirty="0">
                <a:solidFill>
                  <a:srgbClr val="008000"/>
                </a:solidFill>
              </a:rPr>
              <a:t>LEDS Global Partnership Structure </a:t>
            </a:r>
            <a:br>
              <a:rPr lang="en-US" sz="3200" b="1" dirty="0">
                <a:solidFill>
                  <a:srgbClr val="008000"/>
                </a:solidFill>
              </a:rPr>
            </a:b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6685" y="4405126"/>
            <a:ext cx="6939483" cy="4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321457"/>
            <a:r>
              <a:rPr lang="en-US" sz="2200" b="1" dirty="0" smtClean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								Work </a:t>
            </a:r>
            <a:r>
              <a:rPr lang="en-US" sz="2200" b="1" dirty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Streams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2447" y="4841564"/>
            <a:ext cx="2013645" cy="1016868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700" b="1" dirty="0" smtClean="0">
                <a:solidFill>
                  <a:schemeClr val="bg1"/>
                </a:solidFill>
                <a:cs typeface="Arial" pitchFamily="34" charset="0"/>
              </a:rPr>
              <a:t>LEDS Planning</a:t>
            </a:r>
          </a:p>
          <a:p>
            <a:pPr algn="ctr">
              <a:defRPr/>
            </a:pP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Facilitators/Champions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08127" y="4844912"/>
            <a:ext cx="1873002" cy="101352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700" b="1" dirty="0" smtClean="0">
                <a:solidFill>
                  <a:schemeClr val="bg1"/>
                </a:solidFill>
                <a:cs typeface="Arial" pitchFamily="34" charset="0"/>
              </a:rPr>
              <a:t>Analysis &amp; Tools</a:t>
            </a:r>
          </a:p>
          <a:p>
            <a:pPr algn="ctr">
              <a:defRPr/>
            </a:pP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Analysts/Experts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735" y="3007072"/>
            <a:ext cx="2013854" cy="10649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African Climate &amp; Development Society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6699" y="2505936"/>
            <a:ext cx="7518797" cy="4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defTabSz="321457"/>
            <a:r>
              <a:rPr lang="en-US" sz="2200" b="1" dirty="0" smtClean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								Regional </a:t>
            </a:r>
            <a:r>
              <a:rPr lang="en-US" sz="2200" b="1" dirty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Platforms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66" y="1302619"/>
            <a:ext cx="3846463" cy="7199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17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Steering </a:t>
            </a:r>
            <a:r>
              <a:rPr lang="en-US" sz="1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Committee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Developing Country  | Regional Platform  |  Donor 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Officials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Sponsorship sub-committee</a:t>
            </a:r>
            <a:endParaRPr lang="en-US" sz="11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8774" y="1302619"/>
            <a:ext cx="3846463" cy="7199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Secretariat</a:t>
            </a:r>
          </a:p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Knowledge Management  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| </a:t>
            </a:r>
            <a:r>
              <a:rPr lang="en-US" sz="1100" dirty="0">
                <a:solidFill>
                  <a:schemeClr val="bg1"/>
                </a:solidFill>
                <a:latin typeface="+mj-lt"/>
                <a:cs typeface="Arial" pitchFamily="34" charset="0"/>
              </a:rPr>
              <a:t>Program </a:t>
            </a:r>
            <a:r>
              <a:rPr lang="en-US" sz="11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Delivery | Global Forums and Peer Learning</a:t>
            </a:r>
            <a:endParaRPr lang="en-US" sz="11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0679" y="3018236"/>
            <a:ext cx="1907319" cy="10523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Asia LEDS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Partnership</a:t>
            </a:r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5362" y="3018236"/>
            <a:ext cx="2086326" cy="10523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Latin American &amp; Caribbean LEDS Platform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62006" y="4844912"/>
            <a:ext cx="1961183" cy="977801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700" b="1" dirty="0" smtClean="0">
                <a:solidFill>
                  <a:schemeClr val="bg1"/>
                </a:solidFill>
                <a:cs typeface="Arial" pitchFamily="34" charset="0"/>
              </a:rPr>
              <a:t>Sectors</a:t>
            </a:r>
          </a:p>
          <a:p>
            <a:pPr algn="ctr">
              <a:defRPr/>
            </a:pPr>
            <a:r>
              <a:rPr lang="en-US" sz="1200" b="1" i="1" dirty="0" smtClean="0">
                <a:solidFill>
                  <a:schemeClr val="bg1"/>
                </a:solidFill>
                <a:cs typeface="Arial" pitchFamily="34" charset="0"/>
              </a:rPr>
              <a:t>Energy, AFOLU, Transport, &amp; Waste officials and experts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4453" y="4844912"/>
            <a:ext cx="1873002" cy="101352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cs typeface="Arial Narrow"/>
              </a:rPr>
              <a:t>Finance</a:t>
            </a:r>
          </a:p>
          <a:p>
            <a:pPr algn="ctr">
              <a:defRPr/>
            </a:pPr>
            <a:r>
              <a:rPr lang="en-US" sz="1700" b="1" i="1" dirty="0">
                <a:solidFill>
                  <a:schemeClr val="bg1"/>
                </a:solidFill>
                <a:cs typeface="Arial Narrow"/>
              </a:rPr>
              <a:t>Implementers/Finance Agencies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92471" y="3019707"/>
            <a:ext cx="1957294" cy="1052319"/>
          </a:xfrm>
          <a:prstGeom prst="rect">
            <a:avLst/>
          </a:prstGeom>
          <a:pattFill prst="ltUpDiag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Eastern European LEDS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Platform</a:t>
            </a:r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Picture 18" descr="Picture 3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82" b="9919"/>
          <a:stretch>
            <a:fillRect/>
          </a:stretch>
        </p:blipFill>
        <p:spPr>
          <a:xfrm>
            <a:off x="7360905" y="249349"/>
            <a:ext cx="1523783" cy="7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49" y="741070"/>
            <a:ext cx="8462685" cy="5727462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sz="2000" dirty="0" smtClean="0">
              <a:latin typeface="Trebuchet MS"/>
              <a:cs typeface="Trebuchet MS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latin typeface="Trebuchet MS"/>
              <a:cs typeface="Trebuchet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5874" y="234613"/>
            <a:ext cx="8861455" cy="683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 Stream Activities </a:t>
            </a:r>
          </a:p>
        </p:txBody>
      </p:sp>
      <p:sp>
        <p:nvSpPr>
          <p:cNvPr id="15" name="Quad Arrow 14"/>
          <p:cNvSpPr/>
          <p:nvPr/>
        </p:nvSpPr>
        <p:spPr>
          <a:xfrm>
            <a:off x="758087" y="1021976"/>
            <a:ext cx="7465807" cy="5131398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27"/>
          <p:cNvGrpSpPr/>
          <p:nvPr/>
        </p:nvGrpSpPr>
        <p:grpSpPr>
          <a:xfrm>
            <a:off x="366391" y="1021976"/>
            <a:ext cx="3893638" cy="2366683"/>
            <a:chOff x="845354" y="89704"/>
            <a:chExt cx="552026" cy="552026"/>
          </a:xfrm>
          <a:solidFill>
            <a:schemeClr val="accent2"/>
          </a:solidFill>
        </p:grpSpPr>
        <p:sp>
          <p:nvSpPr>
            <p:cNvPr id="29" name="Rounded Rectangle 28"/>
            <p:cNvSpPr/>
            <p:nvPr/>
          </p:nvSpPr>
          <p:spPr>
            <a:xfrm>
              <a:off x="845354" y="89704"/>
              <a:ext cx="552026" cy="552026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872302" y="116652"/>
              <a:ext cx="498130" cy="4981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 dirty="0" smtClean="0"/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LEDS Planning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 smtClean="0"/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66391" y="1628507"/>
            <a:ext cx="38936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Facilitator training/peer learning*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Linking national/sub-national LEDS 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Integrating LEDS with climate resilient development 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4758954" y="1021976"/>
            <a:ext cx="4071280" cy="2366683"/>
            <a:chOff x="1493985" y="89704"/>
            <a:chExt cx="552026" cy="552026"/>
          </a:xfrm>
        </p:grpSpPr>
        <p:sp>
          <p:nvSpPr>
            <p:cNvPr id="36" name="Rounded Rectangle 35"/>
            <p:cNvSpPr/>
            <p:nvPr/>
          </p:nvSpPr>
          <p:spPr>
            <a:xfrm>
              <a:off x="1493985" y="89704"/>
              <a:ext cx="552026" cy="5520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520933" y="116652"/>
              <a:ext cx="498130" cy="498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LEDS Analysis Methods and </a:t>
              </a:r>
              <a:r>
                <a:rPr lang="en-US" sz="2800" b="1" kern="1200" dirty="0" smtClean="0"/>
                <a:t>Tools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Development impact assessment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Platform for Climate Smart Planning*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Green Growth Best Practices*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New advisory service</a:t>
              </a:r>
              <a:endParaRPr lang="en-US" sz="2800" b="1" i="1" kern="1200" dirty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67550" y="3872089"/>
            <a:ext cx="3892480" cy="25964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</a:t>
            </a:r>
          </a:p>
          <a:p>
            <a:pPr algn="ctr">
              <a:defRPr/>
            </a:pPr>
            <a:endParaRPr lang="en-US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Finance expert assistance and matchmaking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Climate financing training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National finance strategy support &amp; case studies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Dialogue with finance ministries &amp; investors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758954" y="3872089"/>
            <a:ext cx="4071279" cy="25964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Sectors</a:t>
            </a:r>
          </a:p>
          <a:p>
            <a:pPr algn="ctr">
              <a:defRPr/>
            </a:pPr>
            <a:endParaRPr lang="en-US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Energy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Transport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Waste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Agriculture, Forestry, and Land-Use</a:t>
            </a:r>
            <a:endParaRPr lang="en-US" sz="1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391" y="6550223"/>
            <a:ext cx="670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Affiliated Programs</a:t>
            </a:r>
            <a:endParaRPr lang="en-US" sz="1600" dirty="0"/>
          </a:p>
        </p:txBody>
      </p:sp>
      <p:pic>
        <p:nvPicPr>
          <p:cNvPr id="17" name="Picture 16" descr="Picture 3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82" b="9919"/>
          <a:stretch>
            <a:fillRect/>
          </a:stretch>
        </p:blipFill>
        <p:spPr>
          <a:xfrm>
            <a:off x="7360905" y="249349"/>
            <a:ext cx="1523783" cy="74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b="1" kern="3400" spc="30" dirty="0" smtClean="0">
                <a:solidFill>
                  <a:srgbClr val="008000"/>
                </a:solidFill>
              </a:rPr>
              <a:t>What is the Asia LEDS </a:t>
            </a:r>
            <a:br>
              <a:rPr lang="en-US" sz="3200" b="1" kern="3400" spc="30" dirty="0" smtClean="0">
                <a:solidFill>
                  <a:srgbClr val="008000"/>
                </a:solidFill>
              </a:rPr>
            </a:br>
            <a:r>
              <a:rPr lang="en-US" sz="3200" b="1" kern="3400" spc="30" dirty="0" smtClean="0">
                <a:solidFill>
                  <a:srgbClr val="008000"/>
                </a:solidFill>
              </a:rPr>
              <a:t>Partnership?</a:t>
            </a:r>
            <a:endParaRPr lang="en-US" sz="3200" b="1" kern="3400" spc="3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59254" cy="4421917"/>
          </a:xfrm>
        </p:spPr>
        <p:txBody>
          <a:bodyPr>
            <a:noAutofit/>
          </a:bodyPr>
          <a:lstStyle/>
          <a:p>
            <a:r>
              <a:rPr lang="en-US" sz="2200" dirty="0"/>
              <a:t>V</a:t>
            </a:r>
            <a:r>
              <a:rPr lang="en-US" sz="2200" dirty="0" smtClean="0"/>
              <a:t>oluntary </a:t>
            </a:r>
            <a:r>
              <a:rPr lang="en-US" sz="2200" dirty="0"/>
              <a:t>regional network </a:t>
            </a:r>
            <a:r>
              <a:rPr lang="en-US" sz="2200" dirty="0" smtClean="0"/>
              <a:t>comprised </a:t>
            </a:r>
            <a:r>
              <a:rPr lang="en-US" sz="2200" dirty="0"/>
              <a:t>of organizations and individuals </a:t>
            </a:r>
            <a:r>
              <a:rPr lang="en-US" sz="2200" dirty="0" smtClean="0"/>
              <a:t>active </a:t>
            </a:r>
            <a:r>
              <a:rPr lang="en-US" sz="2200" dirty="0"/>
              <a:t>in designing, promoting, and/or implementing LEDS in </a:t>
            </a:r>
            <a:r>
              <a:rPr lang="en-US" sz="2200" dirty="0" smtClean="0"/>
              <a:t>Asia</a:t>
            </a:r>
          </a:p>
          <a:p>
            <a:r>
              <a:rPr lang="en-US" sz="2200" dirty="0" smtClean="0"/>
              <a:t>Launched </a:t>
            </a:r>
            <a:r>
              <a:rPr lang="en-US" sz="2200" dirty="0"/>
              <a:t>during 1st Asia LEDS Forum in 2012 – 170+ participants from 17 Asia-Pacific </a:t>
            </a:r>
            <a:r>
              <a:rPr lang="en-US" sz="2200" dirty="0" smtClean="0"/>
              <a:t>countries</a:t>
            </a:r>
          </a:p>
          <a:p>
            <a:r>
              <a:rPr lang="en-US" sz="2200" dirty="0" smtClean="0"/>
              <a:t>Participants agreed on shared vision of “Asia </a:t>
            </a:r>
            <a:r>
              <a:rPr lang="en-US" sz="2200" dirty="0"/>
              <a:t>as a region of robust economic progress and low greenhouse gas emissions, with countries adopting and implementing LEDS and green growth </a:t>
            </a:r>
            <a:r>
              <a:rPr lang="en-US" sz="2200" dirty="0" smtClean="0"/>
              <a:t>practices”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2" name="Picture 18" descr="http://www.aepc.gov.np/templates/rt_catalyst_j15/images/bla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lowemissionsasia.org/sites/default/files/10%20-%20Asia_LEDS_Fourm_2012_Day4_Set2_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0022" y="4831307"/>
            <a:ext cx="2633700" cy="17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owemissionsasia.org/sites/default/files/Opening%20Plenary%20-%20Day%202%20-%20Panel%20Discussion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" y="4831307"/>
            <a:ext cx="2633700" cy="17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wemissionsasia.org/sites/default/files/13%20-%20Asia_LEDS_Fourm_2012_Day4_Set1_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30" y="4831307"/>
            <a:ext cx="2633700" cy="17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b="1" kern="3400" spc="30" dirty="0" smtClean="0">
                <a:solidFill>
                  <a:srgbClr val="008000"/>
                </a:solidFill>
              </a:rPr>
              <a:t>Who is in the Asia LEDS </a:t>
            </a:r>
            <a:br>
              <a:rPr lang="en-US" sz="3200" b="1" kern="3400" spc="30" dirty="0" smtClean="0">
                <a:solidFill>
                  <a:srgbClr val="008000"/>
                </a:solidFill>
              </a:rPr>
            </a:br>
            <a:r>
              <a:rPr lang="en-US" sz="3200" b="1" kern="3400" spc="30" dirty="0" smtClean="0">
                <a:solidFill>
                  <a:srgbClr val="008000"/>
                </a:solidFill>
              </a:rPr>
              <a:t>Partnership?</a:t>
            </a:r>
            <a:endParaRPr lang="en-US" sz="3200" b="1" kern="3400" spc="3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59254" cy="442191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Members</a:t>
            </a:r>
            <a:r>
              <a:rPr lang="en-US" sz="2400" b="1" dirty="0"/>
              <a:t>: </a:t>
            </a:r>
            <a:r>
              <a:rPr lang="en-US" sz="2400" dirty="0" smtClean="0"/>
              <a:t>Organizations and individuals from </a:t>
            </a:r>
            <a:r>
              <a:rPr lang="en-US" sz="2400" dirty="0"/>
              <a:t>A</a:t>
            </a:r>
            <a:r>
              <a:rPr lang="en-US" sz="2400" dirty="0" smtClean="0"/>
              <a:t>sian </a:t>
            </a:r>
            <a:r>
              <a:rPr lang="en-US" sz="2400" dirty="0"/>
              <a:t>governments, multilateral agencies, donors, international NGOs, </a:t>
            </a:r>
            <a:r>
              <a:rPr lang="en-US" sz="2400" dirty="0" smtClean="0"/>
              <a:t>academic and research community, and businesses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b="1" dirty="0" smtClean="0"/>
              <a:t>Co-Chairs</a:t>
            </a:r>
            <a:r>
              <a:rPr lang="en-US" sz="2400" b="1" dirty="0"/>
              <a:t>: </a:t>
            </a:r>
            <a:r>
              <a:rPr lang="en-US" sz="2400" dirty="0"/>
              <a:t>Government of Indonesia and USAID</a:t>
            </a:r>
          </a:p>
          <a:p>
            <a:pPr>
              <a:spcAft>
                <a:spcPts val="0"/>
              </a:spcAft>
            </a:pPr>
            <a:r>
              <a:rPr lang="en-US" sz="2400" b="1" dirty="0"/>
              <a:t>Steering Committee: </a:t>
            </a:r>
            <a:r>
              <a:rPr lang="en-US" sz="2400" dirty="0" smtClean="0"/>
              <a:t>23 </a:t>
            </a:r>
            <a:r>
              <a:rPr lang="en-US" sz="2400" dirty="0"/>
              <a:t>individuals with balanced representation from Asian </a:t>
            </a:r>
            <a:r>
              <a:rPr lang="en-US" sz="2400" dirty="0" smtClean="0"/>
              <a:t>governments </a:t>
            </a:r>
            <a:r>
              <a:rPr lang="en-US" sz="2400" dirty="0"/>
              <a:t>and international development organizations / </a:t>
            </a:r>
            <a:r>
              <a:rPr lang="en-US" sz="2400" dirty="0" smtClean="0"/>
              <a:t>NGOs</a:t>
            </a:r>
            <a:endParaRPr lang="en-US" sz="2400" dirty="0"/>
          </a:p>
          <a:p>
            <a:pPr>
              <a:spcAft>
                <a:spcPts val="0"/>
              </a:spcAft>
            </a:pPr>
            <a:r>
              <a:rPr lang="en-US" sz="2400" b="1" dirty="0"/>
              <a:t>Secretariat: </a:t>
            </a:r>
            <a:r>
              <a:rPr lang="en-US" sz="2400" dirty="0" smtClean="0"/>
              <a:t>USAID Low Emissions Asian Development program</a:t>
            </a:r>
          </a:p>
        </p:txBody>
      </p:sp>
      <p:pic>
        <p:nvPicPr>
          <p:cNvPr id="4" name="Picture 3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5"/>
          <a:stretch/>
        </p:blipFill>
        <p:spPr bwMode="auto">
          <a:xfrm>
            <a:off x="972195" y="5418407"/>
            <a:ext cx="1321435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P:\REO\PROGRAMS\Regional Programs\GCC_LEAD Program_ICF\2012-09_Asia Regional LEDS Forum\graphics\ADB logo_25mmB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25" y="5388240"/>
            <a:ext cx="457835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skhananusit\Desktop\AustGov_Stacked_AusAID_LogoBl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21" y="5363815"/>
            <a:ext cx="721995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27699.ICF-HQ\Downloads\CC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11" y="6103870"/>
            <a:ext cx="537210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skhananusit\AppData\Local\Microsoft\Windows\Temporary Internet Files\Content.Outlook\MBUDGXYW\UNDP_Logo-Blue w Tagline-ENG (2)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00" y="6136337"/>
            <a:ext cx="306921" cy="6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27" y="6155145"/>
            <a:ext cx="433927" cy="4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skhananusit\AppData\Local\Microsoft\Windows\Temporary Internet Files\Content.Outlook\MBUDGXYW\CDKN_English_Main Logo_1509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62" y="5420956"/>
            <a:ext cx="807720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5" y="5335855"/>
            <a:ext cx="557618" cy="55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Japan International Cooperation Agency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74"/>
          <a:stretch/>
        </p:blipFill>
        <p:spPr bwMode="auto">
          <a:xfrm>
            <a:off x="211220" y="6131474"/>
            <a:ext cx="563872" cy="4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unescap.org/sites/all/themes/escaptheme/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62"/>
          <a:stretch/>
        </p:blipFill>
        <p:spPr bwMode="auto">
          <a:xfrm>
            <a:off x="4813126" y="6261912"/>
            <a:ext cx="932103" cy="2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ggi.org/wp-content/uploads/2012/10/logo-ggg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50" y="5442835"/>
            <a:ext cx="938689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s://encrypted-tbn1.google.com/images?q=tbn:ANd9GcQK_OArq1ob4p8mWzPE_JBgLByIN9qvyBR1Ehawv7C0qqTSrSj_BA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12" y="6141490"/>
            <a:ext cx="411480" cy="47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://4.bp.blogspot.com/_S0sCgKSyq5U/TOqwaPl7Z_I/AAAAAAAADYU/a_lB-JSZoT4/s1600/Natural%2BResoures%2B%2526%2BEnvironment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33" y="6031012"/>
            <a:ext cx="615142" cy="64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 descr="Clean Air Asia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2375" r="6670" b="19257"/>
          <a:stretch/>
        </p:blipFill>
        <p:spPr bwMode="auto">
          <a:xfrm>
            <a:off x="5747588" y="5357259"/>
            <a:ext cx="554380" cy="4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step.in/newsletter/images/CSTEP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16" y="5440303"/>
            <a:ext cx="636461" cy="2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ttps://encrypted-tbn1.google.com/images?q=tbn:ANd9GcQB1EzEB9BL66htzwiyBr_x4ocjUxLN_kKmndUACJW_UWbmvvAx4Q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27" y="5430834"/>
            <a:ext cx="480060" cy="35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Official Suruhanjaya Pengangkutan Awam Darat (S.P.A.D.) Website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2"/>
          <a:stretch/>
        </p:blipFill>
        <p:spPr bwMode="auto">
          <a:xfrm>
            <a:off x="1007364" y="6141490"/>
            <a:ext cx="464493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aepc.gov.np/templates/rt_catalyst_j15/images/blank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 preferRelativeResize="0"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t="995" r="79218" b="89739"/>
          <a:stretch/>
        </p:blipFill>
        <p:spPr bwMode="auto">
          <a:xfrm>
            <a:off x="1760514" y="6125533"/>
            <a:ext cx="579654" cy="5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12298" r="77759" b="72381"/>
          <a:stretch/>
        </p:blipFill>
        <p:spPr bwMode="auto">
          <a:xfrm>
            <a:off x="4067489" y="5385752"/>
            <a:ext cx="462052" cy="44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http://library.geographicalmedia.com/spots/2009/84/588-t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1" y="611674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t0.gstatic.com/images?q=tbn:ANd9GcSrKSRnxG_eBjt4YsN33mTfqiaspWjv9pvYDAjvWOPhdMpG8yLb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r="13700" b="3361"/>
          <a:stretch/>
        </p:blipFill>
        <p:spPr bwMode="auto">
          <a:xfrm>
            <a:off x="8352432" y="6083932"/>
            <a:ext cx="457833" cy="5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b="1" kern="3400" spc="30" dirty="0" smtClean="0">
                <a:solidFill>
                  <a:srgbClr val="008000"/>
                </a:solidFill>
              </a:rPr>
              <a:t>What are our objectives?</a:t>
            </a:r>
            <a:endParaRPr lang="en-US" sz="3200" b="1" kern="3400" spc="3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988258" cy="442191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Information </a:t>
            </a:r>
            <a:r>
              <a:rPr lang="en-US" sz="2400" b="1" dirty="0"/>
              <a:t>exchange, coordination, and collaboration </a:t>
            </a:r>
            <a:r>
              <a:rPr lang="en-US" sz="2400" dirty="0"/>
              <a:t>among countries, donors, and other partners working on LEDS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</a:t>
            </a:r>
            <a:r>
              <a:rPr lang="en-US" sz="2400" dirty="0"/>
              <a:t>and disseminate </a:t>
            </a:r>
            <a:r>
              <a:rPr lang="en-US" sz="2400" b="1" dirty="0"/>
              <a:t>LEDS tools, models, approaches, and best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Promote </a:t>
            </a:r>
            <a:r>
              <a:rPr lang="en-US" sz="2400" b="1" dirty="0"/>
              <a:t>capacity building </a:t>
            </a:r>
            <a:r>
              <a:rPr lang="en-US" sz="2400" dirty="0"/>
              <a:t>of practitioners in </a:t>
            </a:r>
            <a:r>
              <a:rPr lang="en-US" sz="2400" dirty="0" smtClean="0"/>
              <a:t>designing </a:t>
            </a:r>
            <a:r>
              <a:rPr lang="en-US" sz="2400" dirty="0"/>
              <a:t>and implementing LEDS and green </a:t>
            </a:r>
            <a:r>
              <a:rPr lang="en-US" sz="2400" dirty="0" smtClean="0"/>
              <a:t>growth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Build </a:t>
            </a:r>
            <a:r>
              <a:rPr lang="en-US" sz="2400" b="1" dirty="0"/>
              <a:t>awareness, support, and leadership </a:t>
            </a:r>
            <a:r>
              <a:rPr lang="en-US" sz="2400" dirty="0"/>
              <a:t>for LEDS across </a:t>
            </a:r>
            <a:r>
              <a:rPr lang="en-US" sz="2400" dirty="0" smtClean="0"/>
              <a:t>Asia</a:t>
            </a:r>
            <a:endParaRPr lang="en-US" sz="2400" dirty="0"/>
          </a:p>
        </p:txBody>
      </p:sp>
      <p:pic>
        <p:nvPicPr>
          <p:cNvPr id="4" name="Picture 3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2" y="1615366"/>
            <a:ext cx="3045318" cy="2295701"/>
          </a:xfrm>
          <a:prstGeom prst="rect">
            <a:avLst/>
          </a:prstGeom>
        </p:spPr>
      </p:pic>
      <p:pic>
        <p:nvPicPr>
          <p:cNvPr id="2052" name="Picture 4" descr="http://lowemissionsasia.org/sites/default/files/Open-Space-Session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2" y="4084540"/>
            <a:ext cx="3048000" cy="21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8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b="1" kern="3400" spc="30" dirty="0" smtClean="0">
                <a:solidFill>
                  <a:srgbClr val="008000"/>
                </a:solidFill>
              </a:rPr>
              <a:t>Member-driven Priorities: 2013</a:t>
            </a:r>
            <a:endParaRPr lang="en-US" sz="3200" b="1" kern="3400" spc="3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21917"/>
          </a:xfrm>
        </p:spPr>
        <p:txBody>
          <a:bodyPr>
            <a:no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atest </a:t>
            </a:r>
            <a:r>
              <a:rPr lang="en-US" sz="2400" dirty="0"/>
              <a:t>knowledge on financing strategies and how to access LEDS </a:t>
            </a:r>
            <a:r>
              <a:rPr lang="en-US" sz="2400" dirty="0" smtClean="0"/>
              <a:t>financing</a:t>
            </a:r>
          </a:p>
          <a:p>
            <a:r>
              <a:rPr lang="en-US" sz="2400" dirty="0" smtClean="0"/>
              <a:t>LEDS </a:t>
            </a:r>
            <a:r>
              <a:rPr lang="en-US" sz="2400" dirty="0"/>
              <a:t>analysis and planning tools and methods to assist with decision-making and impact </a:t>
            </a:r>
            <a:r>
              <a:rPr lang="en-US" sz="2400" dirty="0" smtClean="0"/>
              <a:t>assessment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ector-specific </a:t>
            </a:r>
            <a:r>
              <a:rPr lang="en-US" sz="2400" dirty="0"/>
              <a:t>LEDS best </a:t>
            </a:r>
            <a:r>
              <a:rPr lang="en-US" sz="2400" dirty="0" smtClean="0"/>
              <a:t>practices</a:t>
            </a:r>
          </a:p>
          <a:p>
            <a:r>
              <a:rPr lang="en-US" sz="2400" dirty="0" smtClean="0"/>
              <a:t>Knowledge sharing systems</a:t>
            </a:r>
          </a:p>
          <a:p>
            <a:r>
              <a:rPr lang="en-US" sz="2400" dirty="0" smtClean="0"/>
              <a:t>Coordination 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</p:txBody>
      </p:sp>
      <p:pic>
        <p:nvPicPr>
          <p:cNvPr id="4" name="Picture 3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9359"/>
            <a:ext cx="91440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b="1" kern="3400" spc="30" dirty="0">
                <a:solidFill>
                  <a:srgbClr val="008000"/>
                </a:solidFill>
              </a:rPr>
              <a:t>Illustrative </a:t>
            </a:r>
            <a:r>
              <a:rPr lang="en-US" sz="3200" b="1" kern="3400" spc="30" dirty="0" smtClean="0">
                <a:solidFill>
                  <a:srgbClr val="008000"/>
                </a:solidFill>
              </a:rPr>
              <a:t>and Planned </a:t>
            </a:r>
            <a:br>
              <a:rPr lang="en-US" sz="3200" b="1" kern="3400" spc="30" dirty="0" smtClean="0">
                <a:solidFill>
                  <a:srgbClr val="008000"/>
                </a:solidFill>
              </a:rPr>
            </a:br>
            <a:r>
              <a:rPr lang="en-US" sz="3200" b="1" kern="3400" spc="30" dirty="0" smtClean="0">
                <a:solidFill>
                  <a:srgbClr val="008000"/>
                </a:solidFill>
              </a:rPr>
              <a:t>Activities in </a:t>
            </a:r>
            <a:r>
              <a:rPr lang="en-US" sz="3200" b="1" kern="3400" spc="30" dirty="0">
                <a:solidFill>
                  <a:srgbClr val="008000"/>
                </a:solidFill>
              </a:rPr>
              <a:t>Priority </a:t>
            </a:r>
            <a:r>
              <a:rPr lang="en-US" sz="3200" b="1" kern="3400" spc="30" dirty="0" smtClean="0">
                <a:solidFill>
                  <a:srgbClr val="008000"/>
                </a:solidFill>
              </a:rPr>
              <a:t>Areas</a:t>
            </a:r>
            <a:endParaRPr lang="en-US" sz="3200" b="1" kern="3400" spc="3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48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Financing</a:t>
            </a:r>
          </a:p>
        </p:txBody>
      </p:sp>
      <p:pic>
        <p:nvPicPr>
          <p:cNvPr id="4" name="Picture 3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10047574"/>
              </p:ext>
            </p:extLst>
          </p:nvPr>
        </p:nvGraphicFramePr>
        <p:xfrm>
          <a:off x="555009" y="2133978"/>
          <a:ext cx="8131791" cy="418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60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kern="3400" spc="30" dirty="0">
                <a:solidFill>
                  <a:srgbClr val="008000"/>
                </a:solidFill>
              </a:rPr>
              <a:t>Purpose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600200"/>
            <a:ext cx="7915702" cy="4525963"/>
          </a:xfrm>
        </p:spPr>
        <p:txBody>
          <a:bodyPr/>
          <a:lstStyle/>
          <a:p>
            <a:r>
              <a:rPr lang="en-US" dirty="0" smtClean="0"/>
              <a:t>Discuss how Low Emissions Development Strategies (LEDS) can be a foundation for Nationally Appropriate Mitigation Actions (NAMAs)</a:t>
            </a:r>
          </a:p>
          <a:p>
            <a:r>
              <a:rPr lang="en-US" dirty="0" smtClean="0"/>
              <a:t>Introduce global and regional knowledge sharing approaches on green growth and sustainability (</a:t>
            </a:r>
            <a:r>
              <a:rPr lang="en-US" sz="2400" i="1" dirty="0" smtClean="0"/>
              <a:t>that will be discussed more on Wednesday morning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7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b="1" kern="3400" spc="30" dirty="0">
                <a:solidFill>
                  <a:srgbClr val="008000"/>
                </a:solidFill>
              </a:rPr>
              <a:t>Illustrative </a:t>
            </a:r>
            <a:r>
              <a:rPr lang="en-US" sz="3200" b="1" kern="3400" spc="30" dirty="0" smtClean="0">
                <a:solidFill>
                  <a:srgbClr val="008000"/>
                </a:solidFill>
              </a:rPr>
              <a:t>and Planned </a:t>
            </a:r>
            <a:br>
              <a:rPr lang="en-US" sz="3200" b="1" kern="3400" spc="30" dirty="0" smtClean="0">
                <a:solidFill>
                  <a:srgbClr val="008000"/>
                </a:solidFill>
              </a:rPr>
            </a:br>
            <a:r>
              <a:rPr lang="en-US" sz="3200" b="1" kern="3400" spc="30" dirty="0" smtClean="0">
                <a:solidFill>
                  <a:srgbClr val="008000"/>
                </a:solidFill>
              </a:rPr>
              <a:t>Activities in </a:t>
            </a:r>
            <a:r>
              <a:rPr lang="en-US" sz="3200" b="1" kern="3400" spc="30" dirty="0">
                <a:solidFill>
                  <a:srgbClr val="008000"/>
                </a:solidFill>
              </a:rPr>
              <a:t>Priority </a:t>
            </a:r>
            <a:r>
              <a:rPr lang="en-US" sz="3200" b="1" kern="3400" spc="30" dirty="0" smtClean="0">
                <a:solidFill>
                  <a:srgbClr val="008000"/>
                </a:solidFill>
              </a:rPr>
              <a:t>Areas (cont)</a:t>
            </a:r>
            <a:endParaRPr lang="en-US" sz="3200" b="1" kern="3400" spc="3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48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Analysis </a:t>
            </a:r>
            <a:r>
              <a:rPr lang="en-US" sz="2800" b="1" dirty="0"/>
              <a:t>and planning tools and methods </a:t>
            </a:r>
            <a:endParaRPr lang="en-US" sz="2800" b="1" dirty="0" smtClean="0"/>
          </a:p>
        </p:txBody>
      </p:sp>
      <p:pic>
        <p:nvPicPr>
          <p:cNvPr id="4" name="Picture 3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72060419"/>
              </p:ext>
            </p:extLst>
          </p:nvPr>
        </p:nvGraphicFramePr>
        <p:xfrm>
          <a:off x="555008" y="2215866"/>
          <a:ext cx="8131792" cy="441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99" y="4851995"/>
            <a:ext cx="2326973" cy="15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56" y="4831525"/>
            <a:ext cx="2359522" cy="15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sz="3200" b="1" kern="3400" spc="30" dirty="0">
                <a:solidFill>
                  <a:srgbClr val="008000"/>
                </a:solidFill>
              </a:rPr>
              <a:t>Illustrative </a:t>
            </a:r>
            <a:r>
              <a:rPr lang="en-US" sz="3200" b="1" kern="3400" spc="30" dirty="0" smtClean="0">
                <a:solidFill>
                  <a:srgbClr val="008000"/>
                </a:solidFill>
              </a:rPr>
              <a:t>and Planned </a:t>
            </a:r>
            <a:br>
              <a:rPr lang="en-US" sz="3200" b="1" kern="3400" spc="30" dirty="0" smtClean="0">
                <a:solidFill>
                  <a:srgbClr val="008000"/>
                </a:solidFill>
              </a:rPr>
            </a:br>
            <a:r>
              <a:rPr lang="en-US" sz="3200" b="1" kern="3400" spc="30" dirty="0" smtClean="0">
                <a:solidFill>
                  <a:srgbClr val="008000"/>
                </a:solidFill>
              </a:rPr>
              <a:t>Activities in </a:t>
            </a:r>
            <a:r>
              <a:rPr lang="en-US" sz="3200" b="1" kern="3400" spc="30" dirty="0">
                <a:solidFill>
                  <a:srgbClr val="008000"/>
                </a:solidFill>
              </a:rPr>
              <a:t>Priority </a:t>
            </a:r>
            <a:r>
              <a:rPr lang="en-US" sz="3200" b="1" kern="3400" spc="30" dirty="0" smtClean="0">
                <a:solidFill>
                  <a:srgbClr val="008000"/>
                </a:solidFill>
              </a:rPr>
              <a:t>Areas (cont)</a:t>
            </a:r>
            <a:endParaRPr lang="en-US" sz="3200" b="1" kern="3400" spc="3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481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Knowledge-sharing</a:t>
            </a:r>
            <a:r>
              <a:rPr lang="en-US" sz="2800" b="1" dirty="0"/>
              <a:t> </a:t>
            </a:r>
            <a:r>
              <a:rPr lang="en-US" sz="2800" b="1" dirty="0" smtClean="0"/>
              <a:t>and coordination</a:t>
            </a:r>
          </a:p>
        </p:txBody>
      </p:sp>
      <p:pic>
        <p:nvPicPr>
          <p:cNvPr id="4" name="Picture 3" descr="C:\Users\skhananusit\AppData\Local\Microsoft\Windows\Temporary Internet Files\Content.Outlook\MBUDGXYW\ALP Logo smaller leav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/>
          <a:stretch/>
        </p:blipFill>
        <p:spPr bwMode="auto">
          <a:xfrm>
            <a:off x="6127306" y="76952"/>
            <a:ext cx="2960872" cy="1092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64573649"/>
              </p:ext>
            </p:extLst>
          </p:nvPr>
        </p:nvGraphicFramePr>
        <p:xfrm>
          <a:off x="555010" y="2215866"/>
          <a:ext cx="8029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6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en-US" b="1" kern="3400" spc="30" dirty="0" smtClean="0">
                <a:solidFill>
                  <a:srgbClr val="008000"/>
                </a:solidFill>
              </a:rPr>
              <a:t>What are LEDS?</a:t>
            </a:r>
            <a:endParaRPr lang="en-US" b="1" kern="3400" spc="30" dirty="0">
              <a:solidFill>
                <a:srgbClr val="008000"/>
              </a:solidFill>
            </a:endParaRPr>
          </a:p>
        </p:txBody>
      </p:sp>
      <p:pic>
        <p:nvPicPr>
          <p:cNvPr id="1042" name="Picture 18" descr="http://www.aepc.gov.np/templates/rt_catalyst_j15/images/bla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4334"/>
            <a:ext cx="8229600" cy="3411941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57A140"/>
            </a:solidFill>
          </a:ln>
        </p:spPr>
        <p:txBody>
          <a:bodyPr lIns="274320" tIns="182880" rIns="274320" bIns="182880">
            <a:noAutofit/>
          </a:bodyPr>
          <a:lstStyle/>
          <a:p>
            <a:pPr marL="0" indent="0">
              <a:buNone/>
            </a:pPr>
            <a:r>
              <a:rPr lang="en-US" sz="2200" i="1" dirty="0" smtClean="0"/>
              <a:t>Low </a:t>
            </a:r>
            <a:r>
              <a:rPr lang="en-US" sz="2200" i="1" dirty="0"/>
              <a:t>emission development </a:t>
            </a:r>
            <a:r>
              <a:rPr lang="en-US" sz="2200" i="1" dirty="0" smtClean="0"/>
              <a:t>strategies, or LEDS, </a:t>
            </a:r>
            <a:r>
              <a:rPr lang="en-US" sz="2200" i="1" dirty="0"/>
              <a:t>are </a:t>
            </a:r>
            <a:r>
              <a:rPr lang="en-US" sz="2200" i="1" dirty="0" smtClean="0"/>
              <a:t>country-led strategic </a:t>
            </a:r>
            <a:r>
              <a:rPr lang="en-US" sz="2200" i="1" dirty="0"/>
              <a:t>planning frameworks to promote </a:t>
            </a:r>
            <a:r>
              <a:rPr lang="en-US" sz="2200" i="1" dirty="0" smtClean="0"/>
              <a:t>climate-resilient </a:t>
            </a:r>
            <a:r>
              <a:rPr lang="en-US" sz="2200" i="1" dirty="0"/>
              <a:t>economic growth while simultaneously reducing greenhouse gas (GHG) emissions over the </a:t>
            </a:r>
            <a:r>
              <a:rPr lang="en-US" sz="2200" i="1" dirty="0" smtClean="0"/>
              <a:t>long term. </a:t>
            </a:r>
            <a:r>
              <a:rPr lang="en-US" sz="2200" i="1" dirty="0"/>
              <a:t>LEDS carries the same general meaning as </a:t>
            </a:r>
            <a:r>
              <a:rPr lang="en-US" sz="2200" i="1" dirty="0" smtClean="0"/>
              <a:t>low-carbon </a:t>
            </a:r>
            <a:r>
              <a:rPr lang="en-US" sz="2200" i="1" dirty="0"/>
              <a:t>development strategies, </a:t>
            </a:r>
            <a:r>
              <a:rPr lang="en-US" sz="2200" i="1" dirty="0" smtClean="0"/>
              <a:t>low-emission climate-resilient </a:t>
            </a:r>
            <a:r>
              <a:rPr lang="en-US" sz="2200" i="1" dirty="0"/>
              <a:t>development strategies, and green growth strategies. While LEDS focus on reducing GHG emissions, effective LEDS </a:t>
            </a:r>
            <a:r>
              <a:rPr lang="en-US" sz="2200" i="1" dirty="0" smtClean="0"/>
              <a:t>frameworks should work </a:t>
            </a:r>
            <a:r>
              <a:rPr lang="en-US" sz="2200" i="1" dirty="0"/>
              <a:t>to ensure that </a:t>
            </a:r>
            <a:r>
              <a:rPr lang="en-US" sz="2200" i="1" dirty="0" smtClean="0"/>
              <a:t>climate-resilient and adaptation are fully considered in near- and long-term planning.</a:t>
            </a:r>
          </a:p>
        </p:txBody>
      </p:sp>
    </p:spTree>
    <p:extLst>
      <p:ext uri="{BB962C8B-B14F-4D97-AF65-F5344CB8AC3E}">
        <p14:creationId xmlns:p14="http://schemas.microsoft.com/office/powerpoint/2010/main" val="2507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667931" y="5105398"/>
            <a:ext cx="5306823" cy="9785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478"/>
          </a:xfrm>
        </p:spPr>
        <p:txBody>
          <a:bodyPr>
            <a:normAutofit/>
          </a:bodyPr>
          <a:lstStyle/>
          <a:p>
            <a:r>
              <a:rPr lang="en-US" b="1" kern="3400" spc="30" dirty="0">
                <a:solidFill>
                  <a:srgbClr val="008000"/>
                </a:solidFill>
              </a:rPr>
              <a:t>Goal of a LEDS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662780" y="6139155"/>
            <a:ext cx="550001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45811" y="6153090"/>
            <a:ext cx="712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Calibri" pitchFamily="34" charset="0"/>
                <a:cs typeface="宋体"/>
              </a:rPr>
              <a:t>Time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907633" y="3995746"/>
            <a:ext cx="992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cs typeface="Arial" charset="0"/>
              </a:rPr>
              <a:t>Growth</a:t>
            </a:r>
            <a:endParaRPr lang="en-US" altLang="zh-CN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rot="20941664">
            <a:off x="7130607" y="3261735"/>
            <a:ext cx="12738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AE0101"/>
                </a:solidFill>
                <a:ea typeface="ＭＳ Ｐゴシック"/>
                <a:cs typeface="Arial" charset="0"/>
              </a:rPr>
              <a:t>Business </a:t>
            </a:r>
            <a:r>
              <a:rPr lang="en-US" altLang="zh-CN" sz="1600" b="1" dirty="0">
                <a:solidFill>
                  <a:srgbClr val="AE0101"/>
                </a:solidFill>
                <a:ea typeface="ＭＳ Ｐゴシック"/>
                <a:cs typeface="Arial" charset="0"/>
              </a:rPr>
              <a:t>as Usual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119116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Calibri"/>
              </a:rPr>
              <a:t>Meet economic and social development goals</a:t>
            </a:r>
          </a:p>
          <a:p>
            <a:r>
              <a:rPr lang="en-US" sz="2800" dirty="0" smtClean="0">
                <a:cs typeface="Calibri"/>
              </a:rPr>
              <a:t>while </a:t>
            </a:r>
            <a:r>
              <a:rPr lang="en-US" sz="2800" dirty="0">
                <a:cs typeface="Calibri"/>
              </a:rPr>
              <a:t>reducing or slowing </a:t>
            </a:r>
            <a:r>
              <a:rPr lang="en-US" sz="2800" dirty="0" smtClean="0">
                <a:cs typeface="Calibri"/>
              </a:rPr>
              <a:t>GHG emissions</a:t>
            </a:r>
            <a:endParaRPr lang="en-US" sz="2800" dirty="0">
              <a:cs typeface="Calibri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 flipH="1" flipV="1">
            <a:off x="369567" y="4179568"/>
            <a:ext cx="3810000" cy="22862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904998" y="6162351"/>
            <a:ext cx="76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altLang="zh-CN" sz="1200" b="0" i="1" dirty="0" smtClean="0">
                <a:solidFill>
                  <a:srgbClr val="A6A6A6"/>
                </a:solidFill>
                <a:ea typeface="ＭＳ Ｐゴシック"/>
                <a:cs typeface="Arial" charset="0"/>
              </a:rPr>
              <a:t>(today)</a:t>
            </a:r>
            <a:endParaRPr lang="en-US" altLang="zh-CN" sz="1200" b="0" i="1" dirty="0">
              <a:solidFill>
                <a:srgbClr val="A6A6A6"/>
              </a:solidFill>
              <a:ea typeface="ＭＳ Ｐゴシック"/>
              <a:cs typeface="Arial" charset="0"/>
            </a:endParaRPr>
          </a:p>
        </p:txBody>
      </p:sp>
      <p:sp>
        <p:nvSpPr>
          <p:cNvPr id="25" name="Slide Number Placeholder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86600" y="6324601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algn="r">
              <a:defRPr/>
            </a:pPr>
            <a:fld id="{257CED39-96D2-434D-8D1D-181F331A57B9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676398" y="4639731"/>
            <a:ext cx="5350933" cy="781434"/>
            <a:chOff x="1828799" y="4411134"/>
            <a:chExt cx="5350933" cy="781434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 rot="1019609">
              <a:off x="4573455" y="4854014"/>
              <a:ext cx="25677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ct val="20000"/>
                </a:spcBef>
              </a:pPr>
              <a:r>
                <a:rPr lang="en-US" altLang="zh-CN" sz="1600" b="1" dirty="0">
                  <a:solidFill>
                    <a:srgbClr val="008000"/>
                  </a:solidFill>
                  <a:ea typeface="ＭＳ Ｐゴシック"/>
                  <a:cs typeface="Arial" charset="0"/>
                </a:rPr>
                <a:t>Low </a:t>
              </a:r>
              <a:r>
                <a:rPr lang="en-US" altLang="zh-CN" sz="1600" b="1" dirty="0" smtClean="0">
                  <a:solidFill>
                    <a:srgbClr val="008000"/>
                  </a:solidFill>
                  <a:ea typeface="ＭＳ Ｐゴシック"/>
                  <a:cs typeface="Arial" charset="0"/>
                </a:rPr>
                <a:t>Emission Pathways</a:t>
              </a:r>
              <a:endParaRPr lang="en-US" altLang="zh-CN" sz="1600" b="1" dirty="0">
                <a:solidFill>
                  <a:srgbClr val="008000"/>
                </a:solidFill>
                <a:ea typeface="ＭＳ Ｐゴシック"/>
                <a:cs typeface="Arial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1828799" y="4411134"/>
              <a:ext cx="5350933" cy="770467"/>
            </a:xfrm>
            <a:custGeom>
              <a:avLst/>
              <a:gdLst>
                <a:gd name="connsiteX0" fmla="*/ 0 w 5350933"/>
                <a:gd name="connsiteY0" fmla="*/ 857955 h 925689"/>
                <a:gd name="connsiteX1" fmla="*/ 2616200 w 5350933"/>
                <a:gd name="connsiteY1" fmla="*/ 11289 h 925689"/>
                <a:gd name="connsiteX2" fmla="*/ 5350933 w 5350933"/>
                <a:gd name="connsiteY2" fmla="*/ 925689 h 92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933" h="925689">
                  <a:moveTo>
                    <a:pt x="0" y="857955"/>
                  </a:moveTo>
                  <a:cubicBezTo>
                    <a:pt x="862189" y="428977"/>
                    <a:pt x="1724378" y="0"/>
                    <a:pt x="2616200" y="11289"/>
                  </a:cubicBezTo>
                  <a:cubicBezTo>
                    <a:pt x="3508022" y="22578"/>
                    <a:pt x="5350933" y="925689"/>
                    <a:pt x="5350933" y="925689"/>
                  </a:cubicBezTo>
                </a:path>
              </a:pathLst>
            </a:custGeom>
            <a:noFill/>
            <a:ln w="38100" cap="flat" cmpd="sng" algn="ctr">
              <a:solidFill>
                <a:srgbClr val="007C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752600" y="2286000"/>
            <a:ext cx="5342467" cy="2904067"/>
            <a:chOff x="1820332" y="2048933"/>
            <a:chExt cx="5342467" cy="2904067"/>
          </a:xfrm>
        </p:grpSpPr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 rot="19589742">
              <a:off x="4461525" y="2444537"/>
              <a:ext cx="24545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rgbClr val="007C01"/>
                  </a:solidFill>
                  <a:cs typeface="Arial" charset="0"/>
                </a:rPr>
                <a:t>Green Growth Pathway</a:t>
              </a:r>
              <a:endParaRPr lang="en-US" altLang="zh-CN" sz="1600" b="1" dirty="0">
                <a:solidFill>
                  <a:srgbClr val="007C01"/>
                </a:solidFill>
                <a:cs typeface="Arial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1820332" y="2048933"/>
              <a:ext cx="5342467" cy="2904067"/>
            </a:xfrm>
            <a:custGeom>
              <a:avLst/>
              <a:gdLst>
                <a:gd name="connsiteX0" fmla="*/ 0 w 5342467"/>
                <a:gd name="connsiteY0" fmla="*/ 2904067 h 2904067"/>
                <a:gd name="connsiteX1" fmla="*/ 2396067 w 5342467"/>
                <a:gd name="connsiteY1" fmla="*/ 1811867 h 2904067"/>
                <a:gd name="connsiteX2" fmla="*/ 5342467 w 5342467"/>
                <a:gd name="connsiteY2" fmla="*/ 0 h 290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2467" h="2904067">
                  <a:moveTo>
                    <a:pt x="0" y="2904067"/>
                  </a:moveTo>
                  <a:cubicBezTo>
                    <a:pt x="752828" y="2599972"/>
                    <a:pt x="1505656" y="2295878"/>
                    <a:pt x="2396067" y="1811867"/>
                  </a:cubicBezTo>
                  <a:cubicBezTo>
                    <a:pt x="3286478" y="1327856"/>
                    <a:pt x="4851400" y="300567"/>
                    <a:pt x="5342467" y="0"/>
                  </a:cubicBezTo>
                </a:path>
              </a:pathLst>
            </a:custGeom>
            <a:noFill/>
            <a:ln w="38100" cap="flat" cmpd="sng" algn="ctr">
              <a:solidFill>
                <a:srgbClr val="007C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Down Arrow 47"/>
          <p:cNvSpPr/>
          <p:nvPr/>
        </p:nvSpPr>
        <p:spPr>
          <a:xfrm rot="20870853">
            <a:off x="6407366" y="3940077"/>
            <a:ext cx="616088" cy="188182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Down Arrow 48"/>
          <p:cNvSpPr/>
          <p:nvPr/>
        </p:nvSpPr>
        <p:spPr>
          <a:xfrm rot="21411682">
            <a:off x="6465820" y="4214693"/>
            <a:ext cx="616088" cy="188182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6480282" y="4536218"/>
            <a:ext cx="616088" cy="188182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Down Arrow 50"/>
          <p:cNvSpPr/>
          <p:nvPr/>
        </p:nvSpPr>
        <p:spPr>
          <a:xfrm rot="349809">
            <a:off x="6462547" y="4810213"/>
            <a:ext cx="616088" cy="188182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2" name="Down Arrow 51"/>
          <p:cNvSpPr/>
          <p:nvPr/>
        </p:nvSpPr>
        <p:spPr>
          <a:xfrm rot="1270814">
            <a:off x="6381123" y="5040876"/>
            <a:ext cx="616088" cy="188182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5" name="Down Arrow 54"/>
          <p:cNvSpPr/>
          <p:nvPr/>
        </p:nvSpPr>
        <p:spPr>
          <a:xfrm rot="20852633" flipV="1">
            <a:off x="6338771" y="3394849"/>
            <a:ext cx="616088" cy="198644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rot="20444012" flipV="1">
            <a:off x="6226389" y="3134273"/>
            <a:ext cx="616088" cy="198644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7" name="Down Arrow 56"/>
          <p:cNvSpPr/>
          <p:nvPr/>
        </p:nvSpPr>
        <p:spPr>
          <a:xfrm rot="19917626" flipV="1">
            <a:off x="6078977" y="2868606"/>
            <a:ext cx="616088" cy="198644"/>
          </a:xfrm>
          <a:prstGeom prst="downArrow">
            <a:avLst>
              <a:gd name="adj1" fmla="val 75264"/>
              <a:gd name="adj2" fmla="val 47575"/>
            </a:avLst>
          </a:prstGeom>
          <a:solidFill>
            <a:srgbClr val="8FD777"/>
          </a:solidFill>
          <a:ln>
            <a:solidFill>
              <a:srgbClr val="00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 rot="20213501">
            <a:off x="2479738" y="4223979"/>
            <a:ext cx="625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GDP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1676398" y="3632197"/>
            <a:ext cx="5334000" cy="1549400"/>
          </a:xfrm>
          <a:custGeom>
            <a:avLst/>
            <a:gdLst>
              <a:gd name="connsiteX0" fmla="*/ 0 w 5334000"/>
              <a:gd name="connsiteY0" fmla="*/ 1549400 h 1549400"/>
              <a:gd name="connsiteX1" fmla="*/ 2590800 w 5334000"/>
              <a:gd name="connsiteY1" fmla="*/ 558800 h 1549400"/>
              <a:gd name="connsiteX2" fmla="*/ 5334000 w 5334000"/>
              <a:gd name="connsiteY2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0" h="1549400">
                <a:moveTo>
                  <a:pt x="0" y="1549400"/>
                </a:moveTo>
                <a:cubicBezTo>
                  <a:pt x="850900" y="1183216"/>
                  <a:pt x="1701800" y="817033"/>
                  <a:pt x="2590800" y="558800"/>
                </a:cubicBezTo>
                <a:cubicBezTo>
                  <a:pt x="3479800" y="300567"/>
                  <a:pt x="4882445" y="93133"/>
                  <a:pt x="5334000" y="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662778" y="2209797"/>
            <a:ext cx="13620" cy="39293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 rot="20397548">
            <a:off x="2307345" y="4997848"/>
            <a:ext cx="12109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altLang="zh-CN" sz="1600" b="1" dirty="0" smtClean="0">
                <a:solidFill>
                  <a:srgbClr val="AE0101"/>
                </a:solidFill>
                <a:cs typeface="Arial" charset="0"/>
              </a:rPr>
              <a:t>Emissions</a:t>
            </a:r>
            <a:endParaRPr lang="en-US" altLang="zh-CN" sz="1600" b="1" dirty="0">
              <a:solidFill>
                <a:srgbClr val="AE0101"/>
              </a:solidFill>
              <a:cs typeface="Arial" charset="0"/>
            </a:endParaRP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7239000" y="5029197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200" b="0" i="1" dirty="0" smtClean="0">
                <a:solidFill>
                  <a:srgbClr val="A6A6A6"/>
                </a:solidFill>
                <a:ea typeface="ＭＳ Ｐゴシック"/>
                <a:cs typeface="Arial" charset="0"/>
              </a:rPr>
              <a:t>(current emissions level)</a:t>
            </a:r>
            <a:endParaRPr lang="en-US" altLang="zh-CN" sz="1200" b="0" i="1" dirty="0">
              <a:solidFill>
                <a:srgbClr val="A6A6A6"/>
              </a:solidFill>
              <a:ea typeface="ＭＳ Ｐゴシック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76400" y="4267200"/>
            <a:ext cx="5315154" cy="1068000"/>
            <a:chOff x="1676400" y="4266000"/>
            <a:chExt cx="5315154" cy="1068000"/>
          </a:xfrm>
        </p:grpSpPr>
        <p:sp>
          <p:nvSpPr>
            <p:cNvPr id="38" name="Freeform 37"/>
            <p:cNvSpPr/>
            <p:nvPr/>
          </p:nvSpPr>
          <p:spPr bwMode="auto">
            <a:xfrm>
              <a:off x="1676400" y="4572000"/>
              <a:ext cx="2590800" cy="762000"/>
            </a:xfrm>
            <a:custGeom>
              <a:avLst/>
              <a:gdLst>
                <a:gd name="connsiteX0" fmla="*/ 0 w 5334000"/>
                <a:gd name="connsiteY0" fmla="*/ 1549400 h 1549400"/>
                <a:gd name="connsiteX1" fmla="*/ 2590800 w 5334000"/>
                <a:gd name="connsiteY1" fmla="*/ 558800 h 1549400"/>
                <a:gd name="connsiteX2" fmla="*/ 5334000 w 5334000"/>
                <a:gd name="connsiteY2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0" h="1549400">
                  <a:moveTo>
                    <a:pt x="0" y="1549400"/>
                  </a:moveTo>
                  <a:cubicBezTo>
                    <a:pt x="850900" y="1183216"/>
                    <a:pt x="1701800" y="817033"/>
                    <a:pt x="2590800" y="558800"/>
                  </a:cubicBezTo>
                  <a:cubicBezTo>
                    <a:pt x="3479800" y="300567"/>
                    <a:pt x="4882445" y="93133"/>
                    <a:pt x="5334000" y="0"/>
                  </a:cubicBezTo>
                </a:path>
              </a:pathLst>
            </a:custGeom>
            <a:noFill/>
            <a:ln w="38100" cap="flat" cmpd="sng" algn="ctr">
              <a:solidFill>
                <a:srgbClr val="007C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 rot="415819">
              <a:off x="4258548" y="4266000"/>
              <a:ext cx="2733006" cy="477850"/>
            </a:xfrm>
            <a:custGeom>
              <a:avLst/>
              <a:gdLst>
                <a:gd name="connsiteX0" fmla="*/ 0 w 5334000"/>
                <a:gd name="connsiteY0" fmla="*/ 1549400 h 1549400"/>
                <a:gd name="connsiteX1" fmla="*/ 2590800 w 5334000"/>
                <a:gd name="connsiteY1" fmla="*/ 558800 h 1549400"/>
                <a:gd name="connsiteX2" fmla="*/ 5334000 w 5334000"/>
                <a:gd name="connsiteY2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0" h="1549400">
                  <a:moveTo>
                    <a:pt x="0" y="1549400"/>
                  </a:moveTo>
                  <a:cubicBezTo>
                    <a:pt x="850900" y="1183216"/>
                    <a:pt x="1701800" y="817033"/>
                    <a:pt x="2590800" y="558800"/>
                  </a:cubicBezTo>
                  <a:cubicBezTo>
                    <a:pt x="3479800" y="300567"/>
                    <a:pt x="4882445" y="93133"/>
                    <a:pt x="5334000" y="0"/>
                  </a:cubicBezTo>
                </a:path>
              </a:pathLst>
            </a:custGeom>
            <a:noFill/>
            <a:ln w="38100" cap="flat" cmpd="sng" algn="ctr">
              <a:solidFill>
                <a:srgbClr val="007C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Freeform 43"/>
          <p:cNvSpPr/>
          <p:nvPr/>
        </p:nvSpPr>
        <p:spPr bwMode="auto">
          <a:xfrm>
            <a:off x="1676398" y="3809998"/>
            <a:ext cx="5334000" cy="1549400"/>
          </a:xfrm>
          <a:custGeom>
            <a:avLst/>
            <a:gdLst>
              <a:gd name="connsiteX0" fmla="*/ 0 w 5334000"/>
              <a:gd name="connsiteY0" fmla="*/ 1549400 h 1549400"/>
              <a:gd name="connsiteX1" fmla="*/ 2590800 w 5334000"/>
              <a:gd name="connsiteY1" fmla="*/ 558800 h 1549400"/>
              <a:gd name="connsiteX2" fmla="*/ 5334000 w 5334000"/>
              <a:gd name="connsiteY2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0" h="1549400">
                <a:moveTo>
                  <a:pt x="0" y="1549400"/>
                </a:moveTo>
                <a:cubicBezTo>
                  <a:pt x="850900" y="1183216"/>
                  <a:pt x="1701800" y="817033"/>
                  <a:pt x="2590800" y="558800"/>
                </a:cubicBezTo>
                <a:cubicBezTo>
                  <a:pt x="3479800" y="300567"/>
                  <a:pt x="4882445" y="93133"/>
                  <a:pt x="5334000" y="0"/>
                </a:cubicBezTo>
              </a:path>
            </a:pathLst>
          </a:custGeom>
          <a:noFill/>
          <a:ln w="38100" cap="flat" cmpd="sng" algn="ctr">
            <a:solidFill>
              <a:srgbClr val="AE010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35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581"/>
          </a:xfrm>
        </p:spPr>
        <p:txBody>
          <a:bodyPr>
            <a:noAutofit/>
          </a:bodyPr>
          <a:lstStyle/>
          <a:p>
            <a:pPr algn="l"/>
            <a:r>
              <a:rPr lang="en-US" b="1" kern="3400" spc="30" dirty="0">
                <a:solidFill>
                  <a:srgbClr val="008000"/>
                </a:solidFill>
              </a:rPr>
              <a:t>LEDS </a:t>
            </a:r>
            <a:r>
              <a:rPr lang="en-US" b="1" kern="3400" spc="30" dirty="0" smtClean="0">
                <a:solidFill>
                  <a:srgbClr val="008000"/>
                </a:solidFill>
              </a:rPr>
              <a:t>in the UNFCCC Negotiations</a:t>
            </a:r>
            <a:endParaRPr lang="en-US" b="1" kern="3400" spc="30" dirty="0">
              <a:solidFill>
                <a:srgbClr val="008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600199" y="1421142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dirty="0" smtClean="0">
                <a:solidFill>
                  <a:schemeClr val="tx1"/>
                </a:solidFill>
                <a:latin typeface="Calibri" pitchFamily="34" charset="0"/>
              </a:rPr>
              <a:t>Copenhagen Accord (2009): </a:t>
            </a:r>
            <a:r>
              <a:rPr lang="ja-JP" altLang="en-US" sz="1800" b="0" dirty="0" smtClean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 pitchFamily="34" charset="0"/>
              </a:rPr>
              <a:t>A low emission development strategy is </a:t>
            </a:r>
            <a:r>
              <a:rPr lang="en-US" altLang="ja-JP" sz="1800" b="0" dirty="0" smtClean="0">
                <a:solidFill>
                  <a:srgbClr val="8FD777"/>
                </a:solidFill>
                <a:latin typeface="Calibri" pitchFamily="34" charset="0"/>
              </a:rPr>
              <a:t>indispensable 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 pitchFamily="34" charset="0"/>
              </a:rPr>
              <a:t>for sustainable development</a:t>
            </a:r>
            <a:r>
              <a:rPr lang="ja-JP" altLang="en-US" sz="1800" b="0" dirty="0" smtClean="0">
                <a:solidFill>
                  <a:schemeClr val="tx1"/>
                </a:solidFill>
                <a:latin typeface="Calibri" pitchFamily="34" charset="0"/>
              </a:rPr>
              <a:t>”</a:t>
            </a: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600200" y="2304871"/>
            <a:ext cx="693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  <a:latin typeface="Calibri" pitchFamily="34" charset="0"/>
              </a:rPr>
              <a:t>Cancun Agreement (2010): </a:t>
            </a:r>
            <a:r>
              <a:rPr lang="ja-JP" altLang="en-US" sz="1800" b="0" dirty="0" smtClean="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en-US" altLang="ja-JP" sz="1800" b="0" dirty="0">
                <a:solidFill>
                  <a:schemeClr val="tx1"/>
                </a:solidFill>
                <a:latin typeface="Calibri" pitchFamily="34" charset="0"/>
              </a:rPr>
              <a:t>Decides that </a:t>
            </a:r>
            <a:r>
              <a:rPr lang="en-US" altLang="ja-JP" sz="1800" b="0" dirty="0">
                <a:solidFill>
                  <a:srgbClr val="8FD777"/>
                </a:solidFill>
                <a:latin typeface="Calibri" pitchFamily="34" charset="0"/>
              </a:rPr>
              <a:t>developed countries should develop low carbon strategies </a:t>
            </a:r>
            <a:r>
              <a:rPr lang="en-US" altLang="ja-JP" sz="1800" b="0" dirty="0">
                <a:solidFill>
                  <a:schemeClr val="tx1"/>
                </a:solidFill>
                <a:latin typeface="Calibri" pitchFamily="34" charset="0"/>
              </a:rPr>
              <a:t>or plans…</a:t>
            </a:r>
            <a:r>
              <a:rPr lang="ja-JP" altLang="en-US" sz="1800" b="0" dirty="0">
                <a:solidFill>
                  <a:schemeClr val="tx1"/>
                </a:solidFill>
                <a:latin typeface="Calibri" pitchFamily="34" charset="0"/>
              </a:rPr>
              <a:t>”</a:t>
            </a:r>
            <a:r>
              <a:rPr lang="en-US" altLang="ja-JP" sz="1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 pitchFamily="34" charset="0"/>
              </a:rPr>
              <a:t>  “</a:t>
            </a:r>
            <a:r>
              <a:rPr lang="en-US" altLang="ja-JP" sz="1800" b="0" dirty="0" smtClean="0">
                <a:solidFill>
                  <a:srgbClr val="8FD777"/>
                </a:solidFill>
                <a:latin typeface="Calibri" pitchFamily="34" charset="0"/>
              </a:rPr>
              <a:t>Encourages </a:t>
            </a:r>
            <a:r>
              <a:rPr lang="en-US" altLang="ja-JP" sz="1800" b="0" dirty="0">
                <a:solidFill>
                  <a:srgbClr val="8FD777"/>
                </a:solidFill>
                <a:latin typeface="Calibri" pitchFamily="34" charset="0"/>
              </a:rPr>
              <a:t>developing countries to develop low carbon development strategies </a:t>
            </a:r>
            <a:r>
              <a:rPr lang="en-US" altLang="ja-JP" sz="1800" b="0" dirty="0">
                <a:solidFill>
                  <a:schemeClr val="tx1"/>
                </a:solidFill>
                <a:latin typeface="Calibri" pitchFamily="34" charset="0"/>
              </a:rPr>
              <a:t>or plans in the context of sustainable development…</a:t>
            </a:r>
            <a:r>
              <a:rPr lang="ja-JP" altLang="en-US" sz="1800" b="0" dirty="0">
                <a:solidFill>
                  <a:schemeClr val="tx1"/>
                </a:solidFill>
                <a:latin typeface="Calibri" pitchFamily="34" charset="0"/>
              </a:rPr>
              <a:t>”</a:t>
            </a:r>
            <a:r>
              <a:rPr lang="en-US" altLang="ja-JP" sz="18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" name="Picture 12" descr="thumb-cop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29" y="2445778"/>
            <a:ext cx="1056168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s://encrypted-tbn2.google.com/images?q=tbn:ANd9GcQNxY4mlj7qm4hxtMZQk7NoImMIZugYETzwHKDHEsBVcPTNYIJrK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32" y="1276351"/>
            <a:ext cx="671033" cy="9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29" y="3780472"/>
            <a:ext cx="1006839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OP 18 / CMP 8 web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29" y="5503158"/>
            <a:ext cx="1056168" cy="4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00200" y="3704272"/>
            <a:ext cx="7239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  <a:latin typeface="Calibri"/>
                <a:cs typeface="Calibri"/>
              </a:rPr>
              <a:t>Durban Platform (2011): </a:t>
            </a:r>
            <a:r>
              <a:rPr lang="ja-JP" alt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“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/>
                <a:cs typeface="Calibri"/>
              </a:rPr>
              <a:t>Invites </a:t>
            </a:r>
            <a:r>
              <a:rPr lang="en-US" altLang="ja-JP" sz="1800" b="0" dirty="0">
                <a:solidFill>
                  <a:schemeClr val="tx1"/>
                </a:solidFill>
                <a:latin typeface="Calibri"/>
                <a:cs typeface="Calibri"/>
              </a:rPr>
              <a:t>developed country Parties to submit information related 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lang="en-US" altLang="ja-JP" sz="1800" b="0" dirty="0">
                <a:solidFill>
                  <a:schemeClr val="tx1"/>
                </a:solidFill>
                <a:latin typeface="Calibri"/>
                <a:cs typeface="Calibri"/>
              </a:rPr>
              <a:t>progress towards the formulation of their low-emission 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/>
                <a:cs typeface="Calibri"/>
              </a:rPr>
              <a:t>development strategies…”  “</a:t>
            </a:r>
            <a:r>
              <a:rPr lang="en-US" altLang="ja-JP" sz="1800" b="0" dirty="0" smtClean="0">
                <a:solidFill>
                  <a:srgbClr val="8FD777"/>
                </a:solidFill>
                <a:latin typeface="Calibri"/>
                <a:cs typeface="Calibri"/>
              </a:rPr>
              <a:t>Encourages  </a:t>
            </a:r>
            <a:r>
              <a:rPr lang="en-US" altLang="ja-JP" sz="1800" b="0" dirty="0">
                <a:solidFill>
                  <a:srgbClr val="8FD777"/>
                </a:solidFill>
                <a:latin typeface="Calibri"/>
                <a:cs typeface="Calibri"/>
              </a:rPr>
              <a:t>developing country Parties to develop </a:t>
            </a:r>
            <a:r>
              <a:rPr lang="en-US" altLang="ja-JP" sz="1800" b="0" dirty="0" smtClean="0">
                <a:solidFill>
                  <a:srgbClr val="8FD777"/>
                </a:solidFill>
                <a:latin typeface="Calibri"/>
                <a:cs typeface="Calibri"/>
              </a:rPr>
              <a:t>low-emission development strategies</a:t>
            </a:r>
            <a:r>
              <a:rPr lang="en-US" altLang="ja-JP" sz="1800" b="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/>
                <a:cs typeface="Calibri"/>
              </a:rPr>
              <a:t>recognizing the need for </a:t>
            </a:r>
            <a:r>
              <a:rPr lang="en-US" altLang="ja-JP" sz="1800" b="0" dirty="0" smtClean="0">
                <a:solidFill>
                  <a:srgbClr val="8FD777"/>
                </a:solidFill>
                <a:latin typeface="Calibri"/>
                <a:cs typeface="Calibri"/>
              </a:rPr>
              <a:t>financial and technical support </a:t>
            </a:r>
            <a:r>
              <a:rPr lang="en-US" altLang="ja-JP" sz="1800" b="0" dirty="0">
                <a:solidFill>
                  <a:schemeClr val="tx1"/>
                </a:solidFill>
                <a:latin typeface="Calibri"/>
                <a:cs typeface="Calibri"/>
              </a:rPr>
              <a:t>by developed country </a:t>
            </a:r>
            <a:r>
              <a:rPr lang="en-US" altLang="ja-JP" sz="1800" b="0" dirty="0" smtClean="0">
                <a:solidFill>
                  <a:schemeClr val="tx1"/>
                </a:solidFill>
                <a:latin typeface="Calibri"/>
                <a:cs typeface="Calibri"/>
              </a:rPr>
              <a:t>Parties...</a:t>
            </a:r>
            <a:r>
              <a:rPr lang="ja-JP" alt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”</a:t>
            </a:r>
            <a:endParaRPr lang="en-US" altLang="ja-JP" sz="1800" b="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00199" y="5429071"/>
            <a:ext cx="7037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Doha Outcome (2012): 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Reaffirms prior statements; “Requests technical </a:t>
            </a:r>
            <a:r>
              <a:rPr lang="en-US" sz="1800" b="0" dirty="0">
                <a:solidFill>
                  <a:schemeClr val="tx1"/>
                </a:solidFill>
                <a:latin typeface="Calibri"/>
                <a:cs typeface="Calibri"/>
              </a:rPr>
              <a:t>workshops and 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material </a:t>
            </a:r>
            <a:r>
              <a:rPr lang="en-US" sz="1800" b="0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lang="en-US" sz="1800" b="0" dirty="0">
                <a:solidFill>
                  <a:srgbClr val="8FD777"/>
                </a:solidFill>
                <a:latin typeface="Calibri"/>
                <a:cs typeface="Calibri"/>
              </a:rPr>
              <a:t>build capacity in the preparation, submission and implementation </a:t>
            </a:r>
            <a:r>
              <a:rPr lang="en-US" sz="1800" b="0" dirty="0">
                <a:solidFill>
                  <a:schemeClr val="tx1"/>
                </a:solidFill>
                <a:latin typeface="Calibri"/>
                <a:cs typeface="Calibri"/>
              </a:rPr>
              <a:t>of nationally appropriate mitigation 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actions, </a:t>
            </a:r>
            <a:r>
              <a:rPr lang="en-US" sz="1800" b="0" dirty="0">
                <a:solidFill>
                  <a:schemeClr val="tx1"/>
                </a:solidFill>
                <a:latin typeface="Calibri"/>
                <a:cs typeface="Calibri"/>
              </a:rPr>
              <a:t>as well as in the formulation of</a:t>
            </a:r>
            <a:r>
              <a:rPr lang="en-US" sz="1800" b="0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lang="en-US" sz="1800" b="0" dirty="0">
                <a:solidFill>
                  <a:srgbClr val="8FD777"/>
                </a:solidFill>
                <a:latin typeface="Calibri"/>
                <a:cs typeface="Calibri"/>
              </a:rPr>
              <a:t>low emission development </a:t>
            </a:r>
            <a:r>
              <a:rPr lang="en-US" sz="1800" b="0" dirty="0" smtClean="0">
                <a:solidFill>
                  <a:srgbClr val="8FD777"/>
                </a:solidFill>
                <a:latin typeface="Calibri"/>
                <a:cs typeface="Calibri"/>
              </a:rPr>
              <a:t>strategies</a:t>
            </a:r>
            <a:r>
              <a:rPr lang="en-US" sz="1800" b="0" dirty="0" smtClean="0">
                <a:solidFill>
                  <a:schemeClr val="tx1"/>
                </a:solidFill>
                <a:latin typeface="Calibri"/>
                <a:cs typeface="Calibri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901699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48957"/>
              </p:ext>
            </p:extLst>
          </p:nvPr>
        </p:nvGraphicFramePr>
        <p:xfrm>
          <a:off x="381000" y="3810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❶</a:t>
                      </a:r>
                    </a:p>
                    <a:p>
                      <a:pPr algn="ctr"/>
                      <a:endParaRPr lang="en-US" sz="1100" b="0" dirty="0" smtClean="0"/>
                    </a:p>
                    <a:p>
                      <a:pPr algn="ctr"/>
                      <a:r>
                        <a:rPr lang="en-US" sz="2000" b="0" dirty="0" smtClean="0"/>
                        <a:t>Organization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❷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Data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❸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Analysis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❹</a:t>
                      </a:r>
                      <a:endParaRPr lang="en-US" sz="36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Plans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❺</a:t>
                      </a:r>
                      <a:endParaRPr lang="en-US" sz="20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Actions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294964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Assess the Current Situation:</a:t>
            </a:r>
          </a:p>
          <a:p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1313" indent="-34131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Confirm Development Goals</a:t>
            </a:r>
          </a:p>
          <a:p>
            <a:pPr marL="341313" indent="-341313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1313" indent="-34131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Collect Economic and Other Resource Data</a:t>
            </a:r>
          </a:p>
          <a:p>
            <a:pPr marL="341313" indent="-341313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1313" indent="-34131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GHG Inventory</a:t>
            </a:r>
            <a:endParaRPr lang="en-US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3186" y="2294964"/>
            <a:ext cx="3245460" cy="435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12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0301"/>
              </p:ext>
            </p:extLst>
          </p:nvPr>
        </p:nvGraphicFramePr>
        <p:xfrm>
          <a:off x="381000" y="3810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❶</a:t>
                      </a:r>
                    </a:p>
                    <a:p>
                      <a:pPr algn="ctr"/>
                      <a:endParaRPr lang="en-US" sz="1100" b="0" dirty="0" smtClean="0"/>
                    </a:p>
                    <a:p>
                      <a:pPr algn="ctr"/>
                      <a:r>
                        <a:rPr lang="en-US" sz="2000" b="0" dirty="0" smtClean="0"/>
                        <a:t>Organization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❷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Data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❸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Analysis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❹</a:t>
                      </a:r>
                      <a:endParaRPr lang="en-US" sz="36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Plans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❺</a:t>
                      </a:r>
                      <a:endParaRPr lang="en-US" sz="20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Actions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311892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Analytical Decision-making:</a:t>
            </a:r>
          </a:p>
          <a:p>
            <a:endParaRPr lang="en-US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BAU Scenario </a:t>
            </a: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Analysis</a:t>
            </a:r>
          </a:p>
          <a:p>
            <a:pPr marL="342900" indent="-342900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Analyze Low </a:t>
            </a:r>
            <a:r>
              <a:rPr lang="en-U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Emissions </a:t>
            </a: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Pathways/ Scenarios</a:t>
            </a:r>
          </a:p>
          <a:p>
            <a:pPr marL="342900" indent="-342900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Assess </a:t>
            </a:r>
            <a:r>
              <a:rPr lang="en-U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Low Emission Options</a:t>
            </a:r>
          </a:p>
          <a:p>
            <a:endParaRPr lang="en-US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35822" y="2846939"/>
            <a:ext cx="4450386" cy="3509877"/>
            <a:chOff x="1220143" y="1981200"/>
            <a:chExt cx="5942656" cy="43031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1667931" y="4876801"/>
              <a:ext cx="5306823" cy="9785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662780" y="5910558"/>
              <a:ext cx="55000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45811" y="5924493"/>
              <a:ext cx="712406" cy="35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Calibri" pitchFamily="34" charset="0"/>
                  <a:cs typeface="宋体"/>
                </a:rPr>
                <a:t>Time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6200000">
              <a:off x="907633" y="3768088"/>
              <a:ext cx="992467" cy="367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900" dirty="0" smtClean="0">
                  <a:solidFill>
                    <a:schemeClr val="bg1"/>
                  </a:solidFill>
                  <a:cs typeface="Arial" charset="0"/>
                </a:rPr>
                <a:t>Growth</a:t>
              </a:r>
              <a:endParaRPr lang="en-US" altLang="zh-CN" sz="1200" dirty="0">
                <a:solidFill>
                  <a:schemeClr val="bg1"/>
                </a:solidFill>
                <a:cs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 flipH="1" flipV="1">
              <a:off x="369567" y="3950971"/>
              <a:ext cx="3810000" cy="22862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904997" y="5933754"/>
              <a:ext cx="762000" cy="269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20000"/>
                </a:spcBef>
              </a:pPr>
              <a:r>
                <a:rPr lang="en-US" altLang="zh-CN" sz="600" b="0" i="1" dirty="0" smtClean="0">
                  <a:solidFill>
                    <a:schemeClr val="bg1"/>
                  </a:solidFill>
                  <a:ea typeface="ＭＳ Ｐゴシック"/>
                  <a:cs typeface="Arial" charset="0"/>
                </a:rPr>
                <a:t>(today)</a:t>
              </a:r>
              <a:endParaRPr lang="en-US" altLang="zh-CN" sz="600" b="0" i="1" dirty="0">
                <a:solidFill>
                  <a:schemeClr val="bg1"/>
                </a:solidFill>
                <a:ea typeface="ＭＳ Ｐゴシック"/>
                <a:cs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676398" y="4411134"/>
              <a:ext cx="5350933" cy="770467"/>
            </a:xfrm>
            <a:custGeom>
              <a:avLst/>
              <a:gdLst>
                <a:gd name="connsiteX0" fmla="*/ 0 w 5350933"/>
                <a:gd name="connsiteY0" fmla="*/ 857955 h 925689"/>
                <a:gd name="connsiteX1" fmla="*/ 2616200 w 5350933"/>
                <a:gd name="connsiteY1" fmla="*/ 11289 h 925689"/>
                <a:gd name="connsiteX2" fmla="*/ 5350933 w 5350933"/>
                <a:gd name="connsiteY2" fmla="*/ 925689 h 92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933" h="925689">
                  <a:moveTo>
                    <a:pt x="0" y="857955"/>
                  </a:moveTo>
                  <a:cubicBezTo>
                    <a:pt x="862189" y="428977"/>
                    <a:pt x="1724378" y="0"/>
                    <a:pt x="2616200" y="11289"/>
                  </a:cubicBezTo>
                  <a:cubicBezTo>
                    <a:pt x="3508022" y="22578"/>
                    <a:pt x="5350933" y="925689"/>
                    <a:pt x="5350933" y="925689"/>
                  </a:cubicBezTo>
                </a:path>
              </a:pathLst>
            </a:custGeom>
            <a:noFill/>
            <a:ln w="38100" cap="flat" cmpd="sng" algn="ctr">
              <a:solidFill>
                <a:srgbClr val="007C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667931" y="2048933"/>
              <a:ext cx="5342467" cy="2904067"/>
            </a:xfrm>
            <a:custGeom>
              <a:avLst/>
              <a:gdLst>
                <a:gd name="connsiteX0" fmla="*/ 0 w 5342467"/>
                <a:gd name="connsiteY0" fmla="*/ 2904067 h 2904067"/>
                <a:gd name="connsiteX1" fmla="*/ 2396067 w 5342467"/>
                <a:gd name="connsiteY1" fmla="*/ 1811867 h 2904067"/>
                <a:gd name="connsiteX2" fmla="*/ 5342467 w 5342467"/>
                <a:gd name="connsiteY2" fmla="*/ 0 h 290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2467" h="2904067">
                  <a:moveTo>
                    <a:pt x="0" y="2904067"/>
                  </a:moveTo>
                  <a:cubicBezTo>
                    <a:pt x="752828" y="2599972"/>
                    <a:pt x="1505656" y="2295878"/>
                    <a:pt x="2396067" y="1811867"/>
                  </a:cubicBezTo>
                  <a:cubicBezTo>
                    <a:pt x="3286478" y="1327856"/>
                    <a:pt x="4851400" y="300567"/>
                    <a:pt x="5342467" y="0"/>
                  </a:cubicBezTo>
                </a:path>
              </a:pathLst>
            </a:custGeom>
            <a:noFill/>
            <a:ln w="38100" cap="flat" cmpd="sng" algn="ctr">
              <a:solidFill>
                <a:srgbClr val="007C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20870853">
              <a:off x="6407366" y="3711480"/>
              <a:ext cx="616088" cy="188182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21411682">
              <a:off x="6465820" y="3986094"/>
              <a:ext cx="616088" cy="188182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480282" y="4231419"/>
              <a:ext cx="616088" cy="188182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349809">
              <a:off x="6488624" y="4505414"/>
              <a:ext cx="616088" cy="188182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 rot="1270814">
              <a:off x="6381123" y="4753143"/>
              <a:ext cx="616088" cy="188182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20852633" flipV="1">
              <a:off x="6338771" y="3166252"/>
              <a:ext cx="616088" cy="198644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20444012" flipV="1">
              <a:off x="6226389" y="2905676"/>
              <a:ext cx="616088" cy="198644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 rot="19917626" flipV="1">
              <a:off x="6078977" y="2640009"/>
              <a:ext cx="616088" cy="198644"/>
            </a:xfrm>
            <a:prstGeom prst="downArrow">
              <a:avLst>
                <a:gd name="adj1" fmla="val 75264"/>
                <a:gd name="adj2" fmla="val 47575"/>
              </a:avLst>
            </a:prstGeom>
            <a:solidFill>
              <a:srgbClr val="8FD777"/>
            </a:solidFill>
            <a:ln>
              <a:solidFill>
                <a:srgbClr val="00A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676398" y="3403600"/>
              <a:ext cx="5334000" cy="1549400"/>
            </a:xfrm>
            <a:custGeom>
              <a:avLst/>
              <a:gdLst>
                <a:gd name="connsiteX0" fmla="*/ 0 w 5334000"/>
                <a:gd name="connsiteY0" fmla="*/ 1549400 h 1549400"/>
                <a:gd name="connsiteX1" fmla="*/ 2590800 w 5334000"/>
                <a:gd name="connsiteY1" fmla="*/ 558800 h 1549400"/>
                <a:gd name="connsiteX2" fmla="*/ 5334000 w 5334000"/>
                <a:gd name="connsiteY2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0" h="1549400">
                  <a:moveTo>
                    <a:pt x="0" y="1549400"/>
                  </a:moveTo>
                  <a:cubicBezTo>
                    <a:pt x="850900" y="1183216"/>
                    <a:pt x="1701800" y="817033"/>
                    <a:pt x="2590800" y="558800"/>
                  </a:cubicBezTo>
                  <a:cubicBezTo>
                    <a:pt x="3479800" y="300567"/>
                    <a:pt x="4882445" y="93133"/>
                    <a:pt x="5334000" y="0"/>
                  </a:cubicBezTo>
                </a:path>
              </a:pathLst>
            </a:custGeom>
            <a:noFill/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676398" y="3581401"/>
              <a:ext cx="5334000" cy="1549400"/>
            </a:xfrm>
            <a:custGeom>
              <a:avLst/>
              <a:gdLst>
                <a:gd name="connsiteX0" fmla="*/ 0 w 5334000"/>
                <a:gd name="connsiteY0" fmla="*/ 1549400 h 1549400"/>
                <a:gd name="connsiteX1" fmla="*/ 2590800 w 5334000"/>
                <a:gd name="connsiteY1" fmla="*/ 558800 h 1549400"/>
                <a:gd name="connsiteX2" fmla="*/ 5334000 w 5334000"/>
                <a:gd name="connsiteY2" fmla="*/ 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0" h="1549400">
                  <a:moveTo>
                    <a:pt x="0" y="1549400"/>
                  </a:moveTo>
                  <a:cubicBezTo>
                    <a:pt x="850900" y="1183216"/>
                    <a:pt x="1701800" y="817033"/>
                    <a:pt x="2590800" y="558800"/>
                  </a:cubicBezTo>
                  <a:cubicBezTo>
                    <a:pt x="3479800" y="300567"/>
                    <a:pt x="4882445" y="93133"/>
                    <a:pt x="5334000" y="0"/>
                  </a:cubicBezTo>
                </a:path>
              </a:pathLst>
            </a:custGeom>
            <a:noFill/>
            <a:ln w="38100" cap="flat" cmpd="sng" algn="ctr">
              <a:solidFill>
                <a:srgbClr val="AE01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V="1">
              <a:off x="1662778" y="1981200"/>
              <a:ext cx="13620" cy="39293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1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953482"/>
              </p:ext>
            </p:extLst>
          </p:nvPr>
        </p:nvGraphicFramePr>
        <p:xfrm>
          <a:off x="381000" y="3810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❶</a:t>
                      </a:r>
                    </a:p>
                    <a:p>
                      <a:pPr algn="ctr"/>
                      <a:endParaRPr lang="en-US" sz="1100" b="0" dirty="0" smtClean="0"/>
                    </a:p>
                    <a:p>
                      <a:pPr algn="ctr"/>
                      <a:r>
                        <a:rPr lang="en-US" sz="2000" b="0" dirty="0" smtClean="0"/>
                        <a:t>Organization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❷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Data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❸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Analysis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❹</a:t>
                      </a:r>
                      <a:endParaRPr lang="en-US" sz="36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Plans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❺</a:t>
                      </a:r>
                      <a:endParaRPr lang="en-US" sz="20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Actions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2362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Prioritize and Plan:</a:t>
            </a:r>
            <a:endParaRPr lang="en-US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7663" indent="-34766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Implementation </a:t>
            </a:r>
            <a:r>
              <a:rPr lang="en-U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Plans for Portfolio of Actions</a:t>
            </a:r>
          </a:p>
          <a:p>
            <a:pPr marL="347663" indent="-347663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7663" indent="-34766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Prioritized </a:t>
            </a:r>
            <a:r>
              <a:rPr lang="en-US" sz="2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Near-term Actions</a:t>
            </a:r>
          </a:p>
          <a:p>
            <a:pPr marL="347663" indent="-347663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7663" indent="-34766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Financing Plan</a:t>
            </a:r>
            <a:endParaRPr lang="en-US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37570"/>
              </p:ext>
            </p:extLst>
          </p:nvPr>
        </p:nvGraphicFramePr>
        <p:xfrm>
          <a:off x="381000" y="3810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❶</a:t>
                      </a:r>
                    </a:p>
                    <a:p>
                      <a:pPr algn="ctr"/>
                      <a:endParaRPr lang="en-US" sz="1100" b="0" dirty="0" smtClean="0"/>
                    </a:p>
                    <a:p>
                      <a:pPr algn="ctr"/>
                      <a:r>
                        <a:rPr lang="en-US" sz="2000" b="0" dirty="0" smtClean="0"/>
                        <a:t>Organization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❷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Data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❸</a:t>
                      </a:r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Analysis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❹</a:t>
                      </a:r>
                      <a:endParaRPr lang="en-US" sz="36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Plans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+mn-lt"/>
                          <a:cs typeface="Calibri"/>
                        </a:rPr>
                        <a:t>❺</a:t>
                      </a:r>
                      <a:endParaRPr lang="en-US" sz="2000" b="0" dirty="0" smtClean="0"/>
                    </a:p>
                    <a:p>
                      <a:pPr algn="ctr"/>
                      <a:endParaRPr lang="en-US" sz="1100" b="0" baseline="0" dirty="0" smtClean="0"/>
                    </a:p>
                    <a:p>
                      <a:pPr algn="ctr"/>
                      <a:r>
                        <a:rPr lang="en-US" sz="2000" b="0" dirty="0" smtClean="0"/>
                        <a:t>Actions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2860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 Implement and Monitor: </a:t>
            </a:r>
            <a:endParaRPr lang="en-US" sz="2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1313" indent="-34131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Implement Actions and Policies</a:t>
            </a:r>
          </a:p>
          <a:p>
            <a:pPr marL="341313" indent="-341313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1313" indent="-34131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Secure Financing</a:t>
            </a:r>
          </a:p>
          <a:p>
            <a:pPr marL="341313" indent="-341313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1313" indent="-341313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Monitoring Systems to Measure Implementation Progress</a:t>
            </a:r>
          </a:p>
          <a:p>
            <a:pPr marL="457200" indent="-457200">
              <a:buFont typeface="Arial"/>
              <a:buChar char="•"/>
            </a:pPr>
            <a:endPara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www.techwireasia.com/wp-content/uploads/2012/04/IndiaSolarGujarat-621x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591" y="2438398"/>
            <a:ext cx="5071886" cy="24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13165</TotalTime>
  <Words>1342</Words>
  <Application>Microsoft Office PowerPoint</Application>
  <PresentationFormat>On-screen Show (4:3)</PresentationFormat>
  <Paragraphs>275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LEDS Global Partnership and  Asia LEDS Partnership  Knowledge sharing platforms that support the design and implementation of NAMAs  </vt:lpstr>
      <vt:lpstr>Purpose of this Presentation</vt:lpstr>
      <vt:lpstr>What are LEDS?</vt:lpstr>
      <vt:lpstr>Goal of a LEDS</vt:lpstr>
      <vt:lpstr>LEDS in the UNFCCC Negotiations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LEDS &amp; NAMAs</vt:lpstr>
      <vt:lpstr>LEDS Global Partnership –  Advancing Climate-Resilient Low Emission Development</vt:lpstr>
      <vt:lpstr>LEDS Global Partnership Structure  </vt:lpstr>
      <vt:lpstr>PowerPoint Presentation</vt:lpstr>
      <vt:lpstr>What is the Asia LEDS  Partnership?</vt:lpstr>
      <vt:lpstr>Who is in the Asia LEDS  Partnership?</vt:lpstr>
      <vt:lpstr>What are our objectives?</vt:lpstr>
      <vt:lpstr>Member-driven Priorities: 2013</vt:lpstr>
      <vt:lpstr>Illustrative and Planned  Activities in Priority Areas</vt:lpstr>
      <vt:lpstr>Illustrative and Planned  Activities in Priority Areas (cont)</vt:lpstr>
      <vt:lpstr>Illustrative and Planned  Activities in Priority Areas (cont)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LEDS Global Partnership and Coordinated Low Emissions Assistance Network (CLEAN)</dc:title>
  <dc:creator>Sadie Cox</dc:creator>
  <cp:lastModifiedBy>UNFCCC</cp:lastModifiedBy>
  <cp:revision>297</cp:revision>
  <dcterms:created xsi:type="dcterms:W3CDTF">2012-07-16T19:38:32Z</dcterms:created>
  <dcterms:modified xsi:type="dcterms:W3CDTF">2013-07-31T14:35:00Z</dcterms:modified>
</cp:coreProperties>
</file>