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327" r:id="rId4"/>
    <p:sldId id="329" r:id="rId5"/>
    <p:sldId id="330" r:id="rId6"/>
    <p:sldId id="331" r:id="rId7"/>
    <p:sldId id="332" r:id="rId8"/>
    <p:sldId id="333" r:id="rId9"/>
    <p:sldId id="334" r:id="rId10"/>
    <p:sldId id="270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dhir Sharma" initials="sud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838" autoAdjust="0"/>
  </p:normalViewPr>
  <p:slideViewPr>
    <p:cSldViewPr>
      <p:cViewPr varScale="1">
        <p:scale>
          <a:sx n="71" d="100"/>
          <a:sy n="71" d="100"/>
        </p:scale>
        <p:origin x="-1541" y="-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34F7-2632-4C9C-8E89-7C7CA4765294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94FFB-A3BF-4766-BBB7-6144E1B8E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9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200" dirty="0" smtClean="0"/>
              <a:t>Their aspirations consist of a range of Energy &amp; Emission reduction goals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 reduction of 25% below 1990 levels by 2020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Efforts to remain GHG neutral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36.1 % - 38.9 % below its BAU emissions in 2020 (Brazil)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20% below its BAU emissions in 2020 (Chile)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Reduce CO2 emissions per unit of GDP by 40–45% by 2020 compared to 2005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77% of total electric capacity installed will be from renewable sources and 20 % of fuel consumption from biofuels by 2020.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Reduce CO2 emissions (except agriculture) per unit of GDP by 20–25% by 2020 compared to 2005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26 % by 2020 (Indonesia)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20% below its BAU emissions in 2020 (Israel)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Long-term  transformational effort to achieve carbon neutrality as a country by 2020 (</a:t>
            </a:r>
            <a:r>
              <a:rPr lang="en-GB" sz="2900" dirty="0" err="1" smtClean="0">
                <a:latin typeface="Calibri" pitchFamily="34" charset="0"/>
                <a:cs typeface="Calibri" pitchFamily="34" charset="0"/>
              </a:rPr>
              <a:t>maldives</a:t>
            </a:r>
            <a:r>
              <a:rPr lang="en-GB" sz="29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40% below 2009 level (Marshal Islands)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30% below its BAU emissions in 2020</a:t>
            </a:r>
            <a:r>
              <a:rPr lang="en-GB" sz="2900" baseline="0" dirty="0" smtClean="0">
                <a:latin typeface="Calibri" pitchFamily="34" charset="0"/>
                <a:cs typeface="Calibri" pitchFamily="34" charset="0"/>
              </a:rPr>
              <a:t> (Mexico)</a:t>
            </a:r>
            <a:endParaRPr lang="en-GB" sz="29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Renewable energy represents at least 33% of total energy used and zero net deforestation by 2020 (Peru)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30 % below BAU by 2020 (south Korea)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35 % compared with the base year 1990, by 2020 (Moldova)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16 % below BAU by 2020 (Singapore)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34 % below BAU by 2020 (South Africa)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 reduction of 28% below 1990 levels by 2020 (Serbia)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Develop a low-emission development strategy. Reduce transmission &amp; distribution losses by 15% in 2030</a:t>
            </a:r>
            <a:r>
              <a:rPr lang="en-GB" sz="2900" baseline="0" dirty="0" smtClean="0">
                <a:latin typeface="Calibri" pitchFamily="34" charset="0"/>
                <a:cs typeface="Calibri" pitchFamily="34" charset="0"/>
              </a:rPr>
              <a:t> (Gambia)</a:t>
            </a:r>
            <a:endParaRPr lang="en-GB" sz="2900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47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3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12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1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7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8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5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6BDB1-7912-4D4F-8934-1C2861DB1240}" type="slidenum">
              <a:rPr lang="en-GB"/>
              <a:pPr/>
              <a:t>10</a:t>
            </a:fld>
            <a:endParaRPr lang="en-GB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4866"/>
            <a:ext cx="5028132" cy="411186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4645" y="6309321"/>
            <a:ext cx="2311400" cy="365125"/>
          </a:xfrm>
        </p:spPr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0922" y="6309321"/>
            <a:ext cx="31369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6146" y="6309321"/>
            <a:ext cx="2311400" cy="365125"/>
          </a:xfrm>
        </p:spPr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  <p:pic>
        <p:nvPicPr>
          <p:cNvPr id="12290" name="Picture 2" descr="http://teamsites.risoe.dk/uneprisoe/Logos/DTU%20bi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67" y="6077132"/>
            <a:ext cx="546061" cy="736244"/>
          </a:xfrm>
          <a:prstGeom prst="rect">
            <a:avLst/>
          </a:prstGeom>
          <a:noFill/>
        </p:spPr>
      </p:pic>
      <p:sp>
        <p:nvSpPr>
          <p:cNvPr id="9" name="Flowchart: Process 8"/>
          <p:cNvSpPr/>
          <p:nvPr userDrawn="1"/>
        </p:nvSpPr>
        <p:spPr>
          <a:xfrm>
            <a:off x="1" y="6165304"/>
            <a:ext cx="49529" cy="692696"/>
          </a:xfrm>
          <a:prstGeom prst="flowChartProcess">
            <a:avLst/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7"/>
          <p:cNvSpPr>
            <a:spLocks noChangeArrowheads="1"/>
          </p:cNvSpPr>
          <p:nvPr userDrawn="1"/>
        </p:nvSpPr>
        <p:spPr bwMode="auto">
          <a:xfrm>
            <a:off x="1712640" y="6021289"/>
            <a:ext cx="8193360" cy="836712"/>
          </a:xfrm>
          <a:prstGeom prst="rect">
            <a:avLst/>
          </a:prstGeom>
          <a:gradFill flip="none" rotWithShape="1">
            <a:gsLst>
              <a:gs pos="0">
                <a:srgbClr val="69B4FF">
                  <a:alpha val="46000"/>
                </a:srgbClr>
              </a:gs>
              <a:gs pos="100000">
                <a:schemeClr val="bg1">
                  <a:alpha val="4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teamsites.risoe.dk/uneprisoe/Logos/URC%20wo%20text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1" y="26064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0B5E-844C-45E9-A041-1EC906672711}" type="datetimeFigureOut">
              <a:rPr lang="en-GB" smtClean="0"/>
              <a:t>05-06-2014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://teamsites.risoe.dk/uneprisoe/Logos/DTU%20bi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87959" y="6165304"/>
            <a:ext cx="480665" cy="648072"/>
          </a:xfrm>
          <a:prstGeom prst="rect">
            <a:avLst/>
          </a:prstGeom>
          <a:noFill/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479" y="6021289"/>
            <a:ext cx="715433" cy="836712"/>
          </a:xfrm>
          <a:prstGeom prst="rect">
            <a:avLst/>
          </a:prstGeom>
          <a:noFill/>
        </p:spPr>
      </p:pic>
      <p:pic>
        <p:nvPicPr>
          <p:cNvPr id="10" name="Picture 4" descr="Pictur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53400" y="44624"/>
            <a:ext cx="1158129" cy="921021"/>
          </a:xfrm>
          <a:prstGeom prst="rect">
            <a:avLst/>
          </a:prstGeom>
          <a:noFill/>
        </p:spPr>
      </p:pic>
      <p:sp>
        <p:nvSpPr>
          <p:cNvPr id="11" name="Flowchart: Process 10"/>
          <p:cNvSpPr/>
          <p:nvPr/>
        </p:nvSpPr>
        <p:spPr>
          <a:xfrm flipH="1">
            <a:off x="9856471" y="0"/>
            <a:ext cx="49529" cy="908720"/>
          </a:xfrm>
          <a:prstGeom prst="flowChartProcess">
            <a:avLst/>
          </a:prstGeom>
          <a:solidFill>
            <a:srgbClr val="72A3D8"/>
          </a:solidFill>
          <a:ln>
            <a:solidFill>
              <a:srgbClr val="72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1" y="6165304"/>
            <a:ext cx="49529" cy="692696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1640632" y="6021289"/>
            <a:ext cx="8265368" cy="836712"/>
          </a:xfrm>
          <a:prstGeom prst="rect">
            <a:avLst/>
          </a:prstGeom>
          <a:gradFill flip="none" rotWithShape="1">
            <a:gsLst>
              <a:gs pos="0">
                <a:srgbClr val="69B4FF">
                  <a:alpha val="67999"/>
                </a:srgbClr>
              </a:gs>
              <a:gs pos="100000">
                <a:schemeClr val="bg1">
                  <a:alpha val="4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14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80000"/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dr@dtu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hyperlink" Target="mailto:sudr@dtu.dk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85" y="2996442"/>
            <a:ext cx="6934200" cy="216024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Sudhir Sharma, URC</a:t>
            </a:r>
          </a:p>
          <a:p>
            <a:r>
              <a:rPr lang="en-GB" sz="2800" dirty="0" smtClean="0"/>
              <a:t>5th June 2014</a:t>
            </a:r>
          </a:p>
          <a:p>
            <a:r>
              <a:rPr lang="en-GB" sz="2800" dirty="0" smtClean="0"/>
              <a:t>Bonn, Germany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635" y="1628800"/>
            <a:ext cx="8420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O</a:t>
            </a:r>
            <a:r>
              <a:rPr lang="en-GB" sz="5400" dirty="0" smtClean="0"/>
              <a:t>verview </a:t>
            </a:r>
            <a:r>
              <a:rPr lang="en-GB" sz="5400" dirty="0"/>
              <a:t>of </a:t>
            </a:r>
            <a:r>
              <a:rPr lang="en-GB" sz="5400" dirty="0" smtClean="0"/>
              <a:t>NAMAs listed in UNFCCC Registry</a:t>
            </a:r>
          </a:p>
          <a:p>
            <a:r>
              <a:rPr lang="en-GB" sz="5400" dirty="0" smtClean="0"/>
              <a:t>- Expressed support needs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034139" y="5800593"/>
            <a:ext cx="302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Sudhir Sharma</a:t>
            </a:r>
            <a:endParaRPr lang="en-GB" sz="1200" dirty="0"/>
          </a:p>
          <a:p>
            <a:pPr algn="r"/>
            <a:r>
              <a:rPr lang="en-GB" sz="1200" dirty="0"/>
              <a:t>Senior Climate Change Expert</a:t>
            </a:r>
          </a:p>
          <a:p>
            <a:pPr algn="r"/>
            <a:r>
              <a:rPr lang="en-GB" sz="1200" dirty="0"/>
              <a:t>UNEP </a:t>
            </a:r>
            <a:r>
              <a:rPr lang="en-GB" sz="1200" dirty="0" err="1"/>
              <a:t>Risø</a:t>
            </a:r>
            <a:r>
              <a:rPr lang="en-GB" sz="1200" dirty="0"/>
              <a:t> Centre</a:t>
            </a:r>
          </a:p>
          <a:p>
            <a:pPr algn="r"/>
            <a:r>
              <a:rPr lang="en-GB" sz="1200" b="1" dirty="0" smtClean="0"/>
              <a:t>Technical </a:t>
            </a:r>
            <a:r>
              <a:rPr lang="en-GB" sz="1200" b="1" dirty="0"/>
              <a:t>University of Denmark</a:t>
            </a:r>
            <a:endParaRPr lang="en-GB" sz="1200" dirty="0"/>
          </a:p>
          <a:p>
            <a:pPr algn="r"/>
            <a:r>
              <a:rPr lang="en-GB" sz="1200" u="sng" dirty="0">
                <a:hlinkClick r:id="rId2"/>
              </a:rPr>
              <a:t>sudr@dtu.dk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738828" y="620713"/>
            <a:ext cx="3121422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5" name="Picture 3" descr="C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56" y="930276"/>
            <a:ext cx="132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6" name="Picture 4" descr="guidebook%20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" y="1514475"/>
            <a:ext cx="1269206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5" descr="windcd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479" y="1998663"/>
            <a:ext cx="138959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6153" y="2516189"/>
            <a:ext cx="128468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9" name="Picture 7" descr="strategy%20Peru%20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7435" y="2947989"/>
            <a:ext cx="1372394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0" name="Picture 8" descr="baseline%20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867" y="3462339"/>
            <a:ext cx="129672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6819" y="3906839"/>
            <a:ext cx="132596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22" name="Picture 10" descr="financial cover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0652" y="4348164"/>
            <a:ext cx="1343157" cy="1633537"/>
          </a:xfrm>
          <a:prstGeom prst="rect">
            <a:avLst/>
          </a:prstGeom>
          <a:noFill/>
        </p:spPr>
      </p:pic>
      <p:pic>
        <p:nvPicPr>
          <p:cNvPr id="2693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2760" y="980728"/>
            <a:ext cx="1252683" cy="15999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693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0315" y="809550"/>
            <a:ext cx="1709473" cy="2214563"/>
          </a:xfrm>
          <a:prstGeom prst="rect">
            <a:avLst/>
          </a:prstGeom>
          <a:noFill/>
        </p:spPr>
      </p:pic>
      <p:pic>
        <p:nvPicPr>
          <p:cNvPr id="26932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9788" y="1401180"/>
            <a:ext cx="1752467" cy="2286000"/>
          </a:xfrm>
          <a:prstGeom prst="rect">
            <a:avLst/>
          </a:prstGeom>
          <a:noFill/>
        </p:spPr>
      </p:pic>
      <p:pic>
        <p:nvPicPr>
          <p:cNvPr id="26932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6731" y="2560055"/>
            <a:ext cx="1730110" cy="2254250"/>
          </a:xfrm>
          <a:prstGeom prst="rect">
            <a:avLst/>
          </a:prstGeom>
          <a:noFill/>
        </p:spPr>
      </p:pic>
      <p:pic>
        <p:nvPicPr>
          <p:cNvPr id="26932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4877" y="2967262"/>
            <a:ext cx="1795463" cy="2330450"/>
          </a:xfrm>
          <a:prstGeom prst="rect">
            <a:avLst/>
          </a:prstGeom>
          <a:noFill/>
        </p:spPr>
      </p:pic>
      <p:pic>
        <p:nvPicPr>
          <p:cNvPr id="269328" name="Picture 16"/>
          <p:cNvPicPr>
            <a:picLocks noChangeAspect="1" noChangeArrowheads="1"/>
          </p:cNvPicPr>
          <p:nvPr/>
        </p:nvPicPr>
        <p:blipFill>
          <a:blip r:embed="rId16" cstate="print"/>
          <a:srcRect b="797"/>
          <a:stretch>
            <a:fillRect/>
          </a:stretch>
        </p:blipFill>
        <p:spPr bwMode="auto">
          <a:xfrm>
            <a:off x="7473280" y="4531053"/>
            <a:ext cx="1807502" cy="2154238"/>
          </a:xfrm>
          <a:prstGeom prst="rect">
            <a:avLst/>
          </a:prstGeom>
          <a:noFill/>
        </p:spPr>
      </p:pic>
      <p:pic>
        <p:nvPicPr>
          <p:cNvPr id="269329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4848" y="1484784"/>
            <a:ext cx="1239974" cy="14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3419101" y="4889431"/>
            <a:ext cx="3513535" cy="1569660"/>
          </a:xfrm>
          <a:prstGeom prst="rect">
            <a:avLst/>
          </a:prstGeom>
          <a:solidFill>
            <a:srgbClr val="C0C0C0"/>
          </a:solidFill>
          <a:ln w="25400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33399"/>
                </a:solidFill>
                <a:cs typeface="Times New Roman" pitchFamily="18" charset="0"/>
              </a:rPr>
              <a:t>More information:</a:t>
            </a:r>
          </a:p>
          <a:p>
            <a:pPr algn="ctr"/>
            <a:r>
              <a:rPr lang="en-GB" sz="2400" b="1" dirty="0" smtClean="0">
                <a:cs typeface="Times New Roman" pitchFamily="18" charset="0"/>
                <a:hlinkClick r:id="rId18"/>
              </a:rPr>
              <a:t>sudr@dtu.dk</a:t>
            </a:r>
            <a:r>
              <a:rPr lang="en-GB" sz="2400" b="1" dirty="0" smtClean="0">
                <a:cs typeface="Times New Roman" pitchFamily="18" charset="0"/>
              </a:rPr>
              <a:t>: NAMA coordinator</a:t>
            </a:r>
          </a:p>
          <a:p>
            <a:pPr algn="ctr"/>
            <a:r>
              <a:rPr lang="en-GB" sz="2400" b="1" dirty="0" smtClean="0">
                <a:cs typeface="Times New Roman" pitchFamily="18" charset="0"/>
              </a:rPr>
              <a:t>http://uneprisoe.org</a:t>
            </a:r>
            <a:endParaRPr lang="en-GB" sz="2400" b="1" dirty="0">
              <a:cs typeface="Times New Roman" pitchFamily="18" charset="0"/>
            </a:endParaRPr>
          </a:p>
        </p:txBody>
      </p:sp>
      <p:sp>
        <p:nvSpPr>
          <p:cNvPr id="269331" name="Text Box 19"/>
          <p:cNvSpPr txBox="1">
            <a:spLocks noChangeArrowheads="1"/>
          </p:cNvSpPr>
          <p:nvPr/>
        </p:nvSpPr>
        <p:spPr bwMode="auto">
          <a:xfrm>
            <a:off x="0" y="101820"/>
            <a:ext cx="859466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Thank</a:t>
            </a:r>
            <a:r>
              <a:rPr lang="es-E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you</a:t>
            </a:r>
            <a:r>
              <a:rPr lang="es-E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!!</a:t>
            </a:r>
          </a:p>
        </p:txBody>
      </p:sp>
      <p:pic>
        <p:nvPicPr>
          <p:cNvPr id="269334" name="Picture 22"/>
          <p:cNvPicPr>
            <a:picLocks noChangeAspect="1" noChangeArrowheads="1"/>
          </p:cNvPicPr>
          <p:nvPr/>
        </p:nvPicPr>
        <p:blipFill>
          <a:blip r:embed="rId19" cstate="print"/>
          <a:srcRect l="48973" t="14906" r="2065" b="8075"/>
          <a:stretch>
            <a:fillRect/>
          </a:stretch>
        </p:blipFill>
        <p:spPr bwMode="auto">
          <a:xfrm>
            <a:off x="0" y="4237822"/>
            <a:ext cx="1524182" cy="180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35" name="Picture 23"/>
          <p:cNvPicPr>
            <a:picLocks noChangeAspect="1" noChangeArrowheads="1"/>
          </p:cNvPicPr>
          <p:nvPr/>
        </p:nvPicPr>
        <p:blipFill>
          <a:blip r:embed="rId20" cstate="print"/>
          <a:srcRect l="52899" t="17398" r="2202" b="10329"/>
          <a:stretch>
            <a:fillRect/>
          </a:stretch>
        </p:blipFill>
        <p:spPr bwMode="auto">
          <a:xfrm>
            <a:off x="4232920" y="1916832"/>
            <a:ext cx="1419119" cy="18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67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692696"/>
            <a:ext cx="8553400" cy="1143000"/>
          </a:xfrm>
        </p:spPr>
        <p:txBody>
          <a:bodyPr anchor="ctr"/>
          <a:lstStyle/>
          <a:p>
            <a:r>
              <a:rPr lang="en-GB" dirty="0" smtClean="0"/>
              <a:t>Session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276872"/>
            <a:ext cx="8524728" cy="2836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Support for preparing and implementing </a:t>
            </a:r>
            <a:r>
              <a:rPr lang="en-GB" dirty="0" smtClean="0"/>
              <a:t>NAMAs </a:t>
            </a:r>
            <a:endParaRPr lang="en-GB" dirty="0"/>
          </a:p>
          <a:p>
            <a:endParaRPr lang="en-GB" dirty="0"/>
          </a:p>
        </p:txBody>
      </p:sp>
      <p:sp>
        <p:nvSpPr>
          <p:cNvPr id="4" name="AutoShape 2" descr="Sudhir Sh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udhir Sh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6"/>
            <a:ext cx="8553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NAMAs submitted to </a:t>
            </a:r>
            <a:br>
              <a:rPr lang="en-GB" dirty="0" smtClean="0"/>
            </a:br>
            <a:r>
              <a:rPr lang="en-GB" dirty="0" smtClean="0"/>
              <a:t>UNFCCC Registry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92" y="1345847"/>
            <a:ext cx="9145016" cy="4610834"/>
          </a:xfrm>
        </p:spPr>
        <p:txBody>
          <a:bodyPr>
            <a:normAutofit fontScale="92500" lnSpcReduction="10000"/>
          </a:bodyPr>
          <a:lstStyle/>
          <a:p>
            <a:pPr marL="857250" lvl="1" indent="-457200"/>
            <a:r>
              <a:rPr lang="en-GB" dirty="0"/>
              <a:t>41 NAMAs seeking support uploaded in the UNFCCC Registry</a:t>
            </a:r>
          </a:p>
          <a:p>
            <a:pPr marL="1257300" lvl="2" indent="-457200"/>
            <a:r>
              <a:rPr lang="en-GB" dirty="0" smtClean="0"/>
              <a:t>13 seeking support for development.</a:t>
            </a:r>
          </a:p>
          <a:p>
            <a:pPr marL="1257300" lvl="2" indent="-457200"/>
            <a:r>
              <a:rPr lang="en-GB" dirty="0" smtClean="0"/>
              <a:t>28 seeking support for implementation.</a:t>
            </a:r>
          </a:p>
          <a:p>
            <a:pPr marL="857250" lvl="1" indent="-457200"/>
            <a:r>
              <a:rPr lang="en-GB" dirty="0" smtClean="0"/>
              <a:t>A mix of Investment plans in low carbon options and Strategy development</a:t>
            </a:r>
          </a:p>
          <a:p>
            <a:pPr marL="800100" lvl="2" indent="0">
              <a:buNone/>
            </a:pPr>
            <a:endParaRPr lang="en-GB" sz="1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NAMA - database reports </a:t>
            </a:r>
            <a:r>
              <a:rPr lang="en-GB" sz="1200" dirty="0" smtClean="0"/>
              <a:t>(05 June 2014)</a:t>
            </a:r>
            <a:r>
              <a:rPr lang="en-GB" sz="1500" dirty="0" smtClean="0"/>
              <a:t> </a:t>
            </a:r>
            <a:endParaRPr lang="en-GB" sz="1500" dirty="0"/>
          </a:p>
          <a:p>
            <a:pPr marL="400050" lvl="1" indent="0">
              <a:buNone/>
            </a:pPr>
            <a:r>
              <a:rPr lang="en-GB" sz="1500" dirty="0"/>
              <a:t>	</a:t>
            </a:r>
            <a:r>
              <a:rPr lang="en-GB" sz="2600" dirty="0" smtClean="0"/>
              <a:t>- </a:t>
            </a:r>
            <a:r>
              <a:rPr lang="en-GB" dirty="0" smtClean="0"/>
              <a:t>98 NAMAs (</a:t>
            </a:r>
            <a:r>
              <a:rPr lang="en-GB" dirty="0"/>
              <a:t> </a:t>
            </a:r>
            <a:r>
              <a:rPr lang="en-GB" dirty="0" smtClean="0"/>
              <a:t>90 under development, 8 under 		implementation)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smtClean="0"/>
              <a:t>- Most of NAMAs are either implementation of 	policy/</a:t>
            </a:r>
            <a:r>
              <a:rPr lang="en-GB" dirty="0" err="1" smtClean="0"/>
              <a:t>programms</a:t>
            </a:r>
            <a:r>
              <a:rPr lang="en-GB" dirty="0" smtClean="0"/>
              <a:t> or development of strategies. </a:t>
            </a:r>
            <a:endParaRPr lang="en-GB" dirty="0"/>
          </a:p>
          <a:p>
            <a:pPr marL="1257300" lvl="2" indent="-45720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472" y="908720"/>
            <a:ext cx="950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tx2">
                  <a:lumMod val="60000"/>
                  <a:lumOff val="40000"/>
                </a:schemeClr>
              </a:buClr>
            </a:pPr>
            <a:endParaRPr lang="en-GB" sz="800" dirty="0" smtClean="0"/>
          </a:p>
          <a:p>
            <a:pPr marL="342900" lvl="1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NAMAs seeking Support for Preparation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6506" y="3717032"/>
            <a:ext cx="8915400" cy="23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957" y="1268760"/>
            <a:ext cx="8619268" cy="53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Total 13 requests for support with a total support request of 1.3 million USD</a:t>
            </a:r>
          </a:p>
          <a:p>
            <a:r>
              <a:rPr lang="en-GB" dirty="0" smtClean="0"/>
              <a:t>All </a:t>
            </a:r>
            <a:r>
              <a:rPr lang="en-GB" dirty="0"/>
              <a:t>NAMAs request grants</a:t>
            </a:r>
          </a:p>
          <a:p>
            <a:r>
              <a:rPr lang="en-GB" dirty="0"/>
              <a:t>Some indicate the contribution of the government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Direct use of Financial support is requested for:</a:t>
            </a:r>
          </a:p>
          <a:p>
            <a:pPr lvl="1"/>
            <a:r>
              <a:rPr lang="en-GB" dirty="0"/>
              <a:t>Consultancy fees</a:t>
            </a:r>
          </a:p>
          <a:p>
            <a:pPr lvl="1"/>
            <a:r>
              <a:rPr lang="en-GB" dirty="0"/>
              <a:t>Buying equipment’s, </a:t>
            </a:r>
          </a:p>
          <a:p>
            <a:pPr lvl="1"/>
            <a:r>
              <a:rPr lang="en-GB" dirty="0"/>
              <a:t>Expenses for developing elements of the proposal – MRV, estimation of </a:t>
            </a:r>
            <a:r>
              <a:rPr lang="en-GB" dirty="0" smtClean="0"/>
              <a:t>      detailed  costs </a:t>
            </a:r>
            <a:r>
              <a:rPr lang="en-GB" dirty="0"/>
              <a:t>and financing arrangements, GHG emissions estimation and defining </a:t>
            </a:r>
            <a:r>
              <a:rPr lang="en-GB" dirty="0" smtClean="0"/>
              <a:t> activities </a:t>
            </a:r>
            <a:r>
              <a:rPr lang="en-GB" dirty="0"/>
              <a:t>of the proposal, including studies and analysis.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Technical support – focus is on support for developing and implementing policy and regulatory framework.</a:t>
            </a:r>
          </a:p>
        </p:txBody>
      </p:sp>
    </p:spTree>
    <p:extLst>
      <p:ext uri="{BB962C8B-B14F-4D97-AF65-F5344CB8AC3E}">
        <p14:creationId xmlns:p14="http://schemas.microsoft.com/office/powerpoint/2010/main" val="15735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553400" cy="1224136"/>
          </a:xfrm>
        </p:spPr>
        <p:txBody>
          <a:bodyPr>
            <a:noAutofit/>
          </a:bodyPr>
          <a:lstStyle/>
          <a:p>
            <a:r>
              <a:rPr lang="en-GB" sz="3600" dirty="0" smtClean="0"/>
              <a:t>NAMAs seeking Support for implementation</a:t>
            </a:r>
            <a:endParaRPr lang="en-GB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512" y="908720"/>
            <a:ext cx="8959805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smtClean="0"/>
              <a:t>28 requests with a total requested support of around USD 5 billion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few submissions also provide information on capacity building and technical support  needs in terms of finance.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Type of financial support requested – covers a whole range from Grants, concessional loans, loans, equity, guarantees, etc.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Support requested for  -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Investments;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Measures to create conducive investment environment;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Developing and implementing policy/regulatory framework; etc.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Capacity building and awareness raising</a:t>
            </a:r>
          </a:p>
        </p:txBody>
      </p:sp>
    </p:spTree>
    <p:extLst>
      <p:ext uri="{BB962C8B-B14F-4D97-AF65-F5344CB8AC3E}">
        <p14:creationId xmlns:p14="http://schemas.microsoft.com/office/powerpoint/2010/main" val="2975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6"/>
            <a:ext cx="85534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NAMAs seeking Support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6" y="1052736"/>
            <a:ext cx="9865096" cy="52017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In some cases investment is requested for demonstration activities.</a:t>
            </a:r>
          </a:p>
          <a:p>
            <a:pPr lvl="0">
              <a:lnSpc>
                <a:spcPct val="120000"/>
              </a:lnSpc>
            </a:pPr>
            <a:r>
              <a:rPr lang="en-GB" dirty="0" smtClean="0"/>
              <a:t>Grants requested for: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Institutional </a:t>
            </a:r>
            <a:r>
              <a:rPr lang="en-GB" sz="2400" dirty="0"/>
              <a:t>and human capacity development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Strengthening </a:t>
            </a:r>
            <a:r>
              <a:rPr lang="en-GB" sz="2400" dirty="0"/>
              <a:t>regulatory and policy framework,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Creating infrastructure to implement regulations and </a:t>
            </a:r>
            <a:endParaRPr lang="en-GB" sz="2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400" dirty="0"/>
              <a:t> </a:t>
            </a:r>
            <a:r>
              <a:rPr lang="en-GB" sz="2400" dirty="0" smtClean="0"/>
              <a:t>   policies, such </a:t>
            </a:r>
            <a:r>
              <a:rPr lang="en-GB" sz="2400" dirty="0"/>
              <a:t>as </a:t>
            </a:r>
            <a:r>
              <a:rPr lang="en-GB" sz="2400" dirty="0" smtClean="0"/>
              <a:t>testing labs </a:t>
            </a:r>
            <a:r>
              <a:rPr lang="en-GB" sz="2400" dirty="0"/>
              <a:t>etc.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Subsidizing </a:t>
            </a:r>
            <a:r>
              <a:rPr lang="en-GB" sz="2400" dirty="0"/>
              <a:t>the initial investment cost for new technologies</a:t>
            </a:r>
            <a:r>
              <a:rPr lang="en-GB" sz="24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dirty="0" smtClean="0"/>
              <a:t>Though clarity on NMM still to emerge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	</a:t>
            </a:r>
            <a:r>
              <a:rPr lang="en-GB" sz="2800" dirty="0" smtClean="0"/>
              <a:t>– Some submission have considered carbon </a:t>
            </a:r>
            <a:endParaRPr lang="en-GB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	finance to support certain components of NAMA. </a:t>
            </a:r>
          </a:p>
        </p:txBody>
      </p:sp>
    </p:spTree>
    <p:extLst>
      <p:ext uri="{BB962C8B-B14F-4D97-AF65-F5344CB8AC3E}">
        <p14:creationId xmlns:p14="http://schemas.microsoft.com/office/powerpoint/2010/main" val="2742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62" y="-3865"/>
            <a:ext cx="8567762" cy="1143000"/>
          </a:xfrm>
        </p:spPr>
        <p:txBody>
          <a:bodyPr/>
          <a:lstStyle/>
          <a:p>
            <a:r>
              <a:rPr lang="en-GB" dirty="0" smtClean="0"/>
              <a:t>Some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268760"/>
            <a:ext cx="8712968" cy="47853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Support is needed not only for costs to achieve additional GHG reduction benefits but also for “base costs”. </a:t>
            </a:r>
          </a:p>
          <a:p>
            <a:endParaRPr lang="en-GB" sz="900" dirty="0" smtClean="0"/>
          </a:p>
          <a:p>
            <a:r>
              <a:rPr lang="en-GB" dirty="0" smtClean="0"/>
              <a:t>Though submissions are not sufficiently clear on what type </a:t>
            </a:r>
            <a:r>
              <a:rPr lang="en-GB" dirty="0"/>
              <a:t>of finance </a:t>
            </a:r>
            <a:r>
              <a:rPr lang="en-GB" dirty="0" smtClean="0"/>
              <a:t>is requested for which activities: </a:t>
            </a:r>
          </a:p>
          <a:p>
            <a:pPr lvl="1"/>
            <a:r>
              <a:rPr lang="en-GB" dirty="0" smtClean="0"/>
              <a:t>It seems recognition exists that "base costs" will be covered by FDI, Loans (private sector), Equity </a:t>
            </a:r>
            <a:r>
              <a:rPr lang="en-GB" dirty="0" err="1" smtClean="0"/>
              <a:t>etc</a:t>
            </a:r>
            <a:r>
              <a:rPr lang="en-GB" dirty="0" smtClean="0"/>
              <a:t>; and  </a:t>
            </a:r>
          </a:p>
          <a:p>
            <a:pPr lvl="1"/>
            <a:r>
              <a:rPr lang="en-GB" dirty="0" smtClean="0"/>
              <a:t> Grants or guarantees for additional costs required for adopting low carbon options or covering risks of adopting low cost carbon options.</a:t>
            </a:r>
          </a:p>
          <a:p>
            <a:pPr lvl="1"/>
            <a:endParaRPr lang="en-GB" sz="900" dirty="0" smtClean="0"/>
          </a:p>
          <a:p>
            <a:r>
              <a:rPr lang="en-GB" dirty="0" smtClean="0"/>
              <a:t>Those </a:t>
            </a:r>
            <a:r>
              <a:rPr lang="en-GB" dirty="0"/>
              <a:t>developed with support, have greater information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/>
              <a:t>Some </a:t>
            </a:r>
            <a:r>
              <a:rPr lang="en-GB" dirty="0" smtClean="0"/>
              <a:t>observations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268760"/>
            <a:ext cx="9433048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Additional </a:t>
            </a:r>
            <a:r>
              <a:rPr lang="en-GB" dirty="0"/>
              <a:t>information to increase third party understanding:</a:t>
            </a:r>
          </a:p>
          <a:p>
            <a:pPr lvl="1"/>
            <a:r>
              <a:rPr lang="en-GB" dirty="0"/>
              <a:t>Further clarity on what kind of financial support is needed for actions included in NAMAs. </a:t>
            </a:r>
          </a:p>
          <a:p>
            <a:pPr lvl="1"/>
            <a:r>
              <a:rPr lang="en-GB" dirty="0"/>
              <a:t>Private sector role or involvement in implementing NAMAs.</a:t>
            </a:r>
          </a:p>
          <a:p>
            <a:pPr lvl="1"/>
            <a:r>
              <a:rPr lang="en-GB" dirty="0"/>
              <a:t>Though information on sustainable development benefits is provided – further clarity on country contribution to implementing NAMAs would provide clarity on country ownership.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 smtClean="0"/>
              <a:t>Support for NAMAs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5" y="1196752"/>
            <a:ext cx="9001000" cy="4608880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9 entries in Registry for support to NAMAs, including one from GEF.</a:t>
            </a:r>
          </a:p>
          <a:p>
            <a:r>
              <a:rPr lang="en-GB" sz="2800" dirty="0" smtClean="0"/>
              <a:t>Some are for all countries, and some for specific regions (EU-Africa infrastructure fund)</a:t>
            </a:r>
          </a:p>
          <a:p>
            <a:endParaRPr lang="en-GB" sz="900" dirty="0" smtClean="0"/>
          </a:p>
          <a:p>
            <a:r>
              <a:rPr lang="en-GB" sz="2800" dirty="0" smtClean="0"/>
              <a:t>Most for NAMA preparation (German IKI)</a:t>
            </a:r>
          </a:p>
          <a:p>
            <a:r>
              <a:rPr lang="en-GB" sz="2800" dirty="0" smtClean="0"/>
              <a:t>Three for NAMA Implementation - NAMA Facility, EU-Africa Infrastructure fund, EU-Latin America Investment Fund.</a:t>
            </a:r>
          </a:p>
          <a:p>
            <a:endParaRPr lang="en-GB" sz="800" dirty="0" smtClean="0"/>
          </a:p>
          <a:p>
            <a:r>
              <a:rPr lang="en-GB" sz="2800" dirty="0" smtClean="0"/>
              <a:t>A number of initiatives to support NAMA development</a:t>
            </a:r>
          </a:p>
          <a:p>
            <a:pPr marL="0" indent="0">
              <a:buNone/>
            </a:pPr>
            <a:r>
              <a:rPr lang="en-GB" sz="2800" dirty="0" smtClean="0"/>
              <a:t>      </a:t>
            </a:r>
            <a:r>
              <a:rPr lang="en-GB" sz="2600" dirty="0" smtClean="0"/>
              <a:t>– through bilateral and multilateral funds. 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amount of funds available is not listed</a:t>
            </a:r>
          </a:p>
          <a:p>
            <a:r>
              <a:rPr lang="en-GB" sz="2800" dirty="0"/>
              <a:t>Fund for implementation provide support as grant, equity, </a:t>
            </a:r>
            <a:r>
              <a:rPr lang="en-GB" sz="2800" dirty="0" smtClean="0"/>
              <a:t>guarantees, </a:t>
            </a:r>
            <a:r>
              <a:rPr lang="en-GB" sz="2800" dirty="0"/>
              <a:t>etc.</a:t>
            </a:r>
          </a:p>
          <a:p>
            <a:pPr marL="0" indent="0">
              <a:buNone/>
            </a:pPr>
            <a:endParaRPr lang="en-GB" sz="26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37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27224</TotalTime>
  <Words>896</Words>
  <Application>Microsoft Office PowerPoint</Application>
  <PresentationFormat>A4 Paper (210x297 mm)</PresentationFormat>
  <Paragraphs>109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Session description</vt:lpstr>
      <vt:lpstr>NAMAs submitted to  UNFCCC Registry</vt:lpstr>
      <vt:lpstr>NAMAs seeking Support for Preparation</vt:lpstr>
      <vt:lpstr>NAMAs seeking Support for implementation</vt:lpstr>
      <vt:lpstr>NAMAs seeking Support for Implementation</vt:lpstr>
      <vt:lpstr>Some observations</vt:lpstr>
      <vt:lpstr>Some observations (2)</vt:lpstr>
      <vt:lpstr>Support for NAMAs</vt:lpstr>
      <vt:lpstr>PowerPoint Presentation</vt:lpstr>
    </vt:vector>
  </TitlesOfParts>
  <Company>Risø 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Climate Finance</dc:title>
  <dc:creator>Miriam L. Hinostroza</dc:creator>
  <cp:lastModifiedBy>Sudhir Sharma</cp:lastModifiedBy>
  <cp:revision>108</cp:revision>
  <dcterms:created xsi:type="dcterms:W3CDTF">2012-06-10T09:06:13Z</dcterms:created>
  <dcterms:modified xsi:type="dcterms:W3CDTF">2014-06-05T13:58:32Z</dcterms:modified>
</cp:coreProperties>
</file>