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99" r:id="rId5"/>
    <p:sldId id="300" r:id="rId6"/>
    <p:sldId id="301" r:id="rId7"/>
    <p:sldId id="305" r:id="rId8"/>
    <p:sldId id="306" r:id="rId9"/>
    <p:sldId id="310" r:id="rId10"/>
    <p:sldId id="308" r:id="rId11"/>
    <p:sldId id="287" r:id="rId12"/>
    <p:sldId id="309" r:id="rId13"/>
    <p:sldId id="265" r:id="rId14"/>
    <p:sldId id="266" r:id="rId15"/>
    <p:sldId id="267" r:id="rId16"/>
    <p:sldId id="293" r:id="rId17"/>
    <p:sldId id="269" r:id="rId18"/>
    <p:sldId id="274" r:id="rId19"/>
    <p:sldId id="311" r:id="rId20"/>
    <p:sldId id="288" r:id="rId21"/>
    <p:sldId id="290" r:id="rId22"/>
    <p:sldId id="291" r:id="rId23"/>
    <p:sldId id="292" r:id="rId24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6" autoAdjust="0"/>
    <p:restoredTop sz="85908" autoAdjust="0"/>
  </p:normalViewPr>
  <p:slideViewPr>
    <p:cSldViewPr>
      <p:cViewPr>
        <p:scale>
          <a:sx n="66" d="100"/>
          <a:sy n="66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8" y="-90"/>
      </p:cViewPr>
      <p:guideLst>
        <p:guide orient="horz" pos="310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ner\AppData\Local\Temp\notes268E31\~466627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ner\AppData\Local\Temp\notes268E31\~466627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'Access rights'!$D$5</c:f>
              <c:strCache>
                <c:ptCount val="1"/>
                <c:pt idx="0">
                  <c:v>Number of NAI Parties with access rights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'Access rights'!$B$6:$C$14</c:f>
              <c:strCache>
                <c:ptCount val="9"/>
                <c:pt idx="0">
                  <c:v>African States</c:v>
                </c:pt>
                <c:pt idx="1">
                  <c:v>Asia-Pacific States</c:v>
                </c:pt>
                <c:pt idx="2">
                  <c:v>Eastern European States</c:v>
                </c:pt>
                <c:pt idx="3">
                  <c:v>Latin America and Caribbean States</c:v>
                </c:pt>
                <c:pt idx="4">
                  <c:v>Other</c:v>
                </c:pt>
                <c:pt idx="6">
                  <c:v>SIDS</c:v>
                </c:pt>
                <c:pt idx="7">
                  <c:v>LDCs </c:v>
                </c:pt>
                <c:pt idx="8">
                  <c:v>Total NAI Parties</c:v>
                </c:pt>
              </c:strCache>
            </c:strRef>
          </c:cat>
          <c:val>
            <c:numRef>
              <c:f>'Access rights'!$D$6:$D$14</c:f>
              <c:numCache>
                <c:formatCode>General</c:formatCode>
                <c:ptCount val="9"/>
                <c:pt idx="0">
                  <c:v>29</c:v>
                </c:pt>
                <c:pt idx="1">
                  <c:v>21</c:v>
                </c:pt>
                <c:pt idx="2">
                  <c:v>6</c:v>
                </c:pt>
                <c:pt idx="3">
                  <c:v>19</c:v>
                </c:pt>
                <c:pt idx="4">
                  <c:v>2</c:v>
                </c:pt>
                <c:pt idx="6">
                  <c:v>10</c:v>
                </c:pt>
                <c:pt idx="7">
                  <c:v>19</c:v>
                </c:pt>
                <c:pt idx="8">
                  <c:v>77</c:v>
                </c:pt>
              </c:numCache>
            </c:numRef>
          </c:val>
        </c:ser>
        <c:ser>
          <c:idx val="1"/>
          <c:order val="1"/>
          <c:tx>
            <c:strRef>
              <c:f>'Access rights'!$E$5</c:f>
              <c:strCache>
                <c:ptCount val="1"/>
                <c:pt idx="0">
                  <c:v>Number of NAI Parties without access rights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'Access rights'!$B$6:$C$14</c:f>
              <c:strCache>
                <c:ptCount val="9"/>
                <c:pt idx="0">
                  <c:v>African States</c:v>
                </c:pt>
                <c:pt idx="1">
                  <c:v>Asia-Pacific States</c:v>
                </c:pt>
                <c:pt idx="2">
                  <c:v>Eastern European States</c:v>
                </c:pt>
                <c:pt idx="3">
                  <c:v>Latin America and Caribbean States</c:v>
                </c:pt>
                <c:pt idx="4">
                  <c:v>Other</c:v>
                </c:pt>
                <c:pt idx="6">
                  <c:v>SIDS</c:v>
                </c:pt>
                <c:pt idx="7">
                  <c:v>LDCs </c:v>
                </c:pt>
                <c:pt idx="8">
                  <c:v>Total NAI Parties</c:v>
                </c:pt>
              </c:strCache>
            </c:strRef>
          </c:cat>
          <c:val>
            <c:numRef>
              <c:f>'Access rights'!$E$6:$E$14</c:f>
              <c:numCache>
                <c:formatCode>General</c:formatCode>
                <c:ptCount val="9"/>
                <c:pt idx="0">
                  <c:v>24</c:v>
                </c:pt>
                <c:pt idx="1">
                  <c:v>33</c:v>
                </c:pt>
                <c:pt idx="2">
                  <c:v>3</c:v>
                </c:pt>
                <c:pt idx="3">
                  <c:v>14</c:v>
                </c:pt>
                <c:pt idx="4">
                  <c:v>1</c:v>
                </c:pt>
                <c:pt idx="6">
                  <c:v>29</c:v>
                </c:pt>
                <c:pt idx="7">
                  <c:v>29</c:v>
                </c:pt>
                <c:pt idx="8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098240"/>
        <c:axId val="105116416"/>
      </c:barChart>
      <c:catAx>
        <c:axId val="10509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116416"/>
        <c:crosses val="autoZero"/>
        <c:auto val="1"/>
        <c:lblAlgn val="ctr"/>
        <c:lblOffset val="100"/>
        <c:noMultiLvlLbl val="0"/>
      </c:catAx>
      <c:valAx>
        <c:axId val="105116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098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'NAMA entries'!$D$6</c:f>
              <c:strCache>
                <c:ptCount val="1"/>
                <c:pt idx="0">
                  <c:v>Number of NAI Parties with NAMA entires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b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'NAMA entries'!$B$7:$C$15</c:f>
              <c:strCache>
                <c:ptCount val="9"/>
                <c:pt idx="0">
                  <c:v>African States</c:v>
                </c:pt>
                <c:pt idx="1">
                  <c:v>Asia-Pacific States</c:v>
                </c:pt>
                <c:pt idx="2">
                  <c:v>Eastern European States</c:v>
                </c:pt>
                <c:pt idx="3">
                  <c:v>Latin America and Caribbean States</c:v>
                </c:pt>
                <c:pt idx="4">
                  <c:v>Other</c:v>
                </c:pt>
                <c:pt idx="6">
                  <c:v>SIDS</c:v>
                </c:pt>
                <c:pt idx="7">
                  <c:v>LDCs</c:v>
                </c:pt>
                <c:pt idx="8">
                  <c:v>Total NAI Parties</c:v>
                </c:pt>
              </c:strCache>
            </c:strRef>
          </c:cat>
          <c:val>
            <c:numRef>
              <c:f>'NAMA entries'!$D$7:$D$15</c:f>
              <c:numCache>
                <c:formatCode>General</c:formatCode>
                <c:ptCount val="9"/>
                <c:pt idx="0">
                  <c:v>2</c:v>
                </c:pt>
                <c:pt idx="1">
                  <c:v>7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15</c:v>
                </c:pt>
              </c:numCache>
            </c:numRef>
          </c:val>
        </c:ser>
        <c:ser>
          <c:idx val="1"/>
          <c:order val="1"/>
          <c:tx>
            <c:strRef>
              <c:f>'NAMA entries'!$E$6</c:f>
              <c:strCache>
                <c:ptCount val="1"/>
                <c:pt idx="0">
                  <c:v>Number of NAI Parties without NAMA entires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'NAMA entries'!$B$7:$C$15</c:f>
              <c:strCache>
                <c:ptCount val="9"/>
                <c:pt idx="0">
                  <c:v>African States</c:v>
                </c:pt>
                <c:pt idx="1">
                  <c:v>Asia-Pacific States</c:v>
                </c:pt>
                <c:pt idx="2">
                  <c:v>Eastern European States</c:v>
                </c:pt>
                <c:pt idx="3">
                  <c:v>Latin America and Caribbean States</c:v>
                </c:pt>
                <c:pt idx="4">
                  <c:v>Other</c:v>
                </c:pt>
                <c:pt idx="6">
                  <c:v>SIDS</c:v>
                </c:pt>
                <c:pt idx="7">
                  <c:v>LDCs</c:v>
                </c:pt>
                <c:pt idx="8">
                  <c:v>Total NAI Parties</c:v>
                </c:pt>
              </c:strCache>
            </c:strRef>
          </c:cat>
          <c:val>
            <c:numRef>
              <c:f>'NAMA entries'!$E$7:$E$15</c:f>
              <c:numCache>
                <c:formatCode>General</c:formatCode>
                <c:ptCount val="9"/>
                <c:pt idx="0">
                  <c:v>51</c:v>
                </c:pt>
                <c:pt idx="1">
                  <c:v>47</c:v>
                </c:pt>
                <c:pt idx="2">
                  <c:v>8</c:v>
                </c:pt>
                <c:pt idx="3">
                  <c:v>28</c:v>
                </c:pt>
                <c:pt idx="4">
                  <c:v>3</c:v>
                </c:pt>
                <c:pt idx="6">
                  <c:v>36</c:v>
                </c:pt>
                <c:pt idx="7">
                  <c:v>47</c:v>
                </c:pt>
                <c:pt idx="8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380544"/>
        <c:axId val="108382080"/>
      </c:barChart>
      <c:catAx>
        <c:axId val="10838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382080"/>
        <c:crosses val="autoZero"/>
        <c:auto val="1"/>
        <c:lblAlgn val="ctr"/>
        <c:lblOffset val="100"/>
        <c:noMultiLvlLbl val="0"/>
      </c:catAx>
      <c:valAx>
        <c:axId val="108382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8380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66777" y="387434"/>
            <a:ext cx="5735535" cy="1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52" tIns="43626" rIns="87252" bIns="43626"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66777" y="9192741"/>
            <a:ext cx="5735535" cy="1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52" tIns="43626" rIns="87252" bIns="43626"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68" y="9221157"/>
            <a:ext cx="609942" cy="62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137" cy="493097"/>
          </a:xfrm>
          <a:prstGeom prst="rect">
            <a:avLst/>
          </a:prstGeom>
        </p:spPr>
        <p:txBody>
          <a:bodyPr vert="horz" lIns="87252" tIns="43626" rIns="87252" bIns="43626" rtlCol="0"/>
          <a:lstStyle>
            <a:lvl1pPr algn="l">
              <a:defRPr sz="11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814" y="4690549"/>
            <a:ext cx="4891460" cy="444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12" tIns="47255" rIns="94512" bIns="47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66777" y="387434"/>
            <a:ext cx="5735535" cy="1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52" tIns="43626" rIns="87252" bIns="43626"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66777" y="9192741"/>
            <a:ext cx="5735535" cy="1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52" tIns="43626" rIns="87252" bIns="43626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0812" y="148543"/>
            <a:ext cx="5734043" cy="17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43716">
              <a:spcBef>
                <a:spcPct val="0"/>
              </a:spcBef>
              <a:defRPr sz="11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7" y="9192740"/>
            <a:ext cx="609942" cy="62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Hello and welcome to this side event on the</a:t>
            </a:r>
            <a:r>
              <a:rPr lang="de-DE" baseline="0" dirty="0" smtClean="0"/>
              <a:t> NAMA registry.</a:t>
            </a:r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08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baseline="0" dirty="0" smtClean="0"/>
              <a:t> region between 30% and 60% of non-Annex I parties are participating.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16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 that level</a:t>
            </a:r>
            <a:r>
              <a:rPr lang="en-US" baseline="0" dirty="0" smtClean="0"/>
              <a:t> of interest is not yet translating into entries in the registry10% or less of Parties with entries by region. Note that this is a corrected figure from the one that appears in the report. There was an error in this graph.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899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majority of NAMAs entries</a:t>
            </a:r>
            <a:r>
              <a:rPr lang="en-US" baseline="0" dirty="0" smtClean="0"/>
              <a:t> in the registry </a:t>
            </a:r>
            <a:r>
              <a:rPr lang="en-US" dirty="0" smtClean="0"/>
              <a:t>are those seeking support for implementation. 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79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Different regions</a:t>
            </a:r>
            <a:r>
              <a:rPr lang="en-US" baseline="0" dirty="0" smtClean="0"/>
              <a:t> have different profiles in terms of the support they are seeking, African states are seeking support more for preparation whereas eastern </a:t>
            </a:r>
            <a:r>
              <a:rPr lang="en-US" baseline="0" dirty="0" err="1" smtClean="0"/>
              <a:t>european</a:t>
            </a:r>
            <a:r>
              <a:rPr lang="en-US" baseline="0" dirty="0" smtClean="0"/>
              <a:t> states are seeking support more for implementation  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35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looking in more detail at the types of NAMAs</a:t>
            </a:r>
            <a:r>
              <a:rPr lang="en-US" baseline="0" dirty="0" smtClean="0"/>
              <a:t> entered in the registry so far, the </a:t>
            </a:r>
            <a:r>
              <a:rPr lang="en-US" dirty="0" err="1" smtClean="0"/>
              <a:t>sectoral</a:t>
            </a:r>
            <a:r>
              <a:rPr lang="en-US" dirty="0" smtClean="0"/>
              <a:t> breakdown</a:t>
            </a:r>
            <a:r>
              <a:rPr lang="en-US" baseline="0" dirty="0" smtClean="0"/>
              <a:t> of entries shows that the energy sector is most relevant to most NAMA entries, over half of the NAMAs entered so far include the energy sector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73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the type of support sought</a:t>
            </a:r>
            <a:r>
              <a:rPr lang="en-US" baseline="0" dirty="0" smtClean="0"/>
              <a:t>, most NAMAs are seeking financial support in the form of grant funding. Note that this is a measure of frequency rather than a measure of quantity. We can’t separate out the amount of support by type because more than one type of support can be sought by a NAMA.  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18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the type of support sought</a:t>
            </a:r>
            <a:r>
              <a:rPr lang="en-US" baseline="0" dirty="0" smtClean="0"/>
              <a:t>, most NAMAs are seeking financial support in the form of grant funding. Note that this is a measure of frequency rather than a measure of quantity. We can’t separate out the amount of support by type because more than one type of support can be sought by a NAMA.  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18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secretariat’s perspective we can see three main challenges</a:t>
            </a:r>
            <a:r>
              <a:rPr lang="en-US" baseline="0" dirty="0" smtClean="0"/>
              <a:t> for the registry at this point.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461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recommendation is that……Parties and others who may benefit from the registry.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83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</a:t>
            </a:r>
            <a:r>
              <a:rPr lang="en-US" baseline="0" dirty="0" smtClean="0"/>
              <a:t> start by going over a little  background before discussing the operation of the registry in 2013 and highlighting some of the challenges and opportunities ahead for the registry in 2014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11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Finally…….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94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mandate</a:t>
            </a:r>
            <a:r>
              <a:rPr lang="en-US" baseline="0" dirty="0" smtClean="0"/>
              <a:t> to establish the NAMA registry came at COP 16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at COP17 it was agreed that the registry would be developed as a dynamic, web-based platform managed by the secretariat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778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timeline</a:t>
            </a:r>
            <a:r>
              <a:rPr lang="en-US" baseline="0" dirty="0" smtClean="0"/>
              <a:t> for the registry is as follows………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97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what the public version of the registry looks like. Anyone with an internet connection can access the registry and browse and search the information that is there …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995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the registry looks like to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16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the registry looks like to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1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the registry looks like to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1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important to bear in mind that……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9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dirty="0"/>
              <a:t>UNFCCC </a:t>
            </a:r>
            <a:r>
              <a:rPr lang="en-GB" dirty="0" smtClean="0"/>
              <a:t>secretariat - Mitigation, Data and Analysis Programme</a:t>
            </a:r>
            <a:endParaRPr lang="de-DE" dirty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Claudio Forner</a:t>
            </a:r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872034"/>
          </a:xfrm>
        </p:spPr>
        <p:txBody>
          <a:bodyPr/>
          <a:lstStyle/>
          <a:p>
            <a:r>
              <a:rPr lang="de-DE" dirty="0" smtClean="0"/>
              <a:t>The NAMA registry</a:t>
            </a:r>
            <a:br>
              <a:rPr lang="de-DE" dirty="0" smtClean="0"/>
            </a:br>
            <a:r>
              <a:rPr lang="de-DE" sz="1800" dirty="0" smtClean="0"/>
              <a:t>Report to SBI 40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77" y="548680"/>
            <a:ext cx="7869238" cy="314325"/>
          </a:xfrm>
        </p:spPr>
        <p:txBody>
          <a:bodyPr>
            <a:noAutofit/>
          </a:bodyPr>
          <a:lstStyle/>
          <a:p>
            <a:r>
              <a:rPr lang="en-US" sz="1400" b="1" dirty="0"/>
              <a:t>Overview of registry content in </a:t>
            </a:r>
            <a:r>
              <a:rPr lang="en-US" sz="1400" b="1" dirty="0" smtClean="0"/>
              <a:t>2014: </a:t>
            </a:r>
            <a:r>
              <a:rPr lang="en-GB" b="1" dirty="0" smtClean="0"/>
              <a:t>Summary of registry </a:t>
            </a:r>
            <a:r>
              <a:rPr lang="en-GB" b="1" dirty="0"/>
              <a:t>participation </a:t>
            </a:r>
            <a:r>
              <a:rPr lang="en-GB" sz="1000" dirty="0"/>
              <a:t/>
            </a:r>
            <a:br>
              <a:rPr lang="en-GB" sz="1000" dirty="0"/>
            </a:br>
            <a:endParaRPr lang="en-GB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21196"/>
              </p:ext>
            </p:extLst>
          </p:nvPr>
        </p:nvGraphicFramePr>
        <p:xfrm>
          <a:off x="1979712" y="1988840"/>
          <a:ext cx="5544616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953"/>
                <a:gridCol w="1429663"/>
              </a:tblGrid>
              <a:tr h="2898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NAMAs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NAMA approvers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NAMA developers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NAMA entries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Support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support editors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  <a:tr h="28983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support entries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5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81" y="476672"/>
            <a:ext cx="7869238" cy="314325"/>
          </a:xfrm>
        </p:spPr>
        <p:txBody>
          <a:bodyPr>
            <a:noAutofit/>
          </a:bodyPr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2014: </a:t>
            </a:r>
            <a:r>
              <a:rPr lang="en-GB" b="1" dirty="0" smtClean="0"/>
              <a:t>Registry participation characterised by NAMA </a:t>
            </a:r>
            <a:r>
              <a:rPr lang="en-GB" b="1" dirty="0"/>
              <a:t>approver access </a:t>
            </a:r>
            <a:r>
              <a:rPr lang="en-GB" b="1" dirty="0" smtClean="0"/>
              <a:t>rights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79185"/>
            <a:ext cx="7560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By region, 30%-60% of developing countries requested access rights</a:t>
            </a:r>
            <a:endParaRPr lang="en-GB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147935"/>
              </p:ext>
            </p:extLst>
          </p:nvPr>
        </p:nvGraphicFramePr>
        <p:xfrm>
          <a:off x="1043608" y="1698979"/>
          <a:ext cx="6962774" cy="421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22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69238" cy="314325"/>
          </a:xfrm>
        </p:spPr>
        <p:txBody>
          <a:bodyPr>
            <a:noAutofit/>
          </a:bodyPr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2014: </a:t>
            </a:r>
            <a:r>
              <a:rPr lang="en-GB" b="1" dirty="0" smtClean="0"/>
              <a:t>Registry </a:t>
            </a:r>
            <a:r>
              <a:rPr lang="en-GB" b="1" dirty="0"/>
              <a:t>participation </a:t>
            </a:r>
            <a:r>
              <a:rPr lang="en-GB" b="1" dirty="0" smtClean="0"/>
              <a:t>characterised  by NAMA entries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96444"/>
            <a:ext cx="80648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Significantly fewer have gone the step further of creating an entry in the registry   </a:t>
            </a:r>
            <a:endParaRPr lang="en-GB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739261"/>
              </p:ext>
            </p:extLst>
          </p:nvPr>
        </p:nvGraphicFramePr>
        <p:xfrm>
          <a:off x="971600" y="1772816"/>
          <a:ext cx="7172325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54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69238" cy="314325"/>
          </a:xfrm>
        </p:spPr>
        <p:txBody>
          <a:bodyPr>
            <a:normAutofit fontScale="90000"/>
          </a:bodyPr>
          <a:lstStyle/>
          <a:p>
            <a:r>
              <a:rPr lang="en-US" sz="1300" b="1" dirty="0"/>
              <a:t>Overview of registry content in </a:t>
            </a:r>
            <a:r>
              <a:rPr lang="en-US" sz="1300" b="1" dirty="0" smtClean="0"/>
              <a:t>2014: </a:t>
            </a:r>
            <a:r>
              <a:rPr lang="en-GB" sz="1300" b="1" dirty="0" smtClean="0"/>
              <a:t>Characterization </a:t>
            </a:r>
            <a:r>
              <a:rPr lang="en-GB" sz="1300" b="1" dirty="0"/>
              <a:t>of NAMA entries by type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916807" cy="346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1196752"/>
            <a:ext cx="7272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The majority of NAMA entries are seeking support and the majority of these are seeking support for implementation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978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2014: </a:t>
            </a:r>
            <a:r>
              <a:rPr lang="en-GB" b="1" dirty="0"/>
              <a:t>Characterization of NAMA entries by type</a:t>
            </a:r>
            <a:r>
              <a:rPr lang="en-GB" sz="1800" dirty="0"/>
              <a:t/>
            </a:r>
            <a:br>
              <a:rPr lang="en-GB" sz="1800" dirty="0"/>
            </a:br>
            <a:endParaRPr lang="en-GB" dirty="0"/>
          </a:p>
        </p:txBody>
      </p:sp>
      <p:pic>
        <p:nvPicPr>
          <p:cNvPr id="1026" name="Chart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20080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3855" y="989247"/>
            <a:ext cx="72728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Types of support needed is different by region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5662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330" y="476672"/>
            <a:ext cx="7869238" cy="314325"/>
          </a:xfrm>
        </p:spPr>
        <p:txBody>
          <a:bodyPr>
            <a:normAutofit fontScale="90000"/>
          </a:bodyPr>
          <a:lstStyle/>
          <a:p>
            <a:r>
              <a:rPr lang="en-US" sz="1300" b="1" dirty="0"/>
              <a:t>Overview of registry content in </a:t>
            </a:r>
            <a:r>
              <a:rPr lang="en-US" sz="1300" b="1" dirty="0" smtClean="0"/>
              <a:t>2014: </a:t>
            </a:r>
            <a:r>
              <a:rPr lang="en-GB" sz="1300" b="1" dirty="0" smtClean="0"/>
              <a:t>Characterization </a:t>
            </a:r>
            <a:r>
              <a:rPr lang="en-GB" sz="1300" b="1" dirty="0"/>
              <a:t>of NAMAs by sector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800000" cy="379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263481"/>
            <a:ext cx="78658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The energy supply sector is the sector relevant to most NAMA entries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237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85584" cy="1143000"/>
          </a:xfrm>
        </p:spPr>
        <p:txBody>
          <a:bodyPr>
            <a:normAutofit/>
          </a:bodyPr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2014: Type of </a:t>
            </a:r>
            <a:r>
              <a:rPr lang="en-GB" b="1" dirty="0" smtClean="0"/>
              <a:t>financial </a:t>
            </a:r>
            <a:r>
              <a:rPr lang="en-GB" b="1" dirty="0"/>
              <a:t>support sought</a:t>
            </a:r>
            <a:r>
              <a:rPr lang="en-GB" sz="1050" dirty="0"/>
              <a:t/>
            </a:r>
            <a:br>
              <a:rPr lang="en-GB" sz="1050" dirty="0"/>
            </a:br>
            <a:endParaRPr lang="en-GB" sz="105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93040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1162835"/>
            <a:ext cx="82809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Grant funding is the type of financial support most commonly sought by NAMAs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637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85584" cy="1143000"/>
          </a:xfrm>
        </p:spPr>
        <p:txBody>
          <a:bodyPr>
            <a:normAutofit/>
          </a:bodyPr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2014: Extent of matching</a:t>
            </a:r>
            <a:r>
              <a:rPr lang="en-GB" sz="1050" dirty="0"/>
              <a:t/>
            </a:r>
            <a:br>
              <a:rPr lang="en-GB" sz="1050" dirty="0"/>
            </a:br>
            <a:endParaRPr lang="en-GB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162835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a match to be recorded, both the NAMA and the source of support should have an entry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Both Parties have to agree on the type and amount of support (</a:t>
            </a:r>
            <a:r>
              <a:rPr lang="en-US" sz="2000" dirty="0" err="1" smtClean="0"/>
              <a:t>e.g</a:t>
            </a:r>
            <a:r>
              <a:rPr lang="en-US" sz="2000" dirty="0" smtClean="0"/>
              <a:t>, the registry seeks confirmation from the counterpart)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To date, </a:t>
            </a:r>
            <a:r>
              <a:rPr lang="en-US" sz="2000" b="1" dirty="0" smtClean="0"/>
              <a:t>only two matches have been recorded in the registry</a:t>
            </a:r>
            <a:r>
              <a:rPr lang="en-US" sz="2000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E" sz="2000" dirty="0" smtClean="0"/>
              <a:t>NS-85 </a:t>
            </a:r>
            <a:r>
              <a:rPr lang="en-IE" sz="2000" dirty="0"/>
              <a:t>(“Adaptive Sustainable Forest Management in </a:t>
            </a:r>
            <a:r>
              <a:rPr lang="en-IE" sz="2000" dirty="0" err="1"/>
              <a:t>Borjomi-Bakuriani</a:t>
            </a:r>
            <a:r>
              <a:rPr lang="en-IE" sz="2000" dirty="0"/>
              <a:t> Forest District”), </a:t>
            </a:r>
            <a:r>
              <a:rPr lang="en-IE" sz="2000" dirty="0" smtClean="0"/>
              <a:t>by </a:t>
            </a:r>
            <a:r>
              <a:rPr lang="en-IE" sz="2000" dirty="0"/>
              <a:t>Georgia, received support from </a:t>
            </a:r>
            <a:r>
              <a:rPr lang="en-IE" sz="2000" dirty="0" smtClean="0"/>
              <a:t>Austria (EUR </a:t>
            </a:r>
            <a:r>
              <a:rPr lang="en-US" sz="2000" dirty="0" smtClean="0"/>
              <a:t>1.940.492)</a:t>
            </a:r>
            <a:endParaRPr lang="en-IE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IE" sz="2000" dirty="0" smtClean="0"/>
              <a:t>NS-95 </a:t>
            </a:r>
            <a:r>
              <a:rPr lang="en-IE" sz="2000" dirty="0"/>
              <a:t>(“Nationally Appropriate Mitigation Actions for low-carbon end-use sectors in Azerbaijan”), </a:t>
            </a:r>
            <a:r>
              <a:rPr lang="en-IE" sz="2000" dirty="0" smtClean="0"/>
              <a:t>received </a:t>
            </a:r>
            <a:r>
              <a:rPr lang="en-IE" sz="2000" dirty="0"/>
              <a:t>support from the </a:t>
            </a:r>
            <a:r>
              <a:rPr lang="en-IE" sz="2000" dirty="0" smtClean="0"/>
              <a:t>GEF (USD 100.000)</a:t>
            </a:r>
            <a:endParaRPr lang="en-IE" sz="2000" dirty="0"/>
          </a:p>
          <a:p>
            <a:r>
              <a:rPr lang="en-US" sz="2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807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opportunities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sz="2000" dirty="0" smtClean="0"/>
          </a:p>
          <a:p>
            <a:r>
              <a:rPr lang="en-GB" sz="2000" dirty="0" smtClean="0"/>
              <a:t>Limited use and level of participation: the registry needs to contain a critical mass of information to be effective</a:t>
            </a:r>
          </a:p>
          <a:p>
            <a:endParaRPr lang="en-US" sz="2000" dirty="0" smtClean="0"/>
          </a:p>
          <a:p>
            <a:r>
              <a:rPr lang="en-GB" sz="2000" dirty="0" smtClean="0"/>
              <a:t>Improving information accuracy and completeness : registry content needs to be reliable and complete</a:t>
            </a:r>
          </a:p>
          <a:p>
            <a:endParaRPr lang="en-US" sz="2000" dirty="0" smtClean="0"/>
          </a:p>
          <a:p>
            <a:r>
              <a:rPr lang="en-GB" sz="2000" dirty="0" smtClean="0"/>
              <a:t>Limitations of final registry design: Functionality of registry determined by Parties but the secretariat received limited feedback from Parties on the design of the registry, in particular on the templates used for creating entries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7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opportunities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/>
              <a:t>is recommended that Parties and others who </a:t>
            </a:r>
            <a:r>
              <a:rPr lang="en-GB" dirty="0" smtClean="0"/>
              <a:t>may </a:t>
            </a:r>
            <a:r>
              <a:rPr lang="en-GB" dirty="0"/>
              <a:t>benefit from the </a:t>
            </a:r>
            <a:r>
              <a:rPr lang="en-GB" dirty="0" smtClean="0"/>
              <a:t>registry: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Find </a:t>
            </a:r>
            <a:r>
              <a:rPr lang="en-GB" dirty="0"/>
              <a:t>ways to increase their level of participation in the registry, </a:t>
            </a:r>
            <a:r>
              <a:rPr lang="en-GB" dirty="0" smtClean="0"/>
              <a:t>including obtaining </a:t>
            </a:r>
            <a:r>
              <a:rPr lang="en-GB" dirty="0"/>
              <a:t>access rights and creating registry </a:t>
            </a:r>
            <a:r>
              <a:rPr lang="en-GB" dirty="0" smtClean="0"/>
              <a:t>entries. For </a:t>
            </a:r>
            <a:r>
              <a:rPr lang="en-GB" dirty="0"/>
              <a:t>developing country </a:t>
            </a:r>
            <a:r>
              <a:rPr lang="en-GB" dirty="0" smtClean="0"/>
              <a:t>Parties , the ability to decentralize the </a:t>
            </a:r>
            <a:r>
              <a:rPr lang="en-GB" dirty="0"/>
              <a:t>preparation </a:t>
            </a:r>
            <a:r>
              <a:rPr lang="en-GB" dirty="0" smtClean="0"/>
              <a:t>of NAMAs through NAMA developer access rights may facilitate participation</a:t>
            </a:r>
          </a:p>
          <a:p>
            <a:pPr lvl="1"/>
            <a:endParaRPr lang="en-US" dirty="0"/>
          </a:p>
          <a:p>
            <a:pPr lvl="1"/>
            <a:r>
              <a:rPr lang="en-GB" dirty="0"/>
              <a:t>Take steps to ensure that their entries in the registry are accurate, complete and </a:t>
            </a:r>
            <a:r>
              <a:rPr lang="en-GB" dirty="0" smtClean="0"/>
              <a:t>up-to-date</a:t>
            </a:r>
          </a:p>
          <a:p>
            <a:pPr lvl="1"/>
            <a:endParaRPr lang="en-US" dirty="0"/>
          </a:p>
          <a:p>
            <a:pPr lvl="1"/>
            <a:r>
              <a:rPr lang="en-GB" dirty="0"/>
              <a:t>Continue to provide the secretariat with suggestions for improving </a:t>
            </a:r>
            <a:r>
              <a:rPr lang="en-GB" dirty="0" smtClean="0"/>
              <a:t>the registry, with their related capacity-building needs and to make </a:t>
            </a:r>
            <a:r>
              <a:rPr lang="en-GB" dirty="0"/>
              <a:t>use </a:t>
            </a:r>
            <a:r>
              <a:rPr lang="en-GB" dirty="0" smtClean="0"/>
              <a:t>of relevant technical resources</a:t>
            </a:r>
          </a:p>
          <a:p>
            <a:pPr lvl="1"/>
            <a:endParaRPr lang="en-US" dirty="0"/>
          </a:p>
          <a:p>
            <a:pPr lvl="1"/>
            <a:endParaRPr lang="en-GB" dirty="0"/>
          </a:p>
          <a:p>
            <a:endParaRPr lang="en-US" dirty="0"/>
          </a:p>
          <a:p>
            <a:endParaRPr lang="en-GB" dirty="0"/>
          </a:p>
          <a:p>
            <a:pPr lvl="1"/>
            <a:endParaRPr lang="en-GB" dirty="0" smtClean="0"/>
          </a:p>
          <a:p>
            <a:pPr lvl="1"/>
            <a:endParaRPr lang="en-US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0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Background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Mandate for the registry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Registry development timeline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Registry fundamentals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Operation of the Registry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Overview of content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Secretariat activity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Challenges and opportunities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1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opportunities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lvl="1" indent="-269875">
              <a:buFontTx/>
              <a:buChar char="•"/>
            </a:pPr>
            <a:r>
              <a:rPr lang="en-US" dirty="0" smtClean="0"/>
              <a:t>The secretariat will continue to support for the registry, within </a:t>
            </a:r>
            <a:r>
              <a:rPr lang="en-US" dirty="0"/>
              <a:t>the restrictions of mandate and </a:t>
            </a:r>
            <a:r>
              <a:rPr lang="en-US" dirty="0" smtClean="0"/>
              <a:t>budget: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Capacity building through regional NAMA workshops</a:t>
            </a:r>
          </a:p>
          <a:p>
            <a:pPr marL="271462" lvl="1" indent="0">
              <a:buNone/>
            </a:pPr>
            <a:endParaRPr lang="en-US" dirty="0"/>
          </a:p>
          <a:p>
            <a:pPr lvl="1"/>
            <a:r>
              <a:rPr lang="en-US" dirty="0" smtClean="0"/>
              <a:t>Development of technical resources requested by Parties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Outreach activities with potential providers of support and proponents of supported NAMAs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Providing direct support to individual registry users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Improving the registry platform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dirty="0"/>
              <a:t>UNFCCC </a:t>
            </a:r>
            <a:r>
              <a:rPr lang="en-GB" dirty="0" smtClean="0"/>
              <a:t>secretariat - Mitigation, Data and Analysis Programme</a:t>
            </a:r>
            <a:endParaRPr lang="de-DE" dirty="0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Jules Williams, Associate Programme Officer</a:t>
            </a:r>
            <a:endParaRPr lang="de-DE" dirty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8208912" cy="3528392"/>
          </a:xfrm>
        </p:spPr>
        <p:txBody>
          <a:bodyPr anchor="ctr"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Annual report on registry operation: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u="sng" dirty="0" smtClean="0"/>
              <a:t>FCCC/CP/2013/INF.2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Report on the extent of matching: </a:t>
            </a:r>
            <a:r>
              <a:rPr lang="en-US" sz="2400"/>
              <a:t/>
            </a:r>
            <a:br>
              <a:rPr lang="en-US" sz="2400"/>
            </a:br>
            <a:r>
              <a:rPr lang="en-US" sz="2400" u="sng" smtClean="0"/>
              <a:t>FCCC/SBI/2014/INF.10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u="sng" dirty="0"/>
              <a:t/>
            </a:r>
            <a:br>
              <a:rPr lang="en-US" sz="2400" u="sng" dirty="0"/>
            </a:br>
            <a:r>
              <a:rPr lang="en-US" sz="2400" dirty="0" smtClean="0"/>
              <a:t>To view the registry visit: </a:t>
            </a:r>
            <a:br>
              <a:rPr lang="en-US" sz="2400" dirty="0" smtClean="0"/>
            </a:br>
            <a:r>
              <a:rPr lang="en-US" sz="2400" u="sng" dirty="0"/>
              <a:t>http://unfccc.int/cooperation_support/nama/items/8184.php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9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for the registry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867650" cy="4327525"/>
          </a:xfrm>
        </p:spPr>
        <p:txBody>
          <a:bodyPr/>
          <a:lstStyle/>
          <a:p>
            <a:endParaRPr lang="en-US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The COP decided </a:t>
            </a:r>
            <a:r>
              <a:rPr lang="en-GB" sz="2000" dirty="0" smtClean="0"/>
              <a:t>to establish a </a:t>
            </a:r>
            <a:r>
              <a:rPr lang="en-GB" sz="2000" dirty="0"/>
              <a:t>registry to record nationally appropriate mitigation </a:t>
            </a:r>
            <a:r>
              <a:rPr lang="en-GB" sz="2000" dirty="0" smtClean="0"/>
              <a:t>actions (</a:t>
            </a:r>
            <a:r>
              <a:rPr lang="en-US" sz="2000" dirty="0" smtClean="0"/>
              <a:t>1/CP.16)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GB" sz="2000" dirty="0" smtClean="0"/>
              <a:t>The COP also decided that the registry </a:t>
            </a:r>
            <a:r>
              <a:rPr lang="en-GB" sz="2000" dirty="0"/>
              <a:t>should be developed as a dynamic, web-based platform </a:t>
            </a:r>
            <a:r>
              <a:rPr lang="en-GB" sz="2000" dirty="0" smtClean="0"/>
              <a:t>managed by </a:t>
            </a:r>
            <a:r>
              <a:rPr lang="en-GB" sz="2000" dirty="0"/>
              <a:t>a dedicated team in the </a:t>
            </a:r>
            <a:r>
              <a:rPr lang="en-GB" sz="2000" dirty="0" smtClean="0"/>
              <a:t>secretariat  (2/CP.17)</a:t>
            </a:r>
          </a:p>
          <a:p>
            <a:pPr algn="just"/>
            <a:endParaRPr lang="en-US" sz="2000" dirty="0"/>
          </a:p>
          <a:p>
            <a:pPr algn="just"/>
            <a:r>
              <a:rPr lang="en-GB" sz="2000" dirty="0" smtClean="0"/>
              <a:t>Participation </a:t>
            </a:r>
            <a:r>
              <a:rPr lang="en-GB" sz="2000" dirty="0"/>
              <a:t>is voluntary and only </a:t>
            </a:r>
            <a:r>
              <a:rPr lang="en-GB" sz="2000" dirty="0" smtClean="0"/>
              <a:t>the registry contains only information </a:t>
            </a:r>
            <a:r>
              <a:rPr lang="en-GB" sz="2000" dirty="0"/>
              <a:t>that has been </a:t>
            </a:r>
            <a:r>
              <a:rPr lang="en-GB" sz="2000" dirty="0" smtClean="0"/>
              <a:t>submitted specifically for recording.</a:t>
            </a:r>
            <a:endParaRPr lang="en-GB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69238" cy="314325"/>
          </a:xfrm>
        </p:spPr>
        <p:txBody>
          <a:bodyPr/>
          <a:lstStyle/>
          <a:p>
            <a:r>
              <a:rPr lang="en-US" dirty="0"/>
              <a:t>Registry development timeline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67650" cy="4327525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2400" dirty="0" smtClean="0"/>
              <a:t>Interim facility: August 2012</a:t>
            </a:r>
          </a:p>
          <a:p>
            <a:endParaRPr lang="en-US" sz="2400" dirty="0"/>
          </a:p>
          <a:p>
            <a:r>
              <a:rPr lang="en-US" sz="2400" dirty="0" smtClean="0"/>
              <a:t>Fully functional prototype: April 2013</a:t>
            </a:r>
          </a:p>
          <a:p>
            <a:endParaRPr lang="en-US" sz="2400" dirty="0"/>
          </a:p>
          <a:p>
            <a:r>
              <a:rPr lang="en-US" sz="2400" dirty="0" smtClean="0"/>
              <a:t>First release of the web based registry: October 2013.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Second release </a:t>
            </a:r>
            <a:r>
              <a:rPr lang="en-US" sz="2400" dirty="0"/>
              <a:t>of the web based </a:t>
            </a:r>
            <a:r>
              <a:rPr lang="en-US" sz="2400" dirty="0" smtClean="0"/>
              <a:t>registry: March 2014.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80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Registry fundamentals: Open registry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692696"/>
            <a:ext cx="7200801" cy="600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9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registry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651" y="548680"/>
            <a:ext cx="731833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1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registry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788"/>
            <a:ext cx="8496944" cy="3553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74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registry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42166"/>
            <a:ext cx="8454579" cy="5525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5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registry content in </a:t>
            </a:r>
            <a:r>
              <a:rPr lang="en-US" b="1" dirty="0" smtClean="0"/>
              <a:t>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These statistics are as at 14 April 2014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Further analysis is available in the annual report of the registry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55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1216</Words>
  <Application>Microsoft Office PowerPoint</Application>
  <PresentationFormat>On-screen Show (4:3)</PresentationFormat>
  <Paragraphs>164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 UNFCCC PowerPoint</vt:lpstr>
      <vt:lpstr>UNFCCC quote</vt:lpstr>
      <vt:lpstr>UNFCCC_Master 70pt title</vt:lpstr>
      <vt:lpstr>The NAMA registry Report to SBI 40  </vt:lpstr>
      <vt:lpstr>Summary</vt:lpstr>
      <vt:lpstr>Mandate for the registry </vt:lpstr>
      <vt:lpstr>Registry development timeline </vt:lpstr>
      <vt:lpstr>Registry fundamentals: Open registry</vt:lpstr>
      <vt:lpstr>Closed registry</vt:lpstr>
      <vt:lpstr>Open registry</vt:lpstr>
      <vt:lpstr>Open registry</vt:lpstr>
      <vt:lpstr>Overview of registry content in 2014</vt:lpstr>
      <vt:lpstr>Overview of registry content in 2014: Summary of registry participation  </vt:lpstr>
      <vt:lpstr>Overview of registry content in 2014: Registry participation characterised by NAMA approver access rights</vt:lpstr>
      <vt:lpstr>Overview of registry content in 2014: Registry participation characterised  by NAMA entries</vt:lpstr>
      <vt:lpstr>Overview of registry content in 2014: Characterization of NAMA entries by type </vt:lpstr>
      <vt:lpstr>Overview of registry content in 2014: Characterization of NAMA entries by type </vt:lpstr>
      <vt:lpstr>Overview of registry content in 2014: Characterization of NAMAs by sector </vt:lpstr>
      <vt:lpstr>Overview of registry content in 2014: Type of financial support sought </vt:lpstr>
      <vt:lpstr>Overview of registry content in 2014: Extent of matching </vt:lpstr>
      <vt:lpstr>Challenges and opportunities </vt:lpstr>
      <vt:lpstr>Challenges and opportunities </vt:lpstr>
      <vt:lpstr>Challenges and opportunities </vt:lpstr>
      <vt:lpstr>     Annual report on registry operation:  FCCC/CP/2013/INF.2   Report on the extent of matching:  FCCC/SBI/2014/INF.10  To view the registry visit:  http://unfccc.int/cooperation_support/nama/items/8184.php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2013-10-09T13:13:07Z</dcterms:created>
  <dcterms:modified xsi:type="dcterms:W3CDTF">2014-06-05T09:38:41Z</dcterms:modified>
</cp:coreProperties>
</file>