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76" r:id="rId4"/>
    <p:sldId id="259" r:id="rId5"/>
    <p:sldId id="260" r:id="rId6"/>
    <p:sldId id="274" r:id="rId7"/>
    <p:sldId id="261" r:id="rId8"/>
    <p:sldId id="262" r:id="rId9"/>
    <p:sldId id="263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C9C3FA-1DA0-4381-B026-41C0F702128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EC1C6-EDFE-45A9-A911-EA6220ADF86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logo+GEF&amp;source=images&amp;cd=&amp;cad=rja&amp;docid=wDYFXlGZWLHNQM&amp;tbnid=CyHTgwkMpoh2JM:&amp;ved=0CAUQjRw&amp;url=http://www.thegef.org/&amp;ei=A4FlUbKhJObd0QG4gIGAAg&amp;bvm=bv.44990110,d.dmQ&amp;psig=AFQjCNHIIGiH2A9YX6U2jZQgRefs-Y1Vcw&amp;ust=1365693057836429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851648" cy="1285884"/>
          </a:xfrm>
        </p:spPr>
        <p:txBody>
          <a:bodyPr>
            <a:normAutofit/>
          </a:bodyPr>
          <a:lstStyle/>
          <a:p>
            <a:pPr marR="45720" lvl="0" algn="ctr">
              <a:spcBef>
                <a:spcPct val="20000"/>
              </a:spcBef>
            </a:pPr>
            <a:r>
              <a:rPr lang="en-US" sz="3200" dirty="0" smtClean="0">
                <a:solidFill>
                  <a:srgbClr val="3333CC">
                    <a:lumMod val="75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Supporting ECIS transition to low emission development</a:t>
            </a:r>
            <a:endParaRPr lang="en-US" sz="3200" b="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33400" y="4071942"/>
            <a:ext cx="7854696" cy="17145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Nationally Appropriate Mitigation Actions (NAMAs) for low-carbon end-use sectors in Azerbaijan</a:t>
            </a:r>
          </a:p>
          <a:p>
            <a:pPr algn="ctr"/>
            <a:endParaRPr lang="en-US" sz="3200" b="1" dirty="0" smtClean="0">
              <a:solidFill>
                <a:srgbClr val="3333CC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  <p:pic>
        <p:nvPicPr>
          <p:cNvPr id="10" name="irc_mi" descr="http://www.thegef.org/gef/sites/thegef.org/files/Images/Short-GEF%20logo%20colored%20NOTAG%20transparen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604" y="500042"/>
            <a:ext cx="1440000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7" descr="Mangrove"/>
          <p:cNvPicPr>
            <a:picLocks noChangeAspect="1" noChangeArrowheads="1"/>
          </p:cNvPicPr>
          <p:nvPr/>
        </p:nvPicPr>
        <p:blipFill>
          <a:blip r:embed="rId4" cstate="print"/>
          <a:srcRect l="17700" r="3366" b="11778"/>
          <a:stretch>
            <a:fillRect/>
          </a:stretch>
        </p:blipFill>
        <p:spPr bwMode="auto">
          <a:xfrm>
            <a:off x="5643570" y="500042"/>
            <a:ext cx="188173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Natural gas flare"/>
          <p:cNvPicPr>
            <a:picLocks noChangeAspect="1" noChangeArrowheads="1"/>
          </p:cNvPicPr>
          <p:nvPr/>
        </p:nvPicPr>
        <p:blipFill>
          <a:blip r:embed="rId5" cstate="print"/>
          <a:srcRect t="23621" r="11429"/>
          <a:stretch>
            <a:fillRect/>
          </a:stretch>
        </p:blipFill>
        <p:spPr bwMode="auto">
          <a:xfrm>
            <a:off x="3586738" y="500042"/>
            <a:ext cx="197052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 descr="Windpower 2"/>
          <p:cNvPicPr>
            <a:picLocks noChangeAspect="1" noChangeArrowheads="1"/>
          </p:cNvPicPr>
          <p:nvPr/>
        </p:nvPicPr>
        <p:blipFill>
          <a:blip r:embed="rId6" cstate="print"/>
          <a:srcRect t="9570" r="6335" b="22888"/>
          <a:stretch>
            <a:fillRect/>
          </a:stretch>
        </p:blipFill>
        <p:spPr bwMode="auto">
          <a:xfrm>
            <a:off x="1643042" y="500042"/>
            <a:ext cx="186923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3834" y="500042"/>
            <a:ext cx="108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286116" y="592933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333CC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Chingiz Mammadov</a:t>
            </a:r>
          </a:p>
          <a:p>
            <a:pPr algn="ctr"/>
            <a:r>
              <a:rPr lang="en-US" b="1" dirty="0" smtClean="0">
                <a:solidFill>
                  <a:srgbClr val="3333CC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UNDP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Thank you for your attention</a:t>
            </a:r>
            <a:endParaRPr lang="en-US" sz="2800" b="1" dirty="0"/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    Project’s Genesis</a:t>
            </a:r>
            <a:endParaRPr lang="en-US" sz="4000" b="1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ClrTx/>
              <a:buAutoNum type="arabi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Continuous Communication with the National Government.</a:t>
            </a:r>
          </a:p>
          <a:p>
            <a:pPr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Guiding Document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UNDAF for Azerbaijan for 2011-2015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ClrTx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Discussions/Series of meetings with the Government in 2012-2013 on possible CC mitigation actions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ClrTx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 Assessing the State Oil Company of Azerbaijan Republic (SOCAR) as a potential partner in the Project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ClrTx/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Looking for possible GEF financing: GEF-5 allocation for Azerbaijan under Climate Change: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since total $ 6.5mln, sufficient for financing the NAMA            project: required amount: $3.57 mln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Result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Project Concept Developed (PIF/PPG formulated)</a:t>
            </a:r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0052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    Project Preparation</a:t>
            </a:r>
            <a:endParaRPr lang="en-US" sz="4000" b="1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24000" y="1268760"/>
            <a:ext cx="8514000" cy="558924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Tx/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Project Document Preparation in 2013-2014: </a:t>
            </a:r>
          </a:p>
          <a:p>
            <a:pPr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Team of Local and International Experts formed</a:t>
            </a:r>
          </a:p>
          <a:p>
            <a:pPr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Series of field trips, meetings, discussions with the representatives of SOCAR were held;</a:t>
            </a:r>
          </a:p>
          <a:p>
            <a:pPr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CC Mitigation opportunities and Potential NAMAs are discussed with SOCAR, </a:t>
            </a:r>
          </a:p>
          <a:p>
            <a:pPr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Co-financing options are discussed and agreed with SOCAR and UNDP</a:t>
            </a:r>
          </a:p>
          <a:p>
            <a:pPr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Project Document has been prepared</a:t>
            </a:r>
            <a:endParaRPr lang="en-US" sz="2400" dirty="0" smtClean="0"/>
          </a:p>
          <a:p>
            <a:pPr>
              <a:buClrTx/>
              <a:buNone/>
            </a:pPr>
            <a:endParaRPr lang="en-US" dirty="0"/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Grafik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261" y="5013176"/>
            <a:ext cx="8241219" cy="169243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27584" y="540000"/>
            <a:ext cx="7859216" cy="800768"/>
          </a:xfrm>
        </p:spPr>
        <p:txBody>
          <a:bodyPr vert="horz" lIns="0" rIns="0" bIns="0" anchor="b">
            <a:normAutofit/>
          </a:bodyPr>
          <a:lstStyle/>
          <a:p>
            <a:r>
              <a:rPr lang="en-US" sz="4000" b="1" dirty="0" smtClean="0"/>
              <a:t>Guiding Documents and Principles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buClrTx/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UNDAF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By 2015, non-oil development policies result in better economic status, decent work opportunities and a healthier environment in all regions and across all social groups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Tx/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UNDP Strategic Plan Primary Outcome: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Relevant national strategies, policies, and capacities strengthened to address environmental degradation, promote the green economy, and reduce vulnerability to climate change.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Tx/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UNDP Strategic Plan Secondary Outcome: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Relevant regulatory and institutional frameworks established to safeguard energy security, enable greater energy efficiency in production and consumption cycles and a wider use of renewable energy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dirty="0"/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55576" y="486000"/>
            <a:ext cx="7931224" cy="486000"/>
          </a:xfrm>
        </p:spPr>
        <p:txBody>
          <a:bodyPr vert="horz" lIns="0" rIns="0" bIns="0" anchor="b"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Project Summary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080000"/>
            <a:ext cx="8229600" cy="5244600"/>
          </a:xfrm>
        </p:spPr>
        <p:txBody>
          <a:bodyPr>
            <a:noAutofit/>
          </a:bodyPr>
          <a:lstStyle/>
          <a:p>
            <a:pPr marL="0" indent="0">
              <a:buClrTx/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Project objective:</a:t>
            </a:r>
          </a:p>
          <a:p>
            <a:pPr marL="363538" indent="0">
              <a:buClrTx/>
              <a:buNone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Development of NAMAs for low-carbon end-use sectors (buildings, transport, associated gas for residential areas)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Implementation Period: </a:t>
            </a:r>
          </a:p>
          <a:p>
            <a:pPr marL="363538" lvl="1" indent="0">
              <a:buClrTx/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5 years</a:t>
            </a:r>
          </a:p>
          <a:p>
            <a:pPr marL="0" lvl="1" indent="0"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Partners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363538" lvl="1" indent="0">
              <a:buClrTx/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State Oil Company of Azerbaijan Republic (SOCAR)</a:t>
            </a:r>
          </a:p>
          <a:p>
            <a:pPr marL="363538" lvl="1" indent="0">
              <a:spcBef>
                <a:spcPts val="0"/>
              </a:spcBef>
              <a:buClrTx/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Ministry of Ecology and Natural Resources (MENR)</a:t>
            </a:r>
          </a:p>
          <a:p>
            <a:pPr marL="0" lvl="1" indent="0">
              <a:spcBef>
                <a:spcPts val="600"/>
              </a:spcBef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Project Budget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63538" lvl="1" indent="0">
              <a:spcBef>
                <a:spcPts val="0"/>
              </a:spcBef>
              <a:buClrTx/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Total: 35,470 mln USD</a:t>
            </a:r>
          </a:p>
          <a:p>
            <a:pPr marL="363538" lvl="1" indent="0">
              <a:spcBef>
                <a:spcPts val="0"/>
              </a:spcBef>
              <a:buClrTx/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GEF Financing: 3,570 mln USD; UNDP: 200,000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USD</a:t>
            </a:r>
          </a:p>
          <a:p>
            <a:pPr marL="0" lvl="1" indent="0">
              <a:spcBef>
                <a:spcPts val="600"/>
              </a:spcBef>
              <a:buClrTx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Expected CC Mitigation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lvl="1" indent="0">
              <a:spcBef>
                <a:spcPts val="600"/>
              </a:spcBef>
              <a:buClrTx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Total direct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emission reductions over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0.56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mln t CO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2eq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0" lvl="1" indent="0">
              <a:spcBef>
                <a:spcPts val="0"/>
              </a:spcBef>
              <a:buClrTx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Total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indirect emission reductions of 6.24 mln t CO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2eq</a:t>
            </a:r>
          </a:p>
          <a:p>
            <a:pPr marL="0" lvl="1" indent="0">
              <a:spcBef>
                <a:spcPts val="600"/>
              </a:spcBef>
              <a:buClr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55576" y="540000"/>
            <a:ext cx="7931224" cy="800768"/>
          </a:xfrm>
        </p:spPr>
        <p:txBody>
          <a:bodyPr vert="horz" lIns="0" rIns="0" bIns="0" anchor="b">
            <a:noAutofit/>
          </a:bodyPr>
          <a:lstStyle/>
          <a:p>
            <a:r>
              <a:rPr lang="en-US" sz="4000" b="1" dirty="0" smtClean="0"/>
              <a:t>Project Components/Outcomes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14488"/>
            <a:ext cx="8543956" cy="4610112"/>
          </a:xfrm>
        </p:spPr>
        <p:txBody>
          <a:bodyPr>
            <a:noAutofit/>
          </a:bodyPr>
          <a:lstStyle/>
          <a:p>
            <a:pPr lvl="0">
              <a:buClrTx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Outcome 1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en-GB" sz="2400" dirty="0" smtClean="0"/>
              <a:t>Assessment of GHG emission mitigation potentials and target setting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  <a:buClrTx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Outcome 2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en-US" sz="2400" dirty="0" smtClean="0"/>
              <a:t>Development of NAMAs in oil &amp; gas end-use sectors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  <a:buClrTx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Outcome 3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en-US" sz="2400" dirty="0" smtClean="0"/>
              <a:t>Implementation of NAMAs in the oil &amp; gas end-use sector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  <a:buClrTx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Outcome 4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en-US" sz="2400" dirty="0" smtClean="0"/>
              <a:t>MRV system and national registry for mitigation actions in the energy generation and end-use sectors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200" dirty="0"/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 vert="horz" lIns="0" rIns="0" bIns="0" anchor="b">
            <a:noAutofit/>
          </a:bodyPr>
          <a:lstStyle/>
          <a:p>
            <a:r>
              <a:rPr lang="en-US" sz="3600" b="1" dirty="0" smtClean="0"/>
              <a:t>Nationally Appropriated Mitigation Actions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85926"/>
            <a:ext cx="8543956" cy="4714908"/>
          </a:xfrm>
        </p:spPr>
        <p:txBody>
          <a:bodyPr>
            <a:noAutofit/>
          </a:bodyPr>
          <a:lstStyle/>
          <a:p>
            <a:pPr lvl="0">
              <a:buClrTx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NAMA 1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SOCAR’s Green Building Program implemented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Content: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making use of energy efficient technologies and practices in new and existing residential and office buildings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  <a:buClrTx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NAMA 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Sustainable Transport at SOCAR implemented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Content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introducing alternative fuel sources such as electric vehicles, introducing energy efficient fleet management practices</a:t>
            </a:r>
          </a:p>
          <a:p>
            <a:pPr lvl="0">
              <a:spcBef>
                <a:spcPts val="1200"/>
              </a:spcBef>
              <a:buClrTx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NAMA 3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SOCAR’s Associated Gas Capturing Program implemented</a:t>
            </a:r>
          </a:p>
          <a:p>
            <a:pPr marL="457200" indent="-457200">
              <a:spcBef>
                <a:spcPts val="600"/>
              </a:spcBef>
              <a:buClrTx/>
              <a:buFont typeface="Wingdings" pitchFamily="2" charset="2"/>
              <a:buChar char="Ø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Content: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capturing low-pressure associated gas being currently vented at one of SOCAR’s largest on-shore oil &amp; gas production units at Siyazan (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Siyazanneft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 and providing this to nearby citizens</a:t>
            </a:r>
          </a:p>
          <a:p>
            <a:pPr>
              <a:buClrTx/>
              <a:buNone/>
            </a:pPr>
            <a:endParaRPr lang="en-US" sz="2200" dirty="0"/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48000" y="620688"/>
            <a:ext cx="8038800" cy="792088"/>
          </a:xfrm>
        </p:spPr>
        <p:txBody>
          <a:bodyPr vert="horz" lIns="0" rIns="0" bIns="0" anchor="b">
            <a:noAutofit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> </a:t>
            </a:r>
            <a:r>
              <a:rPr lang="en-US" sz="4000" b="1" dirty="0" smtClean="0"/>
              <a:t>Establishing MRV system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ClrTx/>
              <a:buFont typeface="Wingdings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of MRV system and national registry for mitigation actions in the energy generation and end-use sectors </a:t>
            </a:r>
            <a:endParaRPr lang="en-US" sz="3200" b="1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None/>
            </a:pPr>
            <a:endParaRPr lang="en-US" sz="2800" dirty="0" smtClean="0"/>
          </a:p>
          <a:p>
            <a:pPr>
              <a:buClrTx/>
              <a:buFont typeface="Wingdings" pitchFamily="2" charset="2"/>
              <a:buChar char="ü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Defined and established sectoral and sub-sectoral reference baselines for oil &amp;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gas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end-use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sectors</a:t>
            </a:r>
          </a:p>
          <a:p>
            <a:pPr>
              <a:spcBef>
                <a:spcPts val="1200"/>
              </a:spcBef>
              <a:buClrTx/>
              <a:buFont typeface="Wingdings" pitchFamily="2" charset="2"/>
              <a:buChar char="ü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sub-sectoral GHG inventories for key oil &amp; gas end-use sub-sectors</a:t>
            </a:r>
          </a:p>
          <a:p>
            <a:pPr>
              <a:spcBef>
                <a:spcPts val="1200"/>
              </a:spcBef>
              <a:buClrTx/>
              <a:buFont typeface="Wingdings" pitchFamily="2" charset="2"/>
              <a:buChar char="ü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an operational national registry mechanism for mitigation actions in the oil &amp; gas end-use sectors</a:t>
            </a:r>
          </a:p>
          <a:p>
            <a:pPr>
              <a:spcBef>
                <a:spcPts val="1200"/>
              </a:spcBef>
              <a:buClrTx/>
              <a:buFont typeface="Wingdings" pitchFamily="2" charset="2"/>
              <a:buChar char="ü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Accurate measurement and accounting of actual GHG emission reductions in the oil&amp;gas end-use sectors</a:t>
            </a:r>
          </a:p>
          <a:p>
            <a:pPr>
              <a:buClrTx/>
            </a:pPr>
            <a:endParaRPr lang="en-US" dirty="0"/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780696"/>
          </a:xfrm>
        </p:spPr>
        <p:txBody>
          <a:bodyPr vert="horz" lIns="0" rIns="0" bIns="0" anchor="b">
            <a:noAutofit/>
          </a:bodyPr>
          <a:lstStyle/>
          <a:p>
            <a:pPr lvl="0"/>
            <a:r>
              <a:rPr lang="en-US" sz="4000" b="1" dirty="0" smtClean="0"/>
              <a:t>Expected Challenges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ClrTx/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Matching Project Activities with SOCAR’s activities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Establishing and using a feedback mechanism ensuring that the Project Activities remain in line with the country, CC and SOCAR priorities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Risk management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 transfer and making sure that the best available technical expertise is provided under the project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sure that the project results are sustainable and replicable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rc_mi" descr="http://www.thegef.org/gef/sites/thegef.org/files/Images/Short-GEF%20logo%20colored%20NOTAG%20transparent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48000" cy="9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000" y="0"/>
            <a:ext cx="612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658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Supporting ECIS transition to low emission development</vt:lpstr>
      <vt:lpstr>    Project’s Genesis</vt:lpstr>
      <vt:lpstr>    Project Preparation</vt:lpstr>
      <vt:lpstr>Guiding Documents and Principles</vt:lpstr>
      <vt:lpstr>      Project Summary</vt:lpstr>
      <vt:lpstr>Project Components/Outcomes</vt:lpstr>
      <vt:lpstr>Nationally Appropriated Mitigation Actions</vt:lpstr>
      <vt:lpstr>        Establishing MRV system </vt:lpstr>
      <vt:lpstr>Expected Challenges</vt:lpstr>
      <vt:lpstr>PowerPoint Presentation</vt:lpstr>
    </vt:vector>
  </TitlesOfParts>
  <Company>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ECIS transition to low emission development</dc:title>
  <dc:creator>user</dc:creator>
  <cp:lastModifiedBy>w7</cp:lastModifiedBy>
  <cp:revision>11</cp:revision>
  <dcterms:created xsi:type="dcterms:W3CDTF">2014-05-23T16:55:00Z</dcterms:created>
  <dcterms:modified xsi:type="dcterms:W3CDTF">2014-06-05T12:42:53Z</dcterms:modified>
</cp:coreProperties>
</file>