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</p:sldMasterIdLst>
  <p:notesMasterIdLst>
    <p:notesMasterId r:id="rId10"/>
  </p:notesMasterIdLst>
  <p:handoutMasterIdLst>
    <p:handoutMasterId r:id="rId11"/>
  </p:handoutMasterIdLst>
  <p:sldIdLst>
    <p:sldId id="256" r:id="rId4"/>
    <p:sldId id="261" r:id="rId5"/>
    <p:sldId id="263" r:id="rId6"/>
    <p:sldId id="332" r:id="rId7"/>
    <p:sldId id="330" r:id="rId8"/>
    <p:sldId id="331" r:id="rId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6" autoAdjust="0"/>
    <p:restoredTop sz="82857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0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 dirty="0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 dirty="0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8337425" cy="12049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b="1" dirty="0" smtClean="0"/>
              <a:t>Informal Summary of LULUCF Technical Briefing: SBSTA 39</a:t>
            </a:r>
            <a:endParaRPr lang="de-DE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600" dirty="0" smtClean="0"/>
              <a:t>Overview of presentations and discussion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sz="1800" dirty="0" smtClean="0"/>
              <a:t>LULUCF technical briefing summary</a:t>
            </a:r>
            <a:endParaRPr lang="de-DE" sz="18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263" y="1988840"/>
            <a:ext cx="7867650" cy="3170287"/>
          </a:xfrm>
        </p:spPr>
        <p:txBody>
          <a:bodyPr/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1800" dirty="0"/>
              <a:t>Short introduction by the co-Chairs (5 minutes</a:t>
            </a:r>
            <a:r>
              <a:rPr lang="en-GB" sz="1800" dirty="0" smtClean="0"/>
              <a:t>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1800" dirty="0"/>
              <a:t>Expert presentations (20 minutes</a:t>
            </a:r>
            <a:r>
              <a:rPr lang="en-GB" sz="1800" dirty="0" smtClean="0"/>
              <a:t>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1800" dirty="0"/>
              <a:t>Questions and answers (10 minutes</a:t>
            </a:r>
            <a:r>
              <a:rPr lang="en-GB" sz="1800" dirty="0" smtClean="0"/>
              <a:t>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1800" dirty="0"/>
              <a:t>Discussion (25 minutes)</a:t>
            </a:r>
            <a:endParaRPr lang="en-US" sz="1800" dirty="0"/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35000" y="1265238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3200" b="1" dirty="0" smtClean="0">
                <a:solidFill>
                  <a:schemeClr val="tx2"/>
                </a:solidFill>
              </a:rPr>
              <a:t>Overview of Technical Briefing:</a:t>
            </a:r>
            <a:endParaRPr lang="de-DE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r"/>
            <a:r>
              <a:rPr lang="de-DE" sz="1800" dirty="0"/>
              <a:t>LULUCF technical briefing summary</a:t>
            </a:r>
            <a:endParaRPr lang="en-GB" sz="18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419" y="1474513"/>
            <a:ext cx="7867650" cy="3170287"/>
          </a:xfrm>
        </p:spPr>
        <p:txBody>
          <a:bodyPr/>
          <a:lstStyle/>
          <a:p>
            <a:endParaRPr lang="en-IE" sz="1000" dirty="0"/>
          </a:p>
          <a:p>
            <a:endParaRPr lang="en-IE" sz="1800" dirty="0" smtClean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u="sng" dirty="0" err="1"/>
              <a:t>Nalin</a:t>
            </a:r>
            <a:r>
              <a:rPr lang="en-US" sz="1800" u="sng" dirty="0"/>
              <a:t> </a:t>
            </a:r>
            <a:r>
              <a:rPr lang="en-US" sz="1800" u="sng" dirty="0" err="1"/>
              <a:t>Srivastava</a:t>
            </a:r>
            <a:r>
              <a:rPr lang="en-US" sz="1800" u="sng" dirty="0"/>
              <a:t> </a:t>
            </a:r>
            <a:r>
              <a:rPr lang="en-US" sz="1800" dirty="0"/>
              <a:t>(IPCC)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Latest developments regarding methodological guidance for </a:t>
            </a:r>
            <a:r>
              <a:rPr lang="en-US" sz="1800" dirty="0" smtClean="0"/>
              <a:t>reporting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 smtClean="0"/>
              <a:t>Information </a:t>
            </a:r>
            <a:r>
              <a:rPr lang="en-GB" sz="1800" dirty="0"/>
              <a:t>on the 2013 Revised Supplementary Methods and Good Practice Guidance arising from the Kyoto </a:t>
            </a:r>
            <a:r>
              <a:rPr lang="en-GB" sz="1800" dirty="0" smtClean="0"/>
              <a:t>Protocol</a:t>
            </a:r>
            <a:r>
              <a:rPr lang="en-GB" sz="1800" dirty="0"/>
              <a:t>;</a:t>
            </a:r>
            <a:endParaRPr lang="en-GB" sz="1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 smtClean="0"/>
              <a:t>Major </a:t>
            </a:r>
            <a:r>
              <a:rPr lang="en-GB" sz="1800" dirty="0"/>
              <a:t>updates to the supplementary methods, </a:t>
            </a:r>
            <a:r>
              <a:rPr lang="en-GB" sz="1800" dirty="0" smtClean="0"/>
              <a:t>triggered </a:t>
            </a:r>
            <a:r>
              <a:rPr lang="en-GB" sz="1800" dirty="0"/>
              <a:t>by </a:t>
            </a:r>
            <a:endParaRPr lang="en-GB" sz="1800" dirty="0" smtClean="0"/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new rules for LULUCF accounting under the Kyoto </a:t>
            </a:r>
            <a:r>
              <a:rPr lang="en-GB" sz="1800" dirty="0" smtClean="0"/>
              <a:t>Protocol;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necessity to achieve consistency with the 2006 IPCC Guidelines for National Greenhouse Gas Inventories.</a:t>
            </a:r>
            <a:endParaRPr lang="en-US" sz="1800" dirty="0"/>
          </a:p>
          <a:p>
            <a:pPr lvl="2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271462" lvl="1" indent="0">
              <a:buNone/>
            </a:pPr>
            <a:endParaRPr lang="en-GB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66845" y="908720"/>
            <a:ext cx="8401496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endParaRPr lang="de-DE" sz="3200" b="1" dirty="0" smtClean="0">
              <a:solidFill>
                <a:schemeClr val="tx2"/>
              </a:solidFill>
            </a:endParaRPr>
          </a:p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3200" b="1" dirty="0" smtClean="0">
                <a:solidFill>
                  <a:schemeClr val="tx2"/>
                </a:solidFill>
              </a:rPr>
              <a:t>Presentations</a:t>
            </a:r>
            <a:endParaRPr lang="de-DE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r"/>
            <a:r>
              <a:rPr lang="de-DE" sz="1800" dirty="0"/>
              <a:t>LULUCF technical briefing summary</a:t>
            </a:r>
            <a:endParaRPr lang="en-GB" sz="18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419" y="1474513"/>
            <a:ext cx="7867650" cy="3170287"/>
          </a:xfrm>
        </p:spPr>
        <p:txBody>
          <a:bodyPr/>
          <a:lstStyle/>
          <a:p>
            <a:endParaRPr lang="en-IE" sz="1000" dirty="0"/>
          </a:p>
          <a:p>
            <a:endParaRPr lang="en-IE" sz="1800" dirty="0" smtClean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u="sng" dirty="0"/>
              <a:t>Maria </a:t>
            </a:r>
            <a:r>
              <a:rPr lang="en-US" sz="1800" u="sng" dirty="0" err="1"/>
              <a:t>Sanz</a:t>
            </a:r>
            <a:r>
              <a:rPr lang="en-US" sz="1800" u="sng" dirty="0"/>
              <a:t> Sanchez </a:t>
            </a:r>
            <a:r>
              <a:rPr lang="en-US" sz="1800" dirty="0"/>
              <a:t>(FAO)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Overview on reporting of </a:t>
            </a:r>
            <a:r>
              <a:rPr lang="en-GB" sz="1800" dirty="0">
                <a:ea typeface="+mn-ea"/>
                <a:cs typeface="+mn-cs"/>
              </a:rPr>
              <a:t>land use, land-use change and </a:t>
            </a:r>
            <a:r>
              <a:rPr lang="en-GB" sz="1800" dirty="0" smtClean="0">
                <a:ea typeface="+mn-ea"/>
                <a:cs typeface="+mn-cs"/>
              </a:rPr>
              <a:t>forestry (</a:t>
            </a:r>
            <a:r>
              <a:rPr lang="en-US" sz="1800" dirty="0" smtClean="0"/>
              <a:t>LULUCF) </a:t>
            </a:r>
            <a:r>
              <a:rPr lang="en-US" sz="1800" dirty="0"/>
              <a:t>under the Convention and the Kyoto </a:t>
            </a:r>
            <a:r>
              <a:rPr lang="en-US" sz="1800" dirty="0" smtClean="0"/>
              <a:t>Protocol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 smtClean="0">
                <a:ea typeface="+mn-ea"/>
                <a:cs typeface="+mn-cs"/>
              </a:rPr>
              <a:t>Methodological </a:t>
            </a:r>
            <a:r>
              <a:rPr lang="en-GB" sz="1800" dirty="0">
                <a:ea typeface="+mn-ea"/>
                <a:cs typeface="+mn-cs"/>
              </a:rPr>
              <a:t>guidance for reporting emissions and removals in the activity and land-based </a:t>
            </a:r>
            <a:r>
              <a:rPr lang="en-GB" sz="1800" dirty="0" smtClean="0">
                <a:ea typeface="+mn-ea"/>
                <a:cs typeface="+mn-cs"/>
              </a:rPr>
              <a:t>approaches</a:t>
            </a:r>
            <a:r>
              <a:rPr lang="en-GB" sz="1800" dirty="0">
                <a:ea typeface="+mn-ea"/>
                <a:cs typeface="+mn-cs"/>
              </a:rPr>
              <a:t>;</a:t>
            </a:r>
            <a:endParaRPr lang="en-GB" sz="1800" dirty="0" smtClean="0">
              <a:ea typeface="+mn-ea"/>
              <a:cs typeface="+mn-cs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ea typeface="+mn-ea"/>
                <a:cs typeface="+mn-cs"/>
              </a:rPr>
              <a:t>M</a:t>
            </a:r>
            <a:r>
              <a:rPr lang="en-GB" sz="1800" dirty="0" smtClean="0">
                <a:ea typeface="+mn-ea"/>
                <a:cs typeface="+mn-cs"/>
              </a:rPr>
              <a:t>apping </a:t>
            </a:r>
            <a:r>
              <a:rPr lang="en-GB" sz="1800" dirty="0">
                <a:ea typeface="+mn-ea"/>
                <a:cs typeface="+mn-cs"/>
              </a:rPr>
              <a:t>of land coverage in the activity-based and land-based </a:t>
            </a:r>
            <a:r>
              <a:rPr lang="en-GB" sz="1800" dirty="0" smtClean="0">
                <a:ea typeface="+mn-ea"/>
                <a:cs typeface="+mn-cs"/>
              </a:rPr>
              <a:t>approaches;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 smtClean="0">
                <a:ea typeface="+mn-ea"/>
                <a:cs typeface="+mn-cs"/>
              </a:rPr>
              <a:t>Emissions </a:t>
            </a:r>
            <a:r>
              <a:rPr lang="en-GB" sz="1800" dirty="0">
                <a:ea typeface="+mn-ea"/>
                <a:cs typeface="+mn-cs"/>
              </a:rPr>
              <a:t>and removals coverage of the main land use and land-use change </a:t>
            </a:r>
            <a:r>
              <a:rPr lang="en-GB" sz="1800" dirty="0" smtClean="0">
                <a:ea typeface="+mn-ea"/>
                <a:cs typeface="+mn-cs"/>
              </a:rPr>
              <a:t>categories.</a:t>
            </a:r>
            <a:endParaRPr lang="en-US" sz="1600" dirty="0">
              <a:ea typeface="+mn-ea"/>
              <a:cs typeface="+mn-cs"/>
            </a:endParaRPr>
          </a:p>
          <a:p>
            <a:pPr marL="271462" lvl="1" indent="0">
              <a:buNone/>
            </a:pPr>
            <a:endParaRPr lang="en-GB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66845" y="908720"/>
            <a:ext cx="8401496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endParaRPr lang="de-DE" sz="3200" b="1" dirty="0" smtClean="0">
              <a:solidFill>
                <a:schemeClr val="tx2"/>
              </a:solidFill>
            </a:endParaRPr>
          </a:p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3200" b="1" dirty="0" smtClean="0">
                <a:solidFill>
                  <a:schemeClr val="tx2"/>
                </a:solidFill>
              </a:rPr>
              <a:t>Presentations</a:t>
            </a:r>
            <a:endParaRPr lang="de-DE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r"/>
            <a:r>
              <a:rPr lang="de-DE" sz="1800" dirty="0"/>
              <a:t>LULUCF technical briefing summary</a:t>
            </a:r>
            <a:endParaRPr lang="en-GB" sz="18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419" y="1268760"/>
            <a:ext cx="7867650" cy="3170287"/>
          </a:xfrm>
        </p:spPr>
        <p:txBody>
          <a:bodyPr/>
          <a:lstStyle/>
          <a:p>
            <a:endParaRPr lang="en-IE" sz="1000" dirty="0"/>
          </a:p>
          <a:p>
            <a:pPr marL="198437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 smtClean="0"/>
              <a:t>Technical </a:t>
            </a:r>
            <a:r>
              <a:rPr lang="en-GB" sz="1800" dirty="0"/>
              <a:t>briefing provided an opportunity for developed country Parties to further clarify the role of LULUCF in their quantified economy-wide emission reduction targets and the assumptions and conditions associated with those </a:t>
            </a:r>
            <a:r>
              <a:rPr lang="en-GB" sz="1800" dirty="0" smtClean="0"/>
              <a:t>targets;</a:t>
            </a:r>
            <a:endParaRPr lang="en-GB" sz="1800" dirty="0" smtClean="0"/>
          </a:p>
          <a:p>
            <a:pPr marL="198437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 smtClean="0"/>
              <a:t>Some </a:t>
            </a:r>
            <a:r>
              <a:rPr lang="en-GB" sz="1800" dirty="0"/>
              <a:t>Parties also shared their views on how the presented information can provide input to the work programme and can help to achieve its </a:t>
            </a:r>
            <a:r>
              <a:rPr lang="en-GB" sz="1800" dirty="0" smtClean="0"/>
              <a:t>objectives;</a:t>
            </a:r>
          </a:p>
          <a:p>
            <a:pPr marL="198437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E" sz="1800" dirty="0"/>
              <a:t>Some Parties addressed accuracy and transparency of the two LULUCF reporting </a:t>
            </a:r>
            <a:r>
              <a:rPr lang="en-IE" sz="1800" dirty="0" smtClean="0"/>
              <a:t>approaches</a:t>
            </a:r>
            <a:r>
              <a:rPr lang="en-IE" sz="1800" dirty="0"/>
              <a:t>;</a:t>
            </a:r>
            <a:endParaRPr lang="en-IE" sz="1800" dirty="0" smtClean="0"/>
          </a:p>
          <a:p>
            <a:pPr marL="198437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E" sz="1800" dirty="0" smtClean="0"/>
              <a:t>The </a:t>
            </a:r>
            <a:r>
              <a:rPr lang="en-IE" sz="1800" dirty="0"/>
              <a:t>presenters expressed their views that transparency of the reported information is a key element, and that both approaches are equally accurate and consistent if the methodological guidance by the IPCC is </a:t>
            </a:r>
            <a:r>
              <a:rPr lang="en-IE" sz="1800" dirty="0" smtClean="0"/>
              <a:t>followed;</a:t>
            </a:r>
            <a:endParaRPr lang="en-IE" sz="1800" dirty="0"/>
          </a:p>
          <a:p>
            <a:pPr marL="198437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1800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66845" y="908720"/>
            <a:ext cx="8401496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3200" b="1" dirty="0" smtClean="0">
                <a:solidFill>
                  <a:schemeClr val="tx2"/>
                </a:solidFill>
              </a:rPr>
              <a:t>Q&amp;A </a:t>
            </a:r>
            <a:r>
              <a:rPr lang="de-DE" sz="3200" b="1" dirty="0" smtClean="0">
                <a:solidFill>
                  <a:schemeClr val="tx2"/>
                </a:solidFill>
              </a:rPr>
              <a:t>and Discussions</a:t>
            </a:r>
            <a:endParaRPr lang="de-DE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r"/>
            <a:r>
              <a:rPr lang="de-DE" sz="1800" dirty="0"/>
              <a:t>LULUCF technical briefing summary</a:t>
            </a:r>
            <a:endParaRPr lang="en-GB" sz="18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419" y="1474513"/>
            <a:ext cx="7867650" cy="3170287"/>
          </a:xfrm>
        </p:spPr>
        <p:txBody>
          <a:bodyPr/>
          <a:lstStyle/>
          <a:p>
            <a:endParaRPr lang="en-IE" sz="1000" dirty="0"/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 smtClean="0"/>
              <a:t>Some </a:t>
            </a:r>
            <a:r>
              <a:rPr lang="en-GB" sz="1800" dirty="0"/>
              <a:t>Parties addressed the comparability of the land-based and activity-based approaches and how this could be </a:t>
            </a:r>
            <a:r>
              <a:rPr lang="en-GB" sz="1800" dirty="0" smtClean="0"/>
              <a:t>achieved</a:t>
            </a:r>
            <a:r>
              <a:rPr lang="en-GB" sz="1800" dirty="0"/>
              <a:t>;</a:t>
            </a:r>
            <a:r>
              <a:rPr lang="en-GB" sz="1800" dirty="0" smtClean="0"/>
              <a:t> 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 smtClean="0"/>
              <a:t>The </a:t>
            </a:r>
            <a:r>
              <a:rPr lang="en-GB" sz="1800" dirty="0"/>
              <a:t>presenters emphasized coverage of sources and sinks within LULUCF over reporting methods as a more significant factor for comparability</a:t>
            </a:r>
            <a:r>
              <a:rPr lang="en-GB" sz="1800" dirty="0" smtClean="0"/>
              <a:t>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 smtClean="0"/>
              <a:t>Some </a:t>
            </a:r>
            <a:r>
              <a:rPr lang="en-GB" sz="1800" dirty="0"/>
              <a:t>other Parties emphasized that, as defined in the work programme, comparability of effort is different from comparability of approaches. </a:t>
            </a:r>
            <a:r>
              <a:rPr lang="en-GB" sz="1800" dirty="0" smtClean="0"/>
              <a:t>They </a:t>
            </a:r>
            <a:r>
              <a:rPr lang="en-GB" sz="1800" dirty="0"/>
              <a:t>also emphasized that the type of action in the LULUCF sector triggers the way the action is measured and </a:t>
            </a:r>
            <a:r>
              <a:rPr lang="en-GB" sz="1800" dirty="0" smtClean="0"/>
              <a:t>reported</a:t>
            </a:r>
            <a:r>
              <a:rPr lang="en-GB" sz="1800" dirty="0"/>
              <a:t>.</a:t>
            </a:r>
            <a:endParaRPr lang="en-GB" sz="1800" dirty="0" smtClean="0"/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66845" y="908720"/>
            <a:ext cx="8401496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3200" b="1" dirty="0" smtClean="0">
                <a:solidFill>
                  <a:schemeClr val="tx2"/>
                </a:solidFill>
              </a:rPr>
              <a:t>Q&amp;A and Discussions</a:t>
            </a:r>
            <a:endParaRPr lang="de-DE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0315 REDD for Wageningen students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20130315 REDD for Wageningen students</Template>
  <TotalTime>0</TotalTime>
  <Words>408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20130315 REDD for Wageningen students</vt:lpstr>
      <vt:lpstr>UNFCCC quote</vt:lpstr>
      <vt:lpstr>UNFCCC_Master 70pt title</vt:lpstr>
      <vt:lpstr>Informal Summary of LULUCF Technical Briefing: SBSTA 39</vt:lpstr>
      <vt:lpstr>LULUCF technical briefing summary</vt:lpstr>
      <vt:lpstr>LULUCF technical briefing summary</vt:lpstr>
      <vt:lpstr>LULUCF technical briefing summary</vt:lpstr>
      <vt:lpstr>LULUCF technical briefing summary</vt:lpstr>
      <vt:lpstr>LULUCF technical briefing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2013-03-19T09:46:48Z</dcterms:created>
  <dcterms:modified xsi:type="dcterms:W3CDTF">2014-06-03T09:45:19Z</dcterms:modified>
</cp:coreProperties>
</file>