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21"/>
  </p:notesMasterIdLst>
  <p:sldIdLst>
    <p:sldId id="274" r:id="rId4"/>
    <p:sldId id="265" r:id="rId5"/>
    <p:sldId id="257" r:id="rId6"/>
    <p:sldId id="258" r:id="rId7"/>
    <p:sldId id="261" r:id="rId8"/>
    <p:sldId id="260" r:id="rId9"/>
    <p:sldId id="279" r:id="rId10"/>
    <p:sldId id="280" r:id="rId11"/>
    <p:sldId id="281" r:id="rId12"/>
    <p:sldId id="282" r:id="rId13"/>
    <p:sldId id="283" r:id="rId14"/>
    <p:sldId id="284" r:id="rId15"/>
    <p:sldId id="285" r:id="rId16"/>
    <p:sldId id="275" r:id="rId17"/>
    <p:sldId id="276" r:id="rId18"/>
    <p:sldId id="27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4"/>
    <a:srgbClr val="E0DDAA"/>
    <a:srgbClr val="C5E0B4"/>
    <a:srgbClr val="ACCA9E"/>
    <a:srgbClr val="92BE7C"/>
    <a:srgbClr val="659C3F"/>
    <a:srgbClr val="7AB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276" autoAdjust="0"/>
  </p:normalViewPr>
  <p:slideViewPr>
    <p:cSldViewPr snapToGrid="0">
      <p:cViewPr>
        <p:scale>
          <a:sx n="59" d="100"/>
          <a:sy n="59" d="100"/>
        </p:scale>
        <p:origin x="-642" y="-42"/>
      </p:cViewPr>
      <p:guideLst>
        <p:guide orient="horz" pos="2160"/>
        <p:guide pos="3840"/>
      </p:guideLst>
    </p:cSldViewPr>
  </p:slideViewPr>
  <p:notesTextViewPr>
    <p:cViewPr>
      <p:scale>
        <a:sx n="1" d="1"/>
        <a:sy n="1" d="1"/>
      </p:scale>
      <p:origin x="0" y="0"/>
    </p:cViewPr>
  </p:notesTextViewPr>
  <p:notesViewPr>
    <p:cSldViewPr snapToGrid="0">
      <p:cViewPr>
        <p:scale>
          <a:sx n="125" d="100"/>
          <a:sy n="125" d="100"/>
        </p:scale>
        <p:origin x="3012" y="-9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89F89-F85F-4157-9A7A-398D9038F52D}" type="doc">
      <dgm:prSet loTypeId="urn:microsoft.com/office/officeart/2005/8/layout/vList6" loCatId="process" qsTypeId="urn:microsoft.com/office/officeart/2005/8/quickstyle/simple4" qsCatId="simple" csTypeId="urn:microsoft.com/office/officeart/2005/8/colors/colorful5" csCatId="colorful" phldr="1"/>
      <dgm:spPr/>
      <dgm:t>
        <a:bodyPr/>
        <a:lstStyle/>
        <a:p>
          <a:endParaRPr lang="en-US"/>
        </a:p>
      </dgm:t>
    </dgm:pt>
    <dgm:pt modelId="{776BB3D9-B039-45FE-9B50-4B9931D3F598}">
      <dgm:prSet phldrT="[Text]"/>
      <dgm:spPr/>
      <dgm:t>
        <a:bodyPr/>
        <a:lstStyle/>
        <a:p>
          <a:r>
            <a:rPr lang="en-US" dirty="0" smtClean="0"/>
            <a:t>91% mitigation</a:t>
          </a:r>
          <a:endParaRPr lang="en-US" dirty="0"/>
        </a:p>
      </dgm:t>
    </dgm:pt>
    <dgm:pt modelId="{03C2A8B8-B46F-4A10-BBA2-FC89CDE92A21}" type="parTrans" cxnId="{D6863EA7-AD8D-4177-A33E-AF072356C721}">
      <dgm:prSet/>
      <dgm:spPr/>
      <dgm:t>
        <a:bodyPr/>
        <a:lstStyle/>
        <a:p>
          <a:endParaRPr lang="en-US"/>
        </a:p>
      </dgm:t>
    </dgm:pt>
    <dgm:pt modelId="{7375A7B6-00A4-4266-92C7-A0925A0D8DC7}" type="sibTrans" cxnId="{D6863EA7-AD8D-4177-A33E-AF072356C721}">
      <dgm:prSet/>
      <dgm:spPr/>
      <dgm:t>
        <a:bodyPr/>
        <a:lstStyle/>
        <a:p>
          <a:endParaRPr lang="en-US"/>
        </a:p>
      </dgm:t>
    </dgm:pt>
    <dgm:pt modelId="{3A2389B5-84AD-4196-87DD-975054E9AE22}">
      <dgm:prSet phldrT="[Text]"/>
      <dgm:spPr/>
      <dgm:t>
        <a:bodyPr/>
        <a:lstStyle/>
        <a:p>
          <a:r>
            <a:rPr lang="en-US" dirty="0" smtClean="0"/>
            <a:t>Renewable energy generation</a:t>
          </a:r>
          <a:endParaRPr lang="en-US" dirty="0"/>
        </a:p>
      </dgm:t>
    </dgm:pt>
    <dgm:pt modelId="{15D4FE1B-2A09-48A3-9B49-6E6CBD459237}" type="parTrans" cxnId="{D79C4BEE-AD52-4614-A11D-36A7A7E3CA72}">
      <dgm:prSet/>
      <dgm:spPr/>
      <dgm:t>
        <a:bodyPr/>
        <a:lstStyle/>
        <a:p>
          <a:endParaRPr lang="en-US"/>
        </a:p>
      </dgm:t>
    </dgm:pt>
    <dgm:pt modelId="{F7F903BE-B01C-4310-B5C6-676A179B822E}" type="sibTrans" cxnId="{D79C4BEE-AD52-4614-A11D-36A7A7E3CA72}">
      <dgm:prSet/>
      <dgm:spPr/>
      <dgm:t>
        <a:bodyPr/>
        <a:lstStyle/>
        <a:p>
          <a:endParaRPr lang="en-US"/>
        </a:p>
      </dgm:t>
    </dgm:pt>
    <dgm:pt modelId="{0DD1D236-085D-4B13-B27F-F9C40145F1EA}">
      <dgm:prSet phldrT="[Text]"/>
      <dgm:spPr/>
      <dgm:t>
        <a:bodyPr/>
        <a:lstStyle/>
        <a:p>
          <a:r>
            <a:rPr lang="en-US" dirty="0" smtClean="0"/>
            <a:t>7% adaptation</a:t>
          </a:r>
          <a:endParaRPr lang="en-US" dirty="0"/>
        </a:p>
      </dgm:t>
    </dgm:pt>
    <dgm:pt modelId="{0E79849C-6EA4-44E6-A760-AEF344F2DDBE}" type="parTrans" cxnId="{C9591713-D811-45D6-8645-1503AFEE1A97}">
      <dgm:prSet/>
      <dgm:spPr/>
      <dgm:t>
        <a:bodyPr/>
        <a:lstStyle/>
        <a:p>
          <a:endParaRPr lang="en-US"/>
        </a:p>
      </dgm:t>
    </dgm:pt>
    <dgm:pt modelId="{79F833EE-AF67-415A-B891-E7E393F881A4}" type="sibTrans" cxnId="{C9591713-D811-45D6-8645-1503AFEE1A97}">
      <dgm:prSet/>
      <dgm:spPr/>
      <dgm:t>
        <a:bodyPr/>
        <a:lstStyle/>
        <a:p>
          <a:endParaRPr lang="en-US"/>
        </a:p>
      </dgm:t>
    </dgm:pt>
    <dgm:pt modelId="{7B67D0CC-E6A2-439F-AC20-88557F9C073C}">
      <dgm:prSet phldrT="[Text]"/>
      <dgm:spPr/>
      <dgm:t>
        <a:bodyPr/>
        <a:lstStyle/>
        <a:p>
          <a:r>
            <a:rPr lang="en-US" dirty="0" smtClean="0"/>
            <a:t>Water supply management</a:t>
          </a:r>
          <a:endParaRPr lang="en-US" dirty="0"/>
        </a:p>
      </dgm:t>
    </dgm:pt>
    <dgm:pt modelId="{36C5D22B-A03A-46B7-A64B-53163552B12E}" type="parTrans" cxnId="{DB957D0C-E806-48DC-867F-6B0ED7232EFC}">
      <dgm:prSet/>
      <dgm:spPr/>
      <dgm:t>
        <a:bodyPr/>
        <a:lstStyle/>
        <a:p>
          <a:endParaRPr lang="en-US"/>
        </a:p>
      </dgm:t>
    </dgm:pt>
    <dgm:pt modelId="{5A870C6B-1F0A-4AFD-9D34-9A435B282B52}" type="sibTrans" cxnId="{DB957D0C-E806-48DC-867F-6B0ED7232EFC}">
      <dgm:prSet/>
      <dgm:spPr/>
      <dgm:t>
        <a:bodyPr/>
        <a:lstStyle/>
        <a:p>
          <a:endParaRPr lang="en-US"/>
        </a:p>
      </dgm:t>
    </dgm:pt>
    <dgm:pt modelId="{584FAE95-4F9F-467F-9539-C059D1273D66}">
      <dgm:prSet phldrT="[Text]"/>
      <dgm:spPr/>
      <dgm:t>
        <a:bodyPr/>
        <a:lstStyle/>
        <a:p>
          <a:r>
            <a:rPr lang="en-US" dirty="0" smtClean="0"/>
            <a:t>Climate-resilient infrastructure</a:t>
          </a:r>
          <a:endParaRPr lang="en-US" dirty="0"/>
        </a:p>
      </dgm:t>
    </dgm:pt>
    <dgm:pt modelId="{FA57A9C6-75DD-468E-B260-896926B67B77}" type="parTrans" cxnId="{928FB059-A1E2-47C1-8355-476407D1E66D}">
      <dgm:prSet/>
      <dgm:spPr/>
      <dgm:t>
        <a:bodyPr/>
        <a:lstStyle/>
        <a:p>
          <a:endParaRPr lang="en-US"/>
        </a:p>
      </dgm:t>
    </dgm:pt>
    <dgm:pt modelId="{48C21A52-5426-4C23-8B9A-F9AD457D3533}" type="sibTrans" cxnId="{928FB059-A1E2-47C1-8355-476407D1E66D}">
      <dgm:prSet/>
      <dgm:spPr/>
      <dgm:t>
        <a:bodyPr/>
        <a:lstStyle/>
        <a:p>
          <a:endParaRPr lang="en-US"/>
        </a:p>
      </dgm:t>
    </dgm:pt>
    <dgm:pt modelId="{F0A73318-D2D7-463A-8512-A85BBCD150C8}">
      <dgm:prSet phldrT="[Text]"/>
      <dgm:spPr/>
      <dgm:t>
        <a:bodyPr/>
        <a:lstStyle/>
        <a:p>
          <a:r>
            <a:rPr lang="en-US" dirty="0" smtClean="0"/>
            <a:t>Coastal protection</a:t>
          </a:r>
          <a:endParaRPr lang="en-US" dirty="0"/>
        </a:p>
      </dgm:t>
    </dgm:pt>
    <dgm:pt modelId="{87CE689E-7CFC-4448-8FDB-4F74D4425814}" type="parTrans" cxnId="{27522D4D-C5BD-4E33-98BB-410710014972}">
      <dgm:prSet/>
      <dgm:spPr/>
      <dgm:t>
        <a:bodyPr/>
        <a:lstStyle/>
        <a:p>
          <a:endParaRPr lang="en-US"/>
        </a:p>
      </dgm:t>
    </dgm:pt>
    <dgm:pt modelId="{9560C3F2-2776-44B3-819D-FA5BA54EE0E6}" type="sibTrans" cxnId="{27522D4D-C5BD-4E33-98BB-410710014972}">
      <dgm:prSet/>
      <dgm:spPr/>
      <dgm:t>
        <a:bodyPr/>
        <a:lstStyle/>
        <a:p>
          <a:endParaRPr lang="en-US"/>
        </a:p>
      </dgm:t>
    </dgm:pt>
    <dgm:pt modelId="{DED1FE97-668F-4D3B-A1C9-A080981C3C5D}">
      <dgm:prSet phldrT="[Text]"/>
      <dgm:spPr/>
      <dgm:t>
        <a:bodyPr/>
        <a:lstStyle/>
        <a:p>
          <a:r>
            <a:rPr lang="en-US" dirty="0" smtClean="0"/>
            <a:t>Disaster risk reduction</a:t>
          </a:r>
          <a:endParaRPr lang="en-US" dirty="0"/>
        </a:p>
      </dgm:t>
    </dgm:pt>
    <dgm:pt modelId="{7225D2AE-C078-414B-8862-9FD8630DD04D}" type="parTrans" cxnId="{51E85F26-79F2-4F51-992F-BC83E353AFD2}">
      <dgm:prSet/>
      <dgm:spPr/>
      <dgm:t>
        <a:bodyPr/>
        <a:lstStyle/>
        <a:p>
          <a:endParaRPr lang="en-US"/>
        </a:p>
      </dgm:t>
    </dgm:pt>
    <dgm:pt modelId="{7F1C7E19-003E-4099-8BFB-07614884DB7D}" type="sibTrans" cxnId="{51E85F26-79F2-4F51-992F-BC83E353AFD2}">
      <dgm:prSet/>
      <dgm:spPr/>
      <dgm:t>
        <a:bodyPr/>
        <a:lstStyle/>
        <a:p>
          <a:endParaRPr lang="en-US"/>
        </a:p>
      </dgm:t>
    </dgm:pt>
    <dgm:pt modelId="{84BC6B88-A155-4517-A69A-0735C1F71744}">
      <dgm:prSet phldrT="[Text]"/>
      <dgm:spPr/>
      <dgm:t>
        <a:bodyPr/>
        <a:lstStyle/>
        <a:p>
          <a:r>
            <a:rPr lang="en-US" dirty="0" smtClean="0"/>
            <a:t>AFOLU &amp; natural resource management</a:t>
          </a:r>
          <a:endParaRPr lang="en-US" dirty="0"/>
        </a:p>
      </dgm:t>
    </dgm:pt>
    <dgm:pt modelId="{539C6B5B-D508-4D17-B834-683496C20E47}" type="parTrans" cxnId="{FFAD2288-46D6-48AB-B9D0-EB646443C94E}">
      <dgm:prSet/>
      <dgm:spPr/>
      <dgm:t>
        <a:bodyPr/>
        <a:lstStyle/>
        <a:p>
          <a:endParaRPr lang="en-US"/>
        </a:p>
      </dgm:t>
    </dgm:pt>
    <dgm:pt modelId="{2AB3BA47-791B-4233-A379-1F500F791297}" type="sibTrans" cxnId="{FFAD2288-46D6-48AB-B9D0-EB646443C94E}">
      <dgm:prSet/>
      <dgm:spPr/>
      <dgm:t>
        <a:bodyPr/>
        <a:lstStyle/>
        <a:p>
          <a:endParaRPr lang="en-US"/>
        </a:p>
      </dgm:t>
    </dgm:pt>
    <dgm:pt modelId="{CC2D868C-4ACF-40BA-BA18-2383A9DA1ACE}">
      <dgm:prSet phldrT="[Text]"/>
      <dgm:spPr/>
      <dgm:t>
        <a:bodyPr/>
        <a:lstStyle/>
        <a:p>
          <a:r>
            <a:rPr lang="en-US" dirty="0" smtClean="0"/>
            <a:t>AFOLU &amp; livestock management</a:t>
          </a:r>
          <a:endParaRPr lang="en-US" dirty="0"/>
        </a:p>
      </dgm:t>
    </dgm:pt>
    <dgm:pt modelId="{6A4F14F8-A3DA-4280-991B-CB10D27B2677}" type="sibTrans" cxnId="{21364F55-4B6C-4083-8C5C-1347C140CE21}">
      <dgm:prSet/>
      <dgm:spPr/>
      <dgm:t>
        <a:bodyPr/>
        <a:lstStyle/>
        <a:p>
          <a:endParaRPr lang="en-US"/>
        </a:p>
      </dgm:t>
    </dgm:pt>
    <dgm:pt modelId="{D261A637-B08E-42B5-9D60-5A93F7C5D483}" type="parTrans" cxnId="{21364F55-4B6C-4083-8C5C-1347C140CE21}">
      <dgm:prSet/>
      <dgm:spPr/>
      <dgm:t>
        <a:bodyPr/>
        <a:lstStyle/>
        <a:p>
          <a:endParaRPr lang="en-US"/>
        </a:p>
      </dgm:t>
    </dgm:pt>
    <dgm:pt modelId="{63F476C3-2BC7-4FE8-9C5A-07BA55743A1A}">
      <dgm:prSet phldrT="[Text]"/>
      <dgm:spPr/>
      <dgm:t>
        <a:bodyPr/>
        <a:lstStyle/>
        <a:p>
          <a:r>
            <a:rPr lang="en-US" dirty="0" smtClean="0"/>
            <a:t>Sustainable transport</a:t>
          </a:r>
          <a:endParaRPr lang="en-US" dirty="0"/>
        </a:p>
      </dgm:t>
    </dgm:pt>
    <dgm:pt modelId="{2234C1CF-71B0-49E1-89C4-E0F5C8200B0D}" type="sibTrans" cxnId="{E304A93A-A632-401E-9817-5A4AB38A1B10}">
      <dgm:prSet/>
      <dgm:spPr/>
      <dgm:t>
        <a:bodyPr/>
        <a:lstStyle/>
        <a:p>
          <a:endParaRPr lang="en-US"/>
        </a:p>
      </dgm:t>
    </dgm:pt>
    <dgm:pt modelId="{8AFE91A0-8F6D-440F-9D5F-B19EAE7B10E9}" type="parTrans" cxnId="{E304A93A-A632-401E-9817-5A4AB38A1B10}">
      <dgm:prSet/>
      <dgm:spPr/>
      <dgm:t>
        <a:bodyPr/>
        <a:lstStyle/>
        <a:p>
          <a:endParaRPr lang="en-US"/>
        </a:p>
      </dgm:t>
    </dgm:pt>
    <dgm:pt modelId="{F8AD3EC2-33E2-4EFF-9BEF-2DA65690E5A1}">
      <dgm:prSet phldrT="[Text]"/>
      <dgm:spPr/>
      <dgm:t>
        <a:bodyPr/>
        <a:lstStyle/>
        <a:p>
          <a:r>
            <a:rPr lang="en-US" dirty="0" smtClean="0"/>
            <a:t>Energy efficiency in industry and buildings</a:t>
          </a:r>
          <a:endParaRPr lang="en-US" dirty="0"/>
        </a:p>
      </dgm:t>
    </dgm:pt>
    <dgm:pt modelId="{696D8BFD-7E27-422F-878A-909EEFC4933F}" type="sibTrans" cxnId="{AE209D4A-8C6D-40FB-9EC6-BCECD01FCAAF}">
      <dgm:prSet/>
      <dgm:spPr/>
      <dgm:t>
        <a:bodyPr/>
        <a:lstStyle/>
        <a:p>
          <a:endParaRPr lang="en-US"/>
        </a:p>
      </dgm:t>
    </dgm:pt>
    <dgm:pt modelId="{68733555-10C2-4606-AACB-FF2CFA8F9B0E}" type="parTrans" cxnId="{AE209D4A-8C6D-40FB-9EC6-BCECD01FCAAF}">
      <dgm:prSet/>
      <dgm:spPr/>
      <dgm:t>
        <a:bodyPr/>
        <a:lstStyle/>
        <a:p>
          <a:endParaRPr lang="en-US"/>
        </a:p>
      </dgm:t>
    </dgm:pt>
    <dgm:pt modelId="{AFB0F4FC-0236-441C-A41A-9F705C71298F}" type="pres">
      <dgm:prSet presAssocID="{C4389F89-F85F-4157-9A7A-398D9038F52D}" presName="Name0" presStyleCnt="0">
        <dgm:presLayoutVars>
          <dgm:dir/>
          <dgm:animLvl val="lvl"/>
          <dgm:resizeHandles/>
        </dgm:presLayoutVars>
      </dgm:prSet>
      <dgm:spPr/>
      <dgm:t>
        <a:bodyPr/>
        <a:lstStyle/>
        <a:p>
          <a:endParaRPr lang="en-US"/>
        </a:p>
      </dgm:t>
    </dgm:pt>
    <dgm:pt modelId="{49A016E6-8CD8-469C-A708-648F64282148}" type="pres">
      <dgm:prSet presAssocID="{776BB3D9-B039-45FE-9B50-4B9931D3F598}" presName="linNode" presStyleCnt="0"/>
      <dgm:spPr/>
    </dgm:pt>
    <dgm:pt modelId="{A0DF38B5-97EE-4E03-AE55-73140C562E46}" type="pres">
      <dgm:prSet presAssocID="{776BB3D9-B039-45FE-9B50-4B9931D3F598}" presName="parentShp" presStyleLbl="node1" presStyleIdx="0" presStyleCnt="2">
        <dgm:presLayoutVars>
          <dgm:bulletEnabled val="1"/>
        </dgm:presLayoutVars>
      </dgm:prSet>
      <dgm:spPr/>
      <dgm:t>
        <a:bodyPr/>
        <a:lstStyle/>
        <a:p>
          <a:endParaRPr lang="en-US"/>
        </a:p>
      </dgm:t>
    </dgm:pt>
    <dgm:pt modelId="{AEC550CF-5195-41A1-B83F-22F6D3513049}" type="pres">
      <dgm:prSet presAssocID="{776BB3D9-B039-45FE-9B50-4B9931D3F598}" presName="childShp" presStyleLbl="bgAccFollowNode1" presStyleIdx="0" presStyleCnt="2">
        <dgm:presLayoutVars>
          <dgm:bulletEnabled val="1"/>
        </dgm:presLayoutVars>
      </dgm:prSet>
      <dgm:spPr/>
      <dgm:t>
        <a:bodyPr/>
        <a:lstStyle/>
        <a:p>
          <a:endParaRPr lang="en-US"/>
        </a:p>
      </dgm:t>
    </dgm:pt>
    <dgm:pt modelId="{AD224432-A5B5-451F-BB06-227CA8106F89}" type="pres">
      <dgm:prSet presAssocID="{7375A7B6-00A4-4266-92C7-A0925A0D8DC7}" presName="spacing" presStyleCnt="0"/>
      <dgm:spPr/>
    </dgm:pt>
    <dgm:pt modelId="{2CE3A595-B0CE-408E-995D-C7B028260321}" type="pres">
      <dgm:prSet presAssocID="{0DD1D236-085D-4B13-B27F-F9C40145F1EA}" presName="linNode" presStyleCnt="0"/>
      <dgm:spPr/>
    </dgm:pt>
    <dgm:pt modelId="{D8EC4695-1258-462A-9BF8-9D22E64EE597}" type="pres">
      <dgm:prSet presAssocID="{0DD1D236-085D-4B13-B27F-F9C40145F1EA}" presName="parentShp" presStyleLbl="node1" presStyleIdx="1" presStyleCnt="2">
        <dgm:presLayoutVars>
          <dgm:bulletEnabled val="1"/>
        </dgm:presLayoutVars>
      </dgm:prSet>
      <dgm:spPr/>
      <dgm:t>
        <a:bodyPr/>
        <a:lstStyle/>
        <a:p>
          <a:endParaRPr lang="en-US"/>
        </a:p>
      </dgm:t>
    </dgm:pt>
    <dgm:pt modelId="{C4479CA5-7FDC-4E85-9B6B-7816D112B624}" type="pres">
      <dgm:prSet presAssocID="{0DD1D236-085D-4B13-B27F-F9C40145F1EA}" presName="childShp" presStyleLbl="bgAccFollowNode1" presStyleIdx="1" presStyleCnt="2">
        <dgm:presLayoutVars>
          <dgm:bulletEnabled val="1"/>
        </dgm:presLayoutVars>
      </dgm:prSet>
      <dgm:spPr/>
      <dgm:t>
        <a:bodyPr/>
        <a:lstStyle/>
        <a:p>
          <a:endParaRPr lang="en-US"/>
        </a:p>
      </dgm:t>
    </dgm:pt>
  </dgm:ptLst>
  <dgm:cxnLst>
    <dgm:cxn modelId="{AE209D4A-8C6D-40FB-9EC6-BCECD01FCAAF}" srcId="{776BB3D9-B039-45FE-9B50-4B9931D3F598}" destId="{F8AD3EC2-33E2-4EFF-9BEF-2DA65690E5A1}" srcOrd="1" destOrd="0" parTransId="{68733555-10C2-4606-AACB-FF2CFA8F9B0E}" sibTransId="{696D8BFD-7E27-422F-878A-909EEFC4933F}"/>
    <dgm:cxn modelId="{928FB059-A1E2-47C1-8355-476407D1E66D}" srcId="{0DD1D236-085D-4B13-B27F-F9C40145F1EA}" destId="{584FAE95-4F9F-467F-9539-C059D1273D66}" srcOrd="1" destOrd="0" parTransId="{FA57A9C6-75DD-468E-B260-896926B67B77}" sibTransId="{48C21A52-5426-4C23-8B9A-F9AD457D3533}"/>
    <dgm:cxn modelId="{E48FF3EB-5D47-4968-BB93-0AF4331C7653}" type="presOf" srcId="{63F476C3-2BC7-4FE8-9C5A-07BA55743A1A}" destId="{AEC550CF-5195-41A1-B83F-22F6D3513049}" srcOrd="0" destOrd="2" presId="urn:microsoft.com/office/officeart/2005/8/layout/vList6"/>
    <dgm:cxn modelId="{27522D4D-C5BD-4E33-98BB-410710014972}" srcId="{0DD1D236-085D-4B13-B27F-F9C40145F1EA}" destId="{F0A73318-D2D7-463A-8512-A85BBCD150C8}" srcOrd="2" destOrd="0" parTransId="{87CE689E-7CFC-4448-8FDB-4F74D4425814}" sibTransId="{9560C3F2-2776-44B3-819D-FA5BA54EE0E6}"/>
    <dgm:cxn modelId="{4B09D8E2-9190-40F1-B977-2317AD3FD315}" type="presOf" srcId="{584FAE95-4F9F-467F-9539-C059D1273D66}" destId="{C4479CA5-7FDC-4E85-9B6B-7816D112B624}" srcOrd="0" destOrd="1" presId="urn:microsoft.com/office/officeart/2005/8/layout/vList6"/>
    <dgm:cxn modelId="{0EFA7CE0-2DB2-4F24-A81A-8DE88889D6A7}" type="presOf" srcId="{F8AD3EC2-33E2-4EFF-9BEF-2DA65690E5A1}" destId="{AEC550CF-5195-41A1-B83F-22F6D3513049}" srcOrd="0" destOrd="1" presId="urn:microsoft.com/office/officeart/2005/8/layout/vList6"/>
    <dgm:cxn modelId="{FC2B20C2-F2D5-464B-B691-697231296D6F}" type="presOf" srcId="{0DD1D236-085D-4B13-B27F-F9C40145F1EA}" destId="{D8EC4695-1258-462A-9BF8-9D22E64EE597}" srcOrd="0" destOrd="0" presId="urn:microsoft.com/office/officeart/2005/8/layout/vList6"/>
    <dgm:cxn modelId="{21364F55-4B6C-4083-8C5C-1347C140CE21}" srcId="{776BB3D9-B039-45FE-9B50-4B9931D3F598}" destId="{CC2D868C-4ACF-40BA-BA18-2383A9DA1ACE}" srcOrd="3" destOrd="0" parTransId="{D261A637-B08E-42B5-9D60-5A93F7C5D483}" sibTransId="{6A4F14F8-A3DA-4280-991B-CB10D27B2677}"/>
    <dgm:cxn modelId="{FFAD2288-46D6-48AB-B9D0-EB646443C94E}" srcId="{0DD1D236-085D-4B13-B27F-F9C40145F1EA}" destId="{84BC6B88-A155-4517-A69A-0735C1F71744}" srcOrd="4" destOrd="0" parTransId="{539C6B5B-D508-4D17-B834-683496C20E47}" sibTransId="{2AB3BA47-791B-4233-A379-1F500F791297}"/>
    <dgm:cxn modelId="{C9591713-D811-45D6-8645-1503AFEE1A97}" srcId="{C4389F89-F85F-4157-9A7A-398D9038F52D}" destId="{0DD1D236-085D-4B13-B27F-F9C40145F1EA}" srcOrd="1" destOrd="0" parTransId="{0E79849C-6EA4-44E6-A760-AEF344F2DDBE}" sibTransId="{79F833EE-AF67-415A-B891-E7E393F881A4}"/>
    <dgm:cxn modelId="{1B842016-6772-4AE2-8DCB-CA5F58243D33}" type="presOf" srcId="{F0A73318-D2D7-463A-8512-A85BBCD150C8}" destId="{C4479CA5-7FDC-4E85-9B6B-7816D112B624}" srcOrd="0" destOrd="2" presId="urn:microsoft.com/office/officeart/2005/8/layout/vList6"/>
    <dgm:cxn modelId="{56213014-52DF-4402-923F-24A00CA2B39D}" type="presOf" srcId="{7B67D0CC-E6A2-439F-AC20-88557F9C073C}" destId="{C4479CA5-7FDC-4E85-9B6B-7816D112B624}" srcOrd="0" destOrd="0" presId="urn:microsoft.com/office/officeart/2005/8/layout/vList6"/>
    <dgm:cxn modelId="{273AA0C7-3467-4F77-9B45-6E3C54D43002}" type="presOf" srcId="{DED1FE97-668F-4D3B-A1C9-A080981C3C5D}" destId="{C4479CA5-7FDC-4E85-9B6B-7816D112B624}" srcOrd="0" destOrd="3" presId="urn:microsoft.com/office/officeart/2005/8/layout/vList6"/>
    <dgm:cxn modelId="{49165988-EAAA-4E79-9A36-E19CBD16417C}" type="presOf" srcId="{776BB3D9-B039-45FE-9B50-4B9931D3F598}" destId="{A0DF38B5-97EE-4E03-AE55-73140C562E46}" srcOrd="0" destOrd="0" presId="urn:microsoft.com/office/officeart/2005/8/layout/vList6"/>
    <dgm:cxn modelId="{D79C4BEE-AD52-4614-A11D-36A7A7E3CA72}" srcId="{776BB3D9-B039-45FE-9B50-4B9931D3F598}" destId="{3A2389B5-84AD-4196-87DD-975054E9AE22}" srcOrd="0" destOrd="0" parTransId="{15D4FE1B-2A09-48A3-9B49-6E6CBD459237}" sibTransId="{F7F903BE-B01C-4310-B5C6-676A179B822E}"/>
    <dgm:cxn modelId="{7C30359C-A574-4992-BED6-F6CE0EC002D1}" type="presOf" srcId="{84BC6B88-A155-4517-A69A-0735C1F71744}" destId="{C4479CA5-7FDC-4E85-9B6B-7816D112B624}" srcOrd="0" destOrd="4" presId="urn:microsoft.com/office/officeart/2005/8/layout/vList6"/>
    <dgm:cxn modelId="{DB957D0C-E806-48DC-867F-6B0ED7232EFC}" srcId="{0DD1D236-085D-4B13-B27F-F9C40145F1EA}" destId="{7B67D0CC-E6A2-439F-AC20-88557F9C073C}" srcOrd="0" destOrd="0" parTransId="{36C5D22B-A03A-46B7-A64B-53163552B12E}" sibTransId="{5A870C6B-1F0A-4AFD-9D34-9A435B282B52}"/>
    <dgm:cxn modelId="{E304A93A-A632-401E-9817-5A4AB38A1B10}" srcId="{776BB3D9-B039-45FE-9B50-4B9931D3F598}" destId="{63F476C3-2BC7-4FE8-9C5A-07BA55743A1A}" srcOrd="2" destOrd="0" parTransId="{8AFE91A0-8F6D-440F-9D5F-B19EAE7B10E9}" sibTransId="{2234C1CF-71B0-49E1-89C4-E0F5C8200B0D}"/>
    <dgm:cxn modelId="{D6863EA7-AD8D-4177-A33E-AF072356C721}" srcId="{C4389F89-F85F-4157-9A7A-398D9038F52D}" destId="{776BB3D9-B039-45FE-9B50-4B9931D3F598}" srcOrd="0" destOrd="0" parTransId="{03C2A8B8-B46F-4A10-BBA2-FC89CDE92A21}" sibTransId="{7375A7B6-00A4-4266-92C7-A0925A0D8DC7}"/>
    <dgm:cxn modelId="{D0F79A70-1449-4DD2-A56C-A0CC4AEA8BC6}" type="presOf" srcId="{CC2D868C-4ACF-40BA-BA18-2383A9DA1ACE}" destId="{AEC550CF-5195-41A1-B83F-22F6D3513049}" srcOrd="0" destOrd="3" presId="urn:microsoft.com/office/officeart/2005/8/layout/vList6"/>
    <dgm:cxn modelId="{B57247DD-51B8-4440-8303-742C9CF49BAC}" type="presOf" srcId="{C4389F89-F85F-4157-9A7A-398D9038F52D}" destId="{AFB0F4FC-0236-441C-A41A-9F705C71298F}" srcOrd="0" destOrd="0" presId="urn:microsoft.com/office/officeart/2005/8/layout/vList6"/>
    <dgm:cxn modelId="{F923ACA7-E001-4608-9ADE-470F4EDC30C8}" type="presOf" srcId="{3A2389B5-84AD-4196-87DD-975054E9AE22}" destId="{AEC550CF-5195-41A1-B83F-22F6D3513049}" srcOrd="0" destOrd="0" presId="urn:microsoft.com/office/officeart/2005/8/layout/vList6"/>
    <dgm:cxn modelId="{51E85F26-79F2-4F51-992F-BC83E353AFD2}" srcId="{0DD1D236-085D-4B13-B27F-F9C40145F1EA}" destId="{DED1FE97-668F-4D3B-A1C9-A080981C3C5D}" srcOrd="3" destOrd="0" parTransId="{7225D2AE-C078-414B-8862-9FD8630DD04D}" sibTransId="{7F1C7E19-003E-4099-8BFB-07614884DB7D}"/>
    <dgm:cxn modelId="{96132CBC-E84B-4FA3-AAB0-EA92F4C835F9}" type="presParOf" srcId="{AFB0F4FC-0236-441C-A41A-9F705C71298F}" destId="{49A016E6-8CD8-469C-A708-648F64282148}" srcOrd="0" destOrd="0" presId="urn:microsoft.com/office/officeart/2005/8/layout/vList6"/>
    <dgm:cxn modelId="{D97A6E2B-C4B2-490C-9B74-A380221FF3FA}" type="presParOf" srcId="{49A016E6-8CD8-469C-A708-648F64282148}" destId="{A0DF38B5-97EE-4E03-AE55-73140C562E46}" srcOrd="0" destOrd="0" presId="urn:microsoft.com/office/officeart/2005/8/layout/vList6"/>
    <dgm:cxn modelId="{2FD8D63B-16EE-4132-9597-55122CBC18EB}" type="presParOf" srcId="{49A016E6-8CD8-469C-A708-648F64282148}" destId="{AEC550CF-5195-41A1-B83F-22F6D3513049}" srcOrd="1" destOrd="0" presId="urn:microsoft.com/office/officeart/2005/8/layout/vList6"/>
    <dgm:cxn modelId="{DEC34F17-D5E7-44F4-BAFA-8A34450BF17F}" type="presParOf" srcId="{AFB0F4FC-0236-441C-A41A-9F705C71298F}" destId="{AD224432-A5B5-451F-BB06-227CA8106F89}" srcOrd="1" destOrd="0" presId="urn:microsoft.com/office/officeart/2005/8/layout/vList6"/>
    <dgm:cxn modelId="{9E101901-035A-450E-A37A-8A5A4EC25D57}" type="presParOf" srcId="{AFB0F4FC-0236-441C-A41A-9F705C71298F}" destId="{2CE3A595-B0CE-408E-995D-C7B028260321}" srcOrd="2" destOrd="0" presId="urn:microsoft.com/office/officeart/2005/8/layout/vList6"/>
    <dgm:cxn modelId="{5529B866-EB9D-4E47-87F5-CA901C1C4542}" type="presParOf" srcId="{2CE3A595-B0CE-408E-995D-C7B028260321}" destId="{D8EC4695-1258-462A-9BF8-9D22E64EE597}" srcOrd="0" destOrd="0" presId="urn:microsoft.com/office/officeart/2005/8/layout/vList6"/>
    <dgm:cxn modelId="{A0F2CD73-C827-43DA-AE6F-71AC848BCCC7}" type="presParOf" srcId="{2CE3A595-B0CE-408E-995D-C7B028260321}" destId="{C4479CA5-7FDC-4E85-9B6B-7816D112B624}"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6A2BD-5653-41B2-84F4-1F42EA6D1204}" type="doc">
      <dgm:prSet loTypeId="urn:microsoft.com/office/officeart/2005/8/layout/chevron1" loCatId="process" qsTypeId="urn:microsoft.com/office/officeart/2005/8/quickstyle/simple1" qsCatId="simple" csTypeId="urn:microsoft.com/office/officeart/2005/8/colors/accent6_3" csCatId="accent6" phldr="1"/>
      <dgm:spPr/>
    </dgm:pt>
    <dgm:pt modelId="{20159D91-F850-4421-8EFE-6B3200209A0A}">
      <dgm:prSet phldrT="[Text]"/>
      <dgm:spPr/>
      <dgm:t>
        <a:bodyPr/>
        <a:lstStyle/>
        <a:p>
          <a:r>
            <a:rPr lang="en-US" dirty="0" smtClean="0"/>
            <a:t>Access</a:t>
          </a:r>
          <a:endParaRPr lang="en-US" dirty="0"/>
        </a:p>
      </dgm:t>
    </dgm:pt>
    <dgm:pt modelId="{463A9671-3B90-43F4-BAFF-BED144431007}" type="parTrans" cxnId="{AA7DC766-9B10-426A-9A31-64CCFDDB2FE2}">
      <dgm:prSet/>
      <dgm:spPr/>
      <dgm:t>
        <a:bodyPr/>
        <a:lstStyle/>
        <a:p>
          <a:endParaRPr lang="en-US"/>
        </a:p>
      </dgm:t>
    </dgm:pt>
    <dgm:pt modelId="{66ABD82C-2A9B-4471-AFC8-0D8CF0E13E00}" type="sibTrans" cxnId="{AA7DC766-9B10-426A-9A31-64CCFDDB2FE2}">
      <dgm:prSet/>
      <dgm:spPr/>
      <dgm:t>
        <a:bodyPr/>
        <a:lstStyle/>
        <a:p>
          <a:endParaRPr lang="en-US"/>
        </a:p>
      </dgm:t>
    </dgm:pt>
    <dgm:pt modelId="{248D3613-8CB5-4244-952F-024255988760}">
      <dgm:prSet phldrT="[Text]"/>
      <dgm:spPr/>
      <dgm:t>
        <a:bodyPr/>
        <a:lstStyle/>
        <a:p>
          <a:r>
            <a:rPr lang="en-US" dirty="0" smtClean="0"/>
            <a:t>Deliver</a:t>
          </a:r>
          <a:endParaRPr lang="en-US" dirty="0"/>
        </a:p>
      </dgm:t>
    </dgm:pt>
    <dgm:pt modelId="{7712320E-7F5A-475A-A9F2-2E0A5EF170F3}" type="parTrans" cxnId="{E7522A6E-3531-4046-B7C1-ECEC5EADC137}">
      <dgm:prSet/>
      <dgm:spPr/>
      <dgm:t>
        <a:bodyPr/>
        <a:lstStyle/>
        <a:p>
          <a:endParaRPr lang="en-US"/>
        </a:p>
      </dgm:t>
    </dgm:pt>
    <dgm:pt modelId="{96B81A17-B658-4D8D-B105-749B0A3F0786}" type="sibTrans" cxnId="{E7522A6E-3531-4046-B7C1-ECEC5EADC137}">
      <dgm:prSet/>
      <dgm:spPr/>
      <dgm:t>
        <a:bodyPr/>
        <a:lstStyle/>
        <a:p>
          <a:endParaRPr lang="en-US"/>
        </a:p>
      </dgm:t>
    </dgm:pt>
    <dgm:pt modelId="{6F4F3C47-DCD5-4A41-BE61-B8AE14423DA0}">
      <dgm:prSet phldrT="[Text]"/>
      <dgm:spPr/>
      <dgm:t>
        <a:bodyPr/>
        <a:lstStyle/>
        <a:p>
          <a:r>
            <a:rPr lang="en-US" dirty="0" smtClean="0"/>
            <a:t>Monitor</a:t>
          </a:r>
          <a:endParaRPr lang="en-US" dirty="0"/>
        </a:p>
      </dgm:t>
    </dgm:pt>
    <dgm:pt modelId="{9EF3637A-2CAE-4A9A-AFF5-A9D60F7C4CD4}" type="parTrans" cxnId="{D6D2CE8D-DD59-47D0-A4D3-E7B295FD8541}">
      <dgm:prSet/>
      <dgm:spPr/>
      <dgm:t>
        <a:bodyPr/>
        <a:lstStyle/>
        <a:p>
          <a:endParaRPr lang="en-US"/>
        </a:p>
      </dgm:t>
    </dgm:pt>
    <dgm:pt modelId="{5A5C5271-BF5D-4AA3-8F32-F305E20C64F6}" type="sibTrans" cxnId="{D6D2CE8D-DD59-47D0-A4D3-E7B295FD8541}">
      <dgm:prSet/>
      <dgm:spPr/>
      <dgm:t>
        <a:bodyPr/>
        <a:lstStyle/>
        <a:p>
          <a:endParaRPr lang="en-US"/>
        </a:p>
      </dgm:t>
    </dgm:pt>
    <dgm:pt modelId="{881FBA3E-D741-4B48-8590-1BAF003D22CB}">
      <dgm:prSet phldrT="[Text]"/>
      <dgm:spPr/>
      <dgm:t>
        <a:bodyPr/>
        <a:lstStyle/>
        <a:p>
          <a:r>
            <a:rPr lang="en-US" dirty="0" smtClean="0"/>
            <a:t>Plan</a:t>
          </a:r>
          <a:endParaRPr lang="en-US" dirty="0"/>
        </a:p>
      </dgm:t>
    </dgm:pt>
    <dgm:pt modelId="{6DF169E9-FB0F-4331-B763-E33A71584552}" type="sibTrans" cxnId="{3522BB1E-FF5C-4B65-BBEB-37D6BE5D3E2C}">
      <dgm:prSet/>
      <dgm:spPr/>
      <dgm:t>
        <a:bodyPr/>
        <a:lstStyle/>
        <a:p>
          <a:endParaRPr lang="en-US"/>
        </a:p>
      </dgm:t>
    </dgm:pt>
    <dgm:pt modelId="{F05F575F-AD2D-4EC3-88EE-40ECC3BC04EC}" type="parTrans" cxnId="{3522BB1E-FF5C-4B65-BBEB-37D6BE5D3E2C}">
      <dgm:prSet/>
      <dgm:spPr/>
      <dgm:t>
        <a:bodyPr/>
        <a:lstStyle/>
        <a:p>
          <a:endParaRPr lang="en-US"/>
        </a:p>
      </dgm:t>
    </dgm:pt>
    <dgm:pt modelId="{1D151672-1CB1-4A09-828A-19A6DDF36A87}" type="pres">
      <dgm:prSet presAssocID="{F216A2BD-5653-41B2-84F4-1F42EA6D1204}" presName="Name0" presStyleCnt="0">
        <dgm:presLayoutVars>
          <dgm:dir/>
          <dgm:animLvl val="lvl"/>
          <dgm:resizeHandles val="exact"/>
        </dgm:presLayoutVars>
      </dgm:prSet>
      <dgm:spPr/>
    </dgm:pt>
    <dgm:pt modelId="{D5250BCC-0B0A-4640-AFA9-FDE9ED4A1658}" type="pres">
      <dgm:prSet presAssocID="{881FBA3E-D741-4B48-8590-1BAF003D22CB}" presName="parTxOnly" presStyleLbl="node1" presStyleIdx="0" presStyleCnt="4" custLinFactX="-69452" custLinFactNeighborX="-100000">
        <dgm:presLayoutVars>
          <dgm:chMax val="0"/>
          <dgm:chPref val="0"/>
          <dgm:bulletEnabled val="1"/>
        </dgm:presLayoutVars>
      </dgm:prSet>
      <dgm:spPr/>
      <dgm:t>
        <a:bodyPr/>
        <a:lstStyle/>
        <a:p>
          <a:endParaRPr lang="en-US"/>
        </a:p>
      </dgm:t>
    </dgm:pt>
    <dgm:pt modelId="{B19B1F3E-149E-4A0B-9834-751BF45DE019}" type="pres">
      <dgm:prSet presAssocID="{6DF169E9-FB0F-4331-B763-E33A71584552}" presName="parTxOnlySpace" presStyleCnt="0"/>
      <dgm:spPr/>
    </dgm:pt>
    <dgm:pt modelId="{375C28B7-CA2B-4F42-99F7-4C6192886253}" type="pres">
      <dgm:prSet presAssocID="{20159D91-F850-4421-8EFE-6B3200209A0A}" presName="parTxOnly" presStyleLbl="node1" presStyleIdx="1" presStyleCnt="4">
        <dgm:presLayoutVars>
          <dgm:chMax val="0"/>
          <dgm:chPref val="0"/>
          <dgm:bulletEnabled val="1"/>
        </dgm:presLayoutVars>
      </dgm:prSet>
      <dgm:spPr/>
      <dgm:t>
        <a:bodyPr/>
        <a:lstStyle/>
        <a:p>
          <a:endParaRPr lang="en-US"/>
        </a:p>
      </dgm:t>
    </dgm:pt>
    <dgm:pt modelId="{F83B3CE4-102F-444B-8913-7D84B2746EB6}" type="pres">
      <dgm:prSet presAssocID="{66ABD82C-2A9B-4471-AFC8-0D8CF0E13E00}" presName="parTxOnlySpace" presStyleCnt="0"/>
      <dgm:spPr/>
    </dgm:pt>
    <dgm:pt modelId="{2D855B0A-1D6D-4E8E-94F0-F30952B23BEC}" type="pres">
      <dgm:prSet presAssocID="{248D3613-8CB5-4244-952F-024255988760}" presName="parTxOnly" presStyleLbl="node1" presStyleIdx="2" presStyleCnt="4">
        <dgm:presLayoutVars>
          <dgm:chMax val="0"/>
          <dgm:chPref val="0"/>
          <dgm:bulletEnabled val="1"/>
        </dgm:presLayoutVars>
      </dgm:prSet>
      <dgm:spPr/>
      <dgm:t>
        <a:bodyPr/>
        <a:lstStyle/>
        <a:p>
          <a:endParaRPr lang="en-US"/>
        </a:p>
      </dgm:t>
    </dgm:pt>
    <dgm:pt modelId="{24D12F77-CB79-490A-A296-9BFA28E9119C}" type="pres">
      <dgm:prSet presAssocID="{96B81A17-B658-4D8D-B105-749B0A3F0786}" presName="parTxOnlySpace" presStyleCnt="0"/>
      <dgm:spPr/>
    </dgm:pt>
    <dgm:pt modelId="{9C82691A-0082-47D8-A40B-62529337CDF0}" type="pres">
      <dgm:prSet presAssocID="{6F4F3C47-DCD5-4A41-BE61-B8AE14423DA0}" presName="parTxOnly" presStyleLbl="node1" presStyleIdx="3" presStyleCnt="4">
        <dgm:presLayoutVars>
          <dgm:chMax val="0"/>
          <dgm:chPref val="0"/>
          <dgm:bulletEnabled val="1"/>
        </dgm:presLayoutVars>
      </dgm:prSet>
      <dgm:spPr/>
      <dgm:t>
        <a:bodyPr/>
        <a:lstStyle/>
        <a:p>
          <a:endParaRPr lang="en-US"/>
        </a:p>
      </dgm:t>
    </dgm:pt>
  </dgm:ptLst>
  <dgm:cxnLst>
    <dgm:cxn modelId="{8D88EEC2-9F89-45AA-BA5E-938631B1F02B}" type="presOf" srcId="{881FBA3E-D741-4B48-8590-1BAF003D22CB}" destId="{D5250BCC-0B0A-4640-AFA9-FDE9ED4A1658}" srcOrd="0" destOrd="0" presId="urn:microsoft.com/office/officeart/2005/8/layout/chevron1"/>
    <dgm:cxn modelId="{327A8904-5254-461C-9384-572848A5B5E1}" type="presOf" srcId="{20159D91-F850-4421-8EFE-6B3200209A0A}" destId="{375C28B7-CA2B-4F42-99F7-4C6192886253}" srcOrd="0" destOrd="0" presId="urn:microsoft.com/office/officeart/2005/8/layout/chevron1"/>
    <dgm:cxn modelId="{CEF9D8C2-9F8E-4A17-977C-E9B9BD09618F}" type="presOf" srcId="{6F4F3C47-DCD5-4A41-BE61-B8AE14423DA0}" destId="{9C82691A-0082-47D8-A40B-62529337CDF0}" srcOrd="0" destOrd="0" presId="urn:microsoft.com/office/officeart/2005/8/layout/chevron1"/>
    <dgm:cxn modelId="{AA7DC766-9B10-426A-9A31-64CCFDDB2FE2}" srcId="{F216A2BD-5653-41B2-84F4-1F42EA6D1204}" destId="{20159D91-F850-4421-8EFE-6B3200209A0A}" srcOrd="1" destOrd="0" parTransId="{463A9671-3B90-43F4-BAFF-BED144431007}" sibTransId="{66ABD82C-2A9B-4471-AFC8-0D8CF0E13E00}"/>
    <dgm:cxn modelId="{E7522A6E-3531-4046-B7C1-ECEC5EADC137}" srcId="{F216A2BD-5653-41B2-84F4-1F42EA6D1204}" destId="{248D3613-8CB5-4244-952F-024255988760}" srcOrd="2" destOrd="0" parTransId="{7712320E-7F5A-475A-A9F2-2E0A5EF170F3}" sibTransId="{96B81A17-B658-4D8D-B105-749B0A3F0786}"/>
    <dgm:cxn modelId="{541B25C5-22D1-4628-A1FF-284CD55BA428}" type="presOf" srcId="{248D3613-8CB5-4244-952F-024255988760}" destId="{2D855B0A-1D6D-4E8E-94F0-F30952B23BEC}" srcOrd="0" destOrd="0" presId="urn:microsoft.com/office/officeart/2005/8/layout/chevron1"/>
    <dgm:cxn modelId="{3522BB1E-FF5C-4B65-BBEB-37D6BE5D3E2C}" srcId="{F216A2BD-5653-41B2-84F4-1F42EA6D1204}" destId="{881FBA3E-D741-4B48-8590-1BAF003D22CB}" srcOrd="0" destOrd="0" parTransId="{F05F575F-AD2D-4EC3-88EE-40ECC3BC04EC}" sibTransId="{6DF169E9-FB0F-4331-B763-E33A71584552}"/>
    <dgm:cxn modelId="{D6D2CE8D-DD59-47D0-A4D3-E7B295FD8541}" srcId="{F216A2BD-5653-41B2-84F4-1F42EA6D1204}" destId="{6F4F3C47-DCD5-4A41-BE61-B8AE14423DA0}" srcOrd="3" destOrd="0" parTransId="{9EF3637A-2CAE-4A9A-AFF5-A9D60F7C4CD4}" sibTransId="{5A5C5271-BF5D-4AA3-8F32-F305E20C64F6}"/>
    <dgm:cxn modelId="{7FF0F2D1-8ABE-4900-9C97-DEBC6DAE093E}" type="presOf" srcId="{F216A2BD-5653-41B2-84F4-1F42EA6D1204}" destId="{1D151672-1CB1-4A09-828A-19A6DDF36A87}" srcOrd="0" destOrd="0" presId="urn:microsoft.com/office/officeart/2005/8/layout/chevron1"/>
    <dgm:cxn modelId="{4C641D79-0F6C-4226-BCE8-872AF7E4BCBD}" type="presParOf" srcId="{1D151672-1CB1-4A09-828A-19A6DDF36A87}" destId="{D5250BCC-0B0A-4640-AFA9-FDE9ED4A1658}" srcOrd="0" destOrd="0" presId="urn:microsoft.com/office/officeart/2005/8/layout/chevron1"/>
    <dgm:cxn modelId="{F6CEE8AC-64CF-44FB-9288-E611FCB88D1C}" type="presParOf" srcId="{1D151672-1CB1-4A09-828A-19A6DDF36A87}" destId="{B19B1F3E-149E-4A0B-9834-751BF45DE019}" srcOrd="1" destOrd="0" presId="urn:microsoft.com/office/officeart/2005/8/layout/chevron1"/>
    <dgm:cxn modelId="{DA7E3A97-6260-453A-BA1A-3F03CDB8C628}" type="presParOf" srcId="{1D151672-1CB1-4A09-828A-19A6DDF36A87}" destId="{375C28B7-CA2B-4F42-99F7-4C6192886253}" srcOrd="2" destOrd="0" presId="urn:microsoft.com/office/officeart/2005/8/layout/chevron1"/>
    <dgm:cxn modelId="{5137926E-FFB1-4532-9B9D-5475A7BF56C5}" type="presParOf" srcId="{1D151672-1CB1-4A09-828A-19A6DDF36A87}" destId="{F83B3CE4-102F-444B-8913-7D84B2746EB6}" srcOrd="3" destOrd="0" presId="urn:microsoft.com/office/officeart/2005/8/layout/chevron1"/>
    <dgm:cxn modelId="{2257F014-66D4-4DC8-8BF8-B6A42A533D39}" type="presParOf" srcId="{1D151672-1CB1-4A09-828A-19A6DDF36A87}" destId="{2D855B0A-1D6D-4E8E-94F0-F30952B23BEC}" srcOrd="4" destOrd="0" presId="urn:microsoft.com/office/officeart/2005/8/layout/chevron1"/>
    <dgm:cxn modelId="{32E2DA01-DDDB-4D54-B532-F376DBAFF151}" type="presParOf" srcId="{1D151672-1CB1-4A09-828A-19A6DDF36A87}" destId="{24D12F77-CB79-490A-A296-9BFA28E9119C}" srcOrd="5" destOrd="0" presId="urn:microsoft.com/office/officeart/2005/8/layout/chevron1"/>
    <dgm:cxn modelId="{BCF81EA0-2867-4082-BB99-DE6DBC1F197F}" type="presParOf" srcId="{1D151672-1CB1-4A09-828A-19A6DDF36A87}" destId="{9C82691A-0082-47D8-A40B-62529337CDF0}"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550CF-5195-41A1-B83F-22F6D3513049}">
      <dsp:nvSpPr>
        <dsp:cNvPr id="0" name=""/>
        <dsp:cNvSpPr/>
      </dsp:nvSpPr>
      <dsp:spPr>
        <a:xfrm>
          <a:off x="3368040" y="504"/>
          <a:ext cx="5052060" cy="1967011"/>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Renewable energy generation</a:t>
          </a:r>
          <a:endParaRPr lang="en-US" sz="1800" kern="1200" dirty="0"/>
        </a:p>
        <a:p>
          <a:pPr marL="171450" lvl="1" indent="-171450" algn="l" defTabSz="800100">
            <a:lnSpc>
              <a:spcPct val="90000"/>
            </a:lnSpc>
            <a:spcBef>
              <a:spcPct val="0"/>
            </a:spcBef>
            <a:spcAft>
              <a:spcPct val="15000"/>
            </a:spcAft>
            <a:buChar char="••"/>
          </a:pPr>
          <a:r>
            <a:rPr lang="en-US" sz="1800" kern="1200" dirty="0" smtClean="0"/>
            <a:t>Energy efficiency in industry and buildings</a:t>
          </a:r>
          <a:endParaRPr lang="en-US" sz="1800" kern="1200" dirty="0"/>
        </a:p>
        <a:p>
          <a:pPr marL="171450" lvl="1" indent="-171450" algn="l" defTabSz="800100">
            <a:lnSpc>
              <a:spcPct val="90000"/>
            </a:lnSpc>
            <a:spcBef>
              <a:spcPct val="0"/>
            </a:spcBef>
            <a:spcAft>
              <a:spcPct val="15000"/>
            </a:spcAft>
            <a:buChar char="••"/>
          </a:pPr>
          <a:r>
            <a:rPr lang="en-US" sz="1800" kern="1200" dirty="0" smtClean="0"/>
            <a:t>Sustainable transport</a:t>
          </a:r>
          <a:endParaRPr lang="en-US" sz="1800" kern="1200" dirty="0"/>
        </a:p>
        <a:p>
          <a:pPr marL="171450" lvl="1" indent="-171450" algn="l" defTabSz="800100">
            <a:lnSpc>
              <a:spcPct val="90000"/>
            </a:lnSpc>
            <a:spcBef>
              <a:spcPct val="0"/>
            </a:spcBef>
            <a:spcAft>
              <a:spcPct val="15000"/>
            </a:spcAft>
            <a:buChar char="••"/>
          </a:pPr>
          <a:r>
            <a:rPr lang="en-US" sz="1800" kern="1200" dirty="0" smtClean="0"/>
            <a:t>AFOLU &amp; livestock management</a:t>
          </a:r>
          <a:endParaRPr lang="en-US" sz="1800" kern="1200" dirty="0"/>
        </a:p>
      </dsp:txBody>
      <dsp:txXfrm>
        <a:off x="3368040" y="246380"/>
        <a:ext cx="4314431" cy="1475259"/>
      </dsp:txXfrm>
    </dsp:sp>
    <dsp:sp modelId="{A0DF38B5-97EE-4E03-AE55-73140C562E46}">
      <dsp:nvSpPr>
        <dsp:cNvPr id="0" name=""/>
        <dsp:cNvSpPr/>
      </dsp:nvSpPr>
      <dsp:spPr>
        <a:xfrm>
          <a:off x="0" y="504"/>
          <a:ext cx="3368040" cy="196701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91% mitigation</a:t>
          </a:r>
          <a:endParaRPr lang="en-US" sz="4700" kern="1200" dirty="0"/>
        </a:p>
      </dsp:txBody>
      <dsp:txXfrm>
        <a:off x="96022" y="96526"/>
        <a:ext cx="3175996" cy="1774967"/>
      </dsp:txXfrm>
    </dsp:sp>
    <dsp:sp modelId="{C4479CA5-7FDC-4E85-9B6B-7816D112B624}">
      <dsp:nvSpPr>
        <dsp:cNvPr id="0" name=""/>
        <dsp:cNvSpPr/>
      </dsp:nvSpPr>
      <dsp:spPr>
        <a:xfrm>
          <a:off x="3368040" y="2164217"/>
          <a:ext cx="5052060" cy="1967011"/>
        </a:xfrm>
        <a:prstGeom prst="rightArrow">
          <a:avLst>
            <a:gd name="adj1" fmla="val 75000"/>
            <a:gd name="adj2" fmla="val 50000"/>
          </a:avLst>
        </a:prstGeom>
        <a:solidFill>
          <a:schemeClr val="accent5">
            <a:tint val="40000"/>
            <a:alpha val="90000"/>
            <a:hueOff val="-7391754"/>
            <a:satOff val="-12816"/>
            <a:lumOff val="-1289"/>
            <a:alphaOff val="0"/>
          </a:schemeClr>
        </a:solidFill>
        <a:ln w="6350" cap="flat" cmpd="sng" algn="ctr">
          <a:solidFill>
            <a:schemeClr val="accent5">
              <a:tint val="40000"/>
              <a:alpha val="90000"/>
              <a:hueOff val="-7391754"/>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Water supply management</a:t>
          </a:r>
          <a:endParaRPr lang="en-US" sz="1800" kern="1200" dirty="0"/>
        </a:p>
        <a:p>
          <a:pPr marL="171450" lvl="1" indent="-171450" algn="l" defTabSz="800100">
            <a:lnSpc>
              <a:spcPct val="90000"/>
            </a:lnSpc>
            <a:spcBef>
              <a:spcPct val="0"/>
            </a:spcBef>
            <a:spcAft>
              <a:spcPct val="15000"/>
            </a:spcAft>
            <a:buChar char="••"/>
          </a:pPr>
          <a:r>
            <a:rPr lang="en-US" sz="1800" kern="1200" dirty="0" smtClean="0"/>
            <a:t>Climate-resilient infrastructure</a:t>
          </a:r>
          <a:endParaRPr lang="en-US" sz="1800" kern="1200" dirty="0"/>
        </a:p>
        <a:p>
          <a:pPr marL="171450" lvl="1" indent="-171450" algn="l" defTabSz="800100">
            <a:lnSpc>
              <a:spcPct val="90000"/>
            </a:lnSpc>
            <a:spcBef>
              <a:spcPct val="0"/>
            </a:spcBef>
            <a:spcAft>
              <a:spcPct val="15000"/>
            </a:spcAft>
            <a:buChar char="••"/>
          </a:pPr>
          <a:r>
            <a:rPr lang="en-US" sz="1800" kern="1200" dirty="0" smtClean="0"/>
            <a:t>Coastal protection</a:t>
          </a:r>
          <a:endParaRPr lang="en-US" sz="1800" kern="1200" dirty="0"/>
        </a:p>
        <a:p>
          <a:pPr marL="171450" lvl="1" indent="-171450" algn="l" defTabSz="800100">
            <a:lnSpc>
              <a:spcPct val="90000"/>
            </a:lnSpc>
            <a:spcBef>
              <a:spcPct val="0"/>
            </a:spcBef>
            <a:spcAft>
              <a:spcPct val="15000"/>
            </a:spcAft>
            <a:buChar char="••"/>
          </a:pPr>
          <a:r>
            <a:rPr lang="en-US" sz="1800" kern="1200" dirty="0" smtClean="0"/>
            <a:t>Disaster risk reduction</a:t>
          </a:r>
          <a:endParaRPr lang="en-US" sz="1800" kern="1200" dirty="0"/>
        </a:p>
        <a:p>
          <a:pPr marL="171450" lvl="1" indent="-171450" algn="l" defTabSz="800100">
            <a:lnSpc>
              <a:spcPct val="90000"/>
            </a:lnSpc>
            <a:spcBef>
              <a:spcPct val="0"/>
            </a:spcBef>
            <a:spcAft>
              <a:spcPct val="15000"/>
            </a:spcAft>
            <a:buChar char="••"/>
          </a:pPr>
          <a:r>
            <a:rPr lang="en-US" sz="1800" kern="1200" dirty="0" smtClean="0"/>
            <a:t>AFOLU &amp; natural resource management</a:t>
          </a:r>
          <a:endParaRPr lang="en-US" sz="1800" kern="1200" dirty="0"/>
        </a:p>
      </dsp:txBody>
      <dsp:txXfrm>
        <a:off x="3368040" y="2410093"/>
        <a:ext cx="4314431" cy="1475259"/>
      </dsp:txXfrm>
    </dsp:sp>
    <dsp:sp modelId="{D8EC4695-1258-462A-9BF8-9D22E64EE597}">
      <dsp:nvSpPr>
        <dsp:cNvPr id="0" name=""/>
        <dsp:cNvSpPr/>
      </dsp:nvSpPr>
      <dsp:spPr>
        <a:xfrm>
          <a:off x="0" y="2164217"/>
          <a:ext cx="3368040" cy="1967011"/>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7% adaptation</a:t>
          </a:r>
          <a:endParaRPr lang="en-US" sz="4700" kern="1200" dirty="0"/>
        </a:p>
      </dsp:txBody>
      <dsp:txXfrm>
        <a:off x="96022" y="2260239"/>
        <a:ext cx="3175996" cy="1774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50BCC-0B0A-4640-AFA9-FDE9ED4A1658}">
      <dsp:nvSpPr>
        <dsp:cNvPr id="0" name=""/>
        <dsp:cNvSpPr/>
      </dsp:nvSpPr>
      <dsp:spPr>
        <a:xfrm>
          <a:off x="0" y="475975"/>
          <a:ext cx="2791407" cy="1116563"/>
        </a:xfrm>
        <a:prstGeom prst="chevr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Plan</a:t>
          </a:r>
          <a:endParaRPr lang="en-US" sz="3500" kern="1200" dirty="0"/>
        </a:p>
      </dsp:txBody>
      <dsp:txXfrm>
        <a:off x="558282" y="475975"/>
        <a:ext cx="1674844" cy="1116563"/>
      </dsp:txXfrm>
    </dsp:sp>
    <dsp:sp modelId="{375C28B7-CA2B-4F42-99F7-4C6192886253}">
      <dsp:nvSpPr>
        <dsp:cNvPr id="0" name=""/>
        <dsp:cNvSpPr/>
      </dsp:nvSpPr>
      <dsp:spPr>
        <a:xfrm>
          <a:off x="2517062" y="475975"/>
          <a:ext cx="2791407" cy="1116563"/>
        </a:xfrm>
        <a:prstGeom prst="chevron">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Access</a:t>
          </a:r>
          <a:endParaRPr lang="en-US" sz="3500" kern="1200" dirty="0"/>
        </a:p>
      </dsp:txBody>
      <dsp:txXfrm>
        <a:off x="3075344" y="475975"/>
        <a:ext cx="1674844" cy="1116563"/>
      </dsp:txXfrm>
    </dsp:sp>
    <dsp:sp modelId="{2D855B0A-1D6D-4E8E-94F0-F30952B23BEC}">
      <dsp:nvSpPr>
        <dsp:cNvPr id="0" name=""/>
        <dsp:cNvSpPr/>
      </dsp:nvSpPr>
      <dsp:spPr>
        <a:xfrm>
          <a:off x="5029329" y="475975"/>
          <a:ext cx="2791407" cy="1116563"/>
        </a:xfrm>
        <a:prstGeom prst="chevron">
          <a:avLst/>
        </a:prstGeom>
        <a:solidFill>
          <a:schemeClr val="accent6">
            <a:shade val="80000"/>
            <a:hueOff val="214186"/>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Deliver</a:t>
          </a:r>
          <a:endParaRPr lang="en-US" sz="3500" kern="1200" dirty="0"/>
        </a:p>
      </dsp:txBody>
      <dsp:txXfrm>
        <a:off x="5587611" y="475975"/>
        <a:ext cx="1674844" cy="1116563"/>
      </dsp:txXfrm>
    </dsp:sp>
    <dsp:sp modelId="{9C82691A-0082-47D8-A40B-62529337CDF0}">
      <dsp:nvSpPr>
        <dsp:cNvPr id="0" name=""/>
        <dsp:cNvSpPr/>
      </dsp:nvSpPr>
      <dsp:spPr>
        <a:xfrm>
          <a:off x="7541596" y="475975"/>
          <a:ext cx="2791407" cy="1116563"/>
        </a:xfrm>
        <a:prstGeom prst="chevron">
          <a:avLst/>
        </a:prstGeom>
        <a:solidFill>
          <a:schemeClr val="accent6">
            <a:shade val="80000"/>
            <a:hueOff val="321279"/>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dirty="0" smtClean="0"/>
            <a:t>Monitor</a:t>
          </a:r>
          <a:endParaRPr lang="en-US" sz="3500" kern="1200" dirty="0"/>
        </a:p>
      </dsp:txBody>
      <dsp:txXfrm>
        <a:off x="8099878" y="475975"/>
        <a:ext cx="1674844" cy="111656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377BD-9890-4856-BDAE-696C46FD7716}" type="datetimeFigureOut">
              <a:rPr lang="en-US" smtClean="0"/>
              <a:t>9/14/2015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D318-A325-445B-8998-EFF1600A9DA4}" type="slidenum">
              <a:rPr lang="en-US" smtClean="0"/>
              <a:t>‹#›</a:t>
            </a:fld>
            <a:endParaRPr lang="en-US"/>
          </a:p>
        </p:txBody>
      </p:sp>
    </p:spTree>
    <p:extLst>
      <p:ext uri="{BB962C8B-B14F-4D97-AF65-F5344CB8AC3E}">
        <p14:creationId xmlns:p14="http://schemas.microsoft.com/office/powerpoint/2010/main" val="41088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6D318-A325-445B-8998-EFF1600A9DA4}" type="slidenum">
              <a:rPr lang="en-US" smtClean="0"/>
              <a:t>2</a:t>
            </a:fld>
            <a:endParaRPr lang="en-US"/>
          </a:p>
        </p:txBody>
      </p:sp>
    </p:spTree>
    <p:extLst>
      <p:ext uri="{BB962C8B-B14F-4D97-AF65-F5344CB8AC3E}">
        <p14:creationId xmlns:p14="http://schemas.microsoft.com/office/powerpoint/2010/main" val="184635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6D318-A325-445B-8998-EFF1600A9DA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9829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6D318-A325-445B-8998-EFF1600A9DA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863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6D318-A325-445B-8998-EFF1600A9DA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2452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6D318-A325-445B-8998-EFF1600A9DA4}" type="slidenum">
              <a:rPr lang="en-US" smtClean="0"/>
              <a:t>14</a:t>
            </a:fld>
            <a:endParaRPr lang="en-US"/>
          </a:p>
        </p:txBody>
      </p:sp>
    </p:spTree>
    <p:extLst>
      <p:ext uri="{BB962C8B-B14F-4D97-AF65-F5344CB8AC3E}">
        <p14:creationId xmlns:p14="http://schemas.microsoft.com/office/powerpoint/2010/main" val="20978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6D318-A325-445B-8998-EFF1600A9DA4}" type="slidenum">
              <a:rPr lang="en-US" smtClean="0"/>
              <a:t>15</a:t>
            </a:fld>
            <a:endParaRPr lang="en-US"/>
          </a:p>
        </p:txBody>
      </p:sp>
    </p:spTree>
    <p:extLst>
      <p:ext uri="{BB962C8B-B14F-4D97-AF65-F5344CB8AC3E}">
        <p14:creationId xmlns:p14="http://schemas.microsoft.com/office/powerpoint/2010/main" val="108933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6D318-A325-445B-8998-EFF1600A9DA4}" type="slidenum">
              <a:rPr lang="en-US" smtClean="0"/>
              <a:t>16</a:t>
            </a:fld>
            <a:endParaRPr lang="en-US"/>
          </a:p>
        </p:txBody>
      </p:sp>
    </p:spTree>
    <p:extLst>
      <p:ext uri="{BB962C8B-B14F-4D97-AF65-F5344CB8AC3E}">
        <p14:creationId xmlns:p14="http://schemas.microsoft.com/office/powerpoint/2010/main" val="72783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6D318-A325-445B-8998-EFF1600A9DA4}" type="slidenum">
              <a:rPr lang="en-US" smtClean="0"/>
              <a:t>3</a:t>
            </a:fld>
            <a:endParaRPr lang="en-US"/>
          </a:p>
        </p:txBody>
      </p:sp>
    </p:spTree>
    <p:extLst>
      <p:ext uri="{BB962C8B-B14F-4D97-AF65-F5344CB8AC3E}">
        <p14:creationId xmlns:p14="http://schemas.microsoft.com/office/powerpoint/2010/main" val="116235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6D318-A325-445B-8998-EFF1600A9DA4}" type="slidenum">
              <a:rPr lang="en-US" smtClean="0"/>
              <a:t>4</a:t>
            </a:fld>
            <a:endParaRPr lang="en-US"/>
          </a:p>
        </p:txBody>
      </p:sp>
    </p:spTree>
    <p:extLst>
      <p:ext uri="{BB962C8B-B14F-4D97-AF65-F5344CB8AC3E}">
        <p14:creationId xmlns:p14="http://schemas.microsoft.com/office/powerpoint/2010/main" val="358987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6D318-A325-445B-8998-EFF1600A9DA4}" type="slidenum">
              <a:rPr lang="en-US" smtClean="0"/>
              <a:t>5</a:t>
            </a:fld>
            <a:endParaRPr lang="en-US"/>
          </a:p>
        </p:txBody>
      </p:sp>
    </p:spTree>
    <p:extLst>
      <p:ext uri="{BB962C8B-B14F-4D97-AF65-F5344CB8AC3E}">
        <p14:creationId xmlns:p14="http://schemas.microsoft.com/office/powerpoint/2010/main" val="295493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6D318-A325-445B-8998-EFF1600A9DA4}" type="slidenum">
              <a:rPr lang="en-US" smtClean="0"/>
              <a:t>6</a:t>
            </a:fld>
            <a:endParaRPr lang="en-US"/>
          </a:p>
        </p:txBody>
      </p:sp>
    </p:spTree>
    <p:extLst>
      <p:ext uri="{BB962C8B-B14F-4D97-AF65-F5344CB8AC3E}">
        <p14:creationId xmlns:p14="http://schemas.microsoft.com/office/powerpoint/2010/main" val="123134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A6D318-A325-445B-8998-EFF1600A9DA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1956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600" b="1" dirty="0" smtClean="0">
                <a:solidFill>
                  <a:schemeClr val="tx1"/>
                </a:solidFill>
              </a:rPr>
              <a:t>Tools available for identifying the resource flows required for priority activities:</a:t>
            </a:r>
          </a:p>
          <a:p>
            <a:pPr marL="285750" indent="-285750">
              <a:spcBef>
                <a:spcPts val="1200"/>
              </a:spcBef>
              <a:buFont typeface="Arial" panose="020B0604020202020204" pitchFamily="34" charset="0"/>
              <a:buChar char="•"/>
            </a:pPr>
            <a:r>
              <a:rPr lang="en-US" dirty="0" smtClean="0">
                <a:solidFill>
                  <a:schemeClr val="tx1"/>
                </a:solidFill>
              </a:rPr>
              <a:t>Investment and financial flows assessment</a:t>
            </a:r>
          </a:p>
          <a:p>
            <a:pPr marL="285750" indent="-285750">
              <a:spcBef>
                <a:spcPts val="600"/>
              </a:spcBef>
              <a:buFont typeface="Arial" panose="020B0604020202020204" pitchFamily="34" charset="0"/>
              <a:buChar char="•"/>
            </a:pPr>
            <a:r>
              <a:rPr lang="en-US" dirty="0" smtClean="0">
                <a:solidFill>
                  <a:schemeClr val="tx1"/>
                </a:solidFill>
              </a:rPr>
              <a:t>Climate public expenditure and institutional review</a:t>
            </a:r>
          </a:p>
          <a:p>
            <a:pPr marL="285750" indent="-285750">
              <a:spcBef>
                <a:spcPts val="600"/>
              </a:spcBef>
              <a:buFont typeface="Arial" panose="020B0604020202020204" pitchFamily="34" charset="0"/>
              <a:buChar char="•"/>
            </a:pPr>
            <a:r>
              <a:rPr lang="en-US" dirty="0" smtClean="0">
                <a:solidFill>
                  <a:schemeClr val="tx1"/>
                </a:solidFill>
              </a:rPr>
              <a:t>Climate Finance Options</a:t>
            </a:r>
          </a:p>
          <a:p>
            <a:pPr marL="285750" indent="-285750">
              <a:spcBef>
                <a:spcPts val="600"/>
              </a:spcBef>
              <a:buFont typeface="Arial" panose="020B0604020202020204" pitchFamily="34" charset="0"/>
              <a:buChar char="•"/>
            </a:pPr>
            <a:r>
              <a:rPr lang="en-US" dirty="0" smtClean="0">
                <a:solidFill>
                  <a:schemeClr val="tx1"/>
                </a:solidFill>
              </a:rPr>
              <a:t>Training (e.g. E-learning)</a:t>
            </a:r>
          </a:p>
        </p:txBody>
      </p:sp>
      <p:sp>
        <p:nvSpPr>
          <p:cNvPr id="4" name="Slide Number Placeholder 3"/>
          <p:cNvSpPr>
            <a:spLocks noGrp="1"/>
          </p:cNvSpPr>
          <p:nvPr>
            <p:ph type="sldNum" sz="quarter" idx="10"/>
          </p:nvPr>
        </p:nvSpPr>
        <p:spPr/>
        <p:txBody>
          <a:bodyPr/>
          <a:lstStyle/>
          <a:p>
            <a:fld id="{C6A6D318-A325-445B-8998-EFF1600A9DA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1525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6D318-A325-445B-8998-EFF1600A9DA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0685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6D318-A325-445B-8998-EFF1600A9DA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2701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ADB645-2D8C-49B7-9976-F25F4814AC33}"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68402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B645-2D8C-49B7-9976-F25F4814AC33}"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197480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B645-2D8C-49B7-9976-F25F4814AC33}"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4080645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5"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3500">
                <a:solidFill>
                  <a:schemeClr val="accent2"/>
                </a:solidFill>
                <a:latin typeface="Arial"/>
                <a:cs typeface="Arial"/>
              </a:defRPr>
            </a:lvl1pPr>
          </a:lstStyle>
          <a:p>
            <a:pPr lvl="0"/>
            <a:r>
              <a:rPr lang="en-US" noProof="0" dirty="0" smtClean="0"/>
              <a:t>Master Title: </a:t>
            </a:r>
            <a:br>
              <a:rPr lang="en-US" noProof="0" dirty="0" smtClean="0"/>
            </a:br>
            <a:r>
              <a:rPr lang="en-US" noProof="0" dirty="0" smtClean="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smtClean="0"/>
              <a:t>Name of the contributor</a:t>
            </a:r>
          </a:p>
          <a:p>
            <a:pPr lvl="0"/>
            <a:r>
              <a:rPr lang="en-US" noProof="0" dirty="0" smtClean="0"/>
              <a:t>Name of the event, venue</a:t>
            </a:r>
          </a:p>
          <a:p>
            <a:pPr lvl="0"/>
            <a:r>
              <a:rPr lang="en-US" noProof="0" dirty="0" smtClean="0"/>
              <a:t>00 Month 2012</a:t>
            </a:r>
          </a:p>
        </p:txBody>
      </p:sp>
      <p:sp>
        <p:nvSpPr>
          <p:cNvPr id="10" name="Rectangle 9"/>
          <p:cNvSpPr/>
          <p:nvPr/>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35879"/>
            <a:ext cx="4820313" cy="707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U:\1405265\1405265 WBG Logo\PPT\WBG_globe-p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 y="3871433"/>
            <a:ext cx="5839327" cy="2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642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endParaRPr>
          </a:p>
        </p:txBody>
      </p:sp>
      <p:pic>
        <p:nvPicPr>
          <p:cNvPr id="10" name="Bild 12"/>
          <p:cNvPicPr>
            <a:picLocks noChangeAspect="1"/>
          </p:cNvPicPr>
          <p:nvPr/>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dirty="0" smtClean="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smtClean="0"/>
              <a:t>Name of the contributor</a:t>
            </a:r>
          </a:p>
          <a:p>
            <a:pPr lvl="0"/>
            <a:r>
              <a:rPr lang="en-US" noProof="0" dirty="0" smtClean="0"/>
              <a:t>Name of the event, venue, 00 Month 2012</a:t>
            </a:r>
          </a:p>
        </p:txBody>
      </p:sp>
      <p:sp>
        <p:nvSpPr>
          <p:cNvPr id="11" name="Rectangle 4"/>
          <p:cNvSpPr txBox="1">
            <a:spLocks noChangeArrowheads="1"/>
          </p:cNvSpPr>
          <p:nvPr/>
        </p:nvSpPr>
        <p:spPr bwMode="auto">
          <a:xfrm>
            <a:off x="1420436" y="6453188"/>
            <a:ext cx="556783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dirty="0" smtClean="0">
                <a:solidFill>
                  <a:prstClr val="black"/>
                </a:solidFill>
                <a:latin typeface="Arial"/>
                <a:cs typeface="Arial"/>
              </a:rPr>
              <a:t>Strictly Confidential</a:t>
            </a:r>
            <a:r>
              <a:rPr lang="de-DE" sz="900" dirty="0" smtClean="0">
                <a:solidFill>
                  <a:prstClr val="black"/>
                </a:solidFill>
                <a:latin typeface="Arial"/>
                <a:cs typeface="Arial"/>
              </a:rPr>
              <a:t> © 2013</a:t>
            </a:r>
            <a:endParaRPr lang="en-US" sz="900" dirty="0">
              <a:solidFill>
                <a:prstClr val="black"/>
              </a:solidFill>
              <a:latin typeface="Arial"/>
              <a:cs typeface="Aria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03795"/>
            <a:ext cx="4820313" cy="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58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21028601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35370130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6730021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8786118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13" name="Rectangle 12"/>
          <p:cNvSpPr/>
          <p:nvPr/>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dirty="0" smtClean="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
        <p:nvSpPr>
          <p:cNvPr id="8" name="Rectangle 7"/>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35879"/>
            <a:ext cx="4820313" cy="707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U:\1405265\1405265 WBG Logo\PPT\WBG_globe-p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 y="3871433"/>
            <a:ext cx="5839327" cy="2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660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endParaRPr>
          </a:p>
        </p:txBody>
      </p:sp>
      <p:pic>
        <p:nvPicPr>
          <p:cNvPr id="14" name="Bild 13"/>
          <p:cNvPicPr>
            <a:picLocks noChangeAspect="1"/>
          </p:cNvPicPr>
          <p:nvPr/>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dirty="0" smtClean="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19837"/>
            <a:ext cx="4820313" cy="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932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DB645-2D8C-49B7-9976-F25F4814AC33}"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365427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9/14/2015</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7" name="TextBox 6"/>
          <p:cNvSpPr txBox="1"/>
          <p:nvPr userDrawn="1"/>
        </p:nvSpPr>
        <p:spPr>
          <a:xfrm>
            <a:off x="9245600" y="6324600"/>
            <a:ext cx="2032000" cy="369332"/>
          </a:xfrm>
          <a:prstGeom prst="rect">
            <a:avLst/>
          </a:prstGeom>
          <a:solidFill>
            <a:schemeClr val="bg1"/>
          </a:solidFill>
        </p:spPr>
        <p:txBody>
          <a:bodyPr wrap="square" rtlCol="0">
            <a:spAutoFit/>
          </a:bodyPr>
          <a:lstStyle/>
          <a:p>
            <a:endParaRPr lang="en-US" sz="1800" dirty="0">
              <a:solidFill>
                <a:prstClr val="black"/>
              </a:solidFill>
            </a:endParaRPr>
          </a:p>
        </p:txBody>
      </p:sp>
    </p:spTree>
    <p:extLst>
      <p:ext uri="{BB962C8B-B14F-4D97-AF65-F5344CB8AC3E}">
        <p14:creationId xmlns:p14="http://schemas.microsoft.com/office/powerpoint/2010/main" val="13903606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pic>
        <p:nvPicPr>
          <p:cNvPr id="5"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3500">
                <a:solidFill>
                  <a:schemeClr val="accent2"/>
                </a:solidFill>
                <a:latin typeface="Arial"/>
                <a:cs typeface="Arial"/>
              </a:defRPr>
            </a:lvl1pPr>
          </a:lstStyle>
          <a:p>
            <a:pPr lvl="0"/>
            <a:r>
              <a:rPr lang="en-US" noProof="0" dirty="0" smtClean="0"/>
              <a:t>Master Title: </a:t>
            </a:r>
            <a:br>
              <a:rPr lang="en-US" noProof="0" dirty="0" smtClean="0"/>
            </a:br>
            <a:r>
              <a:rPr lang="en-US" noProof="0" dirty="0" smtClean="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smtClean="0"/>
              <a:t>Name of the contributor</a:t>
            </a:r>
          </a:p>
          <a:p>
            <a:pPr lvl="0"/>
            <a:r>
              <a:rPr lang="en-US" noProof="0" dirty="0" smtClean="0"/>
              <a:t>Name of the event, venue</a:t>
            </a:r>
          </a:p>
          <a:p>
            <a:pPr lvl="0"/>
            <a:r>
              <a:rPr lang="en-US" noProof="0" dirty="0" smtClean="0"/>
              <a:t>00 Month 2012</a:t>
            </a:r>
          </a:p>
        </p:txBody>
      </p:sp>
      <p:sp>
        <p:nvSpPr>
          <p:cNvPr id="10" name="Rectangle 9"/>
          <p:cNvSpPr/>
          <p:nvPr/>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35879"/>
            <a:ext cx="4820313" cy="707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U:\1405265\1405265 WBG Logo\PPT\WBG_globe-p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 y="3871433"/>
            <a:ext cx="5839327" cy="2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193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endParaRPr>
          </a:p>
        </p:txBody>
      </p:sp>
      <p:pic>
        <p:nvPicPr>
          <p:cNvPr id="10" name="Bild 12"/>
          <p:cNvPicPr>
            <a:picLocks noChangeAspect="1"/>
          </p:cNvPicPr>
          <p:nvPr/>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dirty="0" smtClean="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smtClean="0"/>
              <a:t>Name of the contributor</a:t>
            </a:r>
          </a:p>
          <a:p>
            <a:pPr lvl="0"/>
            <a:r>
              <a:rPr lang="en-US" noProof="0" dirty="0" smtClean="0"/>
              <a:t>Name of the event, venue, 00 Month 2012</a:t>
            </a:r>
          </a:p>
        </p:txBody>
      </p:sp>
      <p:sp>
        <p:nvSpPr>
          <p:cNvPr id="11" name="Rectangle 4"/>
          <p:cNvSpPr txBox="1">
            <a:spLocks noChangeArrowheads="1"/>
          </p:cNvSpPr>
          <p:nvPr/>
        </p:nvSpPr>
        <p:spPr bwMode="auto">
          <a:xfrm>
            <a:off x="1420436" y="6453188"/>
            <a:ext cx="556783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en-US" sz="900" dirty="0" smtClean="0">
                <a:solidFill>
                  <a:prstClr val="black"/>
                </a:solidFill>
                <a:latin typeface="Arial"/>
                <a:cs typeface="Arial"/>
              </a:rPr>
              <a:t>Strictly Confidential</a:t>
            </a:r>
            <a:r>
              <a:rPr lang="de-DE" sz="900" dirty="0" smtClean="0">
                <a:solidFill>
                  <a:prstClr val="black"/>
                </a:solidFill>
                <a:latin typeface="Arial"/>
                <a:cs typeface="Arial"/>
              </a:rPr>
              <a:t> © 2013</a:t>
            </a:r>
            <a:endParaRPr lang="en-US" sz="900" dirty="0">
              <a:solidFill>
                <a:prstClr val="black"/>
              </a:solidFill>
              <a:latin typeface="Arial"/>
              <a:cs typeface="Aria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03795"/>
            <a:ext cx="4820313" cy="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244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19079666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7345855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smtClean="0"/>
              <a:t>Textmaster</a:t>
            </a:r>
            <a:endParaRPr lang="en-US" noProof="0" dirty="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dirty="0" smtClean="0"/>
              <a:t>Images</a:t>
            </a:r>
            <a:endParaRPr lang="en-US" noProof="0" dirty="0"/>
          </a:p>
        </p:txBody>
      </p:sp>
    </p:spTree>
    <p:extLst>
      <p:ext uri="{BB962C8B-B14F-4D97-AF65-F5344CB8AC3E}">
        <p14:creationId xmlns:p14="http://schemas.microsoft.com/office/powerpoint/2010/main" val="42828164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endParaRPr lang="en-US">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613278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13" name="Rectangle 12"/>
          <p:cNvSpPr/>
          <p:nvPr/>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dirty="0" smtClean="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sp>
        <p:nvSpPr>
          <p:cNvPr id="8" name="Rectangle 7"/>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solidFill>
                <a:prstClr val="white"/>
              </a:solidFill>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35879"/>
            <a:ext cx="4820313" cy="707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U:\1405265\1405265 WBG Logo\PPT\WBG_globe-p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6" y="3871433"/>
            <a:ext cx="5839327" cy="29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643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endParaRPr>
          </a:p>
        </p:txBody>
      </p:sp>
      <p:pic>
        <p:nvPicPr>
          <p:cNvPr id="14" name="Bild 13"/>
          <p:cNvPicPr>
            <a:picLocks noChangeAspect="1"/>
          </p:cNvPicPr>
          <p:nvPr/>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dirty="0" smtClean="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smtClean="0"/>
              <a:t>World Bank Group</a:t>
            </a:r>
          </a:p>
          <a:p>
            <a:pPr lvl="0"/>
            <a:r>
              <a:rPr lang="en-US" noProof="0" dirty="0" smtClean="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smtClean="0"/>
              <a:t>Address Line 1</a:t>
            </a:r>
          </a:p>
          <a:p>
            <a:pPr lvl="0"/>
            <a:r>
              <a:rPr lang="en-US" noProof="0" dirty="0" smtClean="0"/>
              <a:t>City ABC</a:t>
            </a:r>
          </a:p>
          <a:p>
            <a:pPr lvl="0"/>
            <a:r>
              <a:rPr lang="en-US" noProof="0" dirty="0" smtClean="0"/>
              <a:t>State DEFG</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0804" y="319837"/>
            <a:ext cx="4820313" cy="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908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9/14/2015</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7" name="TextBox 6"/>
          <p:cNvSpPr txBox="1"/>
          <p:nvPr userDrawn="1"/>
        </p:nvSpPr>
        <p:spPr>
          <a:xfrm>
            <a:off x="9245600" y="6324600"/>
            <a:ext cx="2032000" cy="369332"/>
          </a:xfrm>
          <a:prstGeom prst="rect">
            <a:avLst/>
          </a:prstGeom>
          <a:solidFill>
            <a:schemeClr val="bg1"/>
          </a:solidFill>
        </p:spPr>
        <p:txBody>
          <a:bodyPr wrap="square" rtlCol="0">
            <a:spAutoFit/>
          </a:bodyPr>
          <a:lstStyle/>
          <a:p>
            <a:endParaRPr lang="en-US" sz="1800" dirty="0">
              <a:solidFill>
                <a:prstClr val="black"/>
              </a:solidFill>
            </a:endParaRPr>
          </a:p>
        </p:txBody>
      </p:sp>
    </p:spTree>
    <p:extLst>
      <p:ext uri="{BB962C8B-B14F-4D97-AF65-F5344CB8AC3E}">
        <p14:creationId xmlns:p14="http://schemas.microsoft.com/office/powerpoint/2010/main" val="4035424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DB645-2D8C-49B7-9976-F25F4814AC33}"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76869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ADB645-2D8C-49B7-9976-F25F4814AC33}"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395200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ADB645-2D8C-49B7-9976-F25F4814AC33}" type="datetimeFigureOut">
              <a:rPr lang="en-US" smtClean="0"/>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29550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ADB645-2D8C-49B7-9976-F25F4814AC33}" type="datetimeFigureOut">
              <a:rPr lang="en-US" smtClean="0"/>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82170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DB645-2D8C-49B7-9976-F25F4814AC33}" type="datetimeFigureOut">
              <a:rPr lang="en-US" smtClean="0"/>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149346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B645-2D8C-49B7-9976-F25F4814AC33}"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158069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DB645-2D8C-49B7-9976-F25F4814AC33}"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2778F-BDCD-43DD-ABCF-E70EA81E21B1}" type="slidenum">
              <a:rPr lang="en-US" smtClean="0"/>
              <a:t>‹#›</a:t>
            </a:fld>
            <a:endParaRPr lang="en-US"/>
          </a:p>
        </p:txBody>
      </p:sp>
    </p:spTree>
    <p:extLst>
      <p:ext uri="{BB962C8B-B14F-4D97-AF65-F5344CB8AC3E}">
        <p14:creationId xmlns:p14="http://schemas.microsoft.com/office/powerpoint/2010/main" val="397280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DB645-2D8C-49B7-9976-F25F4814AC33}" type="datetimeFigureOut">
              <a:rPr lang="en-US" smtClean="0"/>
              <a:t>9/14/2015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2778F-BDCD-43DD-ABCF-E70EA81E21B1}" type="slidenum">
              <a:rPr lang="en-US" smtClean="0"/>
              <a:t>‹#›</a:t>
            </a:fld>
            <a:endParaRPr lang="en-US"/>
          </a:p>
        </p:txBody>
      </p:sp>
    </p:spTree>
    <p:extLst>
      <p:ext uri="{BB962C8B-B14F-4D97-AF65-F5344CB8AC3E}">
        <p14:creationId xmlns:p14="http://schemas.microsoft.com/office/powerpoint/2010/main" val="306381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51"/>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smtClean="0"/>
              <a:t>This is a headline</a:t>
            </a:r>
            <a:endParaRPr lang="en-US" noProof="0"/>
          </a:p>
        </p:txBody>
      </p:sp>
      <p:sp>
        <p:nvSpPr>
          <p:cNvPr id="9" name="Rectangle 5"/>
          <p:cNvSpPr>
            <a:spLocks noGrp="1" noChangeArrowheads="1"/>
          </p:cNvSpPr>
          <p:nvPr>
            <p:ph type="ftr" sz="quarter" idx="3"/>
          </p:nvPr>
        </p:nvSpPr>
        <p:spPr bwMode="auto">
          <a:xfrm>
            <a:off x="2880001" y="6360102"/>
            <a:ext cx="627785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endParaRPr lang="en-US">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pic>
        <p:nvPicPr>
          <p:cNvPr id="1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31802" y="6303371"/>
            <a:ext cx="2236605" cy="3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90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51"/>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smtClean="0"/>
              <a:t>This is a headline</a:t>
            </a:r>
            <a:endParaRPr lang="en-US" noProof="0"/>
          </a:p>
        </p:txBody>
      </p:sp>
      <p:sp>
        <p:nvSpPr>
          <p:cNvPr id="9" name="Rectangle 5"/>
          <p:cNvSpPr>
            <a:spLocks noGrp="1" noChangeArrowheads="1"/>
          </p:cNvSpPr>
          <p:nvPr>
            <p:ph type="ftr" sz="quarter" idx="3"/>
          </p:nvPr>
        </p:nvSpPr>
        <p:spPr bwMode="auto">
          <a:xfrm>
            <a:off x="2880001" y="6360102"/>
            <a:ext cx="627785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endParaRPr lang="en-US">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fld id="{B6F15528-21DE-4FAA-801E-634DDDAF4B2B}"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pic>
        <p:nvPicPr>
          <p:cNvPr id="1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31802" y="6303371"/>
            <a:ext cx="2236605" cy="328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980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ledsgp.or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hyperlink" Target="mailto:pbenitez@worldbank.org"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4471" y="4821413"/>
            <a:ext cx="5029200" cy="877190"/>
          </a:xfrm>
        </p:spPr>
        <p:txBody>
          <a:bodyPr/>
          <a:lstStyle/>
          <a:p>
            <a:r>
              <a:rPr lang="en-US" sz="3200" b="1" spc="-25" dirty="0">
                <a:solidFill>
                  <a:schemeClr val="tx2"/>
                </a:solidFill>
                <a:latin typeface="Calibri Light" panose="020F0302020204030204" pitchFamily="34" charset="0"/>
                <a:cs typeface="Arial" panose="020B0604020202020204" pitchFamily="34" charset="0"/>
              </a:rPr>
              <a:t>Climate Finance as a Catalyst for Leveraging Private Sector </a:t>
            </a:r>
            <a:r>
              <a:rPr lang="en-US" sz="3200" b="1" spc="-25" dirty="0" smtClean="0">
                <a:solidFill>
                  <a:schemeClr val="tx2"/>
                </a:solidFill>
                <a:latin typeface="Calibri Light" panose="020F0302020204030204" pitchFamily="34" charset="0"/>
                <a:cs typeface="Arial" panose="020B0604020202020204" pitchFamily="34" charset="0"/>
              </a:rPr>
              <a:t>Financing in the Energy Sector: </a:t>
            </a:r>
            <a:r>
              <a:rPr lang="en-US" sz="3200" b="1" i="1" spc="-25" dirty="0" smtClean="0">
                <a:solidFill>
                  <a:schemeClr val="tx2"/>
                </a:solidFill>
                <a:latin typeface="Calibri Light" panose="020F0302020204030204" pitchFamily="34" charset="0"/>
                <a:cs typeface="Arial" panose="020B0604020202020204" pitchFamily="34" charset="0"/>
              </a:rPr>
              <a:t>Examples in Latin America</a:t>
            </a:r>
            <a:r>
              <a:rPr lang="en-US" sz="2800" b="1" spc="-25" dirty="0">
                <a:solidFill>
                  <a:schemeClr val="tx2"/>
                </a:solidFill>
                <a:latin typeface="Calibri Light" panose="020F0302020204030204" pitchFamily="34" charset="0"/>
                <a:cs typeface="Arial" panose="020B0604020202020204" pitchFamily="34" charset="0"/>
              </a:rPr>
              <a:t/>
            </a:r>
            <a:br>
              <a:rPr lang="en-US" sz="2800" b="1" spc="-25" dirty="0">
                <a:solidFill>
                  <a:schemeClr val="tx2"/>
                </a:solidFill>
                <a:latin typeface="Calibri Light" panose="020F0302020204030204" pitchFamily="34" charset="0"/>
                <a:cs typeface="Arial" panose="020B0604020202020204" pitchFamily="34" charset="0"/>
              </a:rPr>
            </a:br>
            <a:r>
              <a:rPr lang="es-PY" sz="2800" b="1" spc="-25" dirty="0">
                <a:solidFill>
                  <a:schemeClr val="tx2"/>
                </a:solidFill>
              </a:rPr>
              <a:t/>
            </a:r>
            <a:br>
              <a:rPr lang="es-PY" sz="2800" b="1" spc="-25" dirty="0">
                <a:solidFill>
                  <a:schemeClr val="tx2"/>
                </a:solidFill>
              </a:rPr>
            </a:br>
            <a:r>
              <a:rPr lang="es-PY" sz="2400" b="1" spc="-25" dirty="0">
                <a:solidFill>
                  <a:schemeClr val="tx2"/>
                </a:solidFill>
              </a:rPr>
              <a:t/>
            </a:r>
            <a:br>
              <a:rPr lang="es-PY" sz="2400" b="1" spc="-25" dirty="0">
                <a:solidFill>
                  <a:schemeClr val="tx2"/>
                </a:solidFill>
              </a:rPr>
            </a:br>
            <a:r>
              <a:rPr lang="es-PY" sz="2000" b="1" spc="-25" dirty="0">
                <a:solidFill>
                  <a:schemeClr val="tx2"/>
                </a:solidFill>
              </a:rPr>
              <a:t/>
            </a:r>
            <a:br>
              <a:rPr lang="es-PY" sz="2000" b="1" spc="-25" dirty="0">
                <a:solidFill>
                  <a:schemeClr val="tx2"/>
                </a:solidFill>
              </a:rPr>
            </a:br>
            <a:r>
              <a:rPr lang="en-US" b="1" spc="-25" dirty="0">
                <a:solidFill>
                  <a:schemeClr val="tx2"/>
                </a:solidFill>
              </a:rPr>
              <a:t/>
            </a:r>
            <a:br>
              <a:rPr lang="en-US" b="1" spc="-25" dirty="0">
                <a:solidFill>
                  <a:schemeClr val="tx2"/>
                </a:solidFill>
              </a:rPr>
            </a:br>
            <a:endParaRPr lang="en-US" dirty="0"/>
          </a:p>
        </p:txBody>
      </p:sp>
      <p:sp>
        <p:nvSpPr>
          <p:cNvPr id="3" name="Subtitle 2"/>
          <p:cNvSpPr>
            <a:spLocks noGrp="1"/>
          </p:cNvSpPr>
          <p:nvPr>
            <p:ph type="subTitle" idx="1"/>
          </p:nvPr>
        </p:nvSpPr>
        <p:spPr>
          <a:xfrm>
            <a:off x="5943599" y="4224759"/>
            <a:ext cx="5793129" cy="2328441"/>
          </a:xfrm>
        </p:spPr>
        <p:txBody>
          <a:bodyPr/>
          <a:lstStyle/>
          <a:p>
            <a:r>
              <a:rPr lang="en-US" sz="1800" b="1" i="1" dirty="0">
                <a:latin typeface="Calibri Light" panose="020F0302020204030204" pitchFamily="34" charset="0"/>
              </a:rPr>
              <a:t>Carlos A. Cordova</a:t>
            </a:r>
          </a:p>
          <a:p>
            <a:endParaRPr lang="en-US" sz="1800" b="1" dirty="0">
              <a:latin typeface="Calibri Light" panose="020F0302020204030204" pitchFamily="34" charset="0"/>
            </a:endParaRPr>
          </a:p>
          <a:p>
            <a:r>
              <a:rPr lang="en-US" sz="1800" b="1" dirty="0">
                <a:latin typeface="Calibri Light" panose="020F0302020204030204" pitchFamily="34" charset="0"/>
              </a:rPr>
              <a:t>UNFCCC LAC Regional Workshop on NAMAs (Nationally Appropriate Mitigation Actions)</a:t>
            </a:r>
          </a:p>
          <a:p>
            <a:endParaRPr lang="en-US" sz="1800" dirty="0">
              <a:latin typeface="Calibri Light" panose="020F0302020204030204" pitchFamily="34" charset="0"/>
            </a:endParaRPr>
          </a:p>
          <a:p>
            <a:r>
              <a:rPr lang="en-US" sz="1800" dirty="0">
                <a:latin typeface="Calibri Light" panose="020F0302020204030204" pitchFamily="34" charset="0"/>
              </a:rPr>
              <a:t>September 14-15, 2015</a:t>
            </a:r>
          </a:p>
          <a:p>
            <a:r>
              <a:rPr lang="en-US" sz="1800" dirty="0">
                <a:latin typeface="Calibri Light" panose="020F0302020204030204" pitchFamily="34" charset="0"/>
              </a:rPr>
              <a:t>Santiago, Chile</a:t>
            </a:r>
          </a:p>
        </p:txBody>
      </p:sp>
    </p:spTree>
    <p:extLst>
      <p:ext uri="{BB962C8B-B14F-4D97-AF65-F5344CB8AC3E}">
        <p14:creationId xmlns:p14="http://schemas.microsoft.com/office/powerpoint/2010/main" val="300099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325"/>
            <a:ext cx="10515600" cy="1325563"/>
          </a:xfrm>
        </p:spPr>
        <p:txBody>
          <a:bodyPr/>
          <a:lstStyle/>
          <a:p>
            <a:r>
              <a:rPr lang="en-US" b="1" dirty="0" smtClean="0">
                <a:solidFill>
                  <a:srgbClr val="00ADE4"/>
                </a:solidFill>
              </a:rPr>
              <a:t>Climate Finance Solutions through E-learning</a:t>
            </a:r>
            <a:endParaRPr lang="en-US" b="1" dirty="0">
              <a:solidFill>
                <a:srgbClr val="00ADE4"/>
              </a:solidFill>
            </a:endParaRPr>
          </a:p>
        </p:txBody>
      </p:sp>
      <p:pic>
        <p:nvPicPr>
          <p:cNvPr id="6" name="Picture 5"/>
          <p:cNvPicPr>
            <a:picLocks noChangeAspect="1"/>
          </p:cNvPicPr>
          <p:nvPr/>
        </p:nvPicPr>
        <p:blipFill>
          <a:blip r:embed="rId3"/>
          <a:stretch>
            <a:fillRect/>
          </a:stretch>
        </p:blipFill>
        <p:spPr>
          <a:xfrm>
            <a:off x="1792508" y="1514702"/>
            <a:ext cx="8382000" cy="5029200"/>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stretch>
            <a:fillRect/>
          </a:stretch>
        </p:blipFill>
        <p:spPr>
          <a:xfrm>
            <a:off x="10756900" y="5984314"/>
            <a:ext cx="1271700" cy="839322"/>
          </a:xfrm>
          <a:prstGeom prst="rect">
            <a:avLst/>
          </a:prstGeom>
        </p:spPr>
      </p:pic>
    </p:spTree>
    <p:extLst>
      <p:ext uri="{BB962C8B-B14F-4D97-AF65-F5344CB8AC3E}">
        <p14:creationId xmlns:p14="http://schemas.microsoft.com/office/powerpoint/2010/main" val="931287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0400" cy="1325563"/>
          </a:xfrm>
        </p:spPr>
        <p:txBody>
          <a:bodyPr/>
          <a:lstStyle/>
          <a:p>
            <a:r>
              <a:rPr lang="en-US" dirty="0" smtClean="0">
                <a:solidFill>
                  <a:srgbClr val="00ADE4"/>
                </a:solidFill>
              </a:rPr>
              <a:t>Climate Finance Solutions through Collaborative Partnerships</a:t>
            </a:r>
            <a:endParaRPr lang="en-US" dirty="0">
              <a:solidFill>
                <a:srgbClr val="00ADE4"/>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sp>
        <p:nvSpPr>
          <p:cNvPr id="6" name="Content Placeholder 2"/>
          <p:cNvSpPr>
            <a:spLocks noGrp="1"/>
          </p:cNvSpPr>
          <p:nvPr>
            <p:ph idx="1"/>
          </p:nvPr>
        </p:nvSpPr>
        <p:spPr>
          <a:xfrm>
            <a:off x="838200" y="2307316"/>
            <a:ext cx="7144657" cy="3004913"/>
          </a:xfrm>
        </p:spPr>
        <p:txBody>
          <a:bodyPr>
            <a:noAutofit/>
          </a:bodyPr>
          <a:lstStyle/>
          <a:p>
            <a:pPr marL="0" indent="0" algn="just">
              <a:buNone/>
            </a:pPr>
            <a:r>
              <a:rPr lang="en-US" b="1" dirty="0"/>
              <a:t>LAC LEDS Network: </a:t>
            </a:r>
            <a:r>
              <a:rPr lang="en-US" dirty="0"/>
              <a:t>Launched in Alajuela, Costa Rica (Nov 2012), followed by webinar series on LEDS for the Spanish-speaking LEDS community and a web-based open community of practice to promote information sharing, networking and online collaboration among Latin American LEDS practitioners and policymakers</a:t>
            </a:r>
          </a:p>
        </p:txBody>
      </p:sp>
      <p:pic>
        <p:nvPicPr>
          <p:cNvPr id="8" name="Picture 2" descr="LEDS-LAC-final.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7090" y="2938688"/>
            <a:ext cx="2148496" cy="119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7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0400" cy="1325563"/>
          </a:xfrm>
        </p:spPr>
        <p:txBody>
          <a:bodyPr/>
          <a:lstStyle/>
          <a:p>
            <a:r>
              <a:rPr lang="en-US" b="1" dirty="0" smtClean="0">
                <a:solidFill>
                  <a:srgbClr val="00ADE4"/>
                </a:solidFill>
              </a:rPr>
              <a:t>Climate Finance Solutions through Global &amp; Regional Fora</a:t>
            </a:r>
            <a:endParaRPr lang="en-US" b="1" dirty="0">
              <a:solidFill>
                <a:srgbClr val="00ADE4"/>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161"/>
          <a:stretch/>
        </p:blipFill>
        <p:spPr bwMode="auto">
          <a:xfrm>
            <a:off x="8494294" y="2092052"/>
            <a:ext cx="2538377" cy="123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38200" y="1854728"/>
            <a:ext cx="7264208" cy="2050690"/>
          </a:xfrm>
          <a:prstGeom prst="rect">
            <a:avLst/>
          </a:prstGeom>
        </p:spPr>
        <p:txBody>
          <a:bodyPr wrap="square">
            <a:spAutoFit/>
          </a:bodyPr>
          <a:lstStyle/>
          <a:p>
            <a:pPr algn="just">
              <a:lnSpc>
                <a:spcPct val="107000"/>
              </a:lnSpc>
            </a:pPr>
            <a:r>
              <a:rPr lang="en-US" sz="2400" b="1" dirty="0" smtClean="0">
                <a:solidFill>
                  <a:prstClr val="black"/>
                </a:solidFill>
              </a:rPr>
              <a:t>Latin American &amp; Caribbean Carbon </a:t>
            </a:r>
            <a:r>
              <a:rPr lang="en-US" sz="2400" b="1" dirty="0">
                <a:solidFill>
                  <a:prstClr val="black"/>
                </a:solidFill>
              </a:rPr>
              <a:t>Forum</a:t>
            </a:r>
            <a:r>
              <a:rPr lang="en-US" sz="2400" dirty="0">
                <a:solidFill>
                  <a:prstClr val="black"/>
                </a:solidFill>
              </a:rPr>
              <a:t>: Annual event that brings together a range of private and public sector stakeholders to explore solutions for mobilizing climate finance and to discuss alternative pathways to low carbon development in the region</a:t>
            </a:r>
          </a:p>
        </p:txBody>
      </p:sp>
      <p:pic>
        <p:nvPicPr>
          <p:cNvPr id="7" name="Picture 6"/>
          <p:cNvPicPr>
            <a:picLocks noChangeAspect="1"/>
          </p:cNvPicPr>
          <p:nvPr/>
        </p:nvPicPr>
        <p:blipFill>
          <a:blip r:embed="rId6"/>
          <a:stretch>
            <a:fillRect/>
          </a:stretch>
        </p:blipFill>
        <p:spPr>
          <a:xfrm>
            <a:off x="8991957" y="4206163"/>
            <a:ext cx="1543050" cy="1562100"/>
          </a:xfrm>
          <a:prstGeom prst="rect">
            <a:avLst/>
          </a:prstGeom>
        </p:spPr>
      </p:pic>
      <p:sp>
        <p:nvSpPr>
          <p:cNvPr id="11" name="Rectangle 10"/>
          <p:cNvSpPr/>
          <p:nvPr/>
        </p:nvSpPr>
        <p:spPr>
          <a:xfrm>
            <a:off x="838200" y="3996658"/>
            <a:ext cx="7264208" cy="2068195"/>
          </a:xfrm>
          <a:prstGeom prst="rect">
            <a:avLst/>
          </a:prstGeom>
        </p:spPr>
        <p:txBody>
          <a:bodyPr wrap="square">
            <a:spAutoFit/>
          </a:bodyPr>
          <a:lstStyle/>
          <a:p>
            <a:pPr algn="just">
              <a:lnSpc>
                <a:spcPct val="107000"/>
              </a:lnSpc>
              <a:spcAft>
                <a:spcPts val="800"/>
              </a:spcAft>
            </a:pPr>
            <a:r>
              <a:rPr lang="en-US" sz="2400" b="1" dirty="0" smtClean="0">
                <a:solidFill>
                  <a:prstClr val="black"/>
                </a:solidFill>
                <a:ea typeface="Calibri" panose="020F0502020204030204" pitchFamily="34" charset="0"/>
                <a:cs typeface="Times New Roman" panose="02020603050405020304" pitchFamily="18" charset="0"/>
              </a:rPr>
              <a:t>Carbon Expo: </a:t>
            </a:r>
            <a:r>
              <a:rPr lang="en-US" sz="2400" dirty="0" smtClean="0">
                <a:solidFill>
                  <a:prstClr val="black"/>
                </a:solidFill>
              </a:rPr>
              <a:t>Largest </a:t>
            </a:r>
            <a:r>
              <a:rPr lang="en-US" sz="2400" dirty="0">
                <a:solidFill>
                  <a:prstClr val="black"/>
                </a:solidFill>
              </a:rPr>
              <a:t>global, multi-sectoral climate finance and carbon market </a:t>
            </a:r>
            <a:r>
              <a:rPr lang="en-US" sz="2400" dirty="0" smtClean="0">
                <a:solidFill>
                  <a:prstClr val="black"/>
                </a:solidFill>
              </a:rPr>
              <a:t>platform </a:t>
            </a:r>
            <a:r>
              <a:rPr lang="en-US" sz="2400" dirty="0">
                <a:solidFill>
                  <a:prstClr val="black"/>
                </a:solidFill>
              </a:rPr>
              <a:t>for facilitating innovation, promoting enhanced understanding of new policy instruments and identifying ways to access and leverage climate finance. </a:t>
            </a:r>
          </a:p>
        </p:txBody>
      </p:sp>
    </p:spTree>
    <p:extLst>
      <p:ext uri="{BB962C8B-B14F-4D97-AF65-F5344CB8AC3E}">
        <p14:creationId xmlns:p14="http://schemas.microsoft.com/office/powerpoint/2010/main" val="427426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0400" cy="1325563"/>
          </a:xfrm>
        </p:spPr>
        <p:txBody>
          <a:bodyPr/>
          <a:lstStyle/>
          <a:p>
            <a:r>
              <a:rPr lang="en-US" b="1" dirty="0" smtClean="0">
                <a:solidFill>
                  <a:srgbClr val="00ADE4"/>
                </a:solidFill>
              </a:rPr>
              <a:t>Other World Bank Climate Finance Readiness Initiatives</a:t>
            </a:r>
            <a:endParaRPr lang="en-US" b="1" dirty="0">
              <a:solidFill>
                <a:srgbClr val="00ADE4"/>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pic>
        <p:nvPicPr>
          <p:cNvPr id="7" name="Picture 6"/>
          <p:cNvPicPr>
            <a:picLocks noChangeAspect="1"/>
          </p:cNvPicPr>
          <p:nvPr/>
        </p:nvPicPr>
        <p:blipFill>
          <a:blip r:embed="rId5"/>
          <a:stretch>
            <a:fillRect/>
          </a:stretch>
        </p:blipFill>
        <p:spPr>
          <a:xfrm>
            <a:off x="2784500" y="1847849"/>
            <a:ext cx="6359499" cy="3568231"/>
          </a:xfrm>
          <a:prstGeom prst="rect">
            <a:avLst/>
          </a:prstGeom>
        </p:spPr>
      </p:pic>
    </p:spTree>
    <p:extLst>
      <p:ext uri="{BB962C8B-B14F-4D97-AF65-F5344CB8AC3E}">
        <p14:creationId xmlns:p14="http://schemas.microsoft.com/office/powerpoint/2010/main" val="37769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0400" cy="1325563"/>
          </a:xfrm>
        </p:spPr>
        <p:txBody>
          <a:bodyPr/>
          <a:lstStyle/>
          <a:p>
            <a:r>
              <a:rPr lang="en-US" b="1" dirty="0">
                <a:solidFill>
                  <a:srgbClr val="00ADE4"/>
                </a:solidFill>
              </a:rPr>
              <a:t>Climate Investment </a:t>
            </a:r>
            <a:r>
              <a:rPr lang="en-US" b="1" dirty="0" smtClean="0">
                <a:solidFill>
                  <a:srgbClr val="00ADE4"/>
                </a:solidFill>
              </a:rPr>
              <a:t>Funds: CTF</a:t>
            </a:r>
            <a:endParaRPr lang="en-US" b="1" dirty="0">
              <a:solidFill>
                <a:srgbClr val="00ADE4"/>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pic>
        <p:nvPicPr>
          <p:cNvPr id="6" name="Picture 5"/>
          <p:cNvPicPr>
            <a:picLocks noChangeAspect="1"/>
          </p:cNvPicPr>
          <p:nvPr/>
        </p:nvPicPr>
        <p:blipFill>
          <a:blip r:embed="rId5"/>
          <a:stretch>
            <a:fillRect/>
          </a:stretch>
        </p:blipFill>
        <p:spPr>
          <a:xfrm>
            <a:off x="838200" y="1390258"/>
            <a:ext cx="6105525" cy="1285875"/>
          </a:xfrm>
          <a:prstGeom prst="rect">
            <a:avLst/>
          </a:prstGeom>
        </p:spPr>
      </p:pic>
      <p:sp>
        <p:nvSpPr>
          <p:cNvPr id="3" name="Rectangle 2"/>
          <p:cNvSpPr/>
          <p:nvPr/>
        </p:nvSpPr>
        <p:spPr>
          <a:xfrm>
            <a:off x="838200" y="2843506"/>
            <a:ext cx="10255170" cy="2308324"/>
          </a:xfrm>
          <a:prstGeom prst="rect">
            <a:avLst/>
          </a:prstGeom>
        </p:spPr>
        <p:txBody>
          <a:bodyPr wrap="square">
            <a:spAutoFit/>
          </a:bodyPr>
          <a:lstStyle/>
          <a:p>
            <a:r>
              <a:rPr lang="en-US" dirty="0"/>
              <a:t>The CTF fund it’s a $5.3 billion Clean Technology Fund (CTF), a funding window of the Climate Investment Funds, </a:t>
            </a:r>
            <a:r>
              <a:rPr lang="en-US" dirty="0" smtClean="0"/>
              <a:t>to </a:t>
            </a:r>
            <a:r>
              <a:rPr lang="en-US" dirty="0"/>
              <a:t>provide scaled-up financing to middle income countries to contribute to the demonstration, deployment and transfer of low carbon technologies with a significant potential for long-term greenhouse gas emissions savings. </a:t>
            </a:r>
          </a:p>
          <a:p>
            <a:endParaRPr lang="en-US" dirty="0"/>
          </a:p>
          <a:p>
            <a:r>
              <a:rPr lang="en-US" dirty="0"/>
              <a:t>The CTF differs significantly from other mitigation-focused, multilateral climate instruments by focusing </a:t>
            </a:r>
            <a:r>
              <a:rPr lang="en-US" dirty="0" smtClean="0"/>
              <a:t>on drive </a:t>
            </a:r>
            <a:r>
              <a:rPr lang="en-US" dirty="0"/>
              <a:t>down technology costs, </a:t>
            </a:r>
            <a:r>
              <a:rPr lang="en-US" dirty="0" smtClean="0"/>
              <a:t>and </a:t>
            </a:r>
            <a:r>
              <a:rPr lang="en-US" b="1" dirty="0" smtClean="0"/>
              <a:t>stimulate </a:t>
            </a:r>
            <a:r>
              <a:rPr lang="en-US" b="1" dirty="0"/>
              <a:t>private sector participation</a:t>
            </a:r>
            <a:r>
              <a:rPr lang="en-US" dirty="0"/>
              <a:t>, and catalyze transformative change that can be replicated elsewhere. </a:t>
            </a:r>
          </a:p>
        </p:txBody>
      </p:sp>
    </p:spTree>
    <p:extLst>
      <p:ext uri="{BB962C8B-B14F-4D97-AF65-F5344CB8AC3E}">
        <p14:creationId xmlns:p14="http://schemas.microsoft.com/office/powerpoint/2010/main" val="649752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0400" cy="1325563"/>
          </a:xfrm>
        </p:spPr>
        <p:txBody>
          <a:bodyPr/>
          <a:lstStyle/>
          <a:p>
            <a:r>
              <a:rPr lang="en-US" b="1" dirty="0">
                <a:solidFill>
                  <a:srgbClr val="00ADE4"/>
                </a:solidFill>
              </a:rPr>
              <a:t>CTF and the Private </a:t>
            </a:r>
            <a:r>
              <a:rPr lang="en-US" b="1" dirty="0" smtClean="0">
                <a:solidFill>
                  <a:srgbClr val="00ADE4"/>
                </a:solidFill>
              </a:rPr>
              <a:t>Sector </a:t>
            </a:r>
            <a:endParaRPr lang="en-US" b="1" dirty="0">
              <a:solidFill>
                <a:srgbClr val="00ADE4"/>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sp>
        <p:nvSpPr>
          <p:cNvPr id="3" name="Rectangle 2"/>
          <p:cNvSpPr/>
          <p:nvPr/>
        </p:nvSpPr>
        <p:spPr>
          <a:xfrm>
            <a:off x="838200" y="1512423"/>
            <a:ext cx="10255170" cy="3139321"/>
          </a:xfrm>
          <a:prstGeom prst="rect">
            <a:avLst/>
          </a:prstGeom>
        </p:spPr>
        <p:txBody>
          <a:bodyPr wrap="square">
            <a:spAutoFit/>
          </a:bodyPr>
          <a:lstStyle/>
          <a:p>
            <a:r>
              <a:rPr lang="en-US" dirty="0"/>
              <a:t>The private sector is a key player in the CTF, with 30% of all investment plan allocations going to private sector projects and programs specified in these plans. In 2013, the CIF embarked on new financing paths that put greater emphasis </a:t>
            </a:r>
            <a:r>
              <a:rPr lang="en-US" dirty="0" smtClean="0"/>
              <a:t>on </a:t>
            </a:r>
            <a:r>
              <a:rPr lang="en-US" b="1" dirty="0" smtClean="0"/>
              <a:t>reducing barriers to private sector participation</a:t>
            </a:r>
            <a:r>
              <a:rPr lang="en-US" dirty="0" smtClean="0"/>
              <a:t>. </a:t>
            </a:r>
            <a:endParaRPr lang="en-US" dirty="0"/>
          </a:p>
          <a:p>
            <a:endParaRPr lang="en-US" dirty="0"/>
          </a:p>
          <a:p>
            <a:r>
              <a:rPr lang="en-US" dirty="0"/>
              <a:t>The Dedicated Private Sector Programs (DPSP) under the CTF were created to finance operations that can deliver scale and speed while maintaining country priorities. The DPSP are currently in their second phase and have allocated a total of $ 508.5 million to eight programs reaching countries as diverse as Chile, Colombia, Indonesia, Mexico, Turkey, Haiti , Honduras, Ghana, and Mali</a:t>
            </a:r>
            <a:r>
              <a:rPr lang="en-US" dirty="0" smtClean="0"/>
              <a:t>.</a:t>
            </a:r>
          </a:p>
          <a:p>
            <a:endParaRPr lang="en-US" dirty="0"/>
          </a:p>
          <a:p>
            <a:endParaRPr lang="en-US" dirty="0" smtClean="0"/>
          </a:p>
          <a:p>
            <a:endParaRPr lang="en-US" dirty="0"/>
          </a:p>
        </p:txBody>
      </p:sp>
    </p:spTree>
    <p:extLst>
      <p:ext uri="{BB962C8B-B14F-4D97-AF65-F5344CB8AC3E}">
        <p14:creationId xmlns:p14="http://schemas.microsoft.com/office/powerpoint/2010/main" val="2874000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90400" cy="1325563"/>
          </a:xfrm>
        </p:spPr>
        <p:txBody>
          <a:bodyPr/>
          <a:lstStyle/>
          <a:p>
            <a:r>
              <a:rPr lang="en-US" b="1" dirty="0">
                <a:solidFill>
                  <a:srgbClr val="00ADE4"/>
                </a:solidFill>
              </a:rPr>
              <a:t>Chile’s Solar Power and Energy Efficiency Example: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sp>
        <p:nvSpPr>
          <p:cNvPr id="3" name="Rectangle 2"/>
          <p:cNvSpPr/>
          <p:nvPr/>
        </p:nvSpPr>
        <p:spPr>
          <a:xfrm>
            <a:off x="838200" y="1778648"/>
            <a:ext cx="4960716" cy="2862322"/>
          </a:xfrm>
          <a:prstGeom prst="rect">
            <a:avLst/>
          </a:prstGeom>
        </p:spPr>
        <p:txBody>
          <a:bodyPr wrap="square">
            <a:spAutoFit/>
          </a:bodyPr>
          <a:lstStyle/>
          <a:p>
            <a:r>
              <a:rPr lang="en-US" dirty="0"/>
              <a:t>The government of Chile has designed a plan that taps $200 million from the Clean Technology Fund (CTF) ) to address key risk, </a:t>
            </a:r>
            <a:r>
              <a:rPr lang="en-US" dirty="0" smtClean="0"/>
              <a:t>cost, and </a:t>
            </a:r>
            <a:r>
              <a:rPr lang="en-US" dirty="0"/>
              <a:t>liquidity barriers by providing concessional financing and technical assistance intended to stimulate the development of Chile’s </a:t>
            </a:r>
            <a:r>
              <a:rPr lang="en-US" dirty="0" smtClean="0"/>
              <a:t>solar power </a:t>
            </a:r>
            <a:r>
              <a:rPr lang="en-US" dirty="0"/>
              <a:t>and energy efficiency </a:t>
            </a:r>
            <a:r>
              <a:rPr lang="en-US" dirty="0" smtClean="0"/>
              <a:t>markets, therefore stimulating, securing and enhancing private sector investment. </a:t>
            </a:r>
            <a:endParaRPr lang="en-US" dirty="0"/>
          </a:p>
          <a:p>
            <a:endParaRPr lang="en-US" dirty="0" smtClean="0"/>
          </a:p>
          <a:p>
            <a:endParaRPr lang="en-US" dirty="0"/>
          </a:p>
        </p:txBody>
      </p:sp>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919250" y="1690688"/>
            <a:ext cx="5473500" cy="4020268"/>
          </a:xfrm>
          <a:prstGeom prst="rect">
            <a:avLst/>
          </a:prstGeom>
          <a:noFill/>
          <a:ln w="9525">
            <a:solidFill>
              <a:schemeClr val="bg1"/>
            </a:solidFill>
            <a:miter lim="800000"/>
            <a:headEnd/>
            <a:tailEnd/>
          </a:ln>
          <a:effectLst>
            <a:softEdge rad="127000"/>
          </a:effectLst>
        </p:spPr>
      </p:pic>
    </p:spTree>
    <p:extLst>
      <p:ext uri="{BB962C8B-B14F-4D97-AF65-F5344CB8AC3E}">
        <p14:creationId xmlns:p14="http://schemas.microsoft.com/office/powerpoint/2010/main" val="1917385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lvl="0"/>
            <a:endParaRPr lang="en-US" dirty="0" smtClean="0"/>
          </a:p>
          <a:p>
            <a:pPr lvl="0"/>
            <a:r>
              <a:rPr lang="en-US" dirty="0" smtClean="0"/>
              <a:t>World </a:t>
            </a:r>
            <a:r>
              <a:rPr lang="en-US" dirty="0"/>
              <a:t>Bank Group</a:t>
            </a:r>
          </a:p>
          <a:p>
            <a:pPr lvl="0"/>
            <a:r>
              <a:rPr lang="en-US" dirty="0" smtClean="0"/>
              <a:t>1701 18</a:t>
            </a:r>
            <a:r>
              <a:rPr lang="en-US" baseline="30000" dirty="0" smtClean="0"/>
              <a:t>th</a:t>
            </a:r>
            <a:r>
              <a:rPr lang="en-US" dirty="0" smtClean="0"/>
              <a:t> St NW</a:t>
            </a:r>
          </a:p>
          <a:p>
            <a:pPr lvl="0"/>
            <a:r>
              <a:rPr lang="en-US" dirty="0" smtClean="0"/>
              <a:t>Washington, DC 20006</a:t>
            </a:r>
            <a:endParaRPr lang="en-US" dirty="0"/>
          </a:p>
        </p:txBody>
      </p:sp>
      <p:sp>
        <p:nvSpPr>
          <p:cNvPr id="3" name="Title 2"/>
          <p:cNvSpPr>
            <a:spLocks noGrp="1"/>
          </p:cNvSpPr>
          <p:nvPr>
            <p:ph type="ctrTitle"/>
          </p:nvPr>
        </p:nvSpPr>
        <p:spPr>
          <a:xfrm>
            <a:off x="1131400" y="3050900"/>
            <a:ext cx="2667000" cy="1011238"/>
          </a:xfrm>
        </p:spPr>
        <p:txBody>
          <a:bodyPr/>
          <a:lstStyle/>
          <a:p>
            <a:pPr>
              <a:lnSpc>
                <a:spcPct val="115000"/>
              </a:lnSpc>
              <a:spcBef>
                <a:spcPts val="0"/>
              </a:spcBef>
              <a:spcAft>
                <a:spcPts val="1000"/>
              </a:spcAft>
            </a:pPr>
            <a:r>
              <a:rPr lang="en-US" sz="2400" dirty="0">
                <a:ea typeface="Calibri"/>
                <a:cs typeface="Times New Roman"/>
              </a:rPr>
              <a:t/>
            </a:r>
            <a:br>
              <a:rPr lang="en-US" sz="2400" dirty="0">
                <a:ea typeface="Calibri"/>
                <a:cs typeface="Times New Roman"/>
              </a:rPr>
            </a:br>
            <a:r>
              <a:rPr lang="en-US" sz="2400" dirty="0">
                <a:ea typeface="Calibri"/>
                <a:cs typeface="Times New Roman"/>
              </a:rPr>
              <a:t/>
            </a:r>
            <a:br>
              <a:rPr lang="en-US" sz="2400" dirty="0">
                <a:ea typeface="Calibri"/>
                <a:cs typeface="Times New Roman"/>
              </a:rPr>
            </a:br>
            <a:r>
              <a:rPr lang="en-US" sz="2400" dirty="0">
                <a:ea typeface="Calibri"/>
                <a:cs typeface="Times New Roman"/>
              </a:rPr>
              <a:t/>
            </a:r>
            <a:br>
              <a:rPr lang="en-US" sz="2400" dirty="0">
                <a:ea typeface="Calibri"/>
                <a:cs typeface="Times New Roman"/>
              </a:rPr>
            </a:br>
            <a:r>
              <a:rPr lang="en-US" sz="2400" dirty="0">
                <a:ea typeface="Calibri"/>
                <a:cs typeface="Times New Roman"/>
              </a:rPr>
              <a:t/>
            </a:r>
            <a:br>
              <a:rPr lang="en-US" sz="2400" dirty="0">
                <a:ea typeface="Calibri"/>
                <a:cs typeface="Times New Roman"/>
              </a:rPr>
            </a:br>
            <a:r>
              <a:rPr lang="en-US" sz="2400" dirty="0" smtClean="0">
                <a:ea typeface="Calibri"/>
                <a:cs typeface="Times New Roman"/>
              </a:rPr>
              <a:t/>
            </a:r>
            <a:br>
              <a:rPr lang="en-US" sz="2400" dirty="0" smtClean="0">
                <a:ea typeface="Calibri"/>
                <a:cs typeface="Times New Roman"/>
              </a:rPr>
            </a:br>
            <a:r>
              <a:rPr lang="en-US" sz="2400" dirty="0" smtClean="0">
                <a:ea typeface="Calibri"/>
                <a:cs typeface="Times New Roman"/>
              </a:rPr>
              <a:t/>
            </a:r>
            <a:br>
              <a:rPr lang="en-US" sz="2400" dirty="0" smtClean="0">
                <a:ea typeface="Calibri"/>
                <a:cs typeface="Times New Roman"/>
              </a:rPr>
            </a:br>
            <a:r>
              <a:rPr lang="en-US" sz="2400" dirty="0">
                <a:ea typeface="Calibri"/>
                <a:cs typeface="Times New Roman"/>
              </a:rPr>
              <a:t/>
            </a:r>
            <a:br>
              <a:rPr lang="en-US" sz="2400" dirty="0">
                <a:ea typeface="Calibri"/>
                <a:cs typeface="Times New Roman"/>
              </a:rPr>
            </a:br>
            <a:r>
              <a:rPr lang="en-US" sz="3600" dirty="0" smtClean="0">
                <a:ea typeface="Calibri"/>
                <a:cs typeface="Times New Roman"/>
              </a:rPr>
              <a:t>Thank </a:t>
            </a:r>
            <a:r>
              <a:rPr lang="en-US" sz="3600" dirty="0">
                <a:ea typeface="Calibri"/>
                <a:cs typeface="Times New Roman"/>
              </a:rPr>
              <a:t>you!</a:t>
            </a:r>
            <a:r>
              <a:rPr lang="en-US" sz="1800" dirty="0">
                <a:ea typeface="Calibri"/>
                <a:cs typeface="Times New Roman"/>
              </a:rPr>
              <a:t/>
            </a:r>
            <a:br>
              <a:rPr lang="en-US" sz="1800" dirty="0">
                <a:ea typeface="Calibri"/>
                <a:cs typeface="Times New Roman"/>
              </a:rPr>
            </a:br>
            <a:r>
              <a:rPr lang="en-US" sz="1800" dirty="0">
                <a:ea typeface="Calibri"/>
                <a:cs typeface="Times New Roman"/>
              </a:rPr>
              <a:t/>
            </a:r>
            <a:br>
              <a:rPr lang="en-US" sz="1800" dirty="0">
                <a:ea typeface="Calibri"/>
                <a:cs typeface="Times New Roman"/>
              </a:rPr>
            </a:br>
            <a:r>
              <a:rPr lang="en-US" sz="1800" dirty="0">
                <a:ea typeface="Calibri"/>
                <a:cs typeface="Times New Roman"/>
              </a:rPr>
              <a:t>For more info, contact: </a:t>
            </a:r>
            <a:br>
              <a:rPr lang="en-US" sz="1800" dirty="0">
                <a:ea typeface="Calibri"/>
                <a:cs typeface="Times New Roman"/>
              </a:rPr>
            </a:br>
            <a:r>
              <a:rPr lang="en-US" sz="1800" dirty="0">
                <a:ea typeface="Calibri"/>
                <a:cs typeface="Times New Roman"/>
              </a:rPr>
              <a:t/>
            </a:r>
            <a:br>
              <a:rPr lang="en-US" sz="1800" dirty="0">
                <a:ea typeface="Calibri"/>
                <a:cs typeface="Times New Roman"/>
              </a:rPr>
            </a:br>
            <a:r>
              <a:rPr lang="en-US" sz="1800" b="1" dirty="0">
                <a:ea typeface="Calibri"/>
                <a:cs typeface="Times New Roman"/>
              </a:rPr>
              <a:t>Carlos Cordova</a:t>
            </a:r>
            <a:r>
              <a:rPr lang="en-US" sz="1800" dirty="0">
                <a:ea typeface="Calibri"/>
                <a:cs typeface="Times New Roman"/>
              </a:rPr>
              <a:t/>
            </a:r>
            <a:br>
              <a:rPr lang="en-US" sz="1800" dirty="0">
                <a:ea typeface="Calibri"/>
                <a:cs typeface="Times New Roman"/>
              </a:rPr>
            </a:br>
            <a:r>
              <a:rPr lang="en-US" sz="1800" u="sng" dirty="0">
                <a:solidFill>
                  <a:srgbClr val="0000FF"/>
                </a:solidFill>
                <a:ea typeface="Calibri"/>
                <a:cs typeface="Times New Roman"/>
              </a:rPr>
              <a:t>ccordova</a:t>
            </a:r>
            <a:r>
              <a:rPr lang="en-US" sz="1800" u="sng" dirty="0">
                <a:solidFill>
                  <a:srgbClr val="0000FF"/>
                </a:solidFill>
                <a:ea typeface="Calibri"/>
                <a:cs typeface="Times New Roman"/>
                <a:hlinkClick r:id="rId2"/>
              </a:rPr>
              <a:t>@worldbank.org</a:t>
            </a:r>
            <a:r>
              <a:rPr lang="en-US" sz="1800" dirty="0">
                <a:ea typeface="Calibri"/>
                <a:cs typeface="Times New Roman"/>
              </a:rPr>
              <a:t/>
            </a:r>
            <a:br>
              <a:rPr lang="en-US" sz="1800" dirty="0">
                <a:ea typeface="Calibri"/>
                <a:cs typeface="Times New Roman"/>
              </a:rPr>
            </a:br>
            <a:endParaRPr lang="en-US" sz="1800" dirty="0">
              <a:ea typeface="Calibri"/>
              <a:cs typeface="Times New Roman"/>
            </a:endParaRPr>
          </a:p>
        </p:txBody>
      </p:sp>
    </p:spTree>
    <p:extLst>
      <p:ext uri="{BB962C8B-B14F-4D97-AF65-F5344CB8AC3E}">
        <p14:creationId xmlns:p14="http://schemas.microsoft.com/office/powerpoint/2010/main" val="1296169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ADE4"/>
                </a:solidFill>
              </a:rPr>
              <a:t>Overview of Climate Finance</a:t>
            </a:r>
            <a:endParaRPr lang="en-US" b="1" dirty="0">
              <a:solidFill>
                <a:srgbClr val="00ADE4"/>
              </a:solidFill>
            </a:endParaRPr>
          </a:p>
        </p:txBody>
      </p:sp>
      <p:sp>
        <p:nvSpPr>
          <p:cNvPr id="3" name="Content Placeholder 2"/>
          <p:cNvSpPr>
            <a:spLocks noGrp="1"/>
          </p:cNvSpPr>
          <p:nvPr>
            <p:ph idx="1"/>
          </p:nvPr>
        </p:nvSpPr>
        <p:spPr/>
        <p:txBody>
          <a:bodyPr>
            <a:normAutofit/>
          </a:bodyPr>
          <a:lstStyle/>
          <a:p>
            <a:r>
              <a:rPr lang="en-US" b="1" dirty="0" smtClean="0"/>
              <a:t>Climate Finance: </a:t>
            </a:r>
            <a:r>
              <a:rPr lang="en-US" i="1" dirty="0" smtClean="0">
                <a:solidFill>
                  <a:schemeClr val="accent2"/>
                </a:solidFill>
              </a:rPr>
              <a:t>financial </a:t>
            </a:r>
            <a:r>
              <a:rPr lang="en-US" i="1" dirty="0">
                <a:solidFill>
                  <a:schemeClr val="accent2"/>
                </a:solidFill>
              </a:rPr>
              <a:t>resources </a:t>
            </a:r>
            <a:r>
              <a:rPr lang="en-US" dirty="0"/>
              <a:t>invested in </a:t>
            </a:r>
            <a:r>
              <a:rPr lang="en-US" i="1" dirty="0">
                <a:solidFill>
                  <a:schemeClr val="accent1"/>
                </a:solidFill>
              </a:rPr>
              <a:t>mitigation </a:t>
            </a:r>
            <a:r>
              <a:rPr lang="en-US" i="1" dirty="0"/>
              <a:t>and </a:t>
            </a:r>
            <a:r>
              <a:rPr lang="en-US" i="1" dirty="0">
                <a:solidFill>
                  <a:schemeClr val="accent6"/>
                </a:solidFill>
              </a:rPr>
              <a:t>adaptation </a:t>
            </a:r>
            <a:r>
              <a:rPr lang="en-US" dirty="0" smtClean="0"/>
              <a:t>measures </a:t>
            </a:r>
            <a:r>
              <a:rPr lang="en-US" dirty="0"/>
              <a:t>through financial instruments including </a:t>
            </a:r>
            <a:r>
              <a:rPr lang="en-US" b="1" i="1" dirty="0"/>
              <a:t>loans</a:t>
            </a:r>
            <a:r>
              <a:rPr lang="en-US" i="1" dirty="0"/>
              <a:t>, </a:t>
            </a:r>
            <a:r>
              <a:rPr lang="en-US" b="1" i="1" dirty="0"/>
              <a:t>grants</a:t>
            </a:r>
            <a:r>
              <a:rPr lang="en-US" i="1" dirty="0"/>
              <a:t> </a:t>
            </a:r>
            <a:r>
              <a:rPr lang="en-US" dirty="0"/>
              <a:t>and </a:t>
            </a:r>
            <a:r>
              <a:rPr lang="en-US" b="1" i="1" dirty="0"/>
              <a:t>guarantees</a:t>
            </a:r>
            <a:r>
              <a:rPr lang="en-US" i="1" dirty="0"/>
              <a:t>,</a:t>
            </a:r>
            <a:r>
              <a:rPr lang="en-US" dirty="0"/>
              <a:t> which have helped </a:t>
            </a:r>
            <a:r>
              <a:rPr lang="en-US" i="1" dirty="0">
                <a:solidFill>
                  <a:schemeClr val="tx1">
                    <a:lumMod val="50000"/>
                    <a:lumOff val="50000"/>
                  </a:schemeClr>
                </a:solidFill>
              </a:rPr>
              <a:t>leverage additional private </a:t>
            </a:r>
            <a:r>
              <a:rPr lang="en-US" i="1" dirty="0" smtClean="0">
                <a:solidFill>
                  <a:schemeClr val="tx1">
                    <a:lumMod val="50000"/>
                    <a:lumOff val="50000"/>
                  </a:schemeClr>
                </a:solidFill>
              </a:rPr>
              <a:t>finance</a:t>
            </a:r>
          </a:p>
          <a:p>
            <a:r>
              <a:rPr lang="en-US" b="1" dirty="0" smtClean="0"/>
              <a:t>Sources: </a:t>
            </a:r>
            <a:r>
              <a:rPr lang="en-US" dirty="0" smtClean="0"/>
              <a:t>public, private &amp; intermediaries</a:t>
            </a:r>
          </a:p>
          <a:p>
            <a:r>
              <a:rPr lang="en-US" b="1" dirty="0" smtClean="0"/>
              <a:t>Instruments: </a:t>
            </a:r>
            <a:r>
              <a:rPr lang="en-US" dirty="0"/>
              <a:t>r</a:t>
            </a:r>
            <a:r>
              <a:rPr lang="en-US" dirty="0" smtClean="0"/>
              <a:t>ange of </a:t>
            </a:r>
            <a:r>
              <a:rPr lang="en-US" dirty="0"/>
              <a:t>tools, mechanisms and modalities </a:t>
            </a:r>
            <a:endParaRPr lang="en-US" dirty="0" smtClean="0"/>
          </a:p>
          <a:p>
            <a:r>
              <a:rPr lang="en-US" b="1" dirty="0" smtClean="0"/>
              <a:t>Uses: </a:t>
            </a:r>
            <a:r>
              <a:rPr lang="en-US" dirty="0" smtClean="0"/>
              <a:t>mitigation vs. adaptation</a:t>
            </a:r>
          </a:p>
          <a:p>
            <a:r>
              <a:rPr lang="en-US" b="1" dirty="0" smtClean="0"/>
              <a:t>Readiness: </a:t>
            </a:r>
            <a:r>
              <a:rPr lang="en-US" dirty="0" smtClean="0"/>
              <a:t>plan, access, deliver, monitor</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spTree>
    <p:extLst>
      <p:ext uri="{BB962C8B-B14F-4D97-AF65-F5344CB8AC3E}">
        <p14:creationId xmlns:p14="http://schemas.microsoft.com/office/powerpoint/2010/main" val="3085117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6174"/>
          </a:xfrm>
        </p:spPr>
        <p:txBody>
          <a:bodyPr/>
          <a:lstStyle/>
          <a:p>
            <a:r>
              <a:rPr lang="en-US" b="1" dirty="0" smtClean="0">
                <a:solidFill>
                  <a:srgbClr val="00ADE4"/>
                </a:solidFill>
              </a:rPr>
              <a:t>Public Sources &amp; Intermediaries</a:t>
            </a:r>
            <a:endParaRPr lang="en-US" b="1" dirty="0">
              <a:solidFill>
                <a:srgbClr val="00ADE4"/>
              </a:solidFill>
            </a:endParaRPr>
          </a:p>
        </p:txBody>
      </p:sp>
      <p:sp>
        <p:nvSpPr>
          <p:cNvPr id="3" name="Content Placeholder 2"/>
          <p:cNvSpPr>
            <a:spLocks noGrp="1"/>
          </p:cNvSpPr>
          <p:nvPr>
            <p:ph idx="1"/>
          </p:nvPr>
        </p:nvSpPr>
        <p:spPr>
          <a:xfrm>
            <a:off x="838200" y="1498600"/>
            <a:ext cx="10515600" cy="4851399"/>
          </a:xfrm>
        </p:spPr>
        <p:txBody>
          <a:bodyPr>
            <a:normAutofit fontScale="85000" lnSpcReduction="20000"/>
          </a:bodyPr>
          <a:lstStyle/>
          <a:p>
            <a:pPr>
              <a:spcAft>
                <a:spcPts val="600"/>
              </a:spcAft>
            </a:pPr>
            <a:r>
              <a:rPr lang="en-US" dirty="0" smtClean="0"/>
              <a:t>US$ 137 Billion, or 42%, of total $331 Billion climate finance flows in 2014 </a:t>
            </a:r>
            <a:r>
              <a:rPr lang="en-US" i="1" dirty="0" smtClean="0"/>
              <a:t>(Source: CPI Global Landscape of Climate Finance, 2014)</a:t>
            </a:r>
          </a:p>
          <a:p>
            <a:r>
              <a:rPr lang="en-US" b="1" dirty="0" smtClean="0"/>
              <a:t>Ministries &amp; Government Agencies</a:t>
            </a:r>
          </a:p>
          <a:p>
            <a:pPr lvl="1"/>
            <a:r>
              <a:rPr lang="en-US" dirty="0" smtClean="0"/>
              <a:t>Bilateral Aid agencies</a:t>
            </a:r>
          </a:p>
          <a:p>
            <a:pPr lvl="1"/>
            <a:r>
              <a:rPr lang="en-US" dirty="0" smtClean="0"/>
              <a:t>Export Credit Agencies</a:t>
            </a:r>
          </a:p>
          <a:p>
            <a:pPr lvl="1"/>
            <a:r>
              <a:rPr lang="en-US" dirty="0" smtClean="0"/>
              <a:t>UN institutions</a:t>
            </a:r>
          </a:p>
          <a:p>
            <a:r>
              <a:rPr lang="en-US" b="1" dirty="0" smtClean="0"/>
              <a:t>Development Finance Institutions</a:t>
            </a:r>
          </a:p>
          <a:p>
            <a:pPr lvl="1"/>
            <a:r>
              <a:rPr lang="en-US" dirty="0" smtClean="0"/>
              <a:t>Multilateral Development Banks (MDB)</a:t>
            </a:r>
          </a:p>
          <a:p>
            <a:pPr lvl="1"/>
            <a:r>
              <a:rPr lang="en-US" dirty="0" smtClean="0"/>
              <a:t>National Development Banks (NDB)</a:t>
            </a:r>
          </a:p>
          <a:p>
            <a:pPr lvl="1"/>
            <a:r>
              <a:rPr lang="en-US" dirty="0" smtClean="0"/>
              <a:t>Bilateral Financial Institutions (BFI)</a:t>
            </a:r>
          </a:p>
          <a:p>
            <a:r>
              <a:rPr lang="en-US" b="1" dirty="0" smtClean="0"/>
              <a:t>Climate Funds</a:t>
            </a:r>
          </a:p>
          <a:p>
            <a:pPr lvl="1"/>
            <a:r>
              <a:rPr lang="en-US" dirty="0" smtClean="0"/>
              <a:t>Global Environment Facility (GEF)</a:t>
            </a:r>
          </a:p>
          <a:p>
            <a:pPr lvl="1"/>
            <a:r>
              <a:rPr lang="en-US" dirty="0" smtClean="0"/>
              <a:t>Adaptation Fund (AF)</a:t>
            </a:r>
          </a:p>
          <a:p>
            <a:pPr lvl="1"/>
            <a:r>
              <a:rPr lang="en-US" dirty="0" smtClean="0"/>
              <a:t>Climate Investment Funds (CIF)</a:t>
            </a:r>
          </a:p>
          <a:p>
            <a:pPr lvl="1"/>
            <a:r>
              <a:rPr lang="en-US" dirty="0" smtClean="0"/>
              <a:t>Green Climate Fund (GCF)</a:t>
            </a:r>
          </a:p>
          <a:p>
            <a:endParaRPr lang="en-US" dirty="0" smtClean="0"/>
          </a:p>
        </p:txBody>
      </p:sp>
      <p:sp>
        <p:nvSpPr>
          <p:cNvPr id="9" name="TextBox 8"/>
          <p:cNvSpPr txBox="1"/>
          <p:nvPr/>
        </p:nvSpPr>
        <p:spPr>
          <a:xfrm>
            <a:off x="6835204" y="2245993"/>
            <a:ext cx="2248930" cy="1200329"/>
          </a:xfrm>
          <a:prstGeom prst="rect">
            <a:avLst/>
          </a:prstGeom>
          <a:noFill/>
        </p:spPr>
        <p:txBody>
          <a:bodyPr wrap="square" rtlCol="0">
            <a:spAutoFit/>
          </a:bodyPr>
          <a:lstStyle/>
          <a:p>
            <a:pPr marL="0" lvl="1" algn="ctr"/>
            <a:r>
              <a:rPr lang="en-US" dirty="0" smtClean="0">
                <a:solidFill>
                  <a:schemeClr val="accent1">
                    <a:lumMod val="75000"/>
                  </a:schemeClr>
                </a:solidFill>
              </a:rPr>
              <a:t>National strategies &amp; policy frameworks conducive to investment</a:t>
            </a:r>
          </a:p>
        </p:txBody>
      </p:sp>
      <p:sp>
        <p:nvSpPr>
          <p:cNvPr id="10" name="Right Brace 9"/>
          <p:cNvSpPr/>
          <p:nvPr/>
        </p:nvSpPr>
        <p:spPr>
          <a:xfrm>
            <a:off x="6232305" y="2304638"/>
            <a:ext cx="197529" cy="1043129"/>
          </a:xfrm>
          <a:prstGeom prst="rightBrace">
            <a:avLst>
              <a:gd name="adj1" fmla="val 75980"/>
              <a:gd name="adj2" fmla="val 441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4"/>
          <a:stretch>
            <a:fillRect/>
          </a:stretch>
        </p:blipFill>
        <p:spPr>
          <a:xfrm>
            <a:off x="10756900" y="5984314"/>
            <a:ext cx="1271700" cy="839322"/>
          </a:xfrm>
          <a:prstGeom prst="rect">
            <a:avLst/>
          </a:prstGeom>
        </p:spPr>
      </p:pic>
      <p:sp>
        <p:nvSpPr>
          <p:cNvPr id="16" name="TextBox 15"/>
          <p:cNvSpPr txBox="1"/>
          <p:nvPr/>
        </p:nvSpPr>
        <p:spPr>
          <a:xfrm>
            <a:off x="6763449" y="3586502"/>
            <a:ext cx="2248930" cy="1200329"/>
          </a:xfrm>
          <a:prstGeom prst="rect">
            <a:avLst/>
          </a:prstGeom>
          <a:noFill/>
        </p:spPr>
        <p:txBody>
          <a:bodyPr wrap="square" rtlCol="0">
            <a:spAutoFit/>
          </a:bodyPr>
          <a:lstStyle/>
          <a:p>
            <a:pPr marL="0" lvl="1" algn="ctr"/>
            <a:r>
              <a:rPr lang="en-US" dirty="0" smtClean="0">
                <a:solidFill>
                  <a:schemeClr val="accent6"/>
                </a:solidFill>
              </a:rPr>
              <a:t>Technical assistance, financial instruments &amp; specialized knowledge</a:t>
            </a:r>
          </a:p>
        </p:txBody>
      </p:sp>
      <p:sp>
        <p:nvSpPr>
          <p:cNvPr id="19" name="TextBox 18"/>
          <p:cNvSpPr txBox="1"/>
          <p:nvPr/>
        </p:nvSpPr>
        <p:spPr>
          <a:xfrm>
            <a:off x="6719907" y="4982263"/>
            <a:ext cx="2248930" cy="1200329"/>
          </a:xfrm>
          <a:prstGeom prst="rect">
            <a:avLst/>
          </a:prstGeom>
          <a:noFill/>
        </p:spPr>
        <p:txBody>
          <a:bodyPr wrap="square" rtlCol="0">
            <a:spAutoFit/>
          </a:bodyPr>
          <a:lstStyle/>
          <a:p>
            <a:pPr marL="0" lvl="1" algn="ctr"/>
            <a:r>
              <a:rPr lang="en-US" dirty="0">
                <a:solidFill>
                  <a:schemeClr val="accent2"/>
                </a:solidFill>
              </a:rPr>
              <a:t>G</a:t>
            </a:r>
            <a:r>
              <a:rPr lang="en-US" dirty="0" smtClean="0">
                <a:solidFill>
                  <a:schemeClr val="accent2"/>
                </a:solidFill>
              </a:rPr>
              <a:t>rants &amp; loans at concessional terms (finite lifetime, sectoral focus)</a:t>
            </a:r>
          </a:p>
        </p:txBody>
      </p:sp>
      <p:sp>
        <p:nvSpPr>
          <p:cNvPr id="21" name="Right Brace 20"/>
          <p:cNvSpPr/>
          <p:nvPr/>
        </p:nvSpPr>
        <p:spPr>
          <a:xfrm>
            <a:off x="6270405" y="3519035"/>
            <a:ext cx="159429" cy="1051791"/>
          </a:xfrm>
          <a:prstGeom prst="rightBrace">
            <a:avLst>
              <a:gd name="adj1" fmla="val 75980"/>
              <a:gd name="adj2" fmla="val 44174"/>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22" name="Right Brace 21"/>
          <p:cNvSpPr/>
          <p:nvPr/>
        </p:nvSpPr>
        <p:spPr>
          <a:xfrm>
            <a:off x="6270405" y="4974064"/>
            <a:ext cx="140378" cy="1163211"/>
          </a:xfrm>
          <a:prstGeom prst="rightBrace">
            <a:avLst>
              <a:gd name="adj1" fmla="val 75980"/>
              <a:gd name="adj2" fmla="val 4417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5277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ADE4"/>
                </a:solidFill>
              </a:rPr>
              <a:t>Private Sources &amp; Intermediaries</a:t>
            </a:r>
            <a:endParaRPr lang="en-US" b="1" dirty="0">
              <a:solidFill>
                <a:srgbClr val="00ADE4"/>
              </a:solidFill>
            </a:endParaRPr>
          </a:p>
        </p:txBody>
      </p:sp>
      <p:sp>
        <p:nvSpPr>
          <p:cNvPr id="3" name="Content Placeholder 2"/>
          <p:cNvSpPr>
            <a:spLocks noGrp="1"/>
          </p:cNvSpPr>
          <p:nvPr>
            <p:ph idx="1"/>
          </p:nvPr>
        </p:nvSpPr>
        <p:spPr>
          <a:xfrm>
            <a:off x="838200" y="1622425"/>
            <a:ext cx="10515600" cy="4351338"/>
          </a:xfrm>
        </p:spPr>
        <p:txBody>
          <a:bodyPr>
            <a:normAutofit fontScale="92500"/>
          </a:bodyPr>
          <a:lstStyle/>
          <a:p>
            <a:r>
              <a:rPr lang="en-US" dirty="0" smtClean="0"/>
              <a:t>US$ 193 Billion, or </a:t>
            </a:r>
            <a:r>
              <a:rPr lang="en-US" sz="3900" b="1" dirty="0" smtClean="0"/>
              <a:t>58%</a:t>
            </a:r>
            <a:r>
              <a:rPr lang="en-US" dirty="0" smtClean="0"/>
              <a:t>, of total $331 Billion climate finance flows in 2014</a:t>
            </a:r>
          </a:p>
          <a:p>
            <a:r>
              <a:rPr lang="en-US" b="1" dirty="0" smtClean="0"/>
              <a:t>Project Developers: </a:t>
            </a:r>
            <a:r>
              <a:rPr lang="en-US" dirty="0" smtClean="0"/>
              <a:t>national/regional utilities, independent power producers, renewable energy </a:t>
            </a:r>
          </a:p>
          <a:p>
            <a:r>
              <a:rPr lang="en-US" b="1" dirty="0" smtClean="0"/>
              <a:t>Corporate Actors: </a:t>
            </a:r>
            <a:r>
              <a:rPr lang="en-US" dirty="0" smtClean="0"/>
              <a:t>manufacturers, corporate end-users</a:t>
            </a:r>
          </a:p>
          <a:p>
            <a:r>
              <a:rPr lang="en-US" b="1" dirty="0" smtClean="0"/>
              <a:t>Private Households: </a:t>
            </a:r>
            <a:r>
              <a:rPr lang="en-US" dirty="0" smtClean="0"/>
              <a:t>family level economic entities, high net worth individuals</a:t>
            </a:r>
          </a:p>
          <a:p>
            <a:r>
              <a:rPr lang="en-US" b="1" dirty="0" smtClean="0"/>
              <a:t>Institutional Investors: </a:t>
            </a:r>
            <a:r>
              <a:rPr lang="en-US" dirty="0" smtClean="0"/>
              <a:t>insurance companies, pension funds, endowments</a:t>
            </a:r>
          </a:p>
          <a:p>
            <a:r>
              <a:rPr lang="en-US" b="1" dirty="0" smtClean="0"/>
              <a:t>Commercial Financial Institutions</a:t>
            </a:r>
          </a:p>
          <a:p>
            <a:r>
              <a:rPr lang="en-US" b="1" dirty="0" smtClean="0"/>
              <a:t>Private Equity, Venture Capital &amp; Infrastructure Funds</a:t>
            </a:r>
          </a:p>
          <a:p>
            <a:pPr lvl="1"/>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spTree>
    <p:extLst>
      <p:ext uri="{BB962C8B-B14F-4D97-AF65-F5344CB8AC3E}">
        <p14:creationId xmlns:p14="http://schemas.microsoft.com/office/powerpoint/2010/main" val="176946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ADE4"/>
                </a:solidFill>
              </a:rPr>
              <a:t>Uses of Climate Financing</a:t>
            </a:r>
            <a:endParaRPr lang="en-US" b="1" dirty="0">
              <a:solidFill>
                <a:srgbClr val="00ADE4"/>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graphicFrame>
        <p:nvGraphicFramePr>
          <p:cNvPr id="7" name="Diagram 6"/>
          <p:cNvGraphicFramePr/>
          <p:nvPr>
            <p:extLst>
              <p:ext uri="{D42A27DB-BD31-4B8C-83A1-F6EECF244321}">
                <p14:modId xmlns:p14="http://schemas.microsoft.com/office/powerpoint/2010/main" val="4043623729"/>
              </p:ext>
            </p:extLst>
          </p:nvPr>
        </p:nvGraphicFramePr>
        <p:xfrm>
          <a:off x="977900" y="1600200"/>
          <a:ext cx="8420100" cy="41317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8256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p:cNvSpPr/>
          <p:nvPr/>
        </p:nvSpPr>
        <p:spPr>
          <a:xfrm rot="16200000" flipV="1">
            <a:off x="1834467" y="1056199"/>
            <a:ext cx="4787566" cy="5562603"/>
          </a:xfrm>
          <a:prstGeom prst="trapezoid">
            <a:avLst>
              <a:gd name="adj" fmla="val 22209"/>
            </a:avLst>
          </a:prstGeom>
          <a:gradFill>
            <a:gsLst>
              <a:gs pos="0">
                <a:srgbClr val="FFC000"/>
              </a:gs>
              <a:gs pos="59000">
                <a:schemeClr val="accent2">
                  <a:lumMod val="20000"/>
                  <a:lumOff val="80000"/>
                  <a:alpha val="72000"/>
                </a:schemeClr>
              </a:gs>
              <a:gs pos="0">
                <a:schemeClr val="accent2"/>
              </a:gs>
              <a:gs pos="0">
                <a:schemeClr val="accent2"/>
              </a:gs>
              <a:gs pos="0">
                <a:schemeClr val="accent2"/>
              </a:gs>
              <a:gs pos="0">
                <a:schemeClr val="accent2"/>
              </a:gs>
              <a:gs pos="0">
                <a:schemeClr val="accent2">
                  <a:lumMod val="40000"/>
                  <a:lumOff val="60000"/>
                </a:schemeClr>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rgbClr val="00ADE4"/>
                </a:solidFill>
              </a:rPr>
              <a:t>Climate Financing Instruments to Leverage Private Sector Investment</a:t>
            </a:r>
            <a:endParaRPr lang="en-US" b="1" dirty="0">
              <a:solidFill>
                <a:srgbClr val="00ADE4"/>
              </a:solidFill>
            </a:endParaRPr>
          </a:p>
        </p:txBody>
      </p:sp>
      <p:sp>
        <p:nvSpPr>
          <p:cNvPr id="3" name="Content Placeholder 2"/>
          <p:cNvSpPr>
            <a:spLocks noGrp="1"/>
          </p:cNvSpPr>
          <p:nvPr>
            <p:ph idx="1"/>
          </p:nvPr>
        </p:nvSpPr>
        <p:spPr>
          <a:xfrm>
            <a:off x="1066800" y="1724025"/>
            <a:ext cx="7137400" cy="4351338"/>
          </a:xfrm>
        </p:spPr>
        <p:txBody>
          <a:bodyPr>
            <a:normAutofit fontScale="70000" lnSpcReduction="20000"/>
          </a:bodyPr>
          <a:lstStyle/>
          <a:p>
            <a:pPr marL="457200" lvl="1" indent="-457200">
              <a:buFont typeface="+mj-lt"/>
              <a:buAutoNum type="arabicPeriod"/>
            </a:pPr>
            <a:r>
              <a:rPr lang="en-US" b="1" dirty="0" smtClean="0"/>
              <a:t>Policy Incentives: </a:t>
            </a:r>
          </a:p>
          <a:p>
            <a:pPr lvl="1">
              <a:lnSpc>
                <a:spcPct val="80000"/>
              </a:lnSpc>
              <a:spcBef>
                <a:spcPts val="600"/>
              </a:spcBef>
            </a:pPr>
            <a:r>
              <a:rPr lang="en-US" sz="2000" dirty="0" smtClean="0"/>
              <a:t>Feed-in tariffs</a:t>
            </a:r>
          </a:p>
          <a:p>
            <a:pPr lvl="1">
              <a:lnSpc>
                <a:spcPct val="80000"/>
              </a:lnSpc>
              <a:spcBef>
                <a:spcPts val="600"/>
              </a:spcBef>
            </a:pPr>
            <a:r>
              <a:rPr lang="en-US" sz="2000" dirty="0" smtClean="0"/>
              <a:t>Tradeable certificates</a:t>
            </a:r>
          </a:p>
          <a:p>
            <a:pPr lvl="1">
              <a:lnSpc>
                <a:spcPct val="80000"/>
              </a:lnSpc>
              <a:spcBef>
                <a:spcPts val="600"/>
              </a:spcBef>
            </a:pPr>
            <a:r>
              <a:rPr lang="en-US" sz="2000" dirty="0" smtClean="0"/>
              <a:t>Tax incentives</a:t>
            </a:r>
          </a:p>
          <a:p>
            <a:pPr lvl="1">
              <a:lnSpc>
                <a:spcPct val="80000"/>
              </a:lnSpc>
              <a:spcBef>
                <a:spcPts val="600"/>
              </a:spcBef>
              <a:spcAft>
                <a:spcPts val="600"/>
              </a:spcAft>
            </a:pPr>
            <a:r>
              <a:rPr lang="en-US" sz="2000" dirty="0" smtClean="0"/>
              <a:t>Clean energy subsidies</a:t>
            </a:r>
          </a:p>
          <a:p>
            <a:pPr marL="457200" lvl="1" indent="-457200">
              <a:buFont typeface="+mj-lt"/>
              <a:buAutoNum type="arabicPeriod" startAt="2"/>
            </a:pPr>
            <a:r>
              <a:rPr lang="en-US" b="1" dirty="0"/>
              <a:t>Risk</a:t>
            </a:r>
            <a:r>
              <a:rPr lang="en-US" b="1" dirty="0" smtClean="0"/>
              <a:t> Management: </a:t>
            </a:r>
          </a:p>
          <a:p>
            <a:pPr lvl="1">
              <a:lnSpc>
                <a:spcPct val="80000"/>
              </a:lnSpc>
              <a:spcBef>
                <a:spcPts val="600"/>
              </a:spcBef>
            </a:pPr>
            <a:r>
              <a:rPr lang="en-US" sz="2000" dirty="0" smtClean="0"/>
              <a:t>Guarantees</a:t>
            </a:r>
          </a:p>
          <a:p>
            <a:pPr lvl="1">
              <a:lnSpc>
                <a:spcPct val="80000"/>
              </a:lnSpc>
              <a:spcBef>
                <a:spcPts val="600"/>
              </a:spcBef>
            </a:pPr>
            <a:r>
              <a:rPr lang="en-US" sz="2000" dirty="0"/>
              <a:t>Insurance policies</a:t>
            </a:r>
          </a:p>
          <a:p>
            <a:pPr lvl="1">
              <a:lnSpc>
                <a:spcPct val="80000"/>
              </a:lnSpc>
              <a:spcBef>
                <a:spcPts val="600"/>
              </a:spcBef>
              <a:spcAft>
                <a:spcPts val="600"/>
              </a:spcAft>
            </a:pPr>
            <a:r>
              <a:rPr lang="en-US" sz="2000" dirty="0"/>
              <a:t>Contract-based instruments</a:t>
            </a:r>
          </a:p>
          <a:p>
            <a:pPr marL="457200" lvl="1" indent="-457200">
              <a:buFont typeface="+mj-lt"/>
              <a:buAutoNum type="arabicPeriod" startAt="3"/>
            </a:pPr>
            <a:r>
              <a:rPr lang="en-US" b="1" dirty="0" smtClean="0"/>
              <a:t>Grants: </a:t>
            </a:r>
          </a:p>
          <a:p>
            <a:pPr lvl="1">
              <a:lnSpc>
                <a:spcPct val="80000"/>
              </a:lnSpc>
              <a:spcBef>
                <a:spcPts val="600"/>
              </a:spcBef>
            </a:pPr>
            <a:r>
              <a:rPr lang="en-US" sz="2000" dirty="0"/>
              <a:t>Cash transfers</a:t>
            </a:r>
          </a:p>
          <a:p>
            <a:pPr lvl="1">
              <a:lnSpc>
                <a:spcPct val="80000"/>
              </a:lnSpc>
              <a:spcBef>
                <a:spcPts val="600"/>
              </a:spcBef>
              <a:spcAft>
                <a:spcPts val="600"/>
              </a:spcAft>
            </a:pPr>
            <a:r>
              <a:rPr lang="en-US" sz="2000" dirty="0"/>
              <a:t>In-kind support</a:t>
            </a:r>
          </a:p>
          <a:p>
            <a:pPr marL="457200" lvl="1" indent="-457200">
              <a:spcAft>
                <a:spcPts val="600"/>
              </a:spcAft>
              <a:buFont typeface="+mj-lt"/>
              <a:buAutoNum type="arabicPeriod" startAt="4"/>
            </a:pPr>
            <a:r>
              <a:rPr lang="en-US" b="1" dirty="0" smtClean="0"/>
              <a:t>Low-cost project debt: </a:t>
            </a:r>
          </a:p>
          <a:p>
            <a:pPr lvl="1">
              <a:lnSpc>
                <a:spcPct val="80000"/>
              </a:lnSpc>
              <a:spcBef>
                <a:spcPts val="0"/>
              </a:spcBef>
              <a:spcAft>
                <a:spcPts val="600"/>
              </a:spcAft>
            </a:pPr>
            <a:r>
              <a:rPr lang="en-US" sz="2000" dirty="0" smtClean="0"/>
              <a:t>Concessional </a:t>
            </a:r>
            <a:r>
              <a:rPr lang="en-US" sz="2000" dirty="0"/>
              <a:t>loans</a:t>
            </a:r>
          </a:p>
          <a:p>
            <a:pPr marL="457200" lvl="1" indent="-457200">
              <a:buFont typeface="+mj-lt"/>
              <a:buAutoNum type="arabicPeriod" startAt="5"/>
            </a:pPr>
            <a:r>
              <a:rPr lang="en-US" b="1" dirty="0" smtClean="0"/>
              <a:t>Capital Instruments at commercial terms: </a:t>
            </a:r>
          </a:p>
          <a:p>
            <a:pPr lvl="1">
              <a:lnSpc>
                <a:spcPct val="80000"/>
              </a:lnSpc>
              <a:spcBef>
                <a:spcPts val="600"/>
              </a:spcBef>
            </a:pPr>
            <a:r>
              <a:rPr lang="en-US" sz="2000" dirty="0" smtClean="0"/>
              <a:t>Project-level </a:t>
            </a:r>
            <a:r>
              <a:rPr lang="en-US" sz="2000" dirty="0"/>
              <a:t>market rate debt</a:t>
            </a:r>
          </a:p>
          <a:p>
            <a:pPr lvl="1">
              <a:lnSpc>
                <a:spcPct val="80000"/>
              </a:lnSpc>
              <a:spcBef>
                <a:spcPts val="600"/>
              </a:spcBef>
            </a:pPr>
            <a:r>
              <a:rPr lang="en-US" sz="2000" dirty="0" smtClean="0"/>
              <a:t>Project-level </a:t>
            </a:r>
            <a:r>
              <a:rPr lang="en-US" sz="2000" dirty="0"/>
              <a:t>equity</a:t>
            </a:r>
          </a:p>
          <a:p>
            <a:pPr lvl="1">
              <a:lnSpc>
                <a:spcPct val="80000"/>
              </a:lnSpc>
              <a:spcBef>
                <a:spcPts val="600"/>
              </a:spcBef>
            </a:pPr>
            <a:r>
              <a:rPr lang="en-US" sz="2000" dirty="0" smtClean="0"/>
              <a:t>Balance </a:t>
            </a:r>
            <a:r>
              <a:rPr lang="en-US" sz="2000" dirty="0"/>
              <a:t>sheet financing</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sp>
        <p:nvSpPr>
          <p:cNvPr id="15" name="Rounded Rectangle 14"/>
          <p:cNvSpPr/>
          <p:nvPr/>
        </p:nvSpPr>
        <p:spPr>
          <a:xfrm>
            <a:off x="5251026" y="2769279"/>
            <a:ext cx="3651674" cy="611021"/>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Address investor-specific needs</a:t>
            </a:r>
          </a:p>
        </p:txBody>
      </p:sp>
      <p:sp>
        <p:nvSpPr>
          <p:cNvPr id="16" name="Rounded Rectangle 15"/>
          <p:cNvSpPr/>
          <p:nvPr/>
        </p:nvSpPr>
        <p:spPr>
          <a:xfrm>
            <a:off x="5226474" y="3565412"/>
            <a:ext cx="3676226" cy="557105"/>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Align public and private interests</a:t>
            </a:r>
          </a:p>
        </p:txBody>
      </p:sp>
      <p:sp>
        <p:nvSpPr>
          <p:cNvPr id="17" name="Rounded Rectangle 16"/>
          <p:cNvSpPr/>
          <p:nvPr/>
        </p:nvSpPr>
        <p:spPr>
          <a:xfrm>
            <a:off x="5226474" y="4307629"/>
            <a:ext cx="3676226" cy="569171"/>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Enable scaled-up investments</a:t>
            </a:r>
          </a:p>
        </p:txBody>
      </p:sp>
    </p:spTree>
    <p:extLst>
      <p:ext uri="{BB962C8B-B14F-4D97-AF65-F5344CB8AC3E}">
        <p14:creationId xmlns:p14="http://schemas.microsoft.com/office/powerpoint/2010/main" val="412700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lstStyle/>
          <a:p>
            <a:r>
              <a:rPr lang="en-US" b="1" dirty="0" smtClean="0">
                <a:solidFill>
                  <a:srgbClr val="00ADE4"/>
                </a:solidFill>
              </a:rPr>
              <a:t>Climate Finance Readiness</a:t>
            </a:r>
            <a:endParaRPr lang="en-US" b="1" dirty="0">
              <a:solidFill>
                <a:srgbClr val="00ADE4"/>
              </a:solidFill>
            </a:endParaRPr>
          </a:p>
        </p:txBody>
      </p:sp>
      <p:sp>
        <p:nvSpPr>
          <p:cNvPr id="3" name="Content Placeholder 2"/>
          <p:cNvSpPr>
            <a:spLocks noGrp="1"/>
          </p:cNvSpPr>
          <p:nvPr>
            <p:ph idx="1"/>
          </p:nvPr>
        </p:nvSpPr>
        <p:spPr>
          <a:xfrm>
            <a:off x="838200" y="1690688"/>
            <a:ext cx="10515600" cy="3249612"/>
          </a:xfrm>
        </p:spPr>
        <p:txBody>
          <a:bodyPr anchor="ctr">
            <a:normAutofit/>
          </a:bodyPr>
          <a:lstStyle/>
          <a:p>
            <a:pPr marL="457200" lvl="1" indent="0">
              <a:lnSpc>
                <a:spcPct val="150000"/>
              </a:lnSpc>
              <a:buNone/>
            </a:pPr>
            <a:r>
              <a:rPr lang="en-US" sz="2800" dirty="0" smtClean="0"/>
              <a:t>“Capacity of countries to </a:t>
            </a:r>
            <a:r>
              <a:rPr lang="en-US" sz="2800" b="1" dirty="0" smtClean="0"/>
              <a:t>plan for</a:t>
            </a:r>
            <a:r>
              <a:rPr lang="en-US" sz="2800" dirty="0" smtClean="0"/>
              <a:t>, </a:t>
            </a:r>
            <a:r>
              <a:rPr lang="en-US" sz="2800" b="1" dirty="0" smtClean="0"/>
              <a:t>access</a:t>
            </a:r>
            <a:r>
              <a:rPr lang="en-US" sz="2800" dirty="0" smtClean="0"/>
              <a:t>, </a:t>
            </a:r>
            <a:r>
              <a:rPr lang="en-US" sz="2800" b="1" dirty="0" smtClean="0"/>
              <a:t>deliver</a:t>
            </a:r>
            <a:r>
              <a:rPr lang="en-US" sz="2800" dirty="0" smtClean="0"/>
              <a:t> and </a:t>
            </a:r>
            <a:r>
              <a:rPr lang="en-US" sz="2800" b="1" dirty="0" smtClean="0"/>
              <a:t>monitor</a:t>
            </a:r>
            <a:r>
              <a:rPr lang="en-US" sz="2800" dirty="0" smtClean="0"/>
              <a:t> climate finance, both international and domestic, in ways that are catalytic and fully integrated with national development priorities and achievement of the MDGs”</a:t>
            </a:r>
            <a:r>
              <a:rPr lang="en-US" sz="2800" i="1" dirty="0" smtClean="0"/>
              <a:t> (Source: UNDP, 2012)</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spTree>
    <p:extLst>
      <p:ext uri="{BB962C8B-B14F-4D97-AF65-F5344CB8AC3E}">
        <p14:creationId xmlns:p14="http://schemas.microsoft.com/office/powerpoint/2010/main" val="1770886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lstStyle/>
          <a:p>
            <a:r>
              <a:rPr lang="en-US" b="1" dirty="0" smtClean="0">
                <a:solidFill>
                  <a:srgbClr val="00ADE4"/>
                </a:solidFill>
              </a:rPr>
              <a:t>Climate Finance Readiness Process</a:t>
            </a:r>
            <a:endParaRPr lang="en-US" b="1" dirty="0">
              <a:solidFill>
                <a:srgbClr val="00ADE4"/>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10756900" y="5984314"/>
            <a:ext cx="1271700" cy="839322"/>
          </a:xfrm>
          <a:prstGeom prst="rect">
            <a:avLst/>
          </a:prstGeom>
        </p:spPr>
      </p:pic>
      <p:graphicFrame>
        <p:nvGraphicFramePr>
          <p:cNvPr id="9" name="Diagram 8"/>
          <p:cNvGraphicFramePr/>
          <p:nvPr>
            <p:extLst/>
          </p:nvPr>
        </p:nvGraphicFramePr>
        <p:xfrm>
          <a:off x="1092200" y="876301"/>
          <a:ext cx="10337800" cy="20685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1133250" y="2514600"/>
            <a:ext cx="2182700" cy="3124200"/>
          </a:xfrm>
          <a:prstGeom prst="rect">
            <a:avLst/>
          </a:prstGeom>
          <a:solidFill>
            <a:srgbClr val="659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prstClr val="black"/>
                </a:solidFill>
              </a:rPr>
              <a:t>Capacity to plan for the </a:t>
            </a:r>
            <a:r>
              <a:rPr lang="en-US" sz="1600" b="1" i="1" dirty="0" smtClean="0">
                <a:solidFill>
                  <a:prstClr val="black"/>
                </a:solidFill>
              </a:rPr>
              <a:t>supply</a:t>
            </a:r>
            <a:r>
              <a:rPr lang="en-US" sz="1600" b="1" dirty="0" smtClean="0">
                <a:solidFill>
                  <a:prstClr val="black"/>
                </a:solidFill>
              </a:rPr>
              <a:t>, </a:t>
            </a:r>
            <a:r>
              <a:rPr lang="en-US" sz="1600" b="1" i="1" dirty="0" smtClean="0">
                <a:solidFill>
                  <a:prstClr val="black"/>
                </a:solidFill>
              </a:rPr>
              <a:t>management</a:t>
            </a:r>
            <a:r>
              <a:rPr lang="en-US" sz="1600" b="1" dirty="0" smtClean="0">
                <a:solidFill>
                  <a:prstClr val="black"/>
                </a:solidFill>
              </a:rPr>
              <a:t> and </a:t>
            </a:r>
            <a:r>
              <a:rPr lang="en-US" sz="1600" b="1" i="1" dirty="0" smtClean="0">
                <a:solidFill>
                  <a:prstClr val="black"/>
                </a:solidFill>
              </a:rPr>
              <a:t>use</a:t>
            </a:r>
            <a:r>
              <a:rPr lang="en-US" sz="1600" b="1" dirty="0" smtClean="0">
                <a:solidFill>
                  <a:prstClr val="black"/>
                </a:solidFill>
              </a:rPr>
              <a:t> of climate finance resources</a:t>
            </a:r>
          </a:p>
        </p:txBody>
      </p:sp>
      <p:sp>
        <p:nvSpPr>
          <p:cNvPr id="13" name="Rectangle 12"/>
          <p:cNvSpPr/>
          <p:nvPr/>
        </p:nvSpPr>
        <p:spPr>
          <a:xfrm>
            <a:off x="3656750" y="2501900"/>
            <a:ext cx="2159000" cy="3124200"/>
          </a:xfrm>
          <a:prstGeom prst="rect">
            <a:avLst/>
          </a:prstGeom>
          <a:solidFill>
            <a:srgbClr val="7AB4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prstClr val="black"/>
                </a:solidFill>
              </a:rPr>
              <a:t>National capacity to </a:t>
            </a:r>
            <a:r>
              <a:rPr lang="en-US" sz="1600" b="1" i="1" dirty="0" smtClean="0">
                <a:solidFill>
                  <a:prstClr val="black"/>
                </a:solidFill>
              </a:rPr>
              <a:t>combine</a:t>
            </a:r>
            <a:r>
              <a:rPr lang="en-US" sz="1600" b="1" dirty="0" smtClean="0">
                <a:solidFill>
                  <a:prstClr val="black"/>
                </a:solidFill>
              </a:rPr>
              <a:t> vs. </a:t>
            </a:r>
            <a:r>
              <a:rPr lang="en-US" sz="1600" b="1" i="1" dirty="0" smtClean="0">
                <a:solidFill>
                  <a:prstClr val="black"/>
                </a:solidFill>
              </a:rPr>
              <a:t>blend</a:t>
            </a:r>
            <a:r>
              <a:rPr lang="en-US" sz="1600" b="1" dirty="0" smtClean="0">
                <a:solidFill>
                  <a:prstClr val="black"/>
                </a:solidFill>
              </a:rPr>
              <a:t> resources for access to wider range of financial instruments</a:t>
            </a:r>
            <a:endParaRPr lang="en-US" sz="1600" b="1" dirty="0">
              <a:solidFill>
                <a:prstClr val="black"/>
              </a:solidFill>
            </a:endParaRPr>
          </a:p>
        </p:txBody>
      </p:sp>
      <p:sp>
        <p:nvSpPr>
          <p:cNvPr id="14" name="Rectangle 13"/>
          <p:cNvSpPr/>
          <p:nvPr/>
        </p:nvSpPr>
        <p:spPr>
          <a:xfrm>
            <a:off x="6159500" y="2501900"/>
            <a:ext cx="2171700" cy="3124200"/>
          </a:xfrm>
          <a:prstGeom prst="rect">
            <a:avLst/>
          </a:prstGeom>
          <a:solidFill>
            <a:srgbClr val="92BE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prstClr val="black"/>
                </a:solidFill>
              </a:rPr>
              <a:t>Capacity to</a:t>
            </a:r>
            <a:r>
              <a:rPr lang="en-US" sz="1600" b="1" i="1" dirty="0" smtClean="0">
                <a:solidFill>
                  <a:prstClr val="black"/>
                </a:solidFill>
              </a:rPr>
              <a:t> deliver </a:t>
            </a:r>
            <a:r>
              <a:rPr lang="en-US" sz="1600" b="1" dirty="0" smtClean="0">
                <a:solidFill>
                  <a:prstClr val="black"/>
                </a:solidFill>
              </a:rPr>
              <a:t>finance, </a:t>
            </a:r>
            <a:r>
              <a:rPr lang="en-US" sz="1600" b="1" i="1" dirty="0" smtClean="0">
                <a:solidFill>
                  <a:prstClr val="black"/>
                </a:solidFill>
              </a:rPr>
              <a:t>implement</a:t>
            </a:r>
            <a:r>
              <a:rPr lang="en-US" sz="1600" b="1" dirty="0" smtClean="0">
                <a:solidFill>
                  <a:prstClr val="black"/>
                </a:solidFill>
              </a:rPr>
              <a:t> and </a:t>
            </a:r>
            <a:r>
              <a:rPr lang="en-US" sz="1600" b="1" i="1" dirty="0" smtClean="0">
                <a:solidFill>
                  <a:prstClr val="black"/>
                </a:solidFill>
              </a:rPr>
              <a:t>execute activities </a:t>
            </a:r>
            <a:r>
              <a:rPr lang="en-US" sz="1600" b="1" dirty="0" smtClean="0">
                <a:solidFill>
                  <a:prstClr val="black"/>
                </a:solidFill>
              </a:rPr>
              <a:t>at the regional, national or local level.</a:t>
            </a:r>
            <a:endParaRPr lang="en-US" sz="1600" b="1" dirty="0">
              <a:solidFill>
                <a:prstClr val="black"/>
              </a:solidFill>
            </a:endParaRPr>
          </a:p>
        </p:txBody>
      </p:sp>
      <p:sp>
        <p:nvSpPr>
          <p:cNvPr id="15" name="Rectangle 14"/>
          <p:cNvSpPr/>
          <p:nvPr/>
        </p:nvSpPr>
        <p:spPr>
          <a:xfrm>
            <a:off x="8650400" y="2501900"/>
            <a:ext cx="2233500" cy="3124200"/>
          </a:xfrm>
          <a:prstGeom prst="rect">
            <a:avLst/>
          </a:prstGeom>
          <a:solidFill>
            <a:srgbClr val="ACCA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prstClr val="black"/>
                </a:solidFill>
              </a:rPr>
              <a:t>National capacities and systems for </a:t>
            </a:r>
            <a:r>
              <a:rPr lang="en-US" sz="1600" b="1" i="1" dirty="0" smtClean="0">
                <a:solidFill>
                  <a:prstClr val="black"/>
                </a:solidFill>
              </a:rPr>
              <a:t>monitoring and evaluating</a:t>
            </a:r>
            <a:r>
              <a:rPr lang="en-US" sz="1600" b="1" dirty="0" smtClean="0">
                <a:solidFill>
                  <a:prstClr val="black"/>
                </a:solidFill>
              </a:rPr>
              <a:t> the </a:t>
            </a:r>
            <a:r>
              <a:rPr lang="en-US" sz="1600" b="1" i="1" dirty="0" smtClean="0">
                <a:solidFill>
                  <a:prstClr val="black"/>
                </a:solidFill>
              </a:rPr>
              <a:t>impact</a:t>
            </a:r>
            <a:r>
              <a:rPr lang="en-US" sz="1600" b="1" dirty="0" smtClean="0">
                <a:solidFill>
                  <a:prstClr val="black"/>
                </a:solidFill>
              </a:rPr>
              <a:t> of climate finance on mitigation and adaptation goals</a:t>
            </a:r>
            <a:endParaRPr lang="en-US" sz="1600" b="1" dirty="0">
              <a:solidFill>
                <a:prstClr val="black"/>
              </a:solidFill>
            </a:endParaRPr>
          </a:p>
        </p:txBody>
      </p:sp>
      <p:sp>
        <p:nvSpPr>
          <p:cNvPr id="18" name="Rounded Rectangle 17"/>
          <p:cNvSpPr/>
          <p:nvPr/>
        </p:nvSpPr>
        <p:spPr>
          <a:xfrm>
            <a:off x="990599" y="5489683"/>
            <a:ext cx="2467926" cy="606316"/>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Equitable: </a:t>
            </a:r>
            <a:r>
              <a:rPr lang="en-US" sz="1200" dirty="0" smtClean="0">
                <a:solidFill>
                  <a:prstClr val="black"/>
                </a:solidFill>
              </a:rPr>
              <a:t>integrate resources over time</a:t>
            </a:r>
          </a:p>
        </p:txBody>
      </p:sp>
      <p:sp>
        <p:nvSpPr>
          <p:cNvPr id="25" name="Rounded Rectangle 24"/>
          <p:cNvSpPr/>
          <p:nvPr/>
        </p:nvSpPr>
        <p:spPr>
          <a:xfrm>
            <a:off x="3522287" y="4801308"/>
            <a:ext cx="2408025" cy="634616"/>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Direct: </a:t>
            </a:r>
            <a:r>
              <a:rPr lang="en-US" sz="1200" dirty="0" smtClean="0">
                <a:solidFill>
                  <a:prstClr val="black"/>
                </a:solidFill>
              </a:rPr>
              <a:t>accredited entities from recipient countries (e.g. Adaptation Fund) </a:t>
            </a:r>
            <a:endParaRPr lang="en-US" sz="1100" dirty="0" smtClean="0">
              <a:solidFill>
                <a:prstClr val="black"/>
              </a:solidFill>
            </a:endParaRPr>
          </a:p>
        </p:txBody>
      </p:sp>
      <p:sp>
        <p:nvSpPr>
          <p:cNvPr id="26" name="Rounded Rectangle 25"/>
          <p:cNvSpPr/>
          <p:nvPr/>
        </p:nvSpPr>
        <p:spPr>
          <a:xfrm>
            <a:off x="3509850" y="5502384"/>
            <a:ext cx="2432900" cy="606315"/>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Enhanced: </a:t>
            </a:r>
            <a:r>
              <a:rPr lang="en-US" sz="1200" dirty="0" smtClean="0">
                <a:solidFill>
                  <a:prstClr val="black"/>
                </a:solidFill>
              </a:rPr>
              <a:t>national fund management with international fund oversight (e.g. GCF)</a:t>
            </a:r>
            <a:endParaRPr lang="en-US" sz="1100" dirty="0" smtClean="0">
              <a:solidFill>
                <a:prstClr val="black"/>
              </a:solidFill>
            </a:endParaRPr>
          </a:p>
        </p:txBody>
      </p:sp>
      <p:sp>
        <p:nvSpPr>
          <p:cNvPr id="27" name="Rounded Rectangle 26"/>
          <p:cNvSpPr/>
          <p:nvPr/>
        </p:nvSpPr>
        <p:spPr>
          <a:xfrm>
            <a:off x="3534725" y="4073018"/>
            <a:ext cx="2408025" cy="661830"/>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Traditional: </a:t>
            </a:r>
            <a:r>
              <a:rPr lang="en-US" sz="1200" dirty="0" smtClean="0">
                <a:solidFill>
                  <a:prstClr val="black"/>
                </a:solidFill>
              </a:rPr>
              <a:t>multilateral implementing entities (e.g. GEF)</a:t>
            </a:r>
            <a:endParaRPr lang="en-US" sz="1100" dirty="0" smtClean="0">
              <a:solidFill>
                <a:prstClr val="black"/>
              </a:solidFill>
            </a:endParaRPr>
          </a:p>
        </p:txBody>
      </p:sp>
      <p:sp>
        <p:nvSpPr>
          <p:cNvPr id="28" name="Rounded Rectangle 27"/>
          <p:cNvSpPr/>
          <p:nvPr/>
        </p:nvSpPr>
        <p:spPr>
          <a:xfrm>
            <a:off x="990599" y="4073018"/>
            <a:ext cx="2467925" cy="661830"/>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Effective: </a:t>
            </a:r>
            <a:r>
              <a:rPr lang="en-US" sz="1200" dirty="0" smtClean="0">
                <a:solidFill>
                  <a:prstClr val="black"/>
                </a:solidFill>
              </a:rPr>
              <a:t>assess climate finance flows</a:t>
            </a:r>
          </a:p>
        </p:txBody>
      </p:sp>
      <p:sp>
        <p:nvSpPr>
          <p:cNvPr id="37" name="Rounded Rectangle 36"/>
          <p:cNvSpPr/>
          <p:nvPr/>
        </p:nvSpPr>
        <p:spPr>
          <a:xfrm>
            <a:off x="990599" y="4801308"/>
            <a:ext cx="2467926" cy="623699"/>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Efficient: </a:t>
            </a:r>
            <a:r>
              <a:rPr lang="en-US" sz="1200" dirty="0" smtClean="0">
                <a:solidFill>
                  <a:prstClr val="black"/>
                </a:solidFill>
              </a:rPr>
              <a:t>prioritize climate actions and match priorities with resources</a:t>
            </a:r>
          </a:p>
        </p:txBody>
      </p:sp>
      <p:sp>
        <p:nvSpPr>
          <p:cNvPr id="38" name="Rounded Rectangle 37"/>
          <p:cNvSpPr/>
          <p:nvPr/>
        </p:nvSpPr>
        <p:spPr>
          <a:xfrm>
            <a:off x="6026674" y="4801308"/>
            <a:ext cx="2408025" cy="634616"/>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Execution services: </a:t>
            </a:r>
            <a:r>
              <a:rPr lang="en-US" sz="1200" dirty="0" smtClean="0">
                <a:solidFill>
                  <a:prstClr val="black"/>
                </a:solidFill>
              </a:rPr>
              <a:t>procurement, contracting, hiring</a:t>
            </a:r>
            <a:endParaRPr lang="en-US" sz="1100" dirty="0" smtClean="0">
              <a:solidFill>
                <a:prstClr val="black"/>
              </a:solidFill>
            </a:endParaRPr>
          </a:p>
        </p:txBody>
      </p:sp>
      <p:sp>
        <p:nvSpPr>
          <p:cNvPr id="39" name="Rounded Rectangle 38"/>
          <p:cNvSpPr/>
          <p:nvPr/>
        </p:nvSpPr>
        <p:spPr>
          <a:xfrm>
            <a:off x="6014237" y="5502384"/>
            <a:ext cx="2432900" cy="606315"/>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Coordination among entities: </a:t>
            </a:r>
            <a:r>
              <a:rPr lang="en-US" sz="1200" dirty="0" smtClean="0">
                <a:solidFill>
                  <a:prstClr val="black"/>
                </a:solidFill>
              </a:rPr>
              <a:t>macro level alignment with national development strategies</a:t>
            </a:r>
            <a:endParaRPr lang="en-US" sz="1100" dirty="0" smtClean="0">
              <a:solidFill>
                <a:prstClr val="black"/>
              </a:solidFill>
            </a:endParaRPr>
          </a:p>
        </p:txBody>
      </p:sp>
      <p:sp>
        <p:nvSpPr>
          <p:cNvPr id="40" name="Rounded Rectangle 39"/>
          <p:cNvSpPr/>
          <p:nvPr/>
        </p:nvSpPr>
        <p:spPr>
          <a:xfrm>
            <a:off x="6039112" y="4073018"/>
            <a:ext cx="2408025" cy="661830"/>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National system: </a:t>
            </a:r>
            <a:r>
              <a:rPr lang="en-US" sz="1200" dirty="0" smtClean="0">
                <a:solidFill>
                  <a:prstClr val="black"/>
                </a:solidFill>
              </a:rPr>
              <a:t>financial oversight &amp; management</a:t>
            </a:r>
            <a:endParaRPr lang="en-US" sz="1100" dirty="0" smtClean="0">
              <a:solidFill>
                <a:prstClr val="black"/>
              </a:solidFill>
            </a:endParaRPr>
          </a:p>
        </p:txBody>
      </p:sp>
      <p:sp>
        <p:nvSpPr>
          <p:cNvPr id="41" name="Rounded Rectangle 40"/>
          <p:cNvSpPr/>
          <p:nvPr/>
        </p:nvSpPr>
        <p:spPr>
          <a:xfrm>
            <a:off x="8543761" y="4801308"/>
            <a:ext cx="2408025" cy="634616"/>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Database systems </a:t>
            </a:r>
            <a:r>
              <a:rPr lang="en-US" sz="1200" dirty="0" smtClean="0">
                <a:solidFill>
                  <a:prstClr val="black"/>
                </a:solidFill>
              </a:rPr>
              <a:t>&amp; information-collection processes</a:t>
            </a:r>
          </a:p>
        </p:txBody>
      </p:sp>
      <p:sp>
        <p:nvSpPr>
          <p:cNvPr id="42" name="Rounded Rectangle 41"/>
          <p:cNvSpPr/>
          <p:nvPr/>
        </p:nvSpPr>
        <p:spPr>
          <a:xfrm>
            <a:off x="8531586" y="5502384"/>
            <a:ext cx="2420200" cy="606315"/>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prstClr val="black"/>
                </a:solidFill>
              </a:rPr>
              <a:t>Developing </a:t>
            </a:r>
            <a:r>
              <a:rPr lang="en-US" sz="1200" b="1" dirty="0" smtClean="0">
                <a:solidFill>
                  <a:prstClr val="black"/>
                </a:solidFill>
              </a:rPr>
              <a:t>indicators</a:t>
            </a:r>
            <a:r>
              <a:rPr lang="en-US" sz="1200" dirty="0" smtClean="0">
                <a:solidFill>
                  <a:prstClr val="black"/>
                </a:solidFill>
              </a:rPr>
              <a:t> &amp; assessment processes</a:t>
            </a:r>
          </a:p>
        </p:txBody>
      </p:sp>
      <p:sp>
        <p:nvSpPr>
          <p:cNvPr id="43" name="Rounded Rectangle 42"/>
          <p:cNvSpPr/>
          <p:nvPr/>
        </p:nvSpPr>
        <p:spPr>
          <a:xfrm>
            <a:off x="8543761" y="4073018"/>
            <a:ext cx="2408025" cy="661830"/>
          </a:xfrm>
          <a:prstGeom prst="roundRect">
            <a:avLst/>
          </a:prstGeom>
          <a:solidFill>
            <a:schemeClr val="accent2">
              <a:lumMod val="20000"/>
              <a:lumOff val="80000"/>
              <a:alpha val="9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prstClr val="black"/>
                </a:solidFill>
              </a:rPr>
              <a:t>Tracking financial expenditures </a:t>
            </a:r>
            <a:r>
              <a:rPr lang="en-US" sz="1200" dirty="0" smtClean="0">
                <a:solidFill>
                  <a:prstClr val="black"/>
                </a:solidFill>
              </a:rPr>
              <a:t>on climate change activities within and outside the national budget</a:t>
            </a:r>
          </a:p>
        </p:txBody>
      </p:sp>
    </p:spTree>
    <p:extLst>
      <p:ext uri="{BB962C8B-B14F-4D97-AF65-F5344CB8AC3E}">
        <p14:creationId xmlns:p14="http://schemas.microsoft.com/office/powerpoint/2010/main" val="739118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697"/>
            <a:ext cx="10515600" cy="1325563"/>
          </a:xfrm>
        </p:spPr>
        <p:txBody>
          <a:bodyPr/>
          <a:lstStyle/>
          <a:p>
            <a:r>
              <a:rPr lang="en-US" b="1" dirty="0" smtClean="0">
                <a:solidFill>
                  <a:srgbClr val="00ADE4"/>
                </a:solidFill>
              </a:rPr>
              <a:t>How Can We Help?</a:t>
            </a:r>
            <a:endParaRPr lang="en-US" b="1" dirty="0">
              <a:solidFill>
                <a:srgbClr val="00ADE4"/>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67"/>
          <a:stretch/>
        </p:blipFill>
        <p:spPr bwMode="auto">
          <a:xfrm>
            <a:off x="252300" y="6137275"/>
            <a:ext cx="232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stretch>
            <a:fillRect/>
          </a:stretch>
        </p:blipFill>
        <p:spPr>
          <a:xfrm>
            <a:off x="10756900" y="5984314"/>
            <a:ext cx="1271700" cy="839322"/>
          </a:xfrm>
          <a:prstGeom prst="rect">
            <a:avLst/>
          </a:prstGeom>
        </p:spPr>
      </p:pic>
      <p:pic>
        <p:nvPicPr>
          <p:cNvPr id="10" name="Picture 9"/>
          <p:cNvPicPr>
            <a:picLocks noChangeAspect="1"/>
          </p:cNvPicPr>
          <p:nvPr/>
        </p:nvPicPr>
        <p:blipFill rotWithShape="1">
          <a:blip r:embed="rId5"/>
          <a:srcRect t="-1" r="517" b="1887"/>
          <a:stretch/>
        </p:blipFill>
        <p:spPr>
          <a:xfrm>
            <a:off x="3328913" y="1308552"/>
            <a:ext cx="7487860" cy="4422214"/>
          </a:xfrm>
          <a:prstGeom prst="rect">
            <a:avLst/>
          </a:prstGeom>
        </p:spPr>
      </p:pic>
      <p:sp>
        <p:nvSpPr>
          <p:cNvPr id="12" name="Right Arrow 11"/>
          <p:cNvSpPr/>
          <p:nvPr/>
        </p:nvSpPr>
        <p:spPr>
          <a:xfrm>
            <a:off x="2122716" y="3851729"/>
            <a:ext cx="1513870" cy="914400"/>
          </a:xfrm>
          <a:prstGeom prst="rightArrow">
            <a:avLst/>
          </a:prstGeom>
          <a:solidFill>
            <a:srgbClr val="E0D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6"/>
          <a:stretch>
            <a:fillRect/>
          </a:stretch>
        </p:blipFill>
        <p:spPr>
          <a:xfrm>
            <a:off x="4451352" y="5484929"/>
            <a:ext cx="5391150" cy="1200150"/>
          </a:xfrm>
          <a:prstGeom prst="rect">
            <a:avLst/>
          </a:prstGeom>
        </p:spPr>
      </p:pic>
      <p:pic>
        <p:nvPicPr>
          <p:cNvPr id="21" name="Picture 20"/>
          <p:cNvPicPr>
            <a:picLocks noChangeAspect="1"/>
          </p:cNvPicPr>
          <p:nvPr/>
        </p:nvPicPr>
        <p:blipFill>
          <a:blip r:embed="rId7"/>
          <a:stretch>
            <a:fillRect/>
          </a:stretch>
        </p:blipFill>
        <p:spPr>
          <a:xfrm>
            <a:off x="1375910" y="1776865"/>
            <a:ext cx="2066925" cy="857250"/>
          </a:xfrm>
          <a:prstGeom prst="rect">
            <a:avLst/>
          </a:prstGeom>
        </p:spPr>
      </p:pic>
    </p:spTree>
    <p:extLst>
      <p:ext uri="{BB962C8B-B14F-4D97-AF65-F5344CB8AC3E}">
        <p14:creationId xmlns:p14="http://schemas.microsoft.com/office/powerpoint/2010/main" val="1068961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CGVP_PPT_TEMPLAT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CGVP_PPT_TEMPLAT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579</TotalTime>
  <Words>1142</Words>
  <Application>Microsoft Office PowerPoint</Application>
  <PresentationFormat>Custom</PresentationFormat>
  <Paragraphs>140</Paragraphs>
  <Slides>17</Slides>
  <Notes>15</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CCGVP_PPT_TEMPLATE</vt:lpstr>
      <vt:lpstr>1_CCGVP_PPT_TEMPLATE</vt:lpstr>
      <vt:lpstr>Climate Finance as a Catalyst for Leveraging Private Sector Financing in the Energy Sector: Examples in Latin America     </vt:lpstr>
      <vt:lpstr>Overview of Climate Finance</vt:lpstr>
      <vt:lpstr>Public Sources &amp; Intermediaries</vt:lpstr>
      <vt:lpstr>Private Sources &amp; Intermediaries</vt:lpstr>
      <vt:lpstr>Uses of Climate Financing</vt:lpstr>
      <vt:lpstr>Climate Financing Instruments to Leverage Private Sector Investment</vt:lpstr>
      <vt:lpstr>Climate Finance Readiness</vt:lpstr>
      <vt:lpstr>Climate Finance Readiness Process</vt:lpstr>
      <vt:lpstr>How Can We Help?</vt:lpstr>
      <vt:lpstr>Climate Finance Solutions through E-learning</vt:lpstr>
      <vt:lpstr>Climate Finance Solutions through Collaborative Partnerships</vt:lpstr>
      <vt:lpstr>Climate Finance Solutions through Global &amp; Regional Fora</vt:lpstr>
      <vt:lpstr>Other World Bank Climate Finance Readiness Initiatives</vt:lpstr>
      <vt:lpstr>Climate Investment Funds: CTF</vt:lpstr>
      <vt:lpstr>CTF and the Private Sector </vt:lpstr>
      <vt:lpstr>Chile’s Solar Power and Energy Efficiency Example:</vt:lpstr>
      <vt:lpstr>       Thank you!  For more info, contact:   Carlos Cordova ccordova@worldbank.org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Stefanescu</dc:creator>
  <cp:lastModifiedBy>Marie-Therese Diouf-Sperling</cp:lastModifiedBy>
  <cp:revision>67</cp:revision>
  <dcterms:created xsi:type="dcterms:W3CDTF">2015-09-10T13:15:37Z</dcterms:created>
  <dcterms:modified xsi:type="dcterms:W3CDTF">2015-09-14T13:02:45Z</dcterms:modified>
</cp:coreProperties>
</file>