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73" r:id="rId2"/>
  </p:sldMasterIdLst>
  <p:notesMasterIdLst>
    <p:notesMasterId r:id="rId22"/>
  </p:notesMasterIdLst>
  <p:handoutMasterIdLst>
    <p:handoutMasterId r:id="rId23"/>
  </p:handoutMasterIdLst>
  <p:sldIdLst>
    <p:sldId id="317" r:id="rId3"/>
    <p:sldId id="318" r:id="rId4"/>
    <p:sldId id="257" r:id="rId5"/>
    <p:sldId id="259" r:id="rId6"/>
    <p:sldId id="308" r:id="rId7"/>
    <p:sldId id="307" r:id="rId8"/>
    <p:sldId id="309" r:id="rId9"/>
    <p:sldId id="310" r:id="rId10"/>
    <p:sldId id="311" r:id="rId11"/>
    <p:sldId id="312" r:id="rId12"/>
    <p:sldId id="323" r:id="rId13"/>
    <p:sldId id="313" r:id="rId14"/>
    <p:sldId id="314" r:id="rId15"/>
    <p:sldId id="319" r:id="rId16"/>
    <p:sldId id="283" r:id="rId17"/>
    <p:sldId id="261" r:id="rId18"/>
    <p:sldId id="292" r:id="rId19"/>
    <p:sldId id="321" r:id="rId20"/>
    <p:sldId id="322" r:id="rId21"/>
  </p:sldIdLst>
  <p:sldSz cx="9144000" cy="6858000" type="screen4x3"/>
  <p:notesSz cx="6797675" cy="987425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ONTET DE FOUQUIERES, PENELOPE" initials="PDFP" lastIdx="13" clrIdx="0"/>
  <p:cmAuthor id="1" name="FRQ" initials="FRQ"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05" autoAdjust="0"/>
    <p:restoredTop sz="94639" autoAdjust="0"/>
  </p:normalViewPr>
  <p:slideViewPr>
    <p:cSldViewPr snapToGrid="0" snapToObjects="1">
      <p:cViewPr>
        <p:scale>
          <a:sx n="62" d="100"/>
          <a:sy n="62" d="100"/>
        </p:scale>
        <p:origin x="-136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3713"/>
          </a:xfrm>
          <a:prstGeom prst="rect">
            <a:avLst/>
          </a:prstGeom>
        </p:spPr>
        <p:txBody>
          <a:bodyPr vert="horz" lIns="91440" tIns="45720" rIns="91440" bIns="45720" rtlCol="0"/>
          <a:lstStyle>
            <a:lvl1pPr algn="r">
              <a:defRPr sz="1200"/>
            </a:lvl1pPr>
          </a:lstStyle>
          <a:p>
            <a:fld id="{1BD78524-B7AC-4A83-AAA5-8A9D5640D427}" type="datetimeFigureOut">
              <a:rPr lang="en-US" smtClean="0"/>
              <a:t>8/27/2015</a:t>
            </a:fld>
            <a:endParaRPr lang="en-US"/>
          </a:p>
        </p:txBody>
      </p:sp>
      <p:sp>
        <p:nvSpPr>
          <p:cNvPr id="4" name="Footer Placeholder 3"/>
          <p:cNvSpPr>
            <a:spLocks noGrp="1"/>
          </p:cNvSpPr>
          <p:nvPr>
            <p:ph type="ftr" sz="quarter" idx="2"/>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378824"/>
            <a:ext cx="2945659" cy="493713"/>
          </a:xfrm>
          <a:prstGeom prst="rect">
            <a:avLst/>
          </a:prstGeom>
        </p:spPr>
        <p:txBody>
          <a:bodyPr vert="horz" lIns="91440" tIns="45720" rIns="91440" bIns="45720" rtlCol="0" anchor="b"/>
          <a:lstStyle>
            <a:lvl1pPr algn="r">
              <a:defRPr sz="1200"/>
            </a:lvl1pPr>
          </a:lstStyle>
          <a:p>
            <a:fld id="{D32FC08A-2593-4E66-9EA9-10DB98825D79}" type="slidenum">
              <a:rPr lang="en-US" smtClean="0"/>
              <a:t>‹#›</a:t>
            </a:fld>
            <a:endParaRPr lang="en-US"/>
          </a:p>
        </p:txBody>
      </p:sp>
    </p:spTree>
    <p:extLst>
      <p:ext uri="{BB962C8B-B14F-4D97-AF65-F5344CB8AC3E}">
        <p14:creationId xmlns:p14="http://schemas.microsoft.com/office/powerpoint/2010/main" val="23370810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a:defRPr sz="1200"/>
            </a:lvl1pPr>
          </a:lstStyle>
          <a:p>
            <a:fld id="{40A85F99-78CF-4755-A310-355E773F8762}" type="datetimeFigureOut">
              <a:rPr lang="en-US" smtClean="0"/>
              <a:t>8/27/2015</a:t>
            </a:fld>
            <a:endParaRPr lang="en-US"/>
          </a:p>
        </p:txBody>
      </p:sp>
      <p:sp>
        <p:nvSpPr>
          <p:cNvPr id="4" name="Slide Image Placeholder 3"/>
          <p:cNvSpPr>
            <a:spLocks noGrp="1" noRot="1" noChangeAspect="1"/>
          </p:cNvSpPr>
          <p:nvPr>
            <p:ph type="sldImg" idx="2"/>
          </p:nvPr>
        </p:nvSpPr>
        <p:spPr>
          <a:xfrm>
            <a:off x="931863" y="741363"/>
            <a:ext cx="493395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a:defRPr sz="1200"/>
            </a:lvl1pPr>
          </a:lstStyle>
          <a:p>
            <a:fld id="{6FEDAA8A-6C4A-4F61-B670-033E99536AD8}" type="slidenum">
              <a:rPr lang="en-US" smtClean="0"/>
              <a:t>‹#›</a:t>
            </a:fld>
            <a:endParaRPr lang="en-US"/>
          </a:p>
        </p:txBody>
      </p:sp>
    </p:spTree>
    <p:extLst>
      <p:ext uri="{BB962C8B-B14F-4D97-AF65-F5344CB8AC3E}">
        <p14:creationId xmlns:p14="http://schemas.microsoft.com/office/powerpoint/2010/main" val="4224928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ide Number Placeholder 3"/>
          <p:cNvSpPr>
            <a:spLocks noGrp="1"/>
          </p:cNvSpPr>
          <p:nvPr>
            <p:ph type="sldNum" sz="quarter" idx="5"/>
          </p:nvPr>
        </p:nvSpPr>
        <p:spPr bwMode="auto">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20F91A5C-550B-4CC7-AE66-9FCB91C6FE68}" type="slidenum">
              <a:rPr lang="en-US" altLang="en-US">
                <a:solidFill>
                  <a:prstClr val="black"/>
                </a:solidFill>
                <a:latin typeface="Calibri" panose="020F0502020204030204" pitchFamily="34" charset="0"/>
              </a:rPr>
              <a:pPr eaLnBrk="1" hangingPunct="1"/>
              <a:t>1</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7571507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6FEDAA8A-6C4A-4F61-B670-033E99536AD8}" type="slidenum">
              <a:rPr lang="en-US" smtClean="0"/>
              <a:t>10</a:t>
            </a:fld>
            <a:endParaRPr lang="en-US"/>
          </a:p>
        </p:txBody>
      </p:sp>
    </p:spTree>
    <p:extLst>
      <p:ext uri="{BB962C8B-B14F-4D97-AF65-F5344CB8AC3E}">
        <p14:creationId xmlns:p14="http://schemas.microsoft.com/office/powerpoint/2010/main" val="7562890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6FEDAA8A-6C4A-4F61-B670-033E99536AD8}" type="slidenum">
              <a:rPr lang="en-US" smtClean="0"/>
              <a:t>12</a:t>
            </a:fld>
            <a:endParaRPr lang="en-US"/>
          </a:p>
        </p:txBody>
      </p:sp>
    </p:spTree>
    <p:extLst>
      <p:ext uri="{BB962C8B-B14F-4D97-AF65-F5344CB8AC3E}">
        <p14:creationId xmlns:p14="http://schemas.microsoft.com/office/powerpoint/2010/main" val="3015288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6FEDAA8A-6C4A-4F61-B670-033E99536AD8}" type="slidenum">
              <a:rPr lang="en-US" smtClean="0"/>
              <a:t>13</a:t>
            </a:fld>
            <a:endParaRPr lang="en-US"/>
          </a:p>
        </p:txBody>
      </p:sp>
    </p:spTree>
    <p:extLst>
      <p:ext uri="{BB962C8B-B14F-4D97-AF65-F5344CB8AC3E}">
        <p14:creationId xmlns:p14="http://schemas.microsoft.com/office/powerpoint/2010/main" val="751138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6FEDAA8A-6C4A-4F61-B670-033E99536AD8}" type="slidenum">
              <a:rPr lang="en-US" smtClean="0"/>
              <a:t>14</a:t>
            </a:fld>
            <a:endParaRPr lang="en-US"/>
          </a:p>
        </p:txBody>
      </p:sp>
    </p:spTree>
    <p:extLst>
      <p:ext uri="{BB962C8B-B14F-4D97-AF65-F5344CB8AC3E}">
        <p14:creationId xmlns:p14="http://schemas.microsoft.com/office/powerpoint/2010/main" val="22218480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EDAA8A-6C4A-4F61-B670-033E99536AD8}" type="slidenum">
              <a:rPr lang="en-US" smtClean="0"/>
              <a:t>16</a:t>
            </a:fld>
            <a:endParaRPr lang="en-US"/>
          </a:p>
        </p:txBody>
      </p:sp>
    </p:spTree>
    <p:extLst>
      <p:ext uri="{BB962C8B-B14F-4D97-AF65-F5344CB8AC3E}">
        <p14:creationId xmlns:p14="http://schemas.microsoft.com/office/powerpoint/2010/main" val="22883738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FEDAA8A-6C4A-4F61-B670-033E99536AD8}" type="slidenum">
              <a:rPr lang="en-US" smtClean="0"/>
              <a:t>17</a:t>
            </a:fld>
            <a:endParaRPr lang="en-US"/>
          </a:p>
        </p:txBody>
      </p:sp>
    </p:spTree>
    <p:extLst>
      <p:ext uri="{BB962C8B-B14F-4D97-AF65-F5344CB8AC3E}">
        <p14:creationId xmlns:p14="http://schemas.microsoft.com/office/powerpoint/2010/main" val="22883738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1" indent="0" algn="l" defTabSz="771525" rtl="0" eaLnBrk="0" fontAlgn="base" latinLnBrk="0" hangingPunct="0">
              <a:lnSpc>
                <a:spcPct val="100000"/>
              </a:lnSpc>
              <a:spcBef>
                <a:spcPct val="0"/>
              </a:spcBef>
              <a:spcAft>
                <a:spcPct val="0"/>
              </a:spcAft>
              <a:buClrTx/>
              <a:buSzTx/>
              <a:buFontTx/>
              <a:buNone/>
              <a:tabLst/>
              <a:defRPr/>
            </a:pPr>
            <a:r>
              <a:rPr lang="en-GB" altLang="en-US" sz="2000" b="0" i="0" dirty="0" smtClean="0">
                <a:latin typeface="+mj-lt"/>
                <a:ea typeface="Tahoma" panose="020B0604030504040204" pitchFamily="34" charset="0"/>
                <a:cs typeface="Tahoma" panose="020B0604030504040204" pitchFamily="34" charset="0"/>
              </a:rPr>
              <a:t>The overall “riskiness” of a business enterprise is the result of a variety of components</a:t>
            </a:r>
            <a:r>
              <a:rPr lang="en-GB" altLang="en-US" sz="2000" i="1" dirty="0" smtClean="0">
                <a:latin typeface="+mj-lt"/>
              </a:rPr>
              <a:t>.</a:t>
            </a:r>
          </a:p>
          <a:p>
            <a:pPr>
              <a:spcBef>
                <a:spcPct val="0"/>
              </a:spcBef>
            </a:pPr>
            <a:endParaRPr lang="en-US" dirty="0" smtClean="0"/>
          </a:p>
        </p:txBody>
      </p:sp>
      <p:sp>
        <p:nvSpPr>
          <p:cNvPr id="16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4483B2C4-F259-4170-B351-E56B6E1A9DE7}" type="slidenum">
              <a:rPr lang="en-US"/>
              <a:pPr fontAlgn="base">
                <a:spcBef>
                  <a:spcPct val="0"/>
                </a:spcBef>
                <a:spcAft>
                  <a:spcPct val="0"/>
                </a:spcAft>
              </a:pPr>
              <a:t>18</a:t>
            </a:fld>
            <a:endParaRPr lang="en-US"/>
          </a:p>
        </p:txBody>
      </p:sp>
    </p:spTree>
    <p:extLst>
      <p:ext uri="{BB962C8B-B14F-4D97-AF65-F5344CB8AC3E}">
        <p14:creationId xmlns:p14="http://schemas.microsoft.com/office/powerpoint/2010/main" val="27436417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23988" y="647700"/>
            <a:ext cx="4324350" cy="3243263"/>
          </a:xfrm>
        </p:spPr>
      </p:sp>
      <p:sp>
        <p:nvSpPr>
          <p:cNvPr id="3" name="Notes Placeholder 2"/>
          <p:cNvSpPr>
            <a:spLocks noGrp="1"/>
          </p:cNvSpPr>
          <p:nvPr>
            <p:ph type="body" idx="1"/>
          </p:nvPr>
        </p:nvSpPr>
        <p:spPr/>
        <p:txBody>
          <a:bodyPr>
            <a:normAutofit/>
          </a:bodyPr>
          <a:lstStyle/>
          <a:p>
            <a:pPr marL="0" indent="0" eaLnBrk="0" hangingPunct="0">
              <a:lnSpc>
                <a:spcPct val="150000"/>
              </a:lnSpc>
              <a:buFont typeface="Wingdings" pitchFamily="2" charset="2"/>
              <a:buNone/>
              <a:defRPr/>
            </a:pPr>
            <a:endParaRPr lang="en-GB" sz="1100" b="0" kern="1200" dirty="0" smtClean="0">
              <a:solidFill>
                <a:srgbClr val="000066"/>
              </a:solidFill>
              <a:latin typeface="+mj-lt"/>
              <a:ea typeface="+mn-ea"/>
              <a:cs typeface="Arial"/>
            </a:endParaRPr>
          </a:p>
        </p:txBody>
      </p:sp>
      <p:sp>
        <p:nvSpPr>
          <p:cNvPr id="4" name="Slide Number Placeholder 3"/>
          <p:cNvSpPr>
            <a:spLocks noGrp="1"/>
          </p:cNvSpPr>
          <p:nvPr>
            <p:ph type="sldNum" sz="quarter" idx="10"/>
          </p:nvPr>
        </p:nvSpPr>
        <p:spPr/>
        <p:txBody>
          <a:bodyPr/>
          <a:lstStyle/>
          <a:p>
            <a:pPr>
              <a:defRPr/>
            </a:pPr>
            <a:fld id="{AF9840B6-DBD1-4E58-81E1-ABFC8EF39349}" type="slidenum">
              <a:rPr lang="en-GB" smtClean="0"/>
              <a:pPr>
                <a:defRPr/>
              </a:pPr>
              <a:t>19</a:t>
            </a:fld>
            <a:endParaRPr lang="en-GB" dirty="0"/>
          </a:p>
        </p:txBody>
      </p:sp>
    </p:spTree>
    <p:extLst>
      <p:ext uri="{BB962C8B-B14F-4D97-AF65-F5344CB8AC3E}">
        <p14:creationId xmlns:p14="http://schemas.microsoft.com/office/powerpoint/2010/main" val="30236048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6324" name="Slide Number Placeholder 3"/>
          <p:cNvSpPr>
            <a:spLocks noGrp="1"/>
          </p:cNvSpPr>
          <p:nvPr>
            <p:ph type="sldNum" sz="quarter" idx="5"/>
          </p:nvPr>
        </p:nvSpPr>
        <p:spPr bwMode="auto">
          <a:extLst/>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20F91A5C-550B-4CC7-AE66-9FCB91C6FE68}" type="slidenum">
              <a:rPr lang="en-US" altLang="en-US">
                <a:solidFill>
                  <a:prstClr val="black"/>
                </a:solidFill>
                <a:latin typeface="Calibri" panose="020F0502020204030204" pitchFamily="34" charset="0"/>
              </a:rPr>
              <a:pPr eaLnBrk="1" hangingPunct="1"/>
              <a:t>2</a:t>
            </a:fld>
            <a:endParaRPr lang="en-US" altLang="en-US">
              <a:solidFill>
                <a:prstClr val="black"/>
              </a:solidFill>
              <a:latin typeface="Calibri" panose="020F0502020204030204" pitchFamily="34" charset="0"/>
            </a:endParaRPr>
          </a:p>
        </p:txBody>
      </p:sp>
    </p:spTree>
    <p:extLst>
      <p:ext uri="{BB962C8B-B14F-4D97-AF65-F5344CB8AC3E}">
        <p14:creationId xmlns:p14="http://schemas.microsoft.com/office/powerpoint/2010/main" val="3308540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smtClean="0"/>
          </a:p>
          <a:p>
            <a:pPr marL="171450" indent="-171450">
              <a:buFont typeface="Arial" panose="020B0604020202020204" pitchFamily="34" charset="0"/>
              <a:buChar char="•"/>
            </a:pPr>
            <a:r>
              <a:rPr lang="en-US" dirty="0" smtClean="0"/>
              <a:t>Definition of risk:  “</a:t>
            </a:r>
            <a:r>
              <a:rPr lang="en-US" sz="1200" b="0" kern="1200" dirty="0" smtClean="0">
                <a:solidFill>
                  <a:schemeClr val="tx1"/>
                </a:solidFill>
                <a:effectLst/>
                <a:latin typeface="+mn-lt"/>
                <a:ea typeface="+mn-ea"/>
                <a:cs typeface="+mn-cs"/>
              </a:rPr>
              <a:t>The chance that an investment's actual return will be different than expected. </a:t>
            </a:r>
            <a:r>
              <a:rPr lang="en-US" sz="1200" b="0" i="1" kern="1200" dirty="0" smtClean="0">
                <a:solidFill>
                  <a:schemeClr val="tx1"/>
                </a:solidFill>
                <a:effectLst/>
                <a:latin typeface="+mn-lt"/>
                <a:ea typeface="+mn-ea"/>
                <a:cs typeface="+mn-cs"/>
              </a:rPr>
              <a:t>Risk</a:t>
            </a:r>
            <a:r>
              <a:rPr lang="en-US" sz="1200" b="0" kern="1200" dirty="0" smtClean="0">
                <a:solidFill>
                  <a:schemeClr val="tx1"/>
                </a:solidFill>
                <a:effectLst/>
                <a:latin typeface="+mn-lt"/>
                <a:ea typeface="+mn-ea"/>
                <a:cs typeface="+mn-cs"/>
              </a:rPr>
              <a:t> includes the possibility of losing some or all of the original investment”</a:t>
            </a:r>
            <a:endParaRPr lang="en-US" dirty="0" smtClean="0"/>
          </a:p>
          <a:p>
            <a:pPr marL="171450" indent="-171450">
              <a:buFont typeface="Arial" panose="020B0604020202020204" pitchFamily="34" charset="0"/>
              <a:buChar char="•"/>
            </a:pPr>
            <a:r>
              <a:rPr lang="en-US" dirty="0" smtClean="0"/>
              <a:t>Variations in project</a:t>
            </a:r>
            <a:r>
              <a:rPr lang="en-US" baseline="0" dirty="0" smtClean="0"/>
              <a:t> risk explains much of the difference in financing cost </a:t>
            </a:r>
            <a:endParaRPr lang="en-US" dirty="0"/>
          </a:p>
        </p:txBody>
      </p:sp>
      <p:sp>
        <p:nvSpPr>
          <p:cNvPr id="4" name="Slide Number Placeholder 3"/>
          <p:cNvSpPr>
            <a:spLocks noGrp="1"/>
          </p:cNvSpPr>
          <p:nvPr>
            <p:ph type="sldNum" sz="quarter" idx="10"/>
          </p:nvPr>
        </p:nvSpPr>
        <p:spPr/>
        <p:txBody>
          <a:bodyPr/>
          <a:lstStyle/>
          <a:p>
            <a:fld id="{6FEDAA8A-6C4A-4F61-B670-033E99536AD8}" type="slidenum">
              <a:rPr lang="en-US" smtClean="0"/>
              <a:t>3</a:t>
            </a:fld>
            <a:endParaRPr lang="en-US"/>
          </a:p>
        </p:txBody>
      </p:sp>
    </p:spTree>
    <p:extLst>
      <p:ext uri="{BB962C8B-B14F-4D97-AF65-F5344CB8AC3E}">
        <p14:creationId xmlns:p14="http://schemas.microsoft.com/office/powerpoint/2010/main" val="2292091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Additional risk for green investments</a:t>
            </a:r>
          </a:p>
          <a:p>
            <a:pPr marL="171450" indent="-171450">
              <a:buFontTx/>
              <a:buChar char="-"/>
            </a:pPr>
            <a:r>
              <a:rPr lang="en-US" b="1" baseline="0" dirty="0" smtClean="0"/>
              <a:t>Permitting/siting</a:t>
            </a:r>
            <a:r>
              <a:rPr lang="en-US" baseline="0" dirty="0" smtClean="0"/>
              <a:t>: some technologies (wind, concentrated solar, hydro) are highly site specific</a:t>
            </a:r>
          </a:p>
          <a:p>
            <a:pPr marL="171450" indent="-171450">
              <a:buFontTx/>
              <a:buChar char="-"/>
            </a:pPr>
            <a:r>
              <a:rPr lang="en-US" b="1" baseline="0" dirty="0" smtClean="0"/>
              <a:t>Policy</a:t>
            </a:r>
            <a:r>
              <a:rPr lang="en-US" baseline="0" dirty="0" smtClean="0"/>
              <a:t>: High reliance on public support for technologies not yet commercially mature</a:t>
            </a:r>
          </a:p>
          <a:p>
            <a:pPr marL="171450" indent="-171450">
              <a:buFontTx/>
              <a:buChar char="-"/>
            </a:pPr>
            <a:r>
              <a:rPr lang="en-US" baseline="0" dirty="0" smtClean="0"/>
              <a:t>Reputation/Social opposition: some technologies (wind, hydro) face high  social opposition</a:t>
            </a:r>
            <a:endParaRPr lang="en-US" dirty="0"/>
          </a:p>
        </p:txBody>
      </p:sp>
      <p:sp>
        <p:nvSpPr>
          <p:cNvPr id="4" name="Slide Number Placeholder 3"/>
          <p:cNvSpPr>
            <a:spLocks noGrp="1"/>
          </p:cNvSpPr>
          <p:nvPr>
            <p:ph type="sldNum" sz="quarter" idx="10"/>
          </p:nvPr>
        </p:nvSpPr>
        <p:spPr/>
        <p:txBody>
          <a:bodyPr/>
          <a:lstStyle/>
          <a:p>
            <a:fld id="{6FEDAA8A-6C4A-4F61-B670-033E99536AD8}" type="slidenum">
              <a:rPr lang="en-US" smtClean="0"/>
              <a:t>4</a:t>
            </a:fld>
            <a:endParaRPr lang="en-US"/>
          </a:p>
        </p:txBody>
      </p:sp>
    </p:spTree>
    <p:extLst>
      <p:ext uri="{BB962C8B-B14F-4D97-AF65-F5344CB8AC3E}">
        <p14:creationId xmlns:p14="http://schemas.microsoft.com/office/powerpoint/2010/main" val="1627836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Additional risk for green investments</a:t>
            </a:r>
          </a:p>
          <a:p>
            <a:pPr marL="171450" indent="-171450">
              <a:buFont typeface="Arial" panose="020B0604020202020204" pitchFamily="34" charset="0"/>
              <a:buChar char="•"/>
            </a:pPr>
            <a:r>
              <a:rPr lang="en-US" dirty="0" smtClean="0"/>
              <a:t>Environmental</a:t>
            </a:r>
            <a:r>
              <a:rPr lang="en-US" baseline="0" dirty="0" smtClean="0"/>
              <a:t> (impacts/acceptance) </a:t>
            </a:r>
            <a:r>
              <a:rPr lang="en-US" baseline="0" smtClean="0"/>
              <a:t>– uncertainty </a:t>
            </a:r>
            <a:r>
              <a:rPr lang="en-US" baseline="0" dirty="0" smtClean="0"/>
              <a:t>due to novelty of most RE technologies</a:t>
            </a:r>
          </a:p>
          <a:p>
            <a:pPr marL="171450" indent="-171450">
              <a:buFont typeface="Arial" panose="020B0604020202020204" pitchFamily="34" charset="0"/>
              <a:buChar char="•"/>
            </a:pPr>
            <a:r>
              <a:rPr lang="en-US" baseline="0" dirty="0" err="1" smtClean="0"/>
              <a:t>Realiability</a:t>
            </a:r>
            <a:r>
              <a:rPr lang="en-US" baseline="0" dirty="0" smtClean="0"/>
              <a:t> of output – increased risk due to natural variability, </a:t>
            </a:r>
            <a:r>
              <a:rPr lang="en-US" baseline="0" dirty="0" err="1" smtClean="0"/>
              <a:t>inetremittency</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6FEDAA8A-6C4A-4F61-B670-033E99536AD8}" type="slidenum">
              <a:rPr lang="en-US" smtClean="0"/>
              <a:t>5</a:t>
            </a:fld>
            <a:endParaRPr lang="en-US"/>
          </a:p>
        </p:txBody>
      </p:sp>
    </p:spTree>
    <p:extLst>
      <p:ext uri="{BB962C8B-B14F-4D97-AF65-F5344CB8AC3E}">
        <p14:creationId xmlns:p14="http://schemas.microsoft.com/office/powerpoint/2010/main" val="25704598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Additional risk for green investments</a:t>
            </a:r>
          </a:p>
          <a:p>
            <a:pPr marL="171450" indent="-171450">
              <a:buFont typeface="Arial" panose="020B0604020202020204" pitchFamily="34" charset="0"/>
              <a:buChar char="•"/>
            </a:pPr>
            <a:r>
              <a:rPr lang="en-US" baseline="0" dirty="0" smtClean="0"/>
              <a:t>Output price volatility– high risk due to long horizon of investments and lack of commercial maturity;</a:t>
            </a:r>
          </a:p>
          <a:p>
            <a:pPr marL="171450" indent="-171450">
              <a:buFont typeface="Arial" panose="020B0604020202020204" pitchFamily="34" charset="0"/>
              <a:buChar char="•"/>
            </a:pPr>
            <a:r>
              <a:rPr lang="en-US" baseline="0" dirty="0" smtClean="0"/>
              <a:t>Market based environmental instruments volatility – uncertainty on realized GHG/pollutant </a:t>
            </a:r>
            <a:r>
              <a:rPr lang="en-US" baseline="0" dirty="0" err="1" smtClean="0"/>
              <a:t>externalityproces</a:t>
            </a:r>
            <a:r>
              <a:rPr lang="en-US" baseline="0" dirty="0" smtClean="0"/>
              <a:t>, excessive market volatility</a:t>
            </a:r>
          </a:p>
          <a:p>
            <a:pPr marL="171450" indent="-171450">
              <a:buFont typeface="Arial" panose="020B0604020202020204" pitchFamily="34" charset="0"/>
              <a:buChar char="•"/>
            </a:pPr>
            <a:r>
              <a:rPr lang="en-US" dirty="0" smtClean="0"/>
              <a:t>Investment liquidity/exit – niche and</a:t>
            </a:r>
            <a:r>
              <a:rPr lang="en-US" baseline="0" dirty="0" smtClean="0"/>
              <a:t> specialized market; lack of dedicated investors/markets</a:t>
            </a:r>
          </a:p>
          <a:p>
            <a:pPr marL="171450" indent="-171450">
              <a:buFont typeface="Arial" panose="020B0604020202020204" pitchFamily="34" charset="0"/>
              <a:buChar cha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u="sng" dirty="0" smtClean="0">
                <a:solidFill>
                  <a:srgbClr val="FFC000"/>
                </a:solidFill>
              </a:rPr>
              <a:t>Volatility in policy driven </a:t>
            </a:r>
            <a:r>
              <a:rPr lang="en-US" sz="1200" u="sng" dirty="0" smtClean="0">
                <a:solidFill>
                  <a:srgbClr val="FF0000"/>
                </a:solidFill>
              </a:rPr>
              <a:t>asset prices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solidFill>
                  <a:srgbClr val="FFC000"/>
                </a:solidFill>
              </a:rPr>
              <a:t>e</a:t>
            </a:r>
            <a:endParaRPr lang="en-US" dirty="0"/>
          </a:p>
        </p:txBody>
      </p:sp>
      <p:sp>
        <p:nvSpPr>
          <p:cNvPr id="4" name="Slide Number Placeholder 3"/>
          <p:cNvSpPr>
            <a:spLocks noGrp="1"/>
          </p:cNvSpPr>
          <p:nvPr>
            <p:ph type="sldNum" sz="quarter" idx="10"/>
          </p:nvPr>
        </p:nvSpPr>
        <p:spPr/>
        <p:txBody>
          <a:bodyPr/>
          <a:lstStyle/>
          <a:p>
            <a:fld id="{6FEDAA8A-6C4A-4F61-B670-033E99536AD8}" type="slidenum">
              <a:rPr lang="en-US" smtClean="0"/>
              <a:t>6</a:t>
            </a:fld>
            <a:endParaRPr lang="en-US"/>
          </a:p>
        </p:txBody>
      </p:sp>
    </p:spTree>
    <p:extLst>
      <p:ext uri="{BB962C8B-B14F-4D97-AF65-F5344CB8AC3E}">
        <p14:creationId xmlns:p14="http://schemas.microsoft.com/office/powerpoint/2010/main" val="40071843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Additional risk for green investments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smtClean="0"/>
              <a:t>Co-impacts – secondary</a:t>
            </a:r>
            <a:r>
              <a:rPr lang="en-US" b="0" baseline="0" dirty="0" smtClean="0"/>
              <a:t> targets of Green Growth/creation of local job-industries /energy security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baseline="0" dirty="0" smtClean="0"/>
              <a:t>Public budget impact – production support policies spur excessive growth that inflates policies’ cost</a:t>
            </a:r>
            <a:endParaRPr lang="en-US" b="0" dirty="0" smtClean="0"/>
          </a:p>
        </p:txBody>
      </p:sp>
      <p:sp>
        <p:nvSpPr>
          <p:cNvPr id="4" name="Slide Number Placeholder 3"/>
          <p:cNvSpPr>
            <a:spLocks noGrp="1"/>
          </p:cNvSpPr>
          <p:nvPr>
            <p:ph type="sldNum" sz="quarter" idx="10"/>
          </p:nvPr>
        </p:nvSpPr>
        <p:spPr/>
        <p:txBody>
          <a:bodyPr/>
          <a:lstStyle/>
          <a:p>
            <a:fld id="{6FEDAA8A-6C4A-4F61-B670-033E99536AD8}" type="slidenum">
              <a:rPr lang="en-US" smtClean="0"/>
              <a:t>7</a:t>
            </a:fld>
            <a:endParaRPr lang="en-US"/>
          </a:p>
        </p:txBody>
      </p:sp>
    </p:spTree>
    <p:extLst>
      <p:ext uri="{BB962C8B-B14F-4D97-AF65-F5344CB8AC3E}">
        <p14:creationId xmlns:p14="http://schemas.microsoft.com/office/powerpoint/2010/main" val="39634921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Description</a:t>
            </a:r>
            <a:r>
              <a:rPr lang="en-US" b="0" baseline="0" dirty="0" smtClean="0"/>
              <a:t> of instruments the Bank has implemented some of them in the case studies which follow: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Power Purchase Agreement</a:t>
            </a:r>
            <a:r>
              <a:rPr lang="en-US" b="0" baseline="0" dirty="0" smtClean="0"/>
              <a:t>: </a:t>
            </a:r>
          </a:p>
          <a:p>
            <a:r>
              <a:rPr lang="en-US" sz="1200" b="0" i="0" u="none" strike="noStrike" kern="1200" baseline="0" dirty="0" smtClean="0">
                <a:solidFill>
                  <a:schemeClr val="tx1"/>
                </a:solidFill>
                <a:latin typeface="+mn-lt"/>
                <a:ea typeface="+mn-ea"/>
                <a:cs typeface="+mn-cs"/>
              </a:rPr>
              <a:t>Provider: Public/Private	</a:t>
            </a:r>
          </a:p>
          <a:p>
            <a:r>
              <a:rPr lang="en-US" sz="1200" b="0" i="0" u="none" strike="noStrike" kern="1200" baseline="0" dirty="0" smtClean="0">
                <a:solidFill>
                  <a:schemeClr val="tx1"/>
                </a:solidFill>
                <a:latin typeface="+mn-lt"/>
                <a:ea typeface="+mn-ea"/>
                <a:cs typeface="+mn-cs"/>
              </a:rPr>
              <a:t>Risk type: Technical, Physical Risk	</a:t>
            </a:r>
          </a:p>
          <a:p>
            <a:r>
              <a:rPr lang="en-US" sz="1200" b="0" i="0" u="none" strike="noStrike" kern="1200" baseline="0" dirty="0" smtClean="0">
                <a:solidFill>
                  <a:schemeClr val="tx1"/>
                </a:solidFill>
                <a:latin typeface="+mn-lt"/>
                <a:ea typeface="+mn-ea"/>
                <a:cs typeface="+mn-cs"/>
              </a:rPr>
              <a:t>Description: A Power Purchase Agreement is a legal contract between an electricity generator (provider) and a power purchaser (typically a utility). It is used to cover uncertainty of the seller related to expected revenues of the project (which hamper its viability), or when the purchaser wants to secure supply of power at a predefined price (to know of any potential constraints for budget in advance).	</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Loan and Credit Guarantee</a:t>
            </a:r>
          </a:p>
          <a:p>
            <a:endParaRPr lang="en-US" sz="1200" b="1" i="0" u="none" strike="noStrike" kern="1200" baseline="0" dirty="0" smtClean="0">
              <a:solidFill>
                <a:schemeClr val="tx1"/>
              </a:solidFill>
              <a:latin typeface="+mn-lt"/>
              <a:ea typeface="+mn-ea"/>
              <a:cs typeface="+mn-cs"/>
            </a:endParaRPr>
          </a:p>
          <a:p>
            <a:r>
              <a:rPr lang="en-US" sz="1200" b="0" i="0" u="none" strike="noStrike" kern="1200" baseline="0" dirty="0" smtClean="0">
                <a:solidFill>
                  <a:schemeClr val="tx1"/>
                </a:solidFill>
                <a:latin typeface="+mn-lt"/>
                <a:ea typeface="+mn-ea"/>
                <a:cs typeface="+mn-cs"/>
              </a:rPr>
              <a:t>Provider: Public/Private	</a:t>
            </a:r>
          </a:p>
          <a:p>
            <a:r>
              <a:rPr lang="en-US" sz="1200" b="0" i="0" u="none" strike="noStrike" kern="1200" baseline="0" dirty="0" smtClean="0">
                <a:solidFill>
                  <a:schemeClr val="tx1"/>
                </a:solidFill>
                <a:latin typeface="+mn-lt"/>
                <a:ea typeface="+mn-ea"/>
                <a:cs typeface="+mn-cs"/>
              </a:rPr>
              <a:t>Risk type: Commercial, Market Risk	</a:t>
            </a:r>
          </a:p>
          <a:p>
            <a:r>
              <a:rPr lang="en-US" sz="1200" b="0" i="0" u="none" strike="noStrike" kern="1200" baseline="0" dirty="0" smtClean="0">
                <a:solidFill>
                  <a:schemeClr val="tx1"/>
                </a:solidFill>
                <a:latin typeface="+mn-lt"/>
                <a:ea typeface="+mn-ea"/>
                <a:cs typeface="+mn-cs"/>
              </a:rPr>
              <a:t>Description: 	</a:t>
            </a:r>
          </a:p>
          <a:p>
            <a:r>
              <a:rPr lang="en-US" sz="1200" b="0" i="0" u="sng" strike="noStrike" kern="1200" baseline="0" dirty="0" smtClean="0">
                <a:solidFill>
                  <a:schemeClr val="tx1"/>
                </a:solidFill>
                <a:latin typeface="+mn-lt"/>
                <a:ea typeface="+mn-ea"/>
                <a:cs typeface="+mn-cs"/>
              </a:rPr>
              <a:t>Loan Guarantees </a:t>
            </a:r>
            <a:r>
              <a:rPr lang="en-US" sz="1200" b="0" i="0" u="none" strike="noStrike" kern="1200" baseline="0" dirty="0" smtClean="0">
                <a:solidFill>
                  <a:schemeClr val="tx1"/>
                </a:solidFill>
                <a:latin typeface="+mn-lt"/>
                <a:ea typeface="+mn-ea"/>
                <a:cs typeface="+mn-cs"/>
              </a:rPr>
              <a:t>- Contractual obligation by which a guarantor assumes the responsibility of assuring payment or fulfillment of a borrower’s debt or obligation, in case of default. Loan guarantees can refer to a private agreement with a bank, or to an agreement in which the government is the guarantor of the debt’s obligation. They can be direct, to intermediaries that provide finance directly to project developers, or counter-guarantees, to intermediaries that issue guarantees for the benefit of lending institutions.</a:t>
            </a:r>
          </a:p>
          <a:p>
            <a:r>
              <a:rPr lang="en-US" sz="1200" b="0" i="0" u="sng" strike="noStrike" kern="1200" baseline="0" dirty="0" smtClean="0">
                <a:solidFill>
                  <a:schemeClr val="tx1"/>
                </a:solidFill>
                <a:latin typeface="+mn-lt"/>
                <a:ea typeface="+mn-ea"/>
                <a:cs typeface="+mn-cs"/>
              </a:rPr>
              <a:t>Partial Credit Guarantees </a:t>
            </a:r>
            <a:r>
              <a:rPr lang="en-US" sz="1200" b="0" i="0" u="none" strike="noStrike" kern="1200" baseline="0" dirty="0" smtClean="0">
                <a:solidFill>
                  <a:schemeClr val="tx1"/>
                </a:solidFill>
                <a:latin typeface="+mn-lt"/>
                <a:ea typeface="+mn-ea"/>
                <a:cs typeface="+mn-cs"/>
              </a:rPr>
              <a:t>- Provided by Development Financial Institutions (both multilateral and some bilateral) at commercial rates to cover private lenders against the risk of debt service default by government or public (and recently private) sector borrowers, versus the payment of a guarantee-fee. “Partial” is intended for a guarantee coverage amount lower than 100% of the principal and/or interest. PCGs can be used for any commercial debt instruments (loans, bonds) provided by any private institution, and are flexible with regards to the balance of risk sharing of the borrower’s credit.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p:txBody>
      </p:sp>
      <p:sp>
        <p:nvSpPr>
          <p:cNvPr id="4" name="Slide Number Placeholder 3"/>
          <p:cNvSpPr>
            <a:spLocks noGrp="1"/>
          </p:cNvSpPr>
          <p:nvPr>
            <p:ph type="sldNum" sz="quarter" idx="10"/>
          </p:nvPr>
        </p:nvSpPr>
        <p:spPr/>
        <p:txBody>
          <a:bodyPr/>
          <a:lstStyle/>
          <a:p>
            <a:fld id="{6FEDAA8A-6C4A-4F61-B670-033E99536AD8}" type="slidenum">
              <a:rPr lang="en-US" smtClean="0"/>
              <a:t>8</a:t>
            </a:fld>
            <a:endParaRPr lang="en-US"/>
          </a:p>
        </p:txBody>
      </p:sp>
    </p:spTree>
    <p:extLst>
      <p:ext uri="{BB962C8B-B14F-4D97-AF65-F5344CB8AC3E}">
        <p14:creationId xmlns:p14="http://schemas.microsoft.com/office/powerpoint/2010/main" val="35436633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Description</a:t>
            </a:r>
            <a:r>
              <a:rPr lang="en-US" b="0" baseline="0" dirty="0" smtClean="0"/>
              <a:t> of instruments the Bank has implemented some of them in the case studies which follow: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Feed-in</a:t>
            </a:r>
            <a:r>
              <a:rPr lang="en-US" b="1" baseline="0" dirty="0" smtClean="0"/>
              <a:t>-Tariffs</a:t>
            </a:r>
          </a:p>
          <a:p>
            <a:r>
              <a:rPr lang="en-US" sz="1200" b="0" i="0" u="none" strike="noStrike" kern="1200" baseline="0" dirty="0" smtClean="0">
                <a:solidFill>
                  <a:schemeClr val="tx1"/>
                </a:solidFill>
                <a:latin typeface="+mn-lt"/>
                <a:ea typeface="+mn-ea"/>
                <a:cs typeface="+mn-cs"/>
              </a:rPr>
              <a:t>Provider: Public	</a:t>
            </a:r>
          </a:p>
          <a:p>
            <a:r>
              <a:rPr lang="en-US" sz="1200" b="0" i="0" u="none" strike="noStrike" kern="1200" baseline="0" dirty="0" smtClean="0">
                <a:solidFill>
                  <a:schemeClr val="tx1"/>
                </a:solidFill>
                <a:latin typeface="+mn-lt"/>
                <a:ea typeface="+mn-ea"/>
                <a:cs typeface="+mn-cs"/>
              </a:rPr>
              <a:t>Risk type: Commercial, Market Risk	</a:t>
            </a:r>
          </a:p>
          <a:p>
            <a:r>
              <a:rPr lang="en-US" sz="1200" b="0" i="0" u="none" strike="noStrike" kern="1200" baseline="0" dirty="0" smtClean="0">
                <a:solidFill>
                  <a:schemeClr val="tx1"/>
                </a:solidFill>
                <a:latin typeface="+mn-lt"/>
                <a:ea typeface="+mn-ea"/>
                <a:cs typeface="+mn-cs"/>
              </a:rPr>
              <a:t>Description: </a:t>
            </a:r>
            <a:r>
              <a:rPr lang="en-US" sz="1200" b="0" i="0" u="none" strike="noStrike" kern="1200" baseline="0" dirty="0" err="1" smtClean="0">
                <a:solidFill>
                  <a:schemeClr val="tx1"/>
                </a:solidFill>
                <a:latin typeface="+mn-lt"/>
                <a:ea typeface="+mn-ea"/>
                <a:cs typeface="+mn-cs"/>
              </a:rPr>
              <a:t>FiT</a:t>
            </a:r>
            <a:r>
              <a:rPr lang="en-US" sz="1200" b="0" i="0" u="none" strike="noStrike" kern="1200" baseline="0" dirty="0" smtClean="0">
                <a:solidFill>
                  <a:schemeClr val="tx1"/>
                </a:solidFill>
                <a:latin typeface="+mn-lt"/>
                <a:ea typeface="+mn-ea"/>
                <a:cs typeface="+mn-cs"/>
              </a:rPr>
              <a:t> are policies that provide price certainty and long-term contracts to energy producers in order to help investment in renewable energy. Usually </a:t>
            </a:r>
            <a:r>
              <a:rPr lang="en-US" sz="1200" b="0" i="0" u="none" strike="noStrike" kern="1200" baseline="0" dirty="0" err="1" smtClean="0">
                <a:solidFill>
                  <a:schemeClr val="tx1"/>
                </a:solidFill>
                <a:latin typeface="+mn-lt"/>
                <a:ea typeface="+mn-ea"/>
                <a:cs typeface="+mn-cs"/>
              </a:rPr>
              <a:t>FiTs</a:t>
            </a:r>
            <a:r>
              <a:rPr lang="en-US" sz="1200" b="0" i="0" u="none" strike="noStrike" kern="1200" baseline="0" dirty="0" smtClean="0">
                <a:solidFill>
                  <a:schemeClr val="tx1"/>
                </a:solidFill>
                <a:latin typeface="+mn-lt"/>
                <a:ea typeface="+mn-ea"/>
                <a:cs typeface="+mn-cs"/>
              </a:rPr>
              <a:t> are accompanied by a "tariff digression” mechanism that decreases the tariff over time. </a:t>
            </a:r>
            <a:r>
              <a:rPr lang="en-US" sz="1200" b="0" i="0" u="none" strike="noStrike" kern="1200" baseline="0" dirty="0" err="1" smtClean="0">
                <a:solidFill>
                  <a:schemeClr val="tx1"/>
                </a:solidFill>
                <a:latin typeface="+mn-lt"/>
                <a:ea typeface="+mn-ea"/>
                <a:cs typeface="+mn-cs"/>
              </a:rPr>
              <a:t>FiP</a:t>
            </a:r>
            <a:r>
              <a:rPr lang="en-US" sz="1200" b="0" i="0" u="none" strike="noStrike" kern="1200" baseline="0" dirty="0" smtClean="0">
                <a:solidFill>
                  <a:schemeClr val="tx1"/>
                </a:solidFill>
                <a:latin typeface="+mn-lt"/>
                <a:ea typeface="+mn-ea"/>
                <a:cs typeface="+mn-cs"/>
              </a:rPr>
              <a:t> are composed of both a premium (like </a:t>
            </a:r>
            <a:r>
              <a:rPr lang="en-US" sz="1200" b="0" i="0" u="none" strike="noStrike" kern="1200" baseline="0" dirty="0" err="1" smtClean="0">
                <a:solidFill>
                  <a:schemeClr val="tx1"/>
                </a:solidFill>
                <a:latin typeface="+mn-lt"/>
                <a:ea typeface="+mn-ea"/>
                <a:cs typeface="+mn-cs"/>
              </a:rPr>
              <a:t>FiT</a:t>
            </a:r>
            <a:r>
              <a:rPr lang="en-US" sz="1200" b="0" i="0" u="none" strike="noStrike" kern="1200" baseline="0" dirty="0" smtClean="0">
                <a:solidFill>
                  <a:schemeClr val="tx1"/>
                </a:solidFill>
                <a:latin typeface="+mn-lt"/>
                <a:ea typeface="+mn-ea"/>
                <a:cs typeface="+mn-cs"/>
              </a:rPr>
              <a:t>) and the market value of electricity, exposed to market fluctuations. Risks related to market fluctuations are thus only partially addressed.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Concessional loan</a:t>
            </a:r>
          </a:p>
          <a:p>
            <a:r>
              <a:rPr lang="en-US" sz="1200" b="0" i="0" u="none" strike="noStrike" kern="1200" baseline="0" dirty="0" smtClean="0">
                <a:solidFill>
                  <a:schemeClr val="tx1"/>
                </a:solidFill>
                <a:latin typeface="+mn-lt"/>
                <a:ea typeface="+mn-ea"/>
                <a:cs typeface="+mn-cs"/>
              </a:rPr>
              <a:t>Provider: Public	</a:t>
            </a:r>
          </a:p>
          <a:p>
            <a:r>
              <a:rPr lang="en-US" sz="1200" b="0" i="0" u="none" strike="noStrike" kern="1200" baseline="0" dirty="0" smtClean="0">
                <a:solidFill>
                  <a:schemeClr val="tx1"/>
                </a:solidFill>
                <a:latin typeface="+mn-lt"/>
                <a:ea typeface="+mn-ea"/>
                <a:cs typeface="+mn-cs"/>
              </a:rPr>
              <a:t>Risk type: Commercial, Market Risk	</a:t>
            </a:r>
          </a:p>
          <a:p>
            <a:r>
              <a:rPr lang="en-US" sz="1200" b="0" i="0" u="none" strike="noStrike" kern="1200" baseline="0" dirty="0" smtClean="0">
                <a:solidFill>
                  <a:schemeClr val="tx1"/>
                </a:solidFill>
                <a:latin typeface="+mn-lt"/>
                <a:ea typeface="+mn-ea"/>
                <a:cs typeface="+mn-cs"/>
              </a:rPr>
              <a:t>Description: In a concessional loan, while the principal loan amount needs to be paid back, the interest rate payments are still significantly reduced and can include a longer repayment period or even a gracing period 	</a:t>
            </a:r>
          </a:p>
          <a:p>
            <a:pPr marL="0" marR="0" indent="0" algn="l" defTabSz="914400" rtl="0" eaLnBrk="1" fontAlgn="auto" latinLnBrk="0" hangingPunct="1">
              <a:lnSpc>
                <a:spcPct val="100000"/>
              </a:lnSpc>
              <a:spcBef>
                <a:spcPts val="0"/>
              </a:spcBef>
              <a:spcAft>
                <a:spcPts val="0"/>
              </a:spcAft>
              <a:buClrTx/>
              <a:buSzTx/>
              <a:buFontTx/>
              <a:buNone/>
              <a:tabLst/>
              <a:defRPr/>
            </a:pPr>
            <a:endParaRPr lang="en-US"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International climate funds</a:t>
            </a:r>
          </a:p>
          <a:p>
            <a:r>
              <a:rPr lang="en-US" sz="1200" b="0" i="0" u="none" strike="noStrike" kern="1200" baseline="0" dirty="0" smtClean="0">
                <a:solidFill>
                  <a:schemeClr val="tx1"/>
                </a:solidFill>
                <a:latin typeface="+mn-lt"/>
                <a:ea typeface="+mn-ea"/>
                <a:cs typeface="+mn-cs"/>
              </a:rPr>
              <a:t>Provider: Public	</a:t>
            </a:r>
          </a:p>
          <a:p>
            <a:r>
              <a:rPr lang="en-US" sz="1200" b="0" i="0" u="none" strike="noStrike" kern="1200" baseline="0" dirty="0" smtClean="0">
                <a:solidFill>
                  <a:schemeClr val="tx1"/>
                </a:solidFill>
                <a:latin typeface="+mn-lt"/>
                <a:ea typeface="+mn-ea"/>
                <a:cs typeface="+mn-cs"/>
              </a:rPr>
              <a:t>Risk type: Commercial, Market Risk	</a:t>
            </a:r>
          </a:p>
          <a:p>
            <a:r>
              <a:rPr lang="en-US" sz="1200" b="0" i="0" u="none" strike="noStrike" kern="1200" baseline="0" dirty="0" smtClean="0">
                <a:solidFill>
                  <a:schemeClr val="tx1"/>
                </a:solidFill>
                <a:latin typeface="+mn-lt"/>
                <a:ea typeface="+mn-ea"/>
                <a:cs typeface="+mn-cs"/>
              </a:rPr>
              <a:t>Description: International Climate Funds are operating entities whose mission is to finance projects, programs, and policies, mainly in developing countries, related to global climate change mitigation and adaptation.</a:t>
            </a:r>
          </a:p>
          <a:p>
            <a:endParaRPr lang="en-US" sz="1200" b="0" i="0" u="none" strike="noStrike" kern="1200" baseline="0" dirty="0" smtClean="0">
              <a:solidFill>
                <a:schemeClr val="tx1"/>
              </a:solidFill>
              <a:latin typeface="+mn-lt"/>
              <a:ea typeface="+mn-ea"/>
              <a:cs typeface="+mn-cs"/>
            </a:endParaRPr>
          </a:p>
          <a:p>
            <a:r>
              <a:rPr lang="en-US" sz="1200" b="1" i="0" u="none" strike="noStrike" kern="1200" baseline="0" dirty="0" smtClean="0">
                <a:solidFill>
                  <a:schemeClr val="tx1"/>
                </a:solidFill>
                <a:latin typeface="+mn-lt"/>
                <a:ea typeface="+mn-ea"/>
                <a:cs typeface="+mn-cs"/>
              </a:rPr>
              <a:t>Public Private Partnership</a:t>
            </a:r>
            <a:r>
              <a:rPr lang="en-US" sz="1200" b="0" i="0" u="none" strike="noStrike" kern="1200" baseline="0" dirty="0" smtClean="0">
                <a:solidFill>
                  <a:schemeClr val="tx1"/>
                </a:solidFill>
                <a:latin typeface="+mn-lt"/>
                <a:ea typeface="+mn-ea"/>
                <a:cs typeface="+mn-cs"/>
              </a:rPr>
              <a:t>	</a:t>
            </a:r>
          </a:p>
          <a:p>
            <a:r>
              <a:rPr lang="en-US" sz="1200" b="0" i="0" u="none" strike="noStrike" kern="1200" baseline="0" dirty="0" smtClean="0">
                <a:solidFill>
                  <a:schemeClr val="tx1"/>
                </a:solidFill>
                <a:latin typeface="+mn-lt"/>
                <a:ea typeface="+mn-ea"/>
                <a:cs typeface="+mn-cs"/>
              </a:rPr>
              <a:t>Provider: Public/Private	</a:t>
            </a:r>
          </a:p>
          <a:p>
            <a:r>
              <a:rPr lang="en-US" sz="1200" b="0" i="0" u="none" strike="noStrike" kern="1200" baseline="0" dirty="0" smtClean="0">
                <a:solidFill>
                  <a:schemeClr val="tx1"/>
                </a:solidFill>
                <a:latin typeface="+mn-lt"/>
                <a:ea typeface="+mn-ea"/>
                <a:cs typeface="+mn-cs"/>
              </a:rPr>
              <a:t>Risk type: Commercial, Market Risk	</a:t>
            </a:r>
          </a:p>
          <a:p>
            <a:r>
              <a:rPr lang="en-US" sz="1200" b="0" i="0" u="none" strike="noStrike" kern="1200" baseline="0" dirty="0" smtClean="0">
                <a:solidFill>
                  <a:schemeClr val="tx1"/>
                </a:solidFill>
                <a:latin typeface="+mn-lt"/>
                <a:ea typeface="+mn-ea"/>
                <a:cs typeface="+mn-cs"/>
              </a:rPr>
              <a:t>Description: A Public-Private Partnership is a contractual agreement between a public agency and a private sector entity for the execution of a project, service, or facility for the use of the general public. Public-Private Partnerships provide for the sharing of resources (skills and assets), risks, and rewards between the public and the private sector	</a:t>
            </a:r>
          </a:p>
          <a:p>
            <a:endParaRPr lang="en-US" sz="1200" b="0" i="0" u="none" strike="noStrike" kern="1200" baseline="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6FEDAA8A-6C4A-4F61-B670-033E99536AD8}" type="slidenum">
              <a:rPr lang="en-US" smtClean="0"/>
              <a:t>9</a:t>
            </a:fld>
            <a:endParaRPr lang="en-US"/>
          </a:p>
        </p:txBody>
      </p:sp>
    </p:spTree>
    <p:extLst>
      <p:ext uri="{BB962C8B-B14F-4D97-AF65-F5344CB8AC3E}">
        <p14:creationId xmlns:p14="http://schemas.microsoft.com/office/powerpoint/2010/main" val="23707928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11"/>
          <p:cNvGrpSpPr>
            <a:grpSpLocks/>
          </p:cNvGrpSpPr>
          <p:nvPr userDrawn="1"/>
        </p:nvGrpSpPr>
        <p:grpSpPr bwMode="auto">
          <a:xfrm>
            <a:off x="0" y="0"/>
            <a:ext cx="1295400" cy="6858000"/>
            <a:chOff x="0" y="0"/>
            <a:chExt cx="816" cy="4320"/>
          </a:xfrm>
        </p:grpSpPr>
        <p:pic>
          <p:nvPicPr>
            <p:cNvPr id="5" name="Picture 12" descr="AfDB_Rice_01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816"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3" descr="ph climat3"/>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816"/>
              <a:ext cx="816" cy="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14" descr="ph climat2"/>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1776"/>
              <a:ext cx="816"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5" descr="Canal secondaire S2 réhaussé en fonction"/>
            <p:cNvPicPr>
              <a:picLocks noChangeAspect="1" noChangeArrowheads="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0" y="2592"/>
              <a:ext cx="816"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16" descr="IMGP2410"/>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0" y="3456"/>
              <a:ext cx="816"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0" name="Picture 17" descr="African Development Bank Group Logo"/>
          <p:cNvPicPr>
            <a:picLocks noChangeAspect="1" noChangeArrowheads="1"/>
          </p:cNvPicPr>
          <p:nvPr userDrawn="1"/>
        </p:nvPicPr>
        <p:blipFill>
          <a:blip r:embed="rId7">
            <a:extLst>
              <a:ext uri="{28A0092B-C50C-407E-A947-70E740481C1C}">
                <a14:useLocalDpi xmlns:a14="http://schemas.microsoft.com/office/drawing/2010/main" val="0"/>
              </a:ext>
            </a:extLst>
          </a:blip>
          <a:srcRect r="51778"/>
          <a:stretch>
            <a:fillRect/>
          </a:stretch>
        </p:blipFill>
        <p:spPr bwMode="auto">
          <a:xfrm>
            <a:off x="7620000" y="6162675"/>
            <a:ext cx="152400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9506" name="Rectangle 2"/>
          <p:cNvSpPr>
            <a:spLocks noGrp="1" noChangeArrowheads="1"/>
          </p:cNvSpPr>
          <p:nvPr>
            <p:ph type="ctrTitle"/>
          </p:nvPr>
        </p:nvSpPr>
        <p:spPr>
          <a:xfrm>
            <a:off x="1447800" y="685800"/>
            <a:ext cx="7391400" cy="2127250"/>
          </a:xfrm>
        </p:spPr>
        <p:txBody>
          <a:bodyPr/>
          <a:lstStyle>
            <a:lvl1pPr algn="ctr">
              <a:defRPr sz="5800"/>
            </a:lvl1pPr>
          </a:lstStyle>
          <a:p>
            <a:r>
              <a:rPr lang="en-US"/>
              <a:t>Click to edit Master title style</a:t>
            </a:r>
          </a:p>
        </p:txBody>
      </p:sp>
      <p:sp>
        <p:nvSpPr>
          <p:cNvPr id="149507" name="Rectangle 3"/>
          <p:cNvSpPr>
            <a:spLocks noGrp="1" noChangeArrowheads="1"/>
          </p:cNvSpPr>
          <p:nvPr>
            <p:ph type="subTitle" idx="1"/>
          </p:nvPr>
        </p:nvSpPr>
        <p:spPr>
          <a:xfrm>
            <a:off x="1981200" y="3270250"/>
            <a:ext cx="6324600" cy="2209800"/>
          </a:xfrm>
        </p:spPr>
        <p:txBody>
          <a:bodyPr/>
          <a:lstStyle>
            <a:lvl1pPr marL="0" indent="0" algn="ctr">
              <a:buFont typeface="Wingdings" pitchFamily="2" charset="2"/>
              <a:buNone/>
              <a:defRPr sz="3000"/>
            </a:lvl1pPr>
          </a:lstStyle>
          <a:p>
            <a:r>
              <a:rPr lang="en-US"/>
              <a:t>Click to edit Master subtitle style</a:t>
            </a:r>
          </a:p>
        </p:txBody>
      </p:sp>
      <p:sp>
        <p:nvSpPr>
          <p:cNvPr id="11"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12"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13" name="Rectangle 6"/>
          <p:cNvSpPr>
            <a:spLocks noGrp="1" noChangeArrowheads="1"/>
          </p:cNvSpPr>
          <p:nvPr>
            <p:ph type="sldNum" sz="quarter" idx="12"/>
          </p:nvPr>
        </p:nvSpPr>
        <p:spPr/>
        <p:txBody>
          <a:bodyPr/>
          <a:lstStyle>
            <a:lvl1pPr>
              <a:defRPr/>
            </a:lvl1pPr>
          </a:lstStyle>
          <a:p>
            <a:fld id="{2C50AAEE-AFB9-4146-A354-357BCB8B1A6E}" type="slidenum">
              <a:rPr lang="en-US" altLang="en-US"/>
              <a:pPr/>
              <a:t>‹#›</a:t>
            </a:fld>
            <a:endParaRPr lang="en-US" altLang="en-US"/>
          </a:p>
        </p:txBody>
      </p:sp>
    </p:spTree>
    <p:extLst>
      <p:ext uri="{BB962C8B-B14F-4D97-AF65-F5344CB8AC3E}">
        <p14:creationId xmlns:p14="http://schemas.microsoft.com/office/powerpoint/2010/main" val="17588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66A0874F-E098-4C6E-A3E3-4735054285AC}" type="slidenum">
              <a:rPr lang="en-US" altLang="en-US"/>
              <a:pPr/>
              <a:t>‹#›</a:t>
            </a:fld>
            <a:endParaRPr lang="en-US" altLang="en-US"/>
          </a:p>
        </p:txBody>
      </p:sp>
    </p:spTree>
    <p:extLst>
      <p:ext uri="{BB962C8B-B14F-4D97-AF65-F5344CB8AC3E}">
        <p14:creationId xmlns:p14="http://schemas.microsoft.com/office/powerpoint/2010/main" val="2974233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1350" y="277813"/>
            <a:ext cx="184785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7800" y="277813"/>
            <a:ext cx="539115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9E1BF943-223F-4F98-851C-BA87E5FC6C77}" type="slidenum">
              <a:rPr lang="en-US" altLang="en-US"/>
              <a:pPr/>
              <a:t>‹#›</a:t>
            </a:fld>
            <a:endParaRPr lang="en-US" altLang="en-US"/>
          </a:p>
        </p:txBody>
      </p:sp>
    </p:spTree>
    <p:extLst>
      <p:ext uri="{BB962C8B-B14F-4D97-AF65-F5344CB8AC3E}">
        <p14:creationId xmlns:p14="http://schemas.microsoft.com/office/powerpoint/2010/main" val="2322244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1447800" y="277813"/>
            <a:ext cx="7391400" cy="11398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447800" y="1600200"/>
            <a:ext cx="7391400" cy="21891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447800" y="3941763"/>
            <a:ext cx="7391400" cy="21891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6374CEF2-431F-4FB4-8D05-CD4B528E68BB}" type="slidenum">
              <a:rPr lang="en-US" altLang="en-US"/>
              <a:pPr/>
              <a:t>‹#›</a:t>
            </a:fld>
            <a:endParaRPr lang="en-US" altLang="en-US"/>
          </a:p>
        </p:txBody>
      </p:sp>
    </p:spTree>
    <p:extLst>
      <p:ext uri="{BB962C8B-B14F-4D97-AF65-F5344CB8AC3E}">
        <p14:creationId xmlns:p14="http://schemas.microsoft.com/office/powerpoint/2010/main" val="27552685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14_Blank">
    <p:spTree>
      <p:nvGrpSpPr>
        <p:cNvPr id="1" name=""/>
        <p:cNvGrpSpPr/>
        <p:nvPr/>
      </p:nvGrpSpPr>
      <p:grpSpPr>
        <a:xfrm>
          <a:off x="0" y="0"/>
          <a:ext cx="0" cy="0"/>
          <a:chOff x="0" y="0"/>
          <a:chExt cx="0" cy="0"/>
        </a:xfrm>
      </p:grpSpPr>
      <p:sp>
        <p:nvSpPr>
          <p:cNvPr id="7" name="Title 6"/>
          <p:cNvSpPr>
            <a:spLocks noGrp="1"/>
          </p:cNvSpPr>
          <p:nvPr>
            <p:ph type="title"/>
          </p:nvPr>
        </p:nvSpPr>
        <p:spPr>
          <a:xfrm>
            <a:off x="422031" y="152400"/>
            <a:ext cx="8299938" cy="990600"/>
          </a:xfrm>
        </p:spPr>
        <p:txBody>
          <a:bodyPr/>
          <a:lstStyle>
            <a:lvl1pPr algn="ctr">
              <a:defRPr sz="2002" b="1" baseline="0">
                <a:solidFill>
                  <a:srgbClr val="002060"/>
                </a:solidFill>
              </a:defRPr>
            </a:lvl1pPr>
          </a:lstStyle>
          <a:p>
            <a:r>
              <a:rPr lang="en-US" smtClean="0"/>
              <a:t>Click to edit Master title style</a:t>
            </a:r>
            <a:endParaRPr lang="en-GB" dirty="0"/>
          </a:p>
        </p:txBody>
      </p:sp>
      <p:sp>
        <p:nvSpPr>
          <p:cNvPr id="3" name="Slide Number Placeholder 3"/>
          <p:cNvSpPr>
            <a:spLocks noGrp="1"/>
          </p:cNvSpPr>
          <p:nvPr>
            <p:ph type="sldNum" sz="quarter" idx="10"/>
          </p:nvPr>
        </p:nvSpPr>
        <p:spPr/>
        <p:txBody>
          <a:bodyPr/>
          <a:lstStyle>
            <a:lvl1pPr>
              <a:defRPr/>
            </a:lvl1pPr>
          </a:lstStyle>
          <a:p>
            <a:pPr>
              <a:defRPr/>
            </a:pPr>
            <a:fld id="{03763F61-4050-4A94-A5C8-59F4CD9F00CD}" type="slidenum">
              <a:rPr lang="en-GB"/>
              <a:pPr>
                <a:defRPr/>
              </a:pPr>
              <a:t>‹#›</a:t>
            </a:fld>
            <a:endParaRPr lang="en-GB" dirty="0"/>
          </a:p>
        </p:txBody>
      </p:sp>
    </p:spTree>
    <p:extLst>
      <p:ext uri="{BB962C8B-B14F-4D97-AF65-F5344CB8AC3E}">
        <p14:creationId xmlns:p14="http://schemas.microsoft.com/office/powerpoint/2010/main" val="2562422763"/>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Slide Number Placeholder 6"/>
          <p:cNvSpPr>
            <a:spLocks noGrp="1"/>
          </p:cNvSpPr>
          <p:nvPr>
            <p:ph type="sldNum" sz="quarter" idx="10"/>
          </p:nvPr>
        </p:nvSpPr>
        <p:spPr/>
        <p:txBody>
          <a:bodyPr/>
          <a:lstStyle>
            <a:lvl1pPr>
              <a:defRPr/>
            </a:lvl1pPr>
          </a:lstStyle>
          <a:p>
            <a:pPr>
              <a:defRPr/>
            </a:pPr>
            <a:fld id="{EFDC8902-B5EB-4842-A918-811490EF53F5}" type="slidenum">
              <a:rPr lang="en-GB">
                <a:solidFill>
                  <a:prstClr val="black"/>
                </a:solidFill>
              </a:rPr>
              <a:pPr>
                <a:defRPr/>
              </a:pPr>
              <a:t>‹#›</a:t>
            </a:fld>
            <a:endParaRPr lang="en-GB" dirty="0">
              <a:solidFill>
                <a:prstClr val="black"/>
              </a:solidFill>
            </a:endParaRPr>
          </a:p>
        </p:txBody>
      </p:sp>
      <p:sp>
        <p:nvSpPr>
          <p:cNvPr id="5" name="Date Placeholder 3"/>
          <p:cNvSpPr>
            <a:spLocks noGrp="1"/>
          </p:cNvSpPr>
          <p:nvPr>
            <p:ph type="dt" sz="half" idx="11"/>
          </p:nvPr>
        </p:nvSpPr>
        <p:spPr/>
        <p:txBody>
          <a:bodyPr/>
          <a:lstStyle>
            <a:lvl1pPr>
              <a:defRPr/>
            </a:lvl1pPr>
          </a:lstStyle>
          <a:p>
            <a:pPr>
              <a:defRPr/>
            </a:pPr>
            <a:endParaRPr lang="en-US" dirty="0">
              <a:solidFill>
                <a:prstClr val="black"/>
              </a:solidFill>
            </a:endParaRPr>
          </a:p>
        </p:txBody>
      </p:sp>
      <p:sp>
        <p:nvSpPr>
          <p:cNvPr id="6" name="Footer Placeholder 4"/>
          <p:cNvSpPr>
            <a:spLocks noGrp="1"/>
          </p:cNvSpPr>
          <p:nvPr>
            <p:ph type="ftr" sz="quarter" idx="12"/>
          </p:nvPr>
        </p:nvSpPr>
        <p:spPr/>
        <p:txBody>
          <a:bodyPr/>
          <a:lstStyle>
            <a:lvl1pPr>
              <a:defRPr/>
            </a:lvl1pPr>
          </a:lstStyle>
          <a:p>
            <a:pPr>
              <a:defRPr/>
            </a:pPr>
            <a:r>
              <a:rPr lang="en-US" dirty="0">
                <a:solidFill>
                  <a:prstClr val="black"/>
                </a:solidFill>
              </a:rPr>
              <a:t>Presentation of financial products - 2011</a:t>
            </a:r>
          </a:p>
        </p:txBody>
      </p:sp>
      <p:sp>
        <p:nvSpPr>
          <p:cNvPr id="7" name="Content Placeholder 1"/>
          <p:cNvSpPr>
            <a:spLocks noGrp="1"/>
          </p:cNvSpPr>
          <p:nvPr>
            <p:ph/>
          </p:nvPr>
        </p:nvSpPr>
        <p:spPr>
          <a:xfrm>
            <a:off x="353163" y="811213"/>
            <a:ext cx="8439150" cy="53149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561469996"/>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53163" y="811213"/>
            <a:ext cx="8439150" cy="531495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Rectangle 3"/>
          <p:cNvSpPr>
            <a:spLocks noGrp="1" noChangeArrowheads="1"/>
          </p:cNvSpPr>
          <p:nvPr>
            <p:ph type="sldNum" sz="quarter" idx="10"/>
            <p:custDataLst>
              <p:tags r:id="rId1"/>
            </p:custDataLst>
          </p:nvPr>
        </p:nvSpPr>
        <p:spPr/>
        <p:txBody>
          <a:bodyPr/>
          <a:lstStyle>
            <a:lvl1pPr>
              <a:defRPr/>
            </a:lvl1pPr>
          </a:lstStyle>
          <a:p>
            <a:pPr>
              <a:defRPr/>
            </a:pPr>
            <a:fld id="{F0C525F7-B64B-4B4C-BFC0-91F69FBBE989}" type="slidenum">
              <a:rPr lang="en-GB">
                <a:solidFill>
                  <a:prstClr val="black"/>
                </a:solidFill>
              </a:rPr>
              <a:pPr>
                <a:defRPr/>
              </a:pPr>
              <a:t>‹#›</a:t>
            </a:fld>
            <a:endParaRPr lang="en-GB" dirty="0">
              <a:solidFill>
                <a:prstClr val="black"/>
              </a:solidFill>
            </a:endParaRPr>
          </a:p>
        </p:txBody>
      </p:sp>
    </p:spTree>
    <p:extLst>
      <p:ext uri="{BB962C8B-B14F-4D97-AF65-F5344CB8AC3E}">
        <p14:creationId xmlns:p14="http://schemas.microsoft.com/office/powerpoint/2010/main" val="2206609981"/>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16"/>
            <a:ext cx="7772400" cy="1362075"/>
          </a:xfrm>
        </p:spPr>
        <p:txBody>
          <a:bodyPr anchor="t"/>
          <a:lstStyle>
            <a:lvl1pPr algn="l">
              <a:defRPr sz="2031" b="1" cap="all"/>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200">
                <a:solidFill>
                  <a:schemeClr val="tx1">
                    <a:tint val="75000"/>
                  </a:schemeClr>
                </a:solidFill>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en-US" smtClean="0"/>
              <a:t>Click to edit Master text styles</a:t>
            </a:r>
          </a:p>
        </p:txBody>
      </p:sp>
      <p:sp>
        <p:nvSpPr>
          <p:cNvPr id="4" name="Slide Number Placeholder 6"/>
          <p:cNvSpPr>
            <a:spLocks noGrp="1"/>
          </p:cNvSpPr>
          <p:nvPr>
            <p:ph type="sldNum" sz="quarter" idx="10"/>
          </p:nvPr>
        </p:nvSpPr>
        <p:spPr/>
        <p:txBody>
          <a:bodyPr/>
          <a:lstStyle>
            <a:lvl1pPr>
              <a:defRPr/>
            </a:lvl1pPr>
          </a:lstStyle>
          <a:p>
            <a:pPr>
              <a:defRPr/>
            </a:pPr>
            <a:fld id="{9CD083B5-CEF5-48E9-9D26-4A7F10DDE7F7}" type="slidenum">
              <a:rPr lang="en-GB">
                <a:solidFill>
                  <a:prstClr val="black"/>
                </a:solidFill>
              </a:rPr>
              <a:pPr>
                <a:defRPr/>
              </a:pPr>
              <a:t>‹#›</a:t>
            </a:fld>
            <a:endParaRPr lang="en-GB" dirty="0">
              <a:solidFill>
                <a:prstClr val="black"/>
              </a:solidFill>
            </a:endParaRPr>
          </a:p>
        </p:txBody>
      </p:sp>
      <p:sp>
        <p:nvSpPr>
          <p:cNvPr id="5" name="Date Placeholder 3"/>
          <p:cNvSpPr>
            <a:spLocks noGrp="1"/>
          </p:cNvSpPr>
          <p:nvPr>
            <p:ph type="dt" sz="half" idx="11"/>
          </p:nvPr>
        </p:nvSpPr>
        <p:spPr/>
        <p:txBody>
          <a:bodyPr/>
          <a:lstStyle>
            <a:lvl1pPr>
              <a:defRPr/>
            </a:lvl1pPr>
          </a:lstStyle>
          <a:p>
            <a:pPr>
              <a:defRPr/>
            </a:pPr>
            <a:endParaRPr lang="en-US" dirty="0">
              <a:solidFill>
                <a:prstClr val="black"/>
              </a:solidFill>
            </a:endParaRPr>
          </a:p>
        </p:txBody>
      </p:sp>
      <p:sp>
        <p:nvSpPr>
          <p:cNvPr id="6" name="Footer Placeholder 4"/>
          <p:cNvSpPr>
            <a:spLocks noGrp="1"/>
          </p:cNvSpPr>
          <p:nvPr>
            <p:ph type="ftr" sz="quarter" idx="12"/>
          </p:nvPr>
        </p:nvSpPr>
        <p:spPr/>
        <p:txBody>
          <a:bodyPr/>
          <a:lstStyle>
            <a:lvl1pPr>
              <a:defRPr/>
            </a:lvl1pPr>
          </a:lstStyle>
          <a:p>
            <a:pPr>
              <a:defRPr/>
            </a:pPr>
            <a:r>
              <a:rPr lang="en-US" dirty="0">
                <a:solidFill>
                  <a:prstClr val="black"/>
                </a:solidFill>
              </a:rPr>
              <a:t>Presentation of financial products - 2011</a:t>
            </a:r>
          </a:p>
        </p:txBody>
      </p:sp>
    </p:spTree>
    <p:extLst>
      <p:ext uri="{BB962C8B-B14F-4D97-AF65-F5344CB8AC3E}">
        <p14:creationId xmlns:p14="http://schemas.microsoft.com/office/powerpoint/2010/main" val="17344631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fld id="{109C2D9B-381E-4DC5-A3D1-8A333F10E104}" type="slidenum">
              <a:rPr lang="en-GB">
                <a:solidFill>
                  <a:prstClr val="black"/>
                </a:solidFill>
              </a:rPr>
              <a:pPr>
                <a:defRPr/>
              </a:pPr>
              <a:t>‹#›</a:t>
            </a:fld>
            <a:endParaRPr lang="en-GB" dirty="0">
              <a:solidFill>
                <a:prstClr val="black"/>
              </a:solidFill>
            </a:endParaRPr>
          </a:p>
        </p:txBody>
      </p:sp>
      <p:sp>
        <p:nvSpPr>
          <p:cNvPr id="3" name="Date Placeholder 3"/>
          <p:cNvSpPr>
            <a:spLocks noGrp="1"/>
          </p:cNvSpPr>
          <p:nvPr>
            <p:ph type="dt" sz="half" idx="11"/>
          </p:nvPr>
        </p:nvSpPr>
        <p:spPr/>
        <p:txBody>
          <a:bodyPr/>
          <a:lstStyle>
            <a:lvl1pPr>
              <a:defRPr/>
            </a:lvl1pPr>
          </a:lstStyle>
          <a:p>
            <a:pPr>
              <a:defRPr/>
            </a:pPr>
            <a:endParaRPr lang="en-US" dirty="0">
              <a:solidFill>
                <a:prstClr val="black"/>
              </a:solidFill>
            </a:endParaRPr>
          </a:p>
        </p:txBody>
      </p:sp>
      <p:sp>
        <p:nvSpPr>
          <p:cNvPr id="4" name="Footer Placeholder 4"/>
          <p:cNvSpPr>
            <a:spLocks noGrp="1"/>
          </p:cNvSpPr>
          <p:nvPr>
            <p:ph type="ftr" sz="quarter" idx="12"/>
          </p:nvPr>
        </p:nvSpPr>
        <p:spPr/>
        <p:txBody>
          <a:bodyPr/>
          <a:lstStyle>
            <a:lvl1pPr>
              <a:defRPr/>
            </a:lvl1pPr>
          </a:lstStyle>
          <a:p>
            <a:pPr>
              <a:defRPr/>
            </a:pPr>
            <a:r>
              <a:rPr lang="en-US" dirty="0">
                <a:solidFill>
                  <a:prstClr val="black"/>
                </a:solidFill>
              </a:rPr>
              <a:t>Presentation of financial products - 2011</a:t>
            </a:r>
          </a:p>
        </p:txBody>
      </p:sp>
    </p:spTree>
    <p:extLst>
      <p:ext uri="{BB962C8B-B14F-4D97-AF65-F5344CB8AC3E}">
        <p14:creationId xmlns:p14="http://schemas.microsoft.com/office/powerpoint/2010/main" val="365684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22041" indent="0" algn="ctr">
              <a:buNone/>
              <a:defRPr>
                <a:solidFill>
                  <a:schemeClr val="tx1">
                    <a:tint val="75000"/>
                  </a:schemeClr>
                </a:solidFill>
              </a:defRPr>
            </a:lvl2pPr>
            <a:lvl3pPr marL="844083" indent="0" algn="ctr">
              <a:buNone/>
              <a:defRPr>
                <a:solidFill>
                  <a:schemeClr val="tx1">
                    <a:tint val="75000"/>
                  </a:schemeClr>
                </a:solidFill>
              </a:defRPr>
            </a:lvl3pPr>
            <a:lvl4pPr marL="1266124" indent="0" algn="ctr">
              <a:buNone/>
              <a:defRPr>
                <a:solidFill>
                  <a:schemeClr val="tx1">
                    <a:tint val="75000"/>
                  </a:schemeClr>
                </a:solidFill>
              </a:defRPr>
            </a:lvl4pPr>
            <a:lvl5pPr marL="1688165" indent="0" algn="ctr">
              <a:buNone/>
              <a:defRPr>
                <a:solidFill>
                  <a:schemeClr val="tx1">
                    <a:tint val="75000"/>
                  </a:schemeClr>
                </a:solidFill>
              </a:defRPr>
            </a:lvl5pPr>
            <a:lvl6pPr marL="2110207" indent="0" algn="ctr">
              <a:buNone/>
              <a:defRPr>
                <a:solidFill>
                  <a:schemeClr val="tx1">
                    <a:tint val="75000"/>
                  </a:schemeClr>
                </a:solidFill>
              </a:defRPr>
            </a:lvl6pPr>
            <a:lvl7pPr marL="2532248" indent="0" algn="ctr">
              <a:buNone/>
              <a:defRPr>
                <a:solidFill>
                  <a:schemeClr val="tx1">
                    <a:tint val="75000"/>
                  </a:schemeClr>
                </a:solidFill>
              </a:defRPr>
            </a:lvl7pPr>
            <a:lvl8pPr marL="2954289" indent="0" algn="ctr">
              <a:buNone/>
              <a:defRPr>
                <a:solidFill>
                  <a:schemeClr val="tx1">
                    <a:tint val="75000"/>
                  </a:schemeClr>
                </a:solidFill>
              </a:defRPr>
            </a:lvl8pPr>
            <a:lvl9pPr marL="3376331"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B00CA6D-03B0-465F-BA4D-18708FB33BED}" type="datetimeFigureOut">
              <a:rPr lang="en-GB" smtClean="0">
                <a:solidFill>
                  <a:prstClr val="black"/>
                </a:solidFill>
              </a:rPr>
              <a:pPr/>
              <a:t>27/08/2015</a:t>
            </a:fld>
            <a:endParaRPr lang="en-GB" dirty="0">
              <a:solidFill>
                <a:prstClr val="black"/>
              </a:solidFill>
            </a:endParaRPr>
          </a:p>
        </p:txBody>
      </p:sp>
      <p:sp>
        <p:nvSpPr>
          <p:cNvPr id="5" name="Footer Placeholder 4"/>
          <p:cNvSpPr>
            <a:spLocks noGrp="1"/>
          </p:cNvSpPr>
          <p:nvPr>
            <p:ph type="ftr" sz="quarter" idx="11"/>
          </p:nvPr>
        </p:nvSpPr>
        <p:spPr/>
        <p:txBody>
          <a:bodyPr/>
          <a:lstStyle/>
          <a:p>
            <a:endParaRPr lang="en-GB" dirty="0">
              <a:solidFill>
                <a:prstClr val="black"/>
              </a:solidFill>
            </a:endParaRPr>
          </a:p>
        </p:txBody>
      </p:sp>
      <p:sp>
        <p:nvSpPr>
          <p:cNvPr id="6" name="Slide Number Placeholder 5"/>
          <p:cNvSpPr>
            <a:spLocks noGrp="1"/>
          </p:cNvSpPr>
          <p:nvPr>
            <p:ph type="sldNum" sz="quarter" idx="12"/>
          </p:nvPr>
        </p:nvSpPr>
        <p:spPr/>
        <p:txBody>
          <a:bodyPr/>
          <a:lstStyle/>
          <a:p>
            <a:fld id="{3B139FB3-B9F3-44EE-9ED3-BEC83F07E202}" type="slidenum">
              <a:rPr lang="en-GB">
                <a:solidFill>
                  <a:prstClr val="black"/>
                </a:solidFill>
              </a:rPr>
              <a:pPr/>
              <a:t>‹#›</a:t>
            </a:fld>
            <a:endParaRPr lang="en-GB" dirty="0">
              <a:solidFill>
                <a:prstClr val="black"/>
              </a:solidFill>
            </a:endParaRPr>
          </a:p>
        </p:txBody>
      </p:sp>
    </p:spTree>
    <p:extLst>
      <p:ext uri="{BB962C8B-B14F-4D97-AF65-F5344CB8AC3E}">
        <p14:creationId xmlns:p14="http://schemas.microsoft.com/office/powerpoint/2010/main" val="3428230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13792"/>
            <a:ext cx="8229600" cy="1143000"/>
          </a:xfrm>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Slide Number Placeholder 6"/>
          <p:cNvSpPr>
            <a:spLocks noGrp="1"/>
          </p:cNvSpPr>
          <p:nvPr>
            <p:ph type="sldNum" sz="quarter" idx="10"/>
          </p:nvPr>
        </p:nvSpPr>
        <p:spPr>
          <a:xfrm>
            <a:off x="8254136" y="6064034"/>
            <a:ext cx="854694" cy="365125"/>
          </a:xfrm>
        </p:spPr>
        <p:txBody>
          <a:bodyPr/>
          <a:lstStyle>
            <a:lvl1pPr>
              <a:defRPr/>
            </a:lvl1pPr>
          </a:lstStyle>
          <a:p>
            <a:pPr>
              <a:defRPr/>
            </a:pPr>
            <a:fld id="{3C19D4DD-36DC-4EB9-B856-AD910FD034A5}" type="slidenum">
              <a:rPr lang="en-GB">
                <a:solidFill>
                  <a:prstClr val="black"/>
                </a:solidFill>
              </a:rPr>
              <a:pPr>
                <a:defRPr/>
              </a:pPr>
              <a:t>‹#›</a:t>
            </a:fld>
            <a:endParaRPr lang="en-GB" dirty="0">
              <a:solidFill>
                <a:prstClr val="black"/>
              </a:solidFill>
            </a:endParaRPr>
          </a:p>
        </p:txBody>
      </p:sp>
      <p:sp>
        <p:nvSpPr>
          <p:cNvPr id="5" name="Date Placeholder 3"/>
          <p:cNvSpPr>
            <a:spLocks noGrp="1"/>
          </p:cNvSpPr>
          <p:nvPr>
            <p:ph type="dt" sz="half" idx="11"/>
          </p:nvPr>
        </p:nvSpPr>
        <p:spPr/>
        <p:txBody>
          <a:bodyPr/>
          <a:lstStyle>
            <a:lvl1pPr>
              <a:defRPr/>
            </a:lvl1pPr>
          </a:lstStyle>
          <a:p>
            <a:pPr>
              <a:defRPr/>
            </a:pPr>
            <a:endParaRPr lang="en-US" dirty="0">
              <a:solidFill>
                <a:prstClr val="black"/>
              </a:solidFill>
            </a:endParaRPr>
          </a:p>
        </p:txBody>
      </p:sp>
      <p:sp>
        <p:nvSpPr>
          <p:cNvPr id="6" name="Footer Placeholder 4"/>
          <p:cNvSpPr>
            <a:spLocks noGrp="1"/>
          </p:cNvSpPr>
          <p:nvPr>
            <p:ph type="ftr" sz="quarter" idx="12"/>
          </p:nvPr>
        </p:nvSpPr>
        <p:spPr/>
        <p:txBody>
          <a:bodyPr/>
          <a:lstStyle>
            <a:lvl1pPr>
              <a:defRPr/>
            </a:lvl1pPr>
          </a:lstStyle>
          <a:p>
            <a:pPr>
              <a:defRPr/>
            </a:pPr>
            <a:r>
              <a:rPr lang="en-US" dirty="0">
                <a:solidFill>
                  <a:prstClr val="black"/>
                </a:solidFill>
              </a:rPr>
              <a:t>Presentation of financial products - 2011</a:t>
            </a:r>
          </a:p>
        </p:txBody>
      </p:sp>
    </p:spTree>
    <p:extLst>
      <p:ext uri="{BB962C8B-B14F-4D97-AF65-F5344CB8AC3E}">
        <p14:creationId xmlns:p14="http://schemas.microsoft.com/office/powerpoint/2010/main" val="1313503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B4582E29-6385-4DD7-BE39-CA4D79017585}" type="slidenum">
              <a:rPr lang="en-US" altLang="en-US"/>
              <a:pPr/>
              <a:t>‹#›</a:t>
            </a:fld>
            <a:endParaRPr lang="en-US" altLang="en-US"/>
          </a:p>
        </p:txBody>
      </p:sp>
    </p:spTree>
    <p:extLst>
      <p:ext uri="{BB962C8B-B14F-4D97-AF65-F5344CB8AC3E}">
        <p14:creationId xmlns:p14="http://schemas.microsoft.com/office/powerpoint/2010/main" val="4144130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01D9FAC3-2DD2-4BAF-BA33-A62D1B39E101}" type="slidenum">
              <a:rPr lang="en-US" altLang="en-US"/>
              <a:pPr/>
              <a:t>‹#›</a:t>
            </a:fld>
            <a:endParaRPr lang="en-US" altLang="en-US"/>
          </a:p>
        </p:txBody>
      </p:sp>
    </p:spTree>
    <p:extLst>
      <p:ext uri="{BB962C8B-B14F-4D97-AF65-F5344CB8AC3E}">
        <p14:creationId xmlns:p14="http://schemas.microsoft.com/office/powerpoint/2010/main" val="3493929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7800" y="1600200"/>
            <a:ext cx="36195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19700" y="1600200"/>
            <a:ext cx="36195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A5218617-E396-441C-B69A-1CBBB99920BE}" type="slidenum">
              <a:rPr lang="en-US" altLang="en-US"/>
              <a:pPr/>
              <a:t>‹#›</a:t>
            </a:fld>
            <a:endParaRPr lang="en-US" altLang="en-US"/>
          </a:p>
        </p:txBody>
      </p:sp>
    </p:spTree>
    <p:extLst>
      <p:ext uri="{BB962C8B-B14F-4D97-AF65-F5344CB8AC3E}">
        <p14:creationId xmlns:p14="http://schemas.microsoft.com/office/powerpoint/2010/main" val="4246738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9" name="Rectangle 6"/>
          <p:cNvSpPr>
            <a:spLocks noGrp="1" noChangeArrowheads="1"/>
          </p:cNvSpPr>
          <p:nvPr>
            <p:ph type="sldNum" sz="quarter" idx="12"/>
          </p:nvPr>
        </p:nvSpPr>
        <p:spPr/>
        <p:txBody>
          <a:bodyPr/>
          <a:lstStyle>
            <a:lvl1pPr>
              <a:defRPr/>
            </a:lvl1pPr>
          </a:lstStyle>
          <a:p>
            <a:fld id="{CC1B3BB7-C294-47B0-A85E-3D8C87A6512A}" type="slidenum">
              <a:rPr lang="en-US" altLang="en-US"/>
              <a:pPr/>
              <a:t>‹#›</a:t>
            </a:fld>
            <a:endParaRPr lang="en-US" altLang="en-US"/>
          </a:p>
        </p:txBody>
      </p:sp>
    </p:spTree>
    <p:extLst>
      <p:ext uri="{BB962C8B-B14F-4D97-AF65-F5344CB8AC3E}">
        <p14:creationId xmlns:p14="http://schemas.microsoft.com/office/powerpoint/2010/main" val="18566389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fld id="{B86D9D10-B317-4A77-AF28-1B9271EE5E7A}" type="slidenum">
              <a:rPr lang="en-US" altLang="en-US"/>
              <a:pPr/>
              <a:t>‹#›</a:t>
            </a:fld>
            <a:endParaRPr lang="en-US" altLang="en-US"/>
          </a:p>
        </p:txBody>
      </p:sp>
    </p:spTree>
    <p:extLst>
      <p:ext uri="{BB962C8B-B14F-4D97-AF65-F5344CB8AC3E}">
        <p14:creationId xmlns:p14="http://schemas.microsoft.com/office/powerpoint/2010/main" val="3974520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4" name="Rectangle 6"/>
          <p:cNvSpPr>
            <a:spLocks noGrp="1" noChangeArrowheads="1"/>
          </p:cNvSpPr>
          <p:nvPr>
            <p:ph type="sldNum" sz="quarter" idx="12"/>
          </p:nvPr>
        </p:nvSpPr>
        <p:spPr/>
        <p:txBody>
          <a:bodyPr/>
          <a:lstStyle>
            <a:lvl1pPr>
              <a:defRPr/>
            </a:lvl1pPr>
          </a:lstStyle>
          <a:p>
            <a:fld id="{BA6AA37A-7D37-40E3-94AE-2B98C8396A7B}" type="slidenum">
              <a:rPr lang="en-US" altLang="en-US"/>
              <a:pPr/>
              <a:t>‹#›</a:t>
            </a:fld>
            <a:endParaRPr lang="en-US" altLang="en-US"/>
          </a:p>
        </p:txBody>
      </p:sp>
    </p:spTree>
    <p:extLst>
      <p:ext uri="{BB962C8B-B14F-4D97-AF65-F5344CB8AC3E}">
        <p14:creationId xmlns:p14="http://schemas.microsoft.com/office/powerpoint/2010/main" val="194907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400923C0-E58A-4D16-91C6-ADBCE2C60E95}" type="slidenum">
              <a:rPr lang="en-US" altLang="en-US"/>
              <a:pPr/>
              <a:t>‹#›</a:t>
            </a:fld>
            <a:endParaRPr lang="en-US" altLang="en-US"/>
          </a:p>
        </p:txBody>
      </p:sp>
    </p:spTree>
    <p:extLst>
      <p:ext uri="{BB962C8B-B14F-4D97-AF65-F5344CB8AC3E}">
        <p14:creationId xmlns:p14="http://schemas.microsoft.com/office/powerpoint/2010/main" val="377911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fld id="{7EA07053-2CB7-4B9F-970D-756D7EB58295}" type="slidenum">
              <a:rPr lang="en-US" altLang="en-US"/>
              <a:pPr/>
              <a:t>‹#›</a:t>
            </a:fld>
            <a:endParaRPr lang="en-US" altLang="en-US"/>
          </a:p>
        </p:txBody>
      </p:sp>
    </p:spTree>
    <p:extLst>
      <p:ext uri="{BB962C8B-B14F-4D97-AF65-F5344CB8AC3E}">
        <p14:creationId xmlns:p14="http://schemas.microsoft.com/office/powerpoint/2010/main" val="3030533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20" Type="http://schemas.openxmlformats.org/officeDocument/2006/relationships/image" Target="../media/image6.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image" Target="../media/image5.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Layout" Target="../slideLayouts/slideLayout16.xml"/><Relationship Id="rId7"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9"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1447800" y="277813"/>
            <a:ext cx="73914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1447800" y="1600200"/>
            <a:ext cx="73914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8484" name="Rectangle 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solidFill>
                  <a:srgbClr val="000000"/>
                </a:solidFill>
                <a:latin typeface="+mn-lt"/>
                <a:cs typeface="+mn-cs"/>
              </a:defRPr>
            </a:lvl1pPr>
          </a:lstStyle>
          <a:p>
            <a:pPr defTabSz="914400" fontAlgn="base">
              <a:spcBef>
                <a:spcPct val="0"/>
              </a:spcBef>
              <a:spcAft>
                <a:spcPct val="0"/>
              </a:spcAft>
              <a:defRPr/>
            </a:pPr>
            <a:endParaRPr lang="en-US"/>
          </a:p>
        </p:txBody>
      </p:sp>
      <p:sp>
        <p:nvSpPr>
          <p:cNvPr id="148485"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solidFill>
                  <a:srgbClr val="000000"/>
                </a:solidFill>
                <a:latin typeface="+mn-lt"/>
                <a:cs typeface="+mn-cs"/>
              </a:defRPr>
            </a:lvl1pPr>
          </a:lstStyle>
          <a:p>
            <a:pPr defTabSz="914400" fontAlgn="base">
              <a:spcBef>
                <a:spcPct val="0"/>
              </a:spcBef>
              <a:spcAft>
                <a:spcPct val="0"/>
              </a:spcAft>
              <a:defRPr/>
            </a:pPr>
            <a:endParaRPr lang="en-US"/>
          </a:p>
        </p:txBody>
      </p:sp>
      <p:sp>
        <p:nvSpPr>
          <p:cNvPr id="148486" name="Rectangle 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a:solidFill>
                  <a:srgbClr val="000000"/>
                </a:solidFill>
              </a:defRPr>
            </a:lvl1pPr>
          </a:lstStyle>
          <a:p>
            <a:pPr defTabSz="914400" fontAlgn="base">
              <a:spcBef>
                <a:spcPct val="0"/>
              </a:spcBef>
              <a:spcAft>
                <a:spcPct val="0"/>
              </a:spcAft>
            </a:pPr>
            <a:fld id="{09FA4196-31CE-42D6-AB01-53EFF49ECFF6}" type="slidenum">
              <a:rPr lang="en-US" altLang="en-US" smtClean="0">
                <a:cs typeface="Arial" panose="020B0604020202020204" pitchFamily="34" charset="0"/>
              </a:rPr>
              <a:pPr defTabSz="914400" fontAlgn="base">
                <a:spcBef>
                  <a:spcPct val="0"/>
                </a:spcBef>
                <a:spcAft>
                  <a:spcPct val="0"/>
                </a:spcAft>
              </a:pPr>
              <a:t>‹#›</a:t>
            </a:fld>
            <a:endParaRPr lang="en-US" altLang="en-US" smtClean="0">
              <a:cs typeface="Arial" panose="020B0604020202020204" pitchFamily="34" charset="0"/>
            </a:endParaRPr>
          </a:p>
        </p:txBody>
      </p:sp>
      <p:grpSp>
        <p:nvGrpSpPr>
          <p:cNvPr id="2055" name="Group 18"/>
          <p:cNvGrpSpPr>
            <a:grpSpLocks/>
          </p:cNvGrpSpPr>
          <p:nvPr userDrawn="1"/>
        </p:nvGrpSpPr>
        <p:grpSpPr bwMode="auto">
          <a:xfrm>
            <a:off x="0" y="0"/>
            <a:ext cx="1295400" cy="6858000"/>
            <a:chOff x="0" y="0"/>
            <a:chExt cx="816" cy="4320"/>
          </a:xfrm>
        </p:grpSpPr>
        <p:pic>
          <p:nvPicPr>
            <p:cNvPr id="2057" name="Picture 13" descr="AfDB_Rice_015"/>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816"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4" descr="ph climat3"/>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0" y="816"/>
              <a:ext cx="816" cy="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5" descr="ph climat2"/>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0" y="1776"/>
              <a:ext cx="816" cy="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6" descr="Canal secondaire S2 réhaussé en fonction"/>
            <p:cNvPicPr>
              <a:picLocks noChangeAspect="1" noChangeArrowheads="1"/>
            </p:cNvPicPr>
            <p:nvPr userDrawn="1"/>
          </p:nvPicPr>
          <p:blipFill>
            <a:blip r:embed="rId18">
              <a:extLst>
                <a:ext uri="{28A0092B-C50C-407E-A947-70E740481C1C}">
                  <a14:useLocalDpi xmlns:a14="http://schemas.microsoft.com/office/drawing/2010/main" val="0"/>
                </a:ext>
              </a:extLst>
            </a:blip>
            <a:srcRect/>
            <a:stretch>
              <a:fillRect/>
            </a:stretch>
          </p:blipFill>
          <p:spPr bwMode="auto">
            <a:xfrm>
              <a:off x="0" y="2592"/>
              <a:ext cx="816"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1" name="Picture 17" descr="IMGP2410"/>
            <p:cNvPicPr>
              <a:picLocks noChangeAspect="1" noChangeArrowheads="1"/>
            </p:cNvPicPr>
            <p:nvPr userDrawn="1"/>
          </p:nvPicPr>
          <p:blipFill>
            <a:blip r:embed="rId19">
              <a:extLst>
                <a:ext uri="{28A0092B-C50C-407E-A947-70E740481C1C}">
                  <a14:useLocalDpi xmlns:a14="http://schemas.microsoft.com/office/drawing/2010/main" val="0"/>
                </a:ext>
              </a:extLst>
            </a:blip>
            <a:srcRect/>
            <a:stretch>
              <a:fillRect/>
            </a:stretch>
          </p:blipFill>
          <p:spPr bwMode="auto">
            <a:xfrm>
              <a:off x="0" y="3456"/>
              <a:ext cx="816" cy="8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48499" name="Picture 19" descr="African Development Bank Group Logo"/>
          <p:cNvPicPr>
            <a:picLocks noChangeAspect="1" noChangeArrowheads="1"/>
          </p:cNvPicPr>
          <p:nvPr userDrawn="1"/>
        </p:nvPicPr>
        <p:blipFill>
          <a:blip r:embed="rId20">
            <a:extLst>
              <a:ext uri="{28A0092B-C50C-407E-A947-70E740481C1C}">
                <a14:useLocalDpi xmlns:a14="http://schemas.microsoft.com/office/drawing/2010/main" val="0"/>
              </a:ext>
            </a:extLst>
          </a:blip>
          <a:srcRect r="51778"/>
          <a:stretch>
            <a:fillRect/>
          </a:stretch>
        </p:blipFill>
        <p:spPr bwMode="auto">
          <a:xfrm>
            <a:off x="7620000" y="6162675"/>
            <a:ext cx="1524000" cy="695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000798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80" r:id="rId13"/>
  </p:sldLayoutIdLs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48499"/>
                                        </p:tgtEl>
                                        <p:attrNameLst>
                                          <p:attrName>style.visibility</p:attrName>
                                        </p:attrNameLst>
                                      </p:cBhvr>
                                      <p:to>
                                        <p:strVal val="visible"/>
                                      </p:to>
                                    </p:set>
                                    <p:animEffect transition="in" filter="fade">
                                      <p:cBhvr>
                                        <p:cTn id="7" dur="1000"/>
                                        <p:tgtEl>
                                          <p:spTgt spid="1484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defRPr>
      </a:lvl2pPr>
      <a:lvl3pPr algn="l" rtl="0" eaLnBrk="0" fontAlgn="base" hangingPunct="0">
        <a:spcBef>
          <a:spcPct val="0"/>
        </a:spcBef>
        <a:spcAft>
          <a:spcPct val="0"/>
        </a:spcAft>
        <a:defRPr sz="4400">
          <a:solidFill>
            <a:schemeClr val="tx2"/>
          </a:solidFill>
          <a:latin typeface="Garamond" pitchFamily="18" charset="0"/>
        </a:defRPr>
      </a:lvl3pPr>
      <a:lvl4pPr algn="l" rtl="0" eaLnBrk="0" fontAlgn="base" hangingPunct="0">
        <a:spcBef>
          <a:spcPct val="0"/>
        </a:spcBef>
        <a:spcAft>
          <a:spcPct val="0"/>
        </a:spcAft>
        <a:defRPr sz="4400">
          <a:solidFill>
            <a:schemeClr val="tx2"/>
          </a:solidFill>
          <a:latin typeface="Garamond" pitchFamily="18" charset="0"/>
        </a:defRPr>
      </a:lvl4pPr>
      <a:lvl5pPr algn="l" rtl="0" eaLnBrk="0" fontAlgn="base" hangingPunct="0">
        <a:spcBef>
          <a:spcPct val="0"/>
        </a:spcBef>
        <a:spcAft>
          <a:spcPct val="0"/>
        </a:spcAft>
        <a:defRPr sz="4400">
          <a:solidFill>
            <a:schemeClr val="tx2"/>
          </a:solidFill>
          <a:latin typeface="Garamond" pitchFamily="18" charset="0"/>
        </a:defRPr>
      </a:lvl5pPr>
      <a:lvl6pPr marL="457200" algn="l" rtl="0" fontAlgn="base">
        <a:spcBef>
          <a:spcPct val="0"/>
        </a:spcBef>
        <a:spcAft>
          <a:spcPct val="0"/>
        </a:spcAft>
        <a:defRPr sz="4400">
          <a:solidFill>
            <a:schemeClr val="tx2"/>
          </a:solidFill>
          <a:latin typeface="Garamond" pitchFamily="18" charset="0"/>
        </a:defRPr>
      </a:lvl6pPr>
      <a:lvl7pPr marL="914400" algn="l" rtl="0" fontAlgn="base">
        <a:spcBef>
          <a:spcPct val="0"/>
        </a:spcBef>
        <a:spcAft>
          <a:spcPct val="0"/>
        </a:spcAft>
        <a:defRPr sz="4400">
          <a:solidFill>
            <a:schemeClr val="tx2"/>
          </a:solidFill>
          <a:latin typeface="Garamond" pitchFamily="18" charset="0"/>
        </a:defRPr>
      </a:lvl7pPr>
      <a:lvl8pPr marL="1371600" algn="l" rtl="0" fontAlgn="base">
        <a:spcBef>
          <a:spcPct val="0"/>
        </a:spcBef>
        <a:spcAft>
          <a:spcPct val="0"/>
        </a:spcAft>
        <a:defRPr sz="4400">
          <a:solidFill>
            <a:schemeClr val="tx2"/>
          </a:solidFill>
          <a:latin typeface="Garamond" pitchFamily="18" charset="0"/>
        </a:defRPr>
      </a:lvl8pPr>
      <a:lvl9pPr marL="1828800" algn="l" rtl="0" fontAlgn="base">
        <a:spcBef>
          <a:spcPct val="0"/>
        </a:spcBef>
        <a:spcAft>
          <a:spcPct val="0"/>
        </a:spcAft>
        <a:defRPr sz="44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sz="2000">
          <a:solidFill>
            <a:schemeClr val="tx1"/>
          </a:solidFill>
          <a:latin typeface="+mn-lt"/>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26694">
              <a:schemeClr val="bg1"/>
            </a:gs>
            <a:gs pos="8000">
              <a:schemeClr val="bg1"/>
            </a:gs>
            <a:gs pos="35000">
              <a:schemeClr val="bg1"/>
            </a:gs>
            <a:gs pos="15000">
              <a:schemeClr val="bg1"/>
            </a:gs>
            <a:gs pos="96000">
              <a:schemeClr val="bg1"/>
            </a:gs>
            <a:gs pos="50000">
              <a:schemeClr val="bg1"/>
            </a:gs>
          </a:gsLst>
          <a:lin ang="5400000" scaled="1"/>
          <a:tileRect/>
        </a:gradFill>
        <a:effectLst/>
      </p:bgPr>
    </p:bg>
    <p:spTree>
      <p:nvGrpSpPr>
        <p:cNvPr id="1" name=""/>
        <p:cNvGrpSpPr/>
        <p:nvPr/>
      </p:nvGrpSpPr>
      <p:grpSpPr>
        <a:xfrm>
          <a:off x="0" y="0"/>
          <a:ext cx="0" cy="0"/>
          <a:chOff x="0" y="0"/>
          <a:chExt cx="0" cy="0"/>
        </a:xfrm>
      </p:grpSpPr>
      <p:sp>
        <p:nvSpPr>
          <p:cNvPr id="76802" name="Title Placeholder 1"/>
          <p:cNvSpPr>
            <a:spLocks noGrp="1"/>
          </p:cNvSpPr>
          <p:nvPr>
            <p:ph type="title"/>
          </p:nvPr>
        </p:nvSpPr>
        <p:spPr bwMode="auto">
          <a:xfrm>
            <a:off x="457200" y="862018"/>
            <a:ext cx="8229600" cy="89058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76803" name="Text Placeholder 2"/>
          <p:cNvSpPr>
            <a:spLocks noGrp="1"/>
          </p:cNvSpPr>
          <p:nvPr>
            <p:ph type="body" idx="1"/>
          </p:nvPr>
        </p:nvSpPr>
        <p:spPr bwMode="auto">
          <a:xfrm>
            <a:off x="457200" y="2590805"/>
            <a:ext cx="8229600" cy="3535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7" name="Slide Number Placeholder 6"/>
          <p:cNvSpPr>
            <a:spLocks noGrp="1"/>
          </p:cNvSpPr>
          <p:nvPr>
            <p:ph type="sldNum" sz="quarter" idx="4"/>
          </p:nvPr>
        </p:nvSpPr>
        <p:spPr>
          <a:xfrm>
            <a:off x="7940070" y="6538929"/>
            <a:ext cx="854694" cy="365125"/>
          </a:xfrm>
          <a:prstGeom prst="rect">
            <a:avLst/>
          </a:prstGeom>
        </p:spPr>
        <p:txBody>
          <a:bodyPr/>
          <a:lstStyle>
            <a:lvl1pPr algn="r" eaLnBrk="0" hangingPunct="0">
              <a:defRPr sz="1108" b="1" smtClean="0">
                <a:solidFill>
                  <a:schemeClr val="tx1"/>
                </a:solidFill>
                <a:latin typeface="Arial"/>
                <a:cs typeface="Arial"/>
              </a:defRPr>
            </a:lvl1pPr>
          </a:lstStyle>
          <a:p>
            <a:pPr defTabSz="844083" fontAlgn="base">
              <a:spcBef>
                <a:spcPct val="0"/>
              </a:spcBef>
              <a:spcAft>
                <a:spcPct val="0"/>
              </a:spcAft>
              <a:defRPr/>
            </a:pPr>
            <a:fld id="{A32823DD-588C-41E7-9BC0-8F1F4A9977FD}" type="slidenum">
              <a:rPr lang="en-GB" smtClean="0">
                <a:solidFill>
                  <a:prstClr val="black"/>
                </a:solidFill>
              </a:rPr>
              <a:pPr defTabSz="844083" fontAlgn="base">
                <a:spcBef>
                  <a:spcPct val="0"/>
                </a:spcBef>
                <a:spcAft>
                  <a:spcPct val="0"/>
                </a:spcAft>
                <a:defRPr/>
              </a:pPr>
              <a:t>‹#›</a:t>
            </a:fld>
            <a:endParaRPr lang="en-GB" dirty="0">
              <a:solidFill>
                <a:prstClr val="black"/>
              </a:solidFill>
            </a:endParaRPr>
          </a:p>
        </p:txBody>
      </p:sp>
      <p:sp>
        <p:nvSpPr>
          <p:cNvPr id="8" name="Date Placeholder 3"/>
          <p:cNvSpPr>
            <a:spLocks noGrp="1"/>
          </p:cNvSpPr>
          <p:nvPr>
            <p:ph type="dt" sz="half" idx="2"/>
          </p:nvPr>
        </p:nvSpPr>
        <p:spPr>
          <a:xfrm>
            <a:off x="457200" y="6356367"/>
            <a:ext cx="2133600" cy="365125"/>
          </a:xfrm>
          <a:prstGeom prst="rect">
            <a:avLst/>
          </a:prstGeom>
        </p:spPr>
        <p:txBody>
          <a:bodyPr/>
          <a:lstStyle>
            <a:lvl1pPr eaLnBrk="0" hangingPunct="0">
              <a:defRPr sz="923">
                <a:latin typeface="Arial" pitchFamily="34" charset="0"/>
              </a:defRPr>
            </a:lvl1pPr>
          </a:lstStyle>
          <a:p>
            <a:pPr defTabSz="844083" fontAlgn="base">
              <a:spcBef>
                <a:spcPct val="0"/>
              </a:spcBef>
              <a:spcAft>
                <a:spcPct val="0"/>
              </a:spcAft>
              <a:defRPr/>
            </a:pPr>
            <a:endParaRPr lang="en-US" b="1" dirty="0">
              <a:solidFill>
                <a:prstClr val="black"/>
              </a:solidFill>
            </a:endParaRPr>
          </a:p>
        </p:txBody>
      </p:sp>
      <p:sp>
        <p:nvSpPr>
          <p:cNvPr id="9" name="Footer Placeholder 4"/>
          <p:cNvSpPr>
            <a:spLocks noGrp="1"/>
          </p:cNvSpPr>
          <p:nvPr>
            <p:ph type="ftr" sz="quarter" idx="3"/>
          </p:nvPr>
        </p:nvSpPr>
        <p:spPr>
          <a:xfrm>
            <a:off x="3124200" y="6356367"/>
            <a:ext cx="3606312" cy="365125"/>
          </a:xfrm>
          <a:prstGeom prst="rect">
            <a:avLst/>
          </a:prstGeom>
        </p:spPr>
        <p:txBody>
          <a:bodyPr/>
          <a:lstStyle>
            <a:lvl1pPr eaLnBrk="0" hangingPunct="0">
              <a:defRPr sz="923" smtClean="0">
                <a:latin typeface="Arial" pitchFamily="34" charset="0"/>
              </a:defRPr>
            </a:lvl1pPr>
          </a:lstStyle>
          <a:p>
            <a:pPr defTabSz="844083" fontAlgn="base">
              <a:spcBef>
                <a:spcPct val="0"/>
              </a:spcBef>
              <a:spcAft>
                <a:spcPct val="0"/>
              </a:spcAft>
              <a:defRPr/>
            </a:pPr>
            <a:r>
              <a:rPr lang="en-US" b="1" smtClean="0">
                <a:solidFill>
                  <a:prstClr val="black"/>
                </a:solidFill>
              </a:rPr>
              <a:t>Presentation of financial products - 2011</a:t>
            </a:r>
            <a:endParaRPr lang="en-US" b="1" dirty="0">
              <a:solidFill>
                <a:prstClr val="black"/>
              </a:solidFill>
            </a:endParaRPr>
          </a:p>
        </p:txBody>
      </p:sp>
      <p:pic>
        <p:nvPicPr>
          <p:cNvPr id="10" name="Picture 2" descr="http://www.biztechafrica.com/media/images/stories/afdb2.jpg"/>
          <p:cNvPicPr>
            <a:picLocks noChangeAspect="1" noChangeArrowheads="1"/>
          </p:cNvPicPr>
          <p:nvPr/>
        </p:nvPicPr>
        <p:blipFill>
          <a:blip r:embed="rId8" cstate="print">
            <a:extLst>
              <a:ext uri="{BEBA8EAE-BF5A-486C-A8C5-ECC9F3942E4B}">
                <a14:imgProps xmlns:a14="http://schemas.microsoft.com/office/drawing/2010/main">
                  <a14:imgLayer r:embed="rId9">
                    <a14:imgEffect>
                      <a14:backgroundRemoval t="741" b="98889" l="15366" r="85122"/>
                    </a14:imgEffect>
                  </a14:imgLayer>
                </a14:imgProps>
              </a:ext>
              <a:ext uri="{28A0092B-C50C-407E-A947-70E740481C1C}">
                <a14:useLocalDpi xmlns:a14="http://schemas.microsoft.com/office/drawing/2010/main" val="0"/>
              </a:ext>
            </a:extLst>
          </a:blip>
          <a:srcRect/>
          <a:stretch>
            <a:fillRect/>
          </a:stretch>
        </p:blipFill>
        <p:spPr bwMode="auto">
          <a:xfrm>
            <a:off x="8643458" y="6428492"/>
            <a:ext cx="500542" cy="40684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7645264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Lst>
  <p:timing>
    <p:tnLst>
      <p:par>
        <p:cTn id="1" dur="indefinite" restart="never" nodeType="tmRoot"/>
      </p:par>
    </p:tnLst>
  </p:timing>
  <p:hf hdr="0" dt="0"/>
  <p:txStyles>
    <p:titleStyle>
      <a:lvl1pPr algn="ctr" rtl="0" fontAlgn="base">
        <a:spcBef>
          <a:spcPct val="0"/>
        </a:spcBef>
        <a:spcAft>
          <a:spcPct val="0"/>
        </a:spcAft>
        <a:defRPr sz="2031" b="1" kern="1200">
          <a:solidFill>
            <a:schemeClr val="tx1"/>
          </a:solidFill>
          <a:latin typeface="Arial"/>
          <a:ea typeface="+mj-ea"/>
          <a:cs typeface="Arial"/>
        </a:defRPr>
      </a:lvl1pPr>
      <a:lvl2pPr algn="ctr" rtl="0" fontAlgn="base">
        <a:spcBef>
          <a:spcPct val="0"/>
        </a:spcBef>
        <a:spcAft>
          <a:spcPct val="0"/>
        </a:spcAft>
        <a:defRPr sz="2031" b="1">
          <a:solidFill>
            <a:schemeClr val="tx1"/>
          </a:solidFill>
          <a:latin typeface="Arial" charset="0"/>
          <a:cs typeface="Arial" charset="0"/>
        </a:defRPr>
      </a:lvl2pPr>
      <a:lvl3pPr algn="ctr" rtl="0" fontAlgn="base">
        <a:spcBef>
          <a:spcPct val="0"/>
        </a:spcBef>
        <a:spcAft>
          <a:spcPct val="0"/>
        </a:spcAft>
        <a:defRPr sz="2031" b="1">
          <a:solidFill>
            <a:schemeClr val="tx1"/>
          </a:solidFill>
          <a:latin typeface="Arial" charset="0"/>
          <a:cs typeface="Arial" charset="0"/>
        </a:defRPr>
      </a:lvl3pPr>
      <a:lvl4pPr algn="ctr" rtl="0" fontAlgn="base">
        <a:spcBef>
          <a:spcPct val="0"/>
        </a:spcBef>
        <a:spcAft>
          <a:spcPct val="0"/>
        </a:spcAft>
        <a:defRPr sz="2031" b="1">
          <a:solidFill>
            <a:schemeClr val="tx1"/>
          </a:solidFill>
          <a:latin typeface="Arial" charset="0"/>
          <a:cs typeface="Arial" charset="0"/>
        </a:defRPr>
      </a:lvl4pPr>
      <a:lvl5pPr algn="ctr" rtl="0" fontAlgn="base">
        <a:spcBef>
          <a:spcPct val="0"/>
        </a:spcBef>
        <a:spcAft>
          <a:spcPct val="0"/>
        </a:spcAft>
        <a:defRPr sz="2031" b="1">
          <a:solidFill>
            <a:schemeClr val="tx1"/>
          </a:solidFill>
          <a:latin typeface="Arial" charset="0"/>
          <a:cs typeface="Arial" charset="0"/>
        </a:defRPr>
      </a:lvl5pPr>
      <a:lvl6pPr marL="422041" algn="ctr" rtl="0" eaLnBrk="1" fontAlgn="base" hangingPunct="1">
        <a:spcBef>
          <a:spcPct val="0"/>
        </a:spcBef>
        <a:spcAft>
          <a:spcPct val="0"/>
        </a:spcAft>
        <a:defRPr sz="4062">
          <a:solidFill>
            <a:schemeClr val="tx1"/>
          </a:solidFill>
          <a:latin typeface="Calibri" pitchFamily="34" charset="0"/>
        </a:defRPr>
      </a:lvl6pPr>
      <a:lvl7pPr marL="844083" algn="ctr" rtl="0" eaLnBrk="1" fontAlgn="base" hangingPunct="1">
        <a:spcBef>
          <a:spcPct val="0"/>
        </a:spcBef>
        <a:spcAft>
          <a:spcPct val="0"/>
        </a:spcAft>
        <a:defRPr sz="4062">
          <a:solidFill>
            <a:schemeClr val="tx1"/>
          </a:solidFill>
          <a:latin typeface="Calibri" pitchFamily="34" charset="0"/>
        </a:defRPr>
      </a:lvl7pPr>
      <a:lvl8pPr marL="1266124" algn="ctr" rtl="0" eaLnBrk="1" fontAlgn="base" hangingPunct="1">
        <a:spcBef>
          <a:spcPct val="0"/>
        </a:spcBef>
        <a:spcAft>
          <a:spcPct val="0"/>
        </a:spcAft>
        <a:defRPr sz="4062">
          <a:solidFill>
            <a:schemeClr val="tx1"/>
          </a:solidFill>
          <a:latin typeface="Calibri" pitchFamily="34" charset="0"/>
        </a:defRPr>
      </a:lvl8pPr>
      <a:lvl9pPr marL="1688165" algn="ctr" rtl="0" eaLnBrk="1" fontAlgn="base" hangingPunct="1">
        <a:spcBef>
          <a:spcPct val="0"/>
        </a:spcBef>
        <a:spcAft>
          <a:spcPct val="0"/>
        </a:spcAft>
        <a:defRPr sz="4062">
          <a:solidFill>
            <a:schemeClr val="tx1"/>
          </a:solidFill>
          <a:latin typeface="Calibri" pitchFamily="34" charset="0"/>
        </a:defRPr>
      </a:lvl9pPr>
    </p:titleStyle>
    <p:bodyStyle>
      <a:lvl1pPr marL="316531" indent="-316531" algn="l" rtl="0" fontAlgn="base">
        <a:spcBef>
          <a:spcPct val="20000"/>
        </a:spcBef>
        <a:spcAft>
          <a:spcPct val="0"/>
        </a:spcAft>
        <a:buFont typeface="Arial" charset="0"/>
        <a:buChar char="•"/>
        <a:defRPr sz="1200" kern="1200">
          <a:solidFill>
            <a:schemeClr val="tx1"/>
          </a:solidFill>
          <a:latin typeface="Arial"/>
          <a:ea typeface="+mn-ea"/>
          <a:cs typeface="Arial"/>
        </a:defRPr>
      </a:lvl1pPr>
      <a:lvl2pPr marL="685817" indent="-263776" algn="l" rtl="0" fontAlgn="base">
        <a:spcBef>
          <a:spcPct val="20000"/>
        </a:spcBef>
        <a:spcAft>
          <a:spcPct val="0"/>
        </a:spcAft>
        <a:buFont typeface="Arial" charset="0"/>
        <a:buChar char="–"/>
        <a:defRPr sz="1200" kern="1200">
          <a:solidFill>
            <a:schemeClr val="tx1"/>
          </a:solidFill>
          <a:latin typeface="Arial"/>
          <a:ea typeface="+mn-ea"/>
          <a:cs typeface="Arial"/>
        </a:defRPr>
      </a:lvl2pPr>
      <a:lvl3pPr marL="1055103" indent="-211021" algn="l" rtl="0" fontAlgn="base">
        <a:spcBef>
          <a:spcPct val="20000"/>
        </a:spcBef>
        <a:spcAft>
          <a:spcPct val="0"/>
        </a:spcAft>
        <a:buFont typeface="Arial" charset="0"/>
        <a:buChar char="•"/>
        <a:defRPr sz="1200" kern="1200">
          <a:solidFill>
            <a:schemeClr val="tx1"/>
          </a:solidFill>
          <a:latin typeface="Arial"/>
          <a:ea typeface="+mn-ea"/>
          <a:cs typeface="Arial"/>
        </a:defRPr>
      </a:lvl3pPr>
      <a:lvl4pPr marL="1477145" indent="-211021" algn="l" rtl="0" fontAlgn="base">
        <a:spcBef>
          <a:spcPct val="20000"/>
        </a:spcBef>
        <a:spcAft>
          <a:spcPct val="0"/>
        </a:spcAft>
        <a:buFont typeface="Arial" charset="0"/>
        <a:buChar char="–"/>
        <a:defRPr sz="1200" kern="1200">
          <a:solidFill>
            <a:schemeClr val="tx1"/>
          </a:solidFill>
          <a:latin typeface="Arial"/>
          <a:ea typeface="+mn-ea"/>
          <a:cs typeface="Arial"/>
        </a:defRPr>
      </a:lvl4pPr>
      <a:lvl5pPr marL="1899186" indent="-211021" algn="l" rtl="0" fontAlgn="base">
        <a:spcBef>
          <a:spcPct val="20000"/>
        </a:spcBef>
        <a:spcAft>
          <a:spcPct val="0"/>
        </a:spcAft>
        <a:buFont typeface="Arial" charset="0"/>
        <a:buChar char="»"/>
        <a:defRPr sz="1200" kern="1200">
          <a:solidFill>
            <a:schemeClr val="tx1"/>
          </a:solidFill>
          <a:latin typeface="Arial"/>
          <a:ea typeface="+mn-ea"/>
          <a:cs typeface="Arial"/>
        </a:defRPr>
      </a:lvl5pPr>
      <a:lvl6pPr marL="2321227"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6pPr>
      <a:lvl7pPr marL="2743269"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7pPr>
      <a:lvl8pPr marL="3165310"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8pPr>
      <a:lvl9pPr marL="3587351" indent="-211021" algn="l" defTabSz="844083" rtl="0" eaLnBrk="1" latinLnBrk="0" hangingPunct="1">
        <a:spcBef>
          <a:spcPct val="20000"/>
        </a:spcBef>
        <a:buFont typeface="Arial" pitchFamily="34" charset="0"/>
        <a:buChar char="•"/>
        <a:defRPr sz="1846" kern="1200">
          <a:solidFill>
            <a:schemeClr val="tx1"/>
          </a:solidFill>
          <a:latin typeface="+mn-lt"/>
          <a:ea typeface="+mn-ea"/>
          <a:cs typeface="+mn-cs"/>
        </a:defRPr>
      </a:lvl9pPr>
    </p:bodyStyle>
    <p:otherStyle>
      <a:defPPr>
        <a:defRPr lang="en-US"/>
      </a:defPPr>
      <a:lvl1pPr marL="0" algn="l" defTabSz="844083" rtl="0" eaLnBrk="1" latinLnBrk="0" hangingPunct="1">
        <a:defRPr sz="1662" kern="1200">
          <a:solidFill>
            <a:schemeClr val="tx1"/>
          </a:solidFill>
          <a:latin typeface="+mn-lt"/>
          <a:ea typeface="+mn-ea"/>
          <a:cs typeface="+mn-cs"/>
        </a:defRPr>
      </a:lvl1pPr>
      <a:lvl2pPr marL="422041" algn="l" defTabSz="844083" rtl="0" eaLnBrk="1" latinLnBrk="0" hangingPunct="1">
        <a:defRPr sz="1662" kern="1200">
          <a:solidFill>
            <a:schemeClr val="tx1"/>
          </a:solidFill>
          <a:latin typeface="+mn-lt"/>
          <a:ea typeface="+mn-ea"/>
          <a:cs typeface="+mn-cs"/>
        </a:defRPr>
      </a:lvl2pPr>
      <a:lvl3pPr marL="844083" algn="l" defTabSz="844083" rtl="0" eaLnBrk="1" latinLnBrk="0" hangingPunct="1">
        <a:defRPr sz="1662" kern="1200">
          <a:solidFill>
            <a:schemeClr val="tx1"/>
          </a:solidFill>
          <a:latin typeface="+mn-lt"/>
          <a:ea typeface="+mn-ea"/>
          <a:cs typeface="+mn-cs"/>
        </a:defRPr>
      </a:lvl3pPr>
      <a:lvl4pPr marL="1266124" algn="l" defTabSz="844083" rtl="0" eaLnBrk="1" latinLnBrk="0" hangingPunct="1">
        <a:defRPr sz="1662" kern="1200">
          <a:solidFill>
            <a:schemeClr val="tx1"/>
          </a:solidFill>
          <a:latin typeface="+mn-lt"/>
          <a:ea typeface="+mn-ea"/>
          <a:cs typeface="+mn-cs"/>
        </a:defRPr>
      </a:lvl4pPr>
      <a:lvl5pPr marL="1688165" algn="l" defTabSz="844083" rtl="0" eaLnBrk="1" latinLnBrk="0" hangingPunct="1">
        <a:defRPr sz="1662" kern="1200">
          <a:solidFill>
            <a:schemeClr val="tx1"/>
          </a:solidFill>
          <a:latin typeface="+mn-lt"/>
          <a:ea typeface="+mn-ea"/>
          <a:cs typeface="+mn-cs"/>
        </a:defRPr>
      </a:lvl5pPr>
      <a:lvl6pPr marL="2110207" algn="l" defTabSz="844083" rtl="0" eaLnBrk="1" latinLnBrk="0" hangingPunct="1">
        <a:defRPr sz="1662" kern="1200">
          <a:solidFill>
            <a:schemeClr val="tx1"/>
          </a:solidFill>
          <a:latin typeface="+mn-lt"/>
          <a:ea typeface="+mn-ea"/>
          <a:cs typeface="+mn-cs"/>
        </a:defRPr>
      </a:lvl6pPr>
      <a:lvl7pPr marL="2532248" algn="l" defTabSz="844083" rtl="0" eaLnBrk="1" latinLnBrk="0" hangingPunct="1">
        <a:defRPr sz="1662" kern="1200">
          <a:solidFill>
            <a:schemeClr val="tx1"/>
          </a:solidFill>
          <a:latin typeface="+mn-lt"/>
          <a:ea typeface="+mn-ea"/>
          <a:cs typeface="+mn-cs"/>
        </a:defRPr>
      </a:lvl7pPr>
      <a:lvl8pPr marL="2954289" algn="l" defTabSz="844083" rtl="0" eaLnBrk="1" latinLnBrk="0" hangingPunct="1">
        <a:defRPr sz="1662" kern="1200">
          <a:solidFill>
            <a:schemeClr val="tx1"/>
          </a:solidFill>
          <a:latin typeface="+mn-lt"/>
          <a:ea typeface="+mn-ea"/>
          <a:cs typeface="+mn-cs"/>
        </a:defRPr>
      </a:lvl8pPr>
      <a:lvl9pPr marL="3376331" algn="l" defTabSz="844083" rtl="0" eaLnBrk="1" latinLnBrk="0" hangingPunct="1">
        <a:defRPr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6.png"/><Relationship Id="rId4" Type="http://schemas.openxmlformats.org/officeDocument/2006/relationships/image" Target="../media/image15.jpeg"/></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txBox="1">
            <a:spLocks/>
          </p:cNvSpPr>
          <p:nvPr/>
        </p:nvSpPr>
        <p:spPr>
          <a:xfrm>
            <a:off x="3219798" y="1975135"/>
            <a:ext cx="5421643" cy="3061559"/>
          </a:xfrm>
          <a:prstGeom prst="rect">
            <a:avLst/>
          </a:prstGeom>
        </p:spPr>
        <p:txBody>
          <a:bodyPr vert="horz" lIns="91440" tIns="45720" rIns="91440" bIns="45720" rtlCol="0" anchor="ctr"/>
          <a:lstStyle>
            <a:defPPr>
              <a:defRPr lang="fr-FR"/>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endParaRPr lang="en-US" sz="4000" b="1" dirty="0">
              <a:solidFill>
                <a:srgbClr val="008000"/>
              </a:solidFill>
            </a:endParaRPr>
          </a:p>
        </p:txBody>
      </p:sp>
      <p:sp>
        <p:nvSpPr>
          <p:cNvPr id="3" name="Title 2"/>
          <p:cNvSpPr>
            <a:spLocks noGrp="1"/>
          </p:cNvSpPr>
          <p:nvPr>
            <p:ph type="title"/>
          </p:nvPr>
        </p:nvSpPr>
        <p:spPr>
          <a:xfrm>
            <a:off x="1447800" y="1778000"/>
            <a:ext cx="7391400" cy="3007360"/>
          </a:xfrm>
        </p:spPr>
        <p:txBody>
          <a:bodyPr/>
          <a:lstStyle/>
          <a:p>
            <a:r>
              <a:rPr lang="en-US" sz="3600" b="1" kern="1200" dirty="0">
                <a:solidFill>
                  <a:srgbClr val="008000"/>
                </a:solidFill>
                <a:latin typeface="+mn-lt"/>
                <a:ea typeface="+mn-ea"/>
                <a:cs typeface="+mn-cs"/>
              </a:rPr>
              <a:t>Risk management instruments to mobilize private finance</a:t>
            </a:r>
            <a:r>
              <a:rPr lang="en-US" b="1" dirty="0" smtClean="0">
                <a:solidFill>
                  <a:srgbClr val="008000"/>
                </a:solidFill>
              </a:rPr>
              <a:t/>
            </a:r>
            <a:br>
              <a:rPr lang="en-US" b="1" dirty="0" smtClean="0">
                <a:solidFill>
                  <a:srgbClr val="008000"/>
                </a:solidFill>
              </a:rPr>
            </a:br>
            <a:endParaRPr lang="en-US" dirty="0"/>
          </a:p>
        </p:txBody>
      </p:sp>
    </p:spTree>
    <p:extLst>
      <p:ext uri="{BB962C8B-B14F-4D97-AF65-F5344CB8AC3E}">
        <p14:creationId xmlns:p14="http://schemas.microsoft.com/office/powerpoint/2010/main" val="1445416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12240" y="304800"/>
            <a:ext cx="7426960" cy="579120"/>
          </a:xfrm>
        </p:spPr>
        <p:txBody>
          <a:bodyPr/>
          <a:lstStyle/>
          <a:p>
            <a:r>
              <a:rPr lang="en-US" sz="3600" kern="1200" dirty="0">
                <a:solidFill>
                  <a:srgbClr val="008000"/>
                </a:solidFill>
                <a:latin typeface="+mn-lt"/>
                <a:ea typeface="+mn-ea"/>
                <a:cs typeface="+mn-cs"/>
              </a:rPr>
              <a:t>Risk coverage gaps</a:t>
            </a:r>
          </a:p>
        </p:txBody>
      </p:sp>
      <p:sp>
        <p:nvSpPr>
          <p:cNvPr id="6" name="Content Placeholder 5"/>
          <p:cNvSpPr>
            <a:spLocks noGrp="1"/>
          </p:cNvSpPr>
          <p:nvPr>
            <p:ph idx="1"/>
          </p:nvPr>
        </p:nvSpPr>
        <p:spPr>
          <a:xfrm>
            <a:off x="1447800" y="1178560"/>
            <a:ext cx="7391400" cy="5425440"/>
          </a:xfrm>
        </p:spPr>
        <p:txBody>
          <a:bodyPr/>
          <a:lstStyle/>
          <a:p>
            <a:pPr lvl="0" defTabSz="457200" eaLnBrk="1" fontAlgn="auto" hangingPunct="1">
              <a:spcBef>
                <a:spcPts val="0"/>
              </a:spcBef>
              <a:spcAft>
                <a:spcPts val="0"/>
              </a:spcAft>
              <a:buClrTx/>
              <a:buSzTx/>
              <a:buFont typeface="Arial" panose="020B0604020202020204" pitchFamily="34" charset="0"/>
              <a:buChar char="•"/>
            </a:pPr>
            <a:r>
              <a:rPr lang="en-US" sz="2000" kern="1200" dirty="0">
                <a:solidFill>
                  <a:srgbClr val="000000"/>
                </a:solidFill>
              </a:rPr>
              <a:t>In Africa the level of perceived risk is high across most risk categories: </a:t>
            </a:r>
            <a:endParaRPr lang="en-US" sz="2000" kern="1200" dirty="0" smtClean="0">
              <a:solidFill>
                <a:srgbClr val="000000"/>
              </a:solidFill>
            </a:endParaRPr>
          </a:p>
          <a:p>
            <a:pPr lvl="0" defTabSz="457200" eaLnBrk="1" fontAlgn="auto" hangingPunct="1">
              <a:spcBef>
                <a:spcPts val="0"/>
              </a:spcBef>
              <a:spcAft>
                <a:spcPts val="0"/>
              </a:spcAft>
              <a:buClrTx/>
              <a:buSzTx/>
              <a:buFont typeface="Arial" panose="020B0604020202020204" pitchFamily="34" charset="0"/>
              <a:buChar char="•"/>
            </a:pPr>
            <a:endParaRPr lang="en-US" sz="2000" kern="1200" dirty="0">
              <a:solidFill>
                <a:srgbClr val="000000"/>
              </a:solidFill>
            </a:endParaRPr>
          </a:p>
          <a:p>
            <a:pPr lvl="0" defTabSz="457200" eaLnBrk="1" fontAlgn="auto" hangingPunct="1">
              <a:spcBef>
                <a:spcPts val="0"/>
              </a:spcBef>
              <a:spcAft>
                <a:spcPts val="0"/>
              </a:spcAft>
              <a:buClrTx/>
              <a:buSzTx/>
              <a:buFont typeface="Arial" panose="020B0604020202020204" pitchFamily="34" charset="0"/>
              <a:buChar char="•"/>
            </a:pPr>
            <a:r>
              <a:rPr lang="en-US" sz="2000" b="1" i="1" kern="1200" dirty="0">
                <a:solidFill>
                  <a:srgbClr val="000000"/>
                </a:solidFill>
              </a:rPr>
              <a:t>Political, policy and social risk</a:t>
            </a:r>
            <a:r>
              <a:rPr lang="en-US" sz="2000" kern="1200" dirty="0">
                <a:solidFill>
                  <a:srgbClr val="000000"/>
                </a:solidFill>
              </a:rPr>
              <a:t>: </a:t>
            </a:r>
            <a:r>
              <a:rPr lang="en-US" sz="2000" kern="1200" dirty="0" smtClean="0">
                <a:solidFill>
                  <a:srgbClr val="000000"/>
                </a:solidFill>
              </a:rPr>
              <a:t>Political instability, poorly designed and implemented policies</a:t>
            </a:r>
          </a:p>
          <a:p>
            <a:pPr lvl="0" defTabSz="457200" eaLnBrk="1" fontAlgn="auto" hangingPunct="1">
              <a:spcBef>
                <a:spcPts val="0"/>
              </a:spcBef>
              <a:spcAft>
                <a:spcPts val="0"/>
              </a:spcAft>
              <a:buClrTx/>
              <a:buSzTx/>
              <a:buFont typeface="Arial" panose="020B0604020202020204" pitchFamily="34" charset="0"/>
              <a:buChar char="•"/>
            </a:pPr>
            <a:endParaRPr lang="en-US" sz="2000" kern="1200" dirty="0">
              <a:solidFill>
                <a:srgbClr val="000000"/>
              </a:solidFill>
            </a:endParaRPr>
          </a:p>
          <a:p>
            <a:pPr lvl="0" defTabSz="457200" eaLnBrk="1" fontAlgn="auto" hangingPunct="1">
              <a:spcBef>
                <a:spcPts val="0"/>
              </a:spcBef>
              <a:spcAft>
                <a:spcPts val="0"/>
              </a:spcAft>
              <a:buClrTx/>
              <a:buSzTx/>
              <a:buFont typeface="Arial" panose="020B0604020202020204" pitchFamily="34" charset="0"/>
              <a:buChar char="•"/>
            </a:pPr>
            <a:r>
              <a:rPr lang="en-US" sz="2000" b="1" i="1" kern="1200" dirty="0">
                <a:solidFill>
                  <a:srgbClr val="000000"/>
                </a:solidFill>
              </a:rPr>
              <a:t>Physical and technical risk</a:t>
            </a:r>
            <a:r>
              <a:rPr lang="en-US" sz="2000" kern="1200" dirty="0" smtClean="0">
                <a:solidFill>
                  <a:srgbClr val="000000"/>
                </a:solidFill>
              </a:rPr>
              <a:t>: harsh working environments, access to technology, equipment, skilled </a:t>
            </a:r>
            <a:r>
              <a:rPr lang="en-US" sz="2000" kern="1200" dirty="0" err="1" smtClean="0">
                <a:solidFill>
                  <a:srgbClr val="000000"/>
                </a:solidFill>
              </a:rPr>
              <a:t>labour</a:t>
            </a:r>
            <a:endParaRPr lang="en-US" sz="2000" kern="1200" dirty="0" smtClean="0">
              <a:solidFill>
                <a:srgbClr val="000000"/>
              </a:solidFill>
            </a:endParaRPr>
          </a:p>
          <a:p>
            <a:pPr marL="0" lvl="0" indent="0" defTabSz="457200" eaLnBrk="1" fontAlgn="auto" hangingPunct="1">
              <a:spcBef>
                <a:spcPts val="0"/>
              </a:spcBef>
              <a:spcAft>
                <a:spcPts val="0"/>
              </a:spcAft>
              <a:buClrTx/>
              <a:buSzTx/>
              <a:buNone/>
            </a:pPr>
            <a:endParaRPr lang="en-US" sz="2000" kern="1200" dirty="0">
              <a:solidFill>
                <a:srgbClr val="000000"/>
              </a:solidFill>
            </a:endParaRPr>
          </a:p>
          <a:p>
            <a:pPr lvl="0" defTabSz="457200" eaLnBrk="1" fontAlgn="auto" hangingPunct="1">
              <a:spcBef>
                <a:spcPts val="0"/>
              </a:spcBef>
              <a:spcAft>
                <a:spcPts val="0"/>
              </a:spcAft>
              <a:buClrTx/>
              <a:buSzTx/>
              <a:buFont typeface="Arial" panose="020B0604020202020204" pitchFamily="34" charset="0"/>
              <a:buChar char="•"/>
            </a:pPr>
            <a:r>
              <a:rPr lang="en-US" sz="2000" b="1" i="1" kern="1200" dirty="0">
                <a:solidFill>
                  <a:srgbClr val="000000"/>
                </a:solidFill>
              </a:rPr>
              <a:t>Commercial and market risk</a:t>
            </a:r>
            <a:r>
              <a:rPr lang="en-US" sz="2000" kern="1200" dirty="0">
                <a:solidFill>
                  <a:srgbClr val="000000"/>
                </a:solidFill>
              </a:rPr>
              <a:t>: </a:t>
            </a:r>
            <a:r>
              <a:rPr lang="en-US" sz="2000" kern="1200" dirty="0" smtClean="0">
                <a:solidFill>
                  <a:srgbClr val="000000"/>
                </a:solidFill>
              </a:rPr>
              <a:t>perceived </a:t>
            </a:r>
            <a:r>
              <a:rPr lang="en-US" sz="2000" kern="1200" dirty="0">
                <a:solidFill>
                  <a:srgbClr val="000000"/>
                </a:solidFill>
              </a:rPr>
              <a:t>weakness of domestic financial </a:t>
            </a:r>
            <a:r>
              <a:rPr lang="en-US" sz="2000" kern="1200" dirty="0" smtClean="0">
                <a:solidFill>
                  <a:srgbClr val="000000"/>
                </a:solidFill>
              </a:rPr>
              <a:t>markets</a:t>
            </a:r>
            <a:endParaRPr lang="en-US" sz="2000" kern="1200" dirty="0">
              <a:solidFill>
                <a:srgbClr val="000000"/>
              </a:solidFill>
            </a:endParaRPr>
          </a:p>
          <a:p>
            <a:pPr marL="0" lvl="0" indent="0" defTabSz="457200" eaLnBrk="1" fontAlgn="auto" hangingPunct="1">
              <a:spcBef>
                <a:spcPts val="0"/>
              </a:spcBef>
              <a:spcAft>
                <a:spcPts val="0"/>
              </a:spcAft>
              <a:buClrTx/>
              <a:buSzTx/>
              <a:buNone/>
            </a:pPr>
            <a:endParaRPr lang="en-US" sz="1800" strike="sngStrike" kern="1200" dirty="0">
              <a:solidFill>
                <a:srgbClr val="FFC000"/>
              </a:solidFill>
            </a:endParaRPr>
          </a:p>
          <a:p>
            <a:pPr marL="0" lvl="0" indent="0" defTabSz="457200" eaLnBrk="1" fontAlgn="auto" hangingPunct="1">
              <a:spcBef>
                <a:spcPts val="0"/>
              </a:spcBef>
              <a:spcAft>
                <a:spcPts val="0"/>
              </a:spcAft>
              <a:buClrTx/>
              <a:buSzTx/>
              <a:buNone/>
            </a:pPr>
            <a:endParaRPr lang="en-US" sz="1600" kern="1200" dirty="0">
              <a:solidFill>
                <a:srgbClr val="000000"/>
              </a:solidFill>
            </a:endParaRPr>
          </a:p>
          <a:p>
            <a:pPr marL="0" lvl="0" indent="0" defTabSz="457200" eaLnBrk="1" fontAlgn="auto" hangingPunct="1">
              <a:spcBef>
                <a:spcPts val="0"/>
              </a:spcBef>
              <a:spcAft>
                <a:spcPts val="0"/>
              </a:spcAft>
              <a:buClrTx/>
              <a:buSzTx/>
              <a:buNone/>
            </a:pPr>
            <a:endParaRPr lang="en-US" sz="1600" kern="1200" dirty="0">
              <a:solidFill>
                <a:srgbClr val="000000"/>
              </a:solidFill>
            </a:endParaRPr>
          </a:p>
        </p:txBody>
      </p:sp>
    </p:spTree>
    <p:extLst>
      <p:ext uri="{BB962C8B-B14F-4D97-AF65-F5344CB8AC3E}">
        <p14:creationId xmlns:p14="http://schemas.microsoft.com/office/powerpoint/2010/main" val="2270907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MDB role</a:t>
            </a:r>
            <a:endParaRPr lang="en-US" dirty="0"/>
          </a:p>
        </p:txBody>
      </p:sp>
      <p:sp>
        <p:nvSpPr>
          <p:cNvPr id="3" name="Content Placeholder 2"/>
          <p:cNvSpPr>
            <a:spLocks noGrp="1"/>
          </p:cNvSpPr>
          <p:nvPr>
            <p:ph idx="1"/>
          </p:nvPr>
        </p:nvSpPr>
        <p:spPr>
          <a:xfrm>
            <a:off x="1447800" y="1417638"/>
            <a:ext cx="7391400" cy="4713287"/>
          </a:xfrm>
        </p:spPr>
        <p:txBody>
          <a:bodyPr/>
          <a:lstStyle/>
          <a:p>
            <a:r>
              <a:rPr lang="en-US" sz="2000" dirty="0">
                <a:solidFill>
                  <a:srgbClr val="000000"/>
                </a:solidFill>
              </a:rPr>
              <a:t>MDBs play a </a:t>
            </a:r>
            <a:r>
              <a:rPr lang="en-US" sz="2000" dirty="0" smtClean="0">
                <a:solidFill>
                  <a:srgbClr val="000000"/>
                </a:solidFill>
              </a:rPr>
              <a:t>vital role </a:t>
            </a:r>
            <a:r>
              <a:rPr lang="en-US" sz="2000" dirty="0">
                <a:solidFill>
                  <a:srgbClr val="000000"/>
                </a:solidFill>
              </a:rPr>
              <a:t>by providing  concessional resources </a:t>
            </a:r>
            <a:r>
              <a:rPr lang="en-US" sz="2000" dirty="0" smtClean="0">
                <a:solidFill>
                  <a:srgbClr val="000000"/>
                </a:solidFill>
              </a:rPr>
              <a:t>from donor funds to improve </a:t>
            </a:r>
            <a:r>
              <a:rPr lang="en-US" sz="2000" dirty="0">
                <a:solidFill>
                  <a:srgbClr val="000000"/>
                </a:solidFill>
              </a:rPr>
              <a:t>access to capital </a:t>
            </a:r>
            <a:endParaRPr lang="en-US" sz="2000" dirty="0" smtClean="0">
              <a:solidFill>
                <a:srgbClr val="000000"/>
              </a:solidFill>
            </a:endParaRPr>
          </a:p>
          <a:p>
            <a:pPr lvl="1"/>
            <a:r>
              <a:rPr lang="en-US" sz="1600" dirty="0" smtClean="0">
                <a:solidFill>
                  <a:srgbClr val="000000"/>
                </a:solidFill>
              </a:rPr>
              <a:t>In the process, MDBs implement checks and balances to ensure donor funds do not create adverse impacts</a:t>
            </a:r>
            <a:endParaRPr lang="en-US" sz="1600" dirty="0">
              <a:solidFill>
                <a:srgbClr val="000000"/>
              </a:solidFill>
            </a:endParaRPr>
          </a:p>
          <a:p>
            <a:r>
              <a:rPr lang="en-US" sz="2000" dirty="0" smtClean="0">
                <a:solidFill>
                  <a:srgbClr val="000000"/>
                </a:solidFill>
              </a:rPr>
              <a:t>MDBs promote </a:t>
            </a:r>
            <a:r>
              <a:rPr lang="en-US" sz="2000" dirty="0">
                <a:solidFill>
                  <a:srgbClr val="000000"/>
                </a:solidFill>
              </a:rPr>
              <a:t>correct risk allocation – objective is to allocate risks to those entities best able to manage </a:t>
            </a:r>
            <a:r>
              <a:rPr lang="en-US" sz="2000" dirty="0" smtClean="0">
                <a:solidFill>
                  <a:srgbClr val="000000"/>
                </a:solidFill>
              </a:rPr>
              <a:t>specific </a:t>
            </a:r>
            <a:r>
              <a:rPr lang="en-US" sz="2000" dirty="0">
                <a:solidFill>
                  <a:srgbClr val="000000"/>
                </a:solidFill>
              </a:rPr>
              <a:t>risk</a:t>
            </a:r>
          </a:p>
          <a:p>
            <a:r>
              <a:rPr lang="en-US" sz="2000" dirty="0" smtClean="0">
                <a:solidFill>
                  <a:srgbClr val="000000"/>
                </a:solidFill>
              </a:rPr>
              <a:t>Hence, MDBs can leverage private finance through instruments such as Public Private Partnerships, apportioning and reducing risk to private sector</a:t>
            </a:r>
            <a:endParaRPr lang="en-US" sz="2000" dirty="0">
              <a:solidFill>
                <a:srgbClr val="000000"/>
              </a:solidFill>
            </a:endParaRPr>
          </a:p>
          <a:p>
            <a:r>
              <a:rPr lang="en-US" sz="2000" dirty="0" smtClean="0">
                <a:solidFill>
                  <a:srgbClr val="000000"/>
                </a:solidFill>
              </a:rPr>
              <a:t>Scale matters: Programmatic level interventions are preferred to Project </a:t>
            </a:r>
            <a:r>
              <a:rPr lang="en-US" sz="2000" dirty="0">
                <a:solidFill>
                  <a:srgbClr val="000000"/>
                </a:solidFill>
              </a:rPr>
              <a:t>level </a:t>
            </a:r>
            <a:r>
              <a:rPr lang="en-US" sz="2000" dirty="0" smtClean="0">
                <a:solidFill>
                  <a:srgbClr val="000000"/>
                </a:solidFill>
              </a:rPr>
              <a:t>interventions and give more opportunity to manage risk</a:t>
            </a:r>
            <a:endParaRPr lang="en-US" sz="2000" dirty="0">
              <a:solidFill>
                <a:srgbClr val="000000"/>
              </a:solidFill>
            </a:endParaRPr>
          </a:p>
          <a:p>
            <a:endParaRPr lang="en-US" sz="2000" dirty="0"/>
          </a:p>
          <a:p>
            <a:endParaRPr lang="en-US" sz="2000" dirty="0"/>
          </a:p>
        </p:txBody>
      </p:sp>
    </p:spTree>
    <p:extLst>
      <p:ext uri="{BB962C8B-B14F-4D97-AF65-F5344CB8AC3E}">
        <p14:creationId xmlns:p14="http://schemas.microsoft.com/office/powerpoint/2010/main" val="32626648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590040" y="196516"/>
            <a:ext cx="7391400" cy="688819"/>
          </a:xfrm>
        </p:spPr>
        <p:txBody>
          <a:bodyPr/>
          <a:lstStyle/>
          <a:p>
            <a:r>
              <a:rPr lang="en-US" sz="3600" kern="1200" dirty="0" err="1">
                <a:solidFill>
                  <a:srgbClr val="008000"/>
                </a:solidFill>
                <a:latin typeface="+mn-lt"/>
                <a:ea typeface="+mn-ea"/>
                <a:cs typeface="+mn-cs"/>
              </a:rPr>
              <a:t>AfDB</a:t>
            </a:r>
            <a:r>
              <a:rPr lang="en-US" sz="3600" kern="1200" dirty="0">
                <a:solidFill>
                  <a:srgbClr val="008000"/>
                </a:solidFill>
                <a:latin typeface="+mn-lt"/>
                <a:ea typeface="+mn-ea"/>
                <a:cs typeface="+mn-cs"/>
              </a:rPr>
              <a:t> experience</a:t>
            </a:r>
          </a:p>
        </p:txBody>
      </p:sp>
      <p:sp>
        <p:nvSpPr>
          <p:cNvPr id="6" name="Content Placeholder 5"/>
          <p:cNvSpPr>
            <a:spLocks noGrp="1"/>
          </p:cNvSpPr>
          <p:nvPr>
            <p:ph idx="1"/>
          </p:nvPr>
        </p:nvSpPr>
        <p:spPr>
          <a:xfrm>
            <a:off x="1447800" y="975360"/>
            <a:ext cx="7391400" cy="5486400"/>
          </a:xfrm>
        </p:spPr>
        <p:txBody>
          <a:bodyPr/>
          <a:lstStyle/>
          <a:p>
            <a:pPr lvl="0" defTabSz="457200" eaLnBrk="1" fontAlgn="auto" hangingPunct="1">
              <a:spcBef>
                <a:spcPts val="0"/>
              </a:spcBef>
              <a:spcAft>
                <a:spcPts val="0"/>
              </a:spcAft>
              <a:buClrTx/>
              <a:buSzTx/>
              <a:buFont typeface="Arial" panose="020B0604020202020204" pitchFamily="34" charset="0"/>
              <a:buChar char="•"/>
            </a:pPr>
            <a:r>
              <a:rPr lang="en-US" sz="2000" kern="1200" dirty="0" smtClean="0">
                <a:solidFill>
                  <a:srgbClr val="000000"/>
                </a:solidFill>
              </a:rPr>
              <a:t>For large scale projects, risk </a:t>
            </a:r>
            <a:r>
              <a:rPr lang="en-US" sz="2000" kern="1200" dirty="0">
                <a:solidFill>
                  <a:srgbClr val="000000"/>
                </a:solidFill>
              </a:rPr>
              <a:t>transfer approach </a:t>
            </a:r>
            <a:r>
              <a:rPr lang="en-US" sz="2000" kern="1200" dirty="0" smtClean="0">
                <a:solidFill>
                  <a:srgbClr val="000000"/>
                </a:solidFill>
              </a:rPr>
              <a:t>is adopted most </a:t>
            </a:r>
            <a:r>
              <a:rPr lang="en-US" sz="2000" kern="1200" dirty="0">
                <a:solidFill>
                  <a:srgbClr val="000000"/>
                </a:solidFill>
              </a:rPr>
              <a:t>frequently </a:t>
            </a:r>
            <a:r>
              <a:rPr lang="en-US" sz="2000" kern="1200" dirty="0" smtClean="0">
                <a:solidFill>
                  <a:srgbClr val="000000"/>
                </a:solidFill>
              </a:rPr>
              <a:t>(</a:t>
            </a:r>
            <a:r>
              <a:rPr lang="en-US" sz="2000" kern="1200" dirty="0">
                <a:solidFill>
                  <a:srgbClr val="000000"/>
                </a:solidFill>
              </a:rPr>
              <a:t>instruments </a:t>
            </a:r>
            <a:r>
              <a:rPr lang="en-US" sz="2000" kern="1200" dirty="0" smtClean="0">
                <a:solidFill>
                  <a:srgbClr val="000000"/>
                </a:solidFill>
              </a:rPr>
              <a:t>include </a:t>
            </a:r>
            <a:r>
              <a:rPr lang="en-US" sz="2000" i="1" kern="1200" dirty="0" smtClean="0">
                <a:solidFill>
                  <a:srgbClr val="000000"/>
                </a:solidFill>
              </a:rPr>
              <a:t>loan </a:t>
            </a:r>
            <a:r>
              <a:rPr lang="en-US" sz="2000" i="1" kern="1200" dirty="0">
                <a:solidFill>
                  <a:srgbClr val="000000"/>
                </a:solidFill>
              </a:rPr>
              <a:t>guarantees</a:t>
            </a:r>
            <a:r>
              <a:rPr lang="en-US" sz="2000" kern="1200" dirty="0">
                <a:solidFill>
                  <a:srgbClr val="000000"/>
                </a:solidFill>
              </a:rPr>
              <a:t>, </a:t>
            </a:r>
            <a:r>
              <a:rPr lang="en-US" sz="2000" i="1" kern="1200" dirty="0">
                <a:solidFill>
                  <a:srgbClr val="000000"/>
                </a:solidFill>
              </a:rPr>
              <a:t>political risk insurance </a:t>
            </a:r>
            <a:r>
              <a:rPr lang="en-US" sz="2000" kern="1200" dirty="0">
                <a:solidFill>
                  <a:srgbClr val="000000"/>
                </a:solidFill>
              </a:rPr>
              <a:t>and </a:t>
            </a:r>
            <a:r>
              <a:rPr lang="en-US" sz="2000" i="1" kern="1200" dirty="0">
                <a:solidFill>
                  <a:srgbClr val="000000"/>
                </a:solidFill>
              </a:rPr>
              <a:t>public co-investments</a:t>
            </a:r>
            <a:r>
              <a:rPr lang="en-US" sz="2000" kern="1200" dirty="0" smtClean="0">
                <a:solidFill>
                  <a:srgbClr val="000000"/>
                </a:solidFill>
              </a:rPr>
              <a:t>);</a:t>
            </a:r>
            <a:endParaRPr lang="en-US" sz="2000" kern="1200" dirty="0">
              <a:solidFill>
                <a:srgbClr val="000000"/>
              </a:solidFill>
            </a:endParaRPr>
          </a:p>
          <a:p>
            <a:pPr lvl="0" defTabSz="457200" eaLnBrk="1" fontAlgn="auto" hangingPunct="1">
              <a:spcBef>
                <a:spcPts val="0"/>
              </a:spcBef>
              <a:spcAft>
                <a:spcPts val="0"/>
              </a:spcAft>
              <a:buClrTx/>
              <a:buSzTx/>
              <a:buFont typeface="Arial" panose="020B0604020202020204" pitchFamily="34" charset="0"/>
              <a:buChar char="•"/>
            </a:pPr>
            <a:r>
              <a:rPr lang="en-US" sz="2000" i="1" kern="1200" dirty="0" smtClean="0">
                <a:solidFill>
                  <a:srgbClr val="000000"/>
                </a:solidFill>
              </a:rPr>
              <a:t>Targeted </a:t>
            </a:r>
            <a:r>
              <a:rPr lang="en-US" sz="2000" i="1" kern="1200" dirty="0">
                <a:solidFill>
                  <a:srgbClr val="000000"/>
                </a:solidFill>
              </a:rPr>
              <a:t>lines of credit </a:t>
            </a:r>
            <a:r>
              <a:rPr lang="en-US" sz="2000" kern="1200" dirty="0">
                <a:solidFill>
                  <a:srgbClr val="000000"/>
                </a:solidFill>
              </a:rPr>
              <a:t>and the Sustainable Energy Fund for Africa (SEFA) provide examples of how small-to-medium scale </a:t>
            </a:r>
            <a:r>
              <a:rPr lang="en-US" sz="2000" kern="1200" dirty="0" smtClean="0">
                <a:solidFill>
                  <a:srgbClr val="000000"/>
                </a:solidFill>
              </a:rPr>
              <a:t>green projects </a:t>
            </a:r>
            <a:r>
              <a:rPr lang="en-US" sz="2000" kern="1200" dirty="0">
                <a:solidFill>
                  <a:srgbClr val="000000"/>
                </a:solidFill>
              </a:rPr>
              <a:t>can be supported and new sources of capital </a:t>
            </a:r>
            <a:r>
              <a:rPr lang="en-US" sz="2000" kern="1200" dirty="0" smtClean="0">
                <a:solidFill>
                  <a:srgbClr val="000000"/>
                </a:solidFill>
              </a:rPr>
              <a:t>attracted;</a:t>
            </a:r>
          </a:p>
          <a:p>
            <a:pPr lvl="0" defTabSz="457200" eaLnBrk="1" fontAlgn="auto" hangingPunct="1">
              <a:spcBef>
                <a:spcPts val="0"/>
              </a:spcBef>
              <a:spcAft>
                <a:spcPts val="0"/>
              </a:spcAft>
              <a:buClrTx/>
              <a:buSzTx/>
              <a:buFont typeface="Arial" panose="020B0604020202020204" pitchFamily="34" charset="0"/>
              <a:buChar char="•"/>
            </a:pPr>
            <a:r>
              <a:rPr lang="en-US" sz="2000" dirty="0" smtClean="0"/>
              <a:t>Other </a:t>
            </a:r>
            <a:r>
              <a:rPr lang="en-US" sz="2000" i="1" dirty="0" smtClean="0">
                <a:solidFill>
                  <a:srgbClr val="000000"/>
                </a:solidFill>
              </a:rPr>
              <a:t>programmatic</a:t>
            </a:r>
            <a:r>
              <a:rPr lang="en-US" sz="2000" dirty="0" smtClean="0">
                <a:solidFill>
                  <a:srgbClr val="000000"/>
                </a:solidFill>
              </a:rPr>
              <a:t> </a:t>
            </a:r>
            <a:r>
              <a:rPr lang="en-US" sz="2000" dirty="0" smtClean="0"/>
              <a:t>instruments being deployed include providing </a:t>
            </a:r>
            <a:r>
              <a:rPr lang="en-US" sz="2000" i="1" dirty="0" smtClean="0"/>
              <a:t>concessionary finance </a:t>
            </a:r>
            <a:r>
              <a:rPr lang="en-US" sz="2000" dirty="0" smtClean="0"/>
              <a:t>linked with technical </a:t>
            </a:r>
            <a:r>
              <a:rPr lang="en-US" sz="2000" dirty="0"/>
              <a:t>assistance, to commercial banks to incentivize them to lend to renewable energy and energy efficiency opportunities, especially small to medium scale opportunities</a:t>
            </a:r>
            <a:r>
              <a:rPr lang="en-US" sz="2000" dirty="0" smtClean="0"/>
              <a:t>. (</a:t>
            </a:r>
            <a:r>
              <a:rPr lang="en-US" sz="2000" dirty="0" err="1" smtClean="0"/>
              <a:t>e.g</a:t>
            </a:r>
            <a:r>
              <a:rPr lang="en-US" sz="2000" dirty="0" smtClean="0"/>
              <a:t> </a:t>
            </a:r>
            <a:r>
              <a:rPr lang="en-US" sz="2000" dirty="0" smtClean="0">
                <a:solidFill>
                  <a:srgbClr val="FF0000"/>
                </a:solidFill>
              </a:rPr>
              <a:t>Bank is in discussion with two Nigerian banks to extend lines of credit - which blend concessional climate finance - to incentivize the banks to take on additional risk)</a:t>
            </a:r>
            <a:endParaRPr lang="en-US" dirty="0"/>
          </a:p>
        </p:txBody>
      </p:sp>
    </p:spTree>
    <p:extLst>
      <p:ext uri="{BB962C8B-B14F-4D97-AF65-F5344CB8AC3E}">
        <p14:creationId xmlns:p14="http://schemas.microsoft.com/office/powerpoint/2010/main" val="520992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txBox="1">
            <a:spLocks noGrp="1"/>
          </p:cNvSpPr>
          <p:nvPr>
            <p:ph type="title"/>
          </p:nvPr>
        </p:nvSpPr>
        <p:spPr>
          <a:xfrm>
            <a:off x="1447800" y="217309"/>
            <a:ext cx="7391400" cy="1200329"/>
          </a:xfrm>
          <a:prstGeom prst="rect">
            <a:avLst/>
          </a:prstGeom>
          <a:noFill/>
        </p:spPr>
        <p:txBody>
          <a:bodyPr wrap="square" rtlCol="0">
            <a:spAutoFit/>
          </a:bodyPr>
          <a:lstStyle/>
          <a:p>
            <a:r>
              <a:rPr lang="en-US" sz="2400" kern="1200" dirty="0">
                <a:solidFill>
                  <a:srgbClr val="008000"/>
                </a:solidFill>
                <a:latin typeface="+mn-lt"/>
                <a:ea typeface="+mn-ea"/>
                <a:cs typeface="+mn-cs"/>
              </a:rPr>
              <a:t>Case study 1: Morocco’s </a:t>
            </a:r>
            <a:r>
              <a:rPr lang="en-US" sz="2400" kern="1200" dirty="0" err="1">
                <a:solidFill>
                  <a:srgbClr val="008000"/>
                </a:solidFill>
                <a:latin typeface="+mn-lt"/>
                <a:ea typeface="+mn-ea"/>
                <a:cs typeface="+mn-cs"/>
              </a:rPr>
              <a:t>Ouarzazate</a:t>
            </a:r>
            <a:r>
              <a:rPr lang="en-US" sz="2400" kern="1200" dirty="0">
                <a:solidFill>
                  <a:srgbClr val="008000"/>
                </a:solidFill>
                <a:latin typeface="+mn-lt"/>
                <a:ea typeface="+mn-ea"/>
                <a:cs typeface="+mn-cs"/>
              </a:rPr>
              <a:t> I Concentrated Solar Power  (CSP) Project  ($1.3B)</a:t>
            </a:r>
          </a:p>
        </p:txBody>
      </p:sp>
      <p:sp>
        <p:nvSpPr>
          <p:cNvPr id="5" name="Content Placeholder 4"/>
          <p:cNvSpPr>
            <a:spLocks noGrp="1"/>
          </p:cNvSpPr>
          <p:nvPr>
            <p:ph idx="1"/>
          </p:nvPr>
        </p:nvSpPr>
        <p:spPr>
          <a:xfrm>
            <a:off x="1447800" y="1417638"/>
            <a:ext cx="7391400" cy="4942522"/>
          </a:xfrm>
        </p:spPr>
        <p:txBody>
          <a:bodyPr/>
          <a:lstStyle/>
          <a:p>
            <a:pPr marL="0" lvl="0" indent="0" defTabSz="457200" eaLnBrk="1" fontAlgn="auto" hangingPunct="1">
              <a:spcBef>
                <a:spcPts val="0"/>
              </a:spcBef>
              <a:spcAft>
                <a:spcPts val="0"/>
              </a:spcAft>
              <a:buClrTx/>
              <a:buSzTx/>
              <a:buNone/>
            </a:pPr>
            <a:r>
              <a:rPr lang="en-US" sz="1500" b="1" kern="1200" dirty="0">
                <a:solidFill>
                  <a:srgbClr val="000000"/>
                </a:solidFill>
              </a:rPr>
              <a:t>Strong public support </a:t>
            </a:r>
          </a:p>
          <a:p>
            <a:pPr lvl="0" defTabSz="457200" eaLnBrk="1" fontAlgn="auto" hangingPunct="1">
              <a:spcBef>
                <a:spcPts val="0"/>
              </a:spcBef>
              <a:spcAft>
                <a:spcPts val="0"/>
              </a:spcAft>
              <a:buClrTx/>
              <a:buSzTx/>
              <a:buFont typeface="Arial" panose="020B0604020202020204" pitchFamily="34" charset="0"/>
              <a:buChar char="•"/>
            </a:pPr>
            <a:r>
              <a:rPr lang="en-US" sz="1500" kern="1200" dirty="0">
                <a:solidFill>
                  <a:srgbClr val="000000"/>
                </a:solidFill>
              </a:rPr>
              <a:t>A favorable regulatory and renewable energy </a:t>
            </a:r>
            <a:r>
              <a:rPr lang="en-US" sz="1500" b="1" i="1" kern="1200" dirty="0">
                <a:solidFill>
                  <a:srgbClr val="000000"/>
                </a:solidFill>
              </a:rPr>
              <a:t>policy framework  </a:t>
            </a:r>
            <a:r>
              <a:rPr lang="en-US" sz="1500" kern="1200" dirty="0">
                <a:solidFill>
                  <a:srgbClr val="000000"/>
                </a:solidFill>
              </a:rPr>
              <a:t>established</a:t>
            </a:r>
            <a:r>
              <a:rPr lang="en-US" sz="1500" b="1" i="1" kern="1200" dirty="0">
                <a:solidFill>
                  <a:srgbClr val="000000"/>
                </a:solidFill>
              </a:rPr>
              <a:t> </a:t>
            </a:r>
            <a:r>
              <a:rPr lang="en-US" sz="1500" kern="1200" dirty="0">
                <a:solidFill>
                  <a:srgbClr val="000000"/>
                </a:solidFill>
              </a:rPr>
              <a:t>to encourage private sector engagement </a:t>
            </a:r>
          </a:p>
          <a:p>
            <a:pPr lvl="0" defTabSz="457200" eaLnBrk="1" fontAlgn="auto" hangingPunct="1">
              <a:spcBef>
                <a:spcPts val="0"/>
              </a:spcBef>
              <a:spcAft>
                <a:spcPts val="0"/>
              </a:spcAft>
              <a:buClrTx/>
              <a:buSzTx/>
              <a:buFont typeface="Arial" panose="020B0604020202020204" pitchFamily="34" charset="0"/>
              <a:buChar char="•"/>
            </a:pPr>
            <a:r>
              <a:rPr lang="en-US" sz="1500" kern="1200" dirty="0">
                <a:solidFill>
                  <a:srgbClr val="000000"/>
                </a:solidFill>
              </a:rPr>
              <a:t>A special­ized entity (MASEN) set-up to manage CSP projects. </a:t>
            </a:r>
          </a:p>
          <a:p>
            <a:pPr lvl="0" defTabSz="457200" eaLnBrk="1" fontAlgn="auto" hangingPunct="1">
              <a:spcBef>
                <a:spcPts val="0"/>
              </a:spcBef>
              <a:spcAft>
                <a:spcPts val="0"/>
              </a:spcAft>
              <a:buClrTx/>
              <a:buSzTx/>
              <a:buFont typeface="Arial" panose="020B0604020202020204" pitchFamily="34" charset="0"/>
              <a:buChar char="•"/>
            </a:pPr>
            <a:r>
              <a:rPr lang="en-US" sz="1500" kern="1200" dirty="0">
                <a:solidFill>
                  <a:srgbClr val="000000"/>
                </a:solidFill>
              </a:rPr>
              <a:t>A </a:t>
            </a:r>
            <a:r>
              <a:rPr lang="en-US" sz="1500" b="1" kern="1200" dirty="0">
                <a:solidFill>
                  <a:srgbClr val="000000"/>
                </a:solidFill>
              </a:rPr>
              <a:t>purchasing power agreement </a:t>
            </a:r>
            <a:r>
              <a:rPr lang="en-US" sz="1500" kern="1200" dirty="0">
                <a:solidFill>
                  <a:srgbClr val="000000"/>
                </a:solidFill>
              </a:rPr>
              <a:t>drawn up between MASEN and the Power Utility. </a:t>
            </a:r>
            <a:endParaRPr lang="en-US" sz="1500" kern="1200" dirty="0" smtClean="0">
              <a:solidFill>
                <a:srgbClr val="000000"/>
              </a:solidFill>
            </a:endParaRPr>
          </a:p>
          <a:p>
            <a:pPr marL="0" lvl="0" indent="0" defTabSz="457200" eaLnBrk="1" fontAlgn="auto" hangingPunct="1">
              <a:spcBef>
                <a:spcPts val="0"/>
              </a:spcBef>
              <a:spcAft>
                <a:spcPts val="0"/>
              </a:spcAft>
              <a:buClrTx/>
              <a:buSzTx/>
              <a:buNone/>
            </a:pPr>
            <a:endParaRPr lang="en-US" sz="1500" kern="1200" dirty="0">
              <a:solidFill>
                <a:srgbClr val="000000"/>
              </a:solidFill>
            </a:endParaRPr>
          </a:p>
          <a:p>
            <a:pPr marL="0" lvl="0" indent="0" defTabSz="457200" eaLnBrk="1" fontAlgn="auto" hangingPunct="1">
              <a:spcBef>
                <a:spcPts val="0"/>
              </a:spcBef>
              <a:spcAft>
                <a:spcPts val="0"/>
              </a:spcAft>
              <a:buClrTx/>
              <a:buSzTx/>
              <a:buNone/>
            </a:pPr>
            <a:r>
              <a:rPr lang="en-US" sz="1500" b="1" kern="1200" dirty="0">
                <a:solidFill>
                  <a:srgbClr val="000000"/>
                </a:solidFill>
              </a:rPr>
              <a:t>Significant IFI contribu­tion</a:t>
            </a:r>
          </a:p>
          <a:p>
            <a:pPr marL="0" lvl="0" indent="0" defTabSz="457200" eaLnBrk="1" fontAlgn="auto" hangingPunct="1">
              <a:spcBef>
                <a:spcPts val="0"/>
              </a:spcBef>
              <a:spcAft>
                <a:spcPts val="0"/>
              </a:spcAft>
              <a:buClrTx/>
              <a:buSzTx/>
              <a:buNone/>
            </a:pPr>
            <a:r>
              <a:rPr lang="en-US" sz="1500" kern="1200" dirty="0">
                <a:solidFill>
                  <a:srgbClr val="000000"/>
                </a:solidFill>
              </a:rPr>
              <a:t>IFIs provided significant </a:t>
            </a:r>
            <a:r>
              <a:rPr lang="en-US" sz="1500" b="1" i="1" kern="1200" dirty="0">
                <a:solidFill>
                  <a:srgbClr val="000000"/>
                </a:solidFill>
              </a:rPr>
              <a:t>concessional financing</a:t>
            </a:r>
            <a:r>
              <a:rPr lang="en-US" sz="1500" kern="1200" dirty="0">
                <a:solidFill>
                  <a:srgbClr val="000000"/>
                </a:solidFill>
              </a:rPr>
              <a:t>, which contributed to driving down the </a:t>
            </a:r>
            <a:r>
              <a:rPr lang="en-US" sz="1500" kern="1200" dirty="0" err="1">
                <a:solidFill>
                  <a:srgbClr val="000000"/>
                </a:solidFill>
              </a:rPr>
              <a:t>levelized</a:t>
            </a:r>
            <a:r>
              <a:rPr lang="en-US" sz="1500" kern="1200" dirty="0">
                <a:solidFill>
                  <a:srgbClr val="000000"/>
                </a:solidFill>
              </a:rPr>
              <a:t> cost of energy by approximately a quarter. The IFI financing also included resources from </a:t>
            </a:r>
            <a:r>
              <a:rPr lang="en-US" sz="1500" b="1" i="1" kern="1200" dirty="0">
                <a:solidFill>
                  <a:srgbClr val="000000"/>
                </a:solidFill>
              </a:rPr>
              <a:t>climate funds </a:t>
            </a:r>
            <a:r>
              <a:rPr lang="en-US" sz="1500" kern="1200" dirty="0">
                <a:solidFill>
                  <a:srgbClr val="000000"/>
                </a:solidFill>
              </a:rPr>
              <a:t>(CTF). In addition, IFIs provided </a:t>
            </a:r>
            <a:r>
              <a:rPr lang="en-US" sz="1500" b="1" i="1" kern="1200" dirty="0">
                <a:solidFill>
                  <a:srgbClr val="000000"/>
                </a:solidFill>
              </a:rPr>
              <a:t>institutional and specialized technical support</a:t>
            </a:r>
            <a:r>
              <a:rPr lang="en-US" sz="1500" kern="1200" dirty="0">
                <a:solidFill>
                  <a:srgbClr val="000000"/>
                </a:solidFill>
              </a:rPr>
              <a:t>. </a:t>
            </a:r>
          </a:p>
          <a:p>
            <a:pPr marL="0" lvl="0" indent="0" defTabSz="457200" eaLnBrk="1" fontAlgn="auto" hangingPunct="1">
              <a:spcBef>
                <a:spcPts val="0"/>
              </a:spcBef>
              <a:spcAft>
                <a:spcPts val="0"/>
              </a:spcAft>
              <a:buClrTx/>
              <a:buSzTx/>
              <a:buNone/>
            </a:pPr>
            <a:endParaRPr lang="en-US" sz="1500" kern="1200" dirty="0">
              <a:solidFill>
                <a:srgbClr val="000000"/>
              </a:solidFill>
            </a:endParaRPr>
          </a:p>
          <a:p>
            <a:pPr marL="0" lvl="0" indent="0" defTabSz="457200" eaLnBrk="1" fontAlgn="auto" hangingPunct="1">
              <a:spcBef>
                <a:spcPts val="0"/>
              </a:spcBef>
              <a:spcAft>
                <a:spcPts val="0"/>
              </a:spcAft>
              <a:buClrTx/>
              <a:buSzTx/>
              <a:buNone/>
            </a:pPr>
            <a:r>
              <a:rPr lang="en-US" sz="1500" b="1" kern="1200" dirty="0">
                <a:solidFill>
                  <a:srgbClr val="000000"/>
                </a:solidFill>
              </a:rPr>
              <a:t>Well-designed public private partnership </a:t>
            </a:r>
          </a:p>
          <a:p>
            <a:pPr marL="0" lvl="0" indent="0" defTabSz="457200" eaLnBrk="1" fontAlgn="auto" hangingPunct="1">
              <a:spcBef>
                <a:spcPts val="0"/>
              </a:spcBef>
              <a:spcAft>
                <a:spcPts val="0"/>
              </a:spcAft>
              <a:buClrTx/>
              <a:buSzTx/>
              <a:buNone/>
            </a:pPr>
            <a:r>
              <a:rPr lang="en-CA" sz="1500" kern="1200" dirty="0">
                <a:solidFill>
                  <a:srgbClr val="000000"/>
                </a:solidFill>
              </a:rPr>
              <a:t>MASEN’s role in the public-private partnership is innovative: It acts as both equity investor and power purchaser (off-taker) and thus has the ability to align public and private objectives. The </a:t>
            </a:r>
            <a:r>
              <a:rPr lang="en-CA" sz="1500" b="1" i="1" kern="1200" dirty="0">
                <a:solidFill>
                  <a:srgbClr val="000000"/>
                </a:solidFill>
              </a:rPr>
              <a:t>risk allocation </a:t>
            </a:r>
            <a:r>
              <a:rPr lang="en-CA" sz="1500" kern="1200" dirty="0">
                <a:solidFill>
                  <a:srgbClr val="000000"/>
                </a:solidFill>
              </a:rPr>
              <a:t>is also appropriate: the private developer bears construction and operational risk while the Government of Morocco bears electricity market (revenue) risk. </a:t>
            </a:r>
            <a:endParaRPr lang="en-US" sz="1500" kern="1200" dirty="0">
              <a:solidFill>
                <a:srgbClr val="000000"/>
              </a:solidFill>
            </a:endParaRPr>
          </a:p>
          <a:p>
            <a:pPr marL="0" indent="0">
              <a:buNone/>
            </a:pPr>
            <a:endParaRPr lang="en-US" dirty="0"/>
          </a:p>
        </p:txBody>
      </p:sp>
    </p:spTree>
    <p:extLst>
      <p:ext uri="{BB962C8B-B14F-4D97-AF65-F5344CB8AC3E}">
        <p14:creationId xmlns:p14="http://schemas.microsoft.com/office/powerpoint/2010/main" val="19588655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447800" y="182881"/>
            <a:ext cx="7391400" cy="975360"/>
          </a:xfrm>
        </p:spPr>
        <p:txBody>
          <a:bodyPr/>
          <a:lstStyle/>
          <a:p>
            <a:r>
              <a:rPr lang="en-US" sz="2400" kern="1200" dirty="0">
                <a:solidFill>
                  <a:srgbClr val="008000"/>
                </a:solidFill>
                <a:latin typeface="+mn-lt"/>
                <a:ea typeface="+mn-ea"/>
                <a:cs typeface="+mn-cs"/>
              </a:rPr>
              <a:t>Case study: </a:t>
            </a:r>
            <a:r>
              <a:rPr lang="en-US" sz="2400" kern="1200" dirty="0" err="1" smtClean="0">
                <a:solidFill>
                  <a:srgbClr val="008000"/>
                </a:solidFill>
                <a:latin typeface="+mn-lt"/>
                <a:ea typeface="+mn-ea"/>
                <a:cs typeface="+mn-cs"/>
              </a:rPr>
              <a:t>Menengai</a:t>
            </a:r>
            <a:r>
              <a:rPr lang="en-US" sz="2400" kern="1200" dirty="0" smtClean="0">
                <a:solidFill>
                  <a:srgbClr val="008000"/>
                </a:solidFill>
                <a:latin typeface="+mn-lt"/>
                <a:ea typeface="+mn-ea"/>
                <a:cs typeface="+mn-cs"/>
              </a:rPr>
              <a:t> Geothermal Development Project </a:t>
            </a:r>
            <a:endParaRPr lang="en-US" sz="2400" kern="1200" dirty="0">
              <a:solidFill>
                <a:srgbClr val="008000"/>
              </a:solidFill>
              <a:latin typeface="+mn-lt"/>
              <a:ea typeface="+mn-ea"/>
              <a:cs typeface="+mn-cs"/>
            </a:endParaRPr>
          </a:p>
        </p:txBody>
      </p:sp>
      <p:sp>
        <p:nvSpPr>
          <p:cNvPr id="5" name="Content Placeholder 4"/>
          <p:cNvSpPr>
            <a:spLocks noGrp="1"/>
          </p:cNvSpPr>
          <p:nvPr>
            <p:ph idx="1"/>
          </p:nvPr>
        </p:nvSpPr>
        <p:spPr>
          <a:xfrm>
            <a:off x="1447800" y="1158241"/>
            <a:ext cx="7523480" cy="4988559"/>
          </a:xfrm>
        </p:spPr>
        <p:txBody>
          <a:bodyPr/>
          <a:lstStyle/>
          <a:p>
            <a:r>
              <a:rPr lang="en-CA" sz="1400" dirty="0"/>
              <a:t>Kenya recognized that investors are reluctant to take geothermal exploration risk (and in the event investors take the risk the tariff becomes high). Hence, considering the country’s well-developed energy policy, including </a:t>
            </a:r>
            <a:r>
              <a:rPr lang="en-CA" sz="1400" b="1" i="1" dirty="0"/>
              <a:t>feed-in tariffs</a:t>
            </a:r>
            <a:r>
              <a:rPr lang="en-CA" sz="1400" dirty="0"/>
              <a:t>, Kenya established the Geothermal Development Company (GDC) which is responsible for the developing geothermal fields, in specific steam production – which the private sector will subsequently use to produce electricity</a:t>
            </a:r>
            <a:r>
              <a:rPr lang="en-CA" sz="1400" dirty="0" smtClean="0"/>
              <a:t>.</a:t>
            </a:r>
          </a:p>
          <a:p>
            <a:pPr marL="0" indent="0">
              <a:buNone/>
            </a:pPr>
            <a:endParaRPr lang="en-US" sz="1400" dirty="0"/>
          </a:p>
          <a:p>
            <a:r>
              <a:rPr lang="en-CA" sz="1400" dirty="0"/>
              <a:t>For GDC’s development of the </a:t>
            </a:r>
            <a:r>
              <a:rPr lang="en-CA" sz="1400" dirty="0" err="1"/>
              <a:t>Menengai</a:t>
            </a:r>
            <a:r>
              <a:rPr lang="en-CA" sz="1400" dirty="0"/>
              <a:t> Field, the government of Kenya provided USD 247 m while the African Development Fund provided USD 125m blended with USD 25m from the Scaling-up Renewable Energy Program – one of the </a:t>
            </a:r>
            <a:r>
              <a:rPr lang="en-US" sz="1400" b="1" i="1" dirty="0"/>
              <a:t>Climate Investment Funds </a:t>
            </a:r>
            <a:r>
              <a:rPr lang="en-US" sz="1400" dirty="0"/>
              <a:t>– alongside other IFI funding (AFD USD 72 m, EIB USD 38 m, IDA being finalized</a:t>
            </a:r>
            <a:r>
              <a:rPr lang="en-US" sz="1400" dirty="0" smtClean="0"/>
              <a:t>).</a:t>
            </a:r>
          </a:p>
          <a:p>
            <a:pPr marL="0" indent="0">
              <a:buNone/>
            </a:pPr>
            <a:endParaRPr lang="en-US" sz="1400" dirty="0"/>
          </a:p>
          <a:p>
            <a:r>
              <a:rPr lang="en-US" sz="1400" dirty="0"/>
              <a:t>This investment in drilling and steam production laid the foundation for private sector investment </a:t>
            </a:r>
            <a:r>
              <a:rPr lang="en-US" sz="1400" dirty="0" smtClean="0"/>
              <a:t>in (Independent Power Producers) IPPs. </a:t>
            </a:r>
            <a:r>
              <a:rPr lang="en-US" sz="1400" dirty="0"/>
              <a:t>The procurement for the IPP projects (capacity of approximately </a:t>
            </a:r>
            <a:r>
              <a:rPr lang="en-US" sz="1400" dirty="0" smtClean="0"/>
              <a:t>400 </a:t>
            </a:r>
            <a:r>
              <a:rPr lang="en-US" sz="1400" dirty="0"/>
              <a:t>MW) is currently underway. </a:t>
            </a:r>
            <a:endParaRPr lang="en-US" sz="1400" dirty="0" smtClean="0"/>
          </a:p>
          <a:p>
            <a:endParaRPr lang="en-US" sz="1400" dirty="0"/>
          </a:p>
          <a:p>
            <a:r>
              <a:rPr lang="en-US" sz="1400" dirty="0"/>
              <a:t>Going forward, in 2014, as the IPPs are established, African Development Fund </a:t>
            </a:r>
            <a:r>
              <a:rPr lang="en-US" sz="1400" b="1" i="1" dirty="0"/>
              <a:t>Partial Risk Guarantees</a:t>
            </a:r>
            <a:r>
              <a:rPr lang="en-US" sz="1400" dirty="0"/>
              <a:t> of approximately USD 100 m are also envisaged to provide investors with comfort on the steam supply by GDC to the IPPs under the aegis of the steam supply agreements.</a:t>
            </a:r>
          </a:p>
        </p:txBody>
      </p:sp>
    </p:spTree>
    <p:extLst>
      <p:ext uri="{BB962C8B-B14F-4D97-AF65-F5344CB8AC3E}">
        <p14:creationId xmlns:p14="http://schemas.microsoft.com/office/powerpoint/2010/main" val="16489363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685800"/>
            <a:ext cx="7391400" cy="2382520"/>
          </a:xfrm>
        </p:spPr>
        <p:txBody>
          <a:bodyPr/>
          <a:lstStyle/>
          <a:p>
            <a:r>
              <a:rPr lang="en-US" sz="3600" b="1" kern="1200" dirty="0">
                <a:solidFill>
                  <a:srgbClr val="008000"/>
                </a:solidFill>
                <a:latin typeface="+mn-lt"/>
                <a:ea typeface="+mn-ea"/>
                <a:cs typeface="+mn-cs"/>
              </a:rPr>
              <a:t>Thank you </a:t>
            </a:r>
          </a:p>
        </p:txBody>
      </p:sp>
    </p:spTree>
    <p:extLst>
      <p:ext uri="{BB962C8B-B14F-4D97-AF65-F5344CB8AC3E}">
        <p14:creationId xmlns:p14="http://schemas.microsoft.com/office/powerpoint/2010/main" val="376886393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42720" y="849642"/>
            <a:ext cx="7549692" cy="2339102"/>
          </a:xfrm>
          <a:prstGeom prst="rect">
            <a:avLst/>
          </a:prstGeom>
          <a:noFill/>
        </p:spPr>
        <p:txBody>
          <a:bodyPr wrap="square" rtlCol="0">
            <a:spAutoFit/>
          </a:bodyPr>
          <a:lstStyle/>
          <a:p>
            <a:r>
              <a:rPr lang="en-US" sz="1600" dirty="0"/>
              <a:t>The Environment and Climate Division managed 94% of the climate finance flows channeled by the Bank in 2013. </a:t>
            </a:r>
          </a:p>
          <a:p>
            <a:endParaRPr lang="en-US" sz="1600" dirty="0" smtClean="0"/>
          </a:p>
          <a:p>
            <a:r>
              <a:rPr lang="en-US" sz="1600" dirty="0" smtClean="0"/>
              <a:t>The Division mobilizes innovative environmental mechanisms and currently manages and oversees the implementation of </a:t>
            </a:r>
            <a:r>
              <a:rPr lang="en-US" sz="1600" b="1" dirty="0" smtClean="0">
                <a:solidFill>
                  <a:srgbClr val="008000"/>
                </a:solidFill>
              </a:rPr>
              <a:t>several </a:t>
            </a:r>
            <a:r>
              <a:rPr lang="en-US" sz="1600" b="1" dirty="0" smtClean="0">
                <a:solidFill>
                  <a:srgbClr val="FF0000"/>
                </a:solidFill>
              </a:rPr>
              <a:t> </a:t>
            </a:r>
            <a:r>
              <a:rPr lang="en-US" sz="1600" b="1" dirty="0">
                <a:solidFill>
                  <a:srgbClr val="008000"/>
                </a:solidFill>
              </a:rPr>
              <a:t>climate</a:t>
            </a:r>
            <a:r>
              <a:rPr lang="en-US" sz="1600" b="1" dirty="0" smtClean="0">
                <a:solidFill>
                  <a:srgbClr val="008000"/>
                </a:solidFill>
              </a:rPr>
              <a:t> finance instruments</a:t>
            </a:r>
            <a:r>
              <a:rPr lang="en-US" sz="1600" dirty="0"/>
              <a:t> </a:t>
            </a:r>
            <a:r>
              <a:rPr lang="en-US" sz="1600" dirty="0" smtClean="0"/>
              <a:t>including: </a:t>
            </a:r>
          </a:p>
          <a:p>
            <a:r>
              <a:rPr lang="fr-FR" sz="1600" b="1" dirty="0" smtClean="0">
                <a:solidFill>
                  <a:srgbClr val="008000"/>
                </a:solidFill>
              </a:rPr>
              <a:t>				 </a:t>
            </a:r>
          </a:p>
          <a:p>
            <a:r>
              <a:rPr lang="fr-FR" sz="1600" b="1" dirty="0">
                <a:solidFill>
                  <a:srgbClr val="008000"/>
                </a:solidFill>
              </a:rPr>
              <a:t>	</a:t>
            </a:r>
            <a:r>
              <a:rPr lang="fr-FR" sz="1600" b="1" dirty="0" smtClean="0">
                <a:solidFill>
                  <a:srgbClr val="008000"/>
                </a:solidFill>
              </a:rPr>
              <a:t>			</a:t>
            </a:r>
            <a:r>
              <a:rPr lang="fr-FR" sz="1200" b="1" dirty="0">
                <a:solidFill>
                  <a:srgbClr val="008000"/>
                </a:solidFill>
              </a:rPr>
              <a:t>    </a:t>
            </a:r>
            <a:r>
              <a:rPr lang="fr-FR" sz="1200" b="1" dirty="0" smtClean="0">
                <a:solidFill>
                  <a:srgbClr val="008000"/>
                </a:solidFill>
              </a:rPr>
              <a:t>           </a:t>
            </a:r>
            <a:r>
              <a:rPr lang="fr-FR" sz="1200" b="1" dirty="0" err="1">
                <a:solidFill>
                  <a:srgbClr val="008000"/>
                </a:solidFill>
              </a:rPr>
              <a:t>Enabling</a:t>
            </a:r>
            <a:r>
              <a:rPr lang="fr-FR" sz="1200" b="1" dirty="0">
                <a:solidFill>
                  <a:srgbClr val="008000"/>
                </a:solidFill>
              </a:rPr>
              <a:t> </a:t>
            </a:r>
            <a:r>
              <a:rPr lang="fr-FR" sz="1200" b="1" dirty="0" err="1">
                <a:solidFill>
                  <a:srgbClr val="008000"/>
                </a:solidFill>
              </a:rPr>
              <a:t>Environment</a:t>
            </a:r>
            <a:r>
              <a:rPr lang="fr-FR" sz="1200" b="1" dirty="0">
                <a:solidFill>
                  <a:srgbClr val="008000"/>
                </a:solidFill>
              </a:rPr>
              <a:t> </a:t>
            </a:r>
          </a:p>
          <a:p>
            <a:r>
              <a:rPr lang="fr-FR" sz="1600" dirty="0" err="1" smtClean="0"/>
              <a:t>They</a:t>
            </a:r>
            <a:r>
              <a:rPr lang="fr-FR" sz="1600" dirty="0" smtClean="0"/>
              <a:t> are </a:t>
            </a:r>
            <a:r>
              <a:rPr lang="fr-FR" sz="1600" dirty="0" err="1" smtClean="0"/>
              <a:t>used</a:t>
            </a:r>
            <a:r>
              <a:rPr lang="fr-FR" sz="1600" dirty="0" smtClean="0"/>
              <a:t> for</a:t>
            </a:r>
            <a:endParaRPr lang="en-US" sz="1600" dirty="0" smtClean="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805" y="3797369"/>
            <a:ext cx="941363" cy="10531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 name="Picture 2" descr="https://encrypted-tbn2.gstatic.com/images?q=tbn:ANd9GcRp34uTjuIXr4txs2lQTxoT1K2rGgQ79B4bRkS2iunXrWbFsgoO"/>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52953" y="4166739"/>
            <a:ext cx="1566803" cy="102616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http://www.worldbank.org/content/dam/Worldbank/Highlights%20%26%20Features/Climate-Investment-Funds-Logo-160x105.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09357" y="3549784"/>
            <a:ext cx="1708784" cy="996752"/>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p:cNvSpPr txBox="1"/>
          <p:nvPr/>
        </p:nvSpPr>
        <p:spPr>
          <a:xfrm>
            <a:off x="1362442" y="5003795"/>
            <a:ext cx="2543471" cy="1107996"/>
          </a:xfrm>
          <a:prstGeom prst="rect">
            <a:avLst/>
          </a:prstGeom>
          <a:noFill/>
        </p:spPr>
        <p:txBody>
          <a:bodyPr wrap="square" rtlCol="0">
            <a:spAutoFit/>
          </a:bodyPr>
          <a:lstStyle/>
          <a:p>
            <a:r>
              <a:rPr lang="en-US" sz="1200" b="1" dirty="0">
                <a:solidFill>
                  <a:srgbClr val="008000"/>
                </a:solidFill>
              </a:rPr>
              <a:t>Unlocking private sector investments </a:t>
            </a:r>
            <a:r>
              <a:rPr lang="en-US" sz="1200" dirty="0">
                <a:solidFill>
                  <a:srgbClr val="000000"/>
                </a:solidFill>
              </a:rPr>
              <a:t>in small and medium sized </a:t>
            </a:r>
            <a:r>
              <a:rPr lang="en-US" sz="1200" b="1" dirty="0">
                <a:solidFill>
                  <a:srgbClr val="008000"/>
                </a:solidFill>
              </a:rPr>
              <a:t>clean energy and energy efficiency projects</a:t>
            </a:r>
            <a:r>
              <a:rPr lang="en-US" dirty="0" smtClean="0"/>
              <a:t>. </a:t>
            </a:r>
            <a:endParaRPr lang="en-US" dirty="0"/>
          </a:p>
        </p:txBody>
      </p:sp>
      <p:sp>
        <p:nvSpPr>
          <p:cNvPr id="10" name="TextBox 9"/>
          <p:cNvSpPr txBox="1"/>
          <p:nvPr/>
        </p:nvSpPr>
        <p:spPr>
          <a:xfrm>
            <a:off x="4007580" y="5761507"/>
            <a:ext cx="2459801" cy="646331"/>
          </a:xfrm>
          <a:prstGeom prst="rect">
            <a:avLst/>
          </a:prstGeom>
          <a:noFill/>
        </p:spPr>
        <p:txBody>
          <a:bodyPr wrap="square" rtlCol="0">
            <a:spAutoFit/>
          </a:bodyPr>
          <a:lstStyle/>
          <a:p>
            <a:r>
              <a:rPr lang="en-US" sz="1200" b="1" dirty="0">
                <a:solidFill>
                  <a:srgbClr val="008000"/>
                </a:solidFill>
              </a:rPr>
              <a:t>Greening Bank projects and programs through co-financing.</a:t>
            </a:r>
          </a:p>
        </p:txBody>
      </p:sp>
      <p:sp>
        <p:nvSpPr>
          <p:cNvPr id="11" name="TextBox 10"/>
          <p:cNvSpPr txBox="1"/>
          <p:nvPr/>
        </p:nvSpPr>
        <p:spPr>
          <a:xfrm>
            <a:off x="6522719" y="4721346"/>
            <a:ext cx="2429053" cy="1107996"/>
          </a:xfrm>
          <a:prstGeom prst="rect">
            <a:avLst/>
          </a:prstGeom>
          <a:noFill/>
        </p:spPr>
        <p:txBody>
          <a:bodyPr wrap="square" rtlCol="0">
            <a:spAutoFit/>
          </a:bodyPr>
          <a:lstStyle/>
          <a:p>
            <a:r>
              <a:rPr lang="en-US" sz="1200" b="1" dirty="0" smtClean="0">
                <a:solidFill>
                  <a:srgbClr val="008000"/>
                </a:solidFill>
              </a:rPr>
              <a:t>Piloting low emissions </a:t>
            </a:r>
            <a:r>
              <a:rPr lang="en-US" sz="1200" dirty="0" smtClean="0"/>
              <a:t>and </a:t>
            </a:r>
            <a:r>
              <a:rPr lang="en-US" sz="1200" b="1" dirty="0" smtClean="0">
                <a:solidFill>
                  <a:srgbClr val="008000"/>
                </a:solidFill>
              </a:rPr>
              <a:t>climate resilient development </a:t>
            </a:r>
            <a:r>
              <a:rPr lang="en-US" sz="1200" dirty="0" smtClean="0"/>
              <a:t>solutions while </a:t>
            </a:r>
            <a:r>
              <a:rPr lang="en-US" sz="1200" b="1" dirty="0">
                <a:solidFill>
                  <a:srgbClr val="008000"/>
                </a:solidFill>
              </a:rPr>
              <a:t>scaling up renewable energy</a:t>
            </a:r>
            <a:r>
              <a:rPr lang="en-US" dirty="0" smtClean="0"/>
              <a:t>.</a:t>
            </a:r>
            <a:endParaRPr lang="en-US" dirty="0"/>
          </a:p>
        </p:txBody>
      </p:sp>
      <p:cxnSp>
        <p:nvCxnSpPr>
          <p:cNvPr id="8" name="Straight Arrow Connector 7"/>
          <p:cNvCxnSpPr/>
          <p:nvPr/>
        </p:nvCxnSpPr>
        <p:spPr>
          <a:xfrm flipV="1">
            <a:off x="3638001" y="2819412"/>
            <a:ext cx="368727" cy="152400"/>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3638855" y="3080007"/>
            <a:ext cx="368725" cy="130704"/>
          </a:xfrm>
          <a:prstGeom prst="straightConnector1">
            <a:avLst/>
          </a:prstGeom>
          <a:ln>
            <a:solidFill>
              <a:srgbClr val="008000"/>
            </a:solidFill>
            <a:tailEnd type="arrow"/>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3905913" y="3031106"/>
            <a:ext cx="4678735" cy="369332"/>
          </a:xfrm>
          <a:prstGeom prst="rect">
            <a:avLst/>
          </a:prstGeom>
          <a:noFill/>
        </p:spPr>
        <p:txBody>
          <a:bodyPr wrap="square" rtlCol="0">
            <a:spAutoFit/>
          </a:bodyPr>
          <a:lstStyle/>
          <a:p>
            <a:r>
              <a:rPr lang="fr-FR" b="1" dirty="0" smtClean="0">
                <a:solidFill>
                  <a:srgbClr val="008000"/>
                </a:solidFill>
              </a:rPr>
              <a:t>  </a:t>
            </a:r>
            <a:r>
              <a:rPr lang="fr-FR" sz="1200" b="1" dirty="0">
                <a:solidFill>
                  <a:srgbClr val="008000"/>
                </a:solidFill>
              </a:rPr>
              <a:t>Co-</a:t>
            </a:r>
            <a:r>
              <a:rPr lang="fr-FR" sz="1200" b="1" dirty="0" err="1">
                <a:solidFill>
                  <a:srgbClr val="008000"/>
                </a:solidFill>
              </a:rPr>
              <a:t>financing</a:t>
            </a:r>
            <a:r>
              <a:rPr lang="fr-FR" sz="1200" b="1" dirty="0">
                <a:solidFill>
                  <a:srgbClr val="008000"/>
                </a:solidFill>
              </a:rPr>
              <a:t> </a:t>
            </a:r>
            <a:r>
              <a:rPr lang="fr-FR" sz="1200" dirty="0" err="1">
                <a:solidFill>
                  <a:srgbClr val="000000"/>
                </a:solidFill>
              </a:rPr>
              <a:t>during</a:t>
            </a:r>
            <a:r>
              <a:rPr lang="fr-FR" sz="1200" dirty="0">
                <a:solidFill>
                  <a:srgbClr val="000000"/>
                </a:solidFill>
              </a:rPr>
              <a:t> </a:t>
            </a:r>
            <a:r>
              <a:rPr lang="fr-FR" sz="1200" dirty="0" err="1">
                <a:solidFill>
                  <a:srgbClr val="000000"/>
                </a:solidFill>
              </a:rPr>
              <a:t>project</a:t>
            </a:r>
            <a:r>
              <a:rPr lang="fr-FR" sz="1200" dirty="0">
                <a:solidFill>
                  <a:srgbClr val="000000"/>
                </a:solidFill>
              </a:rPr>
              <a:t> </a:t>
            </a:r>
            <a:r>
              <a:rPr lang="fr-FR" sz="1200" dirty="0" err="1">
                <a:solidFill>
                  <a:srgbClr val="000000"/>
                </a:solidFill>
              </a:rPr>
              <a:t>development</a:t>
            </a:r>
            <a:r>
              <a:rPr lang="fr-FR" sz="1200" dirty="0">
                <a:solidFill>
                  <a:srgbClr val="000000"/>
                </a:solidFill>
              </a:rPr>
              <a:t> phase</a:t>
            </a:r>
            <a:endParaRPr lang="en-US" sz="1200" dirty="0">
              <a:solidFill>
                <a:srgbClr val="000000"/>
              </a:solidFill>
            </a:endParaRPr>
          </a:p>
        </p:txBody>
      </p:sp>
      <p:sp>
        <p:nvSpPr>
          <p:cNvPr id="3" name="Title 2"/>
          <p:cNvSpPr>
            <a:spLocks noGrp="1"/>
          </p:cNvSpPr>
          <p:nvPr>
            <p:ph type="title"/>
          </p:nvPr>
        </p:nvSpPr>
        <p:spPr>
          <a:xfrm>
            <a:off x="1635761" y="241017"/>
            <a:ext cx="7203440" cy="608625"/>
          </a:xfrm>
        </p:spPr>
        <p:txBody>
          <a:bodyPr/>
          <a:lstStyle/>
          <a:p>
            <a:r>
              <a:rPr lang="en-US" sz="2800" kern="1200" dirty="0">
                <a:solidFill>
                  <a:srgbClr val="008000"/>
                </a:solidFill>
                <a:latin typeface="+mn-lt"/>
                <a:ea typeface="+mn-ea"/>
                <a:cs typeface="+mn-cs"/>
              </a:rPr>
              <a:t>Climate Finance Facilities – the Goals</a:t>
            </a:r>
          </a:p>
        </p:txBody>
      </p:sp>
    </p:spTree>
    <p:extLst>
      <p:ext uri="{BB962C8B-B14F-4D97-AF65-F5344CB8AC3E}">
        <p14:creationId xmlns:p14="http://schemas.microsoft.com/office/powerpoint/2010/main" val="3420586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2"/>
          <p:cNvSpPr txBox="1"/>
          <p:nvPr/>
        </p:nvSpPr>
        <p:spPr>
          <a:xfrm>
            <a:off x="1477522" y="94527"/>
            <a:ext cx="5380478" cy="954107"/>
          </a:xfrm>
          <a:prstGeom prst="rect">
            <a:avLst/>
          </a:prstGeom>
          <a:noFill/>
        </p:spPr>
        <p:txBody>
          <a:bodyPr wrap="square" rtlCol="0">
            <a:spAutoFit/>
          </a:bodyPr>
          <a:lstStyle/>
          <a:p>
            <a:r>
              <a:rPr lang="en-US" sz="2800" dirty="0" smtClean="0">
                <a:solidFill>
                  <a:srgbClr val="008000"/>
                </a:solidFill>
                <a:cs typeface="Estrangelo Edessa" pitchFamily="66" charset="0"/>
              </a:rPr>
              <a:t>Sustainable Energy Fund for Africa ( SEFA) </a:t>
            </a:r>
            <a:endParaRPr lang="en-US" sz="2800" dirty="0">
              <a:solidFill>
                <a:srgbClr val="008000"/>
              </a:solidFill>
              <a:cs typeface="Estrangelo Edessa" pitchFamily="66" charset="0"/>
            </a:endParaRPr>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09926" y="94527"/>
            <a:ext cx="941363" cy="89660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1310640" y="1048634"/>
            <a:ext cx="7625129" cy="5611793"/>
          </a:xfrm>
          <a:prstGeom prst="rect">
            <a:avLst/>
          </a:prstGeom>
          <a:noFill/>
        </p:spPr>
        <p:txBody>
          <a:bodyPr wrap="square" rtlCol="0">
            <a:spAutoFit/>
          </a:bodyPr>
          <a:lstStyle/>
          <a:p>
            <a:pPr algn="just">
              <a:lnSpc>
                <a:spcPct val="120000"/>
              </a:lnSpc>
              <a:spcBef>
                <a:spcPts val="0"/>
              </a:spcBef>
              <a:spcAft>
                <a:spcPts val="1000"/>
              </a:spcAft>
            </a:pPr>
            <a:r>
              <a:rPr lang="en-US" sz="1400" b="1" dirty="0" smtClean="0">
                <a:ea typeface="Calibri"/>
                <a:cs typeface="Times New Roman"/>
              </a:rPr>
              <a:t>SEFA </a:t>
            </a:r>
            <a:r>
              <a:rPr lang="en-US" sz="1400" b="1" dirty="0">
                <a:ea typeface="Calibri"/>
                <a:cs typeface="Times New Roman"/>
              </a:rPr>
              <a:t>is an </a:t>
            </a:r>
            <a:r>
              <a:rPr lang="en-US" sz="1400" b="1" dirty="0" err="1">
                <a:ea typeface="Calibri"/>
                <a:cs typeface="Times New Roman"/>
              </a:rPr>
              <a:t>AfDB</a:t>
            </a:r>
            <a:r>
              <a:rPr lang="en-US" sz="1400" b="1" dirty="0">
                <a:ea typeface="Calibri"/>
                <a:cs typeface="Times New Roman"/>
              </a:rPr>
              <a:t>-managed </a:t>
            </a:r>
            <a:r>
              <a:rPr lang="en-US" sz="1400" b="1" dirty="0" smtClean="0">
                <a:ea typeface="Calibri"/>
                <a:cs typeface="Times New Roman"/>
              </a:rPr>
              <a:t>Multi-donor Trust </a:t>
            </a:r>
            <a:r>
              <a:rPr lang="en-US" sz="1400" b="1" dirty="0">
                <a:ea typeface="Calibri"/>
                <a:cs typeface="Times New Roman"/>
              </a:rPr>
              <a:t>Fund </a:t>
            </a:r>
            <a:r>
              <a:rPr lang="en-US" sz="1400" b="1" dirty="0" smtClean="0">
                <a:ea typeface="Calibri"/>
                <a:cs typeface="Times New Roman"/>
              </a:rPr>
              <a:t>(~USD 75m) designed to </a:t>
            </a:r>
            <a:r>
              <a:rPr lang="en-US" sz="1400" b="1" dirty="0" smtClean="0">
                <a:solidFill>
                  <a:srgbClr val="00B050"/>
                </a:solidFill>
                <a:ea typeface="Calibri"/>
                <a:cs typeface="Times New Roman"/>
              </a:rPr>
              <a:t>unlock</a:t>
            </a:r>
            <a:r>
              <a:rPr lang="en-US" sz="1400" b="1" dirty="0" smtClean="0">
                <a:ea typeface="Calibri"/>
                <a:cs typeface="Times New Roman"/>
              </a:rPr>
              <a:t> </a:t>
            </a:r>
            <a:r>
              <a:rPr lang="en-US" sz="1400" b="1" dirty="0" smtClean="0">
                <a:solidFill>
                  <a:srgbClr val="00B050"/>
                </a:solidFill>
                <a:ea typeface="Calibri"/>
                <a:cs typeface="Times New Roman"/>
              </a:rPr>
              <a:t>private </a:t>
            </a:r>
            <a:r>
              <a:rPr lang="en-US" sz="1400" b="1" dirty="0">
                <a:solidFill>
                  <a:srgbClr val="00B050"/>
                </a:solidFill>
                <a:ea typeface="Calibri"/>
                <a:cs typeface="Times New Roman"/>
              </a:rPr>
              <a:t>sector investments </a:t>
            </a:r>
            <a:r>
              <a:rPr lang="en-US" sz="1400" b="1" dirty="0" smtClean="0">
                <a:solidFill>
                  <a:srgbClr val="00B050"/>
                </a:solidFill>
                <a:ea typeface="Calibri"/>
                <a:cs typeface="Times New Roman"/>
              </a:rPr>
              <a:t> in </a:t>
            </a:r>
            <a:r>
              <a:rPr lang="en-US" sz="1400" b="1" dirty="0" smtClean="0">
                <a:ea typeface="Calibri"/>
                <a:cs typeface="Times New Roman"/>
              </a:rPr>
              <a:t>Renewable Energy (RE) </a:t>
            </a:r>
            <a:r>
              <a:rPr lang="en-US" sz="1400" b="1" dirty="0">
                <a:ea typeface="Calibri"/>
                <a:cs typeface="Times New Roman"/>
              </a:rPr>
              <a:t>and Energy </a:t>
            </a:r>
            <a:r>
              <a:rPr lang="en-US" sz="1400" b="1" dirty="0" smtClean="0">
                <a:ea typeface="Calibri"/>
                <a:cs typeface="Times New Roman"/>
              </a:rPr>
              <a:t>Efficiency (EE)  </a:t>
            </a:r>
            <a:r>
              <a:rPr lang="en-US" sz="1400" b="1" dirty="0">
                <a:ea typeface="Calibri"/>
                <a:cs typeface="Times New Roman"/>
              </a:rPr>
              <a:t>projects. </a:t>
            </a:r>
            <a:endParaRPr lang="en-US" sz="1400" b="1" dirty="0" smtClean="0">
              <a:ea typeface="Calibri"/>
              <a:cs typeface="Times New Roman"/>
            </a:endParaRPr>
          </a:p>
          <a:p>
            <a:pPr algn="just">
              <a:lnSpc>
                <a:spcPct val="120000"/>
              </a:lnSpc>
              <a:spcBef>
                <a:spcPts val="0"/>
              </a:spcBef>
              <a:spcAft>
                <a:spcPts val="1000"/>
              </a:spcAft>
            </a:pPr>
            <a:r>
              <a:rPr lang="en-US" sz="1400" dirty="0" smtClean="0">
                <a:ea typeface="Calibri"/>
                <a:cs typeface="Times New Roman"/>
              </a:rPr>
              <a:t>	</a:t>
            </a:r>
            <a:r>
              <a:rPr lang="en-US" sz="1400" u="sng" dirty="0" smtClean="0">
                <a:ea typeface="Calibri"/>
                <a:cs typeface="Times New Roman"/>
              </a:rPr>
              <a:t>Key features:</a:t>
            </a:r>
          </a:p>
          <a:p>
            <a:pPr marL="742950" lvl="1" indent="-285750" algn="just">
              <a:lnSpc>
                <a:spcPct val="120000"/>
              </a:lnSpc>
              <a:buClr>
                <a:srgbClr val="008000"/>
              </a:buClr>
              <a:buFont typeface="Wingdings" pitchFamily="2" charset="2"/>
              <a:buChar char="ü"/>
            </a:pPr>
            <a:r>
              <a:rPr lang="en-US" sz="1400" b="1" dirty="0" smtClean="0"/>
              <a:t>Pan-African mandate</a:t>
            </a:r>
            <a:r>
              <a:rPr lang="en-US" sz="1400" dirty="0" smtClean="0"/>
              <a:t> with no </a:t>
            </a:r>
            <a:r>
              <a:rPr lang="en-US" sz="1400" dirty="0"/>
              <a:t>regional or technology </a:t>
            </a:r>
            <a:r>
              <a:rPr lang="en-US" sz="1400" dirty="0" smtClean="0"/>
              <a:t>constraints</a:t>
            </a:r>
            <a:endParaRPr lang="en-US" sz="1400" dirty="0"/>
          </a:p>
          <a:p>
            <a:pPr marL="742950" lvl="1" indent="-285750" algn="just">
              <a:lnSpc>
                <a:spcPct val="120000"/>
              </a:lnSpc>
              <a:buClr>
                <a:srgbClr val="008000"/>
              </a:buClr>
              <a:buFont typeface="Wingdings" pitchFamily="2" charset="2"/>
              <a:buChar char="ü"/>
            </a:pPr>
            <a:r>
              <a:rPr lang="en-US" sz="1400" dirty="0" smtClean="0"/>
              <a:t>Promotion of </a:t>
            </a:r>
            <a:r>
              <a:rPr lang="en-US" sz="1400" b="1" dirty="0" smtClean="0"/>
              <a:t>private </a:t>
            </a:r>
            <a:r>
              <a:rPr lang="en-US" sz="1400" b="1" dirty="0"/>
              <a:t>sector </a:t>
            </a:r>
            <a:r>
              <a:rPr lang="en-US" sz="1400" b="1" dirty="0" smtClean="0"/>
              <a:t>participation </a:t>
            </a:r>
            <a:r>
              <a:rPr lang="en-US" sz="1400" dirty="0" smtClean="0"/>
              <a:t>(IPPs or PPPs)</a:t>
            </a:r>
            <a:endParaRPr lang="en-US" sz="1400" dirty="0"/>
          </a:p>
          <a:p>
            <a:pPr marL="742950" lvl="1" indent="-285750" algn="just">
              <a:lnSpc>
                <a:spcPct val="120000"/>
              </a:lnSpc>
              <a:buClr>
                <a:srgbClr val="008000"/>
              </a:buClr>
              <a:buFont typeface="Wingdings" pitchFamily="2" charset="2"/>
              <a:buChar char="ü"/>
            </a:pPr>
            <a:r>
              <a:rPr lang="en-US" sz="1400" dirty="0" smtClean="0"/>
              <a:t>Targeting </a:t>
            </a:r>
            <a:r>
              <a:rPr lang="en-US" sz="1400" dirty="0"/>
              <a:t>the </a:t>
            </a:r>
            <a:r>
              <a:rPr lang="en-US" sz="1400" b="1" dirty="0"/>
              <a:t>missing-middle</a:t>
            </a:r>
            <a:r>
              <a:rPr lang="en-US" sz="1400" dirty="0"/>
              <a:t> (small </a:t>
            </a:r>
            <a:r>
              <a:rPr lang="en-US" sz="1400" dirty="0" smtClean="0"/>
              <a:t>/ medium </a:t>
            </a:r>
            <a:r>
              <a:rPr lang="en-US" sz="1400" dirty="0"/>
              <a:t>sized projects USD 10 – </a:t>
            </a:r>
            <a:r>
              <a:rPr lang="en-US" sz="1400" dirty="0" smtClean="0"/>
              <a:t>200m)</a:t>
            </a:r>
            <a:endParaRPr lang="en-US" sz="1400" dirty="0"/>
          </a:p>
          <a:p>
            <a:pPr marL="742950" lvl="1" indent="-285750" algn="just">
              <a:lnSpc>
                <a:spcPct val="120000"/>
              </a:lnSpc>
              <a:buClr>
                <a:srgbClr val="008000"/>
              </a:buClr>
              <a:buFont typeface="Wingdings" pitchFamily="2" charset="2"/>
              <a:buChar char="ü"/>
            </a:pPr>
            <a:r>
              <a:rPr lang="en-US" sz="1400" b="1" dirty="0"/>
              <a:t>Early stage</a:t>
            </a:r>
            <a:r>
              <a:rPr lang="en-US" sz="1400" dirty="0"/>
              <a:t> advisory to project </a:t>
            </a:r>
            <a:r>
              <a:rPr lang="en-US" sz="1400" dirty="0" smtClean="0"/>
              <a:t>developers to bring projects to bankability</a:t>
            </a:r>
            <a:endParaRPr lang="en-US" sz="1400" dirty="0"/>
          </a:p>
          <a:p>
            <a:pPr marL="742950" lvl="1" indent="-285750" algn="just">
              <a:lnSpc>
                <a:spcPct val="120000"/>
              </a:lnSpc>
              <a:buClr>
                <a:srgbClr val="008000"/>
              </a:buClr>
              <a:buFont typeface="Wingdings" pitchFamily="2" charset="2"/>
              <a:buChar char="ü"/>
            </a:pPr>
            <a:r>
              <a:rPr lang="en-US" sz="1400" dirty="0" smtClean="0"/>
              <a:t>Strong </a:t>
            </a:r>
            <a:r>
              <a:rPr lang="en-US" sz="1400" b="1" dirty="0"/>
              <a:t>origination </a:t>
            </a:r>
            <a:r>
              <a:rPr lang="en-US" sz="1400" b="1" dirty="0" smtClean="0"/>
              <a:t>and due diligence capacity </a:t>
            </a:r>
            <a:r>
              <a:rPr lang="en-US" sz="1400" dirty="0" smtClean="0"/>
              <a:t>anchored in dedicated team</a:t>
            </a:r>
          </a:p>
          <a:p>
            <a:pPr marL="742950" lvl="1" indent="-285750" algn="just">
              <a:lnSpc>
                <a:spcPct val="120000"/>
              </a:lnSpc>
              <a:buClr>
                <a:srgbClr val="008000"/>
              </a:buClr>
              <a:buFont typeface="Wingdings" pitchFamily="2" charset="2"/>
              <a:buChar char="ü"/>
            </a:pPr>
            <a:r>
              <a:rPr lang="en-US" sz="1400" dirty="0" smtClean="0"/>
              <a:t>Ability to support </a:t>
            </a:r>
            <a:r>
              <a:rPr lang="en-US" sz="1400" b="1" dirty="0" smtClean="0"/>
              <a:t>upstream activities </a:t>
            </a:r>
            <a:r>
              <a:rPr lang="en-US" sz="1400" dirty="0" smtClean="0"/>
              <a:t>(policy, regulatory, capacity, knowledge)</a:t>
            </a:r>
            <a:endParaRPr lang="en-US" sz="1400" dirty="0"/>
          </a:p>
          <a:p>
            <a:pPr lvl="1" algn="just">
              <a:lnSpc>
                <a:spcPct val="120000"/>
              </a:lnSpc>
              <a:buClr>
                <a:srgbClr val="92D050"/>
              </a:buClr>
            </a:pPr>
            <a:r>
              <a:rPr lang="fr-FR" sz="1400" u="sng" dirty="0" err="1" smtClean="0">
                <a:ea typeface="Calibri"/>
                <a:cs typeface="Times New Roman"/>
              </a:rPr>
              <a:t>Through</a:t>
            </a:r>
            <a:r>
              <a:rPr lang="fr-FR" sz="1400" u="sng" dirty="0" smtClean="0">
                <a:ea typeface="Calibri"/>
                <a:cs typeface="Times New Roman"/>
              </a:rPr>
              <a:t> 3 areas of focus / </a:t>
            </a:r>
            <a:r>
              <a:rPr lang="fr-FR" sz="1400" u="sng" dirty="0" err="1" smtClean="0">
                <a:ea typeface="Calibri"/>
                <a:cs typeface="Times New Roman"/>
              </a:rPr>
              <a:t>financing</a:t>
            </a:r>
            <a:endParaRPr lang="fr-FR" sz="1400" u="sng" dirty="0" smtClean="0">
              <a:ea typeface="Calibri"/>
              <a:cs typeface="Times New Roman"/>
            </a:endParaRPr>
          </a:p>
          <a:p>
            <a:pPr marL="742950" lvl="1" indent="-285750" algn="just">
              <a:lnSpc>
                <a:spcPct val="150000"/>
              </a:lnSpc>
              <a:buClr>
                <a:srgbClr val="008000"/>
              </a:buClr>
              <a:buFont typeface="Arial" pitchFamily="34" charset="0"/>
              <a:buChar char="•"/>
            </a:pPr>
            <a:r>
              <a:rPr lang="fr-FR" sz="1400" b="1" dirty="0" smtClean="0">
                <a:ea typeface="Calibri"/>
                <a:cs typeface="Times New Roman"/>
              </a:rPr>
              <a:t>Project </a:t>
            </a:r>
            <a:r>
              <a:rPr lang="fr-FR" sz="1400" b="1" dirty="0" err="1" smtClean="0">
                <a:ea typeface="Calibri"/>
                <a:cs typeface="Times New Roman"/>
              </a:rPr>
              <a:t>preparation</a:t>
            </a:r>
            <a:r>
              <a:rPr lang="fr-FR" sz="1400" b="1" dirty="0" smtClean="0">
                <a:ea typeface="Calibri"/>
                <a:cs typeface="Times New Roman"/>
              </a:rPr>
              <a:t> </a:t>
            </a:r>
            <a:r>
              <a:rPr lang="fr-FR" sz="1400" dirty="0" smtClean="0">
                <a:ea typeface="Calibri"/>
                <a:cs typeface="Times New Roman"/>
              </a:rPr>
              <a:t>– TA </a:t>
            </a:r>
            <a:r>
              <a:rPr lang="fr-FR" sz="1400" dirty="0" err="1" smtClean="0">
                <a:ea typeface="Calibri"/>
                <a:cs typeface="Times New Roman"/>
              </a:rPr>
              <a:t>grants</a:t>
            </a:r>
            <a:r>
              <a:rPr lang="fr-FR" sz="1400" dirty="0" smtClean="0">
                <a:ea typeface="Calibri"/>
                <a:cs typeface="Times New Roman"/>
              </a:rPr>
              <a:t> &amp; in-house (</a:t>
            </a:r>
            <a:r>
              <a:rPr lang="fr-FR" sz="1400" dirty="0" err="1" smtClean="0">
                <a:ea typeface="Calibri"/>
                <a:cs typeface="Times New Roman"/>
              </a:rPr>
              <a:t>Secretariat</a:t>
            </a:r>
            <a:r>
              <a:rPr lang="fr-FR" sz="1400" dirty="0" smtClean="0">
                <a:ea typeface="Calibri"/>
                <a:cs typeface="Times New Roman"/>
              </a:rPr>
              <a:t>) </a:t>
            </a:r>
            <a:r>
              <a:rPr lang="fr-FR" sz="1400" dirty="0" err="1" smtClean="0">
                <a:ea typeface="Calibri"/>
                <a:cs typeface="Times New Roman"/>
              </a:rPr>
              <a:t>advisory</a:t>
            </a:r>
            <a:r>
              <a:rPr lang="fr-FR" sz="1400" dirty="0" smtClean="0">
                <a:ea typeface="Calibri"/>
                <a:cs typeface="Times New Roman"/>
              </a:rPr>
              <a:t> </a:t>
            </a:r>
          </a:p>
          <a:p>
            <a:pPr marL="742950" lvl="1" indent="-285750" algn="just">
              <a:lnSpc>
                <a:spcPct val="150000"/>
              </a:lnSpc>
              <a:buClr>
                <a:srgbClr val="008000"/>
              </a:buClr>
              <a:buFont typeface="Arial" pitchFamily="34" charset="0"/>
              <a:buChar char="•"/>
            </a:pPr>
            <a:r>
              <a:rPr lang="fr-FR" sz="1400" b="1" dirty="0" err="1" smtClean="0">
                <a:ea typeface="Calibri"/>
                <a:cs typeface="Times New Roman"/>
              </a:rPr>
              <a:t>Equity</a:t>
            </a:r>
            <a:r>
              <a:rPr lang="fr-FR" sz="1400" b="1" dirty="0" smtClean="0">
                <a:ea typeface="Calibri"/>
                <a:cs typeface="Times New Roman"/>
              </a:rPr>
              <a:t> </a:t>
            </a:r>
            <a:r>
              <a:rPr lang="fr-FR" sz="1400" b="1" dirty="0" err="1" smtClean="0">
                <a:ea typeface="Calibri"/>
                <a:cs typeface="Times New Roman"/>
              </a:rPr>
              <a:t>investments</a:t>
            </a:r>
            <a:r>
              <a:rPr lang="fr-FR" sz="1400" b="1" dirty="0" smtClean="0">
                <a:ea typeface="Calibri"/>
                <a:cs typeface="Times New Roman"/>
              </a:rPr>
              <a:t> </a:t>
            </a:r>
            <a:r>
              <a:rPr lang="fr-FR" sz="1400" dirty="0" smtClean="0">
                <a:ea typeface="Calibri"/>
                <a:cs typeface="Times New Roman"/>
              </a:rPr>
              <a:t>– </a:t>
            </a:r>
            <a:r>
              <a:rPr lang="fr-FR" sz="1400" dirty="0" err="1" smtClean="0">
                <a:ea typeface="Calibri"/>
                <a:cs typeface="Times New Roman"/>
              </a:rPr>
              <a:t>through</a:t>
            </a:r>
            <a:r>
              <a:rPr lang="fr-FR" sz="1400" dirty="0" smtClean="0">
                <a:ea typeface="Calibri"/>
                <a:cs typeface="Times New Roman"/>
              </a:rPr>
              <a:t> PE Fund (AREF </a:t>
            </a:r>
            <a:r>
              <a:rPr lang="fr-FR" sz="1400" dirty="0" err="1" smtClean="0">
                <a:ea typeface="Calibri"/>
                <a:cs typeface="Times New Roman"/>
              </a:rPr>
              <a:t>managed</a:t>
            </a:r>
            <a:r>
              <a:rPr lang="fr-FR" sz="1400" dirty="0" smtClean="0">
                <a:ea typeface="Calibri"/>
                <a:cs typeface="Times New Roman"/>
              </a:rPr>
              <a:t> by </a:t>
            </a:r>
            <a:r>
              <a:rPr lang="fr-FR" sz="1400" i="1" dirty="0" smtClean="0">
                <a:ea typeface="Calibri"/>
                <a:cs typeface="Times New Roman"/>
              </a:rPr>
              <a:t>Berkeley </a:t>
            </a:r>
            <a:r>
              <a:rPr lang="fr-FR" sz="1400" i="1" dirty="0" err="1" smtClean="0">
                <a:ea typeface="Calibri"/>
                <a:cs typeface="Times New Roman"/>
              </a:rPr>
              <a:t>Energy</a:t>
            </a:r>
            <a:r>
              <a:rPr lang="fr-FR" sz="1400" dirty="0" smtClean="0">
                <a:ea typeface="Calibri"/>
                <a:cs typeface="Times New Roman"/>
              </a:rPr>
              <a:t>)</a:t>
            </a:r>
          </a:p>
          <a:p>
            <a:pPr marL="742950" lvl="1" indent="-285750" algn="just">
              <a:lnSpc>
                <a:spcPct val="150000"/>
              </a:lnSpc>
              <a:buClr>
                <a:srgbClr val="008000"/>
              </a:buClr>
              <a:buFont typeface="Arial" pitchFamily="34" charset="0"/>
              <a:buChar char="•"/>
            </a:pPr>
            <a:r>
              <a:rPr lang="fr-FR" sz="1400" b="1" dirty="0" err="1" smtClean="0">
                <a:ea typeface="Calibri"/>
                <a:cs typeface="Times New Roman"/>
              </a:rPr>
              <a:t>Enabling</a:t>
            </a:r>
            <a:r>
              <a:rPr lang="fr-FR" sz="1400" b="1" dirty="0" smtClean="0">
                <a:ea typeface="Calibri"/>
                <a:cs typeface="Times New Roman"/>
              </a:rPr>
              <a:t> </a:t>
            </a:r>
            <a:r>
              <a:rPr lang="fr-FR" sz="1400" b="1" dirty="0" err="1" smtClean="0">
                <a:ea typeface="Calibri"/>
                <a:cs typeface="Times New Roman"/>
              </a:rPr>
              <a:t>environment</a:t>
            </a:r>
            <a:r>
              <a:rPr lang="fr-FR" sz="1400" b="1" dirty="0" smtClean="0">
                <a:ea typeface="Calibri"/>
                <a:cs typeface="Times New Roman"/>
              </a:rPr>
              <a:t> </a:t>
            </a:r>
            <a:r>
              <a:rPr lang="fr-FR" sz="1400" dirty="0" smtClean="0">
                <a:ea typeface="Calibri"/>
                <a:cs typeface="Times New Roman"/>
              </a:rPr>
              <a:t>– TA </a:t>
            </a:r>
            <a:r>
              <a:rPr lang="fr-FR" sz="1400" dirty="0" err="1" smtClean="0">
                <a:ea typeface="Calibri"/>
                <a:cs typeface="Times New Roman"/>
              </a:rPr>
              <a:t>grants</a:t>
            </a:r>
            <a:r>
              <a:rPr lang="fr-FR" sz="1400" dirty="0" smtClean="0">
                <a:ea typeface="Calibri"/>
                <a:cs typeface="Times New Roman"/>
              </a:rPr>
              <a:t> &amp; in-house </a:t>
            </a:r>
            <a:r>
              <a:rPr lang="fr-FR" dirty="0" smtClean="0">
                <a:ea typeface="Calibri"/>
                <a:cs typeface="Times New Roman"/>
              </a:rPr>
              <a:t>(</a:t>
            </a:r>
            <a:r>
              <a:rPr lang="fr-FR" sz="1400" dirty="0" smtClean="0">
                <a:ea typeface="Calibri"/>
                <a:cs typeface="Times New Roman"/>
              </a:rPr>
              <a:t>Secretariat) </a:t>
            </a:r>
            <a:r>
              <a:rPr lang="fr-FR" sz="1400" dirty="0" err="1" smtClean="0">
                <a:ea typeface="Calibri"/>
                <a:cs typeface="Times New Roman"/>
              </a:rPr>
              <a:t>advisory</a:t>
            </a:r>
            <a:endParaRPr lang="fr-FR" sz="1400" dirty="0" smtClean="0">
              <a:ea typeface="Calibri"/>
              <a:cs typeface="Times New Roman"/>
            </a:endParaRPr>
          </a:p>
        </p:txBody>
      </p:sp>
    </p:spTree>
    <p:extLst>
      <p:ext uri="{BB962C8B-B14F-4D97-AF65-F5344CB8AC3E}">
        <p14:creationId xmlns:p14="http://schemas.microsoft.com/office/powerpoint/2010/main" val="41851992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extLst>
              <p:ext uri="{D42A27DB-BD31-4B8C-83A1-F6EECF244321}">
                <p14:modId xmlns:p14="http://schemas.microsoft.com/office/powerpoint/2010/main" val="1295671911"/>
              </p:ext>
            </p:extLst>
          </p:nvPr>
        </p:nvGraphicFramePr>
        <p:xfrm>
          <a:off x="1554480" y="873761"/>
          <a:ext cx="7237828" cy="5255032"/>
        </p:xfrm>
        <a:graphic>
          <a:graphicData uri="http://schemas.openxmlformats.org/drawingml/2006/table">
            <a:tbl>
              <a:tblPr firstRow="1" bandRow="1">
                <a:tableStyleId>{F5AB1C69-6EDB-4FF4-983F-18BD219EF322}</a:tableStyleId>
              </a:tblPr>
              <a:tblGrid>
                <a:gridCol w="2279118"/>
                <a:gridCol w="4958710"/>
              </a:tblGrid>
              <a:tr h="434504">
                <a:tc>
                  <a:txBody>
                    <a:bodyPr/>
                    <a:lstStyle/>
                    <a:p>
                      <a:pPr algn="l"/>
                      <a:r>
                        <a:rPr lang="en-US" sz="1700" dirty="0" smtClean="0">
                          <a:solidFill>
                            <a:schemeClr val="bg1"/>
                          </a:solidFill>
                        </a:rPr>
                        <a:t>Risks</a:t>
                      </a:r>
                      <a:endParaRPr lang="en-US" sz="1700" b="1" dirty="0">
                        <a:solidFill>
                          <a:schemeClr val="bg1"/>
                        </a:solidFill>
                      </a:endParaRPr>
                    </a:p>
                  </a:txBody>
                  <a:tcPr marL="84406" marR="84406" marT="42203" marB="42203" anchor="ctr">
                    <a:solidFill>
                      <a:schemeClr val="accent5">
                        <a:lumMod val="75000"/>
                      </a:schemeClr>
                    </a:solidFill>
                  </a:tcPr>
                </a:tc>
                <a:tc>
                  <a:txBody>
                    <a:bodyPr/>
                    <a:lstStyle/>
                    <a:p>
                      <a:pPr marL="58738" indent="0" algn="l"/>
                      <a:r>
                        <a:rPr lang="en-US" sz="1700" dirty="0" err="1" smtClean="0">
                          <a:solidFill>
                            <a:schemeClr val="bg1"/>
                          </a:solidFill>
                        </a:rPr>
                        <a:t>Mitigants</a:t>
                      </a:r>
                      <a:endParaRPr lang="en-US" sz="1700" b="1" dirty="0">
                        <a:solidFill>
                          <a:schemeClr val="bg1"/>
                        </a:solidFill>
                      </a:endParaRPr>
                    </a:p>
                  </a:txBody>
                  <a:tcPr marL="84406" marR="84406" marT="42203" marB="42203" anchor="ctr">
                    <a:solidFill>
                      <a:schemeClr val="accent5">
                        <a:lumMod val="75000"/>
                      </a:schemeClr>
                    </a:solidFill>
                  </a:tcPr>
                </a:tc>
              </a:tr>
              <a:tr h="823095">
                <a:tc>
                  <a:txBody>
                    <a:bodyPr/>
                    <a:lstStyle/>
                    <a:p>
                      <a:pPr marL="0" indent="0" eaLnBrk="1" hangingPunct="1">
                        <a:lnSpc>
                          <a:spcPct val="100000"/>
                        </a:lnSpc>
                        <a:spcBef>
                          <a:spcPts val="1200"/>
                        </a:spcBef>
                        <a:spcAft>
                          <a:spcPts val="1200"/>
                        </a:spcAft>
                        <a:buClrTx/>
                        <a:buFont typeface="Wingdings" pitchFamily="2" charset="2"/>
                        <a:buNone/>
                      </a:pPr>
                      <a:r>
                        <a:rPr lang="en-US" sz="1700" b="1" kern="1200" dirty="0" smtClean="0"/>
                        <a:t>Sponsor’ financial strength</a:t>
                      </a:r>
                    </a:p>
                  </a:txBody>
                  <a:tcPr marL="84406" marR="84406" marT="42203" marB="42203" anchor="ct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indent="0" algn="l" defTabSz="457200" rtl="0" eaLnBrk="1" latinLnBrk="0" hangingPunct="1">
                        <a:lnSpc>
                          <a:spcPct val="100000"/>
                        </a:lnSpc>
                        <a:spcBef>
                          <a:spcPts val="1200"/>
                        </a:spcBef>
                        <a:spcAft>
                          <a:spcPts val="1200"/>
                        </a:spcAft>
                        <a:buClrTx/>
                        <a:buFont typeface="Wingdings" pitchFamily="2" charset="2"/>
                        <a:buNone/>
                      </a:pPr>
                      <a:r>
                        <a:rPr lang="en-US" sz="1700" b="0" kern="1200" dirty="0" smtClean="0">
                          <a:solidFill>
                            <a:schemeClr val="tx1"/>
                          </a:solidFill>
                          <a:latin typeface="+mn-lt"/>
                          <a:ea typeface="+mn-ea"/>
                          <a:cs typeface="+mn-cs"/>
                          <a:sym typeface="Wingdings" pitchFamily="2" charset="2"/>
                        </a:rPr>
                        <a:t>  E</a:t>
                      </a:r>
                      <a:r>
                        <a:rPr lang="en-US" sz="1700" b="0" kern="1200" dirty="0" smtClean="0">
                          <a:solidFill>
                            <a:schemeClr val="tx1"/>
                          </a:solidFill>
                          <a:latin typeface="+mn-lt"/>
                          <a:ea typeface="+mn-ea"/>
                          <a:cs typeface="+mn-cs"/>
                        </a:rPr>
                        <a:t>quity paid-in before debt; KYC, seasoned</a:t>
                      </a:r>
                      <a:r>
                        <a:rPr lang="en-US" sz="1700" b="0" kern="1200" baseline="0" dirty="0" smtClean="0">
                          <a:solidFill>
                            <a:schemeClr val="tx1"/>
                          </a:solidFill>
                          <a:latin typeface="+mn-lt"/>
                          <a:ea typeface="+mn-ea"/>
                          <a:cs typeface="+mn-cs"/>
                        </a:rPr>
                        <a:t> management</a:t>
                      </a:r>
                      <a:endParaRPr lang="en-US" sz="1700" b="0" kern="1200" dirty="0" smtClean="0">
                        <a:solidFill>
                          <a:schemeClr val="tx1"/>
                        </a:solidFill>
                        <a:latin typeface="+mn-lt"/>
                        <a:ea typeface="+mn-ea"/>
                        <a:cs typeface="+mn-cs"/>
                      </a:endParaRPr>
                    </a:p>
                  </a:txBody>
                  <a:tcPr marL="84406" marR="84406" marT="42203" marB="42203" anchor="ctr">
                    <a:lnL w="12700" cap="flat" cmpd="sng" algn="ctr">
                      <a:solidFill>
                        <a:schemeClr val="tx1"/>
                      </a:solidFill>
                      <a:prstDash val="solid"/>
                      <a:round/>
                      <a:headEnd type="none" w="med" len="med"/>
                      <a:tailEnd type="none" w="med" len="med"/>
                    </a:lnL>
                    <a:solidFill>
                      <a:schemeClr val="accent5">
                        <a:lumMod val="20000"/>
                        <a:lumOff val="80000"/>
                      </a:schemeClr>
                    </a:solidFill>
                  </a:tcPr>
                </a:tc>
              </a:tr>
              <a:tr h="575607">
                <a:tc>
                  <a:txBody>
                    <a:bodyPr/>
                    <a:lstStyle/>
                    <a:p>
                      <a:pPr marL="0" indent="0" eaLnBrk="1" hangingPunct="1">
                        <a:lnSpc>
                          <a:spcPct val="100000"/>
                        </a:lnSpc>
                        <a:spcBef>
                          <a:spcPts val="1200"/>
                        </a:spcBef>
                        <a:spcAft>
                          <a:spcPts val="1200"/>
                        </a:spcAft>
                        <a:buClrTx/>
                        <a:buFont typeface="Wingdings" pitchFamily="2" charset="2"/>
                        <a:buNone/>
                      </a:pPr>
                      <a:r>
                        <a:rPr lang="en-US" sz="1700" b="1" kern="1200" dirty="0" smtClean="0"/>
                        <a:t>Fuel, Raw Material</a:t>
                      </a:r>
                    </a:p>
                  </a:txBody>
                  <a:tcPr marL="84406" marR="84406" marT="42203" marB="42203"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58738" marR="0" indent="0" algn="l" defTabSz="457200" rtl="0" eaLnBrk="1" fontAlgn="auto" latinLnBrk="0" hangingPunct="1">
                        <a:lnSpc>
                          <a:spcPct val="100000"/>
                        </a:lnSpc>
                        <a:spcBef>
                          <a:spcPts val="200"/>
                        </a:spcBef>
                        <a:spcAft>
                          <a:spcPts val="200"/>
                        </a:spcAft>
                        <a:buClrTx/>
                        <a:buSzTx/>
                        <a:buFont typeface="Arial" pitchFamily="34" charset="0"/>
                        <a:buNone/>
                        <a:tabLst/>
                        <a:defRPr/>
                      </a:pPr>
                      <a:r>
                        <a:rPr lang="en-US" sz="1700" b="0" kern="1200" dirty="0" smtClean="0">
                          <a:solidFill>
                            <a:schemeClr val="tx1"/>
                          </a:solidFill>
                          <a:latin typeface="+mn-lt"/>
                          <a:ea typeface="+mn-ea"/>
                          <a:cs typeface="+mn-cs"/>
                          <a:sym typeface="Wingdings" pitchFamily="2" charset="2"/>
                        </a:rPr>
                        <a:t> </a:t>
                      </a:r>
                      <a:r>
                        <a:rPr lang="en-US" sz="1700" b="0" kern="1200" dirty="0" smtClean="0">
                          <a:solidFill>
                            <a:schemeClr val="tx1"/>
                          </a:solidFill>
                          <a:latin typeface="+mn-lt"/>
                          <a:ea typeface="+mn-ea"/>
                          <a:cs typeface="+mn-cs"/>
                        </a:rPr>
                        <a:t>Long-term supply contract</a:t>
                      </a:r>
                    </a:p>
                  </a:txBody>
                  <a:tcPr marL="84406" marR="84406" marT="42203" marB="42203" anchor="ctr">
                    <a:lnL w="12700" cap="flat" cmpd="sng" algn="ctr">
                      <a:solidFill>
                        <a:schemeClr val="tx1"/>
                      </a:solidFill>
                      <a:prstDash val="solid"/>
                      <a:round/>
                      <a:headEnd type="none" w="med" len="med"/>
                      <a:tailEnd type="none" w="med" len="med"/>
                    </a:lnL>
                    <a:solidFill>
                      <a:schemeClr val="bg1">
                        <a:lumMod val="95000"/>
                      </a:schemeClr>
                    </a:solidFill>
                  </a:tcPr>
                </a:tc>
              </a:tr>
              <a:tr h="575607">
                <a:tc>
                  <a:txBody>
                    <a:bodyPr/>
                    <a:lstStyle/>
                    <a:p>
                      <a:pPr marL="0" marR="0" indent="0" algn="l" defTabSz="914400" rtl="0" eaLnBrk="1" fontAlgn="auto" latinLnBrk="0" hangingPunct="1">
                        <a:lnSpc>
                          <a:spcPct val="100000"/>
                        </a:lnSpc>
                        <a:spcBef>
                          <a:spcPts val="1200"/>
                        </a:spcBef>
                        <a:spcAft>
                          <a:spcPts val="1200"/>
                        </a:spcAft>
                        <a:buClrTx/>
                        <a:buSzTx/>
                        <a:buFont typeface="Wingdings" pitchFamily="2" charset="2"/>
                        <a:buNone/>
                        <a:tabLst/>
                        <a:defRPr/>
                      </a:pPr>
                      <a:r>
                        <a:rPr lang="en-US" sz="1700" b="1" kern="1200" dirty="0" smtClean="0"/>
                        <a:t>Management Capacity</a:t>
                      </a:r>
                      <a:endParaRPr lang="en-US" sz="1700" b="1" kern="1200" dirty="0" smtClean="0">
                        <a:solidFill>
                          <a:schemeClr val="dk1"/>
                        </a:solidFill>
                        <a:latin typeface="+mn-lt"/>
                        <a:ea typeface="+mn-ea"/>
                        <a:cs typeface="+mn-cs"/>
                      </a:endParaRPr>
                    </a:p>
                  </a:txBody>
                  <a:tcPr marL="84406" marR="84406" marT="42203" marB="42203" anchor="ct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58738" marR="0" indent="0" algn="l" defTabSz="457200" rtl="0" eaLnBrk="1" fontAlgn="auto" latinLnBrk="0" hangingPunct="1">
                        <a:lnSpc>
                          <a:spcPct val="100000"/>
                        </a:lnSpc>
                        <a:spcBef>
                          <a:spcPts val="200"/>
                        </a:spcBef>
                        <a:spcAft>
                          <a:spcPts val="200"/>
                        </a:spcAft>
                        <a:buClrTx/>
                        <a:buSzTx/>
                        <a:buFont typeface="Arial" pitchFamily="34" charset="0"/>
                        <a:buNone/>
                        <a:tabLst/>
                        <a:defRPr/>
                      </a:pPr>
                      <a:r>
                        <a:rPr lang="en-US" sz="1700" b="0" kern="1200" dirty="0" smtClean="0">
                          <a:solidFill>
                            <a:schemeClr val="tx1"/>
                          </a:solidFill>
                          <a:latin typeface="+mn-lt"/>
                          <a:ea typeface="+mn-ea"/>
                          <a:cs typeface="+mn-cs"/>
                          <a:sym typeface="Wingdings" pitchFamily="2" charset="2"/>
                        </a:rPr>
                        <a:t> </a:t>
                      </a:r>
                      <a:r>
                        <a:rPr lang="en-US" sz="1700" b="0" kern="1200" dirty="0" err="1" smtClean="0">
                          <a:solidFill>
                            <a:schemeClr val="tx1"/>
                          </a:solidFill>
                          <a:latin typeface="+mn-lt"/>
                          <a:ea typeface="+mn-ea"/>
                          <a:cs typeface="+mn-cs"/>
                        </a:rPr>
                        <a:t>O&amp;M</a:t>
                      </a:r>
                      <a:r>
                        <a:rPr lang="en-US" sz="1700" b="0" kern="1200" dirty="0" smtClean="0">
                          <a:solidFill>
                            <a:schemeClr val="tx1"/>
                          </a:solidFill>
                          <a:latin typeface="+mn-lt"/>
                          <a:ea typeface="+mn-ea"/>
                          <a:cs typeface="+mn-cs"/>
                        </a:rPr>
                        <a:t> agreement</a:t>
                      </a:r>
                    </a:p>
                  </a:txBody>
                  <a:tcPr marL="84406" marR="84406" marT="42203" marB="42203" anchor="ctr">
                    <a:lnL w="12700" cap="flat" cmpd="sng" algn="ctr">
                      <a:solidFill>
                        <a:schemeClr val="tx1"/>
                      </a:solidFill>
                      <a:prstDash val="solid"/>
                      <a:round/>
                      <a:headEnd type="none" w="med" len="med"/>
                      <a:tailEnd type="none" w="med" len="med"/>
                    </a:lnL>
                    <a:solidFill>
                      <a:schemeClr val="accent5">
                        <a:lumMod val="20000"/>
                        <a:lumOff val="80000"/>
                      </a:schemeClr>
                    </a:solidFill>
                  </a:tcPr>
                </a:tc>
              </a:tr>
              <a:tr h="575607">
                <a:tc>
                  <a:txBody>
                    <a:bodyPr/>
                    <a:lstStyle/>
                    <a:p>
                      <a:pPr marL="0" indent="0" eaLnBrk="1" hangingPunct="1">
                        <a:lnSpc>
                          <a:spcPct val="100000"/>
                        </a:lnSpc>
                        <a:spcBef>
                          <a:spcPts val="1200"/>
                        </a:spcBef>
                        <a:spcAft>
                          <a:spcPts val="1200"/>
                        </a:spcAft>
                        <a:buClrTx/>
                        <a:buFont typeface="Wingdings" pitchFamily="2" charset="2"/>
                        <a:buNone/>
                      </a:pPr>
                      <a:r>
                        <a:rPr lang="en-US" sz="1700" b="1" kern="1200" dirty="0" smtClean="0"/>
                        <a:t>Market Risk /Demand risk</a:t>
                      </a:r>
                    </a:p>
                  </a:txBody>
                  <a:tcPr marL="84406" marR="84406" marT="42203" marB="42203"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58738" marR="0" indent="0" algn="l" defTabSz="457200" rtl="0" eaLnBrk="1" fontAlgn="auto" latinLnBrk="0" hangingPunct="1">
                        <a:lnSpc>
                          <a:spcPct val="100000"/>
                        </a:lnSpc>
                        <a:spcBef>
                          <a:spcPts val="200"/>
                        </a:spcBef>
                        <a:spcAft>
                          <a:spcPts val="200"/>
                        </a:spcAft>
                        <a:buClrTx/>
                        <a:buSzTx/>
                        <a:buFont typeface="Arial" pitchFamily="34" charset="0"/>
                        <a:buNone/>
                        <a:tabLst/>
                        <a:defRPr/>
                      </a:pPr>
                      <a:r>
                        <a:rPr lang="en-US" sz="1700" b="0" kern="1200" dirty="0" smtClean="0">
                          <a:solidFill>
                            <a:schemeClr val="tx1"/>
                          </a:solidFill>
                          <a:latin typeface="+mn-lt"/>
                          <a:ea typeface="+mn-ea"/>
                          <a:cs typeface="+mn-cs"/>
                          <a:sym typeface="Wingdings" pitchFamily="2" charset="2"/>
                        </a:rPr>
                        <a:t> </a:t>
                      </a:r>
                      <a:r>
                        <a:rPr lang="en-US" sz="1700" b="0" kern="1200" dirty="0" smtClean="0">
                          <a:solidFill>
                            <a:schemeClr val="tx1"/>
                          </a:solidFill>
                          <a:latin typeface="+mn-lt"/>
                          <a:ea typeface="+mn-ea"/>
                          <a:cs typeface="+mn-cs"/>
                        </a:rPr>
                        <a:t>Off-take contract / minimum revenues guarantees</a:t>
                      </a:r>
                    </a:p>
                  </a:txBody>
                  <a:tcPr marL="84406" marR="84406" marT="42203" marB="42203" anchor="ctr">
                    <a:lnL w="12700" cap="flat" cmpd="sng" algn="ctr">
                      <a:solidFill>
                        <a:schemeClr val="tx1"/>
                      </a:solidFill>
                      <a:prstDash val="solid"/>
                      <a:round/>
                      <a:headEnd type="none" w="med" len="med"/>
                      <a:tailEnd type="none" w="med" len="med"/>
                    </a:lnL>
                    <a:solidFill>
                      <a:schemeClr val="bg1">
                        <a:lumMod val="95000"/>
                      </a:schemeClr>
                    </a:solidFill>
                  </a:tcPr>
                </a:tc>
              </a:tr>
              <a:tr h="575607">
                <a:tc>
                  <a:txBody>
                    <a:bodyPr/>
                    <a:lstStyle/>
                    <a:p>
                      <a:pPr marL="0" indent="0" eaLnBrk="1" hangingPunct="1">
                        <a:lnSpc>
                          <a:spcPct val="100000"/>
                        </a:lnSpc>
                        <a:spcBef>
                          <a:spcPts val="1200"/>
                        </a:spcBef>
                        <a:spcAft>
                          <a:spcPts val="1200"/>
                        </a:spcAft>
                        <a:buClrTx/>
                        <a:buFont typeface="Wingdings" pitchFamily="2" charset="2"/>
                        <a:buNone/>
                      </a:pPr>
                      <a:r>
                        <a:rPr lang="en-US" sz="1700" b="1" kern="1200" dirty="0" smtClean="0"/>
                        <a:t>Cash Flow (stable/risky)</a:t>
                      </a:r>
                    </a:p>
                  </a:txBody>
                  <a:tcPr marL="84406" marR="84406" marT="42203" marB="42203" anchor="ct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0" marR="0" indent="0" algn="l" defTabSz="457200" rtl="0" eaLnBrk="1" fontAlgn="auto" latinLnBrk="0" hangingPunct="1">
                        <a:lnSpc>
                          <a:spcPct val="100000"/>
                        </a:lnSpc>
                        <a:spcBef>
                          <a:spcPts val="1200"/>
                        </a:spcBef>
                        <a:spcAft>
                          <a:spcPts val="1200"/>
                        </a:spcAft>
                        <a:buClrTx/>
                        <a:buSzTx/>
                        <a:buFont typeface="Wingdings" pitchFamily="2" charset="2"/>
                        <a:buNone/>
                        <a:tabLst/>
                        <a:defRPr/>
                      </a:pPr>
                      <a:r>
                        <a:rPr lang="en-US" sz="1700" b="0" kern="1200" dirty="0" smtClean="0">
                          <a:solidFill>
                            <a:schemeClr val="tx1"/>
                          </a:solidFill>
                          <a:latin typeface="+mn-lt"/>
                          <a:ea typeface="+mn-ea"/>
                          <a:cs typeface="+mn-cs"/>
                          <a:sym typeface="Wingdings" pitchFamily="2" charset="2"/>
                        </a:rPr>
                        <a:t>  </a:t>
                      </a:r>
                      <a:r>
                        <a:rPr lang="en-US" sz="1700" b="0" kern="1200" dirty="0" smtClean="0">
                          <a:solidFill>
                            <a:schemeClr val="tx1"/>
                          </a:solidFill>
                          <a:latin typeface="+mn-lt"/>
                          <a:ea typeface="+mn-ea"/>
                          <a:cs typeface="+mn-cs"/>
                        </a:rPr>
                        <a:t>Loan/Equity</a:t>
                      </a:r>
                      <a:r>
                        <a:rPr lang="en-US" sz="1700" b="0" kern="1200" baseline="0" dirty="0" smtClean="0">
                          <a:solidFill>
                            <a:schemeClr val="tx1"/>
                          </a:solidFill>
                          <a:latin typeface="+mn-lt"/>
                          <a:ea typeface="+mn-ea"/>
                          <a:cs typeface="+mn-cs"/>
                        </a:rPr>
                        <a:t> ratio / debt structuring (step-ups, cash sweeps)</a:t>
                      </a:r>
                      <a:endParaRPr lang="en-US" sz="1700" b="0" kern="1200" dirty="0" smtClean="0">
                        <a:solidFill>
                          <a:schemeClr val="tx1"/>
                        </a:solidFill>
                        <a:latin typeface="+mn-lt"/>
                        <a:ea typeface="+mn-ea"/>
                        <a:cs typeface="+mn-cs"/>
                      </a:endParaRPr>
                    </a:p>
                  </a:txBody>
                  <a:tcPr marL="84406" marR="84406" marT="42203" marB="42203" anchor="ctr">
                    <a:lnL w="12700" cap="flat" cmpd="sng" algn="ctr">
                      <a:solidFill>
                        <a:schemeClr val="tx1"/>
                      </a:solidFill>
                      <a:prstDash val="solid"/>
                      <a:round/>
                      <a:headEnd type="none" w="med" len="med"/>
                      <a:tailEnd type="none" w="med" len="med"/>
                    </a:lnL>
                    <a:solidFill>
                      <a:schemeClr val="accent5">
                        <a:lumMod val="20000"/>
                        <a:lumOff val="80000"/>
                      </a:schemeClr>
                    </a:solidFill>
                  </a:tcPr>
                </a:tc>
              </a:tr>
              <a:tr h="575607">
                <a:tc>
                  <a:txBody>
                    <a:bodyPr/>
                    <a:lstStyle/>
                    <a:p>
                      <a:pPr marL="0" indent="0" eaLnBrk="1" hangingPunct="1">
                        <a:lnSpc>
                          <a:spcPct val="100000"/>
                        </a:lnSpc>
                        <a:spcBef>
                          <a:spcPts val="1200"/>
                        </a:spcBef>
                        <a:spcAft>
                          <a:spcPts val="1200"/>
                        </a:spcAft>
                        <a:buClrTx/>
                        <a:buFont typeface="Wingdings" pitchFamily="2" charset="2"/>
                        <a:buNone/>
                      </a:pPr>
                      <a:r>
                        <a:rPr lang="en-US" sz="1700" b="1" kern="1200" dirty="0" smtClean="0"/>
                        <a:t>Interest Rate Risk</a:t>
                      </a:r>
                      <a:endParaRPr lang="en-US" sz="1700" b="1" kern="1200" dirty="0" smtClean="0">
                        <a:solidFill>
                          <a:schemeClr val="dk1"/>
                        </a:solidFill>
                        <a:latin typeface="+mn-lt"/>
                        <a:ea typeface="+mn-ea"/>
                        <a:cs typeface="+mn-cs"/>
                      </a:endParaRPr>
                    </a:p>
                  </a:txBody>
                  <a:tcPr marL="84406" marR="84406" marT="42203" marB="42203"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0" indent="0" algn="l" defTabSz="457200" rtl="0" eaLnBrk="1" latinLnBrk="0" hangingPunct="1">
                        <a:lnSpc>
                          <a:spcPct val="100000"/>
                        </a:lnSpc>
                        <a:spcBef>
                          <a:spcPts val="1200"/>
                        </a:spcBef>
                        <a:spcAft>
                          <a:spcPts val="1200"/>
                        </a:spcAft>
                        <a:buClrTx/>
                        <a:buFont typeface="Wingdings" pitchFamily="2" charset="2"/>
                        <a:buNone/>
                      </a:pPr>
                      <a:r>
                        <a:rPr lang="en-US" sz="1700" b="0" kern="1200" dirty="0" smtClean="0">
                          <a:solidFill>
                            <a:schemeClr val="tx1"/>
                          </a:solidFill>
                          <a:latin typeface="+mn-lt"/>
                          <a:ea typeface="+mn-ea"/>
                          <a:cs typeface="+mn-cs"/>
                          <a:sym typeface="Wingdings" pitchFamily="2" charset="2"/>
                        </a:rPr>
                        <a:t>  </a:t>
                      </a:r>
                      <a:r>
                        <a:rPr lang="en-US" sz="1700" b="0" kern="1200" dirty="0" smtClean="0">
                          <a:solidFill>
                            <a:schemeClr val="tx1"/>
                          </a:solidFill>
                          <a:latin typeface="+mn-lt"/>
                          <a:ea typeface="+mn-ea"/>
                          <a:cs typeface="+mn-cs"/>
                        </a:rPr>
                        <a:t>Hedging</a:t>
                      </a:r>
                      <a:r>
                        <a:rPr lang="en-US" sz="1700" b="0" kern="1200" baseline="0" dirty="0" smtClean="0">
                          <a:solidFill>
                            <a:schemeClr val="tx1"/>
                          </a:solidFill>
                          <a:latin typeface="+mn-lt"/>
                          <a:ea typeface="+mn-ea"/>
                          <a:cs typeface="+mn-cs"/>
                        </a:rPr>
                        <a:t> methodologies</a:t>
                      </a:r>
                      <a:r>
                        <a:rPr lang="en-US" sz="1700" b="0" kern="1200" dirty="0" smtClean="0">
                          <a:solidFill>
                            <a:schemeClr val="tx1"/>
                          </a:solidFill>
                          <a:latin typeface="+mn-lt"/>
                          <a:ea typeface="+mn-ea"/>
                          <a:cs typeface="+mn-cs"/>
                        </a:rPr>
                        <a:t>, derivatives, fixed rates</a:t>
                      </a:r>
                      <a:endParaRPr lang="en-US" sz="1700" b="0" kern="1200" dirty="0">
                        <a:solidFill>
                          <a:schemeClr val="tx1"/>
                        </a:solidFill>
                        <a:latin typeface="+mn-lt"/>
                        <a:ea typeface="+mn-ea"/>
                        <a:cs typeface="+mn-cs"/>
                      </a:endParaRPr>
                    </a:p>
                  </a:txBody>
                  <a:tcPr marL="84406" marR="84406" marT="42203" marB="42203" anchor="ctr">
                    <a:lnL w="12700" cap="flat" cmpd="sng" algn="ctr">
                      <a:solidFill>
                        <a:schemeClr val="tx1"/>
                      </a:solidFill>
                      <a:prstDash val="solid"/>
                      <a:round/>
                      <a:headEnd type="none" w="med" len="med"/>
                      <a:tailEnd type="none" w="med" len="med"/>
                    </a:lnL>
                    <a:solidFill>
                      <a:schemeClr val="bg1">
                        <a:lumMod val="95000"/>
                      </a:schemeClr>
                    </a:solidFill>
                  </a:tcPr>
                </a:tc>
              </a:tr>
              <a:tr h="575607">
                <a:tc>
                  <a:txBody>
                    <a:bodyPr/>
                    <a:lstStyle/>
                    <a:p>
                      <a:pPr marL="0" indent="0" eaLnBrk="1" hangingPunct="1">
                        <a:lnSpc>
                          <a:spcPct val="100000"/>
                        </a:lnSpc>
                        <a:spcBef>
                          <a:spcPts val="1200"/>
                        </a:spcBef>
                        <a:spcAft>
                          <a:spcPts val="1200"/>
                        </a:spcAft>
                        <a:buClrTx/>
                        <a:buFont typeface="Wingdings" pitchFamily="2" charset="2"/>
                        <a:buNone/>
                      </a:pPr>
                      <a:r>
                        <a:rPr lang="en-US" sz="1700" b="1" kern="1200" dirty="0" smtClean="0"/>
                        <a:t>Environmental  &amp; Social</a:t>
                      </a:r>
                    </a:p>
                  </a:txBody>
                  <a:tcPr marL="84406" marR="84406" marT="42203" marB="42203" anchor="ctr">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marL="336550" indent="-336550" algn="l" defTabSz="457200" rtl="0" eaLnBrk="1" latinLnBrk="0" hangingPunct="1">
                        <a:lnSpc>
                          <a:spcPct val="100000"/>
                        </a:lnSpc>
                        <a:spcBef>
                          <a:spcPts val="1200"/>
                        </a:spcBef>
                        <a:spcAft>
                          <a:spcPts val="1200"/>
                        </a:spcAft>
                        <a:buClrTx/>
                        <a:buFont typeface="Wingdings" pitchFamily="2" charset="2"/>
                        <a:buNone/>
                      </a:pPr>
                      <a:r>
                        <a:rPr lang="en-US" sz="1700" b="0" kern="1200" dirty="0" smtClean="0">
                          <a:solidFill>
                            <a:schemeClr val="tx1"/>
                          </a:solidFill>
                          <a:latin typeface="+mn-lt"/>
                          <a:ea typeface="+mn-ea"/>
                          <a:cs typeface="+mn-cs"/>
                          <a:sym typeface="Wingdings" pitchFamily="2" charset="2"/>
                        </a:rPr>
                        <a:t>  </a:t>
                      </a:r>
                      <a:r>
                        <a:rPr lang="en-US" sz="1700" b="0" kern="1200" dirty="0" smtClean="0">
                          <a:solidFill>
                            <a:schemeClr val="tx1"/>
                          </a:solidFill>
                          <a:latin typeface="+mn-lt"/>
                          <a:ea typeface="+mn-ea"/>
                          <a:cs typeface="+mn-cs"/>
                        </a:rPr>
                        <a:t>E&amp;S action plan ; community</a:t>
                      </a:r>
                      <a:r>
                        <a:rPr lang="en-US" sz="1700" b="0" kern="1200" baseline="0" dirty="0" smtClean="0">
                          <a:solidFill>
                            <a:schemeClr val="tx1"/>
                          </a:solidFill>
                          <a:latin typeface="+mn-lt"/>
                          <a:ea typeface="+mn-ea"/>
                          <a:cs typeface="+mn-cs"/>
                        </a:rPr>
                        <a:t> outreach ; social programs, communications</a:t>
                      </a:r>
                      <a:endParaRPr lang="en-US" sz="1700" b="0" kern="1200" dirty="0" smtClean="0">
                        <a:solidFill>
                          <a:schemeClr val="tx1"/>
                        </a:solidFill>
                        <a:latin typeface="+mn-lt"/>
                        <a:ea typeface="+mn-ea"/>
                        <a:cs typeface="+mn-cs"/>
                      </a:endParaRPr>
                    </a:p>
                  </a:txBody>
                  <a:tcPr marL="84406" marR="84406" marT="42203" marB="42203" anchor="ctr">
                    <a:lnL w="12700" cap="flat" cmpd="sng" algn="ctr">
                      <a:solidFill>
                        <a:schemeClr val="tx1"/>
                      </a:solidFill>
                      <a:prstDash val="solid"/>
                      <a:round/>
                      <a:headEnd type="none" w="med" len="med"/>
                      <a:tailEnd type="none" w="med" len="med"/>
                    </a:lnL>
                    <a:solidFill>
                      <a:schemeClr val="accent5">
                        <a:lumMod val="20000"/>
                        <a:lumOff val="80000"/>
                      </a:schemeClr>
                    </a:solidFill>
                  </a:tcPr>
                </a:tc>
              </a:tr>
              <a:tr h="328118">
                <a:tc>
                  <a:txBody>
                    <a:bodyPr/>
                    <a:lstStyle/>
                    <a:p>
                      <a:pPr marL="0" indent="0" eaLnBrk="1" hangingPunct="1">
                        <a:lnSpc>
                          <a:spcPct val="100000"/>
                        </a:lnSpc>
                        <a:spcBef>
                          <a:spcPts val="1200"/>
                        </a:spcBef>
                        <a:spcAft>
                          <a:spcPts val="1200"/>
                        </a:spcAft>
                        <a:buClrTx/>
                        <a:buFont typeface="Wingdings" pitchFamily="2" charset="2"/>
                        <a:buNone/>
                      </a:pPr>
                      <a:r>
                        <a:rPr lang="en-US" sz="1700" b="1" kern="1200" dirty="0" smtClean="0"/>
                        <a:t>Political Risk </a:t>
                      </a:r>
                    </a:p>
                  </a:txBody>
                  <a:tcPr marL="84406" marR="84406" marT="42203" marB="42203"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pPr marL="288925" marR="0" indent="0" algn="l" defTabSz="457200" rtl="0" eaLnBrk="1" fontAlgn="auto" latinLnBrk="0" hangingPunct="1">
                        <a:lnSpc>
                          <a:spcPct val="100000"/>
                        </a:lnSpc>
                        <a:spcBef>
                          <a:spcPts val="200"/>
                        </a:spcBef>
                        <a:spcAft>
                          <a:spcPts val="200"/>
                        </a:spcAft>
                        <a:buClrTx/>
                        <a:buSzTx/>
                        <a:buFont typeface="Arial" pitchFamily="34" charset="0"/>
                        <a:buNone/>
                        <a:tabLst/>
                        <a:defRPr/>
                      </a:pPr>
                      <a:r>
                        <a:rPr lang="en-US" sz="1700" b="1" kern="1200" dirty="0" smtClean="0">
                          <a:solidFill>
                            <a:schemeClr val="tx1"/>
                          </a:solidFill>
                          <a:latin typeface="+mn-lt"/>
                          <a:ea typeface="+mn-ea"/>
                          <a:cs typeface="+mn-cs"/>
                        </a:rPr>
                        <a:t>GUARANTEES!</a:t>
                      </a:r>
                    </a:p>
                  </a:txBody>
                  <a:tcPr marL="84406" marR="84406" marT="42203" marB="42203" anchor="ctr">
                    <a:lnL w="12700" cap="flat" cmpd="sng" algn="ctr">
                      <a:solidFill>
                        <a:schemeClr val="tx1"/>
                      </a:solidFill>
                      <a:prstDash val="solid"/>
                      <a:round/>
                      <a:headEnd type="none" w="med" len="med"/>
                      <a:tailEnd type="none" w="med" len="med"/>
                    </a:lnL>
                    <a:solidFill>
                      <a:schemeClr val="bg1">
                        <a:lumMod val="95000"/>
                      </a:schemeClr>
                    </a:solidFill>
                  </a:tcPr>
                </a:tc>
              </a:tr>
            </a:tbl>
          </a:graphicData>
        </a:graphic>
      </p:graphicFrame>
      <p:sp>
        <p:nvSpPr>
          <p:cNvPr id="7" name="Rectangle 6"/>
          <p:cNvSpPr/>
          <p:nvPr/>
        </p:nvSpPr>
        <p:spPr>
          <a:xfrm>
            <a:off x="1554480" y="162169"/>
            <a:ext cx="7237828" cy="71159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it-IT" sz="2215" dirty="0">
                <a:solidFill>
                  <a:schemeClr val="bg1"/>
                </a:solidFill>
              </a:rPr>
              <a:t>Summary of Typical Risks and Mitigating Factors </a:t>
            </a:r>
          </a:p>
        </p:txBody>
      </p:sp>
      <p:sp>
        <p:nvSpPr>
          <p:cNvPr id="5" name="Footer Placeholder 1"/>
          <p:cNvSpPr txBox="1">
            <a:spLocks/>
          </p:cNvSpPr>
          <p:nvPr/>
        </p:nvSpPr>
        <p:spPr bwMode="auto">
          <a:xfrm>
            <a:off x="3436278" y="6401086"/>
            <a:ext cx="3606312" cy="244359"/>
          </a:xfrm>
          <a:prstGeom prst="rect">
            <a:avLst/>
          </a:prstGeom>
          <a:noFill/>
          <a:ln>
            <a:miter lim="800000"/>
            <a:headEnd/>
            <a:tailEnd/>
          </a:ln>
        </p:spPr>
        <p:txBody>
          <a:bodyPr vert="horz" wrap="square" lIns="84406" tIns="42203" rIns="84406" bIns="42203" numCol="1" anchor="t" anchorCtr="0" compatLnSpc="1">
            <a:prstTxWarp prst="textNoShape">
              <a:avLst/>
            </a:prstTxWarp>
          </a:bodyPr>
          <a:lstStyle>
            <a:defPPr>
              <a:defRPr lang="en-GB"/>
            </a:defPPr>
            <a:lvl1pPr algn="l" rtl="0" fontAlgn="base">
              <a:spcBef>
                <a:spcPct val="0"/>
              </a:spcBef>
              <a:spcAft>
                <a:spcPct val="0"/>
              </a:spcAft>
              <a:defRPr b="1" kern="1200">
                <a:solidFill>
                  <a:schemeClr val="tx1"/>
                </a:solidFill>
                <a:latin typeface="Arial" charset="0"/>
                <a:ea typeface="+mn-ea"/>
                <a:cs typeface="+mn-cs"/>
              </a:defRPr>
            </a:lvl1pPr>
            <a:lvl2pPr marL="457200" algn="l" rtl="0" fontAlgn="base">
              <a:spcBef>
                <a:spcPct val="0"/>
              </a:spcBef>
              <a:spcAft>
                <a:spcPct val="0"/>
              </a:spcAft>
              <a:defRPr b="1" kern="1200">
                <a:solidFill>
                  <a:schemeClr val="tx1"/>
                </a:solidFill>
                <a:latin typeface="Arial" charset="0"/>
                <a:ea typeface="+mn-ea"/>
                <a:cs typeface="+mn-cs"/>
              </a:defRPr>
            </a:lvl2pPr>
            <a:lvl3pPr marL="914400" algn="l" rtl="0" fontAlgn="base">
              <a:spcBef>
                <a:spcPct val="0"/>
              </a:spcBef>
              <a:spcAft>
                <a:spcPct val="0"/>
              </a:spcAft>
              <a:defRPr b="1" kern="1200">
                <a:solidFill>
                  <a:schemeClr val="tx1"/>
                </a:solidFill>
                <a:latin typeface="Arial" charset="0"/>
                <a:ea typeface="+mn-ea"/>
                <a:cs typeface="+mn-cs"/>
              </a:defRPr>
            </a:lvl3pPr>
            <a:lvl4pPr marL="1371600" algn="l" rtl="0" fontAlgn="base">
              <a:spcBef>
                <a:spcPct val="0"/>
              </a:spcBef>
              <a:spcAft>
                <a:spcPct val="0"/>
              </a:spcAft>
              <a:defRPr b="1" kern="1200">
                <a:solidFill>
                  <a:schemeClr val="tx1"/>
                </a:solidFill>
                <a:latin typeface="Arial" charset="0"/>
                <a:ea typeface="+mn-ea"/>
                <a:cs typeface="+mn-cs"/>
              </a:defRPr>
            </a:lvl4pPr>
            <a:lvl5pPr marL="1828800" algn="l" rtl="0" fontAlgn="base">
              <a:spcBef>
                <a:spcPct val="0"/>
              </a:spcBef>
              <a:spcAft>
                <a:spcPct val="0"/>
              </a:spcAft>
              <a:defRPr b="1" kern="1200">
                <a:solidFill>
                  <a:schemeClr val="tx1"/>
                </a:solidFill>
                <a:latin typeface="Arial" charset="0"/>
                <a:ea typeface="+mn-ea"/>
                <a:cs typeface="+mn-cs"/>
              </a:defRPr>
            </a:lvl5pPr>
            <a:lvl6pPr marL="2286000" algn="l" defTabSz="914400" rtl="0" eaLnBrk="1" latinLnBrk="0" hangingPunct="1">
              <a:defRPr b="1" kern="1200">
                <a:solidFill>
                  <a:schemeClr val="tx1"/>
                </a:solidFill>
                <a:latin typeface="Arial" charset="0"/>
                <a:ea typeface="+mn-ea"/>
                <a:cs typeface="+mn-cs"/>
              </a:defRPr>
            </a:lvl6pPr>
            <a:lvl7pPr marL="2743200" algn="l" defTabSz="914400" rtl="0" eaLnBrk="1" latinLnBrk="0" hangingPunct="1">
              <a:defRPr b="1" kern="1200">
                <a:solidFill>
                  <a:schemeClr val="tx1"/>
                </a:solidFill>
                <a:latin typeface="Arial" charset="0"/>
                <a:ea typeface="+mn-ea"/>
                <a:cs typeface="+mn-cs"/>
              </a:defRPr>
            </a:lvl7pPr>
            <a:lvl8pPr marL="3200400" algn="l" defTabSz="914400" rtl="0" eaLnBrk="1" latinLnBrk="0" hangingPunct="1">
              <a:defRPr b="1" kern="1200">
                <a:solidFill>
                  <a:schemeClr val="tx1"/>
                </a:solidFill>
                <a:latin typeface="Arial" charset="0"/>
                <a:ea typeface="+mn-ea"/>
                <a:cs typeface="+mn-cs"/>
              </a:defRPr>
            </a:lvl8pPr>
            <a:lvl9pPr marL="3657600" algn="l" defTabSz="914400" rtl="0" eaLnBrk="1" latinLnBrk="0" hangingPunct="1">
              <a:defRPr b="1" kern="1200">
                <a:solidFill>
                  <a:schemeClr val="tx1"/>
                </a:solidFill>
                <a:latin typeface="Arial" charset="0"/>
                <a:ea typeface="+mn-ea"/>
                <a:cs typeface="+mn-cs"/>
              </a:defRPr>
            </a:lvl9pPr>
          </a:lstStyle>
          <a:p>
            <a:pPr algn="ctr"/>
            <a:r>
              <a:rPr lang="en-US" sz="969" dirty="0">
                <a:latin typeface="+mj-lt"/>
              </a:rPr>
              <a:t>The Partial Risk Guarantee</a:t>
            </a:r>
          </a:p>
        </p:txBody>
      </p:sp>
    </p:spTree>
    <p:extLst>
      <p:ext uri="{BB962C8B-B14F-4D97-AF65-F5344CB8AC3E}">
        <p14:creationId xmlns:p14="http://schemas.microsoft.com/office/powerpoint/2010/main" val="389173831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03763F61-4050-4A94-A5C8-59F4CD9F00CD}" type="slidenum">
              <a:rPr lang="en-GB" smtClean="0">
                <a:solidFill>
                  <a:srgbClr val="000066"/>
                </a:solidFill>
                <a:latin typeface="+mj-lt"/>
              </a:rPr>
              <a:pPr>
                <a:defRPr/>
              </a:pPr>
              <a:t>19</a:t>
            </a:fld>
            <a:endParaRPr lang="en-GB" dirty="0">
              <a:solidFill>
                <a:srgbClr val="000066"/>
              </a:solidFill>
              <a:latin typeface="+mj-lt"/>
            </a:endParaRPr>
          </a:p>
        </p:txBody>
      </p:sp>
      <p:sp>
        <p:nvSpPr>
          <p:cNvPr id="7" name="Rounded Rectangle 6"/>
          <p:cNvSpPr/>
          <p:nvPr/>
        </p:nvSpPr>
        <p:spPr>
          <a:xfrm>
            <a:off x="3526137" y="3705378"/>
            <a:ext cx="1826706" cy="2194560"/>
          </a:xfrm>
          <a:prstGeom prst="roundRect">
            <a:avLst/>
          </a:prstGeom>
          <a:solidFill>
            <a:srgbClr val="DFD3A9"/>
          </a:solidFill>
        </p:spPr>
        <p:style>
          <a:lnRef idx="0">
            <a:schemeClr val="lt1">
              <a:hueOff val="0"/>
              <a:satOff val="0"/>
              <a:lumOff val="0"/>
              <a:alphaOff val="0"/>
            </a:schemeClr>
          </a:lnRef>
          <a:fillRef idx="3">
            <a:schemeClr val="accent1">
              <a:shade val="50000"/>
              <a:hueOff val="361437"/>
              <a:satOff val="-7560"/>
              <a:lumOff val="42063"/>
              <a:alphaOff val="0"/>
            </a:schemeClr>
          </a:fillRef>
          <a:effectRef idx="3">
            <a:schemeClr val="accent1">
              <a:shade val="50000"/>
              <a:hueOff val="361437"/>
              <a:satOff val="-7560"/>
              <a:lumOff val="42063"/>
              <a:alphaOff val="0"/>
            </a:schemeClr>
          </a:effectRef>
          <a:fontRef idx="minor">
            <a:schemeClr val="lt1"/>
          </a:fontRef>
        </p:style>
        <p:txBody>
          <a:bodyPr lIns="76799" tIns="38399" rIns="76799" bIns="38399" anchor="ctr"/>
          <a:lstStyle/>
          <a:p>
            <a:pPr marL="151191" indent="-153344" algn="ctr" defTabSz="485365" eaLnBrk="0" hangingPunct="0">
              <a:lnSpc>
                <a:spcPct val="90000"/>
              </a:lnSpc>
              <a:buClr>
                <a:srgbClr val="40412C"/>
              </a:buClr>
              <a:buSzPct val="170000"/>
              <a:tabLst>
                <a:tab pos="153344" algn="l"/>
              </a:tabLst>
            </a:pPr>
            <a:endParaRPr lang="en-GB" sz="2046" dirty="0">
              <a:solidFill>
                <a:srgbClr val="000066"/>
              </a:solidFill>
              <a:latin typeface="+mj-lt"/>
              <a:cs typeface="Arial"/>
            </a:endParaRPr>
          </a:p>
        </p:txBody>
      </p:sp>
      <p:sp>
        <p:nvSpPr>
          <p:cNvPr id="4" name="Rounded Rectangle 3"/>
          <p:cNvSpPr/>
          <p:nvPr/>
        </p:nvSpPr>
        <p:spPr>
          <a:xfrm>
            <a:off x="5672775" y="3713470"/>
            <a:ext cx="1826706" cy="2110154"/>
          </a:xfrm>
          <a:prstGeom prst="roundRect">
            <a:avLst/>
          </a:prstGeom>
          <a:solidFill>
            <a:schemeClr val="accent5">
              <a:lumMod val="75000"/>
            </a:schemeClr>
          </a:solidFill>
        </p:spPr>
        <p:style>
          <a:lnRef idx="0">
            <a:schemeClr val="lt1">
              <a:hueOff val="0"/>
              <a:satOff val="0"/>
              <a:lumOff val="0"/>
              <a:alphaOff val="0"/>
            </a:schemeClr>
          </a:lnRef>
          <a:fillRef idx="1003">
            <a:schemeClr val="dk2"/>
          </a:fillRef>
          <a:effectRef idx="3">
            <a:schemeClr val="accent1">
              <a:shade val="50000"/>
              <a:hueOff val="361437"/>
              <a:satOff val="-7560"/>
              <a:lumOff val="42063"/>
              <a:alphaOff val="0"/>
            </a:schemeClr>
          </a:effectRef>
          <a:fontRef idx="minor">
            <a:schemeClr val="lt1"/>
          </a:fontRef>
        </p:style>
        <p:txBody>
          <a:bodyPr lIns="70542" tIns="35271" rIns="70542" bIns="35271" rtlCol="0" anchor="ctr"/>
          <a:lstStyle/>
          <a:p>
            <a:pPr algn="ctr"/>
            <a:endParaRPr lang="en-GB" sz="1002" dirty="0">
              <a:solidFill>
                <a:srgbClr val="000066"/>
              </a:solidFill>
              <a:latin typeface="+mj-lt"/>
              <a:cs typeface="Arial" pitchFamily="34" charset="0"/>
            </a:endParaRPr>
          </a:p>
        </p:txBody>
      </p:sp>
      <p:sp>
        <p:nvSpPr>
          <p:cNvPr id="46" name="TextBox 45"/>
          <p:cNvSpPr txBox="1"/>
          <p:nvPr/>
        </p:nvSpPr>
        <p:spPr>
          <a:xfrm>
            <a:off x="5627576" y="4228163"/>
            <a:ext cx="1878477" cy="504075"/>
          </a:xfrm>
          <a:prstGeom prst="rect">
            <a:avLst/>
          </a:prstGeom>
          <a:noFill/>
        </p:spPr>
        <p:txBody>
          <a:bodyPr wrap="square" lIns="76799" tIns="38399" rIns="76799" bIns="38399" rtlCol="0">
            <a:spAutoFit/>
          </a:bodyPr>
          <a:lstStyle/>
          <a:p>
            <a:pPr algn="ctr"/>
            <a:r>
              <a:rPr lang="en-GB" sz="1386" dirty="0">
                <a:solidFill>
                  <a:schemeClr val="bg1"/>
                </a:solidFill>
                <a:latin typeface="+mj-lt"/>
                <a:cs typeface="Arial"/>
              </a:rPr>
              <a:t>AFFILIATED </a:t>
            </a:r>
          </a:p>
          <a:p>
            <a:pPr algn="ctr"/>
            <a:r>
              <a:rPr lang="en-GB" sz="1386" dirty="0">
                <a:solidFill>
                  <a:schemeClr val="bg1"/>
                </a:solidFill>
                <a:latin typeface="+mj-lt"/>
                <a:cs typeface="Arial"/>
              </a:rPr>
              <a:t>PARTNERS</a:t>
            </a:r>
          </a:p>
        </p:txBody>
      </p:sp>
      <p:sp>
        <p:nvSpPr>
          <p:cNvPr id="8" name="Rounded Rectangle 7"/>
          <p:cNvSpPr/>
          <p:nvPr/>
        </p:nvSpPr>
        <p:spPr>
          <a:xfrm>
            <a:off x="1406444" y="3728143"/>
            <a:ext cx="1826706" cy="2194560"/>
          </a:xfrm>
          <a:prstGeom prst="roundRect">
            <a:avLst/>
          </a:prstGeom>
          <a:solidFill>
            <a:schemeClr val="bg1">
              <a:lumMod val="75000"/>
            </a:schemeClr>
          </a:solidFill>
        </p:spPr>
        <p:style>
          <a:lnRef idx="0">
            <a:schemeClr val="lt1">
              <a:hueOff val="0"/>
              <a:satOff val="0"/>
              <a:lumOff val="0"/>
              <a:alphaOff val="0"/>
            </a:schemeClr>
          </a:lnRef>
          <a:fillRef idx="1003">
            <a:schemeClr val="dk2"/>
          </a:fillRef>
          <a:effectRef idx="3">
            <a:schemeClr val="accent1">
              <a:shade val="50000"/>
              <a:hueOff val="361437"/>
              <a:satOff val="-7560"/>
              <a:lumOff val="42063"/>
              <a:alphaOff val="0"/>
            </a:schemeClr>
          </a:effectRef>
          <a:fontRef idx="minor">
            <a:schemeClr val="lt1"/>
          </a:fontRef>
        </p:style>
        <p:txBody>
          <a:bodyPr lIns="70542" tIns="35271" rIns="70542" bIns="35271" rtlCol="0" anchor="ctr"/>
          <a:lstStyle/>
          <a:p>
            <a:pPr algn="ctr"/>
            <a:endParaRPr lang="en-GB" sz="1002" dirty="0">
              <a:solidFill>
                <a:srgbClr val="000066"/>
              </a:solidFill>
              <a:latin typeface="+mj-lt"/>
              <a:cs typeface="Arial" pitchFamily="34" charset="0"/>
            </a:endParaRPr>
          </a:p>
        </p:txBody>
      </p:sp>
      <p:sp>
        <p:nvSpPr>
          <p:cNvPr id="9" name="Rounded Rectangle 8"/>
          <p:cNvSpPr/>
          <p:nvPr/>
        </p:nvSpPr>
        <p:spPr>
          <a:xfrm>
            <a:off x="6603905" y="1640012"/>
            <a:ext cx="1826706" cy="1949520"/>
          </a:xfrm>
          <a:prstGeom prst="roundRect">
            <a:avLst/>
          </a:prstGeom>
          <a:solidFill>
            <a:schemeClr val="bg1">
              <a:lumMod val="95000"/>
            </a:schemeClr>
          </a:solidFill>
        </p:spPr>
        <p:style>
          <a:lnRef idx="0">
            <a:schemeClr val="lt1">
              <a:hueOff val="0"/>
              <a:satOff val="0"/>
              <a:lumOff val="0"/>
              <a:alphaOff val="0"/>
            </a:schemeClr>
          </a:lnRef>
          <a:fillRef idx="1003">
            <a:schemeClr val="dk2"/>
          </a:fillRef>
          <a:effectRef idx="3">
            <a:schemeClr val="accent1">
              <a:shade val="50000"/>
              <a:hueOff val="361437"/>
              <a:satOff val="-7560"/>
              <a:lumOff val="42063"/>
              <a:alphaOff val="0"/>
            </a:schemeClr>
          </a:effectRef>
          <a:fontRef idx="minor">
            <a:schemeClr val="lt1"/>
          </a:fontRef>
        </p:style>
        <p:txBody>
          <a:bodyPr lIns="70542" tIns="35271" rIns="70542" bIns="35271" rtlCol="0" anchor="ctr"/>
          <a:lstStyle/>
          <a:p>
            <a:pPr algn="ctr"/>
            <a:endParaRPr lang="en-GB" sz="1002" dirty="0">
              <a:solidFill>
                <a:srgbClr val="000066"/>
              </a:solidFill>
              <a:latin typeface="+mj-lt"/>
              <a:cs typeface="Arial" pitchFamily="34" charset="0"/>
            </a:endParaRPr>
          </a:p>
        </p:txBody>
      </p:sp>
      <p:sp>
        <p:nvSpPr>
          <p:cNvPr id="5" name="Rounded Rectangle 4"/>
          <p:cNvSpPr/>
          <p:nvPr/>
        </p:nvSpPr>
        <p:spPr>
          <a:xfrm>
            <a:off x="4614009" y="1662685"/>
            <a:ext cx="1826706" cy="1903986"/>
          </a:xfrm>
          <a:prstGeom prst="roundRect">
            <a:avLst/>
          </a:prstGeom>
          <a:solidFill>
            <a:schemeClr val="accent5">
              <a:lumMod val="50000"/>
            </a:schemeClr>
          </a:solidFill>
        </p:spPr>
        <p:style>
          <a:lnRef idx="0">
            <a:schemeClr val="lt1">
              <a:hueOff val="0"/>
              <a:satOff val="0"/>
              <a:lumOff val="0"/>
              <a:alphaOff val="0"/>
            </a:schemeClr>
          </a:lnRef>
          <a:fillRef idx="1003">
            <a:schemeClr val="dk2"/>
          </a:fillRef>
          <a:effectRef idx="3">
            <a:schemeClr val="accent1">
              <a:shade val="50000"/>
              <a:hueOff val="361437"/>
              <a:satOff val="-7560"/>
              <a:lumOff val="42063"/>
              <a:alphaOff val="0"/>
            </a:schemeClr>
          </a:effectRef>
          <a:fontRef idx="minor">
            <a:schemeClr val="lt1"/>
          </a:fontRef>
        </p:style>
        <p:txBody>
          <a:bodyPr lIns="70542" tIns="35271" rIns="70542" bIns="35271" rtlCol="0" anchor="ctr"/>
          <a:lstStyle/>
          <a:p>
            <a:pPr algn="ctr"/>
            <a:endParaRPr lang="en-GB" sz="1002" dirty="0">
              <a:solidFill>
                <a:srgbClr val="FF0000"/>
              </a:solidFill>
              <a:latin typeface="+mj-lt"/>
              <a:cs typeface="Arial" pitchFamily="34" charset="0"/>
            </a:endParaRPr>
          </a:p>
        </p:txBody>
      </p:sp>
      <p:sp>
        <p:nvSpPr>
          <p:cNvPr id="17" name="TextBox 47"/>
          <p:cNvSpPr txBox="1">
            <a:spLocks noChangeArrowheads="1"/>
          </p:cNvSpPr>
          <p:nvPr/>
        </p:nvSpPr>
        <p:spPr bwMode="auto">
          <a:xfrm>
            <a:off x="4807158" y="2529636"/>
            <a:ext cx="1540357" cy="788512"/>
          </a:xfrm>
          <a:prstGeom prst="rect">
            <a:avLst/>
          </a:prstGeom>
          <a:noFill/>
          <a:ln w="9525">
            <a:noFill/>
            <a:miter lim="800000"/>
            <a:headEnd/>
            <a:tailEnd/>
          </a:ln>
        </p:spPr>
        <p:txBody>
          <a:bodyPr wrap="square" lIns="76799" tIns="38399" rIns="76799" bIns="38399">
            <a:spAutoFit/>
          </a:bodyPr>
          <a:lstStyle/>
          <a:p>
            <a:pPr algn="ctr"/>
            <a:r>
              <a:rPr lang="en-GB" sz="1155" dirty="0">
                <a:solidFill>
                  <a:schemeClr val="bg1"/>
                </a:solidFill>
                <a:latin typeface="+mj-lt"/>
                <a:cs typeface="Arial"/>
              </a:rPr>
              <a:t>Direct/Indirect</a:t>
            </a:r>
          </a:p>
          <a:p>
            <a:pPr algn="ctr"/>
            <a:r>
              <a:rPr lang="en-GB" sz="1155" dirty="0">
                <a:solidFill>
                  <a:schemeClr val="bg1"/>
                </a:solidFill>
                <a:latin typeface="+mj-lt"/>
                <a:cs typeface="Arial"/>
              </a:rPr>
              <a:t>Subordinated Debt</a:t>
            </a:r>
          </a:p>
          <a:p>
            <a:pPr algn="ctr"/>
            <a:r>
              <a:rPr lang="en-GB" sz="1155" dirty="0">
                <a:solidFill>
                  <a:schemeClr val="bg1"/>
                </a:solidFill>
                <a:latin typeface="+mj-lt"/>
                <a:cs typeface="Arial"/>
              </a:rPr>
              <a:t>Mezzanine Debt</a:t>
            </a:r>
          </a:p>
          <a:p>
            <a:pPr algn="ctr"/>
            <a:r>
              <a:rPr lang="en-GB" sz="1155" dirty="0">
                <a:solidFill>
                  <a:schemeClr val="bg1"/>
                </a:solidFill>
                <a:latin typeface="+mj-lt"/>
                <a:cs typeface="Arial"/>
              </a:rPr>
              <a:t>Convertible Debt</a:t>
            </a:r>
          </a:p>
        </p:txBody>
      </p:sp>
      <p:sp>
        <p:nvSpPr>
          <p:cNvPr id="56" name="TextBox 55"/>
          <p:cNvSpPr txBox="1"/>
          <p:nvPr/>
        </p:nvSpPr>
        <p:spPr>
          <a:xfrm>
            <a:off x="4733717" y="2247562"/>
            <a:ext cx="1671089" cy="290811"/>
          </a:xfrm>
          <a:prstGeom prst="rect">
            <a:avLst/>
          </a:prstGeom>
          <a:noFill/>
        </p:spPr>
        <p:txBody>
          <a:bodyPr wrap="square" lIns="76799" tIns="38399" rIns="76799" bIns="38399" rtlCol="0">
            <a:spAutoFit/>
          </a:bodyPr>
          <a:lstStyle/>
          <a:p>
            <a:pPr algn="ctr"/>
            <a:r>
              <a:rPr lang="en-GB" sz="1386" dirty="0">
                <a:solidFill>
                  <a:schemeClr val="bg1"/>
                </a:solidFill>
                <a:latin typeface="+mj-lt"/>
                <a:cs typeface="Arial"/>
              </a:rPr>
              <a:t>EQUITY</a:t>
            </a:r>
          </a:p>
        </p:txBody>
      </p:sp>
      <p:sp>
        <p:nvSpPr>
          <p:cNvPr id="10" name="Rounded Rectangle 9"/>
          <p:cNvSpPr/>
          <p:nvPr/>
        </p:nvSpPr>
        <p:spPr>
          <a:xfrm>
            <a:off x="568340" y="1612695"/>
            <a:ext cx="1826706" cy="1903986"/>
          </a:xfrm>
          <a:prstGeom prst="roundRect">
            <a:avLst/>
          </a:prstGeom>
          <a:solidFill>
            <a:schemeClr val="accent5">
              <a:lumMod val="40000"/>
              <a:lumOff val="60000"/>
            </a:schemeClr>
          </a:solidFill>
        </p:spPr>
        <p:style>
          <a:lnRef idx="0">
            <a:schemeClr val="lt1">
              <a:hueOff val="0"/>
              <a:satOff val="0"/>
              <a:lumOff val="0"/>
              <a:alphaOff val="0"/>
            </a:schemeClr>
          </a:lnRef>
          <a:fillRef idx="3">
            <a:schemeClr val="accent1">
              <a:shade val="50000"/>
              <a:hueOff val="361437"/>
              <a:satOff val="-7560"/>
              <a:lumOff val="42063"/>
              <a:alphaOff val="0"/>
            </a:schemeClr>
          </a:fillRef>
          <a:effectRef idx="3">
            <a:schemeClr val="accent1">
              <a:shade val="50000"/>
              <a:hueOff val="361437"/>
              <a:satOff val="-7560"/>
              <a:lumOff val="42063"/>
              <a:alphaOff val="0"/>
            </a:schemeClr>
          </a:effectRef>
          <a:fontRef idx="minor">
            <a:schemeClr val="lt1"/>
          </a:fontRef>
        </p:style>
        <p:txBody>
          <a:bodyPr lIns="76799" tIns="38399" rIns="76799" bIns="38399" anchor="ctr"/>
          <a:lstStyle/>
          <a:p>
            <a:pPr marL="151191" indent="-153344" algn="ctr" defTabSz="485365" eaLnBrk="0" hangingPunct="0">
              <a:lnSpc>
                <a:spcPct val="90000"/>
              </a:lnSpc>
              <a:buClr>
                <a:srgbClr val="40412C"/>
              </a:buClr>
              <a:buSzPct val="170000"/>
              <a:tabLst>
                <a:tab pos="153344" algn="l"/>
              </a:tabLst>
              <a:defRPr/>
            </a:pPr>
            <a:endParaRPr lang="en-GB" sz="2046" dirty="0">
              <a:solidFill>
                <a:srgbClr val="000066"/>
              </a:solidFill>
              <a:latin typeface="+mj-lt"/>
              <a:cs typeface="Arial"/>
            </a:endParaRPr>
          </a:p>
        </p:txBody>
      </p:sp>
      <p:sp>
        <p:nvSpPr>
          <p:cNvPr id="11" name="Rounded Rectangle 10"/>
          <p:cNvSpPr/>
          <p:nvPr/>
        </p:nvSpPr>
        <p:spPr>
          <a:xfrm>
            <a:off x="2665447" y="1657403"/>
            <a:ext cx="1826706" cy="1903986"/>
          </a:xfrm>
          <a:prstGeom prst="roundRect">
            <a:avLst/>
          </a:prstGeom>
          <a:solidFill>
            <a:schemeClr val="bg2"/>
          </a:solidFill>
        </p:spPr>
        <p:style>
          <a:lnRef idx="0">
            <a:schemeClr val="lt1">
              <a:hueOff val="0"/>
              <a:satOff val="0"/>
              <a:lumOff val="0"/>
              <a:alphaOff val="0"/>
            </a:schemeClr>
          </a:lnRef>
          <a:fillRef idx="3">
            <a:schemeClr val="accent1">
              <a:shade val="50000"/>
              <a:hueOff val="361437"/>
              <a:satOff val="-7560"/>
              <a:lumOff val="42063"/>
              <a:alphaOff val="0"/>
            </a:schemeClr>
          </a:fillRef>
          <a:effectRef idx="3">
            <a:schemeClr val="accent1">
              <a:shade val="50000"/>
              <a:hueOff val="361437"/>
              <a:satOff val="-7560"/>
              <a:lumOff val="42063"/>
              <a:alphaOff val="0"/>
            </a:schemeClr>
          </a:effectRef>
          <a:fontRef idx="minor">
            <a:schemeClr val="lt1"/>
          </a:fontRef>
        </p:style>
        <p:txBody>
          <a:bodyPr lIns="76799" tIns="38399" rIns="76799" bIns="38399" anchor="ctr"/>
          <a:lstStyle/>
          <a:p>
            <a:pPr marL="151191" indent="-153344" algn="ctr" defTabSz="485365" eaLnBrk="0" hangingPunct="0">
              <a:lnSpc>
                <a:spcPct val="90000"/>
              </a:lnSpc>
              <a:buClr>
                <a:srgbClr val="40412C"/>
              </a:buClr>
              <a:buSzPct val="170000"/>
              <a:tabLst>
                <a:tab pos="153344" algn="l"/>
              </a:tabLst>
            </a:pPr>
            <a:endParaRPr lang="en-GB" sz="2046" dirty="0">
              <a:solidFill>
                <a:schemeClr val="bg1"/>
              </a:solidFill>
              <a:latin typeface="+mj-lt"/>
              <a:cs typeface="Arial"/>
            </a:endParaRPr>
          </a:p>
        </p:txBody>
      </p:sp>
      <p:grpSp>
        <p:nvGrpSpPr>
          <p:cNvPr id="2" name="Group 1"/>
          <p:cNvGrpSpPr/>
          <p:nvPr/>
        </p:nvGrpSpPr>
        <p:grpSpPr>
          <a:xfrm>
            <a:off x="5672774" y="3784294"/>
            <a:ext cx="1862260" cy="1765826"/>
            <a:chOff x="-1072984" y="1496276"/>
            <a:chExt cx="2239692" cy="2170838"/>
          </a:xfrm>
          <a:noFill/>
        </p:grpSpPr>
        <p:sp>
          <p:nvSpPr>
            <p:cNvPr id="12" name="TextBox 47"/>
            <p:cNvSpPr txBox="1">
              <a:spLocks noChangeArrowheads="1"/>
            </p:cNvSpPr>
            <p:nvPr/>
          </p:nvSpPr>
          <p:spPr bwMode="auto">
            <a:xfrm>
              <a:off x="-1072984" y="2679572"/>
              <a:ext cx="2239692" cy="987542"/>
            </a:xfrm>
            <a:prstGeom prst="rect">
              <a:avLst/>
            </a:prstGeom>
            <a:grpFill/>
            <a:ln w="9525">
              <a:noFill/>
              <a:miter lim="800000"/>
              <a:headEnd/>
              <a:tailEnd/>
            </a:ln>
          </p:spPr>
          <p:txBody>
            <a:bodyPr wrap="square">
              <a:spAutoFit/>
            </a:bodyPr>
            <a:lstStyle/>
            <a:p>
              <a:pPr algn="ctr"/>
              <a:r>
                <a:rPr lang="en-GB" sz="1155" dirty="0">
                  <a:solidFill>
                    <a:schemeClr val="bg1"/>
                  </a:solidFill>
                  <a:latin typeface="+mj-lt"/>
                  <a:cs typeface="Arial"/>
                </a:rPr>
                <a:t>Africa Guarantee Fund</a:t>
              </a:r>
            </a:p>
            <a:p>
              <a:pPr algn="ctr"/>
              <a:r>
                <a:rPr lang="en-GB" sz="1155" dirty="0">
                  <a:solidFill>
                    <a:schemeClr val="bg1"/>
                  </a:solidFill>
                  <a:latin typeface="+mj-lt"/>
                  <a:cs typeface="Arial"/>
                </a:rPr>
                <a:t>GuarantCo</a:t>
              </a:r>
            </a:p>
            <a:p>
              <a:pPr algn="ctr"/>
              <a:r>
                <a:rPr lang="en-GB" sz="1155" dirty="0">
                  <a:solidFill>
                    <a:schemeClr val="bg1"/>
                  </a:solidFill>
                  <a:latin typeface="+mj-lt"/>
                  <a:cs typeface="Arial"/>
                </a:rPr>
                <a:t>African Export-Import Bank</a:t>
              </a:r>
            </a:p>
            <a:p>
              <a:pPr algn="ctr"/>
              <a:endParaRPr lang="en-GB" sz="1155" dirty="0">
                <a:solidFill>
                  <a:schemeClr val="bg1"/>
                </a:solidFill>
                <a:latin typeface="+mj-lt"/>
                <a:cs typeface="Arial"/>
              </a:endParaRPr>
            </a:p>
          </p:txBody>
        </p:sp>
        <p:pic>
          <p:nvPicPr>
            <p:cNvPr id="100" name="Picture 99"/>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41422" y="1496276"/>
              <a:ext cx="1185312" cy="588003"/>
            </a:xfrm>
            <a:prstGeom prst="rect">
              <a:avLst/>
            </a:prstGeom>
            <a:grpFill/>
          </p:spPr>
        </p:pic>
      </p:grpSp>
      <p:pic>
        <p:nvPicPr>
          <p:cNvPr id="101" name="Picture 100"/>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5070837" y="1774165"/>
            <a:ext cx="985563" cy="501020"/>
          </a:xfrm>
          <a:prstGeom prst="rect">
            <a:avLst/>
          </a:prstGeom>
        </p:spPr>
      </p:pic>
      <p:grpSp>
        <p:nvGrpSpPr>
          <p:cNvPr id="20" name="Group 19"/>
          <p:cNvGrpSpPr/>
          <p:nvPr/>
        </p:nvGrpSpPr>
        <p:grpSpPr>
          <a:xfrm>
            <a:off x="624908" y="1751759"/>
            <a:ext cx="1746274" cy="1638933"/>
            <a:chOff x="4276723" y="1455636"/>
            <a:chExt cx="2100202" cy="1923470"/>
          </a:xfrm>
          <a:noFill/>
        </p:grpSpPr>
        <p:sp>
          <p:nvSpPr>
            <p:cNvPr id="13" name="TextBox 47"/>
            <p:cNvSpPr txBox="1">
              <a:spLocks noChangeArrowheads="1"/>
            </p:cNvSpPr>
            <p:nvPr/>
          </p:nvSpPr>
          <p:spPr bwMode="auto">
            <a:xfrm>
              <a:off x="4310000" y="2586141"/>
              <a:ext cx="2066925" cy="316962"/>
            </a:xfrm>
            <a:prstGeom prst="rect">
              <a:avLst/>
            </a:prstGeom>
            <a:grpFill/>
            <a:ln w="9525">
              <a:noFill/>
              <a:miter lim="800000"/>
              <a:headEnd/>
              <a:tailEnd/>
            </a:ln>
          </p:spPr>
          <p:txBody>
            <a:bodyPr wrap="square">
              <a:spAutoFit/>
            </a:bodyPr>
            <a:lstStyle/>
            <a:p>
              <a:pPr algn="ctr"/>
              <a:endParaRPr lang="en-GB" sz="1155" dirty="0">
                <a:solidFill>
                  <a:srgbClr val="000066"/>
                </a:solidFill>
                <a:latin typeface="+mj-lt"/>
                <a:cs typeface="Arial"/>
              </a:endParaRPr>
            </a:p>
          </p:txBody>
        </p:sp>
        <p:sp>
          <p:nvSpPr>
            <p:cNvPr id="59" name="TextBox 58"/>
            <p:cNvSpPr txBox="1"/>
            <p:nvPr/>
          </p:nvSpPr>
          <p:spPr>
            <a:xfrm>
              <a:off x="4276723" y="2019300"/>
              <a:ext cx="2009778" cy="1359806"/>
            </a:xfrm>
            <a:prstGeom prst="rect">
              <a:avLst/>
            </a:prstGeom>
            <a:grpFill/>
          </p:spPr>
          <p:txBody>
            <a:bodyPr wrap="square" rtlCol="0">
              <a:spAutoFit/>
            </a:bodyPr>
            <a:lstStyle/>
            <a:p>
              <a:pPr algn="ctr"/>
              <a:r>
                <a:rPr lang="en-GB" sz="1386" dirty="0">
                  <a:solidFill>
                    <a:srgbClr val="000066"/>
                  </a:solidFill>
                  <a:latin typeface="+mj-lt"/>
                  <a:cs typeface="Arial"/>
                </a:rPr>
                <a:t>LENDING INSTRUMENTS</a:t>
              </a:r>
            </a:p>
            <a:p>
              <a:pPr algn="ctr"/>
              <a:r>
                <a:rPr lang="en-GB" sz="1386" dirty="0">
                  <a:solidFill>
                    <a:srgbClr val="000066"/>
                  </a:solidFill>
                  <a:latin typeface="+mj-lt"/>
                  <a:cs typeface="Arial"/>
                </a:rPr>
                <a:t>Fixed Spread Loans</a:t>
              </a:r>
            </a:p>
            <a:p>
              <a:pPr algn="ctr"/>
              <a:r>
                <a:rPr lang="en-GB" sz="1386" dirty="0">
                  <a:solidFill>
                    <a:srgbClr val="000066"/>
                  </a:solidFill>
                  <a:latin typeface="+mj-lt"/>
                  <a:cs typeface="Arial"/>
                </a:rPr>
                <a:t>Including local currency</a:t>
              </a:r>
            </a:p>
          </p:txBody>
        </p:sp>
        <p:pic>
          <p:nvPicPr>
            <p:cNvPr id="102" name="Picture 101"/>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4665578" y="1455636"/>
              <a:ext cx="1185312" cy="588003"/>
            </a:xfrm>
            <a:prstGeom prst="rect">
              <a:avLst/>
            </a:prstGeom>
            <a:grpFill/>
          </p:spPr>
        </p:pic>
      </p:grpSp>
      <p:grpSp>
        <p:nvGrpSpPr>
          <p:cNvPr id="22" name="Group 21"/>
          <p:cNvGrpSpPr/>
          <p:nvPr/>
        </p:nvGrpSpPr>
        <p:grpSpPr>
          <a:xfrm>
            <a:off x="2648088" y="1776199"/>
            <a:ext cx="1798398" cy="1040440"/>
            <a:chOff x="6513274" y="1435316"/>
            <a:chExt cx="2162888" cy="1221073"/>
          </a:xfrm>
          <a:noFill/>
        </p:grpSpPr>
        <p:sp>
          <p:nvSpPr>
            <p:cNvPr id="14" name="TextBox 47"/>
            <p:cNvSpPr txBox="1">
              <a:spLocks noChangeArrowheads="1"/>
            </p:cNvSpPr>
            <p:nvPr/>
          </p:nvSpPr>
          <p:spPr bwMode="auto">
            <a:xfrm>
              <a:off x="6591673" y="2339427"/>
              <a:ext cx="2084489" cy="316962"/>
            </a:xfrm>
            <a:prstGeom prst="rect">
              <a:avLst/>
            </a:prstGeom>
            <a:grpFill/>
            <a:ln w="9525">
              <a:noFill/>
              <a:miter lim="800000"/>
              <a:headEnd/>
              <a:tailEnd/>
            </a:ln>
          </p:spPr>
          <p:txBody>
            <a:bodyPr wrap="square">
              <a:spAutoFit/>
            </a:bodyPr>
            <a:lstStyle/>
            <a:p>
              <a:pPr algn="ctr"/>
              <a:r>
                <a:rPr lang="en-GB" sz="1155" dirty="0">
                  <a:latin typeface="+mj-lt"/>
                  <a:cs typeface="Arial"/>
                </a:rPr>
                <a:t>Partial Credit Guarantee </a:t>
              </a:r>
            </a:p>
          </p:txBody>
        </p:sp>
        <p:sp>
          <p:nvSpPr>
            <p:cNvPr id="62" name="TextBox 61"/>
            <p:cNvSpPr txBox="1"/>
            <p:nvPr/>
          </p:nvSpPr>
          <p:spPr>
            <a:xfrm>
              <a:off x="6513274" y="2028825"/>
              <a:ext cx="2154475" cy="358651"/>
            </a:xfrm>
            <a:prstGeom prst="rect">
              <a:avLst/>
            </a:prstGeom>
            <a:grpFill/>
          </p:spPr>
          <p:txBody>
            <a:bodyPr wrap="square" rtlCol="0">
              <a:spAutoFit/>
            </a:bodyPr>
            <a:lstStyle/>
            <a:p>
              <a:pPr algn="ctr"/>
              <a:r>
                <a:rPr lang="en-GB" sz="1386" dirty="0">
                  <a:latin typeface="+mj-lt"/>
                  <a:cs typeface="Arial"/>
                </a:rPr>
                <a:t>GUARANTEES</a:t>
              </a:r>
            </a:p>
          </p:txBody>
        </p:sp>
        <p:pic>
          <p:nvPicPr>
            <p:cNvPr id="103" name="Picture 102"/>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032858" y="1435316"/>
              <a:ext cx="1185312" cy="588003"/>
            </a:xfrm>
            <a:prstGeom prst="rect">
              <a:avLst/>
            </a:prstGeom>
            <a:grpFill/>
          </p:spPr>
        </p:pic>
      </p:grpSp>
      <p:sp>
        <p:nvSpPr>
          <p:cNvPr id="15" name="TextBox 47"/>
          <p:cNvSpPr txBox="1">
            <a:spLocks noChangeArrowheads="1"/>
          </p:cNvSpPr>
          <p:nvPr/>
        </p:nvSpPr>
        <p:spPr bwMode="auto">
          <a:xfrm>
            <a:off x="6773885" y="2793306"/>
            <a:ext cx="1589729" cy="788512"/>
          </a:xfrm>
          <a:prstGeom prst="rect">
            <a:avLst/>
          </a:prstGeom>
          <a:noFill/>
          <a:ln w="9525">
            <a:noFill/>
            <a:miter lim="800000"/>
            <a:headEnd/>
            <a:tailEnd/>
          </a:ln>
        </p:spPr>
        <p:txBody>
          <a:bodyPr wrap="square" lIns="76799" tIns="38399" rIns="76799" bIns="38399">
            <a:spAutoFit/>
          </a:bodyPr>
          <a:lstStyle/>
          <a:p>
            <a:pPr algn="ctr"/>
            <a:r>
              <a:rPr lang="en-GB" sz="1155" dirty="0">
                <a:solidFill>
                  <a:srgbClr val="000066"/>
                </a:solidFill>
                <a:latin typeface="+mj-lt"/>
                <a:cs typeface="Arial"/>
              </a:rPr>
              <a:t>Interest Rate Swaps</a:t>
            </a:r>
          </a:p>
          <a:p>
            <a:pPr algn="ctr"/>
            <a:r>
              <a:rPr lang="en-GB" sz="1155" dirty="0">
                <a:solidFill>
                  <a:srgbClr val="000066"/>
                </a:solidFill>
                <a:latin typeface="+mj-lt"/>
                <a:cs typeface="Arial"/>
              </a:rPr>
              <a:t>Cross Currency Swaps</a:t>
            </a:r>
          </a:p>
          <a:p>
            <a:pPr algn="ctr"/>
            <a:r>
              <a:rPr lang="en-GB" sz="1155" dirty="0">
                <a:solidFill>
                  <a:srgbClr val="000066"/>
                </a:solidFill>
                <a:latin typeface="+mj-lt"/>
                <a:cs typeface="Arial"/>
              </a:rPr>
              <a:t>Commodity Indexed Swaps</a:t>
            </a:r>
          </a:p>
        </p:txBody>
      </p:sp>
      <p:sp>
        <p:nvSpPr>
          <p:cNvPr id="53" name="TextBox 52"/>
          <p:cNvSpPr txBox="1"/>
          <p:nvPr/>
        </p:nvSpPr>
        <p:spPr>
          <a:xfrm>
            <a:off x="6580041" y="2265348"/>
            <a:ext cx="1818405" cy="717339"/>
          </a:xfrm>
          <a:prstGeom prst="rect">
            <a:avLst/>
          </a:prstGeom>
          <a:noFill/>
        </p:spPr>
        <p:txBody>
          <a:bodyPr wrap="square" lIns="76799" tIns="38399" rIns="76799" bIns="38399" rtlCol="0">
            <a:spAutoFit/>
          </a:bodyPr>
          <a:lstStyle/>
          <a:p>
            <a:pPr algn="ctr"/>
            <a:r>
              <a:rPr lang="en-GB" sz="1386" dirty="0">
                <a:solidFill>
                  <a:srgbClr val="000066"/>
                </a:solidFill>
                <a:latin typeface="+mj-lt"/>
                <a:cs typeface="Arial"/>
              </a:rPr>
              <a:t>RISK MANAGEMENT PRODUCTS</a:t>
            </a:r>
          </a:p>
        </p:txBody>
      </p:sp>
      <p:pic>
        <p:nvPicPr>
          <p:cNvPr id="104" name="Picture 103"/>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7075969" y="1778625"/>
            <a:ext cx="985563" cy="501020"/>
          </a:xfrm>
          <a:prstGeom prst="rect">
            <a:avLst/>
          </a:prstGeom>
          <a:noFill/>
        </p:spPr>
      </p:pic>
      <p:grpSp>
        <p:nvGrpSpPr>
          <p:cNvPr id="26" name="Group 25"/>
          <p:cNvGrpSpPr/>
          <p:nvPr/>
        </p:nvGrpSpPr>
        <p:grpSpPr>
          <a:xfrm>
            <a:off x="1388778" y="3838267"/>
            <a:ext cx="1907042" cy="1938788"/>
            <a:chOff x="567757" y="3850374"/>
            <a:chExt cx="2293553" cy="2275385"/>
          </a:xfrm>
          <a:noFill/>
        </p:grpSpPr>
        <p:sp>
          <p:nvSpPr>
            <p:cNvPr id="19" name="TextBox 47"/>
            <p:cNvSpPr txBox="1">
              <a:spLocks noChangeArrowheads="1"/>
            </p:cNvSpPr>
            <p:nvPr/>
          </p:nvSpPr>
          <p:spPr bwMode="auto">
            <a:xfrm>
              <a:off x="581099" y="4974401"/>
              <a:ext cx="2175638" cy="1151358"/>
            </a:xfrm>
            <a:prstGeom prst="rect">
              <a:avLst/>
            </a:prstGeom>
            <a:grpFill/>
            <a:ln w="9525">
              <a:noFill/>
              <a:miter lim="800000"/>
              <a:headEnd/>
              <a:tailEnd/>
            </a:ln>
          </p:spPr>
          <p:txBody>
            <a:bodyPr wrap="square">
              <a:spAutoFit/>
            </a:bodyPr>
            <a:lstStyle/>
            <a:p>
              <a:pPr algn="ctr"/>
              <a:r>
                <a:rPr lang="en-GB" sz="1155" dirty="0">
                  <a:solidFill>
                    <a:srgbClr val="000066"/>
                  </a:solidFill>
                  <a:latin typeface="+mj-lt"/>
                  <a:cs typeface="Arial"/>
                </a:rPr>
                <a:t>Lines of Credit</a:t>
              </a:r>
            </a:p>
            <a:p>
              <a:pPr algn="ctr"/>
              <a:r>
                <a:rPr lang="en-GB" sz="1155" dirty="0">
                  <a:solidFill>
                    <a:srgbClr val="000066"/>
                  </a:solidFill>
                  <a:latin typeface="+mj-lt"/>
                  <a:cs typeface="Arial"/>
                </a:rPr>
                <a:t>Risk Participation Agreements</a:t>
              </a:r>
            </a:p>
            <a:p>
              <a:pPr algn="ctr"/>
              <a:r>
                <a:rPr lang="en-GB" sz="1155" dirty="0">
                  <a:solidFill>
                    <a:srgbClr val="000066"/>
                  </a:solidFill>
                  <a:latin typeface="+mj-lt"/>
                  <a:cs typeface="Arial"/>
                </a:rPr>
                <a:t>Soft Commodity Finance Facility</a:t>
              </a:r>
            </a:p>
          </p:txBody>
        </p:sp>
        <p:sp>
          <p:nvSpPr>
            <p:cNvPr id="50" name="TextBox 49"/>
            <p:cNvSpPr txBox="1"/>
            <p:nvPr/>
          </p:nvSpPr>
          <p:spPr>
            <a:xfrm>
              <a:off x="567757" y="4390390"/>
              <a:ext cx="2293553" cy="608940"/>
            </a:xfrm>
            <a:prstGeom prst="rect">
              <a:avLst/>
            </a:prstGeom>
            <a:grpFill/>
          </p:spPr>
          <p:txBody>
            <a:bodyPr wrap="square" rtlCol="0">
              <a:spAutoFit/>
            </a:bodyPr>
            <a:lstStyle/>
            <a:p>
              <a:pPr algn="ctr"/>
              <a:r>
                <a:rPr lang="en-GB" sz="1386" dirty="0">
                  <a:solidFill>
                    <a:srgbClr val="000066"/>
                  </a:solidFill>
                  <a:latin typeface="+mj-lt"/>
                  <a:cs typeface="Arial"/>
                </a:rPr>
                <a:t>TRADE FINANCE PROGRAM</a:t>
              </a:r>
            </a:p>
          </p:txBody>
        </p:sp>
        <p:pic>
          <p:nvPicPr>
            <p:cNvPr id="105" name="Picture 104"/>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1129979" y="3850374"/>
              <a:ext cx="1185312" cy="588003"/>
            </a:xfrm>
            <a:prstGeom prst="rect">
              <a:avLst/>
            </a:prstGeom>
            <a:grpFill/>
          </p:spPr>
        </p:pic>
      </p:grpSp>
      <p:sp>
        <p:nvSpPr>
          <p:cNvPr id="65" name="TextBox 64"/>
          <p:cNvSpPr txBox="1"/>
          <p:nvPr/>
        </p:nvSpPr>
        <p:spPr>
          <a:xfrm>
            <a:off x="3570579" y="4281085"/>
            <a:ext cx="1731144" cy="717339"/>
          </a:xfrm>
          <a:prstGeom prst="rect">
            <a:avLst/>
          </a:prstGeom>
          <a:noFill/>
        </p:spPr>
        <p:txBody>
          <a:bodyPr wrap="square" lIns="76799" tIns="38399" rIns="76799" bIns="38399" rtlCol="0">
            <a:spAutoFit/>
          </a:bodyPr>
          <a:lstStyle/>
          <a:p>
            <a:pPr algn="ctr"/>
            <a:r>
              <a:rPr lang="en-GB" sz="1386" dirty="0">
                <a:latin typeface="+mj-lt"/>
                <a:cs typeface="Arial"/>
              </a:rPr>
              <a:t>TECHNICAL ASSISTANCE FUNDS </a:t>
            </a:r>
          </a:p>
        </p:txBody>
      </p:sp>
      <p:pic>
        <p:nvPicPr>
          <p:cNvPr id="106" name="Picture 105"/>
          <p:cNvPicPr>
            <a:picLocks noChangeAspect="1"/>
          </p:cNvPicPr>
          <p:nvPr/>
        </p:nvPicPr>
        <p:blipFill>
          <a:blip r:embed="rId3" cstate="print">
            <a:duotone>
              <a:schemeClr val="accent2">
                <a:shade val="45000"/>
                <a:satMod val="135000"/>
              </a:schemeClr>
              <a:prstClr val="white"/>
            </a:duotone>
            <a:extLst>
              <a:ext uri="{28A0092B-C50C-407E-A947-70E740481C1C}">
                <a14:useLocalDpi xmlns:a14="http://schemas.microsoft.com/office/drawing/2010/main" val="0"/>
              </a:ext>
            </a:extLst>
          </a:blip>
          <a:stretch>
            <a:fillRect/>
          </a:stretch>
        </p:blipFill>
        <p:spPr>
          <a:xfrm>
            <a:off x="3930138" y="3823530"/>
            <a:ext cx="1020982" cy="501020"/>
          </a:xfrm>
          <a:prstGeom prst="rect">
            <a:avLst/>
          </a:prstGeom>
        </p:spPr>
      </p:pic>
      <p:sp>
        <p:nvSpPr>
          <p:cNvPr id="51" name="TextBox 47"/>
          <p:cNvSpPr txBox="1">
            <a:spLocks noChangeArrowheads="1"/>
          </p:cNvSpPr>
          <p:nvPr/>
        </p:nvSpPr>
        <p:spPr bwMode="auto">
          <a:xfrm>
            <a:off x="3465692" y="4755938"/>
            <a:ext cx="1940918" cy="966253"/>
          </a:xfrm>
          <a:prstGeom prst="rect">
            <a:avLst/>
          </a:prstGeom>
          <a:noFill/>
          <a:ln w="9525">
            <a:noFill/>
            <a:miter lim="800000"/>
            <a:headEnd/>
            <a:tailEnd/>
          </a:ln>
        </p:spPr>
        <p:txBody>
          <a:bodyPr wrap="square" lIns="76799" tIns="38399" rIns="76799" bIns="38399">
            <a:spAutoFit/>
          </a:bodyPr>
          <a:lstStyle/>
          <a:p>
            <a:pPr algn="ctr"/>
            <a:r>
              <a:rPr lang="en-GB" sz="1155" dirty="0">
                <a:latin typeface="+mj-lt"/>
                <a:cs typeface="Arial"/>
              </a:rPr>
              <a:t>African Legal Support Fund</a:t>
            </a:r>
          </a:p>
          <a:p>
            <a:pPr algn="ctr"/>
            <a:r>
              <a:rPr lang="en-GB" sz="1155" dirty="0">
                <a:latin typeface="+mj-lt"/>
                <a:cs typeface="Arial"/>
              </a:rPr>
              <a:t>Fund for African Private Sector Assistance</a:t>
            </a:r>
          </a:p>
          <a:p>
            <a:pPr algn="ctr"/>
            <a:r>
              <a:rPr lang="en-GB" sz="1155" dirty="0">
                <a:latin typeface="+mj-lt"/>
                <a:cs typeface="Arial"/>
              </a:rPr>
              <a:t>African Water Facility</a:t>
            </a:r>
          </a:p>
          <a:p>
            <a:pPr algn="ctr"/>
            <a:r>
              <a:rPr lang="en-GB" sz="1155" dirty="0">
                <a:latin typeface="+mj-lt"/>
                <a:cs typeface="Arial"/>
              </a:rPr>
              <a:t>Clean Technology Fund</a:t>
            </a:r>
          </a:p>
        </p:txBody>
      </p:sp>
      <p:sp>
        <p:nvSpPr>
          <p:cNvPr id="43" name="Rectangle à coins arrondis 37"/>
          <p:cNvSpPr/>
          <p:nvPr/>
        </p:nvSpPr>
        <p:spPr>
          <a:xfrm>
            <a:off x="544820" y="1684751"/>
            <a:ext cx="391481" cy="252068"/>
          </a:xfrm>
          <a:prstGeom prst="roundRect">
            <a:avLst/>
          </a:prstGeom>
          <a:solidFill>
            <a:schemeClr val="accent5">
              <a:lumMod val="7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eaLnBrk="0" hangingPunct="0">
              <a:defRPr/>
            </a:pPr>
            <a:r>
              <a:rPr lang="en-US" sz="1875" dirty="0">
                <a:latin typeface="+mj-lt"/>
                <a:cs typeface="Arial"/>
              </a:rPr>
              <a:t>1</a:t>
            </a:r>
          </a:p>
        </p:txBody>
      </p:sp>
      <p:sp>
        <p:nvSpPr>
          <p:cNvPr id="44" name="Rectangle à coins arrondis 37"/>
          <p:cNvSpPr/>
          <p:nvPr/>
        </p:nvSpPr>
        <p:spPr>
          <a:xfrm>
            <a:off x="2671369" y="1689011"/>
            <a:ext cx="391481" cy="252068"/>
          </a:xfrm>
          <a:prstGeom prst="roundRect">
            <a:avLst/>
          </a:prstGeom>
          <a:solidFill>
            <a:schemeClr val="accent5">
              <a:lumMod val="7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eaLnBrk="0" hangingPunct="0">
              <a:defRPr/>
            </a:pPr>
            <a:r>
              <a:rPr lang="en-US" sz="1875" dirty="0">
                <a:latin typeface="+mj-lt"/>
                <a:cs typeface="Arial"/>
              </a:rPr>
              <a:t>2</a:t>
            </a:r>
          </a:p>
        </p:txBody>
      </p:sp>
      <p:sp>
        <p:nvSpPr>
          <p:cNvPr id="45" name="Rectangle à coins arrondis 37"/>
          <p:cNvSpPr/>
          <p:nvPr/>
        </p:nvSpPr>
        <p:spPr>
          <a:xfrm>
            <a:off x="4593582" y="1701625"/>
            <a:ext cx="388437" cy="252068"/>
          </a:xfrm>
          <a:prstGeom prst="roundRect">
            <a:avLst/>
          </a:prstGeom>
          <a:solidFill>
            <a:schemeClr val="accent5">
              <a:lumMod val="7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eaLnBrk="0" hangingPunct="0">
              <a:defRPr/>
            </a:pPr>
            <a:r>
              <a:rPr lang="en-US" sz="1875" dirty="0">
                <a:latin typeface="+mj-lt"/>
                <a:cs typeface="Arial"/>
              </a:rPr>
              <a:t>3</a:t>
            </a:r>
          </a:p>
        </p:txBody>
      </p:sp>
      <p:sp>
        <p:nvSpPr>
          <p:cNvPr id="48" name="Rectangle à coins arrondis 37"/>
          <p:cNvSpPr/>
          <p:nvPr/>
        </p:nvSpPr>
        <p:spPr>
          <a:xfrm>
            <a:off x="6597923" y="1729275"/>
            <a:ext cx="388437" cy="252068"/>
          </a:xfrm>
          <a:prstGeom prst="roundRect">
            <a:avLst/>
          </a:prstGeom>
          <a:solidFill>
            <a:schemeClr val="accent5">
              <a:lumMod val="7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eaLnBrk="0" hangingPunct="0">
              <a:defRPr/>
            </a:pPr>
            <a:r>
              <a:rPr lang="en-US" sz="1875" dirty="0">
                <a:latin typeface="+mj-lt"/>
                <a:cs typeface="Arial"/>
              </a:rPr>
              <a:t>4</a:t>
            </a:r>
          </a:p>
        </p:txBody>
      </p:sp>
      <p:sp>
        <p:nvSpPr>
          <p:cNvPr id="49" name="Rectangle à coins arrondis 37"/>
          <p:cNvSpPr/>
          <p:nvPr/>
        </p:nvSpPr>
        <p:spPr>
          <a:xfrm>
            <a:off x="5627576" y="3763081"/>
            <a:ext cx="388437" cy="252068"/>
          </a:xfrm>
          <a:prstGeom prst="roundRect">
            <a:avLst/>
          </a:prstGeom>
          <a:solidFill>
            <a:schemeClr val="accent5">
              <a:lumMod val="7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eaLnBrk="0" hangingPunct="0">
              <a:defRPr/>
            </a:pPr>
            <a:r>
              <a:rPr lang="en-US" sz="1875" dirty="0">
                <a:latin typeface="+mj-lt"/>
                <a:cs typeface="Arial"/>
              </a:rPr>
              <a:t>8</a:t>
            </a:r>
          </a:p>
        </p:txBody>
      </p:sp>
      <p:sp>
        <p:nvSpPr>
          <p:cNvPr id="52" name="Rectangle à coins arrondis 37"/>
          <p:cNvSpPr/>
          <p:nvPr/>
        </p:nvSpPr>
        <p:spPr>
          <a:xfrm>
            <a:off x="3445336" y="3772284"/>
            <a:ext cx="388437" cy="252068"/>
          </a:xfrm>
          <a:prstGeom prst="roundRect">
            <a:avLst/>
          </a:prstGeom>
          <a:solidFill>
            <a:schemeClr val="accent5">
              <a:lumMod val="7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eaLnBrk="0" hangingPunct="0">
              <a:defRPr/>
            </a:pPr>
            <a:r>
              <a:rPr lang="en-US" sz="1875" dirty="0">
                <a:latin typeface="+mj-lt"/>
                <a:cs typeface="Arial"/>
              </a:rPr>
              <a:t>6</a:t>
            </a:r>
          </a:p>
        </p:txBody>
      </p:sp>
      <p:sp>
        <p:nvSpPr>
          <p:cNvPr id="54" name="Rectangle à coins arrondis 37"/>
          <p:cNvSpPr/>
          <p:nvPr/>
        </p:nvSpPr>
        <p:spPr>
          <a:xfrm>
            <a:off x="1343963" y="3804591"/>
            <a:ext cx="388437" cy="252068"/>
          </a:xfrm>
          <a:prstGeom prst="roundRect">
            <a:avLst/>
          </a:prstGeom>
          <a:solidFill>
            <a:schemeClr val="accent5">
              <a:lumMod val="75000"/>
            </a:schemeClr>
          </a:solidFill>
          <a:ln/>
        </p:spPr>
        <p:style>
          <a:lnRef idx="0">
            <a:schemeClr val="accent1"/>
          </a:lnRef>
          <a:fillRef idx="3">
            <a:schemeClr val="accent1"/>
          </a:fillRef>
          <a:effectRef idx="3">
            <a:schemeClr val="accent1"/>
          </a:effectRef>
          <a:fontRef idx="minor">
            <a:schemeClr val="lt1"/>
          </a:fontRef>
        </p:style>
        <p:txBody>
          <a:bodyPr anchor="ctr"/>
          <a:lstStyle/>
          <a:p>
            <a:pPr algn="ctr" eaLnBrk="0" hangingPunct="0">
              <a:defRPr/>
            </a:pPr>
            <a:r>
              <a:rPr lang="en-US" sz="1875" dirty="0">
                <a:latin typeface="+mj-lt"/>
                <a:cs typeface="Arial"/>
              </a:rPr>
              <a:t>5</a:t>
            </a:r>
          </a:p>
        </p:txBody>
      </p:sp>
      <p:sp>
        <p:nvSpPr>
          <p:cNvPr id="47" name="Rectangle 4"/>
          <p:cNvSpPr>
            <a:spLocks noChangeArrowheads="1"/>
          </p:cNvSpPr>
          <p:nvPr/>
        </p:nvSpPr>
        <p:spPr bwMode="auto">
          <a:xfrm>
            <a:off x="142240" y="44425"/>
            <a:ext cx="8829040" cy="1193673"/>
          </a:xfrm>
          <a:prstGeom prst="rect">
            <a:avLst/>
          </a:prstGeom>
          <a:solidFill>
            <a:schemeClr val="accent5">
              <a:lumMod val="75000"/>
            </a:schemeClr>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fr-FR" altLang="en-US" sz="2585" dirty="0" err="1" smtClean="0">
                <a:solidFill>
                  <a:srgbClr val="FFFFFF"/>
                </a:solidFill>
                <a:latin typeface="+mj-lt"/>
              </a:rPr>
              <a:t>Private</a:t>
            </a:r>
            <a:r>
              <a:rPr lang="fr-FR" altLang="en-US" sz="2585" dirty="0" smtClean="0">
                <a:solidFill>
                  <a:srgbClr val="FFFFFF"/>
                </a:solidFill>
                <a:latin typeface="+mj-lt"/>
              </a:rPr>
              <a:t> </a:t>
            </a:r>
            <a:r>
              <a:rPr lang="fr-FR" altLang="en-US" sz="2585" dirty="0" err="1" smtClean="0">
                <a:solidFill>
                  <a:srgbClr val="FFFFFF"/>
                </a:solidFill>
                <a:latin typeface="+mj-lt"/>
              </a:rPr>
              <a:t>Sector</a:t>
            </a:r>
            <a:r>
              <a:rPr lang="fr-FR" altLang="en-US" sz="2585" dirty="0" smtClean="0">
                <a:solidFill>
                  <a:srgbClr val="FFFFFF"/>
                </a:solidFill>
                <a:latin typeface="+mj-lt"/>
              </a:rPr>
              <a:t> </a:t>
            </a:r>
            <a:r>
              <a:rPr lang="fr-FR" altLang="en-US" sz="2585" dirty="0" err="1" smtClean="0">
                <a:solidFill>
                  <a:srgbClr val="FFFFFF"/>
                </a:solidFill>
                <a:latin typeface="+mj-lt"/>
              </a:rPr>
              <a:t>Window</a:t>
            </a:r>
            <a:r>
              <a:rPr lang="fr-FR" altLang="en-US" sz="2585" dirty="0" smtClean="0">
                <a:solidFill>
                  <a:srgbClr val="FFFFFF"/>
                </a:solidFill>
                <a:latin typeface="+mj-lt"/>
              </a:rPr>
              <a:t>  – Financial </a:t>
            </a:r>
            <a:r>
              <a:rPr lang="fr-FR" altLang="en-US" sz="2585" dirty="0" err="1" smtClean="0">
                <a:solidFill>
                  <a:srgbClr val="FFFFFF"/>
                </a:solidFill>
                <a:latin typeface="+mj-lt"/>
              </a:rPr>
              <a:t>Products</a:t>
            </a:r>
            <a:r>
              <a:rPr lang="fr-FR" altLang="en-US" sz="2585" dirty="0" smtClean="0">
                <a:solidFill>
                  <a:srgbClr val="FFFFFF"/>
                </a:solidFill>
                <a:latin typeface="+mj-lt"/>
              </a:rPr>
              <a:t> and Services </a:t>
            </a:r>
            <a:endParaRPr lang="fr-FR" altLang="en-US" sz="2585" dirty="0">
              <a:solidFill>
                <a:srgbClr val="FFFFFF"/>
              </a:solidFill>
              <a:latin typeface="+mj-lt"/>
            </a:endParaRPr>
          </a:p>
        </p:txBody>
      </p:sp>
    </p:spTree>
    <p:extLst>
      <p:ext uri="{BB962C8B-B14F-4D97-AF65-F5344CB8AC3E}">
        <p14:creationId xmlns:p14="http://schemas.microsoft.com/office/powerpoint/2010/main" val="152963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47800" y="277813"/>
            <a:ext cx="7391400" cy="728027"/>
          </a:xfrm>
        </p:spPr>
        <p:txBody>
          <a:bodyPr/>
          <a:lstStyle/>
          <a:p>
            <a:pPr algn="ctr" defTabSz="457200" eaLnBrk="1" hangingPunct="1">
              <a:defRPr/>
            </a:pPr>
            <a:r>
              <a:rPr lang="en-US" sz="3600" b="1" kern="1200" dirty="0">
                <a:solidFill>
                  <a:srgbClr val="008000"/>
                </a:solidFill>
                <a:latin typeface="+mn-lt"/>
                <a:ea typeface="+mn-ea"/>
                <a:cs typeface="+mn-cs"/>
              </a:rPr>
              <a:t>Outline</a:t>
            </a:r>
          </a:p>
        </p:txBody>
      </p:sp>
      <p:sp>
        <p:nvSpPr>
          <p:cNvPr id="6" name="Content Placeholder 5"/>
          <p:cNvSpPr>
            <a:spLocks noGrp="1"/>
          </p:cNvSpPr>
          <p:nvPr>
            <p:ph idx="1"/>
          </p:nvPr>
        </p:nvSpPr>
        <p:spPr/>
        <p:txBody>
          <a:bodyPr/>
          <a:lstStyle/>
          <a:p>
            <a:pPr marL="857250" indent="-857250">
              <a:buClr>
                <a:srgbClr val="008000"/>
              </a:buClr>
              <a:buFont typeface="Wingdings" pitchFamily="2" charset="2"/>
              <a:buChar char="§"/>
            </a:pPr>
            <a:r>
              <a:rPr lang="fr-FR" b="1" dirty="0">
                <a:solidFill>
                  <a:srgbClr val="000000"/>
                </a:solidFill>
                <a:cs typeface="Kabel Light"/>
              </a:rPr>
              <a:t>The implications of </a:t>
            </a:r>
            <a:r>
              <a:rPr lang="fr-FR" b="1" dirty="0" err="1" smtClean="0">
                <a:solidFill>
                  <a:srgbClr val="000000"/>
                </a:solidFill>
                <a:cs typeface="Kabel Light"/>
              </a:rPr>
              <a:t>risk</a:t>
            </a:r>
            <a:endParaRPr lang="fr-FR" b="1" dirty="0">
              <a:solidFill>
                <a:srgbClr val="000000"/>
              </a:solidFill>
              <a:cs typeface="Kabel Light"/>
            </a:endParaRPr>
          </a:p>
          <a:p>
            <a:pPr marL="857250" indent="-857250">
              <a:buClr>
                <a:srgbClr val="008000"/>
              </a:buClr>
              <a:buFont typeface="Wingdings" pitchFamily="2" charset="2"/>
              <a:buChar char="§"/>
            </a:pPr>
            <a:r>
              <a:rPr lang="fr-FR" b="1" dirty="0">
                <a:solidFill>
                  <a:srgbClr val="000000"/>
                </a:solidFill>
                <a:cs typeface="Kabel Light"/>
              </a:rPr>
              <a:t>The</a:t>
            </a:r>
            <a:r>
              <a:rPr lang="en-US" b="1" dirty="0">
                <a:solidFill>
                  <a:srgbClr val="000000"/>
                </a:solidFill>
                <a:cs typeface="Kabel Light"/>
              </a:rPr>
              <a:t> different </a:t>
            </a:r>
            <a:r>
              <a:rPr lang="fr-FR" b="1" dirty="0">
                <a:solidFill>
                  <a:srgbClr val="000000"/>
                </a:solidFill>
                <a:cs typeface="Kabel Light"/>
              </a:rPr>
              <a:t>types of </a:t>
            </a:r>
            <a:r>
              <a:rPr lang="fr-FR" b="1" dirty="0" err="1">
                <a:solidFill>
                  <a:srgbClr val="000000"/>
                </a:solidFill>
                <a:cs typeface="Kabel Light"/>
              </a:rPr>
              <a:t>risk</a:t>
            </a:r>
            <a:endParaRPr lang="fr-FR" b="1" dirty="0">
              <a:solidFill>
                <a:srgbClr val="000000"/>
              </a:solidFill>
              <a:cs typeface="Kabel Light"/>
            </a:endParaRPr>
          </a:p>
          <a:p>
            <a:pPr marL="857250" indent="-857250">
              <a:buClr>
                <a:srgbClr val="008000"/>
              </a:buClr>
              <a:buFont typeface="Wingdings" pitchFamily="2" charset="2"/>
              <a:buChar char="§"/>
            </a:pPr>
            <a:r>
              <a:rPr lang="fr-FR" b="1" dirty="0" err="1" smtClean="0">
                <a:solidFill>
                  <a:srgbClr val="000000"/>
                </a:solidFill>
                <a:cs typeface="Kabel Light"/>
              </a:rPr>
              <a:t>Risk</a:t>
            </a:r>
            <a:r>
              <a:rPr lang="fr-FR" b="1" dirty="0" smtClean="0">
                <a:solidFill>
                  <a:srgbClr val="000000"/>
                </a:solidFill>
                <a:cs typeface="Kabel Light"/>
              </a:rPr>
              <a:t> </a:t>
            </a:r>
            <a:r>
              <a:rPr lang="fr-FR" b="1" dirty="0">
                <a:solidFill>
                  <a:srgbClr val="000000"/>
                </a:solidFill>
                <a:cs typeface="Kabel Light"/>
              </a:rPr>
              <a:t>mitigation </a:t>
            </a:r>
            <a:r>
              <a:rPr lang="fr-FR" b="1" dirty="0" smtClean="0">
                <a:solidFill>
                  <a:srgbClr val="000000"/>
                </a:solidFill>
                <a:cs typeface="Kabel Light"/>
              </a:rPr>
              <a:t>instruments</a:t>
            </a:r>
          </a:p>
          <a:p>
            <a:pPr marL="857250" indent="-857250">
              <a:buClr>
                <a:srgbClr val="008000"/>
              </a:buClr>
              <a:buFont typeface="Wingdings" pitchFamily="2" charset="2"/>
              <a:buChar char="§"/>
            </a:pPr>
            <a:r>
              <a:rPr lang="fr-FR" b="1" dirty="0" err="1" smtClean="0">
                <a:solidFill>
                  <a:srgbClr val="000000"/>
                </a:solidFill>
                <a:cs typeface="Kabel Light"/>
              </a:rPr>
              <a:t>Risk</a:t>
            </a:r>
            <a:r>
              <a:rPr lang="fr-FR" b="1" dirty="0" smtClean="0">
                <a:solidFill>
                  <a:srgbClr val="000000"/>
                </a:solidFill>
                <a:cs typeface="Kabel Light"/>
              </a:rPr>
              <a:t> </a:t>
            </a:r>
            <a:r>
              <a:rPr lang="fr-FR" b="1" dirty="0" err="1" smtClean="0">
                <a:solidFill>
                  <a:srgbClr val="000000"/>
                </a:solidFill>
                <a:cs typeface="Kabel Light"/>
              </a:rPr>
              <a:t>coverage</a:t>
            </a:r>
            <a:r>
              <a:rPr lang="fr-FR" b="1" dirty="0" smtClean="0">
                <a:solidFill>
                  <a:srgbClr val="000000"/>
                </a:solidFill>
                <a:cs typeface="Kabel Light"/>
              </a:rPr>
              <a:t> gaps</a:t>
            </a:r>
          </a:p>
          <a:p>
            <a:pPr marL="857250" indent="-857250">
              <a:buClr>
                <a:srgbClr val="008000"/>
              </a:buClr>
              <a:buFont typeface="Wingdings" pitchFamily="2" charset="2"/>
              <a:buChar char="§"/>
            </a:pPr>
            <a:r>
              <a:rPr lang="fr-FR" b="1" dirty="0" err="1" smtClean="0">
                <a:solidFill>
                  <a:srgbClr val="000000"/>
                </a:solidFill>
                <a:cs typeface="Kabel Light"/>
              </a:rPr>
              <a:t>AfDB</a:t>
            </a:r>
            <a:r>
              <a:rPr lang="fr-FR" b="1" dirty="0" smtClean="0">
                <a:solidFill>
                  <a:srgbClr val="000000"/>
                </a:solidFill>
                <a:cs typeface="Kabel Light"/>
              </a:rPr>
              <a:t> </a:t>
            </a:r>
            <a:r>
              <a:rPr lang="fr-FR" b="1" dirty="0" err="1">
                <a:solidFill>
                  <a:srgbClr val="000000"/>
                </a:solidFill>
                <a:cs typeface="Kabel Light"/>
              </a:rPr>
              <a:t>e</a:t>
            </a:r>
            <a:r>
              <a:rPr lang="fr-FR" b="1" dirty="0" err="1" smtClean="0">
                <a:solidFill>
                  <a:srgbClr val="000000"/>
                </a:solidFill>
                <a:cs typeface="Kabel Light"/>
              </a:rPr>
              <a:t>xperience</a:t>
            </a:r>
            <a:endParaRPr lang="fr-FR" b="1" dirty="0" smtClean="0">
              <a:solidFill>
                <a:srgbClr val="000000"/>
              </a:solidFill>
              <a:cs typeface="Kabel Light"/>
            </a:endParaRPr>
          </a:p>
          <a:p>
            <a:pPr marL="857250" indent="-857250">
              <a:buClr>
                <a:srgbClr val="008000"/>
              </a:buClr>
              <a:buFont typeface="Wingdings" pitchFamily="2" charset="2"/>
              <a:buChar char="§"/>
            </a:pPr>
            <a:endParaRPr lang="fr-FR" sz="800" dirty="0">
              <a:solidFill>
                <a:srgbClr val="000000"/>
              </a:solidFill>
              <a:latin typeface="Kabel Light"/>
              <a:cs typeface="Kabel Light"/>
            </a:endParaRPr>
          </a:p>
        </p:txBody>
      </p:sp>
    </p:spTree>
    <p:extLst>
      <p:ext uri="{BB962C8B-B14F-4D97-AF65-F5344CB8AC3E}">
        <p14:creationId xmlns:p14="http://schemas.microsoft.com/office/powerpoint/2010/main" val="1394106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txBox="1">
            <a:spLocks/>
          </p:cNvSpPr>
          <p:nvPr/>
        </p:nvSpPr>
        <p:spPr>
          <a:xfrm>
            <a:off x="6858000" y="6396567"/>
            <a:ext cx="2133600" cy="365125"/>
          </a:xfrm>
          <a:prstGeom prst="rect">
            <a:avLst/>
          </a:prstGeom>
        </p:spPr>
        <p:txBody>
          <a:bodyPr vert="horz" lIns="91440" tIns="45720" rIns="91440" bIns="45720" rtlCol="0" anchor="ctr"/>
          <a:lstStyle>
            <a:defPPr>
              <a:defRPr lang="fr-FR"/>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D898BBF-2FD4-C44A-9917-6451FEEC7AFD}" type="slidenum">
              <a:rPr lang="fr-FR" smtClean="0"/>
              <a:pPr/>
              <a:t>3</a:t>
            </a:fld>
            <a:endParaRPr lang="fr-FR"/>
          </a:p>
        </p:txBody>
      </p:sp>
      <p:sp>
        <p:nvSpPr>
          <p:cNvPr id="9" name="Title 8"/>
          <p:cNvSpPr>
            <a:spLocks noGrp="1"/>
          </p:cNvSpPr>
          <p:nvPr>
            <p:ph type="title"/>
          </p:nvPr>
        </p:nvSpPr>
        <p:spPr>
          <a:xfrm>
            <a:off x="1447800" y="277813"/>
            <a:ext cx="7391400" cy="717867"/>
          </a:xfrm>
        </p:spPr>
        <p:txBody>
          <a:bodyPr/>
          <a:lstStyle/>
          <a:p>
            <a:r>
              <a:rPr lang="en-US" sz="3600" kern="1200" dirty="0">
                <a:solidFill>
                  <a:srgbClr val="008000"/>
                </a:solidFill>
                <a:latin typeface="+mn-lt"/>
                <a:ea typeface="+mn-ea"/>
                <a:cs typeface="+mn-cs"/>
              </a:rPr>
              <a:t>The implications of risk </a:t>
            </a:r>
          </a:p>
        </p:txBody>
      </p:sp>
      <p:sp>
        <p:nvSpPr>
          <p:cNvPr id="10" name="Content Placeholder 9"/>
          <p:cNvSpPr>
            <a:spLocks noGrp="1"/>
          </p:cNvSpPr>
          <p:nvPr>
            <p:ph idx="1"/>
          </p:nvPr>
        </p:nvSpPr>
        <p:spPr>
          <a:xfrm>
            <a:off x="1447800" y="995680"/>
            <a:ext cx="7391400" cy="5766012"/>
          </a:xfrm>
        </p:spPr>
        <p:txBody>
          <a:bodyPr/>
          <a:lstStyle/>
          <a:p>
            <a:pPr marL="800100" lvl="1" indent="-342900">
              <a:spcBef>
                <a:spcPts val="600"/>
              </a:spcBef>
              <a:spcAft>
                <a:spcPts val="600"/>
              </a:spcAft>
              <a:buClr>
                <a:srgbClr val="008000"/>
              </a:buClr>
              <a:buFont typeface="Arial" pitchFamily="34" charset="0"/>
              <a:buChar char="•"/>
            </a:pPr>
            <a:r>
              <a:rPr lang="en-US" sz="2000" dirty="0" smtClean="0"/>
              <a:t>Risk  is the most important factor which prevents projects from finding financial investors;</a:t>
            </a:r>
          </a:p>
          <a:p>
            <a:pPr marL="800100" lvl="1" indent="-342900">
              <a:spcBef>
                <a:spcPts val="600"/>
              </a:spcBef>
              <a:spcAft>
                <a:spcPts val="600"/>
              </a:spcAft>
              <a:buClr>
                <a:srgbClr val="008000"/>
              </a:buClr>
              <a:buFont typeface="Arial" pitchFamily="34" charset="0"/>
              <a:buChar char="•"/>
            </a:pPr>
            <a:r>
              <a:rPr lang="en-US" sz="2000" dirty="0" smtClean="0"/>
              <a:t>Risk is the most important factor which prevents investors from raising the returns investors demand;</a:t>
            </a:r>
          </a:p>
          <a:p>
            <a:pPr marL="800100" lvl="1" indent="-342900">
              <a:spcBef>
                <a:spcPts val="600"/>
              </a:spcBef>
              <a:spcAft>
                <a:spcPts val="600"/>
              </a:spcAft>
              <a:buClr>
                <a:srgbClr val="008000"/>
              </a:buClr>
              <a:buFont typeface="Arial" pitchFamily="34" charset="0"/>
              <a:buChar char="•"/>
            </a:pPr>
            <a:r>
              <a:rPr lang="en-US" sz="2000" dirty="0" smtClean="0"/>
              <a:t>Higher financial returns are required to cover higher risks;</a:t>
            </a:r>
          </a:p>
          <a:p>
            <a:pPr marL="800100" lvl="1" indent="-342900">
              <a:spcBef>
                <a:spcPts val="600"/>
              </a:spcBef>
              <a:spcAft>
                <a:spcPts val="600"/>
              </a:spcAft>
              <a:buClr>
                <a:srgbClr val="008000"/>
              </a:buClr>
              <a:buFont typeface="Arial" pitchFamily="34" charset="0"/>
              <a:buChar char="•"/>
            </a:pPr>
            <a:r>
              <a:rPr lang="en-US" sz="2000" dirty="0" smtClean="0"/>
              <a:t>Risk and risk perceptions vary from project to project, technology to technology, industry to industry,  and country to country;</a:t>
            </a:r>
          </a:p>
          <a:p>
            <a:pPr marL="800100" lvl="1" indent="-342900">
              <a:spcBef>
                <a:spcPts val="600"/>
              </a:spcBef>
              <a:spcAft>
                <a:spcPts val="600"/>
              </a:spcAft>
              <a:buClr>
                <a:srgbClr val="008000"/>
              </a:buClr>
              <a:buFont typeface="Arial" pitchFamily="34" charset="0"/>
              <a:buChar char="•"/>
            </a:pPr>
            <a:r>
              <a:rPr lang="en-US" sz="2000" dirty="0" smtClean="0"/>
              <a:t>Low carbon/ climate resilient (green/clean investments) can suffer higher risk perceptions due to their dependence on public policy and, often, relative immaturity of technologies, markets, and industries; </a:t>
            </a:r>
          </a:p>
          <a:p>
            <a:pPr marL="457200" lvl="1" indent="0">
              <a:spcBef>
                <a:spcPts val="600"/>
              </a:spcBef>
              <a:spcAft>
                <a:spcPts val="600"/>
              </a:spcAft>
              <a:buClr>
                <a:srgbClr val="008000"/>
              </a:buClr>
              <a:buNone/>
            </a:pPr>
            <a:r>
              <a:rPr lang="en-US" sz="1200" dirty="0" smtClean="0"/>
              <a:t>(Reference: CPI, 2013)</a:t>
            </a:r>
          </a:p>
          <a:p>
            <a:endParaRPr lang="en-US" dirty="0"/>
          </a:p>
        </p:txBody>
      </p:sp>
    </p:spTree>
    <p:extLst>
      <p:ext uri="{BB962C8B-B14F-4D97-AF65-F5344CB8AC3E}">
        <p14:creationId xmlns:p14="http://schemas.microsoft.com/office/powerpoint/2010/main" val="3614609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447800" y="1026160"/>
            <a:ext cx="7501328" cy="5740033"/>
          </a:xfrm>
          <a:prstGeom prst="rect">
            <a:avLst/>
          </a:prstGeom>
          <a:noFill/>
        </p:spPr>
        <p:txBody>
          <a:bodyPr wrap="square" rtlCol="0">
            <a:spAutoFit/>
          </a:bodyPr>
          <a:lstStyle/>
          <a:p>
            <a:endParaRPr lang="en-US" sz="2000" b="1" dirty="0" smtClean="0"/>
          </a:p>
          <a:p>
            <a:r>
              <a:rPr lang="en-US" sz="2000" b="1" dirty="0" smtClean="0"/>
              <a:t>Political, policy and social risk </a:t>
            </a:r>
            <a:r>
              <a:rPr lang="en-US" sz="2000" dirty="0" smtClean="0"/>
              <a:t>(</a:t>
            </a:r>
            <a:r>
              <a:rPr lang="en-US" sz="2000" dirty="0" smtClean="0">
                <a:solidFill>
                  <a:srgbClr val="FF0000"/>
                </a:solidFill>
              </a:rPr>
              <a:t>PPS-risk</a:t>
            </a:r>
            <a:r>
              <a:rPr lang="en-US" sz="2000" dirty="0" smtClean="0"/>
              <a:t>):</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endParaRPr lang="en-US" sz="2000" dirty="0" smtClean="0"/>
          </a:p>
          <a:p>
            <a:pPr lvl="1" eaLnBrk="0" fontAlgn="base" hangingPunct="0">
              <a:spcBef>
                <a:spcPts val="600"/>
              </a:spcBef>
              <a:spcAft>
                <a:spcPts val="600"/>
              </a:spcAft>
              <a:buClr>
                <a:srgbClr val="008000"/>
              </a:buClr>
              <a:buSzPct val="75000"/>
            </a:pPr>
            <a:endParaRPr lang="en-US" sz="1600" dirty="0" smtClean="0"/>
          </a:p>
          <a:p>
            <a:pPr lvl="1" eaLnBrk="0" fontAlgn="base" hangingPunct="0">
              <a:spcBef>
                <a:spcPts val="600"/>
              </a:spcBef>
              <a:spcAft>
                <a:spcPts val="600"/>
              </a:spcAft>
              <a:buClr>
                <a:srgbClr val="008000"/>
              </a:buClr>
              <a:buSzPct val="75000"/>
            </a:pPr>
            <a:r>
              <a:rPr lang="en-US" sz="1600" dirty="0" smtClean="0"/>
              <a:t>(</a:t>
            </a:r>
            <a:r>
              <a:rPr lang="en-US" sz="1200" dirty="0"/>
              <a:t>Reference: CPI, 2013) </a:t>
            </a:r>
            <a:endParaRPr lang="en-US" dirty="0"/>
          </a:p>
        </p:txBody>
      </p:sp>
      <p:sp>
        <p:nvSpPr>
          <p:cNvPr id="5" name="Title 4"/>
          <p:cNvSpPr>
            <a:spLocks noGrp="1"/>
          </p:cNvSpPr>
          <p:nvPr>
            <p:ph type="title"/>
          </p:nvPr>
        </p:nvSpPr>
        <p:spPr>
          <a:xfrm>
            <a:off x="1447800" y="277813"/>
            <a:ext cx="7391400" cy="748347"/>
          </a:xfrm>
        </p:spPr>
        <p:txBody>
          <a:bodyPr/>
          <a:lstStyle/>
          <a:p>
            <a:r>
              <a:rPr lang="en-US" sz="3600" kern="1200" dirty="0">
                <a:solidFill>
                  <a:srgbClr val="008000"/>
                </a:solidFill>
                <a:latin typeface="+mn-lt"/>
                <a:ea typeface="+mn-ea"/>
                <a:cs typeface="+mn-cs"/>
              </a:rPr>
              <a:t>The different types of risk </a:t>
            </a:r>
          </a:p>
        </p:txBody>
      </p:sp>
      <p:pic>
        <p:nvPicPr>
          <p:cNvPr id="7" name="Content Placeholder 6"/>
          <p:cNvPicPr>
            <a:picLocks noGrp="1" noChangeAspect="1"/>
          </p:cNvPicPr>
          <p:nvPr>
            <p:ph idx="1"/>
          </p:nvPr>
        </p:nvPicPr>
        <p:blipFill>
          <a:blip r:embed="rId3"/>
          <a:stretch>
            <a:fillRect/>
          </a:stretch>
        </p:blipFill>
        <p:spPr>
          <a:xfrm>
            <a:off x="1447800" y="1814217"/>
            <a:ext cx="7391400" cy="4102691"/>
          </a:xfrm>
          <a:prstGeom prst="rect">
            <a:avLst/>
          </a:prstGeom>
        </p:spPr>
      </p:pic>
    </p:spTree>
    <p:extLst>
      <p:ext uri="{BB962C8B-B14F-4D97-AF65-F5344CB8AC3E}">
        <p14:creationId xmlns:p14="http://schemas.microsoft.com/office/powerpoint/2010/main" val="34944856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47800" y="121921"/>
            <a:ext cx="7391400" cy="741679"/>
          </a:xfrm>
        </p:spPr>
        <p:txBody>
          <a:bodyPr/>
          <a:lstStyle/>
          <a:p>
            <a:r>
              <a:rPr lang="en-US" sz="3600" kern="1200" dirty="0">
                <a:solidFill>
                  <a:srgbClr val="008000"/>
                </a:solidFill>
                <a:latin typeface="+mn-lt"/>
                <a:ea typeface="+mn-ea"/>
                <a:cs typeface="+mn-cs"/>
              </a:rPr>
              <a:t>The different types of risk </a:t>
            </a:r>
          </a:p>
        </p:txBody>
      </p:sp>
      <p:sp>
        <p:nvSpPr>
          <p:cNvPr id="6" name="Content Placeholder 5"/>
          <p:cNvSpPr>
            <a:spLocks noGrp="1"/>
          </p:cNvSpPr>
          <p:nvPr>
            <p:ph idx="1"/>
          </p:nvPr>
        </p:nvSpPr>
        <p:spPr>
          <a:xfrm>
            <a:off x="1310998" y="1056640"/>
            <a:ext cx="7391400" cy="5659120"/>
          </a:xfrm>
        </p:spPr>
        <p:txBody>
          <a:bodyPr/>
          <a:lstStyle/>
          <a:p>
            <a:pPr marL="0" indent="0">
              <a:buNone/>
            </a:pPr>
            <a:r>
              <a:rPr lang="en-US" sz="2000" b="1" kern="1200" dirty="0"/>
              <a:t>Technical and physical risk </a:t>
            </a:r>
            <a:r>
              <a:rPr lang="en-US" sz="2000" kern="1200" dirty="0" smtClean="0"/>
              <a:t>(</a:t>
            </a:r>
            <a:r>
              <a:rPr lang="en-US" sz="2000" kern="1200" dirty="0" smtClean="0">
                <a:solidFill>
                  <a:srgbClr val="FF0000"/>
                </a:solidFill>
              </a:rPr>
              <a:t>TP-Risk</a:t>
            </a:r>
            <a:r>
              <a:rPr lang="en-US" sz="2000" kern="1200" dirty="0" smtClean="0"/>
              <a:t>)</a:t>
            </a:r>
            <a:endParaRPr lang="en-US" sz="2000" kern="1200"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pPr marL="0" indent="0">
              <a:buNone/>
            </a:pPr>
            <a:endParaRPr lang="en-US" dirty="0" smtClean="0"/>
          </a:p>
          <a:p>
            <a:pPr marL="0" indent="0">
              <a:buNone/>
            </a:pPr>
            <a:endParaRPr lang="en-US" dirty="0" smtClean="0"/>
          </a:p>
          <a:p>
            <a:pPr marL="0" indent="0">
              <a:buNone/>
            </a:pPr>
            <a:endParaRPr lang="en-US" sz="1200" dirty="0" smtClean="0"/>
          </a:p>
          <a:p>
            <a:pPr marL="0" indent="0">
              <a:buNone/>
            </a:pPr>
            <a:r>
              <a:rPr lang="en-US" sz="1200" dirty="0" smtClean="0"/>
              <a:t>Reference (CPI, 2013)</a:t>
            </a:r>
          </a:p>
          <a:p>
            <a:endParaRPr lang="en-US" dirty="0"/>
          </a:p>
        </p:txBody>
      </p:sp>
      <p:pic>
        <p:nvPicPr>
          <p:cNvPr id="7" name="Picture 6"/>
          <p:cNvPicPr>
            <a:picLocks noChangeAspect="1"/>
          </p:cNvPicPr>
          <p:nvPr/>
        </p:nvPicPr>
        <p:blipFill>
          <a:blip r:embed="rId3"/>
          <a:stretch>
            <a:fillRect/>
          </a:stretch>
        </p:blipFill>
        <p:spPr>
          <a:xfrm>
            <a:off x="1524000" y="1615440"/>
            <a:ext cx="7315200" cy="4632960"/>
          </a:xfrm>
          <a:prstGeom prst="rect">
            <a:avLst/>
          </a:prstGeom>
        </p:spPr>
      </p:pic>
    </p:spTree>
    <p:extLst>
      <p:ext uri="{BB962C8B-B14F-4D97-AF65-F5344CB8AC3E}">
        <p14:creationId xmlns:p14="http://schemas.microsoft.com/office/powerpoint/2010/main" val="2391215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47800" y="277813"/>
            <a:ext cx="7391400" cy="809307"/>
          </a:xfrm>
        </p:spPr>
        <p:txBody>
          <a:bodyPr/>
          <a:lstStyle/>
          <a:p>
            <a:r>
              <a:rPr lang="en-US" sz="3600" kern="1200" dirty="0">
                <a:solidFill>
                  <a:srgbClr val="008000"/>
                </a:solidFill>
                <a:latin typeface="+mn-lt"/>
                <a:ea typeface="+mn-ea"/>
                <a:cs typeface="+mn-cs"/>
              </a:rPr>
              <a:t>The different types of risk </a:t>
            </a:r>
          </a:p>
        </p:txBody>
      </p:sp>
      <p:sp>
        <p:nvSpPr>
          <p:cNvPr id="6" name="Content Placeholder 5"/>
          <p:cNvSpPr>
            <a:spLocks noGrp="1"/>
          </p:cNvSpPr>
          <p:nvPr>
            <p:ph idx="1"/>
          </p:nvPr>
        </p:nvSpPr>
        <p:spPr>
          <a:xfrm>
            <a:off x="1447800" y="1422400"/>
            <a:ext cx="7391400" cy="5110480"/>
          </a:xfrm>
        </p:spPr>
        <p:txBody>
          <a:bodyPr/>
          <a:lstStyle/>
          <a:p>
            <a:pPr marL="0" indent="0">
              <a:buNone/>
            </a:pPr>
            <a:r>
              <a:rPr lang="en-US" sz="2000" b="1" kern="1200" dirty="0"/>
              <a:t>Commercial and market </a:t>
            </a:r>
            <a:r>
              <a:rPr lang="en-US" sz="2000" b="1" kern="1200" dirty="0" smtClean="0"/>
              <a:t>risk </a:t>
            </a:r>
            <a:r>
              <a:rPr lang="en-US" sz="2000" kern="1200" dirty="0" smtClean="0"/>
              <a:t>(</a:t>
            </a:r>
            <a:r>
              <a:rPr lang="en-US" sz="2000" kern="1200" dirty="0">
                <a:solidFill>
                  <a:srgbClr val="FF0000"/>
                </a:solidFill>
              </a:rPr>
              <a:t>CM-risk</a:t>
            </a:r>
            <a:r>
              <a:rPr lang="en-US" dirty="0" smtClean="0"/>
              <a:t>)</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sz="1200" dirty="0" smtClean="0"/>
              <a:t>(Reference: CPI, 2013)</a:t>
            </a:r>
          </a:p>
          <a:p>
            <a:pPr marL="0" indent="0">
              <a:buNone/>
            </a:pPr>
            <a:endParaRPr lang="en-US" dirty="0"/>
          </a:p>
        </p:txBody>
      </p:sp>
      <p:pic>
        <p:nvPicPr>
          <p:cNvPr id="7" name="Picture 6"/>
          <p:cNvPicPr>
            <a:picLocks noChangeAspect="1"/>
          </p:cNvPicPr>
          <p:nvPr/>
        </p:nvPicPr>
        <p:blipFill>
          <a:blip r:embed="rId3"/>
          <a:stretch>
            <a:fillRect/>
          </a:stretch>
        </p:blipFill>
        <p:spPr>
          <a:xfrm>
            <a:off x="1656080" y="2113280"/>
            <a:ext cx="7040221" cy="3885406"/>
          </a:xfrm>
          <a:prstGeom prst="rect">
            <a:avLst/>
          </a:prstGeom>
        </p:spPr>
      </p:pic>
    </p:spTree>
    <p:extLst>
      <p:ext uri="{BB962C8B-B14F-4D97-AF65-F5344CB8AC3E}">
        <p14:creationId xmlns:p14="http://schemas.microsoft.com/office/powerpoint/2010/main" val="2226198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47800" y="277813"/>
            <a:ext cx="7391400" cy="748347"/>
          </a:xfrm>
        </p:spPr>
        <p:txBody>
          <a:bodyPr/>
          <a:lstStyle/>
          <a:p>
            <a:r>
              <a:rPr lang="en-US" sz="3600" kern="1200" dirty="0">
                <a:solidFill>
                  <a:srgbClr val="008000"/>
                </a:solidFill>
                <a:latin typeface="+mn-lt"/>
                <a:ea typeface="+mn-ea"/>
                <a:cs typeface="+mn-cs"/>
              </a:rPr>
              <a:t>The different types of </a:t>
            </a:r>
            <a:r>
              <a:rPr lang="en-US" sz="3600" kern="1200" dirty="0" smtClean="0">
                <a:solidFill>
                  <a:srgbClr val="008000"/>
                </a:solidFill>
                <a:latin typeface="+mn-lt"/>
                <a:ea typeface="+mn-ea"/>
                <a:cs typeface="+mn-cs"/>
              </a:rPr>
              <a:t>risk</a:t>
            </a:r>
            <a:r>
              <a:rPr lang="en-US" sz="1600" kern="1200" dirty="0" smtClean="0">
                <a:solidFill>
                  <a:srgbClr val="FFC000"/>
                </a:solidFill>
                <a:latin typeface="+mn-lt"/>
                <a:ea typeface="+mn-ea"/>
                <a:cs typeface="+mn-cs"/>
              </a:rPr>
              <a:t> – I am not convinced by this category – suggest you drop this slide</a:t>
            </a:r>
            <a:r>
              <a:rPr lang="en-US" sz="3600" kern="1200" dirty="0" smtClean="0">
                <a:solidFill>
                  <a:srgbClr val="008000"/>
                </a:solidFill>
                <a:latin typeface="+mn-lt"/>
                <a:ea typeface="+mn-ea"/>
                <a:cs typeface="+mn-cs"/>
              </a:rPr>
              <a:t> </a:t>
            </a:r>
            <a:endParaRPr lang="en-US" sz="3600" kern="1200" dirty="0">
              <a:solidFill>
                <a:srgbClr val="008000"/>
              </a:solidFill>
              <a:latin typeface="+mn-lt"/>
              <a:ea typeface="+mn-ea"/>
              <a:cs typeface="+mn-cs"/>
            </a:endParaRPr>
          </a:p>
        </p:txBody>
      </p:sp>
      <p:sp>
        <p:nvSpPr>
          <p:cNvPr id="6" name="Content Placeholder 5"/>
          <p:cNvSpPr>
            <a:spLocks noGrp="1"/>
          </p:cNvSpPr>
          <p:nvPr>
            <p:ph idx="1"/>
          </p:nvPr>
        </p:nvSpPr>
        <p:spPr/>
        <p:txBody>
          <a:bodyPr/>
          <a:lstStyle/>
          <a:p>
            <a:pPr marL="0" indent="0">
              <a:buNone/>
            </a:pPr>
            <a:r>
              <a:rPr lang="en-US" sz="2000" b="1" kern="1200" dirty="0"/>
              <a:t>Outcome risk </a:t>
            </a:r>
            <a:r>
              <a:rPr lang="en-US" sz="2000" kern="1200" dirty="0"/>
              <a:t>(</a:t>
            </a:r>
            <a:r>
              <a:rPr lang="en-US" sz="2000" kern="1200" dirty="0">
                <a:solidFill>
                  <a:srgbClr val="FF0000"/>
                </a:solidFill>
              </a:rPr>
              <a:t>O-risk</a:t>
            </a:r>
            <a:r>
              <a:rPr lang="en-US" sz="2000" kern="1200" dirty="0"/>
              <a:t>)</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r>
              <a:rPr lang="en-US" sz="1200" dirty="0" smtClean="0"/>
              <a:t>Reference: CIP, 2013</a:t>
            </a:r>
          </a:p>
          <a:p>
            <a:pPr marL="0" indent="0">
              <a:buNone/>
            </a:pPr>
            <a:endParaRPr lang="en-US" dirty="0" smtClean="0"/>
          </a:p>
          <a:p>
            <a:pPr marL="0" indent="0">
              <a:buNone/>
            </a:pPr>
            <a:endParaRPr lang="en-US" dirty="0"/>
          </a:p>
        </p:txBody>
      </p:sp>
      <p:pic>
        <p:nvPicPr>
          <p:cNvPr id="8" name="Picture 7"/>
          <p:cNvPicPr>
            <a:picLocks noChangeAspect="1"/>
          </p:cNvPicPr>
          <p:nvPr/>
        </p:nvPicPr>
        <p:blipFill>
          <a:blip r:embed="rId3"/>
          <a:stretch>
            <a:fillRect/>
          </a:stretch>
        </p:blipFill>
        <p:spPr>
          <a:xfrm>
            <a:off x="1447800" y="2133487"/>
            <a:ext cx="7239356" cy="2591025"/>
          </a:xfrm>
          <a:prstGeom prst="rect">
            <a:avLst/>
          </a:prstGeom>
        </p:spPr>
      </p:pic>
    </p:spTree>
    <p:extLst>
      <p:ext uri="{BB962C8B-B14F-4D97-AF65-F5344CB8AC3E}">
        <p14:creationId xmlns:p14="http://schemas.microsoft.com/office/powerpoint/2010/main" val="2248297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47800" y="277813"/>
            <a:ext cx="7391400" cy="788987"/>
          </a:xfrm>
        </p:spPr>
        <p:txBody>
          <a:bodyPr/>
          <a:lstStyle/>
          <a:p>
            <a:r>
              <a:rPr lang="en-US" sz="3600" kern="1200" dirty="0">
                <a:solidFill>
                  <a:srgbClr val="008000"/>
                </a:solidFill>
                <a:latin typeface="+mn-lt"/>
                <a:ea typeface="+mn-ea"/>
                <a:cs typeface="+mn-cs"/>
              </a:rPr>
              <a:t>Risk mitigation instruments </a:t>
            </a:r>
          </a:p>
        </p:txBody>
      </p:sp>
      <p:sp>
        <p:nvSpPr>
          <p:cNvPr id="6" name="Content Placeholder 5"/>
          <p:cNvSpPr>
            <a:spLocks noGrp="1"/>
          </p:cNvSpPr>
          <p:nvPr>
            <p:ph idx="1"/>
          </p:nvPr>
        </p:nvSpPr>
        <p:spPr>
          <a:xfrm>
            <a:off x="1447800" y="1168400"/>
            <a:ext cx="7391400" cy="5577840"/>
          </a:xfrm>
        </p:spPr>
        <p:txBody>
          <a:bodyPr/>
          <a:lstStyle/>
          <a:p>
            <a:pPr marL="0" indent="0">
              <a:buNone/>
            </a:pPr>
            <a:endParaRPr lang="en-US" dirty="0" smtClean="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sz="1200" dirty="0" smtClean="0"/>
          </a:p>
          <a:p>
            <a:pPr marL="0" indent="0">
              <a:buNone/>
            </a:pPr>
            <a:endParaRPr lang="en-US" sz="1200" dirty="0"/>
          </a:p>
          <a:p>
            <a:pPr marL="0" indent="0">
              <a:buNone/>
            </a:pPr>
            <a:r>
              <a:rPr lang="en-US" sz="1200" dirty="0" smtClean="0"/>
              <a:t>(</a:t>
            </a:r>
            <a:r>
              <a:rPr lang="en-US" sz="1200" dirty="0" err="1" smtClean="0"/>
              <a:t>Reference:CPI</a:t>
            </a:r>
            <a:r>
              <a:rPr lang="en-US" sz="1200" dirty="0" smtClean="0"/>
              <a:t>, 2013)</a:t>
            </a:r>
            <a:endParaRPr lang="en-US" sz="1200" dirty="0"/>
          </a:p>
        </p:txBody>
      </p:sp>
      <p:pic>
        <p:nvPicPr>
          <p:cNvPr id="7" name="Picture 6"/>
          <p:cNvPicPr>
            <a:picLocks noChangeAspect="1"/>
          </p:cNvPicPr>
          <p:nvPr/>
        </p:nvPicPr>
        <p:blipFill>
          <a:blip r:embed="rId3"/>
          <a:stretch>
            <a:fillRect/>
          </a:stretch>
        </p:blipFill>
        <p:spPr>
          <a:xfrm>
            <a:off x="1595120" y="1417638"/>
            <a:ext cx="7101181" cy="4698682"/>
          </a:xfrm>
          <a:prstGeom prst="rect">
            <a:avLst/>
          </a:prstGeom>
        </p:spPr>
      </p:pic>
    </p:spTree>
    <p:extLst>
      <p:ext uri="{BB962C8B-B14F-4D97-AF65-F5344CB8AC3E}">
        <p14:creationId xmlns:p14="http://schemas.microsoft.com/office/powerpoint/2010/main" val="42826755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1447800" y="277813"/>
            <a:ext cx="7391400" cy="585787"/>
          </a:xfrm>
        </p:spPr>
        <p:txBody>
          <a:bodyPr/>
          <a:lstStyle/>
          <a:p>
            <a:r>
              <a:rPr lang="en-US" sz="3600" kern="1200" dirty="0">
                <a:solidFill>
                  <a:srgbClr val="008000"/>
                </a:solidFill>
                <a:latin typeface="+mn-lt"/>
                <a:ea typeface="+mn-ea"/>
                <a:cs typeface="+mn-cs"/>
              </a:rPr>
              <a:t>Risk mitigation instruments</a:t>
            </a:r>
          </a:p>
        </p:txBody>
      </p:sp>
      <p:sp>
        <p:nvSpPr>
          <p:cNvPr id="6" name="Content Placeholder 5"/>
          <p:cNvSpPr>
            <a:spLocks noGrp="1"/>
          </p:cNvSpPr>
          <p:nvPr>
            <p:ph idx="1"/>
          </p:nvPr>
        </p:nvSpPr>
        <p:spPr>
          <a:xfrm>
            <a:off x="1447800" y="1463040"/>
            <a:ext cx="7391400" cy="4667885"/>
          </a:xfrm>
        </p:spPr>
        <p:txBody>
          <a:bodyPr/>
          <a:lstStyle/>
          <a:p>
            <a:pPr marL="0" indent="0">
              <a:buNone/>
            </a:pPr>
            <a:endParaRPr lang="en-US" dirty="0" smtClean="0"/>
          </a:p>
          <a:p>
            <a:pPr marL="0" indent="0">
              <a:buNone/>
            </a:pPr>
            <a:endParaRPr lang="en-US" dirty="0"/>
          </a:p>
          <a:p>
            <a:endParaRPr lang="en-US" dirty="0" smtClean="0"/>
          </a:p>
          <a:p>
            <a:endParaRPr lang="en-US" dirty="0"/>
          </a:p>
          <a:p>
            <a:endParaRPr lang="en-US" dirty="0" smtClean="0"/>
          </a:p>
          <a:p>
            <a:endParaRPr lang="en-US" dirty="0"/>
          </a:p>
          <a:p>
            <a:endParaRPr lang="en-US" dirty="0" smtClean="0"/>
          </a:p>
          <a:p>
            <a:endParaRPr lang="en-US" dirty="0"/>
          </a:p>
          <a:p>
            <a:pPr marL="0" indent="0">
              <a:buNone/>
            </a:pPr>
            <a:endParaRPr lang="en-US" dirty="0" smtClean="0"/>
          </a:p>
          <a:p>
            <a:pPr marL="0" indent="0">
              <a:buNone/>
            </a:pPr>
            <a:endParaRPr lang="en-US" dirty="0" smtClean="0"/>
          </a:p>
          <a:p>
            <a:pPr marL="0" indent="0">
              <a:buNone/>
            </a:pPr>
            <a:r>
              <a:rPr lang="en-US" sz="1200" dirty="0" smtClean="0"/>
              <a:t>(Reference: CPI,2013)</a:t>
            </a:r>
            <a:endParaRPr lang="en-US" sz="1200" dirty="0"/>
          </a:p>
        </p:txBody>
      </p:sp>
      <p:pic>
        <p:nvPicPr>
          <p:cNvPr id="7" name="Picture 6"/>
          <p:cNvPicPr>
            <a:picLocks noChangeAspect="1"/>
          </p:cNvPicPr>
          <p:nvPr/>
        </p:nvPicPr>
        <p:blipFill>
          <a:blip r:embed="rId3"/>
          <a:stretch>
            <a:fillRect/>
          </a:stretch>
        </p:blipFill>
        <p:spPr>
          <a:xfrm>
            <a:off x="1777999" y="1127760"/>
            <a:ext cx="7152641" cy="5003165"/>
          </a:xfrm>
          <a:prstGeom prst="rect">
            <a:avLst/>
          </a:prstGeom>
        </p:spPr>
      </p:pic>
    </p:spTree>
    <p:extLst>
      <p:ext uri="{BB962C8B-B14F-4D97-AF65-F5344CB8AC3E}">
        <p14:creationId xmlns:p14="http://schemas.microsoft.com/office/powerpoint/2010/main" val="373007190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ELEMENTTYPE" val="PageNumber\Text"/>
</p:tagLst>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Calibri"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4000" b="0" i="0" u="none" strike="noStrike" cap="none" normalizeH="0" baseline="0" smtClean="0">
            <a:ln>
              <a:noFill/>
            </a:ln>
            <a:solidFill>
              <a:schemeClr val="tx1"/>
            </a:solidFill>
            <a:effectLst/>
            <a:latin typeface="Calibri" pitchFamily="34" charset="0"/>
          </a:defRPr>
        </a:defPPr>
      </a:lstStyle>
    </a:lnDef>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AA2011">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noFill/>
        <a:ln w="9525">
          <a:noFill/>
          <a:miter lim="800000"/>
          <a:headEnd/>
          <a:tailEnd/>
        </a:ln>
      </a:spPr>
      <a:bodyPr/>
      <a:lstStyle>
        <a:defPPr algn="ctr">
          <a:defRPr sz="2200" b="1" dirty="0" smtClean="0">
            <a:cs typeface="Arial"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Integral</Template>
  <TotalTime>3047</TotalTime>
  <Words>1539</Words>
  <Application>Microsoft Office PowerPoint</Application>
  <PresentationFormat>On-screen Show (4:3)</PresentationFormat>
  <Paragraphs>287</Paragraphs>
  <Slides>19</Slides>
  <Notes>17</Notes>
  <HiddenSlides>0</HiddenSlides>
  <MMClips>0</MMClips>
  <ScaleCrop>false</ScaleCrop>
  <HeadingPairs>
    <vt:vector size="4" baseType="variant">
      <vt:variant>
        <vt:lpstr>Theme</vt:lpstr>
      </vt:variant>
      <vt:variant>
        <vt:i4>2</vt:i4>
      </vt:variant>
      <vt:variant>
        <vt:lpstr>Slide Titles</vt:lpstr>
      </vt:variant>
      <vt:variant>
        <vt:i4>19</vt:i4>
      </vt:variant>
    </vt:vector>
  </HeadingPairs>
  <TitlesOfParts>
    <vt:vector size="21" baseType="lpstr">
      <vt:lpstr>Level</vt:lpstr>
      <vt:lpstr>2_AA2011</vt:lpstr>
      <vt:lpstr>Risk management instruments to mobilize private finance </vt:lpstr>
      <vt:lpstr>Outline</vt:lpstr>
      <vt:lpstr>The implications of risk </vt:lpstr>
      <vt:lpstr>The different types of risk </vt:lpstr>
      <vt:lpstr>The different types of risk </vt:lpstr>
      <vt:lpstr>The different types of risk </vt:lpstr>
      <vt:lpstr>The different types of risk – I am not convinced by this category – suggest you drop this slide </vt:lpstr>
      <vt:lpstr>Risk mitigation instruments </vt:lpstr>
      <vt:lpstr>Risk mitigation instruments</vt:lpstr>
      <vt:lpstr>Risk coverage gaps</vt:lpstr>
      <vt:lpstr>MDB role</vt:lpstr>
      <vt:lpstr>AfDB experience</vt:lpstr>
      <vt:lpstr>Case study 1: Morocco’s Ouarzazate I Concentrated Solar Power  (CSP) Project  ($1.3B)</vt:lpstr>
      <vt:lpstr>Case study: Menengai Geothermal Development Project </vt:lpstr>
      <vt:lpstr>Thank you </vt:lpstr>
      <vt:lpstr>Climate Finance Facilities – the Goals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Mika</dc:creator>
  <cp:lastModifiedBy>Marie-Therese Diouf-Sperling</cp:lastModifiedBy>
  <cp:revision>209</cp:revision>
  <cp:lastPrinted>2014-02-20T09:49:47Z</cp:lastPrinted>
  <dcterms:created xsi:type="dcterms:W3CDTF">2013-12-01T18:14:02Z</dcterms:created>
  <dcterms:modified xsi:type="dcterms:W3CDTF">2015-08-27T12:35:07Z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