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405" r:id="rId6"/>
    <p:sldId id="425" r:id="rId7"/>
    <p:sldId id="503" r:id="rId8"/>
    <p:sldId id="477" r:id="rId9"/>
    <p:sldId id="481" r:id="rId10"/>
    <p:sldId id="501" r:id="rId11"/>
    <p:sldId id="438" r:id="rId12"/>
    <p:sldId id="458" r:id="rId13"/>
    <p:sldId id="459" r:id="rId14"/>
    <p:sldId id="496" r:id="rId15"/>
    <p:sldId id="460" r:id="rId16"/>
    <p:sldId id="497" r:id="rId17"/>
    <p:sldId id="502" r:id="rId18"/>
    <p:sldId id="396"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 id="1" name="adelgreco" initials="AD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4B"/>
    <a:srgbClr val="EEAF30"/>
    <a:srgbClr val="D4DADE"/>
    <a:srgbClr val="ADB8BF"/>
    <a:srgbClr val="7AB800"/>
    <a:srgbClr val="75765C"/>
    <a:srgbClr val="BFBFBF"/>
    <a:srgbClr val="4E4C40"/>
    <a:srgbClr val="47453B"/>
    <a:srgbClr val="605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90678" autoAdjust="0"/>
  </p:normalViewPr>
  <p:slideViewPr>
    <p:cSldViewPr snapToGrid="0" showGuides="1">
      <p:cViewPr varScale="1">
        <p:scale>
          <a:sx n="63" d="100"/>
          <a:sy n="63" d="100"/>
        </p:scale>
        <p:origin x="-1446" y="-96"/>
      </p:cViewPr>
      <p:guideLst>
        <p:guide orient="horz" pos="602"/>
        <p:guide orient="horz" pos="4043"/>
        <p:guide orient="horz" pos="2387"/>
        <p:guide orient="horz" pos="4233"/>
        <p:guide orient="horz" pos="801"/>
        <p:guide orient="horz" pos="695"/>
        <p:guide pos="2880"/>
        <p:guide pos="288"/>
        <p:guide pos="5484"/>
        <p:guide pos="2824"/>
        <p:guide pos="2936"/>
        <p:guide pos="3884"/>
        <p:guide pos="1659"/>
      </p:guideLst>
    </p:cSldViewPr>
  </p:slideViewPr>
  <p:outlineViewPr>
    <p:cViewPr>
      <p:scale>
        <a:sx n="33" d="100"/>
        <a:sy n="33" d="100"/>
      </p:scale>
      <p:origin x="0" y="3588"/>
    </p:cViewPr>
  </p:outlineViewPr>
  <p:notesTextViewPr>
    <p:cViewPr>
      <p:scale>
        <a:sx n="1" d="1"/>
        <a:sy n="1" d="1"/>
      </p:scale>
      <p:origin x="0" y="0"/>
    </p:cViewPr>
  </p:notesTextViewPr>
  <p:sorterViewPr>
    <p:cViewPr>
      <p:scale>
        <a:sx n="100" d="100"/>
        <a:sy n="100" d="100"/>
      </p:scale>
      <p:origin x="0" y="6504"/>
    </p:cViewPr>
  </p:sorterViewPr>
  <p:notesViewPr>
    <p:cSldViewPr snapToGrid="0" snapToObjects="1" showGuides="1">
      <p:cViewPr varScale="1">
        <p:scale>
          <a:sx n="59" d="100"/>
          <a:sy n="59" d="100"/>
        </p:scale>
        <p:origin x="-25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8FA3CA-5725-4BA7-A851-72A62AC5A8EE}" type="datetimeFigureOut">
              <a:rPr lang="en-CA" smtClean="0"/>
              <a:pPr/>
              <a:t>04/03/2014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73CA4-7EF9-467F-99BD-6DDCB9451CF6}" type="slidenum">
              <a:rPr lang="en-CA" smtClean="0"/>
              <a:pPr/>
              <a:t>‹#›</a:t>
            </a:fld>
            <a:endParaRPr lang="en-CA"/>
          </a:p>
        </p:txBody>
      </p:sp>
    </p:spTree>
    <p:extLst>
      <p:ext uri="{BB962C8B-B14F-4D97-AF65-F5344CB8AC3E}">
        <p14:creationId xmlns:p14="http://schemas.microsoft.com/office/powerpoint/2010/main" val="21754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SLIDE</a:t>
            </a:r>
          </a:p>
          <a:p>
            <a:r>
              <a:rPr lang="en-US" dirty="0" smtClean="0"/>
              <a:t>To change the</a:t>
            </a:r>
            <a:r>
              <a:rPr lang="en-US" baseline="0" dirty="0" smtClean="0"/>
              <a:t> picture:</a:t>
            </a:r>
          </a:p>
          <a:p>
            <a:pPr>
              <a:buFontTx/>
              <a:buChar char="-"/>
            </a:pPr>
            <a:r>
              <a:rPr lang="en-US" baseline="0" dirty="0" smtClean="0"/>
              <a:t> Right click on the photo</a:t>
            </a:r>
          </a:p>
          <a:p>
            <a:pPr>
              <a:buFontTx/>
              <a:buChar char="-"/>
            </a:pPr>
            <a:r>
              <a:rPr lang="en-US" baseline="0" dirty="0" smtClean="0"/>
              <a:t> Click on change picture</a:t>
            </a:r>
          </a:p>
          <a:p>
            <a:endParaRPr lang="en-US" dirty="0" smtClean="0"/>
          </a:p>
          <a:p>
            <a:r>
              <a:rPr lang="en-US" dirty="0" smtClean="0"/>
              <a:t>If you need a specific CRP logo</a:t>
            </a:r>
            <a:r>
              <a:rPr lang="en-US" baseline="0" dirty="0" smtClean="0"/>
              <a:t>, replace the general CGIAR logo at the upper right.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2-LINE TITLE AND BULLETS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have long headers, please use this slide. Font size and spacing between the two lines have been customized.</a:t>
            </a:r>
            <a:endParaRPr lang="en-US"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2-LINE TITLE AND TEXT</a:t>
            </a:r>
          </a:p>
          <a:p>
            <a:r>
              <a:rPr lang="en-US" dirty="0" smtClean="0"/>
              <a:t>If</a:t>
            </a:r>
            <a:r>
              <a:rPr lang="en-US" baseline="0" dirty="0" smtClean="0"/>
              <a:t> you have long headers, please use this slide. Font size and spacing between the two lines have been customized.</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21859" name="Slide Number Placeholder 3"/>
          <p:cNvSpPr txBox="1">
            <a:spLocks noGrp="1"/>
          </p:cNvSpPr>
          <p:nvPr/>
        </p:nvSpPr>
        <p:spPr bwMode="auto">
          <a:xfrm>
            <a:off x="3884613" y="8685214"/>
            <a:ext cx="2971800" cy="457200"/>
          </a:xfrm>
          <a:prstGeom prst="rect">
            <a:avLst/>
          </a:prstGeom>
          <a:noFill/>
          <a:ln>
            <a:miter lim="800000"/>
            <a:headEnd/>
            <a:tailEnd/>
          </a:ln>
        </p:spPr>
        <p:txBody>
          <a:bodyPr lIns="91431" tIns="45716" rIns="91431" bIns="45716" anchor="b"/>
          <a:lstStyle/>
          <a:p>
            <a:pPr algn="r">
              <a:defRPr/>
            </a:pPr>
            <a:fld id="{ABE72410-D34B-4F98-B4DA-BE78837CC9E6}" type="slidenum">
              <a:rPr lang="it-IT" sz="1200"/>
              <a:pPr algn="r">
                <a:defRPr/>
              </a:pPr>
              <a:t>8</a:t>
            </a:fld>
            <a:endParaRPr lang="it-IT"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85BECC5-C6D1-4636-8A00-4FADF3B64971}" type="slidenum">
              <a:rPr lang="en-US" smtClean="0"/>
              <a:pPr/>
              <a:t>12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smtClean="0"/>
              <a:t>Project brings together five countries: Armenia, Bolivia, Madasgacar, Sri Lanka and Uzbekistan and is funded by UNEP/GEF. </a:t>
            </a:r>
          </a:p>
          <a:p>
            <a:pPr eaLnBrk="1" hangingPunct="1"/>
            <a:r>
              <a:rPr lang="en-US" sz="1000" smtClean="0"/>
              <a:t>Partners: FAO, Botanic Gardens International, UNEP’s World Conservation Monitoring Centre, World Conservation Union and the Information and Coordination Centre for Biological Diversity.</a:t>
            </a:r>
          </a:p>
          <a:p>
            <a:pPr eaLnBrk="1" hangingPunct="1"/>
            <a:r>
              <a:rPr lang="en-US" sz="1000" smtClean="0"/>
              <a:t>Aim of the project is to protect natural populations of crop wild relatives while setting a precedent for conservation that the rest of the world can follow. Countries participating in the project contain some of the world’s biodiversity hotspots. Most of these countries had identified wild relatives as a priority for conservation but were unable to do much in the way of conservation because they lacked resources. </a:t>
            </a:r>
          </a:p>
          <a:p>
            <a:pPr eaLnBrk="1" hangingPunct="1"/>
            <a:r>
              <a:rPr lang="en-US" sz="1000" smtClean="0"/>
              <a:t>The project has three goals: 1) Develop national and international information systems on crop wild relatives that include data on species biology, ecology, conservation status, distribution etc; 2) Build capacity of national partners to use this information to develop and implement conservation approaches to crop wild relatives; 3) Raise awareness of the potential of crop wild relatives for improving agricultural production among policy makers, conservation managers, plant breeders, educators and local users.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7583892-7BA8-4FA7-94E1-2E7CC594E683}" type="slidenum">
              <a:rPr lang="en-US" smtClean="0"/>
              <a:pPr/>
              <a:t>13</a:t>
            </a:fld>
            <a:endParaRPr lang="en-US" smtClean="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p:spPr>
        <p:txBody>
          <a:bodyPr/>
          <a:lstStyle/>
          <a:p>
            <a:pPr eaLnBrk="1" hangingPunct="1">
              <a:lnSpc>
                <a:spcPct val="90000"/>
              </a:lnSpc>
            </a:pPr>
            <a:r>
              <a:rPr lang="en-US" smtClean="0"/>
              <a:t>Map is from</a:t>
            </a:r>
          </a:p>
          <a:p>
            <a:pPr eaLnBrk="1" hangingPunct="1">
              <a:lnSpc>
                <a:spcPct val="90000"/>
              </a:lnSpc>
            </a:pPr>
            <a:r>
              <a:rPr lang="en-US" smtClean="0"/>
              <a:t/>
            </a:r>
            <a:br>
              <a:rPr lang="en-US" smtClean="0"/>
            </a:br>
            <a:r>
              <a:rPr lang="en-US" smtClean="0"/>
              <a:t>Assessment of threats to ecosystems in South America </a:t>
            </a:r>
          </a:p>
          <a:p>
            <a:pPr eaLnBrk="1" hangingPunct="1">
              <a:lnSpc>
                <a:spcPct val="90000"/>
              </a:lnSpc>
            </a:pPr>
            <a:r>
              <a:rPr lang="en-US" smtClean="0"/>
              <a:t>Andy Jarvis, Jerome L. Touval, Mauricio Castro Schmitz, Leonardo Sotomayor and Glenn Graham Hyman</a:t>
            </a:r>
          </a:p>
          <a:p>
            <a:pPr eaLnBrk="1" hangingPunct="1">
              <a:lnSpc>
                <a:spcPct val="90000"/>
              </a:lnSpc>
            </a:pPr>
            <a:r>
              <a:rPr lang="en-US" smtClean="0"/>
              <a:t>Journal for Nature Conservation (in Press) with potato and peanut added.</a:t>
            </a:r>
          </a:p>
          <a:p>
            <a:pPr eaLnBrk="1" hangingPunct="1">
              <a:lnSpc>
                <a:spcPct val="90000"/>
              </a:lnSpc>
            </a:pPr>
            <a:endParaRPr lang="en-US" smtClean="0"/>
          </a:p>
          <a:p>
            <a:pPr eaLnBrk="1" hangingPunct="1">
              <a:lnSpc>
                <a:spcPct val="90000"/>
              </a:lnSpc>
            </a:pPr>
            <a:r>
              <a:rPr lang="en-US" smtClean="0"/>
              <a:t>Dark red is aggregated threats to ecosystem (climate change, deforestation, agriculture, urban expansion etc) </a:t>
            </a:r>
          </a:p>
          <a:p>
            <a:pPr eaLnBrk="1" hangingPunct="1">
              <a:lnSpc>
                <a:spcPct val="90000"/>
              </a:lnSpc>
            </a:pPr>
            <a:r>
              <a:rPr lang="en-US" smtClean="0"/>
              <a:t>Green dots are wild potato accessions.</a:t>
            </a:r>
          </a:p>
          <a:p>
            <a:pPr eaLnBrk="1" hangingPunct="1">
              <a:lnSpc>
                <a:spcPct val="90000"/>
              </a:lnSpc>
            </a:pPr>
            <a:r>
              <a:rPr lang="en-US" smtClean="0"/>
              <a:t>Blue dots are wild peanut accessions.</a:t>
            </a:r>
          </a:p>
          <a:p>
            <a:pPr eaLnBrk="1" hangingPunct="1">
              <a:lnSpc>
                <a:spcPct val="90000"/>
              </a:lnSpc>
            </a:pPr>
            <a:endParaRPr lang="en-US" smtClean="0"/>
          </a:p>
          <a:p>
            <a:pPr eaLnBrk="1" hangingPunct="1">
              <a:lnSpc>
                <a:spcPct val="90000"/>
              </a:lnSpc>
            </a:pPr>
            <a:r>
              <a:rPr lang="en-US" smtClean="0"/>
              <a:t>Same sorts of process for climate change.</a:t>
            </a:r>
          </a:p>
        </p:txBody>
      </p:sp>
      <p:sp>
        <p:nvSpPr>
          <p:cNvPr id="74757" name="Slide Number Placeholder 3"/>
          <p:cNvSpPr txBox="1">
            <a:spLocks noGrp="1"/>
          </p:cNvSpPr>
          <p:nvPr/>
        </p:nvSpPr>
        <p:spPr bwMode="auto">
          <a:xfrm>
            <a:off x="3884064" y="8685640"/>
            <a:ext cx="2972335" cy="456910"/>
          </a:xfrm>
          <a:prstGeom prst="rect">
            <a:avLst/>
          </a:prstGeom>
          <a:noFill/>
          <a:ln w="9525">
            <a:noFill/>
            <a:miter lim="800000"/>
            <a:headEnd/>
            <a:tailEnd/>
          </a:ln>
        </p:spPr>
        <p:txBody>
          <a:bodyPr anchor="b"/>
          <a:lstStyle/>
          <a:p>
            <a:pPr algn="r" eaLnBrk="1" hangingPunct="1"/>
            <a:fld id="{8C474697-52BE-4662-BC7F-8BD2B86C1E23}" type="slidenum">
              <a:rPr lang="en-GB" sz="1200" b="0">
                <a:latin typeface="Arial" charset="0"/>
              </a:rPr>
              <a:pPr algn="r" eaLnBrk="1" hangingPunct="1"/>
              <a:t>13</a:t>
            </a:fld>
            <a:endParaRPr lang="en-GB" sz="1200" b="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YOU/FINAL SLIDE</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2" descr="C:\Users\ncapozio\Desktop\homegarden_edited.jpg"/>
          <p:cNvPicPr>
            <a:picLocks noChangeAspect="1" noChangeArrowheads="1"/>
          </p:cNvPicPr>
          <p:nvPr userDrawn="1"/>
        </p:nvPicPr>
        <p:blipFill>
          <a:blip r:embed="rId2" cstate="print"/>
          <a:srcRect t="11765" r="12519"/>
          <a:stretch>
            <a:fillRect/>
          </a:stretch>
        </p:blipFill>
        <p:spPr bwMode="auto">
          <a:xfrm>
            <a:off x="0" y="-59120"/>
            <a:ext cx="9144000" cy="6917120"/>
          </a:xfrm>
          <a:prstGeom prst="rect">
            <a:avLst/>
          </a:prstGeom>
          <a:noFill/>
        </p:spPr>
      </p:pic>
      <p:sp>
        <p:nvSpPr>
          <p:cNvPr id="16" name="Pentagon 15"/>
          <p:cNvSpPr/>
          <p:nvPr userDrawn="1"/>
        </p:nvSpPr>
        <p:spPr>
          <a:xfrm>
            <a:off x="0" y="4635804"/>
            <a:ext cx="7687424" cy="165823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userDrawn="1"/>
        </p:nvSpPr>
        <p:spPr>
          <a:xfrm>
            <a:off x="7441412" y="4633353"/>
            <a:ext cx="1227100" cy="1663780"/>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 name="Group 8"/>
          <p:cNvGrpSpPr/>
          <p:nvPr userDrawn="1"/>
        </p:nvGrpSpPr>
        <p:grpSpPr>
          <a:xfrm>
            <a:off x="1" y="-180975"/>
            <a:ext cx="9144000" cy="1378839"/>
            <a:chOff x="1" y="-180975"/>
            <a:chExt cx="9144000" cy="1378839"/>
          </a:xfrm>
        </p:grpSpPr>
        <p:sp>
          <p:nvSpPr>
            <p:cNvPr id="20" name="Rectangle 19"/>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Bioversity FINAL out copy.gif"/>
            <p:cNvPicPr>
              <a:picLocks noChangeAspect="1"/>
            </p:cNvPicPr>
            <p:nvPr userDrawn="1"/>
          </p:nvPicPr>
          <p:blipFill>
            <a:blip r:embed="rId3" cstate="print"/>
            <a:stretch>
              <a:fillRect/>
            </a:stretch>
          </p:blipFill>
          <p:spPr>
            <a:xfrm>
              <a:off x="190180" y="151272"/>
              <a:ext cx="985527" cy="859075"/>
            </a:xfrm>
            <a:prstGeom prst="rect">
              <a:avLst/>
            </a:prstGeom>
          </p:spPr>
        </p:pic>
        <p:pic>
          <p:nvPicPr>
            <p:cNvPr id="1026" name="Picture 2" descr="C:\Users\ncapozio\Documents\DESKTOP\LOGOS\CGIAR\CGIAR tagline\CGIAR LOGO WITH TAG LINE green.png"/>
            <p:cNvPicPr>
              <a:picLocks noChangeAspect="1" noChangeArrowheads="1"/>
            </p:cNvPicPr>
            <p:nvPr userDrawn="1"/>
          </p:nvPicPr>
          <p:blipFill>
            <a:blip r:embed="rId4" cstate="print"/>
            <a:srcRect/>
            <a:stretch>
              <a:fillRect/>
            </a:stretch>
          </p:blipFill>
          <p:spPr bwMode="auto">
            <a:xfrm>
              <a:off x="7997403" y="104139"/>
              <a:ext cx="1032297" cy="963358"/>
            </a:xfrm>
            <a:prstGeom prst="rect">
              <a:avLst/>
            </a:prstGeom>
            <a:noFill/>
          </p:spPr>
        </p:pic>
      </p:grpSp>
      <p:sp>
        <p:nvSpPr>
          <p:cNvPr id="10" name="Picture Placeholder 9"/>
          <p:cNvSpPr>
            <a:spLocks noGrp="1"/>
          </p:cNvSpPr>
          <p:nvPr>
            <p:ph type="pic" sz="quarter" idx="10"/>
          </p:nvPr>
        </p:nvSpPr>
        <p:spPr>
          <a:xfrm>
            <a:off x="0" y="1190625"/>
            <a:ext cx="9144000" cy="5667375"/>
          </a:xfrm>
          <a:prstGeom prst="rect">
            <a:avLst/>
          </a:prstGeom>
        </p:spPr>
        <p:txBody>
          <a:bodyPr/>
          <a:lstStyle/>
          <a:p>
            <a:endParaRPr lang="en-US"/>
          </a:p>
        </p:txBody>
      </p:sp>
      <p:sp>
        <p:nvSpPr>
          <p:cNvPr id="11" name="TextBox 10"/>
          <p:cNvSpPr txBox="1"/>
          <p:nvPr userDrawn="1"/>
        </p:nvSpPr>
        <p:spPr>
          <a:xfrm>
            <a:off x="265814" y="4848447"/>
            <a:ext cx="6539023" cy="1231106"/>
          </a:xfrm>
          <a:prstGeom prst="rect">
            <a:avLst/>
          </a:prstGeom>
          <a:noFill/>
        </p:spPr>
        <p:txBody>
          <a:bodyPr wrap="square" rtlCol="0">
            <a:spAutoFit/>
          </a:bodyPr>
          <a:lstStyle/>
          <a:p>
            <a:r>
              <a:rPr lang="en-US" sz="3000" b="1" dirty="0" smtClean="0">
                <a:solidFill>
                  <a:schemeClr val="bg1">
                    <a:lumMod val="85000"/>
                  </a:schemeClr>
                </a:solidFill>
                <a:latin typeface="Arial Narrow" pitchFamily="34" charset="0"/>
                <a:cs typeface="Calibri" pitchFamily="34" charset="0"/>
              </a:rPr>
              <a:t>Presentation title</a:t>
            </a:r>
          </a:p>
          <a:p>
            <a:r>
              <a:rPr lang="en-US" sz="2400" dirty="0" smtClean="0">
                <a:solidFill>
                  <a:schemeClr val="bg1">
                    <a:lumMod val="85000"/>
                  </a:schemeClr>
                </a:solidFill>
                <a:latin typeface="Arial Narrow" pitchFamily="34" charset="0"/>
                <a:cs typeface="Calibri" pitchFamily="34" charset="0"/>
              </a:rPr>
              <a:t>Name Surname, Title</a:t>
            </a:r>
          </a:p>
          <a:p>
            <a:r>
              <a:rPr lang="en-US" sz="2000" dirty="0" smtClean="0">
                <a:solidFill>
                  <a:schemeClr val="bg1">
                    <a:lumMod val="85000"/>
                  </a:schemeClr>
                </a:solidFill>
                <a:latin typeface="Arial Narrow" pitchFamily="34" charset="0"/>
                <a:cs typeface="Calibri" pitchFamily="34" charset="0"/>
              </a:rPr>
              <a:t>Date</a:t>
            </a:r>
          </a:p>
        </p:txBody>
      </p:sp>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pictures on the right">
    <p:spTree>
      <p:nvGrpSpPr>
        <p:cNvPr id="1" name=""/>
        <p:cNvGrpSpPr/>
        <p:nvPr/>
      </p:nvGrpSpPr>
      <p:grpSpPr>
        <a:xfrm>
          <a:off x="0" y="0"/>
          <a:ext cx="0" cy="0"/>
          <a:chOff x="0" y="0"/>
          <a:chExt cx="0" cy="0"/>
        </a:xfrm>
      </p:grpSpPr>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3" name="Text Placeholder 12"/>
          <p:cNvSpPr>
            <a:spLocks noGrp="1"/>
          </p:cNvSpPr>
          <p:nvPr>
            <p:ph type="body" sz="quarter" idx="14" hasCustomPrompt="1"/>
          </p:nvPr>
        </p:nvSpPr>
        <p:spPr>
          <a:xfrm>
            <a:off x="461035" y="1382123"/>
            <a:ext cx="4911725"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9" name="Picture Placeholder 10"/>
          <p:cNvSpPr>
            <a:spLocks noGrp="1"/>
          </p:cNvSpPr>
          <p:nvPr>
            <p:ph type="pic" sz="quarter" idx="15"/>
          </p:nvPr>
        </p:nvSpPr>
        <p:spPr>
          <a:xfrm>
            <a:off x="5699126" y="3848986"/>
            <a:ext cx="3200326" cy="2321442"/>
          </a:xfrm>
          <a:prstGeom prst="rect">
            <a:avLst/>
          </a:prstGeom>
        </p:spPr>
        <p:txBody>
          <a:bodyPr/>
          <a:lstStyle/>
          <a:p>
            <a:endParaRPr lang="en-US"/>
          </a:p>
        </p:txBody>
      </p:sp>
      <p:sp>
        <p:nvSpPr>
          <p:cNvPr id="10" name="Picture Placeholder 10"/>
          <p:cNvSpPr>
            <a:spLocks noGrp="1"/>
          </p:cNvSpPr>
          <p:nvPr>
            <p:ph type="pic" sz="quarter" idx="16"/>
          </p:nvPr>
        </p:nvSpPr>
        <p:spPr>
          <a:xfrm>
            <a:off x="5699126" y="1385776"/>
            <a:ext cx="3200326" cy="2321442"/>
          </a:xfrm>
          <a:prstGeom prst="rect">
            <a:avLst/>
          </a:prstGeom>
        </p:spPr>
        <p:txBody>
          <a:bodyPr/>
          <a:lstStyle/>
          <a:p>
            <a:endParaRPr lang="en-US"/>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4" name="Text Placeholder 11"/>
          <p:cNvSpPr>
            <a:spLocks noGrp="1"/>
          </p:cNvSpPr>
          <p:nvPr>
            <p:ph type="body" sz="quarter" idx="17" hasCustomPrompt="1"/>
          </p:nvPr>
        </p:nvSpPr>
        <p:spPr>
          <a:xfrm rot="16200000">
            <a:off x="7801836" y="2479652"/>
            <a:ext cx="2366907" cy="262828"/>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8" hasCustomPrompt="1"/>
          </p:nvPr>
        </p:nvSpPr>
        <p:spPr>
          <a:xfrm rot="16200000">
            <a:off x="7801836" y="4934402"/>
            <a:ext cx="2366907" cy="262828"/>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at the bottom">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9" name="Picture Placeholder 10"/>
          <p:cNvSpPr>
            <a:spLocks noGrp="1"/>
          </p:cNvSpPr>
          <p:nvPr>
            <p:ph type="pic" sz="quarter" idx="13"/>
          </p:nvPr>
        </p:nvSpPr>
        <p:spPr>
          <a:xfrm>
            <a:off x="0" y="3603008"/>
            <a:ext cx="9144000" cy="2808051"/>
          </a:xfrm>
          <a:prstGeom prst="rect">
            <a:avLst/>
          </a:prstGeom>
        </p:spPr>
        <p:txBody>
          <a:bodyPr/>
          <a:lstStyle/>
          <a:p>
            <a:endParaRPr lang="en-US"/>
          </a:p>
        </p:txBody>
      </p:sp>
      <p:sp>
        <p:nvSpPr>
          <p:cNvPr id="11" name="Text Placeholder 12"/>
          <p:cNvSpPr>
            <a:spLocks noGrp="1"/>
          </p:cNvSpPr>
          <p:nvPr>
            <p:ph type="body" sz="quarter" idx="14" hasCustomPrompt="1"/>
          </p:nvPr>
        </p:nvSpPr>
        <p:spPr>
          <a:xfrm>
            <a:off x="461035" y="1382123"/>
            <a:ext cx="8215132"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3" name="Text Placeholder 11"/>
          <p:cNvSpPr>
            <a:spLocks noGrp="1"/>
          </p:cNvSpPr>
          <p:nvPr>
            <p:ph type="body" sz="quarter" idx="15" hasCustomPrompt="1"/>
          </p:nvPr>
        </p:nvSpPr>
        <p:spPr>
          <a:xfrm>
            <a:off x="5707063" y="33949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tures at the bottom">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2" name="Picture Placeholder 10"/>
          <p:cNvSpPr>
            <a:spLocks noGrp="1"/>
          </p:cNvSpPr>
          <p:nvPr>
            <p:ph type="pic" sz="quarter" idx="13"/>
          </p:nvPr>
        </p:nvSpPr>
        <p:spPr>
          <a:xfrm>
            <a:off x="435933" y="3508744"/>
            <a:ext cx="3859620" cy="2275367"/>
          </a:xfrm>
          <a:prstGeom prst="rect">
            <a:avLst/>
          </a:prstGeom>
        </p:spPr>
        <p:txBody>
          <a:bodyPr/>
          <a:lstStyle/>
          <a:p>
            <a:endParaRPr lang="en-US"/>
          </a:p>
        </p:txBody>
      </p:sp>
      <p:sp>
        <p:nvSpPr>
          <p:cNvPr id="13" name="Text Placeholder 12"/>
          <p:cNvSpPr>
            <a:spLocks noGrp="1"/>
          </p:cNvSpPr>
          <p:nvPr>
            <p:ph type="body" sz="quarter" idx="14" hasCustomPrompt="1"/>
          </p:nvPr>
        </p:nvSpPr>
        <p:spPr>
          <a:xfrm>
            <a:off x="461035" y="1382123"/>
            <a:ext cx="8215132"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4" name="Picture Placeholder 10"/>
          <p:cNvSpPr>
            <a:spLocks noGrp="1"/>
          </p:cNvSpPr>
          <p:nvPr>
            <p:ph type="pic" sz="quarter" idx="15"/>
          </p:nvPr>
        </p:nvSpPr>
        <p:spPr>
          <a:xfrm>
            <a:off x="4788193" y="3522920"/>
            <a:ext cx="3859620" cy="2275367"/>
          </a:xfrm>
          <a:prstGeom prst="rect">
            <a:avLst/>
          </a:prstGeom>
        </p:spPr>
        <p:txBody>
          <a:bodyPr/>
          <a:lstStyle/>
          <a:p>
            <a:endParaRPr lang="en-US"/>
          </a:p>
        </p:txBody>
      </p:sp>
      <p:pic>
        <p:nvPicPr>
          <p:cNvPr id="10" name="Picture 9"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5" name="Text Placeholder 11"/>
          <p:cNvSpPr>
            <a:spLocks noGrp="1"/>
          </p:cNvSpPr>
          <p:nvPr>
            <p:ph type="body" sz="quarter" idx="16" hasCustomPrompt="1"/>
          </p:nvPr>
        </p:nvSpPr>
        <p:spPr>
          <a:xfrm>
            <a:off x="5304367" y="5837148"/>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7" hasCustomPrompt="1"/>
          </p:nvPr>
        </p:nvSpPr>
        <p:spPr>
          <a:xfrm>
            <a:off x="948449" y="5837148"/>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2" hasCustomPrompt="1"/>
          </p:nvPr>
        </p:nvSpPr>
        <p:spPr>
          <a:xfrm>
            <a:off x="457201" y="1381125"/>
            <a:ext cx="8228012"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4"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line title and bullets">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p:cNvSpPr>
            <a:spLocks noGrp="1"/>
          </p:cNvSpPr>
          <p:nvPr>
            <p:ph type="title" hasCustomPrompt="1"/>
          </p:nvPr>
        </p:nvSpPr>
        <p:spPr>
          <a:xfrm>
            <a:off x="461035" y="361516"/>
            <a:ext cx="8205261" cy="882493"/>
          </a:xfrm>
          <a:prstGeom prst="rect">
            <a:avLst/>
          </a:prstGeom>
        </p:spPr>
        <p:txBody>
          <a:bodyPr anchor="t">
            <a:normAutofit/>
          </a:bodyPr>
          <a:lstStyle>
            <a:lvl1pPr>
              <a:lnSpc>
                <a:spcPts val="3200"/>
              </a:lnSpc>
              <a:spcAft>
                <a:spcPts val="0"/>
              </a:spcAft>
              <a:defRPr sz="3200" b="1" baseline="0">
                <a:solidFill>
                  <a:schemeClr val="tx2"/>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pic>
        <p:nvPicPr>
          <p:cNvPr id="13" name="Picture 12"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4" name="Content Placeholder 9"/>
          <p:cNvSpPr>
            <a:spLocks noGrp="1"/>
          </p:cNvSpPr>
          <p:nvPr>
            <p:ph sz="quarter" idx="12" hasCustomPrompt="1"/>
          </p:nvPr>
        </p:nvSpPr>
        <p:spPr>
          <a:xfrm>
            <a:off x="457201" y="1381125"/>
            <a:ext cx="8228012"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umn bullet">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2" hasCustomPrompt="1"/>
          </p:nvPr>
        </p:nvSpPr>
        <p:spPr>
          <a:xfrm>
            <a:off x="457201" y="1381125"/>
            <a:ext cx="4025899"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3" name="Content Placeholder 9"/>
          <p:cNvSpPr>
            <a:spLocks noGrp="1"/>
          </p:cNvSpPr>
          <p:nvPr>
            <p:ph sz="quarter" idx="13" hasCustomPrompt="1"/>
          </p:nvPr>
        </p:nvSpPr>
        <p:spPr>
          <a:xfrm>
            <a:off x="4649973" y="1384669"/>
            <a:ext cx="4025899"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pic>
        <p:nvPicPr>
          <p:cNvPr id="14" name="Picture 13"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with title and text">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6" name="Picture Placeholder 15"/>
          <p:cNvSpPr>
            <a:spLocks noGrp="1"/>
          </p:cNvSpPr>
          <p:nvPr>
            <p:ph type="pic" sz="quarter" idx="10"/>
          </p:nvPr>
        </p:nvSpPr>
        <p:spPr>
          <a:xfrm>
            <a:off x="-74425" y="0"/>
            <a:ext cx="9282223" cy="6408115"/>
          </a:xfrm>
          <a:prstGeom prst="rect">
            <a:avLst/>
          </a:prstGeom>
        </p:spPr>
        <p:txBody>
          <a:bodyPr/>
          <a:lstStyle/>
          <a:p>
            <a:endParaRPr lang="en-US" dirty="0"/>
          </a:p>
        </p:txBody>
      </p:sp>
      <p:sp>
        <p:nvSpPr>
          <p:cNvPr id="20" name="Content Placeholder 19"/>
          <p:cNvSpPr>
            <a:spLocks noGrp="1"/>
          </p:cNvSpPr>
          <p:nvPr>
            <p:ph sz="quarter" idx="19"/>
          </p:nvPr>
        </p:nvSpPr>
        <p:spPr>
          <a:xfrm>
            <a:off x="440997" y="0"/>
            <a:ext cx="4114800" cy="6416675"/>
          </a:xfrm>
          <a:prstGeom prst="rect">
            <a:avLst/>
          </a:prstGeom>
          <a:solidFill>
            <a:srgbClr val="5F604B">
              <a:alpha val="84706"/>
            </a:srgb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630620" y="1355823"/>
            <a:ext cx="3058511" cy="570857"/>
          </a:xfrm>
          <a:prstGeom prst="rect">
            <a:avLst/>
          </a:prstGeom>
        </p:spPr>
        <p:txBody>
          <a:bodyPr anchor="t">
            <a:normAutofit/>
          </a:bodyPr>
          <a:lstStyle>
            <a:lvl1pPr>
              <a:defRPr sz="3600" b="1">
                <a:solidFill>
                  <a:schemeClr val="tx2"/>
                </a:solidFill>
                <a:latin typeface="Arial Narrow" pitchFamily="34" charset="0"/>
                <a:cs typeface="Calibri" pitchFamily="34" charset="0"/>
              </a:defRPr>
            </a:lvl1pPr>
          </a:lstStyle>
          <a:p>
            <a:r>
              <a:rPr lang="en-US" dirty="0" smtClean="0"/>
              <a:t>Headline</a:t>
            </a:r>
            <a:endParaRPr lang="en-CA" dirty="0"/>
          </a:p>
        </p:txBody>
      </p:sp>
      <p:sp>
        <p:nvSpPr>
          <p:cNvPr id="24" name="Text Placeholder 12"/>
          <p:cNvSpPr>
            <a:spLocks noGrp="1"/>
          </p:cNvSpPr>
          <p:nvPr>
            <p:ph type="body" sz="quarter" idx="14" hasCustomPrompt="1"/>
          </p:nvPr>
        </p:nvSpPr>
        <p:spPr>
          <a:xfrm>
            <a:off x="650228" y="2081052"/>
            <a:ext cx="3559172" cy="3767956"/>
          </a:xfrm>
          <a:prstGeom prst="rect">
            <a:avLst/>
          </a:prstGeom>
        </p:spPr>
        <p:txBody>
          <a:bodyPr/>
          <a:lstStyle>
            <a:lvl1pPr marL="0" indent="0">
              <a:buNone/>
              <a:tabLst>
                <a:tab pos="1828800" algn="l"/>
              </a:tabLst>
              <a:defRPr>
                <a:solidFill>
                  <a:schemeClr val="bg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7" name="Text Placeholder 11"/>
          <p:cNvSpPr>
            <a:spLocks noGrp="1"/>
          </p:cNvSpPr>
          <p:nvPr>
            <p:ph type="body" sz="quarter" idx="18" hasCustomPrompt="1"/>
          </p:nvPr>
        </p:nvSpPr>
        <p:spPr>
          <a:xfrm rot="16200000">
            <a:off x="7829133" y="1052039"/>
            <a:ext cx="2366907" cy="262828"/>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with title and bullets">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6" name="Picture Placeholder 15"/>
          <p:cNvSpPr>
            <a:spLocks noGrp="1"/>
          </p:cNvSpPr>
          <p:nvPr>
            <p:ph type="pic" sz="quarter" idx="10"/>
          </p:nvPr>
        </p:nvSpPr>
        <p:spPr>
          <a:xfrm>
            <a:off x="-74425" y="0"/>
            <a:ext cx="9282223" cy="6408115"/>
          </a:xfrm>
          <a:prstGeom prst="rect">
            <a:avLst/>
          </a:prstGeom>
        </p:spPr>
        <p:txBody>
          <a:bodyPr/>
          <a:lstStyle/>
          <a:p>
            <a:endParaRPr lang="en-US" dirty="0"/>
          </a:p>
        </p:txBody>
      </p:sp>
      <p:sp>
        <p:nvSpPr>
          <p:cNvPr id="20" name="Content Placeholder 19"/>
          <p:cNvSpPr>
            <a:spLocks noGrp="1"/>
          </p:cNvSpPr>
          <p:nvPr>
            <p:ph sz="quarter" idx="19"/>
          </p:nvPr>
        </p:nvSpPr>
        <p:spPr>
          <a:xfrm>
            <a:off x="440997" y="0"/>
            <a:ext cx="4114800" cy="6416675"/>
          </a:xfrm>
          <a:prstGeom prst="rect">
            <a:avLst/>
          </a:prstGeom>
          <a:solidFill>
            <a:srgbClr val="5F604B">
              <a:alpha val="84706"/>
            </a:srgb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630620" y="1355823"/>
            <a:ext cx="3058511" cy="570857"/>
          </a:xfrm>
          <a:prstGeom prst="rect">
            <a:avLst/>
          </a:prstGeom>
        </p:spPr>
        <p:txBody>
          <a:bodyPr anchor="t">
            <a:normAutofit/>
          </a:bodyPr>
          <a:lstStyle>
            <a:lvl1pPr>
              <a:defRPr sz="3600" b="1">
                <a:solidFill>
                  <a:schemeClr val="tx2"/>
                </a:solidFill>
                <a:latin typeface="Arial Narrow" pitchFamily="34" charset="0"/>
                <a:cs typeface="Calibri" pitchFamily="34" charset="0"/>
              </a:defRPr>
            </a:lvl1pPr>
          </a:lstStyle>
          <a:p>
            <a:r>
              <a:rPr lang="en-US" dirty="0" smtClean="0"/>
              <a:t>Headline</a:t>
            </a:r>
            <a:endParaRPr lang="en-CA" dirty="0"/>
          </a:p>
        </p:txBody>
      </p:sp>
      <p:sp>
        <p:nvSpPr>
          <p:cNvPr id="13" name="Content Placeholder 9"/>
          <p:cNvSpPr>
            <a:spLocks noGrp="1"/>
          </p:cNvSpPr>
          <p:nvPr>
            <p:ph sz="quarter" idx="12" hasCustomPrompt="1"/>
          </p:nvPr>
        </p:nvSpPr>
        <p:spPr>
          <a:xfrm>
            <a:off x="637955" y="2083972"/>
            <a:ext cx="3583171" cy="3785191"/>
          </a:xfrm>
          <a:prstGeom prst="rect">
            <a:avLst/>
          </a:prstGeom>
        </p:spPr>
        <p:txBody>
          <a:bodyPr>
            <a:normAutofit/>
          </a:bodyPr>
          <a:lstStyle>
            <a:lvl1pPr>
              <a:buClr>
                <a:schemeClr val="bg1"/>
              </a:buClr>
              <a:defRPr sz="2400">
                <a:solidFill>
                  <a:schemeClr val="bg1"/>
                </a:solidFill>
                <a:latin typeface="+mj-lt"/>
                <a:cs typeface="Calibri" pitchFamily="34" charset="0"/>
              </a:defRPr>
            </a:lvl1pPr>
            <a:lvl2pPr>
              <a:buClr>
                <a:schemeClr val="bg1"/>
              </a:buClr>
              <a:defRPr sz="2000">
                <a:solidFill>
                  <a:schemeClr val="bg1"/>
                </a:solidFill>
                <a:latin typeface="+mj-lt"/>
                <a:cs typeface="Calibri" pitchFamily="34" charset="0"/>
              </a:defRPr>
            </a:lvl2pPr>
            <a:lvl3pPr>
              <a:buClr>
                <a:schemeClr val="bg1"/>
              </a:buClr>
              <a:defRPr sz="1800">
                <a:solidFill>
                  <a:schemeClr val="bg1"/>
                </a:solidFill>
                <a:latin typeface="+mj-lt"/>
                <a:cs typeface="Calibri" pitchFamily="34" charset="0"/>
              </a:defRPr>
            </a:lvl3pPr>
            <a:lvl4pPr>
              <a:buClr>
                <a:schemeClr val="bg1"/>
              </a:buClr>
              <a:defRPr sz="1600">
                <a:solidFill>
                  <a:schemeClr val="bg1"/>
                </a:solidFill>
                <a:latin typeface="+mj-lt"/>
                <a:cs typeface="Calibri" pitchFamily="34" charset="0"/>
              </a:defRPr>
            </a:lvl4pPr>
            <a:lvl5pPr>
              <a:buClr>
                <a:schemeClr val="bg1"/>
              </a:buClr>
              <a:defRPr sz="1400">
                <a:solidFill>
                  <a:schemeClr val="bg1"/>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ext Placeholder 11"/>
          <p:cNvSpPr>
            <a:spLocks noGrp="1"/>
          </p:cNvSpPr>
          <p:nvPr>
            <p:ph type="body" sz="quarter" idx="18" hasCustomPrompt="1"/>
          </p:nvPr>
        </p:nvSpPr>
        <p:spPr>
          <a:xfrm rot="16200000">
            <a:off x="7829133" y="1052039"/>
            <a:ext cx="2366907" cy="262828"/>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7" name="Table Placeholder 6"/>
          <p:cNvSpPr>
            <a:spLocks noGrp="1"/>
          </p:cNvSpPr>
          <p:nvPr>
            <p:ph type="tbl" sz="quarter" idx="10"/>
          </p:nvPr>
        </p:nvSpPr>
        <p:spPr>
          <a:xfrm>
            <a:off x="450850" y="1160060"/>
            <a:ext cx="8283575" cy="4885898"/>
          </a:xfrm>
          <a:prstGeom prst="rect">
            <a:avLst/>
          </a:prstGeom>
        </p:spPr>
        <p:txBody>
          <a:bodyPr/>
          <a:lstStyle/>
          <a:p>
            <a:endParaRPr lang="en-US"/>
          </a:p>
        </p:txBody>
      </p:sp>
      <p:sp>
        <p:nvSpPr>
          <p:cNvPr id="12" name="Text Placeholder 11"/>
          <p:cNvSpPr>
            <a:spLocks noGrp="1"/>
          </p:cNvSpPr>
          <p:nvPr>
            <p:ph type="body" sz="quarter" idx="15" hasCustomPrompt="1"/>
          </p:nvPr>
        </p:nvSpPr>
        <p:spPr>
          <a:xfrm>
            <a:off x="5365869" y="61381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2" name="Text Placeholder 11"/>
          <p:cNvSpPr>
            <a:spLocks noGrp="1"/>
          </p:cNvSpPr>
          <p:nvPr>
            <p:ph type="body" sz="quarter" idx="15" hasCustomPrompt="1"/>
          </p:nvPr>
        </p:nvSpPr>
        <p:spPr>
          <a:xfrm>
            <a:off x="5365869" y="61381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
        <p:nvSpPr>
          <p:cNvPr id="13" name="Chart Placeholder 12"/>
          <p:cNvSpPr>
            <a:spLocks noGrp="1"/>
          </p:cNvSpPr>
          <p:nvPr>
            <p:ph type="chart" sz="quarter" idx="16"/>
          </p:nvPr>
        </p:nvSpPr>
        <p:spPr>
          <a:xfrm>
            <a:off x="463550" y="1118593"/>
            <a:ext cx="8312150" cy="4968875"/>
          </a:xfrm>
          <a:prstGeom prst="rect">
            <a:avLst/>
          </a:prstGeom>
        </p:spPr>
        <p:txBody>
          <a:bodyPr/>
          <a:lstStyle/>
          <a:p>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 Slide with partner logos">
    <p:spTree>
      <p:nvGrpSpPr>
        <p:cNvPr id="1" name=""/>
        <p:cNvGrpSpPr/>
        <p:nvPr/>
      </p:nvGrpSpPr>
      <p:grpSpPr>
        <a:xfrm>
          <a:off x="0" y="0"/>
          <a:ext cx="0" cy="0"/>
          <a:chOff x="0" y="0"/>
          <a:chExt cx="0" cy="0"/>
        </a:xfrm>
      </p:grpSpPr>
      <p:pic>
        <p:nvPicPr>
          <p:cNvPr id="12" name="Picture 2" descr="C:\Users\ncapozio\Desktop\homegarden_edited.jpg"/>
          <p:cNvPicPr>
            <a:picLocks noChangeAspect="1" noChangeArrowheads="1"/>
          </p:cNvPicPr>
          <p:nvPr userDrawn="1"/>
        </p:nvPicPr>
        <p:blipFill>
          <a:blip r:embed="rId2" cstate="print"/>
          <a:srcRect t="11765" r="12519"/>
          <a:stretch>
            <a:fillRect/>
          </a:stretch>
        </p:blipFill>
        <p:spPr bwMode="auto">
          <a:xfrm>
            <a:off x="0" y="-59120"/>
            <a:ext cx="9144000" cy="6917120"/>
          </a:xfrm>
          <a:prstGeom prst="rect">
            <a:avLst/>
          </a:prstGeom>
          <a:noFill/>
        </p:spPr>
      </p:pic>
      <p:sp>
        <p:nvSpPr>
          <p:cNvPr id="13" name="Pentagon 12"/>
          <p:cNvSpPr/>
          <p:nvPr userDrawn="1"/>
        </p:nvSpPr>
        <p:spPr>
          <a:xfrm>
            <a:off x="0" y="4635804"/>
            <a:ext cx="7687424" cy="165823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evron 13"/>
          <p:cNvSpPr/>
          <p:nvPr userDrawn="1"/>
        </p:nvSpPr>
        <p:spPr>
          <a:xfrm>
            <a:off x="7441412" y="4633353"/>
            <a:ext cx="1227100" cy="1663780"/>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userDrawn="1"/>
        </p:nvGrpSpPr>
        <p:grpSpPr>
          <a:xfrm>
            <a:off x="1" y="-180975"/>
            <a:ext cx="9144000" cy="1378839"/>
            <a:chOff x="1" y="-180975"/>
            <a:chExt cx="9144000" cy="1378839"/>
          </a:xfrm>
        </p:grpSpPr>
        <p:sp>
          <p:nvSpPr>
            <p:cNvPr id="18" name="Rectangle 17"/>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ioversity FINAL out copy.gif"/>
            <p:cNvPicPr>
              <a:picLocks noChangeAspect="1"/>
            </p:cNvPicPr>
            <p:nvPr userDrawn="1"/>
          </p:nvPicPr>
          <p:blipFill>
            <a:blip r:embed="rId3" cstate="print"/>
            <a:stretch>
              <a:fillRect/>
            </a:stretch>
          </p:blipFill>
          <p:spPr>
            <a:xfrm>
              <a:off x="190180" y="151272"/>
              <a:ext cx="985527" cy="859075"/>
            </a:xfrm>
            <a:prstGeom prst="rect">
              <a:avLst/>
            </a:prstGeom>
          </p:spPr>
        </p:pic>
        <p:pic>
          <p:nvPicPr>
            <p:cNvPr id="22" name="Picture 2" descr="C:\Users\ncapozio\Documents\DESKTOP\LOGOS\CGIAR\CGIAR tagline\CGIAR LOGO WITH TAG LINE green.png"/>
            <p:cNvPicPr>
              <a:picLocks noChangeAspect="1" noChangeArrowheads="1"/>
            </p:cNvPicPr>
            <p:nvPr userDrawn="1"/>
          </p:nvPicPr>
          <p:blipFill>
            <a:blip r:embed="rId4" cstate="print"/>
            <a:srcRect/>
            <a:stretch>
              <a:fillRect/>
            </a:stretch>
          </p:blipFill>
          <p:spPr bwMode="auto">
            <a:xfrm>
              <a:off x="7997403" y="104139"/>
              <a:ext cx="1032297" cy="963358"/>
            </a:xfrm>
            <a:prstGeom prst="rect">
              <a:avLst/>
            </a:prstGeom>
            <a:noFill/>
          </p:spPr>
        </p:pic>
      </p:grpSp>
      <p:sp>
        <p:nvSpPr>
          <p:cNvPr id="23" name="TextBox 22"/>
          <p:cNvSpPr txBox="1"/>
          <p:nvPr userDrawn="1"/>
        </p:nvSpPr>
        <p:spPr>
          <a:xfrm>
            <a:off x="265814" y="4848447"/>
            <a:ext cx="6539023" cy="1231106"/>
          </a:xfrm>
          <a:prstGeom prst="rect">
            <a:avLst/>
          </a:prstGeom>
          <a:noFill/>
        </p:spPr>
        <p:txBody>
          <a:bodyPr wrap="square" rtlCol="0">
            <a:spAutoFit/>
          </a:bodyPr>
          <a:lstStyle/>
          <a:p>
            <a:r>
              <a:rPr lang="en-US" sz="3000" b="1" dirty="0" smtClean="0">
                <a:solidFill>
                  <a:schemeClr val="bg1">
                    <a:lumMod val="85000"/>
                  </a:schemeClr>
                </a:solidFill>
                <a:latin typeface="Arial Narrow" pitchFamily="34" charset="0"/>
                <a:cs typeface="Calibri" pitchFamily="34" charset="0"/>
              </a:rPr>
              <a:t>Presentation title</a:t>
            </a:r>
          </a:p>
          <a:p>
            <a:r>
              <a:rPr lang="en-US" sz="2400" dirty="0" smtClean="0">
                <a:solidFill>
                  <a:schemeClr val="bg1">
                    <a:lumMod val="85000"/>
                  </a:schemeClr>
                </a:solidFill>
                <a:latin typeface="Arial Narrow" pitchFamily="34" charset="0"/>
                <a:cs typeface="Calibri" pitchFamily="34" charset="0"/>
              </a:rPr>
              <a:t>Name Surname, Title</a:t>
            </a:r>
          </a:p>
          <a:p>
            <a:r>
              <a:rPr lang="en-US" sz="2000" dirty="0" smtClean="0">
                <a:solidFill>
                  <a:schemeClr val="bg1">
                    <a:lumMod val="85000"/>
                  </a:schemeClr>
                </a:solidFill>
                <a:latin typeface="Arial Narrow" pitchFamily="34" charset="0"/>
                <a:cs typeface="Calibri" pitchFamily="34" charset="0"/>
              </a:rPr>
              <a:t>Date</a:t>
            </a:r>
          </a:p>
        </p:txBody>
      </p:sp>
      <p:pic>
        <p:nvPicPr>
          <p:cNvPr id="24" name="Picture 2" descr="C:\Users\guest2\Desktop\CIAT.png"/>
          <p:cNvPicPr>
            <a:picLocks noChangeAspect="1" noChangeArrowheads="1"/>
          </p:cNvPicPr>
          <p:nvPr userDrawn="1"/>
        </p:nvPicPr>
        <p:blipFill>
          <a:blip r:embed="rId5" cstate="print"/>
          <a:srcRect/>
          <a:stretch>
            <a:fillRect/>
          </a:stretch>
        </p:blipFill>
        <p:spPr bwMode="auto">
          <a:xfrm>
            <a:off x="3866165" y="457211"/>
            <a:ext cx="1226097" cy="574718"/>
          </a:xfrm>
          <a:prstGeom prst="rect">
            <a:avLst/>
          </a:prstGeom>
          <a:noFill/>
        </p:spPr>
      </p:pic>
      <p:pic>
        <p:nvPicPr>
          <p:cNvPr id="25" name="Picture 3" descr="C:\Users\guest2\Desktop\CIFOR.png"/>
          <p:cNvPicPr>
            <a:picLocks noChangeAspect="1" noChangeArrowheads="1"/>
          </p:cNvPicPr>
          <p:nvPr userDrawn="1"/>
        </p:nvPicPr>
        <p:blipFill>
          <a:blip r:embed="rId6" cstate="print"/>
          <a:srcRect/>
          <a:stretch>
            <a:fillRect/>
          </a:stretch>
        </p:blipFill>
        <p:spPr bwMode="auto">
          <a:xfrm>
            <a:off x="5363792" y="279006"/>
            <a:ext cx="1135138" cy="752923"/>
          </a:xfrm>
          <a:prstGeom prst="rect">
            <a:avLst/>
          </a:prstGeom>
          <a:noFill/>
        </p:spPr>
      </p:pic>
      <p:pic>
        <p:nvPicPr>
          <p:cNvPr id="26" name="Picture 4" descr="C:\Users\guest2\Desktop\WorldFIsh.png"/>
          <p:cNvPicPr>
            <a:picLocks noChangeAspect="1" noChangeArrowheads="1"/>
          </p:cNvPicPr>
          <p:nvPr userDrawn="1"/>
        </p:nvPicPr>
        <p:blipFill>
          <a:blip r:embed="rId7" cstate="print"/>
          <a:srcRect/>
          <a:stretch>
            <a:fillRect/>
          </a:stretch>
        </p:blipFill>
        <p:spPr bwMode="auto">
          <a:xfrm>
            <a:off x="6677737" y="341749"/>
            <a:ext cx="1094663" cy="690180"/>
          </a:xfrm>
          <a:prstGeom prst="rect">
            <a:avLst/>
          </a:prstGeom>
          <a:noFill/>
        </p:spPr>
      </p:pic>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Final slide">
    <p:bg>
      <p:bgPr>
        <a:solidFill>
          <a:srgbClr val="5F604B"/>
        </a:solidFill>
        <a:effectLst/>
      </p:bgPr>
    </p:bg>
    <p:spTree>
      <p:nvGrpSpPr>
        <p:cNvPr id="1" name=""/>
        <p:cNvGrpSpPr/>
        <p:nvPr/>
      </p:nvGrpSpPr>
      <p:grpSpPr>
        <a:xfrm>
          <a:off x="0" y="0"/>
          <a:ext cx="0" cy="0"/>
          <a:chOff x="0" y="0"/>
          <a:chExt cx="0" cy="0"/>
        </a:xfrm>
      </p:grpSpPr>
      <p:sp>
        <p:nvSpPr>
          <p:cNvPr id="16" name="Rectangle 15"/>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Picture 7"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grpSp>
        <p:nvGrpSpPr>
          <p:cNvPr id="11" name="Group 10"/>
          <p:cNvGrpSpPr/>
          <p:nvPr userDrawn="1"/>
        </p:nvGrpSpPr>
        <p:grpSpPr>
          <a:xfrm>
            <a:off x="1957552" y="3326524"/>
            <a:ext cx="5228896" cy="2267265"/>
            <a:chOff x="2002221" y="3326524"/>
            <a:chExt cx="5228896" cy="2267265"/>
          </a:xfrm>
        </p:grpSpPr>
        <p:pic>
          <p:nvPicPr>
            <p:cNvPr id="12" name="Picture 11" descr="Bioversity FINALout_white.gif"/>
            <p:cNvPicPr>
              <a:picLocks noChangeAspect="1"/>
            </p:cNvPicPr>
            <p:nvPr/>
          </p:nvPicPr>
          <p:blipFill>
            <a:blip r:embed="rId3" cstate="print"/>
            <a:stretch>
              <a:fillRect/>
            </a:stretch>
          </p:blipFill>
          <p:spPr>
            <a:xfrm>
              <a:off x="2384608" y="4339395"/>
              <a:ext cx="1439526" cy="1254394"/>
            </a:xfrm>
            <a:prstGeom prst="rect">
              <a:avLst/>
            </a:prstGeom>
          </p:spPr>
        </p:pic>
        <p:pic>
          <p:nvPicPr>
            <p:cNvPr id="13" name="Picture 2" descr="C:\Users\ncapozio\Documents\DESKTOP\LOGOS\CGIAR\CGIAR tagline\CGIAR white.png"/>
            <p:cNvPicPr>
              <a:picLocks noChangeAspect="1" noChangeArrowheads="1"/>
            </p:cNvPicPr>
            <p:nvPr/>
          </p:nvPicPr>
          <p:blipFill>
            <a:blip r:embed="rId4" cstate="print"/>
            <a:srcRect/>
            <a:stretch>
              <a:fillRect/>
            </a:stretch>
          </p:blipFill>
          <p:spPr bwMode="auto">
            <a:xfrm>
              <a:off x="5458980" y="4256701"/>
              <a:ext cx="1469160" cy="1323921"/>
            </a:xfrm>
            <a:prstGeom prst="rect">
              <a:avLst/>
            </a:prstGeom>
            <a:noFill/>
          </p:spPr>
        </p:pic>
        <p:sp>
          <p:nvSpPr>
            <p:cNvPr id="14" name="Text Placeholder 4"/>
            <p:cNvSpPr txBox="1">
              <a:spLocks/>
            </p:cNvSpPr>
            <p:nvPr/>
          </p:nvSpPr>
          <p:spPr>
            <a:xfrm>
              <a:off x="2002221" y="3326524"/>
              <a:ext cx="5228896" cy="59910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r>
                <a:rPr kumimoji="0" lang="en-US" sz="2800" i="0" u="none" strike="noStrike" kern="1200" cap="none" normalizeH="0" baseline="0" noProof="0" dirty="0" smtClean="0">
                  <a:ln>
                    <a:noFill/>
                  </a:ln>
                  <a:solidFill>
                    <a:schemeClr val="bg1"/>
                  </a:solidFill>
                  <a:effectLst/>
                  <a:uLnTx/>
                  <a:uFillTx/>
                  <a:latin typeface="HelveticaNeueLT Std" pitchFamily="34" charset="0"/>
                  <a:cs typeface="Arial" pitchFamily="34" charset="0"/>
                </a:rPr>
                <a:t>www.bioversityinternational.org</a:t>
              </a:r>
            </a:p>
            <a:p>
              <a:pPr marL="0" marR="0" lvl="0" indent="0" algn="l"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endParaRPr kumimoji="0" lang="en-US" sz="3600" b="1" i="0" u="none" strike="noStrike" kern="1200" cap="none" spc="0" normalizeH="0" baseline="0" noProof="0" dirty="0">
                <a:ln>
                  <a:noFill/>
                </a:ln>
                <a:solidFill>
                  <a:schemeClr val="bg1"/>
                </a:solidFill>
                <a:effectLst/>
                <a:uLnTx/>
                <a:uFillTx/>
                <a:latin typeface="Arial Narrow" pitchFamily="34" charset="0"/>
                <a:ea typeface="+mn-ea"/>
                <a:cs typeface="Arial" pitchFamily="34" charset="0"/>
              </a:endParaRPr>
            </a:p>
          </p:txBody>
        </p:sp>
      </p:grpSp>
      <p:sp>
        <p:nvSpPr>
          <p:cNvPr id="15" name="Text Placeholder 8"/>
          <p:cNvSpPr>
            <a:spLocks noGrp="1"/>
          </p:cNvSpPr>
          <p:nvPr>
            <p:ph type="body" sz="quarter" idx="10" hasCustomPrompt="1"/>
          </p:nvPr>
        </p:nvSpPr>
        <p:spPr>
          <a:xfrm>
            <a:off x="4863229" y="1277687"/>
            <a:ext cx="3928532" cy="915188"/>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r>
              <a:rPr lang="en-US" dirty="0" smtClean="0"/>
              <a:t>Thank you</a:t>
            </a:r>
          </a:p>
          <a:p>
            <a:pPr lvl="0"/>
            <a:endParaRPr lang="en-US" dirty="0" smtClean="0"/>
          </a:p>
        </p:txBody>
      </p:sp>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afterEffect" nodePh="1">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6BBFFC-4A5A-48C4-BE5F-EE57ABEE3813}" type="datetimeFigureOut">
              <a:rPr lang="en-US" smtClean="0"/>
              <a:pPr/>
              <a:t>3/4/2014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F02C9C-D5E1-4D20-A6D2-E0A9280579F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Box 2"/>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
        <p:nvSpPr>
          <p:cNvPr id="4" name="TextBox 3"/>
          <p:cNvSpPr txBox="1"/>
          <p:nvPr userDrawn="1"/>
        </p:nvSpPr>
        <p:spPr>
          <a:xfrm>
            <a:off x="444500" y="6572250"/>
            <a:ext cx="2573227" cy="230832"/>
          </a:xfrm>
          <a:prstGeom prst="rect">
            <a:avLst/>
          </a:prstGeom>
          <a:noFill/>
        </p:spPr>
        <p:txBody>
          <a:bodyPr wrap="square" lIns="0">
            <a:spAutoFit/>
          </a:bodyPr>
          <a:lstStyle/>
          <a:p>
            <a:pPr>
              <a:defRPr/>
            </a:pPr>
            <a:r>
              <a:rPr lang="en-US" sz="900" dirty="0">
                <a:solidFill>
                  <a:srgbClr val="5F604B">
                    <a:lumMod val="50000"/>
                    <a:lumOff val="50000"/>
                  </a:srgbClr>
                </a:solidFill>
                <a:latin typeface="Arial" pitchFamily="34" charset="0"/>
                <a:cs typeface="Arial" pitchFamily="34" charset="0"/>
              </a:rPr>
              <a:t>Copyright © </a:t>
            </a:r>
            <a:r>
              <a:rPr lang="en-US" sz="900" dirty="0" smtClean="0">
                <a:solidFill>
                  <a:srgbClr val="5F604B">
                    <a:lumMod val="50000"/>
                    <a:lumOff val="50000"/>
                  </a:srgbClr>
                </a:solidFill>
                <a:latin typeface="Arial" pitchFamily="34" charset="0"/>
                <a:cs typeface="Arial" pitchFamily="34" charset="0"/>
              </a:rPr>
              <a:t>2012 </a:t>
            </a:r>
            <a:r>
              <a:rPr lang="en-US" sz="900" dirty="0" err="1" smtClean="0">
                <a:solidFill>
                  <a:srgbClr val="5F604B">
                    <a:lumMod val="50000"/>
                    <a:lumOff val="50000"/>
                  </a:srgbClr>
                </a:solidFill>
                <a:latin typeface="Arial" pitchFamily="34" charset="0"/>
                <a:cs typeface="Arial" pitchFamily="34" charset="0"/>
              </a:rPr>
              <a:t>Bioversity</a:t>
            </a:r>
            <a:r>
              <a:rPr lang="en-US" sz="900" dirty="0" smtClean="0">
                <a:solidFill>
                  <a:srgbClr val="5F604B">
                    <a:lumMod val="50000"/>
                    <a:lumOff val="50000"/>
                  </a:srgbClr>
                </a:solidFill>
                <a:latin typeface="Arial" pitchFamily="34" charset="0"/>
                <a:cs typeface="Arial" pitchFamily="34" charset="0"/>
              </a:rPr>
              <a:t> International</a:t>
            </a:r>
            <a:endParaRPr lang="en-US" sz="900" dirty="0">
              <a:solidFill>
                <a:srgbClr val="5F604B">
                  <a:lumMod val="50000"/>
                  <a:lumOff val="50000"/>
                </a:srgbClr>
              </a:solidFill>
              <a:latin typeface="Arial" pitchFamily="34" charset="0"/>
              <a:cs typeface="Arial" pitchFamily="34" charset="0"/>
            </a:endParaRPr>
          </a:p>
        </p:txBody>
      </p:sp>
    </p:spTree>
    <p:extLst>
      <p:ext uri="{BB962C8B-B14F-4D97-AF65-F5344CB8AC3E}">
        <p14:creationId xmlns:p14="http://schemas.microsoft.com/office/powerpoint/2010/main" val="31792938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pic>
        <p:nvPicPr>
          <p:cNvPr id="5" name="Picture 4" descr="Bioversity FINAL out"/>
          <p:cNvPicPr>
            <a:picLocks noChangeAspect="1" noChangeArrowheads="1"/>
          </p:cNvPicPr>
          <p:nvPr/>
        </p:nvPicPr>
        <p:blipFill>
          <a:blip r:embed="rId2" cstate="print"/>
          <a:srcRect/>
          <a:stretch>
            <a:fillRect/>
          </a:stretch>
        </p:blipFill>
        <p:spPr bwMode="auto">
          <a:xfrm>
            <a:off x="69850" y="44450"/>
            <a:ext cx="1117600" cy="920750"/>
          </a:xfrm>
          <a:prstGeom prst="rect">
            <a:avLst/>
          </a:prstGeom>
          <a:noFill/>
          <a:ln w="9525">
            <a:noFill/>
            <a:miter lim="800000"/>
            <a:headEnd/>
            <a:tailEnd/>
          </a:ln>
        </p:spPr>
      </p:pic>
      <p:sp>
        <p:nvSpPr>
          <p:cNvPr id="2" name="Title 1"/>
          <p:cNvSpPr>
            <a:spLocks noGrp="1"/>
          </p:cNvSpPr>
          <p:nvPr>
            <p:ph type="title"/>
          </p:nvPr>
        </p:nvSpPr>
        <p:spPr>
          <a:xfrm>
            <a:off x="1427769" y="348247"/>
            <a:ext cx="7478725" cy="1143000"/>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85933" y="1790363"/>
            <a:ext cx="4144079" cy="41153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1050" y="1790363"/>
            <a:ext cx="4145444" cy="41153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A64C409A-AAC8-47A1-B95C-3650AE9E33A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827088" y="333375"/>
            <a:ext cx="7859712" cy="579755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3" name="2 Marcador de fecha"/>
          <p:cNvSpPr>
            <a:spLocks noGrp="1"/>
          </p:cNvSpPr>
          <p:nvPr>
            <p:ph type="dt" sz="half" idx="10"/>
          </p:nvPr>
        </p:nvSpPr>
        <p:spPr>
          <a:xfrm>
            <a:off x="914400" y="6251575"/>
            <a:ext cx="1981200" cy="457200"/>
          </a:xfrm>
          <a:prstGeom prst="rect">
            <a:avLst/>
          </a:prstGeom>
        </p:spPr>
        <p:txBody>
          <a:bodyPr/>
          <a:lstStyle>
            <a:lvl1pPr>
              <a:defRPr/>
            </a:lvl1pPr>
          </a:lstStyle>
          <a:p>
            <a:pPr>
              <a:defRPr/>
            </a:pPr>
            <a:endParaRPr lang="es-ES"/>
          </a:p>
        </p:txBody>
      </p:sp>
      <p:sp>
        <p:nvSpPr>
          <p:cNvPr id="4" name="3 Marcador de pie de página"/>
          <p:cNvSpPr>
            <a:spLocks noGrp="1"/>
          </p:cNvSpPr>
          <p:nvPr>
            <p:ph type="ftr" sz="quarter" idx="11"/>
          </p:nvPr>
        </p:nvSpPr>
        <p:spPr>
          <a:xfrm>
            <a:off x="3352800" y="6248400"/>
            <a:ext cx="2971800" cy="457200"/>
          </a:xfrm>
          <a:prstGeom prst="rect">
            <a:avLst/>
          </a:prstGeom>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6781800" y="6248400"/>
            <a:ext cx="1905000" cy="457200"/>
          </a:xfrm>
          <a:prstGeom prst="rect">
            <a:avLst/>
          </a:prstGeom>
        </p:spPr>
        <p:txBody>
          <a:bodyPr/>
          <a:lstStyle>
            <a:lvl1pPr>
              <a:defRPr/>
            </a:lvl1pPr>
          </a:lstStyle>
          <a:p>
            <a:pPr>
              <a:defRPr/>
            </a:pPr>
            <a:fld id="{543AE09D-A422-4AF5-9E79-01E08A52F26B}" type="slidenum">
              <a:rPr lang="es-ES"/>
              <a:pPr>
                <a:defRPr/>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6BBFFC-4A5A-48C4-BE5F-EE57ABEE3813}" type="datetimeFigureOut">
              <a:rPr lang="en-US" smtClean="0"/>
              <a:pPr/>
              <a:t>3/4/2014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F02C9C-D5E1-4D20-A6D2-E0A9280579F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812800"/>
            <a:ext cx="7162800" cy="4270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76400" y="1981200"/>
            <a:ext cx="7162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97402" y="1294044"/>
            <a:ext cx="3928532" cy="2561417"/>
          </a:xfrm>
          <a:prstGeom prst="rect">
            <a:avLst/>
          </a:prstGeom>
        </p:spPr>
        <p:txBody>
          <a:bodyPr lIns="0" rIns="0" anchor="t" anchorCtr="0">
            <a:noAutofit/>
          </a:bodyPr>
          <a:lstStyle>
            <a:lvl1pPr marL="0" indent="0" algn="l">
              <a:lnSpc>
                <a:spcPts val="3900"/>
              </a:lnSpc>
              <a:spcBef>
                <a:spcPts val="0"/>
              </a:spcBef>
              <a:spcAft>
                <a:spcPts val="0"/>
              </a:spcAft>
              <a:buNone/>
              <a:defRPr sz="4000" b="1" baseline="0">
                <a:solidFill>
                  <a:schemeClr val="bg1"/>
                </a:solidFill>
                <a:latin typeface="Arial Narrow" pitchFamily="34" charset="0"/>
                <a:cs typeface="Calibri" pitchFamily="34"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Text</a:t>
            </a:r>
          </a:p>
        </p:txBody>
      </p:sp>
      <p:grpSp>
        <p:nvGrpSpPr>
          <p:cNvPr id="8"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tx1"/>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65505" y="1338914"/>
            <a:ext cx="3928532" cy="2561417"/>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r>
              <a:rPr lang="en-US" dirty="0" smtClean="0"/>
              <a:t>Text</a:t>
            </a:r>
          </a:p>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endParaRPr lang="en-US" dirty="0" smtClean="0"/>
          </a:p>
          <a:p>
            <a:pPr lvl="0"/>
            <a:endParaRPr lang="en-US" dirty="0" smtClean="0"/>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76137" y="1317648"/>
            <a:ext cx="3928532" cy="2561417"/>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Text</a:t>
            </a:r>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
        <p:nvSpPr>
          <p:cNvPr id="6" name="TextBox 5"/>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0" name="Text Placeholder 12"/>
          <p:cNvSpPr>
            <a:spLocks noGrp="1"/>
          </p:cNvSpPr>
          <p:nvPr>
            <p:ph type="body" sz="quarter" idx="14" hasCustomPrompt="1"/>
          </p:nvPr>
        </p:nvSpPr>
        <p:spPr>
          <a:xfrm>
            <a:off x="461035" y="1382123"/>
            <a:ext cx="8204500"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and tex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361516"/>
            <a:ext cx="8205261" cy="882493"/>
          </a:xfrm>
          <a:prstGeom prst="rect">
            <a:avLst/>
          </a:prstGeom>
        </p:spPr>
        <p:txBody>
          <a:bodyPr anchor="t">
            <a:normAutofit/>
          </a:bodyPr>
          <a:lstStyle>
            <a:lvl1pPr>
              <a:lnSpc>
                <a:spcPts val="3200"/>
              </a:lnSpc>
              <a:spcAft>
                <a:spcPts val="0"/>
              </a:spcAft>
              <a:defRPr sz="3200" b="1" baseline="0">
                <a:solidFill>
                  <a:schemeClr val="tx2"/>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sp>
        <p:nvSpPr>
          <p:cNvPr id="10" name="Text Placeholder 12"/>
          <p:cNvSpPr>
            <a:spLocks noGrp="1"/>
          </p:cNvSpPr>
          <p:nvPr>
            <p:ph type="body" sz="quarter" idx="14" hasCustomPrompt="1"/>
          </p:nvPr>
        </p:nvSpPr>
        <p:spPr>
          <a:xfrm>
            <a:off x="461035" y="1382123"/>
            <a:ext cx="8193867"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icture on the right">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1" name="Picture Placeholder 10"/>
          <p:cNvSpPr>
            <a:spLocks noGrp="1"/>
          </p:cNvSpPr>
          <p:nvPr>
            <p:ph type="pic" sz="quarter" idx="13"/>
          </p:nvPr>
        </p:nvSpPr>
        <p:spPr>
          <a:xfrm>
            <a:off x="5699125" y="1382123"/>
            <a:ext cx="3444875" cy="4773646"/>
          </a:xfrm>
          <a:prstGeom prst="rect">
            <a:avLst/>
          </a:prstGeom>
        </p:spPr>
        <p:txBody>
          <a:bodyPr/>
          <a:lstStyle/>
          <a:p>
            <a:endParaRPr lang="en-US"/>
          </a:p>
        </p:txBody>
      </p:sp>
      <p:sp>
        <p:nvSpPr>
          <p:cNvPr id="13" name="Text Placeholder 12"/>
          <p:cNvSpPr>
            <a:spLocks noGrp="1"/>
          </p:cNvSpPr>
          <p:nvPr>
            <p:ph type="body" sz="quarter" idx="14" hasCustomPrompt="1"/>
          </p:nvPr>
        </p:nvSpPr>
        <p:spPr>
          <a:xfrm>
            <a:off x="461035" y="1382123"/>
            <a:ext cx="4911725"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2" name="Text Placeholder 11"/>
          <p:cNvSpPr>
            <a:spLocks noGrp="1"/>
          </p:cNvSpPr>
          <p:nvPr>
            <p:ph type="body" sz="quarter" idx="15" hasCustomPrompt="1"/>
          </p:nvPr>
        </p:nvSpPr>
        <p:spPr>
          <a:xfrm>
            <a:off x="5736901" y="6168280"/>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51" r:id="rId3"/>
    <p:sldLayoutId id="2147483658" r:id="rId4"/>
    <p:sldLayoutId id="2147483659" r:id="rId5"/>
    <p:sldLayoutId id="2147483656" r:id="rId6"/>
    <p:sldLayoutId id="2147483663" r:id="rId7"/>
    <p:sldLayoutId id="2147483661" r:id="rId8"/>
    <p:sldLayoutId id="2147483668" r:id="rId9"/>
    <p:sldLayoutId id="2147483670" r:id="rId10"/>
    <p:sldLayoutId id="2147483669" r:id="rId11"/>
    <p:sldLayoutId id="2147483671" r:id="rId12"/>
    <p:sldLayoutId id="2147483652" r:id="rId13"/>
    <p:sldLayoutId id="2147483662" r:id="rId14"/>
    <p:sldLayoutId id="2147483654" r:id="rId15"/>
    <p:sldLayoutId id="2147483666" r:id="rId16"/>
    <p:sldLayoutId id="2147483674" r:id="rId17"/>
    <p:sldLayoutId id="2147483675" r:id="rId18"/>
    <p:sldLayoutId id="2147483676" r:id="rId19"/>
    <p:sldLayoutId id="2147483672" r:id="rId20"/>
    <p:sldLayoutId id="2147483665" r:id="rId21"/>
    <p:sldLayoutId id="2147483677" r:id="rId22"/>
    <p:sldLayoutId id="2147483678" r:id="rId23"/>
    <p:sldLayoutId id="2147483681" r:id="rId24"/>
    <p:sldLayoutId id="2147483682" r:id="rId25"/>
    <p:sldLayoutId id="2147483683" r:id="rId26"/>
    <p:sldLayoutId id="2147483684" r:id="rId27"/>
  </p:sldLayoutIdLst>
  <p:timing>
    <p:tnLst>
      <p:par>
        <p:cTn id="1" dur="indefinite" restart="never" nodeType="tmRoot"/>
      </p:par>
    </p:tnLst>
  </p:timing>
  <p:hf sldNum="0" hdr="0" ftr="0" dt="0"/>
  <p:txStyles>
    <p:titleStyle>
      <a:lvl1pPr algn="l" defTabSz="914400" rtl="0" eaLnBrk="1" latinLnBrk="0" hangingPunct="1">
        <a:lnSpc>
          <a:spcPts val="2600"/>
        </a:lnSpc>
        <a:spcBef>
          <a:spcPct val="0"/>
        </a:spcBef>
        <a:buNone/>
        <a:defRPr sz="2600" b="1" kern="1200">
          <a:solidFill>
            <a:srgbClr val="000000"/>
          </a:solidFill>
          <a:latin typeface="Arial" pitchFamily="34" charset="0"/>
          <a:ea typeface="+mj-ea"/>
          <a:cs typeface="Arial" pitchFamily="34" charset="0"/>
        </a:defRPr>
      </a:lvl1pPr>
    </p:titleStyle>
    <p:body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file:///C:\WINDOWS\TEMP\nep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capozio\Desktop\homegarden_edited.jpg"/>
          <p:cNvPicPr>
            <a:picLocks noChangeAspect="1" noChangeArrowheads="1"/>
          </p:cNvPicPr>
          <p:nvPr/>
        </p:nvPicPr>
        <p:blipFill>
          <a:blip r:embed="rId3" cstate="print"/>
          <a:stretch>
            <a:fillRect/>
          </a:stretch>
        </p:blipFill>
        <p:spPr bwMode="auto">
          <a:xfrm flipH="1">
            <a:off x="0" y="46640"/>
            <a:ext cx="9144000" cy="6858000"/>
          </a:xfrm>
          <a:prstGeom prst="rect">
            <a:avLst/>
          </a:prstGeom>
          <a:noFill/>
        </p:spPr>
      </p:pic>
      <p:sp>
        <p:nvSpPr>
          <p:cNvPr id="3" name="Pentagon 2"/>
          <p:cNvSpPr/>
          <p:nvPr/>
        </p:nvSpPr>
        <p:spPr>
          <a:xfrm>
            <a:off x="-1" y="4221128"/>
            <a:ext cx="7997403" cy="195639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p:cNvSpPr/>
          <p:nvPr/>
        </p:nvSpPr>
        <p:spPr>
          <a:xfrm>
            <a:off x="7685252" y="4217077"/>
            <a:ext cx="1227100" cy="1962938"/>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1" y="-180975"/>
            <a:ext cx="9144000" cy="1378839"/>
            <a:chOff x="1" y="-180975"/>
            <a:chExt cx="9144000" cy="1378839"/>
          </a:xfrm>
        </p:grpSpPr>
        <p:sp>
          <p:nvSpPr>
            <p:cNvPr id="6" name="Rectangle 5"/>
            <p:cNvSpPr/>
            <p:nvPr/>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p:nvPicPr>
          <p:blipFill>
            <a:blip r:embed="rId4" cstate="print"/>
            <a:stretch>
              <a:fillRect/>
            </a:stretch>
          </p:blipFill>
          <p:spPr>
            <a:xfrm>
              <a:off x="190180" y="151272"/>
              <a:ext cx="985527" cy="859075"/>
            </a:xfrm>
            <a:prstGeom prst="rect">
              <a:avLst/>
            </a:prstGeom>
          </p:spPr>
        </p:pic>
        <p:pic>
          <p:nvPicPr>
            <p:cNvPr id="8" name="Picture 2" descr="C:\Users\ncapozio\Documents\DESKTOP\LOGOS\CGIAR\CGIAR tagline\CGIAR LOGO WITH TAG LINE green.png"/>
            <p:cNvPicPr>
              <a:picLocks noChangeAspect="1" noChangeArrowheads="1"/>
            </p:cNvPicPr>
            <p:nvPr/>
          </p:nvPicPr>
          <p:blipFill>
            <a:blip r:embed="rId5" cstate="print"/>
            <a:srcRect/>
            <a:stretch>
              <a:fillRect/>
            </a:stretch>
          </p:blipFill>
          <p:spPr bwMode="auto">
            <a:xfrm>
              <a:off x="7997403" y="104139"/>
              <a:ext cx="1032297" cy="963358"/>
            </a:xfrm>
            <a:prstGeom prst="rect">
              <a:avLst/>
            </a:prstGeom>
            <a:noFill/>
          </p:spPr>
        </p:pic>
      </p:grpSp>
      <p:sp>
        <p:nvSpPr>
          <p:cNvPr id="9" name="TextBox 8"/>
          <p:cNvSpPr txBox="1"/>
          <p:nvPr/>
        </p:nvSpPr>
        <p:spPr>
          <a:xfrm>
            <a:off x="265814" y="4330317"/>
            <a:ext cx="7567546" cy="1759456"/>
          </a:xfrm>
          <a:prstGeom prst="rect">
            <a:avLst/>
          </a:prstGeom>
          <a:noFill/>
        </p:spPr>
        <p:txBody>
          <a:bodyPr wrap="square" rtlCol="0">
            <a:spAutoFit/>
          </a:bodyPr>
          <a:lstStyle/>
          <a:p>
            <a:pPr>
              <a:lnSpc>
                <a:spcPts val="3400"/>
              </a:lnSpc>
            </a:pPr>
            <a:r>
              <a:rPr lang="en-US" sz="2600" b="1" dirty="0">
                <a:solidFill>
                  <a:srgbClr val="EEAF30"/>
                </a:solidFill>
                <a:latin typeface="Arial Narrow" pitchFamily="34" charset="0"/>
                <a:cs typeface="Calibri" pitchFamily="34" charset="0"/>
              </a:rPr>
              <a:t>Addressing gaps and challenges: How to sustainably upscale the development </a:t>
            </a:r>
            <a:r>
              <a:rPr lang="en-US" sz="2600" b="1" dirty="0" smtClean="0">
                <a:solidFill>
                  <a:srgbClr val="EEAF30"/>
                </a:solidFill>
                <a:latin typeface="Arial Narrow" pitchFamily="34" charset="0"/>
                <a:cs typeface="Calibri" pitchFamily="34" charset="0"/>
              </a:rPr>
              <a:t>of </a:t>
            </a:r>
            <a:r>
              <a:rPr lang="en-US" sz="2600" b="1" dirty="0">
                <a:solidFill>
                  <a:srgbClr val="EEAF30"/>
                </a:solidFill>
                <a:latin typeface="Arial Narrow" pitchFamily="34" charset="0"/>
                <a:cs typeface="Calibri" pitchFamily="34" charset="0"/>
              </a:rPr>
              <a:t>adaptation </a:t>
            </a:r>
            <a:r>
              <a:rPr lang="en-US" sz="2600" b="1" dirty="0" smtClean="0">
                <a:solidFill>
                  <a:srgbClr val="EEAF30"/>
                </a:solidFill>
                <a:latin typeface="Arial Narrow" pitchFamily="34" charset="0"/>
                <a:cs typeface="Calibri" pitchFamily="34" charset="0"/>
              </a:rPr>
              <a:t>technologies</a:t>
            </a:r>
          </a:p>
          <a:p>
            <a:pPr>
              <a:lnSpc>
                <a:spcPts val="3400"/>
              </a:lnSpc>
            </a:pPr>
            <a:r>
              <a:rPr lang="en-US" dirty="0" smtClean="0">
                <a:solidFill>
                  <a:schemeClr val="bg1">
                    <a:lumMod val="85000"/>
                  </a:schemeClr>
                </a:solidFill>
                <a:latin typeface="Arial Narrow" pitchFamily="34" charset="0"/>
                <a:cs typeface="Calibri" pitchFamily="34" charset="0"/>
              </a:rPr>
              <a:t>Emile Frison, Sp. Representative of the Director General, Bioversity International</a:t>
            </a:r>
          </a:p>
          <a:p>
            <a:pPr>
              <a:lnSpc>
                <a:spcPts val="2800"/>
              </a:lnSpc>
            </a:pPr>
            <a:r>
              <a:rPr lang="en-US" dirty="0" smtClean="0">
                <a:solidFill>
                  <a:schemeClr val="bg1">
                    <a:lumMod val="85000"/>
                  </a:schemeClr>
                </a:solidFill>
                <a:latin typeface="Arial Narrow" pitchFamily="34" charset="0"/>
                <a:cs typeface="Calibri" pitchFamily="34" charset="0"/>
              </a:rPr>
              <a:t>Technical Executive Committee, UNFCCC.               Bonn, 4 March 20134</a:t>
            </a:r>
            <a:endParaRPr lang="en-US" sz="2000" dirty="0" smtClean="0">
              <a:solidFill>
                <a:schemeClr val="bg1">
                  <a:lumMod val="85000"/>
                </a:schemeClr>
              </a:solidFill>
              <a:latin typeface="Arial Narrow" pitchFamily="34" charset="0"/>
              <a:cs typeface="Calibri" pitchFamily="34" charset="0"/>
            </a:endParaRPr>
          </a:p>
        </p:txBody>
      </p:sp>
      <p:pic>
        <p:nvPicPr>
          <p:cNvPr id="10" name="Content Placeholder 3" descr="ccafs-logo2.eps"/>
          <p:cNvPicPr>
            <a:picLocks noChangeAspect="1"/>
          </p:cNvPicPr>
          <p:nvPr/>
        </p:nvPicPr>
        <p:blipFill>
          <a:blip r:embed="rId6" cstate="print"/>
          <a:srcRect/>
          <a:stretch>
            <a:fillRect/>
          </a:stretch>
        </p:blipFill>
        <p:spPr bwMode="auto">
          <a:xfrm>
            <a:off x="4799480" y="0"/>
            <a:ext cx="2327034" cy="1063036"/>
          </a:xfrm>
          <a:prstGeom prst="rect">
            <a:avLst/>
          </a:prstGeom>
          <a:noFill/>
          <a:ln w="9525">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2"/>
          </p:nvPr>
        </p:nvSpPr>
        <p:spPr>
          <a:xfrm>
            <a:off x="4775199" y="1381125"/>
            <a:ext cx="3910013" cy="5076825"/>
          </a:xfrm>
        </p:spPr>
        <p:txBody>
          <a:bodyPr>
            <a:normAutofit lnSpcReduction="10000"/>
          </a:bodyPr>
          <a:lstStyle/>
          <a:p>
            <a:pPr eaLnBrk="1" hangingPunct="1"/>
            <a:r>
              <a:rPr lang="en-US" dirty="0" smtClean="0"/>
              <a:t>Over 7 million accessions maintained in &gt;1400 collections</a:t>
            </a:r>
          </a:p>
          <a:p>
            <a:pPr eaLnBrk="1" hangingPunct="1"/>
            <a:endParaRPr lang="en-US" dirty="0" smtClean="0"/>
          </a:p>
          <a:p>
            <a:pPr eaLnBrk="1" hangingPunct="1"/>
            <a:r>
              <a:rPr lang="en-US" dirty="0" smtClean="0"/>
              <a:t>CGIAR collections: &gt;700.000 accessions held in trust in 11 collections</a:t>
            </a:r>
          </a:p>
          <a:p>
            <a:pPr eaLnBrk="1" hangingPunct="1"/>
            <a:endParaRPr lang="en-US" dirty="0" smtClean="0"/>
          </a:p>
          <a:p>
            <a:pPr eaLnBrk="1" hangingPunct="1"/>
            <a:r>
              <a:rPr lang="en-US" dirty="0" smtClean="0"/>
              <a:t>Major source of diversity for breeding adapted varieties</a:t>
            </a:r>
          </a:p>
        </p:txBody>
      </p:sp>
      <p:sp>
        <p:nvSpPr>
          <p:cNvPr id="20482" name="Rectangle 2"/>
          <p:cNvSpPr>
            <a:spLocks noGrp="1" noChangeArrowheads="1"/>
          </p:cNvSpPr>
          <p:nvPr>
            <p:ph type="title"/>
          </p:nvPr>
        </p:nvSpPr>
        <p:spPr/>
        <p:txBody>
          <a:bodyPr/>
          <a:lstStyle/>
          <a:p>
            <a:pPr eaLnBrk="1" hangingPunct="1"/>
            <a:r>
              <a:rPr lang="en-US" sz="3200" smtClean="0"/>
              <a:t>Genetic resources collections</a:t>
            </a:r>
          </a:p>
        </p:txBody>
      </p:sp>
      <p:pic>
        <p:nvPicPr>
          <p:cNvPr id="20484" name="Picture 4" descr="Slide-1"/>
          <p:cNvPicPr>
            <a:picLocks noChangeAspect="1" noChangeArrowheads="1"/>
          </p:cNvPicPr>
          <p:nvPr/>
        </p:nvPicPr>
        <p:blipFill>
          <a:blip r:embed="rId2" cstate="print"/>
          <a:srcRect/>
          <a:stretch>
            <a:fillRect/>
          </a:stretch>
        </p:blipFill>
        <p:spPr bwMode="auto">
          <a:xfrm>
            <a:off x="152400" y="1949450"/>
            <a:ext cx="4572000" cy="361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4"/>
          </p:nvPr>
        </p:nvSpPr>
        <p:spPr>
          <a:xfrm>
            <a:off x="699160" y="1124948"/>
            <a:ext cx="7882865" cy="4784761"/>
          </a:xfrm>
          <a:ln>
            <a:noFill/>
          </a:ln>
        </p:spPr>
        <p:txBody>
          <a:bodyPr>
            <a:normAutofit/>
          </a:bodyPr>
          <a:lstStyle/>
          <a:p>
            <a:pPr marL="0" algn="ctr">
              <a:buNone/>
            </a:pPr>
            <a:r>
              <a:rPr lang="en-US" sz="3600" b="1" i="1" dirty="0" smtClean="0">
                <a:solidFill>
                  <a:schemeClr val="tx2"/>
                </a:solidFill>
                <a:cs typeface="Arial" pitchFamily="34" charset="0"/>
              </a:rPr>
              <a:t>In situ </a:t>
            </a:r>
            <a:r>
              <a:rPr lang="en-US" sz="3600" b="1" dirty="0" smtClean="0">
                <a:solidFill>
                  <a:schemeClr val="tx2"/>
                </a:solidFill>
                <a:cs typeface="Arial" pitchFamily="34" charset="0"/>
              </a:rPr>
              <a:t>conservation, </a:t>
            </a:r>
            <a:r>
              <a:rPr lang="en-US" sz="3600" b="1" dirty="0">
                <a:solidFill>
                  <a:schemeClr val="tx2"/>
                </a:solidFill>
                <a:cs typeface="Arial" pitchFamily="34" charset="0"/>
              </a:rPr>
              <a:t>on farms and in the </a:t>
            </a:r>
            <a:r>
              <a:rPr lang="en-US" sz="3600" b="1" dirty="0" smtClean="0">
                <a:solidFill>
                  <a:schemeClr val="tx2"/>
                </a:solidFill>
                <a:cs typeface="Arial" pitchFamily="34" charset="0"/>
              </a:rPr>
              <a:t>wild, </a:t>
            </a:r>
            <a:r>
              <a:rPr lang="en-US" sz="3600" b="1" dirty="0">
                <a:solidFill>
                  <a:schemeClr val="tx2"/>
                </a:solidFill>
                <a:cs typeface="Arial" pitchFamily="34" charset="0"/>
              </a:rPr>
              <a:t>of </a:t>
            </a:r>
            <a:r>
              <a:rPr lang="en-US" sz="3600" b="1" dirty="0" smtClean="0">
                <a:solidFill>
                  <a:schemeClr val="tx2"/>
                </a:solidFill>
                <a:cs typeface="Arial" pitchFamily="34" charset="0"/>
              </a:rPr>
              <a:t>agricultural and forest biodiversity:</a:t>
            </a:r>
          </a:p>
          <a:p>
            <a:pPr marL="0" algn="ctr">
              <a:buNone/>
            </a:pPr>
            <a:endParaRPr lang="en-US" sz="3600" b="1" dirty="0" smtClean="0">
              <a:solidFill>
                <a:srgbClr val="006600"/>
              </a:solidFill>
              <a:cs typeface="Arial" pitchFamily="34" charset="0"/>
            </a:endParaRPr>
          </a:p>
          <a:p>
            <a:pPr marL="0" algn="ctr">
              <a:buNone/>
            </a:pPr>
            <a:endParaRPr lang="en-GB" sz="3600" dirty="0" smtClean="0">
              <a:cs typeface="Arial" pitchFamily="34" charset="0"/>
            </a:endParaRPr>
          </a:p>
          <a:p>
            <a:pPr marL="0" algn="ctr">
              <a:buNone/>
            </a:pPr>
            <a:r>
              <a:rPr lang="en-GB" sz="3600" dirty="0" smtClean="0">
                <a:cs typeface="Arial" pitchFamily="34" charset="0"/>
              </a:rPr>
              <a:t>ensures the continued evolution and adaptation to changing conditions</a:t>
            </a:r>
            <a:endParaRPr lang="en-US" sz="3600" b="1" dirty="0">
              <a:solidFill>
                <a:srgbClr val="006600"/>
              </a:solidFill>
              <a:cs typeface="Arial" pitchFamily="34" charset="0"/>
            </a:endParaRPr>
          </a:p>
        </p:txBody>
      </p:sp>
      <p:sp>
        <p:nvSpPr>
          <p:cNvPr id="5" name="AutoShape 5"/>
          <p:cNvSpPr>
            <a:spLocks noChangeArrowheads="1"/>
          </p:cNvSpPr>
          <p:nvPr/>
        </p:nvSpPr>
        <p:spPr bwMode="auto">
          <a:xfrm rot="5400000">
            <a:off x="4076700" y="2971800"/>
            <a:ext cx="952500" cy="400050"/>
          </a:xfrm>
          <a:prstGeom prst="rightArrow">
            <a:avLst>
              <a:gd name="adj1" fmla="val 50000"/>
              <a:gd name="adj2" fmla="val 25000"/>
            </a:avLst>
          </a:prstGeom>
          <a:solidFill>
            <a:schemeClr val="tx1"/>
          </a:solidFill>
          <a:ln w="9525" algn="ctr">
            <a:noFill/>
            <a:miter lim="800000"/>
            <a:headEnd/>
            <a:tailEnd/>
          </a:ln>
        </p:spPr>
        <p:txBody>
          <a:bodyPr wrap="none" anchor="ctr"/>
          <a:lstStyle/>
          <a:p>
            <a:endParaRPr lang="en-US" sz="10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gn="ctr" eaLnBrk="1" hangingPunct="1"/>
            <a:r>
              <a:rPr lang="en-US" sz="4400" smtClean="0"/>
              <a:t>Crop Wild Relatives:</a:t>
            </a:r>
            <a:br>
              <a:rPr lang="en-US" sz="4400" smtClean="0"/>
            </a:br>
            <a:r>
              <a:rPr lang="en-US" sz="4400" smtClean="0"/>
              <a:t>precious source of traits</a:t>
            </a:r>
          </a:p>
        </p:txBody>
      </p:sp>
      <p:sp>
        <p:nvSpPr>
          <p:cNvPr id="25603" name="Rectangle 3"/>
          <p:cNvSpPr>
            <a:spLocks noGrp="1" noChangeArrowheads="1"/>
          </p:cNvSpPr>
          <p:nvPr>
            <p:ph sz="quarter" idx="12"/>
          </p:nvPr>
        </p:nvSpPr>
        <p:spPr/>
        <p:txBody>
          <a:bodyPr/>
          <a:lstStyle/>
          <a:p>
            <a:pPr eaLnBrk="1" hangingPunct="1">
              <a:buFontTx/>
              <a:buChar char="•"/>
            </a:pPr>
            <a:r>
              <a:rPr lang="en-US" smtClean="0"/>
              <a:t>Underrepresented in collections</a:t>
            </a:r>
          </a:p>
          <a:p>
            <a:pPr eaLnBrk="1" hangingPunct="1">
              <a:buFontTx/>
              <a:buChar char="•"/>
            </a:pPr>
            <a:r>
              <a:rPr lang="en-US" smtClean="0"/>
              <a:t>Difficult to maintain ex situ</a:t>
            </a:r>
          </a:p>
          <a:p>
            <a:pPr eaLnBrk="1" hangingPunct="1">
              <a:buFontTx/>
              <a:buChar char="•"/>
            </a:pPr>
            <a:endParaRPr lang="en-US" smtClean="0"/>
          </a:p>
          <a:p>
            <a:pPr eaLnBrk="1" hangingPunct="1"/>
            <a:r>
              <a:rPr lang="en-US" smtClean="0">
                <a:sym typeface="Wingdings" pitchFamily="2" charset="2"/>
              </a:rPr>
              <a:t>  </a:t>
            </a:r>
            <a:r>
              <a:rPr lang="en-US" smtClean="0"/>
              <a:t>Need </a:t>
            </a:r>
          </a:p>
          <a:p>
            <a:pPr eaLnBrk="1" hangingPunct="1">
              <a:buFontTx/>
              <a:buChar char="•"/>
            </a:pPr>
            <a:r>
              <a:rPr lang="en-US" smtClean="0"/>
              <a:t>Targeted collecting</a:t>
            </a:r>
          </a:p>
          <a:p>
            <a:pPr eaLnBrk="1" hangingPunct="1">
              <a:buFontTx/>
              <a:buChar char="•"/>
            </a:pPr>
            <a:r>
              <a:rPr lang="en-US" smtClean="0"/>
              <a:t>In situ conservation strategies</a:t>
            </a:r>
          </a:p>
          <a:p>
            <a:pPr eaLnBrk="1" hangingPunct="1">
              <a:buFontTx/>
              <a:buChar char="•"/>
            </a:pPr>
            <a:endParaRPr lang="en-US" smtClean="0"/>
          </a:p>
        </p:txBody>
      </p:sp>
      <p:pic>
        <p:nvPicPr>
          <p:cNvPr id="25604" name="Picture 4" descr="Use or lose CWR (3) - Wild Onion in Italy by Annie Lane"/>
          <p:cNvPicPr>
            <a:picLocks noChangeAspect="1" noChangeArrowheads="1"/>
          </p:cNvPicPr>
          <p:nvPr/>
        </p:nvPicPr>
        <p:blipFill>
          <a:blip r:embed="rId3" cstate="print"/>
          <a:srcRect/>
          <a:stretch>
            <a:fillRect/>
          </a:stretch>
        </p:blipFill>
        <p:spPr bwMode="auto">
          <a:xfrm>
            <a:off x="5816600" y="1981200"/>
            <a:ext cx="3327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prstGeom prst="rect">
            <a:avLst/>
          </a:prstGeom>
        </p:spPr>
        <p:txBody>
          <a:bodyPr lIns="91435" tIns="45717" rIns="91435" bIns="45717"/>
          <a:lstStyle/>
          <a:p>
            <a:pPr eaLnBrk="1" hangingPunct="1"/>
            <a:r>
              <a:rPr lang="en-US" sz="3600" smtClean="0"/>
              <a:t>Climate change threats to crop wild relatives</a:t>
            </a:r>
          </a:p>
        </p:txBody>
      </p:sp>
      <p:sp>
        <p:nvSpPr>
          <p:cNvPr id="26628" name="Content Placeholder 2"/>
          <p:cNvSpPr>
            <a:spLocks noGrp="1"/>
          </p:cNvSpPr>
          <p:nvPr>
            <p:ph type="body" sz="quarter" idx="14"/>
          </p:nvPr>
        </p:nvSpPr>
        <p:spPr>
          <a:xfrm>
            <a:off x="3889826" y="1422401"/>
            <a:ext cx="4881188" cy="4744484"/>
          </a:xfrm>
          <a:prstGeom prst="rect">
            <a:avLst/>
          </a:prstGeom>
        </p:spPr>
        <p:txBody>
          <a:bodyPr lIns="91435" tIns="45717" rIns="91435" bIns="45717"/>
          <a:lstStyle/>
          <a:p>
            <a:pPr marL="0" indent="0" eaLnBrk="1" hangingPunct="1"/>
            <a:r>
              <a:rPr lang="en-US" sz="3200" dirty="0" smtClean="0"/>
              <a:t>Use existing data for accessions</a:t>
            </a:r>
          </a:p>
          <a:p>
            <a:pPr marL="0" indent="0" eaLnBrk="1" hangingPunct="1"/>
            <a:r>
              <a:rPr lang="en-US" sz="3200" dirty="0" smtClean="0"/>
              <a:t>Combine with climate change model GIS data</a:t>
            </a:r>
          </a:p>
          <a:p>
            <a:pPr marL="0" indent="0" eaLnBrk="1" hangingPunct="1"/>
            <a:r>
              <a:rPr lang="en-US" sz="3200" dirty="0" smtClean="0"/>
              <a:t>Identify areas of greatest threat</a:t>
            </a:r>
          </a:p>
        </p:txBody>
      </p:sp>
      <p:pic>
        <p:nvPicPr>
          <p:cNvPr id="26626" name="Content Placeholder 4" descr="threats_cwr_sa1.jpg"/>
          <p:cNvPicPr>
            <a:picLocks noGrp="1" noChangeAspect="1"/>
          </p:cNvPicPr>
          <p:nvPr>
            <p:ph sz="half" idx="4294967295"/>
          </p:nvPr>
        </p:nvPicPr>
        <p:blipFill>
          <a:blip r:embed="rId3" cstate="print"/>
          <a:srcRect/>
          <a:stretch>
            <a:fillRect/>
          </a:stretch>
        </p:blipFill>
        <p:spPr>
          <a:xfrm>
            <a:off x="0" y="1317629"/>
            <a:ext cx="3929063" cy="51085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3229" y="1261914"/>
            <a:ext cx="3928532" cy="915188"/>
          </a:xfrm>
        </p:spPr>
        <p:txBody>
          <a:bodyPr/>
          <a:lstStyle/>
          <a:p>
            <a:r>
              <a:rPr lang="en-US" dirty="0" smtClean="0"/>
              <a:t>Thank you</a:t>
            </a:r>
            <a:endParaRPr lang="en-US" dirty="0"/>
          </a:p>
        </p:txBody>
      </p:sp>
      <p:pic>
        <p:nvPicPr>
          <p:cNvPr id="3" name="Content Placeholder 3" descr="ccafs-logo2.eps"/>
          <p:cNvPicPr>
            <a:picLocks noChangeAspect="1"/>
          </p:cNvPicPr>
          <p:nvPr/>
        </p:nvPicPr>
        <p:blipFill>
          <a:blip r:embed="rId3" cstate="print"/>
          <a:srcRect/>
          <a:stretch>
            <a:fillRect/>
          </a:stretch>
        </p:blipFill>
        <p:spPr bwMode="auto">
          <a:xfrm>
            <a:off x="798286" y="1391615"/>
            <a:ext cx="1727200" cy="789020"/>
          </a:xfrm>
          <a:prstGeom prst="rect">
            <a:avLst/>
          </a:prstGeom>
          <a:noFill/>
          <a:ln w="9525">
            <a:solidFill>
              <a:schemeClr val="accent3">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How </a:t>
            </a:r>
            <a:r>
              <a:rPr lang="en-US" dirty="0" smtClean="0"/>
              <a:t>can </a:t>
            </a:r>
            <a:r>
              <a:rPr lang="en-US" dirty="0"/>
              <a:t>a</a:t>
            </a:r>
            <a:r>
              <a:rPr lang="en-US" dirty="0" smtClean="0"/>
              <a:t>griculture </a:t>
            </a:r>
            <a:br>
              <a:rPr lang="en-US" dirty="0" smtClean="0"/>
            </a:br>
            <a:r>
              <a:rPr lang="en-US" dirty="0" smtClean="0"/>
              <a:t>meet </a:t>
            </a:r>
            <a:r>
              <a:rPr lang="en-US" dirty="0" smtClean="0"/>
              <a:t>today’s and tomorrow’s </a:t>
            </a:r>
            <a:r>
              <a:rPr lang="en-US" dirty="0" smtClean="0"/>
              <a:t>challenges</a:t>
            </a:r>
            <a:r>
              <a:rPr lang="en-US" dirty="0"/>
              <a:t>? </a:t>
            </a:r>
            <a:endParaRPr lang="en-US" dirty="0">
              <a:effectLst/>
            </a:endParaRPr>
          </a:p>
        </p:txBody>
      </p:sp>
      <p:sp>
        <p:nvSpPr>
          <p:cNvPr id="5" name="Content Placeholder 4"/>
          <p:cNvSpPr>
            <a:spLocks noGrp="1"/>
          </p:cNvSpPr>
          <p:nvPr>
            <p:ph sz="quarter" idx="12"/>
          </p:nvPr>
        </p:nvSpPr>
        <p:spPr>
          <a:xfrm>
            <a:off x="457201" y="1656435"/>
            <a:ext cx="5199934" cy="4744365"/>
          </a:xfrm>
          <a:prstGeom prst="rect">
            <a:avLst/>
          </a:prstGeom>
        </p:spPr>
        <p:txBody>
          <a:bodyPr>
            <a:normAutofit/>
          </a:bodyPr>
          <a:lstStyle/>
          <a:p>
            <a:pPr marL="0" indent="0">
              <a:lnSpc>
                <a:spcPct val="70000"/>
              </a:lnSpc>
              <a:buNone/>
            </a:pPr>
            <a:r>
              <a:rPr lang="en-US" sz="3200" dirty="0">
                <a:latin typeface="+mn-lt"/>
              </a:rPr>
              <a:t>We need to adapt... </a:t>
            </a:r>
            <a:endParaRPr lang="en-US" sz="3200" dirty="0" smtClean="0">
              <a:latin typeface="+mn-lt"/>
            </a:endParaRPr>
          </a:p>
          <a:p>
            <a:pPr marL="0" indent="0">
              <a:lnSpc>
                <a:spcPct val="70000"/>
              </a:lnSpc>
              <a:buNone/>
            </a:pPr>
            <a:r>
              <a:rPr lang="en-US" sz="3200" dirty="0" smtClean="0">
                <a:latin typeface="+mn-lt"/>
              </a:rPr>
              <a:t/>
            </a:r>
            <a:br>
              <a:rPr lang="en-US" sz="3200" dirty="0" smtClean="0">
                <a:latin typeface="+mn-lt"/>
              </a:rPr>
            </a:br>
            <a:r>
              <a:rPr lang="en-US" sz="3200" dirty="0" smtClean="0">
                <a:latin typeface="+mn-lt"/>
              </a:rPr>
              <a:t>Agricultural </a:t>
            </a:r>
            <a:r>
              <a:rPr lang="en-US" sz="3200" dirty="0">
                <a:latin typeface="+mn-lt"/>
              </a:rPr>
              <a:t>systems that </a:t>
            </a:r>
            <a:endParaRPr lang="en-US" sz="3200" dirty="0" smtClean="0">
              <a:latin typeface="+mn-lt"/>
            </a:endParaRPr>
          </a:p>
          <a:p>
            <a:pPr marL="0" indent="0">
              <a:lnSpc>
                <a:spcPct val="70000"/>
              </a:lnSpc>
              <a:buNone/>
            </a:pPr>
            <a:r>
              <a:rPr lang="en-US" sz="3200" dirty="0" smtClean="0">
                <a:latin typeface="+mn-lt"/>
              </a:rPr>
              <a:t>produce </a:t>
            </a:r>
            <a:r>
              <a:rPr lang="en-US" sz="3200" dirty="0">
                <a:latin typeface="+mn-lt"/>
              </a:rPr>
              <a:t>more and better food </a:t>
            </a:r>
          </a:p>
          <a:p>
            <a:pPr marL="0" indent="0">
              <a:lnSpc>
                <a:spcPct val="70000"/>
              </a:lnSpc>
              <a:buNone/>
            </a:pPr>
            <a:r>
              <a:rPr lang="en-US" sz="3200" dirty="0" smtClean="0">
                <a:latin typeface="+mn-lt"/>
              </a:rPr>
              <a:t>under </a:t>
            </a:r>
            <a:r>
              <a:rPr lang="en-US" sz="3200" dirty="0">
                <a:latin typeface="+mn-lt"/>
              </a:rPr>
              <a:t>harsher </a:t>
            </a:r>
            <a:r>
              <a:rPr lang="en-US" sz="3200" dirty="0" smtClean="0">
                <a:latin typeface="+mn-lt"/>
              </a:rPr>
              <a:t>conditions</a:t>
            </a:r>
          </a:p>
          <a:p>
            <a:pPr marL="0" indent="0">
              <a:lnSpc>
                <a:spcPct val="70000"/>
              </a:lnSpc>
              <a:buNone/>
            </a:pPr>
            <a:r>
              <a:rPr lang="en-US" sz="3200" dirty="0" smtClean="0">
                <a:latin typeface="+mn-lt"/>
              </a:rPr>
              <a:t>while </a:t>
            </a:r>
            <a:r>
              <a:rPr lang="en-US" sz="3200" dirty="0">
                <a:latin typeface="+mn-lt"/>
              </a:rPr>
              <a:t>protecting the </a:t>
            </a:r>
            <a:r>
              <a:rPr lang="en-US" sz="3200" dirty="0" smtClean="0">
                <a:latin typeface="+mn-lt"/>
              </a:rPr>
              <a:t>environment</a:t>
            </a:r>
          </a:p>
          <a:p>
            <a:pPr marL="0" indent="0">
              <a:lnSpc>
                <a:spcPct val="70000"/>
              </a:lnSpc>
              <a:buNone/>
            </a:pPr>
            <a:endParaRPr lang="en-US" sz="3200" dirty="0" smtClean="0">
              <a:latin typeface="+mn-lt"/>
            </a:endParaRPr>
          </a:p>
          <a:p>
            <a:pPr marL="0" indent="0">
              <a:lnSpc>
                <a:spcPct val="70000"/>
              </a:lnSpc>
              <a:buNone/>
            </a:pPr>
            <a:r>
              <a:rPr lang="en-US" sz="3200" dirty="0" smtClean="0">
                <a:latin typeface="+mn-lt"/>
              </a:rPr>
              <a:t>If we want to focus on the needs of the poor and hungry</a:t>
            </a:r>
          </a:p>
          <a:p>
            <a:pPr marL="0" indent="0">
              <a:lnSpc>
                <a:spcPct val="70000"/>
              </a:lnSpc>
              <a:buNone/>
            </a:pPr>
            <a:r>
              <a:rPr lang="en-US" sz="3200" dirty="0" smtClean="0">
                <a:latin typeface="+mn-lt"/>
                <a:sym typeface="Wingdings" pitchFamily="2" charset="2"/>
              </a:rPr>
              <a:t></a:t>
            </a:r>
            <a:r>
              <a:rPr lang="en-US" sz="3200" dirty="0" smtClean="0">
                <a:latin typeface="+mn-lt"/>
              </a:rPr>
              <a:t> we need a different paradigm</a:t>
            </a:r>
            <a:endParaRPr lang="en-US" sz="2600" dirty="0" smtClean="0">
              <a:latin typeface="+mn-lt"/>
            </a:endParaRPr>
          </a:p>
          <a:p>
            <a:endParaRPr lang="en-US" dirty="0"/>
          </a:p>
        </p:txBody>
      </p:sp>
      <p:pic>
        <p:nvPicPr>
          <p:cNvPr id="6" name="Picture 4" descr="IMG_07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512" y="1311219"/>
            <a:ext cx="3524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4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35" y="361516"/>
            <a:ext cx="8205261" cy="1057381"/>
          </a:xfrm>
        </p:spPr>
        <p:txBody>
          <a:bodyPr>
            <a:noAutofit/>
          </a:bodyPr>
          <a:lstStyle/>
          <a:p>
            <a:r>
              <a:rPr lang="en-US" dirty="0"/>
              <a:t>Climate </a:t>
            </a:r>
            <a:r>
              <a:rPr lang="en-US" dirty="0" smtClean="0"/>
              <a:t>change</a:t>
            </a:r>
            <a:r>
              <a:rPr lang="en-US" dirty="0"/>
              <a:t>: </a:t>
            </a:r>
            <a:r>
              <a:rPr lang="en-US" dirty="0" smtClean="0"/>
              <a:t/>
            </a:r>
            <a:br>
              <a:rPr lang="en-US" dirty="0" smtClean="0"/>
            </a:br>
            <a:r>
              <a:rPr lang="en-US" dirty="0" smtClean="0"/>
              <a:t>Not in isolation!</a:t>
            </a:r>
            <a:endParaRPr lang="en-US" dirty="0">
              <a:effectLst/>
            </a:endParaRPr>
          </a:p>
        </p:txBody>
      </p:sp>
      <p:pic>
        <p:nvPicPr>
          <p:cNvPr id="5" name="Picture 4" descr="3950424565_7c8ee4d1e1_o.jpg"/>
          <p:cNvPicPr>
            <a:picLocks noChangeAspect="1"/>
          </p:cNvPicPr>
          <p:nvPr/>
        </p:nvPicPr>
        <p:blipFill rotWithShape="1">
          <a:blip r:embed="rId3" cstate="print">
            <a:extLst>
              <a:ext uri="{28A0092B-C50C-407E-A947-70E740481C1C}">
                <a14:useLocalDpi xmlns:a14="http://schemas.microsoft.com/office/drawing/2010/main" val="0"/>
              </a:ext>
            </a:extLst>
          </a:blip>
          <a:srcRect l="13612"/>
          <a:stretch/>
        </p:blipFill>
        <p:spPr bwMode="auto">
          <a:xfrm>
            <a:off x="5958840" y="3937230"/>
            <a:ext cx="3185160" cy="245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3941116340_eeb3538069_b.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52" y="1885949"/>
            <a:ext cx="3380201" cy="3345115"/>
          </a:xfrm>
          <a:prstGeom prst="rect">
            <a:avLst/>
          </a:prstGeom>
        </p:spPr>
      </p:pic>
      <p:sp>
        <p:nvSpPr>
          <p:cNvPr id="7" name="Text Placeholder 6"/>
          <p:cNvSpPr>
            <a:spLocks noGrp="1"/>
          </p:cNvSpPr>
          <p:nvPr>
            <p:ph type="body" sz="quarter" idx="14"/>
          </p:nvPr>
        </p:nvSpPr>
        <p:spPr>
          <a:xfrm>
            <a:off x="101110" y="5465714"/>
            <a:ext cx="5872970" cy="894351"/>
          </a:xfrm>
        </p:spPr>
        <p:txBody>
          <a:bodyPr/>
          <a:lstStyle/>
          <a:p>
            <a:r>
              <a:rPr lang="en-US" dirty="0" smtClean="0"/>
              <a:t>We must address better nutrition, ecosystem services as well as less predictable seasons</a:t>
            </a:r>
            <a:endParaRPr lang="en-US" dirty="0"/>
          </a:p>
        </p:txBody>
      </p:sp>
      <p:pic>
        <p:nvPicPr>
          <p:cNvPr id="9" name="Picture 8" descr="healthypeople"/>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6172" r="7853"/>
          <a:stretch/>
        </p:blipFill>
        <p:spPr bwMode="auto">
          <a:xfrm>
            <a:off x="5974080" y="0"/>
            <a:ext cx="3169920" cy="424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Documents and Settings\pcooper\Local Settings\Temporary Internet Files\Content.Word\clouds.jpg"/>
          <p:cNvPicPr/>
          <p:nvPr/>
        </p:nvPicPr>
        <p:blipFill rotWithShape="1">
          <a:blip r:embed="rId6" cstate="print">
            <a:lum bright="11000"/>
          </a:blip>
          <a:srcRect l="31028" r="8261"/>
          <a:stretch/>
        </p:blipFill>
        <p:spPr bwMode="auto">
          <a:xfrm>
            <a:off x="3032759" y="1452562"/>
            <a:ext cx="2926081" cy="3952875"/>
          </a:xfrm>
          <a:prstGeom prst="rect">
            <a:avLst/>
          </a:prstGeom>
          <a:noFill/>
          <a:ln w="9525">
            <a:noFill/>
            <a:miter lim="800000"/>
            <a:headEnd/>
            <a:tailEnd/>
          </a:ln>
        </p:spPr>
      </p:pic>
    </p:spTree>
    <p:extLst>
      <p:ext uri="{BB962C8B-B14F-4D97-AF65-F5344CB8AC3E}">
        <p14:creationId xmlns:p14="http://schemas.microsoft.com/office/powerpoint/2010/main" val="276817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5504" y="1338914"/>
            <a:ext cx="4375295" cy="3334686"/>
          </a:xfrm>
        </p:spPr>
        <p:txBody>
          <a:bodyPr/>
          <a:lstStyle/>
          <a:p>
            <a:r>
              <a:rPr lang="en-US" dirty="0" smtClean="0"/>
              <a:t>Adaptation research for productivity, nutrition,  stability, resilience and ecosystem services:</a:t>
            </a:r>
          </a:p>
          <a:p>
            <a:endParaRPr lang="en-US" dirty="0"/>
          </a:p>
          <a:p>
            <a:r>
              <a:rPr lang="en-US" dirty="0" smtClean="0">
                <a:sym typeface="Wingdings" panose="05000000000000000000" pitchFamily="2" charset="2"/>
              </a:rPr>
              <a:t> </a:t>
            </a:r>
            <a:r>
              <a:rPr lang="en-US" dirty="0" smtClean="0"/>
              <a:t>Participatory 	research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56" y="248095"/>
            <a:ext cx="8305800" cy="1077218"/>
          </a:xfrm>
          <a:prstGeom prst="rect">
            <a:avLst/>
          </a:prstGeom>
        </p:spPr>
        <p:txBody>
          <a:bodyPr wrap="square">
            <a:spAutoFit/>
          </a:bodyPr>
          <a:lstStyle/>
          <a:p>
            <a:r>
              <a:rPr lang="en-GB" sz="3200" b="1" dirty="0" smtClean="0">
                <a:solidFill>
                  <a:schemeClr val="tx2"/>
                </a:solidFill>
                <a:latin typeface="+mj-lt"/>
                <a:cs typeface="Arial" pitchFamily="34" charset="0"/>
              </a:rPr>
              <a:t>Farmers’ management of genetic diversity for adaptation</a:t>
            </a:r>
          </a:p>
        </p:txBody>
      </p:sp>
      <p:pic>
        <p:nvPicPr>
          <p:cNvPr id="4" name="Picture 19"/>
          <p:cNvPicPr>
            <a:picLocks noChangeAspect="1" noChangeArrowheads="1"/>
          </p:cNvPicPr>
          <p:nvPr/>
        </p:nvPicPr>
        <p:blipFill>
          <a:blip r:embed="rId2" cstate="email"/>
          <a:srcRect/>
          <a:stretch>
            <a:fillRect/>
          </a:stretch>
        </p:blipFill>
        <p:spPr bwMode="auto">
          <a:xfrm>
            <a:off x="406496" y="1421778"/>
            <a:ext cx="6345164" cy="4233184"/>
          </a:xfrm>
          <a:prstGeom prst="rect">
            <a:avLst/>
          </a:prstGeom>
          <a:noFill/>
          <a:ln w="9525">
            <a:noFill/>
            <a:miter lim="800000"/>
            <a:headEnd/>
            <a:tailEnd/>
          </a:ln>
          <a:effectLst/>
        </p:spPr>
      </p:pic>
      <p:pic>
        <p:nvPicPr>
          <p:cNvPr id="5" name="Picture 18" descr="C:\WINDOWS\TEMP\nep4.jpg"/>
          <p:cNvPicPr>
            <a:picLocks noChangeAspect="1" noChangeArrowheads="1"/>
          </p:cNvPicPr>
          <p:nvPr/>
        </p:nvPicPr>
        <p:blipFill>
          <a:blip r:embed="rId3" r:link="rId4" cstate="email"/>
          <a:srcRect/>
          <a:stretch>
            <a:fillRect/>
          </a:stretch>
        </p:blipFill>
        <p:spPr bwMode="auto">
          <a:xfrm>
            <a:off x="6045296" y="1423871"/>
            <a:ext cx="2779713" cy="4248597"/>
          </a:xfrm>
          <a:prstGeom prst="rect">
            <a:avLst/>
          </a:prstGeom>
          <a:noFill/>
          <a:ln w="9525">
            <a:noFill/>
            <a:miter lim="800000"/>
            <a:headEnd/>
            <a:tailEnd/>
          </a:ln>
          <a:effectLst/>
        </p:spPr>
      </p:pic>
      <p:grpSp>
        <p:nvGrpSpPr>
          <p:cNvPr id="11" name="Group 10"/>
          <p:cNvGrpSpPr/>
          <p:nvPr/>
        </p:nvGrpSpPr>
        <p:grpSpPr>
          <a:xfrm>
            <a:off x="409575" y="4991100"/>
            <a:ext cx="8429625" cy="1352550"/>
            <a:chOff x="352425" y="4000500"/>
            <a:chExt cx="8429625" cy="1352550"/>
          </a:xfrm>
        </p:grpSpPr>
        <p:sp>
          <p:nvSpPr>
            <p:cNvPr id="10" name="Rectangle 9"/>
            <p:cNvSpPr/>
            <p:nvPr/>
          </p:nvSpPr>
          <p:spPr>
            <a:xfrm>
              <a:off x="352425" y="4000500"/>
              <a:ext cx="8429625" cy="135255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descr="GEFcolor"/>
            <p:cNvPicPr>
              <a:picLocks noChangeAspect="1" noChangeArrowheads="1"/>
            </p:cNvPicPr>
            <p:nvPr/>
          </p:nvPicPr>
          <p:blipFill>
            <a:blip r:embed="rId5" cstate="print"/>
            <a:srcRect/>
            <a:stretch>
              <a:fillRect/>
            </a:stretch>
          </p:blipFill>
          <p:spPr bwMode="auto">
            <a:xfrm>
              <a:off x="8059281" y="4174061"/>
              <a:ext cx="608470" cy="611842"/>
            </a:xfrm>
            <a:prstGeom prst="rect">
              <a:avLst/>
            </a:prstGeom>
            <a:noFill/>
            <a:ln w="9525">
              <a:noFill/>
              <a:miter lim="800000"/>
              <a:headEnd/>
              <a:tailEnd/>
            </a:ln>
            <a:effectLst/>
          </p:spPr>
        </p:pic>
        <p:pic>
          <p:nvPicPr>
            <p:cNvPr id="6" name="il_fi" descr="http://www.responsibletravel.org/partners/images/UNEP_logo.jpg"/>
            <p:cNvPicPr>
              <a:picLocks noChangeAspect="1" noChangeArrowheads="1"/>
            </p:cNvPicPr>
            <p:nvPr/>
          </p:nvPicPr>
          <p:blipFill>
            <a:blip r:embed="rId6" cstate="print"/>
            <a:srcRect/>
            <a:stretch>
              <a:fillRect/>
            </a:stretch>
          </p:blipFill>
          <p:spPr bwMode="auto">
            <a:xfrm>
              <a:off x="7263683" y="4189476"/>
              <a:ext cx="651592" cy="646675"/>
            </a:xfrm>
            <a:prstGeom prst="rect">
              <a:avLst/>
            </a:prstGeom>
            <a:noFill/>
            <a:ln w="9525">
              <a:noFill/>
              <a:miter lim="800000"/>
              <a:headEnd/>
              <a:tailEnd/>
            </a:ln>
            <a:effectLst/>
          </p:spPr>
        </p:pic>
        <p:sp>
          <p:nvSpPr>
            <p:cNvPr id="8" name="Rectangle 7"/>
            <p:cNvSpPr/>
            <p:nvPr/>
          </p:nvSpPr>
          <p:spPr>
            <a:xfrm>
              <a:off x="437706" y="4155468"/>
              <a:ext cx="6067870" cy="923330"/>
            </a:xfrm>
            <a:prstGeom prst="rect">
              <a:avLst/>
            </a:prstGeom>
          </p:spPr>
          <p:txBody>
            <a:bodyPr wrap="square">
              <a:spAutoFit/>
            </a:bodyPr>
            <a:lstStyle/>
            <a:p>
              <a:pPr fontAlgn="base">
                <a:spcBef>
                  <a:spcPct val="50000"/>
                </a:spcBef>
                <a:spcAft>
                  <a:spcPct val="0"/>
                </a:spcAft>
              </a:pPr>
              <a:r>
                <a:rPr lang="en-US" b="1" dirty="0" smtClean="0">
                  <a:ea typeface="ＭＳ Ｐゴシック" pitchFamily="34" charset="-128"/>
                </a:rPr>
                <a:t>Participatory plant breeding to improve disease resistance in the local cold tolerant rice and barley landraces in high mountain agricultural sites in Nepal </a:t>
              </a:r>
              <a:endParaRPr lang="en-US" b="1" dirty="0">
                <a:ea typeface="ＭＳ Ｐゴシック" pitchFamily="34" charset="-128"/>
              </a:endParaRPr>
            </a:p>
          </p:txBody>
        </p:sp>
        <p:sp>
          <p:nvSpPr>
            <p:cNvPr id="9" name="TextBox 8"/>
            <p:cNvSpPr txBox="1"/>
            <p:nvPr/>
          </p:nvSpPr>
          <p:spPr>
            <a:xfrm>
              <a:off x="439048" y="5039387"/>
              <a:ext cx="2819400" cy="276999"/>
            </a:xfrm>
            <a:prstGeom prst="rect">
              <a:avLst/>
            </a:prstGeom>
            <a:solidFill>
              <a:schemeClr val="bg1"/>
            </a:solidFill>
          </p:spPr>
          <p:txBody>
            <a:bodyPr wrap="square" rtlCol="0">
              <a:spAutoFit/>
            </a:bodyPr>
            <a:lstStyle/>
            <a:p>
              <a:r>
                <a:rPr lang="en-US" sz="1200" dirty="0" smtClean="0"/>
                <a:t>Sthapit, Jarvis, Skinner, Murray, 2012</a:t>
              </a:r>
              <a:endParaRPr lang="en-US" sz="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 Grupo"/>
          <p:cNvGrpSpPr>
            <a:grpSpLocks/>
          </p:cNvGrpSpPr>
          <p:nvPr/>
        </p:nvGrpSpPr>
        <p:grpSpPr bwMode="auto">
          <a:xfrm>
            <a:off x="381000" y="1219200"/>
            <a:ext cx="3657600" cy="3352800"/>
            <a:chOff x="1500166" y="1000108"/>
            <a:chExt cx="6824749" cy="5162204"/>
          </a:xfrm>
        </p:grpSpPr>
        <p:pic>
          <p:nvPicPr>
            <p:cNvPr id="17" name="9 Imagen" descr="Taestivum.tif"/>
            <p:cNvPicPr>
              <a:picLocks noChangeAspect="1"/>
            </p:cNvPicPr>
            <p:nvPr/>
          </p:nvPicPr>
          <p:blipFill>
            <a:blip r:embed="rId2" cstate="print"/>
            <a:srcRect/>
            <a:stretch>
              <a:fillRect/>
            </a:stretch>
          </p:blipFill>
          <p:spPr bwMode="auto">
            <a:xfrm>
              <a:off x="1500166" y="1000108"/>
              <a:ext cx="6824749" cy="5162204"/>
            </a:xfrm>
            <a:prstGeom prst="rect">
              <a:avLst/>
            </a:prstGeom>
            <a:noFill/>
            <a:ln w="9525">
              <a:solidFill>
                <a:schemeClr val="tx1"/>
              </a:solidFill>
              <a:miter lim="800000"/>
              <a:headEnd/>
              <a:tailEnd/>
            </a:ln>
          </p:spPr>
        </p:pic>
        <p:pic>
          <p:nvPicPr>
            <p:cNvPr id="18" name="10 Imagen" descr="Taestivum.tif"/>
            <p:cNvPicPr>
              <a:picLocks noChangeAspect="1"/>
            </p:cNvPicPr>
            <p:nvPr/>
          </p:nvPicPr>
          <p:blipFill>
            <a:blip r:embed="rId3" cstate="print"/>
            <a:srcRect/>
            <a:stretch>
              <a:fillRect/>
            </a:stretch>
          </p:blipFill>
          <p:spPr bwMode="auto">
            <a:xfrm>
              <a:off x="6000760" y="1142984"/>
              <a:ext cx="2143140" cy="1285884"/>
            </a:xfrm>
            <a:prstGeom prst="rect">
              <a:avLst/>
            </a:prstGeom>
            <a:noFill/>
            <a:ln w="9525">
              <a:solidFill>
                <a:schemeClr val="tx1"/>
              </a:solidFill>
              <a:miter lim="800000"/>
              <a:headEnd/>
              <a:tailEnd/>
            </a:ln>
          </p:spPr>
        </p:pic>
      </p:grpSp>
      <p:sp>
        <p:nvSpPr>
          <p:cNvPr id="12290" name="Rectangle 2"/>
          <p:cNvSpPr>
            <a:spLocks noGrp="1" noChangeArrowheads="1"/>
          </p:cNvSpPr>
          <p:nvPr>
            <p:ph type="title"/>
          </p:nvPr>
        </p:nvSpPr>
        <p:spPr>
          <a:xfrm>
            <a:off x="461035" y="274432"/>
            <a:ext cx="8205261" cy="882493"/>
          </a:xfrm>
        </p:spPr>
        <p:txBody>
          <a:bodyPr>
            <a:noAutofit/>
          </a:bodyPr>
          <a:lstStyle/>
          <a:p>
            <a:pPr eaLnBrk="1" hangingPunct="1"/>
            <a:r>
              <a:rPr lang="en-US" sz="2400" dirty="0" smtClean="0">
                <a:effectLst>
                  <a:outerShdw blurRad="38100" dist="38100" dir="2700000" algn="tl">
                    <a:srgbClr val="C0C0C0"/>
                  </a:outerShdw>
                </a:effectLst>
              </a:rPr>
              <a:t>“Seeds for Needs” project promotes adaptation to climate change by women farmers in Ethiopia and PNG</a:t>
            </a:r>
          </a:p>
        </p:txBody>
      </p:sp>
      <p:sp>
        <p:nvSpPr>
          <p:cNvPr id="12291" name="Rectangle 3"/>
          <p:cNvSpPr>
            <a:spLocks noGrp="1" noChangeArrowheads="1"/>
          </p:cNvSpPr>
          <p:nvPr>
            <p:ph sz="quarter" idx="12"/>
          </p:nvPr>
        </p:nvSpPr>
        <p:spPr>
          <a:xfrm>
            <a:off x="4905830" y="5109030"/>
            <a:ext cx="3773714" cy="1256166"/>
          </a:xfrm>
        </p:spPr>
        <p:txBody>
          <a:bodyPr>
            <a:normAutofit/>
          </a:bodyPr>
          <a:lstStyle/>
          <a:p>
            <a:pPr marL="231775" indent="-231775" eaLnBrk="1" hangingPunct="1">
              <a:buSzPct val="104000"/>
              <a:buFont typeface="Arial" pitchFamily="34" charset="0"/>
              <a:buChar char="•"/>
            </a:pPr>
            <a:r>
              <a:rPr lang="en-US" dirty="0" smtClean="0"/>
              <a:t> </a:t>
            </a:r>
            <a:r>
              <a:rPr lang="en-US" sz="2400" dirty="0"/>
              <a:t>Participatory evaluation by farmers</a:t>
            </a:r>
          </a:p>
          <a:p>
            <a:pPr eaLnBrk="1" hangingPunct="1"/>
            <a:endParaRPr lang="en-US" kern="1200" dirty="0" smtClean="0">
              <a:latin typeface="Helvetica" pitchFamily="34" charset="0"/>
              <a:ea typeface="ＭＳ Ｐゴシック"/>
            </a:endParaRPr>
          </a:p>
        </p:txBody>
      </p:sp>
      <p:sp>
        <p:nvSpPr>
          <p:cNvPr id="9" name="TextBox 8"/>
          <p:cNvSpPr txBox="1"/>
          <p:nvPr/>
        </p:nvSpPr>
        <p:spPr>
          <a:xfrm>
            <a:off x="4419600" y="1683603"/>
            <a:ext cx="4191000" cy="830997"/>
          </a:xfrm>
          <a:prstGeom prst="rect">
            <a:avLst/>
          </a:prstGeom>
          <a:noFill/>
        </p:spPr>
        <p:txBody>
          <a:bodyPr wrap="square" rtlCol="0">
            <a:spAutoFit/>
          </a:bodyPr>
          <a:lstStyle/>
          <a:p>
            <a:pPr marL="231775" lvl="1" indent="-231775" eaLnBrk="1" hangingPunct="1">
              <a:buFontTx/>
              <a:buChar char="•"/>
            </a:pPr>
            <a:r>
              <a:rPr lang="en-US" sz="2400" b="0" dirty="0" smtClean="0"/>
              <a:t>Projection of future climates  in target regions</a:t>
            </a:r>
          </a:p>
        </p:txBody>
      </p:sp>
      <p:sp>
        <p:nvSpPr>
          <p:cNvPr id="10" name="TextBox 9"/>
          <p:cNvSpPr txBox="1"/>
          <p:nvPr/>
        </p:nvSpPr>
        <p:spPr>
          <a:xfrm>
            <a:off x="4419600" y="2743200"/>
            <a:ext cx="3962400" cy="2308324"/>
          </a:xfrm>
          <a:prstGeom prst="rect">
            <a:avLst/>
          </a:prstGeom>
          <a:noFill/>
        </p:spPr>
        <p:txBody>
          <a:bodyPr wrap="square" rtlCol="0">
            <a:spAutoFit/>
          </a:bodyPr>
          <a:lstStyle/>
          <a:p>
            <a:pPr marL="231775" lvl="1" indent="-231775">
              <a:buFontTx/>
              <a:buChar char="•"/>
            </a:pPr>
            <a:r>
              <a:rPr lang="en-US" sz="2400" b="0" dirty="0" smtClean="0"/>
              <a:t>Develop climate profile of genebank accessions</a:t>
            </a:r>
            <a:br>
              <a:rPr lang="en-US" sz="2400" b="0" dirty="0" smtClean="0"/>
            </a:br>
            <a:endParaRPr lang="en-US" sz="2400" b="0" dirty="0" smtClean="0"/>
          </a:p>
          <a:p>
            <a:pPr marL="231775" lvl="1" indent="-231775">
              <a:buFontTx/>
              <a:buChar char="•"/>
            </a:pPr>
            <a:r>
              <a:rPr lang="en-US" sz="2400" b="0" dirty="0" smtClean="0"/>
              <a:t>Match current and future environmental conditions of target regions</a:t>
            </a:r>
          </a:p>
        </p:txBody>
      </p:sp>
      <p:pic>
        <p:nvPicPr>
          <p:cNvPr id="19" name="Picture 5" descr="Barley suitabillity with points"/>
          <p:cNvPicPr>
            <a:picLocks noChangeAspect="1" noChangeArrowheads="1"/>
          </p:cNvPicPr>
          <p:nvPr/>
        </p:nvPicPr>
        <p:blipFill>
          <a:blip r:embed="rId4" cstate="print"/>
          <a:srcRect/>
          <a:stretch>
            <a:fillRect/>
          </a:stretch>
        </p:blipFill>
        <p:spPr bwMode="auto">
          <a:xfrm>
            <a:off x="0" y="1828800"/>
            <a:ext cx="4114800" cy="3350541"/>
          </a:xfrm>
          <a:prstGeom prst="rect">
            <a:avLst/>
          </a:prstGeom>
          <a:noFill/>
          <a:ln w="9525">
            <a:noFill/>
            <a:miter lim="800000"/>
            <a:headEnd/>
            <a:tailEnd/>
          </a:ln>
        </p:spPr>
      </p:pic>
      <p:pic>
        <p:nvPicPr>
          <p:cNvPr id="1026" name="Picture 2" descr="D:\New Folder\Picture 200.jpg"/>
          <p:cNvPicPr>
            <a:picLocks noChangeAspect="1" noChangeArrowheads="1"/>
          </p:cNvPicPr>
          <p:nvPr/>
        </p:nvPicPr>
        <p:blipFill>
          <a:blip r:embed="rId5" cstate="print"/>
          <a:srcRect/>
          <a:stretch>
            <a:fillRect/>
          </a:stretch>
        </p:blipFill>
        <p:spPr bwMode="auto">
          <a:xfrm>
            <a:off x="457200" y="3962400"/>
            <a:ext cx="386102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Effect transition="in" filter="fade">
                                      <p:cBhvr>
                                        <p:cTn id="18"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SM\Projects\On-going\CCAFS_II_Wheat_2012\India Crowdsourcing\crowdsourcing districts.jpg"/>
          <p:cNvPicPr>
            <a:picLocks noChangeAspect="1" noChangeArrowheads="1"/>
          </p:cNvPicPr>
          <p:nvPr/>
        </p:nvPicPr>
        <p:blipFill>
          <a:blip r:embed="rId2" cstate="print"/>
          <a:srcRect/>
          <a:stretch>
            <a:fillRect/>
          </a:stretch>
        </p:blipFill>
        <p:spPr bwMode="auto">
          <a:xfrm>
            <a:off x="3098924" y="1130777"/>
            <a:ext cx="6057458" cy="4250848"/>
          </a:xfrm>
          <a:prstGeom prst="rect">
            <a:avLst/>
          </a:prstGeom>
          <a:noFill/>
        </p:spPr>
      </p:pic>
      <p:sp>
        <p:nvSpPr>
          <p:cNvPr id="2" name="Title 1"/>
          <p:cNvSpPr>
            <a:spLocks noGrp="1"/>
          </p:cNvSpPr>
          <p:nvPr>
            <p:ph type="title"/>
          </p:nvPr>
        </p:nvSpPr>
        <p:spPr>
          <a:xfrm>
            <a:off x="184810" y="103447"/>
            <a:ext cx="8205261" cy="785553"/>
          </a:xfrm>
          <a:noFill/>
        </p:spPr>
        <p:txBody>
          <a:bodyPr>
            <a:noAutofit/>
          </a:bodyPr>
          <a:lstStyle/>
          <a:p>
            <a:r>
              <a:rPr lang="en-US" sz="2400" dirty="0" smtClean="0"/>
              <a:t>Broadening </a:t>
            </a:r>
            <a:r>
              <a:rPr lang="en-US" sz="2400" dirty="0"/>
              <a:t>the genetic base of crop cultivation and empowering farmers for climate change adaptation through </a:t>
            </a:r>
            <a:r>
              <a:rPr lang="en-US" sz="2400" dirty="0" smtClean="0"/>
              <a:t>crowdsourcing</a:t>
            </a:r>
            <a:endParaRPr lang="en-IN" sz="2400" dirty="0"/>
          </a:p>
        </p:txBody>
      </p:sp>
      <p:pic>
        <p:nvPicPr>
          <p:cNvPr id="7" name="Picture 6" descr="IMG_3656.JPG"/>
          <p:cNvPicPr>
            <a:picLocks noChangeAspect="1"/>
          </p:cNvPicPr>
          <p:nvPr/>
        </p:nvPicPr>
        <p:blipFill>
          <a:blip r:embed="rId3" cstate="email"/>
          <a:srcRect l="7500" t="3333" r="2500" b="10000"/>
          <a:stretch>
            <a:fillRect/>
          </a:stretch>
        </p:blipFill>
        <p:spPr>
          <a:xfrm>
            <a:off x="338139" y="1094983"/>
            <a:ext cx="2576511" cy="1860813"/>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0285" y="2400300"/>
            <a:ext cx="2620834" cy="243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00" y="3676522"/>
            <a:ext cx="2570025" cy="17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9753" y="2305834"/>
            <a:ext cx="2566138" cy="143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3"/>
          <p:cNvSpPr txBox="1">
            <a:spLocks/>
          </p:cNvSpPr>
          <p:nvPr/>
        </p:nvSpPr>
        <p:spPr>
          <a:xfrm>
            <a:off x="352423" y="5624840"/>
            <a:ext cx="8763001" cy="585460"/>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u="none" strike="noStrike" kern="1200" cap="none" spc="0" normalizeH="0" baseline="0" noProof="0" dirty="0" smtClean="0">
                <a:ln>
                  <a:noFill/>
                </a:ln>
                <a:effectLst/>
                <a:uLnTx/>
                <a:uFillTx/>
                <a:latin typeface="+mj-lt"/>
                <a:ea typeface="+mn-ea"/>
                <a:cs typeface="+mn-cs"/>
              </a:rPr>
              <a:t>Citizen science approach scales out participatory crop research.</a:t>
            </a:r>
            <a:endParaRPr kumimoji="0" lang="en-US" sz="2600" b="0" i="0" u="none" strike="noStrike" kern="1200" cap="none" spc="0" normalizeH="0" baseline="0" noProof="0" dirty="0">
              <a:ln>
                <a:noFill/>
              </a:ln>
              <a:effectLst/>
              <a:uLnTx/>
              <a:uFillTx/>
              <a:latin typeface="+mj-lt"/>
              <a:ea typeface="+mn-ea"/>
              <a:cs typeface="+mn-cs"/>
            </a:endParaRPr>
          </a:p>
        </p:txBody>
      </p:sp>
      <p:sp>
        <p:nvSpPr>
          <p:cNvPr id="4" name="TextBox 3"/>
          <p:cNvSpPr txBox="1"/>
          <p:nvPr/>
        </p:nvSpPr>
        <p:spPr>
          <a:xfrm>
            <a:off x="-2062161" y="1865597"/>
            <a:ext cx="1785936" cy="3062377"/>
          </a:xfrm>
          <a:prstGeom prst="rect">
            <a:avLst/>
          </a:prstGeom>
          <a:solidFill>
            <a:srgbClr val="CCE9AD"/>
          </a:solidFill>
        </p:spPr>
        <p:txBody>
          <a:bodyPr wrap="square" rtlCol="0">
            <a:spAutoFit/>
          </a:bodyPr>
          <a:lstStyle/>
          <a:p>
            <a:pPr fontAlgn="base">
              <a:spcBef>
                <a:spcPct val="0"/>
              </a:spcBef>
              <a:spcAft>
                <a:spcPct val="0"/>
              </a:spcAft>
            </a:pPr>
            <a:r>
              <a:rPr lang="en-US" sz="2000" b="1" dirty="0">
                <a:solidFill>
                  <a:srgbClr val="000000"/>
                </a:solidFill>
                <a:cs typeface="Arial" pitchFamily="34" charset="0"/>
              </a:rPr>
              <a:t>State = 2; Districts = 7; Villages = 109</a:t>
            </a:r>
            <a:r>
              <a:rPr lang="en-US" sz="2000" b="1" dirty="0" smtClean="0">
                <a:solidFill>
                  <a:srgbClr val="000000"/>
                </a:solidFill>
                <a:cs typeface="Arial" pitchFamily="34" charset="0"/>
              </a:rPr>
              <a:t>; </a:t>
            </a:r>
            <a:r>
              <a:rPr lang="en-US" sz="1900" b="1" dirty="0" smtClean="0">
                <a:solidFill>
                  <a:srgbClr val="000000"/>
                </a:solidFill>
                <a:cs typeface="Arial" pitchFamily="34" charset="0"/>
              </a:rPr>
              <a:t>Farmers </a:t>
            </a:r>
            <a:r>
              <a:rPr lang="en-US" sz="1900" b="1" dirty="0">
                <a:solidFill>
                  <a:srgbClr val="000000"/>
                </a:solidFill>
                <a:cs typeface="Arial" pitchFamily="34" charset="0"/>
              </a:rPr>
              <a:t>= </a:t>
            </a:r>
            <a:r>
              <a:rPr lang="en-US" sz="1900" b="1" dirty="0" smtClean="0">
                <a:solidFill>
                  <a:srgbClr val="000000"/>
                </a:solidFill>
                <a:cs typeface="Arial" pitchFamily="34" charset="0"/>
              </a:rPr>
              <a:t>800; Varieties = 10 (combination of 3 varieties/trial, each combination is unique</a:t>
            </a:r>
            <a:endParaRPr lang="en-US" sz="1900" b="1" dirty="0">
              <a:solidFill>
                <a:srgbClr val="000000"/>
              </a:solidFill>
              <a:cs typeface="Arial" pitchFamily="34" charset="0"/>
            </a:endParaRPr>
          </a:p>
        </p:txBody>
      </p:sp>
    </p:spTree>
    <p:extLst>
      <p:ext uri="{BB962C8B-B14F-4D97-AF65-F5344CB8AC3E}">
        <p14:creationId xmlns:p14="http://schemas.microsoft.com/office/powerpoint/2010/main" val="1957894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Chart 3"/>
          <p:cNvGraphicFramePr>
            <a:graphicFrameLocks/>
          </p:cNvGraphicFramePr>
          <p:nvPr/>
        </p:nvGraphicFramePr>
        <p:xfrm>
          <a:off x="546099" y="743586"/>
          <a:ext cx="7625987" cy="5581014"/>
        </p:xfrm>
        <a:graphic>
          <a:graphicData uri="http://schemas.openxmlformats.org/presentationml/2006/ole">
            <mc:AlternateContent xmlns:mc="http://schemas.openxmlformats.org/markup-compatibility/2006">
              <mc:Choice xmlns:v="urn:schemas-microsoft-com:vml" Requires="v">
                <p:oleObj spid="_x0000_s2059" name="Worksheet" r:id="rId4" imgW="8486657" imgH="6172200" progId="Excel.Sheet.8">
                  <p:embed/>
                </p:oleObj>
              </mc:Choice>
              <mc:Fallback>
                <p:oleObj name="Worksheet" r:id="rId4" imgW="8486657" imgH="6172200"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99" y="743586"/>
                        <a:ext cx="7625987" cy="5581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1"/>
          <p:cNvSpPr txBox="1">
            <a:spLocks/>
          </p:cNvSpPr>
          <p:nvPr/>
        </p:nvSpPr>
        <p:spPr>
          <a:xfrm>
            <a:off x="1476375" y="115888"/>
            <a:ext cx="6985000" cy="792162"/>
          </a:xfrm>
          <a:prstGeom prst="rect">
            <a:avLst/>
          </a:prstGeom>
        </p:spPr>
        <p:txBody>
          <a:bodyPr anchor="ctr">
            <a:normAutofit/>
          </a:bodyPr>
          <a:lstStyle/>
          <a:p>
            <a:pPr algn="ctr"/>
            <a:endParaRPr lang="it-IT" sz="3200" b="1" dirty="0">
              <a:solidFill>
                <a:srgbClr val="006600"/>
              </a:solidFill>
              <a:latin typeface="Arial" pitchFamily="34" charset="0"/>
              <a:cs typeface="Arial" pitchFamily="34" charset="0"/>
            </a:endParaRPr>
          </a:p>
        </p:txBody>
      </p:sp>
      <p:sp>
        <p:nvSpPr>
          <p:cNvPr id="5" name="Title 4"/>
          <p:cNvSpPr>
            <a:spLocks noGrp="1"/>
          </p:cNvSpPr>
          <p:nvPr>
            <p:ph type="title"/>
          </p:nvPr>
        </p:nvSpPr>
        <p:spPr>
          <a:xfrm>
            <a:off x="451510" y="-20378"/>
            <a:ext cx="8205261" cy="785553"/>
          </a:xfrm>
        </p:spPr>
        <p:txBody>
          <a:bodyPr/>
          <a:lstStyle/>
          <a:p>
            <a:r>
              <a:rPr lang="en-US" dirty="0" smtClean="0"/>
              <a:t>Objective: Integrating across outcomes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Conservation and availability of genetic resources for adaptation</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Lst>
</file>

<file path=ppt/theme/theme1.xml><?xml version="1.0" encoding="utf-8"?>
<a:theme xmlns:a="http://schemas.openxmlformats.org/drawingml/2006/main" name="MASTER_4x3_Template">
  <a:themeElements>
    <a:clrScheme name="Bioversity International">
      <a:dk1>
        <a:srgbClr val="5F604B"/>
      </a:dk1>
      <a:lt1>
        <a:srgbClr val="FFFFFF"/>
      </a:lt1>
      <a:dk2>
        <a:srgbClr val="FFAF1E"/>
      </a:dk2>
      <a:lt2>
        <a:srgbClr val="7AB800"/>
      </a:lt2>
      <a:accent1>
        <a:srgbClr val="C1D82F"/>
      </a:accent1>
      <a:accent2>
        <a:srgbClr val="5F604B"/>
      </a:accent2>
      <a:accent3>
        <a:srgbClr val="FFAF1E"/>
      </a:accent3>
      <a:accent4>
        <a:srgbClr val="DEE2E5"/>
      </a:accent4>
      <a:accent5>
        <a:srgbClr val="5F604B"/>
      </a:accent5>
      <a:accent6>
        <a:srgbClr val="2F8927"/>
      </a:accent6>
      <a:hlink>
        <a:srgbClr val="003580"/>
      </a:hlink>
      <a:folHlink>
        <a:srgbClr val="000000"/>
      </a:folHlink>
    </a:clrScheme>
    <a:fontScheme name="Bioversity ppt fo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53B">
            <a:alpha val="8470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000" b="1" dirty="0" smtClean="0">
            <a:solidFill>
              <a:schemeClr val="bg1">
                <a:lumMod val="85000"/>
              </a:schemeClr>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Project xmlns="433806b2-5370-4693-87e4-d3fc1f9cc062">
      <Value>Not related to any Project</Value>
    </Project>
    <Unit xmlns="433806b2-5370-4693-87e4-d3fc1f9cc062">
      <Value>Not related to any Program/Unit</Value>
    </Unit>
    <Old_x0020_URL xmlns="433806b2-5370-4693-87e4-d3fc1f9cc062">
      <Url xsi:nil="true"/>
      <Description xsi:nil="true"/>
    </Old_x0020_URL>
    <Creator_x0027_s_x0020_Department xmlns="433806b2-5370-4693-87e4-d3fc1f9cc062" xsi:nil="true"/>
    <Focal_x0020_Points xmlns="433806b2-5370-4693-87e4-d3fc1f9cc062">
      <UserInfo>
        <DisplayName/>
        <AccountId xsi:nil="true"/>
        <AccountType/>
      </UserInfo>
    </Focal_x0020_Points>
    <_dlc_DocId xmlns="433806b2-5370-4693-87e4-d3fc1f9cc062">NSXJWW32XD67-266-344</_dlc_DocId>
    <_dlc_DocIdUrl xmlns="433806b2-5370-4693-87e4-d3fc1f9cc062">
      <Url>https://intranet.bioversity.cgiar.org/LP/_layouts/DocIdRedir.aspx?ID=NSXJWW32XD67-266-344</Url>
      <Description>NSXJWW32XD67-266-344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Guidelines and instructions manual" ma:contentTypeID="0x0101002BA9FC22D9437C4BA5F3D39FAAC22AD2020018193F8D5649BA4DBAA400F8336B708A" ma:contentTypeVersion="25" ma:contentTypeDescription="" ma:contentTypeScope="" ma:versionID="0b763b1606969af6352eefd50169376f">
  <xsd:schema xmlns:xsd="http://www.w3.org/2001/XMLSchema" xmlns:xs="http://www.w3.org/2001/XMLSchema" xmlns:p="http://schemas.microsoft.com/office/2006/metadata/properties" xmlns:ns2="433806b2-5370-4693-87e4-d3fc1f9cc062" targetNamespace="http://schemas.microsoft.com/office/2006/metadata/properties" ma:root="true" ma:fieldsID="c084bb5a588f588b2ac7dcd1fb0a3e5b" ns2:_="">
    <xsd:import namespace="433806b2-5370-4693-87e4-d3fc1f9cc062"/>
    <xsd:element name="properties">
      <xsd:complexType>
        <xsd:sequence>
          <xsd:element name="documentManagement">
            <xsd:complexType>
              <xsd:all>
                <xsd:element ref="ns2:Unit" minOccurs="0"/>
                <xsd:element ref="ns2:Project" minOccurs="0"/>
                <xsd:element ref="ns2:Creator_x0027_s_x0020_Department" minOccurs="0"/>
                <xsd:element ref="ns2:Focal_x0020_Points" minOccurs="0"/>
                <xsd:element ref="ns2:Old_x0020_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806b2-5370-4693-87e4-d3fc1f9cc062" elementFormDefault="qualified">
    <xsd:import namespace="http://schemas.microsoft.com/office/2006/documentManagement/types"/>
    <xsd:import namespace="http://schemas.microsoft.com/office/infopath/2007/PartnerControls"/>
    <xsd:element name="Unit" ma:index="8" nillable="true" ma:displayName="Content related to Programme/Unit" ma:default="Not related to any Program/Unit" ma:internalName="Unit" ma:readOnly="false">
      <xsd:complexType>
        <xsd:complexContent>
          <xsd:extension base="dms:MultiChoice">
            <xsd:sequence>
              <xsd:element name="Value" maxOccurs="unbounded" minOccurs="0" nillable="true">
                <xsd:simpleType>
                  <xsd:restriction base="dms:Choice">
                    <xsd:enumeration value="CDU"/>
                    <xsd:enumeration value="PLU"/>
                    <xsd:enumeration value="UMB"/>
                    <xsd:enumeration value="DfLP"/>
                    <xsd:enumeration value="CfLP"/>
                    <xsd:enumeration value="GPP"/>
                    <xsd:enumeration value="Not related to any Program/Unit"/>
                  </xsd:restriction>
                </xsd:simpleType>
              </xsd:element>
            </xsd:sequence>
          </xsd:extension>
        </xsd:complexContent>
      </xsd:complexType>
    </xsd:element>
    <xsd:element name="Project" ma:index="9" nillable="true" ma:displayName="Content related to Project" ma:default="Not related to any Project" ma:internalName="Project" ma:readOnly="false">
      <xsd:complexType>
        <xsd:complexContent>
          <xsd:extension base="dms:MultiChoice">
            <xsd:sequence>
              <xsd:element name="Value" maxOccurs="unbounded" minOccurs="0" nillable="true">
                <xsd:simpleType>
                  <xsd:restriction base="dms:Choice">
                    <xsd:enumeration value="F01"/>
                    <xsd:enumeration value="F02"/>
                    <xsd:enumeration value="F03"/>
                    <xsd:enumeration value="F04"/>
                    <xsd:enumeration value="F05"/>
                    <xsd:enumeration value="F06"/>
                    <xsd:enumeration value="F07"/>
                    <xsd:enumeration value="F08"/>
                    <xsd:enumeration value="F09"/>
                    <xsd:enumeration value="F10"/>
                    <xsd:enumeration value="PAU"/>
                    <xsd:enumeration value="CDU"/>
                    <xsd:enumeration value="SGRP"/>
                    <xsd:enumeration value="Not related to any Project"/>
                  </xsd:restriction>
                </xsd:simpleType>
              </xsd:element>
            </xsd:sequence>
          </xsd:extension>
        </xsd:complexContent>
      </xsd:complexType>
    </xsd:element>
    <xsd:element name="Creator_x0027_s_x0020_Department" ma:index="10" nillable="true" ma:displayName="Creator's Department" ma:internalName="Creator_x0027_s_x0020_Department">
      <xsd:simpleType>
        <xsd:restriction base="dms:Text">
          <xsd:maxLength value="255"/>
        </xsd:restriction>
      </xsd:simpleType>
    </xsd:element>
    <xsd:element name="Focal_x0020_Points" ma:index="11" nillable="true" ma:displayName="Focal Points" ma:list="UserInfo" ma:SharePointGroup="0" ma:internalName="Focal_x0020_Point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ld_x0020_URL" ma:index="12" nillable="true" ma:displayName="Old URL" ma:format="Hyperlink" ma:internalName="Old_x0020_URL">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A526C-B7B2-4D10-B57E-0D48DB7AF3F8}">
  <ds:schemaRefs>
    <ds:schemaRef ds:uri="http://schemas.microsoft.com/sharepoint/v3/contenttype/forms"/>
  </ds:schemaRefs>
</ds:datastoreItem>
</file>

<file path=customXml/itemProps2.xml><?xml version="1.0" encoding="utf-8"?>
<ds:datastoreItem xmlns:ds="http://schemas.openxmlformats.org/officeDocument/2006/customXml" ds:itemID="{BCA361F3-92E6-4FD4-9B3F-1A0631200296}">
  <ds:schemaRefs>
    <ds:schemaRef ds:uri="http://schemas.microsoft.com/sharepoint/events"/>
  </ds:schemaRefs>
</ds:datastoreItem>
</file>

<file path=customXml/itemProps3.xml><?xml version="1.0" encoding="utf-8"?>
<ds:datastoreItem xmlns:ds="http://schemas.openxmlformats.org/officeDocument/2006/customXml" ds:itemID="{BF20674B-043A-4BF8-801D-C94F9BC22BEE}">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433806b2-5370-4693-87e4-d3fc1f9cc062"/>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41D062E-E664-49AB-874C-B5F2EE0B4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806b2-5370-4693-87e4-d3fc1f9cc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5087</TotalTime>
  <Words>634</Words>
  <Application>Microsoft Office PowerPoint</Application>
  <PresentationFormat>On-screen Show (4:3)</PresentationFormat>
  <Paragraphs>85</Paragraphs>
  <Slides>14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MASTER_4x3_Template</vt:lpstr>
      <vt:lpstr>Worksheet</vt:lpstr>
      <vt:lpstr>PowerPoint Presentation</vt:lpstr>
      <vt:lpstr>How can agriculture  meet today’s and tomorrow’s challenges? </vt:lpstr>
      <vt:lpstr>Climate change:  Not in isolation!</vt:lpstr>
      <vt:lpstr>PowerPoint Presentation</vt:lpstr>
      <vt:lpstr>PowerPoint Presentation</vt:lpstr>
      <vt:lpstr>“Seeds for Needs” project promotes adaptation to climate change by women farmers in Ethiopia and PNG</vt:lpstr>
      <vt:lpstr>Broadening the genetic base of crop cultivation and empowering farmers for climate change adaptation through crowdsourcing</vt:lpstr>
      <vt:lpstr>Objective: Integrating across outcomes</vt:lpstr>
      <vt:lpstr>PowerPoint Presentation</vt:lpstr>
      <vt:lpstr>Genetic resources collections</vt:lpstr>
      <vt:lpstr>PowerPoint Presentation</vt:lpstr>
      <vt:lpstr>Crop Wild Relatives: precious source of traits</vt:lpstr>
      <vt:lpstr>Climate change threats to crop wild relatives</vt:lpstr>
      <vt:lpstr>PowerPoint Presentation</vt:lpstr>
    </vt:vector>
  </TitlesOfParts>
  <Company>cchange,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Schulze</dc:creator>
  <cp:lastModifiedBy>Frison, Emile (Bioversity)</cp:lastModifiedBy>
  <cp:revision>829</cp:revision>
  <dcterms:created xsi:type="dcterms:W3CDTF">2012-09-26T14:12:43Z</dcterms:created>
  <dcterms:modified xsi:type="dcterms:W3CDTF">2014-03-04T07:50:33Z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AAA9661D-BB09-40B4-9621-E5DD34F7073B</vt:lpwstr>
  </property>
  <property fmtid="{D5CDD505-2E9C-101B-9397-08002B2CF9AE}" pid="5" name="ArticulateProjectFull">
    <vt:lpwstr>F:\PROJECTS\JohnsonBeesley\Accenture\Accenture_PPT_020412_LEO.ppta</vt:lpwstr>
  </property>
  <property fmtid="{D5CDD505-2E9C-101B-9397-08002B2CF9AE}" pid="6" name="ContentTypeId">
    <vt:lpwstr>0x0101002BA9FC22D9437C4BA5F3D39FAAC22AD2020018193F8D5649BA4DBAA400F8336B708A</vt:lpwstr>
  </property>
  <property fmtid="{D5CDD505-2E9C-101B-9397-08002B2CF9AE}" pid="7" name="_dlc_DocIdItemGuid">
    <vt:lpwstr>31e63688-668e-4cde-9746-c8f634433b02</vt:lpwstr>
  </property>
</Properties>
</file>