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68" r:id="rId2"/>
    <p:sldId id="306" r:id="rId3"/>
    <p:sldId id="363" r:id="rId4"/>
    <p:sldId id="356" r:id="rId5"/>
    <p:sldId id="357" r:id="rId6"/>
    <p:sldId id="358" r:id="rId7"/>
    <p:sldId id="359" r:id="rId8"/>
    <p:sldId id="360" r:id="rId9"/>
    <p:sldId id="361" r:id="rId10"/>
    <p:sldId id="362" r:id="rId11"/>
    <p:sldId id="263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  <a:srgbClr val="336699"/>
    <a:srgbClr val="6666FF"/>
    <a:srgbClr val="FFCC99"/>
    <a:srgbClr val="FFCC66"/>
    <a:srgbClr val="33CCCC"/>
    <a:srgbClr val="FFFF99"/>
    <a:srgbClr val="9999FF"/>
    <a:srgbClr val="66FFFF"/>
    <a:srgbClr val="FF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97" autoAdjust="0"/>
    <p:restoredTop sz="55062" autoAdjust="0"/>
  </p:normalViewPr>
  <p:slideViewPr>
    <p:cSldViewPr>
      <p:cViewPr varScale="1">
        <p:scale>
          <a:sx n="61" d="100"/>
          <a:sy n="61" d="100"/>
        </p:scale>
        <p:origin x="-1392" y="-90"/>
      </p:cViewPr>
      <p:guideLst>
        <p:guide orient="horz" pos="1584"/>
        <p:guide pos="2880"/>
      </p:guideLst>
    </p:cSldViewPr>
  </p:slideViewPr>
  <p:outlineViewPr>
    <p:cViewPr>
      <p:scale>
        <a:sx n="33" d="100"/>
        <a:sy n="33" d="100"/>
      </p:scale>
      <p:origin x="0" y="1062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notesViewPr>
    <p:cSldViewPr showGuides="1">
      <p:cViewPr>
        <p:scale>
          <a:sx n="90" d="100"/>
          <a:sy n="90" d="100"/>
        </p:scale>
        <p:origin x="-1992" y="1002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061728E-A7F7-46EF-BEAF-A5B7DA5DB309}" type="datetimeFigureOut">
              <a:rPr lang="en-PH" smtClean="0"/>
              <a:pPr/>
              <a:t>3/25/2013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AF0FCC7-FBDC-4FE7-A9B5-2E56816CABE5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xmlns="" val="17781281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A4A82D-7937-4562-9FC9-0B226933171B}" type="datetimeFigureOut">
              <a:rPr lang="en-PH" smtClean="0"/>
              <a:pPr/>
              <a:t>3/25/2013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AFD877-D255-421A-A52F-77834C383A74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xmlns="" val="4136850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AFD877-D255-421A-A52F-77834C383A74}" type="slidenum">
              <a:rPr lang="en-PH" smtClean="0"/>
              <a:pPr/>
              <a:t>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xmlns="" val="22090239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PH" sz="1100" dirty="0" smtClean="0"/>
              <a:t>UNFCCC recognizes that climate technology development, deployment, diffusion, and transfer requires: </a:t>
            </a:r>
          </a:p>
          <a:p>
            <a:pPr marL="228600" indent="-228600">
              <a:buFont typeface="+mj-lt"/>
              <a:buAutoNum type="arabicPeriod"/>
            </a:pPr>
            <a:r>
              <a:rPr lang="en-PH" sz="1100" dirty="0" smtClean="0"/>
              <a:t>An enabling environment</a:t>
            </a:r>
          </a:p>
          <a:p>
            <a:pPr marL="228600" indent="-228600">
              <a:buFont typeface="+mj-lt"/>
              <a:buAutoNum type="arabicPeriod"/>
            </a:pPr>
            <a:r>
              <a:rPr lang="en-PH" sz="1100" dirty="0" smtClean="0"/>
              <a:t>Facilitating access to technology</a:t>
            </a:r>
          </a:p>
          <a:p>
            <a:pPr marL="228600" indent="-228600">
              <a:buFont typeface="+mj-lt"/>
              <a:buAutoNum type="arabicPeriod"/>
            </a:pPr>
            <a:r>
              <a:rPr lang="en-PH" sz="1100" dirty="0" smtClean="0"/>
              <a:t>Financing that leverages private sector financial resources</a:t>
            </a:r>
            <a:endParaRPr lang="en-PH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AFD877-D255-421A-A52F-77834C383A74}" type="slidenum">
              <a:rPr lang="en-PH" smtClean="0"/>
              <a:pPr/>
              <a:t>2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xmlns="" val="647063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ADB-Logo-12m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6587" y="5970587"/>
            <a:ext cx="887413" cy="88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988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altLang="ja-JP" smtClean="0"/>
              <a:t>Click to edit Master title style</a:t>
            </a:r>
            <a:endParaRPr lang="en-US" altLang="ja-JP"/>
          </a:p>
        </p:txBody>
      </p:sp>
      <p:sp>
        <p:nvSpPr>
          <p:cNvPr id="553989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altLang="ja-JP" dirty="0" smtClean="0"/>
              <a:t>Click to edit Master subtitle style</a:t>
            </a:r>
            <a:endParaRPr lang="en-US" altLang="ja-JP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  <a:effectLst/>
                <a:ea typeface="ＭＳ Ｐゴシック" pitchFamily="50" charset="-128"/>
              </a:defRPr>
            </a:lvl1pPr>
          </a:lstStyle>
          <a:p>
            <a:fld id="{9FEE2F5C-950D-4D84-8B34-AA88502433C7}" type="datetimeFigureOut">
              <a:rPr lang="en-PH" smtClean="0"/>
              <a:pPr/>
              <a:t>3/25/2013</a:t>
            </a:fld>
            <a:endParaRPr lang="en-PH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  <a:effectLst/>
                <a:ea typeface="ＭＳ Ｐゴシック" pitchFamily="50" charset="-128"/>
              </a:defRPr>
            </a:lvl1pPr>
          </a:lstStyle>
          <a:p>
            <a:endParaRPr lang="en-PH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172200"/>
            <a:ext cx="1143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effectLst/>
                <a:ea typeface="ＭＳ Ｐゴシック" pitchFamily="50" charset="-128"/>
              </a:defRPr>
            </a:lvl1pPr>
          </a:lstStyle>
          <a:p>
            <a:fld id="{B87F96C0-C426-4944-B5FE-4DE140E3D30E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07988"/>
            <a:ext cx="1943100" cy="5688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07988"/>
            <a:ext cx="5676900" cy="5688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randomBa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07988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randomBar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07988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/>
          </a:p>
        </p:txBody>
      </p:sp>
    </p:spTree>
  </p:cSld>
  <p:clrMapOvr>
    <a:masterClrMapping/>
  </p:clrMapOvr>
  <p:transition spd="slow">
    <p:randomBar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07988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randomBar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07988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  <a:endParaRPr lang="en-US" noProof="0"/>
          </a:p>
        </p:txBody>
      </p:sp>
    </p:spTree>
  </p:cSld>
  <p:clrMapOvr>
    <a:masterClrMapping/>
  </p:clrMapOvr>
  <p:transition spd="slow"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  <a:lvl2pPr>
              <a:defRPr>
                <a:solidFill>
                  <a:schemeClr val="bg2"/>
                </a:solidFill>
                <a:effectLst/>
              </a:defRPr>
            </a:lvl2pPr>
            <a:lvl3pPr>
              <a:defRPr>
                <a:solidFill>
                  <a:schemeClr val="bg2"/>
                </a:solidFill>
                <a:effectLst/>
              </a:defRPr>
            </a:lvl3pPr>
            <a:lvl4pPr>
              <a:defRPr>
                <a:solidFill>
                  <a:schemeClr val="bg2"/>
                </a:solidFill>
                <a:effectLst/>
              </a:defRPr>
            </a:lvl4pPr>
            <a:lvl5pPr>
              <a:defRPr>
                <a:solidFill>
                  <a:schemeClr val="bg2"/>
                </a:solidFill>
                <a:effectLst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tx1"/>
          </a:fgClr>
          <a:bgClr>
            <a:schemeClr val="tx1">
              <a:lumMod val="9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6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0798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 smtClean="0"/>
              <a:t>Click to edit Master title style</a:t>
            </a:r>
          </a:p>
        </p:txBody>
      </p:sp>
      <p:sp>
        <p:nvSpPr>
          <p:cNvPr id="55296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 smtClean="0"/>
              <a:t>Click to edit Master text styles</a:t>
            </a:r>
          </a:p>
          <a:p>
            <a:pPr lvl="1"/>
            <a:r>
              <a:rPr lang="en-US" altLang="ja-JP" dirty="0" smtClean="0"/>
              <a:t>Second level</a:t>
            </a:r>
          </a:p>
          <a:p>
            <a:pPr lvl="2"/>
            <a:r>
              <a:rPr lang="en-US" altLang="ja-JP" dirty="0" smtClean="0"/>
              <a:t>Third level</a:t>
            </a:r>
          </a:p>
          <a:p>
            <a:pPr lvl="3"/>
            <a:r>
              <a:rPr lang="en-US" altLang="ja-JP" dirty="0" smtClean="0"/>
              <a:t>Fourth level</a:t>
            </a:r>
          </a:p>
          <a:p>
            <a:pPr lvl="4"/>
            <a:r>
              <a:rPr lang="en-US" altLang="ja-JP" dirty="0" smtClean="0"/>
              <a:t>Fifth level</a:t>
            </a:r>
          </a:p>
        </p:txBody>
      </p:sp>
      <p:pic>
        <p:nvPicPr>
          <p:cNvPr id="1030" name="Picture 11" descr="ADB-Logo-12mm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256588" y="5975350"/>
            <a:ext cx="887412" cy="88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ransition spd="slow">
    <p:randomBar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effectLst/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Univers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Univers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Univers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Univers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Univers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Univers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Univers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Univer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6">
            <a:lumMod val="75000"/>
          </a:schemeClr>
        </a:buClr>
        <a:buFont typeface="Wingdings" pitchFamily="2" charset="2"/>
        <a:buChar char="§"/>
        <a:defRPr sz="2400">
          <a:solidFill>
            <a:schemeClr val="bg2"/>
          </a:solidFill>
          <a:effectLst/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1">
            <a:lumMod val="75000"/>
          </a:schemeClr>
        </a:buClr>
        <a:buFont typeface="Cambria" pitchFamily="18" charset="0"/>
        <a:buChar char="•"/>
        <a:defRPr sz="2400">
          <a:solidFill>
            <a:schemeClr val="bg2"/>
          </a:solidFill>
          <a:effectLst/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2400">
          <a:solidFill>
            <a:schemeClr val="bg2"/>
          </a:solidFill>
          <a:effectLst/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4"/>
        </a:buClr>
        <a:buFont typeface="Symbol" pitchFamily="18" charset="2"/>
        <a:buChar char="*"/>
        <a:defRPr sz="2400">
          <a:solidFill>
            <a:schemeClr val="bg2"/>
          </a:solidFill>
          <a:effectLst/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3"/>
        </a:buClr>
        <a:buFont typeface="Wingdings 3" pitchFamily="18" charset="2"/>
        <a:buChar char=""/>
        <a:defRPr sz="2400">
          <a:solidFill>
            <a:schemeClr val="bg2"/>
          </a:solidFill>
          <a:effectLst/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66FF33"/>
        </a:buClr>
        <a:buFont typeface="Wingdings" pitchFamily="2" charset="2"/>
        <a:buChar char="Ø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66FF33"/>
        </a:buClr>
        <a:buFont typeface="Wingdings" pitchFamily="2" charset="2"/>
        <a:buChar char="Ø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66FF33"/>
        </a:buClr>
        <a:buFont typeface="Wingdings" pitchFamily="2" charset="2"/>
        <a:buChar char="Ø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66FF33"/>
        </a:buClr>
        <a:buFont typeface="Wingdings" pitchFamily="2" charset="2"/>
        <a:buChar char="Ø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381000" y="457200"/>
            <a:ext cx="8229600" cy="1524000"/>
          </a:xfrm>
        </p:spPr>
        <p:txBody>
          <a:bodyPr/>
          <a:lstStyle/>
          <a:p>
            <a:r>
              <a:rPr lang="en-PH" sz="3200" b="1" dirty="0" smtClean="0">
                <a:solidFill>
                  <a:srgbClr val="002060"/>
                </a:solidFill>
                <a:effectLst/>
              </a:rPr>
              <a:t>ADB Experience in Technology Road Maps</a:t>
            </a:r>
            <a:endParaRPr lang="en-PH" sz="3200" b="1" dirty="0">
              <a:solidFill>
                <a:srgbClr val="002060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349825" y="2819400"/>
            <a:ext cx="6400800" cy="2895599"/>
          </a:xfrm>
        </p:spPr>
        <p:txBody>
          <a:bodyPr/>
          <a:lstStyle/>
          <a:p>
            <a:r>
              <a:rPr lang="en-PH" sz="2800" b="1" dirty="0" smtClean="0">
                <a:solidFill>
                  <a:srgbClr val="002060"/>
                </a:solidFill>
              </a:rPr>
              <a:t>Presentation for the TEC expert meeting on Technology Road Maps</a:t>
            </a:r>
          </a:p>
          <a:p>
            <a:endParaRPr lang="en-PH" sz="1800" dirty="0" smtClean="0">
              <a:solidFill>
                <a:srgbClr val="002060"/>
              </a:solidFill>
            </a:endParaRPr>
          </a:p>
          <a:p>
            <a:r>
              <a:rPr lang="en-PH" b="1" dirty="0" err="1" smtClean="0">
                <a:solidFill>
                  <a:srgbClr val="002060"/>
                </a:solidFill>
              </a:rPr>
              <a:t>Dr.</a:t>
            </a:r>
            <a:r>
              <a:rPr lang="en-PH" b="1" dirty="0" smtClean="0">
                <a:solidFill>
                  <a:srgbClr val="002060"/>
                </a:solidFill>
              </a:rPr>
              <a:t> </a:t>
            </a:r>
            <a:r>
              <a:rPr lang="en-PH" b="1" dirty="0" err="1" smtClean="0">
                <a:solidFill>
                  <a:srgbClr val="002060"/>
                </a:solidFill>
              </a:rPr>
              <a:t>Xuedu</a:t>
            </a:r>
            <a:r>
              <a:rPr lang="en-PH" b="1" dirty="0" smtClean="0">
                <a:solidFill>
                  <a:srgbClr val="002060"/>
                </a:solidFill>
              </a:rPr>
              <a:t> Lu</a:t>
            </a:r>
            <a:endParaRPr lang="en-PH" b="1" dirty="0" smtClean="0">
              <a:solidFill>
                <a:srgbClr val="002060"/>
              </a:solidFill>
              <a:effectLst/>
            </a:endParaRPr>
          </a:p>
          <a:p>
            <a:r>
              <a:rPr lang="en-PH" b="1" dirty="0" smtClean="0">
                <a:solidFill>
                  <a:srgbClr val="002060"/>
                </a:solidFill>
                <a:effectLst/>
              </a:rPr>
              <a:t>25 March 2013</a:t>
            </a:r>
          </a:p>
          <a:p>
            <a:r>
              <a:rPr lang="en-PH" b="1" dirty="0" smtClean="0">
                <a:solidFill>
                  <a:srgbClr val="002060"/>
                </a:solidFill>
              </a:rPr>
              <a:t>Bonn, </a:t>
            </a:r>
            <a:r>
              <a:rPr lang="en-PH" b="1" dirty="0" err="1" smtClean="0">
                <a:solidFill>
                  <a:srgbClr val="002060"/>
                </a:solidFill>
              </a:rPr>
              <a:t>Germnay</a:t>
            </a:r>
            <a:endParaRPr lang="en-PH" b="1" dirty="0">
              <a:solidFill>
                <a:srgbClr val="00206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6985152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07988"/>
            <a:ext cx="7772400" cy="887412"/>
          </a:xfrm>
        </p:spPr>
        <p:txBody>
          <a:bodyPr/>
          <a:lstStyle/>
          <a:p>
            <a:r>
              <a:rPr lang="en-US" b="1" dirty="0" smtClean="0"/>
              <a:t>Observations/experience/lessons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267200"/>
          </a:xfrm>
        </p:spPr>
        <p:txBody>
          <a:bodyPr/>
          <a:lstStyle/>
          <a:p>
            <a:pPr>
              <a:buClr>
                <a:srgbClr val="6666FF"/>
              </a:buClr>
            </a:pPr>
            <a:endParaRPr lang="en-US" sz="2000" b="1" dirty="0" smtClean="0"/>
          </a:p>
          <a:p>
            <a:pPr>
              <a:buClr>
                <a:srgbClr val="6666FF"/>
              </a:buClr>
              <a:buNone/>
            </a:pPr>
            <a:r>
              <a:rPr lang="en-US" b="1" dirty="0" smtClean="0"/>
              <a:t>TRM and technology transfer/investment:</a:t>
            </a:r>
          </a:p>
          <a:p>
            <a:pPr>
              <a:buClr>
                <a:srgbClr val="6666FF"/>
              </a:buClr>
            </a:pPr>
            <a:r>
              <a:rPr lang="en-US" b="1" dirty="0" smtClean="0"/>
              <a:t>Will </a:t>
            </a:r>
            <a:r>
              <a:rPr lang="en-US" b="1" dirty="0" smtClean="0"/>
              <a:t>provide a clear picture for technology investment</a:t>
            </a:r>
          </a:p>
          <a:p>
            <a:pPr>
              <a:buClr>
                <a:srgbClr val="6666FF"/>
              </a:buClr>
            </a:pPr>
            <a:r>
              <a:rPr lang="en-US" b="1" dirty="0" smtClean="0"/>
              <a:t>Will draw early attention and engagement by investors</a:t>
            </a:r>
          </a:p>
          <a:p>
            <a:pPr>
              <a:buClr>
                <a:srgbClr val="6666FF"/>
              </a:buClr>
            </a:pPr>
            <a:r>
              <a:rPr lang="en-US" b="1" dirty="0" smtClean="0"/>
              <a:t>More opportunities to be commercialized/invested.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33437528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2438400"/>
            <a:ext cx="7772400" cy="1143000"/>
          </a:xfrm>
        </p:spPr>
        <p:txBody>
          <a:bodyPr/>
          <a:lstStyle/>
          <a:p>
            <a:r>
              <a:rPr lang="en-PH" sz="3600" b="1" dirty="0" smtClean="0">
                <a:effectLst/>
              </a:rPr>
              <a:t>Thank </a:t>
            </a:r>
            <a:r>
              <a:rPr lang="en-PH" sz="3600" b="1" dirty="0" smtClean="0">
                <a:effectLst/>
              </a:rPr>
              <a:t>you for your attention.</a:t>
            </a:r>
            <a:endParaRPr lang="en-PH" sz="36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363853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85156"/>
            <a:ext cx="7772400" cy="1143000"/>
          </a:xfrm>
        </p:spPr>
        <p:txBody>
          <a:bodyPr/>
          <a:lstStyle/>
          <a:p>
            <a:r>
              <a:rPr lang="en-PH" b="1" dirty="0" smtClean="0">
                <a:solidFill>
                  <a:schemeClr val="bg2"/>
                </a:solidFill>
              </a:rPr>
              <a:t>ADB projects with Road Map components</a:t>
            </a:r>
            <a:endParaRPr lang="en-PH" b="1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552" y="1447800"/>
            <a:ext cx="8229600" cy="49530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1200"/>
              </a:spcAft>
              <a:buClr>
                <a:srgbClr val="6666FF"/>
              </a:buClr>
            </a:pPr>
            <a:r>
              <a:rPr lang="en-PH" dirty="0" smtClean="0"/>
              <a:t>Smart-grid</a:t>
            </a:r>
            <a:r>
              <a:rPr lang="en-PH" dirty="0"/>
              <a:t> </a:t>
            </a:r>
            <a:r>
              <a:rPr lang="en-PH" dirty="0" smtClean="0"/>
              <a:t>technology (</a:t>
            </a:r>
            <a:r>
              <a:rPr lang="en-PH" dirty="0" smtClean="0">
                <a:solidFill>
                  <a:srgbClr val="0070C0"/>
                </a:solidFill>
              </a:rPr>
              <a:t>China</a:t>
            </a:r>
            <a:r>
              <a:rPr lang="en-PH" dirty="0" smtClean="0"/>
              <a:t>)</a:t>
            </a:r>
          </a:p>
          <a:p>
            <a:pPr>
              <a:spcBef>
                <a:spcPts val="600"/>
              </a:spcBef>
              <a:spcAft>
                <a:spcPts val="1200"/>
              </a:spcAft>
              <a:buClr>
                <a:srgbClr val="6666FF"/>
              </a:buClr>
            </a:pPr>
            <a:r>
              <a:rPr lang="en-PH" dirty="0" smtClean="0"/>
              <a:t>Carbon Capture and Storage (</a:t>
            </a:r>
            <a:r>
              <a:rPr lang="en-PH" dirty="0" smtClean="0">
                <a:solidFill>
                  <a:srgbClr val="006699"/>
                </a:solidFill>
              </a:rPr>
              <a:t>China</a:t>
            </a:r>
            <a:r>
              <a:rPr lang="en-PH" dirty="0" smtClean="0"/>
              <a:t>)</a:t>
            </a:r>
          </a:p>
          <a:p>
            <a:pPr>
              <a:spcBef>
                <a:spcPts val="600"/>
              </a:spcBef>
              <a:spcAft>
                <a:spcPts val="1200"/>
              </a:spcAft>
              <a:buClr>
                <a:srgbClr val="6666FF"/>
              </a:buClr>
            </a:pPr>
            <a:r>
              <a:rPr lang="en-PH" dirty="0" smtClean="0"/>
              <a:t>Carbon Capture and Storage (</a:t>
            </a:r>
            <a:r>
              <a:rPr lang="en-PH" dirty="0" smtClean="0">
                <a:solidFill>
                  <a:srgbClr val="0070C0"/>
                </a:solidFill>
              </a:rPr>
              <a:t>South East Asia: Indonesia, Philippines, Thailand and Viet Nam</a:t>
            </a:r>
            <a:r>
              <a:rPr lang="en-PH" dirty="0" smtClean="0"/>
              <a:t>)</a:t>
            </a:r>
          </a:p>
          <a:p>
            <a:pPr>
              <a:spcBef>
                <a:spcPts val="600"/>
              </a:spcBef>
              <a:spcAft>
                <a:spcPts val="1200"/>
              </a:spcAft>
              <a:buClr>
                <a:srgbClr val="6666FF"/>
              </a:buClr>
            </a:pPr>
            <a:r>
              <a:rPr lang="en-PH" dirty="0" smtClean="0"/>
              <a:t>Wind power development (</a:t>
            </a:r>
            <a:r>
              <a:rPr lang="en-PH" dirty="0" smtClean="0">
                <a:solidFill>
                  <a:srgbClr val="0070C0"/>
                </a:solidFill>
              </a:rPr>
              <a:t>Mongolia, Philippines, Sri Lanka and Viet Nam</a:t>
            </a:r>
            <a:r>
              <a:rPr lang="en-PH" dirty="0" smtClean="0"/>
              <a:t>)</a:t>
            </a:r>
          </a:p>
          <a:p>
            <a:pPr>
              <a:spcBef>
                <a:spcPts val="600"/>
              </a:spcBef>
              <a:spcAft>
                <a:spcPts val="1200"/>
              </a:spcAft>
              <a:buClr>
                <a:srgbClr val="6666FF"/>
              </a:buClr>
            </a:pPr>
            <a:r>
              <a:rPr lang="en-PH" u="sng" dirty="0" smtClean="0"/>
              <a:t>Under consideration</a:t>
            </a:r>
            <a:r>
              <a:rPr lang="en-PH" dirty="0" smtClean="0"/>
              <a:t>:  (</a:t>
            </a:r>
            <a:r>
              <a:rPr lang="en-PH" dirty="0" err="1" smtClean="0"/>
              <a:t>i</a:t>
            </a:r>
            <a:r>
              <a:rPr lang="en-PH" dirty="0" smtClean="0"/>
              <a:t>) smart-grid technology in </a:t>
            </a:r>
            <a:r>
              <a:rPr lang="en-PH" dirty="0" smtClean="0">
                <a:solidFill>
                  <a:srgbClr val="0070C0"/>
                </a:solidFill>
              </a:rPr>
              <a:t>India</a:t>
            </a:r>
            <a:r>
              <a:rPr lang="en-PH" dirty="0" smtClean="0"/>
              <a:t> and (ii) Energy Efficiency roadmaps in </a:t>
            </a:r>
            <a:r>
              <a:rPr lang="en-PH" dirty="0" smtClean="0">
                <a:solidFill>
                  <a:srgbClr val="0070C0"/>
                </a:solidFill>
              </a:rPr>
              <a:t>South Asian countries</a:t>
            </a:r>
            <a:endParaRPr lang="en-PH" i="1" dirty="0">
              <a:solidFill>
                <a:srgbClr val="0070C0"/>
              </a:solidFill>
            </a:endParaRPr>
          </a:p>
          <a:p>
            <a:pPr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§"/>
            </a:pPr>
            <a:endParaRPr lang="en-PH" dirty="0"/>
          </a:p>
          <a:p>
            <a:pPr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§"/>
            </a:pP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xmlns="" val="405689786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07988"/>
            <a:ext cx="7772400" cy="658812"/>
          </a:xfrm>
        </p:spPr>
        <p:txBody>
          <a:bodyPr/>
          <a:lstStyle/>
          <a:p>
            <a:r>
              <a:rPr lang="en-US" b="1" dirty="0" smtClean="0"/>
              <a:t>Road Map projects in more detail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95800"/>
          </a:xfrm>
        </p:spPr>
        <p:txBody>
          <a:bodyPr/>
          <a:lstStyle/>
          <a:p>
            <a:pPr>
              <a:buClr>
                <a:srgbClr val="6666FF"/>
              </a:buClr>
            </a:pPr>
            <a:r>
              <a:rPr lang="en-US" b="1" dirty="0" smtClean="0"/>
              <a:t>China: Developing  Smart Grid Technology for Efficient Utilization of RE</a:t>
            </a:r>
          </a:p>
          <a:p>
            <a:pPr lvl="1"/>
            <a:r>
              <a:rPr lang="en-US" dirty="0" smtClean="0"/>
              <a:t>Designed to help state grid corporation develop smart grid technology</a:t>
            </a:r>
          </a:p>
          <a:p>
            <a:pPr lvl="1"/>
            <a:r>
              <a:rPr lang="en-US" dirty="0" smtClean="0"/>
              <a:t>Effectively an assessment of technologies/options</a:t>
            </a:r>
          </a:p>
          <a:p>
            <a:pPr lvl="1"/>
            <a:r>
              <a:rPr lang="en-US" dirty="0" smtClean="0"/>
              <a:t>Piloting day-ahead wind power forecasting systems</a:t>
            </a:r>
          </a:p>
          <a:p>
            <a:pPr lvl="1"/>
            <a:r>
              <a:rPr lang="en-US" dirty="0" smtClean="0"/>
              <a:t>Basis for </a:t>
            </a:r>
            <a:r>
              <a:rPr lang="en-US" u="sng" dirty="0" smtClean="0">
                <a:solidFill>
                  <a:schemeClr val="bg1"/>
                </a:solidFill>
              </a:rPr>
              <a:t>investment</a:t>
            </a:r>
            <a:r>
              <a:rPr lang="en-US" dirty="0" smtClean="0"/>
              <a:t> in smart </a:t>
            </a:r>
            <a:r>
              <a:rPr lang="en-US" dirty="0" smtClean="0"/>
              <a:t>grids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61224745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07988"/>
            <a:ext cx="7772400" cy="658812"/>
          </a:xfrm>
        </p:spPr>
        <p:txBody>
          <a:bodyPr/>
          <a:lstStyle/>
          <a:p>
            <a:r>
              <a:rPr lang="en-US" b="1" dirty="0" smtClean="0"/>
              <a:t>Road Map projects in more detail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05800" cy="4724400"/>
          </a:xfrm>
        </p:spPr>
        <p:txBody>
          <a:bodyPr/>
          <a:lstStyle/>
          <a:p>
            <a:pPr>
              <a:buClr>
                <a:srgbClr val="6666FF"/>
              </a:buClr>
            </a:pPr>
            <a:r>
              <a:rPr lang="en-US" b="1" dirty="0" smtClean="0"/>
              <a:t>China</a:t>
            </a:r>
            <a:r>
              <a:rPr lang="en-US" b="1" dirty="0" smtClean="0"/>
              <a:t>: Road Map for CCS Demonstration and Deployment</a:t>
            </a:r>
          </a:p>
          <a:p>
            <a:pPr lvl="1"/>
            <a:r>
              <a:rPr lang="en-US" dirty="0" smtClean="0"/>
              <a:t>Comprehensive road map for the realization of </a:t>
            </a:r>
            <a:r>
              <a:rPr lang="en-US" u="sng" dirty="0" smtClean="0">
                <a:solidFill>
                  <a:srgbClr val="336699"/>
                </a:solidFill>
              </a:rPr>
              <a:t>two large-scale integrated CCS demonstration projects</a:t>
            </a:r>
            <a:r>
              <a:rPr lang="en-US" dirty="0" smtClean="0"/>
              <a:t> in the short-term</a:t>
            </a:r>
          </a:p>
          <a:p>
            <a:pPr lvl="1"/>
            <a:r>
              <a:rPr lang="en-US" dirty="0" smtClean="0"/>
              <a:t>Components: techno-economic feasibility assessment; technical standards and pathways for applying oxy-fuel combustion technology; </a:t>
            </a:r>
            <a:r>
              <a:rPr lang="en-US" u="sng" dirty="0" smtClean="0">
                <a:solidFill>
                  <a:schemeClr val="bg1"/>
                </a:solidFill>
              </a:rPr>
              <a:t>prototype model</a:t>
            </a:r>
            <a:r>
              <a:rPr lang="en-US" dirty="0" smtClean="0"/>
              <a:t>; business models for early stage projects; policy, regulatory and incentive framework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61224745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07988"/>
            <a:ext cx="7772400" cy="887412"/>
          </a:xfrm>
        </p:spPr>
        <p:txBody>
          <a:bodyPr/>
          <a:lstStyle/>
          <a:p>
            <a:r>
              <a:rPr lang="en-US" sz="3200" b="1" dirty="0" smtClean="0"/>
              <a:t>Road Map projects in more detail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>
              <a:buClr>
                <a:srgbClr val="6666FF"/>
              </a:buClr>
            </a:pPr>
            <a:r>
              <a:rPr lang="en-US" dirty="0" smtClean="0"/>
              <a:t>Determining Potential for CCS in SE Asia</a:t>
            </a:r>
          </a:p>
          <a:p>
            <a:pPr lvl="1">
              <a:buClr>
                <a:schemeClr val="bg1"/>
              </a:buClr>
            </a:pPr>
            <a:r>
              <a:rPr lang="en-US" dirty="0" smtClean="0"/>
              <a:t>Analysis of potential for CCS</a:t>
            </a:r>
          </a:p>
          <a:p>
            <a:pPr lvl="1">
              <a:buClr>
                <a:schemeClr val="bg1"/>
              </a:buClr>
            </a:pPr>
            <a:r>
              <a:rPr lang="en-US" dirty="0" smtClean="0"/>
              <a:t>Road map for CCS demonstration projects </a:t>
            </a:r>
          </a:p>
          <a:p>
            <a:pPr lvl="1">
              <a:buClr>
                <a:schemeClr val="bg1"/>
              </a:buClr>
            </a:pPr>
            <a:r>
              <a:rPr lang="en-US" dirty="0" smtClean="0"/>
              <a:t>To be followed by national TA project in countries with potential and willingness to commit resources for a </a:t>
            </a:r>
            <a:r>
              <a:rPr lang="en-US" b="1" u="sng" dirty="0" smtClean="0"/>
              <a:t>demonstration or pilot project</a:t>
            </a:r>
          </a:p>
          <a:p>
            <a:pPr lvl="1">
              <a:buClr>
                <a:schemeClr val="bg1"/>
              </a:buClr>
            </a:pPr>
            <a:r>
              <a:rPr lang="en-US" dirty="0" smtClean="0"/>
              <a:t>Examine technical aspects</a:t>
            </a:r>
          </a:p>
          <a:p>
            <a:pPr lvl="1">
              <a:buClr>
                <a:schemeClr val="bg1"/>
              </a:buClr>
            </a:pPr>
            <a:r>
              <a:rPr lang="en-US" dirty="0" smtClean="0"/>
              <a:t>Prefeasibility studies for pilot projects</a:t>
            </a:r>
          </a:p>
          <a:p>
            <a:pPr lvl="1">
              <a:buClr>
                <a:schemeClr val="bg1"/>
              </a:buClr>
            </a:pPr>
            <a:r>
              <a:rPr lang="en-US" dirty="0" smtClean="0"/>
              <a:t>Initial geological investigations for storage</a:t>
            </a:r>
          </a:p>
          <a:p>
            <a:pPr lvl="1">
              <a:buClr>
                <a:schemeClr val="bg1"/>
              </a:buClr>
            </a:pPr>
            <a:r>
              <a:rPr lang="en-US" dirty="0" smtClean="0"/>
              <a:t>Enabling environment</a:t>
            </a:r>
          </a:p>
          <a:p>
            <a:pPr>
              <a:buClr>
                <a:srgbClr val="6666FF"/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21431566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07988"/>
            <a:ext cx="7772400" cy="887412"/>
          </a:xfrm>
        </p:spPr>
        <p:txBody>
          <a:bodyPr/>
          <a:lstStyle/>
          <a:p>
            <a:r>
              <a:rPr lang="en-US" b="1" dirty="0" smtClean="0"/>
              <a:t>Road Map projects in more detail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4648200"/>
          </a:xfrm>
        </p:spPr>
        <p:txBody>
          <a:bodyPr/>
          <a:lstStyle/>
          <a:p>
            <a:pPr>
              <a:buClr>
                <a:srgbClr val="6666FF"/>
              </a:buClr>
            </a:pPr>
            <a:r>
              <a:rPr lang="en-US" dirty="0" smtClean="0"/>
              <a:t>Quantum Leap in Wind Power Development in Asia and the Pacific </a:t>
            </a:r>
          </a:p>
          <a:p>
            <a:pPr lvl="1">
              <a:buClr>
                <a:srgbClr val="006699"/>
              </a:buClr>
            </a:pPr>
            <a:r>
              <a:rPr lang="en-US" dirty="0" smtClean="0"/>
              <a:t>Mongolia, Philippines, Sri Lanka, Viet Nam</a:t>
            </a:r>
          </a:p>
          <a:p>
            <a:pPr lvl="1">
              <a:buClr>
                <a:srgbClr val="006699"/>
              </a:buClr>
            </a:pPr>
            <a:r>
              <a:rPr lang="en-US" dirty="0" smtClean="0">
                <a:solidFill>
                  <a:srgbClr val="FF0000"/>
                </a:solidFill>
              </a:rPr>
              <a:t>Not a technology road map </a:t>
            </a:r>
            <a:r>
              <a:rPr lang="en-US" dirty="0" smtClean="0"/>
              <a:t>but a </a:t>
            </a:r>
            <a:r>
              <a:rPr lang="en-US" u="sng" dirty="0" smtClean="0"/>
              <a:t>wind power development road map</a:t>
            </a:r>
            <a:r>
              <a:rPr lang="en-US" dirty="0" smtClean="0"/>
              <a:t> to facilitate </a:t>
            </a:r>
            <a:r>
              <a:rPr lang="en-US" u="sng" dirty="0" smtClean="0"/>
              <a:t>public-private partnerships</a:t>
            </a:r>
          </a:p>
          <a:p>
            <a:pPr lvl="1">
              <a:buClr>
                <a:srgbClr val="006699"/>
              </a:buClr>
            </a:pPr>
            <a:r>
              <a:rPr lang="en-US" dirty="0" smtClean="0"/>
              <a:t>Quantification of </a:t>
            </a:r>
            <a:r>
              <a:rPr lang="en-US" u="sng" dirty="0" smtClean="0"/>
              <a:t>wind resources potential</a:t>
            </a:r>
          </a:p>
          <a:p>
            <a:pPr lvl="1">
              <a:buClr>
                <a:srgbClr val="006699"/>
              </a:buClr>
            </a:pPr>
            <a:r>
              <a:rPr lang="en-US" dirty="0" smtClean="0"/>
              <a:t>Identification of </a:t>
            </a:r>
            <a:r>
              <a:rPr lang="en-US" u="sng" dirty="0" smtClean="0"/>
              <a:t>viable wind projects</a:t>
            </a:r>
          </a:p>
          <a:p>
            <a:pPr lvl="1">
              <a:buClr>
                <a:srgbClr val="006699"/>
              </a:buClr>
            </a:pPr>
            <a:r>
              <a:rPr lang="en-US" u="sng" dirty="0" smtClean="0"/>
              <a:t>Pre-feasibility</a:t>
            </a:r>
            <a:r>
              <a:rPr lang="en-US" dirty="0" smtClean="0"/>
              <a:t> studies</a:t>
            </a:r>
          </a:p>
          <a:p>
            <a:pPr lvl="1">
              <a:buClr>
                <a:srgbClr val="006699"/>
              </a:buClr>
            </a:pPr>
            <a:r>
              <a:rPr lang="en-US" u="sng" dirty="0" smtClean="0"/>
              <a:t>Business and finance models </a:t>
            </a:r>
            <a:r>
              <a:rPr lang="en-US" dirty="0" smtClean="0"/>
              <a:t>to make bankable projects</a:t>
            </a:r>
          </a:p>
          <a:p>
            <a:pPr lvl="1">
              <a:buClr>
                <a:srgbClr val="006699"/>
              </a:buClr>
            </a:pPr>
            <a:r>
              <a:rPr lang="en-US" dirty="0" smtClean="0"/>
              <a:t>Improved knowledge and capacity</a:t>
            </a:r>
          </a:p>
          <a:p>
            <a:pPr lvl="1">
              <a:buClr>
                <a:schemeClr val="bg1"/>
              </a:buClr>
            </a:pPr>
            <a:endParaRPr lang="en-US" sz="2000" dirty="0" smtClean="0"/>
          </a:p>
          <a:p>
            <a:pPr lvl="1">
              <a:buClr>
                <a:schemeClr val="bg1"/>
              </a:buClr>
            </a:pPr>
            <a:endParaRPr lang="en-US" sz="2000" dirty="0" smtClean="0"/>
          </a:p>
          <a:p>
            <a:pPr>
              <a:buClr>
                <a:srgbClr val="6666FF"/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51682136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07988"/>
            <a:ext cx="7772400" cy="887412"/>
          </a:xfrm>
        </p:spPr>
        <p:txBody>
          <a:bodyPr/>
          <a:lstStyle/>
          <a:p>
            <a:r>
              <a:rPr lang="en-US" b="1" dirty="0" smtClean="0"/>
              <a:t>Characteristics of ADB supported Road Maps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267200"/>
          </a:xfrm>
        </p:spPr>
        <p:txBody>
          <a:bodyPr/>
          <a:lstStyle/>
          <a:p>
            <a:pPr>
              <a:buClr>
                <a:srgbClr val="6666FF"/>
              </a:buClr>
            </a:pPr>
            <a:endParaRPr lang="en-US" sz="2000" b="1" dirty="0" smtClean="0"/>
          </a:p>
          <a:p>
            <a:pPr>
              <a:buClr>
                <a:srgbClr val="6666FF"/>
              </a:buClr>
            </a:pPr>
            <a:r>
              <a:rPr lang="en-US" b="1" dirty="0" smtClean="0"/>
              <a:t>Investment focus</a:t>
            </a:r>
            <a:r>
              <a:rPr lang="en-US" dirty="0" smtClean="0"/>
              <a:t>: road map as tool to assess feasibility, develop business and financial models for bankable projects and </a:t>
            </a:r>
            <a:r>
              <a:rPr lang="en-US" u="sng" dirty="0" smtClean="0"/>
              <a:t>prepare for investment </a:t>
            </a:r>
          </a:p>
          <a:p>
            <a:pPr>
              <a:buClr>
                <a:srgbClr val="6666FF"/>
              </a:buClr>
            </a:pPr>
            <a:r>
              <a:rPr lang="en-US" dirty="0" smtClean="0"/>
              <a:t>Used in case of </a:t>
            </a:r>
            <a:r>
              <a:rPr lang="en-US" u="sng" dirty="0" smtClean="0"/>
              <a:t>promising low carbon technologies </a:t>
            </a:r>
            <a:r>
              <a:rPr lang="en-US" dirty="0" smtClean="0"/>
              <a:t>that are: </a:t>
            </a:r>
            <a:r>
              <a:rPr lang="en-US" u="sng" dirty="0" smtClean="0"/>
              <a:t>complex to roll out</a:t>
            </a:r>
            <a:r>
              <a:rPr lang="en-US" dirty="0" smtClean="0"/>
              <a:t>, and/or capital intensive, and/or need extensive government support</a:t>
            </a:r>
          </a:p>
          <a:p>
            <a:pPr>
              <a:buClr>
                <a:srgbClr val="6666FF"/>
              </a:buClr>
            </a:pPr>
            <a:r>
              <a:rPr lang="en-US" u="sng" dirty="0" smtClean="0"/>
              <a:t>Road Map components/tools</a:t>
            </a:r>
            <a:r>
              <a:rPr lang="en-US" dirty="0" smtClean="0"/>
              <a:t>: multi-step analysis, enabling conditions framework, resource assessments, pre-feasibility studies,  technical standards, business and finance models, capacity building, identification of investment/pilot projects.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33437528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07988"/>
            <a:ext cx="7772400" cy="887412"/>
          </a:xfrm>
        </p:spPr>
        <p:txBody>
          <a:bodyPr/>
          <a:lstStyle/>
          <a:p>
            <a:r>
              <a:rPr lang="en-US" b="1" dirty="0" smtClean="0"/>
              <a:t>Observations/experience/lessons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267200"/>
          </a:xfrm>
        </p:spPr>
        <p:txBody>
          <a:bodyPr/>
          <a:lstStyle/>
          <a:p>
            <a:pPr>
              <a:buClr>
                <a:srgbClr val="6666FF"/>
              </a:buClr>
            </a:pPr>
            <a:endParaRPr lang="en-US" sz="2000" b="1" dirty="0" smtClean="0"/>
          </a:p>
          <a:p>
            <a:pPr>
              <a:buClr>
                <a:srgbClr val="6666FF"/>
              </a:buClr>
              <a:buNone/>
            </a:pPr>
            <a:r>
              <a:rPr lang="en-US" b="1" dirty="0" smtClean="0"/>
              <a:t>Before developing a TRM, to be clear:</a:t>
            </a:r>
          </a:p>
          <a:p>
            <a:pPr>
              <a:buClr>
                <a:srgbClr val="6666FF"/>
              </a:buClr>
            </a:pPr>
            <a:r>
              <a:rPr lang="en-US" altLang="zh-CN" b="1" dirty="0" smtClean="0"/>
              <a:t>Criteria to develop </a:t>
            </a:r>
            <a:r>
              <a:rPr lang="en-US" altLang="zh-CN" b="1" dirty="0" smtClean="0"/>
              <a:t>TRM (necessity and feasibility): </a:t>
            </a:r>
            <a:r>
              <a:rPr lang="en-US" altLang="zh-CN" dirty="0" smtClean="0"/>
              <a:t>long </a:t>
            </a:r>
            <a:r>
              <a:rPr lang="en-US" altLang="zh-CN" dirty="0" smtClean="0"/>
              <a:t>term (strategic) objective, complexity, readiness (available resources) (human, finance and others</a:t>
            </a:r>
            <a:r>
              <a:rPr lang="en-US" altLang="zh-CN" dirty="0" smtClean="0"/>
              <a:t>),…</a:t>
            </a:r>
            <a:endParaRPr lang="en-US" altLang="zh-CN" dirty="0" smtClean="0"/>
          </a:p>
          <a:p>
            <a:pPr>
              <a:buClr>
                <a:srgbClr val="6666FF"/>
              </a:buClr>
            </a:pPr>
            <a:r>
              <a:rPr lang="en-US" b="1" dirty="0" smtClean="0"/>
              <a:t>Difference of TRM from other RMs: development roadmap…</a:t>
            </a:r>
          </a:p>
          <a:p>
            <a:pPr>
              <a:buClr>
                <a:srgbClr val="6666FF"/>
              </a:buClr>
            </a:pPr>
            <a:r>
              <a:rPr lang="en-US" b="1" dirty="0" smtClean="0"/>
              <a:t>Level of TRM: global, national, sector, entity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233437528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07988"/>
            <a:ext cx="7772400" cy="887412"/>
          </a:xfrm>
        </p:spPr>
        <p:txBody>
          <a:bodyPr/>
          <a:lstStyle/>
          <a:p>
            <a:r>
              <a:rPr lang="en-US" b="1" dirty="0" smtClean="0"/>
              <a:t>Observations/experience/lessons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267200"/>
          </a:xfrm>
        </p:spPr>
        <p:txBody>
          <a:bodyPr/>
          <a:lstStyle/>
          <a:p>
            <a:pPr>
              <a:buClr>
                <a:srgbClr val="6666FF"/>
              </a:buClr>
            </a:pPr>
            <a:endParaRPr lang="en-US" sz="2000" b="1" dirty="0" smtClean="0"/>
          </a:p>
          <a:p>
            <a:pPr>
              <a:buClr>
                <a:srgbClr val="6666FF"/>
              </a:buClr>
              <a:buNone/>
            </a:pPr>
            <a:r>
              <a:rPr lang="en-US" b="1" dirty="0" smtClean="0"/>
              <a:t>When developing a TRM:</a:t>
            </a:r>
          </a:p>
          <a:p>
            <a:pPr>
              <a:buClr>
                <a:srgbClr val="6666FF"/>
              </a:buClr>
            </a:pPr>
            <a:r>
              <a:rPr lang="en-US" b="1" dirty="0" smtClean="0"/>
              <a:t>Have support from all relevant players </a:t>
            </a:r>
          </a:p>
          <a:p>
            <a:pPr>
              <a:buClr>
                <a:srgbClr val="6666FF"/>
              </a:buClr>
            </a:pPr>
            <a:r>
              <a:rPr lang="en-US" b="1" dirty="0" smtClean="0"/>
              <a:t>Close cooperation between s</a:t>
            </a:r>
            <a:r>
              <a:rPr lang="en-US" b="1" dirty="0" smtClean="0"/>
              <a:t>cientific community and business community: no gap between the two groups, to ensure TRM be a road to achiev</a:t>
            </a:r>
            <a:r>
              <a:rPr lang="en-US" b="1" dirty="0" smtClean="0"/>
              <a:t>e target.</a:t>
            </a:r>
            <a:r>
              <a:rPr lang="en-US" b="1" dirty="0" smtClean="0"/>
              <a:t> </a:t>
            </a:r>
          </a:p>
          <a:p>
            <a:pPr>
              <a:buClr>
                <a:srgbClr val="6666FF"/>
              </a:buClr>
            </a:pPr>
            <a:r>
              <a:rPr lang="en-US" altLang="zh-CN" b="1" dirty="0" smtClean="0"/>
              <a:t>Define </a:t>
            </a:r>
            <a:r>
              <a:rPr lang="en-US" altLang="zh-CN" b="1" dirty="0" smtClean="0"/>
              <a:t>clearly: objectives, means  to achieve goals, timetable, risk management, milestones, deliveries</a:t>
            </a:r>
            <a:r>
              <a:rPr lang="en-US" altLang="zh-CN" b="1" dirty="0" smtClean="0"/>
              <a:t>.</a:t>
            </a:r>
          </a:p>
          <a:p>
            <a:pPr>
              <a:buClr>
                <a:srgbClr val="6666FF"/>
              </a:buClr>
            </a:pPr>
            <a:r>
              <a:rPr lang="en-US" altLang="zh-CN" b="1" dirty="0" smtClean="0"/>
              <a:t>Final goal: develop and commercialization of  technology</a:t>
            </a:r>
            <a:endParaRPr lang="en-US" altLang="zh-CN" b="1" dirty="0" smtClean="0"/>
          </a:p>
          <a:p>
            <a:pPr>
              <a:buClr>
                <a:srgbClr val="6666FF"/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33437528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Bbands[1]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 - Cambria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DBbands[1]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DBbands[1]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Bbands[1]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5511</TotalTime>
  <Words>609</Words>
  <Application>Microsoft Office PowerPoint</Application>
  <PresentationFormat>全屏显示(4:3)</PresentationFormat>
  <Paragraphs>72</Paragraphs>
  <Slides>11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ADBbands[1]</vt:lpstr>
      <vt:lpstr>ADB Experience in Technology Road Maps</vt:lpstr>
      <vt:lpstr>ADB projects with Road Map components</vt:lpstr>
      <vt:lpstr>Road Map projects in more detail</vt:lpstr>
      <vt:lpstr>Road Map projects in more detail</vt:lpstr>
      <vt:lpstr>Road Map projects in more detail</vt:lpstr>
      <vt:lpstr>Road Map projects in more detail</vt:lpstr>
      <vt:lpstr>Characteristics of ADB supported Road Maps</vt:lpstr>
      <vt:lpstr>Observations/experience/lessons</vt:lpstr>
      <vt:lpstr>Observations/experience/lessons</vt:lpstr>
      <vt:lpstr>Observations/experience/lessons</vt:lpstr>
      <vt:lpstr>Thank you for your attention.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 Sucgang</dc:creator>
  <cp:lastModifiedBy>user</cp:lastModifiedBy>
  <cp:revision>394</cp:revision>
  <cp:lastPrinted>2013-01-31T10:19:58Z</cp:lastPrinted>
  <dcterms:created xsi:type="dcterms:W3CDTF">2013-01-17T07:00:53Z</dcterms:created>
  <dcterms:modified xsi:type="dcterms:W3CDTF">2013-03-24T22:39:59Z</dcterms:modified>
</cp:coreProperties>
</file>