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85" r:id="rId3"/>
    <p:sldId id="319" r:id="rId4"/>
    <p:sldId id="322" r:id="rId5"/>
    <p:sldId id="292" r:id="rId6"/>
    <p:sldId id="321" r:id="rId7"/>
    <p:sldId id="320" r:id="rId8"/>
    <p:sldId id="309" r:id="rId9"/>
    <p:sldId id="326" r:id="rId10"/>
    <p:sldId id="325" r:id="rId11"/>
    <p:sldId id="324" r:id="rId12"/>
    <p:sldId id="323" r:id="rId13"/>
    <p:sldId id="328" r:id="rId14"/>
    <p:sldId id="354" r:id="rId15"/>
    <p:sldId id="355" r:id="rId16"/>
    <p:sldId id="352" r:id="rId17"/>
    <p:sldId id="353" r:id="rId18"/>
    <p:sldId id="331" r:id="rId19"/>
    <p:sldId id="330" r:id="rId20"/>
    <p:sldId id="340" r:id="rId21"/>
    <p:sldId id="34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6" autoAdjust="0"/>
    <p:restoredTop sz="94650" autoAdjust="0"/>
  </p:normalViewPr>
  <p:slideViewPr>
    <p:cSldViewPr>
      <p:cViewPr>
        <p:scale>
          <a:sx n="60" d="100"/>
          <a:sy n="60" d="100"/>
        </p:scale>
        <p:origin x="-77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DABC651-5DEB-4D78-9AB6-132F36EFAE01}" type="datetimeFigureOut">
              <a:rPr lang="en-US"/>
              <a:pPr>
                <a:defRPr/>
              </a:pPr>
              <a:t>1/6/2011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A672D27-1F83-4976-9A41-DF54E2D9C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836AD8-D4A5-4569-B9C4-9F529560689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C25554-D4A1-42C7-885C-4A44D76716C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AF3241-EAEF-42DE-A5EE-65FD2F84DD3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424F0D-3CD9-43C6-AFEC-B8154C6CE1A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C9B266-377A-4E67-9768-2560CCFD8958}" type="datetimeFigureOut">
              <a:rPr lang="en-US"/>
              <a:pPr>
                <a:defRPr/>
              </a:pPr>
              <a:t>1/6/2011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6DA997-8F40-48B0-9EDA-FEBD8BA7A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A98C7-D622-4E56-9838-D8689DB1B727}" type="datetimeFigureOut">
              <a:rPr lang="en-US"/>
              <a:pPr>
                <a:defRPr/>
              </a:pPr>
              <a:t>1/6/2011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A49CC-9B0C-4FB4-A023-3FD70D003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BE86F-964D-47A3-9CED-0FE063734264}" type="datetimeFigureOut">
              <a:rPr lang="en-US"/>
              <a:pPr>
                <a:defRPr/>
              </a:pPr>
              <a:t>1/6/2011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57CE8-E836-49F9-9B0B-0A5C9774F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E4883-E481-4899-9717-0A91F7A75610}" type="datetimeFigureOut">
              <a:rPr lang="en-US"/>
              <a:pPr>
                <a:defRPr/>
              </a:pPr>
              <a:t>1/6/2011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2B442-4ED0-43B6-B9BB-3B41E683E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B701F8-E136-40E2-9DB4-34CD19149771}" type="datetimeFigureOut">
              <a:rPr lang="en-US"/>
              <a:pPr>
                <a:defRPr/>
              </a:pPr>
              <a:t>1/6/2011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4C2912-1CB1-4DE1-BA8A-2EC2C60D2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9D1FA-9495-48E4-A147-88F265B13CE2}" type="datetimeFigureOut">
              <a:rPr lang="en-US"/>
              <a:pPr>
                <a:defRPr/>
              </a:pPr>
              <a:t>1/6/2011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73AB4-E6D4-4736-9EDE-0DE1631F5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05B86-6E20-40D9-B2AC-848C3A6A0B20}" type="datetimeFigureOut">
              <a:rPr lang="en-US"/>
              <a:pPr>
                <a:defRPr/>
              </a:pPr>
              <a:t>1/6/2011</a:t>
            </a:fld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C3210-6E26-4AEB-820F-15022EAAE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A94CC-F18E-4EC3-8210-2B472CC4346B}" type="datetimeFigureOut">
              <a:rPr lang="en-US"/>
              <a:pPr>
                <a:defRPr/>
              </a:pPr>
              <a:t>1/6/2011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251FB-DE4C-4E58-A1A7-EDCBD8302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8EE82F-9298-48D4-8D67-ADBEE15275F4}" type="datetimeFigureOut">
              <a:rPr lang="en-US"/>
              <a:pPr>
                <a:defRPr/>
              </a:pPr>
              <a:t>1/6/2011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8A5003-0D4A-4409-BA86-182FD92ED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6CF1A-E74B-470E-8B67-61AECDCB4E23}" type="datetimeFigureOut">
              <a:rPr lang="en-US"/>
              <a:pPr>
                <a:defRPr/>
              </a:pPr>
              <a:t>1/6/2011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74EAA-7EE4-4BD4-87AD-0AF5CA056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730017-B7C3-4DB4-B6A1-794390CE54F3}" type="datetimeFigureOut">
              <a:rPr lang="en-US"/>
              <a:pPr>
                <a:defRPr/>
              </a:pPr>
              <a:t>1/6/2011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0021B1-242D-4DB8-A2A8-F72CFF02D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AEEB74F-B083-4198-BA40-322574DD14AB}" type="datetimeFigureOut">
              <a:rPr lang="en-US"/>
              <a:pPr>
                <a:defRPr/>
              </a:pPr>
              <a:t>1/6/2011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62B3122-8128-4946-9C54-E78763410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5" r:id="rId2"/>
    <p:sldLayoutId id="2147483673" r:id="rId3"/>
    <p:sldLayoutId id="2147483666" r:id="rId4"/>
    <p:sldLayoutId id="2147483667" r:id="rId5"/>
    <p:sldLayoutId id="2147483668" r:id="rId6"/>
    <p:sldLayoutId id="2147483674" r:id="rId7"/>
    <p:sldLayoutId id="2147483669" r:id="rId8"/>
    <p:sldLayoutId id="2147483675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" Target="slide19.xml"/><Relationship Id="rId7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057400"/>
            <a:ext cx="5562600" cy="2286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</a:rPr>
              <a:t>The TNA Process in Costa Rica </a:t>
            </a:r>
            <a:br>
              <a:rPr lang="en-US" sz="44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</a:rPr>
              <a:t> Experiences and lessons learned</a:t>
            </a:r>
            <a:endParaRPr lang="en-US" sz="4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7407275" cy="1752600"/>
          </a:xfrm>
        </p:spPr>
        <p:txBody>
          <a:bodyPr>
            <a:normAutofit/>
          </a:bodyPr>
          <a:lstStyle/>
          <a:p>
            <a:pPr marL="26988"/>
            <a:r>
              <a:rPr lang="en-US" smtClean="0">
                <a:solidFill>
                  <a:srgbClr val="320E04"/>
                </a:solidFill>
              </a:rPr>
              <a:t>Francisco Sancho</a:t>
            </a:r>
          </a:p>
          <a:p>
            <a:pPr marL="26988"/>
            <a:r>
              <a:rPr lang="en-US" smtClean="0">
                <a:solidFill>
                  <a:srgbClr val="320E04"/>
                </a:solidFill>
              </a:rPr>
              <a:t>Advisor TNA </a:t>
            </a:r>
          </a:p>
          <a:p>
            <a:pPr marL="26988"/>
            <a:r>
              <a:rPr lang="en-US" sz="2200" smtClean="0">
                <a:solidFill>
                  <a:srgbClr val="320E04"/>
                </a:solidFill>
              </a:rPr>
              <a:t>francisco.sancho@consultor.incae.edu</a:t>
            </a:r>
          </a:p>
        </p:txBody>
      </p:sp>
      <p:pic>
        <p:nvPicPr>
          <p:cNvPr id="14339" name="Picture 1" descr="New Picture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400050"/>
            <a:ext cx="230028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Taller TNA 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2057400"/>
            <a:ext cx="236220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DSC_001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3657600"/>
            <a:ext cx="23622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DSC_0038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5227638"/>
            <a:ext cx="232251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 descr="logo_incae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99263" y="762000"/>
            <a:ext cx="20399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920750"/>
            <a:ext cx="6172200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1" descr="New Picture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6013450"/>
            <a:ext cx="1019175" cy="463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5603" name="Picture 11" descr="logo_incae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607175"/>
            <a:ext cx="990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4977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Technology Portfolio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143000"/>
            <a:ext cx="6913563" cy="559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1" descr="New Picture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5" y="6013450"/>
            <a:ext cx="1019175" cy="463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6627" name="Picture 9" descr="logo_incae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607175"/>
            <a:ext cx="990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4977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Multi-criteria Analysis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3213" y="990600"/>
            <a:ext cx="700881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1" descr="New Picture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5" y="6013450"/>
            <a:ext cx="1019175" cy="463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8675" name="Picture 7" descr="logo_incae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607175"/>
            <a:ext cx="990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497763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3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Results of Prioritization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6" descr="Agricultura Sostenib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0488" y="1066800"/>
            <a:ext cx="753586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ction Button: Forward or Next 2">
            <a:hlinkClick r:id="" action="ppaction://noaction" highlightClick="1"/>
          </p:cNvPr>
          <p:cNvSpPr/>
          <p:nvPr/>
        </p:nvSpPr>
        <p:spPr>
          <a:xfrm>
            <a:off x="2066925" y="2133600"/>
            <a:ext cx="142875" cy="142875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Action Button: Forward or Next 3">
            <a:hlinkClick r:id="rId3" action="ppaction://hlinksldjump" highlightClick="1"/>
          </p:cNvPr>
          <p:cNvSpPr/>
          <p:nvPr/>
        </p:nvSpPr>
        <p:spPr>
          <a:xfrm>
            <a:off x="6934200" y="1295400"/>
            <a:ext cx="142875" cy="142875"/>
          </a:xfrm>
          <a:prstGeom prst="actionButtonForwardNex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Action Button: Forward or Next 5">
            <a:hlinkClick r:id="rId4" action="ppaction://hlinksldjump" highlightClick="1"/>
          </p:cNvPr>
          <p:cNvSpPr/>
          <p:nvPr/>
        </p:nvSpPr>
        <p:spPr>
          <a:xfrm>
            <a:off x="4572000" y="1828800"/>
            <a:ext cx="142875" cy="142875"/>
          </a:xfrm>
          <a:prstGeom prst="actionButtonForwardNex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Action Button: Forward or Next 6">
            <a:hlinkClick r:id="" action="ppaction://noaction" highlightClick="1"/>
          </p:cNvPr>
          <p:cNvSpPr/>
          <p:nvPr/>
        </p:nvSpPr>
        <p:spPr>
          <a:xfrm>
            <a:off x="2073275" y="1724025"/>
            <a:ext cx="142875" cy="1428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Action Button: Forward or Next 7">
            <a:hlinkClick r:id="" action="ppaction://noaction" highlightClick="1"/>
          </p:cNvPr>
          <p:cNvSpPr/>
          <p:nvPr/>
        </p:nvSpPr>
        <p:spPr>
          <a:xfrm>
            <a:off x="7159625" y="1274763"/>
            <a:ext cx="142875" cy="1428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Action Button: Forward or Next 8">
            <a:hlinkClick r:id="" action="ppaction://noaction" highlightClick="1"/>
          </p:cNvPr>
          <p:cNvSpPr/>
          <p:nvPr/>
        </p:nvSpPr>
        <p:spPr>
          <a:xfrm>
            <a:off x="2209800" y="1447800"/>
            <a:ext cx="142875" cy="1428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Action Button: Forward or Next 9">
            <a:hlinkClick r:id="" action="ppaction://noaction" highlightClick="1"/>
          </p:cNvPr>
          <p:cNvSpPr/>
          <p:nvPr/>
        </p:nvSpPr>
        <p:spPr>
          <a:xfrm>
            <a:off x="7373938" y="1274763"/>
            <a:ext cx="142875" cy="1428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Action Button: Forward or Next 11">
            <a:hlinkClick r:id="" action="ppaction://noaction" highlightClick="1"/>
          </p:cNvPr>
          <p:cNvSpPr/>
          <p:nvPr/>
        </p:nvSpPr>
        <p:spPr>
          <a:xfrm>
            <a:off x="1357313" y="4181475"/>
            <a:ext cx="142875" cy="1428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Action Button: Forward or Next 12">
            <a:hlinkClick r:id="" action="ppaction://noaction" highlightClick="1"/>
          </p:cNvPr>
          <p:cNvSpPr/>
          <p:nvPr/>
        </p:nvSpPr>
        <p:spPr>
          <a:xfrm>
            <a:off x="4319588" y="3055938"/>
            <a:ext cx="142875" cy="1428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Action Button: Forward or Next 13">
            <a:hlinkClick r:id="rId5" action="ppaction://hlinksldjump" highlightClick="1"/>
          </p:cNvPr>
          <p:cNvSpPr/>
          <p:nvPr/>
        </p:nvSpPr>
        <p:spPr>
          <a:xfrm>
            <a:off x="4733925" y="5800725"/>
            <a:ext cx="142875" cy="142875"/>
          </a:xfrm>
          <a:prstGeom prst="actionButtonForwardNex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Action Button: Forward or Next 14">
            <a:hlinkClick r:id="" action="ppaction://noaction" highlightClick="1"/>
          </p:cNvPr>
          <p:cNvSpPr/>
          <p:nvPr/>
        </p:nvSpPr>
        <p:spPr>
          <a:xfrm>
            <a:off x="3349625" y="4252913"/>
            <a:ext cx="142875" cy="1428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ction Button: Forward or Next 15">
            <a:hlinkClick r:id="" action="ppaction://noaction" highlightClick="1"/>
          </p:cNvPr>
          <p:cNvSpPr/>
          <p:nvPr/>
        </p:nvSpPr>
        <p:spPr>
          <a:xfrm>
            <a:off x="3349625" y="4610100"/>
            <a:ext cx="142875" cy="1428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Action Button: Forward or Next 16">
            <a:hlinkClick r:id="" action="ppaction://noaction" highlightClick="1"/>
          </p:cNvPr>
          <p:cNvSpPr/>
          <p:nvPr/>
        </p:nvSpPr>
        <p:spPr>
          <a:xfrm>
            <a:off x="5038725" y="3048000"/>
            <a:ext cx="142875" cy="1428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Action Button: Forward or Next 17">
            <a:hlinkClick r:id="rId6" action="ppaction://hlinksldjump" highlightClick="1"/>
          </p:cNvPr>
          <p:cNvSpPr/>
          <p:nvPr/>
        </p:nvSpPr>
        <p:spPr>
          <a:xfrm>
            <a:off x="8686800" y="3048000"/>
            <a:ext cx="142875" cy="142875"/>
          </a:xfrm>
          <a:prstGeom prst="actionButtonForwardNex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Action Button: Forward or Next 18">
            <a:hlinkClick r:id="" action="ppaction://noaction" highlightClick="1"/>
          </p:cNvPr>
          <p:cNvSpPr/>
          <p:nvPr/>
        </p:nvSpPr>
        <p:spPr>
          <a:xfrm>
            <a:off x="6858000" y="3810000"/>
            <a:ext cx="142875" cy="1428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Action Button: Forward or Next 19">
            <a:hlinkClick r:id="" action="ppaction://noaction" highlightClick="1"/>
          </p:cNvPr>
          <p:cNvSpPr/>
          <p:nvPr/>
        </p:nvSpPr>
        <p:spPr>
          <a:xfrm>
            <a:off x="2266950" y="6021388"/>
            <a:ext cx="142875" cy="1428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Action Button: Forward or Next 20">
            <a:hlinkClick r:id="" action="ppaction://noaction" highlightClick="1"/>
          </p:cNvPr>
          <p:cNvSpPr/>
          <p:nvPr/>
        </p:nvSpPr>
        <p:spPr>
          <a:xfrm>
            <a:off x="3706813" y="6019800"/>
            <a:ext cx="142875" cy="1428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Action Button: Forward or Next 21">
            <a:hlinkClick r:id="" action="ppaction://noaction" highlightClick="1"/>
          </p:cNvPr>
          <p:cNvSpPr/>
          <p:nvPr/>
        </p:nvSpPr>
        <p:spPr>
          <a:xfrm>
            <a:off x="4932363" y="6019800"/>
            <a:ext cx="142875" cy="1428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Action Button: Forward or Next 22">
            <a:hlinkClick r:id="" action="ppaction://noaction" highlightClick="1"/>
          </p:cNvPr>
          <p:cNvSpPr/>
          <p:nvPr/>
        </p:nvSpPr>
        <p:spPr>
          <a:xfrm>
            <a:off x="6324600" y="6019800"/>
            <a:ext cx="142875" cy="1428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Action Button: Forward or Next 23">
            <a:hlinkClick r:id="" action="ppaction://noaction" highlightClick="1"/>
          </p:cNvPr>
          <p:cNvSpPr/>
          <p:nvPr/>
        </p:nvSpPr>
        <p:spPr>
          <a:xfrm>
            <a:off x="6629400" y="3362325"/>
            <a:ext cx="142875" cy="1428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90600" y="0"/>
            <a:ext cx="81534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TNA is in barrier analysis phase based on the mapping of markets and posed to stakeholders validation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0743" name="Picture 1" descr="New Picture (1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8575" y="6013450"/>
            <a:ext cx="1019175" cy="463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0744" name="Picture 27" descr="logo_incae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607175"/>
            <a:ext cx="990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76200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Lessons Learned  in Costa Rica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943850" cy="5715000"/>
          </a:xfrm>
        </p:spPr>
        <p:txBody>
          <a:bodyPr/>
          <a:lstStyle/>
          <a:p>
            <a:r>
              <a:rPr lang="en-US" smtClean="0"/>
              <a:t>TNA overall methodology and technical support provide good framework for the assessment but need to incorporate country specificities.</a:t>
            </a:r>
          </a:p>
          <a:p>
            <a:r>
              <a:rPr lang="en-US" smtClean="0"/>
              <a:t>Regional workshops are needed for capacity building (economic evaluation, climate change methodologies, participative process)</a:t>
            </a:r>
          </a:p>
          <a:p>
            <a:r>
              <a:rPr lang="en-US" smtClean="0"/>
              <a:t>Knowledge exchange among country teams and experts change has to be increased.</a:t>
            </a:r>
          </a:p>
        </p:txBody>
      </p:sp>
      <p:pic>
        <p:nvPicPr>
          <p:cNvPr id="31747" name="Picture 1" descr="New Picture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6013450"/>
            <a:ext cx="1019175" cy="463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1748" name="Picture 4" descr="logo_inca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07175"/>
            <a:ext cx="990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Lessons Learned  in Costa Rica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Stakeholder involvement is key ( consultation meetings, workshops, studies, </a:t>
            </a:r>
            <a:r>
              <a:rPr lang="en-US" dirty="0" err="1" smtClean="0"/>
              <a:t>sectoral</a:t>
            </a:r>
            <a:r>
              <a:rPr lang="en-US" dirty="0" smtClean="0"/>
              <a:t> teamwork and feedback).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Some technologies are better treated as packages (as programs) rather than individually.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Barrier analysis defines scope of technology transfer strategy.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TNA has to be seen as one element of country’s set of studies for CC decision making (building on and complementing other efforts).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981200"/>
            <a:ext cx="7407275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</a:rPr>
              <a:t>The TNA Process in Costa Rica</a:t>
            </a:r>
            <a:endParaRPr lang="en-US" sz="4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7407275" cy="1524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Francisco Sancho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TNA Advisor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francisco.sancho@consultor.incae.edu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84525" y="3581400"/>
            <a:ext cx="2682875" cy="762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sz="390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3200"/>
            <a:ext cx="7497763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Annex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Example of Some Identified Barriers in the Map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4818" name="Picture 1" descr="New Picture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6013450"/>
            <a:ext cx="1019175" cy="463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4819" name="Picture 4" descr="logo_inca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07175"/>
            <a:ext cx="990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Policies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Program with specific policy and specific Law but overall fostering of sustainable agriculture has not a comprehensive policy and incentive scheme</a:t>
            </a:r>
          </a:p>
          <a:p>
            <a:r>
              <a:rPr lang="en-US" smtClean="0">
                <a:solidFill>
                  <a:srgbClr val="FF0000"/>
                </a:solidFill>
              </a:rPr>
              <a:t>Opening of the economy and trade agreements reduce policies with incentives for agriculture</a:t>
            </a:r>
          </a:p>
        </p:txBody>
      </p:sp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8143875" y="5857875"/>
            <a:ext cx="357188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5844" name="Picture 1" descr="New Picture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6013450"/>
            <a:ext cx="1019175" cy="463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5845" name="Picture 5" descr="logo_incae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607175"/>
            <a:ext cx="990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Environmental Services Pay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</a:rPr>
              <a:t>The PSA and other laws for incentives have an environmental and forest vision and are not intended for sustainable agriculture.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s-ES" dirty="0"/>
          </a:p>
        </p:txBody>
      </p:sp>
      <p:sp>
        <p:nvSpPr>
          <p:cNvPr id="5" name="Action Button: Back or Previous 4">
            <a:hlinkClick r:id="rId2" action="ppaction://hlinksldjump" highlightClick="1"/>
          </p:cNvPr>
          <p:cNvSpPr/>
          <p:nvPr/>
        </p:nvSpPr>
        <p:spPr>
          <a:xfrm>
            <a:off x="8143875" y="5857875"/>
            <a:ext cx="357188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6868" name="Picture 1" descr="New Picture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6013450"/>
            <a:ext cx="1019175" cy="463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6869" name="Picture 6" descr="logo_incae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607175"/>
            <a:ext cx="990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3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Low Carbon Strategy in Costa Rica</a:t>
            </a:r>
            <a:br>
              <a:rPr lang="en-US" sz="35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Carbon neutrality by 2021</a:t>
            </a:r>
            <a:endParaRPr lang="en-US" sz="3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3746500" cy="4876800"/>
          </a:xfrm>
        </p:spPr>
        <p:txBody>
          <a:bodyPr/>
          <a:lstStyle/>
          <a:p>
            <a:r>
              <a:rPr lang="en-US" sz="2200" smtClean="0"/>
              <a:t>Long-term strategic line for climate change</a:t>
            </a:r>
          </a:p>
          <a:p>
            <a:r>
              <a:rPr lang="en-US" sz="2200" smtClean="0"/>
              <a:t>Goal of zero emissions (year of reference)</a:t>
            </a:r>
          </a:p>
          <a:p>
            <a:r>
              <a:rPr lang="en-US" sz="2200" smtClean="0"/>
              <a:t>Country branding and international cooperation strategy</a:t>
            </a:r>
          </a:p>
          <a:p>
            <a:r>
              <a:rPr lang="en-US" sz="2200" smtClean="0"/>
              <a:t>Change of production and consumption patterns, cooperation strategy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29200" y="1676400"/>
            <a:ext cx="39624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125" indent="-282575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sz="2200">
                <a:latin typeface="Gill Sans MT"/>
              </a:rPr>
              <a:t>The TNA contributes in institutional design, regulatory and financial framework, and human and institutional capacity building.</a:t>
            </a:r>
          </a:p>
          <a:p>
            <a:pPr marL="365125" indent="-282575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sz="2200">
                <a:latin typeface="Gill Sans MT"/>
              </a:rPr>
              <a:t>Provides strategic lines of action is current streamlining of the National Climate Change Strategy for next 15 years</a:t>
            </a:r>
            <a:endParaRPr lang="en-US" sz="2900">
              <a:latin typeface="Gill Sans MT"/>
            </a:endParaRPr>
          </a:p>
        </p:txBody>
      </p:sp>
      <p:pic>
        <p:nvPicPr>
          <p:cNvPr id="16388" name="Picture 1" descr="New Picture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6013450"/>
            <a:ext cx="1019175" cy="463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6389" name="Picture 8" descr="logo_inca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07175"/>
            <a:ext cx="990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Technology Phase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Program in diffusion stage, deployment was in pilot project with 16.000 farmers involved in the program from around 50.000 in the country.</a:t>
            </a:r>
          </a:p>
          <a:p>
            <a:endParaRPr lang="es-ES" smtClean="0">
              <a:solidFill>
                <a:srgbClr val="FF0000"/>
              </a:solidFill>
            </a:endParaRPr>
          </a:p>
        </p:txBody>
      </p:sp>
      <p:sp>
        <p:nvSpPr>
          <p:cNvPr id="5" name="Action Button: Back or Previous 4">
            <a:hlinkClick r:id="rId2" action="ppaction://hlinksldjump" highlightClick="1"/>
          </p:cNvPr>
          <p:cNvSpPr/>
          <p:nvPr/>
        </p:nvSpPr>
        <p:spPr>
          <a:xfrm>
            <a:off x="8143875" y="5857875"/>
            <a:ext cx="357188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7892" name="Picture 1" descr="New Picture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6013450"/>
            <a:ext cx="1019175" cy="463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7893" name="Picture 6" descr="logo_incae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607175"/>
            <a:ext cx="990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2">
                    <a:satMod val="130000"/>
                  </a:schemeClr>
                </a:solidFill>
              </a:rPr>
              <a:t>Cultural </a:t>
            </a:r>
            <a:r>
              <a:rPr lang="es-ES" dirty="0" err="1" smtClean="0">
                <a:solidFill>
                  <a:schemeClr val="tx2">
                    <a:satMod val="130000"/>
                  </a:schemeClr>
                </a:solidFill>
              </a:rPr>
              <a:t>barriers</a:t>
            </a:r>
            <a:r>
              <a:rPr lang="es-ES" dirty="0" smtClean="0">
                <a:solidFill>
                  <a:schemeClr val="tx2">
                    <a:satMod val="130000"/>
                  </a:schemeClr>
                </a:solidFill>
              </a:rPr>
              <a:t> in </a:t>
            </a:r>
            <a:r>
              <a:rPr lang="es-ES" dirty="0" err="1" smtClean="0">
                <a:solidFill>
                  <a:schemeClr val="tx2">
                    <a:satMod val="130000"/>
                  </a:schemeClr>
                </a:solidFill>
              </a:rPr>
              <a:t>farmers</a:t>
            </a:r>
            <a:endParaRPr lang="es-E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Weakness and little experience in farming organizations.</a:t>
            </a:r>
          </a:p>
          <a:p>
            <a:r>
              <a:rPr lang="en-US" smtClean="0">
                <a:solidFill>
                  <a:srgbClr val="FF0000"/>
                </a:solidFill>
              </a:rPr>
              <a:t> Difficult to generate changes in living conditions of people.</a:t>
            </a:r>
          </a:p>
          <a:p>
            <a:r>
              <a:rPr lang="en-US" smtClean="0">
                <a:solidFill>
                  <a:srgbClr val="FF0000"/>
                </a:solidFill>
              </a:rPr>
              <a:t> Farmer organizations showed little interest in training.</a:t>
            </a:r>
          </a:p>
          <a:p>
            <a:r>
              <a:rPr lang="en-US" smtClean="0">
                <a:solidFill>
                  <a:srgbClr val="FF0000"/>
                </a:solidFill>
              </a:rPr>
              <a:t> Far from target audience: women, indigenous, rural youth.</a:t>
            </a:r>
            <a:endParaRPr lang="es-ES" smtClean="0">
              <a:solidFill>
                <a:srgbClr val="FF0000"/>
              </a:solidFill>
            </a:endParaRPr>
          </a:p>
          <a:p>
            <a:endParaRPr lang="es-ES" smtClean="0"/>
          </a:p>
        </p:txBody>
      </p:sp>
      <p:sp>
        <p:nvSpPr>
          <p:cNvPr id="5" name="Action Button: Back or Previous 4">
            <a:hlinkClick r:id="rId2" action="ppaction://hlinksldjump" highlightClick="1"/>
          </p:cNvPr>
          <p:cNvSpPr/>
          <p:nvPr/>
        </p:nvSpPr>
        <p:spPr>
          <a:xfrm>
            <a:off x="8143875" y="5857875"/>
            <a:ext cx="357188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8916" name="Picture 1" descr="New Picture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6013450"/>
            <a:ext cx="1019175" cy="463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8917" name="Picture 6" descr="logo_incae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607175"/>
            <a:ext cx="990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</a:rPr>
              <a:t>NEEDS showed requirement to streamline technology options 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524000"/>
            <a:ext cx="3886200" cy="3003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4965700"/>
            <a:ext cx="7848600" cy="1552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400">
                <a:solidFill>
                  <a:srgbClr val="35436A"/>
                </a:solidFill>
                <a:latin typeface="Gill Sans MT"/>
              </a:rPr>
              <a:t>National Economic, Environment and Development Study for Climate Change (NEEDS) shows that with identified technologies under C-Neutral country reaches in 2030 emissions similar to 2010</a:t>
            </a: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6019800" y="4648200"/>
            <a:ext cx="26860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Gill Sans MT"/>
              </a:rPr>
              <a:t>Source: MINAET-DSE-INCAE-FUNDECOR</a:t>
            </a:r>
          </a:p>
        </p:txBody>
      </p:sp>
      <p:pic>
        <p:nvPicPr>
          <p:cNvPr id="17413" name="Content Placeholder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1400" y="1524000"/>
            <a:ext cx="40576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" descr="New Picture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5" y="6013450"/>
            <a:ext cx="1019175" cy="463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7415" name="Picture 10" descr="logo_incae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607175"/>
            <a:ext cx="990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7763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31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Priority Sectors in National Climate Change Strategy (NCCS) 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22350" y="1295400"/>
            <a:ext cx="4768850" cy="3048000"/>
          </a:xfrm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114800"/>
            <a:ext cx="464820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5257800" y="1371600"/>
            <a:ext cx="2601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ill Sans MT"/>
              </a:rPr>
              <a:t>Key sectors for mitigation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6494463" y="3733800"/>
            <a:ext cx="2649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ill Sans MT"/>
              </a:rPr>
              <a:t>Key sectors for adaptation</a:t>
            </a:r>
          </a:p>
        </p:txBody>
      </p:sp>
      <p:pic>
        <p:nvPicPr>
          <p:cNvPr id="18438" name="Picture 1" descr="New Picture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5" y="6013450"/>
            <a:ext cx="1019175" cy="463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8439" name="Picture 7" descr="logo_incae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607175"/>
            <a:ext cx="990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66800" y="4572000"/>
            <a:ext cx="32004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Sector prioritization based on inventory of GEI´s, vulnerability studies and sectoral strategies and NCCS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130000"/>
                  </a:schemeClr>
                </a:solidFill>
              </a:rPr>
              <a:t>Sources of green house gases emissions</a:t>
            </a:r>
            <a:endParaRPr lang="en-US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0" y="3962400"/>
            <a:ext cx="22098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Energy main source: transportation of 64% energy consumption</a:t>
            </a:r>
          </a:p>
        </p:txBody>
      </p:sp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1143000" y="5943600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Gill Sans MT"/>
              </a:rPr>
              <a:t>Carbon dioxide (CO</a:t>
            </a:r>
            <a:r>
              <a:rPr lang="en-US" sz="1600" baseline="-25000">
                <a:latin typeface="Gill Sans MT"/>
              </a:rPr>
              <a:t>2</a:t>
            </a:r>
            <a:r>
              <a:rPr lang="en-US" sz="1600">
                <a:latin typeface="Gill Sans MT"/>
              </a:rPr>
              <a:t>), methane (CH</a:t>
            </a:r>
            <a:r>
              <a:rPr lang="en-US" sz="1600" baseline="-25000">
                <a:latin typeface="Gill Sans MT"/>
              </a:rPr>
              <a:t>4</a:t>
            </a:r>
            <a:r>
              <a:rPr lang="en-US" sz="1600">
                <a:latin typeface="Gill Sans MT"/>
              </a:rPr>
              <a:t>), nitrous oxide (N</a:t>
            </a:r>
            <a:r>
              <a:rPr lang="en-US" sz="1600" baseline="-25000">
                <a:latin typeface="Gill Sans MT"/>
              </a:rPr>
              <a:t>2</a:t>
            </a:r>
            <a:r>
              <a:rPr lang="en-US" sz="1600">
                <a:latin typeface="Gill Sans MT"/>
              </a:rPr>
              <a:t>O), halocarbons (HFCs), carbon monoxide (CO), nitrogen oxides (NOx), other volatile hydrocarbons (NMVOC), sulfur dioxide (SO</a:t>
            </a:r>
            <a:r>
              <a:rPr lang="en-US" sz="1600" baseline="-25000">
                <a:latin typeface="Gill Sans MT"/>
              </a:rPr>
              <a:t>2</a:t>
            </a:r>
            <a:r>
              <a:rPr lang="en-US" sz="1600">
                <a:latin typeface="Gill Sans MT"/>
              </a:rPr>
              <a:t>)</a:t>
            </a:r>
          </a:p>
        </p:txBody>
      </p:sp>
      <p:sp>
        <p:nvSpPr>
          <p:cNvPr id="19460" name="TextBox 8"/>
          <p:cNvSpPr txBox="1">
            <a:spLocks noChangeArrowheads="1"/>
          </p:cNvSpPr>
          <p:nvPr/>
        </p:nvSpPr>
        <p:spPr bwMode="auto">
          <a:xfrm>
            <a:off x="3405188" y="5486400"/>
            <a:ext cx="26209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Gill Sans MT"/>
              </a:rPr>
              <a:t>Source: Instituto Meteorológico  Nacional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438275"/>
            <a:ext cx="808037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" descr="New Picture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5" y="6013450"/>
            <a:ext cx="1019175" cy="463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9463" name="Picture 10" descr="logo_incae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607175"/>
            <a:ext cx="990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9248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  <a:t>Expected Variation in Rain and Temperature in next 100 years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4425" y="1676400"/>
            <a:ext cx="3838575" cy="2659063"/>
          </a:xfrm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3950" y="4114800"/>
            <a:ext cx="4133850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4876800" y="2590800"/>
            <a:ext cx="2176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ill Sans MT"/>
              </a:rPr>
              <a:t>Annual rain variation</a:t>
            </a: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1981200" y="5181600"/>
            <a:ext cx="2940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ill Sans MT"/>
              </a:rPr>
              <a:t>Annual temperature variation</a:t>
            </a:r>
          </a:p>
        </p:txBody>
      </p:sp>
      <p:pic>
        <p:nvPicPr>
          <p:cNvPr id="21510" name="Picture 1" descr="New Picture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5" y="6013450"/>
            <a:ext cx="1019175" cy="463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1511" name="Picture 7" descr="logo_incae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607175"/>
            <a:ext cx="990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96" name="Group 68"/>
          <p:cNvGraphicFramePr>
            <a:graphicFrameLocks noGrp="1"/>
          </p:cNvGraphicFramePr>
          <p:nvPr>
            <p:ph idx="1"/>
          </p:nvPr>
        </p:nvGraphicFramePr>
        <p:xfrm>
          <a:off x="1143000" y="0"/>
          <a:ext cx="4724400" cy="6829425"/>
        </p:xfrm>
        <a:graphic>
          <a:graphicData uri="http://schemas.openxmlformats.org/drawingml/2006/table">
            <a:tbl>
              <a:tblPr/>
              <a:tblGrid>
                <a:gridCol w="1574800"/>
                <a:gridCol w="1574800"/>
                <a:gridCol w="1574800"/>
              </a:tblGrid>
              <a:tr h="2873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Prioritization of Sectors y Subsectors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2849" marR="328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Topic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2849" marR="328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Sector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2849" marR="328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Sub-sector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2849" marR="328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80975"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Mitigation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2849" marR="328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Energy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2849" marR="328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Public transport</a:t>
                      </a: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2849" marR="328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Private transport</a:t>
                      </a: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2849" marR="328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Electric efficiency and conservation</a:t>
                      </a: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2849" marR="328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Industry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2849" marR="328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Cement</a:t>
                      </a: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2849" marR="328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Efficient power consumption</a:t>
                      </a: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2849" marR="328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Waste Management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2849" marR="328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Energy production industry</a:t>
                      </a: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2849" marR="328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Utilization of methane in water treatment plants</a:t>
                      </a: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2849" marR="328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Agriculture and Livestock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2849" marR="328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Recognition scheme for environmental services</a:t>
                      </a: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2849" marR="328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Farming systems to reduce methane</a:t>
                      </a: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2849" marR="328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371475">
                <a:tc row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Adaptation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2849" marR="328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Infrastructure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2849" marR="328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Road construction standards</a:t>
                      </a: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2849" marR="328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Popular housing</a:t>
                      </a: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2849" marR="328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Protection of bridges with green barriers</a:t>
                      </a: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2849" marR="328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Water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2849" marR="328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Irrigation</a:t>
                      </a: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2849" marR="328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Human consumption</a:t>
                      </a: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2849" marR="328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Hydropower production</a:t>
                      </a: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2849" marR="328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5635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Forestry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2849" marR="328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Protection of forest environmental service payments</a:t>
                      </a: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2849" marR="328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Watershed management</a:t>
                      </a: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2849" marR="328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Corridors</a:t>
                      </a: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2849" marR="328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Institutional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2849" marR="328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Definition of adaptation policy</a:t>
                      </a: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2849" marR="328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Institutional Design for adaptation</a:t>
                      </a: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32849" marR="328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43600" y="152400"/>
            <a:ext cx="30480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Workshop in September 2010: Conformation of stakeholders network and prioritization of sectors and subsectors.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2592" name="Picture 5" descr="Foto Taller Nacional 1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700588"/>
            <a:ext cx="3009900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93" name="Picture 1" descr="New Picture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6013450"/>
            <a:ext cx="1019175" cy="463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2594" name="Picture 7" descr="logo_incae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607175"/>
            <a:ext cx="990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tx2">
                    <a:satMod val="130000"/>
                  </a:schemeClr>
                </a:solidFill>
              </a:rPr>
              <a:t>Criteria for Sector and Subsectors Prioritization</a:t>
            </a:r>
            <a:r>
              <a:rPr lang="es-ES" sz="44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s-ES" sz="4400" b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7388225" y="6596063"/>
            <a:ext cx="16033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Gill Sans MT"/>
              </a:rPr>
              <a:t>Source: MINAET-INCAE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95400" y="1217613"/>
          <a:ext cx="7467600" cy="5335587"/>
        </p:xfrm>
        <a:graphic>
          <a:graphicData uri="http://schemas.openxmlformats.org/drawingml/2006/table">
            <a:tbl>
              <a:tblPr/>
              <a:tblGrid>
                <a:gridCol w="2119835"/>
                <a:gridCol w="1488703"/>
                <a:gridCol w="269798"/>
                <a:gridCol w="2065264"/>
                <a:gridCol w="1524000"/>
              </a:tblGrid>
              <a:tr h="28495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Mitigation</a:t>
                      </a:r>
                      <a:endParaRPr lang="en-US" sz="20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96" marR="9296" marT="9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96" marR="9296" marT="9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Vulnerability</a:t>
                      </a:r>
                      <a:endParaRPr lang="en-US" sz="20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96" marR="9296" marT="9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592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Importance in social, economic and environmental situation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96" marR="9296" marT="9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lvl="0" indent="-342900" algn="l" fontAlgn="b">
                        <a:buAutoNum type="arabicPeriod"/>
                      </a:pP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A: High </a:t>
                      </a:r>
                    </a:p>
                    <a:p>
                      <a:pPr marL="342900" lvl="0" indent="-342900" algn="l" fontAlgn="b">
                        <a:buAutoNum type="arabicPeriod"/>
                      </a:pP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M: Medium</a:t>
                      </a:r>
                    </a:p>
                    <a:p>
                      <a:pPr marL="342900" lvl="0" indent="-342900" algn="l" fontAlgn="b">
                        <a:buAutoNum type="arabicPeriod"/>
                      </a:pP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B: Low</a:t>
                      </a:r>
                    </a:p>
                  </a:txBody>
                  <a:tcPr marL="9296" marR="9296" marT="9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96" marR="9296" marT="9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Importance in social, economic and environmental situation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96" marR="9296" marT="9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indent="-342900" algn="l" fontAlgn="b">
                        <a:buAutoNum type="arabicPeriod"/>
                      </a:pP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A: High </a:t>
                      </a:r>
                    </a:p>
                    <a:p>
                      <a:pPr marL="342900" indent="-342900" algn="l" fontAlgn="b">
                        <a:buAutoNum type="arabicPeriod"/>
                      </a:pP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M: Medium </a:t>
                      </a:r>
                    </a:p>
                    <a:p>
                      <a:pPr marL="342900" indent="-342900" algn="l" fontAlgn="b">
                        <a:buAutoNum type="arabicPeriod"/>
                      </a:pP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B: Low</a:t>
                      </a:r>
                    </a:p>
                  </a:txBody>
                  <a:tcPr marL="9296" marR="9296" marT="9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592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96" marR="9296" marT="9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592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Contribution of Greenhouse Gases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96" marR="9296" marT="9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lvl="0" indent="-342900" algn="l" fontAlgn="b">
                        <a:buAutoNum type="arabicPeriod"/>
                      </a:pP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A: High </a:t>
                      </a:r>
                    </a:p>
                    <a:p>
                      <a:pPr marL="342900" lvl="0" indent="-342900" algn="l" fontAlgn="b">
                        <a:buAutoNum type="arabicPeriod"/>
                      </a:pP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M: Medium </a:t>
                      </a:r>
                    </a:p>
                    <a:p>
                      <a:pPr marL="342900" lvl="0" indent="-342900" algn="l" fontAlgn="b">
                        <a:buAutoNum type="arabicPeriod"/>
                      </a:pP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B: Low</a:t>
                      </a:r>
                    </a:p>
                  </a:txBody>
                  <a:tcPr marL="9296" marR="9296" marT="9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96" marR="9296" marT="9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Degree of risk or level of potential impact to climate change 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96" marR="9296" marT="9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indent="-342900" algn="l" fontAlgn="b">
                        <a:buAutoNum type="arabicPeriod"/>
                      </a:pP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A: High </a:t>
                      </a:r>
                    </a:p>
                    <a:p>
                      <a:pPr marL="342900" indent="-342900" algn="l" fontAlgn="b">
                        <a:buAutoNum type="arabicPeriod"/>
                      </a:pP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M: Medium </a:t>
                      </a:r>
                    </a:p>
                    <a:p>
                      <a:pPr marL="342900" indent="-342900" algn="l" fontAlgn="b">
                        <a:buAutoNum type="arabicPeriod"/>
                      </a:pP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B: Low</a:t>
                      </a:r>
                    </a:p>
                  </a:txBody>
                  <a:tcPr marL="9296" marR="9296" marT="9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592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96" marR="9296" marT="9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9893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Horizon of technology readiness</a:t>
                      </a:r>
                    </a:p>
                  </a:txBody>
                  <a:tcPr marL="9296" marR="9296" marT="9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lvl="0" indent="-342900" algn="l" fontAlgn="b">
                        <a:buAutoNum type="arabicPeriod"/>
                      </a:pP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C: Short-term </a:t>
                      </a:r>
                    </a:p>
                    <a:p>
                      <a:pPr marL="342900" lvl="0" indent="-342900" algn="l" fontAlgn="b">
                        <a:buAutoNum type="arabicPeriod"/>
                      </a:pP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M: Medium Term </a:t>
                      </a:r>
                    </a:p>
                    <a:p>
                      <a:pPr marL="342900" lvl="0" indent="-342900" algn="l" fontAlgn="b">
                        <a:buAutoNum type="arabicPeriod"/>
                      </a:pP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L: Long Term</a:t>
                      </a:r>
                    </a:p>
                  </a:txBody>
                  <a:tcPr marL="9296" marR="9296" marT="9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96" marR="9296" marT="9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Horizon of technology readiness</a:t>
                      </a:r>
                    </a:p>
                  </a:txBody>
                  <a:tcPr marL="9296" marR="9296" marT="9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indent="-342900" algn="l" fontAlgn="b">
                        <a:buAutoNum type="arabicPeriod"/>
                      </a:pP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C: Short-term </a:t>
                      </a:r>
                    </a:p>
                    <a:p>
                      <a:pPr marL="342900" indent="-342900" algn="l" fontAlgn="b">
                        <a:buAutoNum type="arabicPeriod"/>
                      </a:pP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M: Medium Term </a:t>
                      </a:r>
                    </a:p>
                    <a:p>
                      <a:pPr marL="342900" indent="-342900" algn="l" fontAlgn="b">
                        <a:buAutoNum type="arabicPeriod"/>
                      </a:pP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L: Long Term</a:t>
                      </a:r>
                    </a:p>
                  </a:txBody>
                  <a:tcPr marL="9296" marR="9296" marT="9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893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96" marR="9296" marT="9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3054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Scale of investment required</a:t>
                      </a:r>
                    </a:p>
                  </a:txBody>
                  <a:tcPr marL="9296" marR="9296" marT="9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lvl="0" indent="-342900" algn="l" fontAlgn="b">
                        <a:buAutoNum type="arabicPeriod"/>
                      </a:pP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A: High </a:t>
                      </a:r>
                    </a:p>
                    <a:p>
                      <a:pPr marL="342900" lvl="0" indent="-342900" algn="l" fontAlgn="b">
                        <a:buAutoNum type="arabicPeriod"/>
                      </a:pP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M: Medium </a:t>
                      </a:r>
                    </a:p>
                    <a:p>
                      <a:pPr marL="342900" lvl="0" indent="-342900" algn="l" fontAlgn="b">
                        <a:buAutoNum type="arabicPeriod"/>
                      </a:pP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B: Low</a:t>
                      </a:r>
                    </a:p>
                  </a:txBody>
                  <a:tcPr marL="9296" marR="9296" marT="9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96" marR="9296" marT="9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Scale of investment required</a:t>
                      </a:r>
                    </a:p>
                  </a:txBody>
                  <a:tcPr marL="9296" marR="9296" marT="9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indent="-342900" algn="l" fontAlgn="b">
                        <a:buAutoNum type="arabicPeriod"/>
                      </a:pP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A: High </a:t>
                      </a:r>
                    </a:p>
                    <a:p>
                      <a:pPr marL="342900" indent="-342900" algn="l" fontAlgn="b">
                        <a:buAutoNum type="arabicPeriod"/>
                      </a:pP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M: Medium </a:t>
                      </a:r>
                    </a:p>
                    <a:p>
                      <a:pPr marL="342900" indent="-342900" algn="l" fontAlgn="b">
                        <a:buAutoNum type="arabicPeriod"/>
                      </a:pP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B: Low</a:t>
                      </a:r>
                    </a:p>
                  </a:txBody>
                  <a:tcPr marL="9296" marR="9296" marT="9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5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96" marR="9296" marT="9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592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Preparation depends on transfer of technology, market development, new institutional design and development of human capacity</a:t>
                      </a:r>
                    </a:p>
                  </a:txBody>
                  <a:tcPr marL="9296" marR="9296" marT="9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lvl="0" indent="-342900" algn="l" fontAlgn="b">
                        <a:buAutoNum type="arabicPeriod"/>
                      </a:pP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A: High </a:t>
                      </a:r>
                    </a:p>
                    <a:p>
                      <a:pPr marL="342900" lvl="0" indent="-342900" algn="l" fontAlgn="b">
                        <a:buAutoNum type="arabicPeriod"/>
                      </a:pP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M: Medium </a:t>
                      </a:r>
                    </a:p>
                    <a:p>
                      <a:pPr marL="342900" lvl="0" indent="-342900" algn="l" fontAlgn="b">
                        <a:buAutoNum type="arabicPeriod"/>
                      </a:pP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B: Low</a:t>
                      </a:r>
                    </a:p>
                  </a:txBody>
                  <a:tcPr marL="9296" marR="9296" marT="9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96" marR="9296" marT="9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Preparation depends on transfer of technology, market development, new institutional design and development of human capacity</a:t>
                      </a:r>
                    </a:p>
                  </a:txBody>
                  <a:tcPr marL="9296" marR="9296" marT="9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indent="-342900" algn="l" fontAlgn="b">
                        <a:buAutoNum type="arabicPeriod"/>
                      </a:pP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A: High </a:t>
                      </a:r>
                    </a:p>
                    <a:p>
                      <a:pPr marL="342900" indent="-342900" algn="l" fontAlgn="b">
                        <a:buAutoNum type="arabicPeriod"/>
                      </a:pP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M: Medium </a:t>
                      </a:r>
                    </a:p>
                    <a:p>
                      <a:pPr marL="342900" indent="-342900" algn="l" fontAlgn="b">
                        <a:buAutoNum type="arabicPeriod"/>
                      </a:pP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B: Low</a:t>
                      </a:r>
                    </a:p>
                  </a:txBody>
                  <a:tcPr marL="9296" marR="9296" marT="9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43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96" marR="9296" marT="9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609" name="Picture 1" descr="New Picture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6013450"/>
            <a:ext cx="1019175" cy="463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3610" name="Picture 8" descr="logo_inca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07175"/>
            <a:ext cx="990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4977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Technology Prioritization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4578" name="Content Placeholder 3" descr="Taller TNA 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3238" y="2133600"/>
            <a:ext cx="2138362" cy="1509713"/>
          </a:xfrm>
        </p:spPr>
      </p:pic>
      <p:pic>
        <p:nvPicPr>
          <p:cNvPr id="24579" name="Picture 4" descr="Taller TNA 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5257800"/>
            <a:ext cx="22923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DSC_004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752850"/>
            <a:ext cx="2136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43000" y="2278063"/>
            <a:ext cx="5410200" cy="3743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solidFill>
                  <a:srgbClr val="35436A"/>
                </a:solidFill>
                <a:latin typeface="Gill Sans MT"/>
              </a:rPr>
              <a:t>This workshop showed results of research and evaluation through sectoral team working. </a:t>
            </a:r>
          </a:p>
          <a:p>
            <a:pPr>
              <a:buFont typeface="Arial" charset="0"/>
              <a:buChar char="•"/>
            </a:pPr>
            <a:endParaRPr lang="en-US" sz="2400">
              <a:solidFill>
                <a:srgbClr val="35436A"/>
              </a:solidFill>
              <a:latin typeface="Gill Sans MT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rgbClr val="35436A"/>
                </a:solidFill>
                <a:latin typeface="Gill Sans MT"/>
              </a:rPr>
              <a:t>Discussion around identified technologies allowed familiarization by all stakeholders.</a:t>
            </a:r>
          </a:p>
          <a:p>
            <a:pPr>
              <a:buFont typeface="Arial" charset="0"/>
              <a:buChar char="•"/>
            </a:pPr>
            <a:endParaRPr lang="en-US" sz="2400">
              <a:solidFill>
                <a:srgbClr val="35436A"/>
              </a:solidFill>
              <a:latin typeface="Gill Sans MT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rgbClr val="35436A"/>
                </a:solidFill>
                <a:latin typeface="Gill Sans MT"/>
              </a:rPr>
              <a:t>Evaluation followed a multi-criteria matrix to prioritized technologies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1103313"/>
            <a:ext cx="4572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Workshop for prioritization of technologies in  April 2011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4583" name="Picture 1" descr="New Picture (1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575" y="6013450"/>
            <a:ext cx="1019175" cy="463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4584" name="Picture 10" descr="logo_incae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607175"/>
            <a:ext cx="990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2815</TotalTime>
  <Words>774</Words>
  <Application>Microsoft Office PowerPoint</Application>
  <PresentationFormat>On-screen Show (4:3)</PresentationFormat>
  <Paragraphs>146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Gill Sans MT</vt:lpstr>
      <vt:lpstr>Arial</vt:lpstr>
      <vt:lpstr>Wingdings 2</vt:lpstr>
      <vt:lpstr>Verdana</vt:lpstr>
      <vt:lpstr>Calibri</vt:lpstr>
      <vt:lpstr>Times New Roman</vt:lpstr>
      <vt:lpstr>Solstice</vt:lpstr>
      <vt:lpstr>Solstice</vt:lpstr>
      <vt:lpstr>Solstice</vt:lpstr>
      <vt:lpstr>Solstice</vt:lpstr>
      <vt:lpstr>Solstice</vt:lpstr>
      <vt:lpstr>The TNA Process in Costa Rica   Experiences and lessons learned</vt:lpstr>
      <vt:lpstr>Low Carbon Strategy in Costa Rica  Carbon neutrality by 2021</vt:lpstr>
      <vt:lpstr>NEEDS showed requirement to streamline technology options </vt:lpstr>
      <vt:lpstr>Priority Sectors in National Climate Change Strategy (NCCS) </vt:lpstr>
      <vt:lpstr>Sources of green house gases emissions</vt:lpstr>
      <vt:lpstr>Expected Variation in Rain and Temperature in next 100 years</vt:lpstr>
      <vt:lpstr>Slide 7</vt:lpstr>
      <vt:lpstr>Criteria for Sector and Subsectors Prioritization </vt:lpstr>
      <vt:lpstr>Technology Prioritization</vt:lpstr>
      <vt:lpstr>Technology Portfolio</vt:lpstr>
      <vt:lpstr>Multi-criteria Analysis</vt:lpstr>
      <vt:lpstr>Results of Prioritization Process</vt:lpstr>
      <vt:lpstr>Slide 13</vt:lpstr>
      <vt:lpstr>Lessons Learned  in Costa Rica</vt:lpstr>
      <vt:lpstr>Lessons Learned  in Costa Rica</vt:lpstr>
      <vt:lpstr>The TNA Process in Costa Rica</vt:lpstr>
      <vt:lpstr>Annex Example of Some Identified Barriers in the Map</vt:lpstr>
      <vt:lpstr>Policies</vt:lpstr>
      <vt:lpstr>Environmental Services Pay</vt:lpstr>
      <vt:lpstr>Technology Phase</vt:lpstr>
      <vt:lpstr>Cultural barriers in farmers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Francisco</dc:creator>
  <cp:lastModifiedBy>autologin</cp:lastModifiedBy>
  <cp:revision>193</cp:revision>
  <dcterms:created xsi:type="dcterms:W3CDTF">2010-10-13T04:09:24Z</dcterms:created>
  <dcterms:modified xsi:type="dcterms:W3CDTF">2011-06-01T09:22:29Z</dcterms:modified>
</cp:coreProperties>
</file>