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320" r:id="rId3"/>
    <p:sldId id="321" r:id="rId4"/>
    <p:sldId id="301" r:id="rId5"/>
    <p:sldId id="331" r:id="rId6"/>
    <p:sldId id="323" r:id="rId7"/>
    <p:sldId id="325" r:id="rId8"/>
    <p:sldId id="303" r:id="rId9"/>
    <p:sldId id="319" r:id="rId10"/>
    <p:sldId id="330" r:id="rId11"/>
    <p:sldId id="328" r:id="rId12"/>
    <p:sldId id="304" r:id="rId13"/>
    <p:sldId id="283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8000"/>
    <a:srgbClr val="F56617"/>
    <a:srgbClr val="D4D438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5" autoAdjust="0"/>
    <p:restoredTop sz="94660"/>
  </p:normalViewPr>
  <p:slideViewPr>
    <p:cSldViewPr>
      <p:cViewPr>
        <p:scale>
          <a:sx n="100" d="100"/>
          <a:sy n="100" d="100"/>
        </p:scale>
        <p:origin x="-5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223487-1526-4458-B44B-B70869DDCAA8}" type="datetimeFigureOut">
              <a:rPr lang="en-US"/>
              <a:pPr>
                <a:defRPr/>
              </a:pPr>
              <a:t>3/6/2011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F26B74-0B04-4BD3-A2D5-99433E2AF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322591-6FEF-49B0-AF5F-65321940A614}" type="datetimeFigureOut">
              <a:rPr lang="en-US"/>
              <a:pPr>
                <a:defRPr/>
              </a:pPr>
              <a:t>3/6/2011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305E3D-6F8B-4723-87BA-38CBCA79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700088"/>
            <a:ext cx="4641850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700088"/>
            <a:ext cx="4641850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541" tIns="46271" rIns="92541" bIns="4627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4D302-27D9-4611-A279-B91605D24D4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8075" y="698500"/>
            <a:ext cx="4643438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863" tIns="46431" rIns="92863" bIns="4643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63" tIns="46431" rIns="92863" bIns="46431" anchor="b"/>
          <a:lstStyle/>
          <a:p>
            <a:pPr algn="r" defTabSz="927100"/>
            <a:fld id="{0D973239-BC01-44A2-B5E2-9F3A327EAD18}" type="slidenum">
              <a:rPr lang="en-US" sz="1200">
                <a:latin typeface="Calibri" pitchFamily="34" charset="0"/>
              </a:rPr>
              <a:pPr algn="r" defTabSz="927100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700088"/>
            <a:ext cx="4641850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700088"/>
            <a:ext cx="4641850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541" tIns="46271" rIns="92541" bIns="4627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C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700088"/>
            <a:ext cx="4641850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541" tIns="46271" rIns="92541" bIns="4627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700088"/>
            <a:ext cx="4641850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541" tIns="46271" rIns="92541" bIns="4627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700088"/>
            <a:ext cx="4641850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541" tIns="46271" rIns="92541" bIns="4627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700088"/>
            <a:ext cx="4641850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541" tIns="46271" rIns="92541" bIns="4627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700088"/>
            <a:ext cx="4641850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541" tIns="46271" rIns="92541" bIns="4627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700088"/>
            <a:ext cx="4641850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541" tIns="46271" rIns="92541" bIns="4627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AC2A-3E59-44A6-A82B-14546D0F15E7}" type="datetimeFigureOut">
              <a:rPr lang="en-US"/>
              <a:pPr>
                <a:defRPr/>
              </a:pPr>
              <a:t>3/6/2011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C48E-5C44-41A6-85B1-A819C02A5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7543800" cy="4343400"/>
          </a:xfrm>
        </p:spPr>
        <p:txBody>
          <a:bodyPr/>
          <a:lstStyle>
            <a:lvl1pPr marL="274320" indent="-27432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00826-39A3-434B-A459-AB5C7552AE16}" type="datetimeFigureOut">
              <a:rPr lang="en-US"/>
              <a:pPr>
                <a:defRPr/>
              </a:pPr>
              <a:t>3/6/2011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FB1B-C872-4FB9-AFB7-8442318BD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1F3D-DCFB-4FB2-A3C3-8E58ED20824A}" type="datetimeFigureOut">
              <a:rPr lang="en-US"/>
              <a:pPr>
                <a:defRPr/>
              </a:pPr>
              <a:t>3/6/2011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B8EC-E003-4694-957D-BAC41CD80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DCFE-C282-49B2-88D0-A9D899701D10}" type="datetimeFigureOut">
              <a:rPr lang="en-US"/>
              <a:pPr>
                <a:defRPr/>
              </a:pPr>
              <a:t>3/6/2011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2CC2-BDDB-4F37-82F5-169D65BDC0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19C3-05CD-4B25-9917-7584156BF311}" type="datetimeFigureOut">
              <a:rPr lang="en-US"/>
              <a:pPr>
                <a:defRPr/>
              </a:pPr>
              <a:t>3/6/2011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6C0C-CAD0-454A-82CA-2137E6F456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2D4C-E016-40FA-A41F-AA107F70E149}" type="datetimeFigureOut">
              <a:rPr lang="en-US"/>
              <a:pPr>
                <a:defRPr/>
              </a:pPr>
              <a:t>3/6/2011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3E6D3-DE8C-4449-B7B3-5BC5F3C8CD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6076-1874-423A-AD79-D856961F5C35}" type="datetimeFigureOut">
              <a:rPr lang="en-US"/>
              <a:pPr>
                <a:defRPr/>
              </a:pPr>
              <a:t>3/6/2011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7F9D-5922-44AB-BDD5-583C0B8BE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600200"/>
            <a:ext cx="754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stylesjöalkaösdkfjöasdkjföasdkfjöasdkfjasödkfjasödfj</a:t>
            </a:r>
          </a:p>
          <a:p>
            <a:pPr lvl="0"/>
            <a:r>
              <a:rPr lang="de-DE" smtClean="0"/>
              <a:t>öaskldjföaskjd</a:t>
            </a:r>
            <a:endParaRPr lang="en-US" smtClean="0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DD854-EF71-48D8-8D0C-4F5DA8123AB5}" type="datetimeFigureOut">
              <a:rPr lang="en-US"/>
              <a:pPr>
                <a:defRPr/>
              </a:pPr>
              <a:t>3/6/2011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AEC3C1-F581-4D73-B243-B3BF42CE8D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0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5611813"/>
            <a:ext cx="9144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lang="en-US" sz="3200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dixon1@thegef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aoki@thegef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>
                <a:solidFill>
                  <a:srgbClr val="0070C0"/>
                </a:solidFill>
                <a:effectLst/>
              </a:rPr>
              <a:t>Update on </a:t>
            </a:r>
            <a:br>
              <a:rPr sz="4000">
                <a:solidFill>
                  <a:srgbClr val="0070C0"/>
                </a:solidFill>
                <a:effectLst/>
              </a:rPr>
            </a:br>
            <a:r>
              <a:rPr sz="4000">
                <a:solidFill>
                  <a:srgbClr val="0070C0"/>
                </a:solidFill>
                <a:effectLst/>
              </a:rPr>
              <a:t>Poznan Strategic </a:t>
            </a:r>
            <a:r>
              <a:rPr sz="4000" err="1">
                <a:solidFill>
                  <a:srgbClr val="0070C0"/>
                </a:solidFill>
                <a:effectLst/>
              </a:rPr>
              <a:t>Programme</a:t>
            </a:r>
            <a:r>
              <a:rPr sz="4000">
                <a:solidFill>
                  <a:srgbClr val="0070C0"/>
                </a:solidFill>
                <a:effectLst/>
              </a:rPr>
              <a:t> on Technology Transfer</a:t>
            </a:r>
            <a:endParaRPr>
              <a:solidFill>
                <a:srgbClr val="0070C0"/>
              </a:solidFill>
              <a:effectLst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620000" cy="2895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Prepared for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Technology Needs Assessment Workshop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(1-2 June 2011)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By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Dr. Robert Dixon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Team Leader, Climate and Chemicals</a:t>
            </a:r>
            <a:endParaRPr lang="en-US" sz="19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7848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 smtClean="0">
                <a:solidFill>
                  <a:srgbClr val="008000"/>
                </a:solidFill>
                <a:effectLst/>
              </a:rPr>
              <a:t>Dissemination</a:t>
            </a:r>
            <a:endParaRPr sz="2800">
              <a:solidFill>
                <a:srgbClr val="008000"/>
              </a:solidFill>
              <a:effectLst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5486400" cy="4953000"/>
          </a:xfrm>
        </p:spPr>
        <p:txBody>
          <a:bodyPr/>
          <a:lstStyle/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Wingdings 2" pitchFamily="18" charset="2"/>
              <a:buNone/>
            </a:pPr>
            <a:endParaRPr sz="1800">
              <a:latin typeface="Arial" charset="0"/>
              <a:cs typeface="Arial" charset="0"/>
              <a:sym typeface="Wingdings" pitchFamily="2" charset="2"/>
            </a:endParaRPr>
          </a:p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Arial" charset="0"/>
              <a:buChar char="•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Ministerial meeting on climate technology transfer (April 2011)</a:t>
            </a:r>
          </a:p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Arial" charset="0"/>
              <a:buChar char="•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COP16 side event on technology transfer</a:t>
            </a:r>
          </a:p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Arial" charset="0"/>
              <a:buChar char="•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Publications of Poznan programme, case studies and lessons learned</a:t>
            </a:r>
          </a:p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Arial" charset="0"/>
              <a:buChar char="•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Google-GEF partnership development</a:t>
            </a:r>
          </a:p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Arial" charset="0"/>
              <a:buChar char="•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Website update</a:t>
            </a:r>
          </a:p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Arial" charset="0"/>
              <a:buChar char="•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Knowledge management initiative for tech transfer (ongoing)</a:t>
            </a:r>
          </a:p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Wingdings 2" pitchFamily="18" charset="2"/>
              <a:buNone/>
            </a:pPr>
            <a:endParaRPr sz="1800"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66800"/>
            <a:ext cx="18589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6172200" y="36576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latin typeface="Calibri" pitchFamily="34" charset="0"/>
              </a:rPr>
              <a:t>Publication on EST Transfer (GEF 2010) downloadable from: http://www.thegef.org/gef/pubs/tech-transfer-case-studies-2010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"/>
            <a:ext cx="7848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 smtClean="0">
                <a:solidFill>
                  <a:srgbClr val="008000"/>
                </a:solidFill>
                <a:effectLst/>
              </a:rPr>
              <a:t>GEF-5 Outlook and Technology Transfer</a:t>
            </a:r>
            <a:endParaRPr sz="2800">
              <a:solidFill>
                <a:srgbClr val="008000"/>
              </a:solidFill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7696200" cy="4343400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sz="1800">
                <a:solidFill>
                  <a:srgbClr val="0000FF"/>
                </a:solidFill>
              </a:rPr>
              <a:t>Record replenishment level achieved for GEF-5 (2010-2014) 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$4.34 billion total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$1.4 billion for climate change mitigation</a:t>
            </a:r>
          </a:p>
          <a:p>
            <a:pPr>
              <a:lnSpc>
                <a:spcPct val="120000"/>
              </a:lnSpc>
              <a:defRPr/>
            </a:pPr>
            <a:r>
              <a:rPr sz="1800">
                <a:solidFill>
                  <a:srgbClr val="0000FF"/>
                </a:solidFill>
              </a:rPr>
              <a:t>GEF climate change strategy guided by 3 principles: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Responsiveness to Convention guidance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Consideration of national circumstances of recipient countries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Cost-effectiveness in achieving global environmental benefits</a:t>
            </a:r>
          </a:p>
          <a:p>
            <a:pPr marL="274320" lvl="1" indent="-27432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Entire GEF climate change portfolio supports technology transfer</a:t>
            </a:r>
            <a:endParaRPr lang="en-US" sz="1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>
                <a:sym typeface="Wingdings" pitchFamily="2" charset="2"/>
              </a:rPr>
              <a:t>6 objectives range from demonstrations of innovative, low-carbon technologies to investments and enabling activities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800" dirty="0" smtClean="0">
              <a:sym typeface="Wingdings" pitchFamily="2" charset="2"/>
            </a:endParaRP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600" smtClean="0">
                <a:solidFill>
                  <a:srgbClr val="008000"/>
                </a:solidFill>
                <a:effectLst/>
              </a:rPr>
              <a:t>Tech Transfer Embedded in GEF-5 Mitigation Strategy</a:t>
            </a:r>
            <a:endParaRPr sz="2600"/>
          </a:p>
        </p:txBody>
      </p:sp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133600"/>
            <a:ext cx="8686800" cy="4702175"/>
          </a:xfrm>
        </p:spPr>
      </p:pic>
      <p:sp>
        <p:nvSpPr>
          <p:cNvPr id="32771" name="テキスト ボックス 3"/>
          <p:cNvSpPr txBox="1">
            <a:spLocks noChangeArrowheads="1"/>
          </p:cNvSpPr>
          <p:nvPr/>
        </p:nvSpPr>
        <p:spPr bwMode="auto">
          <a:xfrm>
            <a:off x="381000" y="838200"/>
            <a:ext cx="883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 typeface="Wingdings" pitchFamily="2" charset="2"/>
              <a:buChar char="ü"/>
            </a:pPr>
            <a:r>
              <a:rPr kumimoji="1" lang="en-US" altLang="ja-JP">
                <a:solidFill>
                  <a:srgbClr val="0000FF"/>
                </a:solidFill>
              </a:rPr>
              <a:t>6 CCM objectives address different aspects of technology transfer</a:t>
            </a:r>
          </a:p>
          <a:p>
            <a:pPr marL="231775" indent="-231775">
              <a:buFont typeface="Wingdings" pitchFamily="2" charset="2"/>
              <a:buChar char="ü"/>
            </a:pPr>
            <a:r>
              <a:rPr kumimoji="1" lang="en-US" altLang="ja-JP">
                <a:solidFill>
                  <a:srgbClr val="0000FF"/>
                </a:solidFill>
              </a:rPr>
              <a:t>Sectors: energy efficiency, renewable energy, transport, urban systems, LULUCF </a:t>
            </a:r>
            <a:endParaRPr kumimoji="1" lang="ja-JP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457200"/>
            <a:ext cx="7620000" cy="5029200"/>
          </a:xfrm>
        </p:spPr>
        <p:txBody>
          <a:bodyPr/>
          <a:lstStyle/>
          <a:p>
            <a:pPr algn="ctr">
              <a:spcBef>
                <a:spcPct val="105000"/>
              </a:spcBef>
              <a:buFont typeface="Arial" charset="0"/>
              <a:buNone/>
            </a:pPr>
            <a:r>
              <a:rPr lang="en-US" sz="3200" smtClean="0">
                <a:solidFill>
                  <a:srgbClr val="008000"/>
                </a:solidFill>
              </a:rPr>
              <a:t>Thank you very much</a:t>
            </a:r>
            <a:endParaRPr lang="en-US" sz="1600" smtClean="0"/>
          </a:p>
          <a:p>
            <a:pPr algn="ctr">
              <a:lnSpc>
                <a:spcPct val="80000"/>
              </a:lnSpc>
              <a:spcBef>
                <a:spcPct val="105000"/>
              </a:spcBef>
              <a:buFont typeface="Arial" charset="0"/>
              <a:buNone/>
            </a:pPr>
            <a:endParaRPr lang="en-US" sz="1800" smtClean="0"/>
          </a:p>
          <a:p>
            <a:pPr algn="ctr">
              <a:lnSpc>
                <a:spcPct val="80000"/>
              </a:lnSpc>
              <a:spcBef>
                <a:spcPct val="105000"/>
              </a:spcBef>
              <a:buFont typeface="Arial" charset="0"/>
              <a:buNone/>
            </a:pPr>
            <a:r>
              <a:rPr lang="en-US" sz="1800" smtClean="0"/>
              <a:t>For further information, please contact: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en-US" sz="1800" smtClean="0"/>
          </a:p>
          <a:p>
            <a:pPr algn="ctr">
              <a:buFont typeface="Arial" charset="0"/>
              <a:buNone/>
            </a:pPr>
            <a:r>
              <a:rPr lang="en-US" sz="1800" smtClean="0"/>
              <a:t>Robert K. Dixon</a:t>
            </a:r>
          </a:p>
          <a:p>
            <a:pPr algn="ctr">
              <a:buFont typeface="Arial" charset="0"/>
              <a:buNone/>
            </a:pPr>
            <a:r>
              <a:rPr lang="en-US" sz="1800" smtClean="0"/>
              <a:t>Leader, Climate &amp; Chemicals Team</a:t>
            </a:r>
          </a:p>
          <a:p>
            <a:pPr algn="ctr">
              <a:buFont typeface="Arial" charset="0"/>
              <a:buNone/>
            </a:pPr>
            <a:r>
              <a:rPr lang="en-US" sz="1800" smtClean="0"/>
              <a:t>Email: </a:t>
            </a:r>
            <a:r>
              <a:rPr lang="en-US" sz="1800" smtClean="0">
                <a:hlinkClick r:id="rId3"/>
              </a:rPr>
              <a:t>rdixon1@thegef.org</a:t>
            </a:r>
            <a:endParaRPr lang="en-US" sz="1800" smtClean="0"/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en-US" sz="1800" smtClean="0"/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Chizuru Aoki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Climate Mitigation Cluster Coordinator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Senior Technology Transfer Officer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1800" smtClean="0"/>
              <a:t>E-mail:  </a:t>
            </a:r>
            <a:r>
              <a:rPr lang="en-US" sz="1800" u="sng" smtClean="0">
                <a:solidFill>
                  <a:srgbClr val="0000FF"/>
                </a:solidFill>
                <a:hlinkClick r:id="rId4"/>
              </a:rPr>
              <a:t>caoki@thegef.org</a:t>
            </a:r>
            <a:endParaRPr lang="en-US" sz="1600" u="sng" smtClean="0">
              <a:solidFill>
                <a:srgbClr val="0000FF"/>
              </a:solidFill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sz="1600" smtClean="0"/>
              <a:t>GEF Tech Transfer Website (under development): </a:t>
            </a:r>
            <a:r>
              <a:rPr lang="en-US" sz="1600" u="sng" smtClean="0">
                <a:solidFill>
                  <a:srgbClr val="0000FF"/>
                </a:solidFill>
              </a:rPr>
              <a:t>http://www.thegef.org/gef/TT</a:t>
            </a: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848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 smtClean="0">
                <a:solidFill>
                  <a:srgbClr val="008000"/>
                </a:solidFill>
                <a:effectLst/>
              </a:rPr>
              <a:t>GEF:  Leader in Financing Technology Transfer</a:t>
            </a:r>
            <a:endParaRPr sz="2800">
              <a:solidFill>
                <a:srgbClr val="008000"/>
              </a:solidFill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5867400" cy="43434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sz="2000"/>
              <a:t>GEF Trust Fund invested almost  $3 billion </a:t>
            </a:r>
            <a:r>
              <a:rPr sz="2000"/>
              <a:t>in over 150 </a:t>
            </a:r>
            <a:r>
              <a:rPr sz="2000"/>
              <a:t>countries</a:t>
            </a:r>
            <a:endParaRPr sz="2000"/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Mitigation</a:t>
            </a:r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Adaptation</a:t>
            </a:r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Technology Needs Assessments (TNAs)</a:t>
            </a:r>
          </a:p>
          <a:p>
            <a:pPr marL="400050" lvl="1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National Communications to the UNFCCC</a:t>
            </a:r>
          </a:p>
          <a:p>
            <a:pPr>
              <a:lnSpc>
                <a:spcPct val="90000"/>
              </a:lnSpc>
              <a:defRPr/>
            </a:pPr>
            <a:r>
              <a:rPr sz="2000"/>
              <a:t>Largest </a:t>
            </a:r>
            <a:r>
              <a:rPr sz="2000"/>
              <a:t>multilateral public-sector </a:t>
            </a:r>
            <a:r>
              <a:rPr sz="2000"/>
              <a:t>tech transfer mechanism</a:t>
            </a:r>
          </a:p>
          <a:p>
            <a:pPr marL="573088" lvl="1" indent="-231775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Financed demonstration, deployment, diffusion, and transfer of more than 45 environmentally sound technologies </a:t>
            </a:r>
          </a:p>
          <a:p>
            <a:pPr marL="287338" indent="-287338">
              <a:lnSpc>
                <a:spcPct val="90000"/>
              </a:lnSpc>
              <a:defRPr/>
            </a:pPr>
            <a:r>
              <a:rPr sz="2100"/>
              <a:t>Conference </a:t>
            </a:r>
            <a:r>
              <a:rPr sz="2100"/>
              <a:t>of the Parties (COP) of UNFCCC has given a mandate on technology transfer to GEF</a:t>
            </a:r>
          </a:p>
          <a:p>
            <a:pPr marL="736600" indent="-341313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sz="2000">
                <a:solidFill>
                  <a:srgbClr val="C00000"/>
                </a:solidFill>
              </a:rPr>
              <a:t>Poznan Strategic </a:t>
            </a:r>
            <a:r>
              <a:rPr sz="2000" err="1">
                <a:solidFill>
                  <a:srgbClr val="C00000"/>
                </a:solidFill>
              </a:rPr>
              <a:t>Programme</a:t>
            </a:r>
            <a:r>
              <a:rPr sz="2000">
                <a:solidFill>
                  <a:srgbClr val="C00000"/>
                </a:solidFill>
              </a:rPr>
              <a:t> on Technology Transfer</a:t>
            </a:r>
          </a:p>
          <a:p>
            <a:pPr marL="573088" lvl="1" indent="-231775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013" y="1763713"/>
            <a:ext cx="1995487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8013" y="3833813"/>
            <a:ext cx="2024062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0"/>
            <a:ext cx="7848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 smtClean="0">
                <a:solidFill>
                  <a:srgbClr val="008000"/>
                </a:solidFill>
                <a:effectLst/>
              </a:rPr>
              <a:t>GEF’s Role in Financing Technology Investments</a:t>
            </a:r>
            <a:endParaRPr sz="2800">
              <a:solidFill>
                <a:srgbClr val="008000"/>
              </a:solidFill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5638800" cy="449580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sz="2100">
                <a:solidFill>
                  <a:srgbClr val="0000FF"/>
                </a:solidFill>
              </a:rPr>
              <a:t>Catalytic 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Leveraged more than $17 billion in co-financing on its $3 billion of investments</a:t>
            </a:r>
          </a:p>
          <a:p>
            <a:pPr>
              <a:lnSpc>
                <a:spcPct val="80000"/>
              </a:lnSpc>
              <a:defRPr/>
            </a:pPr>
            <a:r>
              <a:rPr sz="2100">
                <a:solidFill>
                  <a:srgbClr val="0000FF"/>
                </a:solidFill>
              </a:rPr>
              <a:t>Innovative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Leader in financing new, emerging technologies and practices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Pioneer in supporting market-based approaches (e.g., ESCOs) and innovative financial instruments</a:t>
            </a:r>
          </a:p>
          <a:p>
            <a:pPr>
              <a:lnSpc>
                <a:spcPct val="80000"/>
              </a:lnSpc>
              <a:defRPr/>
            </a:pPr>
            <a:r>
              <a:rPr sz="2100">
                <a:solidFill>
                  <a:srgbClr val="0000FF"/>
                </a:solidFill>
              </a:rPr>
              <a:t>Cost-effective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Over 2.5 billion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tonnes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of CO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avoided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Amounts to slightly over $1/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tonnes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CO</a:t>
            </a:r>
            <a:r>
              <a:rPr lang="en-US" sz="21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4339" name="Grafik 5" descr="plant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0050" y="3833813"/>
            <a:ext cx="21304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0050" y="1485900"/>
            <a:ext cx="212407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7848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sz="2800">
                <a:solidFill>
                  <a:srgbClr val="008000"/>
                </a:solidFill>
                <a:effectLst/>
              </a:rPr>
              <a:t>Poznan Strategic Program on Technology Transfer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990600"/>
            <a:ext cx="5715000" cy="4678363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800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Funding level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smtClean="0">
                <a:latin typeface="Arial" charset="0"/>
                <a:cs typeface="Arial" charset="0"/>
              </a:rPr>
              <a:t>$35 million from GEF Trust Fund in GEF-4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smtClean="0">
                <a:latin typeface="Arial" charset="0"/>
                <a:cs typeface="Arial" charset="0"/>
              </a:rPr>
              <a:t>$15 million from SCCF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1800" u="sng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800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Support for Technology Transfer Pilot Projects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smtClean="0">
                <a:latin typeface="Arial" charset="0"/>
                <a:cs typeface="Arial" charset="0"/>
              </a:rPr>
              <a:t>14 projects were selected for support in 2009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smtClean="0">
                <a:latin typeface="Arial" charset="0"/>
                <a:cs typeface="Arial" charset="0"/>
              </a:rPr>
              <a:t>Their implementation is ongoing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1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800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Support for TNAs</a:t>
            </a:r>
            <a:endParaRPr lang="en-US" sz="1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smtClean="0">
                <a:latin typeface="Arial" charset="0"/>
                <a:cs typeface="Arial" charset="0"/>
              </a:rPr>
              <a:t>Project was approved in 2009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en-US" sz="1800" smtClean="0">
                <a:latin typeface="Arial" charset="0"/>
                <a:cs typeface="Arial" charset="0"/>
              </a:rPr>
              <a:t>Country-level assessment is ongoing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1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800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Long-Term Program on Technology Transfer</a:t>
            </a:r>
            <a:endParaRPr lang="en-US" sz="1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1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1800" smtClean="0">
                <a:solidFill>
                  <a:srgbClr val="0000FF"/>
                </a:solidFill>
                <a:latin typeface="Arial" charset="0"/>
                <a:cs typeface="Arial" charset="0"/>
              </a:rPr>
              <a:t>Plus dissemination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sz="1600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72213" y="1600200"/>
            <a:ext cx="2643187" cy="3479800"/>
          </a:xfrm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6248400" y="51816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latin typeface="Calibri" pitchFamily="34" charset="0"/>
              </a:rPr>
              <a:t>Publication on Poznan Program (GEF 2010) downloadable from: http://www.thegef.org/gef/node/3856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59"/>
          <p:cNvGrpSpPr>
            <a:grpSpLocks/>
          </p:cNvGrpSpPr>
          <p:nvPr/>
        </p:nvGrpSpPr>
        <p:grpSpPr bwMode="auto">
          <a:xfrm>
            <a:off x="1676400" y="1008063"/>
            <a:ext cx="6343650" cy="4859337"/>
            <a:chOff x="1676400" y="1008798"/>
            <a:chExt cx="6344152" cy="4858602"/>
          </a:xfrm>
        </p:grpSpPr>
        <p:pic>
          <p:nvPicPr>
            <p:cNvPr id="18451" name="Picture 3" descr="C:\Users\wb368377\AppData\Local\Microsoft\Windows\Temporary Internet Files\Content.IE5\3I5325V1\MC910216337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219200"/>
              <a:ext cx="6267952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3173531" y="3564286"/>
              <a:ext cx="66680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773450" y="3934117"/>
              <a:ext cx="68267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35367" y="3197629"/>
              <a:ext cx="66680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986192" y="2942081"/>
              <a:ext cx="66680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97203" y="2684944"/>
              <a:ext cx="66680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752606" y="3856342"/>
              <a:ext cx="68268" cy="746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729405" y="3491272"/>
              <a:ext cx="68267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097530" y="3270643"/>
              <a:ext cx="66680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967344" y="3153186"/>
              <a:ext cx="68267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932621" y="2830972"/>
              <a:ext cx="66680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797672" y="2684944"/>
              <a:ext cx="66680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878846" y="1951630"/>
              <a:ext cx="68267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556761" y="2537329"/>
              <a:ext cx="66680" cy="746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470825" y="3173820"/>
              <a:ext cx="68268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082062" y="3270643"/>
              <a:ext cx="68267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015381" y="3343657"/>
              <a:ext cx="66680" cy="730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2902047" y="4003957"/>
              <a:ext cx="68268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2808378" y="3481749"/>
              <a:ext cx="68267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2700419" y="2903986"/>
              <a:ext cx="66680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2767099" y="3051601"/>
              <a:ext cx="68267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4797672" y="3491272"/>
              <a:ext cx="66680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4119756" y="2757958"/>
              <a:ext cx="68267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4119756" y="3124615"/>
              <a:ext cx="68267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3918127" y="3124615"/>
              <a:ext cx="66680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4053076" y="3270643"/>
              <a:ext cx="66680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4999301" y="2611930"/>
              <a:ext cx="68267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082062" y="3856342"/>
              <a:ext cx="68267" cy="74601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5947113" y="3270643"/>
              <a:ext cx="68268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6150329" y="3197629"/>
              <a:ext cx="66680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082062" y="3197629"/>
              <a:ext cx="68267" cy="73014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6015381" y="2977000"/>
              <a:ext cx="66680" cy="74601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3810169" y="5791212"/>
              <a:ext cx="76206" cy="76188"/>
            </a:xfrm>
            <a:prstGeom prst="star5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810169" y="5562646"/>
              <a:ext cx="76206" cy="7618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cxnSp>
          <p:nvCxnSpPr>
            <p:cNvPr id="65" name="Straight Connector 64"/>
            <p:cNvCxnSpPr>
              <a:stCxn id="50" idx="3"/>
              <a:endCxn id="18" idx="0"/>
            </p:cNvCxnSpPr>
            <p:nvPr/>
          </p:nvCxnSpPr>
          <p:spPr>
            <a:xfrm>
              <a:off x="1752606" y="1008798"/>
              <a:ext cx="3078407" cy="1676146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22442" y="1953217"/>
              <a:ext cx="1284389" cy="1049179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2" idx="3"/>
              <a:endCxn id="11" idx="2"/>
            </p:cNvCxnSpPr>
            <p:nvPr/>
          </p:nvCxnSpPr>
          <p:spPr>
            <a:xfrm>
              <a:off x="1752606" y="2456379"/>
              <a:ext cx="744597" cy="265072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1" idx="3"/>
              <a:endCxn id="9" idx="2"/>
            </p:cNvCxnSpPr>
            <p:nvPr/>
          </p:nvCxnSpPr>
          <p:spPr>
            <a:xfrm>
              <a:off x="1752606" y="3230962"/>
              <a:ext cx="1082761" cy="317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51" idx="3"/>
              <a:endCxn id="14" idx="4"/>
            </p:cNvCxnSpPr>
            <p:nvPr/>
          </p:nvCxnSpPr>
          <p:spPr>
            <a:xfrm>
              <a:off x="1752606" y="3230962"/>
              <a:ext cx="3010138" cy="33332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53" idx="3"/>
              <a:endCxn id="8" idx="3"/>
            </p:cNvCxnSpPr>
            <p:nvPr/>
          </p:nvCxnSpPr>
          <p:spPr>
            <a:xfrm flipV="1">
              <a:off x="1676400" y="3996021"/>
              <a:ext cx="1106576" cy="2063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55" idx="3"/>
              <a:endCxn id="15" idx="5"/>
            </p:cNvCxnSpPr>
            <p:nvPr/>
          </p:nvCxnSpPr>
          <p:spPr>
            <a:xfrm flipV="1">
              <a:off x="1752606" y="3332546"/>
              <a:ext cx="2402078" cy="137456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54" idx="3"/>
              <a:endCxn id="7" idx="5"/>
            </p:cNvCxnSpPr>
            <p:nvPr/>
          </p:nvCxnSpPr>
          <p:spPr>
            <a:xfrm flipV="1">
              <a:off x="1752606" y="3626189"/>
              <a:ext cx="1478080" cy="1976139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7" idx="1"/>
              <a:endCxn id="19" idx="4"/>
            </p:cNvCxnSpPr>
            <p:nvPr/>
          </p:nvCxnSpPr>
          <p:spPr>
            <a:xfrm rot="10800000" flipV="1">
              <a:off x="5913773" y="1046892"/>
              <a:ext cx="1173255" cy="977752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62" idx="1"/>
              <a:endCxn id="20" idx="6"/>
            </p:cNvCxnSpPr>
            <p:nvPr/>
          </p:nvCxnSpPr>
          <p:spPr>
            <a:xfrm rot="10800000" flipV="1">
              <a:off x="6623441" y="1832585"/>
              <a:ext cx="463587" cy="742838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58" idx="1"/>
              <a:endCxn id="23" idx="5"/>
            </p:cNvCxnSpPr>
            <p:nvPr/>
          </p:nvCxnSpPr>
          <p:spPr>
            <a:xfrm rot="10800000" flipV="1">
              <a:off x="6072536" y="2619866"/>
              <a:ext cx="1014492" cy="787281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9" idx="1"/>
              <a:endCxn id="22" idx="4"/>
            </p:cNvCxnSpPr>
            <p:nvPr/>
          </p:nvCxnSpPr>
          <p:spPr>
            <a:xfrm rot="10800000">
              <a:off x="6116989" y="3343657"/>
              <a:ext cx="970039" cy="173012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60" idx="1"/>
              <a:endCxn id="151" idx="4"/>
            </p:cNvCxnSpPr>
            <p:nvPr/>
          </p:nvCxnSpPr>
          <p:spPr>
            <a:xfrm rot="10800000">
              <a:off x="5539094" y="3275405"/>
              <a:ext cx="1547934" cy="92854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1" idx="1"/>
              <a:endCxn id="17" idx="1"/>
            </p:cNvCxnSpPr>
            <p:nvPr/>
          </p:nvCxnSpPr>
          <p:spPr>
            <a:xfrm rot="10800000">
              <a:off x="4942146" y="2842083"/>
              <a:ext cx="2144882" cy="1915823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56" idx="1"/>
              <a:endCxn id="16" idx="5"/>
            </p:cNvCxnSpPr>
            <p:nvPr/>
          </p:nvCxnSpPr>
          <p:spPr>
            <a:xfrm rot="10800000">
              <a:off x="4024499" y="3215089"/>
              <a:ext cx="3062529" cy="223168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50" idx="3"/>
              <a:endCxn id="12" idx="5"/>
            </p:cNvCxnSpPr>
            <p:nvPr/>
          </p:nvCxnSpPr>
          <p:spPr>
            <a:xfrm>
              <a:off x="1752606" y="1008798"/>
              <a:ext cx="57155" cy="291103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4961198" y="2438919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Georgia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828812" y="2819861"/>
              <a:ext cx="1143090" cy="10158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Guatemala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El Salvador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Nicaragua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Costa Rica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Peru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Bolivia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895696" y="4264268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Argentina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505345" y="2738911"/>
              <a:ext cx="914472" cy="3999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Morocco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Senegal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611716" y="3040491"/>
              <a:ext cx="914472" cy="3999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Mali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Cote d’Ivoire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572229" y="3250009"/>
              <a:ext cx="914472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Kenya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608949" y="2781767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Bangladesh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867732" y="3837295"/>
              <a:ext cx="914472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Indonesia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212043" y="3097632"/>
              <a:ext cx="914472" cy="3999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Sri Lanka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         Thailand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44668" y="3756344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Cook Islands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346378" y="2603994"/>
              <a:ext cx="1143090" cy="3999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Mexico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             Jamaica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81877" y="1981788"/>
              <a:ext cx="1752739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Russian Federation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42391" y="2438919"/>
              <a:ext cx="762060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China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71903" y="3353180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Brazil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38460" y="3734123"/>
              <a:ext cx="609648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Chile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819490" y="3075410"/>
              <a:ext cx="914472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Colombia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34126" y="2803988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Jordan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19817" y="2465903"/>
              <a:ext cx="914472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Turkey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172556" y="3119854"/>
              <a:ext cx="914472" cy="3999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Cambodia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Viet Nam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6" name="5-Point Star 95"/>
            <p:cNvSpPr/>
            <p:nvPr/>
          </p:nvSpPr>
          <p:spPr>
            <a:xfrm>
              <a:off x="4191199" y="3276992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98" name="5-Point Star 97"/>
            <p:cNvSpPr/>
            <p:nvPr/>
          </p:nvSpPr>
          <p:spPr>
            <a:xfrm>
              <a:off x="4869116" y="2765894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99" name="5-Point Star 98"/>
            <p:cNvSpPr/>
            <p:nvPr/>
          </p:nvSpPr>
          <p:spPr>
            <a:xfrm>
              <a:off x="4800847" y="3172233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01" name="5-Point Star 100"/>
            <p:cNvSpPr/>
            <p:nvPr/>
          </p:nvSpPr>
          <p:spPr>
            <a:xfrm>
              <a:off x="4640498" y="3200803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02" name="5-Point Star 101"/>
            <p:cNvSpPr/>
            <p:nvPr/>
          </p:nvSpPr>
          <p:spPr>
            <a:xfrm>
              <a:off x="4572229" y="3734123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04" name="5-Point Star 103"/>
            <p:cNvSpPr/>
            <p:nvPr/>
          </p:nvSpPr>
          <p:spPr>
            <a:xfrm>
              <a:off x="4724641" y="3276992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05" name="5-Point Star 104"/>
            <p:cNvSpPr/>
            <p:nvPr/>
          </p:nvSpPr>
          <p:spPr>
            <a:xfrm>
              <a:off x="4800847" y="2461140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07" name="5-Point Star 106"/>
            <p:cNvSpPr/>
            <p:nvPr/>
          </p:nvSpPr>
          <p:spPr>
            <a:xfrm>
              <a:off x="5867732" y="2743673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08" name="5-Point Star 107"/>
            <p:cNvSpPr/>
            <p:nvPr/>
          </p:nvSpPr>
          <p:spPr>
            <a:xfrm>
              <a:off x="6066185" y="3138901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10" name="5-Point Star 109"/>
            <p:cNvSpPr/>
            <p:nvPr/>
          </p:nvSpPr>
          <p:spPr>
            <a:xfrm>
              <a:off x="5691506" y="2697643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12" name="5-Point Star 111"/>
            <p:cNvSpPr/>
            <p:nvPr/>
          </p:nvSpPr>
          <p:spPr>
            <a:xfrm>
              <a:off x="5791526" y="2515107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13" name="5-Point Star 112"/>
            <p:cNvSpPr/>
            <p:nvPr/>
          </p:nvSpPr>
          <p:spPr>
            <a:xfrm>
              <a:off x="4953259" y="4038877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677012" y="3000809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Ethiopia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000684" y="3299214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Ghana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662724" y="4059511"/>
              <a:ext cx="914472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Mauritius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199138" y="3391275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Rwanda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586518" y="3657934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Malawi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351550" y="3002396"/>
              <a:ext cx="914472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Sudan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891342" y="2751609"/>
              <a:ext cx="914472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Azerbaijan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234270" y="2621454"/>
              <a:ext cx="914472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Bhutan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48598" y="2324636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Kazakhstan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57900" y="2689706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Lebanon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080473" y="3018269"/>
              <a:ext cx="914472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Laos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42065" y="2286542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Moldova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050309" y="2194481"/>
              <a:ext cx="914472" cy="246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Mongolia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677217" y="2567487"/>
              <a:ext cx="914472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Nepal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743284" y="2959540"/>
              <a:ext cx="1173256" cy="2317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Dominican Republic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797264" y="2621454"/>
              <a:ext cx="1446327" cy="24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Cuba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8" name="5-Point Star 147"/>
            <p:cNvSpPr/>
            <p:nvPr/>
          </p:nvSpPr>
          <p:spPr>
            <a:xfrm>
              <a:off x="4648435" y="3405560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50" name="5-Point Star 149"/>
            <p:cNvSpPr/>
            <p:nvPr/>
          </p:nvSpPr>
          <p:spPr>
            <a:xfrm>
              <a:off x="6347195" y="2384952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51" name="5-Point Star 150"/>
            <p:cNvSpPr/>
            <p:nvPr/>
          </p:nvSpPr>
          <p:spPr>
            <a:xfrm>
              <a:off x="5462888" y="3246834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52" name="5-Point Star 151"/>
            <p:cNvSpPr/>
            <p:nvPr/>
          </p:nvSpPr>
          <p:spPr>
            <a:xfrm>
              <a:off x="5005651" y="2751609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55" name="5-Point Star 154"/>
            <p:cNvSpPr/>
            <p:nvPr/>
          </p:nvSpPr>
          <p:spPr>
            <a:xfrm>
              <a:off x="2895696" y="3200803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56" name="5-Point Star 155"/>
            <p:cNvSpPr/>
            <p:nvPr/>
          </p:nvSpPr>
          <p:spPr>
            <a:xfrm>
              <a:off x="3108438" y="2934144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57" name="5-Point Star 156"/>
            <p:cNvSpPr/>
            <p:nvPr/>
          </p:nvSpPr>
          <p:spPr>
            <a:xfrm>
              <a:off x="2675017" y="3010332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58" name="5-Point Star 157"/>
            <p:cNvSpPr/>
            <p:nvPr/>
          </p:nvSpPr>
          <p:spPr>
            <a:xfrm>
              <a:off x="2979841" y="2796053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  <p:sp>
          <p:nvSpPr>
            <p:cNvPr id="159" name="5-Point Star 158"/>
            <p:cNvSpPr/>
            <p:nvPr/>
          </p:nvSpPr>
          <p:spPr>
            <a:xfrm>
              <a:off x="2835367" y="3589683"/>
              <a:ext cx="76206" cy="76188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/>
            </a:p>
          </p:txBody>
        </p:sp>
      </p:grpSp>
      <p:sp>
        <p:nvSpPr>
          <p:cNvPr id="18434" name="Title 43"/>
          <p:cNvSpPr>
            <a:spLocks noGrp="1"/>
          </p:cNvSpPr>
          <p:nvPr>
            <p:ph type="title"/>
          </p:nvPr>
        </p:nvSpPr>
        <p:spPr bwMode="auto">
          <a:xfrm>
            <a:off x="762000" y="-228600"/>
            <a:ext cx="7848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sz="2800">
                <a:solidFill>
                  <a:srgbClr val="008000"/>
                </a:solidFill>
                <a:effectLst/>
              </a:rPr>
              <a:t>Poznan Program Country Coverage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23863"/>
            <a:ext cx="1752600" cy="1169987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Turkey &amp; Cook Islands: Hydrogen energy installations for small islands (UNIDO)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752725"/>
            <a:ext cx="1752600" cy="954088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Colombia &amp; Kenya: SolarChill commercialization &amp; transfer (</a:t>
            </a:r>
            <a:r>
              <a:rPr lang="en-US" sz="1400" dirty="0" err="1">
                <a:latin typeface="+mn-lt"/>
                <a:cs typeface="+mn-cs"/>
              </a:rPr>
              <a:t>tbc</a:t>
            </a:r>
            <a:r>
              <a:rPr lang="en-US" sz="1400" dirty="0">
                <a:latin typeface="+mn-lt"/>
                <a:cs typeface="+mn-cs"/>
              </a:rPr>
              <a:t>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2189163"/>
            <a:ext cx="17526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Mexico: Local wind technologies (IDB)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3749675"/>
            <a:ext cx="16764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Chile: Local solar technologies (IDB)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5126038"/>
            <a:ext cx="1752600" cy="954087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Brazil: Renewable CO</a:t>
            </a:r>
            <a:r>
              <a:rPr lang="en-US" sz="1400" baseline="-25000" dirty="0">
                <a:latin typeface="+mn-lt"/>
                <a:cs typeface="+mn-cs"/>
              </a:rPr>
              <a:t>2</a:t>
            </a:r>
            <a:r>
              <a:rPr lang="en-US" sz="1400" dirty="0">
                <a:latin typeface="+mn-lt"/>
                <a:cs typeface="+mn-cs"/>
              </a:rPr>
              <a:t> capture &amp; storage from sugar industry (UNDP)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4327525"/>
            <a:ext cx="1752600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Code d’Ivoire: Solid waste composting (AfDB)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86600" y="5065713"/>
            <a:ext cx="2057400" cy="762000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Senegal: Typha-based thermal insulation production (UNIDO)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6600" y="569913"/>
            <a:ext cx="2057400" cy="954087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Russian Federation: HCFC phase-out, HFC-free, energy efficient AC &amp; Refrigeration (UNIDO)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6600" y="2143125"/>
            <a:ext cx="2057400" cy="954088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Thailand: South-South technology transfer: ethanol from cassava (UNIDO)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86600" y="3148013"/>
            <a:ext cx="2057400" cy="738187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Cambodia: Agricultural residue biomass to energy (UNIDO)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6600" y="3941763"/>
            <a:ext cx="2057400" cy="523875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Sri Lanka: Bamboo processing (UNDP)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86600" y="4495800"/>
            <a:ext cx="2057400" cy="523875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Jordan: Irrigation technology (IFAD)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86600" y="1570038"/>
            <a:ext cx="2057400" cy="523875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China: Green truck demonstration (WB)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1630363"/>
            <a:ext cx="1752600" cy="522287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Jamaica: Small scale wave power (UNDP)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18449" name="TextBox 48"/>
          <p:cNvSpPr txBox="1">
            <a:spLocks noChangeArrowheads="1"/>
          </p:cNvSpPr>
          <p:nvPr/>
        </p:nvSpPr>
        <p:spPr bwMode="auto">
          <a:xfrm>
            <a:off x="3962400" y="5429250"/>
            <a:ext cx="358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Pilot Projects</a:t>
            </a:r>
          </a:p>
          <a:p>
            <a:r>
              <a:rPr lang="en-US" sz="1400">
                <a:latin typeface="Calibri" pitchFamily="34" charset="0"/>
              </a:rPr>
              <a:t>TNA Project – First Round Countries (15)</a:t>
            </a:r>
          </a:p>
          <a:p>
            <a:r>
              <a:rPr lang="en-US" sz="1400">
                <a:latin typeface="Calibri" pitchFamily="34" charset="0"/>
              </a:rPr>
              <a:t>TNA Project – Second Round Countries (21)</a:t>
            </a:r>
          </a:p>
          <a:p>
            <a:endParaRPr lang="en-US" sz="1400">
              <a:latin typeface="Calibri" pitchFamily="34" charset="0"/>
            </a:endParaRPr>
          </a:p>
        </p:txBody>
      </p:sp>
      <p:sp>
        <p:nvSpPr>
          <p:cNvPr id="92" name="5-Point Star 91"/>
          <p:cNvSpPr/>
          <p:nvPr/>
        </p:nvSpPr>
        <p:spPr>
          <a:xfrm>
            <a:off x="3810000" y="5943600"/>
            <a:ext cx="76200" cy="7620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7848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 smtClean="0">
                <a:solidFill>
                  <a:srgbClr val="008000"/>
                </a:solidFill>
                <a:effectLst/>
              </a:rPr>
              <a:t>Technology Transfer Pilot Projects</a:t>
            </a:r>
            <a:endParaRPr sz="2800">
              <a:solidFill>
                <a:srgbClr val="008000"/>
              </a:solidFill>
              <a:effectLst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6248400" cy="5029200"/>
          </a:xfrm>
        </p:spPr>
        <p:txBody>
          <a:bodyPr/>
          <a:lstStyle/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Wingdings 2" pitchFamily="18" charset="2"/>
              <a:buChar char="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16 countries, 6 Agencies</a:t>
            </a:r>
          </a:p>
          <a:p>
            <a:pPr marL="273050" indent="-27305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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Total GEF funding of $58 million</a:t>
            </a:r>
          </a:p>
          <a:p>
            <a:pPr marL="273050" indent="-27305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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Co-financing of $195 million</a:t>
            </a:r>
          </a:p>
          <a:p>
            <a:pPr marL="273050" indent="-27305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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Feature South-South TT and international collaboration</a:t>
            </a:r>
          </a:p>
          <a:p>
            <a:pPr marL="273050" indent="-27305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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Address mitigation and adaptation</a:t>
            </a:r>
          </a:p>
          <a:p>
            <a:pPr marL="273050" indent="-27305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endParaRPr sz="1800">
              <a:latin typeface="Arial" charset="0"/>
              <a:cs typeface="Arial" charset="0"/>
              <a:sym typeface="Wingdings" pitchFamily="2" charset="2"/>
            </a:endParaRPr>
          </a:p>
          <a:p>
            <a:pPr marL="273050" indent="-27305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Char char=""/>
            </a:pPr>
            <a:r>
              <a:rPr sz="1800">
                <a:latin typeface="Arial" charset="0"/>
                <a:cs typeface="Arial" charset="0"/>
                <a:sym typeface="Wingdings" pitchFamily="2" charset="2"/>
              </a:rPr>
              <a:t>Innovative and diverse technologies: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1600" u="sng" smtClean="0">
                <a:sym typeface="Wingdings" pitchFamily="2" charset="2"/>
              </a:rPr>
              <a:t>Renewable energy</a:t>
            </a:r>
            <a:r>
              <a:rPr lang="en-US" sz="1600" smtClean="0">
                <a:sym typeface="Wingdings" pitchFamily="2" charset="2"/>
              </a:rPr>
              <a:t>:  solar, biomass, wind, wave, and hydrogen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1600" u="sng" smtClean="0">
                <a:sym typeface="Wingdings" pitchFamily="2" charset="2"/>
              </a:rPr>
              <a:t>Energy efficiency</a:t>
            </a:r>
            <a:r>
              <a:rPr lang="en-US" sz="1600" smtClean="0">
                <a:sym typeface="Wingdings" pitchFamily="2" charset="2"/>
              </a:rPr>
              <a:t>:  construction and insulation materials such as bamboo and typha, HFC-free energy efficient appliances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1600" u="sng" smtClean="0">
                <a:sym typeface="Wingdings" pitchFamily="2" charset="2"/>
              </a:rPr>
              <a:t>Transport</a:t>
            </a:r>
            <a:r>
              <a:rPr lang="en-US" sz="1600" smtClean="0">
                <a:sym typeface="Wingdings" pitchFamily="2" charset="2"/>
              </a:rPr>
              <a:t>:  green trucks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1600" u="sng" smtClean="0">
                <a:sym typeface="Wingdings" pitchFamily="2" charset="2"/>
              </a:rPr>
              <a:t>Waste management</a:t>
            </a:r>
            <a:r>
              <a:rPr lang="en-US" sz="1600" smtClean="0">
                <a:sym typeface="Wingdings" pitchFamily="2" charset="2"/>
              </a:rPr>
              <a:t>:  solid waste composting for energy recovery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1600" u="sng" smtClean="0">
                <a:sym typeface="Wingdings" pitchFamily="2" charset="2"/>
              </a:rPr>
              <a:t>Carbon capture &amp; storage (CCS)</a:t>
            </a:r>
            <a:r>
              <a:rPr lang="en-US" sz="1600" smtClean="0">
                <a:sym typeface="Wingdings" pitchFamily="2" charset="2"/>
              </a:rPr>
              <a:t>: renewable CCS from sugar industry</a:t>
            </a: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r>
              <a:rPr lang="en-US" sz="1600" u="sng" smtClean="0">
                <a:sym typeface="Wingdings" pitchFamily="2" charset="2"/>
              </a:rPr>
              <a:t>Water management</a:t>
            </a:r>
            <a:r>
              <a:rPr lang="en-US" sz="1600" smtClean="0">
                <a:sym typeface="Wingdings" pitchFamily="2" charset="2"/>
              </a:rPr>
              <a:t>:  membrane drip irrigation</a:t>
            </a:r>
          </a:p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Wingdings 2" pitchFamily="18" charset="2"/>
              <a:buNone/>
            </a:pPr>
            <a:endParaRPr sz="1600">
              <a:latin typeface="Arial" charset="0"/>
              <a:cs typeface="Arial" charset="0"/>
              <a:sym typeface="Wingdings" pitchFamily="2" charset="2"/>
            </a:endParaRPr>
          </a:p>
          <a:p>
            <a:pPr lvl="1">
              <a:lnSpc>
                <a:spcPct val="90000"/>
              </a:lnSpc>
              <a:spcBef>
                <a:spcPct val="35000"/>
              </a:spcBef>
            </a:pPr>
            <a:endParaRPr lang="en-US" sz="1600" smtClean="0">
              <a:sym typeface="Wingdings" pitchFamily="2" charset="2"/>
            </a:endParaRPr>
          </a:p>
        </p:txBody>
      </p:sp>
      <p:pic>
        <p:nvPicPr>
          <p:cNvPr id="20483" name="Picture 6" descr="typha panel from UND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362200"/>
            <a:ext cx="22669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dHRS installation photo from IF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524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技术安装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648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6400800" y="19812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dHRS irrigation technology (for Jordan)    reference: DTI-r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6553200" y="42672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Typha panel for construction (for Senegal)   reference: UNDP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6172200" y="6427788"/>
            <a:ext cx="2819400" cy="430212"/>
          </a:xfrm>
          <a:prstGeom prst="rect">
            <a:avLst/>
          </a:prstGeom>
          <a:solidFill>
            <a:srgbClr val="FFFFFF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>
                <a:latin typeface="Calibri" pitchFamily="34" charset="0"/>
              </a:rPr>
              <a:t>Aerodynamic part for freight truck (for China)   reference: World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7848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 smtClean="0">
                <a:solidFill>
                  <a:srgbClr val="008000"/>
                </a:solidFill>
                <a:effectLst/>
              </a:rPr>
              <a:t>TNA project</a:t>
            </a:r>
            <a:endParaRPr sz="2800">
              <a:solidFill>
                <a:srgbClr val="008000"/>
              </a:solidFill>
              <a:effectLst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5486400" cy="4953000"/>
          </a:xfrm>
        </p:spPr>
        <p:txBody>
          <a:bodyPr rtlCol="0">
            <a:no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buFont typeface="Wingdings 2"/>
              <a:buNone/>
              <a:defRPr/>
            </a:pPr>
            <a:r>
              <a:rPr sz="1800" u="sng">
                <a:solidFill>
                  <a:srgbClr val="0000FF"/>
                </a:solidFill>
                <a:sym typeface="Wingdings" pitchFamily="2" charset="2"/>
              </a:rPr>
              <a:t>Objective</a:t>
            </a:r>
            <a:r>
              <a:rPr sz="1800">
                <a:solidFill>
                  <a:srgbClr val="0000FF"/>
                </a:solidFill>
                <a:sym typeface="Wingdings" pitchFamily="2" charset="2"/>
              </a:rPr>
              <a:t>:   </a:t>
            </a:r>
            <a:endParaRPr sz="180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sz="1800">
                <a:sym typeface="Wingdings" pitchFamily="2" charset="2"/>
              </a:rPr>
              <a:t>to </a:t>
            </a:r>
            <a:r>
              <a:rPr sz="1800">
                <a:sym typeface="Wingdings" pitchFamily="2" charset="2"/>
              </a:rPr>
              <a:t>provide targeted financial and technical support to assist 35–45 countries in developing and/or updating their TNAs within the framework of Article 4.5 of UNFCCC</a:t>
            </a: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endParaRPr sz="1800" u="sng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endParaRPr sz="1800" u="sng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35000"/>
              </a:spcBef>
              <a:buFont typeface="Wingdings 2"/>
              <a:buNone/>
              <a:defRPr/>
            </a:pPr>
            <a:r>
              <a:rPr sz="1800" u="sng">
                <a:solidFill>
                  <a:srgbClr val="0000FF"/>
                </a:solidFill>
                <a:sym typeface="Wingdings" pitchFamily="2" charset="2"/>
              </a:rPr>
              <a:t>Progress:</a:t>
            </a:r>
            <a:endParaRPr sz="1800" u="sng">
              <a:sym typeface="Wingdings" pitchFamily="2" charset="2"/>
            </a:endParaRPr>
          </a:p>
          <a:p>
            <a:pPr marL="457200" indent="-228600">
              <a:lnSpc>
                <a:spcPct val="90000"/>
              </a:lnSpc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sz="1800">
                <a:sym typeface="Wingdings" pitchFamily="2" charset="2"/>
              </a:rPr>
              <a:t>A</a:t>
            </a:r>
            <a:r>
              <a:rPr sz="1800">
                <a:sym typeface="Wingdings" pitchFamily="2" charset="2"/>
              </a:rPr>
              <a:t>pproved for implementation by UNEP in November 2009, for GEF funding of $9 million</a:t>
            </a:r>
          </a:p>
          <a:p>
            <a:pPr marL="457200" indent="-228600">
              <a:lnSpc>
                <a:spcPct val="90000"/>
              </a:lnSpc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sz="1800">
                <a:sym typeface="Wingdings" pitchFamily="2" charset="2"/>
              </a:rPr>
              <a:t>15 first round countries selected for Phase I</a:t>
            </a:r>
          </a:p>
          <a:p>
            <a:pPr marL="457200" indent="-228600">
              <a:lnSpc>
                <a:spcPct val="90000"/>
              </a:lnSpc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sz="1800">
                <a:sym typeface="Wingdings" pitchFamily="2" charset="2"/>
              </a:rPr>
              <a:t>Additional 21 countries selected</a:t>
            </a:r>
            <a:endParaRPr sz="1800">
              <a:sym typeface="Wingdings" pitchFamily="2" charset="2"/>
            </a:endParaRPr>
          </a:p>
          <a:p>
            <a:pPr marL="457200" indent="-228600">
              <a:lnSpc>
                <a:spcPct val="90000"/>
              </a:lnSpc>
              <a:spcBef>
                <a:spcPct val="35000"/>
              </a:spcBef>
              <a:buFont typeface="Arial" pitchFamily="34" charset="0"/>
              <a:buChar char="•"/>
              <a:defRPr/>
            </a:pPr>
            <a:r>
              <a:rPr sz="1800">
                <a:sym typeface="Wingdings" pitchFamily="2" charset="2"/>
              </a:rPr>
              <a:t>See UNEP’s presentation</a:t>
            </a:r>
          </a:p>
        </p:txBody>
      </p:sp>
      <p:pic>
        <p:nvPicPr>
          <p:cNvPr id="22531" name="Picture 4" descr="LA TNA WH 3.JPG"/>
          <p:cNvPicPr>
            <a:picLocks noChangeAspect="1"/>
          </p:cNvPicPr>
          <p:nvPr/>
        </p:nvPicPr>
        <p:blipFill>
          <a:blip r:embed="rId3"/>
          <a:srcRect t="7692" r="4808" b="11539"/>
          <a:stretch>
            <a:fillRect/>
          </a:stretch>
        </p:blipFill>
        <p:spPr bwMode="auto">
          <a:xfrm>
            <a:off x="6026150" y="3736975"/>
            <a:ext cx="3048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LA TNA WS 2.JPG"/>
          <p:cNvPicPr>
            <a:picLocks noChangeAspect="1"/>
          </p:cNvPicPr>
          <p:nvPr/>
        </p:nvPicPr>
        <p:blipFill>
          <a:blip r:embed="rId4"/>
          <a:srcRect t="18129" r="6433"/>
          <a:stretch>
            <a:fillRect/>
          </a:stretch>
        </p:blipFill>
        <p:spPr bwMode="auto">
          <a:xfrm>
            <a:off x="6038850" y="1301750"/>
            <a:ext cx="3019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848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 smtClean="0">
                <a:solidFill>
                  <a:srgbClr val="008000"/>
                </a:solidFill>
                <a:effectLst/>
              </a:rPr>
              <a:t>Long-Term Program on Technology Transfer</a:t>
            </a:r>
            <a:endParaRPr sz="2800">
              <a:solidFill>
                <a:srgbClr val="008000"/>
              </a:solidFill>
              <a:effectLst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724400"/>
          </a:xfrm>
        </p:spPr>
        <p:txBody>
          <a:bodyPr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+mj-lt"/>
              <a:buAutoNum type="arabicPeriod"/>
              <a:defRPr/>
            </a:pPr>
            <a:r>
              <a:rPr sz="1800" u="sng">
                <a:solidFill>
                  <a:srgbClr val="0000FF"/>
                </a:solidFill>
              </a:rPr>
              <a:t>Support Climate Technology Centres and a Climate Technology Network</a:t>
            </a:r>
            <a:r>
              <a:rPr sz="1600">
                <a:solidFill>
                  <a:srgbClr val="0000FF"/>
                </a:solidFill>
              </a:rPr>
              <a:t>:</a:t>
            </a:r>
          </a:p>
          <a:p>
            <a:pPr marL="811530" lvl="1" indent="-342900" fontAlgn="auto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at global, regional, national levels </a:t>
            </a:r>
          </a:p>
          <a:p>
            <a:pPr marL="811530" lvl="1" indent="-342900" fontAlgn="auto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may involve technical assistance, training, information sharing, knowledge management, reflecting UNFCCC discussions</a:t>
            </a:r>
            <a:endParaRPr lang="en-US" sz="1800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+mj-lt"/>
              <a:buAutoNum type="arabicPeriod"/>
              <a:defRPr/>
            </a:pPr>
            <a:r>
              <a:rPr sz="1800" u="sng">
                <a:solidFill>
                  <a:srgbClr val="0000FF"/>
                </a:solidFill>
              </a:rPr>
              <a:t>Conduct Pilot Technology Projects to Foster Innovation and Investments</a:t>
            </a:r>
            <a:r>
              <a:rPr sz="1800"/>
              <a:t>: </a:t>
            </a:r>
          </a:p>
          <a:p>
            <a:pPr marL="811530" lvl="1" indent="-342900" fontAlgn="auto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to demonstrate innovative technologies</a:t>
            </a:r>
          </a:p>
          <a:p>
            <a:pPr marL="811530" lvl="1" indent="-342900" fontAlgn="auto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to support deployment and diffusion to catalyze investments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+mj-lt"/>
              <a:buAutoNum type="arabicPeriod"/>
              <a:defRPr/>
            </a:pPr>
            <a:r>
              <a:rPr sz="1800" u="sng">
                <a:solidFill>
                  <a:srgbClr val="0000FF"/>
                </a:solidFill>
              </a:rPr>
              <a:t>Develop a Public-Private Partnership for Technology Transfer</a:t>
            </a:r>
            <a:r>
              <a:rPr sz="1800"/>
              <a:t>:  </a:t>
            </a:r>
            <a:endParaRPr sz="1600"/>
          </a:p>
          <a:p>
            <a:pPr marL="463550" lvl="1" indent="4763" fontAlgn="auto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to facilitate private sector engagement to support innovative financial instruments or business models for technology deployment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463550" indent="-463550">
              <a:lnSpc>
                <a:spcPct val="90000"/>
              </a:lnSpc>
              <a:spcBef>
                <a:spcPct val="35000"/>
              </a:spcBef>
              <a:buFont typeface="+mj-lt"/>
              <a:buAutoNum type="arabicPeriod"/>
              <a:defRPr/>
            </a:pPr>
            <a:r>
              <a:rPr sz="1800" u="sng">
                <a:solidFill>
                  <a:srgbClr val="0000FF"/>
                </a:solidFill>
              </a:rPr>
              <a:t>Support Technology Needs Assessments (TNAs)</a:t>
            </a:r>
            <a:r>
              <a:rPr sz="1800">
                <a:solidFill>
                  <a:srgbClr val="0000FF"/>
                </a:solidFill>
              </a:rPr>
              <a:t>:  </a:t>
            </a:r>
            <a:r>
              <a:rPr sz="1600">
                <a:solidFill>
                  <a:srgbClr val="0000FF"/>
                </a:solidFill>
              </a:rPr>
              <a:t/>
            </a:r>
            <a:br>
              <a:rPr sz="1600">
                <a:solidFill>
                  <a:srgbClr val="0000FF"/>
                </a:solidFill>
              </a:rPr>
            </a:br>
            <a:r>
              <a:rPr sz="1800"/>
              <a:t>to target low- &amp; medium-income countries to conduct and/or update TNAs</a:t>
            </a:r>
            <a:endParaRPr sz="1600"/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buFont typeface="+mj-lt"/>
              <a:buAutoNum type="arabicPeriod"/>
              <a:defRPr/>
            </a:pPr>
            <a:r>
              <a:rPr sz="1800" u="sng">
                <a:solidFill>
                  <a:srgbClr val="0000FF"/>
                </a:solidFill>
              </a:rPr>
              <a:t>GEF as a Catalytic Supporting Institution for Technology Transfer</a:t>
            </a:r>
          </a:p>
          <a:p>
            <a:pPr marL="811530" lvl="1" indent="-342900" fontAlgn="auto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35000"/>
              </a:spcBef>
              <a:buFont typeface="Wingdings 2"/>
              <a:buNone/>
              <a:defRPr/>
            </a:pP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800" smtClean="0">
                <a:solidFill>
                  <a:srgbClr val="008000"/>
                </a:solidFill>
                <a:effectLst/>
              </a:rPr>
              <a:t>Key Features of Long-Term Program </a:t>
            </a:r>
            <a:endParaRPr sz="2800">
              <a:solidFill>
                <a:srgbClr val="008000"/>
              </a:solidFill>
              <a:effectLst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6019800" cy="5029200"/>
          </a:xfrm>
        </p:spPr>
        <p:txBody>
          <a:bodyPr/>
          <a:lstStyle/>
          <a:p>
            <a:pPr marL="811213" lvl="1" indent="-342900" algn="ctr">
              <a:lnSpc>
                <a:spcPct val="90000"/>
              </a:lnSpc>
              <a:spcBef>
                <a:spcPct val="35000"/>
              </a:spcBef>
              <a:buFont typeface="Arial" charset="0"/>
              <a:buNone/>
            </a:pPr>
            <a:endParaRPr lang="en-US" sz="2000" u="sng" smtClean="0">
              <a:latin typeface="Arial" charset="0"/>
              <a:cs typeface="Arial" charset="0"/>
            </a:endParaRPr>
          </a:p>
          <a:p>
            <a:pPr marL="811213" lvl="1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en-US" sz="2000" smtClean="0">
                <a:solidFill>
                  <a:srgbClr val="0000FF"/>
                </a:solidFill>
                <a:latin typeface="Arial" charset="0"/>
                <a:cs typeface="Arial" charset="0"/>
              </a:rPr>
              <a:t>Consistent with and support the Technology Mechanism agreed in Cancun at COP16</a:t>
            </a:r>
            <a:endParaRPr lang="en-US" sz="1800" smtClean="0">
              <a:latin typeface="Arial" charset="0"/>
              <a:cs typeface="Arial" charset="0"/>
            </a:endParaRPr>
          </a:p>
          <a:p>
            <a:pPr marL="811213" lvl="1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endParaRPr lang="en-US" sz="2000" smtClean="0">
              <a:latin typeface="Arial" charset="0"/>
              <a:cs typeface="Arial" charset="0"/>
            </a:endParaRPr>
          </a:p>
          <a:p>
            <a:pPr marL="811213" lvl="1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en-US" sz="2000" smtClean="0">
                <a:solidFill>
                  <a:srgbClr val="0000FF"/>
                </a:solidFill>
                <a:latin typeface="Arial" charset="0"/>
                <a:cs typeface="Arial" charset="0"/>
              </a:rPr>
              <a:t>Approved by the GEF Council</a:t>
            </a:r>
          </a:p>
          <a:p>
            <a:pPr marL="811213" lvl="1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endParaRPr lang="en-US" sz="2000" smtClean="0">
              <a:latin typeface="Arial" charset="0"/>
              <a:cs typeface="Arial" charset="0"/>
            </a:endParaRPr>
          </a:p>
          <a:p>
            <a:pPr marL="811213" lvl="1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en-US" sz="2000" smtClean="0">
                <a:solidFill>
                  <a:srgbClr val="0000FF"/>
                </a:solidFill>
                <a:latin typeface="Arial" charset="0"/>
                <a:cs typeface="Arial" charset="0"/>
              </a:rPr>
              <a:t>May be funded by: </a:t>
            </a:r>
          </a:p>
          <a:p>
            <a:pPr marL="1211263" lvl="2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en-US" sz="1600" smtClean="0">
                <a:latin typeface="Arial" charset="0"/>
                <a:cs typeface="Arial" charset="0"/>
              </a:rPr>
              <a:t>STAR (elements 1, 2, and 4)</a:t>
            </a:r>
          </a:p>
          <a:p>
            <a:pPr marL="1211263" lvl="2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en-US" sz="1600" smtClean="0">
                <a:latin typeface="Arial" charset="0"/>
                <a:cs typeface="Arial" charset="0"/>
              </a:rPr>
              <a:t>Global and Regional Set-Aside (elements 1 and 4)</a:t>
            </a:r>
          </a:p>
          <a:p>
            <a:pPr marL="1211263" lvl="2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en-US" sz="1600" smtClean="0">
                <a:latin typeface="Arial" charset="0"/>
                <a:cs typeface="Arial" charset="0"/>
              </a:rPr>
              <a:t>PPP fund (element 3)</a:t>
            </a:r>
          </a:p>
          <a:p>
            <a:pPr marL="1211263" lvl="2" indent="-342900">
              <a:lnSpc>
                <a:spcPct val="90000"/>
              </a:lnSpc>
              <a:spcBef>
                <a:spcPct val="35000"/>
              </a:spcBef>
              <a:buFont typeface="Wingdings" pitchFamily="2" charset="2"/>
              <a:buChar char="ü"/>
            </a:pPr>
            <a:r>
              <a:rPr lang="en-US" sz="1600" smtClean="0">
                <a:latin typeface="Arial" charset="0"/>
                <a:cs typeface="Arial" charset="0"/>
              </a:rPr>
              <a:t>additional voluntary contributions (element 2) </a:t>
            </a:r>
          </a:p>
          <a:p>
            <a:pPr marL="273050" indent="-273050" fontAlgn="base">
              <a:lnSpc>
                <a:spcPct val="90000"/>
              </a:lnSpc>
              <a:spcBef>
                <a:spcPct val="35000"/>
              </a:spcBef>
              <a:spcAft>
                <a:spcPct val="0"/>
              </a:spcAft>
              <a:buFont typeface="Wingdings 2" pitchFamily="18" charset="2"/>
              <a:buNone/>
            </a:pPr>
            <a:endParaRPr sz="1400">
              <a:latin typeface="Arial" charset="0"/>
              <a:cs typeface="Arial" charset="0"/>
            </a:endParaRPr>
          </a:p>
        </p:txBody>
      </p:sp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362200"/>
            <a:ext cx="21748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869</Words>
  <Application>Microsoft Office PowerPoint</Application>
  <PresentationFormat>On-screen Show (4:3)</PresentationFormat>
  <Paragraphs>195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Wingdings 2</vt:lpstr>
      <vt:lpstr>Wingdings</vt:lpstr>
      <vt:lpstr>ＭＳ Ｐゴシック</vt:lpstr>
      <vt:lpstr>Office Theme</vt:lpstr>
      <vt:lpstr>Update on  Poznan Strategic Programme on Technology Transfer</vt:lpstr>
      <vt:lpstr>GEF:  Leader in Financing Technology Transfer</vt:lpstr>
      <vt:lpstr>GEF’s Role in Financing Technology Investments</vt:lpstr>
      <vt:lpstr>Poznan Strategic Program on Technology Transfer</vt:lpstr>
      <vt:lpstr>Poznan Program Country Coverage</vt:lpstr>
      <vt:lpstr>Technology Transfer Pilot Projects</vt:lpstr>
      <vt:lpstr>TNA project</vt:lpstr>
      <vt:lpstr>Long-Term Program on Technology Transfer</vt:lpstr>
      <vt:lpstr>Key Features of Long-Term Program </vt:lpstr>
      <vt:lpstr>Dissemination</vt:lpstr>
      <vt:lpstr>GEF-5 Outlook and Technology Transfer</vt:lpstr>
      <vt:lpstr>Tech Transfer Embedded in GEF-5 Mitigation Strategy</vt:lpstr>
      <vt:lpstr>Slide 13</vt:lpstr>
    </vt:vector>
  </TitlesOfParts>
  <Company>The 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wb284794</dc:creator>
  <cp:lastModifiedBy>zhang</cp:lastModifiedBy>
  <cp:revision>811</cp:revision>
  <dcterms:created xsi:type="dcterms:W3CDTF">2009-09-30T20:03:18Z</dcterms:created>
  <dcterms:modified xsi:type="dcterms:W3CDTF">2011-06-03T07:56:57Z</dcterms:modified>
</cp:coreProperties>
</file>