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5"/>
  </p:notesMasterIdLst>
  <p:handoutMasterIdLst>
    <p:handoutMasterId r:id="rId36"/>
  </p:handoutMasterIdLst>
  <p:sldIdLst>
    <p:sldId id="405" r:id="rId6"/>
    <p:sldId id="492" r:id="rId7"/>
    <p:sldId id="417" r:id="rId8"/>
    <p:sldId id="418" r:id="rId9"/>
    <p:sldId id="420" r:id="rId10"/>
    <p:sldId id="421" r:id="rId11"/>
    <p:sldId id="422" r:id="rId12"/>
    <p:sldId id="425" r:id="rId13"/>
    <p:sldId id="477" r:id="rId14"/>
    <p:sldId id="494" r:id="rId15"/>
    <p:sldId id="495" r:id="rId16"/>
    <p:sldId id="499" r:id="rId17"/>
    <p:sldId id="493" r:id="rId18"/>
    <p:sldId id="481" r:id="rId19"/>
    <p:sldId id="501" r:id="rId20"/>
    <p:sldId id="438" r:id="rId21"/>
    <p:sldId id="458" r:id="rId22"/>
    <p:sldId id="459" r:id="rId23"/>
    <p:sldId id="496" r:id="rId24"/>
    <p:sldId id="460" r:id="rId25"/>
    <p:sldId id="497" r:id="rId26"/>
    <p:sldId id="461" r:id="rId27"/>
    <p:sldId id="502" r:id="rId28"/>
    <p:sldId id="486" r:id="rId29"/>
    <p:sldId id="488" r:id="rId30"/>
    <p:sldId id="500" r:id="rId31"/>
    <p:sldId id="489" r:id="rId32"/>
    <p:sldId id="482" r:id="rId33"/>
    <p:sldId id="396"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J" initials="JB" lastIdx="1" clrIdx="0"/>
  <p:cmAuthor id="1" name="adelgreco" initials="AD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04B"/>
    <a:srgbClr val="EEAF30"/>
    <a:srgbClr val="D4DADE"/>
    <a:srgbClr val="ADB8BF"/>
    <a:srgbClr val="7AB800"/>
    <a:srgbClr val="75765C"/>
    <a:srgbClr val="BFBFBF"/>
    <a:srgbClr val="4E4C40"/>
    <a:srgbClr val="47453B"/>
    <a:srgbClr val="605E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1" autoAdjust="0"/>
    <p:restoredTop sz="90678" autoAdjust="0"/>
  </p:normalViewPr>
  <p:slideViewPr>
    <p:cSldViewPr snapToGrid="0" showGuides="1">
      <p:cViewPr>
        <p:scale>
          <a:sx n="60" d="100"/>
          <a:sy n="60" d="100"/>
        </p:scale>
        <p:origin x="-660" y="-336"/>
      </p:cViewPr>
      <p:guideLst>
        <p:guide orient="horz" pos="602"/>
        <p:guide orient="horz" pos="4043"/>
        <p:guide orient="horz" pos="2387"/>
        <p:guide orient="horz" pos="4233"/>
        <p:guide orient="horz" pos="801"/>
        <p:guide orient="horz" pos="695"/>
        <p:guide pos="2880"/>
        <p:guide pos="288"/>
        <p:guide pos="5484"/>
        <p:guide pos="2824"/>
        <p:guide pos="2936"/>
        <p:guide pos="3884"/>
        <p:guide pos="1659"/>
      </p:guideLst>
    </p:cSldViewPr>
  </p:slideViewPr>
  <p:outlineViewPr>
    <p:cViewPr>
      <p:scale>
        <a:sx n="33" d="100"/>
        <a:sy n="33" d="100"/>
      </p:scale>
      <p:origin x="0" y="3588"/>
    </p:cViewPr>
  </p:outlineViewPr>
  <p:notesTextViewPr>
    <p:cViewPr>
      <p:scale>
        <a:sx n="1" d="1"/>
        <a:sy n="1" d="1"/>
      </p:scale>
      <p:origin x="0" y="0"/>
    </p:cViewPr>
  </p:notesTextViewPr>
  <p:sorterViewPr>
    <p:cViewPr>
      <p:scale>
        <a:sx n="100" d="100"/>
        <a:sy n="100" d="100"/>
      </p:scale>
      <p:origin x="0" y="6504"/>
    </p:cViewPr>
  </p:sorterViewPr>
  <p:notesViewPr>
    <p:cSldViewPr snapToGrid="0" snapToObjects="1" showGuides="1">
      <p:cViewPr varScale="1">
        <p:scale>
          <a:sx n="59" d="100"/>
          <a:sy n="59" d="100"/>
        </p:scale>
        <p:origin x="-250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8FA3CA-5725-4BA7-A851-72A62AC5A8EE}" type="datetimeFigureOut">
              <a:rPr lang="en-CA" smtClean="0"/>
              <a:pPr/>
              <a:t>24/06/2013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873CA4-7EF9-467F-99BD-6DDCB9451CF6}" type="slidenum">
              <a:rPr lang="en-CA" smtClean="0"/>
              <a:pPr/>
              <a:t>‹#›</a:t>
            </a:fld>
            <a:endParaRPr lang="en-CA"/>
          </a:p>
        </p:txBody>
      </p:sp>
    </p:spTree>
    <p:extLst>
      <p:ext uri="{BB962C8B-B14F-4D97-AF65-F5344CB8AC3E}">
        <p14:creationId xmlns:p14="http://schemas.microsoft.com/office/powerpoint/2010/main" val="2175470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24/6/2013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COVER SLIDE</a:t>
            </a:r>
          </a:p>
          <a:p>
            <a:r>
              <a:rPr lang="en-US" dirty="0" smtClean="0"/>
              <a:t>To change the</a:t>
            </a:r>
            <a:r>
              <a:rPr lang="en-US" baseline="0" dirty="0" smtClean="0"/>
              <a:t> picture:</a:t>
            </a:r>
          </a:p>
          <a:p>
            <a:pPr>
              <a:buFontTx/>
              <a:buChar char="-"/>
            </a:pPr>
            <a:r>
              <a:rPr lang="en-US" baseline="0" dirty="0" smtClean="0"/>
              <a:t> Right click on the photo</a:t>
            </a:r>
          </a:p>
          <a:p>
            <a:pPr>
              <a:buFontTx/>
              <a:buChar char="-"/>
            </a:pPr>
            <a:r>
              <a:rPr lang="en-US" baseline="0" dirty="0" smtClean="0"/>
              <a:t> Click on change picture</a:t>
            </a:r>
          </a:p>
          <a:p>
            <a:endParaRPr lang="en-US" dirty="0" smtClean="0"/>
          </a:p>
          <a:p>
            <a:r>
              <a:rPr lang="en-US" dirty="0" smtClean="0"/>
              <a:t>If you need a specific CRP logo</a:t>
            </a:r>
            <a:r>
              <a:rPr lang="en-US" baseline="0" dirty="0" smtClean="0"/>
              <a:t>, replace the general CGIAR logo at the upper right. </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CE93CD-2117-4535-878A-8BF43E37D048}" type="slidenum">
              <a:rPr lang="en-US" smtClean="0"/>
              <a:pPr/>
              <a:t>11</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2820"/>
            <a:ext cx="5486400" cy="4115091"/>
          </a:xfrm>
          <a:noFill/>
          <a:ln/>
        </p:spPr>
        <p:txBody>
          <a:bodyPr/>
          <a:lstStyle/>
          <a:p>
            <a:pPr eaLnBrk="1" hangingPunct="1"/>
            <a:r>
              <a:rPr lang="en-GB" smtClean="0"/>
              <a:t>Map created by Andy Jarvis, from Lane and Jarvis study. Changes in suitability for peanut. The most suitable belt for peanut moves north and west, away from the current peanut-producing areas. Will breeders create new varieties, adapted to those areas? Or will peanut farming itself move?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DFAA156-7B25-4D5C-B0D3-0E17E112D954}" type="slidenum">
              <a:rPr lang="en-US" smtClean="0"/>
              <a:pPr/>
              <a:t>12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GB" smtClean="0"/>
              <a:t>Tilman et al. (2006) Biodiversity and ecosystem stability in a decade-long grassland experiment. Nature 441: 629-632</a:t>
            </a:r>
          </a:p>
          <a:p>
            <a:pPr eaLnBrk="1" hangingPunct="1"/>
            <a:endParaRPr lang="en-GB" smtClean="0"/>
          </a:p>
          <a:p>
            <a:pPr eaLnBrk="1" hangingPunct="1"/>
            <a:r>
              <a:rPr lang="en-GB" smtClean="0"/>
              <a:t>One measure of stability is lower variation year on year.</a:t>
            </a:r>
          </a:p>
          <a:p>
            <a:pPr eaLnBrk="1" hangingPunct="1"/>
            <a:endParaRPr lang="en-GB" smtClean="0"/>
          </a:p>
          <a:p>
            <a:pPr eaLnBrk="1" hangingPunct="1"/>
            <a:r>
              <a:rPr lang="en-GB" smtClean="0"/>
              <a:t>Graph shows stability measured as variance that year divided by overall variance for plots with different numbers of species. The slope is positive, with more species having significantly lower temporal variation in variability! That is, more temporal stability.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txBox="1">
            <a:spLocks noGrp="1" noChangeArrowheads="1"/>
          </p:cNvSpPr>
          <p:nvPr/>
        </p:nvSpPr>
        <p:spPr bwMode="auto">
          <a:xfrm>
            <a:off x="3884613" y="8685214"/>
            <a:ext cx="2971800" cy="457200"/>
          </a:xfrm>
          <a:prstGeom prst="rect">
            <a:avLst/>
          </a:prstGeom>
          <a:noFill/>
          <a:ln w="9525">
            <a:noFill/>
            <a:miter lim="800000"/>
            <a:headEnd/>
            <a:tailEnd/>
          </a:ln>
        </p:spPr>
        <p:txBody>
          <a:bodyPr lIns="91431" tIns="45716" rIns="91431" bIns="45716" anchor="b"/>
          <a:lstStyle/>
          <a:p>
            <a:pPr algn="r"/>
            <a:fld id="{E1CBA86C-666A-440E-92B4-B2476574A508}" type="slidenum">
              <a:rPr lang="en-US" sz="1200">
                <a:solidFill>
                  <a:srgbClr val="000000"/>
                </a:solidFill>
                <a:latin typeface="Calibri" pitchFamily="34" charset="0"/>
              </a:rPr>
              <a:pPr algn="r"/>
              <a:t>13</a:t>
            </a:fld>
            <a:endParaRPr lang="en-US" sz="1200" dirty="0">
              <a:solidFill>
                <a:srgbClr val="000000"/>
              </a:solidFill>
              <a:latin typeface="Calibri" pitchFamily="34" charset="0"/>
            </a:endParaRPr>
          </a:p>
        </p:txBody>
      </p:sp>
      <p:sp>
        <p:nvSpPr>
          <p:cNvPr id="198659" name="Rectangle 2"/>
          <p:cNvSpPr>
            <a:spLocks noGrp="1" noRot="1" noChangeAspect="1" noChangeArrowheads="1" noTextEdit="1"/>
          </p:cNvSpPr>
          <p:nvPr>
            <p:ph type="sldImg"/>
          </p:nvPr>
        </p:nvSpPr>
        <p:spPr bwMode="auto">
          <a:xfrm>
            <a:off x="1147763" y="687388"/>
            <a:ext cx="4568825" cy="3427412"/>
          </a:xfrm>
          <a:noFill/>
          <a:ln>
            <a:solidFill>
              <a:srgbClr val="000000"/>
            </a:solidFill>
            <a:miter lim="800000"/>
            <a:headEnd/>
            <a:tailEnd/>
          </a:ln>
        </p:spPr>
      </p:sp>
      <p:sp>
        <p:nvSpPr>
          <p:cNvPr id="198660" name="Rectangle 3"/>
          <p:cNvSpPr>
            <a:spLocks noGrp="1" noChangeArrowheads="1"/>
          </p:cNvSpPr>
          <p:nvPr>
            <p:ph type="body" idx="1"/>
          </p:nvPr>
        </p:nvSpPr>
        <p:spPr bwMode="auto">
          <a:xfrm>
            <a:off x="912813" y="4344988"/>
            <a:ext cx="5032375" cy="4113212"/>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21859" name="Slide Number Placeholder 3"/>
          <p:cNvSpPr txBox="1">
            <a:spLocks noGrp="1"/>
          </p:cNvSpPr>
          <p:nvPr/>
        </p:nvSpPr>
        <p:spPr bwMode="auto">
          <a:xfrm>
            <a:off x="3884613" y="8685214"/>
            <a:ext cx="2971800" cy="457200"/>
          </a:xfrm>
          <a:prstGeom prst="rect">
            <a:avLst/>
          </a:prstGeom>
          <a:noFill/>
          <a:ln>
            <a:miter lim="800000"/>
            <a:headEnd/>
            <a:tailEnd/>
          </a:ln>
        </p:spPr>
        <p:txBody>
          <a:bodyPr lIns="91431" tIns="45716" rIns="91431" bIns="45716" anchor="b"/>
          <a:lstStyle/>
          <a:p>
            <a:pPr algn="r">
              <a:defRPr/>
            </a:pPr>
            <a:fld id="{ABE72410-D34B-4F98-B4DA-BE78837CC9E6}" type="slidenum">
              <a:rPr lang="it-IT" sz="1200"/>
              <a:pPr algn="r">
                <a:defRPr/>
              </a:pPr>
              <a:t>17</a:t>
            </a:fld>
            <a:endParaRPr lang="it-IT"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85BECC5-C6D1-4636-8A00-4FADF3B64971}" type="slidenum">
              <a:rPr lang="en-US" smtClean="0"/>
              <a:pPr/>
              <a:t>21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z="1000" smtClean="0"/>
              <a:t>Project brings together five countries: Armenia, Bolivia, Madasgacar, Sri Lanka and Uzbekistan and is funded by UNEP/GEF. </a:t>
            </a:r>
          </a:p>
          <a:p>
            <a:pPr eaLnBrk="1" hangingPunct="1"/>
            <a:r>
              <a:rPr lang="en-US" sz="1000" smtClean="0"/>
              <a:t>Partners: FAO, Botanic Gardens International, UNEP’s World Conservation Monitoring Centre, World Conservation Union and the Information and Coordination Centre for Biological Diversity.</a:t>
            </a:r>
          </a:p>
          <a:p>
            <a:pPr eaLnBrk="1" hangingPunct="1"/>
            <a:r>
              <a:rPr lang="en-US" sz="1000" smtClean="0"/>
              <a:t>Aim of the project is to protect natural populations of crop wild relatives while setting a precedent for conservation that the rest of the world can follow. Countries participating in the project contain some of the world’s biodiversity hotspots. Most of these countries had identified wild relatives as a priority for conservation but were unable to do much in the way of conservation because they lacked resources. </a:t>
            </a:r>
          </a:p>
          <a:p>
            <a:pPr eaLnBrk="1" hangingPunct="1"/>
            <a:r>
              <a:rPr lang="en-US" sz="1000" smtClean="0"/>
              <a:t>The project has three goals: 1) Develop national and international information systems on crop wild relatives that include data on species biology, ecology, conservation status, distribution etc; 2) Build capacity of national partners to use this information to develop and implement conservation approaches to crop wild relatives; 3) Raise awareness of the potential of crop wild relatives for improving agricultural production among policy makers, conservation managers, plant breeders, educators and local users.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r>
              <a:rPr lang="en-US" dirty="0" smtClean="0"/>
              <a:t>Bioversity has implemented a major project on in situ conservation of CWR and developed a global</a:t>
            </a:r>
            <a:r>
              <a:rPr lang="en-US" baseline="0" dirty="0" smtClean="0"/>
              <a:t> CWR portal which allows access to information about CWR in the participating countries. The project developed the capacity in the 5 countries in implementation conservation activities, raised awareness about CWR at polciy maker level and also internationally. It documented the conservation status of CWR for over 35 priority crops.  </a:t>
            </a:r>
            <a:r>
              <a:rPr lang="en-US" dirty="0" smtClean="0"/>
              <a:t> </a:t>
            </a:r>
          </a:p>
        </p:txBody>
      </p:sp>
      <p:sp>
        <p:nvSpPr>
          <p:cNvPr id="4" name="Slide Number Placeholder 3"/>
          <p:cNvSpPr>
            <a:spLocks noGrp="1"/>
          </p:cNvSpPr>
          <p:nvPr>
            <p:ph type="sldNum" sz="quarter" idx="5"/>
          </p:nvPr>
        </p:nvSpPr>
        <p:spPr/>
        <p:txBody>
          <a:bodyPr/>
          <a:lstStyle/>
          <a:p>
            <a:pPr>
              <a:defRPr/>
            </a:pPr>
            <a:fld id="{8EEA0518-BD08-4C26-85A0-F8785B0A93FB}" type="slidenum">
              <a:rPr lang="en-US" smtClean="0"/>
              <a:pPr>
                <a:defRPr/>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7583892-7BA8-4FA7-94E1-2E7CC594E683}" type="slidenum">
              <a:rPr lang="en-US" smtClean="0"/>
              <a:pPr/>
              <a:t>23</a:t>
            </a:fld>
            <a:endParaRPr lang="en-US" smtClean="0"/>
          </a:p>
        </p:txBody>
      </p:sp>
      <p:sp>
        <p:nvSpPr>
          <p:cNvPr id="74755" name="Slide Image Placeholder 1"/>
          <p:cNvSpPr>
            <a:spLocks noGrp="1" noRot="1" noChangeAspect="1" noTextEdit="1"/>
          </p:cNvSpPr>
          <p:nvPr>
            <p:ph type="sldImg"/>
          </p:nvPr>
        </p:nvSpPr>
        <p:spPr>
          <a:ln/>
        </p:spPr>
      </p:sp>
      <p:sp>
        <p:nvSpPr>
          <p:cNvPr id="74756" name="Notes Placeholder 2"/>
          <p:cNvSpPr>
            <a:spLocks noGrp="1"/>
          </p:cNvSpPr>
          <p:nvPr>
            <p:ph type="body" idx="1"/>
          </p:nvPr>
        </p:nvSpPr>
        <p:spPr>
          <a:noFill/>
          <a:ln/>
        </p:spPr>
        <p:txBody>
          <a:bodyPr/>
          <a:lstStyle/>
          <a:p>
            <a:pPr eaLnBrk="1" hangingPunct="1">
              <a:lnSpc>
                <a:spcPct val="90000"/>
              </a:lnSpc>
            </a:pPr>
            <a:r>
              <a:rPr lang="en-US" smtClean="0"/>
              <a:t>Map is from</a:t>
            </a:r>
          </a:p>
          <a:p>
            <a:pPr eaLnBrk="1" hangingPunct="1">
              <a:lnSpc>
                <a:spcPct val="90000"/>
              </a:lnSpc>
            </a:pPr>
            <a:r>
              <a:rPr lang="en-US" smtClean="0"/>
              <a:t/>
            </a:r>
            <a:br>
              <a:rPr lang="en-US" smtClean="0"/>
            </a:br>
            <a:r>
              <a:rPr lang="en-US" smtClean="0"/>
              <a:t>Assessment of threats to ecosystems in South America </a:t>
            </a:r>
          </a:p>
          <a:p>
            <a:pPr eaLnBrk="1" hangingPunct="1">
              <a:lnSpc>
                <a:spcPct val="90000"/>
              </a:lnSpc>
            </a:pPr>
            <a:r>
              <a:rPr lang="en-US" smtClean="0"/>
              <a:t>Andy Jarvis, Jerome L. Touval, Mauricio Castro Schmitz, Leonardo Sotomayor and Glenn Graham Hyman</a:t>
            </a:r>
          </a:p>
          <a:p>
            <a:pPr eaLnBrk="1" hangingPunct="1">
              <a:lnSpc>
                <a:spcPct val="90000"/>
              </a:lnSpc>
            </a:pPr>
            <a:r>
              <a:rPr lang="en-US" smtClean="0"/>
              <a:t>Journal for Nature Conservation (in Press) with potato and peanut added.</a:t>
            </a:r>
          </a:p>
          <a:p>
            <a:pPr eaLnBrk="1" hangingPunct="1">
              <a:lnSpc>
                <a:spcPct val="90000"/>
              </a:lnSpc>
            </a:pPr>
            <a:endParaRPr lang="en-US" smtClean="0"/>
          </a:p>
          <a:p>
            <a:pPr eaLnBrk="1" hangingPunct="1">
              <a:lnSpc>
                <a:spcPct val="90000"/>
              </a:lnSpc>
            </a:pPr>
            <a:r>
              <a:rPr lang="en-US" smtClean="0"/>
              <a:t>Dark red is aggregated threats to ecosystem (climate change, deforestation, agriculture, urban expansion etc) </a:t>
            </a:r>
          </a:p>
          <a:p>
            <a:pPr eaLnBrk="1" hangingPunct="1">
              <a:lnSpc>
                <a:spcPct val="90000"/>
              </a:lnSpc>
            </a:pPr>
            <a:r>
              <a:rPr lang="en-US" smtClean="0"/>
              <a:t>Green dots are wild potato accessions.</a:t>
            </a:r>
          </a:p>
          <a:p>
            <a:pPr eaLnBrk="1" hangingPunct="1">
              <a:lnSpc>
                <a:spcPct val="90000"/>
              </a:lnSpc>
            </a:pPr>
            <a:r>
              <a:rPr lang="en-US" smtClean="0"/>
              <a:t>Blue dots are wild peanut accessions.</a:t>
            </a:r>
          </a:p>
          <a:p>
            <a:pPr eaLnBrk="1" hangingPunct="1">
              <a:lnSpc>
                <a:spcPct val="90000"/>
              </a:lnSpc>
            </a:pPr>
            <a:endParaRPr lang="en-US" smtClean="0"/>
          </a:p>
          <a:p>
            <a:pPr eaLnBrk="1" hangingPunct="1">
              <a:lnSpc>
                <a:spcPct val="90000"/>
              </a:lnSpc>
            </a:pPr>
            <a:r>
              <a:rPr lang="en-US" smtClean="0"/>
              <a:t>Same sorts of process for climate change.</a:t>
            </a:r>
          </a:p>
        </p:txBody>
      </p:sp>
      <p:sp>
        <p:nvSpPr>
          <p:cNvPr id="74757" name="Slide Number Placeholder 3"/>
          <p:cNvSpPr txBox="1">
            <a:spLocks noGrp="1"/>
          </p:cNvSpPr>
          <p:nvPr/>
        </p:nvSpPr>
        <p:spPr bwMode="auto">
          <a:xfrm>
            <a:off x="3884064" y="8685640"/>
            <a:ext cx="2972335" cy="456910"/>
          </a:xfrm>
          <a:prstGeom prst="rect">
            <a:avLst/>
          </a:prstGeom>
          <a:noFill/>
          <a:ln w="9525">
            <a:noFill/>
            <a:miter lim="800000"/>
            <a:headEnd/>
            <a:tailEnd/>
          </a:ln>
        </p:spPr>
        <p:txBody>
          <a:bodyPr anchor="b"/>
          <a:lstStyle/>
          <a:p>
            <a:pPr algn="r" eaLnBrk="1" hangingPunct="1"/>
            <a:fld id="{8C474697-52BE-4662-BC7F-8BD2B86C1E23}" type="slidenum">
              <a:rPr lang="en-GB" sz="1200" b="0">
                <a:latin typeface="Arial" charset="0"/>
              </a:rPr>
              <a:pPr algn="r" eaLnBrk="1" hangingPunct="1"/>
              <a:t>23</a:t>
            </a:fld>
            <a:endParaRPr lang="en-GB" sz="1200" b="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 + PICTURE ON THE RIGHT</a:t>
            </a:r>
          </a:p>
          <a:p>
            <a:r>
              <a:rPr lang="en-US" dirty="0" smtClean="0"/>
              <a:t>To change the photo</a:t>
            </a:r>
          </a:p>
          <a:p>
            <a:r>
              <a:rPr lang="en-US" dirty="0" smtClean="0"/>
              <a:t>-Right click on the photo</a:t>
            </a:r>
          </a:p>
          <a:p>
            <a:r>
              <a:rPr lang="en-US" dirty="0" smtClean="0"/>
              <a:t>- Click on change </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6DAFCD9-B475-4043-9245-945B69534535}" type="slidenum">
              <a:rPr lang="en-US">
                <a:latin typeface="Arial" charset="0"/>
              </a:rPr>
              <a:pPr/>
              <a:t>26</a:t>
            </a:fld>
            <a:endParaRPr lang="en-US">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smtClean="0"/>
              <a:t>This work should take into account the fact that climate change is likely to affect the survival of genetic resources on-farm and in-situ in the wild (for example, of CWR). To prevent their loss, a strategic proportion of these materials will need to be collected and added to ex-situ collections. Designing a strategy for collecting to maximize the genetic diversity conserved for a given investment is a research question with both genetic and economic parameters. Enriching information of genebank accessions with climatic data of the site of collection will facilitate the search for specific traits needed for adaptation to climate change. Studies and actions should also focus on increasing the usefulness of and facilitating access to ex-situ collections for climate change adaptation, including reintroductions of materials after the natural disasters that are predicted to become more frequent. While putting materials in long term storage is cost effective, they are not so easy to access. The linkages between in situ/on farm and ex-situ conservation need to be strengthened to avoid genetic erosion and ensure the availability of diversity to users. In addition to using projections of climate change, environmental characteristics of collection sites and informatics to facilitate matching appropriate seeds to future needs, Bioversity should analyze other ways genebanks can become more proactive in contributing to the adaptation of agriculture to future conditions</a:t>
            </a:r>
            <a:r>
              <a:rPr lang="en-US" sz="1800" smtClean="0"/>
              <a:t>.</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157A528-B1DA-40AE-BB05-03357DFFE95C}" type="slidenum">
              <a:rPr lang="fr-FR" smtClean="0"/>
              <a:pPr/>
              <a:t>27</a:t>
            </a:fld>
            <a:endParaRPr lang="fr-FR"/>
          </a:p>
        </p:txBody>
      </p:sp>
    </p:spTree>
    <p:extLst>
      <p:ext uri="{BB962C8B-B14F-4D97-AF65-F5344CB8AC3E}">
        <p14:creationId xmlns:p14="http://schemas.microsoft.com/office/powerpoint/2010/main" val="3500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DBE896-0C1B-476B-8792-F00A7E1869EB}" type="slidenum">
              <a:rPr lang="it-IT"/>
              <a:pPr fontAlgn="base">
                <a:spcBef>
                  <a:spcPct val="0"/>
                </a:spcBef>
                <a:spcAft>
                  <a:spcPct val="0"/>
                </a:spcAft>
                <a:defRPr/>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YOU/FINAL SLIDE</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 + PICTURE ON THE RIGHT</a:t>
            </a:r>
          </a:p>
          <a:p>
            <a:r>
              <a:rPr lang="en-US" dirty="0" smtClean="0"/>
              <a:t>To change the photo</a:t>
            </a:r>
          </a:p>
          <a:p>
            <a:r>
              <a:rPr lang="en-US" dirty="0" smtClean="0"/>
              <a:t>-Right click on the photo</a:t>
            </a:r>
          </a:p>
          <a:p>
            <a:r>
              <a:rPr lang="en-US" dirty="0" smtClean="0"/>
              <a:t>- Click on change </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mn-ea"/>
                <a:cs typeface="+mn-cs"/>
              </a:rPr>
              <a:t>Hunger or undernourishment: Almost 1 billion people suffer from hunger or lack of food. </a:t>
            </a:r>
            <a:r>
              <a:rPr lang="en-US" sz="1200" b="1" i="0" kern="1200" dirty="0" err="1" smtClean="0">
                <a:solidFill>
                  <a:schemeClr val="tx1"/>
                </a:solidFill>
                <a:latin typeface="+mn-lt"/>
                <a:ea typeface="+mn-ea"/>
                <a:cs typeface="+mn-cs"/>
              </a:rPr>
              <a:t>Undernutrition</a:t>
            </a:r>
            <a:r>
              <a:rPr lang="en-US" sz="1200" kern="1200" dirty="0" smtClean="0">
                <a:solidFill>
                  <a:schemeClr val="tx1"/>
                </a:solidFill>
                <a:latin typeface="+mn-lt"/>
                <a:ea typeface="+mn-ea"/>
                <a:cs typeface="+mn-cs"/>
              </a:rPr>
              <a:t> is directly or indirectly responsible for 3.5 million young child </a:t>
            </a:r>
            <a:r>
              <a:rPr lang="en-US" sz="1200" b="1" i="0" kern="1200" dirty="0" smtClean="0">
                <a:solidFill>
                  <a:schemeClr val="tx1"/>
                </a:solidFill>
                <a:latin typeface="+mn-lt"/>
                <a:ea typeface="+mn-ea"/>
                <a:cs typeface="+mn-cs"/>
              </a:rPr>
              <a:t>deaths every year</a:t>
            </a:r>
            <a:r>
              <a:rPr lang="en-US" sz="1200" kern="1200" dirty="0" smtClean="0">
                <a:solidFill>
                  <a:schemeClr val="tx1"/>
                </a:solidFill>
                <a:latin typeface="+mn-lt"/>
                <a:ea typeface="+mn-ea"/>
                <a:cs typeface="+mn-cs"/>
              </a:rPr>
              <a:t>, and at least 35% of the disease burden in under 5 year old children. Severe acute malnutrition contributes to the deaths of 1 million children under five worldwide each year.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Hidden hunger (due to micronutrient deficiencies): Micronutrient deficiencies can contribute to high rates of morbidity and mortality and even moderate levels of deficiency can have detrimental effects on human health and economic growth. Young children and women are among those most at risk of developing micronutrient deficiencies. The three most common forms of micronutrient malnutrition are iron, vitamin A and iodine deficiency.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Obesity (</a:t>
            </a:r>
            <a:r>
              <a:rPr lang="en-US" sz="1200" kern="1200" dirty="0" err="1" smtClean="0">
                <a:solidFill>
                  <a:schemeClr val="tx1"/>
                </a:solidFill>
                <a:latin typeface="+mn-lt"/>
                <a:ea typeface="+mn-ea"/>
                <a:cs typeface="+mn-cs"/>
              </a:rPr>
              <a:t>overnutrition</a:t>
            </a:r>
            <a:r>
              <a:rPr lang="en-US" sz="1200" kern="1200" dirty="0" smtClean="0">
                <a:solidFill>
                  <a:schemeClr val="tx1"/>
                </a:solidFill>
                <a:latin typeface="+mn-lt"/>
                <a:ea typeface="+mn-ea"/>
                <a:cs typeface="+mn-cs"/>
              </a:rPr>
              <a:t>): More than 1 billion people are overweight globally, and this number is rising quickly and dramatically everywhere. In fact, in terms of numbers, obesity is now mainly a problem of the poor everywhere. Increasingly in low income countries, under- and </a:t>
            </a:r>
            <a:r>
              <a:rPr lang="en-US" sz="1200" kern="1200" dirty="0" err="1" smtClean="0">
                <a:solidFill>
                  <a:schemeClr val="tx1"/>
                </a:solidFill>
                <a:latin typeface="+mn-lt"/>
                <a:ea typeface="+mn-ea"/>
                <a:cs typeface="+mn-cs"/>
              </a:rPr>
              <a:t>overnutrition</a:t>
            </a:r>
            <a:r>
              <a:rPr lang="en-US" sz="1200" kern="1200" dirty="0" smtClean="0">
                <a:solidFill>
                  <a:schemeClr val="tx1"/>
                </a:solidFill>
                <a:latin typeface="+mn-lt"/>
                <a:ea typeface="+mn-ea"/>
                <a:cs typeface="+mn-cs"/>
              </a:rPr>
              <a:t> exist side-by-side along with micronutrient deficiencies (the triple burden).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Citations: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http://www.unscn.org/en/home/why-nutrition-is-important.php#double_burden_of_malnutrition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[1][1] Lim, SS. et al. (2012). A comparative risk assessment of burden of disease and </a:t>
            </a:r>
          </a:p>
          <a:p>
            <a:r>
              <a:rPr lang="en-US" sz="1200" kern="1200" dirty="0" smtClean="0">
                <a:solidFill>
                  <a:schemeClr val="tx1"/>
                </a:solidFill>
                <a:latin typeface="+mn-lt"/>
                <a:ea typeface="+mn-ea"/>
                <a:cs typeface="+mn-cs"/>
              </a:rPr>
              <a:t>injury attributable to 67 risk factors and risk factor clusters in 21 regions, 1990—2010: a systematic analysis for the Global Burden of Disease Study 2010. The Lancet 2012;380:2224</a:t>
            </a:r>
          </a:p>
          <a:p>
            <a:r>
              <a:rPr lang="en-US" sz="1200" kern="1200" dirty="0" smtClean="0">
                <a:solidFill>
                  <a:schemeClr val="tx1"/>
                </a:solidFill>
                <a:latin typeface="+mn-lt"/>
                <a:ea typeface="+mn-ea"/>
                <a:cs typeface="+mn-cs"/>
              </a:rPr>
              <a:t>http://www.thelancet.com/journals/lancet/article/PIIS0140-6736%2812%2961766-8/abstract </a:t>
            </a:r>
          </a:p>
          <a:p>
            <a:r>
              <a:rPr lang="en-US" sz="1200" kern="1200" dirty="0" smtClean="0">
                <a:solidFill>
                  <a:schemeClr val="tx1"/>
                </a:solidFill>
                <a:latin typeface="+mn-lt"/>
                <a:ea typeface="+mn-ea"/>
                <a:cs typeface="+mn-cs"/>
              </a:rPr>
              <a:t>Maternal and child </a:t>
            </a:r>
            <a:r>
              <a:rPr lang="en-US" sz="1200" kern="1200" dirty="0" err="1" smtClean="0">
                <a:solidFill>
                  <a:schemeClr val="tx1"/>
                </a:solidFill>
                <a:latin typeface="+mn-lt"/>
                <a:ea typeface="+mn-ea"/>
                <a:cs typeface="+mn-cs"/>
              </a:rPr>
              <a:t>undernutrition</a:t>
            </a:r>
            <a:r>
              <a:rPr lang="en-US" sz="1200" kern="1200" dirty="0" smtClean="0">
                <a:solidFill>
                  <a:schemeClr val="tx1"/>
                </a:solidFill>
                <a:latin typeface="+mn-lt"/>
                <a:ea typeface="+mn-ea"/>
                <a:cs typeface="+mn-cs"/>
              </a:rPr>
              <a:t>: global and regional exposures and health consequences</a:t>
            </a:r>
          </a:p>
          <a:p>
            <a:r>
              <a:rPr lang="en-US" sz="1200" kern="1200" dirty="0" smtClean="0">
                <a:solidFill>
                  <a:schemeClr val="tx1"/>
                </a:solidFill>
                <a:latin typeface="+mn-lt"/>
                <a:ea typeface="+mn-ea"/>
                <a:cs typeface="+mn-cs"/>
              </a:rPr>
              <a:t>Robert E Black, Lindsay H Allen, </a:t>
            </a:r>
            <a:r>
              <a:rPr lang="en-US" sz="1200" kern="1200" dirty="0" err="1" smtClean="0">
                <a:solidFill>
                  <a:schemeClr val="tx1"/>
                </a:solidFill>
                <a:latin typeface="+mn-lt"/>
                <a:ea typeface="+mn-ea"/>
                <a:cs typeface="+mn-cs"/>
              </a:rPr>
              <a:t>Zulfiqar</a:t>
            </a:r>
            <a:r>
              <a:rPr lang="en-US" sz="1200" kern="1200" dirty="0" smtClean="0">
                <a:solidFill>
                  <a:schemeClr val="tx1"/>
                </a:solidFill>
                <a:latin typeface="+mn-lt"/>
                <a:ea typeface="+mn-ea"/>
                <a:cs typeface="+mn-cs"/>
              </a:rPr>
              <a:t> A </a:t>
            </a:r>
            <a:r>
              <a:rPr lang="en-US" sz="1200" kern="1200" dirty="0" err="1" smtClean="0">
                <a:solidFill>
                  <a:schemeClr val="tx1"/>
                </a:solidFill>
                <a:latin typeface="+mn-lt"/>
                <a:ea typeface="+mn-ea"/>
                <a:cs typeface="+mn-cs"/>
              </a:rPr>
              <a:t>Bhutta</a:t>
            </a:r>
            <a:r>
              <a:rPr lang="en-US" sz="1200" kern="1200" dirty="0" smtClean="0">
                <a:solidFill>
                  <a:schemeClr val="tx1"/>
                </a:solidFill>
                <a:latin typeface="+mn-lt"/>
                <a:ea typeface="+mn-ea"/>
                <a:cs typeface="+mn-cs"/>
              </a:rPr>
              <a:t>, Laura E Caulfield, Mercedes de </a:t>
            </a:r>
            <a:r>
              <a:rPr lang="en-US" sz="1200" kern="1200" dirty="0" err="1" smtClean="0">
                <a:solidFill>
                  <a:schemeClr val="tx1"/>
                </a:solidFill>
                <a:latin typeface="+mn-lt"/>
                <a:ea typeface="+mn-ea"/>
                <a:cs typeface="+mn-cs"/>
              </a:rPr>
              <a:t>Onis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Majid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Ezzati</a:t>
            </a:r>
            <a:r>
              <a:rPr lang="en-US" sz="1200" kern="1200" dirty="0" smtClean="0">
                <a:solidFill>
                  <a:schemeClr val="tx1"/>
                </a:solidFill>
                <a:latin typeface="+mn-lt"/>
                <a:ea typeface="+mn-ea"/>
                <a:cs typeface="+mn-cs"/>
              </a:rPr>
              <a:t>, Colin </a:t>
            </a:r>
            <a:r>
              <a:rPr lang="en-US" sz="1200" kern="1200" dirty="0" err="1" smtClean="0">
                <a:solidFill>
                  <a:schemeClr val="tx1"/>
                </a:solidFill>
                <a:latin typeface="+mn-lt"/>
                <a:ea typeface="+mn-ea"/>
                <a:cs typeface="+mn-cs"/>
              </a:rPr>
              <a:t>Mathers</a:t>
            </a:r>
            <a:r>
              <a:rPr lang="en-US" sz="1200" kern="1200" dirty="0" smtClean="0">
                <a:solidFill>
                  <a:schemeClr val="tx1"/>
                </a:solidFill>
                <a:latin typeface="+mn-lt"/>
                <a:ea typeface="+mn-ea"/>
                <a:cs typeface="+mn-cs"/>
              </a:rPr>
              <a:t>, Juan Rivera The Lancet  19 January 2008 (Volume 371 Issue 9608 Pages 243-260 DOI: 10.1016/S0140-6736(07)61690-0)</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http://www.thelancet.com/journals/lancet/article/PIIS0140-6736(07)61690-0/abstract</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 + PICTURE ON THE RIGHT</a:t>
            </a:r>
          </a:p>
          <a:p>
            <a:r>
              <a:rPr lang="en-US" dirty="0" smtClean="0"/>
              <a:t>To change the photo</a:t>
            </a:r>
          </a:p>
          <a:p>
            <a:r>
              <a:rPr lang="en-US" dirty="0" smtClean="0"/>
              <a:t>-Right click on the photo</a:t>
            </a:r>
          </a:p>
          <a:p>
            <a:r>
              <a:rPr lang="en-US" dirty="0" smtClean="0"/>
              <a:t>- Click on change </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CHART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sample chart. For all charts (pie</a:t>
            </a:r>
            <a:r>
              <a:rPr lang="en-US" baseline="0" dirty="0" smtClean="0"/>
              <a:t>, bar, line, column, etc.)</a:t>
            </a:r>
            <a:r>
              <a:rPr lang="en-US" dirty="0" smtClean="0"/>
              <a:t>, please make sure to use the </a:t>
            </a:r>
            <a:r>
              <a:rPr lang="en-US" dirty="0" err="1" smtClean="0"/>
              <a:t>Bioversity</a:t>
            </a:r>
            <a:r>
              <a:rPr lang="en-US" dirty="0" smtClean="0"/>
              <a:t> International </a:t>
            </a:r>
            <a:r>
              <a:rPr lang="en-US" dirty="0" err="1" smtClean="0"/>
              <a:t>colour</a:t>
            </a:r>
            <a:r>
              <a:rPr lang="en-US" dirty="0" smtClean="0"/>
              <a:t> palette, automatically</a:t>
            </a:r>
            <a:r>
              <a:rPr lang="en-US" baseline="0" dirty="0" smtClean="0"/>
              <a:t> </a:t>
            </a:r>
            <a:r>
              <a:rPr lang="en-US" dirty="0" smtClean="0"/>
              <a:t>available in the </a:t>
            </a:r>
            <a:r>
              <a:rPr lang="en-US" dirty="0" err="1" smtClean="0"/>
              <a:t>colour</a:t>
            </a:r>
            <a:r>
              <a:rPr lang="en-US" dirty="0" smtClean="0"/>
              <a:t> selection as the first </a:t>
            </a:r>
            <a:r>
              <a:rPr lang="en-US" dirty="0" err="1" smtClean="0"/>
              <a:t>colour</a:t>
            </a:r>
            <a:r>
              <a:rPr lang="en-US" dirty="0" smtClean="0"/>
              <a:t> theme (first row).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2-LINE TITLE AND TEXT</a:t>
            </a:r>
          </a:p>
          <a:p>
            <a:r>
              <a:rPr lang="en-US" dirty="0" smtClean="0"/>
              <a:t>If</a:t>
            </a:r>
            <a:r>
              <a:rPr lang="en-US" baseline="0" dirty="0" smtClean="0"/>
              <a:t> you have long headers, please use this slide. Font size and spacing between the two lines have been customized.</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2-LINE TITLE AND BULLETS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you have long headers, please use this slide. Font size and spacing between the two lines have been customized.</a:t>
            </a:r>
            <a:endParaRPr lang="en-US" dirty="0" smtClean="0"/>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92ABB67-95C1-4B1D-9895-2ECC8BC74D8F}" type="slidenum">
              <a:rPr lang="en-US" smtClean="0"/>
              <a:pPr/>
              <a:t>10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Just how far are conditions going to change. </a:t>
            </a:r>
          </a:p>
          <a:p>
            <a:pPr eaLnBrk="1" hangingPunct="1"/>
            <a:r>
              <a:rPr lang="en-US" smtClean="0"/>
              <a:t>Examples of Soybean and Peanut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2" descr="C:\Users\ncapozio\Desktop\homegarden_edited.jpg"/>
          <p:cNvPicPr>
            <a:picLocks noChangeAspect="1" noChangeArrowheads="1"/>
          </p:cNvPicPr>
          <p:nvPr userDrawn="1"/>
        </p:nvPicPr>
        <p:blipFill>
          <a:blip r:embed="rId2" cstate="print"/>
          <a:srcRect r="22"/>
          <a:stretch>
            <a:fillRect/>
          </a:stretch>
        </p:blipFill>
        <p:spPr bwMode="auto">
          <a:xfrm>
            <a:off x="0" y="-59120"/>
            <a:ext cx="9144000" cy="6917120"/>
          </a:xfrm>
          <a:prstGeom prst="rect">
            <a:avLst/>
          </a:prstGeom>
          <a:noFill/>
        </p:spPr>
      </p:pic>
      <p:sp>
        <p:nvSpPr>
          <p:cNvPr id="16" name="Pentagon 15"/>
          <p:cNvSpPr/>
          <p:nvPr userDrawn="1"/>
        </p:nvSpPr>
        <p:spPr>
          <a:xfrm>
            <a:off x="0" y="4635804"/>
            <a:ext cx="7687424" cy="1658231"/>
          </a:xfrm>
          <a:prstGeom prst="homePlate">
            <a:avLst>
              <a:gd name="adj" fmla="val 32097"/>
            </a:avLst>
          </a:prstGeom>
          <a:solidFill>
            <a:srgbClr val="393A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evron 16"/>
          <p:cNvSpPr/>
          <p:nvPr userDrawn="1"/>
        </p:nvSpPr>
        <p:spPr>
          <a:xfrm>
            <a:off x="7441412" y="4633353"/>
            <a:ext cx="1227100" cy="1663780"/>
          </a:xfrm>
          <a:prstGeom prst="chevron">
            <a:avLst>
              <a:gd name="adj" fmla="val 46348"/>
            </a:avLst>
          </a:prstGeom>
          <a:solidFill>
            <a:srgbClr val="393A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9" name="Group 8"/>
          <p:cNvGrpSpPr/>
          <p:nvPr userDrawn="1"/>
        </p:nvGrpSpPr>
        <p:grpSpPr>
          <a:xfrm>
            <a:off x="1" y="-180975"/>
            <a:ext cx="9144000" cy="1378839"/>
            <a:chOff x="1" y="-180975"/>
            <a:chExt cx="9144000" cy="1378839"/>
          </a:xfrm>
        </p:grpSpPr>
        <p:sp>
          <p:nvSpPr>
            <p:cNvPr id="20" name="Rectangle 19"/>
            <p:cNvSpPr/>
            <p:nvPr userDrawn="1"/>
          </p:nvSpPr>
          <p:spPr>
            <a:xfrm>
              <a:off x="1" y="-180975"/>
              <a:ext cx="9144000" cy="137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Bioversity FINAL out copy.gif"/>
            <p:cNvPicPr>
              <a:picLocks noChangeAspect="1"/>
            </p:cNvPicPr>
            <p:nvPr userDrawn="1"/>
          </p:nvPicPr>
          <p:blipFill>
            <a:blip r:embed="rId3" cstate="print"/>
            <a:stretch>
              <a:fillRect/>
            </a:stretch>
          </p:blipFill>
          <p:spPr>
            <a:xfrm>
              <a:off x="190180" y="151272"/>
              <a:ext cx="985527" cy="859075"/>
            </a:xfrm>
            <a:prstGeom prst="rect">
              <a:avLst/>
            </a:prstGeom>
          </p:spPr>
        </p:pic>
        <p:pic>
          <p:nvPicPr>
            <p:cNvPr id="1026" name="Picture 2" descr="C:\Users\ncapozio\Documents\DESKTOP\LOGOS\CGIAR\CGIAR tagline\CGIAR LOGO WITH TAG LINE green.png"/>
            <p:cNvPicPr>
              <a:picLocks noChangeAspect="1" noChangeArrowheads="1"/>
            </p:cNvPicPr>
            <p:nvPr userDrawn="1"/>
          </p:nvPicPr>
          <p:blipFill>
            <a:blip r:embed="rId4" cstate="print"/>
            <a:srcRect/>
            <a:stretch>
              <a:fillRect/>
            </a:stretch>
          </p:blipFill>
          <p:spPr bwMode="auto">
            <a:xfrm>
              <a:off x="7997403" y="104139"/>
              <a:ext cx="1032297" cy="963358"/>
            </a:xfrm>
            <a:prstGeom prst="rect">
              <a:avLst/>
            </a:prstGeom>
            <a:noFill/>
          </p:spPr>
        </p:pic>
      </p:grpSp>
      <p:sp>
        <p:nvSpPr>
          <p:cNvPr id="10" name="Picture Placeholder 9"/>
          <p:cNvSpPr>
            <a:spLocks noGrp="1"/>
          </p:cNvSpPr>
          <p:nvPr>
            <p:ph type="pic" sz="quarter" idx="10"/>
          </p:nvPr>
        </p:nvSpPr>
        <p:spPr>
          <a:xfrm>
            <a:off x="0" y="1190625"/>
            <a:ext cx="9144000" cy="5667375"/>
          </a:xfrm>
          <a:prstGeom prst="rect">
            <a:avLst/>
          </a:prstGeom>
        </p:spPr>
        <p:txBody>
          <a:bodyPr/>
          <a:lstStyle/>
          <a:p>
            <a:endParaRPr lang="en-US"/>
          </a:p>
        </p:txBody>
      </p:sp>
      <p:sp>
        <p:nvSpPr>
          <p:cNvPr id="11" name="TextBox 10"/>
          <p:cNvSpPr txBox="1"/>
          <p:nvPr userDrawn="1"/>
        </p:nvSpPr>
        <p:spPr>
          <a:xfrm>
            <a:off x="265814" y="4848447"/>
            <a:ext cx="6539023" cy="1231106"/>
          </a:xfrm>
          <a:prstGeom prst="rect">
            <a:avLst/>
          </a:prstGeom>
          <a:noFill/>
        </p:spPr>
        <p:txBody>
          <a:bodyPr wrap="square" rtlCol="0">
            <a:spAutoFit/>
          </a:bodyPr>
          <a:lstStyle/>
          <a:p>
            <a:r>
              <a:rPr lang="en-US" sz="3000" b="1" dirty="0" smtClean="0">
                <a:solidFill>
                  <a:schemeClr val="bg1">
                    <a:lumMod val="85000"/>
                  </a:schemeClr>
                </a:solidFill>
                <a:latin typeface="Arial Narrow" pitchFamily="34" charset="0"/>
                <a:cs typeface="Calibri" pitchFamily="34" charset="0"/>
              </a:rPr>
              <a:t>Presentation title</a:t>
            </a:r>
          </a:p>
          <a:p>
            <a:r>
              <a:rPr lang="en-US" sz="2400" dirty="0" smtClean="0">
                <a:solidFill>
                  <a:schemeClr val="bg1">
                    <a:lumMod val="85000"/>
                  </a:schemeClr>
                </a:solidFill>
                <a:latin typeface="Arial Narrow" pitchFamily="34" charset="0"/>
                <a:cs typeface="Calibri" pitchFamily="34" charset="0"/>
              </a:rPr>
              <a:t>Name Surname, Title</a:t>
            </a:r>
          </a:p>
          <a:p>
            <a:r>
              <a:rPr lang="en-US" sz="2000" dirty="0" smtClean="0">
                <a:solidFill>
                  <a:schemeClr val="bg1">
                    <a:lumMod val="85000"/>
                  </a:schemeClr>
                </a:solidFill>
                <a:latin typeface="Arial Narrow" pitchFamily="34" charset="0"/>
                <a:cs typeface="Calibri" pitchFamily="34" charset="0"/>
              </a:rPr>
              <a:t>Date</a:t>
            </a:r>
          </a:p>
        </p:txBody>
      </p:sp>
    </p:spTree>
    <p:extLst>
      <p:ext uri="{BB962C8B-B14F-4D97-AF65-F5344CB8AC3E}">
        <p14:creationId xmlns:p14="http://schemas.microsoft.com/office/powerpoint/2010/main" val="805448543"/>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 pictures on the right">
    <p:spTree>
      <p:nvGrpSpPr>
        <p:cNvPr id="1" name=""/>
        <p:cNvGrpSpPr/>
        <p:nvPr/>
      </p:nvGrpSpPr>
      <p:grpSpPr>
        <a:xfrm>
          <a:off x="0" y="0"/>
          <a:ext cx="0" cy="0"/>
          <a:chOff x="0" y="0"/>
          <a:chExt cx="0" cy="0"/>
        </a:xfrm>
      </p:grpSpPr>
      <p:sp>
        <p:nvSpPr>
          <p:cNvPr id="11" name="Rectangle 10"/>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sp>
        <p:nvSpPr>
          <p:cNvPr id="13" name="Text Placeholder 12"/>
          <p:cNvSpPr>
            <a:spLocks noGrp="1"/>
          </p:cNvSpPr>
          <p:nvPr>
            <p:ph type="body" sz="quarter" idx="14" hasCustomPrompt="1"/>
          </p:nvPr>
        </p:nvSpPr>
        <p:spPr>
          <a:xfrm>
            <a:off x="461035" y="1382123"/>
            <a:ext cx="4911725" cy="4784761"/>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sp>
        <p:nvSpPr>
          <p:cNvPr id="9" name="Picture Placeholder 10"/>
          <p:cNvSpPr>
            <a:spLocks noGrp="1"/>
          </p:cNvSpPr>
          <p:nvPr>
            <p:ph type="pic" sz="quarter" idx="15"/>
          </p:nvPr>
        </p:nvSpPr>
        <p:spPr>
          <a:xfrm>
            <a:off x="5699126" y="3848986"/>
            <a:ext cx="3200326" cy="2321442"/>
          </a:xfrm>
          <a:prstGeom prst="rect">
            <a:avLst/>
          </a:prstGeom>
        </p:spPr>
        <p:txBody>
          <a:bodyPr/>
          <a:lstStyle/>
          <a:p>
            <a:endParaRPr lang="en-US"/>
          </a:p>
        </p:txBody>
      </p:sp>
      <p:sp>
        <p:nvSpPr>
          <p:cNvPr id="10" name="Picture Placeholder 10"/>
          <p:cNvSpPr>
            <a:spLocks noGrp="1"/>
          </p:cNvSpPr>
          <p:nvPr>
            <p:ph type="pic" sz="quarter" idx="16"/>
          </p:nvPr>
        </p:nvSpPr>
        <p:spPr>
          <a:xfrm>
            <a:off x="5699126" y="1385776"/>
            <a:ext cx="3200326" cy="2321442"/>
          </a:xfrm>
          <a:prstGeom prst="rect">
            <a:avLst/>
          </a:prstGeom>
        </p:spPr>
        <p:txBody>
          <a:bodyPr/>
          <a:lstStyle/>
          <a:p>
            <a:endParaRPr lang="en-US"/>
          </a:p>
        </p:txBody>
      </p:sp>
      <p:pic>
        <p:nvPicPr>
          <p:cNvPr id="12" name="Picture 11"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14" name="Text Placeholder 11"/>
          <p:cNvSpPr>
            <a:spLocks noGrp="1"/>
          </p:cNvSpPr>
          <p:nvPr>
            <p:ph type="body" sz="quarter" idx="17" hasCustomPrompt="1"/>
          </p:nvPr>
        </p:nvSpPr>
        <p:spPr>
          <a:xfrm rot="16200000">
            <a:off x="7801836" y="2479652"/>
            <a:ext cx="2366907" cy="262828"/>
          </a:xfrm>
          <a:prstGeom prst="rect">
            <a:avLst/>
          </a:prstGeom>
        </p:spPr>
        <p:txBody>
          <a:bodyPr anchor="t"/>
          <a:lstStyle>
            <a:lvl1pPr marL="0" indent="0">
              <a:spcBef>
                <a:spcPts val="0"/>
              </a:spcBef>
              <a:buNone/>
              <a:defRPr sz="1000" baseline="0">
                <a:latin typeface="+mn-lt"/>
              </a:defRPr>
            </a:lvl1pPr>
          </a:lstStyle>
          <a:p>
            <a:pPr lvl="0"/>
            <a:r>
              <a:rPr lang="en-US" dirty="0" smtClean="0"/>
              <a:t>Photo credit</a:t>
            </a:r>
            <a:endParaRPr lang="en-US" dirty="0"/>
          </a:p>
        </p:txBody>
      </p:sp>
      <p:sp>
        <p:nvSpPr>
          <p:cNvPr id="16" name="Text Placeholder 11"/>
          <p:cNvSpPr>
            <a:spLocks noGrp="1"/>
          </p:cNvSpPr>
          <p:nvPr>
            <p:ph type="body" sz="quarter" idx="18" hasCustomPrompt="1"/>
          </p:nvPr>
        </p:nvSpPr>
        <p:spPr>
          <a:xfrm rot="16200000">
            <a:off x="7801836" y="4934402"/>
            <a:ext cx="2366907" cy="262828"/>
          </a:xfrm>
          <a:prstGeom prst="rect">
            <a:avLst/>
          </a:prstGeom>
        </p:spPr>
        <p:txBody>
          <a:bodyPr anchor="t"/>
          <a:lstStyle>
            <a:lvl1pPr marL="0" indent="0">
              <a:spcBef>
                <a:spcPts val="0"/>
              </a:spcBef>
              <a:buNone/>
              <a:defRPr sz="1000" baseline="0">
                <a:latin typeface="+mn-lt"/>
              </a:defRPr>
            </a:lvl1pPr>
          </a:lstStyle>
          <a:p>
            <a:pPr lvl="0"/>
            <a:r>
              <a:rPr lang="en-US" dirty="0" smtClean="0"/>
              <a:t>Photo credit</a:t>
            </a:r>
            <a:endParaRPr lang="en-US" dirty="0"/>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icture at the bottom">
    <p:spTree>
      <p:nvGrpSpPr>
        <p:cNvPr id="1" name=""/>
        <p:cNvGrpSpPr/>
        <p:nvPr/>
      </p:nvGrpSpPr>
      <p:grpSpPr>
        <a:xfrm>
          <a:off x="0" y="0"/>
          <a:ext cx="0" cy="0"/>
          <a:chOff x="0" y="0"/>
          <a:chExt cx="0" cy="0"/>
        </a:xfrm>
      </p:grpSpPr>
      <p:sp>
        <p:nvSpPr>
          <p:cNvPr id="10" name="Rectangle 9"/>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sp>
        <p:nvSpPr>
          <p:cNvPr id="9" name="Picture Placeholder 10"/>
          <p:cNvSpPr>
            <a:spLocks noGrp="1"/>
          </p:cNvSpPr>
          <p:nvPr>
            <p:ph type="pic" sz="quarter" idx="13"/>
          </p:nvPr>
        </p:nvSpPr>
        <p:spPr>
          <a:xfrm>
            <a:off x="0" y="3603008"/>
            <a:ext cx="9144000" cy="2808051"/>
          </a:xfrm>
          <a:prstGeom prst="rect">
            <a:avLst/>
          </a:prstGeom>
        </p:spPr>
        <p:txBody>
          <a:bodyPr/>
          <a:lstStyle/>
          <a:p>
            <a:endParaRPr lang="en-US"/>
          </a:p>
        </p:txBody>
      </p:sp>
      <p:sp>
        <p:nvSpPr>
          <p:cNvPr id="11" name="Text Placeholder 12"/>
          <p:cNvSpPr>
            <a:spLocks noGrp="1"/>
          </p:cNvSpPr>
          <p:nvPr>
            <p:ph type="body" sz="quarter" idx="14" hasCustomPrompt="1"/>
          </p:nvPr>
        </p:nvSpPr>
        <p:spPr>
          <a:xfrm>
            <a:off x="461035" y="1382123"/>
            <a:ext cx="8215132" cy="1743849"/>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pic>
        <p:nvPicPr>
          <p:cNvPr id="12" name="Picture 11"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13" name="Text Placeholder 11"/>
          <p:cNvSpPr>
            <a:spLocks noGrp="1"/>
          </p:cNvSpPr>
          <p:nvPr>
            <p:ph type="body" sz="quarter" idx="15" hasCustomPrompt="1"/>
          </p:nvPr>
        </p:nvSpPr>
        <p:spPr>
          <a:xfrm>
            <a:off x="5707063" y="3394942"/>
            <a:ext cx="3436937"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Photo credit</a:t>
            </a:r>
            <a:endParaRPr lang="en-US" dirty="0"/>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2 pictures at the bottom">
    <p:spTree>
      <p:nvGrpSpPr>
        <p:cNvPr id="1" name=""/>
        <p:cNvGrpSpPr/>
        <p:nvPr/>
      </p:nvGrpSpPr>
      <p:grpSpPr>
        <a:xfrm>
          <a:off x="0" y="0"/>
          <a:ext cx="0" cy="0"/>
          <a:chOff x="0" y="0"/>
          <a:chExt cx="0" cy="0"/>
        </a:xfrm>
      </p:grpSpPr>
      <p:sp>
        <p:nvSpPr>
          <p:cNvPr id="9" name="Rectangle 8"/>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sp>
        <p:nvSpPr>
          <p:cNvPr id="12" name="Picture Placeholder 10"/>
          <p:cNvSpPr>
            <a:spLocks noGrp="1"/>
          </p:cNvSpPr>
          <p:nvPr>
            <p:ph type="pic" sz="quarter" idx="13"/>
          </p:nvPr>
        </p:nvSpPr>
        <p:spPr>
          <a:xfrm>
            <a:off x="435933" y="3508744"/>
            <a:ext cx="3859620" cy="2275367"/>
          </a:xfrm>
          <a:prstGeom prst="rect">
            <a:avLst/>
          </a:prstGeom>
        </p:spPr>
        <p:txBody>
          <a:bodyPr/>
          <a:lstStyle/>
          <a:p>
            <a:endParaRPr lang="en-US"/>
          </a:p>
        </p:txBody>
      </p:sp>
      <p:sp>
        <p:nvSpPr>
          <p:cNvPr id="13" name="Text Placeholder 12"/>
          <p:cNvSpPr>
            <a:spLocks noGrp="1"/>
          </p:cNvSpPr>
          <p:nvPr>
            <p:ph type="body" sz="quarter" idx="14" hasCustomPrompt="1"/>
          </p:nvPr>
        </p:nvSpPr>
        <p:spPr>
          <a:xfrm>
            <a:off x="461035" y="1382123"/>
            <a:ext cx="8215132" cy="1743849"/>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sp>
        <p:nvSpPr>
          <p:cNvPr id="14" name="Picture Placeholder 10"/>
          <p:cNvSpPr>
            <a:spLocks noGrp="1"/>
          </p:cNvSpPr>
          <p:nvPr>
            <p:ph type="pic" sz="quarter" idx="15"/>
          </p:nvPr>
        </p:nvSpPr>
        <p:spPr>
          <a:xfrm>
            <a:off x="4788193" y="3522920"/>
            <a:ext cx="3859620" cy="2275367"/>
          </a:xfrm>
          <a:prstGeom prst="rect">
            <a:avLst/>
          </a:prstGeom>
        </p:spPr>
        <p:txBody>
          <a:bodyPr/>
          <a:lstStyle/>
          <a:p>
            <a:endParaRPr lang="en-US"/>
          </a:p>
        </p:txBody>
      </p:sp>
      <p:pic>
        <p:nvPicPr>
          <p:cNvPr id="10" name="Picture 9"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15" name="Text Placeholder 11"/>
          <p:cNvSpPr>
            <a:spLocks noGrp="1"/>
          </p:cNvSpPr>
          <p:nvPr>
            <p:ph type="body" sz="quarter" idx="16" hasCustomPrompt="1"/>
          </p:nvPr>
        </p:nvSpPr>
        <p:spPr>
          <a:xfrm>
            <a:off x="5304367" y="5837148"/>
            <a:ext cx="3436937"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Photo credit</a:t>
            </a:r>
            <a:endParaRPr lang="en-US" dirty="0"/>
          </a:p>
        </p:txBody>
      </p:sp>
      <p:sp>
        <p:nvSpPr>
          <p:cNvPr id="16" name="Text Placeholder 11"/>
          <p:cNvSpPr>
            <a:spLocks noGrp="1"/>
          </p:cNvSpPr>
          <p:nvPr>
            <p:ph type="body" sz="quarter" idx="17" hasCustomPrompt="1"/>
          </p:nvPr>
        </p:nvSpPr>
        <p:spPr>
          <a:xfrm>
            <a:off x="948449" y="5837148"/>
            <a:ext cx="3436937"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Photo credit</a:t>
            </a:r>
            <a:endParaRPr lang="en-US" dirty="0"/>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bullets">
    <p:spTree>
      <p:nvGrpSpPr>
        <p:cNvPr id="1" name=""/>
        <p:cNvGrpSpPr/>
        <p:nvPr/>
      </p:nvGrpSpPr>
      <p:grpSpPr>
        <a:xfrm>
          <a:off x="0" y="0"/>
          <a:ext cx="0" cy="0"/>
          <a:chOff x="0" y="0"/>
          <a:chExt cx="0" cy="0"/>
        </a:xfrm>
      </p:grpSpPr>
      <p:sp>
        <p:nvSpPr>
          <p:cNvPr id="11" name="Rectangle 10"/>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2" hasCustomPrompt="1"/>
          </p:nvPr>
        </p:nvSpPr>
        <p:spPr>
          <a:xfrm>
            <a:off x="457201" y="1381125"/>
            <a:ext cx="8228012" cy="4824414"/>
          </a:xfrm>
          <a:prstGeom prst="rect">
            <a:avLst/>
          </a:prstGeom>
        </p:spPr>
        <p:txBody>
          <a:bodyPr>
            <a:normAutofit/>
          </a:bodyPr>
          <a:lstStyle>
            <a:lvl1pPr>
              <a:buClr>
                <a:schemeClr val="tx1"/>
              </a:buClr>
              <a:defRPr sz="2800">
                <a:solidFill>
                  <a:schemeClr val="tx1"/>
                </a:solidFill>
                <a:latin typeface="Arial Narrow" pitchFamily="34" charset="0"/>
                <a:cs typeface="Calibri" pitchFamily="34" charset="0"/>
              </a:defRPr>
            </a:lvl1pPr>
            <a:lvl2pPr>
              <a:buClr>
                <a:schemeClr val="tx1"/>
              </a:buClr>
              <a:defRPr sz="2600">
                <a:solidFill>
                  <a:schemeClr val="tx1"/>
                </a:solidFill>
                <a:latin typeface="Arial Narrow" pitchFamily="34" charset="0"/>
                <a:cs typeface="Calibri" pitchFamily="34" charset="0"/>
              </a:defRPr>
            </a:lvl2pPr>
            <a:lvl3pPr marL="868680">
              <a:buClr>
                <a:schemeClr val="tx1"/>
              </a:buClr>
              <a:defRPr sz="2400">
                <a:solidFill>
                  <a:schemeClr val="tx1"/>
                </a:solidFill>
                <a:latin typeface="Arial Narrow" pitchFamily="34" charset="0"/>
                <a:cs typeface="Calibri" pitchFamily="34" charset="0"/>
              </a:defRPr>
            </a:lvl3pPr>
            <a:lvl4pPr marL="1143000">
              <a:buClr>
                <a:schemeClr val="tx1"/>
              </a:buClr>
              <a:defRPr sz="2000">
                <a:solidFill>
                  <a:schemeClr val="tx1"/>
                </a:solidFill>
                <a:latin typeface="Arial Narrow" pitchFamily="34" charset="0"/>
                <a:cs typeface="Calibri" pitchFamily="34" charset="0"/>
              </a:defRPr>
            </a:lvl4pPr>
            <a:lvl5pPr marL="1417320">
              <a:buClr>
                <a:schemeClr val="tx1"/>
              </a:buClr>
              <a:defRPr sz="1800">
                <a:solidFill>
                  <a:schemeClr val="tx1"/>
                </a:solidFill>
                <a:latin typeface="Arial Narrow" pitchFamily="34" charset="0"/>
                <a:cs typeface="Calibri" pitchFamily="34" charset="0"/>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4"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pic>
        <p:nvPicPr>
          <p:cNvPr id="12" name="Picture 11"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line title and bullets">
    <p:spTree>
      <p:nvGrpSpPr>
        <p:cNvPr id="1" name=""/>
        <p:cNvGrpSpPr/>
        <p:nvPr/>
      </p:nvGrpSpPr>
      <p:grpSpPr>
        <a:xfrm>
          <a:off x="0" y="0"/>
          <a:ext cx="0" cy="0"/>
          <a:chOff x="0" y="0"/>
          <a:chExt cx="0" cy="0"/>
        </a:xfrm>
      </p:grpSpPr>
      <p:sp>
        <p:nvSpPr>
          <p:cNvPr id="10" name="Rectangle 9"/>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3"/>
          <p:cNvSpPr>
            <a:spLocks noGrp="1"/>
          </p:cNvSpPr>
          <p:nvPr>
            <p:ph type="title" hasCustomPrompt="1"/>
          </p:nvPr>
        </p:nvSpPr>
        <p:spPr>
          <a:xfrm>
            <a:off x="461035" y="361516"/>
            <a:ext cx="8205261" cy="882493"/>
          </a:xfrm>
          <a:prstGeom prst="rect">
            <a:avLst/>
          </a:prstGeom>
        </p:spPr>
        <p:txBody>
          <a:bodyPr anchor="t">
            <a:normAutofit/>
          </a:bodyPr>
          <a:lstStyle>
            <a:lvl1pPr>
              <a:lnSpc>
                <a:spcPts val="3200"/>
              </a:lnSpc>
              <a:spcAft>
                <a:spcPts val="0"/>
              </a:spcAft>
              <a:defRPr sz="3200" b="1" baseline="0">
                <a:solidFill>
                  <a:schemeClr val="tx2"/>
                </a:solidFill>
                <a:latin typeface="Arial Narrow" pitchFamily="34" charset="0"/>
                <a:cs typeface="Calibri" pitchFamily="34" charset="0"/>
              </a:defRPr>
            </a:lvl1pPr>
          </a:lstStyle>
          <a:p>
            <a:r>
              <a:rPr lang="en-US" dirty="0" smtClean="0"/>
              <a:t>Master Title Slide </a:t>
            </a:r>
            <a:br>
              <a:rPr lang="en-US" dirty="0" smtClean="0"/>
            </a:br>
            <a:r>
              <a:rPr lang="en-US" dirty="0" smtClean="0"/>
              <a:t>Two-line Headline</a:t>
            </a:r>
            <a:br>
              <a:rPr lang="en-US" dirty="0" smtClean="0"/>
            </a:br>
            <a:endParaRPr lang="en-CA" dirty="0"/>
          </a:p>
        </p:txBody>
      </p:sp>
      <p:pic>
        <p:nvPicPr>
          <p:cNvPr id="13" name="Picture 12"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14" name="Content Placeholder 9"/>
          <p:cNvSpPr>
            <a:spLocks noGrp="1"/>
          </p:cNvSpPr>
          <p:nvPr>
            <p:ph sz="quarter" idx="12" hasCustomPrompt="1"/>
          </p:nvPr>
        </p:nvSpPr>
        <p:spPr>
          <a:xfrm>
            <a:off x="457201" y="1381125"/>
            <a:ext cx="8228012" cy="4824414"/>
          </a:xfrm>
          <a:prstGeom prst="rect">
            <a:avLst/>
          </a:prstGeom>
        </p:spPr>
        <p:txBody>
          <a:bodyPr>
            <a:normAutofit/>
          </a:bodyPr>
          <a:lstStyle>
            <a:lvl1pPr>
              <a:buClr>
                <a:schemeClr val="tx1"/>
              </a:buClr>
              <a:defRPr sz="2800">
                <a:solidFill>
                  <a:schemeClr val="tx1"/>
                </a:solidFill>
                <a:latin typeface="Arial Narrow" pitchFamily="34" charset="0"/>
                <a:cs typeface="Calibri" pitchFamily="34" charset="0"/>
              </a:defRPr>
            </a:lvl1pPr>
            <a:lvl2pPr>
              <a:buClr>
                <a:schemeClr val="tx1"/>
              </a:buClr>
              <a:defRPr sz="2600">
                <a:solidFill>
                  <a:schemeClr val="tx1"/>
                </a:solidFill>
                <a:latin typeface="Arial Narrow" pitchFamily="34" charset="0"/>
                <a:cs typeface="Calibri" pitchFamily="34" charset="0"/>
              </a:defRPr>
            </a:lvl2pPr>
            <a:lvl3pPr marL="868680">
              <a:buClr>
                <a:schemeClr val="tx1"/>
              </a:buClr>
              <a:defRPr sz="2400">
                <a:solidFill>
                  <a:schemeClr val="tx1"/>
                </a:solidFill>
                <a:latin typeface="Arial Narrow" pitchFamily="34" charset="0"/>
                <a:cs typeface="Calibri" pitchFamily="34" charset="0"/>
              </a:defRPr>
            </a:lvl3pPr>
            <a:lvl4pPr marL="1143000">
              <a:buClr>
                <a:schemeClr val="tx1"/>
              </a:buClr>
              <a:defRPr sz="2000">
                <a:solidFill>
                  <a:schemeClr val="tx1"/>
                </a:solidFill>
                <a:latin typeface="Arial Narrow" pitchFamily="34" charset="0"/>
                <a:cs typeface="Calibri" pitchFamily="34" charset="0"/>
              </a:defRPr>
            </a:lvl4pPr>
            <a:lvl5pPr marL="1417320">
              <a:buClr>
                <a:schemeClr val="tx1"/>
              </a:buClr>
              <a:defRPr sz="1800">
                <a:solidFill>
                  <a:schemeClr val="tx1"/>
                </a:solidFill>
                <a:latin typeface="Arial Narrow" pitchFamily="34" charset="0"/>
                <a:cs typeface="Calibri" pitchFamily="34" charset="0"/>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column bullet">
    <p:spTree>
      <p:nvGrpSpPr>
        <p:cNvPr id="1" name=""/>
        <p:cNvGrpSpPr/>
        <p:nvPr/>
      </p:nvGrpSpPr>
      <p:grpSpPr>
        <a:xfrm>
          <a:off x="0" y="0"/>
          <a:ext cx="0" cy="0"/>
          <a:chOff x="0" y="0"/>
          <a:chExt cx="0" cy="0"/>
        </a:xfrm>
      </p:grpSpPr>
      <p:sp>
        <p:nvSpPr>
          <p:cNvPr id="9" name="Rectangle 8"/>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p:cNvSpPr>
            <a:spLocks noGrp="1"/>
          </p:cNvSpPr>
          <p:nvPr>
            <p:ph sz="quarter" idx="12" hasCustomPrompt="1"/>
          </p:nvPr>
        </p:nvSpPr>
        <p:spPr>
          <a:xfrm>
            <a:off x="457201" y="1381125"/>
            <a:ext cx="4025899" cy="4824414"/>
          </a:xfrm>
          <a:prstGeom prst="rect">
            <a:avLst/>
          </a:prstGeom>
        </p:spPr>
        <p:txBody>
          <a:bodyPr>
            <a:normAutofit/>
          </a:bodyPr>
          <a:lstStyle>
            <a:lvl1pPr>
              <a:buClr>
                <a:schemeClr val="tx1"/>
              </a:buClr>
              <a:defRPr sz="2400">
                <a:solidFill>
                  <a:srgbClr val="5F604B"/>
                </a:solidFill>
                <a:latin typeface="+mj-lt"/>
                <a:cs typeface="Calibri" pitchFamily="34" charset="0"/>
              </a:defRPr>
            </a:lvl1pPr>
            <a:lvl2pPr>
              <a:buClr>
                <a:schemeClr val="tx1"/>
              </a:buClr>
              <a:defRPr sz="2000">
                <a:solidFill>
                  <a:srgbClr val="5F604B"/>
                </a:solidFill>
                <a:latin typeface="+mj-lt"/>
                <a:cs typeface="Calibri" pitchFamily="34" charset="0"/>
              </a:defRPr>
            </a:lvl2pPr>
            <a:lvl3pPr>
              <a:buClr>
                <a:schemeClr val="tx1"/>
              </a:buClr>
              <a:defRPr sz="1800">
                <a:solidFill>
                  <a:srgbClr val="5F604B"/>
                </a:solidFill>
                <a:latin typeface="+mj-lt"/>
                <a:cs typeface="Calibri" pitchFamily="34" charset="0"/>
              </a:defRPr>
            </a:lvl3pPr>
            <a:lvl4pPr>
              <a:buClr>
                <a:schemeClr val="tx1"/>
              </a:buClr>
              <a:defRPr sz="1600">
                <a:solidFill>
                  <a:srgbClr val="5F604B"/>
                </a:solidFill>
                <a:latin typeface="+mj-lt"/>
                <a:cs typeface="Calibri" pitchFamily="34" charset="0"/>
              </a:defRPr>
            </a:lvl4pPr>
            <a:lvl5pPr>
              <a:buClr>
                <a:schemeClr val="tx1"/>
              </a:buClr>
              <a:defRPr sz="1400">
                <a:solidFill>
                  <a:srgbClr val="5F604B"/>
                </a:solidFill>
                <a:latin typeface="+mj-lt"/>
                <a:cs typeface="Calibri" pitchFamily="34" charset="0"/>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12"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sp>
        <p:nvSpPr>
          <p:cNvPr id="13" name="Content Placeholder 9"/>
          <p:cNvSpPr>
            <a:spLocks noGrp="1"/>
          </p:cNvSpPr>
          <p:nvPr>
            <p:ph sz="quarter" idx="13" hasCustomPrompt="1"/>
          </p:nvPr>
        </p:nvSpPr>
        <p:spPr>
          <a:xfrm>
            <a:off x="4649973" y="1384669"/>
            <a:ext cx="4025899" cy="4824414"/>
          </a:xfrm>
          <a:prstGeom prst="rect">
            <a:avLst/>
          </a:prstGeom>
        </p:spPr>
        <p:txBody>
          <a:bodyPr>
            <a:normAutofit/>
          </a:bodyPr>
          <a:lstStyle>
            <a:lvl1pPr>
              <a:buClr>
                <a:schemeClr val="tx1"/>
              </a:buClr>
              <a:defRPr sz="2400">
                <a:solidFill>
                  <a:srgbClr val="5F604B"/>
                </a:solidFill>
                <a:latin typeface="+mj-lt"/>
                <a:cs typeface="Calibri" pitchFamily="34" charset="0"/>
              </a:defRPr>
            </a:lvl1pPr>
            <a:lvl2pPr>
              <a:buClr>
                <a:schemeClr val="tx1"/>
              </a:buClr>
              <a:defRPr sz="2000">
                <a:solidFill>
                  <a:srgbClr val="5F604B"/>
                </a:solidFill>
                <a:latin typeface="+mj-lt"/>
                <a:cs typeface="Calibri" pitchFamily="34" charset="0"/>
              </a:defRPr>
            </a:lvl2pPr>
            <a:lvl3pPr>
              <a:buClr>
                <a:schemeClr val="tx1"/>
              </a:buClr>
              <a:defRPr sz="1800">
                <a:solidFill>
                  <a:srgbClr val="5F604B"/>
                </a:solidFill>
                <a:latin typeface="+mj-lt"/>
                <a:cs typeface="Calibri" pitchFamily="34" charset="0"/>
              </a:defRPr>
            </a:lvl3pPr>
            <a:lvl4pPr>
              <a:buClr>
                <a:schemeClr val="tx1"/>
              </a:buClr>
              <a:defRPr sz="1600">
                <a:solidFill>
                  <a:srgbClr val="5F604B"/>
                </a:solidFill>
                <a:latin typeface="+mj-lt"/>
                <a:cs typeface="Calibri" pitchFamily="34" charset="0"/>
              </a:defRPr>
            </a:lvl4pPr>
            <a:lvl5pPr>
              <a:buClr>
                <a:schemeClr val="tx1"/>
              </a:buClr>
              <a:defRPr sz="1400">
                <a:solidFill>
                  <a:srgbClr val="5F604B"/>
                </a:solidFill>
                <a:latin typeface="+mj-lt"/>
                <a:cs typeface="Calibri" pitchFamily="34" charset="0"/>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pic>
        <p:nvPicPr>
          <p:cNvPr id="14" name="Picture 13"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3162026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hoto with title and text">
    <p:spTree>
      <p:nvGrpSpPr>
        <p:cNvPr id="1" name=""/>
        <p:cNvGrpSpPr/>
        <p:nvPr/>
      </p:nvGrpSpPr>
      <p:grpSpPr>
        <a:xfrm>
          <a:off x="0" y="0"/>
          <a:ext cx="0" cy="0"/>
          <a:chOff x="0" y="0"/>
          <a:chExt cx="0" cy="0"/>
        </a:xfrm>
      </p:grpSpPr>
      <p:sp>
        <p:nvSpPr>
          <p:cNvPr id="10" name="Rectangle 9"/>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16" name="Picture Placeholder 15"/>
          <p:cNvSpPr>
            <a:spLocks noGrp="1"/>
          </p:cNvSpPr>
          <p:nvPr>
            <p:ph type="pic" sz="quarter" idx="10"/>
          </p:nvPr>
        </p:nvSpPr>
        <p:spPr>
          <a:xfrm>
            <a:off x="-74425" y="0"/>
            <a:ext cx="9282223" cy="6408115"/>
          </a:xfrm>
          <a:prstGeom prst="rect">
            <a:avLst/>
          </a:prstGeom>
        </p:spPr>
        <p:txBody>
          <a:bodyPr/>
          <a:lstStyle/>
          <a:p>
            <a:endParaRPr lang="en-US" dirty="0"/>
          </a:p>
        </p:txBody>
      </p:sp>
      <p:sp>
        <p:nvSpPr>
          <p:cNvPr id="20" name="Content Placeholder 19"/>
          <p:cNvSpPr>
            <a:spLocks noGrp="1"/>
          </p:cNvSpPr>
          <p:nvPr>
            <p:ph sz="quarter" idx="19"/>
          </p:nvPr>
        </p:nvSpPr>
        <p:spPr>
          <a:xfrm>
            <a:off x="440997" y="0"/>
            <a:ext cx="4114800" cy="6416675"/>
          </a:xfrm>
          <a:prstGeom prst="rect">
            <a:avLst/>
          </a:prstGeom>
          <a:solidFill>
            <a:srgbClr val="5F604B">
              <a:alpha val="84706"/>
            </a:srgbClr>
          </a:solidFill>
        </p:spPr>
        <p:txBody>
          <a:bodyPr/>
          <a:lstStyle>
            <a:lvl1pPr>
              <a:buNone/>
              <a:defRPr/>
            </a:lvl1pPr>
          </a:lstStyle>
          <a:p>
            <a:pPr lvl="0"/>
            <a:endParaRPr lang="en-US" dirty="0" smtClean="0"/>
          </a:p>
        </p:txBody>
      </p:sp>
      <p:sp>
        <p:nvSpPr>
          <p:cNvPr id="23" name="Title 3"/>
          <p:cNvSpPr>
            <a:spLocks noGrp="1"/>
          </p:cNvSpPr>
          <p:nvPr>
            <p:ph type="title" hasCustomPrompt="1"/>
          </p:nvPr>
        </p:nvSpPr>
        <p:spPr>
          <a:xfrm>
            <a:off x="630620" y="1355823"/>
            <a:ext cx="3058511" cy="570857"/>
          </a:xfrm>
          <a:prstGeom prst="rect">
            <a:avLst/>
          </a:prstGeom>
        </p:spPr>
        <p:txBody>
          <a:bodyPr anchor="t">
            <a:normAutofit/>
          </a:bodyPr>
          <a:lstStyle>
            <a:lvl1pPr>
              <a:defRPr sz="3600" b="1">
                <a:solidFill>
                  <a:schemeClr val="tx2"/>
                </a:solidFill>
                <a:latin typeface="Arial Narrow" pitchFamily="34" charset="0"/>
                <a:cs typeface="Calibri" pitchFamily="34" charset="0"/>
              </a:defRPr>
            </a:lvl1pPr>
          </a:lstStyle>
          <a:p>
            <a:r>
              <a:rPr lang="en-US" dirty="0" smtClean="0"/>
              <a:t>Headline</a:t>
            </a:r>
            <a:endParaRPr lang="en-CA" dirty="0"/>
          </a:p>
        </p:txBody>
      </p:sp>
      <p:sp>
        <p:nvSpPr>
          <p:cNvPr id="24" name="Text Placeholder 12"/>
          <p:cNvSpPr>
            <a:spLocks noGrp="1"/>
          </p:cNvSpPr>
          <p:nvPr>
            <p:ph type="body" sz="quarter" idx="14" hasCustomPrompt="1"/>
          </p:nvPr>
        </p:nvSpPr>
        <p:spPr>
          <a:xfrm>
            <a:off x="650228" y="2081052"/>
            <a:ext cx="3559172" cy="3767956"/>
          </a:xfrm>
          <a:prstGeom prst="rect">
            <a:avLst/>
          </a:prstGeom>
        </p:spPr>
        <p:txBody>
          <a:bodyPr/>
          <a:lstStyle>
            <a:lvl1pPr marL="0" indent="0">
              <a:buNone/>
              <a:tabLst>
                <a:tab pos="1828800" algn="l"/>
              </a:tabLst>
              <a:defRPr>
                <a:solidFill>
                  <a:schemeClr val="bg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sp>
        <p:nvSpPr>
          <p:cNvPr id="17" name="Text Placeholder 11"/>
          <p:cNvSpPr>
            <a:spLocks noGrp="1"/>
          </p:cNvSpPr>
          <p:nvPr>
            <p:ph type="body" sz="quarter" idx="18" hasCustomPrompt="1"/>
          </p:nvPr>
        </p:nvSpPr>
        <p:spPr>
          <a:xfrm rot="16200000">
            <a:off x="7829133" y="1052039"/>
            <a:ext cx="2366907" cy="262828"/>
          </a:xfrm>
          <a:prstGeom prst="rect">
            <a:avLst/>
          </a:prstGeom>
        </p:spPr>
        <p:txBody>
          <a:bodyPr anchor="t"/>
          <a:lstStyle>
            <a:lvl1pPr marL="0" indent="0" algn="r">
              <a:spcBef>
                <a:spcPts val="0"/>
              </a:spcBef>
              <a:buNone/>
              <a:defRPr sz="1200" baseline="0">
                <a:solidFill>
                  <a:schemeClr val="bg1"/>
                </a:solidFill>
                <a:latin typeface="+mn-lt"/>
              </a:defRPr>
            </a:lvl1pPr>
          </a:lstStyle>
          <a:p>
            <a:pPr lvl="0"/>
            <a:r>
              <a:rPr lang="en-US" dirty="0" smtClean="0"/>
              <a:t>Photo credit</a:t>
            </a:r>
            <a:endParaRPr lang="en-US" dirty="0"/>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hoto with title and bullets">
    <p:spTree>
      <p:nvGrpSpPr>
        <p:cNvPr id="1" name=""/>
        <p:cNvGrpSpPr/>
        <p:nvPr/>
      </p:nvGrpSpPr>
      <p:grpSpPr>
        <a:xfrm>
          <a:off x="0" y="0"/>
          <a:ext cx="0" cy="0"/>
          <a:chOff x="0" y="0"/>
          <a:chExt cx="0" cy="0"/>
        </a:xfrm>
      </p:grpSpPr>
      <p:sp>
        <p:nvSpPr>
          <p:cNvPr id="10" name="Rectangle 9"/>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16" name="Picture Placeholder 15"/>
          <p:cNvSpPr>
            <a:spLocks noGrp="1"/>
          </p:cNvSpPr>
          <p:nvPr>
            <p:ph type="pic" sz="quarter" idx="10"/>
          </p:nvPr>
        </p:nvSpPr>
        <p:spPr>
          <a:xfrm>
            <a:off x="-74425" y="0"/>
            <a:ext cx="9282223" cy="6408115"/>
          </a:xfrm>
          <a:prstGeom prst="rect">
            <a:avLst/>
          </a:prstGeom>
        </p:spPr>
        <p:txBody>
          <a:bodyPr/>
          <a:lstStyle/>
          <a:p>
            <a:endParaRPr lang="en-US" dirty="0"/>
          </a:p>
        </p:txBody>
      </p:sp>
      <p:sp>
        <p:nvSpPr>
          <p:cNvPr id="20" name="Content Placeholder 19"/>
          <p:cNvSpPr>
            <a:spLocks noGrp="1"/>
          </p:cNvSpPr>
          <p:nvPr>
            <p:ph sz="quarter" idx="19"/>
          </p:nvPr>
        </p:nvSpPr>
        <p:spPr>
          <a:xfrm>
            <a:off x="440997" y="0"/>
            <a:ext cx="4114800" cy="6416675"/>
          </a:xfrm>
          <a:prstGeom prst="rect">
            <a:avLst/>
          </a:prstGeom>
          <a:solidFill>
            <a:srgbClr val="5F604B">
              <a:alpha val="84706"/>
            </a:srgbClr>
          </a:solidFill>
        </p:spPr>
        <p:txBody>
          <a:bodyPr/>
          <a:lstStyle>
            <a:lvl1pPr>
              <a:buNone/>
              <a:defRPr/>
            </a:lvl1pPr>
          </a:lstStyle>
          <a:p>
            <a:pPr lvl="0"/>
            <a:endParaRPr lang="en-US" dirty="0" smtClean="0"/>
          </a:p>
        </p:txBody>
      </p:sp>
      <p:sp>
        <p:nvSpPr>
          <p:cNvPr id="23" name="Title 3"/>
          <p:cNvSpPr>
            <a:spLocks noGrp="1"/>
          </p:cNvSpPr>
          <p:nvPr>
            <p:ph type="title" hasCustomPrompt="1"/>
          </p:nvPr>
        </p:nvSpPr>
        <p:spPr>
          <a:xfrm>
            <a:off x="630620" y="1355823"/>
            <a:ext cx="3058511" cy="570857"/>
          </a:xfrm>
          <a:prstGeom prst="rect">
            <a:avLst/>
          </a:prstGeom>
        </p:spPr>
        <p:txBody>
          <a:bodyPr anchor="t">
            <a:normAutofit/>
          </a:bodyPr>
          <a:lstStyle>
            <a:lvl1pPr>
              <a:defRPr sz="3600" b="1">
                <a:solidFill>
                  <a:schemeClr val="tx2"/>
                </a:solidFill>
                <a:latin typeface="Arial Narrow" pitchFamily="34" charset="0"/>
                <a:cs typeface="Calibri" pitchFamily="34" charset="0"/>
              </a:defRPr>
            </a:lvl1pPr>
          </a:lstStyle>
          <a:p>
            <a:r>
              <a:rPr lang="en-US" dirty="0" smtClean="0"/>
              <a:t>Headline</a:t>
            </a:r>
            <a:endParaRPr lang="en-CA" dirty="0"/>
          </a:p>
        </p:txBody>
      </p:sp>
      <p:sp>
        <p:nvSpPr>
          <p:cNvPr id="13" name="Content Placeholder 9"/>
          <p:cNvSpPr>
            <a:spLocks noGrp="1"/>
          </p:cNvSpPr>
          <p:nvPr>
            <p:ph sz="quarter" idx="12" hasCustomPrompt="1"/>
          </p:nvPr>
        </p:nvSpPr>
        <p:spPr>
          <a:xfrm>
            <a:off x="637955" y="2083972"/>
            <a:ext cx="3583171" cy="3785191"/>
          </a:xfrm>
          <a:prstGeom prst="rect">
            <a:avLst/>
          </a:prstGeom>
        </p:spPr>
        <p:txBody>
          <a:bodyPr>
            <a:normAutofit/>
          </a:bodyPr>
          <a:lstStyle>
            <a:lvl1pPr>
              <a:buClr>
                <a:schemeClr val="bg1"/>
              </a:buClr>
              <a:defRPr sz="2400">
                <a:solidFill>
                  <a:schemeClr val="bg1"/>
                </a:solidFill>
                <a:latin typeface="+mj-lt"/>
                <a:cs typeface="Calibri" pitchFamily="34" charset="0"/>
              </a:defRPr>
            </a:lvl1pPr>
            <a:lvl2pPr>
              <a:buClr>
                <a:schemeClr val="bg1"/>
              </a:buClr>
              <a:defRPr sz="2000">
                <a:solidFill>
                  <a:schemeClr val="bg1"/>
                </a:solidFill>
                <a:latin typeface="+mj-lt"/>
                <a:cs typeface="Calibri" pitchFamily="34" charset="0"/>
              </a:defRPr>
            </a:lvl2pPr>
            <a:lvl3pPr>
              <a:buClr>
                <a:schemeClr val="bg1"/>
              </a:buClr>
              <a:defRPr sz="1800">
                <a:solidFill>
                  <a:schemeClr val="bg1"/>
                </a:solidFill>
                <a:latin typeface="+mj-lt"/>
                <a:cs typeface="Calibri" pitchFamily="34" charset="0"/>
              </a:defRPr>
            </a:lvl3pPr>
            <a:lvl4pPr>
              <a:buClr>
                <a:schemeClr val="bg1"/>
              </a:buClr>
              <a:defRPr sz="1600">
                <a:solidFill>
                  <a:schemeClr val="bg1"/>
                </a:solidFill>
                <a:latin typeface="+mj-lt"/>
                <a:cs typeface="Calibri" pitchFamily="34" charset="0"/>
              </a:defRPr>
            </a:lvl4pPr>
            <a:lvl5pPr>
              <a:buClr>
                <a:schemeClr val="bg1"/>
              </a:buClr>
              <a:defRPr sz="1400">
                <a:solidFill>
                  <a:schemeClr val="bg1"/>
                </a:solidFill>
                <a:latin typeface="+mj-lt"/>
                <a:cs typeface="Calibri" pitchFamily="34" charset="0"/>
              </a:defRPr>
            </a:lvl5pPr>
          </a:lstStyle>
          <a:p>
            <a:pPr lvl="0"/>
            <a:r>
              <a:rPr lang="en-CA" dirty="0" smtClean="0"/>
              <a:t>First Level Text</a:t>
            </a:r>
          </a:p>
          <a:p>
            <a:pPr lvl="1"/>
            <a:r>
              <a:rPr lang="en-CA" dirty="0" smtClean="0"/>
              <a:t>Second Level Text</a:t>
            </a:r>
          </a:p>
          <a:p>
            <a:pPr lvl="2"/>
            <a:r>
              <a:rPr lang="en-CA" dirty="0" smtClean="0"/>
              <a:t>Third Level Text</a:t>
            </a:r>
          </a:p>
          <a:p>
            <a:pPr lvl="3"/>
            <a:r>
              <a:rPr lang="en-CA" dirty="0" smtClean="0"/>
              <a:t>Fourth Level Text</a:t>
            </a:r>
          </a:p>
          <a:p>
            <a:pPr lvl="4"/>
            <a:r>
              <a:rPr lang="en-CA" dirty="0" smtClean="0"/>
              <a:t>Fifth Level Text</a:t>
            </a:r>
          </a:p>
        </p:txBody>
      </p:sp>
      <p:sp>
        <p:nvSpPr>
          <p:cNvPr id="12" name="Text Placeholder 11"/>
          <p:cNvSpPr>
            <a:spLocks noGrp="1"/>
          </p:cNvSpPr>
          <p:nvPr>
            <p:ph type="body" sz="quarter" idx="18" hasCustomPrompt="1"/>
          </p:nvPr>
        </p:nvSpPr>
        <p:spPr>
          <a:xfrm rot="16200000">
            <a:off x="7829133" y="1052039"/>
            <a:ext cx="2366907" cy="262828"/>
          </a:xfrm>
          <a:prstGeom prst="rect">
            <a:avLst/>
          </a:prstGeom>
        </p:spPr>
        <p:txBody>
          <a:bodyPr anchor="t"/>
          <a:lstStyle>
            <a:lvl1pPr marL="0" indent="0" algn="r">
              <a:spcBef>
                <a:spcPts val="0"/>
              </a:spcBef>
              <a:buNone/>
              <a:defRPr sz="1200" baseline="0">
                <a:solidFill>
                  <a:schemeClr val="bg1"/>
                </a:solidFill>
                <a:latin typeface="+mn-lt"/>
              </a:defRPr>
            </a:lvl1pPr>
          </a:lstStyle>
          <a:p>
            <a:pPr lvl="0"/>
            <a:r>
              <a:rPr lang="en-US" dirty="0" smtClean="0"/>
              <a:t>Photo credit</a:t>
            </a:r>
            <a:endParaRPr lang="en-US" dirty="0"/>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pic>
        <p:nvPicPr>
          <p:cNvPr id="11" name="Picture 10"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7" name="Table Placeholder 6"/>
          <p:cNvSpPr>
            <a:spLocks noGrp="1"/>
          </p:cNvSpPr>
          <p:nvPr>
            <p:ph type="tbl" sz="quarter" idx="10"/>
          </p:nvPr>
        </p:nvSpPr>
        <p:spPr>
          <a:xfrm>
            <a:off x="450850" y="1160060"/>
            <a:ext cx="8283575" cy="4885898"/>
          </a:xfrm>
          <a:prstGeom prst="rect">
            <a:avLst/>
          </a:prstGeom>
        </p:spPr>
        <p:txBody>
          <a:bodyPr/>
          <a:lstStyle/>
          <a:p>
            <a:endParaRPr lang="en-US"/>
          </a:p>
        </p:txBody>
      </p:sp>
      <p:sp>
        <p:nvSpPr>
          <p:cNvPr id="12" name="Text Placeholder 11"/>
          <p:cNvSpPr>
            <a:spLocks noGrp="1"/>
          </p:cNvSpPr>
          <p:nvPr>
            <p:ph type="body" sz="quarter" idx="15" hasCustomPrompt="1"/>
          </p:nvPr>
        </p:nvSpPr>
        <p:spPr>
          <a:xfrm>
            <a:off x="5365869" y="6138142"/>
            <a:ext cx="3436937"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Source</a:t>
            </a:r>
            <a:endParaRPr lang="en-US" dirty="0"/>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8" name="Rectangle 7"/>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pic>
        <p:nvPicPr>
          <p:cNvPr id="11" name="Picture 10"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12" name="Text Placeholder 11"/>
          <p:cNvSpPr>
            <a:spLocks noGrp="1"/>
          </p:cNvSpPr>
          <p:nvPr>
            <p:ph type="body" sz="quarter" idx="15" hasCustomPrompt="1"/>
          </p:nvPr>
        </p:nvSpPr>
        <p:spPr>
          <a:xfrm>
            <a:off x="5365869" y="6138142"/>
            <a:ext cx="3436937"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Source</a:t>
            </a:r>
            <a:endParaRPr lang="en-US" dirty="0"/>
          </a:p>
        </p:txBody>
      </p:sp>
      <p:sp>
        <p:nvSpPr>
          <p:cNvPr id="13" name="Chart Placeholder 12"/>
          <p:cNvSpPr>
            <a:spLocks noGrp="1"/>
          </p:cNvSpPr>
          <p:nvPr>
            <p:ph type="chart" sz="quarter" idx="16"/>
          </p:nvPr>
        </p:nvSpPr>
        <p:spPr>
          <a:xfrm>
            <a:off x="463550" y="1118593"/>
            <a:ext cx="8312150" cy="4968875"/>
          </a:xfrm>
          <a:prstGeom prst="rect">
            <a:avLst/>
          </a:prstGeom>
        </p:spPr>
        <p:txBody>
          <a:bodyPr/>
          <a:lstStyle/>
          <a:p>
            <a:endParaRPr lang="en-US"/>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_Cover Slide with partner logos">
    <p:spTree>
      <p:nvGrpSpPr>
        <p:cNvPr id="1" name=""/>
        <p:cNvGrpSpPr/>
        <p:nvPr/>
      </p:nvGrpSpPr>
      <p:grpSpPr>
        <a:xfrm>
          <a:off x="0" y="0"/>
          <a:ext cx="0" cy="0"/>
          <a:chOff x="0" y="0"/>
          <a:chExt cx="0" cy="0"/>
        </a:xfrm>
      </p:grpSpPr>
      <p:pic>
        <p:nvPicPr>
          <p:cNvPr id="12" name="Picture 2" descr="C:\Users\ncapozio\Desktop\homegarden_edited.jpg"/>
          <p:cNvPicPr>
            <a:picLocks noChangeAspect="1" noChangeArrowheads="1"/>
          </p:cNvPicPr>
          <p:nvPr userDrawn="1"/>
        </p:nvPicPr>
        <p:blipFill>
          <a:blip r:embed="rId2" cstate="print"/>
          <a:srcRect r="22"/>
          <a:stretch>
            <a:fillRect/>
          </a:stretch>
        </p:blipFill>
        <p:spPr bwMode="auto">
          <a:xfrm>
            <a:off x="0" y="-59120"/>
            <a:ext cx="9144000" cy="6917120"/>
          </a:xfrm>
          <a:prstGeom prst="rect">
            <a:avLst/>
          </a:prstGeom>
          <a:noFill/>
        </p:spPr>
      </p:pic>
      <p:sp>
        <p:nvSpPr>
          <p:cNvPr id="13" name="Pentagon 12"/>
          <p:cNvSpPr/>
          <p:nvPr userDrawn="1"/>
        </p:nvSpPr>
        <p:spPr>
          <a:xfrm>
            <a:off x="0" y="4635804"/>
            <a:ext cx="7687424" cy="1658231"/>
          </a:xfrm>
          <a:prstGeom prst="homePlate">
            <a:avLst>
              <a:gd name="adj" fmla="val 32097"/>
            </a:avLst>
          </a:prstGeom>
          <a:solidFill>
            <a:srgbClr val="393A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hevron 13"/>
          <p:cNvSpPr/>
          <p:nvPr userDrawn="1"/>
        </p:nvSpPr>
        <p:spPr>
          <a:xfrm>
            <a:off x="7441412" y="4633353"/>
            <a:ext cx="1227100" cy="1663780"/>
          </a:xfrm>
          <a:prstGeom prst="chevron">
            <a:avLst>
              <a:gd name="adj" fmla="val 46348"/>
            </a:avLst>
          </a:prstGeom>
          <a:solidFill>
            <a:srgbClr val="393A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5" name="Group 14"/>
          <p:cNvGrpSpPr/>
          <p:nvPr userDrawn="1"/>
        </p:nvGrpSpPr>
        <p:grpSpPr>
          <a:xfrm>
            <a:off x="1" y="-180975"/>
            <a:ext cx="9144000" cy="1378839"/>
            <a:chOff x="1" y="-180975"/>
            <a:chExt cx="9144000" cy="1378839"/>
          </a:xfrm>
        </p:grpSpPr>
        <p:sp>
          <p:nvSpPr>
            <p:cNvPr id="18" name="Rectangle 17"/>
            <p:cNvSpPr/>
            <p:nvPr userDrawn="1"/>
          </p:nvSpPr>
          <p:spPr>
            <a:xfrm>
              <a:off x="1" y="-180975"/>
              <a:ext cx="9144000" cy="137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Bioversity FINAL out copy.gif"/>
            <p:cNvPicPr>
              <a:picLocks noChangeAspect="1"/>
            </p:cNvPicPr>
            <p:nvPr userDrawn="1"/>
          </p:nvPicPr>
          <p:blipFill>
            <a:blip r:embed="rId3" cstate="print"/>
            <a:stretch>
              <a:fillRect/>
            </a:stretch>
          </p:blipFill>
          <p:spPr>
            <a:xfrm>
              <a:off x="190180" y="151272"/>
              <a:ext cx="985527" cy="859075"/>
            </a:xfrm>
            <a:prstGeom prst="rect">
              <a:avLst/>
            </a:prstGeom>
          </p:spPr>
        </p:pic>
        <p:pic>
          <p:nvPicPr>
            <p:cNvPr id="22" name="Picture 2" descr="C:\Users\ncapozio\Documents\DESKTOP\LOGOS\CGIAR\CGIAR tagline\CGIAR LOGO WITH TAG LINE green.png"/>
            <p:cNvPicPr>
              <a:picLocks noChangeAspect="1" noChangeArrowheads="1"/>
            </p:cNvPicPr>
            <p:nvPr userDrawn="1"/>
          </p:nvPicPr>
          <p:blipFill>
            <a:blip r:embed="rId4" cstate="print"/>
            <a:srcRect/>
            <a:stretch>
              <a:fillRect/>
            </a:stretch>
          </p:blipFill>
          <p:spPr bwMode="auto">
            <a:xfrm>
              <a:off x="7997403" y="104139"/>
              <a:ext cx="1032297" cy="963358"/>
            </a:xfrm>
            <a:prstGeom prst="rect">
              <a:avLst/>
            </a:prstGeom>
            <a:noFill/>
          </p:spPr>
        </p:pic>
      </p:grpSp>
      <p:sp>
        <p:nvSpPr>
          <p:cNvPr id="23" name="TextBox 22"/>
          <p:cNvSpPr txBox="1"/>
          <p:nvPr userDrawn="1"/>
        </p:nvSpPr>
        <p:spPr>
          <a:xfrm>
            <a:off x="265814" y="4848447"/>
            <a:ext cx="6539023" cy="1231106"/>
          </a:xfrm>
          <a:prstGeom prst="rect">
            <a:avLst/>
          </a:prstGeom>
          <a:noFill/>
        </p:spPr>
        <p:txBody>
          <a:bodyPr wrap="square" rtlCol="0">
            <a:spAutoFit/>
          </a:bodyPr>
          <a:lstStyle/>
          <a:p>
            <a:r>
              <a:rPr lang="en-US" sz="3000" b="1" dirty="0" smtClean="0">
                <a:solidFill>
                  <a:schemeClr val="bg1">
                    <a:lumMod val="85000"/>
                  </a:schemeClr>
                </a:solidFill>
                <a:latin typeface="Arial Narrow" pitchFamily="34" charset="0"/>
                <a:cs typeface="Calibri" pitchFamily="34" charset="0"/>
              </a:rPr>
              <a:t>Presentation title</a:t>
            </a:r>
          </a:p>
          <a:p>
            <a:r>
              <a:rPr lang="en-US" sz="2400" dirty="0" smtClean="0">
                <a:solidFill>
                  <a:schemeClr val="bg1">
                    <a:lumMod val="85000"/>
                  </a:schemeClr>
                </a:solidFill>
                <a:latin typeface="Arial Narrow" pitchFamily="34" charset="0"/>
                <a:cs typeface="Calibri" pitchFamily="34" charset="0"/>
              </a:rPr>
              <a:t>Name Surname, Title</a:t>
            </a:r>
          </a:p>
          <a:p>
            <a:r>
              <a:rPr lang="en-US" sz="2000" dirty="0" smtClean="0">
                <a:solidFill>
                  <a:schemeClr val="bg1">
                    <a:lumMod val="85000"/>
                  </a:schemeClr>
                </a:solidFill>
                <a:latin typeface="Arial Narrow" pitchFamily="34" charset="0"/>
                <a:cs typeface="Calibri" pitchFamily="34" charset="0"/>
              </a:rPr>
              <a:t>Date</a:t>
            </a:r>
          </a:p>
        </p:txBody>
      </p:sp>
      <p:pic>
        <p:nvPicPr>
          <p:cNvPr id="24" name="Picture 2" descr="C:\Users\guest2\Desktop\CIAT.png"/>
          <p:cNvPicPr>
            <a:picLocks noChangeAspect="1" noChangeArrowheads="1"/>
          </p:cNvPicPr>
          <p:nvPr userDrawn="1"/>
        </p:nvPicPr>
        <p:blipFill>
          <a:blip r:embed="rId5" cstate="print"/>
          <a:srcRect/>
          <a:stretch>
            <a:fillRect/>
          </a:stretch>
        </p:blipFill>
        <p:spPr bwMode="auto">
          <a:xfrm>
            <a:off x="3866165" y="457211"/>
            <a:ext cx="1226097" cy="574718"/>
          </a:xfrm>
          <a:prstGeom prst="rect">
            <a:avLst/>
          </a:prstGeom>
          <a:noFill/>
        </p:spPr>
      </p:pic>
      <p:pic>
        <p:nvPicPr>
          <p:cNvPr id="25" name="Picture 3" descr="C:\Users\guest2\Desktop\CIFOR.png"/>
          <p:cNvPicPr>
            <a:picLocks noChangeAspect="1" noChangeArrowheads="1"/>
          </p:cNvPicPr>
          <p:nvPr userDrawn="1"/>
        </p:nvPicPr>
        <p:blipFill>
          <a:blip r:embed="rId6" cstate="print"/>
          <a:srcRect/>
          <a:stretch>
            <a:fillRect/>
          </a:stretch>
        </p:blipFill>
        <p:spPr bwMode="auto">
          <a:xfrm>
            <a:off x="5363792" y="279006"/>
            <a:ext cx="1135138" cy="752923"/>
          </a:xfrm>
          <a:prstGeom prst="rect">
            <a:avLst/>
          </a:prstGeom>
          <a:noFill/>
        </p:spPr>
      </p:pic>
      <p:pic>
        <p:nvPicPr>
          <p:cNvPr id="26" name="Picture 4" descr="C:\Users\guest2\Desktop\WorldFIsh.png"/>
          <p:cNvPicPr>
            <a:picLocks noChangeAspect="1" noChangeArrowheads="1"/>
          </p:cNvPicPr>
          <p:nvPr userDrawn="1"/>
        </p:nvPicPr>
        <p:blipFill>
          <a:blip r:embed="rId7" cstate="print"/>
          <a:srcRect/>
          <a:stretch>
            <a:fillRect/>
          </a:stretch>
        </p:blipFill>
        <p:spPr bwMode="auto">
          <a:xfrm>
            <a:off x="6677737" y="341749"/>
            <a:ext cx="1094663" cy="690180"/>
          </a:xfrm>
          <a:prstGeom prst="rect">
            <a:avLst/>
          </a:prstGeom>
          <a:noFill/>
        </p:spPr>
      </p:pic>
    </p:spTree>
    <p:extLst>
      <p:ext uri="{BB962C8B-B14F-4D97-AF65-F5344CB8AC3E}">
        <p14:creationId xmlns:p14="http://schemas.microsoft.com/office/powerpoint/2010/main" val="805448543"/>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Final slide">
    <p:bg>
      <p:bgPr>
        <a:solidFill>
          <a:srgbClr val="5F604B"/>
        </a:solidFill>
        <a:effectLst/>
      </p:bgPr>
    </p:bg>
    <p:spTree>
      <p:nvGrpSpPr>
        <p:cNvPr id="1" name=""/>
        <p:cNvGrpSpPr/>
        <p:nvPr/>
      </p:nvGrpSpPr>
      <p:grpSpPr>
        <a:xfrm>
          <a:off x="0" y="0"/>
          <a:ext cx="0" cy="0"/>
          <a:chOff x="0" y="0"/>
          <a:chExt cx="0" cy="0"/>
        </a:xfrm>
      </p:grpSpPr>
      <p:sp>
        <p:nvSpPr>
          <p:cNvPr id="16" name="Rectangle 15"/>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
          <p:cNvGrpSpPr/>
          <p:nvPr userDrawn="1"/>
        </p:nvGrpSpPr>
        <p:grpSpPr>
          <a:xfrm>
            <a:off x="0" y="1323437"/>
            <a:ext cx="4389186" cy="907530"/>
            <a:chOff x="0" y="1323437"/>
            <a:chExt cx="4389186" cy="907530"/>
          </a:xfrm>
        </p:grpSpPr>
        <p:sp>
          <p:nvSpPr>
            <p:cNvPr id="6" name="Pentagon 5"/>
            <p:cNvSpPr/>
            <p:nvPr userDrawn="1"/>
          </p:nvSpPr>
          <p:spPr>
            <a:xfrm>
              <a:off x="0" y="1324775"/>
              <a:ext cx="3892425" cy="904503"/>
            </a:xfrm>
            <a:prstGeom prst="homePlate">
              <a:avLst>
                <a:gd name="adj" fmla="val 32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hevron 6"/>
            <p:cNvSpPr/>
            <p:nvPr userDrawn="1"/>
          </p:nvSpPr>
          <p:spPr>
            <a:xfrm>
              <a:off x="3767860" y="1323437"/>
              <a:ext cx="621326" cy="907530"/>
            </a:xfrm>
            <a:prstGeom prst="chevron">
              <a:avLst>
                <a:gd name="adj" fmla="val 46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8" name="Picture 7"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grpSp>
        <p:nvGrpSpPr>
          <p:cNvPr id="11" name="Group 10"/>
          <p:cNvGrpSpPr/>
          <p:nvPr userDrawn="1"/>
        </p:nvGrpSpPr>
        <p:grpSpPr>
          <a:xfrm>
            <a:off x="1957552" y="3326524"/>
            <a:ext cx="5228896" cy="2267265"/>
            <a:chOff x="2002221" y="3326524"/>
            <a:chExt cx="5228896" cy="2267265"/>
          </a:xfrm>
        </p:grpSpPr>
        <p:pic>
          <p:nvPicPr>
            <p:cNvPr id="12" name="Picture 11" descr="Bioversity FINALout_white.gif"/>
            <p:cNvPicPr>
              <a:picLocks noChangeAspect="1"/>
            </p:cNvPicPr>
            <p:nvPr/>
          </p:nvPicPr>
          <p:blipFill>
            <a:blip r:embed="rId3" cstate="print"/>
            <a:stretch>
              <a:fillRect/>
            </a:stretch>
          </p:blipFill>
          <p:spPr>
            <a:xfrm>
              <a:off x="2384608" y="4339395"/>
              <a:ext cx="1439526" cy="1254394"/>
            </a:xfrm>
            <a:prstGeom prst="rect">
              <a:avLst/>
            </a:prstGeom>
          </p:spPr>
        </p:pic>
        <p:pic>
          <p:nvPicPr>
            <p:cNvPr id="13" name="Picture 2" descr="C:\Users\ncapozio\Documents\DESKTOP\LOGOS\CGIAR\CGIAR tagline\CGIAR white.png"/>
            <p:cNvPicPr>
              <a:picLocks noChangeAspect="1" noChangeArrowheads="1"/>
            </p:cNvPicPr>
            <p:nvPr/>
          </p:nvPicPr>
          <p:blipFill>
            <a:blip r:embed="rId4" cstate="print"/>
            <a:srcRect/>
            <a:stretch>
              <a:fillRect/>
            </a:stretch>
          </p:blipFill>
          <p:spPr bwMode="auto">
            <a:xfrm>
              <a:off x="5458980" y="4256701"/>
              <a:ext cx="1469160" cy="1323921"/>
            </a:xfrm>
            <a:prstGeom prst="rect">
              <a:avLst/>
            </a:prstGeom>
            <a:noFill/>
          </p:spPr>
        </p:pic>
        <p:sp>
          <p:nvSpPr>
            <p:cNvPr id="14" name="Text Placeholder 4"/>
            <p:cNvSpPr txBox="1">
              <a:spLocks/>
            </p:cNvSpPr>
            <p:nvPr/>
          </p:nvSpPr>
          <p:spPr>
            <a:xfrm>
              <a:off x="2002221" y="3326524"/>
              <a:ext cx="5228896" cy="599102"/>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ts val="0"/>
                </a:spcBef>
                <a:spcAft>
                  <a:spcPts val="400"/>
                </a:spcAft>
                <a:buClr>
                  <a:schemeClr val="tx1"/>
                </a:buClr>
                <a:buSzPct val="80000"/>
                <a:buFont typeface="Arial" pitchFamily="34" charset="0"/>
                <a:buNone/>
                <a:tabLst/>
                <a:defRPr/>
              </a:pPr>
              <a:r>
                <a:rPr kumimoji="0" lang="en-US" sz="2800" i="0" u="none" strike="noStrike" kern="1200" cap="none" normalizeH="0" baseline="0" noProof="0" dirty="0" smtClean="0">
                  <a:ln>
                    <a:noFill/>
                  </a:ln>
                  <a:solidFill>
                    <a:schemeClr val="bg1"/>
                  </a:solidFill>
                  <a:effectLst/>
                  <a:uLnTx/>
                  <a:uFillTx/>
                  <a:latin typeface="HelveticaNeueLT Std" pitchFamily="34" charset="0"/>
                  <a:cs typeface="Arial" pitchFamily="34" charset="0"/>
                </a:rPr>
                <a:t>www.bioversityinternational.org</a:t>
              </a:r>
            </a:p>
            <a:p>
              <a:pPr marL="0" marR="0" lvl="0" indent="0" algn="l" defTabSz="914400" rtl="0" eaLnBrk="1" fontAlgn="auto" latinLnBrk="0" hangingPunct="1">
                <a:lnSpc>
                  <a:spcPct val="100000"/>
                </a:lnSpc>
                <a:spcBef>
                  <a:spcPts val="0"/>
                </a:spcBef>
                <a:spcAft>
                  <a:spcPts val="400"/>
                </a:spcAft>
                <a:buClr>
                  <a:schemeClr val="tx1"/>
                </a:buClr>
                <a:buSzPct val="80000"/>
                <a:buFont typeface="Arial" pitchFamily="34" charset="0"/>
                <a:buNone/>
                <a:tabLst/>
                <a:defRPr/>
              </a:pPr>
              <a:endParaRPr kumimoji="0" lang="en-US" sz="3600" b="1" i="0" u="none" strike="noStrike" kern="1200" cap="none" spc="0" normalizeH="0" baseline="0" noProof="0" dirty="0">
                <a:ln>
                  <a:noFill/>
                </a:ln>
                <a:solidFill>
                  <a:schemeClr val="bg1"/>
                </a:solidFill>
                <a:effectLst/>
                <a:uLnTx/>
                <a:uFillTx/>
                <a:latin typeface="Arial Narrow" pitchFamily="34" charset="0"/>
                <a:ea typeface="+mn-ea"/>
                <a:cs typeface="Arial" pitchFamily="34" charset="0"/>
              </a:endParaRPr>
            </a:p>
          </p:txBody>
        </p:sp>
      </p:grpSp>
      <p:sp>
        <p:nvSpPr>
          <p:cNvPr id="15" name="Text Placeholder 8"/>
          <p:cNvSpPr>
            <a:spLocks noGrp="1"/>
          </p:cNvSpPr>
          <p:nvPr>
            <p:ph type="body" sz="quarter" idx="10" hasCustomPrompt="1"/>
          </p:nvPr>
        </p:nvSpPr>
        <p:spPr>
          <a:xfrm>
            <a:off x="4863229" y="1277687"/>
            <a:ext cx="3928532" cy="915188"/>
          </a:xfrm>
          <a:prstGeom prst="rect">
            <a:avLst/>
          </a:prstGeom>
        </p:spPr>
        <p:txBody>
          <a:bodyPr lIns="0" rIns="0" anchor="t" anchorCtr="0">
            <a:noAutofit/>
          </a:bodyPr>
          <a:lstStyle>
            <a:lvl1pPr marL="0" marR="0" indent="0" algn="l" defTabSz="914400" rtl="0" eaLnBrk="1" fontAlgn="auto" latinLnBrk="0" hangingPunct="1">
              <a:lnSpc>
                <a:spcPts val="3900"/>
              </a:lnSpc>
              <a:spcBef>
                <a:spcPts val="0"/>
              </a:spcBef>
              <a:spcAft>
                <a:spcPts val="0"/>
              </a:spcAft>
              <a:buClr>
                <a:schemeClr val="tx1"/>
              </a:buClr>
              <a:buSzPct val="80000"/>
              <a:buFont typeface="Arial" pitchFamily="34" charset="0"/>
              <a:buNone/>
              <a:tabLst/>
              <a:defRPr sz="4000" b="1" baseline="0">
                <a:solidFill>
                  <a:schemeClr val="bg1"/>
                </a:solidFill>
                <a:latin typeface="Arial Narrow" pitchFamily="34" charset="0"/>
              </a:defRPr>
            </a:lvl1pPr>
            <a:lvl2pPr marL="0" indent="0">
              <a:lnSpc>
                <a:spcPct val="100000"/>
              </a:lnSpc>
              <a:spcAft>
                <a:spcPts val="0"/>
              </a:spcAft>
              <a:buNone/>
              <a:defRPr sz="1900">
                <a:solidFill>
                  <a:schemeClr val="bg1"/>
                </a:solidFill>
              </a:defRPr>
            </a:lvl2pPr>
            <a:lvl3pPr marL="468000" indent="0">
              <a:buNone/>
              <a:defRPr/>
            </a:lvl3pPr>
          </a:lstStyle>
          <a:p>
            <a:pPr marL="0" marR="0" lvl="0" indent="0" algn="l" defTabSz="914400" rtl="0" eaLnBrk="1" fontAlgn="auto" latinLnBrk="0" hangingPunct="1">
              <a:lnSpc>
                <a:spcPts val="3900"/>
              </a:lnSpc>
              <a:spcBef>
                <a:spcPts val="0"/>
              </a:spcBef>
              <a:spcAft>
                <a:spcPts val="0"/>
              </a:spcAft>
              <a:buClr>
                <a:schemeClr val="tx1"/>
              </a:buClr>
              <a:buSzPct val="80000"/>
              <a:buFont typeface="Arial" pitchFamily="34" charset="0"/>
              <a:buNone/>
              <a:tabLst/>
              <a:defRPr/>
            </a:pPr>
            <a:r>
              <a:rPr lang="en-US" dirty="0" smtClean="0"/>
              <a:t>Thank you</a:t>
            </a:r>
          </a:p>
          <a:p>
            <a:pPr lvl="0"/>
            <a:endParaRPr lang="en-US" dirty="0" smtClean="0"/>
          </a:p>
        </p:txBody>
      </p:sp>
    </p:spTree>
    <p:extLst>
      <p:ext uri="{BB962C8B-B14F-4D97-AF65-F5344CB8AC3E}">
        <p14:creationId xmlns:p14="http://schemas.microsoft.com/office/powerpoint/2010/main" val="230994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afterEffect" nodePh="1">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2000"/>
                        <p:tgtEl>
                          <p:spTgt spid="15"/>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6BBFFC-4A5A-48C4-BE5F-EE57ABEE3813}" type="datetimeFigureOut">
              <a:rPr lang="en-US" smtClean="0"/>
              <a:pPr/>
              <a:t>24/6/2013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8F02C9C-D5E1-4D20-A6D2-E0A9280579F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extBox 2"/>
          <p:cNvSpPr txBox="1"/>
          <p:nvPr userDrawn="1"/>
        </p:nvSpPr>
        <p:spPr>
          <a:xfrm>
            <a:off x="8144698" y="6562940"/>
            <a:ext cx="536400" cy="244800"/>
          </a:xfrm>
          <a:prstGeom prst="rect">
            <a:avLst/>
          </a:prstGeom>
          <a:noFill/>
        </p:spPr>
        <p:txBody>
          <a:bodyPr wrap="square" lIns="0" tIns="0" rIns="0" bIns="0" rtlCol="0" anchor="ctr" anchorCtr="0">
            <a:noAutofit/>
          </a:bodyPr>
          <a:lstStyle/>
          <a:p>
            <a:pPr algn="r"/>
            <a:fld id="{597A8DCA-8F96-49CD-B4D5-7AC92F955860}" type="slidenum">
              <a:rPr lang="en-CA" sz="900" smtClean="0">
                <a:solidFill>
                  <a:srgbClr val="7F7F7F"/>
                </a:solidFill>
                <a:latin typeface="Arial" pitchFamily="34" charset="0"/>
                <a:cs typeface="Arial" pitchFamily="34" charset="0"/>
              </a:rPr>
              <a:pPr algn="r"/>
              <a:t>‹#›</a:t>
            </a:fld>
            <a:endParaRPr lang="en-CA" sz="900" dirty="0">
              <a:solidFill>
                <a:srgbClr val="7F7F7F"/>
              </a:solidFill>
              <a:latin typeface="Arial" pitchFamily="34" charset="0"/>
              <a:cs typeface="Arial" pitchFamily="34" charset="0"/>
            </a:endParaRPr>
          </a:p>
        </p:txBody>
      </p:sp>
      <p:sp>
        <p:nvSpPr>
          <p:cNvPr id="4" name="TextBox 3"/>
          <p:cNvSpPr txBox="1"/>
          <p:nvPr userDrawn="1"/>
        </p:nvSpPr>
        <p:spPr>
          <a:xfrm>
            <a:off x="444500" y="6572250"/>
            <a:ext cx="2573227" cy="230832"/>
          </a:xfrm>
          <a:prstGeom prst="rect">
            <a:avLst/>
          </a:prstGeom>
          <a:noFill/>
        </p:spPr>
        <p:txBody>
          <a:bodyPr wrap="square" lIns="0">
            <a:spAutoFit/>
          </a:bodyPr>
          <a:lstStyle/>
          <a:p>
            <a:pPr>
              <a:defRPr/>
            </a:pPr>
            <a:r>
              <a:rPr lang="en-US" sz="900" dirty="0">
                <a:solidFill>
                  <a:srgbClr val="5F604B">
                    <a:lumMod val="50000"/>
                    <a:lumOff val="50000"/>
                  </a:srgbClr>
                </a:solidFill>
                <a:latin typeface="Arial" pitchFamily="34" charset="0"/>
                <a:cs typeface="Arial" pitchFamily="34" charset="0"/>
              </a:rPr>
              <a:t>Copyright © </a:t>
            </a:r>
            <a:r>
              <a:rPr lang="en-US" sz="900" dirty="0" smtClean="0">
                <a:solidFill>
                  <a:srgbClr val="5F604B">
                    <a:lumMod val="50000"/>
                    <a:lumOff val="50000"/>
                  </a:srgbClr>
                </a:solidFill>
                <a:latin typeface="Arial" pitchFamily="34" charset="0"/>
                <a:cs typeface="Arial" pitchFamily="34" charset="0"/>
              </a:rPr>
              <a:t>2012 </a:t>
            </a:r>
            <a:r>
              <a:rPr lang="en-US" sz="900" dirty="0" err="1" smtClean="0">
                <a:solidFill>
                  <a:srgbClr val="5F604B">
                    <a:lumMod val="50000"/>
                    <a:lumOff val="50000"/>
                  </a:srgbClr>
                </a:solidFill>
                <a:latin typeface="Arial" pitchFamily="34" charset="0"/>
                <a:cs typeface="Arial" pitchFamily="34" charset="0"/>
              </a:rPr>
              <a:t>Bioversity</a:t>
            </a:r>
            <a:r>
              <a:rPr lang="en-US" sz="900" dirty="0" smtClean="0">
                <a:solidFill>
                  <a:srgbClr val="5F604B">
                    <a:lumMod val="50000"/>
                    <a:lumOff val="50000"/>
                  </a:srgbClr>
                </a:solidFill>
                <a:latin typeface="Arial" pitchFamily="34" charset="0"/>
                <a:cs typeface="Arial" pitchFamily="34" charset="0"/>
              </a:rPr>
              <a:t> International</a:t>
            </a:r>
            <a:endParaRPr lang="en-US" sz="900" dirty="0">
              <a:solidFill>
                <a:srgbClr val="5F604B">
                  <a:lumMod val="50000"/>
                  <a:lumOff val="50000"/>
                </a:srgbClr>
              </a:solidFill>
              <a:latin typeface="Arial" pitchFamily="34" charset="0"/>
              <a:cs typeface="Arial" pitchFamily="34" charset="0"/>
            </a:endParaRPr>
          </a:p>
        </p:txBody>
      </p:sp>
    </p:spTree>
    <p:extLst>
      <p:ext uri="{BB962C8B-B14F-4D97-AF65-F5344CB8AC3E}">
        <p14:creationId xmlns:p14="http://schemas.microsoft.com/office/powerpoint/2010/main" val="31792938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46BBFFC-4A5A-48C4-BE5F-EE57ABEE3813}" type="datetimeFigureOut">
              <a:rPr lang="en-US" smtClean="0"/>
              <a:pPr/>
              <a:t>24/6/2013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8F02C9C-D5E1-4D20-A6D2-E0A9280579FF}"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pic>
        <p:nvPicPr>
          <p:cNvPr id="5" name="Picture 4" descr="Bioversity FINAL out"/>
          <p:cNvPicPr>
            <a:picLocks noChangeAspect="1" noChangeArrowheads="1"/>
          </p:cNvPicPr>
          <p:nvPr/>
        </p:nvPicPr>
        <p:blipFill>
          <a:blip r:embed="rId2" cstate="print"/>
          <a:srcRect/>
          <a:stretch>
            <a:fillRect/>
          </a:stretch>
        </p:blipFill>
        <p:spPr bwMode="auto">
          <a:xfrm>
            <a:off x="69850" y="44450"/>
            <a:ext cx="1117600" cy="920750"/>
          </a:xfrm>
          <a:prstGeom prst="rect">
            <a:avLst/>
          </a:prstGeom>
          <a:noFill/>
          <a:ln w="9525">
            <a:noFill/>
            <a:miter lim="800000"/>
            <a:headEnd/>
            <a:tailEnd/>
          </a:ln>
        </p:spPr>
      </p:pic>
      <p:sp>
        <p:nvSpPr>
          <p:cNvPr id="2" name="Title 1"/>
          <p:cNvSpPr>
            <a:spLocks noGrp="1"/>
          </p:cNvSpPr>
          <p:nvPr>
            <p:ph type="title"/>
          </p:nvPr>
        </p:nvSpPr>
        <p:spPr>
          <a:xfrm>
            <a:off x="1427769" y="348247"/>
            <a:ext cx="7478725" cy="1143000"/>
          </a:xfrm>
          <a:prstGeom prst="rect">
            <a:avLst/>
          </a:prstGeo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85933" y="1790363"/>
            <a:ext cx="4144079" cy="411537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61050" y="1790363"/>
            <a:ext cx="4145444" cy="411537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356350"/>
            <a:ext cx="2133600" cy="365125"/>
          </a:xfrm>
          <a:prstGeom prst="rect">
            <a:avLst/>
          </a:prstGeom>
        </p:spPr>
        <p:txBody>
          <a:bodyPr/>
          <a:lstStyle>
            <a:lvl1pPr>
              <a:defRPr/>
            </a:lvl1pPr>
          </a:lstStyle>
          <a:p>
            <a:pPr>
              <a:defRPr/>
            </a:pPr>
            <a:fld id="{A64C409A-AAC8-47A1-B95C-3650AE9E33A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827088" y="333375"/>
            <a:ext cx="7859712" cy="579755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3" name="2 Marcador de fecha"/>
          <p:cNvSpPr>
            <a:spLocks noGrp="1"/>
          </p:cNvSpPr>
          <p:nvPr>
            <p:ph type="dt" sz="half" idx="10"/>
          </p:nvPr>
        </p:nvSpPr>
        <p:spPr>
          <a:xfrm>
            <a:off x="914400" y="6251575"/>
            <a:ext cx="1981200" cy="457200"/>
          </a:xfrm>
          <a:prstGeom prst="rect">
            <a:avLst/>
          </a:prstGeom>
        </p:spPr>
        <p:txBody>
          <a:bodyPr/>
          <a:lstStyle>
            <a:lvl1pPr>
              <a:defRPr/>
            </a:lvl1pPr>
          </a:lstStyle>
          <a:p>
            <a:pPr>
              <a:defRPr/>
            </a:pPr>
            <a:endParaRPr lang="es-ES"/>
          </a:p>
        </p:txBody>
      </p:sp>
      <p:sp>
        <p:nvSpPr>
          <p:cNvPr id="4" name="3 Marcador de pie de página"/>
          <p:cNvSpPr>
            <a:spLocks noGrp="1"/>
          </p:cNvSpPr>
          <p:nvPr>
            <p:ph type="ftr" sz="quarter" idx="11"/>
          </p:nvPr>
        </p:nvSpPr>
        <p:spPr>
          <a:xfrm>
            <a:off x="3352800" y="6248400"/>
            <a:ext cx="2971800" cy="457200"/>
          </a:xfrm>
          <a:prstGeom prst="rect">
            <a:avLst/>
          </a:prstGeom>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a:xfrm>
            <a:off x="6781800" y="6248400"/>
            <a:ext cx="1905000" cy="457200"/>
          </a:xfrm>
          <a:prstGeom prst="rect">
            <a:avLst/>
          </a:prstGeom>
        </p:spPr>
        <p:txBody>
          <a:bodyPr/>
          <a:lstStyle>
            <a:lvl1pPr>
              <a:defRPr/>
            </a:lvl1pPr>
          </a:lstStyle>
          <a:p>
            <a:pPr>
              <a:defRPr/>
            </a:pPr>
            <a:fld id="{543AE09D-A422-4AF5-9E79-01E08A52F26B}" type="slidenum">
              <a:rPr lang="es-ES"/>
              <a:pPr>
                <a:defRPr/>
              </a:pPr>
              <a:t>‹#›</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6BBFFC-4A5A-48C4-BE5F-EE57ABEE3813}" type="datetimeFigureOut">
              <a:rPr lang="en-US" smtClean="0"/>
              <a:pPr/>
              <a:t>24/6/2013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8F02C9C-D5E1-4D20-A6D2-E0A9280579FF}"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812800"/>
            <a:ext cx="7162800" cy="42703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676400" y="1981200"/>
            <a:ext cx="71628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2"/>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4597402" y="1294044"/>
            <a:ext cx="3928532" cy="2561417"/>
          </a:xfrm>
          <a:prstGeom prst="rect">
            <a:avLst/>
          </a:prstGeom>
        </p:spPr>
        <p:txBody>
          <a:bodyPr lIns="0" rIns="0" anchor="t" anchorCtr="0">
            <a:noAutofit/>
          </a:bodyPr>
          <a:lstStyle>
            <a:lvl1pPr marL="0" indent="0" algn="l">
              <a:lnSpc>
                <a:spcPts val="3900"/>
              </a:lnSpc>
              <a:spcBef>
                <a:spcPts val="0"/>
              </a:spcBef>
              <a:spcAft>
                <a:spcPts val="0"/>
              </a:spcAft>
              <a:buNone/>
              <a:defRPr sz="4000" b="1" baseline="0">
                <a:solidFill>
                  <a:schemeClr val="bg1"/>
                </a:solidFill>
                <a:latin typeface="Arial Narrow" pitchFamily="34" charset="0"/>
                <a:cs typeface="Calibri" pitchFamily="34" charset="0"/>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Text</a:t>
            </a:r>
          </a:p>
        </p:txBody>
      </p:sp>
      <p:grpSp>
        <p:nvGrpSpPr>
          <p:cNvPr id="8" name="Group 7"/>
          <p:cNvGrpSpPr/>
          <p:nvPr userDrawn="1"/>
        </p:nvGrpSpPr>
        <p:grpSpPr>
          <a:xfrm>
            <a:off x="0" y="1323437"/>
            <a:ext cx="4389186" cy="907530"/>
            <a:chOff x="0" y="1323437"/>
            <a:chExt cx="4389186" cy="907530"/>
          </a:xfrm>
        </p:grpSpPr>
        <p:sp>
          <p:nvSpPr>
            <p:cNvPr id="6" name="Pentagon 5"/>
            <p:cNvSpPr/>
            <p:nvPr userDrawn="1"/>
          </p:nvSpPr>
          <p:spPr>
            <a:xfrm>
              <a:off x="0" y="1324775"/>
              <a:ext cx="3892425" cy="904503"/>
            </a:xfrm>
            <a:prstGeom prst="homePlate">
              <a:avLst>
                <a:gd name="adj" fmla="val 32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hevron 6"/>
            <p:cNvSpPr/>
            <p:nvPr userDrawn="1"/>
          </p:nvSpPr>
          <p:spPr>
            <a:xfrm>
              <a:off x="3767860" y="1323437"/>
              <a:ext cx="621326" cy="907530"/>
            </a:xfrm>
            <a:prstGeom prst="chevron">
              <a:avLst>
                <a:gd name="adj" fmla="val 46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Rectangle 10"/>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230994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tx1"/>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4565505" y="1338914"/>
            <a:ext cx="3928532" cy="2561417"/>
          </a:xfrm>
          <a:prstGeom prst="rect">
            <a:avLst/>
          </a:prstGeom>
        </p:spPr>
        <p:txBody>
          <a:bodyPr lIns="0" rIns="0" anchor="t" anchorCtr="0">
            <a:noAutofit/>
          </a:bodyPr>
          <a:lstStyle>
            <a:lvl1pPr marL="0" marR="0" indent="0" algn="l" defTabSz="914400" rtl="0" eaLnBrk="1" fontAlgn="auto" latinLnBrk="0" hangingPunct="1">
              <a:lnSpc>
                <a:spcPts val="3900"/>
              </a:lnSpc>
              <a:spcBef>
                <a:spcPts val="0"/>
              </a:spcBef>
              <a:spcAft>
                <a:spcPts val="0"/>
              </a:spcAft>
              <a:buClr>
                <a:schemeClr val="tx1"/>
              </a:buClr>
              <a:buSzPct val="80000"/>
              <a:buFont typeface="Arial" pitchFamily="34" charset="0"/>
              <a:buNone/>
              <a:tabLst/>
              <a:defRPr sz="4000" b="1" baseline="0">
                <a:solidFill>
                  <a:schemeClr val="bg1"/>
                </a:solidFill>
                <a:latin typeface="Arial Narrow" pitchFamily="34" charset="0"/>
              </a:defRPr>
            </a:lvl1pPr>
            <a:lvl2pPr marL="0" indent="0">
              <a:lnSpc>
                <a:spcPct val="100000"/>
              </a:lnSpc>
              <a:spcAft>
                <a:spcPts val="0"/>
              </a:spcAft>
              <a:buNone/>
              <a:defRPr sz="1900">
                <a:solidFill>
                  <a:schemeClr val="bg1"/>
                </a:solidFill>
              </a:defRPr>
            </a:lvl2pPr>
            <a:lvl3pPr marL="468000" indent="0">
              <a:buNone/>
              <a:defRPr/>
            </a:lvl3pPr>
          </a:lstStyle>
          <a:p>
            <a:pPr marL="0" marR="0" lvl="0" indent="0" algn="l" defTabSz="914400" rtl="0" eaLnBrk="1" fontAlgn="auto" latinLnBrk="0" hangingPunct="1">
              <a:lnSpc>
                <a:spcPts val="3900"/>
              </a:lnSpc>
              <a:spcBef>
                <a:spcPts val="0"/>
              </a:spcBef>
              <a:spcAft>
                <a:spcPts val="0"/>
              </a:spcAft>
              <a:buClr>
                <a:schemeClr val="tx1"/>
              </a:buClr>
              <a:buSzPct val="80000"/>
              <a:buFont typeface="Arial" pitchFamily="34" charset="0"/>
              <a:buNone/>
              <a:tabLst/>
              <a:defRPr/>
            </a:pPr>
            <a:r>
              <a:rPr lang="en-US" dirty="0" smtClean="0"/>
              <a:t>Text</a:t>
            </a:r>
          </a:p>
          <a:p>
            <a:pPr marL="0" marR="0" lvl="0" indent="0" algn="l" defTabSz="914400" rtl="0" eaLnBrk="1" fontAlgn="auto" latinLnBrk="0" hangingPunct="1">
              <a:lnSpc>
                <a:spcPts val="3900"/>
              </a:lnSpc>
              <a:spcBef>
                <a:spcPts val="0"/>
              </a:spcBef>
              <a:spcAft>
                <a:spcPts val="0"/>
              </a:spcAft>
              <a:buClr>
                <a:schemeClr val="tx1"/>
              </a:buClr>
              <a:buSzPct val="80000"/>
              <a:buFont typeface="Arial" pitchFamily="34" charset="0"/>
              <a:buNone/>
              <a:tabLst/>
              <a:defRPr/>
            </a:pPr>
            <a:endParaRPr lang="en-US" dirty="0" smtClean="0"/>
          </a:p>
          <a:p>
            <a:pPr lvl="0"/>
            <a:endParaRPr lang="en-US" dirty="0" smtClean="0"/>
          </a:p>
        </p:txBody>
      </p:sp>
      <p:grpSp>
        <p:nvGrpSpPr>
          <p:cNvPr id="2" name="Group 7"/>
          <p:cNvGrpSpPr/>
          <p:nvPr userDrawn="1"/>
        </p:nvGrpSpPr>
        <p:grpSpPr>
          <a:xfrm>
            <a:off x="0" y="1323437"/>
            <a:ext cx="4389186" cy="907530"/>
            <a:chOff x="0" y="1323437"/>
            <a:chExt cx="4389186" cy="907530"/>
          </a:xfrm>
        </p:grpSpPr>
        <p:sp>
          <p:nvSpPr>
            <p:cNvPr id="6" name="Pentagon 5"/>
            <p:cNvSpPr/>
            <p:nvPr userDrawn="1"/>
          </p:nvSpPr>
          <p:spPr>
            <a:xfrm>
              <a:off x="0" y="1324775"/>
              <a:ext cx="3892425" cy="904503"/>
            </a:xfrm>
            <a:prstGeom prst="homePlate">
              <a:avLst>
                <a:gd name="adj" fmla="val 32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hevron 6"/>
            <p:cNvSpPr/>
            <p:nvPr userDrawn="1"/>
          </p:nvSpPr>
          <p:spPr>
            <a:xfrm>
              <a:off x="3767860" y="1323437"/>
              <a:ext cx="621326" cy="907530"/>
            </a:xfrm>
            <a:prstGeom prst="chevron">
              <a:avLst>
                <a:gd name="adj" fmla="val 46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0" name="Rectangle 9"/>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230994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nodePh="1">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tx2"/>
        </a:solidFill>
        <a:effectLst/>
      </p:bgPr>
    </p:bg>
    <p:spTree>
      <p:nvGrpSpPr>
        <p:cNvPr id="1" name=""/>
        <p:cNvGrpSpPr/>
        <p:nvPr/>
      </p:nvGrpSpPr>
      <p:grpSpPr>
        <a:xfrm>
          <a:off x="0" y="0"/>
          <a:ext cx="0" cy="0"/>
          <a:chOff x="0" y="0"/>
          <a:chExt cx="0" cy="0"/>
        </a:xfrm>
      </p:grpSpPr>
      <p:sp>
        <p:nvSpPr>
          <p:cNvPr id="5" name="Text Placeholder 8"/>
          <p:cNvSpPr>
            <a:spLocks noGrp="1"/>
          </p:cNvSpPr>
          <p:nvPr>
            <p:ph type="body" sz="quarter" idx="10" hasCustomPrompt="1"/>
          </p:nvPr>
        </p:nvSpPr>
        <p:spPr>
          <a:xfrm>
            <a:off x="4576137" y="1317648"/>
            <a:ext cx="3928532" cy="2561417"/>
          </a:xfrm>
          <a:prstGeom prst="rect">
            <a:avLst/>
          </a:prstGeom>
        </p:spPr>
        <p:txBody>
          <a:bodyPr lIns="0" rIns="0" anchor="t" anchorCtr="0">
            <a:noAutofit/>
          </a:bodyPr>
          <a:lstStyle>
            <a:lvl1pPr marL="0" marR="0" indent="0" algn="l" defTabSz="914400" rtl="0" eaLnBrk="1" fontAlgn="auto" latinLnBrk="0" hangingPunct="1">
              <a:lnSpc>
                <a:spcPts val="3900"/>
              </a:lnSpc>
              <a:spcBef>
                <a:spcPts val="0"/>
              </a:spcBef>
              <a:spcAft>
                <a:spcPts val="0"/>
              </a:spcAft>
              <a:buClr>
                <a:schemeClr val="tx1"/>
              </a:buClr>
              <a:buSzPct val="80000"/>
              <a:buFont typeface="Arial" pitchFamily="34" charset="0"/>
              <a:buNone/>
              <a:tabLst/>
              <a:defRPr sz="4000" b="1" baseline="0">
                <a:solidFill>
                  <a:schemeClr val="bg1"/>
                </a:solidFill>
                <a:latin typeface="Arial Narrow" pitchFamily="34" charset="0"/>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Text</a:t>
            </a:r>
          </a:p>
        </p:txBody>
      </p:sp>
      <p:grpSp>
        <p:nvGrpSpPr>
          <p:cNvPr id="2" name="Group 7"/>
          <p:cNvGrpSpPr/>
          <p:nvPr userDrawn="1"/>
        </p:nvGrpSpPr>
        <p:grpSpPr>
          <a:xfrm>
            <a:off x="0" y="1323437"/>
            <a:ext cx="4389186" cy="907530"/>
            <a:chOff x="0" y="1323437"/>
            <a:chExt cx="4389186" cy="907530"/>
          </a:xfrm>
        </p:grpSpPr>
        <p:sp>
          <p:nvSpPr>
            <p:cNvPr id="6" name="Pentagon 5"/>
            <p:cNvSpPr/>
            <p:nvPr userDrawn="1"/>
          </p:nvSpPr>
          <p:spPr>
            <a:xfrm>
              <a:off x="0" y="1324775"/>
              <a:ext cx="3892425" cy="904503"/>
            </a:xfrm>
            <a:prstGeom prst="homePlate">
              <a:avLst>
                <a:gd name="adj" fmla="val 32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hevron 6"/>
            <p:cNvSpPr/>
            <p:nvPr userDrawn="1"/>
          </p:nvSpPr>
          <p:spPr>
            <a:xfrm>
              <a:off x="3767860" y="1323437"/>
              <a:ext cx="621326" cy="907530"/>
            </a:xfrm>
            <a:prstGeom prst="chevron">
              <a:avLst>
                <a:gd name="adj" fmla="val 4634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Rectangle 10"/>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230994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nodePh="1">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2000"/>
                        <p:tgtEl>
                          <p:spTgt spid="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sp>
        <p:nvSpPr>
          <p:cNvPr id="6" name="TextBox 5"/>
          <p:cNvSpPr txBox="1"/>
          <p:nvPr userDrawn="1"/>
        </p:nvSpPr>
        <p:spPr>
          <a:xfrm>
            <a:off x="8144698" y="6562940"/>
            <a:ext cx="536400" cy="244800"/>
          </a:xfrm>
          <a:prstGeom prst="rect">
            <a:avLst/>
          </a:prstGeom>
          <a:noFill/>
        </p:spPr>
        <p:txBody>
          <a:bodyPr wrap="square" lIns="0" tIns="0" rIns="0" bIns="0" rtlCol="0" anchor="ctr" anchorCtr="0">
            <a:noAutofit/>
          </a:bodyPr>
          <a:lstStyle/>
          <a:p>
            <a:pPr algn="r"/>
            <a:fld id="{597A8DCA-8F96-49CD-B4D5-7AC92F955860}" type="slidenum">
              <a:rPr lang="en-CA" sz="900" smtClean="0">
                <a:solidFill>
                  <a:srgbClr val="7F7F7F"/>
                </a:solidFill>
                <a:latin typeface="Arial" pitchFamily="34" charset="0"/>
                <a:cs typeface="Arial" pitchFamily="34" charset="0"/>
              </a:rPr>
              <a:pPr algn="r"/>
              <a:t>‹#›</a:t>
            </a:fld>
            <a:endParaRPr lang="en-CA" sz="900" dirty="0">
              <a:solidFill>
                <a:srgbClr val="7F7F7F"/>
              </a:solidFill>
              <a:latin typeface="Arial" pitchFamily="34" charset="0"/>
              <a:cs typeface="Arial" pitchFamily="34" charset="0"/>
            </a:endParaRPr>
          </a:p>
        </p:txBody>
      </p:sp>
      <p:sp>
        <p:nvSpPr>
          <p:cNvPr id="8" name="Rectangle 7"/>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8" name="Rectangle 7"/>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sp>
        <p:nvSpPr>
          <p:cNvPr id="10" name="Text Placeholder 12"/>
          <p:cNvSpPr>
            <a:spLocks noGrp="1"/>
          </p:cNvSpPr>
          <p:nvPr>
            <p:ph type="body" sz="quarter" idx="14" hasCustomPrompt="1"/>
          </p:nvPr>
        </p:nvSpPr>
        <p:spPr>
          <a:xfrm>
            <a:off x="461035" y="1382123"/>
            <a:ext cx="8204500" cy="4784761"/>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pic>
        <p:nvPicPr>
          <p:cNvPr id="11" name="Picture 10"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title and text">
    <p:spTree>
      <p:nvGrpSpPr>
        <p:cNvPr id="1" name=""/>
        <p:cNvGrpSpPr/>
        <p:nvPr/>
      </p:nvGrpSpPr>
      <p:grpSpPr>
        <a:xfrm>
          <a:off x="0" y="0"/>
          <a:ext cx="0" cy="0"/>
          <a:chOff x="0" y="0"/>
          <a:chExt cx="0" cy="0"/>
        </a:xfrm>
      </p:grpSpPr>
      <p:sp>
        <p:nvSpPr>
          <p:cNvPr id="8" name="Rectangle 7"/>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p:cNvSpPr>
            <a:spLocks noGrp="1"/>
          </p:cNvSpPr>
          <p:nvPr>
            <p:ph type="title" hasCustomPrompt="1"/>
          </p:nvPr>
        </p:nvSpPr>
        <p:spPr>
          <a:xfrm>
            <a:off x="461035" y="361516"/>
            <a:ext cx="8205261" cy="882493"/>
          </a:xfrm>
          <a:prstGeom prst="rect">
            <a:avLst/>
          </a:prstGeom>
        </p:spPr>
        <p:txBody>
          <a:bodyPr anchor="t">
            <a:normAutofit/>
          </a:bodyPr>
          <a:lstStyle>
            <a:lvl1pPr>
              <a:lnSpc>
                <a:spcPts val="3200"/>
              </a:lnSpc>
              <a:spcAft>
                <a:spcPts val="0"/>
              </a:spcAft>
              <a:defRPr sz="3200" b="1" baseline="0">
                <a:solidFill>
                  <a:schemeClr val="tx2"/>
                </a:solidFill>
                <a:latin typeface="Arial Narrow" pitchFamily="34" charset="0"/>
                <a:cs typeface="Calibri" pitchFamily="34" charset="0"/>
              </a:defRPr>
            </a:lvl1pPr>
          </a:lstStyle>
          <a:p>
            <a:r>
              <a:rPr lang="en-US" dirty="0" smtClean="0"/>
              <a:t>Master Title Slide </a:t>
            </a:r>
            <a:br>
              <a:rPr lang="en-US" dirty="0" smtClean="0"/>
            </a:br>
            <a:r>
              <a:rPr lang="en-US" dirty="0" smtClean="0"/>
              <a:t>Two-line Headline</a:t>
            </a:r>
            <a:br>
              <a:rPr lang="en-US" dirty="0" smtClean="0"/>
            </a:br>
            <a:endParaRPr lang="en-CA" dirty="0"/>
          </a:p>
        </p:txBody>
      </p:sp>
      <p:sp>
        <p:nvSpPr>
          <p:cNvPr id="10" name="Text Placeholder 12"/>
          <p:cNvSpPr>
            <a:spLocks noGrp="1"/>
          </p:cNvSpPr>
          <p:nvPr>
            <p:ph type="body" sz="quarter" idx="14" hasCustomPrompt="1"/>
          </p:nvPr>
        </p:nvSpPr>
        <p:spPr>
          <a:xfrm>
            <a:off x="461035" y="1382123"/>
            <a:ext cx="8193867" cy="4784761"/>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pic>
        <p:nvPicPr>
          <p:cNvPr id="11" name="Picture 10"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picture on the right">
    <p:spTree>
      <p:nvGrpSpPr>
        <p:cNvPr id="1" name=""/>
        <p:cNvGrpSpPr/>
        <p:nvPr/>
      </p:nvGrpSpPr>
      <p:grpSpPr>
        <a:xfrm>
          <a:off x="0" y="0"/>
          <a:ext cx="0" cy="0"/>
          <a:chOff x="0" y="0"/>
          <a:chExt cx="0" cy="0"/>
        </a:xfrm>
      </p:grpSpPr>
      <p:sp>
        <p:nvSpPr>
          <p:cNvPr id="9" name="Rectangle 8"/>
          <p:cNvSpPr/>
          <p:nvPr userDrawn="1"/>
        </p:nvSpPr>
        <p:spPr>
          <a:xfrm>
            <a:off x="0" y="6409944"/>
            <a:ext cx="9144000" cy="6520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ioversity FINAL out copy.gif"/>
          <p:cNvPicPr>
            <a:picLocks noChangeAspect="1"/>
          </p:cNvPicPr>
          <p:nvPr userDrawn="1"/>
        </p:nvPicPr>
        <p:blipFill>
          <a:blip r:embed="rId2" cstate="print"/>
          <a:stretch>
            <a:fillRect/>
          </a:stretch>
        </p:blipFill>
        <p:spPr>
          <a:xfrm>
            <a:off x="8551030" y="6438022"/>
            <a:ext cx="450328" cy="392546"/>
          </a:xfrm>
          <a:prstGeom prst="rect">
            <a:avLst/>
          </a:prstGeom>
        </p:spPr>
      </p:pic>
      <p:sp>
        <p:nvSpPr>
          <p:cNvPr id="8" name="Title 3"/>
          <p:cNvSpPr>
            <a:spLocks noGrp="1"/>
          </p:cNvSpPr>
          <p:nvPr>
            <p:ph type="title" hasCustomPrompt="1"/>
          </p:nvPr>
        </p:nvSpPr>
        <p:spPr>
          <a:xfrm>
            <a:off x="461035" y="170122"/>
            <a:ext cx="8205261" cy="785553"/>
          </a:xfrm>
          <a:prstGeom prst="rect">
            <a:avLst/>
          </a:prstGeom>
        </p:spPr>
        <p:txBody>
          <a:bodyPr anchor="b">
            <a:normAutofit/>
          </a:bodyPr>
          <a:lstStyle>
            <a:lvl1pPr>
              <a:defRPr sz="3600" b="1">
                <a:solidFill>
                  <a:schemeClr val="tx2"/>
                </a:solidFill>
                <a:latin typeface="Arial Narrow" pitchFamily="34" charset="0"/>
                <a:cs typeface="Calibri" pitchFamily="34" charset="0"/>
              </a:defRPr>
            </a:lvl1pPr>
          </a:lstStyle>
          <a:p>
            <a:r>
              <a:rPr lang="en-US" dirty="0" smtClean="0"/>
              <a:t>Master Title Slide Headline</a:t>
            </a:r>
            <a:endParaRPr lang="en-CA" dirty="0"/>
          </a:p>
        </p:txBody>
      </p:sp>
      <p:sp>
        <p:nvSpPr>
          <p:cNvPr id="11" name="Picture Placeholder 10"/>
          <p:cNvSpPr>
            <a:spLocks noGrp="1"/>
          </p:cNvSpPr>
          <p:nvPr>
            <p:ph type="pic" sz="quarter" idx="13"/>
          </p:nvPr>
        </p:nvSpPr>
        <p:spPr>
          <a:xfrm>
            <a:off x="5699125" y="1382123"/>
            <a:ext cx="3444875" cy="4773646"/>
          </a:xfrm>
          <a:prstGeom prst="rect">
            <a:avLst/>
          </a:prstGeom>
        </p:spPr>
        <p:txBody>
          <a:bodyPr/>
          <a:lstStyle/>
          <a:p>
            <a:endParaRPr lang="en-US"/>
          </a:p>
        </p:txBody>
      </p:sp>
      <p:sp>
        <p:nvSpPr>
          <p:cNvPr id="13" name="Text Placeholder 12"/>
          <p:cNvSpPr>
            <a:spLocks noGrp="1"/>
          </p:cNvSpPr>
          <p:nvPr>
            <p:ph type="body" sz="quarter" idx="14" hasCustomPrompt="1"/>
          </p:nvPr>
        </p:nvSpPr>
        <p:spPr>
          <a:xfrm>
            <a:off x="461035" y="1382123"/>
            <a:ext cx="4911725" cy="4784761"/>
          </a:xfrm>
          <a:prstGeom prst="rect">
            <a:avLst/>
          </a:prstGeom>
        </p:spPr>
        <p:txBody>
          <a:bodyPr/>
          <a:lstStyle>
            <a:lvl1pPr marL="0" indent="0">
              <a:buNone/>
              <a:tabLst>
                <a:tab pos="1828800" algn="l"/>
              </a:tabLst>
              <a:defRPr>
                <a:solidFill>
                  <a:schemeClr val="tx1"/>
                </a:solidFill>
                <a:latin typeface="+mj-lt"/>
              </a:defRPr>
            </a:lvl1pPr>
            <a:lvl2pPr indent="0">
              <a:buNone/>
              <a:tabLst>
                <a:tab pos="1828800" algn="l"/>
              </a:tabLst>
              <a:defRPr>
                <a:solidFill>
                  <a:schemeClr val="tx1"/>
                </a:solidFill>
                <a:latin typeface="+mj-lt"/>
              </a:defRPr>
            </a:lvl2pPr>
            <a:lvl3pPr indent="0">
              <a:buNone/>
              <a:tabLst>
                <a:tab pos="1828800" algn="l"/>
              </a:tabLst>
              <a:defRPr>
                <a:solidFill>
                  <a:schemeClr val="tx1"/>
                </a:solidFill>
                <a:latin typeface="+mj-lt"/>
              </a:defRPr>
            </a:lvl3pPr>
            <a:lvl4pPr indent="0">
              <a:buNone/>
              <a:tabLst>
                <a:tab pos="1828800" algn="l"/>
              </a:tabLst>
              <a:defRPr>
                <a:solidFill>
                  <a:schemeClr val="tx1"/>
                </a:solidFill>
                <a:latin typeface="+mj-lt"/>
              </a:defRPr>
            </a:lvl4pPr>
            <a:lvl5pPr indent="0">
              <a:buNone/>
              <a:tabLst>
                <a:tab pos="1828800" algn="l"/>
              </a:tabLst>
              <a:defRPr>
                <a:solidFill>
                  <a:schemeClr val="tx1"/>
                </a:solidFill>
                <a:latin typeface="+mj-lt"/>
              </a:defRPr>
            </a:lvl5pPr>
          </a:lstStyle>
          <a:p>
            <a:pPr lvl="0"/>
            <a:r>
              <a:rPr lang="en-US" dirty="0" smtClean="0"/>
              <a:t>Text</a:t>
            </a:r>
          </a:p>
          <a:p>
            <a:pPr lvl="0"/>
            <a:endParaRPr lang="en-US" dirty="0" smtClean="0"/>
          </a:p>
        </p:txBody>
      </p:sp>
      <p:sp>
        <p:nvSpPr>
          <p:cNvPr id="12" name="Text Placeholder 11"/>
          <p:cNvSpPr>
            <a:spLocks noGrp="1"/>
          </p:cNvSpPr>
          <p:nvPr>
            <p:ph type="body" sz="quarter" idx="15" hasCustomPrompt="1"/>
          </p:nvPr>
        </p:nvSpPr>
        <p:spPr>
          <a:xfrm>
            <a:off x="5736901" y="6168280"/>
            <a:ext cx="3436937" cy="157162"/>
          </a:xfrm>
          <a:prstGeom prst="rect">
            <a:avLst/>
          </a:prstGeom>
        </p:spPr>
        <p:txBody>
          <a:bodyPr anchor="ctr"/>
          <a:lstStyle>
            <a:lvl1pPr marL="0" indent="0" algn="r">
              <a:spcBef>
                <a:spcPts val="0"/>
              </a:spcBef>
              <a:buNone/>
              <a:defRPr sz="1000" baseline="0">
                <a:latin typeface="+mn-lt"/>
              </a:defRPr>
            </a:lvl1pPr>
          </a:lstStyle>
          <a:p>
            <a:pPr lvl="0"/>
            <a:r>
              <a:rPr lang="en-US" dirty="0" smtClean="0"/>
              <a:t>Photo credit</a:t>
            </a:r>
            <a:endParaRPr lang="en-US" dirty="0"/>
          </a:p>
        </p:txBody>
      </p:sp>
    </p:spTree>
    <p:extLst>
      <p:ext uri="{BB962C8B-B14F-4D97-AF65-F5344CB8AC3E}">
        <p14:creationId xmlns:p14="http://schemas.microsoft.com/office/powerpoint/2010/main" val="19540059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60" r:id="rId1"/>
    <p:sldLayoutId id="2147483673" r:id="rId2"/>
    <p:sldLayoutId id="2147483651" r:id="rId3"/>
    <p:sldLayoutId id="2147483658" r:id="rId4"/>
    <p:sldLayoutId id="2147483659" r:id="rId5"/>
    <p:sldLayoutId id="2147483656" r:id="rId6"/>
    <p:sldLayoutId id="2147483663" r:id="rId7"/>
    <p:sldLayoutId id="2147483661" r:id="rId8"/>
    <p:sldLayoutId id="2147483668" r:id="rId9"/>
    <p:sldLayoutId id="2147483670" r:id="rId10"/>
    <p:sldLayoutId id="2147483669" r:id="rId11"/>
    <p:sldLayoutId id="2147483671" r:id="rId12"/>
    <p:sldLayoutId id="2147483652" r:id="rId13"/>
    <p:sldLayoutId id="2147483662" r:id="rId14"/>
    <p:sldLayoutId id="2147483654" r:id="rId15"/>
    <p:sldLayoutId id="2147483666" r:id="rId16"/>
    <p:sldLayoutId id="2147483674" r:id="rId17"/>
    <p:sldLayoutId id="2147483675" r:id="rId18"/>
    <p:sldLayoutId id="2147483676" r:id="rId19"/>
    <p:sldLayoutId id="2147483672" r:id="rId20"/>
    <p:sldLayoutId id="2147483665" r:id="rId21"/>
    <p:sldLayoutId id="2147483677" r:id="rId22"/>
    <p:sldLayoutId id="2147483678" r:id="rId23"/>
    <p:sldLayoutId id="2147483680" r:id="rId24"/>
    <p:sldLayoutId id="2147483681" r:id="rId25"/>
    <p:sldLayoutId id="2147483682" r:id="rId26"/>
    <p:sldLayoutId id="2147483683" r:id="rId27"/>
    <p:sldLayoutId id="2147483684" r:id="rId28"/>
  </p:sldLayoutIdLst>
  <p:timing>
    <p:tnLst>
      <p:par>
        <p:cTn id="1" dur="indefinite" restart="never" nodeType="tmRoot"/>
      </p:par>
    </p:tnLst>
  </p:timing>
  <p:hf sldNum="0" hdr="0" ftr="0" dt="0"/>
  <p:txStyles>
    <p:titleStyle>
      <a:lvl1pPr algn="l" defTabSz="914400" rtl="0" eaLnBrk="1" latinLnBrk="0" hangingPunct="1">
        <a:lnSpc>
          <a:spcPts val="2600"/>
        </a:lnSpc>
        <a:spcBef>
          <a:spcPct val="0"/>
        </a:spcBef>
        <a:buNone/>
        <a:defRPr sz="2600" b="1" kern="1200">
          <a:solidFill>
            <a:srgbClr val="000000"/>
          </a:solidFill>
          <a:latin typeface="Arial" pitchFamily="34" charset="0"/>
          <a:ea typeface="+mj-ea"/>
          <a:cs typeface="Arial" pitchFamily="34" charset="0"/>
        </a:defRPr>
      </a:lvl1pPr>
    </p:titleStyle>
    <p:bodyStyle>
      <a:lvl1pPr marL="231775" indent="-231775" algn="l" defTabSz="914400" rtl="0" eaLnBrk="1" latinLnBrk="0" hangingPunct="1">
        <a:lnSpc>
          <a:spcPct val="100000"/>
        </a:lnSpc>
        <a:spcBef>
          <a:spcPts val="1200"/>
        </a:spcBef>
        <a:spcAft>
          <a:spcPts val="0"/>
        </a:spcAft>
        <a:buClr>
          <a:schemeClr val="tx1"/>
        </a:buClr>
        <a:buSzPct val="80000"/>
        <a:buFont typeface="Arial" pitchFamily="34" charset="0"/>
        <a:buChar char="•"/>
        <a:defRPr sz="2600" b="0" kern="1200">
          <a:solidFill>
            <a:schemeClr val="tx1"/>
          </a:solidFill>
          <a:latin typeface="Arial" pitchFamily="34" charset="0"/>
          <a:ea typeface="+mn-ea"/>
          <a:cs typeface="Arial" pitchFamily="34" charset="0"/>
        </a:defRPr>
      </a:lvl1pPr>
      <a:lvl2pPr marL="457200" indent="-231775" algn="l" defTabSz="914400" rtl="0" eaLnBrk="1" latinLnBrk="0" hangingPunct="1">
        <a:lnSpc>
          <a:spcPct val="100000"/>
        </a:lnSpc>
        <a:spcBef>
          <a:spcPts val="624"/>
        </a:spcBef>
        <a:spcAft>
          <a:spcPts val="0"/>
        </a:spcAft>
        <a:buClr>
          <a:schemeClr val="tx1"/>
        </a:buClr>
        <a:buSzPct val="80000"/>
        <a:buFont typeface="Arial" pitchFamily="34" charset="0"/>
        <a:buChar char="–"/>
        <a:defRPr sz="2400" kern="1200">
          <a:solidFill>
            <a:srgbClr val="000000"/>
          </a:solidFill>
          <a:latin typeface="Arial" pitchFamily="34" charset="0"/>
          <a:ea typeface="+mn-ea"/>
          <a:cs typeface="Arial" pitchFamily="34" charset="0"/>
        </a:defRPr>
      </a:lvl2pPr>
      <a:lvl3pPr marL="688975" indent="-231775" algn="l" defTabSz="914400" rtl="0" eaLnBrk="1" latinLnBrk="0" hangingPunct="1">
        <a:lnSpc>
          <a:spcPct val="100000"/>
        </a:lnSpc>
        <a:spcBef>
          <a:spcPts val="576"/>
        </a:spcBef>
        <a:spcAft>
          <a:spcPts val="0"/>
        </a:spcAft>
        <a:buClr>
          <a:schemeClr val="tx1"/>
        </a:buClr>
        <a:buSzPct val="80000"/>
        <a:buFont typeface="Arial" pitchFamily="34" charset="0"/>
        <a:buChar char="•"/>
        <a:defRPr sz="2000" kern="1200" baseline="0">
          <a:solidFill>
            <a:srgbClr val="000000"/>
          </a:solidFill>
          <a:latin typeface="Arial" pitchFamily="34" charset="0"/>
          <a:ea typeface="+mn-ea"/>
          <a:cs typeface="Arial" pitchFamily="34" charset="0"/>
        </a:defRPr>
      </a:lvl3pPr>
      <a:lvl4pPr marL="914400" indent="-225425" algn="l" defTabSz="914400" rtl="0" eaLnBrk="1" latinLnBrk="0" hangingPunct="1">
        <a:lnSpc>
          <a:spcPct val="100000"/>
        </a:lnSpc>
        <a:spcBef>
          <a:spcPts val="528"/>
        </a:spcBef>
        <a:spcAft>
          <a:spcPts val="0"/>
        </a:spcAft>
        <a:buClr>
          <a:schemeClr val="tx1"/>
        </a:buClr>
        <a:buSzPct val="80000"/>
        <a:buFont typeface="Arial" pitchFamily="34" charset="0"/>
        <a:buChar char="–"/>
        <a:defRPr sz="1800" kern="1200" baseline="0">
          <a:solidFill>
            <a:srgbClr val="000000"/>
          </a:solidFill>
          <a:latin typeface="Arial" pitchFamily="34" charset="0"/>
          <a:ea typeface="+mn-ea"/>
          <a:cs typeface="Arial" pitchFamily="34" charset="0"/>
        </a:defRPr>
      </a:lvl4pPr>
      <a:lvl5pPr marL="1146175" indent="-231775" algn="l" defTabSz="914400" rtl="0" eaLnBrk="1" latinLnBrk="0" hangingPunct="1">
        <a:lnSpc>
          <a:spcPct val="100000"/>
        </a:lnSpc>
        <a:spcBef>
          <a:spcPts val="480"/>
        </a:spcBef>
        <a:spcAft>
          <a:spcPts val="0"/>
        </a:spcAft>
        <a:buClr>
          <a:schemeClr val="tx1"/>
        </a:buClr>
        <a:buSzPct val="80000"/>
        <a:buFont typeface="Arial" pitchFamily="34" charset="0"/>
        <a:buChar char="•"/>
        <a:defRPr sz="1600" kern="1200" baseline="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1.em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file:///C:\WINDOWS\TEMP\nep4.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 Id="rId5" Type="http://schemas.openxmlformats.org/officeDocument/2006/relationships/image" Target="../media/image35.jpe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6.jpe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capozio\Desktop\homegarden_edited.jpg"/>
          <p:cNvPicPr>
            <a:picLocks noChangeAspect="1" noChangeArrowheads="1"/>
          </p:cNvPicPr>
          <p:nvPr/>
        </p:nvPicPr>
        <p:blipFill>
          <a:blip r:embed="rId3" cstate="print"/>
          <a:stretch>
            <a:fillRect/>
          </a:stretch>
        </p:blipFill>
        <p:spPr bwMode="auto">
          <a:xfrm flipH="1">
            <a:off x="0" y="46640"/>
            <a:ext cx="9144000" cy="6858000"/>
          </a:xfrm>
          <a:prstGeom prst="rect">
            <a:avLst/>
          </a:prstGeom>
          <a:noFill/>
        </p:spPr>
      </p:pic>
      <p:sp>
        <p:nvSpPr>
          <p:cNvPr id="3" name="Pentagon 2"/>
          <p:cNvSpPr/>
          <p:nvPr/>
        </p:nvSpPr>
        <p:spPr>
          <a:xfrm>
            <a:off x="0" y="4221128"/>
            <a:ext cx="7687424" cy="1956391"/>
          </a:xfrm>
          <a:prstGeom prst="homePlate">
            <a:avLst>
              <a:gd name="adj" fmla="val 32097"/>
            </a:avLst>
          </a:prstGeom>
          <a:solidFill>
            <a:srgbClr val="393A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evron 3"/>
          <p:cNvSpPr/>
          <p:nvPr/>
        </p:nvSpPr>
        <p:spPr>
          <a:xfrm>
            <a:off x="7441412" y="4217077"/>
            <a:ext cx="1227100" cy="1962938"/>
          </a:xfrm>
          <a:prstGeom prst="chevron">
            <a:avLst>
              <a:gd name="adj" fmla="val 46348"/>
            </a:avLst>
          </a:prstGeom>
          <a:solidFill>
            <a:srgbClr val="393A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p:cNvGrpSpPr/>
          <p:nvPr/>
        </p:nvGrpSpPr>
        <p:grpSpPr>
          <a:xfrm>
            <a:off x="1" y="-180975"/>
            <a:ext cx="9144000" cy="1378839"/>
            <a:chOff x="1" y="-180975"/>
            <a:chExt cx="9144000" cy="1378839"/>
          </a:xfrm>
        </p:grpSpPr>
        <p:sp>
          <p:nvSpPr>
            <p:cNvPr id="6" name="Rectangle 5"/>
            <p:cNvSpPr/>
            <p:nvPr/>
          </p:nvSpPr>
          <p:spPr>
            <a:xfrm>
              <a:off x="1" y="-180975"/>
              <a:ext cx="9144000" cy="1378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ioversity FINAL out copy.gif"/>
            <p:cNvPicPr>
              <a:picLocks noChangeAspect="1"/>
            </p:cNvPicPr>
            <p:nvPr/>
          </p:nvPicPr>
          <p:blipFill>
            <a:blip r:embed="rId4" cstate="print"/>
            <a:stretch>
              <a:fillRect/>
            </a:stretch>
          </p:blipFill>
          <p:spPr>
            <a:xfrm>
              <a:off x="190180" y="151272"/>
              <a:ext cx="985527" cy="859075"/>
            </a:xfrm>
            <a:prstGeom prst="rect">
              <a:avLst/>
            </a:prstGeom>
          </p:spPr>
        </p:pic>
        <p:pic>
          <p:nvPicPr>
            <p:cNvPr id="8" name="Picture 2" descr="C:\Users\ncapozio\Documents\DESKTOP\LOGOS\CGIAR\CGIAR tagline\CGIAR LOGO WITH TAG LINE green.png"/>
            <p:cNvPicPr>
              <a:picLocks noChangeAspect="1" noChangeArrowheads="1"/>
            </p:cNvPicPr>
            <p:nvPr/>
          </p:nvPicPr>
          <p:blipFill>
            <a:blip r:embed="rId5" cstate="print"/>
            <a:srcRect/>
            <a:stretch>
              <a:fillRect/>
            </a:stretch>
          </p:blipFill>
          <p:spPr bwMode="auto">
            <a:xfrm>
              <a:off x="7997403" y="104139"/>
              <a:ext cx="1032297" cy="963358"/>
            </a:xfrm>
            <a:prstGeom prst="rect">
              <a:avLst/>
            </a:prstGeom>
            <a:noFill/>
          </p:spPr>
        </p:pic>
      </p:grpSp>
      <p:sp>
        <p:nvSpPr>
          <p:cNvPr id="9" name="TextBox 8"/>
          <p:cNvSpPr txBox="1"/>
          <p:nvPr/>
        </p:nvSpPr>
        <p:spPr>
          <a:xfrm>
            <a:off x="265814" y="4330317"/>
            <a:ext cx="6709144" cy="1990288"/>
          </a:xfrm>
          <a:prstGeom prst="rect">
            <a:avLst/>
          </a:prstGeom>
          <a:noFill/>
        </p:spPr>
        <p:txBody>
          <a:bodyPr wrap="square" rtlCol="0">
            <a:spAutoFit/>
          </a:bodyPr>
          <a:lstStyle/>
          <a:p>
            <a:pPr>
              <a:lnSpc>
                <a:spcPts val="3400"/>
              </a:lnSpc>
            </a:pPr>
            <a:r>
              <a:rPr lang="en-US" sz="2600" b="1" dirty="0" smtClean="0">
                <a:solidFill>
                  <a:srgbClr val="EEAF30"/>
                </a:solidFill>
                <a:latin typeface="Arial Narrow" pitchFamily="34" charset="0"/>
                <a:cs typeface="Calibri" pitchFamily="34" charset="0"/>
              </a:rPr>
              <a:t>Reaching food and nutrition security while adapting to climate change: a research agenda</a:t>
            </a:r>
          </a:p>
          <a:p>
            <a:pPr>
              <a:lnSpc>
                <a:spcPts val="2800"/>
              </a:lnSpc>
            </a:pPr>
            <a:r>
              <a:rPr lang="en-US" dirty="0" smtClean="0">
                <a:solidFill>
                  <a:schemeClr val="bg1">
                    <a:lumMod val="85000"/>
                  </a:schemeClr>
                </a:solidFill>
                <a:latin typeface="Arial Narrow" pitchFamily="34" charset="0"/>
                <a:cs typeface="Calibri" pitchFamily="34" charset="0"/>
              </a:rPr>
              <a:t>Emile Frison, Director General, Bioversity International</a:t>
            </a:r>
          </a:p>
          <a:p>
            <a:pPr>
              <a:lnSpc>
                <a:spcPts val="2800"/>
              </a:lnSpc>
            </a:pPr>
            <a:r>
              <a:rPr lang="en-US" dirty="0" smtClean="0">
                <a:solidFill>
                  <a:schemeClr val="bg1">
                    <a:lumMod val="85000"/>
                  </a:schemeClr>
                </a:solidFill>
                <a:latin typeface="Arial Narrow" pitchFamily="34" charset="0"/>
                <a:cs typeface="Calibri" pitchFamily="34" charset="0"/>
              </a:rPr>
              <a:t>Technical Executive Committee, UNFCCC.               Bonn, 27 June 2013</a:t>
            </a:r>
          </a:p>
          <a:p>
            <a:endParaRPr lang="en-US" sz="2000" dirty="0" smtClean="0">
              <a:solidFill>
                <a:schemeClr val="bg1">
                  <a:lumMod val="85000"/>
                </a:schemeClr>
              </a:solidFill>
              <a:latin typeface="Arial Narrow" pitchFamily="34" charset="0"/>
              <a:cs typeface="Calibri" pitchFamily="34" charset="0"/>
            </a:endParaRPr>
          </a:p>
        </p:txBody>
      </p:sp>
      <p:pic>
        <p:nvPicPr>
          <p:cNvPr id="10" name="Content Placeholder 3" descr="ccafs-logo2.eps"/>
          <p:cNvPicPr>
            <a:picLocks noChangeAspect="1"/>
          </p:cNvPicPr>
          <p:nvPr/>
        </p:nvPicPr>
        <p:blipFill>
          <a:blip r:embed="rId6" cstate="print"/>
          <a:srcRect/>
          <a:stretch>
            <a:fillRect/>
          </a:stretch>
        </p:blipFill>
        <p:spPr bwMode="auto">
          <a:xfrm>
            <a:off x="4799480" y="0"/>
            <a:ext cx="2327034" cy="1063036"/>
          </a:xfrm>
          <a:prstGeom prst="rect">
            <a:avLst/>
          </a:prstGeom>
          <a:noFill/>
          <a:ln w="9525">
            <a:solidFill>
              <a:schemeClr val="accent3">
                <a:lumMod val="75000"/>
              </a:schemeClr>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endParaRPr lang="en-US"/>
          </a:p>
        </p:txBody>
      </p:sp>
      <p:sp>
        <p:nvSpPr>
          <p:cNvPr id="11266" name="Rectangle 2"/>
          <p:cNvSpPr>
            <a:spLocks noGrp="1" noChangeArrowheads="1"/>
          </p:cNvSpPr>
          <p:nvPr>
            <p:ph type="title"/>
          </p:nvPr>
        </p:nvSpPr>
        <p:spPr/>
        <p:txBody>
          <a:bodyPr/>
          <a:lstStyle/>
          <a:p>
            <a:pPr eaLnBrk="1" hangingPunct="1"/>
            <a:r>
              <a:rPr lang="en-US" sz="4000" dirty="0" smtClean="0"/>
              <a:t>Changing conditions</a:t>
            </a:r>
            <a:endParaRPr lang="en-US" dirty="0" smtClean="0"/>
          </a:p>
        </p:txBody>
      </p:sp>
      <p:pic>
        <p:nvPicPr>
          <p:cNvPr id="11267" name="Picture 4" descr="soy_china"/>
          <p:cNvPicPr>
            <a:picLocks noChangeAspect="1" noChangeArrowheads="1"/>
          </p:cNvPicPr>
          <p:nvPr/>
        </p:nvPicPr>
        <p:blipFill>
          <a:blip r:embed="rId3" cstate="print"/>
          <a:srcRect/>
          <a:stretch>
            <a:fillRect/>
          </a:stretch>
        </p:blipFill>
        <p:spPr bwMode="auto">
          <a:xfrm>
            <a:off x="1066800" y="1654175"/>
            <a:ext cx="7010400" cy="4256088"/>
          </a:xfrm>
          <a:prstGeom prst="rect">
            <a:avLst/>
          </a:prstGeom>
          <a:noFill/>
          <a:ln w="9525">
            <a:noFill/>
            <a:miter lim="800000"/>
            <a:headEnd/>
            <a:tailEnd/>
          </a:ln>
        </p:spPr>
      </p:pic>
      <p:sp>
        <p:nvSpPr>
          <p:cNvPr id="11268" name="Rectangle 5"/>
          <p:cNvSpPr>
            <a:spLocks noChangeArrowheads="1"/>
          </p:cNvSpPr>
          <p:nvPr/>
        </p:nvSpPr>
        <p:spPr bwMode="auto">
          <a:xfrm>
            <a:off x="6152210" y="1085540"/>
            <a:ext cx="7162800" cy="427038"/>
          </a:xfrm>
          <a:prstGeom prst="rect">
            <a:avLst/>
          </a:prstGeom>
          <a:noFill/>
          <a:ln w="9525">
            <a:noFill/>
            <a:miter lim="800000"/>
            <a:headEnd/>
            <a:tailEnd/>
          </a:ln>
        </p:spPr>
        <p:txBody>
          <a:bodyPr lIns="0" tIns="0" rIns="0" bIns="0" anchor="ctr">
            <a:spAutoFit/>
          </a:bodyPr>
          <a:lstStyle/>
          <a:p>
            <a:pPr eaLnBrk="1" hangingPunct="1"/>
            <a:r>
              <a:rPr lang="en-GB" sz="2800" dirty="0"/>
              <a:t>Soybean 2055</a:t>
            </a:r>
          </a:p>
        </p:txBody>
      </p:sp>
      <p:sp>
        <p:nvSpPr>
          <p:cNvPr id="11269" name="Text Box 6"/>
          <p:cNvSpPr txBox="1">
            <a:spLocks noChangeArrowheads="1"/>
          </p:cNvSpPr>
          <p:nvPr/>
        </p:nvSpPr>
        <p:spPr bwMode="auto">
          <a:xfrm>
            <a:off x="533400" y="5867400"/>
            <a:ext cx="2952750" cy="641350"/>
          </a:xfrm>
          <a:prstGeom prst="rect">
            <a:avLst/>
          </a:prstGeom>
          <a:noFill/>
          <a:ln w="9525">
            <a:noFill/>
            <a:miter lim="800000"/>
            <a:headEnd/>
            <a:tailEnd/>
          </a:ln>
        </p:spPr>
        <p:txBody>
          <a:bodyPr>
            <a:spAutoFit/>
          </a:bodyPr>
          <a:lstStyle/>
          <a:p>
            <a:pPr eaLnBrk="1" hangingPunct="1">
              <a:spcBef>
                <a:spcPct val="50000"/>
              </a:spcBef>
            </a:pPr>
            <a:r>
              <a:rPr lang="en-GB" sz="3600" b="0">
                <a:solidFill>
                  <a:srgbClr val="FF3300"/>
                </a:solidFill>
                <a:latin typeface="Arial" charset="0"/>
              </a:rPr>
              <a:t>Less suitable</a:t>
            </a:r>
          </a:p>
        </p:txBody>
      </p:sp>
      <p:sp>
        <p:nvSpPr>
          <p:cNvPr id="11270" name="Text Box 7"/>
          <p:cNvSpPr txBox="1">
            <a:spLocks noChangeArrowheads="1"/>
          </p:cNvSpPr>
          <p:nvPr/>
        </p:nvSpPr>
        <p:spPr bwMode="auto">
          <a:xfrm>
            <a:off x="5861050" y="5867400"/>
            <a:ext cx="2952750" cy="641350"/>
          </a:xfrm>
          <a:prstGeom prst="rect">
            <a:avLst/>
          </a:prstGeom>
          <a:noFill/>
          <a:ln w="9525">
            <a:noFill/>
            <a:miter lim="800000"/>
            <a:headEnd/>
            <a:tailEnd/>
          </a:ln>
        </p:spPr>
        <p:txBody>
          <a:bodyPr>
            <a:spAutoFit/>
          </a:bodyPr>
          <a:lstStyle/>
          <a:p>
            <a:pPr eaLnBrk="1" hangingPunct="1">
              <a:spcBef>
                <a:spcPct val="50000"/>
              </a:spcBef>
            </a:pPr>
            <a:r>
              <a:rPr lang="en-GB" sz="3600" b="0">
                <a:solidFill>
                  <a:srgbClr val="0000FF"/>
                </a:solidFill>
                <a:latin typeface="Arial" charset="0"/>
              </a:rPr>
              <a:t>More suitable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eanut_china"/>
          <p:cNvPicPr>
            <a:picLocks noChangeAspect="1" noChangeArrowheads="1"/>
          </p:cNvPicPr>
          <p:nvPr/>
        </p:nvPicPr>
        <p:blipFill>
          <a:blip r:embed="rId3" cstate="print"/>
          <a:srcRect/>
          <a:stretch>
            <a:fillRect/>
          </a:stretch>
        </p:blipFill>
        <p:spPr bwMode="auto">
          <a:xfrm>
            <a:off x="1066800" y="1685925"/>
            <a:ext cx="7008813" cy="4333875"/>
          </a:xfrm>
          <a:prstGeom prst="rect">
            <a:avLst/>
          </a:prstGeom>
          <a:noFill/>
          <a:ln w="9525">
            <a:noFill/>
            <a:miter lim="800000"/>
            <a:headEnd/>
            <a:tailEnd/>
          </a:ln>
        </p:spPr>
      </p:pic>
      <p:sp>
        <p:nvSpPr>
          <p:cNvPr id="12291" name="Text Box 3"/>
          <p:cNvSpPr txBox="1">
            <a:spLocks noChangeArrowheads="1"/>
          </p:cNvSpPr>
          <p:nvPr/>
        </p:nvSpPr>
        <p:spPr bwMode="auto">
          <a:xfrm>
            <a:off x="539750" y="5911850"/>
            <a:ext cx="2952750" cy="641350"/>
          </a:xfrm>
          <a:prstGeom prst="rect">
            <a:avLst/>
          </a:prstGeom>
          <a:noFill/>
          <a:ln w="9525">
            <a:noFill/>
            <a:miter lim="800000"/>
            <a:headEnd/>
            <a:tailEnd/>
          </a:ln>
        </p:spPr>
        <p:txBody>
          <a:bodyPr>
            <a:spAutoFit/>
          </a:bodyPr>
          <a:lstStyle/>
          <a:p>
            <a:pPr eaLnBrk="1" hangingPunct="1">
              <a:spcBef>
                <a:spcPct val="50000"/>
              </a:spcBef>
            </a:pPr>
            <a:r>
              <a:rPr lang="en-GB" sz="3600" b="0" dirty="0">
                <a:solidFill>
                  <a:srgbClr val="FF3300"/>
                </a:solidFill>
              </a:rPr>
              <a:t>Less suitable</a:t>
            </a:r>
          </a:p>
        </p:txBody>
      </p:sp>
      <p:sp>
        <p:nvSpPr>
          <p:cNvPr id="12292" name="Text Box 4"/>
          <p:cNvSpPr txBox="1">
            <a:spLocks noChangeArrowheads="1"/>
          </p:cNvSpPr>
          <p:nvPr/>
        </p:nvSpPr>
        <p:spPr bwMode="auto">
          <a:xfrm>
            <a:off x="5867400" y="5835650"/>
            <a:ext cx="2952750" cy="641350"/>
          </a:xfrm>
          <a:prstGeom prst="rect">
            <a:avLst/>
          </a:prstGeom>
          <a:noFill/>
          <a:ln w="9525">
            <a:noFill/>
            <a:miter lim="800000"/>
            <a:headEnd/>
            <a:tailEnd/>
          </a:ln>
        </p:spPr>
        <p:txBody>
          <a:bodyPr>
            <a:spAutoFit/>
          </a:bodyPr>
          <a:lstStyle/>
          <a:p>
            <a:pPr eaLnBrk="1" hangingPunct="1">
              <a:spcBef>
                <a:spcPct val="50000"/>
              </a:spcBef>
            </a:pPr>
            <a:r>
              <a:rPr lang="en-GB" sz="3600" b="0">
                <a:solidFill>
                  <a:srgbClr val="0000FF"/>
                </a:solidFill>
              </a:rPr>
              <a:t>More suitable</a:t>
            </a:r>
          </a:p>
        </p:txBody>
      </p:sp>
      <p:sp>
        <p:nvSpPr>
          <p:cNvPr id="7" name="Content Placeholder 6"/>
          <p:cNvSpPr>
            <a:spLocks noGrp="1"/>
          </p:cNvSpPr>
          <p:nvPr>
            <p:ph sz="quarter" idx="12"/>
          </p:nvPr>
        </p:nvSpPr>
        <p:spPr>
          <a:xfrm>
            <a:off x="457201" y="972458"/>
            <a:ext cx="7656285" cy="5233082"/>
          </a:xfrm>
        </p:spPr>
        <p:txBody>
          <a:bodyPr/>
          <a:lstStyle/>
          <a:p>
            <a:pPr algn="r">
              <a:buNone/>
            </a:pPr>
            <a:r>
              <a:rPr lang="en-GB" dirty="0" smtClean="0"/>
              <a:t>Peanut 2055</a:t>
            </a:r>
            <a:endParaRPr lang="en-US" b="1" dirty="0" smtClean="0">
              <a:solidFill>
                <a:schemeClr val="bg1">
                  <a:lumMod val="85000"/>
                </a:schemeClr>
              </a:solidFill>
              <a:latin typeface="Calibri" pitchFamily="34" charset="0"/>
            </a:endParaRPr>
          </a:p>
        </p:txBody>
      </p:sp>
      <p:sp>
        <p:nvSpPr>
          <p:cNvPr id="12293" name="Rectangle 5"/>
          <p:cNvSpPr>
            <a:spLocks noGrp="1" noChangeArrowheads="1"/>
          </p:cNvSpPr>
          <p:nvPr>
            <p:ph type="title"/>
          </p:nvPr>
        </p:nvSpPr>
        <p:spPr/>
        <p:txBody>
          <a:bodyPr/>
          <a:lstStyle/>
          <a:p>
            <a:r>
              <a:rPr lang="en-US" dirty="0" smtClean="0"/>
              <a:t>Changing conditions </a:t>
            </a:r>
            <a:endParaRPr lang="en-GB"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p:txBody>
          <a:bodyPr/>
          <a:lstStyle/>
          <a:p>
            <a:endParaRPr lang="en-US"/>
          </a:p>
        </p:txBody>
      </p:sp>
      <p:sp>
        <p:nvSpPr>
          <p:cNvPr id="29698" name="Rectangle 2"/>
          <p:cNvSpPr>
            <a:spLocks noGrp="1" noChangeArrowheads="1"/>
          </p:cNvSpPr>
          <p:nvPr>
            <p:ph type="title"/>
          </p:nvPr>
        </p:nvSpPr>
        <p:spPr/>
        <p:txBody>
          <a:bodyPr/>
          <a:lstStyle/>
          <a:p>
            <a:pPr algn="ctr" eaLnBrk="1" hangingPunct="1"/>
            <a:r>
              <a:rPr lang="en-GB" sz="3600" smtClean="0"/>
              <a:t>Diversity and stability</a:t>
            </a:r>
          </a:p>
        </p:txBody>
      </p:sp>
      <p:pic>
        <p:nvPicPr>
          <p:cNvPr id="29699" name="Picture 4" descr="Tilman stability"/>
          <p:cNvPicPr>
            <a:picLocks noChangeAspect="1" noChangeArrowheads="1"/>
          </p:cNvPicPr>
          <p:nvPr/>
        </p:nvPicPr>
        <p:blipFill>
          <a:blip r:embed="rId3" cstate="print"/>
          <a:srcRect/>
          <a:stretch>
            <a:fillRect/>
          </a:stretch>
        </p:blipFill>
        <p:spPr bwMode="auto">
          <a:xfrm>
            <a:off x="304800" y="1600200"/>
            <a:ext cx="4572000" cy="3886200"/>
          </a:xfrm>
          <a:prstGeom prst="rect">
            <a:avLst/>
          </a:prstGeom>
          <a:noFill/>
          <a:ln w="9525">
            <a:noFill/>
            <a:miter lim="800000"/>
            <a:headEnd/>
            <a:tailEnd/>
          </a:ln>
        </p:spPr>
      </p:pic>
      <p:pic>
        <p:nvPicPr>
          <p:cNvPr id="29700" name="Picture 5" descr="Tilman plots"/>
          <p:cNvPicPr>
            <a:picLocks noChangeAspect="1" noChangeArrowheads="1"/>
          </p:cNvPicPr>
          <p:nvPr/>
        </p:nvPicPr>
        <p:blipFill>
          <a:blip r:embed="rId4" cstate="print">
            <a:lum bright="20000"/>
          </a:blip>
          <a:srcRect/>
          <a:stretch>
            <a:fillRect/>
          </a:stretch>
        </p:blipFill>
        <p:spPr bwMode="auto">
          <a:xfrm>
            <a:off x="4800600" y="1676400"/>
            <a:ext cx="4114800" cy="2706688"/>
          </a:xfrm>
          <a:prstGeom prst="rect">
            <a:avLst/>
          </a:prstGeom>
          <a:noFill/>
          <a:ln w="9525">
            <a:noFill/>
            <a:miter lim="800000"/>
            <a:headEnd/>
            <a:tailEnd/>
          </a:ln>
        </p:spPr>
      </p:pic>
      <p:sp>
        <p:nvSpPr>
          <p:cNvPr id="29701" name="Text Box 6"/>
          <p:cNvSpPr txBox="1">
            <a:spLocks noChangeArrowheads="1"/>
          </p:cNvSpPr>
          <p:nvPr/>
        </p:nvSpPr>
        <p:spPr bwMode="auto">
          <a:xfrm>
            <a:off x="5029200" y="4737100"/>
            <a:ext cx="3657600" cy="1587500"/>
          </a:xfrm>
          <a:prstGeom prst="rect">
            <a:avLst/>
          </a:prstGeom>
          <a:noFill/>
          <a:ln w="9525">
            <a:noFill/>
            <a:miter lim="800000"/>
            <a:headEnd/>
            <a:tailEnd/>
          </a:ln>
        </p:spPr>
        <p:txBody>
          <a:bodyPr>
            <a:spAutoFit/>
          </a:bodyPr>
          <a:lstStyle/>
          <a:p>
            <a:pPr>
              <a:spcBef>
                <a:spcPct val="50000"/>
              </a:spcBef>
            </a:pPr>
            <a:r>
              <a:rPr lang="en-GB" sz="2800"/>
              <a:t>Long-term plots</a:t>
            </a:r>
          </a:p>
          <a:p>
            <a:pPr>
              <a:spcBef>
                <a:spcPct val="50000"/>
              </a:spcBef>
            </a:pPr>
            <a:r>
              <a:rPr lang="en-GB" sz="2800"/>
              <a:t>University of Minnesota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38" descr="DSCN1014"/>
          <p:cNvPicPr>
            <a:picLocks noChangeAspect="1" noChangeArrowheads="1"/>
          </p:cNvPicPr>
          <p:nvPr/>
        </p:nvPicPr>
        <p:blipFill>
          <a:blip r:embed="rId3" cstate="print"/>
          <a:srcRect b="59"/>
          <a:stretch>
            <a:fillRect/>
          </a:stretch>
        </p:blipFill>
        <p:spPr bwMode="auto">
          <a:xfrm>
            <a:off x="6086474" y="1052513"/>
            <a:ext cx="3095625" cy="3168650"/>
          </a:xfrm>
          <a:prstGeom prst="rect">
            <a:avLst/>
          </a:prstGeom>
          <a:noFill/>
          <a:ln w="9525">
            <a:noFill/>
            <a:miter lim="800000"/>
            <a:headEnd/>
            <a:tailEnd/>
          </a:ln>
        </p:spPr>
      </p:pic>
      <p:grpSp>
        <p:nvGrpSpPr>
          <p:cNvPr id="2" name="Group 35"/>
          <p:cNvGrpSpPr>
            <a:grpSpLocks/>
          </p:cNvGrpSpPr>
          <p:nvPr/>
        </p:nvGrpSpPr>
        <p:grpSpPr bwMode="auto">
          <a:xfrm>
            <a:off x="611188" y="1220788"/>
            <a:ext cx="5040312" cy="3265487"/>
            <a:chOff x="528" y="480"/>
            <a:chExt cx="2928" cy="2041"/>
          </a:xfrm>
        </p:grpSpPr>
        <p:pic>
          <p:nvPicPr>
            <p:cNvPr id="197636" name="Picture 27"/>
            <p:cNvPicPr>
              <a:picLocks noChangeAspect="1" noChangeArrowheads="1"/>
            </p:cNvPicPr>
            <p:nvPr/>
          </p:nvPicPr>
          <p:blipFill>
            <a:blip r:embed="rId4" cstate="print"/>
            <a:srcRect/>
            <a:stretch>
              <a:fillRect/>
            </a:stretch>
          </p:blipFill>
          <p:spPr bwMode="auto">
            <a:xfrm>
              <a:off x="528" y="480"/>
              <a:ext cx="2928" cy="2041"/>
            </a:xfrm>
            <a:prstGeom prst="rect">
              <a:avLst/>
            </a:prstGeom>
            <a:noFill/>
            <a:ln w="9525">
              <a:noFill/>
              <a:miter lim="800000"/>
              <a:headEnd/>
              <a:tailEnd/>
            </a:ln>
          </p:spPr>
        </p:pic>
        <p:sp>
          <p:nvSpPr>
            <p:cNvPr id="197637" name="Text Box 31"/>
            <p:cNvSpPr txBox="1">
              <a:spLocks noChangeArrowheads="1"/>
            </p:cNvSpPr>
            <p:nvPr/>
          </p:nvSpPr>
          <p:spPr bwMode="auto">
            <a:xfrm>
              <a:off x="624" y="508"/>
              <a:ext cx="1680" cy="210"/>
            </a:xfrm>
            <a:prstGeom prst="rect">
              <a:avLst/>
            </a:prstGeom>
            <a:solidFill>
              <a:schemeClr val="bg1"/>
            </a:solidFill>
            <a:ln w="9525">
              <a:noFill/>
              <a:miter lim="800000"/>
              <a:headEnd/>
              <a:tailEnd/>
            </a:ln>
          </p:spPr>
          <p:txBody>
            <a:bodyPr>
              <a:spAutoFit/>
            </a:bodyPr>
            <a:lstStyle/>
            <a:p>
              <a:pPr>
                <a:spcBef>
                  <a:spcPct val="50000"/>
                </a:spcBef>
              </a:pPr>
              <a:r>
                <a:rPr lang="en-US" sz="1600">
                  <a:solidFill>
                    <a:srgbClr val="000000"/>
                  </a:solidFill>
                </a:rPr>
                <a:t>Unpredictable rainfall </a:t>
              </a:r>
            </a:p>
          </p:txBody>
        </p:sp>
        <p:sp>
          <p:nvSpPr>
            <p:cNvPr id="197638" name="Text Box 32"/>
            <p:cNvSpPr txBox="1">
              <a:spLocks noChangeArrowheads="1"/>
            </p:cNvSpPr>
            <p:nvPr/>
          </p:nvSpPr>
          <p:spPr bwMode="auto">
            <a:xfrm>
              <a:off x="2256" y="528"/>
              <a:ext cx="1152" cy="210"/>
            </a:xfrm>
            <a:prstGeom prst="rect">
              <a:avLst/>
            </a:prstGeom>
            <a:solidFill>
              <a:schemeClr val="bg1"/>
            </a:solidFill>
            <a:ln w="9525">
              <a:noFill/>
              <a:miter lim="800000"/>
              <a:headEnd/>
              <a:tailEnd/>
            </a:ln>
          </p:spPr>
          <p:txBody>
            <a:bodyPr>
              <a:spAutoFit/>
            </a:bodyPr>
            <a:lstStyle/>
            <a:p>
              <a:pPr>
                <a:spcBef>
                  <a:spcPct val="50000"/>
                </a:spcBef>
              </a:pPr>
              <a:r>
                <a:rPr lang="en-US" sz="1600">
                  <a:solidFill>
                    <a:srgbClr val="000000"/>
                  </a:solidFill>
                </a:rPr>
                <a:t>Variety diversity</a:t>
              </a:r>
            </a:p>
          </p:txBody>
        </p:sp>
        <p:sp>
          <p:nvSpPr>
            <p:cNvPr id="197639" name="Line 33"/>
            <p:cNvSpPr>
              <a:spLocks noChangeShapeType="1"/>
            </p:cNvSpPr>
            <p:nvPr/>
          </p:nvSpPr>
          <p:spPr bwMode="auto">
            <a:xfrm flipV="1">
              <a:off x="576" y="480"/>
              <a:ext cx="0" cy="288"/>
            </a:xfrm>
            <a:prstGeom prst="line">
              <a:avLst/>
            </a:prstGeom>
            <a:noFill/>
            <a:ln w="38100">
              <a:solidFill>
                <a:srgbClr val="FF0000"/>
              </a:solidFill>
              <a:round/>
              <a:headEnd/>
              <a:tailEnd type="triangle" w="med" len="med"/>
            </a:ln>
          </p:spPr>
          <p:txBody>
            <a:bodyPr/>
            <a:lstStyle/>
            <a:p>
              <a:endParaRPr lang="fr-FR"/>
            </a:p>
          </p:txBody>
        </p:sp>
        <p:sp>
          <p:nvSpPr>
            <p:cNvPr id="197640" name="Line 34"/>
            <p:cNvSpPr>
              <a:spLocks noChangeShapeType="1"/>
            </p:cNvSpPr>
            <p:nvPr/>
          </p:nvSpPr>
          <p:spPr bwMode="auto">
            <a:xfrm flipV="1">
              <a:off x="2256" y="480"/>
              <a:ext cx="0" cy="288"/>
            </a:xfrm>
            <a:prstGeom prst="line">
              <a:avLst/>
            </a:prstGeom>
            <a:noFill/>
            <a:ln w="38100">
              <a:solidFill>
                <a:srgbClr val="FF0000"/>
              </a:solidFill>
              <a:round/>
              <a:headEnd/>
              <a:tailEnd type="triangle" w="med" len="med"/>
            </a:ln>
          </p:spPr>
          <p:txBody>
            <a:bodyPr/>
            <a:lstStyle/>
            <a:p>
              <a:endParaRPr lang="fr-FR"/>
            </a:p>
          </p:txBody>
        </p:sp>
      </p:grpSp>
      <p:pic>
        <p:nvPicPr>
          <p:cNvPr id="197641" name="Picture 5"/>
          <p:cNvPicPr>
            <a:picLocks noChangeAspect="1" noChangeArrowheads="1"/>
          </p:cNvPicPr>
          <p:nvPr/>
        </p:nvPicPr>
        <p:blipFill>
          <a:blip r:embed="rId5" cstate="print"/>
          <a:stretch>
            <a:fillRect/>
          </a:stretch>
        </p:blipFill>
        <p:spPr bwMode="auto">
          <a:xfrm>
            <a:off x="6096000" y="4270375"/>
            <a:ext cx="3048000" cy="2044700"/>
          </a:xfrm>
          <a:prstGeom prst="rect">
            <a:avLst/>
          </a:prstGeom>
          <a:noFill/>
          <a:ln w="9525">
            <a:noFill/>
            <a:miter lim="800000"/>
            <a:headEnd/>
            <a:tailEnd/>
          </a:ln>
        </p:spPr>
      </p:pic>
      <p:sp>
        <p:nvSpPr>
          <p:cNvPr id="12" name="Title 11"/>
          <p:cNvSpPr>
            <a:spLocks noGrp="1"/>
          </p:cNvSpPr>
          <p:nvPr>
            <p:ph type="title"/>
          </p:nvPr>
        </p:nvSpPr>
        <p:spPr>
          <a:xfrm>
            <a:off x="422935" y="217747"/>
            <a:ext cx="8205261" cy="785553"/>
          </a:xfrm>
        </p:spPr>
        <p:txBody>
          <a:bodyPr>
            <a:normAutofit fontScale="90000"/>
          </a:bodyPr>
          <a:lstStyle/>
          <a:p>
            <a:pPr>
              <a:lnSpc>
                <a:spcPts val="3000"/>
              </a:lnSpc>
            </a:pPr>
            <a:r>
              <a:rPr lang="en-US" dirty="0" smtClean="0"/>
              <a:t>Minimizing risk for unpredictable environmental conditions in Burkina Faso</a:t>
            </a:r>
            <a:endParaRPr lang="en-US" dirty="0"/>
          </a:p>
        </p:txBody>
      </p:sp>
      <p:sp>
        <p:nvSpPr>
          <p:cNvPr id="13" name="Text Placeholder 12"/>
          <p:cNvSpPr>
            <a:spLocks noGrp="1"/>
          </p:cNvSpPr>
          <p:nvPr>
            <p:ph type="body" sz="quarter" idx="14"/>
          </p:nvPr>
        </p:nvSpPr>
        <p:spPr>
          <a:xfrm>
            <a:off x="432460" y="4419601"/>
            <a:ext cx="5234915" cy="2305050"/>
          </a:xfrm>
        </p:spPr>
        <p:txBody>
          <a:bodyPr/>
          <a:lstStyle/>
          <a:p>
            <a:r>
              <a:rPr lang="en-US" sz="2400" dirty="0" smtClean="0">
                <a:solidFill>
                  <a:schemeClr val="tx2"/>
                </a:solidFill>
              </a:rPr>
              <a:t>4-5</a:t>
            </a:r>
            <a:r>
              <a:rPr lang="en-US" sz="2400" dirty="0" smtClean="0"/>
              <a:t> traditional sorghum varieties per farm </a:t>
            </a:r>
            <a:r>
              <a:rPr lang="en-US" sz="2400" dirty="0" smtClean="0">
                <a:solidFill>
                  <a:schemeClr val="tx2"/>
                </a:solidFill>
              </a:rPr>
              <a:t>(1.2 ha) </a:t>
            </a:r>
            <a:r>
              <a:rPr lang="en-US" sz="2400" dirty="0" smtClean="0"/>
              <a:t>and </a:t>
            </a:r>
            <a:r>
              <a:rPr lang="en-US" sz="2400" dirty="0" smtClean="0">
                <a:solidFill>
                  <a:schemeClr val="tx2"/>
                </a:solidFill>
              </a:rPr>
              <a:t>23</a:t>
            </a:r>
            <a:r>
              <a:rPr lang="en-US" sz="2400" dirty="0" smtClean="0"/>
              <a:t> per community with any two plants drawn at random within a farm differed in </a:t>
            </a:r>
            <a:r>
              <a:rPr lang="en-US" sz="2400" dirty="0" smtClean="0">
                <a:solidFill>
                  <a:schemeClr val="tx2"/>
                </a:solidFill>
              </a:rPr>
              <a:t>69% </a:t>
            </a:r>
            <a:r>
              <a:rPr lang="en-US" sz="2400" dirty="0" smtClean="0"/>
              <a:t>(within a community </a:t>
            </a:r>
            <a:r>
              <a:rPr lang="en-US" sz="2400" dirty="0" smtClean="0">
                <a:solidFill>
                  <a:schemeClr val="tx2"/>
                </a:solidFill>
              </a:rPr>
              <a:t>91%)</a:t>
            </a:r>
          </a:p>
          <a:p>
            <a:r>
              <a:rPr lang="en-US" sz="1800" dirty="0" smtClean="0"/>
              <a:t>(</a:t>
            </a:r>
            <a:r>
              <a:rPr lang="en-US" sz="1800" dirty="0" err="1" smtClean="0"/>
              <a:t>Sawadogo</a:t>
            </a:r>
            <a:r>
              <a:rPr lang="en-US" sz="1800" dirty="0" smtClean="0"/>
              <a:t> et al., 2005 and 2006)</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256" y="248095"/>
            <a:ext cx="8305800" cy="1077218"/>
          </a:xfrm>
          <a:prstGeom prst="rect">
            <a:avLst/>
          </a:prstGeom>
        </p:spPr>
        <p:txBody>
          <a:bodyPr wrap="square">
            <a:spAutoFit/>
          </a:bodyPr>
          <a:lstStyle/>
          <a:p>
            <a:r>
              <a:rPr lang="en-GB" sz="3200" b="1" dirty="0" smtClean="0">
                <a:solidFill>
                  <a:schemeClr val="tx2"/>
                </a:solidFill>
                <a:latin typeface="+mj-lt"/>
                <a:cs typeface="Arial" pitchFamily="34" charset="0"/>
              </a:rPr>
              <a:t>Farmers’ management of genetic diversity for adaptation</a:t>
            </a:r>
          </a:p>
        </p:txBody>
      </p:sp>
      <p:pic>
        <p:nvPicPr>
          <p:cNvPr id="4" name="Picture 19"/>
          <p:cNvPicPr>
            <a:picLocks noChangeAspect="1" noChangeArrowheads="1"/>
          </p:cNvPicPr>
          <p:nvPr/>
        </p:nvPicPr>
        <p:blipFill>
          <a:blip r:embed="rId2" cstate="email"/>
          <a:srcRect/>
          <a:stretch>
            <a:fillRect/>
          </a:stretch>
        </p:blipFill>
        <p:spPr bwMode="auto">
          <a:xfrm>
            <a:off x="406496" y="1421778"/>
            <a:ext cx="6345164" cy="4233184"/>
          </a:xfrm>
          <a:prstGeom prst="rect">
            <a:avLst/>
          </a:prstGeom>
          <a:noFill/>
          <a:ln w="9525">
            <a:noFill/>
            <a:miter lim="800000"/>
            <a:headEnd/>
            <a:tailEnd/>
          </a:ln>
          <a:effectLst/>
        </p:spPr>
      </p:pic>
      <p:pic>
        <p:nvPicPr>
          <p:cNvPr id="5" name="Picture 18" descr="C:\WINDOWS\TEMP\nep4.jpg"/>
          <p:cNvPicPr>
            <a:picLocks noChangeAspect="1" noChangeArrowheads="1"/>
          </p:cNvPicPr>
          <p:nvPr/>
        </p:nvPicPr>
        <p:blipFill>
          <a:blip r:embed="rId3" r:link="rId4" cstate="email"/>
          <a:srcRect/>
          <a:stretch>
            <a:fillRect/>
          </a:stretch>
        </p:blipFill>
        <p:spPr bwMode="auto">
          <a:xfrm>
            <a:off x="6045296" y="1423871"/>
            <a:ext cx="2779713" cy="4248597"/>
          </a:xfrm>
          <a:prstGeom prst="rect">
            <a:avLst/>
          </a:prstGeom>
          <a:noFill/>
          <a:ln w="9525">
            <a:noFill/>
            <a:miter lim="800000"/>
            <a:headEnd/>
            <a:tailEnd/>
          </a:ln>
          <a:effectLst/>
        </p:spPr>
      </p:pic>
      <p:grpSp>
        <p:nvGrpSpPr>
          <p:cNvPr id="11" name="Group 10"/>
          <p:cNvGrpSpPr/>
          <p:nvPr/>
        </p:nvGrpSpPr>
        <p:grpSpPr>
          <a:xfrm>
            <a:off x="409575" y="4991100"/>
            <a:ext cx="8429625" cy="1352550"/>
            <a:chOff x="352425" y="4000500"/>
            <a:chExt cx="8429625" cy="1352550"/>
          </a:xfrm>
        </p:grpSpPr>
        <p:sp>
          <p:nvSpPr>
            <p:cNvPr id="10" name="Rectangle 9"/>
            <p:cNvSpPr/>
            <p:nvPr/>
          </p:nvSpPr>
          <p:spPr>
            <a:xfrm>
              <a:off x="352425" y="4000500"/>
              <a:ext cx="8429625" cy="135255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7" name="Picture 6" descr="GEFcolor"/>
            <p:cNvPicPr>
              <a:picLocks noChangeAspect="1" noChangeArrowheads="1"/>
            </p:cNvPicPr>
            <p:nvPr/>
          </p:nvPicPr>
          <p:blipFill>
            <a:blip r:embed="rId5" cstate="print"/>
            <a:srcRect/>
            <a:stretch>
              <a:fillRect/>
            </a:stretch>
          </p:blipFill>
          <p:spPr bwMode="auto">
            <a:xfrm>
              <a:off x="8059281" y="4174061"/>
              <a:ext cx="608470" cy="611842"/>
            </a:xfrm>
            <a:prstGeom prst="rect">
              <a:avLst/>
            </a:prstGeom>
            <a:noFill/>
            <a:ln w="9525">
              <a:noFill/>
              <a:miter lim="800000"/>
              <a:headEnd/>
              <a:tailEnd/>
            </a:ln>
            <a:effectLst/>
          </p:spPr>
        </p:pic>
        <p:pic>
          <p:nvPicPr>
            <p:cNvPr id="6" name="il_fi" descr="http://www.responsibletravel.org/partners/images/UNEP_logo.jpg"/>
            <p:cNvPicPr>
              <a:picLocks noChangeAspect="1" noChangeArrowheads="1"/>
            </p:cNvPicPr>
            <p:nvPr/>
          </p:nvPicPr>
          <p:blipFill>
            <a:blip r:embed="rId6" cstate="print"/>
            <a:srcRect/>
            <a:stretch>
              <a:fillRect/>
            </a:stretch>
          </p:blipFill>
          <p:spPr bwMode="auto">
            <a:xfrm>
              <a:off x="7263683" y="4189476"/>
              <a:ext cx="651592" cy="646675"/>
            </a:xfrm>
            <a:prstGeom prst="rect">
              <a:avLst/>
            </a:prstGeom>
            <a:noFill/>
            <a:ln w="9525">
              <a:noFill/>
              <a:miter lim="800000"/>
              <a:headEnd/>
              <a:tailEnd/>
            </a:ln>
            <a:effectLst/>
          </p:spPr>
        </p:pic>
        <p:sp>
          <p:nvSpPr>
            <p:cNvPr id="8" name="Rectangle 7"/>
            <p:cNvSpPr/>
            <p:nvPr/>
          </p:nvSpPr>
          <p:spPr>
            <a:xfrm>
              <a:off x="437706" y="4155468"/>
              <a:ext cx="6067870" cy="923330"/>
            </a:xfrm>
            <a:prstGeom prst="rect">
              <a:avLst/>
            </a:prstGeom>
          </p:spPr>
          <p:txBody>
            <a:bodyPr wrap="square">
              <a:spAutoFit/>
            </a:bodyPr>
            <a:lstStyle/>
            <a:p>
              <a:pPr fontAlgn="base">
                <a:spcBef>
                  <a:spcPct val="50000"/>
                </a:spcBef>
                <a:spcAft>
                  <a:spcPct val="0"/>
                </a:spcAft>
              </a:pPr>
              <a:r>
                <a:rPr lang="en-US" b="1" dirty="0" smtClean="0">
                  <a:ea typeface="ＭＳ Ｐゴシック" pitchFamily="34" charset="-128"/>
                </a:rPr>
                <a:t>Participatory plant breeding to improve disease resistance in the local cold tolerant rice and barley landraces in high mountain agricultural sites in Nepal </a:t>
              </a:r>
              <a:endParaRPr lang="en-US" b="1" dirty="0">
                <a:ea typeface="ＭＳ Ｐゴシック" pitchFamily="34" charset="-128"/>
              </a:endParaRPr>
            </a:p>
          </p:txBody>
        </p:sp>
        <p:sp>
          <p:nvSpPr>
            <p:cNvPr id="9" name="TextBox 8"/>
            <p:cNvSpPr txBox="1"/>
            <p:nvPr/>
          </p:nvSpPr>
          <p:spPr>
            <a:xfrm>
              <a:off x="439048" y="5039387"/>
              <a:ext cx="2819400" cy="276999"/>
            </a:xfrm>
            <a:prstGeom prst="rect">
              <a:avLst/>
            </a:prstGeom>
            <a:solidFill>
              <a:schemeClr val="bg1"/>
            </a:solidFill>
          </p:spPr>
          <p:txBody>
            <a:bodyPr wrap="square" rtlCol="0">
              <a:spAutoFit/>
            </a:bodyPr>
            <a:lstStyle/>
            <a:p>
              <a:r>
                <a:rPr lang="en-US" sz="1200" dirty="0" smtClean="0"/>
                <a:t>Sthapit, Jarvis, Skinner, Murray, 2012</a:t>
              </a:r>
              <a:endParaRPr lang="en-US" sz="1200"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1 Grupo"/>
          <p:cNvGrpSpPr>
            <a:grpSpLocks/>
          </p:cNvGrpSpPr>
          <p:nvPr/>
        </p:nvGrpSpPr>
        <p:grpSpPr bwMode="auto">
          <a:xfrm>
            <a:off x="381000" y="1219200"/>
            <a:ext cx="3657600" cy="3352800"/>
            <a:chOff x="1500166" y="1000108"/>
            <a:chExt cx="6824749" cy="5162204"/>
          </a:xfrm>
        </p:grpSpPr>
        <p:pic>
          <p:nvPicPr>
            <p:cNvPr id="17" name="9 Imagen" descr="Taestivum.tif"/>
            <p:cNvPicPr>
              <a:picLocks noChangeAspect="1"/>
            </p:cNvPicPr>
            <p:nvPr/>
          </p:nvPicPr>
          <p:blipFill>
            <a:blip r:embed="rId2" cstate="print"/>
            <a:srcRect/>
            <a:stretch>
              <a:fillRect/>
            </a:stretch>
          </p:blipFill>
          <p:spPr bwMode="auto">
            <a:xfrm>
              <a:off x="1500166" y="1000108"/>
              <a:ext cx="6824749" cy="5162204"/>
            </a:xfrm>
            <a:prstGeom prst="rect">
              <a:avLst/>
            </a:prstGeom>
            <a:noFill/>
            <a:ln w="9525">
              <a:solidFill>
                <a:schemeClr val="tx1"/>
              </a:solidFill>
              <a:miter lim="800000"/>
              <a:headEnd/>
              <a:tailEnd/>
            </a:ln>
          </p:spPr>
        </p:pic>
        <p:pic>
          <p:nvPicPr>
            <p:cNvPr id="18" name="10 Imagen" descr="Taestivum.tif"/>
            <p:cNvPicPr>
              <a:picLocks noChangeAspect="1"/>
            </p:cNvPicPr>
            <p:nvPr/>
          </p:nvPicPr>
          <p:blipFill>
            <a:blip r:embed="rId3" cstate="print"/>
            <a:srcRect/>
            <a:stretch>
              <a:fillRect/>
            </a:stretch>
          </p:blipFill>
          <p:spPr bwMode="auto">
            <a:xfrm>
              <a:off x="6000760" y="1142984"/>
              <a:ext cx="2143140" cy="1285884"/>
            </a:xfrm>
            <a:prstGeom prst="rect">
              <a:avLst/>
            </a:prstGeom>
            <a:noFill/>
            <a:ln w="9525">
              <a:solidFill>
                <a:schemeClr val="tx1"/>
              </a:solidFill>
              <a:miter lim="800000"/>
              <a:headEnd/>
              <a:tailEnd/>
            </a:ln>
          </p:spPr>
        </p:pic>
      </p:grpSp>
      <p:sp>
        <p:nvSpPr>
          <p:cNvPr id="12290" name="Rectangle 2"/>
          <p:cNvSpPr>
            <a:spLocks noGrp="1" noChangeArrowheads="1"/>
          </p:cNvSpPr>
          <p:nvPr>
            <p:ph type="title"/>
          </p:nvPr>
        </p:nvSpPr>
        <p:spPr>
          <a:xfrm>
            <a:off x="461035" y="274432"/>
            <a:ext cx="8205261" cy="882493"/>
          </a:xfrm>
        </p:spPr>
        <p:txBody>
          <a:bodyPr>
            <a:noAutofit/>
          </a:bodyPr>
          <a:lstStyle/>
          <a:p>
            <a:pPr eaLnBrk="1" hangingPunct="1"/>
            <a:r>
              <a:rPr lang="en-US" sz="2400" dirty="0" smtClean="0">
                <a:effectLst>
                  <a:outerShdw blurRad="38100" dist="38100" dir="2700000" algn="tl">
                    <a:srgbClr val="C0C0C0"/>
                  </a:outerShdw>
                </a:effectLst>
              </a:rPr>
              <a:t>“Seeds for Needs” project promotes adaptation to climate change by women farmers in Ethiopia and PNG</a:t>
            </a:r>
          </a:p>
        </p:txBody>
      </p:sp>
      <p:sp>
        <p:nvSpPr>
          <p:cNvPr id="12291" name="Rectangle 3"/>
          <p:cNvSpPr>
            <a:spLocks noGrp="1" noChangeArrowheads="1"/>
          </p:cNvSpPr>
          <p:nvPr>
            <p:ph sz="quarter" idx="12"/>
          </p:nvPr>
        </p:nvSpPr>
        <p:spPr>
          <a:xfrm>
            <a:off x="4905830" y="5109030"/>
            <a:ext cx="3773714" cy="1256166"/>
          </a:xfrm>
        </p:spPr>
        <p:txBody>
          <a:bodyPr>
            <a:normAutofit/>
          </a:bodyPr>
          <a:lstStyle/>
          <a:p>
            <a:pPr marL="231775" indent="-231775" eaLnBrk="1" hangingPunct="1">
              <a:buSzPct val="104000"/>
              <a:buFont typeface="Arial" pitchFamily="34" charset="0"/>
              <a:buChar char="•"/>
            </a:pPr>
            <a:r>
              <a:rPr lang="en-US" dirty="0" smtClean="0"/>
              <a:t> </a:t>
            </a:r>
            <a:r>
              <a:rPr lang="en-US" sz="2400" dirty="0"/>
              <a:t>Participatory evaluation by farmers</a:t>
            </a:r>
          </a:p>
          <a:p>
            <a:pPr eaLnBrk="1" hangingPunct="1"/>
            <a:endParaRPr lang="en-US" kern="1200" dirty="0" smtClean="0">
              <a:latin typeface="Helvetica" pitchFamily="34" charset="0"/>
              <a:ea typeface="ＭＳ Ｐゴシック"/>
            </a:endParaRPr>
          </a:p>
        </p:txBody>
      </p:sp>
      <p:sp>
        <p:nvSpPr>
          <p:cNvPr id="9" name="TextBox 8"/>
          <p:cNvSpPr txBox="1"/>
          <p:nvPr/>
        </p:nvSpPr>
        <p:spPr>
          <a:xfrm>
            <a:off x="4419600" y="1683603"/>
            <a:ext cx="4191000" cy="830997"/>
          </a:xfrm>
          <a:prstGeom prst="rect">
            <a:avLst/>
          </a:prstGeom>
          <a:noFill/>
        </p:spPr>
        <p:txBody>
          <a:bodyPr wrap="square" rtlCol="0">
            <a:spAutoFit/>
          </a:bodyPr>
          <a:lstStyle/>
          <a:p>
            <a:pPr marL="231775" lvl="1" indent="-231775" eaLnBrk="1" hangingPunct="1">
              <a:buFontTx/>
              <a:buChar char="•"/>
            </a:pPr>
            <a:r>
              <a:rPr lang="en-US" sz="2400" b="0" dirty="0" smtClean="0"/>
              <a:t>Projection of future climates  in target regions</a:t>
            </a:r>
          </a:p>
        </p:txBody>
      </p:sp>
      <p:sp>
        <p:nvSpPr>
          <p:cNvPr id="10" name="TextBox 9"/>
          <p:cNvSpPr txBox="1"/>
          <p:nvPr/>
        </p:nvSpPr>
        <p:spPr>
          <a:xfrm>
            <a:off x="4419600" y="2743200"/>
            <a:ext cx="3962400" cy="2308324"/>
          </a:xfrm>
          <a:prstGeom prst="rect">
            <a:avLst/>
          </a:prstGeom>
          <a:noFill/>
        </p:spPr>
        <p:txBody>
          <a:bodyPr wrap="square" rtlCol="0">
            <a:spAutoFit/>
          </a:bodyPr>
          <a:lstStyle/>
          <a:p>
            <a:pPr marL="231775" lvl="1" indent="-231775">
              <a:buFontTx/>
              <a:buChar char="•"/>
            </a:pPr>
            <a:r>
              <a:rPr lang="en-US" sz="2400" b="0" dirty="0" smtClean="0"/>
              <a:t>Develop climate profile of genebank accessions</a:t>
            </a:r>
            <a:br>
              <a:rPr lang="en-US" sz="2400" b="0" dirty="0" smtClean="0"/>
            </a:br>
            <a:endParaRPr lang="en-US" sz="2400" b="0" dirty="0" smtClean="0"/>
          </a:p>
          <a:p>
            <a:pPr marL="231775" lvl="1" indent="-231775">
              <a:buFontTx/>
              <a:buChar char="•"/>
            </a:pPr>
            <a:r>
              <a:rPr lang="en-US" sz="2400" b="0" dirty="0" smtClean="0"/>
              <a:t>Match current and future environmental conditions of target regions</a:t>
            </a:r>
          </a:p>
        </p:txBody>
      </p:sp>
      <p:pic>
        <p:nvPicPr>
          <p:cNvPr id="19" name="Picture 5" descr="Barley suitabillity with points"/>
          <p:cNvPicPr>
            <a:picLocks noChangeAspect="1" noChangeArrowheads="1"/>
          </p:cNvPicPr>
          <p:nvPr/>
        </p:nvPicPr>
        <p:blipFill>
          <a:blip r:embed="rId4" cstate="print"/>
          <a:srcRect/>
          <a:stretch>
            <a:fillRect/>
          </a:stretch>
        </p:blipFill>
        <p:spPr bwMode="auto">
          <a:xfrm>
            <a:off x="0" y="1828800"/>
            <a:ext cx="4114800" cy="3350541"/>
          </a:xfrm>
          <a:prstGeom prst="rect">
            <a:avLst/>
          </a:prstGeom>
          <a:noFill/>
          <a:ln w="9525">
            <a:noFill/>
            <a:miter lim="800000"/>
            <a:headEnd/>
            <a:tailEnd/>
          </a:ln>
        </p:spPr>
      </p:pic>
      <p:pic>
        <p:nvPicPr>
          <p:cNvPr id="1026" name="Picture 2" descr="D:\New Folder\Picture 200.jpg"/>
          <p:cNvPicPr>
            <a:picLocks noChangeAspect="1" noChangeArrowheads="1"/>
          </p:cNvPicPr>
          <p:nvPr/>
        </p:nvPicPr>
        <p:blipFill>
          <a:blip r:embed="rId5" cstate="print"/>
          <a:srcRect/>
          <a:stretch>
            <a:fillRect/>
          </a:stretch>
        </p:blipFill>
        <p:spPr bwMode="auto">
          <a:xfrm>
            <a:off x="457200" y="3962400"/>
            <a:ext cx="386102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291">
                                            <p:txEl>
                                              <p:pRg st="0" end="0"/>
                                            </p:txEl>
                                          </p:spTgt>
                                        </p:tgtEl>
                                        <p:attrNameLst>
                                          <p:attrName>style.visibility</p:attrName>
                                        </p:attrNameLst>
                                      </p:cBhvr>
                                      <p:to>
                                        <p:strVal val="visible"/>
                                      </p:to>
                                    </p:set>
                                    <p:animEffect transition="in" filter="fade">
                                      <p:cBhvr>
                                        <p:cTn id="18" dur="2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E:\SM\Projects\On-going\CCAFS_II_Wheat_2012\India Crowdsourcing\crowdsourcing districts.jpg"/>
          <p:cNvPicPr>
            <a:picLocks noChangeAspect="1" noChangeArrowheads="1"/>
          </p:cNvPicPr>
          <p:nvPr/>
        </p:nvPicPr>
        <p:blipFill>
          <a:blip r:embed="rId2" cstate="print"/>
          <a:srcRect/>
          <a:stretch>
            <a:fillRect/>
          </a:stretch>
        </p:blipFill>
        <p:spPr bwMode="auto">
          <a:xfrm>
            <a:off x="3098924" y="1130777"/>
            <a:ext cx="6057458" cy="4250848"/>
          </a:xfrm>
          <a:prstGeom prst="rect">
            <a:avLst/>
          </a:prstGeom>
          <a:noFill/>
        </p:spPr>
      </p:pic>
      <p:sp>
        <p:nvSpPr>
          <p:cNvPr id="2" name="Title 1"/>
          <p:cNvSpPr>
            <a:spLocks noGrp="1"/>
          </p:cNvSpPr>
          <p:nvPr>
            <p:ph type="title"/>
          </p:nvPr>
        </p:nvSpPr>
        <p:spPr>
          <a:xfrm>
            <a:off x="184810" y="103447"/>
            <a:ext cx="8205261" cy="785553"/>
          </a:xfrm>
          <a:noFill/>
        </p:spPr>
        <p:txBody>
          <a:bodyPr>
            <a:noAutofit/>
          </a:bodyPr>
          <a:lstStyle/>
          <a:p>
            <a:r>
              <a:rPr lang="en-US" sz="2400" dirty="0" smtClean="0"/>
              <a:t>Broadening </a:t>
            </a:r>
            <a:r>
              <a:rPr lang="en-US" sz="2400" dirty="0"/>
              <a:t>the genetic base of crop cultivation and empowering farmers for climate change adaptation through </a:t>
            </a:r>
            <a:r>
              <a:rPr lang="en-US" sz="2400" dirty="0" smtClean="0"/>
              <a:t>crowdsourcing</a:t>
            </a:r>
            <a:endParaRPr lang="en-IN" sz="2400" dirty="0"/>
          </a:p>
        </p:txBody>
      </p:sp>
      <p:pic>
        <p:nvPicPr>
          <p:cNvPr id="7" name="Picture 6" descr="IMG_3656.JPG"/>
          <p:cNvPicPr>
            <a:picLocks noChangeAspect="1"/>
          </p:cNvPicPr>
          <p:nvPr/>
        </p:nvPicPr>
        <p:blipFill>
          <a:blip r:embed="rId3" cstate="email"/>
          <a:stretch>
            <a:fillRect/>
          </a:stretch>
        </p:blipFill>
        <p:spPr>
          <a:xfrm>
            <a:off x="338139" y="1094983"/>
            <a:ext cx="2576511" cy="1860813"/>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10285" y="2400300"/>
            <a:ext cx="2620834" cy="243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100" y="3676522"/>
            <a:ext cx="2570025" cy="170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49753" y="2305834"/>
            <a:ext cx="2566138" cy="143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3"/>
          <p:cNvSpPr txBox="1">
            <a:spLocks/>
          </p:cNvSpPr>
          <p:nvPr/>
        </p:nvSpPr>
        <p:spPr>
          <a:xfrm>
            <a:off x="352423" y="5624840"/>
            <a:ext cx="8763001" cy="585460"/>
          </a:xfrm>
          <a:prstGeom prst="rect">
            <a:avLst/>
          </a:prstGeom>
          <a:ln>
            <a:solidFill>
              <a:schemeClr val="bg1">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1" u="none" strike="noStrike" kern="1200" cap="none" spc="0" normalizeH="0" baseline="0" noProof="0" dirty="0" smtClean="0">
                <a:ln>
                  <a:noFill/>
                </a:ln>
                <a:effectLst/>
                <a:uLnTx/>
                <a:uFillTx/>
                <a:latin typeface="+mj-lt"/>
                <a:ea typeface="+mn-ea"/>
                <a:cs typeface="+mn-cs"/>
              </a:rPr>
              <a:t>Citizen science approach scales out participatory crop research.</a:t>
            </a:r>
            <a:endParaRPr kumimoji="0" lang="en-US" sz="2600" b="0" i="0" u="none" strike="noStrike" kern="1200" cap="none" spc="0" normalizeH="0" baseline="0" noProof="0" dirty="0">
              <a:ln>
                <a:noFill/>
              </a:ln>
              <a:effectLst/>
              <a:uLnTx/>
              <a:uFillTx/>
              <a:latin typeface="+mj-lt"/>
              <a:ea typeface="+mn-ea"/>
              <a:cs typeface="+mn-cs"/>
            </a:endParaRPr>
          </a:p>
        </p:txBody>
      </p:sp>
      <p:sp>
        <p:nvSpPr>
          <p:cNvPr id="4" name="TextBox 3"/>
          <p:cNvSpPr txBox="1"/>
          <p:nvPr/>
        </p:nvSpPr>
        <p:spPr>
          <a:xfrm>
            <a:off x="-2062161" y="1865597"/>
            <a:ext cx="1785936" cy="3062377"/>
          </a:xfrm>
          <a:prstGeom prst="rect">
            <a:avLst/>
          </a:prstGeom>
          <a:solidFill>
            <a:srgbClr val="CCE9AD"/>
          </a:solidFill>
        </p:spPr>
        <p:txBody>
          <a:bodyPr wrap="square" rtlCol="0">
            <a:spAutoFit/>
          </a:bodyPr>
          <a:lstStyle/>
          <a:p>
            <a:pPr fontAlgn="base">
              <a:spcBef>
                <a:spcPct val="0"/>
              </a:spcBef>
              <a:spcAft>
                <a:spcPct val="0"/>
              </a:spcAft>
            </a:pPr>
            <a:r>
              <a:rPr lang="en-US" sz="2000" b="1" dirty="0">
                <a:solidFill>
                  <a:srgbClr val="000000"/>
                </a:solidFill>
                <a:cs typeface="Arial" pitchFamily="34" charset="0"/>
              </a:rPr>
              <a:t>State = 2; Districts = 7; Villages = 109</a:t>
            </a:r>
            <a:r>
              <a:rPr lang="en-US" sz="2000" b="1" dirty="0" smtClean="0">
                <a:solidFill>
                  <a:srgbClr val="000000"/>
                </a:solidFill>
                <a:cs typeface="Arial" pitchFamily="34" charset="0"/>
              </a:rPr>
              <a:t>; </a:t>
            </a:r>
            <a:r>
              <a:rPr lang="en-US" sz="1900" b="1" dirty="0" smtClean="0">
                <a:solidFill>
                  <a:srgbClr val="000000"/>
                </a:solidFill>
                <a:cs typeface="Arial" pitchFamily="34" charset="0"/>
              </a:rPr>
              <a:t>Farmers </a:t>
            </a:r>
            <a:r>
              <a:rPr lang="en-US" sz="1900" b="1" dirty="0">
                <a:solidFill>
                  <a:srgbClr val="000000"/>
                </a:solidFill>
                <a:cs typeface="Arial" pitchFamily="34" charset="0"/>
              </a:rPr>
              <a:t>= </a:t>
            </a:r>
            <a:r>
              <a:rPr lang="en-US" sz="1900" b="1" dirty="0" smtClean="0">
                <a:solidFill>
                  <a:srgbClr val="000000"/>
                </a:solidFill>
                <a:cs typeface="Arial" pitchFamily="34" charset="0"/>
              </a:rPr>
              <a:t>800; Varieties = 10 (combination of 3 varieties/trial, each combination is unique</a:t>
            </a:r>
            <a:endParaRPr lang="en-US" sz="1900" b="1" dirty="0">
              <a:solidFill>
                <a:srgbClr val="000000"/>
              </a:solidFill>
              <a:cs typeface="Arial" pitchFamily="34" charset="0"/>
            </a:endParaRPr>
          </a:p>
        </p:txBody>
      </p:sp>
    </p:spTree>
    <p:extLst>
      <p:ext uri="{BB962C8B-B14F-4D97-AF65-F5344CB8AC3E}">
        <p14:creationId xmlns:p14="http://schemas.microsoft.com/office/powerpoint/2010/main" val="1957894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8290" name="Chart 3"/>
          <p:cNvGraphicFramePr>
            <a:graphicFrameLocks/>
          </p:cNvGraphicFramePr>
          <p:nvPr/>
        </p:nvGraphicFramePr>
        <p:xfrm>
          <a:off x="546099" y="743586"/>
          <a:ext cx="7625987" cy="5581014"/>
        </p:xfrm>
        <a:graphic>
          <a:graphicData uri="http://schemas.openxmlformats.org/presentationml/2006/ole">
            <mc:AlternateContent xmlns:mc="http://schemas.openxmlformats.org/markup-compatibility/2006">
              <mc:Choice xmlns:v="urn:schemas-microsoft-com:vml" Requires="v">
                <p:oleObj spid="_x0000_s2051" name="Worksheet" r:id="rId5" imgW="8486657" imgH="6172200" progId="Excel.Sheet.8">
                  <p:embed/>
                </p:oleObj>
              </mc:Choice>
              <mc:Fallback>
                <p:oleObj name="Worksheet" r:id="rId5" imgW="8486657" imgH="6172200" progId="Excel.Sheet.8">
                  <p:embed/>
                  <p:pic>
                    <p:nvPicPr>
                      <p:cNvPr id="0" name="Char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099" y="743586"/>
                        <a:ext cx="7625987" cy="55810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1"/>
          <p:cNvSpPr txBox="1">
            <a:spLocks/>
          </p:cNvSpPr>
          <p:nvPr/>
        </p:nvSpPr>
        <p:spPr>
          <a:xfrm>
            <a:off x="1476375" y="115888"/>
            <a:ext cx="6985000" cy="792162"/>
          </a:xfrm>
          <a:prstGeom prst="rect">
            <a:avLst/>
          </a:prstGeom>
        </p:spPr>
        <p:txBody>
          <a:bodyPr anchor="ctr">
            <a:normAutofit/>
          </a:bodyPr>
          <a:lstStyle/>
          <a:p>
            <a:pPr algn="ctr"/>
            <a:endParaRPr lang="it-IT" sz="3200" b="1" dirty="0">
              <a:solidFill>
                <a:srgbClr val="006600"/>
              </a:solidFill>
              <a:latin typeface="Arial" pitchFamily="34" charset="0"/>
              <a:cs typeface="Arial" pitchFamily="34" charset="0"/>
            </a:endParaRPr>
          </a:p>
        </p:txBody>
      </p:sp>
      <p:sp>
        <p:nvSpPr>
          <p:cNvPr id="5" name="Title 4"/>
          <p:cNvSpPr>
            <a:spLocks noGrp="1"/>
          </p:cNvSpPr>
          <p:nvPr>
            <p:ph type="title"/>
          </p:nvPr>
        </p:nvSpPr>
        <p:spPr>
          <a:xfrm>
            <a:off x="451510" y="-20378"/>
            <a:ext cx="8205261" cy="785553"/>
          </a:xfrm>
        </p:spPr>
        <p:txBody>
          <a:bodyPr/>
          <a:lstStyle/>
          <a:p>
            <a:r>
              <a:rPr lang="en-US" dirty="0" smtClean="0"/>
              <a:t>Objective: Integrating across outcomes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Conservation and availability of genetic resources for adaptation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sz="quarter" idx="12"/>
          </p:nvPr>
        </p:nvSpPr>
        <p:spPr>
          <a:xfrm>
            <a:off x="4775199" y="1381125"/>
            <a:ext cx="3910013" cy="5076825"/>
          </a:xfrm>
        </p:spPr>
        <p:txBody>
          <a:bodyPr>
            <a:normAutofit lnSpcReduction="10000"/>
          </a:bodyPr>
          <a:lstStyle/>
          <a:p>
            <a:pPr eaLnBrk="1" hangingPunct="1"/>
            <a:r>
              <a:rPr lang="en-US" dirty="0" smtClean="0"/>
              <a:t>Over 7 million accessions maintained in &gt;1400 collections</a:t>
            </a:r>
          </a:p>
          <a:p>
            <a:pPr eaLnBrk="1" hangingPunct="1"/>
            <a:endParaRPr lang="en-US" dirty="0" smtClean="0"/>
          </a:p>
          <a:p>
            <a:pPr eaLnBrk="1" hangingPunct="1"/>
            <a:r>
              <a:rPr lang="en-US" dirty="0" smtClean="0"/>
              <a:t>CGIAR collections: &gt;700.000 accessions held in trust in 11 collections</a:t>
            </a:r>
          </a:p>
          <a:p>
            <a:pPr eaLnBrk="1" hangingPunct="1"/>
            <a:endParaRPr lang="en-US" dirty="0" smtClean="0"/>
          </a:p>
          <a:p>
            <a:pPr eaLnBrk="1" hangingPunct="1"/>
            <a:r>
              <a:rPr lang="en-US" dirty="0" smtClean="0"/>
              <a:t>Major source of diversity for breeding adapted varieties</a:t>
            </a:r>
          </a:p>
        </p:txBody>
      </p:sp>
      <p:sp>
        <p:nvSpPr>
          <p:cNvPr id="20482" name="Rectangle 2"/>
          <p:cNvSpPr>
            <a:spLocks noGrp="1" noChangeArrowheads="1"/>
          </p:cNvSpPr>
          <p:nvPr>
            <p:ph type="title"/>
          </p:nvPr>
        </p:nvSpPr>
        <p:spPr/>
        <p:txBody>
          <a:bodyPr/>
          <a:lstStyle/>
          <a:p>
            <a:pPr eaLnBrk="1" hangingPunct="1"/>
            <a:r>
              <a:rPr lang="en-US" sz="3200" smtClean="0"/>
              <a:t>Genetic resources collections</a:t>
            </a:r>
          </a:p>
        </p:txBody>
      </p:sp>
      <p:pic>
        <p:nvPicPr>
          <p:cNvPr id="20484" name="Picture 4" descr="Slide-1"/>
          <p:cNvPicPr>
            <a:picLocks noChangeAspect="1" noChangeArrowheads="1"/>
          </p:cNvPicPr>
          <p:nvPr/>
        </p:nvPicPr>
        <p:blipFill>
          <a:blip r:embed="rId2" cstate="print"/>
          <a:srcRect/>
          <a:stretch>
            <a:fillRect/>
          </a:stretch>
        </p:blipFill>
        <p:spPr bwMode="auto">
          <a:xfrm>
            <a:off x="152400" y="1949450"/>
            <a:ext cx="4572000" cy="36131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The challenges </a:t>
            </a:r>
          </a:p>
          <a:p>
            <a:r>
              <a:rPr lang="en-US" dirty="0" smtClean="0"/>
              <a:t>we face</a:t>
            </a:r>
            <a:br>
              <a:rPr lang="en-US"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4"/>
          </p:nvPr>
        </p:nvSpPr>
        <p:spPr>
          <a:xfrm>
            <a:off x="699160" y="1124948"/>
            <a:ext cx="7882865" cy="4784761"/>
          </a:xfrm>
          <a:ln>
            <a:noFill/>
          </a:ln>
        </p:spPr>
        <p:txBody>
          <a:bodyPr>
            <a:normAutofit/>
          </a:bodyPr>
          <a:lstStyle/>
          <a:p>
            <a:pPr marL="0" algn="ctr">
              <a:buNone/>
            </a:pPr>
            <a:r>
              <a:rPr lang="en-US" sz="3600" b="1" i="1" dirty="0" smtClean="0">
                <a:solidFill>
                  <a:schemeClr val="tx2"/>
                </a:solidFill>
                <a:cs typeface="Arial" pitchFamily="34" charset="0"/>
              </a:rPr>
              <a:t>In situ </a:t>
            </a:r>
            <a:r>
              <a:rPr lang="en-US" sz="3600" b="1" dirty="0" smtClean="0">
                <a:solidFill>
                  <a:schemeClr val="tx2"/>
                </a:solidFill>
                <a:cs typeface="Arial" pitchFamily="34" charset="0"/>
              </a:rPr>
              <a:t>conservation, </a:t>
            </a:r>
            <a:r>
              <a:rPr lang="en-US" sz="3600" b="1" dirty="0">
                <a:solidFill>
                  <a:schemeClr val="tx2"/>
                </a:solidFill>
                <a:cs typeface="Arial" pitchFamily="34" charset="0"/>
              </a:rPr>
              <a:t>on farms and in the </a:t>
            </a:r>
            <a:r>
              <a:rPr lang="en-US" sz="3600" b="1" dirty="0" smtClean="0">
                <a:solidFill>
                  <a:schemeClr val="tx2"/>
                </a:solidFill>
                <a:cs typeface="Arial" pitchFamily="34" charset="0"/>
              </a:rPr>
              <a:t>wild, </a:t>
            </a:r>
            <a:r>
              <a:rPr lang="en-US" sz="3600" b="1" dirty="0">
                <a:solidFill>
                  <a:schemeClr val="tx2"/>
                </a:solidFill>
                <a:cs typeface="Arial" pitchFamily="34" charset="0"/>
              </a:rPr>
              <a:t>of </a:t>
            </a:r>
            <a:r>
              <a:rPr lang="en-US" sz="3600" b="1" dirty="0" smtClean="0">
                <a:solidFill>
                  <a:schemeClr val="tx2"/>
                </a:solidFill>
                <a:cs typeface="Arial" pitchFamily="34" charset="0"/>
              </a:rPr>
              <a:t>agricultural and forest biodiversity:</a:t>
            </a:r>
          </a:p>
          <a:p>
            <a:pPr marL="0" algn="ctr">
              <a:buNone/>
            </a:pPr>
            <a:endParaRPr lang="en-US" sz="3600" b="1" dirty="0" smtClean="0">
              <a:solidFill>
                <a:srgbClr val="006600"/>
              </a:solidFill>
              <a:cs typeface="Arial" pitchFamily="34" charset="0"/>
            </a:endParaRPr>
          </a:p>
          <a:p>
            <a:pPr marL="0" algn="ctr">
              <a:buNone/>
            </a:pPr>
            <a:endParaRPr lang="en-GB" sz="3600" dirty="0" smtClean="0">
              <a:cs typeface="Arial" pitchFamily="34" charset="0"/>
            </a:endParaRPr>
          </a:p>
          <a:p>
            <a:pPr marL="0" algn="ctr">
              <a:buNone/>
            </a:pPr>
            <a:r>
              <a:rPr lang="en-GB" sz="3600" dirty="0" smtClean="0">
                <a:cs typeface="Arial" pitchFamily="34" charset="0"/>
              </a:rPr>
              <a:t>ensures the continued evolution and adaptation to changing conditions</a:t>
            </a:r>
            <a:endParaRPr lang="en-US" sz="3600" b="1" dirty="0">
              <a:solidFill>
                <a:srgbClr val="006600"/>
              </a:solidFill>
              <a:cs typeface="Arial" pitchFamily="34" charset="0"/>
            </a:endParaRPr>
          </a:p>
        </p:txBody>
      </p:sp>
      <p:sp>
        <p:nvSpPr>
          <p:cNvPr id="5" name="AutoShape 5"/>
          <p:cNvSpPr>
            <a:spLocks noChangeArrowheads="1"/>
          </p:cNvSpPr>
          <p:nvPr/>
        </p:nvSpPr>
        <p:spPr bwMode="auto">
          <a:xfrm rot="5400000">
            <a:off x="4076700" y="2971800"/>
            <a:ext cx="952500" cy="400050"/>
          </a:xfrm>
          <a:prstGeom prst="rightArrow">
            <a:avLst>
              <a:gd name="adj1" fmla="val 50000"/>
              <a:gd name="adj2" fmla="val 25000"/>
            </a:avLst>
          </a:prstGeom>
          <a:solidFill>
            <a:schemeClr val="tx1"/>
          </a:solidFill>
          <a:ln w="9525" algn="ctr">
            <a:noFill/>
            <a:miter lim="800000"/>
            <a:headEnd/>
            <a:tailEnd/>
          </a:ln>
        </p:spPr>
        <p:txBody>
          <a:bodyPr wrap="none" anchor="ctr"/>
          <a:lstStyle/>
          <a:p>
            <a:endParaRPr lang="en-US" sz="100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algn="ctr" eaLnBrk="1" hangingPunct="1"/>
            <a:r>
              <a:rPr lang="en-US" sz="4400" smtClean="0"/>
              <a:t>Crop Wild Relatives:</a:t>
            </a:r>
            <a:br>
              <a:rPr lang="en-US" sz="4400" smtClean="0"/>
            </a:br>
            <a:r>
              <a:rPr lang="en-US" sz="4400" smtClean="0"/>
              <a:t>precious source of traits</a:t>
            </a:r>
          </a:p>
        </p:txBody>
      </p:sp>
      <p:sp>
        <p:nvSpPr>
          <p:cNvPr id="25603" name="Rectangle 3"/>
          <p:cNvSpPr>
            <a:spLocks noGrp="1" noChangeArrowheads="1"/>
          </p:cNvSpPr>
          <p:nvPr>
            <p:ph sz="quarter" idx="12"/>
          </p:nvPr>
        </p:nvSpPr>
        <p:spPr/>
        <p:txBody>
          <a:bodyPr/>
          <a:lstStyle/>
          <a:p>
            <a:pPr eaLnBrk="1" hangingPunct="1">
              <a:buFontTx/>
              <a:buChar char="•"/>
            </a:pPr>
            <a:r>
              <a:rPr lang="en-US" smtClean="0"/>
              <a:t>Underrepresented in collections</a:t>
            </a:r>
          </a:p>
          <a:p>
            <a:pPr eaLnBrk="1" hangingPunct="1">
              <a:buFontTx/>
              <a:buChar char="•"/>
            </a:pPr>
            <a:r>
              <a:rPr lang="en-US" smtClean="0"/>
              <a:t>Difficult to maintain ex situ</a:t>
            </a:r>
          </a:p>
          <a:p>
            <a:pPr eaLnBrk="1" hangingPunct="1">
              <a:buFontTx/>
              <a:buChar char="•"/>
            </a:pPr>
            <a:endParaRPr lang="en-US" smtClean="0"/>
          </a:p>
          <a:p>
            <a:pPr eaLnBrk="1" hangingPunct="1"/>
            <a:r>
              <a:rPr lang="en-US" smtClean="0">
                <a:sym typeface="Wingdings" pitchFamily="2" charset="2"/>
              </a:rPr>
              <a:t>  </a:t>
            </a:r>
            <a:r>
              <a:rPr lang="en-US" smtClean="0"/>
              <a:t>Need </a:t>
            </a:r>
          </a:p>
          <a:p>
            <a:pPr eaLnBrk="1" hangingPunct="1">
              <a:buFontTx/>
              <a:buChar char="•"/>
            </a:pPr>
            <a:r>
              <a:rPr lang="en-US" smtClean="0"/>
              <a:t>Targeted collecting</a:t>
            </a:r>
          </a:p>
          <a:p>
            <a:pPr eaLnBrk="1" hangingPunct="1">
              <a:buFontTx/>
              <a:buChar char="•"/>
            </a:pPr>
            <a:r>
              <a:rPr lang="en-US" smtClean="0"/>
              <a:t>In situ conservation strategies</a:t>
            </a:r>
          </a:p>
          <a:p>
            <a:pPr eaLnBrk="1" hangingPunct="1">
              <a:buFontTx/>
              <a:buChar char="•"/>
            </a:pPr>
            <a:endParaRPr lang="en-US" smtClean="0"/>
          </a:p>
        </p:txBody>
      </p:sp>
      <p:pic>
        <p:nvPicPr>
          <p:cNvPr id="25604" name="Picture 4" descr="Use or lose CWR (3) - Wild Onion in Italy by Annie Lane"/>
          <p:cNvPicPr>
            <a:picLocks noChangeAspect="1" noChangeArrowheads="1"/>
          </p:cNvPicPr>
          <p:nvPr/>
        </p:nvPicPr>
        <p:blipFill>
          <a:blip r:embed="rId3" cstate="print"/>
          <a:srcRect/>
          <a:stretch>
            <a:fillRect/>
          </a:stretch>
        </p:blipFill>
        <p:spPr bwMode="auto">
          <a:xfrm>
            <a:off x="5816600" y="1981200"/>
            <a:ext cx="33274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sz="quarter" idx="12"/>
          </p:nvPr>
        </p:nvSpPr>
        <p:spPr>
          <a:xfrm>
            <a:off x="457201" y="1381125"/>
            <a:ext cx="5172074" cy="4824414"/>
          </a:xfrm>
        </p:spPr>
        <p:txBody>
          <a:bodyPr>
            <a:noAutofit/>
          </a:bodyPr>
          <a:lstStyle/>
          <a:p>
            <a:pPr marL="228600" indent="-228600"/>
            <a:r>
              <a:rPr lang="en-US" sz="2200" dirty="0" smtClean="0">
                <a:latin typeface="+mn-lt"/>
                <a:cs typeface="Arial" charset="0"/>
              </a:rPr>
              <a:t>Capacity building and conservation actions</a:t>
            </a:r>
          </a:p>
          <a:p>
            <a:pPr marL="228600" indent="-228600"/>
            <a:r>
              <a:rPr lang="en-US" sz="2200" dirty="0" smtClean="0">
                <a:latin typeface="+mn-lt"/>
                <a:cs typeface="Arial" charset="0"/>
              </a:rPr>
              <a:t>Public awareness</a:t>
            </a:r>
          </a:p>
          <a:p>
            <a:pPr marL="228600" indent="-228600"/>
            <a:r>
              <a:rPr lang="en-US" sz="2200" dirty="0" smtClean="0">
                <a:latin typeface="+mn-lt"/>
                <a:cs typeface="Arial" charset="0"/>
              </a:rPr>
              <a:t>National Information Systems</a:t>
            </a:r>
          </a:p>
          <a:p>
            <a:pPr marL="228600" indent="-228600"/>
            <a:r>
              <a:rPr lang="en-US" sz="2200" dirty="0" smtClean="0">
                <a:latin typeface="+mn-lt"/>
                <a:cs typeface="Arial" charset="0"/>
              </a:rPr>
              <a:t>International Information System</a:t>
            </a:r>
          </a:p>
          <a:p>
            <a:pPr marL="228600" indent="-228600"/>
            <a:r>
              <a:rPr lang="en-US" sz="2200" dirty="0" smtClean="0">
                <a:latin typeface="+mn-lt"/>
                <a:cs typeface="Arial" charset="0"/>
              </a:rPr>
              <a:t>Manual of </a:t>
            </a:r>
            <a:r>
              <a:rPr lang="en-US" sz="2200" i="1" dirty="0" smtClean="0">
                <a:latin typeface="+mn-lt"/>
                <a:cs typeface="Arial" charset="0"/>
              </a:rPr>
              <a:t>In Situ </a:t>
            </a:r>
            <a:r>
              <a:rPr lang="en-US" sz="2200" dirty="0" smtClean="0">
                <a:latin typeface="+mn-lt"/>
                <a:cs typeface="Arial" charset="0"/>
              </a:rPr>
              <a:t>Conservation</a:t>
            </a:r>
          </a:p>
        </p:txBody>
      </p:sp>
      <p:sp>
        <p:nvSpPr>
          <p:cNvPr id="2" name="Title 1"/>
          <p:cNvSpPr>
            <a:spLocks noGrp="1"/>
          </p:cNvSpPr>
          <p:nvPr>
            <p:ph type="title"/>
          </p:nvPr>
        </p:nvSpPr>
        <p:spPr/>
        <p:txBody>
          <a:bodyPr>
            <a:noAutofit/>
          </a:bodyPr>
          <a:lstStyle/>
          <a:p>
            <a:pPr>
              <a:lnSpc>
                <a:spcPts val="3000"/>
              </a:lnSpc>
              <a:defRPr/>
            </a:pPr>
            <a:r>
              <a:rPr lang="en-US" sz="2800" b="1" i="1" dirty="0" smtClean="0">
                <a:latin typeface="+mn-lt"/>
                <a:cs typeface="Arial" charset="0"/>
              </a:rPr>
              <a:t>In </a:t>
            </a:r>
            <a:r>
              <a:rPr lang="en-US" sz="2800" b="1" i="1" dirty="0">
                <a:latin typeface="+mn-lt"/>
                <a:cs typeface="Arial" charset="0"/>
              </a:rPr>
              <a:t>situ </a:t>
            </a:r>
            <a:r>
              <a:rPr lang="en-US" sz="2800" b="1" dirty="0">
                <a:latin typeface="+mn-lt"/>
                <a:cs typeface="Arial" charset="0"/>
              </a:rPr>
              <a:t>conservation of crop wild </a:t>
            </a:r>
            <a:r>
              <a:rPr lang="en-US" sz="2800" b="1" dirty="0" smtClean="0">
                <a:latin typeface="+mn-lt"/>
                <a:cs typeface="Arial" charset="0"/>
              </a:rPr>
              <a:t>relatives:</a:t>
            </a:r>
            <a:br>
              <a:rPr lang="en-US" sz="2800" b="1" dirty="0" smtClean="0">
                <a:latin typeface="+mn-lt"/>
                <a:cs typeface="Arial" charset="0"/>
              </a:rPr>
            </a:br>
            <a:r>
              <a:rPr lang="en-US" sz="2800" dirty="0" smtClean="0">
                <a:latin typeface="+mn-lt"/>
                <a:cs typeface="Arial" charset="0"/>
              </a:rPr>
              <a:t>a critical source of traits for climate adaptation</a:t>
            </a:r>
            <a:endParaRPr lang="en-US" sz="2800" b="1" dirty="0">
              <a:latin typeface="+mn-lt"/>
              <a:cs typeface="+mj-cs"/>
            </a:endParaRPr>
          </a:p>
        </p:txBody>
      </p:sp>
      <p:pic>
        <p:nvPicPr>
          <p:cNvPr id="6" name="Picture 3" descr="DSC03824"/>
          <p:cNvPicPr>
            <a:picLocks noChangeAspect="1" noChangeArrowheads="1"/>
          </p:cNvPicPr>
          <p:nvPr/>
        </p:nvPicPr>
        <p:blipFill>
          <a:blip r:embed="rId3" cstate="print"/>
          <a:srcRect/>
          <a:stretch>
            <a:fillRect/>
          </a:stretch>
        </p:blipFill>
        <p:spPr bwMode="auto">
          <a:xfrm>
            <a:off x="7005210" y="4025372"/>
            <a:ext cx="2272139" cy="1704745"/>
          </a:xfrm>
          <a:prstGeom prst="rect">
            <a:avLst/>
          </a:prstGeom>
          <a:ln>
            <a:noFill/>
          </a:ln>
          <a:effectLst/>
        </p:spPr>
      </p:pic>
      <p:sp>
        <p:nvSpPr>
          <p:cNvPr id="9" name="TextBox 8"/>
          <p:cNvSpPr txBox="1"/>
          <p:nvPr/>
        </p:nvSpPr>
        <p:spPr>
          <a:xfrm>
            <a:off x="619125" y="4039980"/>
            <a:ext cx="3505200" cy="1889748"/>
          </a:xfrm>
          <a:prstGeom prst="rect">
            <a:avLst/>
          </a:prstGeom>
          <a:noFill/>
        </p:spPr>
        <p:txBody>
          <a:bodyPr wrap="square" rtlCol="0">
            <a:spAutoFit/>
          </a:bodyPr>
          <a:lstStyle/>
          <a:p>
            <a:r>
              <a:rPr lang="en-US" sz="2200" dirty="0" smtClean="0">
                <a:cs typeface="Arial" pitchFamily="34" charset="0"/>
              </a:rPr>
              <a:t>Five </a:t>
            </a:r>
            <a:r>
              <a:rPr lang="en-US" sz="2200" dirty="0" err="1" smtClean="0">
                <a:cs typeface="Arial" pitchFamily="34" charset="0"/>
              </a:rPr>
              <a:t>megabiodiverse</a:t>
            </a:r>
            <a:r>
              <a:rPr lang="en-US" sz="2200" dirty="0" smtClean="0">
                <a:cs typeface="Arial" pitchFamily="34" charset="0"/>
              </a:rPr>
              <a:t> country partners: Armenia, Bolivia, Madagascar, Sri Lanka and Uzbekistan </a:t>
            </a:r>
          </a:p>
          <a:p>
            <a:pPr>
              <a:lnSpc>
                <a:spcPct val="90000"/>
              </a:lnSpc>
            </a:pPr>
            <a:endParaRPr lang="en-US" sz="1000" dirty="0" smtClean="0">
              <a:cs typeface="Arial" pitchFamily="34" charset="0"/>
            </a:endParaRPr>
          </a:p>
          <a:p>
            <a:pPr>
              <a:lnSpc>
                <a:spcPct val="90000"/>
              </a:lnSpc>
            </a:pPr>
            <a:r>
              <a:rPr lang="en-US" sz="2200" dirty="0" smtClean="0">
                <a:cs typeface="Arial" pitchFamily="34" charset="0"/>
              </a:rPr>
              <a:t>Wild relatives of 35 priority crops</a:t>
            </a:r>
          </a:p>
        </p:txBody>
      </p:sp>
      <p:pic>
        <p:nvPicPr>
          <p:cNvPr id="10" name="Picture 1" descr="Earthscan cover.JPG"/>
          <p:cNvPicPr>
            <a:picLocks noChangeAspect="1" noChangeArrowheads="1"/>
          </p:cNvPicPr>
          <p:nvPr/>
        </p:nvPicPr>
        <p:blipFill>
          <a:blip r:embed="rId4" cstate="print"/>
          <a:stretch>
            <a:fillRect/>
          </a:stretch>
        </p:blipFill>
        <p:spPr bwMode="auto">
          <a:xfrm>
            <a:off x="7124700" y="1202134"/>
            <a:ext cx="2019300" cy="2503091"/>
          </a:xfrm>
          <a:prstGeom prst="rect">
            <a:avLst/>
          </a:prstGeom>
          <a:noFill/>
          <a:ln w="9525">
            <a:noFill/>
            <a:miter lim="800000"/>
            <a:headEnd/>
            <a:tailEnd/>
          </a:ln>
        </p:spPr>
      </p:pic>
      <p:pic>
        <p:nvPicPr>
          <p:cNvPr id="53250" name="Picture 2" descr="M:\GRSTSHAR\UNEP-GEF - CWR project\Manual_Good Practices\EARTHSCAN\Cover photos\Bolivia Portal.JPG"/>
          <p:cNvPicPr>
            <a:picLocks noChangeAspect="1" noChangeArrowheads="1"/>
          </p:cNvPicPr>
          <p:nvPr/>
        </p:nvPicPr>
        <p:blipFill>
          <a:blip r:embed="rId5" cstate="print"/>
          <a:srcRect/>
          <a:stretch>
            <a:fillRect/>
          </a:stretch>
        </p:blipFill>
        <p:spPr bwMode="auto">
          <a:xfrm>
            <a:off x="9486900" y="3152775"/>
            <a:ext cx="3067050" cy="2011363"/>
          </a:xfrm>
          <a:prstGeom prst="rect">
            <a:avLst/>
          </a:prstGeom>
          <a:ln>
            <a:noFill/>
          </a:ln>
          <a:effectLst>
            <a:outerShdw blurRad="292100" dist="139700" dir="2700000" algn="tl" rotWithShape="0">
              <a:srgbClr val="333333">
                <a:alpha val="65000"/>
              </a:srgbClr>
            </a:outerShdw>
          </a:effectLst>
        </p:spPr>
      </p:pic>
      <p:pic>
        <p:nvPicPr>
          <p:cNvPr id="4" name="Picture 4"/>
          <p:cNvPicPr>
            <a:picLocks noChangeAspect="1" noChangeArrowheads="1"/>
          </p:cNvPicPr>
          <p:nvPr/>
        </p:nvPicPr>
        <p:blipFill>
          <a:blip r:embed="rId6" cstate="print"/>
          <a:srcRect/>
          <a:stretch>
            <a:fillRect/>
          </a:stretch>
        </p:blipFill>
        <p:spPr bwMode="auto">
          <a:xfrm>
            <a:off x="4718507" y="4057650"/>
            <a:ext cx="2139493" cy="1676399"/>
          </a:xfrm>
          <a:prstGeom prst="rect">
            <a:avLst/>
          </a:prstGeom>
          <a:ln>
            <a:noFill/>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prstGeom prst="rect">
            <a:avLst/>
          </a:prstGeom>
        </p:spPr>
        <p:txBody>
          <a:bodyPr lIns="91435" tIns="45717" rIns="91435" bIns="45717"/>
          <a:lstStyle/>
          <a:p>
            <a:pPr eaLnBrk="1" hangingPunct="1"/>
            <a:r>
              <a:rPr lang="en-US" sz="3600" smtClean="0"/>
              <a:t>Climate change threats to crop wild relatives</a:t>
            </a:r>
          </a:p>
        </p:txBody>
      </p:sp>
      <p:sp>
        <p:nvSpPr>
          <p:cNvPr id="26628" name="Content Placeholder 2"/>
          <p:cNvSpPr>
            <a:spLocks noGrp="1"/>
          </p:cNvSpPr>
          <p:nvPr>
            <p:ph type="body" sz="quarter" idx="14"/>
          </p:nvPr>
        </p:nvSpPr>
        <p:spPr>
          <a:xfrm>
            <a:off x="3889826" y="1422401"/>
            <a:ext cx="4881188" cy="4744484"/>
          </a:xfrm>
          <a:prstGeom prst="rect">
            <a:avLst/>
          </a:prstGeom>
        </p:spPr>
        <p:txBody>
          <a:bodyPr lIns="91435" tIns="45717" rIns="91435" bIns="45717"/>
          <a:lstStyle/>
          <a:p>
            <a:pPr marL="0" indent="0" eaLnBrk="1" hangingPunct="1"/>
            <a:r>
              <a:rPr lang="en-US" sz="3200" dirty="0" smtClean="0"/>
              <a:t>Use existing data for accessions</a:t>
            </a:r>
          </a:p>
          <a:p>
            <a:pPr marL="0" indent="0" eaLnBrk="1" hangingPunct="1"/>
            <a:r>
              <a:rPr lang="en-US" sz="3200" dirty="0" smtClean="0"/>
              <a:t>Combine with climate change model GIS data</a:t>
            </a:r>
          </a:p>
          <a:p>
            <a:pPr marL="0" indent="0" eaLnBrk="1" hangingPunct="1"/>
            <a:r>
              <a:rPr lang="en-US" sz="3200" dirty="0" smtClean="0"/>
              <a:t>Identify areas of greatest threat</a:t>
            </a:r>
          </a:p>
        </p:txBody>
      </p:sp>
      <p:pic>
        <p:nvPicPr>
          <p:cNvPr id="26626" name="Content Placeholder 4" descr="threats_cwr_sa1.jpg"/>
          <p:cNvPicPr>
            <a:picLocks noGrp="1" noChangeAspect="1"/>
          </p:cNvPicPr>
          <p:nvPr>
            <p:ph sz="half" idx="4294967295"/>
          </p:nvPr>
        </p:nvPicPr>
        <p:blipFill>
          <a:blip r:embed="rId3" cstate="print"/>
          <a:srcRect/>
          <a:stretch>
            <a:fillRect/>
          </a:stretch>
        </p:blipFill>
        <p:spPr>
          <a:xfrm>
            <a:off x="0" y="1317629"/>
            <a:ext cx="3929063" cy="510857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256" y="216196"/>
            <a:ext cx="8305800" cy="1077218"/>
          </a:xfrm>
          <a:prstGeom prst="rect">
            <a:avLst/>
          </a:prstGeom>
        </p:spPr>
        <p:txBody>
          <a:bodyPr wrap="square">
            <a:spAutoFit/>
          </a:bodyPr>
          <a:lstStyle/>
          <a:p>
            <a:r>
              <a:rPr lang="en-GB" sz="3200" b="1" dirty="0">
                <a:solidFill>
                  <a:schemeClr val="tx2"/>
                </a:solidFill>
                <a:latin typeface="+mj-lt"/>
                <a:cs typeface="Arial" pitchFamily="34" charset="0"/>
              </a:rPr>
              <a:t>Conservation </a:t>
            </a:r>
            <a:r>
              <a:rPr lang="en-GB" sz="3200" b="1" dirty="0" smtClean="0">
                <a:solidFill>
                  <a:schemeClr val="tx2"/>
                </a:solidFill>
                <a:latin typeface="+mj-lt"/>
                <a:cs typeface="Arial" pitchFamily="34" charset="0"/>
              </a:rPr>
              <a:t>strategy for </a:t>
            </a:r>
            <a:r>
              <a:rPr lang="en-GB" sz="3200" b="1" i="1" dirty="0" err="1">
                <a:solidFill>
                  <a:schemeClr val="tx2"/>
                </a:solidFill>
                <a:latin typeface="+mj-lt"/>
                <a:cs typeface="Arial" pitchFamily="34" charset="0"/>
              </a:rPr>
              <a:t>Prunus</a:t>
            </a:r>
            <a:r>
              <a:rPr lang="en-GB" sz="3200" b="1" i="1" dirty="0">
                <a:solidFill>
                  <a:schemeClr val="tx2"/>
                </a:solidFill>
                <a:latin typeface="+mj-lt"/>
                <a:cs typeface="Arial" pitchFamily="34" charset="0"/>
              </a:rPr>
              <a:t> </a:t>
            </a:r>
            <a:r>
              <a:rPr lang="en-GB" sz="3200" b="1" i="1" dirty="0" err="1" smtClean="0">
                <a:solidFill>
                  <a:schemeClr val="tx2"/>
                </a:solidFill>
                <a:latin typeface="+mj-lt"/>
                <a:cs typeface="Arial" pitchFamily="34" charset="0"/>
              </a:rPr>
              <a:t>africana</a:t>
            </a:r>
            <a:endParaRPr lang="en-GB" sz="3200" b="1" dirty="0">
              <a:solidFill>
                <a:schemeClr val="tx2"/>
              </a:solidFill>
              <a:latin typeface="+mj-lt"/>
              <a:cs typeface="Arial" pitchFamily="34" charset="0"/>
            </a:endParaRPr>
          </a:p>
          <a:p>
            <a:endParaRPr lang="en-GB" sz="3200" b="1" dirty="0">
              <a:solidFill>
                <a:schemeClr val="tx2"/>
              </a:solidFill>
              <a:latin typeface="+mj-lt"/>
              <a:cs typeface="Arial" pitchFamily="34" charset="0"/>
            </a:endParaRPr>
          </a:p>
        </p:txBody>
      </p:sp>
      <p:sp>
        <p:nvSpPr>
          <p:cNvPr id="6" name="Rectangle 3"/>
          <p:cNvSpPr txBox="1">
            <a:spLocks noChangeArrowheads="1"/>
          </p:cNvSpPr>
          <p:nvPr/>
        </p:nvSpPr>
        <p:spPr>
          <a:xfrm>
            <a:off x="316319" y="1787820"/>
            <a:ext cx="7162800" cy="4800600"/>
          </a:xfrm>
          <a:prstGeom prst="rect">
            <a:avLst/>
          </a:prstGeom>
        </p:spPr>
        <p:txBody>
          <a:bodyPr>
            <a:normAutofit/>
          </a:bodyPr>
          <a:lstStyle/>
          <a:p>
            <a:pPr marL="457200" marR="0" lvl="0" indent="-457200" algn="l" defTabSz="914400" rtl="0" eaLnBrk="1" fontAlgn="auto" latinLnBrk="0" hangingPunct="1">
              <a:lnSpc>
                <a:spcPct val="100000"/>
              </a:lnSpc>
              <a:spcBef>
                <a:spcPts val="1200"/>
              </a:spcBef>
              <a:spcAft>
                <a:spcPts val="0"/>
              </a:spcAft>
              <a:buClr>
                <a:schemeClr val="tx1"/>
              </a:buClr>
              <a:buSzPct val="80000"/>
              <a:buFontTx/>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8" name="Content Placeholder 7"/>
          <p:cNvSpPr>
            <a:spLocks noGrp="1"/>
          </p:cNvSpPr>
          <p:nvPr>
            <p:ph sz="quarter" idx="12"/>
          </p:nvPr>
        </p:nvSpPr>
        <p:spPr>
          <a:xfrm>
            <a:off x="1592054" y="1587500"/>
            <a:ext cx="4669046" cy="4824414"/>
          </a:xfrm>
        </p:spPr>
        <p:txBody>
          <a:bodyPr>
            <a:normAutofit/>
          </a:bodyPr>
          <a:lstStyle/>
          <a:p>
            <a:r>
              <a:rPr lang="en-US" sz="2400" dirty="0"/>
              <a:t>Analysis of patterns of variation in genotype and </a:t>
            </a:r>
            <a:r>
              <a:rPr lang="en-US" sz="2400" dirty="0" err="1"/>
              <a:t>chemotype</a:t>
            </a:r>
            <a:endParaRPr lang="en-US" sz="2400" dirty="0"/>
          </a:p>
          <a:p>
            <a:r>
              <a:rPr lang="en-US" sz="2400" dirty="0" err="1" smtClean="0"/>
              <a:t>Phylogeographic</a:t>
            </a:r>
            <a:r>
              <a:rPr lang="en-US" sz="2400" dirty="0" smtClean="0"/>
              <a:t> </a:t>
            </a:r>
            <a:r>
              <a:rPr lang="en-US" sz="2400" dirty="0"/>
              <a:t>study</a:t>
            </a:r>
          </a:p>
          <a:p>
            <a:r>
              <a:rPr lang="en-US" sz="2400" dirty="0" smtClean="0"/>
              <a:t>Development </a:t>
            </a:r>
            <a:r>
              <a:rPr lang="en-US" sz="2400" dirty="0"/>
              <a:t>of conservation and management guidelines</a:t>
            </a:r>
          </a:p>
          <a:p>
            <a:r>
              <a:rPr lang="en-US" sz="2400" dirty="0" smtClean="0"/>
              <a:t>Mapping </a:t>
            </a:r>
            <a:r>
              <a:rPr lang="en-US" sz="2400" dirty="0"/>
              <a:t>of priority conservation zones based on diversity from chloroplast and nuclear DNA analysis </a:t>
            </a:r>
            <a:endParaRPr lang="en-US" dirty="0" smtClean="0"/>
          </a:p>
          <a:p>
            <a:endParaRPr lang="en-US" dirty="0" smtClean="0"/>
          </a:p>
          <a:p>
            <a:endParaRPr lang="en-US" dirty="0"/>
          </a:p>
        </p:txBody>
      </p:sp>
      <p:pic>
        <p:nvPicPr>
          <p:cNvPr id="7" name="Picture 4" descr="Prunus bark"/>
          <p:cNvPicPr>
            <a:picLocks noChangeAspect="1" noChangeArrowheads="1"/>
          </p:cNvPicPr>
          <p:nvPr/>
        </p:nvPicPr>
        <p:blipFill rotWithShape="1">
          <a:blip r:embed="rId2" cstate="print"/>
          <a:srcRect b="221"/>
          <a:stretch/>
        </p:blipFill>
        <p:spPr bwMode="auto">
          <a:xfrm>
            <a:off x="0" y="4457700"/>
            <a:ext cx="1560513" cy="1435100"/>
          </a:xfrm>
          <a:prstGeom prst="rect">
            <a:avLst/>
          </a:prstGeom>
          <a:noFill/>
          <a:ln w="9525">
            <a:noFill/>
            <a:miter lim="800000"/>
            <a:headEnd/>
            <a:tailEnd/>
          </a:ln>
        </p:spPr>
      </p:pic>
      <p:pic>
        <p:nvPicPr>
          <p:cNvPr id="9" name="Picture 5" descr="Prunus flowers"/>
          <p:cNvPicPr>
            <a:picLocks noChangeAspect="1" noChangeArrowheads="1"/>
          </p:cNvPicPr>
          <p:nvPr/>
        </p:nvPicPr>
        <p:blipFill rotWithShape="1">
          <a:blip r:embed="rId3" cstate="print">
            <a:lum bright="12000"/>
          </a:blip>
          <a:stretch/>
        </p:blipFill>
        <p:spPr bwMode="auto">
          <a:xfrm>
            <a:off x="0" y="3009900"/>
            <a:ext cx="1566863" cy="1409701"/>
          </a:xfrm>
          <a:prstGeom prst="rect">
            <a:avLst/>
          </a:prstGeom>
          <a:noFill/>
          <a:ln w="9525">
            <a:noFill/>
            <a:miter lim="800000"/>
            <a:headEnd/>
            <a:tailEnd/>
          </a:ln>
        </p:spPr>
      </p:pic>
      <p:pic>
        <p:nvPicPr>
          <p:cNvPr id="10" name="Picture 9" descr="prunus%20africana.jpg"/>
          <p:cNvPicPr>
            <a:picLocks noChangeAspect="1"/>
          </p:cNvPicPr>
          <p:nvPr/>
        </p:nvPicPr>
        <p:blipFill rotWithShape="1">
          <a:blip r:embed="rId4" cstate="print"/>
          <a:stretch/>
        </p:blipFill>
        <p:spPr bwMode="auto">
          <a:xfrm>
            <a:off x="1" y="1524001"/>
            <a:ext cx="1562099" cy="1447580"/>
          </a:xfrm>
          <a:prstGeom prst="rect">
            <a:avLst/>
          </a:prstGeom>
          <a:noFill/>
          <a:ln w="9525">
            <a:noFill/>
            <a:miter lim="800000"/>
            <a:headEnd/>
            <a:tailEnd/>
          </a:ln>
        </p:spPr>
      </p:pic>
      <p:pic>
        <p:nvPicPr>
          <p:cNvPr id="11" name="Picture 10"/>
          <p:cNvPicPr>
            <a:picLocks noChangeAspect="1"/>
          </p:cNvPicPr>
          <p:nvPr/>
        </p:nvPicPr>
        <p:blipFill>
          <a:blip r:embed="rId5" cstate="print"/>
          <a:srcRect/>
          <a:stretch>
            <a:fillRect/>
          </a:stretch>
        </p:blipFill>
        <p:spPr bwMode="auto">
          <a:xfrm>
            <a:off x="6261100" y="1524000"/>
            <a:ext cx="2882900" cy="2751859"/>
          </a:xfrm>
          <a:prstGeom prst="rect">
            <a:avLst/>
          </a:prstGeom>
          <a:noFill/>
          <a:ln w="9525">
            <a:noFill/>
            <a:miter lim="800000"/>
            <a:headEnd/>
            <a:tailEnd/>
          </a:ln>
        </p:spPr>
      </p:pic>
      <p:sp>
        <p:nvSpPr>
          <p:cNvPr id="12" name="Text Placeholder 12"/>
          <p:cNvSpPr txBox="1">
            <a:spLocks/>
          </p:cNvSpPr>
          <p:nvPr/>
        </p:nvSpPr>
        <p:spPr>
          <a:xfrm>
            <a:off x="6274461" y="4356101"/>
            <a:ext cx="2704439" cy="1092199"/>
          </a:xfrm>
          <a:prstGeom prst="rect">
            <a:avLst/>
          </a:prstGeom>
        </p:spPr>
        <p:txBody>
          <a:bodyPr/>
          <a:lstStyle>
            <a:lvl1pPr marL="231775" indent="-231775" algn="l" defTabSz="914400" rtl="0" eaLnBrk="1" latinLnBrk="0" hangingPunct="1">
              <a:lnSpc>
                <a:spcPct val="100000"/>
              </a:lnSpc>
              <a:spcBef>
                <a:spcPts val="1200"/>
              </a:spcBef>
              <a:spcAft>
                <a:spcPts val="0"/>
              </a:spcAft>
              <a:buClr>
                <a:schemeClr val="tx1"/>
              </a:buClr>
              <a:buSzPct val="80000"/>
              <a:buFont typeface="Arial" pitchFamily="34" charset="0"/>
              <a:buChar char="•"/>
              <a:defRPr sz="2600" b="0" kern="1200">
                <a:solidFill>
                  <a:schemeClr val="tx1"/>
                </a:solidFill>
                <a:latin typeface="Arial" pitchFamily="34" charset="0"/>
                <a:ea typeface="+mn-ea"/>
                <a:cs typeface="Arial" pitchFamily="34" charset="0"/>
              </a:defRPr>
            </a:lvl1pPr>
            <a:lvl2pPr marL="457200" indent="-231775" algn="l" defTabSz="914400" rtl="0" eaLnBrk="1" latinLnBrk="0" hangingPunct="1">
              <a:lnSpc>
                <a:spcPct val="100000"/>
              </a:lnSpc>
              <a:spcBef>
                <a:spcPts val="624"/>
              </a:spcBef>
              <a:spcAft>
                <a:spcPts val="0"/>
              </a:spcAft>
              <a:buClr>
                <a:schemeClr val="tx1"/>
              </a:buClr>
              <a:buSzPct val="80000"/>
              <a:buFont typeface="Arial" pitchFamily="34" charset="0"/>
              <a:buChar char="–"/>
              <a:defRPr sz="2400" kern="1200">
                <a:solidFill>
                  <a:srgbClr val="000000"/>
                </a:solidFill>
                <a:latin typeface="Arial" pitchFamily="34" charset="0"/>
                <a:ea typeface="+mn-ea"/>
                <a:cs typeface="Arial" pitchFamily="34" charset="0"/>
              </a:defRPr>
            </a:lvl2pPr>
            <a:lvl3pPr marL="688975" indent="-231775" algn="l" defTabSz="914400" rtl="0" eaLnBrk="1" latinLnBrk="0" hangingPunct="1">
              <a:lnSpc>
                <a:spcPct val="100000"/>
              </a:lnSpc>
              <a:spcBef>
                <a:spcPts val="576"/>
              </a:spcBef>
              <a:spcAft>
                <a:spcPts val="0"/>
              </a:spcAft>
              <a:buClr>
                <a:schemeClr val="tx1"/>
              </a:buClr>
              <a:buSzPct val="80000"/>
              <a:buFont typeface="Arial" pitchFamily="34" charset="0"/>
              <a:buChar char="•"/>
              <a:defRPr sz="2000" kern="1200" baseline="0">
                <a:solidFill>
                  <a:srgbClr val="000000"/>
                </a:solidFill>
                <a:latin typeface="Arial" pitchFamily="34" charset="0"/>
                <a:ea typeface="+mn-ea"/>
                <a:cs typeface="Arial" pitchFamily="34" charset="0"/>
              </a:defRPr>
            </a:lvl3pPr>
            <a:lvl4pPr marL="914400" indent="-225425" algn="l" defTabSz="914400" rtl="0" eaLnBrk="1" latinLnBrk="0" hangingPunct="1">
              <a:lnSpc>
                <a:spcPct val="100000"/>
              </a:lnSpc>
              <a:spcBef>
                <a:spcPts val="528"/>
              </a:spcBef>
              <a:spcAft>
                <a:spcPts val="0"/>
              </a:spcAft>
              <a:buClr>
                <a:schemeClr val="tx1"/>
              </a:buClr>
              <a:buSzPct val="80000"/>
              <a:buFont typeface="Arial" pitchFamily="34" charset="0"/>
              <a:buChar char="–"/>
              <a:defRPr sz="1800" kern="1200" baseline="0">
                <a:solidFill>
                  <a:srgbClr val="000000"/>
                </a:solidFill>
                <a:latin typeface="Arial" pitchFamily="34" charset="0"/>
                <a:ea typeface="+mn-ea"/>
                <a:cs typeface="Arial" pitchFamily="34" charset="0"/>
              </a:defRPr>
            </a:lvl4pPr>
            <a:lvl5pPr marL="1146175" indent="-231775" algn="l" defTabSz="914400" rtl="0" eaLnBrk="1" latinLnBrk="0" hangingPunct="1">
              <a:lnSpc>
                <a:spcPct val="100000"/>
              </a:lnSpc>
              <a:spcBef>
                <a:spcPts val="480"/>
              </a:spcBef>
              <a:spcAft>
                <a:spcPts val="0"/>
              </a:spcAft>
              <a:buClr>
                <a:schemeClr val="tx1"/>
              </a:buClr>
              <a:buSzPct val="80000"/>
              <a:buFont typeface="Arial" pitchFamily="34" charset="0"/>
              <a:buChar char="•"/>
              <a:defRPr sz="1600" kern="1200" baseline="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latin typeface="+mj-lt"/>
              </a:rPr>
              <a:t>Priority zones </a:t>
            </a:r>
            <a:r>
              <a:rPr lang="en-US" sz="1600" i="1" dirty="0">
                <a:latin typeface="+mj-lt"/>
              </a:rPr>
              <a:t>for in situ </a:t>
            </a:r>
            <a:r>
              <a:rPr lang="en-US" sz="1600" dirty="0">
                <a:latin typeface="+mj-lt"/>
              </a:rPr>
              <a:t>conservation of genetic diversity of </a:t>
            </a:r>
            <a:r>
              <a:rPr lang="en-US" sz="1600" i="1" dirty="0" err="1">
                <a:latin typeface="+mj-lt"/>
              </a:rPr>
              <a:t>Prunus</a:t>
            </a:r>
            <a:r>
              <a:rPr lang="en-US" sz="1600" i="1" dirty="0">
                <a:latin typeface="+mj-lt"/>
              </a:rPr>
              <a:t> </a:t>
            </a:r>
            <a:r>
              <a:rPr lang="en-US" sz="1600" i="1" dirty="0" err="1" smtClean="0">
                <a:latin typeface="+mj-lt"/>
              </a:rPr>
              <a:t>africana</a:t>
            </a:r>
            <a:endParaRPr lang="en-US" sz="1600" i="1" dirty="0">
              <a:latin typeface="+mj-lt"/>
            </a:endParaRPr>
          </a:p>
        </p:txBody>
      </p:sp>
      <p:sp>
        <p:nvSpPr>
          <p:cNvPr id="14" name="Rectangle 13"/>
          <p:cNvSpPr/>
          <p:nvPr/>
        </p:nvSpPr>
        <p:spPr>
          <a:xfrm>
            <a:off x="50800" y="5994194"/>
            <a:ext cx="9182100" cy="276999"/>
          </a:xfrm>
          <a:prstGeom prst="rect">
            <a:avLst/>
          </a:prstGeom>
        </p:spPr>
        <p:txBody>
          <a:bodyPr wrap="square">
            <a:spAutoFit/>
          </a:bodyPr>
          <a:lstStyle/>
          <a:p>
            <a:pPr>
              <a:buNone/>
            </a:pPr>
            <a:r>
              <a:rPr lang="en-GB" sz="1200" b="1" dirty="0"/>
              <a:t>Collaboration with Austrian University and member countries  of the </a:t>
            </a:r>
            <a:r>
              <a:rPr lang="en-GB" sz="1200" b="1" dirty="0" err="1"/>
              <a:t>Subsaharan</a:t>
            </a:r>
            <a:r>
              <a:rPr lang="en-GB" sz="1200" b="1" dirty="0"/>
              <a:t> Network on Forest Genetic Resources (SAFORGEN)</a:t>
            </a:r>
            <a:endParaRPr lang="en-GB" sz="1200" dirty="0" smtClean="0"/>
          </a:p>
        </p:txBody>
      </p:sp>
    </p:spTree>
    <p:extLst>
      <p:ext uri="{BB962C8B-B14F-4D97-AF65-F5344CB8AC3E}">
        <p14:creationId xmlns:p14="http://schemas.microsoft.com/office/powerpoint/2010/main" val="4040759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001664 [1600x1200] [800x600].jpg"/>
          <p:cNvPicPr>
            <a:picLocks noGrp="1" noChangeAspect="1"/>
          </p:cNvPicPr>
          <p:nvPr>
            <p:ph type="pic" sz="quarter" idx="10"/>
          </p:nvPr>
        </p:nvPicPr>
        <p:blipFill>
          <a:blip r:embed="rId3" cstate="print"/>
          <a:srcRect/>
          <a:stretch>
            <a:fillRect/>
          </a:stretch>
        </p:blipFill>
        <p:spPr/>
      </p:pic>
      <p:sp>
        <p:nvSpPr>
          <p:cNvPr id="6" name="Content Placeholder 5"/>
          <p:cNvSpPr>
            <a:spLocks noGrp="1"/>
          </p:cNvSpPr>
          <p:nvPr>
            <p:ph sz="quarter" idx="19"/>
          </p:nvPr>
        </p:nvSpPr>
        <p:spPr/>
        <p:txBody>
          <a:bodyPr/>
          <a:lstStyle/>
          <a:p>
            <a:endParaRPr lang="en-US"/>
          </a:p>
        </p:txBody>
      </p:sp>
      <p:sp>
        <p:nvSpPr>
          <p:cNvPr id="7" name="Title 6"/>
          <p:cNvSpPr>
            <a:spLocks noGrp="1"/>
          </p:cNvSpPr>
          <p:nvPr>
            <p:ph type="title"/>
          </p:nvPr>
        </p:nvSpPr>
        <p:spPr>
          <a:xfrm>
            <a:off x="744920" y="908148"/>
            <a:ext cx="3058511" cy="570857"/>
          </a:xfrm>
        </p:spPr>
        <p:txBody>
          <a:bodyPr>
            <a:noAutofit/>
          </a:bodyPr>
          <a:lstStyle/>
          <a:p>
            <a:pPr>
              <a:lnSpc>
                <a:spcPts val="3000"/>
              </a:lnSpc>
            </a:pPr>
            <a:r>
              <a:rPr lang="en-US" sz="3000" dirty="0"/>
              <a:t>Improving the availability </a:t>
            </a:r>
            <a:r>
              <a:rPr lang="en-US" sz="3000" dirty="0" smtClean="0"/>
              <a:t>of </a:t>
            </a:r>
            <a:br>
              <a:rPr lang="en-US" sz="3000" dirty="0" smtClean="0"/>
            </a:br>
            <a:r>
              <a:rPr lang="en-US" sz="3000" dirty="0" smtClean="0"/>
              <a:t>plant </a:t>
            </a:r>
            <a:r>
              <a:rPr lang="en-US" sz="3000" dirty="0"/>
              <a:t>genetic resources</a:t>
            </a:r>
            <a:endParaRPr lang="en-US" sz="3000" dirty="0">
              <a:effectLst/>
            </a:endParaRPr>
          </a:p>
        </p:txBody>
      </p:sp>
      <p:sp>
        <p:nvSpPr>
          <p:cNvPr id="9" name="Text Placeholder 8"/>
          <p:cNvSpPr>
            <a:spLocks noGrp="1"/>
          </p:cNvSpPr>
          <p:nvPr>
            <p:ph type="body" sz="quarter" idx="14"/>
          </p:nvPr>
        </p:nvSpPr>
        <p:spPr>
          <a:xfrm>
            <a:off x="650228" y="2985927"/>
            <a:ext cx="3559172" cy="3767956"/>
          </a:xfrm>
        </p:spPr>
        <p:txBody>
          <a:bodyPr/>
          <a:lstStyle/>
          <a:p>
            <a:pPr marL="228600" indent="-228600">
              <a:buClr>
                <a:schemeClr val="bg1"/>
              </a:buClr>
              <a:buFont typeface="Arial"/>
              <a:buChar char="•"/>
            </a:pPr>
            <a:r>
              <a:rPr lang="en-US" sz="2800" dirty="0" smtClean="0"/>
              <a:t>Information</a:t>
            </a:r>
            <a:r>
              <a:rPr lang="en-US" sz="2800" dirty="0"/>
              <a:t>: need to know what is where</a:t>
            </a:r>
          </a:p>
          <a:p>
            <a:pPr marL="228600" indent="-228600">
              <a:buClr>
                <a:schemeClr val="bg1"/>
              </a:buClr>
              <a:buFont typeface="Arial"/>
              <a:buChar char="•"/>
            </a:pPr>
            <a:r>
              <a:rPr lang="en-US" sz="2800" dirty="0" smtClean="0"/>
              <a:t>A </a:t>
            </a:r>
            <a:r>
              <a:rPr lang="en-US" sz="2800" dirty="0"/>
              <a:t>supportive policy environment</a:t>
            </a:r>
          </a:p>
          <a:p>
            <a:endParaRPr lang="en-US" sz="3200" dirty="0"/>
          </a:p>
        </p:txBody>
      </p:sp>
      <p:sp>
        <p:nvSpPr>
          <p:cNvPr id="5" name="Text Placeholder 4"/>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384857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sz="quarter" idx="12"/>
          </p:nvPr>
        </p:nvSpPr>
        <p:spPr>
          <a:xfrm>
            <a:off x="478971" y="1349115"/>
            <a:ext cx="8331161" cy="2293495"/>
          </a:xfrm>
          <a:noFill/>
        </p:spPr>
        <p:txBody>
          <a:bodyPr/>
          <a:lstStyle/>
          <a:p>
            <a:pPr eaLnBrk="1" hangingPunct="1">
              <a:buFontTx/>
              <a:buChar char="•"/>
            </a:pPr>
            <a:r>
              <a:rPr lang="en-US" dirty="0" smtClean="0"/>
              <a:t>How can we facilitate access to valuable traits ? </a:t>
            </a:r>
          </a:p>
          <a:p>
            <a:pPr lvl="1" eaLnBrk="1" hangingPunct="1">
              <a:buFontTx/>
              <a:buChar char="•"/>
            </a:pPr>
            <a:endParaRPr lang="en-US" sz="800" dirty="0" smtClean="0"/>
          </a:p>
          <a:p>
            <a:pPr lvl="1" eaLnBrk="1" hangingPunct="1">
              <a:buFontTx/>
              <a:buChar char="•"/>
            </a:pPr>
            <a:r>
              <a:rPr lang="en-US" sz="2000" dirty="0" smtClean="0"/>
              <a:t>By linking genebank accessions to geographic/climate data</a:t>
            </a:r>
          </a:p>
          <a:p>
            <a:pPr lvl="1" eaLnBrk="1" hangingPunct="1">
              <a:buFontTx/>
              <a:buChar char="•"/>
            </a:pPr>
            <a:r>
              <a:rPr lang="en-US" sz="2000" dirty="0" smtClean="0"/>
              <a:t>By adding new functionality for selection to informatics systems (GENESYS portal )</a:t>
            </a:r>
          </a:p>
          <a:p>
            <a:pPr eaLnBrk="1" hangingPunct="1"/>
            <a:endParaRPr lang="en-US" sz="2000" dirty="0" smtClean="0"/>
          </a:p>
          <a:p>
            <a:pPr lvl="1" eaLnBrk="1" hangingPunct="1">
              <a:lnSpc>
                <a:spcPct val="90000"/>
              </a:lnSpc>
            </a:pPr>
            <a:endParaRPr lang="en-US" dirty="0" smtClean="0">
              <a:solidFill>
                <a:srgbClr val="009900"/>
              </a:solidFill>
            </a:endParaRPr>
          </a:p>
          <a:p>
            <a:pPr eaLnBrk="1" hangingPunct="1">
              <a:lnSpc>
                <a:spcPct val="90000"/>
              </a:lnSpc>
            </a:pPr>
            <a:endParaRPr lang="en-US" sz="2000" dirty="0" smtClean="0"/>
          </a:p>
        </p:txBody>
      </p:sp>
      <p:sp>
        <p:nvSpPr>
          <p:cNvPr id="8194" name="Rectangle 4"/>
          <p:cNvSpPr>
            <a:spLocks noGrp="1" noChangeArrowheads="1"/>
          </p:cNvSpPr>
          <p:nvPr>
            <p:ph type="title"/>
          </p:nvPr>
        </p:nvSpPr>
        <p:spPr/>
        <p:txBody>
          <a:bodyPr/>
          <a:lstStyle/>
          <a:p>
            <a:pPr algn="ctr" eaLnBrk="1" hangingPunct="1"/>
            <a:r>
              <a:rPr lang="en-US" dirty="0" smtClean="0">
                <a:effectLst>
                  <a:outerShdw blurRad="38100" dist="38100" dir="2700000" algn="tl">
                    <a:srgbClr val="C0C0C0"/>
                  </a:outerShdw>
                </a:effectLst>
              </a:rPr>
              <a:t>Knowing what is available</a:t>
            </a:r>
          </a:p>
        </p:txBody>
      </p:sp>
      <p:pic>
        <p:nvPicPr>
          <p:cNvPr id="9" name="Picture 2" descr="D:\Album D\Album 2009\Costa Rica\catie\DSC04149.JPG"/>
          <p:cNvPicPr>
            <a:picLocks noChangeAspect="1" noChangeArrowheads="1"/>
          </p:cNvPicPr>
          <p:nvPr/>
        </p:nvPicPr>
        <p:blipFill>
          <a:blip r:embed="rId3" cstate="print"/>
          <a:srcRect/>
          <a:stretch>
            <a:fillRect/>
          </a:stretch>
        </p:blipFill>
        <p:spPr bwMode="auto">
          <a:xfrm>
            <a:off x="3114675" y="4213225"/>
            <a:ext cx="2928937" cy="2197100"/>
          </a:xfrm>
          <a:prstGeom prst="rect">
            <a:avLst/>
          </a:prstGeom>
          <a:noFill/>
          <a:ln w="9525">
            <a:noFill/>
            <a:miter lim="800000"/>
            <a:headEnd/>
            <a:tailEnd/>
          </a:ln>
        </p:spPr>
      </p:pic>
      <p:pic>
        <p:nvPicPr>
          <p:cNvPr id="8" name="Picture 2" descr="D:\Album D\Album 2009\EthiopiaJan09\DSC04372.JPG"/>
          <p:cNvPicPr>
            <a:picLocks noChangeAspect="1" noChangeArrowheads="1"/>
          </p:cNvPicPr>
          <p:nvPr/>
        </p:nvPicPr>
        <p:blipFill>
          <a:blip r:embed="rId4" cstate="print"/>
          <a:srcRect/>
          <a:stretch>
            <a:fillRect/>
          </a:stretch>
        </p:blipFill>
        <p:spPr bwMode="auto">
          <a:xfrm>
            <a:off x="6038850" y="4210050"/>
            <a:ext cx="3235029" cy="2209800"/>
          </a:xfrm>
          <a:prstGeom prst="rect">
            <a:avLst/>
          </a:prstGeom>
          <a:noFill/>
          <a:ln w="9525">
            <a:noFill/>
            <a:miter lim="800000"/>
            <a:headEnd/>
            <a:tailEnd/>
          </a:ln>
        </p:spPr>
      </p:pic>
      <p:sp>
        <p:nvSpPr>
          <p:cNvPr id="11" name="TextBox 10"/>
          <p:cNvSpPr txBox="1"/>
          <p:nvPr/>
        </p:nvSpPr>
        <p:spPr>
          <a:xfrm>
            <a:off x="534650" y="3193140"/>
            <a:ext cx="7772400" cy="1015663"/>
          </a:xfrm>
          <a:prstGeom prst="rect">
            <a:avLst/>
          </a:prstGeom>
          <a:noFill/>
        </p:spPr>
        <p:txBody>
          <a:bodyPr wrap="square" rtlCol="0">
            <a:spAutoFit/>
          </a:bodyPr>
          <a:lstStyle/>
          <a:p>
            <a:pPr marL="287338" indent="-287338">
              <a:buSzPct val="120000"/>
              <a:buFont typeface="Arial" pitchFamily="34" charset="0"/>
              <a:buChar char="•"/>
            </a:pPr>
            <a:r>
              <a:rPr lang="en-US" sz="2000" dirty="0" err="1" smtClean="0"/>
              <a:t>Genebanks</a:t>
            </a:r>
            <a:r>
              <a:rPr lang="en-US" sz="2000" dirty="0" smtClean="0"/>
              <a:t> worldwide hold 7.4 million accessions  (FAO SOW2,  2010)</a:t>
            </a:r>
          </a:p>
          <a:p>
            <a:pPr marL="287338" indent="-287338">
              <a:buSzPct val="120000"/>
              <a:buFont typeface="Arial" pitchFamily="34" charset="0"/>
              <a:buChar char="•"/>
            </a:pPr>
            <a:endParaRPr lang="en-US" sz="2000" b="0" dirty="0" smtClean="0"/>
          </a:p>
          <a:p>
            <a:pPr marL="287338" indent="-287338">
              <a:buSzPct val="120000"/>
              <a:buFont typeface="Arial" pitchFamily="34" charset="0"/>
              <a:buChar char="•"/>
            </a:pPr>
            <a:r>
              <a:rPr lang="en-US" sz="2000" b="0" dirty="0" smtClean="0"/>
              <a:t>Uncounted traditional collections held by farmers</a:t>
            </a:r>
            <a:endParaRPr lang="en-US" sz="2000" dirty="0"/>
          </a:p>
        </p:txBody>
      </p:sp>
      <p:pic>
        <p:nvPicPr>
          <p:cNvPr id="12" name="Picture 12" descr="GENESYS logo-colour.jpg"/>
          <p:cNvPicPr>
            <a:picLocks noChangeAspect="1"/>
          </p:cNvPicPr>
          <p:nvPr/>
        </p:nvPicPr>
        <p:blipFill>
          <a:blip r:embed="rId5" cstate="print"/>
          <a:srcRect/>
          <a:stretch>
            <a:fillRect/>
          </a:stretch>
        </p:blipFill>
        <p:spPr bwMode="auto">
          <a:xfrm>
            <a:off x="0" y="4953000"/>
            <a:ext cx="3048000" cy="10793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Up Arrow 34"/>
          <p:cNvSpPr/>
          <p:nvPr/>
        </p:nvSpPr>
        <p:spPr>
          <a:xfrm>
            <a:off x="4694818" y="1418444"/>
            <a:ext cx="630214" cy="3153556"/>
          </a:xfrm>
          <a:prstGeom prst="upArrow">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8" name="Rounded Rectangle 37"/>
          <p:cNvSpPr/>
          <p:nvPr/>
        </p:nvSpPr>
        <p:spPr>
          <a:xfrm>
            <a:off x="1273668" y="152400"/>
            <a:ext cx="4953000" cy="1146297"/>
          </a:xfrm>
          <a:prstGeom prst="roundRect">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AB800"/>
                </a:solidFill>
              </a:rPr>
              <a:t>Global Web Portal(s) </a:t>
            </a:r>
            <a:r>
              <a:rPr lang="en-US" sz="2400" b="1" dirty="0" smtClean="0">
                <a:solidFill>
                  <a:schemeClr val="tx2"/>
                </a:solidFill>
              </a:rPr>
              <a:t>for</a:t>
            </a:r>
          </a:p>
          <a:p>
            <a:pPr algn="ctr"/>
            <a:r>
              <a:rPr lang="en-US" sz="2400" b="1" dirty="0" smtClean="0">
                <a:solidFill>
                  <a:schemeClr val="tx2"/>
                </a:solidFill>
              </a:rPr>
              <a:t>Agrobiodiversity</a:t>
            </a:r>
          </a:p>
          <a:p>
            <a:pPr algn="ctr"/>
            <a:r>
              <a:rPr lang="en-US" sz="2400" b="1" i="1" dirty="0">
                <a:solidFill>
                  <a:schemeClr val="tx2"/>
                </a:solidFill>
              </a:rPr>
              <a:t>e</a:t>
            </a:r>
            <a:r>
              <a:rPr lang="en-US" sz="2400" b="1" i="1" dirty="0" smtClean="0">
                <a:solidFill>
                  <a:schemeClr val="tx2"/>
                </a:solidFill>
              </a:rPr>
              <a:t>x situ </a:t>
            </a:r>
            <a:r>
              <a:rPr lang="en-US" sz="2400" b="1" dirty="0" smtClean="0">
                <a:solidFill>
                  <a:schemeClr val="tx2"/>
                </a:solidFill>
              </a:rPr>
              <a:t>PGR</a:t>
            </a:r>
            <a:r>
              <a:rPr lang="en-US" sz="2400" b="1" dirty="0">
                <a:solidFill>
                  <a:schemeClr val="tx2"/>
                </a:solidFill>
              </a:rPr>
              <a:t> </a:t>
            </a:r>
            <a:r>
              <a:rPr lang="en-US" sz="2400" b="1" dirty="0" smtClean="0">
                <a:solidFill>
                  <a:schemeClr val="tx2"/>
                </a:solidFill>
              </a:rPr>
              <a:t>and </a:t>
            </a:r>
            <a:r>
              <a:rPr lang="en-US" sz="2400" b="1" i="1" dirty="0" smtClean="0">
                <a:solidFill>
                  <a:schemeClr val="tx2"/>
                </a:solidFill>
              </a:rPr>
              <a:t>in situ</a:t>
            </a:r>
            <a:r>
              <a:rPr lang="en-US" sz="2400" b="1" dirty="0" smtClean="0">
                <a:solidFill>
                  <a:schemeClr val="tx2"/>
                </a:solidFill>
              </a:rPr>
              <a:t>/on farm ABD</a:t>
            </a:r>
          </a:p>
        </p:txBody>
      </p:sp>
      <p:sp>
        <p:nvSpPr>
          <p:cNvPr id="41" name="Rounded Rectangle 40"/>
          <p:cNvSpPr/>
          <p:nvPr/>
        </p:nvSpPr>
        <p:spPr>
          <a:xfrm>
            <a:off x="2649531" y="2514600"/>
            <a:ext cx="4109595" cy="1469885"/>
          </a:xfrm>
          <a:prstGeom prst="roundRect">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7AB800"/>
                </a:solidFill>
              </a:rPr>
              <a:t>PGR/ABD Registries</a:t>
            </a:r>
          </a:p>
          <a:p>
            <a:pPr marL="285750" indent="-285750">
              <a:buFont typeface="Wingdings" pitchFamily="2" charset="2"/>
              <a:buChar char="ü"/>
            </a:pPr>
            <a:r>
              <a:rPr lang="en-US" b="1" dirty="0" smtClean="0">
                <a:solidFill>
                  <a:schemeClr val="tx2"/>
                </a:solidFill>
              </a:rPr>
              <a:t>National (NBPGR, GRIN, etc.)</a:t>
            </a:r>
          </a:p>
          <a:p>
            <a:pPr marL="285750" indent="-285750">
              <a:buFont typeface="Wingdings" pitchFamily="2" charset="2"/>
              <a:buChar char="ü"/>
            </a:pPr>
            <a:r>
              <a:rPr lang="en-US" b="1" dirty="0" smtClean="0">
                <a:solidFill>
                  <a:schemeClr val="tx2"/>
                </a:solidFill>
              </a:rPr>
              <a:t>Regional Networks (e.g. EURISCO)</a:t>
            </a:r>
          </a:p>
          <a:p>
            <a:pPr marL="285750" indent="-285750">
              <a:buFont typeface="Wingdings" pitchFamily="2" charset="2"/>
              <a:buChar char="ü"/>
            </a:pPr>
            <a:r>
              <a:rPr lang="en-US" b="1" dirty="0" smtClean="0">
                <a:solidFill>
                  <a:schemeClr val="tx2"/>
                </a:solidFill>
              </a:rPr>
              <a:t>Crop-Specific (e.g. MGIS, IRIS, etc.)</a:t>
            </a:r>
            <a:endParaRPr lang="fr-FR" b="1" dirty="0">
              <a:solidFill>
                <a:schemeClr val="tx2"/>
              </a:solidFill>
            </a:endParaRPr>
          </a:p>
        </p:txBody>
      </p:sp>
      <p:sp>
        <p:nvSpPr>
          <p:cNvPr id="42" name="Up-Down Arrow 41"/>
          <p:cNvSpPr/>
          <p:nvPr/>
        </p:nvSpPr>
        <p:spPr>
          <a:xfrm rot="2795176">
            <a:off x="2497440" y="4026638"/>
            <a:ext cx="609600" cy="914400"/>
          </a:xfrm>
          <a:prstGeom prst="upDownArrow">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3" name="Can 42"/>
          <p:cNvSpPr/>
          <p:nvPr/>
        </p:nvSpPr>
        <p:spPr>
          <a:xfrm>
            <a:off x="3505200" y="4682882"/>
            <a:ext cx="2362200" cy="2022718"/>
          </a:xfrm>
          <a:prstGeom prst="can">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tx2"/>
              </a:solidFill>
            </a:endParaRPr>
          </a:p>
          <a:p>
            <a:pPr algn="ctr"/>
            <a:r>
              <a:rPr lang="en-US" sz="2000" b="1" dirty="0" smtClean="0">
                <a:solidFill>
                  <a:srgbClr val="7AB800"/>
                </a:solidFill>
              </a:rPr>
              <a:t>PGR Data Standards</a:t>
            </a:r>
          </a:p>
          <a:p>
            <a:pPr marL="285750" indent="-285750">
              <a:buFont typeface="Wingdings" pitchFamily="2" charset="2"/>
              <a:buChar char="ü"/>
            </a:pPr>
            <a:r>
              <a:rPr lang="en-US" sz="1600" b="1" dirty="0" smtClean="0">
                <a:solidFill>
                  <a:schemeClr val="tx2"/>
                </a:solidFill>
              </a:rPr>
              <a:t>Global data identifiers</a:t>
            </a:r>
          </a:p>
          <a:p>
            <a:pPr marL="285750" indent="-285750">
              <a:buFont typeface="Wingdings" pitchFamily="2" charset="2"/>
              <a:buChar char="ü"/>
            </a:pPr>
            <a:r>
              <a:rPr lang="en-US" sz="1600" b="1" dirty="0" smtClean="0">
                <a:solidFill>
                  <a:schemeClr val="tx2"/>
                </a:solidFill>
              </a:rPr>
              <a:t>Descriptors</a:t>
            </a:r>
          </a:p>
          <a:p>
            <a:pPr marL="285750" indent="-285750">
              <a:buFont typeface="Wingdings" pitchFamily="2" charset="2"/>
              <a:buChar char="ü"/>
            </a:pPr>
            <a:r>
              <a:rPr lang="en-US" sz="1600" b="1" dirty="0" smtClean="0">
                <a:solidFill>
                  <a:schemeClr val="tx2"/>
                </a:solidFill>
              </a:rPr>
              <a:t>Crop Ontology</a:t>
            </a:r>
          </a:p>
          <a:p>
            <a:pPr marL="285750" indent="-285750">
              <a:buFont typeface="Wingdings" pitchFamily="2" charset="2"/>
              <a:buChar char="ü"/>
            </a:pPr>
            <a:r>
              <a:rPr lang="en-US" sz="1600" b="1" dirty="0" smtClean="0">
                <a:solidFill>
                  <a:schemeClr val="tx2"/>
                </a:solidFill>
              </a:rPr>
              <a:t>Web service  formats</a:t>
            </a:r>
          </a:p>
        </p:txBody>
      </p:sp>
      <p:sp>
        <p:nvSpPr>
          <p:cNvPr id="44" name="Rounded Rectangle 43"/>
          <p:cNvSpPr/>
          <p:nvPr/>
        </p:nvSpPr>
        <p:spPr>
          <a:xfrm>
            <a:off x="152400" y="4957971"/>
            <a:ext cx="2232473" cy="762000"/>
          </a:xfrm>
          <a:prstGeom prst="roundRect">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2"/>
              </a:solidFill>
            </a:endParaRPr>
          </a:p>
        </p:txBody>
      </p:sp>
      <p:sp>
        <p:nvSpPr>
          <p:cNvPr id="45" name="Rounded Rectangle 44"/>
          <p:cNvSpPr/>
          <p:nvPr/>
        </p:nvSpPr>
        <p:spPr>
          <a:xfrm>
            <a:off x="304800" y="5110371"/>
            <a:ext cx="2232473" cy="762000"/>
          </a:xfrm>
          <a:prstGeom prst="roundRect">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2"/>
              </a:solidFill>
            </a:endParaRPr>
          </a:p>
        </p:txBody>
      </p:sp>
      <p:sp>
        <p:nvSpPr>
          <p:cNvPr id="47" name="Rounded Rectangle 46"/>
          <p:cNvSpPr/>
          <p:nvPr/>
        </p:nvSpPr>
        <p:spPr>
          <a:xfrm>
            <a:off x="458752" y="5257800"/>
            <a:ext cx="2190779" cy="762000"/>
          </a:xfrm>
          <a:prstGeom prst="roundRect">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chemeClr val="tx2"/>
                </a:solidFill>
              </a:rPr>
              <a:t>i</a:t>
            </a:r>
            <a:r>
              <a:rPr lang="en-US" sz="1600" b="1" i="1" dirty="0" smtClean="0">
                <a:solidFill>
                  <a:schemeClr val="tx2"/>
                </a:solidFill>
              </a:rPr>
              <a:t>n situ</a:t>
            </a:r>
            <a:r>
              <a:rPr lang="en-US" sz="1600" b="1" dirty="0" smtClean="0">
                <a:solidFill>
                  <a:schemeClr val="tx2"/>
                </a:solidFill>
              </a:rPr>
              <a:t>/on farm</a:t>
            </a:r>
          </a:p>
          <a:p>
            <a:pPr algn="ctr"/>
            <a:r>
              <a:rPr lang="en-US" sz="1600" b="1" dirty="0" smtClean="0">
                <a:solidFill>
                  <a:schemeClr val="tx2"/>
                </a:solidFill>
              </a:rPr>
              <a:t>Agrobiodiversity Data</a:t>
            </a:r>
          </a:p>
        </p:txBody>
      </p:sp>
      <p:sp>
        <p:nvSpPr>
          <p:cNvPr id="48" name="Rounded Rectangle 47"/>
          <p:cNvSpPr/>
          <p:nvPr/>
        </p:nvSpPr>
        <p:spPr>
          <a:xfrm>
            <a:off x="6629400" y="4957971"/>
            <a:ext cx="2071105" cy="762000"/>
          </a:xfrm>
          <a:prstGeom prst="roundRect">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2"/>
              </a:solidFill>
            </a:endParaRPr>
          </a:p>
        </p:txBody>
      </p:sp>
      <p:sp>
        <p:nvSpPr>
          <p:cNvPr id="49" name="Rounded Rectangle 48"/>
          <p:cNvSpPr/>
          <p:nvPr/>
        </p:nvSpPr>
        <p:spPr>
          <a:xfrm>
            <a:off x="6803714" y="5110371"/>
            <a:ext cx="2049191" cy="762000"/>
          </a:xfrm>
          <a:prstGeom prst="roundRect">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2"/>
              </a:solidFill>
            </a:endParaRPr>
          </a:p>
        </p:txBody>
      </p:sp>
      <p:sp>
        <p:nvSpPr>
          <p:cNvPr id="50" name="Rounded Rectangle 49"/>
          <p:cNvSpPr/>
          <p:nvPr/>
        </p:nvSpPr>
        <p:spPr>
          <a:xfrm>
            <a:off x="6934200" y="5257800"/>
            <a:ext cx="2133600" cy="762000"/>
          </a:xfrm>
          <a:prstGeom prst="roundRect">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2"/>
                </a:solidFill>
              </a:rPr>
              <a:t>ex situ</a:t>
            </a:r>
            <a:r>
              <a:rPr lang="en-US" sz="2000" b="1" dirty="0" smtClean="0">
                <a:solidFill>
                  <a:schemeClr val="tx2"/>
                </a:solidFill>
              </a:rPr>
              <a:t> PGR</a:t>
            </a:r>
          </a:p>
          <a:p>
            <a:pPr algn="ctr"/>
            <a:r>
              <a:rPr lang="en-US" sz="2000" b="1" dirty="0" smtClean="0">
                <a:solidFill>
                  <a:schemeClr val="tx2"/>
                </a:solidFill>
              </a:rPr>
              <a:t>Genebank MIS</a:t>
            </a:r>
            <a:endParaRPr lang="en-US" sz="1200" dirty="0">
              <a:solidFill>
                <a:schemeClr val="tx2"/>
              </a:solidFill>
            </a:endParaRPr>
          </a:p>
        </p:txBody>
      </p:sp>
      <p:sp>
        <p:nvSpPr>
          <p:cNvPr id="51" name="Up-Down Arrow 50"/>
          <p:cNvSpPr/>
          <p:nvPr/>
        </p:nvSpPr>
        <p:spPr>
          <a:xfrm rot="18955814">
            <a:off x="5961919" y="4031506"/>
            <a:ext cx="609600" cy="914400"/>
          </a:xfrm>
          <a:prstGeom prst="upDownArrow">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Right Arrow 51"/>
          <p:cNvSpPr/>
          <p:nvPr/>
        </p:nvSpPr>
        <p:spPr>
          <a:xfrm>
            <a:off x="6069247" y="5184991"/>
            <a:ext cx="483953" cy="612760"/>
          </a:xfrm>
          <a:prstGeom prst="rightArrow">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4" name="Up Arrow 53"/>
          <p:cNvSpPr/>
          <p:nvPr/>
        </p:nvSpPr>
        <p:spPr>
          <a:xfrm>
            <a:off x="3877232" y="4038600"/>
            <a:ext cx="630214" cy="532607"/>
          </a:xfrm>
          <a:prstGeom prst="upArrow">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5" name="Left Arrow 54"/>
          <p:cNvSpPr/>
          <p:nvPr/>
        </p:nvSpPr>
        <p:spPr>
          <a:xfrm>
            <a:off x="2743200" y="5102240"/>
            <a:ext cx="553946" cy="612760"/>
          </a:xfrm>
          <a:prstGeom prst="leftArrow">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6" name="Up-Down Arrow 55"/>
          <p:cNvSpPr/>
          <p:nvPr/>
        </p:nvSpPr>
        <p:spPr>
          <a:xfrm>
            <a:off x="3627197" y="1418443"/>
            <a:ext cx="554835" cy="943758"/>
          </a:xfrm>
          <a:prstGeom prst="upDownArrow">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7" name="TextBox 56"/>
          <p:cNvSpPr txBox="1"/>
          <p:nvPr/>
        </p:nvSpPr>
        <p:spPr>
          <a:xfrm>
            <a:off x="304800" y="3996891"/>
            <a:ext cx="1531189" cy="584775"/>
          </a:xfrm>
          <a:prstGeom prst="rect">
            <a:avLst/>
          </a:prstGeom>
          <a:noFill/>
        </p:spPr>
        <p:txBody>
          <a:bodyPr wrap="square" rtlCol="0">
            <a:spAutoFit/>
          </a:bodyPr>
          <a:lstStyle/>
          <a:p>
            <a:pPr algn="r"/>
            <a:r>
              <a:rPr lang="en-US" sz="1600" i="1" dirty="0" smtClean="0"/>
              <a:t>Mobile Phone Data Collection</a:t>
            </a:r>
            <a:endParaRPr lang="fr-FR" sz="1600" i="1" dirty="0"/>
          </a:p>
        </p:txBody>
      </p:sp>
      <p:pic>
        <p:nvPicPr>
          <p:cNvPr id="58" name="Picture 2" descr="PGR_Ma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
            <a:ext cx="1323452" cy="99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 descr="C:\Users\rbruskiewich\AppData\Local\Microsoft\Windows\Temporary Internet Files\Content.IE5\1HBR6R2V\MC9004338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3890" y="3849767"/>
            <a:ext cx="914286" cy="914286"/>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1865799" y="1447800"/>
            <a:ext cx="1567464" cy="830997"/>
          </a:xfrm>
          <a:prstGeom prst="rect">
            <a:avLst/>
          </a:prstGeom>
          <a:noFill/>
        </p:spPr>
        <p:txBody>
          <a:bodyPr wrap="square" rtlCol="0">
            <a:spAutoFit/>
          </a:bodyPr>
          <a:lstStyle/>
          <a:p>
            <a:pPr algn="r"/>
            <a:r>
              <a:rPr lang="en-US" sz="1600" i="1" dirty="0" smtClean="0"/>
              <a:t>GBIF Internet Publishing Toolkit (IPT)</a:t>
            </a:r>
            <a:endParaRPr lang="fr-FR" sz="1600" i="1" dirty="0"/>
          </a:p>
        </p:txBody>
      </p:sp>
      <p:sp>
        <p:nvSpPr>
          <p:cNvPr id="61" name="TextBox 60"/>
          <p:cNvSpPr txBox="1"/>
          <p:nvPr/>
        </p:nvSpPr>
        <p:spPr>
          <a:xfrm>
            <a:off x="6876736" y="4275009"/>
            <a:ext cx="1124264" cy="338554"/>
          </a:xfrm>
          <a:prstGeom prst="rect">
            <a:avLst/>
          </a:prstGeom>
          <a:noFill/>
        </p:spPr>
        <p:txBody>
          <a:bodyPr wrap="square" rtlCol="0">
            <a:spAutoFit/>
          </a:bodyPr>
          <a:lstStyle/>
          <a:p>
            <a:r>
              <a:rPr lang="en-US" sz="1600" i="1" dirty="0" smtClean="0"/>
              <a:t>GBIF  IPT</a:t>
            </a:r>
            <a:endParaRPr lang="fr-FR" sz="1600" i="1" dirty="0"/>
          </a:p>
        </p:txBody>
      </p:sp>
      <p:sp>
        <p:nvSpPr>
          <p:cNvPr id="62" name="Left Brace 61"/>
          <p:cNvSpPr/>
          <p:nvPr/>
        </p:nvSpPr>
        <p:spPr>
          <a:xfrm>
            <a:off x="6759127" y="4289278"/>
            <a:ext cx="175073" cy="292388"/>
          </a:xfrm>
          <a:prstGeom prst="leftBrace">
            <a:avLst/>
          </a:prstGeom>
          <a:ln>
            <a:solidFill>
              <a:srgbClr val="7AB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3" name="TextBox 62"/>
          <p:cNvSpPr txBox="1"/>
          <p:nvPr/>
        </p:nvSpPr>
        <p:spPr>
          <a:xfrm>
            <a:off x="-47080" y="1305993"/>
            <a:ext cx="2307728" cy="584775"/>
          </a:xfrm>
          <a:prstGeom prst="rect">
            <a:avLst/>
          </a:prstGeom>
          <a:noFill/>
        </p:spPr>
        <p:txBody>
          <a:bodyPr wrap="square" rtlCol="0">
            <a:spAutoFit/>
          </a:bodyPr>
          <a:lstStyle/>
          <a:p>
            <a:pPr algn="ctr"/>
            <a:r>
              <a:rPr lang="en-US" sz="1600" i="1" dirty="0" smtClean="0"/>
              <a:t>Geographical Atlases</a:t>
            </a:r>
          </a:p>
          <a:p>
            <a:pPr algn="ctr"/>
            <a:r>
              <a:rPr lang="en-US" sz="1600" i="1" dirty="0" smtClean="0"/>
              <a:t>of PGR Accessions</a:t>
            </a:r>
            <a:endParaRPr lang="fr-FR" sz="1600" i="1" dirty="0"/>
          </a:p>
        </p:txBody>
      </p:sp>
      <p:sp>
        <p:nvSpPr>
          <p:cNvPr id="64" name="Rounded Rectangle 63"/>
          <p:cNvSpPr/>
          <p:nvPr/>
        </p:nvSpPr>
        <p:spPr>
          <a:xfrm>
            <a:off x="7239001" y="223155"/>
            <a:ext cx="1752600" cy="996045"/>
          </a:xfrm>
          <a:prstGeom prst="roundRect">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chemeClr val="tx2"/>
                </a:solidFill>
              </a:rPr>
              <a:t>Related</a:t>
            </a:r>
          </a:p>
          <a:p>
            <a:pPr algn="ctr"/>
            <a:r>
              <a:rPr lang="en-US" sz="2000" b="1" i="1" dirty="0" err="1" smtClean="0">
                <a:solidFill>
                  <a:schemeClr val="tx2"/>
                </a:solidFill>
              </a:rPr>
              <a:t>Germplasm</a:t>
            </a:r>
            <a:r>
              <a:rPr lang="en-US" sz="2000" b="1" i="1" dirty="0" smtClean="0">
                <a:solidFill>
                  <a:schemeClr val="tx2"/>
                </a:solidFill>
              </a:rPr>
              <a:t> Platforms</a:t>
            </a:r>
            <a:endParaRPr lang="en-US" sz="1200" dirty="0">
              <a:solidFill>
                <a:schemeClr val="tx2"/>
              </a:solidFill>
            </a:endParaRPr>
          </a:p>
        </p:txBody>
      </p:sp>
      <p:sp>
        <p:nvSpPr>
          <p:cNvPr id="65" name="TextBox 64"/>
          <p:cNvSpPr txBox="1"/>
          <p:nvPr/>
        </p:nvSpPr>
        <p:spPr>
          <a:xfrm>
            <a:off x="5817777" y="1237327"/>
            <a:ext cx="3326223" cy="1277273"/>
          </a:xfrm>
          <a:prstGeom prst="rect">
            <a:avLst/>
          </a:prstGeom>
          <a:noFill/>
        </p:spPr>
        <p:txBody>
          <a:bodyPr wrap="square" rtlCol="0">
            <a:spAutoFit/>
          </a:bodyPr>
          <a:lstStyle/>
          <a:p>
            <a:pPr algn="ctr">
              <a:spcAft>
                <a:spcPts val="600"/>
              </a:spcAft>
              <a:buClr>
                <a:schemeClr val="accent2">
                  <a:lumMod val="75000"/>
                </a:schemeClr>
              </a:buClr>
            </a:pPr>
            <a:r>
              <a:rPr lang="en-US" sz="1600" b="1" dirty="0" smtClean="0">
                <a:latin typeface="+mj-lt"/>
                <a:ea typeface="Batang" pitchFamily="18" charset="-127"/>
              </a:rPr>
              <a:t>Related ABD Monitoring &amp; Use</a:t>
            </a:r>
          </a:p>
          <a:p>
            <a:pPr marL="285750" indent="-285750">
              <a:buClr>
                <a:schemeClr val="accent2">
                  <a:lumMod val="75000"/>
                </a:schemeClr>
              </a:buClr>
              <a:buFont typeface="Wingdings" pitchFamily="2" charset="2"/>
              <a:buChar char="Ø"/>
            </a:pPr>
            <a:r>
              <a:rPr lang="en-US" sz="1400" dirty="0" smtClean="0"/>
              <a:t>FAO, ITPGRFA PID/SMTA, WIPO systems</a:t>
            </a:r>
            <a:endParaRPr lang="en-US" sz="1400" dirty="0"/>
          </a:p>
          <a:p>
            <a:pPr marL="285750" indent="-285750">
              <a:buClr>
                <a:schemeClr val="accent2">
                  <a:lumMod val="75000"/>
                </a:schemeClr>
              </a:buClr>
              <a:buFont typeface="Wingdings" pitchFamily="2" charset="2"/>
              <a:buChar char="Ø"/>
            </a:pPr>
            <a:r>
              <a:rPr lang="en-US" sz="1400" dirty="0" smtClean="0"/>
              <a:t>GBIF, </a:t>
            </a:r>
            <a:r>
              <a:rPr lang="en-US" sz="1400" dirty="0" err="1" smtClean="0"/>
              <a:t>GeoBON</a:t>
            </a:r>
            <a:r>
              <a:rPr lang="en-US" sz="1400" dirty="0" smtClean="0"/>
              <a:t>, Conservation Int’l</a:t>
            </a:r>
          </a:p>
          <a:p>
            <a:pPr marL="285750" indent="-285750">
              <a:buClr>
                <a:schemeClr val="accent2">
                  <a:lumMod val="75000"/>
                </a:schemeClr>
              </a:buClr>
              <a:buFont typeface="Wingdings" pitchFamily="2" charset="2"/>
              <a:buChar char="Ø"/>
            </a:pPr>
            <a:r>
              <a:rPr lang="en-US" sz="1400" dirty="0" smtClean="0"/>
              <a:t>Breeding &amp; </a:t>
            </a:r>
            <a:r>
              <a:rPr lang="en-US" sz="1400" dirty="0" err="1" smtClean="0"/>
              <a:t>Agroecological</a:t>
            </a:r>
            <a:r>
              <a:rPr lang="en-US" sz="1400" dirty="0" smtClean="0"/>
              <a:t>  information</a:t>
            </a:r>
          </a:p>
          <a:p>
            <a:pPr marL="285750" indent="-285750">
              <a:buClr>
                <a:schemeClr val="accent2">
                  <a:lumMod val="75000"/>
                </a:schemeClr>
              </a:buClr>
              <a:buFont typeface="Wingdings" pitchFamily="2" charset="2"/>
              <a:buChar char="Ø"/>
            </a:pPr>
            <a:r>
              <a:rPr lang="en-US" sz="1400" dirty="0" smtClean="0"/>
              <a:t>Other Global ABD monitoring systems</a:t>
            </a:r>
            <a:endParaRPr lang="fr-FR" sz="1400" dirty="0"/>
          </a:p>
        </p:txBody>
      </p:sp>
      <p:sp>
        <p:nvSpPr>
          <p:cNvPr id="66" name="Left-Right Arrow 65"/>
          <p:cNvSpPr/>
          <p:nvPr/>
        </p:nvSpPr>
        <p:spPr>
          <a:xfrm>
            <a:off x="6324601" y="434654"/>
            <a:ext cx="838200" cy="573149"/>
          </a:xfrm>
          <a:prstGeom prst="leftRightArrow">
            <a:avLst/>
          </a:prstGeom>
          <a:solidFill>
            <a:schemeClr val="bg1"/>
          </a:solidFill>
          <a:ln>
            <a:solidFill>
              <a:srgbClr val="ADB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7" name="Right Brace 66"/>
          <p:cNvSpPr/>
          <p:nvPr/>
        </p:nvSpPr>
        <p:spPr>
          <a:xfrm>
            <a:off x="3343832" y="1447800"/>
            <a:ext cx="202902" cy="838476"/>
          </a:xfrm>
          <a:prstGeom prst="rightBrace">
            <a:avLst/>
          </a:prstGeom>
          <a:ln>
            <a:solidFill>
              <a:srgbClr val="7AB8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8" name="TextBox 67"/>
          <p:cNvSpPr txBox="1"/>
          <p:nvPr/>
        </p:nvSpPr>
        <p:spPr>
          <a:xfrm>
            <a:off x="6110810" y="6102927"/>
            <a:ext cx="2956990" cy="523220"/>
          </a:xfrm>
          <a:prstGeom prst="rect">
            <a:avLst/>
          </a:prstGeom>
          <a:noFill/>
        </p:spPr>
        <p:txBody>
          <a:bodyPr wrap="square" rtlCol="0">
            <a:spAutoFit/>
          </a:bodyPr>
          <a:lstStyle/>
          <a:p>
            <a:pPr marL="285750" indent="-285750">
              <a:buClr>
                <a:schemeClr val="accent2">
                  <a:lumMod val="75000"/>
                </a:schemeClr>
              </a:buClr>
              <a:buFont typeface="Wingdings" pitchFamily="2" charset="2"/>
              <a:buChar char="Ø"/>
            </a:pPr>
            <a:r>
              <a:rPr lang="en-US" sz="1400" dirty="0" smtClean="0"/>
              <a:t>GRIN-Global</a:t>
            </a:r>
          </a:p>
          <a:p>
            <a:pPr marL="285750" indent="-285750">
              <a:buClr>
                <a:schemeClr val="accent2">
                  <a:lumMod val="75000"/>
                </a:schemeClr>
              </a:buClr>
              <a:buFont typeface="Wingdings" pitchFamily="2" charset="2"/>
              <a:buChar char="Ø"/>
            </a:pPr>
            <a:r>
              <a:rPr lang="en-US" sz="1400" dirty="0" smtClean="0"/>
              <a:t>Other Genebank MIS: e.g. SDIS</a:t>
            </a:r>
          </a:p>
        </p:txBody>
      </p:sp>
    </p:spTree>
    <p:extLst>
      <p:ext uri="{BB962C8B-B14F-4D97-AF65-F5344CB8AC3E}">
        <p14:creationId xmlns:p14="http://schemas.microsoft.com/office/powerpoint/2010/main" val="1723372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1256" y="216196"/>
            <a:ext cx="8305800" cy="1077218"/>
          </a:xfrm>
          <a:prstGeom prst="rect">
            <a:avLst/>
          </a:prstGeom>
        </p:spPr>
        <p:txBody>
          <a:bodyPr wrap="square">
            <a:spAutoFit/>
          </a:bodyPr>
          <a:lstStyle/>
          <a:p>
            <a:r>
              <a:rPr lang="en-GB" sz="3200" b="1" dirty="0" smtClean="0">
                <a:solidFill>
                  <a:schemeClr val="tx2"/>
                </a:solidFill>
                <a:latin typeface="+mj-lt"/>
                <a:cs typeface="Arial" pitchFamily="34" charset="0"/>
              </a:rPr>
              <a:t>Supportive policies for access to and use of genetic resources</a:t>
            </a:r>
          </a:p>
        </p:txBody>
      </p:sp>
      <p:pic>
        <p:nvPicPr>
          <p:cNvPr id="4" name="Picture 2"/>
          <p:cNvPicPr>
            <a:picLocks noChangeAspect="1" noChangeArrowheads="1"/>
          </p:cNvPicPr>
          <p:nvPr/>
        </p:nvPicPr>
        <p:blipFill>
          <a:blip r:embed="rId2" cstate="print"/>
          <a:srcRect/>
          <a:stretch>
            <a:fillRect/>
          </a:stretch>
        </p:blipFill>
        <p:spPr bwMode="auto">
          <a:xfrm>
            <a:off x="430627" y="1554130"/>
            <a:ext cx="4577316" cy="3416521"/>
          </a:xfrm>
          <a:prstGeom prst="rect">
            <a:avLst/>
          </a:prstGeom>
          <a:noFill/>
          <a:ln w="9525">
            <a:solidFill>
              <a:srgbClr val="006600"/>
            </a:solidFill>
            <a:miter lim="800000"/>
            <a:headEnd/>
            <a:tailEnd/>
          </a:ln>
          <a:effectLst/>
        </p:spPr>
      </p:pic>
      <p:pic>
        <p:nvPicPr>
          <p:cNvPr id="5" name="Picture 11" descr="Origins of distributed material from genebanks 1979-2009 no Svalbard with legend.jpg"/>
          <p:cNvPicPr>
            <a:picLocks noChangeAspect="1" noChangeArrowheads="1"/>
          </p:cNvPicPr>
          <p:nvPr/>
        </p:nvPicPr>
        <p:blipFill>
          <a:blip r:embed="rId3" cstate="print"/>
          <a:srcRect/>
          <a:stretch>
            <a:fillRect/>
          </a:stretch>
        </p:blipFill>
        <p:spPr bwMode="auto">
          <a:xfrm>
            <a:off x="5410200" y="4024410"/>
            <a:ext cx="3381183" cy="2239963"/>
          </a:xfrm>
          <a:prstGeom prst="rect">
            <a:avLst/>
          </a:prstGeom>
          <a:noFill/>
          <a:ln w="12700">
            <a:solidFill>
              <a:srgbClr val="006600"/>
            </a:solidFill>
            <a:miter lim="800000"/>
            <a:headEnd/>
            <a:tailEnd/>
          </a:ln>
        </p:spPr>
      </p:pic>
      <p:sp>
        <p:nvSpPr>
          <p:cNvPr id="6" name="Rectangle 5"/>
          <p:cNvSpPr/>
          <p:nvPr/>
        </p:nvSpPr>
        <p:spPr>
          <a:xfrm>
            <a:off x="5334000" y="1438936"/>
            <a:ext cx="3810000" cy="2527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2200" dirty="0" smtClean="0">
                <a:solidFill>
                  <a:schemeClr val="tx1"/>
                </a:solidFill>
                <a:cs typeface="Arial" pitchFamily="34" charset="0"/>
              </a:rPr>
              <a:t> Implementation of the International Treaty on Plant genetic Resources for Food and Agriculture (ITPGRFA)</a:t>
            </a:r>
          </a:p>
          <a:p>
            <a:pPr>
              <a:buFont typeface="Arial" pitchFamily="34" charset="0"/>
              <a:buChar char="•"/>
            </a:pPr>
            <a:endParaRPr lang="en-US" sz="2200" dirty="0" smtClean="0">
              <a:solidFill>
                <a:schemeClr val="tx1"/>
              </a:solidFill>
              <a:cs typeface="Arial" pitchFamily="34" charset="0"/>
            </a:endParaRPr>
          </a:p>
          <a:p>
            <a:pPr>
              <a:buFont typeface="Arial" pitchFamily="34" charset="0"/>
              <a:buChar char="•"/>
            </a:pPr>
            <a:r>
              <a:rPr lang="en-US" sz="2200" dirty="0" smtClean="0">
                <a:solidFill>
                  <a:schemeClr val="tx1"/>
                </a:solidFill>
                <a:cs typeface="Arial" pitchFamily="34" charset="0"/>
              </a:rPr>
              <a:t>Improving the functioning of the ITPGRFA</a:t>
            </a:r>
          </a:p>
        </p:txBody>
      </p:sp>
      <p:sp>
        <p:nvSpPr>
          <p:cNvPr id="7" name="Rectangle 6"/>
          <p:cNvSpPr/>
          <p:nvPr/>
        </p:nvSpPr>
        <p:spPr>
          <a:xfrm>
            <a:off x="350878" y="5091192"/>
            <a:ext cx="4800600" cy="1054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2200" dirty="0" smtClean="0">
                <a:solidFill>
                  <a:schemeClr val="tx1"/>
                </a:solidFill>
                <a:cs typeface="Arial" pitchFamily="34" charset="0"/>
              </a:rPr>
              <a:t> National policies that support the use of diversity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63229" y="1261914"/>
            <a:ext cx="3928532" cy="915188"/>
          </a:xfrm>
        </p:spPr>
        <p:txBody>
          <a:bodyPr/>
          <a:lstStyle/>
          <a:p>
            <a:r>
              <a:rPr lang="en-US" dirty="0" smtClean="0"/>
              <a:t>Thank you</a:t>
            </a:r>
            <a:endParaRPr lang="en-US" dirty="0"/>
          </a:p>
        </p:txBody>
      </p:sp>
      <p:pic>
        <p:nvPicPr>
          <p:cNvPr id="3" name="Content Placeholder 3" descr="ccafs-logo2.eps"/>
          <p:cNvPicPr>
            <a:picLocks noChangeAspect="1"/>
          </p:cNvPicPr>
          <p:nvPr/>
        </p:nvPicPr>
        <p:blipFill>
          <a:blip r:embed="rId3" cstate="print"/>
          <a:srcRect/>
          <a:stretch>
            <a:fillRect/>
          </a:stretch>
        </p:blipFill>
        <p:spPr bwMode="auto">
          <a:xfrm>
            <a:off x="798286" y="1391615"/>
            <a:ext cx="1727200" cy="789020"/>
          </a:xfrm>
          <a:prstGeom prst="rect">
            <a:avLst/>
          </a:prstGeom>
          <a:noFill/>
          <a:ln w="9525">
            <a:solidFill>
              <a:schemeClr val="accent3">
                <a:lumMod val="75000"/>
              </a:schemeClr>
            </a:solid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Feeding a growing population</a:t>
            </a:r>
            <a:endParaRPr lang="en-US" sz="3200" dirty="0">
              <a:effectLst/>
            </a:endParaRPr>
          </a:p>
        </p:txBody>
      </p:sp>
      <p:sp>
        <p:nvSpPr>
          <p:cNvPr id="9" name="Text Placeholder 8"/>
          <p:cNvSpPr>
            <a:spLocks noGrp="1"/>
          </p:cNvSpPr>
          <p:nvPr>
            <p:ph type="body" sz="quarter" idx="14"/>
          </p:nvPr>
        </p:nvSpPr>
        <p:spPr/>
        <p:txBody>
          <a:bodyPr/>
          <a:lstStyle/>
          <a:p>
            <a:endParaRPr lang="en-US" dirty="0" smtClean="0"/>
          </a:p>
          <a:p>
            <a:r>
              <a:rPr lang="en-US" sz="3200" dirty="0" smtClean="0"/>
              <a:t>By </a:t>
            </a:r>
            <a:r>
              <a:rPr lang="en-US" sz="3200" dirty="0"/>
              <a:t>2050...</a:t>
            </a:r>
            <a:br>
              <a:rPr lang="en-US" sz="3200" dirty="0"/>
            </a:br>
            <a:r>
              <a:rPr lang="en-US" sz="3200" dirty="0"/>
              <a:t>World population </a:t>
            </a:r>
            <a:r>
              <a:rPr lang="en-US" sz="3200" dirty="0" smtClean="0"/>
              <a:t>will grow </a:t>
            </a:r>
            <a:br>
              <a:rPr lang="en-US" sz="3200" dirty="0" smtClean="0"/>
            </a:br>
            <a:r>
              <a:rPr lang="en-US" sz="3200" dirty="0" smtClean="0"/>
              <a:t>to </a:t>
            </a:r>
            <a:r>
              <a:rPr lang="en-US" sz="3200" dirty="0"/>
              <a:t>9.2 billion = </a:t>
            </a:r>
            <a:r>
              <a:rPr lang="en-US" sz="3200" b="1" dirty="0"/>
              <a:t>growth of 37% </a:t>
            </a:r>
            <a:r>
              <a:rPr lang="en-US" sz="3200" b="1" dirty="0" smtClean="0"/>
              <a:t/>
            </a:r>
            <a:br>
              <a:rPr lang="en-US" sz="3200" b="1" dirty="0" smtClean="0"/>
            </a:br>
            <a:endParaRPr lang="en-US" sz="3200" b="1" dirty="0"/>
          </a:p>
          <a:p>
            <a:r>
              <a:rPr lang="en-US" sz="3200" dirty="0"/>
              <a:t>Food production </a:t>
            </a:r>
            <a:r>
              <a:rPr lang="en-US" sz="3200" dirty="0" smtClean="0"/>
              <a:t>must </a:t>
            </a:r>
            <a:r>
              <a:rPr lang="en-US" sz="3200" dirty="0"/>
              <a:t>increase </a:t>
            </a:r>
            <a:r>
              <a:rPr lang="en-US" sz="3200" b="1" dirty="0" smtClean="0"/>
              <a:t>by </a:t>
            </a:r>
            <a:r>
              <a:rPr lang="en-US" sz="3200" b="1" dirty="0"/>
              <a:t>more </a:t>
            </a:r>
            <a:r>
              <a:rPr lang="en-US" sz="3200" b="1"/>
              <a:t>than </a:t>
            </a:r>
            <a:r>
              <a:rPr lang="en-US" sz="3200" b="1" smtClean="0"/>
              <a:t>60</a:t>
            </a:r>
            <a:r>
              <a:rPr lang="en-US" sz="3200" b="1" dirty="0"/>
              <a:t>% </a:t>
            </a:r>
            <a:r>
              <a:rPr lang="en-US" sz="3200" dirty="0"/>
              <a:t>... </a:t>
            </a:r>
            <a:r>
              <a:rPr lang="en-US" sz="3200" dirty="0" smtClean="0"/>
              <a:t/>
            </a:r>
            <a:br>
              <a:rPr lang="en-US" sz="3200" dirty="0" smtClean="0"/>
            </a:br>
            <a:r>
              <a:rPr lang="en-US" sz="3200" dirty="0" smtClean="0"/>
              <a:t>and </a:t>
            </a:r>
            <a:r>
              <a:rPr lang="en-US" sz="3200" dirty="0"/>
              <a:t>be sustainable </a:t>
            </a:r>
            <a:endParaRPr lang="en-US" sz="3200" dirty="0">
              <a:effectLst/>
            </a:endParaRPr>
          </a:p>
        </p:txBody>
      </p:sp>
      <p:pic>
        <p:nvPicPr>
          <p:cNvPr id="10" name="Picture 4" descr="healthypeopl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99412" y="1527337"/>
            <a:ext cx="3562350" cy="424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232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capozio\Desktop\PPT\Photos for ppt\Resized\D001195_edited.jpg"/>
          <p:cNvPicPr>
            <a:picLocks noChangeAspect="1" noChangeArrowheads="1"/>
          </p:cNvPicPr>
          <p:nvPr/>
        </p:nvPicPr>
        <p:blipFill>
          <a:blip r:embed="rId3" cstate="screen"/>
          <a:srcRect/>
          <a:stretch>
            <a:fillRect/>
          </a:stretch>
        </p:blipFill>
        <p:spPr bwMode="auto">
          <a:xfrm>
            <a:off x="0" y="-56699"/>
            <a:ext cx="9512490" cy="6468493"/>
          </a:xfrm>
          <a:prstGeom prst="rect">
            <a:avLst/>
          </a:prstGeom>
          <a:noFill/>
        </p:spPr>
      </p:pic>
      <p:sp>
        <p:nvSpPr>
          <p:cNvPr id="6" name="Rectangle 5"/>
          <p:cNvSpPr/>
          <p:nvPr/>
        </p:nvSpPr>
        <p:spPr>
          <a:xfrm>
            <a:off x="433137" y="-158245"/>
            <a:ext cx="4032536" cy="6570920"/>
          </a:xfrm>
          <a:prstGeom prst="rect">
            <a:avLst/>
          </a:prstGeom>
          <a:solidFill>
            <a:srgbClr val="47453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itle 2"/>
          <p:cNvSpPr>
            <a:spLocks noGrp="1"/>
          </p:cNvSpPr>
          <p:nvPr>
            <p:ph type="title" idx="4294967295"/>
          </p:nvPr>
        </p:nvSpPr>
        <p:spPr>
          <a:xfrm>
            <a:off x="701777" y="313904"/>
            <a:ext cx="3525838" cy="928042"/>
          </a:xfrm>
          <a:prstGeom prst="rect">
            <a:avLst/>
          </a:prstGeom>
        </p:spPr>
        <p:txBody>
          <a:bodyPr>
            <a:noAutofit/>
          </a:bodyPr>
          <a:lstStyle/>
          <a:p>
            <a:pPr>
              <a:lnSpc>
                <a:spcPts val="2900"/>
              </a:lnSpc>
            </a:pPr>
            <a:r>
              <a:rPr lang="en-US" sz="3200" dirty="0" smtClean="0">
                <a:solidFill>
                  <a:schemeClr val="tx2"/>
                </a:solidFill>
                <a:latin typeface="Arial Narrow" pitchFamily="34" charset="0"/>
                <a:cs typeface="Calibri" pitchFamily="34" charset="0"/>
              </a:rPr>
              <a:t>Triple burden of malnutrition </a:t>
            </a:r>
          </a:p>
        </p:txBody>
      </p:sp>
      <p:sp>
        <p:nvSpPr>
          <p:cNvPr id="4" name="Content Placeholder 3"/>
          <p:cNvSpPr>
            <a:spLocks noGrp="1"/>
          </p:cNvSpPr>
          <p:nvPr>
            <p:ph sz="quarter" idx="4294967295"/>
          </p:nvPr>
        </p:nvSpPr>
        <p:spPr>
          <a:xfrm>
            <a:off x="680512" y="1292099"/>
            <a:ext cx="3444875" cy="5090818"/>
          </a:xfrm>
          <a:prstGeom prst="rect">
            <a:avLst/>
          </a:prstGeom>
        </p:spPr>
        <p:txBody>
          <a:bodyPr>
            <a:noAutofit/>
          </a:bodyPr>
          <a:lstStyle/>
          <a:p>
            <a:pPr>
              <a:buClr>
                <a:schemeClr val="bg1"/>
              </a:buClr>
            </a:pPr>
            <a:r>
              <a:rPr lang="en-US" sz="1700" b="1" dirty="0" smtClean="0">
                <a:solidFill>
                  <a:schemeClr val="bg1"/>
                </a:solidFill>
                <a:latin typeface="Arial Narrow" pitchFamily="34" charset="0"/>
                <a:cs typeface="Calibri" pitchFamily="34" charset="0"/>
              </a:rPr>
              <a:t>Hunger or </a:t>
            </a:r>
            <a:r>
              <a:rPr lang="en-US" sz="1700" b="1" dirty="0" err="1" smtClean="0">
                <a:solidFill>
                  <a:schemeClr val="bg1"/>
                </a:solidFill>
                <a:latin typeface="Arial Narrow" pitchFamily="34" charset="0"/>
                <a:cs typeface="Calibri" pitchFamily="34" charset="0"/>
              </a:rPr>
              <a:t>Undernutrition</a:t>
            </a:r>
            <a:r>
              <a:rPr lang="en-US" sz="1700" b="1" dirty="0" smtClean="0">
                <a:solidFill>
                  <a:schemeClr val="bg1"/>
                </a:solidFill>
                <a:latin typeface="Arial Narrow" pitchFamily="34" charset="0"/>
                <a:cs typeface="Calibri" pitchFamily="34" charset="0"/>
              </a:rPr>
              <a:t> </a:t>
            </a:r>
            <a:r>
              <a:rPr lang="en-US" sz="1700" dirty="0" smtClean="0">
                <a:solidFill>
                  <a:schemeClr val="bg1"/>
                </a:solidFill>
                <a:latin typeface="Arial Narrow" pitchFamily="34" charset="0"/>
                <a:cs typeface="Calibri" pitchFamily="34" charset="0"/>
              </a:rPr>
              <a:t>: Almost 1 billion people suffer from hunger and  3.5 million young children die of </a:t>
            </a:r>
            <a:r>
              <a:rPr lang="en-US" sz="1700" dirty="0" err="1" smtClean="0">
                <a:solidFill>
                  <a:schemeClr val="bg1"/>
                </a:solidFill>
                <a:latin typeface="Arial Narrow" pitchFamily="34" charset="0"/>
                <a:cs typeface="Calibri" pitchFamily="34" charset="0"/>
              </a:rPr>
              <a:t>undernutrition</a:t>
            </a:r>
            <a:r>
              <a:rPr lang="en-US" sz="1700" dirty="0" smtClean="0">
                <a:solidFill>
                  <a:schemeClr val="bg1"/>
                </a:solidFill>
                <a:latin typeface="Arial Narrow" pitchFamily="34" charset="0"/>
                <a:cs typeface="Calibri" pitchFamily="34" charset="0"/>
              </a:rPr>
              <a:t> every year.</a:t>
            </a:r>
          </a:p>
          <a:p>
            <a:pPr>
              <a:buClr>
                <a:schemeClr val="bg1"/>
              </a:buClr>
            </a:pPr>
            <a:r>
              <a:rPr lang="en-US" sz="1700" b="1" dirty="0" smtClean="0">
                <a:solidFill>
                  <a:schemeClr val="bg1"/>
                </a:solidFill>
                <a:latin typeface="Arial Narrow" pitchFamily="34" charset="0"/>
                <a:cs typeface="Calibri" pitchFamily="34" charset="0"/>
              </a:rPr>
              <a:t>Hidden hunger</a:t>
            </a:r>
            <a:r>
              <a:rPr lang="en-US" sz="1700" dirty="0" smtClean="0">
                <a:solidFill>
                  <a:schemeClr val="bg1"/>
                </a:solidFill>
                <a:latin typeface="Arial Narrow" pitchFamily="34" charset="0"/>
                <a:cs typeface="Calibri" pitchFamily="34" charset="0"/>
              </a:rPr>
              <a:t>: Young children and women are among those most at risk of developing micronutrient deficiencies. </a:t>
            </a:r>
          </a:p>
          <a:p>
            <a:pPr>
              <a:buClr>
                <a:schemeClr val="bg1"/>
              </a:buClr>
            </a:pPr>
            <a:r>
              <a:rPr lang="en-US" sz="1700" b="1" dirty="0" err="1" smtClean="0">
                <a:solidFill>
                  <a:schemeClr val="bg1"/>
                </a:solidFill>
                <a:latin typeface="Arial Narrow" pitchFamily="34" charset="0"/>
                <a:cs typeface="Calibri" pitchFamily="34" charset="0"/>
              </a:rPr>
              <a:t>Overnutrition</a:t>
            </a:r>
            <a:r>
              <a:rPr lang="en-US" sz="1700" b="1" dirty="0" smtClean="0">
                <a:solidFill>
                  <a:schemeClr val="bg1"/>
                </a:solidFill>
                <a:latin typeface="Arial Narrow" pitchFamily="34" charset="0"/>
                <a:cs typeface="Calibri" pitchFamily="34" charset="0"/>
              </a:rPr>
              <a:t> and obesity</a:t>
            </a:r>
            <a:r>
              <a:rPr lang="en-US" sz="1700" dirty="0" smtClean="0">
                <a:solidFill>
                  <a:schemeClr val="bg1"/>
                </a:solidFill>
                <a:latin typeface="Arial Narrow" pitchFamily="34" charset="0"/>
                <a:cs typeface="Calibri" pitchFamily="34" charset="0"/>
              </a:rPr>
              <a:t>: More than 1.2 billion people are overweight globally. This number is rising quickly and dramatically everywhere. </a:t>
            </a:r>
          </a:p>
          <a:p>
            <a:pPr>
              <a:buClr>
                <a:schemeClr val="bg1"/>
              </a:buClr>
            </a:pPr>
            <a:r>
              <a:rPr lang="en-US" sz="1700" dirty="0" smtClean="0">
                <a:solidFill>
                  <a:schemeClr val="bg1"/>
                </a:solidFill>
                <a:latin typeface="Arial Narrow" pitchFamily="34" charset="0"/>
                <a:cs typeface="Calibri" pitchFamily="34" charset="0"/>
              </a:rPr>
              <a:t>Increasingly in low income countries, under- and </a:t>
            </a:r>
            <a:r>
              <a:rPr lang="en-US" sz="1700" dirty="0" err="1" smtClean="0">
                <a:solidFill>
                  <a:schemeClr val="bg1"/>
                </a:solidFill>
                <a:latin typeface="Arial Narrow" pitchFamily="34" charset="0"/>
                <a:cs typeface="Calibri" pitchFamily="34" charset="0"/>
              </a:rPr>
              <a:t>overnutrition</a:t>
            </a:r>
            <a:r>
              <a:rPr lang="en-US" sz="1700" dirty="0" smtClean="0">
                <a:solidFill>
                  <a:schemeClr val="bg1"/>
                </a:solidFill>
                <a:latin typeface="Arial Narrow" pitchFamily="34" charset="0"/>
                <a:cs typeface="Calibri" pitchFamily="34" charset="0"/>
              </a:rPr>
              <a:t> exist side-by-side along with micronutrient deficiencies (the triple burden).</a:t>
            </a:r>
            <a:endParaRPr lang="en-US" sz="1700" dirty="0">
              <a:solidFill>
                <a:schemeClr val="bg1"/>
              </a:solidFill>
              <a:latin typeface="Arial Narrow" pitchFamily="34" charset="0"/>
              <a:cs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Climate </a:t>
            </a:r>
            <a:r>
              <a:rPr lang="en-US" sz="3200" dirty="0"/>
              <a:t>c</a:t>
            </a:r>
            <a:r>
              <a:rPr lang="en-US" sz="3200" dirty="0" smtClean="0"/>
              <a:t>hange </a:t>
            </a:r>
            <a:endParaRPr lang="en-US" sz="3200" dirty="0">
              <a:effectLst/>
            </a:endParaRPr>
          </a:p>
        </p:txBody>
      </p:sp>
      <p:sp>
        <p:nvSpPr>
          <p:cNvPr id="9" name="Text Placeholder 8"/>
          <p:cNvSpPr>
            <a:spLocks noGrp="1"/>
          </p:cNvSpPr>
          <p:nvPr>
            <p:ph type="body" sz="quarter" idx="14"/>
          </p:nvPr>
        </p:nvSpPr>
        <p:spPr/>
        <p:txBody>
          <a:bodyPr/>
          <a:lstStyle/>
          <a:p>
            <a:r>
              <a:rPr lang="en-US" sz="2400" dirty="0" smtClean="0"/>
              <a:t>Temperature  rises</a:t>
            </a:r>
            <a:br>
              <a:rPr lang="en-US" sz="2400" dirty="0" smtClean="0"/>
            </a:br>
            <a:r>
              <a:rPr lang="en-US" sz="2400" dirty="0" smtClean="0"/>
              <a:t/>
            </a:r>
            <a:br>
              <a:rPr lang="en-US" sz="2400" dirty="0" smtClean="0"/>
            </a:br>
            <a:r>
              <a:rPr lang="en-US" sz="2400" dirty="0" smtClean="0"/>
              <a:t>Changes </a:t>
            </a:r>
            <a:r>
              <a:rPr lang="en-US" sz="2400" dirty="0"/>
              <a:t>in growing </a:t>
            </a:r>
            <a:r>
              <a:rPr lang="en-US" sz="2400" dirty="0" smtClean="0"/>
              <a:t>conditions</a:t>
            </a:r>
            <a:r>
              <a:rPr lang="en-US" sz="2400" dirty="0"/>
              <a:t/>
            </a:r>
            <a:br>
              <a:rPr lang="en-US" sz="2400" dirty="0"/>
            </a:br>
            <a:r>
              <a:rPr lang="en-US" sz="2400" dirty="0" smtClean="0"/>
              <a:t/>
            </a:r>
            <a:br>
              <a:rPr lang="en-US" sz="2400" dirty="0" smtClean="0"/>
            </a:br>
            <a:r>
              <a:rPr lang="en-US" sz="2400" dirty="0" smtClean="0"/>
              <a:t>New </a:t>
            </a:r>
            <a:r>
              <a:rPr lang="en-US" sz="2400" dirty="0"/>
              <a:t>pests and diseases </a:t>
            </a:r>
            <a:r>
              <a:rPr lang="en-US" sz="2400" dirty="0" smtClean="0"/>
              <a:t/>
            </a:r>
            <a:br>
              <a:rPr lang="en-US" sz="2400" dirty="0" smtClean="0"/>
            </a:br>
            <a:r>
              <a:rPr lang="en-US" sz="2400" dirty="0" smtClean="0"/>
              <a:t/>
            </a:r>
            <a:br>
              <a:rPr lang="en-US" sz="2400" dirty="0" smtClean="0"/>
            </a:br>
            <a:r>
              <a:rPr lang="en-US" sz="2400" dirty="0" smtClean="0"/>
              <a:t>Water </a:t>
            </a:r>
            <a:r>
              <a:rPr lang="en-US" sz="2400" dirty="0"/>
              <a:t>scarcity and </a:t>
            </a:r>
            <a:r>
              <a:rPr lang="en-US" sz="2400" dirty="0" smtClean="0"/>
              <a:t>desertification</a:t>
            </a:r>
          </a:p>
          <a:p>
            <a:endParaRPr lang="en-US" sz="2400" dirty="0" smtClean="0">
              <a:effectLst/>
            </a:endParaRPr>
          </a:p>
          <a:p>
            <a:r>
              <a:rPr lang="en-US" sz="2400" dirty="0" smtClean="0">
                <a:sym typeface="Wingdings" pitchFamily="2" charset="2"/>
              </a:rPr>
              <a:t> Strong impact on agriculture</a:t>
            </a:r>
            <a:endParaRPr lang="en-US" sz="2400" dirty="0">
              <a:effectLst/>
            </a:endParaRPr>
          </a:p>
        </p:txBody>
      </p:sp>
      <p:pic>
        <p:nvPicPr>
          <p:cNvPr id="10" name="Picture 5" descr="Live-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246855" y="447841"/>
            <a:ext cx="4196947" cy="57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92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Entirely </a:t>
            </a:r>
            <a:r>
              <a:rPr lang="en-US" sz="3200" dirty="0" smtClean="0"/>
              <a:t>new climates</a:t>
            </a:r>
            <a:r>
              <a:rPr lang="en-US" sz="3200" dirty="0"/>
              <a:t>? </a:t>
            </a:r>
            <a:endParaRPr lang="en-US" sz="3200" dirty="0">
              <a:effectLst/>
            </a:endParaRPr>
          </a:p>
        </p:txBody>
      </p:sp>
      <p:sp>
        <p:nvSpPr>
          <p:cNvPr id="6" name="Rectangle 5"/>
          <p:cNvSpPr/>
          <p:nvPr/>
        </p:nvSpPr>
        <p:spPr>
          <a:xfrm>
            <a:off x="454836" y="1067494"/>
            <a:ext cx="5752915" cy="1292662"/>
          </a:xfrm>
          <a:prstGeom prst="rect">
            <a:avLst/>
          </a:prstGeom>
        </p:spPr>
        <p:txBody>
          <a:bodyPr wrap="square">
            <a:spAutoFit/>
          </a:bodyPr>
          <a:lstStyle/>
          <a:p>
            <a:pPr marL="457200" indent="-457200">
              <a:buFont typeface="Arial"/>
              <a:buChar char="•"/>
            </a:pPr>
            <a:r>
              <a:rPr lang="en-US" sz="2600" dirty="0" smtClean="0">
                <a:solidFill>
                  <a:srgbClr val="5F604B"/>
                </a:solidFill>
              </a:rPr>
              <a:t>Global </a:t>
            </a:r>
            <a:r>
              <a:rPr lang="en-US" sz="2600" dirty="0">
                <a:solidFill>
                  <a:srgbClr val="5F604B"/>
                </a:solidFill>
              </a:rPr>
              <a:t>warming creates new climates </a:t>
            </a:r>
          </a:p>
          <a:p>
            <a:pPr marL="457200" indent="-457200">
              <a:buFont typeface="Arial"/>
              <a:buChar char="•"/>
            </a:pPr>
            <a:r>
              <a:rPr lang="en-US" sz="2600" dirty="0" smtClean="0">
                <a:solidFill>
                  <a:srgbClr val="5F604B"/>
                </a:solidFill>
              </a:rPr>
              <a:t>Coolest </a:t>
            </a:r>
            <a:r>
              <a:rPr lang="en-US" sz="2600" dirty="0">
                <a:solidFill>
                  <a:srgbClr val="5F604B"/>
                </a:solidFill>
              </a:rPr>
              <a:t>summers in 2090 will be warmer than the hottest summer now. </a:t>
            </a:r>
          </a:p>
        </p:txBody>
      </p:sp>
      <p:pic>
        <p:nvPicPr>
          <p:cNvPr id="8" name="Picture 2" descr="Nigeria_2090_h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2977" y="2764072"/>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Thailand_2090_hi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977" y="2764072"/>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035" y="361516"/>
            <a:ext cx="8205261" cy="1057381"/>
          </a:xfrm>
        </p:spPr>
        <p:txBody>
          <a:bodyPr>
            <a:noAutofit/>
          </a:bodyPr>
          <a:lstStyle/>
          <a:p>
            <a:r>
              <a:rPr lang="en-US" dirty="0"/>
              <a:t>Climate </a:t>
            </a:r>
            <a:r>
              <a:rPr lang="en-US" dirty="0" smtClean="0"/>
              <a:t>change</a:t>
            </a:r>
            <a:r>
              <a:rPr lang="en-US" dirty="0"/>
              <a:t>: </a:t>
            </a:r>
            <a:r>
              <a:rPr lang="en-US" dirty="0" smtClean="0"/>
              <a:t/>
            </a:r>
            <a:br>
              <a:rPr lang="en-US" dirty="0" smtClean="0"/>
            </a:br>
            <a:r>
              <a:rPr lang="en-US" dirty="0" smtClean="0"/>
              <a:t>more </a:t>
            </a:r>
            <a:r>
              <a:rPr lang="en-US" dirty="0"/>
              <a:t>e</a:t>
            </a:r>
            <a:r>
              <a:rPr lang="en-US" dirty="0" smtClean="0"/>
              <a:t>xtreme events </a:t>
            </a:r>
            <a:endParaRPr lang="en-US" dirty="0">
              <a:effectLst/>
            </a:endParaRPr>
          </a:p>
        </p:txBody>
      </p:sp>
      <p:pic>
        <p:nvPicPr>
          <p:cNvPr id="5" name="Picture 4" descr="3950424565_7c8ee4d1e1_o.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67757" y="3952470"/>
            <a:ext cx="3687042" cy="245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3941116340_eeb3538069_b.jp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352" y="1885949"/>
            <a:ext cx="3380201" cy="3345115"/>
          </a:xfrm>
          <a:prstGeom prst="rect">
            <a:avLst/>
          </a:prstGeom>
        </p:spPr>
      </p:pic>
      <p:sp>
        <p:nvSpPr>
          <p:cNvPr id="7" name="Text Placeholder 6"/>
          <p:cNvSpPr>
            <a:spLocks noGrp="1"/>
          </p:cNvSpPr>
          <p:nvPr>
            <p:ph type="body" sz="quarter" idx="14"/>
          </p:nvPr>
        </p:nvSpPr>
        <p:spPr>
          <a:xfrm>
            <a:off x="101110" y="5465714"/>
            <a:ext cx="3777590" cy="894351"/>
          </a:xfrm>
        </p:spPr>
        <p:txBody>
          <a:bodyPr/>
          <a:lstStyle/>
          <a:p>
            <a:r>
              <a:rPr lang="en-US" dirty="0" smtClean="0"/>
              <a:t>Less predictable seasons, greater risks…</a:t>
            </a:r>
            <a:endParaRPr lang="en-US" dirty="0"/>
          </a:p>
        </p:txBody>
      </p:sp>
      <p:pic>
        <p:nvPicPr>
          <p:cNvPr id="8" name="Picture 7" descr="C:\Documents and Settings\pcooper\Local Settings\Temporary Internet Files\Content.Word\clouds.jpg"/>
          <p:cNvPicPr/>
          <p:nvPr/>
        </p:nvPicPr>
        <p:blipFill>
          <a:blip r:embed="rId5" cstate="print">
            <a:lum bright="11000"/>
          </a:blip>
          <a:srcRect/>
          <a:stretch>
            <a:fillRect/>
          </a:stretch>
        </p:blipFill>
        <p:spPr bwMode="auto">
          <a:xfrm>
            <a:off x="4324351" y="0"/>
            <a:ext cx="4819650"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How </a:t>
            </a:r>
            <a:r>
              <a:rPr lang="en-US" dirty="0" smtClean="0"/>
              <a:t>can </a:t>
            </a:r>
            <a:r>
              <a:rPr lang="en-US" dirty="0"/>
              <a:t>a</a:t>
            </a:r>
            <a:r>
              <a:rPr lang="en-US" dirty="0" smtClean="0"/>
              <a:t>griculture </a:t>
            </a:r>
            <a:br>
              <a:rPr lang="en-US" dirty="0" smtClean="0"/>
            </a:br>
            <a:r>
              <a:rPr lang="en-US" dirty="0" smtClean="0"/>
              <a:t>meet these challenges</a:t>
            </a:r>
            <a:r>
              <a:rPr lang="en-US" dirty="0"/>
              <a:t>? </a:t>
            </a:r>
            <a:endParaRPr lang="en-US" dirty="0">
              <a:effectLst/>
            </a:endParaRPr>
          </a:p>
        </p:txBody>
      </p:sp>
      <p:sp>
        <p:nvSpPr>
          <p:cNvPr id="5" name="Content Placeholder 4"/>
          <p:cNvSpPr>
            <a:spLocks noGrp="1"/>
          </p:cNvSpPr>
          <p:nvPr>
            <p:ph sz="quarter" idx="12"/>
          </p:nvPr>
        </p:nvSpPr>
        <p:spPr>
          <a:xfrm>
            <a:off x="457201" y="1656435"/>
            <a:ext cx="5199934" cy="4744365"/>
          </a:xfrm>
          <a:prstGeom prst="rect">
            <a:avLst/>
          </a:prstGeom>
        </p:spPr>
        <p:txBody>
          <a:bodyPr>
            <a:normAutofit/>
          </a:bodyPr>
          <a:lstStyle/>
          <a:p>
            <a:pPr marL="0" indent="0">
              <a:lnSpc>
                <a:spcPct val="70000"/>
              </a:lnSpc>
              <a:buNone/>
            </a:pPr>
            <a:r>
              <a:rPr lang="en-US" sz="3200" dirty="0">
                <a:latin typeface="+mn-lt"/>
              </a:rPr>
              <a:t>We need to adapt... </a:t>
            </a:r>
            <a:endParaRPr lang="en-US" sz="3200" dirty="0" smtClean="0">
              <a:latin typeface="+mn-lt"/>
            </a:endParaRPr>
          </a:p>
          <a:p>
            <a:pPr marL="0" indent="0">
              <a:lnSpc>
                <a:spcPct val="70000"/>
              </a:lnSpc>
              <a:buNone/>
            </a:pPr>
            <a:r>
              <a:rPr lang="en-US" sz="3200" dirty="0" smtClean="0">
                <a:latin typeface="+mn-lt"/>
              </a:rPr>
              <a:t/>
            </a:r>
            <a:br>
              <a:rPr lang="en-US" sz="3200" dirty="0" smtClean="0">
                <a:latin typeface="+mn-lt"/>
              </a:rPr>
            </a:br>
            <a:r>
              <a:rPr lang="en-US" sz="3200" dirty="0" smtClean="0">
                <a:latin typeface="+mn-lt"/>
              </a:rPr>
              <a:t>Agricultural </a:t>
            </a:r>
            <a:r>
              <a:rPr lang="en-US" sz="3200" dirty="0">
                <a:latin typeface="+mn-lt"/>
              </a:rPr>
              <a:t>systems that </a:t>
            </a:r>
            <a:endParaRPr lang="en-US" sz="3200" dirty="0" smtClean="0">
              <a:latin typeface="+mn-lt"/>
            </a:endParaRPr>
          </a:p>
          <a:p>
            <a:pPr marL="0" indent="0">
              <a:lnSpc>
                <a:spcPct val="70000"/>
              </a:lnSpc>
              <a:buNone/>
            </a:pPr>
            <a:r>
              <a:rPr lang="en-US" sz="3200" dirty="0" smtClean="0">
                <a:latin typeface="+mn-lt"/>
              </a:rPr>
              <a:t>produce </a:t>
            </a:r>
            <a:r>
              <a:rPr lang="en-US" sz="3200" dirty="0">
                <a:latin typeface="+mn-lt"/>
              </a:rPr>
              <a:t>more and better food </a:t>
            </a:r>
          </a:p>
          <a:p>
            <a:pPr marL="0" indent="0">
              <a:lnSpc>
                <a:spcPct val="70000"/>
              </a:lnSpc>
              <a:buNone/>
            </a:pPr>
            <a:r>
              <a:rPr lang="en-US" sz="3200" dirty="0" smtClean="0">
                <a:latin typeface="+mn-lt"/>
              </a:rPr>
              <a:t>under </a:t>
            </a:r>
            <a:r>
              <a:rPr lang="en-US" sz="3200" dirty="0">
                <a:latin typeface="+mn-lt"/>
              </a:rPr>
              <a:t>harsher </a:t>
            </a:r>
            <a:r>
              <a:rPr lang="en-US" sz="3200" dirty="0" smtClean="0">
                <a:latin typeface="+mn-lt"/>
              </a:rPr>
              <a:t>conditions</a:t>
            </a:r>
          </a:p>
          <a:p>
            <a:pPr marL="0" indent="0">
              <a:lnSpc>
                <a:spcPct val="70000"/>
              </a:lnSpc>
              <a:buNone/>
            </a:pPr>
            <a:r>
              <a:rPr lang="en-US" sz="3200" dirty="0" smtClean="0">
                <a:latin typeface="+mn-lt"/>
              </a:rPr>
              <a:t>while </a:t>
            </a:r>
            <a:r>
              <a:rPr lang="en-US" sz="3200" dirty="0">
                <a:latin typeface="+mn-lt"/>
              </a:rPr>
              <a:t>protecting the </a:t>
            </a:r>
            <a:r>
              <a:rPr lang="en-US" sz="3200" dirty="0" smtClean="0">
                <a:latin typeface="+mn-lt"/>
              </a:rPr>
              <a:t>environment</a:t>
            </a:r>
          </a:p>
          <a:p>
            <a:pPr marL="0" indent="0">
              <a:lnSpc>
                <a:spcPct val="70000"/>
              </a:lnSpc>
              <a:buNone/>
            </a:pPr>
            <a:endParaRPr lang="en-US" sz="3200" dirty="0" smtClean="0">
              <a:latin typeface="+mn-lt"/>
            </a:endParaRPr>
          </a:p>
          <a:p>
            <a:pPr marL="0" indent="0">
              <a:lnSpc>
                <a:spcPct val="70000"/>
              </a:lnSpc>
              <a:buNone/>
            </a:pPr>
            <a:r>
              <a:rPr lang="en-US" sz="3200" dirty="0" smtClean="0">
                <a:latin typeface="+mn-lt"/>
              </a:rPr>
              <a:t>If we want to focus on the needs of the poor and hungry</a:t>
            </a:r>
          </a:p>
          <a:p>
            <a:pPr marL="0" indent="0">
              <a:lnSpc>
                <a:spcPct val="70000"/>
              </a:lnSpc>
              <a:buNone/>
            </a:pPr>
            <a:r>
              <a:rPr lang="en-US" sz="3200" dirty="0" smtClean="0">
                <a:latin typeface="+mn-lt"/>
                <a:sym typeface="Wingdings" pitchFamily="2" charset="2"/>
              </a:rPr>
              <a:t></a:t>
            </a:r>
            <a:r>
              <a:rPr lang="en-US" sz="3200" dirty="0" smtClean="0">
                <a:latin typeface="+mn-lt"/>
              </a:rPr>
              <a:t> we need a different paradigm</a:t>
            </a:r>
            <a:endParaRPr lang="en-US" sz="2600" dirty="0" smtClean="0">
              <a:latin typeface="+mn-lt"/>
            </a:endParaRPr>
          </a:p>
          <a:p>
            <a:endParaRPr lang="en-US" dirty="0"/>
          </a:p>
        </p:txBody>
      </p:sp>
      <p:pic>
        <p:nvPicPr>
          <p:cNvPr id="6" name="Picture 4" descr="IMG_07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7512" y="1219779"/>
            <a:ext cx="3524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241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65504" y="1338914"/>
            <a:ext cx="4375295" cy="3334686"/>
          </a:xfrm>
        </p:spPr>
        <p:txBody>
          <a:bodyPr/>
          <a:lstStyle/>
          <a:p>
            <a:r>
              <a:rPr lang="en-US" dirty="0" smtClean="0"/>
              <a:t>Adaptation research for productivity, nutrition,  stability, resilience and ecosystem services</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1"/>
</p:tagLst>
</file>

<file path=ppt/theme/theme1.xml><?xml version="1.0" encoding="utf-8"?>
<a:theme xmlns:a="http://schemas.openxmlformats.org/drawingml/2006/main" name="MASTER_4x3_Template">
  <a:themeElements>
    <a:clrScheme name="Bioversity International">
      <a:dk1>
        <a:srgbClr val="5F604B"/>
      </a:dk1>
      <a:lt1>
        <a:srgbClr val="FFFFFF"/>
      </a:lt1>
      <a:dk2>
        <a:srgbClr val="FFAF1E"/>
      </a:dk2>
      <a:lt2>
        <a:srgbClr val="7AB800"/>
      </a:lt2>
      <a:accent1>
        <a:srgbClr val="C1D82F"/>
      </a:accent1>
      <a:accent2>
        <a:srgbClr val="5F604B"/>
      </a:accent2>
      <a:accent3>
        <a:srgbClr val="FFAF1E"/>
      </a:accent3>
      <a:accent4>
        <a:srgbClr val="DEE2E5"/>
      </a:accent4>
      <a:accent5>
        <a:srgbClr val="5F604B"/>
      </a:accent5>
      <a:accent6>
        <a:srgbClr val="2F8927"/>
      </a:accent6>
      <a:hlink>
        <a:srgbClr val="003580"/>
      </a:hlink>
      <a:folHlink>
        <a:srgbClr val="000000"/>
      </a:folHlink>
    </a:clrScheme>
    <a:fontScheme name="Bioversity ppt fon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7453B">
            <a:alpha val="8470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3000" b="1" dirty="0" smtClean="0">
            <a:solidFill>
              <a:schemeClr val="bg1">
                <a:lumMod val="85000"/>
              </a:schemeClr>
            </a:solidFill>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uidelines and instructions manual" ma:contentTypeID="0x0101002BA9FC22D9437C4BA5F3D39FAAC22AD2020018193F8D5649BA4DBAA400F8336B708A" ma:contentTypeVersion="25" ma:contentTypeDescription="" ma:contentTypeScope="" ma:versionID="0b763b1606969af6352eefd50169376f">
  <xsd:schema xmlns:xsd="http://www.w3.org/2001/XMLSchema" xmlns:xs="http://www.w3.org/2001/XMLSchema" xmlns:p="http://schemas.microsoft.com/office/2006/metadata/properties" xmlns:ns2="433806b2-5370-4693-87e4-d3fc1f9cc062" targetNamespace="http://schemas.microsoft.com/office/2006/metadata/properties" ma:root="true" ma:fieldsID="c084bb5a588f588b2ac7dcd1fb0a3e5b" ns2:_="">
    <xsd:import namespace="433806b2-5370-4693-87e4-d3fc1f9cc062"/>
    <xsd:element name="properties">
      <xsd:complexType>
        <xsd:sequence>
          <xsd:element name="documentManagement">
            <xsd:complexType>
              <xsd:all>
                <xsd:element ref="ns2:Unit" minOccurs="0"/>
                <xsd:element ref="ns2:Project" minOccurs="0"/>
                <xsd:element ref="ns2:Creator_x0027_s_x0020_Department" minOccurs="0"/>
                <xsd:element ref="ns2:Focal_x0020_Points" minOccurs="0"/>
                <xsd:element ref="ns2:Old_x0020_UR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806b2-5370-4693-87e4-d3fc1f9cc062" elementFormDefault="qualified">
    <xsd:import namespace="http://schemas.microsoft.com/office/2006/documentManagement/types"/>
    <xsd:import namespace="http://schemas.microsoft.com/office/infopath/2007/PartnerControls"/>
    <xsd:element name="Unit" ma:index="8" nillable="true" ma:displayName="Content related to Programme/Unit" ma:default="Not related to any Program/Unit" ma:internalName="Unit" ma:readOnly="false">
      <xsd:complexType>
        <xsd:complexContent>
          <xsd:extension base="dms:MultiChoice">
            <xsd:sequence>
              <xsd:element name="Value" maxOccurs="unbounded" minOccurs="0" nillable="true">
                <xsd:simpleType>
                  <xsd:restriction base="dms:Choice">
                    <xsd:enumeration value="CDU"/>
                    <xsd:enumeration value="PLU"/>
                    <xsd:enumeration value="UMB"/>
                    <xsd:enumeration value="DfLP"/>
                    <xsd:enumeration value="CfLP"/>
                    <xsd:enumeration value="GPP"/>
                    <xsd:enumeration value="Not related to any Program/Unit"/>
                  </xsd:restriction>
                </xsd:simpleType>
              </xsd:element>
            </xsd:sequence>
          </xsd:extension>
        </xsd:complexContent>
      </xsd:complexType>
    </xsd:element>
    <xsd:element name="Project" ma:index="9" nillable="true" ma:displayName="Content related to Project" ma:default="Not related to any Project" ma:internalName="Project" ma:readOnly="false">
      <xsd:complexType>
        <xsd:complexContent>
          <xsd:extension base="dms:MultiChoice">
            <xsd:sequence>
              <xsd:element name="Value" maxOccurs="unbounded" minOccurs="0" nillable="true">
                <xsd:simpleType>
                  <xsd:restriction base="dms:Choice">
                    <xsd:enumeration value="F01"/>
                    <xsd:enumeration value="F02"/>
                    <xsd:enumeration value="F03"/>
                    <xsd:enumeration value="F04"/>
                    <xsd:enumeration value="F05"/>
                    <xsd:enumeration value="F06"/>
                    <xsd:enumeration value="F07"/>
                    <xsd:enumeration value="F08"/>
                    <xsd:enumeration value="F09"/>
                    <xsd:enumeration value="F10"/>
                    <xsd:enumeration value="PAU"/>
                    <xsd:enumeration value="CDU"/>
                    <xsd:enumeration value="SGRP"/>
                    <xsd:enumeration value="Not related to any Project"/>
                  </xsd:restriction>
                </xsd:simpleType>
              </xsd:element>
            </xsd:sequence>
          </xsd:extension>
        </xsd:complexContent>
      </xsd:complexType>
    </xsd:element>
    <xsd:element name="Creator_x0027_s_x0020_Department" ma:index="10" nillable="true" ma:displayName="Creator's Department" ma:internalName="Creator_x0027_s_x0020_Department">
      <xsd:simpleType>
        <xsd:restriction base="dms:Text">
          <xsd:maxLength value="255"/>
        </xsd:restriction>
      </xsd:simpleType>
    </xsd:element>
    <xsd:element name="Focal_x0020_Points" ma:index="11" nillable="true" ma:displayName="Focal Points" ma:list="UserInfo" ma:SharePointGroup="0" ma:internalName="Focal_x0020_Point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ld_x0020_URL" ma:index="12" nillable="true" ma:displayName="Old URL" ma:format="Hyperlink" ma:internalName="Old_x0020_URL">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Project xmlns="433806b2-5370-4693-87e4-d3fc1f9cc062">
      <Value>Not related to any Project</Value>
    </Project>
    <Unit xmlns="433806b2-5370-4693-87e4-d3fc1f9cc062">
      <Value>Not related to any Program/Unit</Value>
    </Unit>
    <Old_x0020_URL xmlns="433806b2-5370-4693-87e4-d3fc1f9cc062">
      <Url xsi:nil="true"/>
      <Description xsi:nil="true"/>
    </Old_x0020_URL>
    <Creator_x0027_s_x0020_Department xmlns="433806b2-5370-4693-87e4-d3fc1f9cc062" xsi:nil="true"/>
    <Focal_x0020_Points xmlns="433806b2-5370-4693-87e4-d3fc1f9cc062">
      <UserInfo>
        <DisplayName/>
        <AccountId xsi:nil="true"/>
        <AccountType/>
      </UserInfo>
    </Focal_x0020_Points>
    <_dlc_DocId xmlns="433806b2-5370-4693-87e4-d3fc1f9cc062">NSXJWW32XD67-266-344</_dlc_DocId>
    <_dlc_DocIdUrl xmlns="433806b2-5370-4693-87e4-d3fc1f9cc062">
      <Url>https://intranet.bioversity.cgiar.org/LP/_layouts/DocIdRedir.aspx?ID=NSXJWW32XD67-266-344</Url>
      <Description>NSXJWW32XD67-266-344</Description>
    </_dlc_DocIdUrl>
  </documentManagement>
</p:properties>
</file>

<file path=customXml/itemProps1.xml><?xml version="1.0" encoding="utf-8"?>
<ds:datastoreItem xmlns:ds="http://schemas.openxmlformats.org/officeDocument/2006/customXml" ds:itemID="{BCA361F3-92E6-4FD4-9B3F-1A0631200296}">
  <ds:schemaRefs>
    <ds:schemaRef ds:uri="http://schemas.microsoft.com/sharepoint/events"/>
  </ds:schemaRefs>
</ds:datastoreItem>
</file>

<file path=customXml/itemProps2.xml><?xml version="1.0" encoding="utf-8"?>
<ds:datastoreItem xmlns:ds="http://schemas.openxmlformats.org/officeDocument/2006/customXml" ds:itemID="{00AA526C-B7B2-4D10-B57E-0D48DB7AF3F8}">
  <ds:schemaRefs>
    <ds:schemaRef ds:uri="http://schemas.microsoft.com/sharepoint/v3/contenttype/forms"/>
  </ds:schemaRefs>
</ds:datastoreItem>
</file>

<file path=customXml/itemProps3.xml><?xml version="1.0" encoding="utf-8"?>
<ds:datastoreItem xmlns:ds="http://schemas.openxmlformats.org/officeDocument/2006/customXml" ds:itemID="{B41D062E-E664-49AB-874C-B5F2EE0B49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806b2-5370-4693-87e4-d3fc1f9cc0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F20674B-043A-4BF8-801D-C94F9BC22BEE}">
  <ds:schemaRefs>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www.w3.org/XML/1998/namespace"/>
    <ds:schemaRef ds:uri="http://purl.org/dc/dcmitype/"/>
    <ds:schemaRef ds:uri="http://purl.org/dc/elements/1.1/"/>
    <ds:schemaRef ds:uri="433806b2-5370-4693-87e4-d3fc1f9cc06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5039</TotalTime>
  <Words>1679</Words>
  <Application>Microsoft Office PowerPoint</Application>
  <PresentationFormat>On-screen Show (4:3)</PresentationFormat>
  <Paragraphs>228</Paragraphs>
  <Slides>29</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MASTER_4x3_Template</vt:lpstr>
      <vt:lpstr>Worksheet</vt:lpstr>
      <vt:lpstr>PowerPoint Presentation</vt:lpstr>
      <vt:lpstr>PowerPoint Presentation</vt:lpstr>
      <vt:lpstr>Feeding a growing population</vt:lpstr>
      <vt:lpstr>Triple burden of malnutrition </vt:lpstr>
      <vt:lpstr>Climate change </vt:lpstr>
      <vt:lpstr>Entirely new climates? </vt:lpstr>
      <vt:lpstr>Climate change:  more extreme events </vt:lpstr>
      <vt:lpstr>How can agriculture  meet these challenges? </vt:lpstr>
      <vt:lpstr>PowerPoint Presentation</vt:lpstr>
      <vt:lpstr>Changing conditions</vt:lpstr>
      <vt:lpstr>Changing conditions </vt:lpstr>
      <vt:lpstr>Diversity and stability</vt:lpstr>
      <vt:lpstr>Minimizing risk for unpredictable environmental conditions in Burkina Faso</vt:lpstr>
      <vt:lpstr>PowerPoint Presentation</vt:lpstr>
      <vt:lpstr>“Seeds for Needs” project promotes adaptation to climate change by women farmers in Ethiopia and PNG</vt:lpstr>
      <vt:lpstr>Broadening the genetic base of crop cultivation and empowering farmers for climate change adaptation through crowdsourcing</vt:lpstr>
      <vt:lpstr>Objective: Integrating across outcomes</vt:lpstr>
      <vt:lpstr>PowerPoint Presentation</vt:lpstr>
      <vt:lpstr>Genetic resources collections</vt:lpstr>
      <vt:lpstr>PowerPoint Presentation</vt:lpstr>
      <vt:lpstr>Crop Wild Relatives: precious source of traits</vt:lpstr>
      <vt:lpstr>In situ conservation of crop wild relatives: a critical source of traits for climate adaptation</vt:lpstr>
      <vt:lpstr>Climate change threats to crop wild relatives</vt:lpstr>
      <vt:lpstr>PowerPoint Presentation</vt:lpstr>
      <vt:lpstr>Improving the availability of  plant genetic resources</vt:lpstr>
      <vt:lpstr>Knowing what is available</vt:lpstr>
      <vt:lpstr>PowerPoint Presentation</vt:lpstr>
      <vt:lpstr>PowerPoint Presentation</vt:lpstr>
      <vt:lpstr>PowerPoint Presentation</vt:lpstr>
    </vt:vector>
  </TitlesOfParts>
  <Company>cchange,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Hugh Schulze</dc:creator>
  <cp:lastModifiedBy>UNFCCC</cp:lastModifiedBy>
  <cp:revision>818</cp:revision>
  <dcterms:created xsi:type="dcterms:W3CDTF">2012-09-26T14:12:43Z</dcterms:created>
  <dcterms:modified xsi:type="dcterms:W3CDTF">2013-06-24T12:59:30Z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AAA9661D-BB09-40B4-9621-E5DD34F7073B</vt:lpwstr>
  </property>
  <property fmtid="{D5CDD505-2E9C-101B-9397-08002B2CF9AE}" pid="3" name="ArticulatePath">
    <vt:lpwstr>DH_PPT_012012_LEO</vt:lpwstr>
  </property>
  <property fmtid="{D5CDD505-2E9C-101B-9397-08002B2CF9AE}" pid="4" name="ArticulateProjectFull">
    <vt:lpwstr>F:\PROJECTS\JohnsonBeesley\Accenture\Accenture_PPT_020412_LEO.ppta</vt:lpwstr>
  </property>
  <property fmtid="{D5CDD505-2E9C-101B-9397-08002B2CF9AE}" pid="5" name="ArticulateUseProject">
    <vt:lpwstr>1</vt:lpwstr>
  </property>
  <property fmtid="{D5CDD505-2E9C-101B-9397-08002B2CF9AE}" pid="6" name="ContentTypeId">
    <vt:lpwstr>0x0101002BA9FC22D9437C4BA5F3D39FAAC22AD2020018193F8D5649BA4DBAA400F8336B708A</vt:lpwstr>
  </property>
  <property fmtid="{D5CDD505-2E9C-101B-9397-08002B2CF9AE}" pid="7" name="NXPowerLiteLastOptimized">
    <vt:lpwstr>3665866</vt:lpwstr>
  </property>
  <property fmtid="{D5CDD505-2E9C-101B-9397-08002B2CF9AE}" pid="8" name="NXPowerLiteSettings">
    <vt:lpwstr>F5000400038000</vt:lpwstr>
  </property>
  <property fmtid="{D5CDD505-2E9C-101B-9397-08002B2CF9AE}" pid="9" name="NXPowerLiteVersion">
    <vt:lpwstr>D5.0.6</vt:lpwstr>
  </property>
  <property fmtid="{D5CDD505-2E9C-101B-9397-08002B2CF9AE}" pid="10" name="_dlc_DocIdItemGuid">
    <vt:lpwstr>31e63688-668e-4cde-9746-c8f634433b02</vt:lpwstr>
  </property>
</Properties>
</file>