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3" r:id="rId2"/>
    <p:sldMasterId id="2147484538" r:id="rId3"/>
    <p:sldMasterId id="2147484668" r:id="rId4"/>
    <p:sldMasterId id="2147484681" r:id="rId5"/>
  </p:sldMasterIdLst>
  <p:notesMasterIdLst>
    <p:notesMasterId r:id="rId45"/>
  </p:notesMasterIdLst>
  <p:sldIdLst>
    <p:sldId id="538" r:id="rId6"/>
    <p:sldId id="674" r:id="rId7"/>
    <p:sldId id="779" r:id="rId8"/>
    <p:sldId id="788" r:id="rId9"/>
    <p:sldId id="774" r:id="rId10"/>
    <p:sldId id="775" r:id="rId11"/>
    <p:sldId id="675" r:id="rId12"/>
    <p:sldId id="773" r:id="rId13"/>
    <p:sldId id="1034" r:id="rId14"/>
    <p:sldId id="1033" r:id="rId15"/>
    <p:sldId id="971" r:id="rId16"/>
    <p:sldId id="1006" r:id="rId17"/>
    <p:sldId id="1007" r:id="rId18"/>
    <p:sldId id="1008" r:id="rId19"/>
    <p:sldId id="1009" r:id="rId20"/>
    <p:sldId id="1010" r:id="rId21"/>
    <p:sldId id="1011" r:id="rId22"/>
    <p:sldId id="1012" r:id="rId23"/>
    <p:sldId id="1013" r:id="rId24"/>
    <p:sldId id="1014" r:id="rId25"/>
    <p:sldId id="1015" r:id="rId26"/>
    <p:sldId id="1016" r:id="rId27"/>
    <p:sldId id="1017" r:id="rId28"/>
    <p:sldId id="1018" r:id="rId29"/>
    <p:sldId id="1019" r:id="rId30"/>
    <p:sldId id="1020" r:id="rId31"/>
    <p:sldId id="1021" r:id="rId32"/>
    <p:sldId id="1022" r:id="rId33"/>
    <p:sldId id="1023" r:id="rId34"/>
    <p:sldId id="1024" r:id="rId35"/>
    <p:sldId id="1025" r:id="rId36"/>
    <p:sldId id="1026" r:id="rId37"/>
    <p:sldId id="1027" r:id="rId38"/>
    <p:sldId id="1028" r:id="rId39"/>
    <p:sldId id="916" r:id="rId40"/>
    <p:sldId id="917" r:id="rId41"/>
    <p:sldId id="918" r:id="rId42"/>
    <p:sldId id="919" r:id="rId43"/>
    <p:sldId id="1030" r:id="rId4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40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40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40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40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000099"/>
    <a:srgbClr val="FFFF00"/>
    <a:srgbClr val="006600"/>
    <a:srgbClr val="FFFFFF"/>
    <a:srgbClr val="FFFFCC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9941" autoAdjust="0"/>
    <p:restoredTop sz="92764" autoAdjust="0"/>
  </p:normalViewPr>
  <p:slideViewPr>
    <p:cSldViewPr>
      <p:cViewPr varScale="1">
        <p:scale>
          <a:sx n="90" d="100"/>
          <a:sy n="90" d="100"/>
        </p:scale>
        <p:origin x="-2070" y="-102"/>
      </p:cViewPr>
      <p:guideLst>
        <p:guide orient="horz" pos="1680"/>
        <p:guide pos="46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58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58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57519FC-69AB-4C52-82AB-3A6C7F21037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4404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F364FC-96A7-428F-A328-3793C3963B1B}" type="slidenum">
              <a:rPr lang="en-US"/>
              <a:pPr/>
              <a:t>1</a:t>
            </a:fld>
            <a:endParaRPr lang="en-US"/>
          </a:p>
        </p:txBody>
      </p:sp>
      <p:sp>
        <p:nvSpPr>
          <p:cNvPr id="448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8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65B2BA-1A64-4613-A9F8-005A66E33347}" type="slidenum">
              <a:rPr lang="en-US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20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620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93D60E-7618-4D3B-A695-FF42222533AA}" type="slidenum">
              <a:rPr lang="en-US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5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65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83405F-4605-4BAA-8E59-6C50ED7EE5D6}" type="slidenum">
              <a:rPr lang="en-US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5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65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219ECE-F8AF-41C2-BD8E-0A6D54C3B7D5}" type="slidenum">
              <a:rPr lang="en-US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5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65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0D54B0-1CB4-478A-A5A9-C2B4286AC2C7}" type="slidenum">
              <a:rPr lang="en-US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5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65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82997A-9CE1-4952-BA85-55FC3D4EF117}" type="slidenum">
              <a:rPr lang="en-US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5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65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D79106-8BD1-472D-A2F6-5CA54685E660}" type="slidenum">
              <a:rPr lang="en-US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6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66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E1F751-19EF-47F3-8386-004F320BEB52}" type="slidenum">
              <a:rPr lang="en-US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15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5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CF5BC2-1BAB-42E5-B2CB-B5F07C260DDD}" type="slidenum">
              <a:rPr lang="en-US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96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6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19B698-FC4B-43C5-A3E3-8F3DCD988305}" type="slidenum">
              <a:rPr lang="en-US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Some introductory material on the design of ALU</a:t>
            </a: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B52AF6-4DB8-4BF7-BE5B-AF4F38CAA12F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F364FC-96A7-428F-A328-3793C3963B1B}" type="slidenum">
              <a:rPr lang="en-US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48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8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C7E7B4-0496-48C3-9C7A-13CE22438095}" type="slidenum">
              <a:rPr lang="en-US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06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6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C7E7B4-0496-48C3-9C7A-13CE22438095}" type="slidenum">
              <a:rPr lang="en-US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06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6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C7E7B4-0496-48C3-9C7A-13CE22438095}" type="slidenum">
              <a:rPr lang="en-US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06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6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4BDC04-0FE8-4B25-8216-CA86F3A21E48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Some more introductory material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4BDC04-0FE8-4B25-8216-CA86F3A21E48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Some more introductory material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4BDC04-0FE8-4B25-8216-CA86F3A21E48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Some more introductory material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4BDC04-0FE8-4B25-8216-CA86F3A21E48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Some more introductory material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4BDC04-0FE8-4B25-8216-CA86F3A21E48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Some more introductory material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4BDC04-0FE8-4B25-8216-CA86F3A21E48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Some more introductory material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4BDC04-0FE8-4B25-8216-CA86F3A21E48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Some more introductory material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47FC64-970A-42C6-BCB4-CCE21061085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A80886-CA3F-418B-91B2-2738620F41F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A9398C-32B7-4E28-9BB8-64EA7A94A57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1DA0A62-18B0-4EA1-B09F-B6FB147EBE6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4B6DC0-10C5-420C-8FF2-9C75151C512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23049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707E4D-49F0-4253-9559-CF7490016E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090894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1B24DA-F64B-4CA2-80F6-E7A9ECDB81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684110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1D4D2C-0E2E-4FC1-B95A-F3F412087A2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602604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EB3AF-D9C8-41E8-BA77-0660DABB32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78518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8BA488-55BA-4E50-AC70-19FDBD1F4B2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579899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D1C58-134C-4481-A430-00FA952F56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25330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833C1B-DDAB-4BFB-8911-AA937B63308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1B4C97-D980-4AF5-8667-035F9029E9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943676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3A404-200B-4EB7-ACBE-1D2220B5D9A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110024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611A78-3ACF-4E4E-93D7-9A70FE51B76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094004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A832C7-4D00-4D47-BF55-CC0D09044B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76172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4E3EA4-D5C8-4E7A-845D-44E69864665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606132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47FC64-970A-42C6-BCB4-CCE2106108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989164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833C1B-DDAB-4BFB-8911-AA937B63308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074100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A8B3AF-E42B-4F92-8ACA-F80FE80F038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894324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01887E-FFDC-4CE2-B57D-8C0BF02BE09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723958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5FF1D3-429C-4FBD-83DC-2BEFCA92E92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45532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A8B3AF-E42B-4F92-8ACA-F80FE80F038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66C5DD-3558-4518-A2ED-A2FCBF7EDBB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695631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AB7210-4EA2-4D9D-ACF5-7C1DE1B8275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490894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31F9A7-210D-47AE-AB84-C6C459136D5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099455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4F7B2A-5A37-409F-A486-63FDA49AA2E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709412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A80886-CA3F-418B-91B2-2738620F41F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45412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A9398C-32B7-4E28-9BB8-64EA7A94A57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364156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1DA0A62-18B0-4EA1-B09F-B6FB147EBE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151063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47FC64-970A-42C6-BCB4-CCE2106108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312276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833C1B-DDAB-4BFB-8911-AA937B63308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53300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A8B3AF-E42B-4F92-8ACA-F80FE80F038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40505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01887E-FFDC-4CE2-B57D-8C0BF02BE09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01887E-FFDC-4CE2-B57D-8C0BF02BE09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869276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5FF1D3-429C-4FBD-83DC-2BEFCA92E92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763669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66C5DD-3558-4518-A2ED-A2FCBF7EDBB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110392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AB7210-4EA2-4D9D-ACF5-7C1DE1B8275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184245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31F9A7-210D-47AE-AB84-C6C459136D5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957896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4F7B2A-5A37-409F-A486-63FDA49AA2E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345858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A80886-CA3F-418B-91B2-2738620F41F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275576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A9398C-32B7-4E28-9BB8-64EA7A94A57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133555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1DA0A62-18B0-4EA1-B09F-B6FB147EBE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950974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47FC64-970A-42C6-BCB4-CCE2106108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61438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5FF1D3-429C-4FBD-83DC-2BEFCA92E92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833C1B-DDAB-4BFB-8911-AA937B63308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234016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A8B3AF-E42B-4F92-8ACA-F80FE80F038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100562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01887E-FFDC-4CE2-B57D-8C0BF02BE09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666941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5FF1D3-429C-4FBD-83DC-2BEFCA92E92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06491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66C5DD-3558-4518-A2ED-A2FCBF7EDBB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827585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AB7210-4EA2-4D9D-ACF5-7C1DE1B8275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339422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31F9A7-210D-47AE-AB84-C6C459136D5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720459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4F7B2A-5A37-409F-A486-63FDA49AA2E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582742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A80886-CA3F-418B-91B2-2738620F41F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547340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A9398C-32B7-4E28-9BB8-64EA7A94A57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7616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66C5DD-3558-4518-A2ED-A2FCBF7EDBB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1DA0A62-18B0-4EA1-B09F-B6FB147EBE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43579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AB7210-4EA2-4D9D-ACF5-7C1DE1B8275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31F9A7-210D-47AE-AB84-C6C459136D5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4F7B2A-5A37-409F-A486-63FDA49AA2E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5C08B26-8094-4688-B56E-B435FEF8E243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B732522E-D28A-4062-B668-BB09F70033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954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5C08B26-8094-4688-B56E-B435FEF8E24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783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9" r:id="rId1"/>
    <p:sldLayoutId id="2147484540" r:id="rId2"/>
    <p:sldLayoutId id="2147484541" r:id="rId3"/>
    <p:sldLayoutId id="2147484542" r:id="rId4"/>
    <p:sldLayoutId id="2147484543" r:id="rId5"/>
    <p:sldLayoutId id="2147484544" r:id="rId6"/>
    <p:sldLayoutId id="2147484545" r:id="rId7"/>
    <p:sldLayoutId id="2147484546" r:id="rId8"/>
    <p:sldLayoutId id="2147484547" r:id="rId9"/>
    <p:sldLayoutId id="2147484548" r:id="rId10"/>
    <p:sldLayoutId id="2147484549" r:id="rId11"/>
    <p:sldLayoutId id="2147484550" r:id="rId12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5C08B26-8094-4688-B56E-B435FEF8E24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532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69" r:id="rId1"/>
    <p:sldLayoutId id="2147484670" r:id="rId2"/>
    <p:sldLayoutId id="2147484671" r:id="rId3"/>
    <p:sldLayoutId id="2147484672" r:id="rId4"/>
    <p:sldLayoutId id="2147484673" r:id="rId5"/>
    <p:sldLayoutId id="2147484674" r:id="rId6"/>
    <p:sldLayoutId id="2147484675" r:id="rId7"/>
    <p:sldLayoutId id="2147484676" r:id="rId8"/>
    <p:sldLayoutId id="2147484677" r:id="rId9"/>
    <p:sldLayoutId id="2147484678" r:id="rId10"/>
    <p:sldLayoutId id="2147484679" r:id="rId11"/>
    <p:sldLayoutId id="2147484680" r:id="rId12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5C08B26-8094-4688-B56E-B435FEF8E24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19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82" r:id="rId1"/>
    <p:sldLayoutId id="2147484683" r:id="rId2"/>
    <p:sldLayoutId id="2147484684" r:id="rId3"/>
    <p:sldLayoutId id="2147484685" r:id="rId4"/>
    <p:sldLayoutId id="2147484686" r:id="rId5"/>
    <p:sldLayoutId id="2147484687" r:id="rId6"/>
    <p:sldLayoutId id="2147484688" r:id="rId7"/>
    <p:sldLayoutId id="2147484689" r:id="rId8"/>
    <p:sldLayoutId id="2147484690" r:id="rId9"/>
    <p:sldLayoutId id="2147484691" r:id="rId10"/>
    <p:sldLayoutId id="2147484692" r:id="rId11"/>
    <p:sldLayoutId id="2147484693" r:id="rId12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10" Type="http://schemas.openxmlformats.org/officeDocument/2006/relationships/image" Target="../media/image7.jpeg"/><Relationship Id="rId4" Type="http://schemas.openxmlformats.org/officeDocument/2006/relationships/image" Target="../media/image3.jpeg"/><Relationship Id="rId9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1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notesSlide" Target="../notesSlides/notesSlide20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jpeg"/><Relationship Id="rId5" Type="http://schemas.openxmlformats.org/officeDocument/2006/relationships/image" Target="../media/image4.jpeg"/><Relationship Id="rId10" Type="http://schemas.openxmlformats.org/officeDocument/2006/relationships/image" Target="../media/image5.png"/><Relationship Id="rId4" Type="http://schemas.openxmlformats.org/officeDocument/2006/relationships/image" Target="../media/image3.jpeg"/><Relationship Id="rId9" Type="http://schemas.openxmlformats.org/officeDocument/2006/relationships/image" Target="../media/image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nrel.colostate.edu/projects/ghgtool/software.php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81000"/>
            <a:ext cx="8382000" cy="1554163"/>
          </a:xfrm>
          <a:solidFill>
            <a:schemeClr val="tx1">
              <a:alpha val="60001"/>
            </a:schemeClr>
          </a:solidFill>
          <a:ln/>
        </p:spPr>
        <p:txBody>
          <a:bodyPr/>
          <a:lstStyle/>
          <a:p>
            <a:r>
              <a:rPr lang="en-US" sz="5400" b="1" dirty="0" smtClean="0">
                <a:solidFill>
                  <a:schemeClr val="bg1"/>
                </a:solidFill>
                <a:latin typeface="Garamond" pitchFamily="18" charset="0"/>
              </a:rPr>
              <a:t>ALU Software </a:t>
            </a:r>
            <a:endParaRPr lang="en-US" sz="5400" b="1" dirty="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447491" name="Rectangle 3"/>
          <p:cNvSpPr>
            <a:spLocks noChangeArrowheads="1"/>
          </p:cNvSpPr>
          <p:nvPr/>
        </p:nvSpPr>
        <p:spPr bwMode="auto">
          <a:xfrm>
            <a:off x="2057400" y="2209800"/>
            <a:ext cx="5257800" cy="2492990"/>
          </a:xfrm>
          <a:prstGeom prst="rect">
            <a:avLst/>
          </a:prstGeom>
          <a:solidFill>
            <a:schemeClr val="tx1">
              <a:alpha val="60001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Garamond" pitchFamily="18" charset="0"/>
              </a:rPr>
              <a:t>Stephen M. Ogle, Ph.D</a:t>
            </a:r>
            <a:r>
              <a:rPr lang="en-US" sz="3200" b="1" dirty="0" smtClean="0">
                <a:solidFill>
                  <a:srgbClr val="FFFF00"/>
                </a:solidFill>
                <a:latin typeface="Garamond" pitchFamily="18" charset="0"/>
              </a:rPr>
              <a:t>.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Garamond" pitchFamily="18" charset="0"/>
              </a:rPr>
              <a:t>Research Scientist and Associate Professor</a:t>
            </a:r>
            <a:r>
              <a:rPr lang="en-US" sz="3200" b="1" dirty="0" smtClean="0">
                <a:solidFill>
                  <a:srgbClr val="FFFF00"/>
                </a:solidFill>
                <a:latin typeface="Garamond" pitchFamily="18" charset="0"/>
              </a:rPr>
              <a:t> </a:t>
            </a:r>
            <a:endParaRPr lang="en-US" sz="3200" b="1" dirty="0">
              <a:solidFill>
                <a:srgbClr val="FFFF00"/>
              </a:solidFill>
              <a:latin typeface="Garamond" pitchFamily="18" charset="0"/>
            </a:endParaRPr>
          </a:p>
          <a:p>
            <a:pPr algn="ctr"/>
            <a:r>
              <a:rPr lang="en-US" sz="2000" b="1" i="1" dirty="0">
                <a:solidFill>
                  <a:srgbClr val="FFFF00"/>
                </a:solidFill>
                <a:latin typeface="Garamond" pitchFamily="18" charset="0"/>
              </a:rPr>
              <a:t>Colorado State University</a:t>
            </a:r>
          </a:p>
          <a:p>
            <a:pPr algn="ctr"/>
            <a:r>
              <a:rPr lang="en-US" sz="2000" b="1" i="1" dirty="0">
                <a:solidFill>
                  <a:srgbClr val="FFFF00"/>
                </a:solidFill>
                <a:latin typeface="Garamond" pitchFamily="18" charset="0"/>
              </a:rPr>
              <a:t>Natural Resource Ecology Laboratory</a:t>
            </a:r>
          </a:p>
          <a:p>
            <a:pPr algn="ctr"/>
            <a:r>
              <a:rPr lang="en-US" sz="2000" b="1" i="1" dirty="0">
                <a:solidFill>
                  <a:srgbClr val="FFFF00"/>
                </a:solidFill>
                <a:latin typeface="Garamond" pitchFamily="18" charset="0"/>
              </a:rPr>
              <a:t>Fort Collins, Colorado USA</a:t>
            </a:r>
          </a:p>
        </p:txBody>
      </p:sp>
      <p:pic>
        <p:nvPicPr>
          <p:cNvPr id="447493" name="Picture 5" descr="nre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67600" y="2590800"/>
            <a:ext cx="1066800" cy="1066800"/>
          </a:xfrm>
          <a:prstGeom prst="rect">
            <a:avLst/>
          </a:prstGeom>
          <a:noFill/>
        </p:spPr>
      </p:pic>
      <p:pic>
        <p:nvPicPr>
          <p:cNvPr id="447497" name="Picture 9" descr="ALU_icon_rnd_lg_nav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86600" y="4800600"/>
            <a:ext cx="1866900" cy="1866900"/>
          </a:xfrm>
          <a:prstGeom prst="rect">
            <a:avLst/>
          </a:prstGeom>
          <a:noFill/>
        </p:spPr>
      </p:pic>
      <p:pic>
        <p:nvPicPr>
          <p:cNvPr id="447502" name="Picture 14" descr="Horizontal_RGB_60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76400" y="5328444"/>
            <a:ext cx="1752600" cy="677863"/>
          </a:xfrm>
          <a:prstGeom prst="rect">
            <a:avLst/>
          </a:prstGeom>
          <a:noFill/>
        </p:spPr>
      </p:pic>
      <p:graphicFrame>
        <p:nvGraphicFramePr>
          <p:cNvPr id="447503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8832044"/>
              </p:ext>
            </p:extLst>
          </p:nvPr>
        </p:nvGraphicFramePr>
        <p:xfrm>
          <a:off x="5257800" y="5204618"/>
          <a:ext cx="895350" cy="925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7736" name="Photo Editor Photo" r:id="rId8" imgW="1790476" imgH="1851820" progId="">
                  <p:embed/>
                </p:oleObj>
              </mc:Choice>
              <mc:Fallback>
                <p:oleObj name="Photo Editor Photo" r:id="rId8" imgW="1790476" imgH="1851820" progId="">
                  <p:embed/>
                  <p:pic>
                    <p:nvPicPr>
                      <p:cNvPr id="0" name="Picture 2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5204618"/>
                        <a:ext cx="895350" cy="925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47504" name="Picture 16" descr="images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66565" y="5010150"/>
            <a:ext cx="1206500" cy="1314450"/>
          </a:xfrm>
          <a:prstGeom prst="rect">
            <a:avLst/>
          </a:prstGeom>
          <a:noFill/>
        </p:spPr>
      </p:pic>
      <p:grpSp>
        <p:nvGrpSpPr>
          <p:cNvPr id="23" name="Group 22"/>
          <p:cNvGrpSpPr/>
          <p:nvPr/>
        </p:nvGrpSpPr>
        <p:grpSpPr>
          <a:xfrm>
            <a:off x="525697" y="2692980"/>
            <a:ext cx="1379303" cy="812220"/>
            <a:chOff x="113545" y="3003021"/>
            <a:chExt cx="1874951" cy="974235"/>
          </a:xfrm>
        </p:grpSpPr>
        <p:sp>
          <p:nvSpPr>
            <p:cNvPr id="21" name="Rectangle 20"/>
            <p:cNvSpPr/>
            <p:nvPr/>
          </p:nvSpPr>
          <p:spPr>
            <a:xfrm>
              <a:off x="113545" y="3003021"/>
              <a:ext cx="1874951" cy="9742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" name="Group 67"/>
            <p:cNvGrpSpPr>
              <a:grpSpLocks noChangeAspect="1"/>
            </p:cNvGrpSpPr>
            <p:nvPr/>
          </p:nvGrpSpPr>
          <p:grpSpPr bwMode="auto">
            <a:xfrm>
              <a:off x="198502" y="3124200"/>
              <a:ext cx="1706498" cy="703618"/>
              <a:chOff x="1980" y="1620"/>
              <a:chExt cx="8640" cy="3673"/>
            </a:xfrm>
            <a:solidFill>
              <a:schemeClr val="accent1">
                <a:lumMod val="50000"/>
              </a:schemeClr>
            </a:solidFill>
          </p:grpSpPr>
          <p:sp>
            <p:nvSpPr>
              <p:cNvPr id="3" name="Freeform 68"/>
              <p:cNvSpPr>
                <a:spLocks noEditPoints="1"/>
              </p:cNvSpPr>
              <p:nvPr/>
            </p:nvSpPr>
            <p:spPr bwMode="auto">
              <a:xfrm>
                <a:off x="6779" y="2978"/>
                <a:ext cx="1829" cy="1476"/>
              </a:xfrm>
              <a:custGeom>
                <a:avLst/>
                <a:gdLst>
                  <a:gd name="T0" fmla="*/ 642 w 676"/>
                  <a:gd name="T1" fmla="*/ 434 h 546"/>
                  <a:gd name="T2" fmla="*/ 580 w 676"/>
                  <a:gd name="T3" fmla="*/ 482 h 546"/>
                  <a:gd name="T4" fmla="*/ 524 w 676"/>
                  <a:gd name="T5" fmla="*/ 492 h 546"/>
                  <a:gd name="T6" fmla="*/ 480 w 676"/>
                  <a:gd name="T7" fmla="*/ 488 h 546"/>
                  <a:gd name="T8" fmla="*/ 460 w 676"/>
                  <a:gd name="T9" fmla="*/ 478 h 546"/>
                  <a:gd name="T10" fmla="*/ 416 w 676"/>
                  <a:gd name="T11" fmla="*/ 438 h 546"/>
                  <a:gd name="T12" fmla="*/ 388 w 676"/>
                  <a:gd name="T13" fmla="*/ 376 h 546"/>
                  <a:gd name="T14" fmla="*/ 460 w 676"/>
                  <a:gd name="T15" fmla="*/ 330 h 546"/>
                  <a:gd name="T16" fmla="*/ 654 w 676"/>
                  <a:gd name="T17" fmla="*/ 294 h 546"/>
                  <a:gd name="T18" fmla="*/ 638 w 676"/>
                  <a:gd name="T19" fmla="*/ 248 h 546"/>
                  <a:gd name="T20" fmla="*/ 612 w 676"/>
                  <a:gd name="T21" fmla="*/ 210 h 546"/>
                  <a:gd name="T22" fmla="*/ 572 w 676"/>
                  <a:gd name="T23" fmla="*/ 182 h 546"/>
                  <a:gd name="T24" fmla="*/ 522 w 676"/>
                  <a:gd name="T25" fmla="*/ 166 h 546"/>
                  <a:gd name="T26" fmla="*/ 480 w 676"/>
                  <a:gd name="T27" fmla="*/ 164 h 546"/>
                  <a:gd name="T28" fmla="*/ 460 w 676"/>
                  <a:gd name="T29" fmla="*/ 166 h 546"/>
                  <a:gd name="T30" fmla="*/ 396 w 676"/>
                  <a:gd name="T31" fmla="*/ 178 h 546"/>
                  <a:gd name="T32" fmla="*/ 342 w 676"/>
                  <a:gd name="T33" fmla="*/ 200 h 546"/>
                  <a:gd name="T34" fmla="*/ 298 w 676"/>
                  <a:gd name="T35" fmla="*/ 236 h 546"/>
                  <a:gd name="T36" fmla="*/ 268 w 676"/>
                  <a:gd name="T37" fmla="*/ 284 h 546"/>
                  <a:gd name="T38" fmla="*/ 256 w 676"/>
                  <a:gd name="T39" fmla="*/ 344 h 546"/>
                  <a:gd name="T40" fmla="*/ 258 w 676"/>
                  <a:gd name="T41" fmla="*/ 392 h 546"/>
                  <a:gd name="T42" fmla="*/ 282 w 676"/>
                  <a:gd name="T43" fmla="*/ 456 h 546"/>
                  <a:gd name="T44" fmla="*/ 248 w 676"/>
                  <a:gd name="T45" fmla="*/ 478 h 546"/>
                  <a:gd name="T46" fmla="*/ 222 w 676"/>
                  <a:gd name="T47" fmla="*/ 480 h 546"/>
                  <a:gd name="T48" fmla="*/ 202 w 676"/>
                  <a:gd name="T49" fmla="*/ 470 h 546"/>
                  <a:gd name="T50" fmla="*/ 186 w 676"/>
                  <a:gd name="T51" fmla="*/ 448 h 546"/>
                  <a:gd name="T52" fmla="*/ 182 w 676"/>
                  <a:gd name="T53" fmla="*/ 412 h 546"/>
                  <a:gd name="T54" fmla="*/ 296 w 676"/>
                  <a:gd name="T55" fmla="*/ 170 h 546"/>
                  <a:gd name="T56" fmla="*/ 166 w 676"/>
                  <a:gd name="T57" fmla="*/ 0 h 546"/>
                  <a:gd name="T58" fmla="*/ 156 w 676"/>
                  <a:gd name="T59" fmla="*/ 36 h 546"/>
                  <a:gd name="T60" fmla="*/ 136 w 676"/>
                  <a:gd name="T61" fmla="*/ 84 h 546"/>
                  <a:gd name="T62" fmla="*/ 106 w 676"/>
                  <a:gd name="T63" fmla="*/ 120 h 546"/>
                  <a:gd name="T64" fmla="*/ 32 w 676"/>
                  <a:gd name="T65" fmla="*/ 170 h 546"/>
                  <a:gd name="T66" fmla="*/ 52 w 676"/>
                  <a:gd name="T67" fmla="*/ 206 h 546"/>
                  <a:gd name="T68" fmla="*/ 54 w 676"/>
                  <a:gd name="T69" fmla="*/ 448 h 546"/>
                  <a:gd name="T70" fmla="*/ 74 w 676"/>
                  <a:gd name="T71" fmla="*/ 496 h 546"/>
                  <a:gd name="T72" fmla="*/ 112 w 676"/>
                  <a:gd name="T73" fmla="*/ 528 h 546"/>
                  <a:gd name="T74" fmla="*/ 152 w 676"/>
                  <a:gd name="T75" fmla="*/ 542 h 546"/>
                  <a:gd name="T76" fmla="*/ 224 w 676"/>
                  <a:gd name="T77" fmla="*/ 536 h 546"/>
                  <a:gd name="T78" fmla="*/ 282 w 676"/>
                  <a:gd name="T79" fmla="*/ 496 h 546"/>
                  <a:gd name="T80" fmla="*/ 314 w 676"/>
                  <a:gd name="T81" fmla="*/ 492 h 546"/>
                  <a:gd name="T82" fmla="*/ 374 w 676"/>
                  <a:gd name="T83" fmla="*/ 528 h 546"/>
                  <a:gd name="T84" fmla="*/ 440 w 676"/>
                  <a:gd name="T85" fmla="*/ 544 h 546"/>
                  <a:gd name="T86" fmla="*/ 474 w 676"/>
                  <a:gd name="T87" fmla="*/ 546 h 546"/>
                  <a:gd name="T88" fmla="*/ 516 w 676"/>
                  <a:gd name="T89" fmla="*/ 544 h 546"/>
                  <a:gd name="T90" fmla="*/ 570 w 676"/>
                  <a:gd name="T91" fmla="*/ 530 h 546"/>
                  <a:gd name="T92" fmla="*/ 612 w 676"/>
                  <a:gd name="T93" fmla="*/ 508 h 546"/>
                  <a:gd name="T94" fmla="*/ 652 w 676"/>
                  <a:gd name="T95" fmla="*/ 466 h 546"/>
                  <a:gd name="T96" fmla="*/ 664 w 676"/>
                  <a:gd name="T97" fmla="*/ 406 h 546"/>
                  <a:gd name="T98" fmla="*/ 466 w 676"/>
                  <a:gd name="T99" fmla="*/ 198 h 546"/>
                  <a:gd name="T100" fmla="*/ 492 w 676"/>
                  <a:gd name="T101" fmla="*/ 206 h 546"/>
                  <a:gd name="T102" fmla="*/ 522 w 676"/>
                  <a:gd name="T103" fmla="*/ 240 h 546"/>
                  <a:gd name="T104" fmla="*/ 532 w 676"/>
                  <a:gd name="T105" fmla="*/ 292 h 546"/>
                  <a:gd name="T106" fmla="*/ 388 w 676"/>
                  <a:gd name="T107" fmla="*/ 292 h 546"/>
                  <a:gd name="T108" fmla="*/ 404 w 676"/>
                  <a:gd name="T109" fmla="*/ 240 h 546"/>
                  <a:gd name="T110" fmla="*/ 434 w 676"/>
                  <a:gd name="T111" fmla="*/ 206 h 546"/>
                  <a:gd name="T112" fmla="*/ 460 w 676"/>
                  <a:gd name="T113" fmla="*/ 198 h 5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676" h="546">
                    <a:moveTo>
                      <a:pt x="664" y="406"/>
                    </a:moveTo>
                    <a:lnTo>
                      <a:pt x="664" y="406"/>
                    </a:lnTo>
                    <a:lnTo>
                      <a:pt x="642" y="434"/>
                    </a:lnTo>
                    <a:lnTo>
                      <a:pt x="620" y="456"/>
                    </a:lnTo>
                    <a:lnTo>
                      <a:pt x="600" y="472"/>
                    </a:lnTo>
                    <a:lnTo>
                      <a:pt x="580" y="482"/>
                    </a:lnTo>
                    <a:lnTo>
                      <a:pt x="562" y="488"/>
                    </a:lnTo>
                    <a:lnTo>
                      <a:pt x="542" y="492"/>
                    </a:lnTo>
                    <a:lnTo>
                      <a:pt x="524" y="492"/>
                    </a:lnTo>
                    <a:lnTo>
                      <a:pt x="504" y="492"/>
                    </a:lnTo>
                    <a:lnTo>
                      <a:pt x="504" y="492"/>
                    </a:lnTo>
                    <a:lnTo>
                      <a:pt x="480" y="488"/>
                    </a:lnTo>
                    <a:lnTo>
                      <a:pt x="470" y="484"/>
                    </a:lnTo>
                    <a:lnTo>
                      <a:pt x="460" y="478"/>
                    </a:lnTo>
                    <a:lnTo>
                      <a:pt x="460" y="478"/>
                    </a:lnTo>
                    <a:lnTo>
                      <a:pt x="444" y="468"/>
                    </a:lnTo>
                    <a:lnTo>
                      <a:pt x="430" y="454"/>
                    </a:lnTo>
                    <a:lnTo>
                      <a:pt x="416" y="438"/>
                    </a:lnTo>
                    <a:lnTo>
                      <a:pt x="404" y="418"/>
                    </a:lnTo>
                    <a:lnTo>
                      <a:pt x="396" y="398"/>
                    </a:lnTo>
                    <a:lnTo>
                      <a:pt x="388" y="376"/>
                    </a:lnTo>
                    <a:lnTo>
                      <a:pt x="384" y="354"/>
                    </a:lnTo>
                    <a:lnTo>
                      <a:pt x="384" y="330"/>
                    </a:lnTo>
                    <a:lnTo>
                      <a:pt x="460" y="330"/>
                    </a:lnTo>
                    <a:lnTo>
                      <a:pt x="660" y="330"/>
                    </a:lnTo>
                    <a:lnTo>
                      <a:pt x="660" y="330"/>
                    </a:lnTo>
                    <a:lnTo>
                      <a:pt x="654" y="294"/>
                    </a:lnTo>
                    <a:lnTo>
                      <a:pt x="650" y="278"/>
                    </a:lnTo>
                    <a:lnTo>
                      <a:pt x="644" y="264"/>
                    </a:lnTo>
                    <a:lnTo>
                      <a:pt x="638" y="248"/>
                    </a:lnTo>
                    <a:lnTo>
                      <a:pt x="630" y="234"/>
                    </a:lnTo>
                    <a:lnTo>
                      <a:pt x="622" y="222"/>
                    </a:lnTo>
                    <a:lnTo>
                      <a:pt x="612" y="210"/>
                    </a:lnTo>
                    <a:lnTo>
                      <a:pt x="600" y="200"/>
                    </a:lnTo>
                    <a:lnTo>
                      <a:pt x="586" y="190"/>
                    </a:lnTo>
                    <a:lnTo>
                      <a:pt x="572" y="182"/>
                    </a:lnTo>
                    <a:lnTo>
                      <a:pt x="556" y="176"/>
                    </a:lnTo>
                    <a:lnTo>
                      <a:pt x="540" y="170"/>
                    </a:lnTo>
                    <a:lnTo>
                      <a:pt x="522" y="166"/>
                    </a:lnTo>
                    <a:lnTo>
                      <a:pt x="502" y="164"/>
                    </a:lnTo>
                    <a:lnTo>
                      <a:pt x="480" y="164"/>
                    </a:lnTo>
                    <a:lnTo>
                      <a:pt x="480" y="164"/>
                    </a:lnTo>
                    <a:lnTo>
                      <a:pt x="470" y="164"/>
                    </a:lnTo>
                    <a:lnTo>
                      <a:pt x="460" y="166"/>
                    </a:lnTo>
                    <a:lnTo>
                      <a:pt x="460" y="166"/>
                    </a:lnTo>
                    <a:lnTo>
                      <a:pt x="438" y="168"/>
                    </a:lnTo>
                    <a:lnTo>
                      <a:pt x="416" y="172"/>
                    </a:lnTo>
                    <a:lnTo>
                      <a:pt x="396" y="178"/>
                    </a:lnTo>
                    <a:lnTo>
                      <a:pt x="376" y="184"/>
                    </a:lnTo>
                    <a:lnTo>
                      <a:pt x="358" y="192"/>
                    </a:lnTo>
                    <a:lnTo>
                      <a:pt x="342" y="200"/>
                    </a:lnTo>
                    <a:lnTo>
                      <a:pt x="326" y="212"/>
                    </a:lnTo>
                    <a:lnTo>
                      <a:pt x="310" y="224"/>
                    </a:lnTo>
                    <a:lnTo>
                      <a:pt x="298" y="236"/>
                    </a:lnTo>
                    <a:lnTo>
                      <a:pt x="286" y="252"/>
                    </a:lnTo>
                    <a:lnTo>
                      <a:pt x="276" y="268"/>
                    </a:lnTo>
                    <a:lnTo>
                      <a:pt x="268" y="284"/>
                    </a:lnTo>
                    <a:lnTo>
                      <a:pt x="262" y="304"/>
                    </a:lnTo>
                    <a:lnTo>
                      <a:pt x="258" y="324"/>
                    </a:lnTo>
                    <a:lnTo>
                      <a:pt x="256" y="344"/>
                    </a:lnTo>
                    <a:lnTo>
                      <a:pt x="254" y="368"/>
                    </a:lnTo>
                    <a:lnTo>
                      <a:pt x="254" y="368"/>
                    </a:lnTo>
                    <a:lnTo>
                      <a:pt x="258" y="392"/>
                    </a:lnTo>
                    <a:lnTo>
                      <a:pt x="262" y="416"/>
                    </a:lnTo>
                    <a:lnTo>
                      <a:pt x="272" y="438"/>
                    </a:lnTo>
                    <a:lnTo>
                      <a:pt x="282" y="456"/>
                    </a:lnTo>
                    <a:lnTo>
                      <a:pt x="282" y="456"/>
                    </a:lnTo>
                    <a:lnTo>
                      <a:pt x="264" y="470"/>
                    </a:lnTo>
                    <a:lnTo>
                      <a:pt x="248" y="478"/>
                    </a:lnTo>
                    <a:lnTo>
                      <a:pt x="238" y="480"/>
                    </a:lnTo>
                    <a:lnTo>
                      <a:pt x="230" y="480"/>
                    </a:lnTo>
                    <a:lnTo>
                      <a:pt x="222" y="480"/>
                    </a:lnTo>
                    <a:lnTo>
                      <a:pt x="214" y="478"/>
                    </a:lnTo>
                    <a:lnTo>
                      <a:pt x="208" y="474"/>
                    </a:lnTo>
                    <a:lnTo>
                      <a:pt x="202" y="470"/>
                    </a:lnTo>
                    <a:lnTo>
                      <a:pt x="196" y="464"/>
                    </a:lnTo>
                    <a:lnTo>
                      <a:pt x="190" y="456"/>
                    </a:lnTo>
                    <a:lnTo>
                      <a:pt x="186" y="448"/>
                    </a:lnTo>
                    <a:lnTo>
                      <a:pt x="184" y="438"/>
                    </a:lnTo>
                    <a:lnTo>
                      <a:pt x="182" y="426"/>
                    </a:lnTo>
                    <a:lnTo>
                      <a:pt x="182" y="412"/>
                    </a:lnTo>
                    <a:lnTo>
                      <a:pt x="180" y="206"/>
                    </a:lnTo>
                    <a:lnTo>
                      <a:pt x="296" y="206"/>
                    </a:lnTo>
                    <a:lnTo>
                      <a:pt x="296" y="170"/>
                    </a:lnTo>
                    <a:lnTo>
                      <a:pt x="180" y="170"/>
                    </a:lnTo>
                    <a:lnTo>
                      <a:pt x="180" y="6"/>
                    </a:lnTo>
                    <a:lnTo>
                      <a:pt x="166" y="0"/>
                    </a:lnTo>
                    <a:lnTo>
                      <a:pt x="166" y="0"/>
                    </a:lnTo>
                    <a:lnTo>
                      <a:pt x="162" y="18"/>
                    </a:lnTo>
                    <a:lnTo>
                      <a:pt x="156" y="36"/>
                    </a:lnTo>
                    <a:lnTo>
                      <a:pt x="150" y="54"/>
                    </a:lnTo>
                    <a:lnTo>
                      <a:pt x="144" y="68"/>
                    </a:lnTo>
                    <a:lnTo>
                      <a:pt x="136" y="84"/>
                    </a:lnTo>
                    <a:lnTo>
                      <a:pt x="126" y="96"/>
                    </a:lnTo>
                    <a:lnTo>
                      <a:pt x="118" y="110"/>
                    </a:lnTo>
                    <a:lnTo>
                      <a:pt x="106" y="120"/>
                    </a:lnTo>
                    <a:lnTo>
                      <a:pt x="84" y="140"/>
                    </a:lnTo>
                    <a:lnTo>
                      <a:pt x="58" y="156"/>
                    </a:lnTo>
                    <a:lnTo>
                      <a:pt x="32" y="170"/>
                    </a:lnTo>
                    <a:lnTo>
                      <a:pt x="2" y="178"/>
                    </a:lnTo>
                    <a:lnTo>
                      <a:pt x="0" y="206"/>
                    </a:lnTo>
                    <a:lnTo>
                      <a:pt x="52" y="206"/>
                    </a:lnTo>
                    <a:lnTo>
                      <a:pt x="52" y="426"/>
                    </a:lnTo>
                    <a:lnTo>
                      <a:pt x="52" y="426"/>
                    </a:lnTo>
                    <a:lnTo>
                      <a:pt x="54" y="448"/>
                    </a:lnTo>
                    <a:lnTo>
                      <a:pt x="58" y="466"/>
                    </a:lnTo>
                    <a:lnTo>
                      <a:pt x="66" y="482"/>
                    </a:lnTo>
                    <a:lnTo>
                      <a:pt x="74" y="496"/>
                    </a:lnTo>
                    <a:lnTo>
                      <a:pt x="86" y="508"/>
                    </a:lnTo>
                    <a:lnTo>
                      <a:pt x="98" y="518"/>
                    </a:lnTo>
                    <a:lnTo>
                      <a:pt x="112" y="528"/>
                    </a:lnTo>
                    <a:lnTo>
                      <a:pt x="126" y="534"/>
                    </a:lnTo>
                    <a:lnTo>
                      <a:pt x="126" y="534"/>
                    </a:lnTo>
                    <a:lnTo>
                      <a:pt x="152" y="542"/>
                    </a:lnTo>
                    <a:lnTo>
                      <a:pt x="176" y="544"/>
                    </a:lnTo>
                    <a:lnTo>
                      <a:pt x="200" y="542"/>
                    </a:lnTo>
                    <a:lnTo>
                      <a:pt x="224" y="536"/>
                    </a:lnTo>
                    <a:lnTo>
                      <a:pt x="244" y="526"/>
                    </a:lnTo>
                    <a:lnTo>
                      <a:pt x="264" y="514"/>
                    </a:lnTo>
                    <a:lnTo>
                      <a:pt x="282" y="496"/>
                    </a:lnTo>
                    <a:lnTo>
                      <a:pt x="298" y="476"/>
                    </a:lnTo>
                    <a:lnTo>
                      <a:pt x="298" y="476"/>
                    </a:lnTo>
                    <a:lnTo>
                      <a:pt x="314" y="492"/>
                    </a:lnTo>
                    <a:lnTo>
                      <a:pt x="334" y="506"/>
                    </a:lnTo>
                    <a:lnTo>
                      <a:pt x="354" y="518"/>
                    </a:lnTo>
                    <a:lnTo>
                      <a:pt x="374" y="528"/>
                    </a:lnTo>
                    <a:lnTo>
                      <a:pt x="396" y="534"/>
                    </a:lnTo>
                    <a:lnTo>
                      <a:pt x="418" y="540"/>
                    </a:lnTo>
                    <a:lnTo>
                      <a:pt x="440" y="544"/>
                    </a:lnTo>
                    <a:lnTo>
                      <a:pt x="460" y="546"/>
                    </a:lnTo>
                    <a:lnTo>
                      <a:pt x="460" y="546"/>
                    </a:lnTo>
                    <a:lnTo>
                      <a:pt x="474" y="546"/>
                    </a:lnTo>
                    <a:lnTo>
                      <a:pt x="474" y="546"/>
                    </a:lnTo>
                    <a:lnTo>
                      <a:pt x="496" y="546"/>
                    </a:lnTo>
                    <a:lnTo>
                      <a:pt x="516" y="544"/>
                    </a:lnTo>
                    <a:lnTo>
                      <a:pt x="534" y="540"/>
                    </a:lnTo>
                    <a:lnTo>
                      <a:pt x="552" y="536"/>
                    </a:lnTo>
                    <a:lnTo>
                      <a:pt x="570" y="530"/>
                    </a:lnTo>
                    <a:lnTo>
                      <a:pt x="584" y="524"/>
                    </a:lnTo>
                    <a:lnTo>
                      <a:pt x="598" y="516"/>
                    </a:lnTo>
                    <a:lnTo>
                      <a:pt x="612" y="508"/>
                    </a:lnTo>
                    <a:lnTo>
                      <a:pt x="624" y="498"/>
                    </a:lnTo>
                    <a:lnTo>
                      <a:pt x="634" y="488"/>
                    </a:lnTo>
                    <a:lnTo>
                      <a:pt x="652" y="466"/>
                    </a:lnTo>
                    <a:lnTo>
                      <a:pt x="666" y="444"/>
                    </a:lnTo>
                    <a:lnTo>
                      <a:pt x="676" y="418"/>
                    </a:lnTo>
                    <a:lnTo>
                      <a:pt x="664" y="406"/>
                    </a:lnTo>
                    <a:close/>
                    <a:moveTo>
                      <a:pt x="460" y="198"/>
                    </a:moveTo>
                    <a:lnTo>
                      <a:pt x="460" y="198"/>
                    </a:lnTo>
                    <a:lnTo>
                      <a:pt x="466" y="198"/>
                    </a:lnTo>
                    <a:lnTo>
                      <a:pt x="466" y="198"/>
                    </a:lnTo>
                    <a:lnTo>
                      <a:pt x="478" y="200"/>
                    </a:lnTo>
                    <a:lnTo>
                      <a:pt x="492" y="206"/>
                    </a:lnTo>
                    <a:lnTo>
                      <a:pt x="504" y="214"/>
                    </a:lnTo>
                    <a:lnTo>
                      <a:pt x="514" y="226"/>
                    </a:lnTo>
                    <a:lnTo>
                      <a:pt x="522" y="240"/>
                    </a:lnTo>
                    <a:lnTo>
                      <a:pt x="528" y="256"/>
                    </a:lnTo>
                    <a:lnTo>
                      <a:pt x="532" y="272"/>
                    </a:lnTo>
                    <a:lnTo>
                      <a:pt x="532" y="292"/>
                    </a:lnTo>
                    <a:lnTo>
                      <a:pt x="460" y="292"/>
                    </a:lnTo>
                    <a:lnTo>
                      <a:pt x="388" y="292"/>
                    </a:lnTo>
                    <a:lnTo>
                      <a:pt x="388" y="292"/>
                    </a:lnTo>
                    <a:lnTo>
                      <a:pt x="390" y="272"/>
                    </a:lnTo>
                    <a:lnTo>
                      <a:pt x="396" y="254"/>
                    </a:lnTo>
                    <a:lnTo>
                      <a:pt x="404" y="240"/>
                    </a:lnTo>
                    <a:lnTo>
                      <a:pt x="412" y="226"/>
                    </a:lnTo>
                    <a:lnTo>
                      <a:pt x="424" y="216"/>
                    </a:lnTo>
                    <a:lnTo>
                      <a:pt x="434" y="206"/>
                    </a:lnTo>
                    <a:lnTo>
                      <a:pt x="448" y="202"/>
                    </a:lnTo>
                    <a:lnTo>
                      <a:pt x="460" y="198"/>
                    </a:lnTo>
                    <a:lnTo>
                      <a:pt x="460" y="1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" name="Freeform 69"/>
              <p:cNvSpPr>
                <a:spLocks noEditPoints="1"/>
              </p:cNvSpPr>
              <p:nvPr/>
            </p:nvSpPr>
            <p:spPr bwMode="auto">
              <a:xfrm>
                <a:off x="1980" y="1636"/>
                <a:ext cx="2591" cy="1412"/>
              </a:xfrm>
              <a:custGeom>
                <a:avLst/>
                <a:gdLst>
                  <a:gd name="T0" fmla="*/ 666 w 958"/>
                  <a:gd name="T1" fmla="*/ 108 h 522"/>
                  <a:gd name="T2" fmla="*/ 578 w 958"/>
                  <a:gd name="T3" fmla="*/ 140 h 522"/>
                  <a:gd name="T4" fmla="*/ 514 w 958"/>
                  <a:gd name="T5" fmla="*/ 196 h 522"/>
                  <a:gd name="T6" fmla="*/ 476 w 958"/>
                  <a:gd name="T7" fmla="*/ 270 h 522"/>
                  <a:gd name="T8" fmla="*/ 472 w 958"/>
                  <a:gd name="T9" fmla="*/ 332 h 522"/>
                  <a:gd name="T10" fmla="*/ 488 w 958"/>
                  <a:gd name="T11" fmla="*/ 386 h 522"/>
                  <a:gd name="T12" fmla="*/ 396 w 958"/>
                  <a:gd name="T13" fmla="*/ 448 h 522"/>
                  <a:gd name="T14" fmla="*/ 314 w 958"/>
                  <a:gd name="T15" fmla="*/ 464 h 522"/>
                  <a:gd name="T16" fmla="*/ 256 w 958"/>
                  <a:gd name="T17" fmla="*/ 450 h 522"/>
                  <a:gd name="T18" fmla="*/ 198 w 958"/>
                  <a:gd name="T19" fmla="*/ 406 h 522"/>
                  <a:gd name="T20" fmla="*/ 162 w 958"/>
                  <a:gd name="T21" fmla="*/ 340 h 522"/>
                  <a:gd name="T22" fmla="*/ 146 w 958"/>
                  <a:gd name="T23" fmla="*/ 264 h 522"/>
                  <a:gd name="T24" fmla="*/ 152 w 958"/>
                  <a:gd name="T25" fmla="*/ 186 h 522"/>
                  <a:gd name="T26" fmla="*/ 178 w 958"/>
                  <a:gd name="T27" fmla="*/ 114 h 522"/>
                  <a:gd name="T28" fmla="*/ 228 w 958"/>
                  <a:gd name="T29" fmla="*/ 62 h 522"/>
                  <a:gd name="T30" fmla="*/ 300 w 958"/>
                  <a:gd name="T31" fmla="*/ 36 h 522"/>
                  <a:gd name="T32" fmla="*/ 366 w 958"/>
                  <a:gd name="T33" fmla="*/ 42 h 522"/>
                  <a:gd name="T34" fmla="*/ 428 w 958"/>
                  <a:gd name="T35" fmla="*/ 74 h 522"/>
                  <a:gd name="T36" fmla="*/ 462 w 958"/>
                  <a:gd name="T37" fmla="*/ 122 h 522"/>
                  <a:gd name="T38" fmla="*/ 502 w 958"/>
                  <a:gd name="T39" fmla="*/ 186 h 522"/>
                  <a:gd name="T40" fmla="*/ 480 w 958"/>
                  <a:gd name="T41" fmla="*/ 14 h 522"/>
                  <a:gd name="T42" fmla="*/ 454 w 958"/>
                  <a:gd name="T43" fmla="*/ 30 h 522"/>
                  <a:gd name="T44" fmla="*/ 342 w 958"/>
                  <a:gd name="T45" fmla="*/ 4 h 522"/>
                  <a:gd name="T46" fmla="*/ 252 w 958"/>
                  <a:gd name="T47" fmla="*/ 4 h 522"/>
                  <a:gd name="T48" fmla="*/ 160 w 958"/>
                  <a:gd name="T49" fmla="*/ 28 h 522"/>
                  <a:gd name="T50" fmla="*/ 70 w 958"/>
                  <a:gd name="T51" fmla="*/ 88 h 522"/>
                  <a:gd name="T52" fmla="*/ 10 w 958"/>
                  <a:gd name="T53" fmla="*/ 188 h 522"/>
                  <a:gd name="T54" fmla="*/ 2 w 958"/>
                  <a:gd name="T55" fmla="*/ 296 h 522"/>
                  <a:gd name="T56" fmla="*/ 42 w 958"/>
                  <a:gd name="T57" fmla="*/ 410 h 522"/>
                  <a:gd name="T58" fmla="*/ 120 w 958"/>
                  <a:gd name="T59" fmla="*/ 482 h 522"/>
                  <a:gd name="T60" fmla="*/ 216 w 958"/>
                  <a:gd name="T61" fmla="*/ 516 h 522"/>
                  <a:gd name="T62" fmla="*/ 282 w 958"/>
                  <a:gd name="T63" fmla="*/ 522 h 522"/>
                  <a:gd name="T64" fmla="*/ 384 w 958"/>
                  <a:gd name="T65" fmla="*/ 500 h 522"/>
                  <a:gd name="T66" fmla="*/ 484 w 958"/>
                  <a:gd name="T67" fmla="*/ 432 h 522"/>
                  <a:gd name="T68" fmla="*/ 540 w 958"/>
                  <a:gd name="T69" fmla="*/ 456 h 522"/>
                  <a:gd name="T70" fmla="*/ 648 w 958"/>
                  <a:gd name="T71" fmla="*/ 510 h 522"/>
                  <a:gd name="T72" fmla="*/ 740 w 958"/>
                  <a:gd name="T73" fmla="*/ 518 h 522"/>
                  <a:gd name="T74" fmla="*/ 830 w 958"/>
                  <a:gd name="T75" fmla="*/ 494 h 522"/>
                  <a:gd name="T76" fmla="*/ 902 w 958"/>
                  <a:gd name="T77" fmla="*/ 444 h 522"/>
                  <a:gd name="T78" fmla="*/ 948 w 958"/>
                  <a:gd name="T79" fmla="*/ 374 h 522"/>
                  <a:gd name="T80" fmla="*/ 958 w 958"/>
                  <a:gd name="T81" fmla="*/ 312 h 522"/>
                  <a:gd name="T82" fmla="*/ 940 w 958"/>
                  <a:gd name="T83" fmla="*/ 230 h 522"/>
                  <a:gd name="T84" fmla="*/ 888 w 958"/>
                  <a:gd name="T85" fmla="*/ 164 h 522"/>
                  <a:gd name="T86" fmla="*/ 810 w 958"/>
                  <a:gd name="T87" fmla="*/ 120 h 522"/>
                  <a:gd name="T88" fmla="*/ 714 w 958"/>
                  <a:gd name="T89" fmla="*/ 104 h 522"/>
                  <a:gd name="T90" fmla="*/ 702 w 958"/>
                  <a:gd name="T91" fmla="*/ 480 h 522"/>
                  <a:gd name="T92" fmla="*/ 656 w 958"/>
                  <a:gd name="T93" fmla="*/ 460 h 522"/>
                  <a:gd name="T94" fmla="*/ 620 w 958"/>
                  <a:gd name="T95" fmla="*/ 418 h 522"/>
                  <a:gd name="T96" fmla="*/ 598 w 958"/>
                  <a:gd name="T97" fmla="*/ 360 h 522"/>
                  <a:gd name="T98" fmla="*/ 592 w 958"/>
                  <a:gd name="T99" fmla="*/ 310 h 522"/>
                  <a:gd name="T100" fmla="*/ 602 w 958"/>
                  <a:gd name="T101" fmla="*/ 242 h 522"/>
                  <a:gd name="T102" fmla="*/ 628 w 958"/>
                  <a:gd name="T103" fmla="*/ 188 h 522"/>
                  <a:gd name="T104" fmla="*/ 666 w 958"/>
                  <a:gd name="T105" fmla="*/ 150 h 522"/>
                  <a:gd name="T106" fmla="*/ 714 w 958"/>
                  <a:gd name="T107" fmla="*/ 138 h 522"/>
                  <a:gd name="T108" fmla="*/ 750 w 958"/>
                  <a:gd name="T109" fmla="*/ 146 h 522"/>
                  <a:gd name="T110" fmla="*/ 790 w 958"/>
                  <a:gd name="T111" fmla="*/ 176 h 522"/>
                  <a:gd name="T112" fmla="*/ 818 w 958"/>
                  <a:gd name="T113" fmla="*/ 228 h 522"/>
                  <a:gd name="T114" fmla="*/ 832 w 958"/>
                  <a:gd name="T115" fmla="*/ 292 h 522"/>
                  <a:gd name="T116" fmla="*/ 830 w 958"/>
                  <a:gd name="T117" fmla="*/ 344 h 522"/>
                  <a:gd name="T118" fmla="*/ 806 w 958"/>
                  <a:gd name="T119" fmla="*/ 418 h 522"/>
                  <a:gd name="T120" fmla="*/ 770 w 958"/>
                  <a:gd name="T121" fmla="*/ 460 h 522"/>
                  <a:gd name="T122" fmla="*/ 726 w 958"/>
                  <a:gd name="T123" fmla="*/ 480 h 5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958" h="522">
                    <a:moveTo>
                      <a:pt x="714" y="104"/>
                    </a:moveTo>
                    <a:lnTo>
                      <a:pt x="714" y="104"/>
                    </a:lnTo>
                    <a:lnTo>
                      <a:pt x="690" y="104"/>
                    </a:lnTo>
                    <a:lnTo>
                      <a:pt x="666" y="108"/>
                    </a:lnTo>
                    <a:lnTo>
                      <a:pt x="642" y="112"/>
                    </a:lnTo>
                    <a:lnTo>
                      <a:pt x="620" y="120"/>
                    </a:lnTo>
                    <a:lnTo>
                      <a:pt x="598" y="128"/>
                    </a:lnTo>
                    <a:lnTo>
                      <a:pt x="578" y="140"/>
                    </a:lnTo>
                    <a:lnTo>
                      <a:pt x="560" y="152"/>
                    </a:lnTo>
                    <a:lnTo>
                      <a:pt x="542" y="164"/>
                    </a:lnTo>
                    <a:lnTo>
                      <a:pt x="528" y="180"/>
                    </a:lnTo>
                    <a:lnTo>
                      <a:pt x="514" y="196"/>
                    </a:lnTo>
                    <a:lnTo>
                      <a:pt x="500" y="212"/>
                    </a:lnTo>
                    <a:lnTo>
                      <a:pt x="490" y="230"/>
                    </a:lnTo>
                    <a:lnTo>
                      <a:pt x="482" y="250"/>
                    </a:lnTo>
                    <a:lnTo>
                      <a:pt x="476" y="270"/>
                    </a:lnTo>
                    <a:lnTo>
                      <a:pt x="472" y="290"/>
                    </a:lnTo>
                    <a:lnTo>
                      <a:pt x="472" y="312"/>
                    </a:lnTo>
                    <a:lnTo>
                      <a:pt x="472" y="312"/>
                    </a:lnTo>
                    <a:lnTo>
                      <a:pt x="472" y="332"/>
                    </a:lnTo>
                    <a:lnTo>
                      <a:pt x="476" y="350"/>
                    </a:lnTo>
                    <a:lnTo>
                      <a:pt x="480" y="368"/>
                    </a:lnTo>
                    <a:lnTo>
                      <a:pt x="488" y="386"/>
                    </a:lnTo>
                    <a:lnTo>
                      <a:pt x="488" y="386"/>
                    </a:lnTo>
                    <a:lnTo>
                      <a:pt x="466" y="406"/>
                    </a:lnTo>
                    <a:lnTo>
                      <a:pt x="442" y="424"/>
                    </a:lnTo>
                    <a:lnTo>
                      <a:pt x="420" y="436"/>
                    </a:lnTo>
                    <a:lnTo>
                      <a:pt x="396" y="448"/>
                    </a:lnTo>
                    <a:lnTo>
                      <a:pt x="374" y="456"/>
                    </a:lnTo>
                    <a:lnTo>
                      <a:pt x="352" y="460"/>
                    </a:lnTo>
                    <a:lnTo>
                      <a:pt x="332" y="464"/>
                    </a:lnTo>
                    <a:lnTo>
                      <a:pt x="314" y="464"/>
                    </a:lnTo>
                    <a:lnTo>
                      <a:pt x="314" y="464"/>
                    </a:lnTo>
                    <a:lnTo>
                      <a:pt x="294" y="460"/>
                    </a:lnTo>
                    <a:lnTo>
                      <a:pt x="274" y="456"/>
                    </a:lnTo>
                    <a:lnTo>
                      <a:pt x="256" y="450"/>
                    </a:lnTo>
                    <a:lnTo>
                      <a:pt x="240" y="440"/>
                    </a:lnTo>
                    <a:lnTo>
                      <a:pt x="224" y="430"/>
                    </a:lnTo>
                    <a:lnTo>
                      <a:pt x="210" y="418"/>
                    </a:lnTo>
                    <a:lnTo>
                      <a:pt x="198" y="406"/>
                    </a:lnTo>
                    <a:lnTo>
                      <a:pt x="186" y="390"/>
                    </a:lnTo>
                    <a:lnTo>
                      <a:pt x="176" y="374"/>
                    </a:lnTo>
                    <a:lnTo>
                      <a:pt x="168" y="358"/>
                    </a:lnTo>
                    <a:lnTo>
                      <a:pt x="162" y="340"/>
                    </a:lnTo>
                    <a:lnTo>
                      <a:pt x="156" y="322"/>
                    </a:lnTo>
                    <a:lnTo>
                      <a:pt x="150" y="302"/>
                    </a:lnTo>
                    <a:lnTo>
                      <a:pt x="148" y="284"/>
                    </a:lnTo>
                    <a:lnTo>
                      <a:pt x="146" y="264"/>
                    </a:lnTo>
                    <a:lnTo>
                      <a:pt x="144" y="244"/>
                    </a:lnTo>
                    <a:lnTo>
                      <a:pt x="146" y="224"/>
                    </a:lnTo>
                    <a:lnTo>
                      <a:pt x="148" y="204"/>
                    </a:lnTo>
                    <a:lnTo>
                      <a:pt x="152" y="186"/>
                    </a:lnTo>
                    <a:lnTo>
                      <a:pt x="156" y="166"/>
                    </a:lnTo>
                    <a:lnTo>
                      <a:pt x="162" y="148"/>
                    </a:lnTo>
                    <a:lnTo>
                      <a:pt x="170" y="132"/>
                    </a:lnTo>
                    <a:lnTo>
                      <a:pt x="178" y="114"/>
                    </a:lnTo>
                    <a:lnTo>
                      <a:pt x="190" y="100"/>
                    </a:lnTo>
                    <a:lnTo>
                      <a:pt x="200" y="86"/>
                    </a:lnTo>
                    <a:lnTo>
                      <a:pt x="214" y="74"/>
                    </a:lnTo>
                    <a:lnTo>
                      <a:pt x="228" y="62"/>
                    </a:lnTo>
                    <a:lnTo>
                      <a:pt x="244" y="54"/>
                    </a:lnTo>
                    <a:lnTo>
                      <a:pt x="260" y="46"/>
                    </a:lnTo>
                    <a:lnTo>
                      <a:pt x="280" y="40"/>
                    </a:lnTo>
                    <a:lnTo>
                      <a:pt x="300" y="36"/>
                    </a:lnTo>
                    <a:lnTo>
                      <a:pt x="320" y="36"/>
                    </a:lnTo>
                    <a:lnTo>
                      <a:pt x="320" y="36"/>
                    </a:lnTo>
                    <a:lnTo>
                      <a:pt x="344" y="38"/>
                    </a:lnTo>
                    <a:lnTo>
                      <a:pt x="366" y="42"/>
                    </a:lnTo>
                    <a:lnTo>
                      <a:pt x="384" y="46"/>
                    </a:lnTo>
                    <a:lnTo>
                      <a:pt x="402" y="54"/>
                    </a:lnTo>
                    <a:lnTo>
                      <a:pt x="416" y="64"/>
                    </a:lnTo>
                    <a:lnTo>
                      <a:pt x="428" y="74"/>
                    </a:lnTo>
                    <a:lnTo>
                      <a:pt x="438" y="84"/>
                    </a:lnTo>
                    <a:lnTo>
                      <a:pt x="448" y="96"/>
                    </a:lnTo>
                    <a:lnTo>
                      <a:pt x="456" y="108"/>
                    </a:lnTo>
                    <a:lnTo>
                      <a:pt x="462" y="122"/>
                    </a:lnTo>
                    <a:lnTo>
                      <a:pt x="470" y="148"/>
                    </a:lnTo>
                    <a:lnTo>
                      <a:pt x="478" y="172"/>
                    </a:lnTo>
                    <a:lnTo>
                      <a:pt x="482" y="192"/>
                    </a:lnTo>
                    <a:lnTo>
                      <a:pt x="502" y="186"/>
                    </a:lnTo>
                    <a:lnTo>
                      <a:pt x="500" y="6"/>
                    </a:lnTo>
                    <a:lnTo>
                      <a:pt x="484" y="6"/>
                    </a:lnTo>
                    <a:lnTo>
                      <a:pt x="484" y="6"/>
                    </a:lnTo>
                    <a:lnTo>
                      <a:pt x="480" y="14"/>
                    </a:lnTo>
                    <a:lnTo>
                      <a:pt x="474" y="22"/>
                    </a:lnTo>
                    <a:lnTo>
                      <a:pt x="466" y="28"/>
                    </a:lnTo>
                    <a:lnTo>
                      <a:pt x="454" y="30"/>
                    </a:lnTo>
                    <a:lnTo>
                      <a:pt x="454" y="30"/>
                    </a:lnTo>
                    <a:lnTo>
                      <a:pt x="434" y="24"/>
                    </a:lnTo>
                    <a:lnTo>
                      <a:pt x="392" y="12"/>
                    </a:lnTo>
                    <a:lnTo>
                      <a:pt x="368" y="8"/>
                    </a:lnTo>
                    <a:lnTo>
                      <a:pt x="342" y="4"/>
                    </a:lnTo>
                    <a:lnTo>
                      <a:pt x="314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52" y="4"/>
                    </a:lnTo>
                    <a:lnTo>
                      <a:pt x="230" y="8"/>
                    </a:lnTo>
                    <a:lnTo>
                      <a:pt x="206" y="12"/>
                    </a:lnTo>
                    <a:lnTo>
                      <a:pt x="184" y="20"/>
                    </a:lnTo>
                    <a:lnTo>
                      <a:pt x="160" y="28"/>
                    </a:lnTo>
                    <a:lnTo>
                      <a:pt x="136" y="40"/>
                    </a:lnTo>
                    <a:lnTo>
                      <a:pt x="112" y="54"/>
                    </a:lnTo>
                    <a:lnTo>
                      <a:pt x="90" y="68"/>
                    </a:lnTo>
                    <a:lnTo>
                      <a:pt x="70" y="88"/>
                    </a:lnTo>
                    <a:lnTo>
                      <a:pt x="52" y="108"/>
                    </a:lnTo>
                    <a:lnTo>
                      <a:pt x="34" y="132"/>
                    </a:lnTo>
                    <a:lnTo>
                      <a:pt x="20" y="158"/>
                    </a:lnTo>
                    <a:lnTo>
                      <a:pt x="10" y="188"/>
                    </a:lnTo>
                    <a:lnTo>
                      <a:pt x="2" y="222"/>
                    </a:lnTo>
                    <a:lnTo>
                      <a:pt x="0" y="258"/>
                    </a:lnTo>
                    <a:lnTo>
                      <a:pt x="0" y="258"/>
                    </a:lnTo>
                    <a:lnTo>
                      <a:pt x="2" y="296"/>
                    </a:lnTo>
                    <a:lnTo>
                      <a:pt x="6" y="328"/>
                    </a:lnTo>
                    <a:lnTo>
                      <a:pt x="16" y="360"/>
                    </a:lnTo>
                    <a:lnTo>
                      <a:pt x="28" y="386"/>
                    </a:lnTo>
                    <a:lnTo>
                      <a:pt x="42" y="410"/>
                    </a:lnTo>
                    <a:lnTo>
                      <a:pt x="58" y="432"/>
                    </a:lnTo>
                    <a:lnTo>
                      <a:pt x="78" y="452"/>
                    </a:lnTo>
                    <a:lnTo>
                      <a:pt x="98" y="468"/>
                    </a:lnTo>
                    <a:lnTo>
                      <a:pt x="120" y="482"/>
                    </a:lnTo>
                    <a:lnTo>
                      <a:pt x="144" y="492"/>
                    </a:lnTo>
                    <a:lnTo>
                      <a:pt x="168" y="502"/>
                    </a:lnTo>
                    <a:lnTo>
                      <a:pt x="192" y="510"/>
                    </a:lnTo>
                    <a:lnTo>
                      <a:pt x="216" y="516"/>
                    </a:lnTo>
                    <a:lnTo>
                      <a:pt x="238" y="518"/>
                    </a:lnTo>
                    <a:lnTo>
                      <a:pt x="262" y="520"/>
                    </a:lnTo>
                    <a:lnTo>
                      <a:pt x="282" y="522"/>
                    </a:lnTo>
                    <a:lnTo>
                      <a:pt x="282" y="522"/>
                    </a:lnTo>
                    <a:lnTo>
                      <a:pt x="302" y="520"/>
                    </a:lnTo>
                    <a:lnTo>
                      <a:pt x="320" y="518"/>
                    </a:lnTo>
                    <a:lnTo>
                      <a:pt x="354" y="510"/>
                    </a:lnTo>
                    <a:lnTo>
                      <a:pt x="384" y="500"/>
                    </a:lnTo>
                    <a:lnTo>
                      <a:pt x="414" y="484"/>
                    </a:lnTo>
                    <a:lnTo>
                      <a:pt x="438" y="468"/>
                    </a:lnTo>
                    <a:lnTo>
                      <a:pt x="462" y="450"/>
                    </a:lnTo>
                    <a:lnTo>
                      <a:pt x="484" y="432"/>
                    </a:lnTo>
                    <a:lnTo>
                      <a:pt x="502" y="412"/>
                    </a:lnTo>
                    <a:lnTo>
                      <a:pt x="502" y="412"/>
                    </a:lnTo>
                    <a:lnTo>
                      <a:pt x="520" y="436"/>
                    </a:lnTo>
                    <a:lnTo>
                      <a:pt x="540" y="456"/>
                    </a:lnTo>
                    <a:lnTo>
                      <a:pt x="564" y="474"/>
                    </a:lnTo>
                    <a:lnTo>
                      <a:pt x="590" y="488"/>
                    </a:lnTo>
                    <a:lnTo>
                      <a:pt x="618" y="502"/>
                    </a:lnTo>
                    <a:lnTo>
                      <a:pt x="648" y="510"/>
                    </a:lnTo>
                    <a:lnTo>
                      <a:pt x="680" y="516"/>
                    </a:lnTo>
                    <a:lnTo>
                      <a:pt x="714" y="520"/>
                    </a:lnTo>
                    <a:lnTo>
                      <a:pt x="714" y="520"/>
                    </a:lnTo>
                    <a:lnTo>
                      <a:pt x="740" y="518"/>
                    </a:lnTo>
                    <a:lnTo>
                      <a:pt x="764" y="514"/>
                    </a:lnTo>
                    <a:lnTo>
                      <a:pt x="786" y="510"/>
                    </a:lnTo>
                    <a:lnTo>
                      <a:pt x="810" y="502"/>
                    </a:lnTo>
                    <a:lnTo>
                      <a:pt x="830" y="494"/>
                    </a:lnTo>
                    <a:lnTo>
                      <a:pt x="850" y="484"/>
                    </a:lnTo>
                    <a:lnTo>
                      <a:pt x="870" y="472"/>
                    </a:lnTo>
                    <a:lnTo>
                      <a:pt x="888" y="458"/>
                    </a:lnTo>
                    <a:lnTo>
                      <a:pt x="902" y="444"/>
                    </a:lnTo>
                    <a:lnTo>
                      <a:pt x="916" y="428"/>
                    </a:lnTo>
                    <a:lnTo>
                      <a:pt x="930" y="410"/>
                    </a:lnTo>
                    <a:lnTo>
                      <a:pt x="940" y="392"/>
                    </a:lnTo>
                    <a:lnTo>
                      <a:pt x="948" y="374"/>
                    </a:lnTo>
                    <a:lnTo>
                      <a:pt x="954" y="354"/>
                    </a:lnTo>
                    <a:lnTo>
                      <a:pt x="958" y="334"/>
                    </a:lnTo>
                    <a:lnTo>
                      <a:pt x="958" y="312"/>
                    </a:lnTo>
                    <a:lnTo>
                      <a:pt x="958" y="312"/>
                    </a:lnTo>
                    <a:lnTo>
                      <a:pt x="958" y="290"/>
                    </a:lnTo>
                    <a:lnTo>
                      <a:pt x="954" y="270"/>
                    </a:lnTo>
                    <a:lnTo>
                      <a:pt x="948" y="250"/>
                    </a:lnTo>
                    <a:lnTo>
                      <a:pt x="940" y="230"/>
                    </a:lnTo>
                    <a:lnTo>
                      <a:pt x="930" y="212"/>
                    </a:lnTo>
                    <a:lnTo>
                      <a:pt x="916" y="196"/>
                    </a:lnTo>
                    <a:lnTo>
                      <a:pt x="902" y="180"/>
                    </a:lnTo>
                    <a:lnTo>
                      <a:pt x="888" y="164"/>
                    </a:lnTo>
                    <a:lnTo>
                      <a:pt x="870" y="152"/>
                    </a:lnTo>
                    <a:lnTo>
                      <a:pt x="850" y="140"/>
                    </a:lnTo>
                    <a:lnTo>
                      <a:pt x="830" y="128"/>
                    </a:lnTo>
                    <a:lnTo>
                      <a:pt x="810" y="120"/>
                    </a:lnTo>
                    <a:lnTo>
                      <a:pt x="786" y="112"/>
                    </a:lnTo>
                    <a:lnTo>
                      <a:pt x="764" y="108"/>
                    </a:lnTo>
                    <a:lnTo>
                      <a:pt x="740" y="104"/>
                    </a:lnTo>
                    <a:lnTo>
                      <a:pt x="714" y="104"/>
                    </a:lnTo>
                    <a:lnTo>
                      <a:pt x="714" y="104"/>
                    </a:lnTo>
                    <a:close/>
                    <a:moveTo>
                      <a:pt x="714" y="482"/>
                    </a:moveTo>
                    <a:lnTo>
                      <a:pt x="714" y="482"/>
                    </a:lnTo>
                    <a:lnTo>
                      <a:pt x="702" y="480"/>
                    </a:lnTo>
                    <a:lnTo>
                      <a:pt x="690" y="478"/>
                    </a:lnTo>
                    <a:lnTo>
                      <a:pt x="678" y="474"/>
                    </a:lnTo>
                    <a:lnTo>
                      <a:pt x="666" y="468"/>
                    </a:lnTo>
                    <a:lnTo>
                      <a:pt x="656" y="460"/>
                    </a:lnTo>
                    <a:lnTo>
                      <a:pt x="646" y="452"/>
                    </a:lnTo>
                    <a:lnTo>
                      <a:pt x="636" y="442"/>
                    </a:lnTo>
                    <a:lnTo>
                      <a:pt x="628" y="430"/>
                    </a:lnTo>
                    <a:lnTo>
                      <a:pt x="620" y="418"/>
                    </a:lnTo>
                    <a:lnTo>
                      <a:pt x="614" y="406"/>
                    </a:lnTo>
                    <a:lnTo>
                      <a:pt x="608" y="392"/>
                    </a:lnTo>
                    <a:lnTo>
                      <a:pt x="602" y="376"/>
                    </a:lnTo>
                    <a:lnTo>
                      <a:pt x="598" y="360"/>
                    </a:lnTo>
                    <a:lnTo>
                      <a:pt x="596" y="344"/>
                    </a:lnTo>
                    <a:lnTo>
                      <a:pt x="594" y="328"/>
                    </a:lnTo>
                    <a:lnTo>
                      <a:pt x="592" y="310"/>
                    </a:lnTo>
                    <a:lnTo>
                      <a:pt x="592" y="310"/>
                    </a:lnTo>
                    <a:lnTo>
                      <a:pt x="594" y="292"/>
                    </a:lnTo>
                    <a:lnTo>
                      <a:pt x="596" y="276"/>
                    </a:lnTo>
                    <a:lnTo>
                      <a:pt x="598" y="258"/>
                    </a:lnTo>
                    <a:lnTo>
                      <a:pt x="602" y="242"/>
                    </a:lnTo>
                    <a:lnTo>
                      <a:pt x="608" y="228"/>
                    </a:lnTo>
                    <a:lnTo>
                      <a:pt x="614" y="214"/>
                    </a:lnTo>
                    <a:lnTo>
                      <a:pt x="620" y="200"/>
                    </a:lnTo>
                    <a:lnTo>
                      <a:pt x="628" y="188"/>
                    </a:lnTo>
                    <a:lnTo>
                      <a:pt x="636" y="176"/>
                    </a:lnTo>
                    <a:lnTo>
                      <a:pt x="646" y="166"/>
                    </a:lnTo>
                    <a:lnTo>
                      <a:pt x="656" y="158"/>
                    </a:lnTo>
                    <a:lnTo>
                      <a:pt x="666" y="150"/>
                    </a:lnTo>
                    <a:lnTo>
                      <a:pt x="678" y="146"/>
                    </a:lnTo>
                    <a:lnTo>
                      <a:pt x="690" y="140"/>
                    </a:lnTo>
                    <a:lnTo>
                      <a:pt x="702" y="138"/>
                    </a:lnTo>
                    <a:lnTo>
                      <a:pt x="714" y="138"/>
                    </a:lnTo>
                    <a:lnTo>
                      <a:pt x="714" y="138"/>
                    </a:lnTo>
                    <a:lnTo>
                      <a:pt x="726" y="138"/>
                    </a:lnTo>
                    <a:lnTo>
                      <a:pt x="738" y="140"/>
                    </a:lnTo>
                    <a:lnTo>
                      <a:pt x="750" y="146"/>
                    </a:lnTo>
                    <a:lnTo>
                      <a:pt x="760" y="150"/>
                    </a:lnTo>
                    <a:lnTo>
                      <a:pt x="770" y="158"/>
                    </a:lnTo>
                    <a:lnTo>
                      <a:pt x="780" y="166"/>
                    </a:lnTo>
                    <a:lnTo>
                      <a:pt x="790" y="176"/>
                    </a:lnTo>
                    <a:lnTo>
                      <a:pt x="798" y="188"/>
                    </a:lnTo>
                    <a:lnTo>
                      <a:pt x="806" y="200"/>
                    </a:lnTo>
                    <a:lnTo>
                      <a:pt x="812" y="214"/>
                    </a:lnTo>
                    <a:lnTo>
                      <a:pt x="818" y="228"/>
                    </a:lnTo>
                    <a:lnTo>
                      <a:pt x="824" y="242"/>
                    </a:lnTo>
                    <a:lnTo>
                      <a:pt x="828" y="258"/>
                    </a:lnTo>
                    <a:lnTo>
                      <a:pt x="830" y="276"/>
                    </a:lnTo>
                    <a:lnTo>
                      <a:pt x="832" y="292"/>
                    </a:lnTo>
                    <a:lnTo>
                      <a:pt x="834" y="310"/>
                    </a:lnTo>
                    <a:lnTo>
                      <a:pt x="834" y="310"/>
                    </a:lnTo>
                    <a:lnTo>
                      <a:pt x="832" y="328"/>
                    </a:lnTo>
                    <a:lnTo>
                      <a:pt x="830" y="344"/>
                    </a:lnTo>
                    <a:lnTo>
                      <a:pt x="828" y="360"/>
                    </a:lnTo>
                    <a:lnTo>
                      <a:pt x="824" y="376"/>
                    </a:lnTo>
                    <a:lnTo>
                      <a:pt x="812" y="406"/>
                    </a:lnTo>
                    <a:lnTo>
                      <a:pt x="806" y="418"/>
                    </a:lnTo>
                    <a:lnTo>
                      <a:pt x="798" y="430"/>
                    </a:lnTo>
                    <a:lnTo>
                      <a:pt x="790" y="442"/>
                    </a:lnTo>
                    <a:lnTo>
                      <a:pt x="780" y="452"/>
                    </a:lnTo>
                    <a:lnTo>
                      <a:pt x="770" y="460"/>
                    </a:lnTo>
                    <a:lnTo>
                      <a:pt x="760" y="468"/>
                    </a:lnTo>
                    <a:lnTo>
                      <a:pt x="750" y="474"/>
                    </a:lnTo>
                    <a:lnTo>
                      <a:pt x="738" y="478"/>
                    </a:lnTo>
                    <a:lnTo>
                      <a:pt x="726" y="480"/>
                    </a:lnTo>
                    <a:lnTo>
                      <a:pt x="714" y="482"/>
                    </a:lnTo>
                    <a:lnTo>
                      <a:pt x="714" y="48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" name="Freeform 70"/>
              <p:cNvSpPr>
                <a:spLocks noEditPoints="1"/>
              </p:cNvSpPr>
              <p:nvPr/>
            </p:nvSpPr>
            <p:spPr bwMode="auto">
              <a:xfrm>
                <a:off x="4994" y="1918"/>
                <a:ext cx="1314" cy="1125"/>
              </a:xfrm>
              <a:custGeom>
                <a:avLst/>
                <a:gdLst>
                  <a:gd name="T0" fmla="*/ 218 w 486"/>
                  <a:gd name="T1" fmla="*/ 0 h 416"/>
                  <a:gd name="T2" fmla="*/ 148 w 486"/>
                  <a:gd name="T3" fmla="*/ 16 h 416"/>
                  <a:gd name="T4" fmla="*/ 88 w 486"/>
                  <a:gd name="T5" fmla="*/ 48 h 416"/>
                  <a:gd name="T6" fmla="*/ 42 w 486"/>
                  <a:gd name="T7" fmla="*/ 92 h 416"/>
                  <a:gd name="T8" fmla="*/ 10 w 486"/>
                  <a:gd name="T9" fmla="*/ 146 h 416"/>
                  <a:gd name="T10" fmla="*/ 0 w 486"/>
                  <a:gd name="T11" fmla="*/ 208 h 416"/>
                  <a:gd name="T12" fmla="*/ 4 w 486"/>
                  <a:gd name="T13" fmla="*/ 250 h 416"/>
                  <a:gd name="T14" fmla="*/ 30 w 486"/>
                  <a:gd name="T15" fmla="*/ 306 h 416"/>
                  <a:gd name="T16" fmla="*/ 72 w 486"/>
                  <a:gd name="T17" fmla="*/ 354 h 416"/>
                  <a:gd name="T18" fmla="*/ 128 w 486"/>
                  <a:gd name="T19" fmla="*/ 390 h 416"/>
                  <a:gd name="T20" fmla="*/ 194 w 486"/>
                  <a:gd name="T21" fmla="*/ 410 h 416"/>
                  <a:gd name="T22" fmla="*/ 242 w 486"/>
                  <a:gd name="T23" fmla="*/ 416 h 416"/>
                  <a:gd name="T24" fmla="*/ 316 w 486"/>
                  <a:gd name="T25" fmla="*/ 406 h 416"/>
                  <a:gd name="T26" fmla="*/ 378 w 486"/>
                  <a:gd name="T27" fmla="*/ 380 h 416"/>
                  <a:gd name="T28" fmla="*/ 430 w 486"/>
                  <a:gd name="T29" fmla="*/ 340 h 416"/>
                  <a:gd name="T30" fmla="*/ 466 w 486"/>
                  <a:gd name="T31" fmla="*/ 288 h 416"/>
                  <a:gd name="T32" fmla="*/ 484 w 486"/>
                  <a:gd name="T33" fmla="*/ 230 h 416"/>
                  <a:gd name="T34" fmla="*/ 484 w 486"/>
                  <a:gd name="T35" fmla="*/ 186 h 416"/>
                  <a:gd name="T36" fmla="*/ 466 w 486"/>
                  <a:gd name="T37" fmla="*/ 126 h 416"/>
                  <a:gd name="T38" fmla="*/ 430 w 486"/>
                  <a:gd name="T39" fmla="*/ 76 h 416"/>
                  <a:gd name="T40" fmla="*/ 378 w 486"/>
                  <a:gd name="T41" fmla="*/ 36 h 416"/>
                  <a:gd name="T42" fmla="*/ 316 w 486"/>
                  <a:gd name="T43" fmla="*/ 8 h 416"/>
                  <a:gd name="T44" fmla="*/ 242 w 486"/>
                  <a:gd name="T45" fmla="*/ 0 h 416"/>
                  <a:gd name="T46" fmla="*/ 242 w 486"/>
                  <a:gd name="T47" fmla="*/ 378 h 416"/>
                  <a:gd name="T48" fmla="*/ 206 w 486"/>
                  <a:gd name="T49" fmla="*/ 370 h 416"/>
                  <a:gd name="T50" fmla="*/ 174 w 486"/>
                  <a:gd name="T51" fmla="*/ 348 h 416"/>
                  <a:gd name="T52" fmla="*/ 148 w 486"/>
                  <a:gd name="T53" fmla="*/ 314 h 416"/>
                  <a:gd name="T54" fmla="*/ 130 w 486"/>
                  <a:gd name="T55" fmla="*/ 272 h 416"/>
                  <a:gd name="T56" fmla="*/ 122 w 486"/>
                  <a:gd name="T57" fmla="*/ 224 h 416"/>
                  <a:gd name="T58" fmla="*/ 122 w 486"/>
                  <a:gd name="T59" fmla="*/ 188 h 416"/>
                  <a:gd name="T60" fmla="*/ 130 w 486"/>
                  <a:gd name="T61" fmla="*/ 138 h 416"/>
                  <a:gd name="T62" fmla="*/ 148 w 486"/>
                  <a:gd name="T63" fmla="*/ 96 h 416"/>
                  <a:gd name="T64" fmla="*/ 174 w 486"/>
                  <a:gd name="T65" fmla="*/ 62 h 416"/>
                  <a:gd name="T66" fmla="*/ 206 w 486"/>
                  <a:gd name="T67" fmla="*/ 42 h 416"/>
                  <a:gd name="T68" fmla="*/ 242 w 486"/>
                  <a:gd name="T69" fmla="*/ 34 h 416"/>
                  <a:gd name="T70" fmla="*/ 266 w 486"/>
                  <a:gd name="T71" fmla="*/ 36 h 416"/>
                  <a:gd name="T72" fmla="*/ 300 w 486"/>
                  <a:gd name="T73" fmla="*/ 54 h 416"/>
                  <a:gd name="T74" fmla="*/ 326 w 486"/>
                  <a:gd name="T75" fmla="*/ 84 h 416"/>
                  <a:gd name="T76" fmla="*/ 348 w 486"/>
                  <a:gd name="T77" fmla="*/ 124 h 416"/>
                  <a:gd name="T78" fmla="*/ 360 w 486"/>
                  <a:gd name="T79" fmla="*/ 172 h 416"/>
                  <a:gd name="T80" fmla="*/ 362 w 486"/>
                  <a:gd name="T81" fmla="*/ 206 h 416"/>
                  <a:gd name="T82" fmla="*/ 356 w 486"/>
                  <a:gd name="T83" fmla="*/ 256 h 416"/>
                  <a:gd name="T84" fmla="*/ 334 w 486"/>
                  <a:gd name="T85" fmla="*/ 314 h 416"/>
                  <a:gd name="T86" fmla="*/ 310 w 486"/>
                  <a:gd name="T87" fmla="*/ 348 h 416"/>
                  <a:gd name="T88" fmla="*/ 278 w 486"/>
                  <a:gd name="T89" fmla="*/ 370 h 416"/>
                  <a:gd name="T90" fmla="*/ 242 w 486"/>
                  <a:gd name="T91" fmla="*/ 378 h 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86" h="416">
                    <a:moveTo>
                      <a:pt x="242" y="0"/>
                    </a:moveTo>
                    <a:lnTo>
                      <a:pt x="242" y="0"/>
                    </a:lnTo>
                    <a:lnTo>
                      <a:pt x="218" y="0"/>
                    </a:lnTo>
                    <a:lnTo>
                      <a:pt x="194" y="4"/>
                    </a:lnTo>
                    <a:lnTo>
                      <a:pt x="170" y="8"/>
                    </a:lnTo>
                    <a:lnTo>
                      <a:pt x="148" y="16"/>
                    </a:lnTo>
                    <a:lnTo>
                      <a:pt x="128" y="24"/>
                    </a:lnTo>
                    <a:lnTo>
                      <a:pt x="108" y="36"/>
                    </a:lnTo>
                    <a:lnTo>
                      <a:pt x="88" y="48"/>
                    </a:lnTo>
                    <a:lnTo>
                      <a:pt x="72" y="60"/>
                    </a:lnTo>
                    <a:lnTo>
                      <a:pt x="56" y="76"/>
                    </a:lnTo>
                    <a:lnTo>
                      <a:pt x="42" y="92"/>
                    </a:lnTo>
                    <a:lnTo>
                      <a:pt x="30" y="108"/>
                    </a:lnTo>
                    <a:lnTo>
                      <a:pt x="20" y="126"/>
                    </a:lnTo>
                    <a:lnTo>
                      <a:pt x="10" y="146"/>
                    </a:lnTo>
                    <a:lnTo>
                      <a:pt x="4" y="166"/>
                    </a:lnTo>
                    <a:lnTo>
                      <a:pt x="2" y="186"/>
                    </a:lnTo>
                    <a:lnTo>
                      <a:pt x="0" y="208"/>
                    </a:lnTo>
                    <a:lnTo>
                      <a:pt x="0" y="208"/>
                    </a:lnTo>
                    <a:lnTo>
                      <a:pt x="2" y="230"/>
                    </a:lnTo>
                    <a:lnTo>
                      <a:pt x="4" y="250"/>
                    </a:lnTo>
                    <a:lnTo>
                      <a:pt x="10" y="270"/>
                    </a:lnTo>
                    <a:lnTo>
                      <a:pt x="20" y="288"/>
                    </a:lnTo>
                    <a:lnTo>
                      <a:pt x="30" y="306"/>
                    </a:lnTo>
                    <a:lnTo>
                      <a:pt x="42" y="324"/>
                    </a:lnTo>
                    <a:lnTo>
                      <a:pt x="56" y="338"/>
                    </a:lnTo>
                    <a:lnTo>
                      <a:pt x="72" y="354"/>
                    </a:lnTo>
                    <a:lnTo>
                      <a:pt x="88" y="366"/>
                    </a:lnTo>
                    <a:lnTo>
                      <a:pt x="108" y="378"/>
                    </a:lnTo>
                    <a:lnTo>
                      <a:pt x="128" y="390"/>
                    </a:lnTo>
                    <a:lnTo>
                      <a:pt x="148" y="398"/>
                    </a:lnTo>
                    <a:lnTo>
                      <a:pt x="170" y="406"/>
                    </a:lnTo>
                    <a:lnTo>
                      <a:pt x="194" y="410"/>
                    </a:lnTo>
                    <a:lnTo>
                      <a:pt x="218" y="414"/>
                    </a:lnTo>
                    <a:lnTo>
                      <a:pt x="242" y="416"/>
                    </a:lnTo>
                    <a:lnTo>
                      <a:pt x="242" y="416"/>
                    </a:lnTo>
                    <a:lnTo>
                      <a:pt x="268" y="414"/>
                    </a:lnTo>
                    <a:lnTo>
                      <a:pt x="292" y="410"/>
                    </a:lnTo>
                    <a:lnTo>
                      <a:pt x="316" y="406"/>
                    </a:lnTo>
                    <a:lnTo>
                      <a:pt x="338" y="398"/>
                    </a:lnTo>
                    <a:lnTo>
                      <a:pt x="358" y="390"/>
                    </a:lnTo>
                    <a:lnTo>
                      <a:pt x="378" y="380"/>
                    </a:lnTo>
                    <a:lnTo>
                      <a:pt x="398" y="368"/>
                    </a:lnTo>
                    <a:lnTo>
                      <a:pt x="414" y="354"/>
                    </a:lnTo>
                    <a:lnTo>
                      <a:pt x="430" y="340"/>
                    </a:lnTo>
                    <a:lnTo>
                      <a:pt x="444" y="324"/>
                    </a:lnTo>
                    <a:lnTo>
                      <a:pt x="456" y="306"/>
                    </a:lnTo>
                    <a:lnTo>
                      <a:pt x="466" y="288"/>
                    </a:lnTo>
                    <a:lnTo>
                      <a:pt x="474" y="270"/>
                    </a:lnTo>
                    <a:lnTo>
                      <a:pt x="480" y="250"/>
                    </a:lnTo>
                    <a:lnTo>
                      <a:pt x="484" y="230"/>
                    </a:lnTo>
                    <a:lnTo>
                      <a:pt x="486" y="208"/>
                    </a:lnTo>
                    <a:lnTo>
                      <a:pt x="486" y="208"/>
                    </a:lnTo>
                    <a:lnTo>
                      <a:pt x="484" y="186"/>
                    </a:lnTo>
                    <a:lnTo>
                      <a:pt x="480" y="166"/>
                    </a:lnTo>
                    <a:lnTo>
                      <a:pt x="474" y="146"/>
                    </a:lnTo>
                    <a:lnTo>
                      <a:pt x="466" y="126"/>
                    </a:lnTo>
                    <a:lnTo>
                      <a:pt x="456" y="108"/>
                    </a:lnTo>
                    <a:lnTo>
                      <a:pt x="444" y="92"/>
                    </a:lnTo>
                    <a:lnTo>
                      <a:pt x="430" y="76"/>
                    </a:lnTo>
                    <a:lnTo>
                      <a:pt x="414" y="60"/>
                    </a:lnTo>
                    <a:lnTo>
                      <a:pt x="398" y="48"/>
                    </a:lnTo>
                    <a:lnTo>
                      <a:pt x="378" y="36"/>
                    </a:lnTo>
                    <a:lnTo>
                      <a:pt x="358" y="24"/>
                    </a:lnTo>
                    <a:lnTo>
                      <a:pt x="338" y="16"/>
                    </a:lnTo>
                    <a:lnTo>
                      <a:pt x="316" y="8"/>
                    </a:lnTo>
                    <a:lnTo>
                      <a:pt x="292" y="4"/>
                    </a:lnTo>
                    <a:lnTo>
                      <a:pt x="268" y="0"/>
                    </a:lnTo>
                    <a:lnTo>
                      <a:pt x="242" y="0"/>
                    </a:lnTo>
                    <a:lnTo>
                      <a:pt x="242" y="0"/>
                    </a:lnTo>
                    <a:close/>
                    <a:moveTo>
                      <a:pt x="242" y="378"/>
                    </a:moveTo>
                    <a:lnTo>
                      <a:pt x="242" y="378"/>
                    </a:lnTo>
                    <a:lnTo>
                      <a:pt x="230" y="376"/>
                    </a:lnTo>
                    <a:lnTo>
                      <a:pt x="218" y="374"/>
                    </a:lnTo>
                    <a:lnTo>
                      <a:pt x="206" y="370"/>
                    </a:lnTo>
                    <a:lnTo>
                      <a:pt x="196" y="364"/>
                    </a:lnTo>
                    <a:lnTo>
                      <a:pt x="184" y="356"/>
                    </a:lnTo>
                    <a:lnTo>
                      <a:pt x="174" y="348"/>
                    </a:lnTo>
                    <a:lnTo>
                      <a:pt x="166" y="338"/>
                    </a:lnTo>
                    <a:lnTo>
                      <a:pt x="156" y="326"/>
                    </a:lnTo>
                    <a:lnTo>
                      <a:pt x="148" y="314"/>
                    </a:lnTo>
                    <a:lnTo>
                      <a:pt x="142" y="302"/>
                    </a:lnTo>
                    <a:lnTo>
                      <a:pt x="136" y="288"/>
                    </a:lnTo>
                    <a:lnTo>
                      <a:pt x="130" y="272"/>
                    </a:lnTo>
                    <a:lnTo>
                      <a:pt x="126" y="256"/>
                    </a:lnTo>
                    <a:lnTo>
                      <a:pt x="124" y="240"/>
                    </a:lnTo>
                    <a:lnTo>
                      <a:pt x="122" y="224"/>
                    </a:lnTo>
                    <a:lnTo>
                      <a:pt x="122" y="206"/>
                    </a:lnTo>
                    <a:lnTo>
                      <a:pt x="122" y="206"/>
                    </a:lnTo>
                    <a:lnTo>
                      <a:pt x="122" y="188"/>
                    </a:lnTo>
                    <a:lnTo>
                      <a:pt x="124" y="172"/>
                    </a:lnTo>
                    <a:lnTo>
                      <a:pt x="126" y="154"/>
                    </a:lnTo>
                    <a:lnTo>
                      <a:pt x="130" y="138"/>
                    </a:lnTo>
                    <a:lnTo>
                      <a:pt x="136" y="124"/>
                    </a:lnTo>
                    <a:lnTo>
                      <a:pt x="142" y="110"/>
                    </a:lnTo>
                    <a:lnTo>
                      <a:pt x="148" y="96"/>
                    </a:lnTo>
                    <a:lnTo>
                      <a:pt x="156" y="84"/>
                    </a:lnTo>
                    <a:lnTo>
                      <a:pt x="166" y="72"/>
                    </a:lnTo>
                    <a:lnTo>
                      <a:pt x="174" y="62"/>
                    </a:lnTo>
                    <a:lnTo>
                      <a:pt x="184" y="54"/>
                    </a:lnTo>
                    <a:lnTo>
                      <a:pt x="196" y="46"/>
                    </a:lnTo>
                    <a:lnTo>
                      <a:pt x="206" y="42"/>
                    </a:lnTo>
                    <a:lnTo>
                      <a:pt x="218" y="36"/>
                    </a:lnTo>
                    <a:lnTo>
                      <a:pt x="230" y="34"/>
                    </a:lnTo>
                    <a:lnTo>
                      <a:pt x="242" y="34"/>
                    </a:lnTo>
                    <a:lnTo>
                      <a:pt x="242" y="34"/>
                    </a:lnTo>
                    <a:lnTo>
                      <a:pt x="254" y="34"/>
                    </a:lnTo>
                    <a:lnTo>
                      <a:pt x="266" y="36"/>
                    </a:lnTo>
                    <a:lnTo>
                      <a:pt x="278" y="42"/>
                    </a:lnTo>
                    <a:lnTo>
                      <a:pt x="288" y="46"/>
                    </a:lnTo>
                    <a:lnTo>
                      <a:pt x="300" y="54"/>
                    </a:lnTo>
                    <a:lnTo>
                      <a:pt x="310" y="62"/>
                    </a:lnTo>
                    <a:lnTo>
                      <a:pt x="318" y="72"/>
                    </a:lnTo>
                    <a:lnTo>
                      <a:pt x="326" y="84"/>
                    </a:lnTo>
                    <a:lnTo>
                      <a:pt x="334" y="96"/>
                    </a:lnTo>
                    <a:lnTo>
                      <a:pt x="342" y="110"/>
                    </a:lnTo>
                    <a:lnTo>
                      <a:pt x="348" y="124"/>
                    </a:lnTo>
                    <a:lnTo>
                      <a:pt x="352" y="138"/>
                    </a:lnTo>
                    <a:lnTo>
                      <a:pt x="356" y="154"/>
                    </a:lnTo>
                    <a:lnTo>
                      <a:pt x="360" y="172"/>
                    </a:lnTo>
                    <a:lnTo>
                      <a:pt x="362" y="188"/>
                    </a:lnTo>
                    <a:lnTo>
                      <a:pt x="362" y="206"/>
                    </a:lnTo>
                    <a:lnTo>
                      <a:pt x="362" y="206"/>
                    </a:lnTo>
                    <a:lnTo>
                      <a:pt x="362" y="224"/>
                    </a:lnTo>
                    <a:lnTo>
                      <a:pt x="360" y="240"/>
                    </a:lnTo>
                    <a:lnTo>
                      <a:pt x="356" y="256"/>
                    </a:lnTo>
                    <a:lnTo>
                      <a:pt x="352" y="272"/>
                    </a:lnTo>
                    <a:lnTo>
                      <a:pt x="342" y="302"/>
                    </a:lnTo>
                    <a:lnTo>
                      <a:pt x="334" y="314"/>
                    </a:lnTo>
                    <a:lnTo>
                      <a:pt x="326" y="326"/>
                    </a:lnTo>
                    <a:lnTo>
                      <a:pt x="318" y="338"/>
                    </a:lnTo>
                    <a:lnTo>
                      <a:pt x="310" y="348"/>
                    </a:lnTo>
                    <a:lnTo>
                      <a:pt x="300" y="356"/>
                    </a:lnTo>
                    <a:lnTo>
                      <a:pt x="288" y="364"/>
                    </a:lnTo>
                    <a:lnTo>
                      <a:pt x="278" y="370"/>
                    </a:lnTo>
                    <a:lnTo>
                      <a:pt x="266" y="374"/>
                    </a:lnTo>
                    <a:lnTo>
                      <a:pt x="254" y="376"/>
                    </a:lnTo>
                    <a:lnTo>
                      <a:pt x="242" y="378"/>
                    </a:lnTo>
                    <a:lnTo>
                      <a:pt x="242" y="37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" name="Freeform 71"/>
              <p:cNvSpPr>
                <a:spLocks noEditPoints="1"/>
              </p:cNvSpPr>
              <p:nvPr/>
            </p:nvSpPr>
            <p:spPr bwMode="auto">
              <a:xfrm>
                <a:off x="9305" y="1918"/>
                <a:ext cx="1315" cy="1125"/>
              </a:xfrm>
              <a:custGeom>
                <a:avLst/>
                <a:gdLst>
                  <a:gd name="T0" fmla="*/ 218 w 486"/>
                  <a:gd name="T1" fmla="*/ 0 h 416"/>
                  <a:gd name="T2" fmla="*/ 148 w 486"/>
                  <a:gd name="T3" fmla="*/ 16 h 416"/>
                  <a:gd name="T4" fmla="*/ 88 w 486"/>
                  <a:gd name="T5" fmla="*/ 48 h 416"/>
                  <a:gd name="T6" fmla="*/ 40 w 486"/>
                  <a:gd name="T7" fmla="*/ 92 h 416"/>
                  <a:gd name="T8" fmla="*/ 10 w 486"/>
                  <a:gd name="T9" fmla="*/ 146 h 416"/>
                  <a:gd name="T10" fmla="*/ 0 w 486"/>
                  <a:gd name="T11" fmla="*/ 208 h 416"/>
                  <a:gd name="T12" fmla="*/ 4 w 486"/>
                  <a:gd name="T13" fmla="*/ 250 h 416"/>
                  <a:gd name="T14" fmla="*/ 28 w 486"/>
                  <a:gd name="T15" fmla="*/ 306 h 416"/>
                  <a:gd name="T16" fmla="*/ 70 w 486"/>
                  <a:gd name="T17" fmla="*/ 354 h 416"/>
                  <a:gd name="T18" fmla="*/ 126 w 486"/>
                  <a:gd name="T19" fmla="*/ 390 h 416"/>
                  <a:gd name="T20" fmla="*/ 194 w 486"/>
                  <a:gd name="T21" fmla="*/ 410 h 416"/>
                  <a:gd name="T22" fmla="*/ 242 w 486"/>
                  <a:gd name="T23" fmla="*/ 416 h 416"/>
                  <a:gd name="T24" fmla="*/ 268 w 486"/>
                  <a:gd name="T25" fmla="*/ 414 h 416"/>
                  <a:gd name="T26" fmla="*/ 338 w 486"/>
                  <a:gd name="T27" fmla="*/ 398 h 416"/>
                  <a:gd name="T28" fmla="*/ 398 w 486"/>
                  <a:gd name="T29" fmla="*/ 368 h 416"/>
                  <a:gd name="T30" fmla="*/ 444 w 486"/>
                  <a:gd name="T31" fmla="*/ 324 h 416"/>
                  <a:gd name="T32" fmla="*/ 476 w 486"/>
                  <a:gd name="T33" fmla="*/ 270 h 416"/>
                  <a:gd name="T34" fmla="*/ 486 w 486"/>
                  <a:gd name="T35" fmla="*/ 208 h 416"/>
                  <a:gd name="T36" fmla="*/ 482 w 486"/>
                  <a:gd name="T37" fmla="*/ 166 h 416"/>
                  <a:gd name="T38" fmla="*/ 456 w 486"/>
                  <a:gd name="T39" fmla="*/ 108 h 416"/>
                  <a:gd name="T40" fmla="*/ 414 w 486"/>
                  <a:gd name="T41" fmla="*/ 60 h 416"/>
                  <a:gd name="T42" fmla="*/ 358 w 486"/>
                  <a:gd name="T43" fmla="*/ 24 h 416"/>
                  <a:gd name="T44" fmla="*/ 290 w 486"/>
                  <a:gd name="T45" fmla="*/ 4 h 416"/>
                  <a:gd name="T46" fmla="*/ 242 w 486"/>
                  <a:gd name="T47" fmla="*/ 0 h 416"/>
                  <a:gd name="T48" fmla="*/ 230 w 486"/>
                  <a:gd name="T49" fmla="*/ 376 h 416"/>
                  <a:gd name="T50" fmla="*/ 194 w 486"/>
                  <a:gd name="T51" fmla="*/ 364 h 416"/>
                  <a:gd name="T52" fmla="*/ 164 w 486"/>
                  <a:gd name="T53" fmla="*/ 338 h 416"/>
                  <a:gd name="T54" fmla="*/ 140 w 486"/>
                  <a:gd name="T55" fmla="*/ 302 h 416"/>
                  <a:gd name="T56" fmla="*/ 126 w 486"/>
                  <a:gd name="T57" fmla="*/ 256 h 416"/>
                  <a:gd name="T58" fmla="*/ 120 w 486"/>
                  <a:gd name="T59" fmla="*/ 206 h 416"/>
                  <a:gd name="T60" fmla="*/ 122 w 486"/>
                  <a:gd name="T61" fmla="*/ 172 h 416"/>
                  <a:gd name="T62" fmla="*/ 134 w 486"/>
                  <a:gd name="T63" fmla="*/ 124 h 416"/>
                  <a:gd name="T64" fmla="*/ 156 w 486"/>
                  <a:gd name="T65" fmla="*/ 84 h 416"/>
                  <a:gd name="T66" fmla="*/ 184 w 486"/>
                  <a:gd name="T67" fmla="*/ 54 h 416"/>
                  <a:gd name="T68" fmla="*/ 218 w 486"/>
                  <a:gd name="T69" fmla="*/ 36 h 416"/>
                  <a:gd name="T70" fmla="*/ 242 w 486"/>
                  <a:gd name="T71" fmla="*/ 34 h 416"/>
                  <a:gd name="T72" fmla="*/ 278 w 486"/>
                  <a:gd name="T73" fmla="*/ 42 h 416"/>
                  <a:gd name="T74" fmla="*/ 308 w 486"/>
                  <a:gd name="T75" fmla="*/ 62 h 416"/>
                  <a:gd name="T76" fmla="*/ 334 w 486"/>
                  <a:gd name="T77" fmla="*/ 96 h 416"/>
                  <a:gd name="T78" fmla="*/ 352 w 486"/>
                  <a:gd name="T79" fmla="*/ 138 h 416"/>
                  <a:gd name="T80" fmla="*/ 360 w 486"/>
                  <a:gd name="T81" fmla="*/ 188 h 416"/>
                  <a:gd name="T82" fmla="*/ 360 w 486"/>
                  <a:gd name="T83" fmla="*/ 224 h 416"/>
                  <a:gd name="T84" fmla="*/ 352 w 486"/>
                  <a:gd name="T85" fmla="*/ 272 h 416"/>
                  <a:gd name="T86" fmla="*/ 326 w 486"/>
                  <a:gd name="T87" fmla="*/ 326 h 416"/>
                  <a:gd name="T88" fmla="*/ 298 w 486"/>
                  <a:gd name="T89" fmla="*/ 356 h 416"/>
                  <a:gd name="T90" fmla="*/ 266 w 486"/>
                  <a:gd name="T91" fmla="*/ 374 h 416"/>
                  <a:gd name="T92" fmla="*/ 242 w 486"/>
                  <a:gd name="T93" fmla="*/ 378 h 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86" h="416">
                    <a:moveTo>
                      <a:pt x="242" y="0"/>
                    </a:moveTo>
                    <a:lnTo>
                      <a:pt x="242" y="0"/>
                    </a:lnTo>
                    <a:lnTo>
                      <a:pt x="218" y="0"/>
                    </a:lnTo>
                    <a:lnTo>
                      <a:pt x="194" y="4"/>
                    </a:lnTo>
                    <a:lnTo>
                      <a:pt x="170" y="10"/>
                    </a:lnTo>
                    <a:lnTo>
                      <a:pt x="148" y="16"/>
                    </a:lnTo>
                    <a:lnTo>
                      <a:pt x="126" y="24"/>
                    </a:lnTo>
                    <a:lnTo>
                      <a:pt x="106" y="36"/>
                    </a:lnTo>
                    <a:lnTo>
                      <a:pt x="88" y="48"/>
                    </a:lnTo>
                    <a:lnTo>
                      <a:pt x="70" y="60"/>
                    </a:lnTo>
                    <a:lnTo>
                      <a:pt x="54" y="76"/>
                    </a:lnTo>
                    <a:lnTo>
                      <a:pt x="40" y="92"/>
                    </a:lnTo>
                    <a:lnTo>
                      <a:pt x="28" y="108"/>
                    </a:lnTo>
                    <a:lnTo>
                      <a:pt x="18" y="126"/>
                    </a:lnTo>
                    <a:lnTo>
                      <a:pt x="10" y="146"/>
                    </a:lnTo>
                    <a:lnTo>
                      <a:pt x="4" y="166"/>
                    </a:lnTo>
                    <a:lnTo>
                      <a:pt x="0" y="186"/>
                    </a:lnTo>
                    <a:lnTo>
                      <a:pt x="0" y="208"/>
                    </a:lnTo>
                    <a:lnTo>
                      <a:pt x="0" y="208"/>
                    </a:lnTo>
                    <a:lnTo>
                      <a:pt x="0" y="230"/>
                    </a:lnTo>
                    <a:lnTo>
                      <a:pt x="4" y="250"/>
                    </a:lnTo>
                    <a:lnTo>
                      <a:pt x="10" y="270"/>
                    </a:lnTo>
                    <a:lnTo>
                      <a:pt x="18" y="288"/>
                    </a:lnTo>
                    <a:lnTo>
                      <a:pt x="28" y="306"/>
                    </a:lnTo>
                    <a:lnTo>
                      <a:pt x="40" y="324"/>
                    </a:lnTo>
                    <a:lnTo>
                      <a:pt x="54" y="338"/>
                    </a:lnTo>
                    <a:lnTo>
                      <a:pt x="70" y="354"/>
                    </a:lnTo>
                    <a:lnTo>
                      <a:pt x="88" y="366"/>
                    </a:lnTo>
                    <a:lnTo>
                      <a:pt x="106" y="378"/>
                    </a:lnTo>
                    <a:lnTo>
                      <a:pt x="126" y="390"/>
                    </a:lnTo>
                    <a:lnTo>
                      <a:pt x="148" y="398"/>
                    </a:lnTo>
                    <a:lnTo>
                      <a:pt x="170" y="406"/>
                    </a:lnTo>
                    <a:lnTo>
                      <a:pt x="194" y="410"/>
                    </a:lnTo>
                    <a:lnTo>
                      <a:pt x="218" y="414"/>
                    </a:lnTo>
                    <a:lnTo>
                      <a:pt x="242" y="416"/>
                    </a:lnTo>
                    <a:lnTo>
                      <a:pt x="242" y="416"/>
                    </a:lnTo>
                    <a:lnTo>
                      <a:pt x="244" y="416"/>
                    </a:lnTo>
                    <a:lnTo>
                      <a:pt x="244" y="416"/>
                    </a:lnTo>
                    <a:lnTo>
                      <a:pt x="268" y="414"/>
                    </a:lnTo>
                    <a:lnTo>
                      <a:pt x="292" y="410"/>
                    </a:lnTo>
                    <a:lnTo>
                      <a:pt x="316" y="406"/>
                    </a:lnTo>
                    <a:lnTo>
                      <a:pt x="338" y="398"/>
                    </a:lnTo>
                    <a:lnTo>
                      <a:pt x="360" y="390"/>
                    </a:lnTo>
                    <a:lnTo>
                      <a:pt x="380" y="380"/>
                    </a:lnTo>
                    <a:lnTo>
                      <a:pt x="398" y="368"/>
                    </a:lnTo>
                    <a:lnTo>
                      <a:pt x="414" y="354"/>
                    </a:lnTo>
                    <a:lnTo>
                      <a:pt x="430" y="340"/>
                    </a:lnTo>
                    <a:lnTo>
                      <a:pt x="444" y="324"/>
                    </a:lnTo>
                    <a:lnTo>
                      <a:pt x="456" y="306"/>
                    </a:lnTo>
                    <a:lnTo>
                      <a:pt x="468" y="288"/>
                    </a:lnTo>
                    <a:lnTo>
                      <a:pt x="476" y="270"/>
                    </a:lnTo>
                    <a:lnTo>
                      <a:pt x="482" y="250"/>
                    </a:lnTo>
                    <a:lnTo>
                      <a:pt x="486" y="230"/>
                    </a:lnTo>
                    <a:lnTo>
                      <a:pt x="486" y="208"/>
                    </a:lnTo>
                    <a:lnTo>
                      <a:pt x="486" y="208"/>
                    </a:lnTo>
                    <a:lnTo>
                      <a:pt x="486" y="186"/>
                    </a:lnTo>
                    <a:lnTo>
                      <a:pt x="482" y="166"/>
                    </a:lnTo>
                    <a:lnTo>
                      <a:pt x="476" y="146"/>
                    </a:lnTo>
                    <a:lnTo>
                      <a:pt x="466" y="126"/>
                    </a:lnTo>
                    <a:lnTo>
                      <a:pt x="456" y="108"/>
                    </a:lnTo>
                    <a:lnTo>
                      <a:pt x="444" y="92"/>
                    </a:lnTo>
                    <a:lnTo>
                      <a:pt x="430" y="76"/>
                    </a:lnTo>
                    <a:lnTo>
                      <a:pt x="414" y="60"/>
                    </a:lnTo>
                    <a:lnTo>
                      <a:pt x="396" y="48"/>
                    </a:lnTo>
                    <a:lnTo>
                      <a:pt x="378" y="36"/>
                    </a:lnTo>
                    <a:lnTo>
                      <a:pt x="358" y="24"/>
                    </a:lnTo>
                    <a:lnTo>
                      <a:pt x="336" y="16"/>
                    </a:lnTo>
                    <a:lnTo>
                      <a:pt x="314" y="10"/>
                    </a:lnTo>
                    <a:lnTo>
                      <a:pt x="290" y="4"/>
                    </a:lnTo>
                    <a:lnTo>
                      <a:pt x="266" y="0"/>
                    </a:lnTo>
                    <a:lnTo>
                      <a:pt x="242" y="0"/>
                    </a:lnTo>
                    <a:lnTo>
                      <a:pt x="242" y="0"/>
                    </a:lnTo>
                    <a:close/>
                    <a:moveTo>
                      <a:pt x="242" y="378"/>
                    </a:moveTo>
                    <a:lnTo>
                      <a:pt x="242" y="378"/>
                    </a:lnTo>
                    <a:lnTo>
                      <a:pt x="230" y="376"/>
                    </a:lnTo>
                    <a:lnTo>
                      <a:pt x="218" y="374"/>
                    </a:lnTo>
                    <a:lnTo>
                      <a:pt x="206" y="370"/>
                    </a:lnTo>
                    <a:lnTo>
                      <a:pt x="194" y="364"/>
                    </a:lnTo>
                    <a:lnTo>
                      <a:pt x="184" y="356"/>
                    </a:lnTo>
                    <a:lnTo>
                      <a:pt x="174" y="348"/>
                    </a:lnTo>
                    <a:lnTo>
                      <a:pt x="164" y="338"/>
                    </a:lnTo>
                    <a:lnTo>
                      <a:pt x="156" y="326"/>
                    </a:lnTo>
                    <a:lnTo>
                      <a:pt x="148" y="314"/>
                    </a:lnTo>
                    <a:lnTo>
                      <a:pt x="140" y="302"/>
                    </a:lnTo>
                    <a:lnTo>
                      <a:pt x="134" y="288"/>
                    </a:lnTo>
                    <a:lnTo>
                      <a:pt x="130" y="272"/>
                    </a:lnTo>
                    <a:lnTo>
                      <a:pt x="126" y="256"/>
                    </a:lnTo>
                    <a:lnTo>
                      <a:pt x="122" y="240"/>
                    </a:lnTo>
                    <a:lnTo>
                      <a:pt x="120" y="224"/>
                    </a:lnTo>
                    <a:lnTo>
                      <a:pt x="120" y="206"/>
                    </a:lnTo>
                    <a:lnTo>
                      <a:pt x="120" y="206"/>
                    </a:lnTo>
                    <a:lnTo>
                      <a:pt x="120" y="188"/>
                    </a:lnTo>
                    <a:lnTo>
                      <a:pt x="122" y="172"/>
                    </a:lnTo>
                    <a:lnTo>
                      <a:pt x="126" y="154"/>
                    </a:lnTo>
                    <a:lnTo>
                      <a:pt x="130" y="138"/>
                    </a:lnTo>
                    <a:lnTo>
                      <a:pt x="134" y="124"/>
                    </a:lnTo>
                    <a:lnTo>
                      <a:pt x="140" y="110"/>
                    </a:lnTo>
                    <a:lnTo>
                      <a:pt x="148" y="96"/>
                    </a:lnTo>
                    <a:lnTo>
                      <a:pt x="156" y="84"/>
                    </a:lnTo>
                    <a:lnTo>
                      <a:pt x="164" y="72"/>
                    </a:lnTo>
                    <a:lnTo>
                      <a:pt x="174" y="62"/>
                    </a:lnTo>
                    <a:lnTo>
                      <a:pt x="184" y="54"/>
                    </a:lnTo>
                    <a:lnTo>
                      <a:pt x="194" y="46"/>
                    </a:lnTo>
                    <a:lnTo>
                      <a:pt x="206" y="42"/>
                    </a:lnTo>
                    <a:lnTo>
                      <a:pt x="218" y="36"/>
                    </a:lnTo>
                    <a:lnTo>
                      <a:pt x="230" y="34"/>
                    </a:lnTo>
                    <a:lnTo>
                      <a:pt x="242" y="34"/>
                    </a:lnTo>
                    <a:lnTo>
                      <a:pt x="242" y="34"/>
                    </a:lnTo>
                    <a:lnTo>
                      <a:pt x="254" y="34"/>
                    </a:lnTo>
                    <a:lnTo>
                      <a:pt x="266" y="36"/>
                    </a:lnTo>
                    <a:lnTo>
                      <a:pt x="278" y="42"/>
                    </a:lnTo>
                    <a:lnTo>
                      <a:pt x="288" y="46"/>
                    </a:lnTo>
                    <a:lnTo>
                      <a:pt x="298" y="54"/>
                    </a:lnTo>
                    <a:lnTo>
                      <a:pt x="308" y="62"/>
                    </a:lnTo>
                    <a:lnTo>
                      <a:pt x="318" y="72"/>
                    </a:lnTo>
                    <a:lnTo>
                      <a:pt x="326" y="84"/>
                    </a:lnTo>
                    <a:lnTo>
                      <a:pt x="334" y="96"/>
                    </a:lnTo>
                    <a:lnTo>
                      <a:pt x="340" y="110"/>
                    </a:lnTo>
                    <a:lnTo>
                      <a:pt x="346" y="124"/>
                    </a:lnTo>
                    <a:lnTo>
                      <a:pt x="352" y="138"/>
                    </a:lnTo>
                    <a:lnTo>
                      <a:pt x="356" y="154"/>
                    </a:lnTo>
                    <a:lnTo>
                      <a:pt x="358" y="172"/>
                    </a:lnTo>
                    <a:lnTo>
                      <a:pt x="360" y="188"/>
                    </a:lnTo>
                    <a:lnTo>
                      <a:pt x="362" y="206"/>
                    </a:lnTo>
                    <a:lnTo>
                      <a:pt x="362" y="206"/>
                    </a:lnTo>
                    <a:lnTo>
                      <a:pt x="360" y="224"/>
                    </a:lnTo>
                    <a:lnTo>
                      <a:pt x="358" y="240"/>
                    </a:lnTo>
                    <a:lnTo>
                      <a:pt x="356" y="256"/>
                    </a:lnTo>
                    <a:lnTo>
                      <a:pt x="352" y="272"/>
                    </a:lnTo>
                    <a:lnTo>
                      <a:pt x="340" y="302"/>
                    </a:lnTo>
                    <a:lnTo>
                      <a:pt x="334" y="314"/>
                    </a:lnTo>
                    <a:lnTo>
                      <a:pt x="326" y="326"/>
                    </a:lnTo>
                    <a:lnTo>
                      <a:pt x="318" y="338"/>
                    </a:lnTo>
                    <a:lnTo>
                      <a:pt x="308" y="348"/>
                    </a:lnTo>
                    <a:lnTo>
                      <a:pt x="298" y="356"/>
                    </a:lnTo>
                    <a:lnTo>
                      <a:pt x="288" y="364"/>
                    </a:lnTo>
                    <a:lnTo>
                      <a:pt x="278" y="370"/>
                    </a:lnTo>
                    <a:lnTo>
                      <a:pt x="266" y="374"/>
                    </a:lnTo>
                    <a:lnTo>
                      <a:pt x="254" y="376"/>
                    </a:lnTo>
                    <a:lnTo>
                      <a:pt x="242" y="378"/>
                    </a:lnTo>
                    <a:lnTo>
                      <a:pt x="242" y="37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" name="Freeform 72"/>
              <p:cNvSpPr>
                <a:spLocks noEditPoints="1"/>
              </p:cNvSpPr>
              <p:nvPr/>
            </p:nvSpPr>
            <p:spPr bwMode="auto">
              <a:xfrm>
                <a:off x="7099" y="1950"/>
                <a:ext cx="1109" cy="1087"/>
              </a:xfrm>
              <a:custGeom>
                <a:avLst/>
                <a:gdLst>
                  <a:gd name="T0" fmla="*/ 362 w 410"/>
                  <a:gd name="T1" fmla="*/ 108 h 402"/>
                  <a:gd name="T2" fmla="*/ 354 w 410"/>
                  <a:gd name="T3" fmla="*/ 76 h 402"/>
                  <a:gd name="T4" fmla="*/ 330 w 410"/>
                  <a:gd name="T5" fmla="*/ 46 h 402"/>
                  <a:gd name="T6" fmla="*/ 260 w 410"/>
                  <a:gd name="T7" fmla="*/ 8 h 402"/>
                  <a:gd name="T8" fmla="*/ 204 w 410"/>
                  <a:gd name="T9" fmla="*/ 0 h 402"/>
                  <a:gd name="T10" fmla="*/ 150 w 410"/>
                  <a:gd name="T11" fmla="*/ 6 h 402"/>
                  <a:gd name="T12" fmla="*/ 86 w 410"/>
                  <a:gd name="T13" fmla="*/ 34 h 402"/>
                  <a:gd name="T14" fmla="*/ 56 w 410"/>
                  <a:gd name="T15" fmla="*/ 62 h 402"/>
                  <a:gd name="T16" fmla="*/ 34 w 410"/>
                  <a:gd name="T17" fmla="*/ 98 h 402"/>
                  <a:gd name="T18" fmla="*/ 24 w 410"/>
                  <a:gd name="T19" fmla="*/ 144 h 402"/>
                  <a:gd name="T20" fmla="*/ 56 w 410"/>
                  <a:gd name="T21" fmla="*/ 110 h 402"/>
                  <a:gd name="T22" fmla="*/ 114 w 410"/>
                  <a:gd name="T23" fmla="*/ 80 h 402"/>
                  <a:gd name="T24" fmla="*/ 178 w 410"/>
                  <a:gd name="T25" fmla="*/ 78 h 402"/>
                  <a:gd name="T26" fmla="*/ 198 w 410"/>
                  <a:gd name="T27" fmla="*/ 84 h 402"/>
                  <a:gd name="T28" fmla="*/ 224 w 410"/>
                  <a:gd name="T29" fmla="*/ 104 h 402"/>
                  <a:gd name="T30" fmla="*/ 238 w 410"/>
                  <a:gd name="T31" fmla="*/ 140 h 402"/>
                  <a:gd name="T32" fmla="*/ 224 w 410"/>
                  <a:gd name="T33" fmla="*/ 162 h 402"/>
                  <a:gd name="T34" fmla="*/ 84 w 410"/>
                  <a:gd name="T35" fmla="*/ 202 h 402"/>
                  <a:gd name="T36" fmla="*/ 46 w 410"/>
                  <a:gd name="T37" fmla="*/ 218 h 402"/>
                  <a:gd name="T38" fmla="*/ 10 w 410"/>
                  <a:gd name="T39" fmla="*/ 256 h 402"/>
                  <a:gd name="T40" fmla="*/ 0 w 410"/>
                  <a:gd name="T41" fmla="*/ 304 h 402"/>
                  <a:gd name="T42" fmla="*/ 8 w 410"/>
                  <a:gd name="T43" fmla="*/ 338 h 402"/>
                  <a:gd name="T44" fmla="*/ 42 w 410"/>
                  <a:gd name="T45" fmla="*/ 384 h 402"/>
                  <a:gd name="T46" fmla="*/ 84 w 410"/>
                  <a:gd name="T47" fmla="*/ 400 h 402"/>
                  <a:gd name="T48" fmla="*/ 110 w 410"/>
                  <a:gd name="T49" fmla="*/ 402 h 402"/>
                  <a:gd name="T50" fmla="*/ 178 w 410"/>
                  <a:gd name="T51" fmla="*/ 386 h 402"/>
                  <a:gd name="T52" fmla="*/ 212 w 410"/>
                  <a:gd name="T53" fmla="*/ 368 h 402"/>
                  <a:gd name="T54" fmla="*/ 242 w 410"/>
                  <a:gd name="T55" fmla="*/ 342 h 402"/>
                  <a:gd name="T56" fmla="*/ 268 w 410"/>
                  <a:gd name="T57" fmla="*/ 380 h 402"/>
                  <a:gd name="T58" fmla="*/ 302 w 410"/>
                  <a:gd name="T59" fmla="*/ 398 h 402"/>
                  <a:gd name="T60" fmla="*/ 328 w 410"/>
                  <a:gd name="T61" fmla="*/ 402 h 402"/>
                  <a:gd name="T62" fmla="*/ 364 w 410"/>
                  <a:gd name="T63" fmla="*/ 390 h 402"/>
                  <a:gd name="T64" fmla="*/ 396 w 410"/>
                  <a:gd name="T65" fmla="*/ 362 h 402"/>
                  <a:gd name="T66" fmla="*/ 410 w 410"/>
                  <a:gd name="T67" fmla="*/ 338 h 402"/>
                  <a:gd name="T68" fmla="*/ 380 w 410"/>
                  <a:gd name="T69" fmla="*/ 342 h 402"/>
                  <a:gd name="T70" fmla="*/ 364 w 410"/>
                  <a:gd name="T71" fmla="*/ 326 h 402"/>
                  <a:gd name="T72" fmla="*/ 362 w 410"/>
                  <a:gd name="T73" fmla="*/ 306 h 402"/>
                  <a:gd name="T74" fmla="*/ 240 w 410"/>
                  <a:gd name="T75" fmla="*/ 296 h 402"/>
                  <a:gd name="T76" fmla="*/ 224 w 410"/>
                  <a:gd name="T77" fmla="*/ 328 h 402"/>
                  <a:gd name="T78" fmla="*/ 192 w 410"/>
                  <a:gd name="T79" fmla="*/ 344 h 402"/>
                  <a:gd name="T80" fmla="*/ 164 w 410"/>
                  <a:gd name="T81" fmla="*/ 344 h 402"/>
                  <a:gd name="T82" fmla="*/ 130 w 410"/>
                  <a:gd name="T83" fmla="*/ 324 h 402"/>
                  <a:gd name="T84" fmla="*/ 118 w 410"/>
                  <a:gd name="T85" fmla="*/ 290 h 402"/>
                  <a:gd name="T86" fmla="*/ 120 w 410"/>
                  <a:gd name="T87" fmla="*/ 262 h 402"/>
                  <a:gd name="T88" fmla="*/ 140 w 410"/>
                  <a:gd name="T89" fmla="*/ 232 h 402"/>
                  <a:gd name="T90" fmla="*/ 240 w 410"/>
                  <a:gd name="T91" fmla="*/ 188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10" h="402">
                    <a:moveTo>
                      <a:pt x="362" y="306"/>
                    </a:moveTo>
                    <a:lnTo>
                      <a:pt x="362" y="108"/>
                    </a:lnTo>
                    <a:lnTo>
                      <a:pt x="362" y="108"/>
                    </a:lnTo>
                    <a:lnTo>
                      <a:pt x="360" y="98"/>
                    </a:lnTo>
                    <a:lnTo>
                      <a:pt x="358" y="86"/>
                    </a:lnTo>
                    <a:lnTo>
                      <a:pt x="354" y="76"/>
                    </a:lnTo>
                    <a:lnTo>
                      <a:pt x="348" y="64"/>
                    </a:lnTo>
                    <a:lnTo>
                      <a:pt x="340" y="56"/>
                    </a:lnTo>
                    <a:lnTo>
                      <a:pt x="330" y="46"/>
                    </a:lnTo>
                    <a:lnTo>
                      <a:pt x="310" y="30"/>
                    </a:lnTo>
                    <a:lnTo>
                      <a:pt x="286" y="18"/>
                    </a:lnTo>
                    <a:lnTo>
                      <a:pt x="260" y="8"/>
                    </a:lnTo>
                    <a:lnTo>
                      <a:pt x="232" y="2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178" y="2"/>
                    </a:lnTo>
                    <a:lnTo>
                      <a:pt x="178" y="2"/>
                    </a:lnTo>
                    <a:lnTo>
                      <a:pt x="150" y="6"/>
                    </a:lnTo>
                    <a:lnTo>
                      <a:pt x="124" y="14"/>
                    </a:lnTo>
                    <a:lnTo>
                      <a:pt x="98" y="26"/>
                    </a:lnTo>
                    <a:lnTo>
                      <a:pt x="86" y="34"/>
                    </a:lnTo>
                    <a:lnTo>
                      <a:pt x="76" y="42"/>
                    </a:lnTo>
                    <a:lnTo>
                      <a:pt x="66" y="50"/>
                    </a:lnTo>
                    <a:lnTo>
                      <a:pt x="56" y="62"/>
                    </a:lnTo>
                    <a:lnTo>
                      <a:pt x="48" y="72"/>
                    </a:lnTo>
                    <a:lnTo>
                      <a:pt x="40" y="84"/>
                    </a:lnTo>
                    <a:lnTo>
                      <a:pt x="34" y="98"/>
                    </a:lnTo>
                    <a:lnTo>
                      <a:pt x="28" y="112"/>
                    </a:lnTo>
                    <a:lnTo>
                      <a:pt x="26" y="128"/>
                    </a:lnTo>
                    <a:lnTo>
                      <a:pt x="24" y="144"/>
                    </a:lnTo>
                    <a:lnTo>
                      <a:pt x="24" y="144"/>
                    </a:lnTo>
                    <a:lnTo>
                      <a:pt x="40" y="126"/>
                    </a:lnTo>
                    <a:lnTo>
                      <a:pt x="56" y="110"/>
                    </a:lnTo>
                    <a:lnTo>
                      <a:pt x="74" y="96"/>
                    </a:lnTo>
                    <a:lnTo>
                      <a:pt x="94" y="86"/>
                    </a:lnTo>
                    <a:lnTo>
                      <a:pt x="114" y="80"/>
                    </a:lnTo>
                    <a:lnTo>
                      <a:pt x="134" y="76"/>
                    </a:lnTo>
                    <a:lnTo>
                      <a:pt x="156" y="76"/>
                    </a:lnTo>
                    <a:lnTo>
                      <a:pt x="178" y="78"/>
                    </a:lnTo>
                    <a:lnTo>
                      <a:pt x="178" y="78"/>
                    </a:lnTo>
                    <a:lnTo>
                      <a:pt x="192" y="82"/>
                    </a:lnTo>
                    <a:lnTo>
                      <a:pt x="198" y="84"/>
                    </a:lnTo>
                    <a:lnTo>
                      <a:pt x="198" y="84"/>
                    </a:lnTo>
                    <a:lnTo>
                      <a:pt x="214" y="94"/>
                    </a:lnTo>
                    <a:lnTo>
                      <a:pt x="224" y="104"/>
                    </a:lnTo>
                    <a:lnTo>
                      <a:pt x="232" y="116"/>
                    </a:lnTo>
                    <a:lnTo>
                      <a:pt x="238" y="128"/>
                    </a:lnTo>
                    <a:lnTo>
                      <a:pt x="238" y="140"/>
                    </a:lnTo>
                    <a:lnTo>
                      <a:pt x="236" y="150"/>
                    </a:lnTo>
                    <a:lnTo>
                      <a:pt x="228" y="158"/>
                    </a:lnTo>
                    <a:lnTo>
                      <a:pt x="224" y="162"/>
                    </a:lnTo>
                    <a:lnTo>
                      <a:pt x="218" y="164"/>
                    </a:lnTo>
                    <a:lnTo>
                      <a:pt x="178" y="176"/>
                    </a:lnTo>
                    <a:lnTo>
                      <a:pt x="84" y="202"/>
                    </a:lnTo>
                    <a:lnTo>
                      <a:pt x="84" y="202"/>
                    </a:lnTo>
                    <a:lnTo>
                      <a:pt x="64" y="210"/>
                    </a:lnTo>
                    <a:lnTo>
                      <a:pt x="46" y="218"/>
                    </a:lnTo>
                    <a:lnTo>
                      <a:pt x="32" y="230"/>
                    </a:lnTo>
                    <a:lnTo>
                      <a:pt x="20" y="242"/>
                    </a:lnTo>
                    <a:lnTo>
                      <a:pt x="10" y="256"/>
                    </a:lnTo>
                    <a:lnTo>
                      <a:pt x="4" y="270"/>
                    </a:lnTo>
                    <a:lnTo>
                      <a:pt x="0" y="286"/>
                    </a:lnTo>
                    <a:lnTo>
                      <a:pt x="0" y="304"/>
                    </a:lnTo>
                    <a:lnTo>
                      <a:pt x="0" y="304"/>
                    </a:lnTo>
                    <a:lnTo>
                      <a:pt x="2" y="322"/>
                    </a:lnTo>
                    <a:lnTo>
                      <a:pt x="8" y="338"/>
                    </a:lnTo>
                    <a:lnTo>
                      <a:pt x="16" y="356"/>
                    </a:lnTo>
                    <a:lnTo>
                      <a:pt x="28" y="370"/>
                    </a:lnTo>
                    <a:lnTo>
                      <a:pt x="42" y="384"/>
                    </a:lnTo>
                    <a:lnTo>
                      <a:pt x="62" y="394"/>
                    </a:lnTo>
                    <a:lnTo>
                      <a:pt x="72" y="396"/>
                    </a:lnTo>
                    <a:lnTo>
                      <a:pt x="84" y="400"/>
                    </a:lnTo>
                    <a:lnTo>
                      <a:pt x="98" y="400"/>
                    </a:lnTo>
                    <a:lnTo>
                      <a:pt x="110" y="402"/>
                    </a:lnTo>
                    <a:lnTo>
                      <a:pt x="110" y="402"/>
                    </a:lnTo>
                    <a:lnTo>
                      <a:pt x="144" y="396"/>
                    </a:lnTo>
                    <a:lnTo>
                      <a:pt x="162" y="392"/>
                    </a:lnTo>
                    <a:lnTo>
                      <a:pt x="178" y="386"/>
                    </a:lnTo>
                    <a:lnTo>
                      <a:pt x="178" y="386"/>
                    </a:lnTo>
                    <a:lnTo>
                      <a:pt x="194" y="376"/>
                    </a:lnTo>
                    <a:lnTo>
                      <a:pt x="212" y="368"/>
                    </a:lnTo>
                    <a:lnTo>
                      <a:pt x="226" y="356"/>
                    </a:lnTo>
                    <a:lnTo>
                      <a:pt x="242" y="342"/>
                    </a:lnTo>
                    <a:lnTo>
                      <a:pt x="242" y="342"/>
                    </a:lnTo>
                    <a:lnTo>
                      <a:pt x="250" y="356"/>
                    </a:lnTo>
                    <a:lnTo>
                      <a:pt x="258" y="368"/>
                    </a:lnTo>
                    <a:lnTo>
                      <a:pt x="268" y="380"/>
                    </a:lnTo>
                    <a:lnTo>
                      <a:pt x="278" y="388"/>
                    </a:lnTo>
                    <a:lnTo>
                      <a:pt x="290" y="394"/>
                    </a:lnTo>
                    <a:lnTo>
                      <a:pt x="302" y="398"/>
                    </a:lnTo>
                    <a:lnTo>
                      <a:pt x="314" y="400"/>
                    </a:lnTo>
                    <a:lnTo>
                      <a:pt x="328" y="402"/>
                    </a:lnTo>
                    <a:lnTo>
                      <a:pt x="328" y="402"/>
                    </a:lnTo>
                    <a:lnTo>
                      <a:pt x="340" y="400"/>
                    </a:lnTo>
                    <a:lnTo>
                      <a:pt x="352" y="396"/>
                    </a:lnTo>
                    <a:lnTo>
                      <a:pt x="364" y="390"/>
                    </a:lnTo>
                    <a:lnTo>
                      <a:pt x="376" y="382"/>
                    </a:lnTo>
                    <a:lnTo>
                      <a:pt x="388" y="374"/>
                    </a:lnTo>
                    <a:lnTo>
                      <a:pt x="396" y="362"/>
                    </a:lnTo>
                    <a:lnTo>
                      <a:pt x="404" y="350"/>
                    </a:lnTo>
                    <a:lnTo>
                      <a:pt x="410" y="338"/>
                    </a:lnTo>
                    <a:lnTo>
                      <a:pt x="410" y="338"/>
                    </a:lnTo>
                    <a:lnTo>
                      <a:pt x="398" y="342"/>
                    </a:lnTo>
                    <a:lnTo>
                      <a:pt x="388" y="342"/>
                    </a:lnTo>
                    <a:lnTo>
                      <a:pt x="380" y="342"/>
                    </a:lnTo>
                    <a:lnTo>
                      <a:pt x="374" y="338"/>
                    </a:lnTo>
                    <a:lnTo>
                      <a:pt x="368" y="334"/>
                    </a:lnTo>
                    <a:lnTo>
                      <a:pt x="364" y="326"/>
                    </a:lnTo>
                    <a:lnTo>
                      <a:pt x="362" y="316"/>
                    </a:lnTo>
                    <a:lnTo>
                      <a:pt x="362" y="306"/>
                    </a:lnTo>
                    <a:lnTo>
                      <a:pt x="362" y="306"/>
                    </a:lnTo>
                    <a:close/>
                    <a:moveTo>
                      <a:pt x="240" y="282"/>
                    </a:moveTo>
                    <a:lnTo>
                      <a:pt x="240" y="282"/>
                    </a:lnTo>
                    <a:lnTo>
                      <a:pt x="240" y="296"/>
                    </a:lnTo>
                    <a:lnTo>
                      <a:pt x="236" y="308"/>
                    </a:lnTo>
                    <a:lnTo>
                      <a:pt x="232" y="320"/>
                    </a:lnTo>
                    <a:lnTo>
                      <a:pt x="224" y="328"/>
                    </a:lnTo>
                    <a:lnTo>
                      <a:pt x="216" y="336"/>
                    </a:lnTo>
                    <a:lnTo>
                      <a:pt x="204" y="342"/>
                    </a:lnTo>
                    <a:lnTo>
                      <a:pt x="192" y="344"/>
                    </a:lnTo>
                    <a:lnTo>
                      <a:pt x="178" y="346"/>
                    </a:lnTo>
                    <a:lnTo>
                      <a:pt x="178" y="346"/>
                    </a:lnTo>
                    <a:lnTo>
                      <a:pt x="164" y="344"/>
                    </a:lnTo>
                    <a:lnTo>
                      <a:pt x="150" y="340"/>
                    </a:lnTo>
                    <a:lnTo>
                      <a:pt x="140" y="332"/>
                    </a:lnTo>
                    <a:lnTo>
                      <a:pt x="130" y="324"/>
                    </a:lnTo>
                    <a:lnTo>
                      <a:pt x="124" y="314"/>
                    </a:lnTo>
                    <a:lnTo>
                      <a:pt x="120" y="302"/>
                    </a:lnTo>
                    <a:lnTo>
                      <a:pt x="118" y="290"/>
                    </a:lnTo>
                    <a:lnTo>
                      <a:pt x="116" y="278"/>
                    </a:lnTo>
                    <a:lnTo>
                      <a:pt x="116" y="278"/>
                    </a:lnTo>
                    <a:lnTo>
                      <a:pt x="120" y="262"/>
                    </a:lnTo>
                    <a:lnTo>
                      <a:pt x="126" y="248"/>
                    </a:lnTo>
                    <a:lnTo>
                      <a:pt x="134" y="236"/>
                    </a:lnTo>
                    <a:lnTo>
                      <a:pt x="140" y="232"/>
                    </a:lnTo>
                    <a:lnTo>
                      <a:pt x="146" y="228"/>
                    </a:lnTo>
                    <a:lnTo>
                      <a:pt x="178" y="216"/>
                    </a:lnTo>
                    <a:lnTo>
                      <a:pt x="240" y="188"/>
                    </a:lnTo>
                    <a:lnTo>
                      <a:pt x="240" y="28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" name="Freeform 73"/>
              <p:cNvSpPr>
                <a:spLocks noEditPoints="1"/>
              </p:cNvSpPr>
              <p:nvPr/>
            </p:nvSpPr>
            <p:spPr bwMode="auto">
              <a:xfrm>
                <a:off x="4025" y="1620"/>
                <a:ext cx="2895" cy="3089"/>
              </a:xfrm>
              <a:custGeom>
                <a:avLst/>
                <a:gdLst>
                  <a:gd name="T0" fmla="*/ 1014 w 1070"/>
                  <a:gd name="T1" fmla="*/ 718 h 1142"/>
                  <a:gd name="T2" fmla="*/ 920 w 1070"/>
                  <a:gd name="T3" fmla="*/ 650 h 1142"/>
                  <a:gd name="T4" fmla="*/ 840 w 1070"/>
                  <a:gd name="T5" fmla="*/ 644 h 1142"/>
                  <a:gd name="T6" fmla="*/ 718 w 1070"/>
                  <a:gd name="T7" fmla="*/ 704 h 1142"/>
                  <a:gd name="T8" fmla="*/ 686 w 1070"/>
                  <a:gd name="T9" fmla="*/ 788 h 1142"/>
                  <a:gd name="T10" fmla="*/ 774 w 1070"/>
                  <a:gd name="T11" fmla="*/ 722 h 1142"/>
                  <a:gd name="T12" fmla="*/ 860 w 1070"/>
                  <a:gd name="T13" fmla="*/ 728 h 1142"/>
                  <a:gd name="T14" fmla="*/ 896 w 1070"/>
                  <a:gd name="T15" fmla="*/ 794 h 1142"/>
                  <a:gd name="T16" fmla="*/ 746 w 1070"/>
                  <a:gd name="T17" fmla="*/ 846 h 1142"/>
                  <a:gd name="T18" fmla="*/ 666 w 1070"/>
                  <a:gd name="T19" fmla="*/ 914 h 1142"/>
                  <a:gd name="T20" fmla="*/ 640 w 1070"/>
                  <a:gd name="T21" fmla="*/ 974 h 1142"/>
                  <a:gd name="T22" fmla="*/ 590 w 1070"/>
                  <a:gd name="T23" fmla="*/ 968 h 1142"/>
                  <a:gd name="T24" fmla="*/ 566 w 1070"/>
                  <a:gd name="T25" fmla="*/ 708 h 1142"/>
                  <a:gd name="T26" fmla="*/ 554 w 1070"/>
                  <a:gd name="T27" fmla="*/ 516 h 1142"/>
                  <a:gd name="T28" fmla="*/ 472 w 1070"/>
                  <a:gd name="T29" fmla="*/ 642 h 1142"/>
                  <a:gd name="T30" fmla="*/ 386 w 1070"/>
                  <a:gd name="T31" fmla="*/ 502 h 1142"/>
                  <a:gd name="T32" fmla="*/ 346 w 1070"/>
                  <a:gd name="T33" fmla="*/ 442 h 1142"/>
                  <a:gd name="T34" fmla="*/ 180 w 1070"/>
                  <a:gd name="T35" fmla="*/ 20 h 1142"/>
                  <a:gd name="T36" fmla="*/ 214 w 1070"/>
                  <a:gd name="T37" fmla="*/ 70 h 1142"/>
                  <a:gd name="T38" fmla="*/ 204 w 1070"/>
                  <a:gd name="T39" fmla="*/ 464 h 1142"/>
                  <a:gd name="T40" fmla="*/ 116 w 1070"/>
                  <a:gd name="T41" fmla="*/ 522 h 1142"/>
                  <a:gd name="T42" fmla="*/ 48 w 1070"/>
                  <a:gd name="T43" fmla="*/ 586 h 1142"/>
                  <a:gd name="T44" fmla="*/ 30 w 1070"/>
                  <a:gd name="T45" fmla="*/ 678 h 1142"/>
                  <a:gd name="T46" fmla="*/ 84 w 1070"/>
                  <a:gd name="T47" fmla="*/ 764 h 1142"/>
                  <a:gd name="T48" fmla="*/ 280 w 1070"/>
                  <a:gd name="T49" fmla="*/ 940 h 1142"/>
                  <a:gd name="T50" fmla="*/ 274 w 1070"/>
                  <a:gd name="T51" fmla="*/ 1032 h 1142"/>
                  <a:gd name="T52" fmla="*/ 202 w 1070"/>
                  <a:gd name="T53" fmla="*/ 1086 h 1142"/>
                  <a:gd name="T54" fmla="*/ 120 w 1070"/>
                  <a:gd name="T55" fmla="*/ 1082 h 1142"/>
                  <a:gd name="T56" fmla="*/ 0 w 1070"/>
                  <a:gd name="T57" fmla="*/ 1020 h 1142"/>
                  <a:gd name="T58" fmla="*/ 122 w 1070"/>
                  <a:gd name="T59" fmla="*/ 1124 h 1142"/>
                  <a:gd name="T60" fmla="*/ 278 w 1070"/>
                  <a:gd name="T61" fmla="*/ 1132 h 1142"/>
                  <a:gd name="T62" fmla="*/ 402 w 1070"/>
                  <a:gd name="T63" fmla="*/ 1058 h 1142"/>
                  <a:gd name="T64" fmla="*/ 432 w 1070"/>
                  <a:gd name="T65" fmla="*/ 984 h 1142"/>
                  <a:gd name="T66" fmla="*/ 408 w 1070"/>
                  <a:gd name="T67" fmla="*/ 860 h 1142"/>
                  <a:gd name="T68" fmla="*/ 170 w 1070"/>
                  <a:gd name="T69" fmla="*/ 662 h 1142"/>
                  <a:gd name="T70" fmla="*/ 144 w 1070"/>
                  <a:gd name="T71" fmla="*/ 604 h 1142"/>
                  <a:gd name="T72" fmla="*/ 166 w 1070"/>
                  <a:gd name="T73" fmla="*/ 548 h 1142"/>
                  <a:gd name="T74" fmla="*/ 248 w 1070"/>
                  <a:gd name="T75" fmla="*/ 516 h 1142"/>
                  <a:gd name="T76" fmla="*/ 328 w 1070"/>
                  <a:gd name="T77" fmla="*/ 548 h 1142"/>
                  <a:gd name="T78" fmla="*/ 376 w 1070"/>
                  <a:gd name="T79" fmla="*/ 632 h 1142"/>
                  <a:gd name="T80" fmla="*/ 444 w 1070"/>
                  <a:gd name="T81" fmla="*/ 914 h 1142"/>
                  <a:gd name="T82" fmla="*/ 484 w 1070"/>
                  <a:gd name="T83" fmla="*/ 1020 h 1142"/>
                  <a:gd name="T84" fmla="*/ 546 w 1070"/>
                  <a:gd name="T85" fmla="*/ 1042 h 1142"/>
                  <a:gd name="T86" fmla="*/ 632 w 1070"/>
                  <a:gd name="T87" fmla="*/ 1028 h 1142"/>
                  <a:gd name="T88" fmla="*/ 690 w 1070"/>
                  <a:gd name="T89" fmla="*/ 1014 h 1142"/>
                  <a:gd name="T90" fmla="*/ 772 w 1070"/>
                  <a:gd name="T91" fmla="*/ 1044 h 1142"/>
                  <a:gd name="T92" fmla="*/ 856 w 1070"/>
                  <a:gd name="T93" fmla="*/ 1020 h 1142"/>
                  <a:gd name="T94" fmla="*/ 918 w 1070"/>
                  <a:gd name="T95" fmla="*/ 1012 h 1142"/>
                  <a:gd name="T96" fmla="*/ 988 w 1070"/>
                  <a:gd name="T97" fmla="*/ 1044 h 1142"/>
                  <a:gd name="T98" fmla="*/ 1048 w 1070"/>
                  <a:gd name="T99" fmla="*/ 1016 h 1142"/>
                  <a:gd name="T100" fmla="*/ 1050 w 1070"/>
                  <a:gd name="T101" fmla="*/ 986 h 1142"/>
                  <a:gd name="T102" fmla="*/ 1022 w 1070"/>
                  <a:gd name="T103" fmla="*/ 948 h 1142"/>
                  <a:gd name="T104" fmla="*/ 892 w 1070"/>
                  <a:gd name="T105" fmla="*/ 962 h 1142"/>
                  <a:gd name="T106" fmla="*/ 840 w 1070"/>
                  <a:gd name="T107" fmla="*/ 988 h 1142"/>
                  <a:gd name="T108" fmla="*/ 780 w 1070"/>
                  <a:gd name="T109" fmla="*/ 946 h 1142"/>
                  <a:gd name="T110" fmla="*/ 796 w 1070"/>
                  <a:gd name="T111" fmla="*/ 880 h 1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070" h="1142">
                    <a:moveTo>
                      <a:pt x="1022" y="948"/>
                    </a:moveTo>
                    <a:lnTo>
                      <a:pt x="1022" y="752"/>
                    </a:lnTo>
                    <a:lnTo>
                      <a:pt x="1022" y="752"/>
                    </a:lnTo>
                    <a:lnTo>
                      <a:pt x="1022" y="740"/>
                    </a:lnTo>
                    <a:lnTo>
                      <a:pt x="1018" y="728"/>
                    </a:lnTo>
                    <a:lnTo>
                      <a:pt x="1014" y="718"/>
                    </a:lnTo>
                    <a:lnTo>
                      <a:pt x="1008" y="708"/>
                    </a:lnTo>
                    <a:lnTo>
                      <a:pt x="1000" y="698"/>
                    </a:lnTo>
                    <a:lnTo>
                      <a:pt x="992" y="690"/>
                    </a:lnTo>
                    <a:lnTo>
                      <a:pt x="970" y="674"/>
                    </a:lnTo>
                    <a:lnTo>
                      <a:pt x="946" y="660"/>
                    </a:lnTo>
                    <a:lnTo>
                      <a:pt x="920" y="650"/>
                    </a:lnTo>
                    <a:lnTo>
                      <a:pt x="892" y="644"/>
                    </a:lnTo>
                    <a:lnTo>
                      <a:pt x="866" y="642"/>
                    </a:lnTo>
                    <a:lnTo>
                      <a:pt x="866" y="642"/>
                    </a:lnTo>
                    <a:lnTo>
                      <a:pt x="852" y="642"/>
                    </a:lnTo>
                    <a:lnTo>
                      <a:pt x="840" y="644"/>
                    </a:lnTo>
                    <a:lnTo>
                      <a:pt x="840" y="644"/>
                    </a:lnTo>
                    <a:lnTo>
                      <a:pt x="812" y="650"/>
                    </a:lnTo>
                    <a:lnTo>
                      <a:pt x="786" y="658"/>
                    </a:lnTo>
                    <a:lnTo>
                      <a:pt x="760" y="670"/>
                    </a:lnTo>
                    <a:lnTo>
                      <a:pt x="738" y="684"/>
                    </a:lnTo>
                    <a:lnTo>
                      <a:pt x="728" y="694"/>
                    </a:lnTo>
                    <a:lnTo>
                      <a:pt x="718" y="704"/>
                    </a:lnTo>
                    <a:lnTo>
                      <a:pt x="710" y="716"/>
                    </a:lnTo>
                    <a:lnTo>
                      <a:pt x="702" y="728"/>
                    </a:lnTo>
                    <a:lnTo>
                      <a:pt x="696" y="742"/>
                    </a:lnTo>
                    <a:lnTo>
                      <a:pt x="692" y="756"/>
                    </a:lnTo>
                    <a:lnTo>
                      <a:pt x="688" y="772"/>
                    </a:lnTo>
                    <a:lnTo>
                      <a:pt x="686" y="788"/>
                    </a:lnTo>
                    <a:lnTo>
                      <a:pt x="686" y="788"/>
                    </a:lnTo>
                    <a:lnTo>
                      <a:pt x="702" y="768"/>
                    </a:lnTo>
                    <a:lnTo>
                      <a:pt x="718" y="752"/>
                    </a:lnTo>
                    <a:lnTo>
                      <a:pt x="736" y="740"/>
                    </a:lnTo>
                    <a:lnTo>
                      <a:pt x="756" y="730"/>
                    </a:lnTo>
                    <a:lnTo>
                      <a:pt x="774" y="722"/>
                    </a:lnTo>
                    <a:lnTo>
                      <a:pt x="796" y="718"/>
                    </a:lnTo>
                    <a:lnTo>
                      <a:pt x="818" y="718"/>
                    </a:lnTo>
                    <a:lnTo>
                      <a:pt x="840" y="722"/>
                    </a:lnTo>
                    <a:lnTo>
                      <a:pt x="840" y="722"/>
                    </a:lnTo>
                    <a:lnTo>
                      <a:pt x="860" y="728"/>
                    </a:lnTo>
                    <a:lnTo>
                      <a:pt x="860" y="728"/>
                    </a:lnTo>
                    <a:lnTo>
                      <a:pt x="874" y="736"/>
                    </a:lnTo>
                    <a:lnTo>
                      <a:pt x="886" y="746"/>
                    </a:lnTo>
                    <a:lnTo>
                      <a:pt x="894" y="758"/>
                    </a:lnTo>
                    <a:lnTo>
                      <a:pt x="898" y="770"/>
                    </a:lnTo>
                    <a:lnTo>
                      <a:pt x="900" y="782"/>
                    </a:lnTo>
                    <a:lnTo>
                      <a:pt x="896" y="794"/>
                    </a:lnTo>
                    <a:lnTo>
                      <a:pt x="890" y="802"/>
                    </a:lnTo>
                    <a:lnTo>
                      <a:pt x="884" y="806"/>
                    </a:lnTo>
                    <a:lnTo>
                      <a:pt x="878" y="808"/>
                    </a:lnTo>
                    <a:lnTo>
                      <a:pt x="840" y="820"/>
                    </a:lnTo>
                    <a:lnTo>
                      <a:pt x="746" y="846"/>
                    </a:lnTo>
                    <a:lnTo>
                      <a:pt x="746" y="846"/>
                    </a:lnTo>
                    <a:lnTo>
                      <a:pt x="726" y="852"/>
                    </a:lnTo>
                    <a:lnTo>
                      <a:pt x="708" y="862"/>
                    </a:lnTo>
                    <a:lnTo>
                      <a:pt x="694" y="872"/>
                    </a:lnTo>
                    <a:lnTo>
                      <a:pt x="682" y="884"/>
                    </a:lnTo>
                    <a:lnTo>
                      <a:pt x="674" y="898"/>
                    </a:lnTo>
                    <a:lnTo>
                      <a:pt x="666" y="914"/>
                    </a:lnTo>
                    <a:lnTo>
                      <a:pt x="662" y="930"/>
                    </a:lnTo>
                    <a:lnTo>
                      <a:pt x="662" y="946"/>
                    </a:lnTo>
                    <a:lnTo>
                      <a:pt x="662" y="946"/>
                    </a:lnTo>
                    <a:lnTo>
                      <a:pt x="664" y="966"/>
                    </a:lnTo>
                    <a:lnTo>
                      <a:pt x="664" y="966"/>
                    </a:lnTo>
                    <a:lnTo>
                      <a:pt x="640" y="974"/>
                    </a:lnTo>
                    <a:lnTo>
                      <a:pt x="630" y="976"/>
                    </a:lnTo>
                    <a:lnTo>
                      <a:pt x="620" y="976"/>
                    </a:lnTo>
                    <a:lnTo>
                      <a:pt x="612" y="976"/>
                    </a:lnTo>
                    <a:lnTo>
                      <a:pt x="604" y="974"/>
                    </a:lnTo>
                    <a:lnTo>
                      <a:pt x="596" y="972"/>
                    </a:lnTo>
                    <a:lnTo>
                      <a:pt x="590" y="968"/>
                    </a:lnTo>
                    <a:lnTo>
                      <a:pt x="584" y="962"/>
                    </a:lnTo>
                    <a:lnTo>
                      <a:pt x="580" y="956"/>
                    </a:lnTo>
                    <a:lnTo>
                      <a:pt x="572" y="942"/>
                    </a:lnTo>
                    <a:lnTo>
                      <a:pt x="568" y="924"/>
                    </a:lnTo>
                    <a:lnTo>
                      <a:pt x="566" y="904"/>
                    </a:lnTo>
                    <a:lnTo>
                      <a:pt x="566" y="708"/>
                    </a:lnTo>
                    <a:lnTo>
                      <a:pt x="684" y="708"/>
                    </a:lnTo>
                    <a:lnTo>
                      <a:pt x="684" y="672"/>
                    </a:lnTo>
                    <a:lnTo>
                      <a:pt x="566" y="672"/>
                    </a:lnTo>
                    <a:lnTo>
                      <a:pt x="566" y="520"/>
                    </a:lnTo>
                    <a:lnTo>
                      <a:pt x="554" y="516"/>
                    </a:lnTo>
                    <a:lnTo>
                      <a:pt x="554" y="516"/>
                    </a:lnTo>
                    <a:lnTo>
                      <a:pt x="546" y="542"/>
                    </a:lnTo>
                    <a:lnTo>
                      <a:pt x="536" y="568"/>
                    </a:lnTo>
                    <a:lnTo>
                      <a:pt x="524" y="588"/>
                    </a:lnTo>
                    <a:lnTo>
                      <a:pt x="510" y="608"/>
                    </a:lnTo>
                    <a:lnTo>
                      <a:pt x="492" y="626"/>
                    </a:lnTo>
                    <a:lnTo>
                      <a:pt x="472" y="642"/>
                    </a:lnTo>
                    <a:lnTo>
                      <a:pt x="446" y="656"/>
                    </a:lnTo>
                    <a:lnTo>
                      <a:pt x="416" y="668"/>
                    </a:lnTo>
                    <a:lnTo>
                      <a:pt x="416" y="508"/>
                    </a:lnTo>
                    <a:lnTo>
                      <a:pt x="416" y="508"/>
                    </a:lnTo>
                    <a:lnTo>
                      <a:pt x="400" y="506"/>
                    </a:lnTo>
                    <a:lnTo>
                      <a:pt x="386" y="502"/>
                    </a:lnTo>
                    <a:lnTo>
                      <a:pt x="374" y="498"/>
                    </a:lnTo>
                    <a:lnTo>
                      <a:pt x="366" y="490"/>
                    </a:lnTo>
                    <a:lnTo>
                      <a:pt x="358" y="482"/>
                    </a:lnTo>
                    <a:lnTo>
                      <a:pt x="352" y="470"/>
                    </a:lnTo>
                    <a:lnTo>
                      <a:pt x="348" y="456"/>
                    </a:lnTo>
                    <a:lnTo>
                      <a:pt x="346" y="442"/>
                    </a:lnTo>
                    <a:lnTo>
                      <a:pt x="346" y="0"/>
                    </a:lnTo>
                    <a:lnTo>
                      <a:pt x="148" y="0"/>
                    </a:lnTo>
                    <a:lnTo>
                      <a:pt x="148" y="16"/>
                    </a:lnTo>
                    <a:lnTo>
                      <a:pt x="148" y="16"/>
                    </a:lnTo>
                    <a:lnTo>
                      <a:pt x="166" y="18"/>
                    </a:lnTo>
                    <a:lnTo>
                      <a:pt x="180" y="20"/>
                    </a:lnTo>
                    <a:lnTo>
                      <a:pt x="192" y="24"/>
                    </a:lnTo>
                    <a:lnTo>
                      <a:pt x="200" y="28"/>
                    </a:lnTo>
                    <a:lnTo>
                      <a:pt x="206" y="36"/>
                    </a:lnTo>
                    <a:lnTo>
                      <a:pt x="210" y="44"/>
                    </a:lnTo>
                    <a:lnTo>
                      <a:pt x="214" y="56"/>
                    </a:lnTo>
                    <a:lnTo>
                      <a:pt x="214" y="70"/>
                    </a:lnTo>
                    <a:lnTo>
                      <a:pt x="214" y="430"/>
                    </a:lnTo>
                    <a:lnTo>
                      <a:pt x="214" y="430"/>
                    </a:lnTo>
                    <a:lnTo>
                      <a:pt x="214" y="440"/>
                    </a:lnTo>
                    <a:lnTo>
                      <a:pt x="212" y="450"/>
                    </a:lnTo>
                    <a:lnTo>
                      <a:pt x="208" y="458"/>
                    </a:lnTo>
                    <a:lnTo>
                      <a:pt x="204" y="464"/>
                    </a:lnTo>
                    <a:lnTo>
                      <a:pt x="192" y="476"/>
                    </a:lnTo>
                    <a:lnTo>
                      <a:pt x="180" y="486"/>
                    </a:lnTo>
                    <a:lnTo>
                      <a:pt x="180" y="486"/>
                    </a:lnTo>
                    <a:lnTo>
                      <a:pt x="162" y="498"/>
                    </a:lnTo>
                    <a:lnTo>
                      <a:pt x="140" y="508"/>
                    </a:lnTo>
                    <a:lnTo>
                      <a:pt x="116" y="522"/>
                    </a:lnTo>
                    <a:lnTo>
                      <a:pt x="92" y="538"/>
                    </a:lnTo>
                    <a:lnTo>
                      <a:pt x="92" y="538"/>
                    </a:lnTo>
                    <a:lnTo>
                      <a:pt x="78" y="548"/>
                    </a:lnTo>
                    <a:lnTo>
                      <a:pt x="66" y="560"/>
                    </a:lnTo>
                    <a:lnTo>
                      <a:pt x="56" y="572"/>
                    </a:lnTo>
                    <a:lnTo>
                      <a:pt x="48" y="586"/>
                    </a:lnTo>
                    <a:lnTo>
                      <a:pt x="40" y="600"/>
                    </a:lnTo>
                    <a:lnTo>
                      <a:pt x="36" y="614"/>
                    </a:lnTo>
                    <a:lnTo>
                      <a:pt x="32" y="630"/>
                    </a:lnTo>
                    <a:lnTo>
                      <a:pt x="30" y="646"/>
                    </a:lnTo>
                    <a:lnTo>
                      <a:pt x="28" y="662"/>
                    </a:lnTo>
                    <a:lnTo>
                      <a:pt x="30" y="678"/>
                    </a:lnTo>
                    <a:lnTo>
                      <a:pt x="34" y="694"/>
                    </a:lnTo>
                    <a:lnTo>
                      <a:pt x="40" y="708"/>
                    </a:lnTo>
                    <a:lnTo>
                      <a:pt x="46" y="724"/>
                    </a:lnTo>
                    <a:lnTo>
                      <a:pt x="56" y="738"/>
                    </a:lnTo>
                    <a:lnTo>
                      <a:pt x="68" y="752"/>
                    </a:lnTo>
                    <a:lnTo>
                      <a:pt x="84" y="764"/>
                    </a:lnTo>
                    <a:lnTo>
                      <a:pt x="238" y="884"/>
                    </a:lnTo>
                    <a:lnTo>
                      <a:pt x="238" y="884"/>
                    </a:lnTo>
                    <a:lnTo>
                      <a:pt x="254" y="896"/>
                    </a:lnTo>
                    <a:lnTo>
                      <a:pt x="264" y="910"/>
                    </a:lnTo>
                    <a:lnTo>
                      <a:pt x="274" y="924"/>
                    </a:lnTo>
                    <a:lnTo>
                      <a:pt x="280" y="940"/>
                    </a:lnTo>
                    <a:lnTo>
                      <a:pt x="284" y="956"/>
                    </a:lnTo>
                    <a:lnTo>
                      <a:pt x="286" y="972"/>
                    </a:lnTo>
                    <a:lnTo>
                      <a:pt x="286" y="988"/>
                    </a:lnTo>
                    <a:lnTo>
                      <a:pt x="284" y="1002"/>
                    </a:lnTo>
                    <a:lnTo>
                      <a:pt x="280" y="1018"/>
                    </a:lnTo>
                    <a:lnTo>
                      <a:pt x="274" y="1032"/>
                    </a:lnTo>
                    <a:lnTo>
                      <a:pt x="266" y="1044"/>
                    </a:lnTo>
                    <a:lnTo>
                      <a:pt x="256" y="1056"/>
                    </a:lnTo>
                    <a:lnTo>
                      <a:pt x="244" y="1066"/>
                    </a:lnTo>
                    <a:lnTo>
                      <a:pt x="232" y="1074"/>
                    </a:lnTo>
                    <a:lnTo>
                      <a:pt x="218" y="1082"/>
                    </a:lnTo>
                    <a:lnTo>
                      <a:pt x="202" y="1086"/>
                    </a:lnTo>
                    <a:lnTo>
                      <a:pt x="202" y="1086"/>
                    </a:lnTo>
                    <a:lnTo>
                      <a:pt x="188" y="1088"/>
                    </a:lnTo>
                    <a:lnTo>
                      <a:pt x="174" y="1090"/>
                    </a:lnTo>
                    <a:lnTo>
                      <a:pt x="160" y="1090"/>
                    </a:lnTo>
                    <a:lnTo>
                      <a:pt x="148" y="1088"/>
                    </a:lnTo>
                    <a:lnTo>
                      <a:pt x="120" y="1082"/>
                    </a:lnTo>
                    <a:lnTo>
                      <a:pt x="96" y="1072"/>
                    </a:lnTo>
                    <a:lnTo>
                      <a:pt x="74" y="1060"/>
                    </a:lnTo>
                    <a:lnTo>
                      <a:pt x="52" y="1044"/>
                    </a:lnTo>
                    <a:lnTo>
                      <a:pt x="36" y="1026"/>
                    </a:lnTo>
                    <a:lnTo>
                      <a:pt x="22" y="1008"/>
                    </a:lnTo>
                    <a:lnTo>
                      <a:pt x="0" y="1020"/>
                    </a:lnTo>
                    <a:lnTo>
                      <a:pt x="0" y="1020"/>
                    </a:lnTo>
                    <a:lnTo>
                      <a:pt x="18" y="1048"/>
                    </a:lnTo>
                    <a:lnTo>
                      <a:pt x="40" y="1072"/>
                    </a:lnTo>
                    <a:lnTo>
                      <a:pt x="66" y="1092"/>
                    </a:lnTo>
                    <a:lnTo>
                      <a:pt x="92" y="1110"/>
                    </a:lnTo>
                    <a:lnTo>
                      <a:pt x="122" y="1124"/>
                    </a:lnTo>
                    <a:lnTo>
                      <a:pt x="152" y="1134"/>
                    </a:lnTo>
                    <a:lnTo>
                      <a:pt x="182" y="1140"/>
                    </a:lnTo>
                    <a:lnTo>
                      <a:pt x="214" y="1142"/>
                    </a:lnTo>
                    <a:lnTo>
                      <a:pt x="214" y="1142"/>
                    </a:lnTo>
                    <a:lnTo>
                      <a:pt x="246" y="1138"/>
                    </a:lnTo>
                    <a:lnTo>
                      <a:pt x="278" y="1132"/>
                    </a:lnTo>
                    <a:lnTo>
                      <a:pt x="310" y="1120"/>
                    </a:lnTo>
                    <a:lnTo>
                      <a:pt x="340" y="1106"/>
                    </a:lnTo>
                    <a:lnTo>
                      <a:pt x="368" y="1090"/>
                    </a:lnTo>
                    <a:lnTo>
                      <a:pt x="380" y="1080"/>
                    </a:lnTo>
                    <a:lnTo>
                      <a:pt x="392" y="1068"/>
                    </a:lnTo>
                    <a:lnTo>
                      <a:pt x="402" y="1058"/>
                    </a:lnTo>
                    <a:lnTo>
                      <a:pt x="410" y="1046"/>
                    </a:lnTo>
                    <a:lnTo>
                      <a:pt x="418" y="1032"/>
                    </a:lnTo>
                    <a:lnTo>
                      <a:pt x="424" y="1018"/>
                    </a:lnTo>
                    <a:lnTo>
                      <a:pt x="424" y="1018"/>
                    </a:lnTo>
                    <a:lnTo>
                      <a:pt x="428" y="1000"/>
                    </a:lnTo>
                    <a:lnTo>
                      <a:pt x="432" y="984"/>
                    </a:lnTo>
                    <a:lnTo>
                      <a:pt x="432" y="966"/>
                    </a:lnTo>
                    <a:lnTo>
                      <a:pt x="432" y="950"/>
                    </a:lnTo>
                    <a:lnTo>
                      <a:pt x="430" y="934"/>
                    </a:lnTo>
                    <a:lnTo>
                      <a:pt x="428" y="918"/>
                    </a:lnTo>
                    <a:lnTo>
                      <a:pt x="420" y="888"/>
                    </a:lnTo>
                    <a:lnTo>
                      <a:pt x="408" y="860"/>
                    </a:lnTo>
                    <a:lnTo>
                      <a:pt x="392" y="838"/>
                    </a:lnTo>
                    <a:lnTo>
                      <a:pt x="376" y="818"/>
                    </a:lnTo>
                    <a:lnTo>
                      <a:pt x="360" y="804"/>
                    </a:lnTo>
                    <a:lnTo>
                      <a:pt x="180" y="670"/>
                    </a:lnTo>
                    <a:lnTo>
                      <a:pt x="180" y="670"/>
                    </a:lnTo>
                    <a:lnTo>
                      <a:pt x="170" y="662"/>
                    </a:lnTo>
                    <a:lnTo>
                      <a:pt x="162" y="654"/>
                    </a:lnTo>
                    <a:lnTo>
                      <a:pt x="156" y="646"/>
                    </a:lnTo>
                    <a:lnTo>
                      <a:pt x="150" y="638"/>
                    </a:lnTo>
                    <a:lnTo>
                      <a:pt x="148" y="630"/>
                    </a:lnTo>
                    <a:lnTo>
                      <a:pt x="144" y="622"/>
                    </a:lnTo>
                    <a:lnTo>
                      <a:pt x="144" y="604"/>
                    </a:lnTo>
                    <a:lnTo>
                      <a:pt x="144" y="604"/>
                    </a:lnTo>
                    <a:lnTo>
                      <a:pt x="144" y="594"/>
                    </a:lnTo>
                    <a:lnTo>
                      <a:pt x="146" y="582"/>
                    </a:lnTo>
                    <a:lnTo>
                      <a:pt x="150" y="572"/>
                    </a:lnTo>
                    <a:lnTo>
                      <a:pt x="154" y="564"/>
                    </a:lnTo>
                    <a:lnTo>
                      <a:pt x="166" y="548"/>
                    </a:lnTo>
                    <a:lnTo>
                      <a:pt x="180" y="536"/>
                    </a:lnTo>
                    <a:lnTo>
                      <a:pt x="198" y="528"/>
                    </a:lnTo>
                    <a:lnTo>
                      <a:pt x="214" y="522"/>
                    </a:lnTo>
                    <a:lnTo>
                      <a:pt x="232" y="516"/>
                    </a:lnTo>
                    <a:lnTo>
                      <a:pt x="248" y="516"/>
                    </a:lnTo>
                    <a:lnTo>
                      <a:pt x="248" y="516"/>
                    </a:lnTo>
                    <a:lnTo>
                      <a:pt x="264" y="516"/>
                    </a:lnTo>
                    <a:lnTo>
                      <a:pt x="278" y="520"/>
                    </a:lnTo>
                    <a:lnTo>
                      <a:pt x="292" y="524"/>
                    </a:lnTo>
                    <a:lnTo>
                      <a:pt x="304" y="530"/>
                    </a:lnTo>
                    <a:lnTo>
                      <a:pt x="316" y="538"/>
                    </a:lnTo>
                    <a:lnTo>
                      <a:pt x="328" y="548"/>
                    </a:lnTo>
                    <a:lnTo>
                      <a:pt x="338" y="558"/>
                    </a:lnTo>
                    <a:lnTo>
                      <a:pt x="348" y="572"/>
                    </a:lnTo>
                    <a:lnTo>
                      <a:pt x="356" y="586"/>
                    </a:lnTo>
                    <a:lnTo>
                      <a:pt x="364" y="600"/>
                    </a:lnTo>
                    <a:lnTo>
                      <a:pt x="370" y="616"/>
                    </a:lnTo>
                    <a:lnTo>
                      <a:pt x="376" y="632"/>
                    </a:lnTo>
                    <a:lnTo>
                      <a:pt x="380" y="650"/>
                    </a:lnTo>
                    <a:lnTo>
                      <a:pt x="382" y="668"/>
                    </a:lnTo>
                    <a:lnTo>
                      <a:pt x="386" y="708"/>
                    </a:lnTo>
                    <a:lnTo>
                      <a:pt x="444" y="708"/>
                    </a:lnTo>
                    <a:lnTo>
                      <a:pt x="444" y="914"/>
                    </a:lnTo>
                    <a:lnTo>
                      <a:pt x="444" y="914"/>
                    </a:lnTo>
                    <a:lnTo>
                      <a:pt x="444" y="942"/>
                    </a:lnTo>
                    <a:lnTo>
                      <a:pt x="450" y="966"/>
                    </a:lnTo>
                    <a:lnTo>
                      <a:pt x="458" y="988"/>
                    </a:lnTo>
                    <a:lnTo>
                      <a:pt x="468" y="1006"/>
                    </a:lnTo>
                    <a:lnTo>
                      <a:pt x="476" y="1014"/>
                    </a:lnTo>
                    <a:lnTo>
                      <a:pt x="484" y="1020"/>
                    </a:lnTo>
                    <a:lnTo>
                      <a:pt x="492" y="1026"/>
                    </a:lnTo>
                    <a:lnTo>
                      <a:pt x="502" y="1032"/>
                    </a:lnTo>
                    <a:lnTo>
                      <a:pt x="512" y="1036"/>
                    </a:lnTo>
                    <a:lnTo>
                      <a:pt x="522" y="1040"/>
                    </a:lnTo>
                    <a:lnTo>
                      <a:pt x="534" y="1042"/>
                    </a:lnTo>
                    <a:lnTo>
                      <a:pt x="546" y="1042"/>
                    </a:lnTo>
                    <a:lnTo>
                      <a:pt x="546" y="1042"/>
                    </a:lnTo>
                    <a:lnTo>
                      <a:pt x="562" y="1042"/>
                    </a:lnTo>
                    <a:lnTo>
                      <a:pt x="580" y="1042"/>
                    </a:lnTo>
                    <a:lnTo>
                      <a:pt x="596" y="1040"/>
                    </a:lnTo>
                    <a:lnTo>
                      <a:pt x="614" y="1034"/>
                    </a:lnTo>
                    <a:lnTo>
                      <a:pt x="632" y="1028"/>
                    </a:lnTo>
                    <a:lnTo>
                      <a:pt x="648" y="1018"/>
                    </a:lnTo>
                    <a:lnTo>
                      <a:pt x="664" y="1008"/>
                    </a:lnTo>
                    <a:lnTo>
                      <a:pt x="676" y="994"/>
                    </a:lnTo>
                    <a:lnTo>
                      <a:pt x="676" y="994"/>
                    </a:lnTo>
                    <a:lnTo>
                      <a:pt x="682" y="1004"/>
                    </a:lnTo>
                    <a:lnTo>
                      <a:pt x="690" y="1014"/>
                    </a:lnTo>
                    <a:lnTo>
                      <a:pt x="700" y="1022"/>
                    </a:lnTo>
                    <a:lnTo>
                      <a:pt x="712" y="1030"/>
                    </a:lnTo>
                    <a:lnTo>
                      <a:pt x="724" y="1036"/>
                    </a:lnTo>
                    <a:lnTo>
                      <a:pt x="738" y="1040"/>
                    </a:lnTo>
                    <a:lnTo>
                      <a:pt x="754" y="1044"/>
                    </a:lnTo>
                    <a:lnTo>
                      <a:pt x="772" y="1044"/>
                    </a:lnTo>
                    <a:lnTo>
                      <a:pt x="772" y="1044"/>
                    </a:lnTo>
                    <a:lnTo>
                      <a:pt x="806" y="1040"/>
                    </a:lnTo>
                    <a:lnTo>
                      <a:pt x="822" y="1034"/>
                    </a:lnTo>
                    <a:lnTo>
                      <a:pt x="840" y="1028"/>
                    </a:lnTo>
                    <a:lnTo>
                      <a:pt x="840" y="1028"/>
                    </a:lnTo>
                    <a:lnTo>
                      <a:pt x="856" y="1020"/>
                    </a:lnTo>
                    <a:lnTo>
                      <a:pt x="872" y="1010"/>
                    </a:lnTo>
                    <a:lnTo>
                      <a:pt x="888" y="998"/>
                    </a:lnTo>
                    <a:lnTo>
                      <a:pt x="902" y="984"/>
                    </a:lnTo>
                    <a:lnTo>
                      <a:pt x="902" y="984"/>
                    </a:lnTo>
                    <a:lnTo>
                      <a:pt x="910" y="1000"/>
                    </a:lnTo>
                    <a:lnTo>
                      <a:pt x="918" y="1012"/>
                    </a:lnTo>
                    <a:lnTo>
                      <a:pt x="928" y="1022"/>
                    </a:lnTo>
                    <a:lnTo>
                      <a:pt x="938" y="1030"/>
                    </a:lnTo>
                    <a:lnTo>
                      <a:pt x="950" y="1038"/>
                    </a:lnTo>
                    <a:lnTo>
                      <a:pt x="962" y="1042"/>
                    </a:lnTo>
                    <a:lnTo>
                      <a:pt x="976" y="1044"/>
                    </a:lnTo>
                    <a:lnTo>
                      <a:pt x="988" y="1044"/>
                    </a:lnTo>
                    <a:lnTo>
                      <a:pt x="988" y="1044"/>
                    </a:lnTo>
                    <a:lnTo>
                      <a:pt x="1000" y="1042"/>
                    </a:lnTo>
                    <a:lnTo>
                      <a:pt x="1014" y="1040"/>
                    </a:lnTo>
                    <a:lnTo>
                      <a:pt x="1026" y="1034"/>
                    </a:lnTo>
                    <a:lnTo>
                      <a:pt x="1038" y="1026"/>
                    </a:lnTo>
                    <a:lnTo>
                      <a:pt x="1048" y="1016"/>
                    </a:lnTo>
                    <a:lnTo>
                      <a:pt x="1058" y="1006"/>
                    </a:lnTo>
                    <a:lnTo>
                      <a:pt x="1064" y="994"/>
                    </a:lnTo>
                    <a:lnTo>
                      <a:pt x="1070" y="980"/>
                    </a:lnTo>
                    <a:lnTo>
                      <a:pt x="1070" y="980"/>
                    </a:lnTo>
                    <a:lnTo>
                      <a:pt x="1058" y="984"/>
                    </a:lnTo>
                    <a:lnTo>
                      <a:pt x="1050" y="986"/>
                    </a:lnTo>
                    <a:lnTo>
                      <a:pt x="1040" y="986"/>
                    </a:lnTo>
                    <a:lnTo>
                      <a:pt x="1034" y="982"/>
                    </a:lnTo>
                    <a:lnTo>
                      <a:pt x="1028" y="976"/>
                    </a:lnTo>
                    <a:lnTo>
                      <a:pt x="1026" y="970"/>
                    </a:lnTo>
                    <a:lnTo>
                      <a:pt x="1022" y="960"/>
                    </a:lnTo>
                    <a:lnTo>
                      <a:pt x="1022" y="948"/>
                    </a:lnTo>
                    <a:lnTo>
                      <a:pt x="1022" y="948"/>
                    </a:lnTo>
                    <a:close/>
                    <a:moveTo>
                      <a:pt x="900" y="924"/>
                    </a:moveTo>
                    <a:lnTo>
                      <a:pt x="900" y="924"/>
                    </a:lnTo>
                    <a:lnTo>
                      <a:pt x="900" y="940"/>
                    </a:lnTo>
                    <a:lnTo>
                      <a:pt x="896" y="952"/>
                    </a:lnTo>
                    <a:lnTo>
                      <a:pt x="892" y="962"/>
                    </a:lnTo>
                    <a:lnTo>
                      <a:pt x="884" y="972"/>
                    </a:lnTo>
                    <a:lnTo>
                      <a:pt x="876" y="978"/>
                    </a:lnTo>
                    <a:lnTo>
                      <a:pt x="866" y="984"/>
                    </a:lnTo>
                    <a:lnTo>
                      <a:pt x="854" y="988"/>
                    </a:lnTo>
                    <a:lnTo>
                      <a:pt x="840" y="988"/>
                    </a:lnTo>
                    <a:lnTo>
                      <a:pt x="840" y="988"/>
                    </a:lnTo>
                    <a:lnTo>
                      <a:pt x="824" y="988"/>
                    </a:lnTo>
                    <a:lnTo>
                      <a:pt x="810" y="982"/>
                    </a:lnTo>
                    <a:lnTo>
                      <a:pt x="800" y="976"/>
                    </a:lnTo>
                    <a:lnTo>
                      <a:pt x="792" y="968"/>
                    </a:lnTo>
                    <a:lnTo>
                      <a:pt x="784" y="958"/>
                    </a:lnTo>
                    <a:lnTo>
                      <a:pt x="780" y="946"/>
                    </a:lnTo>
                    <a:lnTo>
                      <a:pt x="778" y="934"/>
                    </a:lnTo>
                    <a:lnTo>
                      <a:pt x="778" y="920"/>
                    </a:lnTo>
                    <a:lnTo>
                      <a:pt x="778" y="920"/>
                    </a:lnTo>
                    <a:lnTo>
                      <a:pt x="780" y="906"/>
                    </a:lnTo>
                    <a:lnTo>
                      <a:pt x="786" y="890"/>
                    </a:lnTo>
                    <a:lnTo>
                      <a:pt x="796" y="880"/>
                    </a:lnTo>
                    <a:lnTo>
                      <a:pt x="800" y="874"/>
                    </a:lnTo>
                    <a:lnTo>
                      <a:pt x="808" y="872"/>
                    </a:lnTo>
                    <a:lnTo>
                      <a:pt x="840" y="860"/>
                    </a:lnTo>
                    <a:lnTo>
                      <a:pt x="900" y="832"/>
                    </a:lnTo>
                    <a:lnTo>
                      <a:pt x="900" y="9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" name="Freeform 74"/>
              <p:cNvSpPr>
                <a:spLocks/>
              </p:cNvSpPr>
              <p:nvPr/>
            </p:nvSpPr>
            <p:spPr bwMode="auto">
              <a:xfrm>
                <a:off x="6173" y="1945"/>
                <a:ext cx="1022" cy="1071"/>
              </a:xfrm>
              <a:custGeom>
                <a:avLst/>
                <a:gdLst>
                  <a:gd name="T0" fmla="*/ 184 w 378"/>
                  <a:gd name="T1" fmla="*/ 8 h 396"/>
                  <a:gd name="T2" fmla="*/ 260 w 378"/>
                  <a:gd name="T3" fmla="*/ 18 h 396"/>
                  <a:gd name="T4" fmla="*/ 268 w 378"/>
                  <a:gd name="T5" fmla="*/ 10 h 396"/>
                  <a:gd name="T6" fmla="*/ 292 w 378"/>
                  <a:gd name="T7" fmla="*/ 0 h 396"/>
                  <a:gd name="T8" fmla="*/ 324 w 378"/>
                  <a:gd name="T9" fmla="*/ 2 h 396"/>
                  <a:gd name="T10" fmla="*/ 358 w 378"/>
                  <a:gd name="T11" fmla="*/ 14 h 396"/>
                  <a:gd name="T12" fmla="*/ 350 w 378"/>
                  <a:gd name="T13" fmla="*/ 172 h 396"/>
                  <a:gd name="T14" fmla="*/ 338 w 378"/>
                  <a:gd name="T15" fmla="*/ 158 h 396"/>
                  <a:gd name="T16" fmla="*/ 314 w 378"/>
                  <a:gd name="T17" fmla="*/ 136 h 396"/>
                  <a:gd name="T18" fmla="*/ 290 w 378"/>
                  <a:gd name="T19" fmla="*/ 120 h 396"/>
                  <a:gd name="T20" fmla="*/ 262 w 378"/>
                  <a:gd name="T21" fmla="*/ 112 h 396"/>
                  <a:gd name="T22" fmla="*/ 250 w 378"/>
                  <a:gd name="T23" fmla="*/ 110 h 396"/>
                  <a:gd name="T24" fmla="*/ 226 w 378"/>
                  <a:gd name="T25" fmla="*/ 114 h 396"/>
                  <a:gd name="T26" fmla="*/ 204 w 378"/>
                  <a:gd name="T27" fmla="*/ 128 h 396"/>
                  <a:gd name="T28" fmla="*/ 190 w 378"/>
                  <a:gd name="T29" fmla="*/ 150 h 396"/>
                  <a:gd name="T30" fmla="*/ 184 w 378"/>
                  <a:gd name="T31" fmla="*/ 182 h 396"/>
                  <a:gd name="T32" fmla="*/ 184 w 378"/>
                  <a:gd name="T33" fmla="*/ 314 h 396"/>
                  <a:gd name="T34" fmla="*/ 188 w 378"/>
                  <a:gd name="T35" fmla="*/ 342 h 396"/>
                  <a:gd name="T36" fmla="*/ 198 w 378"/>
                  <a:gd name="T37" fmla="*/ 362 h 396"/>
                  <a:gd name="T38" fmla="*/ 216 w 378"/>
                  <a:gd name="T39" fmla="*/ 372 h 396"/>
                  <a:gd name="T40" fmla="*/ 246 w 378"/>
                  <a:gd name="T41" fmla="*/ 378 h 396"/>
                  <a:gd name="T42" fmla="*/ 2 w 378"/>
                  <a:gd name="T43" fmla="*/ 396 h 396"/>
                  <a:gd name="T44" fmla="*/ 2 w 378"/>
                  <a:gd name="T45" fmla="*/ 378 h 396"/>
                  <a:gd name="T46" fmla="*/ 32 w 378"/>
                  <a:gd name="T47" fmla="*/ 374 h 396"/>
                  <a:gd name="T48" fmla="*/ 50 w 378"/>
                  <a:gd name="T49" fmla="*/ 362 h 396"/>
                  <a:gd name="T50" fmla="*/ 60 w 378"/>
                  <a:gd name="T51" fmla="*/ 344 h 396"/>
                  <a:gd name="T52" fmla="*/ 64 w 378"/>
                  <a:gd name="T53" fmla="*/ 314 h 396"/>
                  <a:gd name="T54" fmla="*/ 64 w 378"/>
                  <a:gd name="T55" fmla="*/ 80 h 396"/>
                  <a:gd name="T56" fmla="*/ 60 w 378"/>
                  <a:gd name="T57" fmla="*/ 52 h 396"/>
                  <a:gd name="T58" fmla="*/ 48 w 378"/>
                  <a:gd name="T59" fmla="*/ 36 h 396"/>
                  <a:gd name="T60" fmla="*/ 28 w 378"/>
                  <a:gd name="T61" fmla="*/ 26 h 396"/>
                  <a:gd name="T62" fmla="*/ 0 w 378"/>
                  <a:gd name="T63" fmla="*/ 24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78" h="396">
                    <a:moveTo>
                      <a:pt x="0" y="8"/>
                    </a:moveTo>
                    <a:lnTo>
                      <a:pt x="184" y="8"/>
                    </a:lnTo>
                    <a:lnTo>
                      <a:pt x="184" y="108"/>
                    </a:lnTo>
                    <a:lnTo>
                      <a:pt x="260" y="18"/>
                    </a:lnTo>
                    <a:lnTo>
                      <a:pt x="260" y="18"/>
                    </a:lnTo>
                    <a:lnTo>
                      <a:pt x="268" y="10"/>
                    </a:lnTo>
                    <a:lnTo>
                      <a:pt x="280" y="4"/>
                    </a:lnTo>
                    <a:lnTo>
                      <a:pt x="292" y="0"/>
                    </a:lnTo>
                    <a:lnTo>
                      <a:pt x="308" y="0"/>
                    </a:lnTo>
                    <a:lnTo>
                      <a:pt x="324" y="2"/>
                    </a:lnTo>
                    <a:lnTo>
                      <a:pt x="340" y="6"/>
                    </a:lnTo>
                    <a:lnTo>
                      <a:pt x="358" y="14"/>
                    </a:lnTo>
                    <a:lnTo>
                      <a:pt x="378" y="28"/>
                    </a:lnTo>
                    <a:lnTo>
                      <a:pt x="350" y="172"/>
                    </a:lnTo>
                    <a:lnTo>
                      <a:pt x="350" y="172"/>
                    </a:lnTo>
                    <a:lnTo>
                      <a:pt x="338" y="158"/>
                    </a:lnTo>
                    <a:lnTo>
                      <a:pt x="326" y="146"/>
                    </a:lnTo>
                    <a:lnTo>
                      <a:pt x="314" y="136"/>
                    </a:lnTo>
                    <a:lnTo>
                      <a:pt x="302" y="126"/>
                    </a:lnTo>
                    <a:lnTo>
                      <a:pt x="290" y="120"/>
                    </a:lnTo>
                    <a:lnTo>
                      <a:pt x="276" y="114"/>
                    </a:lnTo>
                    <a:lnTo>
                      <a:pt x="262" y="112"/>
                    </a:lnTo>
                    <a:lnTo>
                      <a:pt x="250" y="110"/>
                    </a:lnTo>
                    <a:lnTo>
                      <a:pt x="250" y="110"/>
                    </a:lnTo>
                    <a:lnTo>
                      <a:pt x="238" y="112"/>
                    </a:lnTo>
                    <a:lnTo>
                      <a:pt x="226" y="114"/>
                    </a:lnTo>
                    <a:lnTo>
                      <a:pt x="214" y="120"/>
                    </a:lnTo>
                    <a:lnTo>
                      <a:pt x="204" y="128"/>
                    </a:lnTo>
                    <a:lnTo>
                      <a:pt x="196" y="138"/>
                    </a:lnTo>
                    <a:lnTo>
                      <a:pt x="190" y="150"/>
                    </a:lnTo>
                    <a:lnTo>
                      <a:pt x="186" y="164"/>
                    </a:lnTo>
                    <a:lnTo>
                      <a:pt x="184" y="182"/>
                    </a:lnTo>
                    <a:lnTo>
                      <a:pt x="184" y="314"/>
                    </a:lnTo>
                    <a:lnTo>
                      <a:pt x="184" y="314"/>
                    </a:lnTo>
                    <a:lnTo>
                      <a:pt x="186" y="330"/>
                    </a:lnTo>
                    <a:lnTo>
                      <a:pt x="188" y="342"/>
                    </a:lnTo>
                    <a:lnTo>
                      <a:pt x="192" y="354"/>
                    </a:lnTo>
                    <a:lnTo>
                      <a:pt x="198" y="362"/>
                    </a:lnTo>
                    <a:lnTo>
                      <a:pt x="206" y="368"/>
                    </a:lnTo>
                    <a:lnTo>
                      <a:pt x="216" y="372"/>
                    </a:lnTo>
                    <a:lnTo>
                      <a:pt x="230" y="376"/>
                    </a:lnTo>
                    <a:lnTo>
                      <a:pt x="246" y="378"/>
                    </a:lnTo>
                    <a:lnTo>
                      <a:pt x="246" y="396"/>
                    </a:lnTo>
                    <a:lnTo>
                      <a:pt x="2" y="396"/>
                    </a:lnTo>
                    <a:lnTo>
                      <a:pt x="2" y="378"/>
                    </a:lnTo>
                    <a:lnTo>
                      <a:pt x="2" y="378"/>
                    </a:lnTo>
                    <a:lnTo>
                      <a:pt x="18" y="376"/>
                    </a:lnTo>
                    <a:lnTo>
                      <a:pt x="32" y="374"/>
                    </a:lnTo>
                    <a:lnTo>
                      <a:pt x="42" y="368"/>
                    </a:lnTo>
                    <a:lnTo>
                      <a:pt x="50" y="362"/>
                    </a:lnTo>
                    <a:lnTo>
                      <a:pt x="56" y="354"/>
                    </a:lnTo>
                    <a:lnTo>
                      <a:pt x="60" y="344"/>
                    </a:lnTo>
                    <a:lnTo>
                      <a:pt x="62" y="330"/>
                    </a:lnTo>
                    <a:lnTo>
                      <a:pt x="64" y="314"/>
                    </a:lnTo>
                    <a:lnTo>
                      <a:pt x="64" y="80"/>
                    </a:lnTo>
                    <a:lnTo>
                      <a:pt x="64" y="80"/>
                    </a:lnTo>
                    <a:lnTo>
                      <a:pt x="62" y="66"/>
                    </a:lnTo>
                    <a:lnTo>
                      <a:pt x="60" y="52"/>
                    </a:lnTo>
                    <a:lnTo>
                      <a:pt x="56" y="44"/>
                    </a:lnTo>
                    <a:lnTo>
                      <a:pt x="48" y="36"/>
                    </a:lnTo>
                    <a:lnTo>
                      <a:pt x="40" y="30"/>
                    </a:lnTo>
                    <a:lnTo>
                      <a:pt x="28" y="26"/>
                    </a:lnTo>
                    <a:lnTo>
                      <a:pt x="16" y="24"/>
                    </a:lnTo>
                    <a:lnTo>
                      <a:pt x="0" y="24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Freeform 75"/>
              <p:cNvSpPr>
                <a:spLocks/>
              </p:cNvSpPr>
              <p:nvPr/>
            </p:nvSpPr>
            <p:spPr bwMode="auto">
              <a:xfrm>
                <a:off x="8142" y="4757"/>
                <a:ext cx="454" cy="536"/>
              </a:xfrm>
              <a:custGeom>
                <a:avLst/>
                <a:gdLst>
                  <a:gd name="T0" fmla="*/ 94 w 168"/>
                  <a:gd name="T1" fmla="*/ 116 h 198"/>
                  <a:gd name="T2" fmla="*/ 128 w 168"/>
                  <a:gd name="T3" fmla="*/ 32 h 198"/>
                  <a:gd name="T4" fmla="*/ 128 w 168"/>
                  <a:gd name="T5" fmla="*/ 32 h 198"/>
                  <a:gd name="T6" fmla="*/ 132 w 168"/>
                  <a:gd name="T7" fmla="*/ 22 h 198"/>
                  <a:gd name="T8" fmla="*/ 132 w 168"/>
                  <a:gd name="T9" fmla="*/ 16 h 198"/>
                  <a:gd name="T10" fmla="*/ 130 w 168"/>
                  <a:gd name="T11" fmla="*/ 12 h 198"/>
                  <a:gd name="T12" fmla="*/ 126 w 168"/>
                  <a:gd name="T13" fmla="*/ 8 h 198"/>
                  <a:gd name="T14" fmla="*/ 122 w 168"/>
                  <a:gd name="T15" fmla="*/ 6 h 198"/>
                  <a:gd name="T16" fmla="*/ 116 w 168"/>
                  <a:gd name="T17" fmla="*/ 4 h 198"/>
                  <a:gd name="T18" fmla="*/ 104 w 168"/>
                  <a:gd name="T19" fmla="*/ 4 h 198"/>
                  <a:gd name="T20" fmla="*/ 104 w 168"/>
                  <a:gd name="T21" fmla="*/ 0 h 198"/>
                  <a:gd name="T22" fmla="*/ 168 w 168"/>
                  <a:gd name="T23" fmla="*/ 0 h 198"/>
                  <a:gd name="T24" fmla="*/ 168 w 168"/>
                  <a:gd name="T25" fmla="*/ 4 h 198"/>
                  <a:gd name="T26" fmla="*/ 168 w 168"/>
                  <a:gd name="T27" fmla="*/ 4 h 198"/>
                  <a:gd name="T28" fmla="*/ 162 w 168"/>
                  <a:gd name="T29" fmla="*/ 6 h 198"/>
                  <a:gd name="T30" fmla="*/ 154 w 168"/>
                  <a:gd name="T31" fmla="*/ 10 h 198"/>
                  <a:gd name="T32" fmla="*/ 146 w 168"/>
                  <a:gd name="T33" fmla="*/ 16 h 198"/>
                  <a:gd name="T34" fmla="*/ 138 w 168"/>
                  <a:gd name="T35" fmla="*/ 30 h 198"/>
                  <a:gd name="T36" fmla="*/ 84 w 168"/>
                  <a:gd name="T37" fmla="*/ 158 h 198"/>
                  <a:gd name="T38" fmla="*/ 84 w 168"/>
                  <a:gd name="T39" fmla="*/ 158 h 198"/>
                  <a:gd name="T40" fmla="*/ 76 w 168"/>
                  <a:gd name="T41" fmla="*/ 178 h 198"/>
                  <a:gd name="T42" fmla="*/ 66 w 168"/>
                  <a:gd name="T43" fmla="*/ 190 h 198"/>
                  <a:gd name="T44" fmla="*/ 56 w 168"/>
                  <a:gd name="T45" fmla="*/ 196 h 198"/>
                  <a:gd name="T46" fmla="*/ 46 w 168"/>
                  <a:gd name="T47" fmla="*/ 198 h 198"/>
                  <a:gd name="T48" fmla="*/ 38 w 168"/>
                  <a:gd name="T49" fmla="*/ 194 h 198"/>
                  <a:gd name="T50" fmla="*/ 32 w 168"/>
                  <a:gd name="T51" fmla="*/ 188 h 198"/>
                  <a:gd name="T52" fmla="*/ 28 w 168"/>
                  <a:gd name="T53" fmla="*/ 182 h 198"/>
                  <a:gd name="T54" fmla="*/ 28 w 168"/>
                  <a:gd name="T55" fmla="*/ 172 h 198"/>
                  <a:gd name="T56" fmla="*/ 28 w 168"/>
                  <a:gd name="T57" fmla="*/ 172 h 198"/>
                  <a:gd name="T58" fmla="*/ 28 w 168"/>
                  <a:gd name="T59" fmla="*/ 168 h 198"/>
                  <a:gd name="T60" fmla="*/ 30 w 168"/>
                  <a:gd name="T61" fmla="*/ 162 h 198"/>
                  <a:gd name="T62" fmla="*/ 32 w 168"/>
                  <a:gd name="T63" fmla="*/ 160 h 198"/>
                  <a:gd name="T64" fmla="*/ 36 w 168"/>
                  <a:gd name="T65" fmla="*/ 156 h 198"/>
                  <a:gd name="T66" fmla="*/ 44 w 168"/>
                  <a:gd name="T67" fmla="*/ 154 h 198"/>
                  <a:gd name="T68" fmla="*/ 52 w 168"/>
                  <a:gd name="T69" fmla="*/ 156 h 198"/>
                  <a:gd name="T70" fmla="*/ 52 w 168"/>
                  <a:gd name="T71" fmla="*/ 156 h 198"/>
                  <a:gd name="T72" fmla="*/ 56 w 168"/>
                  <a:gd name="T73" fmla="*/ 160 h 198"/>
                  <a:gd name="T74" fmla="*/ 58 w 168"/>
                  <a:gd name="T75" fmla="*/ 166 h 198"/>
                  <a:gd name="T76" fmla="*/ 64 w 168"/>
                  <a:gd name="T77" fmla="*/ 172 h 198"/>
                  <a:gd name="T78" fmla="*/ 66 w 168"/>
                  <a:gd name="T79" fmla="*/ 174 h 198"/>
                  <a:gd name="T80" fmla="*/ 70 w 168"/>
                  <a:gd name="T81" fmla="*/ 172 h 198"/>
                  <a:gd name="T82" fmla="*/ 74 w 168"/>
                  <a:gd name="T83" fmla="*/ 166 h 198"/>
                  <a:gd name="T84" fmla="*/ 78 w 168"/>
                  <a:gd name="T85" fmla="*/ 154 h 198"/>
                  <a:gd name="T86" fmla="*/ 22 w 168"/>
                  <a:gd name="T87" fmla="*/ 30 h 198"/>
                  <a:gd name="T88" fmla="*/ 22 w 168"/>
                  <a:gd name="T89" fmla="*/ 30 h 198"/>
                  <a:gd name="T90" fmla="*/ 18 w 168"/>
                  <a:gd name="T91" fmla="*/ 22 h 198"/>
                  <a:gd name="T92" fmla="*/ 14 w 168"/>
                  <a:gd name="T93" fmla="*/ 14 h 198"/>
                  <a:gd name="T94" fmla="*/ 8 w 168"/>
                  <a:gd name="T95" fmla="*/ 8 h 198"/>
                  <a:gd name="T96" fmla="*/ 4 w 168"/>
                  <a:gd name="T97" fmla="*/ 4 h 198"/>
                  <a:gd name="T98" fmla="*/ 0 w 168"/>
                  <a:gd name="T99" fmla="*/ 4 h 198"/>
                  <a:gd name="T100" fmla="*/ 0 w 168"/>
                  <a:gd name="T101" fmla="*/ 0 h 198"/>
                  <a:gd name="T102" fmla="*/ 76 w 168"/>
                  <a:gd name="T103" fmla="*/ 0 h 198"/>
                  <a:gd name="T104" fmla="*/ 76 w 168"/>
                  <a:gd name="T105" fmla="*/ 4 h 198"/>
                  <a:gd name="T106" fmla="*/ 76 w 168"/>
                  <a:gd name="T107" fmla="*/ 4 h 198"/>
                  <a:gd name="T108" fmla="*/ 70 w 168"/>
                  <a:gd name="T109" fmla="*/ 4 h 198"/>
                  <a:gd name="T110" fmla="*/ 62 w 168"/>
                  <a:gd name="T111" fmla="*/ 6 h 198"/>
                  <a:gd name="T112" fmla="*/ 58 w 168"/>
                  <a:gd name="T113" fmla="*/ 8 h 198"/>
                  <a:gd name="T114" fmla="*/ 56 w 168"/>
                  <a:gd name="T115" fmla="*/ 12 h 198"/>
                  <a:gd name="T116" fmla="*/ 56 w 168"/>
                  <a:gd name="T117" fmla="*/ 18 h 198"/>
                  <a:gd name="T118" fmla="*/ 58 w 168"/>
                  <a:gd name="T119" fmla="*/ 26 h 198"/>
                  <a:gd name="T120" fmla="*/ 94 w 168"/>
                  <a:gd name="T121" fmla="*/ 116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68" h="198">
                    <a:moveTo>
                      <a:pt x="94" y="116"/>
                    </a:moveTo>
                    <a:lnTo>
                      <a:pt x="128" y="32"/>
                    </a:lnTo>
                    <a:lnTo>
                      <a:pt x="128" y="32"/>
                    </a:lnTo>
                    <a:lnTo>
                      <a:pt x="132" y="22"/>
                    </a:lnTo>
                    <a:lnTo>
                      <a:pt x="132" y="16"/>
                    </a:lnTo>
                    <a:lnTo>
                      <a:pt x="130" y="12"/>
                    </a:lnTo>
                    <a:lnTo>
                      <a:pt x="126" y="8"/>
                    </a:lnTo>
                    <a:lnTo>
                      <a:pt x="122" y="6"/>
                    </a:lnTo>
                    <a:lnTo>
                      <a:pt x="116" y="4"/>
                    </a:lnTo>
                    <a:lnTo>
                      <a:pt x="104" y="4"/>
                    </a:lnTo>
                    <a:lnTo>
                      <a:pt x="104" y="0"/>
                    </a:lnTo>
                    <a:lnTo>
                      <a:pt x="168" y="0"/>
                    </a:lnTo>
                    <a:lnTo>
                      <a:pt x="168" y="4"/>
                    </a:lnTo>
                    <a:lnTo>
                      <a:pt x="168" y="4"/>
                    </a:lnTo>
                    <a:lnTo>
                      <a:pt x="162" y="6"/>
                    </a:lnTo>
                    <a:lnTo>
                      <a:pt x="154" y="10"/>
                    </a:lnTo>
                    <a:lnTo>
                      <a:pt x="146" y="16"/>
                    </a:lnTo>
                    <a:lnTo>
                      <a:pt x="138" y="30"/>
                    </a:lnTo>
                    <a:lnTo>
                      <a:pt x="84" y="158"/>
                    </a:lnTo>
                    <a:lnTo>
                      <a:pt x="84" y="158"/>
                    </a:lnTo>
                    <a:lnTo>
                      <a:pt x="76" y="178"/>
                    </a:lnTo>
                    <a:lnTo>
                      <a:pt x="66" y="190"/>
                    </a:lnTo>
                    <a:lnTo>
                      <a:pt x="56" y="196"/>
                    </a:lnTo>
                    <a:lnTo>
                      <a:pt x="46" y="198"/>
                    </a:lnTo>
                    <a:lnTo>
                      <a:pt x="38" y="194"/>
                    </a:lnTo>
                    <a:lnTo>
                      <a:pt x="32" y="188"/>
                    </a:lnTo>
                    <a:lnTo>
                      <a:pt x="28" y="182"/>
                    </a:lnTo>
                    <a:lnTo>
                      <a:pt x="28" y="172"/>
                    </a:lnTo>
                    <a:lnTo>
                      <a:pt x="28" y="172"/>
                    </a:lnTo>
                    <a:lnTo>
                      <a:pt x="28" y="168"/>
                    </a:lnTo>
                    <a:lnTo>
                      <a:pt x="30" y="162"/>
                    </a:lnTo>
                    <a:lnTo>
                      <a:pt x="32" y="160"/>
                    </a:lnTo>
                    <a:lnTo>
                      <a:pt x="36" y="156"/>
                    </a:lnTo>
                    <a:lnTo>
                      <a:pt x="44" y="154"/>
                    </a:lnTo>
                    <a:lnTo>
                      <a:pt x="52" y="156"/>
                    </a:lnTo>
                    <a:lnTo>
                      <a:pt x="52" y="156"/>
                    </a:lnTo>
                    <a:lnTo>
                      <a:pt x="56" y="160"/>
                    </a:lnTo>
                    <a:lnTo>
                      <a:pt x="58" y="166"/>
                    </a:lnTo>
                    <a:lnTo>
                      <a:pt x="64" y="172"/>
                    </a:lnTo>
                    <a:lnTo>
                      <a:pt x="66" y="174"/>
                    </a:lnTo>
                    <a:lnTo>
                      <a:pt x="70" y="172"/>
                    </a:lnTo>
                    <a:lnTo>
                      <a:pt x="74" y="166"/>
                    </a:lnTo>
                    <a:lnTo>
                      <a:pt x="78" y="154"/>
                    </a:lnTo>
                    <a:lnTo>
                      <a:pt x="22" y="30"/>
                    </a:lnTo>
                    <a:lnTo>
                      <a:pt x="22" y="30"/>
                    </a:lnTo>
                    <a:lnTo>
                      <a:pt x="18" y="22"/>
                    </a:lnTo>
                    <a:lnTo>
                      <a:pt x="14" y="14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76" y="0"/>
                    </a:lnTo>
                    <a:lnTo>
                      <a:pt x="76" y="4"/>
                    </a:lnTo>
                    <a:lnTo>
                      <a:pt x="76" y="4"/>
                    </a:lnTo>
                    <a:lnTo>
                      <a:pt x="70" y="4"/>
                    </a:lnTo>
                    <a:lnTo>
                      <a:pt x="62" y="6"/>
                    </a:lnTo>
                    <a:lnTo>
                      <a:pt x="58" y="8"/>
                    </a:lnTo>
                    <a:lnTo>
                      <a:pt x="56" y="12"/>
                    </a:lnTo>
                    <a:lnTo>
                      <a:pt x="56" y="18"/>
                    </a:lnTo>
                    <a:lnTo>
                      <a:pt x="58" y="26"/>
                    </a:lnTo>
                    <a:lnTo>
                      <a:pt x="94" y="1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Freeform 76"/>
              <p:cNvSpPr>
                <a:spLocks/>
              </p:cNvSpPr>
              <p:nvPr/>
            </p:nvSpPr>
            <p:spPr bwMode="auto">
              <a:xfrm>
                <a:off x="7883" y="4660"/>
                <a:ext cx="281" cy="503"/>
              </a:xfrm>
              <a:custGeom>
                <a:avLst/>
                <a:gdLst>
                  <a:gd name="T0" fmla="*/ 0 w 104"/>
                  <a:gd name="T1" fmla="*/ 50 h 186"/>
                  <a:gd name="T2" fmla="*/ 50 w 104"/>
                  <a:gd name="T3" fmla="*/ 0 h 186"/>
                  <a:gd name="T4" fmla="*/ 50 w 104"/>
                  <a:gd name="T5" fmla="*/ 34 h 186"/>
                  <a:gd name="T6" fmla="*/ 96 w 104"/>
                  <a:gd name="T7" fmla="*/ 34 h 186"/>
                  <a:gd name="T8" fmla="*/ 94 w 104"/>
                  <a:gd name="T9" fmla="*/ 50 h 186"/>
                  <a:gd name="T10" fmla="*/ 50 w 104"/>
                  <a:gd name="T11" fmla="*/ 50 h 186"/>
                  <a:gd name="T12" fmla="*/ 50 w 104"/>
                  <a:gd name="T13" fmla="*/ 142 h 186"/>
                  <a:gd name="T14" fmla="*/ 50 w 104"/>
                  <a:gd name="T15" fmla="*/ 142 h 186"/>
                  <a:gd name="T16" fmla="*/ 50 w 104"/>
                  <a:gd name="T17" fmla="*/ 152 h 186"/>
                  <a:gd name="T18" fmla="*/ 54 w 104"/>
                  <a:gd name="T19" fmla="*/ 158 h 186"/>
                  <a:gd name="T20" fmla="*/ 58 w 104"/>
                  <a:gd name="T21" fmla="*/ 164 h 186"/>
                  <a:gd name="T22" fmla="*/ 66 w 104"/>
                  <a:gd name="T23" fmla="*/ 168 h 186"/>
                  <a:gd name="T24" fmla="*/ 72 w 104"/>
                  <a:gd name="T25" fmla="*/ 168 h 186"/>
                  <a:gd name="T26" fmla="*/ 82 w 104"/>
                  <a:gd name="T27" fmla="*/ 168 h 186"/>
                  <a:gd name="T28" fmla="*/ 92 w 104"/>
                  <a:gd name="T29" fmla="*/ 162 h 186"/>
                  <a:gd name="T30" fmla="*/ 102 w 104"/>
                  <a:gd name="T31" fmla="*/ 154 h 186"/>
                  <a:gd name="T32" fmla="*/ 104 w 104"/>
                  <a:gd name="T33" fmla="*/ 160 h 186"/>
                  <a:gd name="T34" fmla="*/ 104 w 104"/>
                  <a:gd name="T35" fmla="*/ 160 h 186"/>
                  <a:gd name="T36" fmla="*/ 98 w 104"/>
                  <a:gd name="T37" fmla="*/ 168 h 186"/>
                  <a:gd name="T38" fmla="*/ 92 w 104"/>
                  <a:gd name="T39" fmla="*/ 174 h 186"/>
                  <a:gd name="T40" fmla="*/ 78 w 104"/>
                  <a:gd name="T41" fmla="*/ 182 h 186"/>
                  <a:gd name="T42" fmla="*/ 64 w 104"/>
                  <a:gd name="T43" fmla="*/ 186 h 186"/>
                  <a:gd name="T44" fmla="*/ 50 w 104"/>
                  <a:gd name="T45" fmla="*/ 186 h 186"/>
                  <a:gd name="T46" fmla="*/ 36 w 104"/>
                  <a:gd name="T47" fmla="*/ 184 h 186"/>
                  <a:gd name="T48" fmla="*/ 26 w 104"/>
                  <a:gd name="T49" fmla="*/ 178 h 186"/>
                  <a:gd name="T50" fmla="*/ 22 w 104"/>
                  <a:gd name="T51" fmla="*/ 174 h 186"/>
                  <a:gd name="T52" fmla="*/ 18 w 104"/>
                  <a:gd name="T53" fmla="*/ 168 h 186"/>
                  <a:gd name="T54" fmla="*/ 16 w 104"/>
                  <a:gd name="T55" fmla="*/ 162 h 186"/>
                  <a:gd name="T56" fmla="*/ 16 w 104"/>
                  <a:gd name="T57" fmla="*/ 156 h 186"/>
                  <a:gd name="T58" fmla="*/ 16 w 104"/>
                  <a:gd name="T59" fmla="*/ 50 h 186"/>
                  <a:gd name="T60" fmla="*/ 0 w 104"/>
                  <a:gd name="T61" fmla="*/ 5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04" h="186">
                    <a:moveTo>
                      <a:pt x="0" y="50"/>
                    </a:moveTo>
                    <a:lnTo>
                      <a:pt x="50" y="0"/>
                    </a:lnTo>
                    <a:lnTo>
                      <a:pt x="50" y="34"/>
                    </a:lnTo>
                    <a:lnTo>
                      <a:pt x="96" y="34"/>
                    </a:lnTo>
                    <a:lnTo>
                      <a:pt x="94" y="50"/>
                    </a:lnTo>
                    <a:lnTo>
                      <a:pt x="50" y="50"/>
                    </a:lnTo>
                    <a:lnTo>
                      <a:pt x="50" y="142"/>
                    </a:lnTo>
                    <a:lnTo>
                      <a:pt x="50" y="142"/>
                    </a:lnTo>
                    <a:lnTo>
                      <a:pt x="50" y="152"/>
                    </a:lnTo>
                    <a:lnTo>
                      <a:pt x="54" y="158"/>
                    </a:lnTo>
                    <a:lnTo>
                      <a:pt x="58" y="164"/>
                    </a:lnTo>
                    <a:lnTo>
                      <a:pt x="66" y="168"/>
                    </a:lnTo>
                    <a:lnTo>
                      <a:pt x="72" y="168"/>
                    </a:lnTo>
                    <a:lnTo>
                      <a:pt x="82" y="168"/>
                    </a:lnTo>
                    <a:lnTo>
                      <a:pt x="92" y="162"/>
                    </a:lnTo>
                    <a:lnTo>
                      <a:pt x="102" y="154"/>
                    </a:lnTo>
                    <a:lnTo>
                      <a:pt x="104" y="160"/>
                    </a:lnTo>
                    <a:lnTo>
                      <a:pt x="104" y="160"/>
                    </a:lnTo>
                    <a:lnTo>
                      <a:pt x="98" y="168"/>
                    </a:lnTo>
                    <a:lnTo>
                      <a:pt x="92" y="174"/>
                    </a:lnTo>
                    <a:lnTo>
                      <a:pt x="78" y="182"/>
                    </a:lnTo>
                    <a:lnTo>
                      <a:pt x="64" y="186"/>
                    </a:lnTo>
                    <a:lnTo>
                      <a:pt x="50" y="186"/>
                    </a:lnTo>
                    <a:lnTo>
                      <a:pt x="36" y="184"/>
                    </a:lnTo>
                    <a:lnTo>
                      <a:pt x="26" y="178"/>
                    </a:lnTo>
                    <a:lnTo>
                      <a:pt x="22" y="174"/>
                    </a:lnTo>
                    <a:lnTo>
                      <a:pt x="18" y="168"/>
                    </a:lnTo>
                    <a:lnTo>
                      <a:pt x="16" y="162"/>
                    </a:lnTo>
                    <a:lnTo>
                      <a:pt x="16" y="156"/>
                    </a:lnTo>
                    <a:lnTo>
                      <a:pt x="16" y="50"/>
                    </a:lnTo>
                    <a:lnTo>
                      <a:pt x="0" y="5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77"/>
              <p:cNvSpPr>
                <a:spLocks/>
              </p:cNvSpPr>
              <p:nvPr/>
            </p:nvSpPr>
            <p:spPr bwMode="auto">
              <a:xfrm>
                <a:off x="7368" y="4741"/>
                <a:ext cx="304" cy="428"/>
              </a:xfrm>
              <a:custGeom>
                <a:avLst/>
                <a:gdLst>
                  <a:gd name="T0" fmla="*/ 8 w 112"/>
                  <a:gd name="T1" fmla="*/ 102 h 158"/>
                  <a:gd name="T2" fmla="*/ 12 w 112"/>
                  <a:gd name="T3" fmla="*/ 114 h 158"/>
                  <a:gd name="T4" fmla="*/ 18 w 112"/>
                  <a:gd name="T5" fmla="*/ 132 h 158"/>
                  <a:gd name="T6" fmla="*/ 30 w 112"/>
                  <a:gd name="T7" fmla="*/ 144 h 158"/>
                  <a:gd name="T8" fmla="*/ 46 w 112"/>
                  <a:gd name="T9" fmla="*/ 150 h 158"/>
                  <a:gd name="T10" fmla="*/ 56 w 112"/>
                  <a:gd name="T11" fmla="*/ 150 h 158"/>
                  <a:gd name="T12" fmla="*/ 74 w 112"/>
                  <a:gd name="T13" fmla="*/ 144 h 158"/>
                  <a:gd name="T14" fmla="*/ 80 w 112"/>
                  <a:gd name="T15" fmla="*/ 124 h 158"/>
                  <a:gd name="T16" fmla="*/ 78 w 112"/>
                  <a:gd name="T17" fmla="*/ 116 h 158"/>
                  <a:gd name="T18" fmla="*/ 62 w 112"/>
                  <a:gd name="T19" fmla="*/ 102 h 158"/>
                  <a:gd name="T20" fmla="*/ 44 w 112"/>
                  <a:gd name="T21" fmla="*/ 94 h 158"/>
                  <a:gd name="T22" fmla="*/ 16 w 112"/>
                  <a:gd name="T23" fmla="*/ 74 h 158"/>
                  <a:gd name="T24" fmla="*/ 6 w 112"/>
                  <a:gd name="T25" fmla="*/ 60 h 158"/>
                  <a:gd name="T26" fmla="*/ 0 w 112"/>
                  <a:gd name="T27" fmla="*/ 42 h 158"/>
                  <a:gd name="T28" fmla="*/ 2 w 112"/>
                  <a:gd name="T29" fmla="*/ 32 h 158"/>
                  <a:gd name="T30" fmla="*/ 10 w 112"/>
                  <a:gd name="T31" fmla="*/ 16 h 158"/>
                  <a:gd name="T32" fmla="*/ 26 w 112"/>
                  <a:gd name="T33" fmla="*/ 6 h 158"/>
                  <a:gd name="T34" fmla="*/ 42 w 112"/>
                  <a:gd name="T35" fmla="*/ 0 h 158"/>
                  <a:gd name="T36" fmla="*/ 50 w 112"/>
                  <a:gd name="T37" fmla="*/ 0 h 158"/>
                  <a:gd name="T38" fmla="*/ 80 w 112"/>
                  <a:gd name="T39" fmla="*/ 4 h 158"/>
                  <a:gd name="T40" fmla="*/ 102 w 112"/>
                  <a:gd name="T41" fmla="*/ 14 h 158"/>
                  <a:gd name="T42" fmla="*/ 96 w 112"/>
                  <a:gd name="T43" fmla="*/ 52 h 158"/>
                  <a:gd name="T44" fmla="*/ 94 w 112"/>
                  <a:gd name="T45" fmla="*/ 38 h 158"/>
                  <a:gd name="T46" fmla="*/ 84 w 112"/>
                  <a:gd name="T47" fmla="*/ 20 h 158"/>
                  <a:gd name="T48" fmla="*/ 72 w 112"/>
                  <a:gd name="T49" fmla="*/ 10 h 158"/>
                  <a:gd name="T50" fmla="*/ 58 w 112"/>
                  <a:gd name="T51" fmla="*/ 8 h 158"/>
                  <a:gd name="T52" fmla="*/ 52 w 112"/>
                  <a:gd name="T53" fmla="*/ 8 h 158"/>
                  <a:gd name="T54" fmla="*/ 42 w 112"/>
                  <a:gd name="T55" fmla="*/ 10 h 158"/>
                  <a:gd name="T56" fmla="*/ 32 w 112"/>
                  <a:gd name="T57" fmla="*/ 22 h 158"/>
                  <a:gd name="T58" fmla="*/ 28 w 112"/>
                  <a:gd name="T59" fmla="*/ 34 h 158"/>
                  <a:gd name="T60" fmla="*/ 34 w 112"/>
                  <a:gd name="T61" fmla="*/ 42 h 158"/>
                  <a:gd name="T62" fmla="*/ 70 w 112"/>
                  <a:gd name="T63" fmla="*/ 64 h 158"/>
                  <a:gd name="T64" fmla="*/ 82 w 112"/>
                  <a:gd name="T65" fmla="*/ 70 h 158"/>
                  <a:gd name="T66" fmla="*/ 102 w 112"/>
                  <a:gd name="T67" fmla="*/ 88 h 158"/>
                  <a:gd name="T68" fmla="*/ 112 w 112"/>
                  <a:gd name="T69" fmla="*/ 104 h 158"/>
                  <a:gd name="T70" fmla="*/ 112 w 112"/>
                  <a:gd name="T71" fmla="*/ 116 h 158"/>
                  <a:gd name="T72" fmla="*/ 106 w 112"/>
                  <a:gd name="T73" fmla="*/ 136 h 158"/>
                  <a:gd name="T74" fmla="*/ 90 w 112"/>
                  <a:gd name="T75" fmla="*/ 150 h 158"/>
                  <a:gd name="T76" fmla="*/ 72 w 112"/>
                  <a:gd name="T77" fmla="*/ 156 h 158"/>
                  <a:gd name="T78" fmla="*/ 54 w 112"/>
                  <a:gd name="T79" fmla="*/ 158 h 158"/>
                  <a:gd name="T80" fmla="*/ 26 w 112"/>
                  <a:gd name="T81" fmla="*/ 154 h 158"/>
                  <a:gd name="T82" fmla="*/ 0 w 112"/>
                  <a:gd name="T83" fmla="*/ 144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2" h="158">
                    <a:moveTo>
                      <a:pt x="0" y="102"/>
                    </a:moveTo>
                    <a:lnTo>
                      <a:pt x="8" y="102"/>
                    </a:lnTo>
                    <a:lnTo>
                      <a:pt x="8" y="102"/>
                    </a:lnTo>
                    <a:lnTo>
                      <a:pt x="12" y="114"/>
                    </a:lnTo>
                    <a:lnTo>
                      <a:pt x="14" y="124"/>
                    </a:lnTo>
                    <a:lnTo>
                      <a:pt x="18" y="132"/>
                    </a:lnTo>
                    <a:lnTo>
                      <a:pt x="24" y="138"/>
                    </a:lnTo>
                    <a:lnTo>
                      <a:pt x="30" y="144"/>
                    </a:lnTo>
                    <a:lnTo>
                      <a:pt x="38" y="148"/>
                    </a:lnTo>
                    <a:lnTo>
                      <a:pt x="46" y="150"/>
                    </a:lnTo>
                    <a:lnTo>
                      <a:pt x="56" y="150"/>
                    </a:lnTo>
                    <a:lnTo>
                      <a:pt x="56" y="150"/>
                    </a:lnTo>
                    <a:lnTo>
                      <a:pt x="66" y="148"/>
                    </a:lnTo>
                    <a:lnTo>
                      <a:pt x="74" y="144"/>
                    </a:lnTo>
                    <a:lnTo>
                      <a:pt x="78" y="134"/>
                    </a:lnTo>
                    <a:lnTo>
                      <a:pt x="80" y="124"/>
                    </a:lnTo>
                    <a:lnTo>
                      <a:pt x="80" y="124"/>
                    </a:lnTo>
                    <a:lnTo>
                      <a:pt x="78" y="116"/>
                    </a:lnTo>
                    <a:lnTo>
                      <a:pt x="74" y="110"/>
                    </a:lnTo>
                    <a:lnTo>
                      <a:pt x="62" y="102"/>
                    </a:lnTo>
                    <a:lnTo>
                      <a:pt x="44" y="94"/>
                    </a:lnTo>
                    <a:lnTo>
                      <a:pt x="44" y="94"/>
                    </a:lnTo>
                    <a:lnTo>
                      <a:pt x="30" y="86"/>
                    </a:lnTo>
                    <a:lnTo>
                      <a:pt x="16" y="74"/>
                    </a:lnTo>
                    <a:lnTo>
                      <a:pt x="10" y="68"/>
                    </a:lnTo>
                    <a:lnTo>
                      <a:pt x="6" y="60"/>
                    </a:lnTo>
                    <a:lnTo>
                      <a:pt x="2" y="52"/>
                    </a:lnTo>
                    <a:lnTo>
                      <a:pt x="0" y="42"/>
                    </a:lnTo>
                    <a:lnTo>
                      <a:pt x="0" y="42"/>
                    </a:lnTo>
                    <a:lnTo>
                      <a:pt x="2" y="32"/>
                    </a:lnTo>
                    <a:lnTo>
                      <a:pt x="6" y="24"/>
                    </a:lnTo>
                    <a:lnTo>
                      <a:pt x="10" y="16"/>
                    </a:lnTo>
                    <a:lnTo>
                      <a:pt x="18" y="10"/>
                    </a:lnTo>
                    <a:lnTo>
                      <a:pt x="26" y="6"/>
                    </a:lnTo>
                    <a:lnTo>
                      <a:pt x="34" y="2"/>
                    </a:lnTo>
                    <a:lnTo>
                      <a:pt x="42" y="0"/>
                    </a:lnTo>
                    <a:lnTo>
                      <a:pt x="50" y="0"/>
                    </a:lnTo>
                    <a:lnTo>
                      <a:pt x="50" y="0"/>
                    </a:lnTo>
                    <a:lnTo>
                      <a:pt x="66" y="0"/>
                    </a:lnTo>
                    <a:lnTo>
                      <a:pt x="80" y="4"/>
                    </a:lnTo>
                    <a:lnTo>
                      <a:pt x="90" y="8"/>
                    </a:lnTo>
                    <a:lnTo>
                      <a:pt x="102" y="14"/>
                    </a:lnTo>
                    <a:lnTo>
                      <a:pt x="104" y="52"/>
                    </a:lnTo>
                    <a:lnTo>
                      <a:pt x="96" y="52"/>
                    </a:lnTo>
                    <a:lnTo>
                      <a:pt x="96" y="52"/>
                    </a:lnTo>
                    <a:lnTo>
                      <a:pt x="94" y="38"/>
                    </a:lnTo>
                    <a:lnTo>
                      <a:pt x="90" y="26"/>
                    </a:lnTo>
                    <a:lnTo>
                      <a:pt x="84" y="20"/>
                    </a:lnTo>
                    <a:lnTo>
                      <a:pt x="78" y="14"/>
                    </a:lnTo>
                    <a:lnTo>
                      <a:pt x="72" y="10"/>
                    </a:lnTo>
                    <a:lnTo>
                      <a:pt x="66" y="8"/>
                    </a:lnTo>
                    <a:lnTo>
                      <a:pt x="58" y="8"/>
                    </a:lnTo>
                    <a:lnTo>
                      <a:pt x="58" y="8"/>
                    </a:lnTo>
                    <a:lnTo>
                      <a:pt x="52" y="8"/>
                    </a:lnTo>
                    <a:lnTo>
                      <a:pt x="48" y="8"/>
                    </a:lnTo>
                    <a:lnTo>
                      <a:pt x="42" y="10"/>
                    </a:lnTo>
                    <a:lnTo>
                      <a:pt x="38" y="14"/>
                    </a:lnTo>
                    <a:lnTo>
                      <a:pt x="32" y="22"/>
                    </a:lnTo>
                    <a:lnTo>
                      <a:pt x="28" y="34"/>
                    </a:lnTo>
                    <a:lnTo>
                      <a:pt x="28" y="34"/>
                    </a:lnTo>
                    <a:lnTo>
                      <a:pt x="30" y="38"/>
                    </a:lnTo>
                    <a:lnTo>
                      <a:pt x="34" y="42"/>
                    </a:lnTo>
                    <a:lnTo>
                      <a:pt x="42" y="50"/>
                    </a:lnTo>
                    <a:lnTo>
                      <a:pt x="70" y="64"/>
                    </a:lnTo>
                    <a:lnTo>
                      <a:pt x="70" y="64"/>
                    </a:lnTo>
                    <a:lnTo>
                      <a:pt x="82" y="70"/>
                    </a:lnTo>
                    <a:lnTo>
                      <a:pt x="96" y="80"/>
                    </a:lnTo>
                    <a:lnTo>
                      <a:pt x="102" y="88"/>
                    </a:lnTo>
                    <a:lnTo>
                      <a:pt x="108" y="96"/>
                    </a:lnTo>
                    <a:lnTo>
                      <a:pt x="112" y="104"/>
                    </a:lnTo>
                    <a:lnTo>
                      <a:pt x="112" y="116"/>
                    </a:lnTo>
                    <a:lnTo>
                      <a:pt x="112" y="116"/>
                    </a:lnTo>
                    <a:lnTo>
                      <a:pt x="110" y="126"/>
                    </a:lnTo>
                    <a:lnTo>
                      <a:pt x="106" y="136"/>
                    </a:lnTo>
                    <a:lnTo>
                      <a:pt x="100" y="144"/>
                    </a:lnTo>
                    <a:lnTo>
                      <a:pt x="90" y="150"/>
                    </a:lnTo>
                    <a:lnTo>
                      <a:pt x="82" y="154"/>
                    </a:lnTo>
                    <a:lnTo>
                      <a:pt x="72" y="156"/>
                    </a:lnTo>
                    <a:lnTo>
                      <a:pt x="54" y="158"/>
                    </a:lnTo>
                    <a:lnTo>
                      <a:pt x="54" y="158"/>
                    </a:lnTo>
                    <a:lnTo>
                      <a:pt x="40" y="158"/>
                    </a:lnTo>
                    <a:lnTo>
                      <a:pt x="26" y="154"/>
                    </a:lnTo>
                    <a:lnTo>
                      <a:pt x="12" y="150"/>
                    </a:lnTo>
                    <a:lnTo>
                      <a:pt x="0" y="144"/>
                    </a:lnTo>
                    <a:lnTo>
                      <a:pt x="0" y="10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78"/>
              <p:cNvSpPr>
                <a:spLocks/>
              </p:cNvSpPr>
              <p:nvPr/>
            </p:nvSpPr>
            <p:spPr bwMode="auto">
              <a:xfrm>
                <a:off x="7077" y="4741"/>
                <a:ext cx="291" cy="417"/>
              </a:xfrm>
              <a:custGeom>
                <a:avLst/>
                <a:gdLst>
                  <a:gd name="T0" fmla="*/ 54 w 108"/>
                  <a:gd name="T1" fmla="*/ 32 h 154"/>
                  <a:gd name="T2" fmla="*/ 54 w 108"/>
                  <a:gd name="T3" fmla="*/ 32 h 154"/>
                  <a:gd name="T4" fmla="*/ 60 w 108"/>
                  <a:gd name="T5" fmla="*/ 18 h 154"/>
                  <a:gd name="T6" fmla="*/ 68 w 108"/>
                  <a:gd name="T7" fmla="*/ 8 h 154"/>
                  <a:gd name="T8" fmla="*/ 78 w 108"/>
                  <a:gd name="T9" fmla="*/ 2 h 154"/>
                  <a:gd name="T10" fmla="*/ 88 w 108"/>
                  <a:gd name="T11" fmla="*/ 0 h 154"/>
                  <a:gd name="T12" fmla="*/ 88 w 108"/>
                  <a:gd name="T13" fmla="*/ 0 h 154"/>
                  <a:gd name="T14" fmla="*/ 96 w 108"/>
                  <a:gd name="T15" fmla="*/ 2 h 154"/>
                  <a:gd name="T16" fmla="*/ 104 w 108"/>
                  <a:gd name="T17" fmla="*/ 6 h 154"/>
                  <a:gd name="T18" fmla="*/ 108 w 108"/>
                  <a:gd name="T19" fmla="*/ 14 h 154"/>
                  <a:gd name="T20" fmla="*/ 108 w 108"/>
                  <a:gd name="T21" fmla="*/ 22 h 154"/>
                  <a:gd name="T22" fmla="*/ 108 w 108"/>
                  <a:gd name="T23" fmla="*/ 22 h 154"/>
                  <a:gd name="T24" fmla="*/ 104 w 108"/>
                  <a:gd name="T25" fmla="*/ 30 h 154"/>
                  <a:gd name="T26" fmla="*/ 96 w 108"/>
                  <a:gd name="T27" fmla="*/ 36 h 154"/>
                  <a:gd name="T28" fmla="*/ 92 w 108"/>
                  <a:gd name="T29" fmla="*/ 38 h 154"/>
                  <a:gd name="T30" fmla="*/ 88 w 108"/>
                  <a:gd name="T31" fmla="*/ 38 h 154"/>
                  <a:gd name="T32" fmla="*/ 84 w 108"/>
                  <a:gd name="T33" fmla="*/ 36 h 154"/>
                  <a:gd name="T34" fmla="*/ 82 w 108"/>
                  <a:gd name="T35" fmla="*/ 34 h 154"/>
                  <a:gd name="T36" fmla="*/ 82 w 108"/>
                  <a:gd name="T37" fmla="*/ 34 h 154"/>
                  <a:gd name="T38" fmla="*/ 74 w 108"/>
                  <a:gd name="T39" fmla="*/ 28 h 154"/>
                  <a:gd name="T40" fmla="*/ 68 w 108"/>
                  <a:gd name="T41" fmla="*/ 26 h 154"/>
                  <a:gd name="T42" fmla="*/ 64 w 108"/>
                  <a:gd name="T43" fmla="*/ 28 h 154"/>
                  <a:gd name="T44" fmla="*/ 60 w 108"/>
                  <a:gd name="T45" fmla="*/ 30 h 154"/>
                  <a:gd name="T46" fmla="*/ 56 w 108"/>
                  <a:gd name="T47" fmla="*/ 36 h 154"/>
                  <a:gd name="T48" fmla="*/ 54 w 108"/>
                  <a:gd name="T49" fmla="*/ 40 h 154"/>
                  <a:gd name="T50" fmla="*/ 54 w 108"/>
                  <a:gd name="T51" fmla="*/ 52 h 154"/>
                  <a:gd name="T52" fmla="*/ 54 w 108"/>
                  <a:gd name="T53" fmla="*/ 128 h 154"/>
                  <a:gd name="T54" fmla="*/ 54 w 108"/>
                  <a:gd name="T55" fmla="*/ 128 h 154"/>
                  <a:gd name="T56" fmla="*/ 54 w 108"/>
                  <a:gd name="T57" fmla="*/ 140 h 154"/>
                  <a:gd name="T58" fmla="*/ 58 w 108"/>
                  <a:gd name="T59" fmla="*/ 146 h 154"/>
                  <a:gd name="T60" fmla="*/ 64 w 108"/>
                  <a:gd name="T61" fmla="*/ 150 h 154"/>
                  <a:gd name="T62" fmla="*/ 74 w 108"/>
                  <a:gd name="T63" fmla="*/ 150 h 154"/>
                  <a:gd name="T64" fmla="*/ 74 w 108"/>
                  <a:gd name="T65" fmla="*/ 154 h 154"/>
                  <a:gd name="T66" fmla="*/ 0 w 108"/>
                  <a:gd name="T67" fmla="*/ 154 h 154"/>
                  <a:gd name="T68" fmla="*/ 0 w 108"/>
                  <a:gd name="T69" fmla="*/ 150 h 154"/>
                  <a:gd name="T70" fmla="*/ 0 w 108"/>
                  <a:gd name="T71" fmla="*/ 150 h 154"/>
                  <a:gd name="T72" fmla="*/ 10 w 108"/>
                  <a:gd name="T73" fmla="*/ 150 h 154"/>
                  <a:gd name="T74" fmla="*/ 18 w 108"/>
                  <a:gd name="T75" fmla="*/ 146 h 154"/>
                  <a:gd name="T76" fmla="*/ 22 w 108"/>
                  <a:gd name="T77" fmla="*/ 140 h 154"/>
                  <a:gd name="T78" fmla="*/ 24 w 108"/>
                  <a:gd name="T79" fmla="*/ 128 h 154"/>
                  <a:gd name="T80" fmla="*/ 24 w 108"/>
                  <a:gd name="T81" fmla="*/ 46 h 154"/>
                  <a:gd name="T82" fmla="*/ 24 w 108"/>
                  <a:gd name="T83" fmla="*/ 46 h 154"/>
                  <a:gd name="T84" fmla="*/ 22 w 108"/>
                  <a:gd name="T85" fmla="*/ 36 h 154"/>
                  <a:gd name="T86" fmla="*/ 20 w 108"/>
                  <a:gd name="T87" fmla="*/ 30 h 154"/>
                  <a:gd name="T88" fmla="*/ 14 w 108"/>
                  <a:gd name="T89" fmla="*/ 26 h 154"/>
                  <a:gd name="T90" fmla="*/ 4 w 108"/>
                  <a:gd name="T91" fmla="*/ 24 h 154"/>
                  <a:gd name="T92" fmla="*/ 4 w 108"/>
                  <a:gd name="T93" fmla="*/ 24 h 154"/>
                  <a:gd name="T94" fmla="*/ 30 w 108"/>
                  <a:gd name="T95" fmla="*/ 12 h 154"/>
                  <a:gd name="T96" fmla="*/ 54 w 108"/>
                  <a:gd name="T97" fmla="*/ 0 h 154"/>
                  <a:gd name="T98" fmla="*/ 54 w 108"/>
                  <a:gd name="T99" fmla="*/ 32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08" h="154">
                    <a:moveTo>
                      <a:pt x="54" y="32"/>
                    </a:moveTo>
                    <a:lnTo>
                      <a:pt x="54" y="32"/>
                    </a:lnTo>
                    <a:lnTo>
                      <a:pt x="60" y="18"/>
                    </a:lnTo>
                    <a:lnTo>
                      <a:pt x="68" y="8"/>
                    </a:lnTo>
                    <a:lnTo>
                      <a:pt x="78" y="2"/>
                    </a:lnTo>
                    <a:lnTo>
                      <a:pt x="88" y="0"/>
                    </a:lnTo>
                    <a:lnTo>
                      <a:pt x="88" y="0"/>
                    </a:lnTo>
                    <a:lnTo>
                      <a:pt x="96" y="2"/>
                    </a:lnTo>
                    <a:lnTo>
                      <a:pt x="104" y="6"/>
                    </a:lnTo>
                    <a:lnTo>
                      <a:pt x="108" y="14"/>
                    </a:lnTo>
                    <a:lnTo>
                      <a:pt x="108" y="22"/>
                    </a:lnTo>
                    <a:lnTo>
                      <a:pt x="108" y="22"/>
                    </a:lnTo>
                    <a:lnTo>
                      <a:pt x="104" y="30"/>
                    </a:lnTo>
                    <a:lnTo>
                      <a:pt x="96" y="36"/>
                    </a:lnTo>
                    <a:lnTo>
                      <a:pt x="92" y="38"/>
                    </a:lnTo>
                    <a:lnTo>
                      <a:pt x="88" y="38"/>
                    </a:lnTo>
                    <a:lnTo>
                      <a:pt x="84" y="36"/>
                    </a:lnTo>
                    <a:lnTo>
                      <a:pt x="82" y="34"/>
                    </a:lnTo>
                    <a:lnTo>
                      <a:pt x="82" y="34"/>
                    </a:lnTo>
                    <a:lnTo>
                      <a:pt x="74" y="28"/>
                    </a:lnTo>
                    <a:lnTo>
                      <a:pt x="68" y="26"/>
                    </a:lnTo>
                    <a:lnTo>
                      <a:pt x="64" y="28"/>
                    </a:lnTo>
                    <a:lnTo>
                      <a:pt x="60" y="30"/>
                    </a:lnTo>
                    <a:lnTo>
                      <a:pt x="56" y="36"/>
                    </a:lnTo>
                    <a:lnTo>
                      <a:pt x="54" y="40"/>
                    </a:lnTo>
                    <a:lnTo>
                      <a:pt x="54" y="52"/>
                    </a:lnTo>
                    <a:lnTo>
                      <a:pt x="54" y="128"/>
                    </a:lnTo>
                    <a:lnTo>
                      <a:pt x="54" y="128"/>
                    </a:lnTo>
                    <a:lnTo>
                      <a:pt x="54" y="140"/>
                    </a:lnTo>
                    <a:lnTo>
                      <a:pt x="58" y="146"/>
                    </a:lnTo>
                    <a:lnTo>
                      <a:pt x="64" y="150"/>
                    </a:lnTo>
                    <a:lnTo>
                      <a:pt x="74" y="150"/>
                    </a:lnTo>
                    <a:lnTo>
                      <a:pt x="74" y="154"/>
                    </a:lnTo>
                    <a:lnTo>
                      <a:pt x="0" y="154"/>
                    </a:lnTo>
                    <a:lnTo>
                      <a:pt x="0" y="150"/>
                    </a:lnTo>
                    <a:lnTo>
                      <a:pt x="0" y="150"/>
                    </a:lnTo>
                    <a:lnTo>
                      <a:pt x="10" y="150"/>
                    </a:lnTo>
                    <a:lnTo>
                      <a:pt x="18" y="146"/>
                    </a:lnTo>
                    <a:lnTo>
                      <a:pt x="22" y="140"/>
                    </a:lnTo>
                    <a:lnTo>
                      <a:pt x="24" y="128"/>
                    </a:lnTo>
                    <a:lnTo>
                      <a:pt x="24" y="46"/>
                    </a:lnTo>
                    <a:lnTo>
                      <a:pt x="24" y="46"/>
                    </a:lnTo>
                    <a:lnTo>
                      <a:pt x="22" y="36"/>
                    </a:lnTo>
                    <a:lnTo>
                      <a:pt x="20" y="30"/>
                    </a:lnTo>
                    <a:lnTo>
                      <a:pt x="14" y="26"/>
                    </a:lnTo>
                    <a:lnTo>
                      <a:pt x="4" y="24"/>
                    </a:lnTo>
                    <a:lnTo>
                      <a:pt x="4" y="24"/>
                    </a:lnTo>
                    <a:lnTo>
                      <a:pt x="30" y="12"/>
                    </a:lnTo>
                    <a:lnTo>
                      <a:pt x="54" y="0"/>
                    </a:lnTo>
                    <a:lnTo>
                      <a:pt x="54" y="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79"/>
              <p:cNvSpPr>
                <a:spLocks noEditPoints="1"/>
              </p:cNvSpPr>
              <p:nvPr/>
            </p:nvSpPr>
            <p:spPr bwMode="auto">
              <a:xfrm>
                <a:off x="6703" y="4747"/>
                <a:ext cx="373" cy="416"/>
              </a:xfrm>
              <a:custGeom>
                <a:avLst/>
                <a:gdLst>
                  <a:gd name="T0" fmla="*/ 88 w 138"/>
                  <a:gd name="T1" fmla="*/ 132 h 154"/>
                  <a:gd name="T2" fmla="*/ 76 w 138"/>
                  <a:gd name="T3" fmla="*/ 132 h 154"/>
                  <a:gd name="T4" fmla="*/ 66 w 138"/>
                  <a:gd name="T5" fmla="*/ 128 h 154"/>
                  <a:gd name="T6" fmla="*/ 48 w 138"/>
                  <a:gd name="T7" fmla="*/ 118 h 154"/>
                  <a:gd name="T8" fmla="*/ 36 w 138"/>
                  <a:gd name="T9" fmla="*/ 100 h 154"/>
                  <a:gd name="T10" fmla="*/ 30 w 138"/>
                  <a:gd name="T11" fmla="*/ 78 h 154"/>
                  <a:gd name="T12" fmla="*/ 30 w 138"/>
                  <a:gd name="T13" fmla="*/ 56 h 154"/>
                  <a:gd name="T14" fmla="*/ 138 w 138"/>
                  <a:gd name="T15" fmla="*/ 56 h 154"/>
                  <a:gd name="T16" fmla="*/ 136 w 138"/>
                  <a:gd name="T17" fmla="*/ 40 h 154"/>
                  <a:gd name="T18" fmla="*/ 124 w 138"/>
                  <a:gd name="T19" fmla="*/ 20 h 154"/>
                  <a:gd name="T20" fmla="*/ 110 w 138"/>
                  <a:gd name="T21" fmla="*/ 6 h 154"/>
                  <a:gd name="T22" fmla="*/ 90 w 138"/>
                  <a:gd name="T23" fmla="*/ 0 h 154"/>
                  <a:gd name="T24" fmla="*/ 78 w 138"/>
                  <a:gd name="T25" fmla="*/ 0 h 154"/>
                  <a:gd name="T26" fmla="*/ 66 w 138"/>
                  <a:gd name="T27" fmla="*/ 0 h 154"/>
                  <a:gd name="T28" fmla="*/ 38 w 138"/>
                  <a:gd name="T29" fmla="*/ 8 h 154"/>
                  <a:gd name="T30" fmla="*/ 16 w 138"/>
                  <a:gd name="T31" fmla="*/ 26 h 154"/>
                  <a:gd name="T32" fmla="*/ 4 w 138"/>
                  <a:gd name="T33" fmla="*/ 52 h 154"/>
                  <a:gd name="T34" fmla="*/ 0 w 138"/>
                  <a:gd name="T35" fmla="*/ 84 h 154"/>
                  <a:gd name="T36" fmla="*/ 2 w 138"/>
                  <a:gd name="T37" fmla="*/ 100 h 154"/>
                  <a:gd name="T38" fmla="*/ 14 w 138"/>
                  <a:gd name="T39" fmla="*/ 124 h 154"/>
                  <a:gd name="T40" fmla="*/ 30 w 138"/>
                  <a:gd name="T41" fmla="*/ 142 h 154"/>
                  <a:gd name="T42" fmla="*/ 54 w 138"/>
                  <a:gd name="T43" fmla="*/ 152 h 154"/>
                  <a:gd name="T44" fmla="*/ 66 w 138"/>
                  <a:gd name="T45" fmla="*/ 154 h 154"/>
                  <a:gd name="T46" fmla="*/ 72 w 138"/>
                  <a:gd name="T47" fmla="*/ 154 h 154"/>
                  <a:gd name="T48" fmla="*/ 96 w 138"/>
                  <a:gd name="T49" fmla="*/ 150 h 154"/>
                  <a:gd name="T50" fmla="*/ 116 w 138"/>
                  <a:gd name="T51" fmla="*/ 136 h 154"/>
                  <a:gd name="T52" fmla="*/ 130 w 138"/>
                  <a:gd name="T53" fmla="*/ 120 h 154"/>
                  <a:gd name="T54" fmla="*/ 138 w 138"/>
                  <a:gd name="T55" fmla="*/ 106 h 154"/>
                  <a:gd name="T56" fmla="*/ 132 w 138"/>
                  <a:gd name="T57" fmla="*/ 102 h 154"/>
                  <a:gd name="T58" fmla="*/ 114 w 138"/>
                  <a:gd name="T59" fmla="*/ 124 h 154"/>
                  <a:gd name="T60" fmla="*/ 88 w 138"/>
                  <a:gd name="T61" fmla="*/ 132 h 154"/>
                  <a:gd name="T62" fmla="*/ 66 w 138"/>
                  <a:gd name="T63" fmla="*/ 8 h 154"/>
                  <a:gd name="T64" fmla="*/ 74 w 138"/>
                  <a:gd name="T65" fmla="*/ 8 h 154"/>
                  <a:gd name="T66" fmla="*/ 78 w 138"/>
                  <a:gd name="T67" fmla="*/ 8 h 154"/>
                  <a:gd name="T68" fmla="*/ 88 w 138"/>
                  <a:gd name="T69" fmla="*/ 14 h 154"/>
                  <a:gd name="T70" fmla="*/ 96 w 138"/>
                  <a:gd name="T71" fmla="*/ 32 h 154"/>
                  <a:gd name="T72" fmla="*/ 66 w 138"/>
                  <a:gd name="T73" fmla="*/ 48 h 154"/>
                  <a:gd name="T74" fmla="*/ 32 w 138"/>
                  <a:gd name="T75" fmla="*/ 48 h 154"/>
                  <a:gd name="T76" fmla="*/ 36 w 138"/>
                  <a:gd name="T77" fmla="*/ 28 h 154"/>
                  <a:gd name="T78" fmla="*/ 44 w 138"/>
                  <a:gd name="T79" fmla="*/ 18 h 154"/>
                  <a:gd name="T80" fmla="*/ 56 w 138"/>
                  <a:gd name="T81" fmla="*/ 10 h 154"/>
                  <a:gd name="T82" fmla="*/ 66 w 138"/>
                  <a:gd name="T83" fmla="*/ 8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8" h="154">
                    <a:moveTo>
                      <a:pt x="88" y="132"/>
                    </a:moveTo>
                    <a:lnTo>
                      <a:pt x="88" y="132"/>
                    </a:lnTo>
                    <a:lnTo>
                      <a:pt x="82" y="132"/>
                    </a:lnTo>
                    <a:lnTo>
                      <a:pt x="76" y="132"/>
                    </a:lnTo>
                    <a:lnTo>
                      <a:pt x="66" y="128"/>
                    </a:lnTo>
                    <a:lnTo>
                      <a:pt x="66" y="128"/>
                    </a:lnTo>
                    <a:lnTo>
                      <a:pt x="56" y="124"/>
                    </a:lnTo>
                    <a:lnTo>
                      <a:pt x="48" y="118"/>
                    </a:lnTo>
                    <a:lnTo>
                      <a:pt x="42" y="110"/>
                    </a:lnTo>
                    <a:lnTo>
                      <a:pt x="36" y="100"/>
                    </a:lnTo>
                    <a:lnTo>
                      <a:pt x="32" y="90"/>
                    </a:lnTo>
                    <a:lnTo>
                      <a:pt x="30" y="78"/>
                    </a:lnTo>
                    <a:lnTo>
                      <a:pt x="28" y="68"/>
                    </a:lnTo>
                    <a:lnTo>
                      <a:pt x="30" y="56"/>
                    </a:lnTo>
                    <a:lnTo>
                      <a:pt x="66" y="56"/>
                    </a:lnTo>
                    <a:lnTo>
                      <a:pt x="138" y="56"/>
                    </a:lnTo>
                    <a:lnTo>
                      <a:pt x="138" y="56"/>
                    </a:lnTo>
                    <a:lnTo>
                      <a:pt x="136" y="40"/>
                    </a:lnTo>
                    <a:lnTo>
                      <a:pt x="130" y="30"/>
                    </a:lnTo>
                    <a:lnTo>
                      <a:pt x="124" y="20"/>
                    </a:lnTo>
                    <a:lnTo>
                      <a:pt x="118" y="12"/>
                    </a:lnTo>
                    <a:lnTo>
                      <a:pt x="110" y="6"/>
                    </a:lnTo>
                    <a:lnTo>
                      <a:pt x="100" y="2"/>
                    </a:lnTo>
                    <a:lnTo>
                      <a:pt x="90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52" y="2"/>
                    </a:lnTo>
                    <a:lnTo>
                      <a:pt x="38" y="8"/>
                    </a:lnTo>
                    <a:lnTo>
                      <a:pt x="26" y="16"/>
                    </a:lnTo>
                    <a:lnTo>
                      <a:pt x="16" y="26"/>
                    </a:lnTo>
                    <a:lnTo>
                      <a:pt x="10" y="38"/>
                    </a:lnTo>
                    <a:lnTo>
                      <a:pt x="4" y="52"/>
                    </a:lnTo>
                    <a:lnTo>
                      <a:pt x="0" y="68"/>
                    </a:lnTo>
                    <a:lnTo>
                      <a:pt x="0" y="84"/>
                    </a:lnTo>
                    <a:lnTo>
                      <a:pt x="0" y="84"/>
                    </a:lnTo>
                    <a:lnTo>
                      <a:pt x="2" y="100"/>
                    </a:lnTo>
                    <a:lnTo>
                      <a:pt x="6" y="114"/>
                    </a:lnTo>
                    <a:lnTo>
                      <a:pt x="14" y="124"/>
                    </a:lnTo>
                    <a:lnTo>
                      <a:pt x="22" y="134"/>
                    </a:lnTo>
                    <a:lnTo>
                      <a:pt x="30" y="142"/>
                    </a:lnTo>
                    <a:lnTo>
                      <a:pt x="42" y="148"/>
                    </a:lnTo>
                    <a:lnTo>
                      <a:pt x="54" y="152"/>
                    </a:lnTo>
                    <a:lnTo>
                      <a:pt x="66" y="154"/>
                    </a:lnTo>
                    <a:lnTo>
                      <a:pt x="66" y="154"/>
                    </a:lnTo>
                    <a:lnTo>
                      <a:pt x="72" y="154"/>
                    </a:lnTo>
                    <a:lnTo>
                      <a:pt x="72" y="154"/>
                    </a:lnTo>
                    <a:lnTo>
                      <a:pt x="84" y="154"/>
                    </a:lnTo>
                    <a:lnTo>
                      <a:pt x="96" y="150"/>
                    </a:lnTo>
                    <a:lnTo>
                      <a:pt x="108" y="144"/>
                    </a:lnTo>
                    <a:lnTo>
                      <a:pt x="116" y="136"/>
                    </a:lnTo>
                    <a:lnTo>
                      <a:pt x="124" y="128"/>
                    </a:lnTo>
                    <a:lnTo>
                      <a:pt x="130" y="120"/>
                    </a:lnTo>
                    <a:lnTo>
                      <a:pt x="136" y="112"/>
                    </a:lnTo>
                    <a:lnTo>
                      <a:pt x="138" y="106"/>
                    </a:lnTo>
                    <a:lnTo>
                      <a:pt x="132" y="102"/>
                    </a:lnTo>
                    <a:lnTo>
                      <a:pt x="132" y="102"/>
                    </a:lnTo>
                    <a:lnTo>
                      <a:pt x="124" y="114"/>
                    </a:lnTo>
                    <a:lnTo>
                      <a:pt x="114" y="124"/>
                    </a:lnTo>
                    <a:lnTo>
                      <a:pt x="102" y="128"/>
                    </a:lnTo>
                    <a:lnTo>
                      <a:pt x="88" y="132"/>
                    </a:lnTo>
                    <a:lnTo>
                      <a:pt x="88" y="132"/>
                    </a:lnTo>
                    <a:close/>
                    <a:moveTo>
                      <a:pt x="66" y="8"/>
                    </a:moveTo>
                    <a:lnTo>
                      <a:pt x="66" y="8"/>
                    </a:lnTo>
                    <a:lnTo>
                      <a:pt x="74" y="8"/>
                    </a:lnTo>
                    <a:lnTo>
                      <a:pt x="74" y="8"/>
                    </a:lnTo>
                    <a:lnTo>
                      <a:pt x="78" y="8"/>
                    </a:lnTo>
                    <a:lnTo>
                      <a:pt x="84" y="10"/>
                    </a:lnTo>
                    <a:lnTo>
                      <a:pt x="88" y="14"/>
                    </a:lnTo>
                    <a:lnTo>
                      <a:pt x="92" y="18"/>
                    </a:lnTo>
                    <a:lnTo>
                      <a:pt x="96" y="32"/>
                    </a:lnTo>
                    <a:lnTo>
                      <a:pt x="98" y="48"/>
                    </a:lnTo>
                    <a:lnTo>
                      <a:pt x="66" y="48"/>
                    </a:lnTo>
                    <a:lnTo>
                      <a:pt x="32" y="48"/>
                    </a:lnTo>
                    <a:lnTo>
                      <a:pt x="32" y="48"/>
                    </a:lnTo>
                    <a:lnTo>
                      <a:pt x="34" y="38"/>
                    </a:lnTo>
                    <a:lnTo>
                      <a:pt x="36" y="28"/>
                    </a:lnTo>
                    <a:lnTo>
                      <a:pt x="40" y="22"/>
                    </a:lnTo>
                    <a:lnTo>
                      <a:pt x="44" y="18"/>
                    </a:lnTo>
                    <a:lnTo>
                      <a:pt x="50" y="14"/>
                    </a:lnTo>
                    <a:lnTo>
                      <a:pt x="56" y="10"/>
                    </a:lnTo>
                    <a:lnTo>
                      <a:pt x="66" y="8"/>
                    </a:lnTo>
                    <a:lnTo>
                      <a:pt x="66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80"/>
              <p:cNvSpPr>
                <a:spLocks/>
              </p:cNvSpPr>
              <p:nvPr/>
            </p:nvSpPr>
            <p:spPr bwMode="auto">
              <a:xfrm>
                <a:off x="6308" y="4752"/>
                <a:ext cx="444" cy="422"/>
              </a:xfrm>
              <a:custGeom>
                <a:avLst/>
                <a:gdLst>
                  <a:gd name="T0" fmla="*/ 24 w 164"/>
                  <a:gd name="T1" fmla="*/ 26 h 156"/>
                  <a:gd name="T2" fmla="*/ 24 w 164"/>
                  <a:gd name="T3" fmla="*/ 26 h 156"/>
                  <a:gd name="T4" fmla="*/ 22 w 164"/>
                  <a:gd name="T5" fmla="*/ 22 h 156"/>
                  <a:gd name="T6" fmla="*/ 18 w 164"/>
                  <a:gd name="T7" fmla="*/ 16 h 156"/>
                  <a:gd name="T8" fmla="*/ 10 w 164"/>
                  <a:gd name="T9" fmla="*/ 8 h 156"/>
                  <a:gd name="T10" fmla="*/ 6 w 164"/>
                  <a:gd name="T11" fmla="*/ 6 h 156"/>
                  <a:gd name="T12" fmla="*/ 0 w 164"/>
                  <a:gd name="T13" fmla="*/ 4 h 156"/>
                  <a:gd name="T14" fmla="*/ 0 w 164"/>
                  <a:gd name="T15" fmla="*/ 0 h 156"/>
                  <a:gd name="T16" fmla="*/ 72 w 164"/>
                  <a:gd name="T17" fmla="*/ 0 h 156"/>
                  <a:gd name="T18" fmla="*/ 72 w 164"/>
                  <a:gd name="T19" fmla="*/ 4 h 156"/>
                  <a:gd name="T20" fmla="*/ 72 w 164"/>
                  <a:gd name="T21" fmla="*/ 4 h 156"/>
                  <a:gd name="T22" fmla="*/ 62 w 164"/>
                  <a:gd name="T23" fmla="*/ 4 h 156"/>
                  <a:gd name="T24" fmla="*/ 60 w 164"/>
                  <a:gd name="T25" fmla="*/ 6 h 156"/>
                  <a:gd name="T26" fmla="*/ 56 w 164"/>
                  <a:gd name="T27" fmla="*/ 10 h 156"/>
                  <a:gd name="T28" fmla="*/ 56 w 164"/>
                  <a:gd name="T29" fmla="*/ 14 h 156"/>
                  <a:gd name="T30" fmla="*/ 56 w 164"/>
                  <a:gd name="T31" fmla="*/ 18 h 156"/>
                  <a:gd name="T32" fmla="*/ 58 w 164"/>
                  <a:gd name="T33" fmla="*/ 32 h 156"/>
                  <a:gd name="T34" fmla="*/ 92 w 164"/>
                  <a:gd name="T35" fmla="*/ 108 h 156"/>
                  <a:gd name="T36" fmla="*/ 126 w 164"/>
                  <a:gd name="T37" fmla="*/ 30 h 156"/>
                  <a:gd name="T38" fmla="*/ 126 w 164"/>
                  <a:gd name="T39" fmla="*/ 30 h 156"/>
                  <a:gd name="T40" fmla="*/ 128 w 164"/>
                  <a:gd name="T41" fmla="*/ 24 h 156"/>
                  <a:gd name="T42" fmla="*/ 128 w 164"/>
                  <a:gd name="T43" fmla="*/ 18 h 156"/>
                  <a:gd name="T44" fmla="*/ 128 w 164"/>
                  <a:gd name="T45" fmla="*/ 14 h 156"/>
                  <a:gd name="T46" fmla="*/ 126 w 164"/>
                  <a:gd name="T47" fmla="*/ 10 h 156"/>
                  <a:gd name="T48" fmla="*/ 120 w 164"/>
                  <a:gd name="T49" fmla="*/ 6 h 156"/>
                  <a:gd name="T50" fmla="*/ 112 w 164"/>
                  <a:gd name="T51" fmla="*/ 4 h 156"/>
                  <a:gd name="T52" fmla="*/ 112 w 164"/>
                  <a:gd name="T53" fmla="*/ 0 h 156"/>
                  <a:gd name="T54" fmla="*/ 164 w 164"/>
                  <a:gd name="T55" fmla="*/ 0 h 156"/>
                  <a:gd name="T56" fmla="*/ 164 w 164"/>
                  <a:gd name="T57" fmla="*/ 4 h 156"/>
                  <a:gd name="T58" fmla="*/ 164 w 164"/>
                  <a:gd name="T59" fmla="*/ 4 h 156"/>
                  <a:gd name="T60" fmla="*/ 156 w 164"/>
                  <a:gd name="T61" fmla="*/ 4 h 156"/>
                  <a:gd name="T62" fmla="*/ 150 w 164"/>
                  <a:gd name="T63" fmla="*/ 8 h 156"/>
                  <a:gd name="T64" fmla="*/ 144 w 164"/>
                  <a:gd name="T65" fmla="*/ 16 h 156"/>
                  <a:gd name="T66" fmla="*/ 136 w 164"/>
                  <a:gd name="T67" fmla="*/ 30 h 156"/>
                  <a:gd name="T68" fmla="*/ 84 w 164"/>
                  <a:gd name="T69" fmla="*/ 156 h 156"/>
                  <a:gd name="T70" fmla="*/ 24 w 164"/>
                  <a:gd name="T71" fmla="*/ 26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64" h="156">
                    <a:moveTo>
                      <a:pt x="24" y="26"/>
                    </a:moveTo>
                    <a:lnTo>
                      <a:pt x="24" y="26"/>
                    </a:lnTo>
                    <a:lnTo>
                      <a:pt x="22" y="22"/>
                    </a:lnTo>
                    <a:lnTo>
                      <a:pt x="18" y="16"/>
                    </a:lnTo>
                    <a:lnTo>
                      <a:pt x="10" y="8"/>
                    </a:lnTo>
                    <a:lnTo>
                      <a:pt x="6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4"/>
                    </a:lnTo>
                    <a:lnTo>
                      <a:pt x="72" y="4"/>
                    </a:lnTo>
                    <a:lnTo>
                      <a:pt x="62" y="4"/>
                    </a:lnTo>
                    <a:lnTo>
                      <a:pt x="60" y="6"/>
                    </a:lnTo>
                    <a:lnTo>
                      <a:pt x="56" y="10"/>
                    </a:lnTo>
                    <a:lnTo>
                      <a:pt x="56" y="14"/>
                    </a:lnTo>
                    <a:lnTo>
                      <a:pt x="56" y="18"/>
                    </a:lnTo>
                    <a:lnTo>
                      <a:pt x="58" y="32"/>
                    </a:lnTo>
                    <a:lnTo>
                      <a:pt x="92" y="108"/>
                    </a:lnTo>
                    <a:lnTo>
                      <a:pt x="126" y="30"/>
                    </a:lnTo>
                    <a:lnTo>
                      <a:pt x="126" y="30"/>
                    </a:lnTo>
                    <a:lnTo>
                      <a:pt x="128" y="24"/>
                    </a:lnTo>
                    <a:lnTo>
                      <a:pt x="128" y="18"/>
                    </a:lnTo>
                    <a:lnTo>
                      <a:pt x="128" y="14"/>
                    </a:lnTo>
                    <a:lnTo>
                      <a:pt x="126" y="10"/>
                    </a:lnTo>
                    <a:lnTo>
                      <a:pt x="120" y="6"/>
                    </a:lnTo>
                    <a:lnTo>
                      <a:pt x="112" y="4"/>
                    </a:lnTo>
                    <a:lnTo>
                      <a:pt x="112" y="0"/>
                    </a:lnTo>
                    <a:lnTo>
                      <a:pt x="164" y="0"/>
                    </a:lnTo>
                    <a:lnTo>
                      <a:pt x="164" y="4"/>
                    </a:lnTo>
                    <a:lnTo>
                      <a:pt x="164" y="4"/>
                    </a:lnTo>
                    <a:lnTo>
                      <a:pt x="156" y="4"/>
                    </a:lnTo>
                    <a:lnTo>
                      <a:pt x="150" y="8"/>
                    </a:lnTo>
                    <a:lnTo>
                      <a:pt x="144" y="16"/>
                    </a:lnTo>
                    <a:lnTo>
                      <a:pt x="136" y="30"/>
                    </a:lnTo>
                    <a:lnTo>
                      <a:pt x="84" y="156"/>
                    </a:lnTo>
                    <a:lnTo>
                      <a:pt x="24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Freeform 81"/>
              <p:cNvSpPr>
                <a:spLocks/>
              </p:cNvSpPr>
              <p:nvPr/>
            </p:nvSpPr>
            <p:spPr bwMode="auto">
              <a:xfrm>
                <a:off x="5697" y="4747"/>
                <a:ext cx="449" cy="416"/>
              </a:xfrm>
              <a:custGeom>
                <a:avLst/>
                <a:gdLst>
                  <a:gd name="T0" fmla="*/ 54 w 166"/>
                  <a:gd name="T1" fmla="*/ 36 h 154"/>
                  <a:gd name="T2" fmla="*/ 64 w 166"/>
                  <a:gd name="T3" fmla="*/ 18 h 154"/>
                  <a:gd name="T4" fmla="*/ 78 w 166"/>
                  <a:gd name="T5" fmla="*/ 8 h 154"/>
                  <a:gd name="T6" fmla="*/ 106 w 166"/>
                  <a:gd name="T7" fmla="*/ 2 h 154"/>
                  <a:gd name="T8" fmla="*/ 116 w 166"/>
                  <a:gd name="T9" fmla="*/ 2 h 154"/>
                  <a:gd name="T10" fmla="*/ 132 w 166"/>
                  <a:gd name="T11" fmla="*/ 8 h 154"/>
                  <a:gd name="T12" fmla="*/ 144 w 166"/>
                  <a:gd name="T13" fmla="*/ 20 h 154"/>
                  <a:gd name="T14" fmla="*/ 148 w 166"/>
                  <a:gd name="T15" fmla="*/ 42 h 154"/>
                  <a:gd name="T16" fmla="*/ 150 w 166"/>
                  <a:gd name="T17" fmla="*/ 128 h 154"/>
                  <a:gd name="T18" fmla="*/ 150 w 166"/>
                  <a:gd name="T19" fmla="*/ 140 h 154"/>
                  <a:gd name="T20" fmla="*/ 158 w 166"/>
                  <a:gd name="T21" fmla="*/ 150 h 154"/>
                  <a:gd name="T22" fmla="*/ 166 w 166"/>
                  <a:gd name="T23" fmla="*/ 154 h 154"/>
                  <a:gd name="T24" fmla="*/ 102 w 166"/>
                  <a:gd name="T25" fmla="*/ 150 h 154"/>
                  <a:gd name="T26" fmla="*/ 110 w 166"/>
                  <a:gd name="T27" fmla="*/ 150 h 154"/>
                  <a:gd name="T28" fmla="*/ 118 w 166"/>
                  <a:gd name="T29" fmla="*/ 138 h 154"/>
                  <a:gd name="T30" fmla="*/ 118 w 166"/>
                  <a:gd name="T31" fmla="*/ 54 h 154"/>
                  <a:gd name="T32" fmla="*/ 118 w 166"/>
                  <a:gd name="T33" fmla="*/ 46 h 154"/>
                  <a:gd name="T34" fmla="*/ 112 w 166"/>
                  <a:gd name="T35" fmla="*/ 34 h 154"/>
                  <a:gd name="T36" fmla="*/ 98 w 166"/>
                  <a:gd name="T37" fmla="*/ 24 h 154"/>
                  <a:gd name="T38" fmla="*/ 74 w 166"/>
                  <a:gd name="T39" fmla="*/ 26 h 154"/>
                  <a:gd name="T40" fmla="*/ 60 w 166"/>
                  <a:gd name="T41" fmla="*/ 38 h 154"/>
                  <a:gd name="T42" fmla="*/ 54 w 166"/>
                  <a:gd name="T43" fmla="*/ 52 h 154"/>
                  <a:gd name="T44" fmla="*/ 54 w 166"/>
                  <a:gd name="T45" fmla="*/ 128 h 154"/>
                  <a:gd name="T46" fmla="*/ 56 w 166"/>
                  <a:gd name="T47" fmla="*/ 140 h 154"/>
                  <a:gd name="T48" fmla="*/ 70 w 166"/>
                  <a:gd name="T49" fmla="*/ 150 h 154"/>
                  <a:gd name="T50" fmla="*/ 80 w 166"/>
                  <a:gd name="T51" fmla="*/ 154 h 154"/>
                  <a:gd name="T52" fmla="*/ 0 w 166"/>
                  <a:gd name="T53" fmla="*/ 150 h 154"/>
                  <a:gd name="T54" fmla="*/ 10 w 166"/>
                  <a:gd name="T55" fmla="*/ 150 h 154"/>
                  <a:gd name="T56" fmla="*/ 22 w 166"/>
                  <a:gd name="T57" fmla="*/ 136 h 154"/>
                  <a:gd name="T58" fmla="*/ 22 w 166"/>
                  <a:gd name="T59" fmla="*/ 52 h 154"/>
                  <a:gd name="T60" fmla="*/ 22 w 166"/>
                  <a:gd name="T61" fmla="*/ 38 h 154"/>
                  <a:gd name="T62" fmla="*/ 12 w 166"/>
                  <a:gd name="T63" fmla="*/ 26 h 154"/>
                  <a:gd name="T64" fmla="*/ 2 w 166"/>
                  <a:gd name="T65" fmla="*/ 24 h 154"/>
                  <a:gd name="T66" fmla="*/ 54 w 166"/>
                  <a:gd name="T67" fmla="*/ 0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66" h="154">
                    <a:moveTo>
                      <a:pt x="54" y="36"/>
                    </a:moveTo>
                    <a:lnTo>
                      <a:pt x="54" y="36"/>
                    </a:lnTo>
                    <a:lnTo>
                      <a:pt x="60" y="26"/>
                    </a:lnTo>
                    <a:lnTo>
                      <a:pt x="64" y="18"/>
                    </a:lnTo>
                    <a:lnTo>
                      <a:pt x="72" y="12"/>
                    </a:lnTo>
                    <a:lnTo>
                      <a:pt x="78" y="8"/>
                    </a:lnTo>
                    <a:lnTo>
                      <a:pt x="92" y="2"/>
                    </a:lnTo>
                    <a:lnTo>
                      <a:pt x="106" y="2"/>
                    </a:lnTo>
                    <a:lnTo>
                      <a:pt x="106" y="2"/>
                    </a:lnTo>
                    <a:lnTo>
                      <a:pt x="116" y="2"/>
                    </a:lnTo>
                    <a:lnTo>
                      <a:pt x="126" y="4"/>
                    </a:lnTo>
                    <a:lnTo>
                      <a:pt x="132" y="8"/>
                    </a:lnTo>
                    <a:lnTo>
                      <a:pt x="138" y="14"/>
                    </a:lnTo>
                    <a:lnTo>
                      <a:pt x="144" y="20"/>
                    </a:lnTo>
                    <a:lnTo>
                      <a:pt x="146" y="30"/>
                    </a:lnTo>
                    <a:lnTo>
                      <a:pt x="148" y="42"/>
                    </a:lnTo>
                    <a:lnTo>
                      <a:pt x="150" y="58"/>
                    </a:lnTo>
                    <a:lnTo>
                      <a:pt x="150" y="128"/>
                    </a:lnTo>
                    <a:lnTo>
                      <a:pt x="150" y="128"/>
                    </a:lnTo>
                    <a:lnTo>
                      <a:pt x="150" y="140"/>
                    </a:lnTo>
                    <a:lnTo>
                      <a:pt x="152" y="146"/>
                    </a:lnTo>
                    <a:lnTo>
                      <a:pt x="158" y="150"/>
                    </a:lnTo>
                    <a:lnTo>
                      <a:pt x="164" y="150"/>
                    </a:lnTo>
                    <a:lnTo>
                      <a:pt x="166" y="154"/>
                    </a:lnTo>
                    <a:lnTo>
                      <a:pt x="104" y="154"/>
                    </a:lnTo>
                    <a:lnTo>
                      <a:pt x="102" y="150"/>
                    </a:lnTo>
                    <a:lnTo>
                      <a:pt x="102" y="150"/>
                    </a:lnTo>
                    <a:lnTo>
                      <a:pt x="110" y="150"/>
                    </a:lnTo>
                    <a:lnTo>
                      <a:pt x="116" y="144"/>
                    </a:lnTo>
                    <a:lnTo>
                      <a:pt x="118" y="138"/>
                    </a:lnTo>
                    <a:lnTo>
                      <a:pt x="118" y="126"/>
                    </a:lnTo>
                    <a:lnTo>
                      <a:pt x="118" y="54"/>
                    </a:lnTo>
                    <a:lnTo>
                      <a:pt x="118" y="54"/>
                    </a:lnTo>
                    <a:lnTo>
                      <a:pt x="118" y="46"/>
                    </a:lnTo>
                    <a:lnTo>
                      <a:pt x="116" y="40"/>
                    </a:lnTo>
                    <a:lnTo>
                      <a:pt x="112" y="34"/>
                    </a:lnTo>
                    <a:lnTo>
                      <a:pt x="108" y="30"/>
                    </a:lnTo>
                    <a:lnTo>
                      <a:pt x="98" y="24"/>
                    </a:lnTo>
                    <a:lnTo>
                      <a:pt x="86" y="24"/>
                    </a:lnTo>
                    <a:lnTo>
                      <a:pt x="74" y="26"/>
                    </a:lnTo>
                    <a:lnTo>
                      <a:pt x="64" y="34"/>
                    </a:lnTo>
                    <a:lnTo>
                      <a:pt x="60" y="38"/>
                    </a:lnTo>
                    <a:lnTo>
                      <a:pt x="56" y="44"/>
                    </a:lnTo>
                    <a:lnTo>
                      <a:pt x="54" y="52"/>
                    </a:lnTo>
                    <a:lnTo>
                      <a:pt x="54" y="60"/>
                    </a:lnTo>
                    <a:lnTo>
                      <a:pt x="54" y="128"/>
                    </a:lnTo>
                    <a:lnTo>
                      <a:pt x="54" y="128"/>
                    </a:lnTo>
                    <a:lnTo>
                      <a:pt x="56" y="140"/>
                    </a:lnTo>
                    <a:lnTo>
                      <a:pt x="62" y="146"/>
                    </a:lnTo>
                    <a:lnTo>
                      <a:pt x="70" y="150"/>
                    </a:lnTo>
                    <a:lnTo>
                      <a:pt x="80" y="150"/>
                    </a:lnTo>
                    <a:lnTo>
                      <a:pt x="80" y="154"/>
                    </a:lnTo>
                    <a:lnTo>
                      <a:pt x="0" y="154"/>
                    </a:lnTo>
                    <a:lnTo>
                      <a:pt x="0" y="150"/>
                    </a:lnTo>
                    <a:lnTo>
                      <a:pt x="0" y="150"/>
                    </a:lnTo>
                    <a:lnTo>
                      <a:pt x="10" y="150"/>
                    </a:lnTo>
                    <a:lnTo>
                      <a:pt x="18" y="144"/>
                    </a:lnTo>
                    <a:lnTo>
                      <a:pt x="22" y="136"/>
                    </a:lnTo>
                    <a:lnTo>
                      <a:pt x="22" y="122"/>
                    </a:lnTo>
                    <a:lnTo>
                      <a:pt x="22" y="52"/>
                    </a:lnTo>
                    <a:lnTo>
                      <a:pt x="22" y="52"/>
                    </a:lnTo>
                    <a:lnTo>
                      <a:pt x="22" y="38"/>
                    </a:lnTo>
                    <a:lnTo>
                      <a:pt x="18" y="30"/>
                    </a:lnTo>
                    <a:lnTo>
                      <a:pt x="12" y="26"/>
                    </a:lnTo>
                    <a:lnTo>
                      <a:pt x="2" y="24"/>
                    </a:lnTo>
                    <a:lnTo>
                      <a:pt x="2" y="24"/>
                    </a:lnTo>
                    <a:lnTo>
                      <a:pt x="28" y="14"/>
                    </a:lnTo>
                    <a:lnTo>
                      <a:pt x="54" y="0"/>
                    </a:lnTo>
                    <a:lnTo>
                      <a:pt x="54" y="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Freeform 82"/>
              <p:cNvSpPr>
                <a:spLocks/>
              </p:cNvSpPr>
              <p:nvPr/>
            </p:nvSpPr>
            <p:spPr bwMode="auto">
              <a:xfrm>
                <a:off x="5140" y="4557"/>
                <a:ext cx="622" cy="628"/>
              </a:xfrm>
              <a:custGeom>
                <a:avLst/>
                <a:gdLst>
                  <a:gd name="T0" fmla="*/ 0 w 230"/>
                  <a:gd name="T1" fmla="*/ 0 h 232"/>
                  <a:gd name="T2" fmla="*/ 96 w 230"/>
                  <a:gd name="T3" fmla="*/ 10 h 232"/>
                  <a:gd name="T4" fmla="*/ 84 w 230"/>
                  <a:gd name="T5" fmla="*/ 10 h 232"/>
                  <a:gd name="T6" fmla="*/ 74 w 230"/>
                  <a:gd name="T7" fmla="*/ 14 h 232"/>
                  <a:gd name="T8" fmla="*/ 68 w 230"/>
                  <a:gd name="T9" fmla="*/ 24 h 232"/>
                  <a:gd name="T10" fmla="*/ 66 w 230"/>
                  <a:gd name="T11" fmla="*/ 42 h 232"/>
                  <a:gd name="T12" fmla="*/ 66 w 230"/>
                  <a:gd name="T13" fmla="*/ 154 h 232"/>
                  <a:gd name="T14" fmla="*/ 70 w 230"/>
                  <a:gd name="T15" fmla="*/ 186 h 232"/>
                  <a:gd name="T16" fmla="*/ 82 w 230"/>
                  <a:gd name="T17" fmla="*/ 208 h 232"/>
                  <a:gd name="T18" fmla="*/ 100 w 230"/>
                  <a:gd name="T19" fmla="*/ 218 h 232"/>
                  <a:gd name="T20" fmla="*/ 126 w 230"/>
                  <a:gd name="T21" fmla="*/ 220 h 232"/>
                  <a:gd name="T22" fmla="*/ 136 w 230"/>
                  <a:gd name="T23" fmla="*/ 220 h 232"/>
                  <a:gd name="T24" fmla="*/ 156 w 230"/>
                  <a:gd name="T25" fmla="*/ 210 h 232"/>
                  <a:gd name="T26" fmla="*/ 174 w 230"/>
                  <a:gd name="T27" fmla="*/ 192 h 232"/>
                  <a:gd name="T28" fmla="*/ 184 w 230"/>
                  <a:gd name="T29" fmla="*/ 166 h 232"/>
                  <a:gd name="T30" fmla="*/ 186 w 230"/>
                  <a:gd name="T31" fmla="*/ 36 h 232"/>
                  <a:gd name="T32" fmla="*/ 186 w 230"/>
                  <a:gd name="T33" fmla="*/ 26 h 232"/>
                  <a:gd name="T34" fmla="*/ 178 w 230"/>
                  <a:gd name="T35" fmla="*/ 14 h 232"/>
                  <a:gd name="T36" fmla="*/ 162 w 230"/>
                  <a:gd name="T37" fmla="*/ 10 h 232"/>
                  <a:gd name="T38" fmla="*/ 154 w 230"/>
                  <a:gd name="T39" fmla="*/ 0 h 232"/>
                  <a:gd name="T40" fmla="*/ 230 w 230"/>
                  <a:gd name="T41" fmla="*/ 10 h 232"/>
                  <a:gd name="T42" fmla="*/ 222 w 230"/>
                  <a:gd name="T43" fmla="*/ 10 h 232"/>
                  <a:gd name="T44" fmla="*/ 206 w 230"/>
                  <a:gd name="T45" fmla="*/ 14 h 232"/>
                  <a:gd name="T46" fmla="*/ 200 w 230"/>
                  <a:gd name="T47" fmla="*/ 26 h 232"/>
                  <a:gd name="T48" fmla="*/ 198 w 230"/>
                  <a:gd name="T49" fmla="*/ 156 h 232"/>
                  <a:gd name="T50" fmla="*/ 196 w 230"/>
                  <a:gd name="T51" fmla="*/ 174 h 232"/>
                  <a:gd name="T52" fmla="*/ 182 w 230"/>
                  <a:gd name="T53" fmla="*/ 204 h 232"/>
                  <a:gd name="T54" fmla="*/ 158 w 230"/>
                  <a:gd name="T55" fmla="*/ 222 h 232"/>
                  <a:gd name="T56" fmla="*/ 132 w 230"/>
                  <a:gd name="T57" fmla="*/ 232 h 232"/>
                  <a:gd name="T58" fmla="*/ 120 w 230"/>
                  <a:gd name="T59" fmla="*/ 232 h 232"/>
                  <a:gd name="T60" fmla="*/ 88 w 230"/>
                  <a:gd name="T61" fmla="*/ 230 h 232"/>
                  <a:gd name="T62" fmla="*/ 60 w 230"/>
                  <a:gd name="T63" fmla="*/ 220 h 232"/>
                  <a:gd name="T64" fmla="*/ 42 w 230"/>
                  <a:gd name="T65" fmla="*/ 204 h 232"/>
                  <a:gd name="T66" fmla="*/ 34 w 230"/>
                  <a:gd name="T67" fmla="*/ 188 h 232"/>
                  <a:gd name="T68" fmla="*/ 30 w 230"/>
                  <a:gd name="T69" fmla="*/ 168 h 232"/>
                  <a:gd name="T70" fmla="*/ 30 w 230"/>
                  <a:gd name="T71" fmla="*/ 38 h 232"/>
                  <a:gd name="T72" fmla="*/ 28 w 230"/>
                  <a:gd name="T73" fmla="*/ 24 h 232"/>
                  <a:gd name="T74" fmla="*/ 24 w 230"/>
                  <a:gd name="T75" fmla="*/ 14 h 232"/>
                  <a:gd name="T76" fmla="*/ 14 w 230"/>
                  <a:gd name="T77" fmla="*/ 10 h 232"/>
                  <a:gd name="T78" fmla="*/ 0 w 230"/>
                  <a:gd name="T79" fmla="*/ 10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30" h="232">
                    <a:moveTo>
                      <a:pt x="0" y="10"/>
                    </a:moveTo>
                    <a:lnTo>
                      <a:pt x="0" y="0"/>
                    </a:lnTo>
                    <a:lnTo>
                      <a:pt x="96" y="0"/>
                    </a:lnTo>
                    <a:lnTo>
                      <a:pt x="96" y="10"/>
                    </a:lnTo>
                    <a:lnTo>
                      <a:pt x="96" y="10"/>
                    </a:lnTo>
                    <a:lnTo>
                      <a:pt x="84" y="10"/>
                    </a:lnTo>
                    <a:lnTo>
                      <a:pt x="78" y="12"/>
                    </a:lnTo>
                    <a:lnTo>
                      <a:pt x="74" y="14"/>
                    </a:lnTo>
                    <a:lnTo>
                      <a:pt x="70" y="18"/>
                    </a:lnTo>
                    <a:lnTo>
                      <a:pt x="68" y="24"/>
                    </a:lnTo>
                    <a:lnTo>
                      <a:pt x="66" y="32"/>
                    </a:lnTo>
                    <a:lnTo>
                      <a:pt x="66" y="42"/>
                    </a:lnTo>
                    <a:lnTo>
                      <a:pt x="66" y="154"/>
                    </a:lnTo>
                    <a:lnTo>
                      <a:pt x="66" y="154"/>
                    </a:lnTo>
                    <a:lnTo>
                      <a:pt x="66" y="172"/>
                    </a:lnTo>
                    <a:lnTo>
                      <a:pt x="70" y="186"/>
                    </a:lnTo>
                    <a:lnTo>
                      <a:pt x="74" y="198"/>
                    </a:lnTo>
                    <a:lnTo>
                      <a:pt x="82" y="208"/>
                    </a:lnTo>
                    <a:lnTo>
                      <a:pt x="90" y="214"/>
                    </a:lnTo>
                    <a:lnTo>
                      <a:pt x="100" y="218"/>
                    </a:lnTo>
                    <a:lnTo>
                      <a:pt x="112" y="220"/>
                    </a:lnTo>
                    <a:lnTo>
                      <a:pt x="126" y="220"/>
                    </a:lnTo>
                    <a:lnTo>
                      <a:pt x="126" y="220"/>
                    </a:lnTo>
                    <a:lnTo>
                      <a:pt x="136" y="220"/>
                    </a:lnTo>
                    <a:lnTo>
                      <a:pt x="146" y="216"/>
                    </a:lnTo>
                    <a:lnTo>
                      <a:pt x="156" y="210"/>
                    </a:lnTo>
                    <a:lnTo>
                      <a:pt x="166" y="202"/>
                    </a:lnTo>
                    <a:lnTo>
                      <a:pt x="174" y="192"/>
                    </a:lnTo>
                    <a:lnTo>
                      <a:pt x="180" y="180"/>
                    </a:lnTo>
                    <a:lnTo>
                      <a:pt x="184" y="166"/>
                    </a:lnTo>
                    <a:lnTo>
                      <a:pt x="186" y="154"/>
                    </a:lnTo>
                    <a:lnTo>
                      <a:pt x="186" y="36"/>
                    </a:lnTo>
                    <a:lnTo>
                      <a:pt x="186" y="36"/>
                    </a:lnTo>
                    <a:lnTo>
                      <a:pt x="186" y="26"/>
                    </a:lnTo>
                    <a:lnTo>
                      <a:pt x="182" y="20"/>
                    </a:lnTo>
                    <a:lnTo>
                      <a:pt x="178" y="14"/>
                    </a:lnTo>
                    <a:lnTo>
                      <a:pt x="174" y="12"/>
                    </a:lnTo>
                    <a:lnTo>
                      <a:pt x="162" y="10"/>
                    </a:lnTo>
                    <a:lnTo>
                      <a:pt x="154" y="10"/>
                    </a:lnTo>
                    <a:lnTo>
                      <a:pt x="154" y="0"/>
                    </a:lnTo>
                    <a:lnTo>
                      <a:pt x="230" y="0"/>
                    </a:lnTo>
                    <a:lnTo>
                      <a:pt x="230" y="10"/>
                    </a:lnTo>
                    <a:lnTo>
                      <a:pt x="230" y="10"/>
                    </a:lnTo>
                    <a:lnTo>
                      <a:pt x="222" y="10"/>
                    </a:lnTo>
                    <a:lnTo>
                      <a:pt x="210" y="12"/>
                    </a:lnTo>
                    <a:lnTo>
                      <a:pt x="206" y="14"/>
                    </a:lnTo>
                    <a:lnTo>
                      <a:pt x="202" y="20"/>
                    </a:lnTo>
                    <a:lnTo>
                      <a:pt x="200" y="26"/>
                    </a:lnTo>
                    <a:lnTo>
                      <a:pt x="198" y="36"/>
                    </a:lnTo>
                    <a:lnTo>
                      <a:pt x="198" y="156"/>
                    </a:lnTo>
                    <a:lnTo>
                      <a:pt x="198" y="156"/>
                    </a:lnTo>
                    <a:lnTo>
                      <a:pt x="196" y="174"/>
                    </a:lnTo>
                    <a:lnTo>
                      <a:pt x="190" y="190"/>
                    </a:lnTo>
                    <a:lnTo>
                      <a:pt x="182" y="204"/>
                    </a:lnTo>
                    <a:lnTo>
                      <a:pt x="170" y="214"/>
                    </a:lnTo>
                    <a:lnTo>
                      <a:pt x="158" y="222"/>
                    </a:lnTo>
                    <a:lnTo>
                      <a:pt x="144" y="228"/>
                    </a:lnTo>
                    <a:lnTo>
                      <a:pt x="132" y="232"/>
                    </a:lnTo>
                    <a:lnTo>
                      <a:pt x="120" y="232"/>
                    </a:lnTo>
                    <a:lnTo>
                      <a:pt x="120" y="232"/>
                    </a:lnTo>
                    <a:lnTo>
                      <a:pt x="104" y="232"/>
                    </a:lnTo>
                    <a:lnTo>
                      <a:pt x="88" y="230"/>
                    </a:lnTo>
                    <a:lnTo>
                      <a:pt x="74" y="226"/>
                    </a:lnTo>
                    <a:lnTo>
                      <a:pt x="60" y="220"/>
                    </a:lnTo>
                    <a:lnTo>
                      <a:pt x="48" y="210"/>
                    </a:lnTo>
                    <a:lnTo>
                      <a:pt x="42" y="204"/>
                    </a:lnTo>
                    <a:lnTo>
                      <a:pt x="38" y="196"/>
                    </a:lnTo>
                    <a:lnTo>
                      <a:pt x="34" y="188"/>
                    </a:lnTo>
                    <a:lnTo>
                      <a:pt x="32" y="178"/>
                    </a:lnTo>
                    <a:lnTo>
                      <a:pt x="30" y="168"/>
                    </a:lnTo>
                    <a:lnTo>
                      <a:pt x="30" y="156"/>
                    </a:lnTo>
                    <a:lnTo>
                      <a:pt x="30" y="38"/>
                    </a:lnTo>
                    <a:lnTo>
                      <a:pt x="30" y="38"/>
                    </a:lnTo>
                    <a:lnTo>
                      <a:pt x="28" y="24"/>
                    </a:lnTo>
                    <a:lnTo>
                      <a:pt x="26" y="18"/>
                    </a:lnTo>
                    <a:lnTo>
                      <a:pt x="24" y="14"/>
                    </a:lnTo>
                    <a:lnTo>
                      <a:pt x="20" y="12"/>
                    </a:lnTo>
                    <a:lnTo>
                      <a:pt x="14" y="10"/>
                    </a:lnTo>
                    <a:lnTo>
                      <a:pt x="0" y="10"/>
                    </a:lnTo>
                    <a:lnTo>
                      <a:pt x="0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83"/>
              <p:cNvSpPr>
                <a:spLocks noEditPoints="1"/>
              </p:cNvSpPr>
              <p:nvPr/>
            </p:nvSpPr>
            <p:spPr bwMode="auto">
              <a:xfrm>
                <a:off x="8126" y="1626"/>
                <a:ext cx="1304" cy="1390"/>
              </a:xfrm>
              <a:custGeom>
                <a:avLst/>
                <a:gdLst>
                  <a:gd name="T0" fmla="*/ 426 w 482"/>
                  <a:gd name="T1" fmla="*/ 0 h 514"/>
                  <a:gd name="T2" fmla="*/ 238 w 482"/>
                  <a:gd name="T3" fmla="*/ 14 h 514"/>
                  <a:gd name="T4" fmla="*/ 270 w 482"/>
                  <a:gd name="T5" fmla="*/ 16 h 514"/>
                  <a:gd name="T6" fmla="*/ 290 w 482"/>
                  <a:gd name="T7" fmla="*/ 22 h 514"/>
                  <a:gd name="T8" fmla="*/ 300 w 482"/>
                  <a:gd name="T9" fmla="*/ 38 h 514"/>
                  <a:gd name="T10" fmla="*/ 302 w 482"/>
                  <a:gd name="T11" fmla="*/ 66 h 514"/>
                  <a:gd name="T12" fmla="*/ 302 w 482"/>
                  <a:gd name="T13" fmla="*/ 166 h 514"/>
                  <a:gd name="T14" fmla="*/ 282 w 482"/>
                  <a:gd name="T15" fmla="*/ 148 h 514"/>
                  <a:gd name="T16" fmla="*/ 256 w 482"/>
                  <a:gd name="T17" fmla="*/ 136 h 514"/>
                  <a:gd name="T18" fmla="*/ 224 w 482"/>
                  <a:gd name="T19" fmla="*/ 126 h 514"/>
                  <a:gd name="T20" fmla="*/ 184 w 482"/>
                  <a:gd name="T21" fmla="*/ 124 h 514"/>
                  <a:gd name="T22" fmla="*/ 164 w 482"/>
                  <a:gd name="T23" fmla="*/ 124 h 514"/>
                  <a:gd name="T24" fmla="*/ 126 w 482"/>
                  <a:gd name="T25" fmla="*/ 134 h 514"/>
                  <a:gd name="T26" fmla="*/ 92 w 482"/>
                  <a:gd name="T27" fmla="*/ 150 h 514"/>
                  <a:gd name="T28" fmla="*/ 62 w 482"/>
                  <a:gd name="T29" fmla="*/ 172 h 514"/>
                  <a:gd name="T30" fmla="*/ 38 w 482"/>
                  <a:gd name="T31" fmla="*/ 200 h 514"/>
                  <a:gd name="T32" fmla="*/ 20 w 482"/>
                  <a:gd name="T33" fmla="*/ 232 h 514"/>
                  <a:gd name="T34" fmla="*/ 6 w 482"/>
                  <a:gd name="T35" fmla="*/ 266 h 514"/>
                  <a:gd name="T36" fmla="*/ 0 w 482"/>
                  <a:gd name="T37" fmla="*/ 300 h 514"/>
                  <a:gd name="T38" fmla="*/ 0 w 482"/>
                  <a:gd name="T39" fmla="*/ 318 h 514"/>
                  <a:gd name="T40" fmla="*/ 4 w 482"/>
                  <a:gd name="T41" fmla="*/ 356 h 514"/>
                  <a:gd name="T42" fmla="*/ 14 w 482"/>
                  <a:gd name="T43" fmla="*/ 390 h 514"/>
                  <a:gd name="T44" fmla="*/ 30 w 482"/>
                  <a:gd name="T45" fmla="*/ 424 h 514"/>
                  <a:gd name="T46" fmla="*/ 50 w 482"/>
                  <a:gd name="T47" fmla="*/ 452 h 514"/>
                  <a:gd name="T48" fmla="*/ 74 w 482"/>
                  <a:gd name="T49" fmla="*/ 478 h 514"/>
                  <a:gd name="T50" fmla="*/ 102 w 482"/>
                  <a:gd name="T51" fmla="*/ 496 h 514"/>
                  <a:gd name="T52" fmla="*/ 132 w 482"/>
                  <a:gd name="T53" fmla="*/ 508 h 514"/>
                  <a:gd name="T54" fmla="*/ 162 w 482"/>
                  <a:gd name="T55" fmla="*/ 514 h 514"/>
                  <a:gd name="T56" fmla="*/ 482 w 482"/>
                  <a:gd name="T57" fmla="*/ 514 h 514"/>
                  <a:gd name="T58" fmla="*/ 482 w 482"/>
                  <a:gd name="T59" fmla="*/ 498 h 514"/>
                  <a:gd name="T60" fmla="*/ 456 w 482"/>
                  <a:gd name="T61" fmla="*/ 488 h 514"/>
                  <a:gd name="T62" fmla="*/ 438 w 482"/>
                  <a:gd name="T63" fmla="*/ 474 h 514"/>
                  <a:gd name="T64" fmla="*/ 428 w 482"/>
                  <a:gd name="T65" fmla="*/ 456 h 514"/>
                  <a:gd name="T66" fmla="*/ 426 w 482"/>
                  <a:gd name="T67" fmla="*/ 438 h 514"/>
                  <a:gd name="T68" fmla="*/ 304 w 482"/>
                  <a:gd name="T69" fmla="*/ 444 h 514"/>
                  <a:gd name="T70" fmla="*/ 302 w 482"/>
                  <a:gd name="T71" fmla="*/ 452 h 514"/>
                  <a:gd name="T72" fmla="*/ 296 w 482"/>
                  <a:gd name="T73" fmla="*/ 466 h 514"/>
                  <a:gd name="T74" fmla="*/ 284 w 482"/>
                  <a:gd name="T75" fmla="*/ 476 h 514"/>
                  <a:gd name="T76" fmla="*/ 266 w 482"/>
                  <a:gd name="T77" fmla="*/ 484 h 514"/>
                  <a:gd name="T78" fmla="*/ 256 w 482"/>
                  <a:gd name="T79" fmla="*/ 484 h 514"/>
                  <a:gd name="T80" fmla="*/ 234 w 482"/>
                  <a:gd name="T81" fmla="*/ 480 h 514"/>
                  <a:gd name="T82" fmla="*/ 212 w 482"/>
                  <a:gd name="T83" fmla="*/ 474 h 514"/>
                  <a:gd name="T84" fmla="*/ 176 w 482"/>
                  <a:gd name="T85" fmla="*/ 446 h 514"/>
                  <a:gd name="T86" fmla="*/ 148 w 482"/>
                  <a:gd name="T87" fmla="*/ 408 h 514"/>
                  <a:gd name="T88" fmla="*/ 128 w 482"/>
                  <a:gd name="T89" fmla="*/ 364 h 514"/>
                  <a:gd name="T90" fmla="*/ 120 w 482"/>
                  <a:gd name="T91" fmla="*/ 314 h 514"/>
                  <a:gd name="T92" fmla="*/ 122 w 482"/>
                  <a:gd name="T93" fmla="*/ 292 h 514"/>
                  <a:gd name="T94" fmla="*/ 132 w 482"/>
                  <a:gd name="T95" fmla="*/ 244 h 514"/>
                  <a:gd name="T96" fmla="*/ 154 w 482"/>
                  <a:gd name="T97" fmla="*/ 200 h 514"/>
                  <a:gd name="T98" fmla="*/ 170 w 482"/>
                  <a:gd name="T99" fmla="*/ 182 h 514"/>
                  <a:gd name="T100" fmla="*/ 190 w 482"/>
                  <a:gd name="T101" fmla="*/ 170 h 514"/>
                  <a:gd name="T102" fmla="*/ 212 w 482"/>
                  <a:gd name="T103" fmla="*/ 164 h 514"/>
                  <a:gd name="T104" fmla="*/ 222 w 482"/>
                  <a:gd name="T105" fmla="*/ 164 h 514"/>
                  <a:gd name="T106" fmla="*/ 238 w 482"/>
                  <a:gd name="T107" fmla="*/ 164 h 514"/>
                  <a:gd name="T108" fmla="*/ 268 w 482"/>
                  <a:gd name="T109" fmla="*/ 172 h 514"/>
                  <a:gd name="T110" fmla="*/ 290 w 482"/>
                  <a:gd name="T111" fmla="*/ 188 h 514"/>
                  <a:gd name="T112" fmla="*/ 302 w 482"/>
                  <a:gd name="T113" fmla="*/ 214 h 514"/>
                  <a:gd name="T114" fmla="*/ 304 w 482"/>
                  <a:gd name="T115" fmla="*/ 444 h 5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82" h="514">
                    <a:moveTo>
                      <a:pt x="426" y="438"/>
                    </a:moveTo>
                    <a:lnTo>
                      <a:pt x="426" y="0"/>
                    </a:lnTo>
                    <a:lnTo>
                      <a:pt x="238" y="0"/>
                    </a:lnTo>
                    <a:lnTo>
                      <a:pt x="238" y="14"/>
                    </a:lnTo>
                    <a:lnTo>
                      <a:pt x="238" y="14"/>
                    </a:lnTo>
                    <a:lnTo>
                      <a:pt x="270" y="16"/>
                    </a:lnTo>
                    <a:lnTo>
                      <a:pt x="280" y="18"/>
                    </a:lnTo>
                    <a:lnTo>
                      <a:pt x="290" y="22"/>
                    </a:lnTo>
                    <a:lnTo>
                      <a:pt x="296" y="28"/>
                    </a:lnTo>
                    <a:lnTo>
                      <a:pt x="300" y="38"/>
                    </a:lnTo>
                    <a:lnTo>
                      <a:pt x="302" y="50"/>
                    </a:lnTo>
                    <a:lnTo>
                      <a:pt x="302" y="66"/>
                    </a:lnTo>
                    <a:lnTo>
                      <a:pt x="302" y="166"/>
                    </a:lnTo>
                    <a:lnTo>
                      <a:pt x="302" y="166"/>
                    </a:lnTo>
                    <a:lnTo>
                      <a:pt x="292" y="156"/>
                    </a:lnTo>
                    <a:lnTo>
                      <a:pt x="282" y="148"/>
                    </a:lnTo>
                    <a:lnTo>
                      <a:pt x="270" y="142"/>
                    </a:lnTo>
                    <a:lnTo>
                      <a:pt x="256" y="136"/>
                    </a:lnTo>
                    <a:lnTo>
                      <a:pt x="240" y="130"/>
                    </a:lnTo>
                    <a:lnTo>
                      <a:pt x="224" y="126"/>
                    </a:lnTo>
                    <a:lnTo>
                      <a:pt x="204" y="124"/>
                    </a:lnTo>
                    <a:lnTo>
                      <a:pt x="184" y="124"/>
                    </a:lnTo>
                    <a:lnTo>
                      <a:pt x="184" y="124"/>
                    </a:lnTo>
                    <a:lnTo>
                      <a:pt x="164" y="124"/>
                    </a:lnTo>
                    <a:lnTo>
                      <a:pt x="144" y="128"/>
                    </a:lnTo>
                    <a:lnTo>
                      <a:pt x="126" y="134"/>
                    </a:lnTo>
                    <a:lnTo>
                      <a:pt x="108" y="140"/>
                    </a:lnTo>
                    <a:lnTo>
                      <a:pt x="92" y="150"/>
                    </a:lnTo>
                    <a:lnTo>
                      <a:pt x="76" y="160"/>
                    </a:lnTo>
                    <a:lnTo>
                      <a:pt x="62" y="172"/>
                    </a:lnTo>
                    <a:lnTo>
                      <a:pt x="50" y="186"/>
                    </a:lnTo>
                    <a:lnTo>
                      <a:pt x="38" y="200"/>
                    </a:lnTo>
                    <a:lnTo>
                      <a:pt x="28" y="216"/>
                    </a:lnTo>
                    <a:lnTo>
                      <a:pt x="20" y="232"/>
                    </a:lnTo>
                    <a:lnTo>
                      <a:pt x="12" y="250"/>
                    </a:lnTo>
                    <a:lnTo>
                      <a:pt x="6" y="266"/>
                    </a:lnTo>
                    <a:lnTo>
                      <a:pt x="2" y="284"/>
                    </a:lnTo>
                    <a:lnTo>
                      <a:pt x="0" y="300"/>
                    </a:lnTo>
                    <a:lnTo>
                      <a:pt x="0" y="318"/>
                    </a:lnTo>
                    <a:lnTo>
                      <a:pt x="0" y="318"/>
                    </a:lnTo>
                    <a:lnTo>
                      <a:pt x="0" y="336"/>
                    </a:lnTo>
                    <a:lnTo>
                      <a:pt x="4" y="356"/>
                    </a:lnTo>
                    <a:lnTo>
                      <a:pt x="8" y="374"/>
                    </a:lnTo>
                    <a:lnTo>
                      <a:pt x="14" y="390"/>
                    </a:lnTo>
                    <a:lnTo>
                      <a:pt x="20" y="408"/>
                    </a:lnTo>
                    <a:lnTo>
                      <a:pt x="30" y="424"/>
                    </a:lnTo>
                    <a:lnTo>
                      <a:pt x="38" y="438"/>
                    </a:lnTo>
                    <a:lnTo>
                      <a:pt x="50" y="452"/>
                    </a:lnTo>
                    <a:lnTo>
                      <a:pt x="62" y="466"/>
                    </a:lnTo>
                    <a:lnTo>
                      <a:pt x="74" y="478"/>
                    </a:lnTo>
                    <a:lnTo>
                      <a:pt x="88" y="488"/>
                    </a:lnTo>
                    <a:lnTo>
                      <a:pt x="102" y="496"/>
                    </a:lnTo>
                    <a:lnTo>
                      <a:pt x="116" y="504"/>
                    </a:lnTo>
                    <a:lnTo>
                      <a:pt x="132" y="508"/>
                    </a:lnTo>
                    <a:lnTo>
                      <a:pt x="146" y="512"/>
                    </a:lnTo>
                    <a:lnTo>
                      <a:pt x="162" y="514"/>
                    </a:lnTo>
                    <a:lnTo>
                      <a:pt x="212" y="514"/>
                    </a:lnTo>
                    <a:lnTo>
                      <a:pt x="482" y="514"/>
                    </a:lnTo>
                    <a:lnTo>
                      <a:pt x="482" y="498"/>
                    </a:lnTo>
                    <a:lnTo>
                      <a:pt x="482" y="498"/>
                    </a:lnTo>
                    <a:lnTo>
                      <a:pt x="468" y="494"/>
                    </a:lnTo>
                    <a:lnTo>
                      <a:pt x="456" y="488"/>
                    </a:lnTo>
                    <a:lnTo>
                      <a:pt x="446" y="482"/>
                    </a:lnTo>
                    <a:lnTo>
                      <a:pt x="438" y="474"/>
                    </a:lnTo>
                    <a:lnTo>
                      <a:pt x="432" y="466"/>
                    </a:lnTo>
                    <a:lnTo>
                      <a:pt x="428" y="456"/>
                    </a:lnTo>
                    <a:lnTo>
                      <a:pt x="426" y="448"/>
                    </a:lnTo>
                    <a:lnTo>
                      <a:pt x="426" y="438"/>
                    </a:lnTo>
                    <a:lnTo>
                      <a:pt x="426" y="438"/>
                    </a:lnTo>
                    <a:close/>
                    <a:moveTo>
                      <a:pt x="304" y="444"/>
                    </a:moveTo>
                    <a:lnTo>
                      <a:pt x="304" y="444"/>
                    </a:lnTo>
                    <a:lnTo>
                      <a:pt x="302" y="452"/>
                    </a:lnTo>
                    <a:lnTo>
                      <a:pt x="300" y="458"/>
                    </a:lnTo>
                    <a:lnTo>
                      <a:pt x="296" y="466"/>
                    </a:lnTo>
                    <a:lnTo>
                      <a:pt x="292" y="472"/>
                    </a:lnTo>
                    <a:lnTo>
                      <a:pt x="284" y="476"/>
                    </a:lnTo>
                    <a:lnTo>
                      <a:pt x="276" y="480"/>
                    </a:lnTo>
                    <a:lnTo>
                      <a:pt x="266" y="484"/>
                    </a:lnTo>
                    <a:lnTo>
                      <a:pt x="256" y="484"/>
                    </a:lnTo>
                    <a:lnTo>
                      <a:pt x="256" y="484"/>
                    </a:lnTo>
                    <a:lnTo>
                      <a:pt x="244" y="482"/>
                    </a:lnTo>
                    <a:lnTo>
                      <a:pt x="234" y="480"/>
                    </a:lnTo>
                    <a:lnTo>
                      <a:pt x="212" y="474"/>
                    </a:lnTo>
                    <a:lnTo>
                      <a:pt x="212" y="474"/>
                    </a:lnTo>
                    <a:lnTo>
                      <a:pt x="192" y="462"/>
                    </a:lnTo>
                    <a:lnTo>
                      <a:pt x="176" y="446"/>
                    </a:lnTo>
                    <a:lnTo>
                      <a:pt x="160" y="428"/>
                    </a:lnTo>
                    <a:lnTo>
                      <a:pt x="148" y="408"/>
                    </a:lnTo>
                    <a:lnTo>
                      <a:pt x="136" y="386"/>
                    </a:lnTo>
                    <a:lnTo>
                      <a:pt x="128" y="364"/>
                    </a:lnTo>
                    <a:lnTo>
                      <a:pt x="124" y="338"/>
                    </a:lnTo>
                    <a:lnTo>
                      <a:pt x="120" y="314"/>
                    </a:lnTo>
                    <a:lnTo>
                      <a:pt x="120" y="314"/>
                    </a:lnTo>
                    <a:lnTo>
                      <a:pt x="122" y="292"/>
                    </a:lnTo>
                    <a:lnTo>
                      <a:pt x="126" y="268"/>
                    </a:lnTo>
                    <a:lnTo>
                      <a:pt x="132" y="244"/>
                    </a:lnTo>
                    <a:lnTo>
                      <a:pt x="142" y="220"/>
                    </a:lnTo>
                    <a:lnTo>
                      <a:pt x="154" y="200"/>
                    </a:lnTo>
                    <a:lnTo>
                      <a:pt x="162" y="190"/>
                    </a:lnTo>
                    <a:lnTo>
                      <a:pt x="170" y="182"/>
                    </a:lnTo>
                    <a:lnTo>
                      <a:pt x="180" y="176"/>
                    </a:lnTo>
                    <a:lnTo>
                      <a:pt x="190" y="170"/>
                    </a:lnTo>
                    <a:lnTo>
                      <a:pt x="200" y="166"/>
                    </a:lnTo>
                    <a:lnTo>
                      <a:pt x="212" y="164"/>
                    </a:lnTo>
                    <a:lnTo>
                      <a:pt x="212" y="164"/>
                    </a:lnTo>
                    <a:lnTo>
                      <a:pt x="222" y="164"/>
                    </a:lnTo>
                    <a:lnTo>
                      <a:pt x="222" y="164"/>
                    </a:lnTo>
                    <a:lnTo>
                      <a:pt x="238" y="164"/>
                    </a:lnTo>
                    <a:lnTo>
                      <a:pt x="254" y="166"/>
                    </a:lnTo>
                    <a:lnTo>
                      <a:pt x="268" y="172"/>
                    </a:lnTo>
                    <a:lnTo>
                      <a:pt x="280" y="178"/>
                    </a:lnTo>
                    <a:lnTo>
                      <a:pt x="290" y="188"/>
                    </a:lnTo>
                    <a:lnTo>
                      <a:pt x="298" y="200"/>
                    </a:lnTo>
                    <a:lnTo>
                      <a:pt x="302" y="214"/>
                    </a:lnTo>
                    <a:lnTo>
                      <a:pt x="304" y="232"/>
                    </a:lnTo>
                    <a:lnTo>
                      <a:pt x="304" y="4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Freeform 84"/>
              <p:cNvSpPr>
                <a:spLocks noEditPoints="1"/>
              </p:cNvSpPr>
              <p:nvPr/>
            </p:nvSpPr>
            <p:spPr bwMode="auto">
              <a:xfrm>
                <a:off x="6141" y="4590"/>
                <a:ext cx="189" cy="573"/>
              </a:xfrm>
              <a:custGeom>
                <a:avLst/>
                <a:gdLst>
                  <a:gd name="T0" fmla="*/ 40 w 70"/>
                  <a:gd name="T1" fmla="*/ 0 h 212"/>
                  <a:gd name="T2" fmla="*/ 40 w 70"/>
                  <a:gd name="T3" fmla="*/ 0 h 212"/>
                  <a:gd name="T4" fmla="*/ 46 w 70"/>
                  <a:gd name="T5" fmla="*/ 2 h 212"/>
                  <a:gd name="T6" fmla="*/ 52 w 70"/>
                  <a:gd name="T7" fmla="*/ 6 h 212"/>
                  <a:gd name="T8" fmla="*/ 58 w 70"/>
                  <a:gd name="T9" fmla="*/ 14 h 212"/>
                  <a:gd name="T10" fmla="*/ 60 w 70"/>
                  <a:gd name="T11" fmla="*/ 22 h 212"/>
                  <a:gd name="T12" fmla="*/ 60 w 70"/>
                  <a:gd name="T13" fmla="*/ 22 h 212"/>
                  <a:gd name="T14" fmla="*/ 58 w 70"/>
                  <a:gd name="T15" fmla="*/ 30 h 212"/>
                  <a:gd name="T16" fmla="*/ 52 w 70"/>
                  <a:gd name="T17" fmla="*/ 36 h 212"/>
                  <a:gd name="T18" fmla="*/ 46 w 70"/>
                  <a:gd name="T19" fmla="*/ 40 h 212"/>
                  <a:gd name="T20" fmla="*/ 40 w 70"/>
                  <a:gd name="T21" fmla="*/ 42 h 212"/>
                  <a:gd name="T22" fmla="*/ 40 w 70"/>
                  <a:gd name="T23" fmla="*/ 42 h 212"/>
                  <a:gd name="T24" fmla="*/ 30 w 70"/>
                  <a:gd name="T25" fmla="*/ 40 h 212"/>
                  <a:gd name="T26" fmla="*/ 24 w 70"/>
                  <a:gd name="T27" fmla="*/ 36 h 212"/>
                  <a:gd name="T28" fmla="*/ 20 w 70"/>
                  <a:gd name="T29" fmla="*/ 30 h 212"/>
                  <a:gd name="T30" fmla="*/ 18 w 70"/>
                  <a:gd name="T31" fmla="*/ 22 h 212"/>
                  <a:gd name="T32" fmla="*/ 18 w 70"/>
                  <a:gd name="T33" fmla="*/ 22 h 212"/>
                  <a:gd name="T34" fmla="*/ 20 w 70"/>
                  <a:gd name="T35" fmla="*/ 14 h 212"/>
                  <a:gd name="T36" fmla="*/ 24 w 70"/>
                  <a:gd name="T37" fmla="*/ 6 h 212"/>
                  <a:gd name="T38" fmla="*/ 30 w 70"/>
                  <a:gd name="T39" fmla="*/ 2 h 212"/>
                  <a:gd name="T40" fmla="*/ 40 w 70"/>
                  <a:gd name="T41" fmla="*/ 0 h 212"/>
                  <a:gd name="T42" fmla="*/ 40 w 70"/>
                  <a:gd name="T43" fmla="*/ 0 h 212"/>
                  <a:gd name="T44" fmla="*/ 24 w 70"/>
                  <a:gd name="T45" fmla="*/ 102 h 212"/>
                  <a:gd name="T46" fmla="*/ 24 w 70"/>
                  <a:gd name="T47" fmla="*/ 102 h 212"/>
                  <a:gd name="T48" fmla="*/ 24 w 70"/>
                  <a:gd name="T49" fmla="*/ 94 h 212"/>
                  <a:gd name="T50" fmla="*/ 20 w 70"/>
                  <a:gd name="T51" fmla="*/ 88 h 212"/>
                  <a:gd name="T52" fmla="*/ 18 w 70"/>
                  <a:gd name="T53" fmla="*/ 86 h 212"/>
                  <a:gd name="T54" fmla="*/ 14 w 70"/>
                  <a:gd name="T55" fmla="*/ 84 h 212"/>
                  <a:gd name="T56" fmla="*/ 10 w 70"/>
                  <a:gd name="T57" fmla="*/ 82 h 212"/>
                  <a:gd name="T58" fmla="*/ 4 w 70"/>
                  <a:gd name="T59" fmla="*/ 82 h 212"/>
                  <a:gd name="T60" fmla="*/ 4 w 70"/>
                  <a:gd name="T61" fmla="*/ 82 h 212"/>
                  <a:gd name="T62" fmla="*/ 30 w 70"/>
                  <a:gd name="T63" fmla="*/ 72 h 212"/>
                  <a:gd name="T64" fmla="*/ 54 w 70"/>
                  <a:gd name="T65" fmla="*/ 58 h 212"/>
                  <a:gd name="T66" fmla="*/ 54 w 70"/>
                  <a:gd name="T67" fmla="*/ 186 h 212"/>
                  <a:gd name="T68" fmla="*/ 54 w 70"/>
                  <a:gd name="T69" fmla="*/ 186 h 212"/>
                  <a:gd name="T70" fmla="*/ 54 w 70"/>
                  <a:gd name="T71" fmla="*/ 198 h 212"/>
                  <a:gd name="T72" fmla="*/ 56 w 70"/>
                  <a:gd name="T73" fmla="*/ 204 h 212"/>
                  <a:gd name="T74" fmla="*/ 60 w 70"/>
                  <a:gd name="T75" fmla="*/ 208 h 212"/>
                  <a:gd name="T76" fmla="*/ 68 w 70"/>
                  <a:gd name="T77" fmla="*/ 208 h 212"/>
                  <a:gd name="T78" fmla="*/ 70 w 70"/>
                  <a:gd name="T79" fmla="*/ 212 h 212"/>
                  <a:gd name="T80" fmla="*/ 0 w 70"/>
                  <a:gd name="T81" fmla="*/ 212 h 212"/>
                  <a:gd name="T82" fmla="*/ 0 w 70"/>
                  <a:gd name="T83" fmla="*/ 208 h 212"/>
                  <a:gd name="T84" fmla="*/ 0 w 70"/>
                  <a:gd name="T85" fmla="*/ 208 h 212"/>
                  <a:gd name="T86" fmla="*/ 10 w 70"/>
                  <a:gd name="T87" fmla="*/ 208 h 212"/>
                  <a:gd name="T88" fmla="*/ 18 w 70"/>
                  <a:gd name="T89" fmla="*/ 204 h 212"/>
                  <a:gd name="T90" fmla="*/ 22 w 70"/>
                  <a:gd name="T91" fmla="*/ 196 h 212"/>
                  <a:gd name="T92" fmla="*/ 24 w 70"/>
                  <a:gd name="T93" fmla="*/ 186 h 212"/>
                  <a:gd name="T94" fmla="*/ 24 w 70"/>
                  <a:gd name="T95" fmla="*/ 102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0" h="212">
                    <a:moveTo>
                      <a:pt x="40" y="0"/>
                    </a:moveTo>
                    <a:lnTo>
                      <a:pt x="40" y="0"/>
                    </a:lnTo>
                    <a:lnTo>
                      <a:pt x="46" y="2"/>
                    </a:lnTo>
                    <a:lnTo>
                      <a:pt x="52" y="6"/>
                    </a:lnTo>
                    <a:lnTo>
                      <a:pt x="58" y="14"/>
                    </a:lnTo>
                    <a:lnTo>
                      <a:pt x="60" y="22"/>
                    </a:lnTo>
                    <a:lnTo>
                      <a:pt x="60" y="22"/>
                    </a:lnTo>
                    <a:lnTo>
                      <a:pt x="58" y="30"/>
                    </a:lnTo>
                    <a:lnTo>
                      <a:pt x="52" y="36"/>
                    </a:lnTo>
                    <a:lnTo>
                      <a:pt x="46" y="40"/>
                    </a:lnTo>
                    <a:lnTo>
                      <a:pt x="40" y="42"/>
                    </a:lnTo>
                    <a:lnTo>
                      <a:pt x="40" y="42"/>
                    </a:lnTo>
                    <a:lnTo>
                      <a:pt x="30" y="40"/>
                    </a:lnTo>
                    <a:lnTo>
                      <a:pt x="24" y="36"/>
                    </a:lnTo>
                    <a:lnTo>
                      <a:pt x="20" y="30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0" y="14"/>
                    </a:lnTo>
                    <a:lnTo>
                      <a:pt x="24" y="6"/>
                    </a:lnTo>
                    <a:lnTo>
                      <a:pt x="30" y="2"/>
                    </a:lnTo>
                    <a:lnTo>
                      <a:pt x="40" y="0"/>
                    </a:lnTo>
                    <a:lnTo>
                      <a:pt x="40" y="0"/>
                    </a:lnTo>
                    <a:close/>
                    <a:moveTo>
                      <a:pt x="24" y="102"/>
                    </a:moveTo>
                    <a:lnTo>
                      <a:pt x="24" y="102"/>
                    </a:lnTo>
                    <a:lnTo>
                      <a:pt x="24" y="94"/>
                    </a:lnTo>
                    <a:lnTo>
                      <a:pt x="20" y="88"/>
                    </a:lnTo>
                    <a:lnTo>
                      <a:pt x="18" y="86"/>
                    </a:lnTo>
                    <a:lnTo>
                      <a:pt x="14" y="84"/>
                    </a:lnTo>
                    <a:lnTo>
                      <a:pt x="10" y="82"/>
                    </a:lnTo>
                    <a:lnTo>
                      <a:pt x="4" y="82"/>
                    </a:lnTo>
                    <a:lnTo>
                      <a:pt x="4" y="82"/>
                    </a:lnTo>
                    <a:lnTo>
                      <a:pt x="30" y="72"/>
                    </a:lnTo>
                    <a:lnTo>
                      <a:pt x="54" y="58"/>
                    </a:lnTo>
                    <a:lnTo>
                      <a:pt x="54" y="186"/>
                    </a:lnTo>
                    <a:lnTo>
                      <a:pt x="54" y="186"/>
                    </a:lnTo>
                    <a:lnTo>
                      <a:pt x="54" y="198"/>
                    </a:lnTo>
                    <a:lnTo>
                      <a:pt x="56" y="204"/>
                    </a:lnTo>
                    <a:lnTo>
                      <a:pt x="60" y="208"/>
                    </a:lnTo>
                    <a:lnTo>
                      <a:pt x="68" y="208"/>
                    </a:lnTo>
                    <a:lnTo>
                      <a:pt x="70" y="212"/>
                    </a:lnTo>
                    <a:lnTo>
                      <a:pt x="0" y="212"/>
                    </a:lnTo>
                    <a:lnTo>
                      <a:pt x="0" y="208"/>
                    </a:lnTo>
                    <a:lnTo>
                      <a:pt x="0" y="208"/>
                    </a:lnTo>
                    <a:lnTo>
                      <a:pt x="10" y="208"/>
                    </a:lnTo>
                    <a:lnTo>
                      <a:pt x="18" y="204"/>
                    </a:lnTo>
                    <a:lnTo>
                      <a:pt x="22" y="196"/>
                    </a:lnTo>
                    <a:lnTo>
                      <a:pt x="24" y="186"/>
                    </a:lnTo>
                    <a:lnTo>
                      <a:pt x="24" y="10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85"/>
              <p:cNvSpPr>
                <a:spLocks noEditPoints="1"/>
              </p:cNvSpPr>
              <p:nvPr/>
            </p:nvSpPr>
            <p:spPr bwMode="auto">
              <a:xfrm>
                <a:off x="7677" y="4590"/>
                <a:ext cx="200" cy="573"/>
              </a:xfrm>
              <a:custGeom>
                <a:avLst/>
                <a:gdLst>
                  <a:gd name="T0" fmla="*/ 40 w 74"/>
                  <a:gd name="T1" fmla="*/ 0 h 212"/>
                  <a:gd name="T2" fmla="*/ 40 w 74"/>
                  <a:gd name="T3" fmla="*/ 0 h 212"/>
                  <a:gd name="T4" fmla="*/ 48 w 74"/>
                  <a:gd name="T5" fmla="*/ 2 h 212"/>
                  <a:gd name="T6" fmla="*/ 54 w 74"/>
                  <a:gd name="T7" fmla="*/ 6 h 212"/>
                  <a:gd name="T8" fmla="*/ 58 w 74"/>
                  <a:gd name="T9" fmla="*/ 14 h 212"/>
                  <a:gd name="T10" fmla="*/ 60 w 74"/>
                  <a:gd name="T11" fmla="*/ 22 h 212"/>
                  <a:gd name="T12" fmla="*/ 60 w 74"/>
                  <a:gd name="T13" fmla="*/ 22 h 212"/>
                  <a:gd name="T14" fmla="*/ 58 w 74"/>
                  <a:gd name="T15" fmla="*/ 30 h 212"/>
                  <a:gd name="T16" fmla="*/ 54 w 74"/>
                  <a:gd name="T17" fmla="*/ 36 h 212"/>
                  <a:gd name="T18" fmla="*/ 48 w 74"/>
                  <a:gd name="T19" fmla="*/ 40 h 212"/>
                  <a:gd name="T20" fmla="*/ 40 w 74"/>
                  <a:gd name="T21" fmla="*/ 42 h 212"/>
                  <a:gd name="T22" fmla="*/ 40 w 74"/>
                  <a:gd name="T23" fmla="*/ 42 h 212"/>
                  <a:gd name="T24" fmla="*/ 32 w 74"/>
                  <a:gd name="T25" fmla="*/ 40 h 212"/>
                  <a:gd name="T26" fmla="*/ 24 w 74"/>
                  <a:gd name="T27" fmla="*/ 36 h 212"/>
                  <a:gd name="T28" fmla="*/ 20 w 74"/>
                  <a:gd name="T29" fmla="*/ 30 h 212"/>
                  <a:gd name="T30" fmla="*/ 18 w 74"/>
                  <a:gd name="T31" fmla="*/ 22 h 212"/>
                  <a:gd name="T32" fmla="*/ 18 w 74"/>
                  <a:gd name="T33" fmla="*/ 22 h 212"/>
                  <a:gd name="T34" fmla="*/ 20 w 74"/>
                  <a:gd name="T35" fmla="*/ 14 h 212"/>
                  <a:gd name="T36" fmla="*/ 24 w 74"/>
                  <a:gd name="T37" fmla="*/ 6 h 212"/>
                  <a:gd name="T38" fmla="*/ 32 w 74"/>
                  <a:gd name="T39" fmla="*/ 2 h 212"/>
                  <a:gd name="T40" fmla="*/ 40 w 74"/>
                  <a:gd name="T41" fmla="*/ 0 h 212"/>
                  <a:gd name="T42" fmla="*/ 40 w 74"/>
                  <a:gd name="T43" fmla="*/ 0 h 212"/>
                  <a:gd name="T44" fmla="*/ 24 w 74"/>
                  <a:gd name="T45" fmla="*/ 102 h 212"/>
                  <a:gd name="T46" fmla="*/ 24 w 74"/>
                  <a:gd name="T47" fmla="*/ 102 h 212"/>
                  <a:gd name="T48" fmla="*/ 24 w 74"/>
                  <a:gd name="T49" fmla="*/ 94 h 212"/>
                  <a:gd name="T50" fmla="*/ 22 w 74"/>
                  <a:gd name="T51" fmla="*/ 88 h 212"/>
                  <a:gd name="T52" fmla="*/ 20 w 74"/>
                  <a:gd name="T53" fmla="*/ 86 h 212"/>
                  <a:gd name="T54" fmla="*/ 16 w 74"/>
                  <a:gd name="T55" fmla="*/ 84 h 212"/>
                  <a:gd name="T56" fmla="*/ 10 w 74"/>
                  <a:gd name="T57" fmla="*/ 82 h 212"/>
                  <a:gd name="T58" fmla="*/ 4 w 74"/>
                  <a:gd name="T59" fmla="*/ 82 h 212"/>
                  <a:gd name="T60" fmla="*/ 4 w 74"/>
                  <a:gd name="T61" fmla="*/ 82 h 212"/>
                  <a:gd name="T62" fmla="*/ 30 w 74"/>
                  <a:gd name="T63" fmla="*/ 72 h 212"/>
                  <a:gd name="T64" fmla="*/ 54 w 74"/>
                  <a:gd name="T65" fmla="*/ 58 h 212"/>
                  <a:gd name="T66" fmla="*/ 54 w 74"/>
                  <a:gd name="T67" fmla="*/ 186 h 212"/>
                  <a:gd name="T68" fmla="*/ 54 w 74"/>
                  <a:gd name="T69" fmla="*/ 186 h 212"/>
                  <a:gd name="T70" fmla="*/ 56 w 74"/>
                  <a:gd name="T71" fmla="*/ 198 h 212"/>
                  <a:gd name="T72" fmla="*/ 60 w 74"/>
                  <a:gd name="T73" fmla="*/ 204 h 212"/>
                  <a:gd name="T74" fmla="*/ 66 w 74"/>
                  <a:gd name="T75" fmla="*/ 208 h 212"/>
                  <a:gd name="T76" fmla="*/ 74 w 74"/>
                  <a:gd name="T77" fmla="*/ 208 h 212"/>
                  <a:gd name="T78" fmla="*/ 74 w 74"/>
                  <a:gd name="T79" fmla="*/ 212 h 212"/>
                  <a:gd name="T80" fmla="*/ 0 w 74"/>
                  <a:gd name="T81" fmla="*/ 212 h 212"/>
                  <a:gd name="T82" fmla="*/ 0 w 74"/>
                  <a:gd name="T83" fmla="*/ 208 h 212"/>
                  <a:gd name="T84" fmla="*/ 0 w 74"/>
                  <a:gd name="T85" fmla="*/ 208 h 212"/>
                  <a:gd name="T86" fmla="*/ 12 w 74"/>
                  <a:gd name="T87" fmla="*/ 208 h 212"/>
                  <a:gd name="T88" fmla="*/ 20 w 74"/>
                  <a:gd name="T89" fmla="*/ 204 h 212"/>
                  <a:gd name="T90" fmla="*/ 22 w 74"/>
                  <a:gd name="T91" fmla="*/ 196 h 212"/>
                  <a:gd name="T92" fmla="*/ 24 w 74"/>
                  <a:gd name="T93" fmla="*/ 186 h 212"/>
                  <a:gd name="T94" fmla="*/ 24 w 74"/>
                  <a:gd name="T95" fmla="*/ 102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4" h="212">
                    <a:moveTo>
                      <a:pt x="40" y="0"/>
                    </a:moveTo>
                    <a:lnTo>
                      <a:pt x="40" y="0"/>
                    </a:lnTo>
                    <a:lnTo>
                      <a:pt x="48" y="2"/>
                    </a:lnTo>
                    <a:lnTo>
                      <a:pt x="54" y="6"/>
                    </a:lnTo>
                    <a:lnTo>
                      <a:pt x="58" y="14"/>
                    </a:lnTo>
                    <a:lnTo>
                      <a:pt x="60" y="22"/>
                    </a:lnTo>
                    <a:lnTo>
                      <a:pt x="60" y="22"/>
                    </a:lnTo>
                    <a:lnTo>
                      <a:pt x="58" y="30"/>
                    </a:lnTo>
                    <a:lnTo>
                      <a:pt x="54" y="36"/>
                    </a:lnTo>
                    <a:lnTo>
                      <a:pt x="48" y="40"/>
                    </a:lnTo>
                    <a:lnTo>
                      <a:pt x="40" y="42"/>
                    </a:lnTo>
                    <a:lnTo>
                      <a:pt x="40" y="42"/>
                    </a:lnTo>
                    <a:lnTo>
                      <a:pt x="32" y="40"/>
                    </a:lnTo>
                    <a:lnTo>
                      <a:pt x="24" y="36"/>
                    </a:lnTo>
                    <a:lnTo>
                      <a:pt x="20" y="30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0" y="14"/>
                    </a:lnTo>
                    <a:lnTo>
                      <a:pt x="24" y="6"/>
                    </a:lnTo>
                    <a:lnTo>
                      <a:pt x="32" y="2"/>
                    </a:lnTo>
                    <a:lnTo>
                      <a:pt x="40" y="0"/>
                    </a:lnTo>
                    <a:lnTo>
                      <a:pt x="40" y="0"/>
                    </a:lnTo>
                    <a:close/>
                    <a:moveTo>
                      <a:pt x="24" y="102"/>
                    </a:moveTo>
                    <a:lnTo>
                      <a:pt x="24" y="102"/>
                    </a:lnTo>
                    <a:lnTo>
                      <a:pt x="24" y="94"/>
                    </a:lnTo>
                    <a:lnTo>
                      <a:pt x="22" y="88"/>
                    </a:lnTo>
                    <a:lnTo>
                      <a:pt x="20" y="86"/>
                    </a:lnTo>
                    <a:lnTo>
                      <a:pt x="16" y="84"/>
                    </a:lnTo>
                    <a:lnTo>
                      <a:pt x="10" y="82"/>
                    </a:lnTo>
                    <a:lnTo>
                      <a:pt x="4" y="82"/>
                    </a:lnTo>
                    <a:lnTo>
                      <a:pt x="4" y="82"/>
                    </a:lnTo>
                    <a:lnTo>
                      <a:pt x="30" y="72"/>
                    </a:lnTo>
                    <a:lnTo>
                      <a:pt x="54" y="58"/>
                    </a:lnTo>
                    <a:lnTo>
                      <a:pt x="54" y="186"/>
                    </a:lnTo>
                    <a:lnTo>
                      <a:pt x="54" y="186"/>
                    </a:lnTo>
                    <a:lnTo>
                      <a:pt x="56" y="198"/>
                    </a:lnTo>
                    <a:lnTo>
                      <a:pt x="60" y="204"/>
                    </a:lnTo>
                    <a:lnTo>
                      <a:pt x="66" y="208"/>
                    </a:lnTo>
                    <a:lnTo>
                      <a:pt x="74" y="208"/>
                    </a:lnTo>
                    <a:lnTo>
                      <a:pt x="74" y="212"/>
                    </a:lnTo>
                    <a:lnTo>
                      <a:pt x="0" y="212"/>
                    </a:lnTo>
                    <a:lnTo>
                      <a:pt x="0" y="208"/>
                    </a:lnTo>
                    <a:lnTo>
                      <a:pt x="0" y="208"/>
                    </a:lnTo>
                    <a:lnTo>
                      <a:pt x="12" y="208"/>
                    </a:lnTo>
                    <a:lnTo>
                      <a:pt x="20" y="204"/>
                    </a:lnTo>
                    <a:lnTo>
                      <a:pt x="22" y="196"/>
                    </a:lnTo>
                    <a:lnTo>
                      <a:pt x="24" y="186"/>
                    </a:lnTo>
                    <a:lnTo>
                      <a:pt x="24" y="10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2743200"/>
            <a:ext cx="9144000" cy="1066800"/>
            <a:chOff x="0" y="0"/>
            <a:chExt cx="5760" cy="672"/>
          </a:xfrm>
        </p:grpSpPr>
        <p:sp>
          <p:nvSpPr>
            <p:cNvPr id="571396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136" cy="672"/>
            </a:xfrm>
            <a:prstGeom prst="rect">
              <a:avLst/>
            </a:prstGeom>
            <a:solidFill>
              <a:schemeClr val="tx1">
                <a:alpha val="60001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/>
              <a:r>
                <a:rPr lang="en-US" sz="4400" b="1" dirty="0" smtClean="0">
                  <a:solidFill>
                    <a:srgbClr val="FFFF00"/>
                  </a:solidFill>
                  <a:latin typeface="Garamond" pitchFamily="18" charset="0"/>
                </a:rPr>
                <a:t>ALU software structure</a:t>
              </a:r>
              <a:endParaRPr lang="en-US" sz="4400" b="1" dirty="0">
                <a:solidFill>
                  <a:srgbClr val="FFFF00"/>
                </a:solidFill>
                <a:latin typeface="Garamond" pitchFamily="18" charset="0"/>
              </a:endParaRPr>
            </a:p>
          </p:txBody>
        </p:sp>
        <p:pic>
          <p:nvPicPr>
            <p:cNvPr id="571397" name="Picture 5" descr="ALU_icon_rnd_lg_navy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088" y="0"/>
              <a:ext cx="672" cy="672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18091925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9539" name="Picture 19"/>
          <p:cNvPicPr>
            <a:picLocks noChangeAspect="1" noChangeArrowheads="1"/>
          </p:cNvPicPr>
          <p:nvPr/>
        </p:nvPicPr>
        <p:blipFill>
          <a:blip r:embed="rId4" cstate="print"/>
          <a:srcRect l="16250" t="2000" r="16875" b="7000"/>
          <a:stretch>
            <a:fillRect/>
          </a:stretch>
        </p:blipFill>
        <p:spPr bwMode="auto">
          <a:xfrm>
            <a:off x="685800" y="106823"/>
            <a:ext cx="7759002" cy="6598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19526" name="Group 6"/>
          <p:cNvGrpSpPr>
            <a:grpSpLocks/>
          </p:cNvGrpSpPr>
          <p:nvPr/>
        </p:nvGrpSpPr>
        <p:grpSpPr bwMode="auto">
          <a:xfrm>
            <a:off x="990600" y="4191000"/>
            <a:ext cx="5029200" cy="2362200"/>
            <a:chOff x="624" y="2400"/>
            <a:chExt cx="3216" cy="1440"/>
          </a:xfrm>
        </p:grpSpPr>
        <p:sp>
          <p:nvSpPr>
            <p:cNvPr id="619527" name="Line 7"/>
            <p:cNvSpPr>
              <a:spLocks noChangeShapeType="1"/>
            </p:cNvSpPr>
            <p:nvPr/>
          </p:nvSpPr>
          <p:spPr bwMode="auto">
            <a:xfrm>
              <a:off x="2016" y="2688"/>
              <a:ext cx="576" cy="2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9528" name="Text Box 8"/>
            <p:cNvSpPr txBox="1">
              <a:spLocks noChangeArrowheads="1"/>
            </p:cNvSpPr>
            <p:nvPr/>
          </p:nvSpPr>
          <p:spPr bwMode="auto">
            <a:xfrm>
              <a:off x="624" y="2448"/>
              <a:ext cx="1344" cy="97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400" b="1" dirty="0">
                  <a:solidFill>
                    <a:srgbClr val="000000"/>
                  </a:solidFill>
                  <a:latin typeface="Garamond" pitchFamily="18" charset="0"/>
                </a:rPr>
                <a:t>Module II: </a:t>
              </a:r>
            </a:p>
            <a:p>
              <a:r>
                <a:rPr lang="en-US" sz="2400" b="1" dirty="0">
                  <a:solidFill>
                    <a:srgbClr val="000000"/>
                  </a:solidFill>
                  <a:latin typeface="Garamond" pitchFamily="18" charset="0"/>
                </a:rPr>
                <a:t>Assign Emission</a:t>
              </a:r>
            </a:p>
            <a:p>
              <a:r>
                <a:rPr lang="en-US" sz="2400" b="1" dirty="0">
                  <a:solidFill>
                    <a:srgbClr val="000000"/>
                  </a:solidFill>
                  <a:latin typeface="Garamond" pitchFamily="18" charset="0"/>
                </a:rPr>
                <a:t>Factors</a:t>
              </a:r>
            </a:p>
          </p:txBody>
        </p:sp>
        <p:sp>
          <p:nvSpPr>
            <p:cNvPr id="619529" name="Rectangle 9"/>
            <p:cNvSpPr>
              <a:spLocks noChangeArrowheads="1"/>
            </p:cNvSpPr>
            <p:nvPr/>
          </p:nvSpPr>
          <p:spPr bwMode="auto">
            <a:xfrm>
              <a:off x="2592" y="2400"/>
              <a:ext cx="1248" cy="144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19530" name="Group 10"/>
          <p:cNvGrpSpPr>
            <a:grpSpLocks/>
          </p:cNvGrpSpPr>
          <p:nvPr/>
        </p:nvGrpSpPr>
        <p:grpSpPr bwMode="auto">
          <a:xfrm>
            <a:off x="3048000" y="4191000"/>
            <a:ext cx="5029200" cy="2362200"/>
            <a:chOff x="624" y="2400"/>
            <a:chExt cx="3216" cy="1440"/>
          </a:xfrm>
        </p:grpSpPr>
        <p:sp>
          <p:nvSpPr>
            <p:cNvPr id="619531" name="Line 11"/>
            <p:cNvSpPr>
              <a:spLocks noChangeShapeType="1"/>
            </p:cNvSpPr>
            <p:nvPr/>
          </p:nvSpPr>
          <p:spPr bwMode="auto">
            <a:xfrm>
              <a:off x="2016" y="2688"/>
              <a:ext cx="576" cy="2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9532" name="Text Box 12"/>
            <p:cNvSpPr txBox="1">
              <a:spLocks noChangeArrowheads="1"/>
            </p:cNvSpPr>
            <p:nvPr/>
          </p:nvSpPr>
          <p:spPr bwMode="auto">
            <a:xfrm>
              <a:off x="624" y="2448"/>
              <a:ext cx="1344" cy="97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  <a:latin typeface="Garamond" pitchFamily="18" charset="0"/>
                </a:rPr>
                <a:t>Module III: </a:t>
              </a:r>
            </a:p>
            <a:p>
              <a:r>
                <a:rPr lang="en-US" sz="2400" b="1">
                  <a:solidFill>
                    <a:srgbClr val="000000"/>
                  </a:solidFill>
                  <a:latin typeface="Garamond" pitchFamily="18" charset="0"/>
                </a:rPr>
                <a:t>Complete Emission Calculations</a:t>
              </a:r>
            </a:p>
          </p:txBody>
        </p:sp>
        <p:sp>
          <p:nvSpPr>
            <p:cNvPr id="619533" name="Rectangle 13"/>
            <p:cNvSpPr>
              <a:spLocks noChangeArrowheads="1"/>
            </p:cNvSpPr>
            <p:nvPr/>
          </p:nvSpPr>
          <p:spPr bwMode="auto">
            <a:xfrm>
              <a:off x="2592" y="2400"/>
              <a:ext cx="1248" cy="144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19534" name="Group 14"/>
          <p:cNvGrpSpPr>
            <a:grpSpLocks/>
          </p:cNvGrpSpPr>
          <p:nvPr/>
        </p:nvGrpSpPr>
        <p:grpSpPr bwMode="auto">
          <a:xfrm>
            <a:off x="1041400" y="1663700"/>
            <a:ext cx="6858000" cy="2095500"/>
            <a:chOff x="624" y="1056"/>
            <a:chExt cx="4320" cy="1320"/>
          </a:xfrm>
        </p:grpSpPr>
        <p:sp>
          <p:nvSpPr>
            <p:cNvPr id="619535" name="Text Box 15"/>
            <p:cNvSpPr txBox="1">
              <a:spLocks noChangeArrowheads="1"/>
            </p:cNvSpPr>
            <p:nvPr/>
          </p:nvSpPr>
          <p:spPr bwMode="auto">
            <a:xfrm>
              <a:off x="624" y="1056"/>
              <a:ext cx="1344" cy="7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  <a:latin typeface="Garamond" pitchFamily="18" charset="0"/>
                </a:rPr>
                <a:t>Module I: </a:t>
              </a:r>
            </a:p>
            <a:p>
              <a:r>
                <a:rPr lang="en-US" sz="2400" b="1">
                  <a:solidFill>
                    <a:srgbClr val="000000"/>
                  </a:solidFill>
                  <a:latin typeface="Garamond" pitchFamily="18" charset="0"/>
                </a:rPr>
                <a:t>Activity data entry</a:t>
              </a:r>
            </a:p>
          </p:txBody>
        </p:sp>
        <p:sp>
          <p:nvSpPr>
            <p:cNvPr id="619536" name="Line 16"/>
            <p:cNvSpPr>
              <a:spLocks noChangeShapeType="1"/>
            </p:cNvSpPr>
            <p:nvPr/>
          </p:nvSpPr>
          <p:spPr bwMode="auto">
            <a:xfrm>
              <a:off x="2016" y="1296"/>
              <a:ext cx="576" cy="2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9537" name="Rectangle 17"/>
            <p:cNvSpPr>
              <a:spLocks noChangeArrowheads="1"/>
            </p:cNvSpPr>
            <p:nvPr/>
          </p:nvSpPr>
          <p:spPr bwMode="auto">
            <a:xfrm>
              <a:off x="2544" y="1128"/>
              <a:ext cx="2400" cy="1248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252296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2133600"/>
            <a:ext cx="9144000" cy="1066800"/>
            <a:chOff x="0" y="0"/>
            <a:chExt cx="5760" cy="672"/>
          </a:xfrm>
        </p:grpSpPr>
        <p:sp>
          <p:nvSpPr>
            <p:cNvPr id="575491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136" cy="672"/>
            </a:xfrm>
            <a:prstGeom prst="rect">
              <a:avLst/>
            </a:prstGeom>
            <a:solidFill>
              <a:schemeClr val="tx1">
                <a:alpha val="60001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/>
              <a:r>
                <a:rPr lang="en-US" sz="4400" b="1">
                  <a:solidFill>
                    <a:srgbClr val="FFFF00"/>
                  </a:solidFill>
                  <a:latin typeface="Garamond" pitchFamily="18" charset="0"/>
                </a:rPr>
                <a:t>ALU Livestock Session</a:t>
              </a:r>
            </a:p>
          </p:txBody>
        </p:sp>
        <p:pic>
          <p:nvPicPr>
            <p:cNvPr id="575492" name="Picture 4" descr="ALU_icon_rnd_lg_navy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88" y="0"/>
              <a:ext cx="672" cy="672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28156649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9"/>
          <p:cNvPicPr>
            <a:picLocks noChangeAspect="1" noChangeArrowheads="1"/>
          </p:cNvPicPr>
          <p:nvPr/>
        </p:nvPicPr>
        <p:blipFill>
          <a:blip r:embed="rId3" cstate="print"/>
          <a:srcRect l="16250" t="2000" r="16875" b="7000"/>
          <a:stretch>
            <a:fillRect/>
          </a:stretch>
        </p:blipFill>
        <p:spPr bwMode="auto">
          <a:xfrm>
            <a:off x="685800" y="106823"/>
            <a:ext cx="7759002" cy="6598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57200" y="2454275"/>
            <a:ext cx="4038600" cy="1736725"/>
            <a:chOff x="192" y="1440"/>
            <a:chExt cx="2544" cy="1094"/>
          </a:xfrm>
        </p:grpSpPr>
        <p:sp>
          <p:nvSpPr>
            <p:cNvPr id="649223" name="Line 7"/>
            <p:cNvSpPr>
              <a:spLocks noChangeShapeType="1"/>
            </p:cNvSpPr>
            <p:nvPr/>
          </p:nvSpPr>
          <p:spPr bwMode="auto">
            <a:xfrm flipV="1">
              <a:off x="2400" y="1440"/>
              <a:ext cx="192" cy="57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49224" name="Text Box 8"/>
            <p:cNvSpPr txBox="1">
              <a:spLocks noChangeArrowheads="1"/>
            </p:cNvSpPr>
            <p:nvPr/>
          </p:nvSpPr>
          <p:spPr bwMode="auto">
            <a:xfrm>
              <a:off x="192" y="2016"/>
              <a:ext cx="2544" cy="51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</a:rPr>
                <a:t>Module I-Primary Data: Enter Livestock Statistics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70615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7545" name="Picture 9"/>
          <p:cNvPicPr>
            <a:picLocks noChangeAspect="1" noChangeArrowheads="1"/>
          </p:cNvPicPr>
          <p:nvPr/>
        </p:nvPicPr>
        <p:blipFill>
          <a:blip r:embed="rId2" cstate="print"/>
          <a:srcRect l="21875" t="10001" r="21875" b="12999"/>
          <a:stretch>
            <a:fillRect/>
          </a:stretch>
        </p:blipFill>
        <p:spPr bwMode="auto">
          <a:xfrm>
            <a:off x="1219200" y="609600"/>
            <a:ext cx="68580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28600" y="2819400"/>
            <a:ext cx="1828800" cy="1568450"/>
            <a:chOff x="144" y="1776"/>
            <a:chExt cx="1152" cy="988"/>
          </a:xfrm>
        </p:grpSpPr>
        <p:sp>
          <p:nvSpPr>
            <p:cNvPr id="577540" name="Line 4"/>
            <p:cNvSpPr>
              <a:spLocks noChangeShapeType="1"/>
            </p:cNvSpPr>
            <p:nvPr/>
          </p:nvSpPr>
          <p:spPr bwMode="auto">
            <a:xfrm flipV="1">
              <a:off x="912" y="1776"/>
              <a:ext cx="384" cy="52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77541" name="Text Box 5"/>
            <p:cNvSpPr txBox="1">
              <a:spLocks noChangeArrowheads="1"/>
            </p:cNvSpPr>
            <p:nvPr/>
          </p:nvSpPr>
          <p:spPr bwMode="auto">
            <a:xfrm>
              <a:off x="144" y="2016"/>
              <a:ext cx="816" cy="7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</a:rPr>
                <a:t>Select Climate </a:t>
              </a:r>
            </a:p>
            <a:p>
              <a:r>
                <a:rPr lang="en-US" sz="2400" b="1">
                  <a:solidFill>
                    <a:srgbClr val="000000"/>
                  </a:solidFill>
                </a:rPr>
                <a:t>Region</a:t>
              </a: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5188702" y="3297661"/>
            <a:ext cx="1799520" cy="3289649"/>
            <a:chOff x="4215" y="1824"/>
            <a:chExt cx="853" cy="2684"/>
          </a:xfrm>
        </p:grpSpPr>
        <p:sp>
          <p:nvSpPr>
            <p:cNvPr id="577543" name="Line 7"/>
            <p:cNvSpPr>
              <a:spLocks noChangeShapeType="1"/>
            </p:cNvSpPr>
            <p:nvPr/>
          </p:nvSpPr>
          <p:spPr bwMode="auto">
            <a:xfrm flipH="1" flipV="1">
              <a:off x="4215" y="1824"/>
              <a:ext cx="624" cy="48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77544" name="Text Box 8"/>
            <p:cNvSpPr txBox="1">
              <a:spLocks noChangeArrowheads="1"/>
            </p:cNvSpPr>
            <p:nvPr/>
          </p:nvSpPr>
          <p:spPr bwMode="auto">
            <a:xfrm>
              <a:off x="4309" y="2298"/>
              <a:ext cx="759" cy="22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000000"/>
                  </a:solidFill>
                </a:rPr>
                <a:t>Enter basic</a:t>
              </a:r>
            </a:p>
            <a:p>
              <a:r>
                <a:rPr lang="en-US" sz="2400" b="1" dirty="0">
                  <a:solidFill>
                    <a:srgbClr val="000000"/>
                  </a:solidFill>
                </a:rPr>
                <a:t>animal population numbers</a:t>
              </a:r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6705600" y="2895600"/>
            <a:ext cx="2438400" cy="2819400"/>
            <a:chOff x="4320" y="1824"/>
            <a:chExt cx="1248" cy="1592"/>
          </a:xfrm>
        </p:grpSpPr>
        <p:sp>
          <p:nvSpPr>
            <p:cNvPr id="577547" name="Line 11"/>
            <p:cNvSpPr>
              <a:spLocks noChangeShapeType="1"/>
            </p:cNvSpPr>
            <p:nvPr/>
          </p:nvSpPr>
          <p:spPr bwMode="auto">
            <a:xfrm flipH="1" flipV="1">
              <a:off x="4320" y="1824"/>
              <a:ext cx="624" cy="48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77548" name="Text Box 12"/>
            <p:cNvSpPr txBox="1">
              <a:spLocks noChangeArrowheads="1"/>
            </p:cNvSpPr>
            <p:nvPr/>
          </p:nvSpPr>
          <p:spPr bwMode="auto">
            <a:xfrm>
              <a:off x="4464" y="2208"/>
              <a:ext cx="1104" cy="120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400" b="1" dirty="0">
                  <a:solidFill>
                    <a:srgbClr val="000000"/>
                  </a:solidFill>
                </a:rPr>
                <a:t>Enter enhanced</a:t>
              </a:r>
            </a:p>
            <a:p>
              <a:r>
                <a:rPr lang="en-US" sz="2400" b="1" dirty="0">
                  <a:solidFill>
                    <a:srgbClr val="000000"/>
                  </a:solidFill>
                </a:rPr>
                <a:t>animal population numbers</a:t>
              </a:r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7543800" y="2590800"/>
            <a:ext cx="1981200" cy="1066800"/>
            <a:chOff x="4320" y="1824"/>
            <a:chExt cx="1248" cy="672"/>
          </a:xfrm>
        </p:grpSpPr>
        <p:sp>
          <p:nvSpPr>
            <p:cNvPr id="577550" name="Line 14"/>
            <p:cNvSpPr>
              <a:spLocks noChangeShapeType="1"/>
            </p:cNvSpPr>
            <p:nvPr/>
          </p:nvSpPr>
          <p:spPr bwMode="auto">
            <a:xfrm flipH="1" flipV="1">
              <a:off x="4320" y="1824"/>
              <a:ext cx="624" cy="48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77551" name="Text Box 15"/>
            <p:cNvSpPr txBox="1">
              <a:spLocks noChangeArrowheads="1"/>
            </p:cNvSpPr>
            <p:nvPr/>
          </p:nvSpPr>
          <p:spPr bwMode="auto">
            <a:xfrm>
              <a:off x="4464" y="2208"/>
              <a:ext cx="1104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</a:rPr>
                <a:t>Total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20074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8572" name="Picture 12"/>
          <p:cNvPicPr>
            <a:picLocks noChangeAspect="1" noChangeArrowheads="1"/>
          </p:cNvPicPr>
          <p:nvPr/>
        </p:nvPicPr>
        <p:blipFill>
          <a:blip r:embed="rId2" cstate="print"/>
          <a:srcRect l="28751" r="28749" b="13000"/>
          <a:stretch>
            <a:fillRect/>
          </a:stretch>
        </p:blipFill>
        <p:spPr bwMode="auto">
          <a:xfrm>
            <a:off x="1905000" y="76200"/>
            <a:ext cx="51816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5257800" y="3276600"/>
            <a:ext cx="3051175" cy="822325"/>
            <a:chOff x="3168" y="1872"/>
            <a:chExt cx="1922" cy="518"/>
          </a:xfrm>
        </p:grpSpPr>
        <p:sp>
          <p:nvSpPr>
            <p:cNvPr id="578567" name="Line 7"/>
            <p:cNvSpPr>
              <a:spLocks noChangeShapeType="1"/>
            </p:cNvSpPr>
            <p:nvPr/>
          </p:nvSpPr>
          <p:spPr bwMode="auto">
            <a:xfrm flipH="1" flipV="1">
              <a:off x="3168" y="2112"/>
              <a:ext cx="624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78568" name="Text Box 8"/>
            <p:cNvSpPr txBox="1">
              <a:spLocks noChangeArrowheads="1"/>
            </p:cNvSpPr>
            <p:nvPr/>
          </p:nvSpPr>
          <p:spPr bwMode="auto">
            <a:xfrm>
              <a:off x="3792" y="1872"/>
              <a:ext cx="1298" cy="51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</a:rPr>
                <a:t>Enter Populations</a:t>
              </a: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2133600" y="4800600"/>
            <a:ext cx="3124200" cy="1339850"/>
            <a:chOff x="768" y="3456"/>
            <a:chExt cx="1968" cy="844"/>
          </a:xfrm>
        </p:grpSpPr>
        <p:sp>
          <p:nvSpPr>
            <p:cNvPr id="578570" name="Line 10"/>
            <p:cNvSpPr>
              <a:spLocks noChangeShapeType="1"/>
            </p:cNvSpPr>
            <p:nvPr/>
          </p:nvSpPr>
          <p:spPr bwMode="auto">
            <a:xfrm flipV="1">
              <a:off x="2016" y="3456"/>
              <a:ext cx="720" cy="43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78571" name="Text Box 11"/>
            <p:cNvSpPr txBox="1">
              <a:spLocks noChangeArrowheads="1"/>
            </p:cNvSpPr>
            <p:nvPr/>
          </p:nvSpPr>
          <p:spPr bwMode="auto">
            <a:xfrm>
              <a:off x="768" y="3552"/>
              <a:ext cx="1298" cy="7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</a:rPr>
                <a:t>Enter Population Totals</a:t>
              </a:r>
            </a:p>
          </p:txBody>
        </p:sp>
      </p:grp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4953000" y="838200"/>
            <a:ext cx="3352800" cy="1371600"/>
            <a:chOff x="3024" y="624"/>
            <a:chExt cx="2112" cy="864"/>
          </a:xfrm>
        </p:grpSpPr>
        <p:sp>
          <p:nvSpPr>
            <p:cNvPr id="578580" name="Line 20"/>
            <p:cNvSpPr>
              <a:spLocks noChangeShapeType="1"/>
            </p:cNvSpPr>
            <p:nvPr/>
          </p:nvSpPr>
          <p:spPr bwMode="auto">
            <a:xfrm flipH="1">
              <a:off x="3024" y="1200"/>
              <a:ext cx="672" cy="28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78581" name="Text Box 21"/>
            <p:cNvSpPr txBox="1">
              <a:spLocks noChangeArrowheads="1"/>
            </p:cNvSpPr>
            <p:nvPr/>
          </p:nvSpPr>
          <p:spPr bwMode="auto">
            <a:xfrm>
              <a:off x="3565" y="624"/>
              <a:ext cx="1571" cy="7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</a:rPr>
                <a:t>Select Climate and Livestock Categories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30999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2356" name="Picture 4"/>
          <p:cNvPicPr>
            <a:picLocks noChangeAspect="1" noChangeArrowheads="1"/>
          </p:cNvPicPr>
          <p:nvPr/>
        </p:nvPicPr>
        <p:blipFill>
          <a:blip r:embed="rId2" cstate="print"/>
          <a:srcRect l="23125" t="8000" r="23125" b="13000"/>
          <a:stretch>
            <a:fillRect/>
          </a:stretch>
        </p:blipFill>
        <p:spPr bwMode="auto">
          <a:xfrm>
            <a:off x="1295400" y="304800"/>
            <a:ext cx="65532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352800" y="3048000"/>
            <a:ext cx="3051175" cy="822325"/>
            <a:chOff x="3168" y="1872"/>
            <a:chExt cx="1922" cy="518"/>
          </a:xfrm>
        </p:grpSpPr>
        <p:sp>
          <p:nvSpPr>
            <p:cNvPr id="612358" name="Line 6"/>
            <p:cNvSpPr>
              <a:spLocks noChangeShapeType="1"/>
            </p:cNvSpPr>
            <p:nvPr/>
          </p:nvSpPr>
          <p:spPr bwMode="auto">
            <a:xfrm flipH="1" flipV="1">
              <a:off x="3168" y="2112"/>
              <a:ext cx="624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2359" name="Text Box 7"/>
            <p:cNvSpPr txBox="1">
              <a:spLocks noChangeArrowheads="1"/>
            </p:cNvSpPr>
            <p:nvPr/>
          </p:nvSpPr>
          <p:spPr bwMode="auto">
            <a:xfrm>
              <a:off x="3792" y="1872"/>
              <a:ext cx="1298" cy="51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</a:rPr>
                <a:t>Select Subcategory</a:t>
              </a: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1905000" y="4419600"/>
            <a:ext cx="3124200" cy="1339850"/>
            <a:chOff x="768" y="3456"/>
            <a:chExt cx="1968" cy="844"/>
          </a:xfrm>
        </p:grpSpPr>
        <p:sp>
          <p:nvSpPr>
            <p:cNvPr id="612361" name="Line 9"/>
            <p:cNvSpPr>
              <a:spLocks noChangeShapeType="1"/>
            </p:cNvSpPr>
            <p:nvPr/>
          </p:nvSpPr>
          <p:spPr bwMode="auto">
            <a:xfrm flipV="1">
              <a:off x="2016" y="3456"/>
              <a:ext cx="720" cy="43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2362" name="Text Box 10"/>
            <p:cNvSpPr txBox="1">
              <a:spLocks noChangeArrowheads="1"/>
            </p:cNvSpPr>
            <p:nvPr/>
          </p:nvSpPr>
          <p:spPr bwMode="auto">
            <a:xfrm>
              <a:off x="768" y="3552"/>
              <a:ext cx="1298" cy="7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</a:rPr>
                <a:t>Enter Subcategory Totals</a:t>
              </a: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5029200" y="685800"/>
            <a:ext cx="3352800" cy="1552575"/>
            <a:chOff x="3024" y="624"/>
            <a:chExt cx="2112" cy="978"/>
          </a:xfrm>
        </p:grpSpPr>
        <p:sp>
          <p:nvSpPr>
            <p:cNvPr id="612364" name="Line 12"/>
            <p:cNvSpPr>
              <a:spLocks noChangeShapeType="1"/>
            </p:cNvSpPr>
            <p:nvPr/>
          </p:nvSpPr>
          <p:spPr bwMode="auto">
            <a:xfrm flipH="1">
              <a:off x="3024" y="1200"/>
              <a:ext cx="672" cy="28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2365" name="Text Box 13"/>
            <p:cNvSpPr txBox="1">
              <a:spLocks noChangeArrowheads="1"/>
            </p:cNvSpPr>
            <p:nvPr/>
          </p:nvSpPr>
          <p:spPr bwMode="auto">
            <a:xfrm>
              <a:off x="3565" y="624"/>
              <a:ext cx="1571" cy="97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</a:rPr>
                <a:t>Select Climate Livestock Category and Population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074135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0617" name="Picture 9"/>
          <p:cNvPicPr>
            <a:picLocks noChangeAspect="1" noChangeArrowheads="1"/>
          </p:cNvPicPr>
          <p:nvPr/>
        </p:nvPicPr>
        <p:blipFill>
          <a:blip r:embed="rId2" cstate="print"/>
          <a:srcRect l="21875" t="8000" r="21875" b="12000"/>
          <a:stretch>
            <a:fillRect/>
          </a:stretch>
        </p:blipFill>
        <p:spPr bwMode="auto">
          <a:xfrm>
            <a:off x="1219200" y="381000"/>
            <a:ext cx="6858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800600" y="990600"/>
            <a:ext cx="3962400" cy="990600"/>
            <a:chOff x="3264" y="816"/>
            <a:chExt cx="2496" cy="624"/>
          </a:xfrm>
        </p:grpSpPr>
        <p:sp>
          <p:nvSpPr>
            <p:cNvPr id="580612" name="Line 4"/>
            <p:cNvSpPr>
              <a:spLocks noChangeShapeType="1"/>
            </p:cNvSpPr>
            <p:nvPr/>
          </p:nvSpPr>
          <p:spPr bwMode="auto">
            <a:xfrm flipH="1">
              <a:off x="3264" y="1104"/>
              <a:ext cx="624" cy="33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80613" name="Text Box 5"/>
            <p:cNvSpPr txBox="1">
              <a:spLocks noChangeArrowheads="1"/>
            </p:cNvSpPr>
            <p:nvPr/>
          </p:nvSpPr>
          <p:spPr bwMode="auto">
            <a:xfrm>
              <a:off x="3840" y="816"/>
              <a:ext cx="1920" cy="51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</a:rPr>
                <a:t>Select Basic and Enhanced Categories</a:t>
              </a: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2133600" y="3962400"/>
            <a:ext cx="2865438" cy="1660525"/>
            <a:chOff x="1680" y="2496"/>
            <a:chExt cx="1805" cy="1046"/>
          </a:xfrm>
        </p:grpSpPr>
        <p:sp>
          <p:nvSpPr>
            <p:cNvPr id="580615" name="Line 7"/>
            <p:cNvSpPr>
              <a:spLocks noChangeShapeType="1"/>
            </p:cNvSpPr>
            <p:nvPr/>
          </p:nvSpPr>
          <p:spPr bwMode="auto">
            <a:xfrm flipV="1">
              <a:off x="2880" y="2496"/>
              <a:ext cx="605" cy="67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80616" name="Text Box 8"/>
            <p:cNvSpPr txBox="1">
              <a:spLocks noChangeArrowheads="1"/>
            </p:cNvSpPr>
            <p:nvPr/>
          </p:nvSpPr>
          <p:spPr bwMode="auto">
            <a:xfrm>
              <a:off x="1680" y="3024"/>
              <a:ext cx="1776" cy="51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</a:rPr>
                <a:t>Enter % of manure management system</a:t>
              </a:r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2590800" y="1981200"/>
            <a:ext cx="3352800" cy="1371600"/>
            <a:chOff x="3024" y="624"/>
            <a:chExt cx="2112" cy="864"/>
          </a:xfrm>
        </p:grpSpPr>
        <p:sp>
          <p:nvSpPr>
            <p:cNvPr id="580619" name="Line 11"/>
            <p:cNvSpPr>
              <a:spLocks noChangeShapeType="1"/>
            </p:cNvSpPr>
            <p:nvPr/>
          </p:nvSpPr>
          <p:spPr bwMode="auto">
            <a:xfrm flipH="1">
              <a:off x="3024" y="1200"/>
              <a:ext cx="672" cy="28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80620" name="Text Box 12"/>
            <p:cNvSpPr txBox="1">
              <a:spLocks noChangeArrowheads="1"/>
            </p:cNvSpPr>
            <p:nvPr/>
          </p:nvSpPr>
          <p:spPr bwMode="auto">
            <a:xfrm>
              <a:off x="3565" y="624"/>
              <a:ext cx="1571" cy="7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</a:rPr>
                <a:t>Select Manure Management Systems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42546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9"/>
          <p:cNvPicPr>
            <a:picLocks noChangeAspect="1" noChangeArrowheads="1"/>
          </p:cNvPicPr>
          <p:nvPr/>
        </p:nvPicPr>
        <p:blipFill>
          <a:blip r:embed="rId3" cstate="print"/>
          <a:srcRect l="16250" t="2000" r="16875" b="7000"/>
          <a:stretch>
            <a:fillRect/>
          </a:stretch>
        </p:blipFill>
        <p:spPr bwMode="auto">
          <a:xfrm>
            <a:off x="685800" y="106823"/>
            <a:ext cx="7759002" cy="6598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676400" y="3581400"/>
            <a:ext cx="3902075" cy="1066800"/>
            <a:chOff x="1056" y="2256"/>
            <a:chExt cx="2458" cy="672"/>
          </a:xfrm>
        </p:grpSpPr>
        <p:sp>
          <p:nvSpPr>
            <p:cNvPr id="651271" name="Line 7"/>
            <p:cNvSpPr>
              <a:spLocks noChangeShapeType="1"/>
            </p:cNvSpPr>
            <p:nvPr/>
          </p:nvSpPr>
          <p:spPr bwMode="auto">
            <a:xfrm flipV="1">
              <a:off x="2208" y="2256"/>
              <a:ext cx="528" cy="43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51272" name="Text Box 8"/>
            <p:cNvSpPr txBox="1">
              <a:spLocks noChangeArrowheads="1"/>
            </p:cNvSpPr>
            <p:nvPr/>
          </p:nvSpPr>
          <p:spPr bwMode="auto">
            <a:xfrm>
              <a:off x="1056" y="2640"/>
              <a:ext cx="2458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</a:rPr>
                <a:t>QA/QC for Primary Data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8898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9"/>
          <p:cNvPicPr>
            <a:picLocks noChangeAspect="1" noChangeArrowheads="1"/>
          </p:cNvPicPr>
          <p:nvPr/>
        </p:nvPicPr>
        <p:blipFill>
          <a:blip r:embed="rId3" cstate="print"/>
          <a:srcRect l="16250" t="2000" r="16875" b="7000"/>
          <a:stretch>
            <a:fillRect/>
          </a:stretch>
        </p:blipFill>
        <p:spPr bwMode="auto">
          <a:xfrm>
            <a:off x="685800" y="106823"/>
            <a:ext cx="7759002" cy="6598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581400" y="2438400"/>
            <a:ext cx="3902075" cy="1431925"/>
            <a:chOff x="1056" y="2256"/>
            <a:chExt cx="2458" cy="902"/>
          </a:xfrm>
        </p:grpSpPr>
        <p:sp>
          <p:nvSpPr>
            <p:cNvPr id="653316" name="Line 4"/>
            <p:cNvSpPr>
              <a:spLocks noChangeShapeType="1"/>
            </p:cNvSpPr>
            <p:nvPr/>
          </p:nvSpPr>
          <p:spPr bwMode="auto">
            <a:xfrm flipV="1">
              <a:off x="2208" y="2256"/>
              <a:ext cx="528" cy="43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53317" name="Text Box 5"/>
            <p:cNvSpPr txBox="1">
              <a:spLocks noChangeArrowheads="1"/>
            </p:cNvSpPr>
            <p:nvPr/>
          </p:nvSpPr>
          <p:spPr bwMode="auto">
            <a:xfrm>
              <a:off x="1056" y="2640"/>
              <a:ext cx="2458" cy="51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  <a:latin typeface="Garamond" pitchFamily="18" charset="0"/>
                </a:rPr>
                <a:t>Livestock Management Secondary Data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96663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304800" y="1143000"/>
            <a:ext cx="8534400" cy="5486400"/>
          </a:xfrm>
          <a:prstGeom prst="rect">
            <a:avLst/>
          </a:prstGeom>
          <a:solidFill>
            <a:schemeClr val="tx1">
              <a:alpha val="8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b="1" dirty="0" smtClean="0">
                <a:solidFill>
                  <a:schemeClr val="bg1"/>
                </a:solidFill>
                <a:latin typeface="Garamond" pitchFamily="18" charset="0"/>
              </a:rPr>
              <a:t>Primary Purpose: support reporting of GHG emissions to the UNFCCC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10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b="1" dirty="0" smtClean="0">
                <a:solidFill>
                  <a:schemeClr val="bg1"/>
                </a:solidFill>
                <a:latin typeface="Garamond" pitchFamily="18" charset="0"/>
              </a:rPr>
              <a:t>GHG Inventory </a:t>
            </a:r>
            <a:r>
              <a:rPr lang="en-US" sz="2800" b="1" dirty="0">
                <a:solidFill>
                  <a:schemeClr val="bg1"/>
                </a:solidFill>
                <a:latin typeface="Garamond" pitchFamily="18" charset="0"/>
              </a:rPr>
              <a:t>Software Program 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400" b="1" dirty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Developed for LULUCF and </a:t>
            </a:r>
            <a:r>
              <a:rPr lang="en-US" sz="2400" b="1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Agriculture </a:t>
            </a:r>
            <a:r>
              <a:rPr lang="en-US" sz="2400" b="1" dirty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Sectors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400" b="1" dirty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Based on IPCC methods </a:t>
            </a:r>
            <a:r>
              <a:rPr lang="en-US" sz="2400" b="1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(1996 </a:t>
            </a:r>
            <a:r>
              <a:rPr lang="en-US" sz="2400" b="1" dirty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GL and </a:t>
            </a:r>
            <a:r>
              <a:rPr lang="en-US" sz="2400" b="1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2000-2003 GPG</a:t>
            </a:r>
            <a:r>
              <a:rPr lang="en-US" sz="2400" b="1" dirty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)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en-US" sz="2000" b="1" dirty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Emphasis on incorporation of </a:t>
            </a:r>
            <a:r>
              <a:rPr lang="en-US" sz="2000" b="1" i="1" dirty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good practices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400" b="1" dirty="0">
                <a:solidFill>
                  <a:schemeClr val="bg1"/>
                </a:solidFill>
                <a:latin typeface="Garamond" pitchFamily="18" charset="0"/>
              </a:rPr>
              <a:t>Accommodates IPCC Tier 1 </a:t>
            </a:r>
            <a:r>
              <a:rPr lang="en-US" sz="2400" b="1" dirty="0" smtClean="0">
                <a:solidFill>
                  <a:schemeClr val="bg1"/>
                </a:solidFill>
                <a:latin typeface="Garamond" pitchFamily="18" charset="0"/>
              </a:rPr>
              <a:t>methods but allows compilers to advance inventory with the Tier 2 method capability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endParaRPr lang="en-US" sz="10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b="1" dirty="0" smtClean="0">
                <a:solidFill>
                  <a:schemeClr val="bg1"/>
                </a:solidFill>
                <a:latin typeface="Garamond" pitchFamily="18" charset="0"/>
              </a:rPr>
              <a:t>User-interface </a:t>
            </a:r>
            <a:r>
              <a:rPr lang="en-US" sz="2800" b="1" dirty="0">
                <a:solidFill>
                  <a:schemeClr val="bg1"/>
                </a:solidFill>
                <a:latin typeface="Garamond" pitchFamily="18" charset="0"/>
              </a:rPr>
              <a:t>guiding compiler through inventory </a:t>
            </a:r>
            <a:r>
              <a:rPr lang="en-US" sz="2800" b="1" dirty="0" smtClean="0">
                <a:solidFill>
                  <a:schemeClr val="bg1"/>
                </a:solidFill>
                <a:latin typeface="Garamond" pitchFamily="18" charset="0"/>
              </a:rPr>
              <a:t>process of data entry and calculations</a:t>
            </a:r>
            <a:endParaRPr lang="en-US" sz="2800" b="1" dirty="0">
              <a:solidFill>
                <a:schemeClr val="bg1"/>
              </a:solidFill>
              <a:latin typeface="Garamond" pitchFamily="18" charset="0"/>
            </a:endParaRPr>
          </a:p>
        </p:txBody>
      </p:sp>
      <p:grpSp>
        <p:nvGrpSpPr>
          <p:cNvPr id="18435" name="Group 3"/>
          <p:cNvGrpSpPr>
            <a:grpSpLocks/>
          </p:cNvGrpSpPr>
          <p:nvPr/>
        </p:nvGrpSpPr>
        <p:grpSpPr bwMode="auto">
          <a:xfrm>
            <a:off x="0" y="0"/>
            <a:ext cx="9144000" cy="1066800"/>
            <a:chOff x="0" y="0"/>
            <a:chExt cx="5760" cy="672"/>
          </a:xfrm>
        </p:grpSpPr>
        <p:sp>
          <p:nvSpPr>
            <p:cNvPr id="18436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136" cy="672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b="1" dirty="0">
                  <a:solidFill>
                    <a:srgbClr val="FFFF00"/>
                  </a:solidFill>
                  <a:latin typeface="Garamond" pitchFamily="18" charset="0"/>
                </a:rPr>
                <a:t>ALU Software Scope &amp; Design</a:t>
              </a:r>
            </a:p>
          </p:txBody>
        </p:sp>
        <p:pic>
          <p:nvPicPr>
            <p:cNvPr id="18437" name="Picture 5" descr="ALU_icon_rnd_lg_navy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88" y="0"/>
              <a:ext cx="672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0149802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4716" name="Picture 12"/>
          <p:cNvPicPr>
            <a:picLocks noChangeAspect="1" noChangeArrowheads="1"/>
          </p:cNvPicPr>
          <p:nvPr/>
        </p:nvPicPr>
        <p:blipFill>
          <a:blip r:embed="rId2" cstate="print"/>
          <a:srcRect l="16251" t="5000" r="15625" b="9000"/>
          <a:stretch>
            <a:fillRect/>
          </a:stretch>
        </p:blipFill>
        <p:spPr bwMode="auto">
          <a:xfrm>
            <a:off x="457200" y="152400"/>
            <a:ext cx="83058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33400" y="2819400"/>
            <a:ext cx="5045075" cy="1508125"/>
            <a:chOff x="336" y="1776"/>
            <a:chExt cx="3178" cy="950"/>
          </a:xfrm>
        </p:grpSpPr>
        <p:sp>
          <p:nvSpPr>
            <p:cNvPr id="584708" name="Line 4"/>
            <p:cNvSpPr>
              <a:spLocks noChangeShapeType="1"/>
            </p:cNvSpPr>
            <p:nvPr/>
          </p:nvSpPr>
          <p:spPr bwMode="auto">
            <a:xfrm flipV="1">
              <a:off x="1104" y="1776"/>
              <a:ext cx="144" cy="52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84709" name="Text Box 5"/>
            <p:cNvSpPr txBox="1">
              <a:spLocks noChangeArrowheads="1"/>
            </p:cNvSpPr>
            <p:nvPr/>
          </p:nvSpPr>
          <p:spPr bwMode="auto">
            <a:xfrm>
              <a:off x="336" y="2208"/>
              <a:ext cx="3178" cy="51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</a:rPr>
                <a:t>Factors/Data needed to estimate gross energy intake</a:t>
              </a: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459130" y="3902159"/>
            <a:ext cx="3048000" cy="1219200"/>
            <a:chOff x="1536" y="2256"/>
            <a:chExt cx="1920" cy="768"/>
          </a:xfrm>
        </p:grpSpPr>
        <p:sp>
          <p:nvSpPr>
            <p:cNvPr id="584714" name="Line 10"/>
            <p:cNvSpPr>
              <a:spLocks noChangeShapeType="1"/>
            </p:cNvSpPr>
            <p:nvPr/>
          </p:nvSpPr>
          <p:spPr bwMode="auto">
            <a:xfrm flipH="1">
              <a:off x="1536" y="2592"/>
              <a:ext cx="672" cy="43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84715" name="Text Box 11"/>
            <p:cNvSpPr txBox="1">
              <a:spLocks noChangeArrowheads="1"/>
            </p:cNvSpPr>
            <p:nvPr/>
          </p:nvSpPr>
          <p:spPr bwMode="auto">
            <a:xfrm>
              <a:off x="2160" y="2256"/>
              <a:ext cx="1296" cy="51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</a:rPr>
                <a:t>Available factor files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37661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9"/>
          <p:cNvPicPr>
            <a:picLocks noChangeAspect="1" noChangeArrowheads="1"/>
          </p:cNvPicPr>
          <p:nvPr/>
        </p:nvPicPr>
        <p:blipFill>
          <a:blip r:embed="rId3" cstate="print"/>
          <a:srcRect l="16250" t="2000" r="16875" b="7000"/>
          <a:stretch>
            <a:fillRect/>
          </a:stretch>
        </p:blipFill>
        <p:spPr bwMode="auto">
          <a:xfrm>
            <a:off x="685800" y="106823"/>
            <a:ext cx="7759002" cy="6598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57200" y="4267200"/>
            <a:ext cx="4038600" cy="1736725"/>
            <a:chOff x="192" y="1440"/>
            <a:chExt cx="2544" cy="1094"/>
          </a:xfrm>
        </p:grpSpPr>
        <p:sp>
          <p:nvSpPr>
            <p:cNvPr id="655367" name="Line 7"/>
            <p:cNvSpPr>
              <a:spLocks noChangeShapeType="1"/>
            </p:cNvSpPr>
            <p:nvPr/>
          </p:nvSpPr>
          <p:spPr bwMode="auto">
            <a:xfrm flipV="1">
              <a:off x="2400" y="1440"/>
              <a:ext cx="192" cy="57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55368" name="Text Box 8"/>
            <p:cNvSpPr txBox="1">
              <a:spLocks noChangeArrowheads="1"/>
            </p:cNvSpPr>
            <p:nvPr/>
          </p:nvSpPr>
          <p:spPr bwMode="auto">
            <a:xfrm>
              <a:off x="192" y="2016"/>
              <a:ext cx="2544" cy="51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</a:rPr>
                <a:t>Module II: Enter Emission Factors for Enteric Methane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68030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7788" name="Picture 12"/>
          <p:cNvPicPr>
            <a:picLocks noChangeAspect="1" noChangeArrowheads="1"/>
          </p:cNvPicPr>
          <p:nvPr/>
        </p:nvPicPr>
        <p:blipFill>
          <a:blip r:embed="rId2" cstate="print"/>
          <a:srcRect l="16251" t="5000" r="16251" b="9000"/>
          <a:stretch>
            <a:fillRect/>
          </a:stretch>
        </p:blipFill>
        <p:spPr bwMode="auto">
          <a:xfrm>
            <a:off x="457200" y="152400"/>
            <a:ext cx="82296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33400" y="2133600"/>
            <a:ext cx="5045075" cy="1508125"/>
            <a:chOff x="336" y="1776"/>
            <a:chExt cx="3178" cy="950"/>
          </a:xfrm>
        </p:grpSpPr>
        <p:sp>
          <p:nvSpPr>
            <p:cNvPr id="587780" name="Line 4"/>
            <p:cNvSpPr>
              <a:spLocks noChangeShapeType="1"/>
            </p:cNvSpPr>
            <p:nvPr/>
          </p:nvSpPr>
          <p:spPr bwMode="auto">
            <a:xfrm flipV="1">
              <a:off x="1104" y="1776"/>
              <a:ext cx="144" cy="52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87781" name="Text Box 5"/>
            <p:cNvSpPr txBox="1">
              <a:spLocks noChangeArrowheads="1"/>
            </p:cNvSpPr>
            <p:nvPr/>
          </p:nvSpPr>
          <p:spPr bwMode="auto">
            <a:xfrm>
              <a:off x="336" y="2208"/>
              <a:ext cx="3178" cy="51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</a:rPr>
                <a:t>Factors needed to estimate enteric methane emissions</a:t>
              </a: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2438400" y="5105400"/>
            <a:ext cx="3352800" cy="1219200"/>
            <a:chOff x="1536" y="2784"/>
            <a:chExt cx="2112" cy="768"/>
          </a:xfrm>
        </p:grpSpPr>
        <p:sp>
          <p:nvSpPr>
            <p:cNvPr id="587783" name="Line 7"/>
            <p:cNvSpPr>
              <a:spLocks noChangeShapeType="1"/>
            </p:cNvSpPr>
            <p:nvPr/>
          </p:nvSpPr>
          <p:spPr bwMode="auto">
            <a:xfrm flipV="1">
              <a:off x="3264" y="2784"/>
              <a:ext cx="288" cy="48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87784" name="Text Box 8"/>
            <p:cNvSpPr txBox="1">
              <a:spLocks noChangeArrowheads="1"/>
            </p:cNvSpPr>
            <p:nvPr/>
          </p:nvSpPr>
          <p:spPr bwMode="auto">
            <a:xfrm>
              <a:off x="1536" y="3264"/>
              <a:ext cx="2112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</a:rPr>
                <a:t>Additional options</a:t>
              </a:r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2438400" y="3666464"/>
            <a:ext cx="3048000" cy="1219200"/>
            <a:chOff x="1536" y="2256"/>
            <a:chExt cx="1920" cy="768"/>
          </a:xfrm>
        </p:grpSpPr>
        <p:sp>
          <p:nvSpPr>
            <p:cNvPr id="587786" name="Line 10"/>
            <p:cNvSpPr>
              <a:spLocks noChangeShapeType="1"/>
            </p:cNvSpPr>
            <p:nvPr/>
          </p:nvSpPr>
          <p:spPr bwMode="auto">
            <a:xfrm flipH="1">
              <a:off x="1536" y="2592"/>
              <a:ext cx="672" cy="43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87787" name="Text Box 11"/>
            <p:cNvSpPr txBox="1">
              <a:spLocks noChangeArrowheads="1"/>
            </p:cNvSpPr>
            <p:nvPr/>
          </p:nvSpPr>
          <p:spPr bwMode="auto">
            <a:xfrm>
              <a:off x="2160" y="2256"/>
              <a:ext cx="1296" cy="51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</a:rPr>
                <a:t>Available factor files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67784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0860" name="Picture 12"/>
          <p:cNvPicPr>
            <a:picLocks noChangeAspect="1" noChangeArrowheads="1"/>
          </p:cNvPicPr>
          <p:nvPr/>
        </p:nvPicPr>
        <p:blipFill>
          <a:blip r:embed="rId2" cstate="print"/>
          <a:srcRect l="10001" t="3999" r="10001" b="8000"/>
          <a:stretch>
            <a:fillRect/>
          </a:stretch>
        </p:blipFill>
        <p:spPr bwMode="auto">
          <a:xfrm>
            <a:off x="0" y="304800"/>
            <a:ext cx="9144000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09600" y="1752600"/>
            <a:ext cx="5045075" cy="990600"/>
            <a:chOff x="576" y="1104"/>
            <a:chExt cx="3178" cy="624"/>
          </a:xfrm>
        </p:grpSpPr>
        <p:sp>
          <p:nvSpPr>
            <p:cNvPr id="590852" name="Line 4"/>
            <p:cNvSpPr>
              <a:spLocks noChangeShapeType="1"/>
            </p:cNvSpPr>
            <p:nvPr/>
          </p:nvSpPr>
          <p:spPr bwMode="auto">
            <a:xfrm flipV="1">
              <a:off x="816" y="1104"/>
              <a:ext cx="96" cy="48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90853" name="Text Box 5"/>
            <p:cNvSpPr txBox="1">
              <a:spLocks noChangeArrowheads="1"/>
            </p:cNvSpPr>
            <p:nvPr/>
          </p:nvSpPr>
          <p:spPr bwMode="auto">
            <a:xfrm>
              <a:off x="576" y="1440"/>
              <a:ext cx="3178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</a:rPr>
                <a:t>Calculation</a:t>
              </a: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5334000" y="2514600"/>
            <a:ext cx="3627438" cy="1422400"/>
            <a:chOff x="3360" y="2160"/>
            <a:chExt cx="2285" cy="896"/>
          </a:xfrm>
        </p:grpSpPr>
        <p:sp>
          <p:nvSpPr>
            <p:cNvPr id="590855" name="Line 7"/>
            <p:cNvSpPr>
              <a:spLocks noChangeShapeType="1"/>
            </p:cNvSpPr>
            <p:nvPr/>
          </p:nvSpPr>
          <p:spPr bwMode="auto">
            <a:xfrm flipH="1">
              <a:off x="4320" y="2640"/>
              <a:ext cx="336" cy="41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90856" name="Text Box 8"/>
            <p:cNvSpPr txBox="1">
              <a:spLocks noChangeArrowheads="1"/>
            </p:cNvSpPr>
            <p:nvPr/>
          </p:nvSpPr>
          <p:spPr bwMode="auto">
            <a:xfrm>
              <a:off x="3360" y="2160"/>
              <a:ext cx="2285" cy="51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</a:rPr>
                <a:t>Review results for enteric methane emissions</a:t>
              </a:r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5181600" y="762000"/>
            <a:ext cx="3743325" cy="796925"/>
            <a:chOff x="3264" y="650"/>
            <a:chExt cx="2358" cy="502"/>
          </a:xfrm>
        </p:grpSpPr>
        <p:sp>
          <p:nvSpPr>
            <p:cNvPr id="590858" name="Line 10"/>
            <p:cNvSpPr>
              <a:spLocks noChangeShapeType="1"/>
            </p:cNvSpPr>
            <p:nvPr/>
          </p:nvSpPr>
          <p:spPr bwMode="auto">
            <a:xfrm flipV="1">
              <a:off x="3264" y="768"/>
              <a:ext cx="480" cy="38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90859" name="Text Box 11"/>
            <p:cNvSpPr txBox="1">
              <a:spLocks noChangeArrowheads="1"/>
            </p:cNvSpPr>
            <p:nvPr/>
          </p:nvSpPr>
          <p:spPr bwMode="auto">
            <a:xfrm>
              <a:off x="3734" y="650"/>
              <a:ext cx="1888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</a:rPr>
                <a:t>Equation and Legend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48052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9"/>
          <p:cNvPicPr>
            <a:picLocks noChangeAspect="1" noChangeArrowheads="1"/>
          </p:cNvPicPr>
          <p:nvPr/>
        </p:nvPicPr>
        <p:blipFill>
          <a:blip r:embed="rId3" cstate="print"/>
          <a:srcRect l="16250" t="2000" r="16875" b="7000"/>
          <a:stretch>
            <a:fillRect/>
          </a:stretch>
        </p:blipFill>
        <p:spPr bwMode="auto">
          <a:xfrm>
            <a:off x="685800" y="106823"/>
            <a:ext cx="7759002" cy="6598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362200" y="4343400"/>
            <a:ext cx="4343400" cy="1736725"/>
            <a:chOff x="1632" y="2688"/>
            <a:chExt cx="2736" cy="1094"/>
          </a:xfrm>
        </p:grpSpPr>
        <p:sp>
          <p:nvSpPr>
            <p:cNvPr id="657415" name="Line 7"/>
            <p:cNvSpPr>
              <a:spLocks noChangeShapeType="1"/>
            </p:cNvSpPr>
            <p:nvPr/>
          </p:nvSpPr>
          <p:spPr bwMode="auto">
            <a:xfrm flipV="1">
              <a:off x="3840" y="2688"/>
              <a:ext cx="192" cy="57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57416" name="Text Box 8"/>
            <p:cNvSpPr txBox="1">
              <a:spLocks noChangeArrowheads="1"/>
            </p:cNvSpPr>
            <p:nvPr/>
          </p:nvSpPr>
          <p:spPr bwMode="auto">
            <a:xfrm>
              <a:off x="1632" y="3264"/>
              <a:ext cx="2736" cy="51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</a:rPr>
                <a:t>Module III: Estimate Emissions for Enteric Methane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02573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3388" name="Picture 12"/>
          <p:cNvPicPr>
            <a:picLocks noChangeAspect="1" noChangeArrowheads="1"/>
          </p:cNvPicPr>
          <p:nvPr/>
        </p:nvPicPr>
        <p:blipFill>
          <a:blip r:embed="rId2" cstate="print"/>
          <a:srcRect l="10001" t="2000" r="10001" b="8000"/>
          <a:stretch>
            <a:fillRect/>
          </a:stretch>
        </p:blipFill>
        <p:spPr bwMode="auto">
          <a:xfrm>
            <a:off x="0" y="200025"/>
            <a:ext cx="9144000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09600" y="1752600"/>
            <a:ext cx="5045075" cy="990600"/>
            <a:chOff x="576" y="1104"/>
            <a:chExt cx="3178" cy="624"/>
          </a:xfrm>
        </p:grpSpPr>
        <p:sp>
          <p:nvSpPr>
            <p:cNvPr id="613380" name="Line 4"/>
            <p:cNvSpPr>
              <a:spLocks noChangeShapeType="1"/>
            </p:cNvSpPr>
            <p:nvPr/>
          </p:nvSpPr>
          <p:spPr bwMode="auto">
            <a:xfrm flipV="1">
              <a:off x="816" y="1104"/>
              <a:ext cx="96" cy="48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3381" name="Text Box 5"/>
            <p:cNvSpPr txBox="1">
              <a:spLocks noChangeArrowheads="1"/>
            </p:cNvSpPr>
            <p:nvPr/>
          </p:nvSpPr>
          <p:spPr bwMode="auto">
            <a:xfrm>
              <a:off x="576" y="1440"/>
              <a:ext cx="3178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</a:rPr>
                <a:t>Calculation</a:t>
              </a: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5334000" y="2514600"/>
            <a:ext cx="3627438" cy="1422400"/>
            <a:chOff x="3360" y="2160"/>
            <a:chExt cx="2285" cy="896"/>
          </a:xfrm>
        </p:grpSpPr>
        <p:sp>
          <p:nvSpPr>
            <p:cNvPr id="613383" name="Line 7"/>
            <p:cNvSpPr>
              <a:spLocks noChangeShapeType="1"/>
            </p:cNvSpPr>
            <p:nvPr/>
          </p:nvSpPr>
          <p:spPr bwMode="auto">
            <a:xfrm flipH="1">
              <a:off x="4320" y="2640"/>
              <a:ext cx="336" cy="41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3384" name="Text Box 8"/>
            <p:cNvSpPr txBox="1">
              <a:spLocks noChangeArrowheads="1"/>
            </p:cNvSpPr>
            <p:nvPr/>
          </p:nvSpPr>
          <p:spPr bwMode="auto">
            <a:xfrm>
              <a:off x="3360" y="2160"/>
              <a:ext cx="2285" cy="51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</a:rPr>
                <a:t>Review results for enteric methane emissions</a:t>
              </a:r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5181600" y="762000"/>
            <a:ext cx="3743325" cy="796925"/>
            <a:chOff x="3264" y="650"/>
            <a:chExt cx="2358" cy="502"/>
          </a:xfrm>
        </p:grpSpPr>
        <p:sp>
          <p:nvSpPr>
            <p:cNvPr id="613386" name="Line 10"/>
            <p:cNvSpPr>
              <a:spLocks noChangeShapeType="1"/>
            </p:cNvSpPr>
            <p:nvPr/>
          </p:nvSpPr>
          <p:spPr bwMode="auto">
            <a:xfrm flipV="1">
              <a:off x="3264" y="768"/>
              <a:ext cx="480" cy="38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3387" name="Text Box 11"/>
            <p:cNvSpPr txBox="1">
              <a:spLocks noChangeArrowheads="1"/>
            </p:cNvSpPr>
            <p:nvPr/>
          </p:nvSpPr>
          <p:spPr bwMode="auto">
            <a:xfrm>
              <a:off x="3734" y="650"/>
              <a:ext cx="1888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</a:rPr>
                <a:t>Equation and Legend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676460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9"/>
          <p:cNvPicPr>
            <a:picLocks noChangeAspect="1" noChangeArrowheads="1"/>
          </p:cNvPicPr>
          <p:nvPr/>
        </p:nvPicPr>
        <p:blipFill>
          <a:blip r:embed="rId3" cstate="print"/>
          <a:srcRect l="16250" t="2000" r="16875" b="7000"/>
          <a:stretch>
            <a:fillRect/>
          </a:stretch>
        </p:blipFill>
        <p:spPr bwMode="auto">
          <a:xfrm>
            <a:off x="685800" y="106823"/>
            <a:ext cx="7759002" cy="6598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133600" y="5257800"/>
            <a:ext cx="4114800" cy="1143000"/>
            <a:chOff x="432" y="2928"/>
            <a:chExt cx="2592" cy="720"/>
          </a:xfrm>
        </p:grpSpPr>
        <p:sp>
          <p:nvSpPr>
            <p:cNvPr id="659463" name="Line 7"/>
            <p:cNvSpPr>
              <a:spLocks noChangeShapeType="1"/>
            </p:cNvSpPr>
            <p:nvPr/>
          </p:nvSpPr>
          <p:spPr bwMode="auto">
            <a:xfrm>
              <a:off x="2544" y="3216"/>
              <a:ext cx="480" cy="43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59464" name="Text Box 8"/>
            <p:cNvSpPr txBox="1">
              <a:spLocks noChangeArrowheads="1"/>
            </p:cNvSpPr>
            <p:nvPr/>
          </p:nvSpPr>
          <p:spPr bwMode="auto">
            <a:xfrm>
              <a:off x="432" y="2928"/>
              <a:ext cx="2208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</a:rPr>
                <a:t>Create Emissions Report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18441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92"/>
          <a:stretch/>
        </p:blipFill>
        <p:spPr bwMode="auto">
          <a:xfrm>
            <a:off x="0" y="456935"/>
            <a:ext cx="9139100" cy="6096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3055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0" y="2133600"/>
            <a:ext cx="9144000" cy="1066800"/>
            <a:chOff x="0" y="0"/>
            <a:chExt cx="5760" cy="672"/>
          </a:xfrm>
        </p:grpSpPr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136" cy="672"/>
            </a:xfrm>
            <a:prstGeom prst="rect">
              <a:avLst/>
            </a:prstGeom>
            <a:solidFill>
              <a:schemeClr val="tx1">
                <a:alpha val="60001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/>
              <a:r>
                <a:rPr lang="en-US" sz="4400" b="1" dirty="0">
                  <a:solidFill>
                    <a:srgbClr val="FFFF00"/>
                  </a:solidFill>
                  <a:latin typeface="Garamond" pitchFamily="18" charset="0"/>
                </a:rPr>
                <a:t>ALU </a:t>
              </a:r>
              <a:r>
                <a:rPr lang="en-US" sz="4400" b="1" dirty="0" smtClean="0">
                  <a:solidFill>
                    <a:srgbClr val="FFFF00"/>
                  </a:solidFill>
                  <a:latin typeface="Garamond" pitchFamily="18" charset="0"/>
                </a:rPr>
                <a:t>Mitigation Analysis</a:t>
              </a:r>
              <a:endParaRPr lang="en-US" sz="4400" b="1" dirty="0">
                <a:solidFill>
                  <a:srgbClr val="FFFF00"/>
                </a:solidFill>
                <a:latin typeface="Garamond" pitchFamily="18" charset="0"/>
              </a:endParaRPr>
            </a:p>
          </p:txBody>
        </p:sp>
        <p:pic>
          <p:nvPicPr>
            <p:cNvPr id="9" name="Picture 5" descr="ALU_icon_rnd_lg_navy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88" y="0"/>
              <a:ext cx="672" cy="672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6136493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304800" y="1143000"/>
            <a:ext cx="8534400" cy="5486400"/>
          </a:xfrm>
          <a:prstGeom prst="rect">
            <a:avLst/>
          </a:prstGeom>
          <a:solidFill>
            <a:schemeClr val="tx1">
              <a:alpha val="7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b="1" dirty="0">
                <a:solidFill>
                  <a:srgbClr val="FFFFFF"/>
                </a:solidFill>
                <a:latin typeface="Garamond" pitchFamily="18" charset="0"/>
              </a:rPr>
              <a:t>Analyze the potential change in greenhouse gas emissions from changing management of land and livestock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b="1" dirty="0">
                <a:solidFill>
                  <a:srgbClr val="FFFFFF"/>
                </a:solidFill>
                <a:latin typeface="Garamond" pitchFamily="18" charset="0"/>
              </a:rPr>
              <a:t>Use existing inventory in ALU as the baseline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b="1" dirty="0">
                <a:solidFill>
                  <a:srgbClr val="FFFFFF"/>
                </a:solidFill>
                <a:latin typeface="Garamond" pitchFamily="18" charset="0"/>
              </a:rPr>
              <a:t>Include multiple source categories influenced by practice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400" b="1" dirty="0">
                <a:solidFill>
                  <a:srgbClr val="FFFFFF"/>
                </a:solidFill>
                <a:latin typeface="Garamond" pitchFamily="18" charset="0"/>
              </a:rPr>
              <a:t>Within Agricultural and Land Use, Land Use Change and Forestry sectors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b="1" dirty="0">
                <a:solidFill>
                  <a:srgbClr val="FFFFFF"/>
                </a:solidFill>
                <a:latin typeface="Garamond" pitchFamily="18" charset="0"/>
              </a:rPr>
              <a:t>Biophysical potentials produced by ALU, but projections can be informed by economic forecasts of commodity production and consequences for management of land and livestock</a:t>
            </a:r>
          </a:p>
        </p:txBody>
      </p:sp>
      <p:grpSp>
        <p:nvGrpSpPr>
          <p:cNvPr id="3075" name="Group 3"/>
          <p:cNvGrpSpPr>
            <a:grpSpLocks/>
          </p:cNvGrpSpPr>
          <p:nvPr/>
        </p:nvGrpSpPr>
        <p:grpSpPr bwMode="auto">
          <a:xfrm>
            <a:off x="0" y="0"/>
            <a:ext cx="9144000" cy="1066800"/>
            <a:chOff x="0" y="0"/>
            <a:chExt cx="5760" cy="672"/>
          </a:xfrm>
        </p:grpSpPr>
        <p:sp>
          <p:nvSpPr>
            <p:cNvPr id="3076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136" cy="672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sz="4400" b="1" dirty="0" smtClean="0">
                  <a:solidFill>
                    <a:srgbClr val="FFFF00"/>
                  </a:solidFill>
                  <a:latin typeface="Garamond" pitchFamily="18" charset="0"/>
                </a:rPr>
                <a:t>Scope of Analysis</a:t>
              </a:r>
              <a:endParaRPr lang="en-US" sz="4400" b="1" dirty="0">
                <a:solidFill>
                  <a:srgbClr val="FFFF00"/>
                </a:solidFill>
                <a:latin typeface="Garamond" pitchFamily="18" charset="0"/>
              </a:endParaRPr>
            </a:p>
          </p:txBody>
        </p:sp>
        <p:pic>
          <p:nvPicPr>
            <p:cNvPr id="3077" name="Picture 5" descr="ALU_icon_rnd_lg_navy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88" y="0"/>
              <a:ext cx="672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5247310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10"/>
          <p:cNvGrpSpPr>
            <a:grpSpLocks/>
          </p:cNvGrpSpPr>
          <p:nvPr/>
        </p:nvGrpSpPr>
        <p:grpSpPr bwMode="auto">
          <a:xfrm>
            <a:off x="0" y="0"/>
            <a:ext cx="9144000" cy="1066800"/>
            <a:chOff x="0" y="0"/>
            <a:chExt cx="5760" cy="672"/>
          </a:xfrm>
        </p:grpSpPr>
        <p:sp>
          <p:nvSpPr>
            <p:cNvPr id="19460" name="Rectangle 8"/>
            <p:cNvSpPr>
              <a:spLocks noChangeArrowheads="1"/>
            </p:cNvSpPr>
            <p:nvPr/>
          </p:nvSpPr>
          <p:spPr bwMode="auto">
            <a:xfrm>
              <a:off x="0" y="0"/>
              <a:ext cx="5136" cy="672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b="1" dirty="0" smtClean="0">
                  <a:solidFill>
                    <a:srgbClr val="FFFF00"/>
                  </a:solidFill>
                  <a:latin typeface="Garamond" pitchFamily="18" charset="0"/>
                </a:rPr>
                <a:t>Reporting</a:t>
              </a:r>
              <a:endParaRPr lang="en-US" b="1" dirty="0">
                <a:solidFill>
                  <a:srgbClr val="FFFF00"/>
                </a:solidFill>
                <a:latin typeface="Garamond" pitchFamily="18" charset="0"/>
              </a:endParaRPr>
            </a:p>
          </p:txBody>
        </p:sp>
        <p:pic>
          <p:nvPicPr>
            <p:cNvPr id="19461" name="Picture 9" descr="ALU_icon_rnd_lg_navy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88" y="0"/>
              <a:ext cx="672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05867" name="Rectangle 11"/>
          <p:cNvSpPr>
            <a:spLocks noChangeArrowheads="1"/>
          </p:cNvSpPr>
          <p:nvPr/>
        </p:nvSpPr>
        <p:spPr bwMode="auto">
          <a:xfrm>
            <a:off x="76200" y="1143000"/>
            <a:ext cx="8915400" cy="5638800"/>
          </a:xfrm>
          <a:prstGeom prst="rect">
            <a:avLst/>
          </a:prstGeom>
          <a:solidFill>
            <a:schemeClr val="tx1">
              <a:alpha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800" b="1" dirty="0" smtClean="0">
                <a:solidFill>
                  <a:srgbClr val="FFFFFF"/>
                </a:solidFill>
                <a:latin typeface="Garamond" pitchFamily="18" charset="0"/>
              </a:rPr>
              <a:t>Ultimate goal of a national GHG inventory is to report emissions to the UNFCCC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endParaRPr lang="en-US" sz="1000" b="1" dirty="0">
              <a:solidFill>
                <a:srgbClr val="FFFFFF"/>
              </a:solidFill>
              <a:latin typeface="Garamond" pitchFamily="18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800" b="1" dirty="0" smtClean="0">
                <a:solidFill>
                  <a:srgbClr val="FFFFFF"/>
                </a:solidFill>
                <a:latin typeface="Garamond" pitchFamily="18" charset="0"/>
              </a:rPr>
              <a:t>Reporting is generally done in spreadsheets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endParaRPr lang="en-US" sz="1000" b="1" dirty="0">
              <a:solidFill>
                <a:srgbClr val="FFFFFF"/>
              </a:solidFill>
              <a:latin typeface="Garamond" pitchFamily="18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800" b="1" dirty="0" smtClean="0">
                <a:solidFill>
                  <a:srgbClr val="FFFFFF"/>
                </a:solidFill>
                <a:latin typeface="Garamond" pitchFamily="18" charset="0"/>
              </a:rPr>
              <a:t>Maps can be useful for illustrating variation in emissions across a country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endParaRPr lang="en-US" sz="1000" b="1" dirty="0">
              <a:solidFill>
                <a:srgbClr val="FFFFFF"/>
              </a:solidFill>
              <a:latin typeface="Garamond" pitchFamily="18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800" b="1" dirty="0" smtClean="0">
                <a:solidFill>
                  <a:srgbClr val="FFFF99"/>
                </a:solidFill>
                <a:latin typeface="Garamond" pitchFamily="18" charset="0"/>
              </a:rPr>
              <a:t>Goals: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800" b="1" dirty="0" smtClean="0">
                <a:solidFill>
                  <a:srgbClr val="FFFF99"/>
                </a:solidFill>
                <a:latin typeface="Garamond" pitchFamily="18" charset="0"/>
              </a:rPr>
              <a:t>provide emission reports that conform to the norm for NAI party reporting (i.e.,</a:t>
            </a:r>
            <a:r>
              <a:rPr lang="en-US" sz="2800" b="1" dirty="0">
                <a:solidFill>
                  <a:srgbClr val="FFFF99"/>
                </a:solidFill>
                <a:latin typeface="Garamond" pitchFamily="18" charset="0"/>
              </a:rPr>
              <a:t> </a:t>
            </a:r>
            <a:r>
              <a:rPr lang="en-US" sz="2800" b="1" dirty="0" smtClean="0">
                <a:solidFill>
                  <a:srgbClr val="FFFF99"/>
                </a:solidFill>
                <a:latin typeface="Garamond" pitchFamily="18" charset="0"/>
              </a:rPr>
              <a:t>spreadsheet)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800" b="1" dirty="0" smtClean="0">
                <a:solidFill>
                  <a:srgbClr val="FFFF99"/>
                </a:solidFill>
                <a:latin typeface="Garamond" pitchFamily="18" charset="0"/>
              </a:rPr>
              <a:t>facilitate the development of emission maps to the extent that activity data and/or emission factors vary spatially</a:t>
            </a:r>
          </a:p>
        </p:txBody>
      </p:sp>
    </p:spTree>
    <p:extLst>
      <p:ext uri="{BB962C8B-B14F-4D97-AF65-F5344CB8AC3E}">
        <p14:creationId xmlns:p14="http://schemas.microsoft.com/office/powerpoint/2010/main" val="37068581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05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505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5058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219200"/>
            <a:ext cx="8458200" cy="5181600"/>
          </a:xfrm>
          <a:solidFill>
            <a:schemeClr val="tx1">
              <a:alpha val="70000"/>
            </a:schemeClr>
          </a:solidFill>
        </p:spPr>
        <p:txBody>
          <a:bodyPr anchor="ctr"/>
          <a:lstStyle/>
          <a:p>
            <a:pPr eaLnBrk="1" hangingPunct="1"/>
            <a:r>
              <a:rPr lang="en-US" sz="2800" b="1" dirty="0" smtClean="0">
                <a:solidFill>
                  <a:schemeClr val="bg1"/>
                </a:solidFill>
                <a:latin typeface="Garamond" pitchFamily="18" charset="0"/>
              </a:rPr>
              <a:t>Whole Session Approach</a:t>
            </a:r>
          </a:p>
          <a:p>
            <a:pPr lvl="1" eaLnBrk="1" hangingPunct="1"/>
            <a:r>
              <a:rPr lang="en-US" sz="2400" b="1" dirty="0" smtClean="0">
                <a:solidFill>
                  <a:schemeClr val="bg1"/>
                </a:solidFill>
                <a:latin typeface="Garamond" pitchFamily="18" charset="0"/>
              </a:rPr>
              <a:t>Focus on all practices</a:t>
            </a:r>
          </a:p>
          <a:p>
            <a:pPr lvl="2" eaLnBrk="1" hangingPunct="1"/>
            <a:r>
              <a:rPr lang="en-US" sz="2000" b="1" dirty="0" smtClean="0">
                <a:solidFill>
                  <a:schemeClr val="bg1"/>
                </a:solidFill>
                <a:latin typeface="Garamond" pitchFamily="18" charset="0"/>
              </a:rPr>
              <a:t>Maximum utility</a:t>
            </a:r>
          </a:p>
          <a:p>
            <a:pPr lvl="1" eaLnBrk="1" hangingPunct="1"/>
            <a:r>
              <a:rPr lang="en-US" sz="2400" b="1" dirty="0" smtClean="0">
                <a:solidFill>
                  <a:schemeClr val="bg1"/>
                </a:solidFill>
                <a:latin typeface="Garamond" pitchFamily="18" charset="0"/>
              </a:rPr>
              <a:t>Assesses all drivers of emissions and mitigation potential</a:t>
            </a:r>
          </a:p>
          <a:p>
            <a:pPr lvl="2" eaLnBrk="1" hangingPunct="1"/>
            <a:r>
              <a:rPr lang="en-US" sz="2000" b="1" dirty="0" smtClean="0">
                <a:solidFill>
                  <a:schemeClr val="bg1"/>
                </a:solidFill>
                <a:latin typeface="Garamond" pitchFamily="18" charset="0"/>
              </a:rPr>
              <a:t>i.e., Population growth, economic growth and technology</a:t>
            </a:r>
          </a:p>
          <a:p>
            <a:pPr lvl="2" eaLnBrk="1" hangingPunct="1"/>
            <a:endParaRPr lang="en-US" sz="10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eaLnBrk="1" hangingPunct="1"/>
            <a:r>
              <a:rPr lang="en-US" sz="2800" b="1" dirty="0" smtClean="0">
                <a:solidFill>
                  <a:schemeClr val="bg1"/>
                </a:solidFill>
                <a:latin typeface="Garamond" pitchFamily="18" charset="0"/>
              </a:rPr>
              <a:t>Practice-Based Approach</a:t>
            </a:r>
          </a:p>
          <a:p>
            <a:pPr lvl="1" eaLnBrk="1" hangingPunct="1"/>
            <a:r>
              <a:rPr lang="en-US" sz="2400" b="1" dirty="0" smtClean="0">
                <a:solidFill>
                  <a:schemeClr val="bg1"/>
                </a:solidFill>
                <a:latin typeface="Garamond" pitchFamily="18" charset="0"/>
              </a:rPr>
              <a:t>Focus on specific practice</a:t>
            </a:r>
          </a:p>
          <a:p>
            <a:pPr lvl="1" eaLnBrk="1" hangingPunct="1"/>
            <a:r>
              <a:rPr lang="en-US" sz="2400" b="1" dirty="0" smtClean="0">
                <a:solidFill>
                  <a:schemeClr val="bg1"/>
                </a:solidFill>
                <a:latin typeface="Garamond" pitchFamily="18" charset="0"/>
              </a:rPr>
              <a:t>Focuses on technology as a driver of emissions and mitigation potential</a:t>
            </a:r>
          </a:p>
        </p:txBody>
      </p:sp>
      <p:grpSp>
        <p:nvGrpSpPr>
          <p:cNvPr id="10243" name="Group 3"/>
          <p:cNvGrpSpPr>
            <a:grpSpLocks/>
          </p:cNvGrpSpPr>
          <p:nvPr/>
        </p:nvGrpSpPr>
        <p:grpSpPr bwMode="auto">
          <a:xfrm>
            <a:off x="0" y="0"/>
            <a:ext cx="9144000" cy="1066800"/>
            <a:chOff x="0" y="0"/>
            <a:chExt cx="5760" cy="672"/>
          </a:xfrm>
        </p:grpSpPr>
        <p:sp>
          <p:nvSpPr>
            <p:cNvPr id="1024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136" cy="672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b="1" dirty="0" smtClean="0">
                  <a:solidFill>
                    <a:srgbClr val="FFFF00"/>
                  </a:solidFill>
                  <a:latin typeface="Garamond" pitchFamily="18" charset="0"/>
                </a:rPr>
                <a:t>Approaches for Mitigation Analysis</a:t>
              </a:r>
              <a:endParaRPr lang="en-US" b="1" dirty="0">
                <a:solidFill>
                  <a:srgbClr val="FFFF00"/>
                </a:solidFill>
                <a:latin typeface="Garamond" pitchFamily="18" charset="0"/>
              </a:endParaRPr>
            </a:p>
          </p:txBody>
        </p:sp>
        <p:pic>
          <p:nvPicPr>
            <p:cNvPr id="10245" name="Picture 5" descr="ALU_icon_rnd_lg_navy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88" y="0"/>
              <a:ext cx="672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1046067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2400"/>
            <a:ext cx="7753350" cy="659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177602" y="1066800"/>
            <a:ext cx="3902075" cy="1516797"/>
            <a:chOff x="2177602" y="1066800"/>
            <a:chExt cx="3902075" cy="1516797"/>
          </a:xfrm>
        </p:grpSpPr>
        <p:sp>
          <p:nvSpPr>
            <p:cNvPr id="6" name="Line 4"/>
            <p:cNvSpPr>
              <a:spLocks noChangeShapeType="1"/>
            </p:cNvSpPr>
            <p:nvPr/>
          </p:nvSpPr>
          <p:spPr bwMode="auto">
            <a:xfrm flipH="1" flipV="1">
              <a:off x="3671440" y="1066800"/>
              <a:ext cx="457200" cy="6858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2177602" y="1752600"/>
              <a:ext cx="3902075" cy="83099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400" b="1" dirty="0" smtClean="0">
                  <a:solidFill>
                    <a:srgbClr val="000000"/>
                  </a:solidFill>
                  <a:latin typeface="Garamond" pitchFamily="18" charset="0"/>
                </a:rPr>
                <a:t>Start mitigation analysis from task bar</a:t>
              </a:r>
              <a:endParaRPr lang="en-US" sz="2400" b="1" dirty="0">
                <a:solidFill>
                  <a:srgbClr val="000000"/>
                </a:solidFill>
                <a:latin typeface="Garamond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79876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457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71588"/>
            <a:ext cx="7467600" cy="431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4182951" y="1676400"/>
            <a:ext cx="3437049" cy="533400"/>
            <a:chOff x="4182951" y="1676400"/>
            <a:chExt cx="3437049" cy="533400"/>
          </a:xfrm>
        </p:grpSpPr>
        <p:sp>
          <p:nvSpPr>
            <p:cNvPr id="6" name="Line 4"/>
            <p:cNvSpPr>
              <a:spLocks noChangeShapeType="1"/>
            </p:cNvSpPr>
            <p:nvPr/>
          </p:nvSpPr>
          <p:spPr bwMode="auto">
            <a:xfrm flipH="1">
              <a:off x="4182951" y="1905000"/>
              <a:ext cx="990600" cy="3048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4831725" y="1676400"/>
              <a:ext cx="2788275" cy="46166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2400" b="1" dirty="0" smtClean="0">
                  <a:solidFill>
                    <a:srgbClr val="000000"/>
                  </a:solidFill>
                  <a:latin typeface="Garamond" pitchFamily="18" charset="0"/>
                </a:rPr>
                <a:t>Select baseline type</a:t>
              </a:r>
              <a:endParaRPr lang="en-US" sz="2400" b="1" dirty="0">
                <a:solidFill>
                  <a:srgbClr val="000000"/>
                </a:solidFill>
                <a:latin typeface="Garamond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447800" y="2919056"/>
            <a:ext cx="3258355" cy="830997"/>
            <a:chOff x="144351" y="1852256"/>
            <a:chExt cx="3258355" cy="830997"/>
          </a:xfrm>
        </p:grpSpPr>
        <p:sp>
          <p:nvSpPr>
            <p:cNvPr id="10" name="Line 4"/>
            <p:cNvSpPr>
              <a:spLocks noChangeShapeType="1"/>
            </p:cNvSpPr>
            <p:nvPr/>
          </p:nvSpPr>
          <p:spPr bwMode="auto">
            <a:xfrm>
              <a:off x="2488306" y="2365574"/>
              <a:ext cx="914400" cy="3048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Text Box 5"/>
            <p:cNvSpPr txBox="1">
              <a:spLocks noChangeArrowheads="1"/>
            </p:cNvSpPr>
            <p:nvPr/>
          </p:nvSpPr>
          <p:spPr bwMode="auto">
            <a:xfrm>
              <a:off x="144351" y="1852256"/>
              <a:ext cx="2514599" cy="83099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2400" b="1" dirty="0" smtClean="0">
                  <a:solidFill>
                    <a:srgbClr val="000000"/>
                  </a:solidFill>
                  <a:latin typeface="Garamond" pitchFamily="18" charset="0"/>
                </a:rPr>
                <a:t>Select baseline session</a:t>
              </a:r>
              <a:endParaRPr lang="en-US" sz="2400" b="1" dirty="0">
                <a:solidFill>
                  <a:srgbClr val="000000"/>
                </a:solidFill>
                <a:latin typeface="Garamond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60306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1214438"/>
            <a:ext cx="8791575" cy="442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438400" y="3657600"/>
            <a:ext cx="3352799" cy="983397"/>
            <a:chOff x="144351" y="1699856"/>
            <a:chExt cx="3352799" cy="983397"/>
          </a:xfrm>
        </p:grpSpPr>
        <p:sp>
          <p:nvSpPr>
            <p:cNvPr id="6" name="Line 4"/>
            <p:cNvSpPr>
              <a:spLocks noChangeShapeType="1"/>
            </p:cNvSpPr>
            <p:nvPr/>
          </p:nvSpPr>
          <p:spPr bwMode="auto">
            <a:xfrm flipV="1">
              <a:off x="2658950" y="1699856"/>
              <a:ext cx="838200" cy="332859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144351" y="1852256"/>
              <a:ext cx="2514599" cy="83099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2400" b="1" dirty="0" smtClean="0">
                  <a:solidFill>
                    <a:srgbClr val="000000"/>
                  </a:solidFill>
                  <a:latin typeface="Garamond" pitchFamily="18" charset="0"/>
                </a:rPr>
                <a:t>Enter Mitigation Projection</a:t>
              </a:r>
              <a:endParaRPr lang="en-US" sz="2400" b="1" dirty="0">
                <a:solidFill>
                  <a:srgbClr val="000000"/>
                </a:solidFill>
                <a:latin typeface="Garamond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99369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44383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493" name="Picture 5" descr="nre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94158" y="4707546"/>
            <a:ext cx="1066800" cy="1066800"/>
          </a:xfrm>
          <a:prstGeom prst="rect">
            <a:avLst/>
          </a:prstGeom>
          <a:noFill/>
        </p:spPr>
      </p:pic>
      <p:pic>
        <p:nvPicPr>
          <p:cNvPr id="447502" name="Picture 14" descr="Horizontal_RGB_60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70421" y="3962504"/>
            <a:ext cx="1752600" cy="677863"/>
          </a:xfrm>
          <a:prstGeom prst="rect">
            <a:avLst/>
          </a:prstGeom>
          <a:noFill/>
        </p:spPr>
      </p:pic>
      <p:graphicFrame>
        <p:nvGraphicFramePr>
          <p:cNvPr id="447503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3470328"/>
              </p:ext>
            </p:extLst>
          </p:nvPr>
        </p:nvGraphicFramePr>
        <p:xfrm>
          <a:off x="6451421" y="4819574"/>
          <a:ext cx="895350" cy="925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4058" name="Photo Editor Photo" r:id="rId7" imgW="1790476" imgH="1851820" progId="">
                  <p:embed/>
                </p:oleObj>
              </mc:Choice>
              <mc:Fallback>
                <p:oleObj name="Photo Editor Photo" r:id="rId7" imgW="1790476" imgH="1851820" progId="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51421" y="4819574"/>
                        <a:ext cx="895350" cy="925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47504" name="Picture 16" descr="images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97301" y="3967881"/>
            <a:ext cx="1206500" cy="1314450"/>
          </a:xfrm>
          <a:prstGeom prst="rect">
            <a:avLst/>
          </a:prstGeom>
          <a:noFill/>
        </p:spPr>
      </p:pic>
      <p:grpSp>
        <p:nvGrpSpPr>
          <p:cNvPr id="23" name="Group 22"/>
          <p:cNvGrpSpPr/>
          <p:nvPr/>
        </p:nvGrpSpPr>
        <p:grpSpPr>
          <a:xfrm>
            <a:off x="1888073" y="3592722"/>
            <a:ext cx="1379303" cy="812220"/>
            <a:chOff x="113545" y="3003021"/>
            <a:chExt cx="1874951" cy="974235"/>
          </a:xfrm>
        </p:grpSpPr>
        <p:sp>
          <p:nvSpPr>
            <p:cNvPr id="21" name="Rectangle 20"/>
            <p:cNvSpPr/>
            <p:nvPr/>
          </p:nvSpPr>
          <p:spPr>
            <a:xfrm>
              <a:off x="113545" y="3003021"/>
              <a:ext cx="1874951" cy="9742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2" name="Group 67"/>
            <p:cNvGrpSpPr>
              <a:grpSpLocks noChangeAspect="1"/>
            </p:cNvGrpSpPr>
            <p:nvPr/>
          </p:nvGrpSpPr>
          <p:grpSpPr bwMode="auto">
            <a:xfrm>
              <a:off x="198502" y="3124200"/>
              <a:ext cx="1706498" cy="703618"/>
              <a:chOff x="1980" y="1620"/>
              <a:chExt cx="8640" cy="3673"/>
            </a:xfrm>
            <a:solidFill>
              <a:schemeClr val="accent1">
                <a:lumMod val="50000"/>
              </a:schemeClr>
            </a:solidFill>
          </p:grpSpPr>
          <p:sp>
            <p:nvSpPr>
              <p:cNvPr id="3" name="Freeform 68"/>
              <p:cNvSpPr>
                <a:spLocks noEditPoints="1"/>
              </p:cNvSpPr>
              <p:nvPr/>
            </p:nvSpPr>
            <p:spPr bwMode="auto">
              <a:xfrm>
                <a:off x="6779" y="2978"/>
                <a:ext cx="1829" cy="1476"/>
              </a:xfrm>
              <a:custGeom>
                <a:avLst/>
                <a:gdLst>
                  <a:gd name="T0" fmla="*/ 642 w 676"/>
                  <a:gd name="T1" fmla="*/ 434 h 546"/>
                  <a:gd name="T2" fmla="*/ 580 w 676"/>
                  <a:gd name="T3" fmla="*/ 482 h 546"/>
                  <a:gd name="T4" fmla="*/ 524 w 676"/>
                  <a:gd name="T5" fmla="*/ 492 h 546"/>
                  <a:gd name="T6" fmla="*/ 480 w 676"/>
                  <a:gd name="T7" fmla="*/ 488 h 546"/>
                  <a:gd name="T8" fmla="*/ 460 w 676"/>
                  <a:gd name="T9" fmla="*/ 478 h 546"/>
                  <a:gd name="T10" fmla="*/ 416 w 676"/>
                  <a:gd name="T11" fmla="*/ 438 h 546"/>
                  <a:gd name="T12" fmla="*/ 388 w 676"/>
                  <a:gd name="T13" fmla="*/ 376 h 546"/>
                  <a:gd name="T14" fmla="*/ 460 w 676"/>
                  <a:gd name="T15" fmla="*/ 330 h 546"/>
                  <a:gd name="T16" fmla="*/ 654 w 676"/>
                  <a:gd name="T17" fmla="*/ 294 h 546"/>
                  <a:gd name="T18" fmla="*/ 638 w 676"/>
                  <a:gd name="T19" fmla="*/ 248 h 546"/>
                  <a:gd name="T20" fmla="*/ 612 w 676"/>
                  <a:gd name="T21" fmla="*/ 210 h 546"/>
                  <a:gd name="T22" fmla="*/ 572 w 676"/>
                  <a:gd name="T23" fmla="*/ 182 h 546"/>
                  <a:gd name="T24" fmla="*/ 522 w 676"/>
                  <a:gd name="T25" fmla="*/ 166 h 546"/>
                  <a:gd name="T26" fmla="*/ 480 w 676"/>
                  <a:gd name="T27" fmla="*/ 164 h 546"/>
                  <a:gd name="T28" fmla="*/ 460 w 676"/>
                  <a:gd name="T29" fmla="*/ 166 h 546"/>
                  <a:gd name="T30" fmla="*/ 396 w 676"/>
                  <a:gd name="T31" fmla="*/ 178 h 546"/>
                  <a:gd name="T32" fmla="*/ 342 w 676"/>
                  <a:gd name="T33" fmla="*/ 200 h 546"/>
                  <a:gd name="T34" fmla="*/ 298 w 676"/>
                  <a:gd name="T35" fmla="*/ 236 h 546"/>
                  <a:gd name="T36" fmla="*/ 268 w 676"/>
                  <a:gd name="T37" fmla="*/ 284 h 546"/>
                  <a:gd name="T38" fmla="*/ 256 w 676"/>
                  <a:gd name="T39" fmla="*/ 344 h 546"/>
                  <a:gd name="T40" fmla="*/ 258 w 676"/>
                  <a:gd name="T41" fmla="*/ 392 h 546"/>
                  <a:gd name="T42" fmla="*/ 282 w 676"/>
                  <a:gd name="T43" fmla="*/ 456 h 546"/>
                  <a:gd name="T44" fmla="*/ 248 w 676"/>
                  <a:gd name="T45" fmla="*/ 478 h 546"/>
                  <a:gd name="T46" fmla="*/ 222 w 676"/>
                  <a:gd name="T47" fmla="*/ 480 h 546"/>
                  <a:gd name="T48" fmla="*/ 202 w 676"/>
                  <a:gd name="T49" fmla="*/ 470 h 546"/>
                  <a:gd name="T50" fmla="*/ 186 w 676"/>
                  <a:gd name="T51" fmla="*/ 448 h 546"/>
                  <a:gd name="T52" fmla="*/ 182 w 676"/>
                  <a:gd name="T53" fmla="*/ 412 h 546"/>
                  <a:gd name="T54" fmla="*/ 296 w 676"/>
                  <a:gd name="T55" fmla="*/ 170 h 546"/>
                  <a:gd name="T56" fmla="*/ 166 w 676"/>
                  <a:gd name="T57" fmla="*/ 0 h 546"/>
                  <a:gd name="T58" fmla="*/ 156 w 676"/>
                  <a:gd name="T59" fmla="*/ 36 h 546"/>
                  <a:gd name="T60" fmla="*/ 136 w 676"/>
                  <a:gd name="T61" fmla="*/ 84 h 546"/>
                  <a:gd name="T62" fmla="*/ 106 w 676"/>
                  <a:gd name="T63" fmla="*/ 120 h 546"/>
                  <a:gd name="T64" fmla="*/ 32 w 676"/>
                  <a:gd name="T65" fmla="*/ 170 h 546"/>
                  <a:gd name="T66" fmla="*/ 52 w 676"/>
                  <a:gd name="T67" fmla="*/ 206 h 546"/>
                  <a:gd name="T68" fmla="*/ 54 w 676"/>
                  <a:gd name="T69" fmla="*/ 448 h 546"/>
                  <a:gd name="T70" fmla="*/ 74 w 676"/>
                  <a:gd name="T71" fmla="*/ 496 h 546"/>
                  <a:gd name="T72" fmla="*/ 112 w 676"/>
                  <a:gd name="T73" fmla="*/ 528 h 546"/>
                  <a:gd name="T74" fmla="*/ 152 w 676"/>
                  <a:gd name="T75" fmla="*/ 542 h 546"/>
                  <a:gd name="T76" fmla="*/ 224 w 676"/>
                  <a:gd name="T77" fmla="*/ 536 h 546"/>
                  <a:gd name="T78" fmla="*/ 282 w 676"/>
                  <a:gd name="T79" fmla="*/ 496 h 546"/>
                  <a:gd name="T80" fmla="*/ 314 w 676"/>
                  <a:gd name="T81" fmla="*/ 492 h 546"/>
                  <a:gd name="T82" fmla="*/ 374 w 676"/>
                  <a:gd name="T83" fmla="*/ 528 h 546"/>
                  <a:gd name="T84" fmla="*/ 440 w 676"/>
                  <a:gd name="T85" fmla="*/ 544 h 546"/>
                  <a:gd name="T86" fmla="*/ 474 w 676"/>
                  <a:gd name="T87" fmla="*/ 546 h 546"/>
                  <a:gd name="T88" fmla="*/ 516 w 676"/>
                  <a:gd name="T89" fmla="*/ 544 h 546"/>
                  <a:gd name="T90" fmla="*/ 570 w 676"/>
                  <a:gd name="T91" fmla="*/ 530 h 546"/>
                  <a:gd name="T92" fmla="*/ 612 w 676"/>
                  <a:gd name="T93" fmla="*/ 508 h 546"/>
                  <a:gd name="T94" fmla="*/ 652 w 676"/>
                  <a:gd name="T95" fmla="*/ 466 h 546"/>
                  <a:gd name="T96" fmla="*/ 664 w 676"/>
                  <a:gd name="T97" fmla="*/ 406 h 546"/>
                  <a:gd name="T98" fmla="*/ 466 w 676"/>
                  <a:gd name="T99" fmla="*/ 198 h 546"/>
                  <a:gd name="T100" fmla="*/ 492 w 676"/>
                  <a:gd name="T101" fmla="*/ 206 h 546"/>
                  <a:gd name="T102" fmla="*/ 522 w 676"/>
                  <a:gd name="T103" fmla="*/ 240 h 546"/>
                  <a:gd name="T104" fmla="*/ 532 w 676"/>
                  <a:gd name="T105" fmla="*/ 292 h 546"/>
                  <a:gd name="T106" fmla="*/ 388 w 676"/>
                  <a:gd name="T107" fmla="*/ 292 h 546"/>
                  <a:gd name="T108" fmla="*/ 404 w 676"/>
                  <a:gd name="T109" fmla="*/ 240 h 546"/>
                  <a:gd name="T110" fmla="*/ 434 w 676"/>
                  <a:gd name="T111" fmla="*/ 206 h 546"/>
                  <a:gd name="T112" fmla="*/ 460 w 676"/>
                  <a:gd name="T113" fmla="*/ 198 h 5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676" h="546">
                    <a:moveTo>
                      <a:pt x="664" y="406"/>
                    </a:moveTo>
                    <a:lnTo>
                      <a:pt x="664" y="406"/>
                    </a:lnTo>
                    <a:lnTo>
                      <a:pt x="642" y="434"/>
                    </a:lnTo>
                    <a:lnTo>
                      <a:pt x="620" y="456"/>
                    </a:lnTo>
                    <a:lnTo>
                      <a:pt x="600" y="472"/>
                    </a:lnTo>
                    <a:lnTo>
                      <a:pt x="580" y="482"/>
                    </a:lnTo>
                    <a:lnTo>
                      <a:pt x="562" y="488"/>
                    </a:lnTo>
                    <a:lnTo>
                      <a:pt x="542" y="492"/>
                    </a:lnTo>
                    <a:lnTo>
                      <a:pt x="524" y="492"/>
                    </a:lnTo>
                    <a:lnTo>
                      <a:pt x="504" y="492"/>
                    </a:lnTo>
                    <a:lnTo>
                      <a:pt x="504" y="492"/>
                    </a:lnTo>
                    <a:lnTo>
                      <a:pt x="480" y="488"/>
                    </a:lnTo>
                    <a:lnTo>
                      <a:pt x="470" y="484"/>
                    </a:lnTo>
                    <a:lnTo>
                      <a:pt x="460" y="478"/>
                    </a:lnTo>
                    <a:lnTo>
                      <a:pt x="460" y="478"/>
                    </a:lnTo>
                    <a:lnTo>
                      <a:pt x="444" y="468"/>
                    </a:lnTo>
                    <a:lnTo>
                      <a:pt x="430" y="454"/>
                    </a:lnTo>
                    <a:lnTo>
                      <a:pt x="416" y="438"/>
                    </a:lnTo>
                    <a:lnTo>
                      <a:pt x="404" y="418"/>
                    </a:lnTo>
                    <a:lnTo>
                      <a:pt x="396" y="398"/>
                    </a:lnTo>
                    <a:lnTo>
                      <a:pt x="388" y="376"/>
                    </a:lnTo>
                    <a:lnTo>
                      <a:pt x="384" y="354"/>
                    </a:lnTo>
                    <a:lnTo>
                      <a:pt x="384" y="330"/>
                    </a:lnTo>
                    <a:lnTo>
                      <a:pt x="460" y="330"/>
                    </a:lnTo>
                    <a:lnTo>
                      <a:pt x="660" y="330"/>
                    </a:lnTo>
                    <a:lnTo>
                      <a:pt x="660" y="330"/>
                    </a:lnTo>
                    <a:lnTo>
                      <a:pt x="654" y="294"/>
                    </a:lnTo>
                    <a:lnTo>
                      <a:pt x="650" y="278"/>
                    </a:lnTo>
                    <a:lnTo>
                      <a:pt x="644" y="264"/>
                    </a:lnTo>
                    <a:lnTo>
                      <a:pt x="638" y="248"/>
                    </a:lnTo>
                    <a:lnTo>
                      <a:pt x="630" y="234"/>
                    </a:lnTo>
                    <a:lnTo>
                      <a:pt x="622" y="222"/>
                    </a:lnTo>
                    <a:lnTo>
                      <a:pt x="612" y="210"/>
                    </a:lnTo>
                    <a:lnTo>
                      <a:pt x="600" y="200"/>
                    </a:lnTo>
                    <a:lnTo>
                      <a:pt x="586" y="190"/>
                    </a:lnTo>
                    <a:lnTo>
                      <a:pt x="572" y="182"/>
                    </a:lnTo>
                    <a:lnTo>
                      <a:pt x="556" y="176"/>
                    </a:lnTo>
                    <a:lnTo>
                      <a:pt x="540" y="170"/>
                    </a:lnTo>
                    <a:lnTo>
                      <a:pt x="522" y="166"/>
                    </a:lnTo>
                    <a:lnTo>
                      <a:pt x="502" y="164"/>
                    </a:lnTo>
                    <a:lnTo>
                      <a:pt x="480" y="164"/>
                    </a:lnTo>
                    <a:lnTo>
                      <a:pt x="480" y="164"/>
                    </a:lnTo>
                    <a:lnTo>
                      <a:pt x="470" y="164"/>
                    </a:lnTo>
                    <a:lnTo>
                      <a:pt x="460" y="166"/>
                    </a:lnTo>
                    <a:lnTo>
                      <a:pt x="460" y="166"/>
                    </a:lnTo>
                    <a:lnTo>
                      <a:pt x="438" y="168"/>
                    </a:lnTo>
                    <a:lnTo>
                      <a:pt x="416" y="172"/>
                    </a:lnTo>
                    <a:lnTo>
                      <a:pt x="396" y="178"/>
                    </a:lnTo>
                    <a:lnTo>
                      <a:pt x="376" y="184"/>
                    </a:lnTo>
                    <a:lnTo>
                      <a:pt x="358" y="192"/>
                    </a:lnTo>
                    <a:lnTo>
                      <a:pt x="342" y="200"/>
                    </a:lnTo>
                    <a:lnTo>
                      <a:pt x="326" y="212"/>
                    </a:lnTo>
                    <a:lnTo>
                      <a:pt x="310" y="224"/>
                    </a:lnTo>
                    <a:lnTo>
                      <a:pt x="298" y="236"/>
                    </a:lnTo>
                    <a:lnTo>
                      <a:pt x="286" y="252"/>
                    </a:lnTo>
                    <a:lnTo>
                      <a:pt x="276" y="268"/>
                    </a:lnTo>
                    <a:lnTo>
                      <a:pt x="268" y="284"/>
                    </a:lnTo>
                    <a:lnTo>
                      <a:pt x="262" y="304"/>
                    </a:lnTo>
                    <a:lnTo>
                      <a:pt x="258" y="324"/>
                    </a:lnTo>
                    <a:lnTo>
                      <a:pt x="256" y="344"/>
                    </a:lnTo>
                    <a:lnTo>
                      <a:pt x="254" y="368"/>
                    </a:lnTo>
                    <a:lnTo>
                      <a:pt x="254" y="368"/>
                    </a:lnTo>
                    <a:lnTo>
                      <a:pt x="258" y="392"/>
                    </a:lnTo>
                    <a:lnTo>
                      <a:pt x="262" y="416"/>
                    </a:lnTo>
                    <a:lnTo>
                      <a:pt x="272" y="438"/>
                    </a:lnTo>
                    <a:lnTo>
                      <a:pt x="282" y="456"/>
                    </a:lnTo>
                    <a:lnTo>
                      <a:pt x="282" y="456"/>
                    </a:lnTo>
                    <a:lnTo>
                      <a:pt x="264" y="470"/>
                    </a:lnTo>
                    <a:lnTo>
                      <a:pt x="248" y="478"/>
                    </a:lnTo>
                    <a:lnTo>
                      <a:pt x="238" y="480"/>
                    </a:lnTo>
                    <a:lnTo>
                      <a:pt x="230" y="480"/>
                    </a:lnTo>
                    <a:lnTo>
                      <a:pt x="222" y="480"/>
                    </a:lnTo>
                    <a:lnTo>
                      <a:pt x="214" y="478"/>
                    </a:lnTo>
                    <a:lnTo>
                      <a:pt x="208" y="474"/>
                    </a:lnTo>
                    <a:lnTo>
                      <a:pt x="202" y="470"/>
                    </a:lnTo>
                    <a:lnTo>
                      <a:pt x="196" y="464"/>
                    </a:lnTo>
                    <a:lnTo>
                      <a:pt x="190" y="456"/>
                    </a:lnTo>
                    <a:lnTo>
                      <a:pt x="186" y="448"/>
                    </a:lnTo>
                    <a:lnTo>
                      <a:pt x="184" y="438"/>
                    </a:lnTo>
                    <a:lnTo>
                      <a:pt x="182" y="426"/>
                    </a:lnTo>
                    <a:lnTo>
                      <a:pt x="182" y="412"/>
                    </a:lnTo>
                    <a:lnTo>
                      <a:pt x="180" y="206"/>
                    </a:lnTo>
                    <a:lnTo>
                      <a:pt x="296" y="206"/>
                    </a:lnTo>
                    <a:lnTo>
                      <a:pt x="296" y="170"/>
                    </a:lnTo>
                    <a:lnTo>
                      <a:pt x="180" y="170"/>
                    </a:lnTo>
                    <a:lnTo>
                      <a:pt x="180" y="6"/>
                    </a:lnTo>
                    <a:lnTo>
                      <a:pt x="166" y="0"/>
                    </a:lnTo>
                    <a:lnTo>
                      <a:pt x="166" y="0"/>
                    </a:lnTo>
                    <a:lnTo>
                      <a:pt x="162" y="18"/>
                    </a:lnTo>
                    <a:lnTo>
                      <a:pt x="156" y="36"/>
                    </a:lnTo>
                    <a:lnTo>
                      <a:pt x="150" y="54"/>
                    </a:lnTo>
                    <a:lnTo>
                      <a:pt x="144" y="68"/>
                    </a:lnTo>
                    <a:lnTo>
                      <a:pt x="136" y="84"/>
                    </a:lnTo>
                    <a:lnTo>
                      <a:pt x="126" y="96"/>
                    </a:lnTo>
                    <a:lnTo>
                      <a:pt x="118" y="110"/>
                    </a:lnTo>
                    <a:lnTo>
                      <a:pt x="106" y="120"/>
                    </a:lnTo>
                    <a:lnTo>
                      <a:pt x="84" y="140"/>
                    </a:lnTo>
                    <a:lnTo>
                      <a:pt x="58" y="156"/>
                    </a:lnTo>
                    <a:lnTo>
                      <a:pt x="32" y="170"/>
                    </a:lnTo>
                    <a:lnTo>
                      <a:pt x="2" y="178"/>
                    </a:lnTo>
                    <a:lnTo>
                      <a:pt x="0" y="206"/>
                    </a:lnTo>
                    <a:lnTo>
                      <a:pt x="52" y="206"/>
                    </a:lnTo>
                    <a:lnTo>
                      <a:pt x="52" y="426"/>
                    </a:lnTo>
                    <a:lnTo>
                      <a:pt x="52" y="426"/>
                    </a:lnTo>
                    <a:lnTo>
                      <a:pt x="54" y="448"/>
                    </a:lnTo>
                    <a:lnTo>
                      <a:pt x="58" y="466"/>
                    </a:lnTo>
                    <a:lnTo>
                      <a:pt x="66" y="482"/>
                    </a:lnTo>
                    <a:lnTo>
                      <a:pt x="74" y="496"/>
                    </a:lnTo>
                    <a:lnTo>
                      <a:pt x="86" y="508"/>
                    </a:lnTo>
                    <a:lnTo>
                      <a:pt x="98" y="518"/>
                    </a:lnTo>
                    <a:lnTo>
                      <a:pt x="112" y="528"/>
                    </a:lnTo>
                    <a:lnTo>
                      <a:pt x="126" y="534"/>
                    </a:lnTo>
                    <a:lnTo>
                      <a:pt x="126" y="534"/>
                    </a:lnTo>
                    <a:lnTo>
                      <a:pt x="152" y="542"/>
                    </a:lnTo>
                    <a:lnTo>
                      <a:pt x="176" y="544"/>
                    </a:lnTo>
                    <a:lnTo>
                      <a:pt x="200" y="542"/>
                    </a:lnTo>
                    <a:lnTo>
                      <a:pt x="224" y="536"/>
                    </a:lnTo>
                    <a:lnTo>
                      <a:pt x="244" y="526"/>
                    </a:lnTo>
                    <a:lnTo>
                      <a:pt x="264" y="514"/>
                    </a:lnTo>
                    <a:lnTo>
                      <a:pt x="282" y="496"/>
                    </a:lnTo>
                    <a:lnTo>
                      <a:pt x="298" y="476"/>
                    </a:lnTo>
                    <a:lnTo>
                      <a:pt x="298" y="476"/>
                    </a:lnTo>
                    <a:lnTo>
                      <a:pt x="314" y="492"/>
                    </a:lnTo>
                    <a:lnTo>
                      <a:pt x="334" y="506"/>
                    </a:lnTo>
                    <a:lnTo>
                      <a:pt x="354" y="518"/>
                    </a:lnTo>
                    <a:lnTo>
                      <a:pt x="374" y="528"/>
                    </a:lnTo>
                    <a:lnTo>
                      <a:pt x="396" y="534"/>
                    </a:lnTo>
                    <a:lnTo>
                      <a:pt x="418" y="540"/>
                    </a:lnTo>
                    <a:lnTo>
                      <a:pt x="440" y="544"/>
                    </a:lnTo>
                    <a:lnTo>
                      <a:pt x="460" y="546"/>
                    </a:lnTo>
                    <a:lnTo>
                      <a:pt x="460" y="546"/>
                    </a:lnTo>
                    <a:lnTo>
                      <a:pt x="474" y="546"/>
                    </a:lnTo>
                    <a:lnTo>
                      <a:pt x="474" y="546"/>
                    </a:lnTo>
                    <a:lnTo>
                      <a:pt x="496" y="546"/>
                    </a:lnTo>
                    <a:lnTo>
                      <a:pt x="516" y="544"/>
                    </a:lnTo>
                    <a:lnTo>
                      <a:pt x="534" y="540"/>
                    </a:lnTo>
                    <a:lnTo>
                      <a:pt x="552" y="536"/>
                    </a:lnTo>
                    <a:lnTo>
                      <a:pt x="570" y="530"/>
                    </a:lnTo>
                    <a:lnTo>
                      <a:pt x="584" y="524"/>
                    </a:lnTo>
                    <a:lnTo>
                      <a:pt x="598" y="516"/>
                    </a:lnTo>
                    <a:lnTo>
                      <a:pt x="612" y="508"/>
                    </a:lnTo>
                    <a:lnTo>
                      <a:pt x="624" y="498"/>
                    </a:lnTo>
                    <a:lnTo>
                      <a:pt x="634" y="488"/>
                    </a:lnTo>
                    <a:lnTo>
                      <a:pt x="652" y="466"/>
                    </a:lnTo>
                    <a:lnTo>
                      <a:pt x="666" y="444"/>
                    </a:lnTo>
                    <a:lnTo>
                      <a:pt x="676" y="418"/>
                    </a:lnTo>
                    <a:lnTo>
                      <a:pt x="664" y="406"/>
                    </a:lnTo>
                    <a:close/>
                    <a:moveTo>
                      <a:pt x="460" y="198"/>
                    </a:moveTo>
                    <a:lnTo>
                      <a:pt x="460" y="198"/>
                    </a:lnTo>
                    <a:lnTo>
                      <a:pt x="466" y="198"/>
                    </a:lnTo>
                    <a:lnTo>
                      <a:pt x="466" y="198"/>
                    </a:lnTo>
                    <a:lnTo>
                      <a:pt x="478" y="200"/>
                    </a:lnTo>
                    <a:lnTo>
                      <a:pt x="492" y="206"/>
                    </a:lnTo>
                    <a:lnTo>
                      <a:pt x="504" y="214"/>
                    </a:lnTo>
                    <a:lnTo>
                      <a:pt x="514" y="226"/>
                    </a:lnTo>
                    <a:lnTo>
                      <a:pt x="522" y="240"/>
                    </a:lnTo>
                    <a:lnTo>
                      <a:pt x="528" y="256"/>
                    </a:lnTo>
                    <a:lnTo>
                      <a:pt x="532" y="272"/>
                    </a:lnTo>
                    <a:lnTo>
                      <a:pt x="532" y="292"/>
                    </a:lnTo>
                    <a:lnTo>
                      <a:pt x="460" y="292"/>
                    </a:lnTo>
                    <a:lnTo>
                      <a:pt x="388" y="292"/>
                    </a:lnTo>
                    <a:lnTo>
                      <a:pt x="388" y="292"/>
                    </a:lnTo>
                    <a:lnTo>
                      <a:pt x="390" y="272"/>
                    </a:lnTo>
                    <a:lnTo>
                      <a:pt x="396" y="254"/>
                    </a:lnTo>
                    <a:lnTo>
                      <a:pt x="404" y="240"/>
                    </a:lnTo>
                    <a:lnTo>
                      <a:pt x="412" y="226"/>
                    </a:lnTo>
                    <a:lnTo>
                      <a:pt x="424" y="216"/>
                    </a:lnTo>
                    <a:lnTo>
                      <a:pt x="434" y="206"/>
                    </a:lnTo>
                    <a:lnTo>
                      <a:pt x="448" y="202"/>
                    </a:lnTo>
                    <a:lnTo>
                      <a:pt x="460" y="198"/>
                    </a:lnTo>
                    <a:lnTo>
                      <a:pt x="460" y="1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" name="Freeform 69"/>
              <p:cNvSpPr>
                <a:spLocks noEditPoints="1"/>
              </p:cNvSpPr>
              <p:nvPr/>
            </p:nvSpPr>
            <p:spPr bwMode="auto">
              <a:xfrm>
                <a:off x="1980" y="1636"/>
                <a:ext cx="2591" cy="1412"/>
              </a:xfrm>
              <a:custGeom>
                <a:avLst/>
                <a:gdLst>
                  <a:gd name="T0" fmla="*/ 666 w 958"/>
                  <a:gd name="T1" fmla="*/ 108 h 522"/>
                  <a:gd name="T2" fmla="*/ 578 w 958"/>
                  <a:gd name="T3" fmla="*/ 140 h 522"/>
                  <a:gd name="T4" fmla="*/ 514 w 958"/>
                  <a:gd name="T5" fmla="*/ 196 h 522"/>
                  <a:gd name="T6" fmla="*/ 476 w 958"/>
                  <a:gd name="T7" fmla="*/ 270 h 522"/>
                  <a:gd name="T8" fmla="*/ 472 w 958"/>
                  <a:gd name="T9" fmla="*/ 332 h 522"/>
                  <a:gd name="T10" fmla="*/ 488 w 958"/>
                  <a:gd name="T11" fmla="*/ 386 h 522"/>
                  <a:gd name="T12" fmla="*/ 396 w 958"/>
                  <a:gd name="T13" fmla="*/ 448 h 522"/>
                  <a:gd name="T14" fmla="*/ 314 w 958"/>
                  <a:gd name="T15" fmla="*/ 464 h 522"/>
                  <a:gd name="T16" fmla="*/ 256 w 958"/>
                  <a:gd name="T17" fmla="*/ 450 h 522"/>
                  <a:gd name="T18" fmla="*/ 198 w 958"/>
                  <a:gd name="T19" fmla="*/ 406 h 522"/>
                  <a:gd name="T20" fmla="*/ 162 w 958"/>
                  <a:gd name="T21" fmla="*/ 340 h 522"/>
                  <a:gd name="T22" fmla="*/ 146 w 958"/>
                  <a:gd name="T23" fmla="*/ 264 h 522"/>
                  <a:gd name="T24" fmla="*/ 152 w 958"/>
                  <a:gd name="T25" fmla="*/ 186 h 522"/>
                  <a:gd name="T26" fmla="*/ 178 w 958"/>
                  <a:gd name="T27" fmla="*/ 114 h 522"/>
                  <a:gd name="T28" fmla="*/ 228 w 958"/>
                  <a:gd name="T29" fmla="*/ 62 h 522"/>
                  <a:gd name="T30" fmla="*/ 300 w 958"/>
                  <a:gd name="T31" fmla="*/ 36 h 522"/>
                  <a:gd name="T32" fmla="*/ 366 w 958"/>
                  <a:gd name="T33" fmla="*/ 42 h 522"/>
                  <a:gd name="T34" fmla="*/ 428 w 958"/>
                  <a:gd name="T35" fmla="*/ 74 h 522"/>
                  <a:gd name="T36" fmla="*/ 462 w 958"/>
                  <a:gd name="T37" fmla="*/ 122 h 522"/>
                  <a:gd name="T38" fmla="*/ 502 w 958"/>
                  <a:gd name="T39" fmla="*/ 186 h 522"/>
                  <a:gd name="T40" fmla="*/ 480 w 958"/>
                  <a:gd name="T41" fmla="*/ 14 h 522"/>
                  <a:gd name="T42" fmla="*/ 454 w 958"/>
                  <a:gd name="T43" fmla="*/ 30 h 522"/>
                  <a:gd name="T44" fmla="*/ 342 w 958"/>
                  <a:gd name="T45" fmla="*/ 4 h 522"/>
                  <a:gd name="T46" fmla="*/ 252 w 958"/>
                  <a:gd name="T47" fmla="*/ 4 h 522"/>
                  <a:gd name="T48" fmla="*/ 160 w 958"/>
                  <a:gd name="T49" fmla="*/ 28 h 522"/>
                  <a:gd name="T50" fmla="*/ 70 w 958"/>
                  <a:gd name="T51" fmla="*/ 88 h 522"/>
                  <a:gd name="T52" fmla="*/ 10 w 958"/>
                  <a:gd name="T53" fmla="*/ 188 h 522"/>
                  <a:gd name="T54" fmla="*/ 2 w 958"/>
                  <a:gd name="T55" fmla="*/ 296 h 522"/>
                  <a:gd name="T56" fmla="*/ 42 w 958"/>
                  <a:gd name="T57" fmla="*/ 410 h 522"/>
                  <a:gd name="T58" fmla="*/ 120 w 958"/>
                  <a:gd name="T59" fmla="*/ 482 h 522"/>
                  <a:gd name="T60" fmla="*/ 216 w 958"/>
                  <a:gd name="T61" fmla="*/ 516 h 522"/>
                  <a:gd name="T62" fmla="*/ 282 w 958"/>
                  <a:gd name="T63" fmla="*/ 522 h 522"/>
                  <a:gd name="T64" fmla="*/ 384 w 958"/>
                  <a:gd name="T65" fmla="*/ 500 h 522"/>
                  <a:gd name="T66" fmla="*/ 484 w 958"/>
                  <a:gd name="T67" fmla="*/ 432 h 522"/>
                  <a:gd name="T68" fmla="*/ 540 w 958"/>
                  <a:gd name="T69" fmla="*/ 456 h 522"/>
                  <a:gd name="T70" fmla="*/ 648 w 958"/>
                  <a:gd name="T71" fmla="*/ 510 h 522"/>
                  <a:gd name="T72" fmla="*/ 740 w 958"/>
                  <a:gd name="T73" fmla="*/ 518 h 522"/>
                  <a:gd name="T74" fmla="*/ 830 w 958"/>
                  <a:gd name="T75" fmla="*/ 494 h 522"/>
                  <a:gd name="T76" fmla="*/ 902 w 958"/>
                  <a:gd name="T77" fmla="*/ 444 h 522"/>
                  <a:gd name="T78" fmla="*/ 948 w 958"/>
                  <a:gd name="T79" fmla="*/ 374 h 522"/>
                  <a:gd name="T80" fmla="*/ 958 w 958"/>
                  <a:gd name="T81" fmla="*/ 312 h 522"/>
                  <a:gd name="T82" fmla="*/ 940 w 958"/>
                  <a:gd name="T83" fmla="*/ 230 h 522"/>
                  <a:gd name="T84" fmla="*/ 888 w 958"/>
                  <a:gd name="T85" fmla="*/ 164 h 522"/>
                  <a:gd name="T86" fmla="*/ 810 w 958"/>
                  <a:gd name="T87" fmla="*/ 120 h 522"/>
                  <a:gd name="T88" fmla="*/ 714 w 958"/>
                  <a:gd name="T89" fmla="*/ 104 h 522"/>
                  <a:gd name="T90" fmla="*/ 702 w 958"/>
                  <a:gd name="T91" fmla="*/ 480 h 522"/>
                  <a:gd name="T92" fmla="*/ 656 w 958"/>
                  <a:gd name="T93" fmla="*/ 460 h 522"/>
                  <a:gd name="T94" fmla="*/ 620 w 958"/>
                  <a:gd name="T95" fmla="*/ 418 h 522"/>
                  <a:gd name="T96" fmla="*/ 598 w 958"/>
                  <a:gd name="T97" fmla="*/ 360 h 522"/>
                  <a:gd name="T98" fmla="*/ 592 w 958"/>
                  <a:gd name="T99" fmla="*/ 310 h 522"/>
                  <a:gd name="T100" fmla="*/ 602 w 958"/>
                  <a:gd name="T101" fmla="*/ 242 h 522"/>
                  <a:gd name="T102" fmla="*/ 628 w 958"/>
                  <a:gd name="T103" fmla="*/ 188 h 522"/>
                  <a:gd name="T104" fmla="*/ 666 w 958"/>
                  <a:gd name="T105" fmla="*/ 150 h 522"/>
                  <a:gd name="T106" fmla="*/ 714 w 958"/>
                  <a:gd name="T107" fmla="*/ 138 h 522"/>
                  <a:gd name="T108" fmla="*/ 750 w 958"/>
                  <a:gd name="T109" fmla="*/ 146 h 522"/>
                  <a:gd name="T110" fmla="*/ 790 w 958"/>
                  <a:gd name="T111" fmla="*/ 176 h 522"/>
                  <a:gd name="T112" fmla="*/ 818 w 958"/>
                  <a:gd name="T113" fmla="*/ 228 h 522"/>
                  <a:gd name="T114" fmla="*/ 832 w 958"/>
                  <a:gd name="T115" fmla="*/ 292 h 522"/>
                  <a:gd name="T116" fmla="*/ 830 w 958"/>
                  <a:gd name="T117" fmla="*/ 344 h 522"/>
                  <a:gd name="T118" fmla="*/ 806 w 958"/>
                  <a:gd name="T119" fmla="*/ 418 h 522"/>
                  <a:gd name="T120" fmla="*/ 770 w 958"/>
                  <a:gd name="T121" fmla="*/ 460 h 522"/>
                  <a:gd name="T122" fmla="*/ 726 w 958"/>
                  <a:gd name="T123" fmla="*/ 480 h 5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958" h="522">
                    <a:moveTo>
                      <a:pt x="714" y="104"/>
                    </a:moveTo>
                    <a:lnTo>
                      <a:pt x="714" y="104"/>
                    </a:lnTo>
                    <a:lnTo>
                      <a:pt x="690" y="104"/>
                    </a:lnTo>
                    <a:lnTo>
                      <a:pt x="666" y="108"/>
                    </a:lnTo>
                    <a:lnTo>
                      <a:pt x="642" y="112"/>
                    </a:lnTo>
                    <a:lnTo>
                      <a:pt x="620" y="120"/>
                    </a:lnTo>
                    <a:lnTo>
                      <a:pt x="598" y="128"/>
                    </a:lnTo>
                    <a:lnTo>
                      <a:pt x="578" y="140"/>
                    </a:lnTo>
                    <a:lnTo>
                      <a:pt x="560" y="152"/>
                    </a:lnTo>
                    <a:lnTo>
                      <a:pt x="542" y="164"/>
                    </a:lnTo>
                    <a:lnTo>
                      <a:pt x="528" y="180"/>
                    </a:lnTo>
                    <a:lnTo>
                      <a:pt x="514" y="196"/>
                    </a:lnTo>
                    <a:lnTo>
                      <a:pt x="500" y="212"/>
                    </a:lnTo>
                    <a:lnTo>
                      <a:pt x="490" y="230"/>
                    </a:lnTo>
                    <a:lnTo>
                      <a:pt x="482" y="250"/>
                    </a:lnTo>
                    <a:lnTo>
                      <a:pt x="476" y="270"/>
                    </a:lnTo>
                    <a:lnTo>
                      <a:pt x="472" y="290"/>
                    </a:lnTo>
                    <a:lnTo>
                      <a:pt x="472" y="312"/>
                    </a:lnTo>
                    <a:lnTo>
                      <a:pt x="472" y="312"/>
                    </a:lnTo>
                    <a:lnTo>
                      <a:pt x="472" y="332"/>
                    </a:lnTo>
                    <a:lnTo>
                      <a:pt x="476" y="350"/>
                    </a:lnTo>
                    <a:lnTo>
                      <a:pt x="480" y="368"/>
                    </a:lnTo>
                    <a:lnTo>
                      <a:pt x="488" y="386"/>
                    </a:lnTo>
                    <a:lnTo>
                      <a:pt x="488" y="386"/>
                    </a:lnTo>
                    <a:lnTo>
                      <a:pt x="466" y="406"/>
                    </a:lnTo>
                    <a:lnTo>
                      <a:pt x="442" y="424"/>
                    </a:lnTo>
                    <a:lnTo>
                      <a:pt x="420" y="436"/>
                    </a:lnTo>
                    <a:lnTo>
                      <a:pt x="396" y="448"/>
                    </a:lnTo>
                    <a:lnTo>
                      <a:pt x="374" y="456"/>
                    </a:lnTo>
                    <a:lnTo>
                      <a:pt x="352" y="460"/>
                    </a:lnTo>
                    <a:lnTo>
                      <a:pt x="332" y="464"/>
                    </a:lnTo>
                    <a:lnTo>
                      <a:pt x="314" y="464"/>
                    </a:lnTo>
                    <a:lnTo>
                      <a:pt x="314" y="464"/>
                    </a:lnTo>
                    <a:lnTo>
                      <a:pt x="294" y="460"/>
                    </a:lnTo>
                    <a:lnTo>
                      <a:pt x="274" y="456"/>
                    </a:lnTo>
                    <a:lnTo>
                      <a:pt x="256" y="450"/>
                    </a:lnTo>
                    <a:lnTo>
                      <a:pt x="240" y="440"/>
                    </a:lnTo>
                    <a:lnTo>
                      <a:pt x="224" y="430"/>
                    </a:lnTo>
                    <a:lnTo>
                      <a:pt x="210" y="418"/>
                    </a:lnTo>
                    <a:lnTo>
                      <a:pt x="198" y="406"/>
                    </a:lnTo>
                    <a:lnTo>
                      <a:pt x="186" y="390"/>
                    </a:lnTo>
                    <a:lnTo>
                      <a:pt x="176" y="374"/>
                    </a:lnTo>
                    <a:lnTo>
                      <a:pt x="168" y="358"/>
                    </a:lnTo>
                    <a:lnTo>
                      <a:pt x="162" y="340"/>
                    </a:lnTo>
                    <a:lnTo>
                      <a:pt x="156" y="322"/>
                    </a:lnTo>
                    <a:lnTo>
                      <a:pt x="150" y="302"/>
                    </a:lnTo>
                    <a:lnTo>
                      <a:pt x="148" y="284"/>
                    </a:lnTo>
                    <a:lnTo>
                      <a:pt x="146" y="264"/>
                    </a:lnTo>
                    <a:lnTo>
                      <a:pt x="144" y="244"/>
                    </a:lnTo>
                    <a:lnTo>
                      <a:pt x="146" y="224"/>
                    </a:lnTo>
                    <a:lnTo>
                      <a:pt x="148" y="204"/>
                    </a:lnTo>
                    <a:lnTo>
                      <a:pt x="152" y="186"/>
                    </a:lnTo>
                    <a:lnTo>
                      <a:pt x="156" y="166"/>
                    </a:lnTo>
                    <a:lnTo>
                      <a:pt x="162" y="148"/>
                    </a:lnTo>
                    <a:lnTo>
                      <a:pt x="170" y="132"/>
                    </a:lnTo>
                    <a:lnTo>
                      <a:pt x="178" y="114"/>
                    </a:lnTo>
                    <a:lnTo>
                      <a:pt x="190" y="100"/>
                    </a:lnTo>
                    <a:lnTo>
                      <a:pt x="200" y="86"/>
                    </a:lnTo>
                    <a:lnTo>
                      <a:pt x="214" y="74"/>
                    </a:lnTo>
                    <a:lnTo>
                      <a:pt x="228" y="62"/>
                    </a:lnTo>
                    <a:lnTo>
                      <a:pt x="244" y="54"/>
                    </a:lnTo>
                    <a:lnTo>
                      <a:pt x="260" y="46"/>
                    </a:lnTo>
                    <a:lnTo>
                      <a:pt x="280" y="40"/>
                    </a:lnTo>
                    <a:lnTo>
                      <a:pt x="300" y="36"/>
                    </a:lnTo>
                    <a:lnTo>
                      <a:pt x="320" y="36"/>
                    </a:lnTo>
                    <a:lnTo>
                      <a:pt x="320" y="36"/>
                    </a:lnTo>
                    <a:lnTo>
                      <a:pt x="344" y="38"/>
                    </a:lnTo>
                    <a:lnTo>
                      <a:pt x="366" y="42"/>
                    </a:lnTo>
                    <a:lnTo>
                      <a:pt x="384" y="46"/>
                    </a:lnTo>
                    <a:lnTo>
                      <a:pt x="402" y="54"/>
                    </a:lnTo>
                    <a:lnTo>
                      <a:pt x="416" y="64"/>
                    </a:lnTo>
                    <a:lnTo>
                      <a:pt x="428" y="74"/>
                    </a:lnTo>
                    <a:lnTo>
                      <a:pt x="438" y="84"/>
                    </a:lnTo>
                    <a:lnTo>
                      <a:pt x="448" y="96"/>
                    </a:lnTo>
                    <a:lnTo>
                      <a:pt x="456" y="108"/>
                    </a:lnTo>
                    <a:lnTo>
                      <a:pt x="462" y="122"/>
                    </a:lnTo>
                    <a:lnTo>
                      <a:pt x="470" y="148"/>
                    </a:lnTo>
                    <a:lnTo>
                      <a:pt x="478" y="172"/>
                    </a:lnTo>
                    <a:lnTo>
                      <a:pt x="482" y="192"/>
                    </a:lnTo>
                    <a:lnTo>
                      <a:pt x="502" y="186"/>
                    </a:lnTo>
                    <a:lnTo>
                      <a:pt x="500" y="6"/>
                    </a:lnTo>
                    <a:lnTo>
                      <a:pt x="484" y="6"/>
                    </a:lnTo>
                    <a:lnTo>
                      <a:pt x="484" y="6"/>
                    </a:lnTo>
                    <a:lnTo>
                      <a:pt x="480" y="14"/>
                    </a:lnTo>
                    <a:lnTo>
                      <a:pt x="474" y="22"/>
                    </a:lnTo>
                    <a:lnTo>
                      <a:pt x="466" y="28"/>
                    </a:lnTo>
                    <a:lnTo>
                      <a:pt x="454" y="30"/>
                    </a:lnTo>
                    <a:lnTo>
                      <a:pt x="454" y="30"/>
                    </a:lnTo>
                    <a:lnTo>
                      <a:pt x="434" y="24"/>
                    </a:lnTo>
                    <a:lnTo>
                      <a:pt x="392" y="12"/>
                    </a:lnTo>
                    <a:lnTo>
                      <a:pt x="368" y="8"/>
                    </a:lnTo>
                    <a:lnTo>
                      <a:pt x="342" y="4"/>
                    </a:lnTo>
                    <a:lnTo>
                      <a:pt x="314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52" y="4"/>
                    </a:lnTo>
                    <a:lnTo>
                      <a:pt x="230" y="8"/>
                    </a:lnTo>
                    <a:lnTo>
                      <a:pt x="206" y="12"/>
                    </a:lnTo>
                    <a:lnTo>
                      <a:pt x="184" y="20"/>
                    </a:lnTo>
                    <a:lnTo>
                      <a:pt x="160" y="28"/>
                    </a:lnTo>
                    <a:lnTo>
                      <a:pt x="136" y="40"/>
                    </a:lnTo>
                    <a:lnTo>
                      <a:pt x="112" y="54"/>
                    </a:lnTo>
                    <a:lnTo>
                      <a:pt x="90" y="68"/>
                    </a:lnTo>
                    <a:lnTo>
                      <a:pt x="70" y="88"/>
                    </a:lnTo>
                    <a:lnTo>
                      <a:pt x="52" y="108"/>
                    </a:lnTo>
                    <a:lnTo>
                      <a:pt x="34" y="132"/>
                    </a:lnTo>
                    <a:lnTo>
                      <a:pt x="20" y="158"/>
                    </a:lnTo>
                    <a:lnTo>
                      <a:pt x="10" y="188"/>
                    </a:lnTo>
                    <a:lnTo>
                      <a:pt x="2" y="222"/>
                    </a:lnTo>
                    <a:lnTo>
                      <a:pt x="0" y="258"/>
                    </a:lnTo>
                    <a:lnTo>
                      <a:pt x="0" y="258"/>
                    </a:lnTo>
                    <a:lnTo>
                      <a:pt x="2" y="296"/>
                    </a:lnTo>
                    <a:lnTo>
                      <a:pt x="6" y="328"/>
                    </a:lnTo>
                    <a:lnTo>
                      <a:pt x="16" y="360"/>
                    </a:lnTo>
                    <a:lnTo>
                      <a:pt x="28" y="386"/>
                    </a:lnTo>
                    <a:lnTo>
                      <a:pt x="42" y="410"/>
                    </a:lnTo>
                    <a:lnTo>
                      <a:pt x="58" y="432"/>
                    </a:lnTo>
                    <a:lnTo>
                      <a:pt x="78" y="452"/>
                    </a:lnTo>
                    <a:lnTo>
                      <a:pt x="98" y="468"/>
                    </a:lnTo>
                    <a:lnTo>
                      <a:pt x="120" y="482"/>
                    </a:lnTo>
                    <a:lnTo>
                      <a:pt x="144" y="492"/>
                    </a:lnTo>
                    <a:lnTo>
                      <a:pt x="168" y="502"/>
                    </a:lnTo>
                    <a:lnTo>
                      <a:pt x="192" y="510"/>
                    </a:lnTo>
                    <a:lnTo>
                      <a:pt x="216" y="516"/>
                    </a:lnTo>
                    <a:lnTo>
                      <a:pt x="238" y="518"/>
                    </a:lnTo>
                    <a:lnTo>
                      <a:pt x="262" y="520"/>
                    </a:lnTo>
                    <a:lnTo>
                      <a:pt x="282" y="522"/>
                    </a:lnTo>
                    <a:lnTo>
                      <a:pt x="282" y="522"/>
                    </a:lnTo>
                    <a:lnTo>
                      <a:pt x="302" y="520"/>
                    </a:lnTo>
                    <a:lnTo>
                      <a:pt x="320" y="518"/>
                    </a:lnTo>
                    <a:lnTo>
                      <a:pt x="354" y="510"/>
                    </a:lnTo>
                    <a:lnTo>
                      <a:pt x="384" y="500"/>
                    </a:lnTo>
                    <a:lnTo>
                      <a:pt x="414" y="484"/>
                    </a:lnTo>
                    <a:lnTo>
                      <a:pt x="438" y="468"/>
                    </a:lnTo>
                    <a:lnTo>
                      <a:pt x="462" y="450"/>
                    </a:lnTo>
                    <a:lnTo>
                      <a:pt x="484" y="432"/>
                    </a:lnTo>
                    <a:lnTo>
                      <a:pt x="502" y="412"/>
                    </a:lnTo>
                    <a:lnTo>
                      <a:pt x="502" y="412"/>
                    </a:lnTo>
                    <a:lnTo>
                      <a:pt x="520" y="436"/>
                    </a:lnTo>
                    <a:lnTo>
                      <a:pt x="540" y="456"/>
                    </a:lnTo>
                    <a:lnTo>
                      <a:pt x="564" y="474"/>
                    </a:lnTo>
                    <a:lnTo>
                      <a:pt x="590" y="488"/>
                    </a:lnTo>
                    <a:lnTo>
                      <a:pt x="618" y="502"/>
                    </a:lnTo>
                    <a:lnTo>
                      <a:pt x="648" y="510"/>
                    </a:lnTo>
                    <a:lnTo>
                      <a:pt x="680" y="516"/>
                    </a:lnTo>
                    <a:lnTo>
                      <a:pt x="714" y="520"/>
                    </a:lnTo>
                    <a:lnTo>
                      <a:pt x="714" y="520"/>
                    </a:lnTo>
                    <a:lnTo>
                      <a:pt x="740" y="518"/>
                    </a:lnTo>
                    <a:lnTo>
                      <a:pt x="764" y="514"/>
                    </a:lnTo>
                    <a:lnTo>
                      <a:pt x="786" y="510"/>
                    </a:lnTo>
                    <a:lnTo>
                      <a:pt x="810" y="502"/>
                    </a:lnTo>
                    <a:lnTo>
                      <a:pt x="830" y="494"/>
                    </a:lnTo>
                    <a:lnTo>
                      <a:pt x="850" y="484"/>
                    </a:lnTo>
                    <a:lnTo>
                      <a:pt x="870" y="472"/>
                    </a:lnTo>
                    <a:lnTo>
                      <a:pt x="888" y="458"/>
                    </a:lnTo>
                    <a:lnTo>
                      <a:pt x="902" y="444"/>
                    </a:lnTo>
                    <a:lnTo>
                      <a:pt x="916" y="428"/>
                    </a:lnTo>
                    <a:lnTo>
                      <a:pt x="930" y="410"/>
                    </a:lnTo>
                    <a:lnTo>
                      <a:pt x="940" y="392"/>
                    </a:lnTo>
                    <a:lnTo>
                      <a:pt x="948" y="374"/>
                    </a:lnTo>
                    <a:lnTo>
                      <a:pt x="954" y="354"/>
                    </a:lnTo>
                    <a:lnTo>
                      <a:pt x="958" y="334"/>
                    </a:lnTo>
                    <a:lnTo>
                      <a:pt x="958" y="312"/>
                    </a:lnTo>
                    <a:lnTo>
                      <a:pt x="958" y="312"/>
                    </a:lnTo>
                    <a:lnTo>
                      <a:pt x="958" y="290"/>
                    </a:lnTo>
                    <a:lnTo>
                      <a:pt x="954" y="270"/>
                    </a:lnTo>
                    <a:lnTo>
                      <a:pt x="948" y="250"/>
                    </a:lnTo>
                    <a:lnTo>
                      <a:pt x="940" y="230"/>
                    </a:lnTo>
                    <a:lnTo>
                      <a:pt x="930" y="212"/>
                    </a:lnTo>
                    <a:lnTo>
                      <a:pt x="916" y="196"/>
                    </a:lnTo>
                    <a:lnTo>
                      <a:pt x="902" y="180"/>
                    </a:lnTo>
                    <a:lnTo>
                      <a:pt x="888" y="164"/>
                    </a:lnTo>
                    <a:lnTo>
                      <a:pt x="870" y="152"/>
                    </a:lnTo>
                    <a:lnTo>
                      <a:pt x="850" y="140"/>
                    </a:lnTo>
                    <a:lnTo>
                      <a:pt x="830" y="128"/>
                    </a:lnTo>
                    <a:lnTo>
                      <a:pt x="810" y="120"/>
                    </a:lnTo>
                    <a:lnTo>
                      <a:pt x="786" y="112"/>
                    </a:lnTo>
                    <a:lnTo>
                      <a:pt x="764" y="108"/>
                    </a:lnTo>
                    <a:lnTo>
                      <a:pt x="740" y="104"/>
                    </a:lnTo>
                    <a:lnTo>
                      <a:pt x="714" y="104"/>
                    </a:lnTo>
                    <a:lnTo>
                      <a:pt x="714" y="104"/>
                    </a:lnTo>
                    <a:close/>
                    <a:moveTo>
                      <a:pt x="714" y="482"/>
                    </a:moveTo>
                    <a:lnTo>
                      <a:pt x="714" y="482"/>
                    </a:lnTo>
                    <a:lnTo>
                      <a:pt x="702" y="480"/>
                    </a:lnTo>
                    <a:lnTo>
                      <a:pt x="690" y="478"/>
                    </a:lnTo>
                    <a:lnTo>
                      <a:pt x="678" y="474"/>
                    </a:lnTo>
                    <a:lnTo>
                      <a:pt x="666" y="468"/>
                    </a:lnTo>
                    <a:lnTo>
                      <a:pt x="656" y="460"/>
                    </a:lnTo>
                    <a:lnTo>
                      <a:pt x="646" y="452"/>
                    </a:lnTo>
                    <a:lnTo>
                      <a:pt x="636" y="442"/>
                    </a:lnTo>
                    <a:lnTo>
                      <a:pt x="628" y="430"/>
                    </a:lnTo>
                    <a:lnTo>
                      <a:pt x="620" y="418"/>
                    </a:lnTo>
                    <a:lnTo>
                      <a:pt x="614" y="406"/>
                    </a:lnTo>
                    <a:lnTo>
                      <a:pt x="608" y="392"/>
                    </a:lnTo>
                    <a:lnTo>
                      <a:pt x="602" y="376"/>
                    </a:lnTo>
                    <a:lnTo>
                      <a:pt x="598" y="360"/>
                    </a:lnTo>
                    <a:lnTo>
                      <a:pt x="596" y="344"/>
                    </a:lnTo>
                    <a:lnTo>
                      <a:pt x="594" y="328"/>
                    </a:lnTo>
                    <a:lnTo>
                      <a:pt x="592" y="310"/>
                    </a:lnTo>
                    <a:lnTo>
                      <a:pt x="592" y="310"/>
                    </a:lnTo>
                    <a:lnTo>
                      <a:pt x="594" y="292"/>
                    </a:lnTo>
                    <a:lnTo>
                      <a:pt x="596" y="276"/>
                    </a:lnTo>
                    <a:lnTo>
                      <a:pt x="598" y="258"/>
                    </a:lnTo>
                    <a:lnTo>
                      <a:pt x="602" y="242"/>
                    </a:lnTo>
                    <a:lnTo>
                      <a:pt x="608" y="228"/>
                    </a:lnTo>
                    <a:lnTo>
                      <a:pt x="614" y="214"/>
                    </a:lnTo>
                    <a:lnTo>
                      <a:pt x="620" y="200"/>
                    </a:lnTo>
                    <a:lnTo>
                      <a:pt x="628" y="188"/>
                    </a:lnTo>
                    <a:lnTo>
                      <a:pt x="636" y="176"/>
                    </a:lnTo>
                    <a:lnTo>
                      <a:pt x="646" y="166"/>
                    </a:lnTo>
                    <a:lnTo>
                      <a:pt x="656" y="158"/>
                    </a:lnTo>
                    <a:lnTo>
                      <a:pt x="666" y="150"/>
                    </a:lnTo>
                    <a:lnTo>
                      <a:pt x="678" y="146"/>
                    </a:lnTo>
                    <a:lnTo>
                      <a:pt x="690" y="140"/>
                    </a:lnTo>
                    <a:lnTo>
                      <a:pt x="702" y="138"/>
                    </a:lnTo>
                    <a:lnTo>
                      <a:pt x="714" y="138"/>
                    </a:lnTo>
                    <a:lnTo>
                      <a:pt x="714" y="138"/>
                    </a:lnTo>
                    <a:lnTo>
                      <a:pt x="726" y="138"/>
                    </a:lnTo>
                    <a:lnTo>
                      <a:pt x="738" y="140"/>
                    </a:lnTo>
                    <a:lnTo>
                      <a:pt x="750" y="146"/>
                    </a:lnTo>
                    <a:lnTo>
                      <a:pt x="760" y="150"/>
                    </a:lnTo>
                    <a:lnTo>
                      <a:pt x="770" y="158"/>
                    </a:lnTo>
                    <a:lnTo>
                      <a:pt x="780" y="166"/>
                    </a:lnTo>
                    <a:lnTo>
                      <a:pt x="790" y="176"/>
                    </a:lnTo>
                    <a:lnTo>
                      <a:pt x="798" y="188"/>
                    </a:lnTo>
                    <a:lnTo>
                      <a:pt x="806" y="200"/>
                    </a:lnTo>
                    <a:lnTo>
                      <a:pt x="812" y="214"/>
                    </a:lnTo>
                    <a:lnTo>
                      <a:pt x="818" y="228"/>
                    </a:lnTo>
                    <a:lnTo>
                      <a:pt x="824" y="242"/>
                    </a:lnTo>
                    <a:lnTo>
                      <a:pt x="828" y="258"/>
                    </a:lnTo>
                    <a:lnTo>
                      <a:pt x="830" y="276"/>
                    </a:lnTo>
                    <a:lnTo>
                      <a:pt x="832" y="292"/>
                    </a:lnTo>
                    <a:lnTo>
                      <a:pt x="834" y="310"/>
                    </a:lnTo>
                    <a:lnTo>
                      <a:pt x="834" y="310"/>
                    </a:lnTo>
                    <a:lnTo>
                      <a:pt x="832" y="328"/>
                    </a:lnTo>
                    <a:lnTo>
                      <a:pt x="830" y="344"/>
                    </a:lnTo>
                    <a:lnTo>
                      <a:pt x="828" y="360"/>
                    </a:lnTo>
                    <a:lnTo>
                      <a:pt x="824" y="376"/>
                    </a:lnTo>
                    <a:lnTo>
                      <a:pt x="812" y="406"/>
                    </a:lnTo>
                    <a:lnTo>
                      <a:pt x="806" y="418"/>
                    </a:lnTo>
                    <a:lnTo>
                      <a:pt x="798" y="430"/>
                    </a:lnTo>
                    <a:lnTo>
                      <a:pt x="790" y="442"/>
                    </a:lnTo>
                    <a:lnTo>
                      <a:pt x="780" y="452"/>
                    </a:lnTo>
                    <a:lnTo>
                      <a:pt x="770" y="460"/>
                    </a:lnTo>
                    <a:lnTo>
                      <a:pt x="760" y="468"/>
                    </a:lnTo>
                    <a:lnTo>
                      <a:pt x="750" y="474"/>
                    </a:lnTo>
                    <a:lnTo>
                      <a:pt x="738" y="478"/>
                    </a:lnTo>
                    <a:lnTo>
                      <a:pt x="726" y="480"/>
                    </a:lnTo>
                    <a:lnTo>
                      <a:pt x="714" y="482"/>
                    </a:lnTo>
                    <a:lnTo>
                      <a:pt x="714" y="48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" name="Freeform 70"/>
              <p:cNvSpPr>
                <a:spLocks noEditPoints="1"/>
              </p:cNvSpPr>
              <p:nvPr/>
            </p:nvSpPr>
            <p:spPr bwMode="auto">
              <a:xfrm>
                <a:off x="4994" y="1918"/>
                <a:ext cx="1314" cy="1125"/>
              </a:xfrm>
              <a:custGeom>
                <a:avLst/>
                <a:gdLst>
                  <a:gd name="T0" fmla="*/ 218 w 486"/>
                  <a:gd name="T1" fmla="*/ 0 h 416"/>
                  <a:gd name="T2" fmla="*/ 148 w 486"/>
                  <a:gd name="T3" fmla="*/ 16 h 416"/>
                  <a:gd name="T4" fmla="*/ 88 w 486"/>
                  <a:gd name="T5" fmla="*/ 48 h 416"/>
                  <a:gd name="T6" fmla="*/ 42 w 486"/>
                  <a:gd name="T7" fmla="*/ 92 h 416"/>
                  <a:gd name="T8" fmla="*/ 10 w 486"/>
                  <a:gd name="T9" fmla="*/ 146 h 416"/>
                  <a:gd name="T10" fmla="*/ 0 w 486"/>
                  <a:gd name="T11" fmla="*/ 208 h 416"/>
                  <a:gd name="T12" fmla="*/ 4 w 486"/>
                  <a:gd name="T13" fmla="*/ 250 h 416"/>
                  <a:gd name="T14" fmla="*/ 30 w 486"/>
                  <a:gd name="T15" fmla="*/ 306 h 416"/>
                  <a:gd name="T16" fmla="*/ 72 w 486"/>
                  <a:gd name="T17" fmla="*/ 354 h 416"/>
                  <a:gd name="T18" fmla="*/ 128 w 486"/>
                  <a:gd name="T19" fmla="*/ 390 h 416"/>
                  <a:gd name="T20" fmla="*/ 194 w 486"/>
                  <a:gd name="T21" fmla="*/ 410 h 416"/>
                  <a:gd name="T22" fmla="*/ 242 w 486"/>
                  <a:gd name="T23" fmla="*/ 416 h 416"/>
                  <a:gd name="T24" fmla="*/ 316 w 486"/>
                  <a:gd name="T25" fmla="*/ 406 h 416"/>
                  <a:gd name="T26" fmla="*/ 378 w 486"/>
                  <a:gd name="T27" fmla="*/ 380 h 416"/>
                  <a:gd name="T28" fmla="*/ 430 w 486"/>
                  <a:gd name="T29" fmla="*/ 340 h 416"/>
                  <a:gd name="T30" fmla="*/ 466 w 486"/>
                  <a:gd name="T31" fmla="*/ 288 h 416"/>
                  <a:gd name="T32" fmla="*/ 484 w 486"/>
                  <a:gd name="T33" fmla="*/ 230 h 416"/>
                  <a:gd name="T34" fmla="*/ 484 w 486"/>
                  <a:gd name="T35" fmla="*/ 186 h 416"/>
                  <a:gd name="T36" fmla="*/ 466 w 486"/>
                  <a:gd name="T37" fmla="*/ 126 h 416"/>
                  <a:gd name="T38" fmla="*/ 430 w 486"/>
                  <a:gd name="T39" fmla="*/ 76 h 416"/>
                  <a:gd name="T40" fmla="*/ 378 w 486"/>
                  <a:gd name="T41" fmla="*/ 36 h 416"/>
                  <a:gd name="T42" fmla="*/ 316 w 486"/>
                  <a:gd name="T43" fmla="*/ 8 h 416"/>
                  <a:gd name="T44" fmla="*/ 242 w 486"/>
                  <a:gd name="T45" fmla="*/ 0 h 416"/>
                  <a:gd name="T46" fmla="*/ 242 w 486"/>
                  <a:gd name="T47" fmla="*/ 378 h 416"/>
                  <a:gd name="T48" fmla="*/ 206 w 486"/>
                  <a:gd name="T49" fmla="*/ 370 h 416"/>
                  <a:gd name="T50" fmla="*/ 174 w 486"/>
                  <a:gd name="T51" fmla="*/ 348 h 416"/>
                  <a:gd name="T52" fmla="*/ 148 w 486"/>
                  <a:gd name="T53" fmla="*/ 314 h 416"/>
                  <a:gd name="T54" fmla="*/ 130 w 486"/>
                  <a:gd name="T55" fmla="*/ 272 h 416"/>
                  <a:gd name="T56" fmla="*/ 122 w 486"/>
                  <a:gd name="T57" fmla="*/ 224 h 416"/>
                  <a:gd name="T58" fmla="*/ 122 w 486"/>
                  <a:gd name="T59" fmla="*/ 188 h 416"/>
                  <a:gd name="T60" fmla="*/ 130 w 486"/>
                  <a:gd name="T61" fmla="*/ 138 h 416"/>
                  <a:gd name="T62" fmla="*/ 148 w 486"/>
                  <a:gd name="T63" fmla="*/ 96 h 416"/>
                  <a:gd name="T64" fmla="*/ 174 w 486"/>
                  <a:gd name="T65" fmla="*/ 62 h 416"/>
                  <a:gd name="T66" fmla="*/ 206 w 486"/>
                  <a:gd name="T67" fmla="*/ 42 h 416"/>
                  <a:gd name="T68" fmla="*/ 242 w 486"/>
                  <a:gd name="T69" fmla="*/ 34 h 416"/>
                  <a:gd name="T70" fmla="*/ 266 w 486"/>
                  <a:gd name="T71" fmla="*/ 36 h 416"/>
                  <a:gd name="T72" fmla="*/ 300 w 486"/>
                  <a:gd name="T73" fmla="*/ 54 h 416"/>
                  <a:gd name="T74" fmla="*/ 326 w 486"/>
                  <a:gd name="T75" fmla="*/ 84 h 416"/>
                  <a:gd name="T76" fmla="*/ 348 w 486"/>
                  <a:gd name="T77" fmla="*/ 124 h 416"/>
                  <a:gd name="T78" fmla="*/ 360 w 486"/>
                  <a:gd name="T79" fmla="*/ 172 h 416"/>
                  <a:gd name="T80" fmla="*/ 362 w 486"/>
                  <a:gd name="T81" fmla="*/ 206 h 416"/>
                  <a:gd name="T82" fmla="*/ 356 w 486"/>
                  <a:gd name="T83" fmla="*/ 256 h 416"/>
                  <a:gd name="T84" fmla="*/ 334 w 486"/>
                  <a:gd name="T85" fmla="*/ 314 h 416"/>
                  <a:gd name="T86" fmla="*/ 310 w 486"/>
                  <a:gd name="T87" fmla="*/ 348 h 416"/>
                  <a:gd name="T88" fmla="*/ 278 w 486"/>
                  <a:gd name="T89" fmla="*/ 370 h 416"/>
                  <a:gd name="T90" fmla="*/ 242 w 486"/>
                  <a:gd name="T91" fmla="*/ 378 h 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86" h="416">
                    <a:moveTo>
                      <a:pt x="242" y="0"/>
                    </a:moveTo>
                    <a:lnTo>
                      <a:pt x="242" y="0"/>
                    </a:lnTo>
                    <a:lnTo>
                      <a:pt x="218" y="0"/>
                    </a:lnTo>
                    <a:lnTo>
                      <a:pt x="194" y="4"/>
                    </a:lnTo>
                    <a:lnTo>
                      <a:pt x="170" y="8"/>
                    </a:lnTo>
                    <a:lnTo>
                      <a:pt x="148" y="16"/>
                    </a:lnTo>
                    <a:lnTo>
                      <a:pt x="128" y="24"/>
                    </a:lnTo>
                    <a:lnTo>
                      <a:pt x="108" y="36"/>
                    </a:lnTo>
                    <a:lnTo>
                      <a:pt x="88" y="48"/>
                    </a:lnTo>
                    <a:lnTo>
                      <a:pt x="72" y="60"/>
                    </a:lnTo>
                    <a:lnTo>
                      <a:pt x="56" y="76"/>
                    </a:lnTo>
                    <a:lnTo>
                      <a:pt x="42" y="92"/>
                    </a:lnTo>
                    <a:lnTo>
                      <a:pt x="30" y="108"/>
                    </a:lnTo>
                    <a:lnTo>
                      <a:pt x="20" y="126"/>
                    </a:lnTo>
                    <a:lnTo>
                      <a:pt x="10" y="146"/>
                    </a:lnTo>
                    <a:lnTo>
                      <a:pt x="4" y="166"/>
                    </a:lnTo>
                    <a:lnTo>
                      <a:pt x="2" y="186"/>
                    </a:lnTo>
                    <a:lnTo>
                      <a:pt x="0" y="208"/>
                    </a:lnTo>
                    <a:lnTo>
                      <a:pt x="0" y="208"/>
                    </a:lnTo>
                    <a:lnTo>
                      <a:pt x="2" y="230"/>
                    </a:lnTo>
                    <a:lnTo>
                      <a:pt x="4" y="250"/>
                    </a:lnTo>
                    <a:lnTo>
                      <a:pt x="10" y="270"/>
                    </a:lnTo>
                    <a:lnTo>
                      <a:pt x="20" y="288"/>
                    </a:lnTo>
                    <a:lnTo>
                      <a:pt x="30" y="306"/>
                    </a:lnTo>
                    <a:lnTo>
                      <a:pt x="42" y="324"/>
                    </a:lnTo>
                    <a:lnTo>
                      <a:pt x="56" y="338"/>
                    </a:lnTo>
                    <a:lnTo>
                      <a:pt x="72" y="354"/>
                    </a:lnTo>
                    <a:lnTo>
                      <a:pt x="88" y="366"/>
                    </a:lnTo>
                    <a:lnTo>
                      <a:pt x="108" y="378"/>
                    </a:lnTo>
                    <a:lnTo>
                      <a:pt x="128" y="390"/>
                    </a:lnTo>
                    <a:lnTo>
                      <a:pt x="148" y="398"/>
                    </a:lnTo>
                    <a:lnTo>
                      <a:pt x="170" y="406"/>
                    </a:lnTo>
                    <a:lnTo>
                      <a:pt x="194" y="410"/>
                    </a:lnTo>
                    <a:lnTo>
                      <a:pt x="218" y="414"/>
                    </a:lnTo>
                    <a:lnTo>
                      <a:pt x="242" y="416"/>
                    </a:lnTo>
                    <a:lnTo>
                      <a:pt x="242" y="416"/>
                    </a:lnTo>
                    <a:lnTo>
                      <a:pt x="268" y="414"/>
                    </a:lnTo>
                    <a:lnTo>
                      <a:pt x="292" y="410"/>
                    </a:lnTo>
                    <a:lnTo>
                      <a:pt x="316" y="406"/>
                    </a:lnTo>
                    <a:lnTo>
                      <a:pt x="338" y="398"/>
                    </a:lnTo>
                    <a:lnTo>
                      <a:pt x="358" y="390"/>
                    </a:lnTo>
                    <a:lnTo>
                      <a:pt x="378" y="380"/>
                    </a:lnTo>
                    <a:lnTo>
                      <a:pt x="398" y="368"/>
                    </a:lnTo>
                    <a:lnTo>
                      <a:pt x="414" y="354"/>
                    </a:lnTo>
                    <a:lnTo>
                      <a:pt x="430" y="340"/>
                    </a:lnTo>
                    <a:lnTo>
                      <a:pt x="444" y="324"/>
                    </a:lnTo>
                    <a:lnTo>
                      <a:pt x="456" y="306"/>
                    </a:lnTo>
                    <a:lnTo>
                      <a:pt x="466" y="288"/>
                    </a:lnTo>
                    <a:lnTo>
                      <a:pt x="474" y="270"/>
                    </a:lnTo>
                    <a:lnTo>
                      <a:pt x="480" y="250"/>
                    </a:lnTo>
                    <a:lnTo>
                      <a:pt x="484" y="230"/>
                    </a:lnTo>
                    <a:lnTo>
                      <a:pt x="486" y="208"/>
                    </a:lnTo>
                    <a:lnTo>
                      <a:pt x="486" y="208"/>
                    </a:lnTo>
                    <a:lnTo>
                      <a:pt x="484" y="186"/>
                    </a:lnTo>
                    <a:lnTo>
                      <a:pt x="480" y="166"/>
                    </a:lnTo>
                    <a:lnTo>
                      <a:pt x="474" y="146"/>
                    </a:lnTo>
                    <a:lnTo>
                      <a:pt x="466" y="126"/>
                    </a:lnTo>
                    <a:lnTo>
                      <a:pt x="456" y="108"/>
                    </a:lnTo>
                    <a:lnTo>
                      <a:pt x="444" y="92"/>
                    </a:lnTo>
                    <a:lnTo>
                      <a:pt x="430" y="76"/>
                    </a:lnTo>
                    <a:lnTo>
                      <a:pt x="414" y="60"/>
                    </a:lnTo>
                    <a:lnTo>
                      <a:pt x="398" y="48"/>
                    </a:lnTo>
                    <a:lnTo>
                      <a:pt x="378" y="36"/>
                    </a:lnTo>
                    <a:lnTo>
                      <a:pt x="358" y="24"/>
                    </a:lnTo>
                    <a:lnTo>
                      <a:pt x="338" y="16"/>
                    </a:lnTo>
                    <a:lnTo>
                      <a:pt x="316" y="8"/>
                    </a:lnTo>
                    <a:lnTo>
                      <a:pt x="292" y="4"/>
                    </a:lnTo>
                    <a:lnTo>
                      <a:pt x="268" y="0"/>
                    </a:lnTo>
                    <a:lnTo>
                      <a:pt x="242" y="0"/>
                    </a:lnTo>
                    <a:lnTo>
                      <a:pt x="242" y="0"/>
                    </a:lnTo>
                    <a:close/>
                    <a:moveTo>
                      <a:pt x="242" y="378"/>
                    </a:moveTo>
                    <a:lnTo>
                      <a:pt x="242" y="378"/>
                    </a:lnTo>
                    <a:lnTo>
                      <a:pt x="230" y="376"/>
                    </a:lnTo>
                    <a:lnTo>
                      <a:pt x="218" y="374"/>
                    </a:lnTo>
                    <a:lnTo>
                      <a:pt x="206" y="370"/>
                    </a:lnTo>
                    <a:lnTo>
                      <a:pt x="196" y="364"/>
                    </a:lnTo>
                    <a:lnTo>
                      <a:pt x="184" y="356"/>
                    </a:lnTo>
                    <a:lnTo>
                      <a:pt x="174" y="348"/>
                    </a:lnTo>
                    <a:lnTo>
                      <a:pt x="166" y="338"/>
                    </a:lnTo>
                    <a:lnTo>
                      <a:pt x="156" y="326"/>
                    </a:lnTo>
                    <a:lnTo>
                      <a:pt x="148" y="314"/>
                    </a:lnTo>
                    <a:lnTo>
                      <a:pt x="142" y="302"/>
                    </a:lnTo>
                    <a:lnTo>
                      <a:pt x="136" y="288"/>
                    </a:lnTo>
                    <a:lnTo>
                      <a:pt x="130" y="272"/>
                    </a:lnTo>
                    <a:lnTo>
                      <a:pt x="126" y="256"/>
                    </a:lnTo>
                    <a:lnTo>
                      <a:pt x="124" y="240"/>
                    </a:lnTo>
                    <a:lnTo>
                      <a:pt x="122" y="224"/>
                    </a:lnTo>
                    <a:lnTo>
                      <a:pt x="122" y="206"/>
                    </a:lnTo>
                    <a:lnTo>
                      <a:pt x="122" y="206"/>
                    </a:lnTo>
                    <a:lnTo>
                      <a:pt x="122" y="188"/>
                    </a:lnTo>
                    <a:lnTo>
                      <a:pt x="124" y="172"/>
                    </a:lnTo>
                    <a:lnTo>
                      <a:pt x="126" y="154"/>
                    </a:lnTo>
                    <a:lnTo>
                      <a:pt x="130" y="138"/>
                    </a:lnTo>
                    <a:lnTo>
                      <a:pt x="136" y="124"/>
                    </a:lnTo>
                    <a:lnTo>
                      <a:pt x="142" y="110"/>
                    </a:lnTo>
                    <a:lnTo>
                      <a:pt x="148" y="96"/>
                    </a:lnTo>
                    <a:lnTo>
                      <a:pt x="156" y="84"/>
                    </a:lnTo>
                    <a:lnTo>
                      <a:pt x="166" y="72"/>
                    </a:lnTo>
                    <a:lnTo>
                      <a:pt x="174" y="62"/>
                    </a:lnTo>
                    <a:lnTo>
                      <a:pt x="184" y="54"/>
                    </a:lnTo>
                    <a:lnTo>
                      <a:pt x="196" y="46"/>
                    </a:lnTo>
                    <a:lnTo>
                      <a:pt x="206" y="42"/>
                    </a:lnTo>
                    <a:lnTo>
                      <a:pt x="218" y="36"/>
                    </a:lnTo>
                    <a:lnTo>
                      <a:pt x="230" y="34"/>
                    </a:lnTo>
                    <a:lnTo>
                      <a:pt x="242" y="34"/>
                    </a:lnTo>
                    <a:lnTo>
                      <a:pt x="242" y="34"/>
                    </a:lnTo>
                    <a:lnTo>
                      <a:pt x="254" y="34"/>
                    </a:lnTo>
                    <a:lnTo>
                      <a:pt x="266" y="36"/>
                    </a:lnTo>
                    <a:lnTo>
                      <a:pt x="278" y="42"/>
                    </a:lnTo>
                    <a:lnTo>
                      <a:pt x="288" y="46"/>
                    </a:lnTo>
                    <a:lnTo>
                      <a:pt x="300" y="54"/>
                    </a:lnTo>
                    <a:lnTo>
                      <a:pt x="310" y="62"/>
                    </a:lnTo>
                    <a:lnTo>
                      <a:pt x="318" y="72"/>
                    </a:lnTo>
                    <a:lnTo>
                      <a:pt x="326" y="84"/>
                    </a:lnTo>
                    <a:lnTo>
                      <a:pt x="334" y="96"/>
                    </a:lnTo>
                    <a:lnTo>
                      <a:pt x="342" y="110"/>
                    </a:lnTo>
                    <a:lnTo>
                      <a:pt x="348" y="124"/>
                    </a:lnTo>
                    <a:lnTo>
                      <a:pt x="352" y="138"/>
                    </a:lnTo>
                    <a:lnTo>
                      <a:pt x="356" y="154"/>
                    </a:lnTo>
                    <a:lnTo>
                      <a:pt x="360" y="172"/>
                    </a:lnTo>
                    <a:lnTo>
                      <a:pt x="362" y="188"/>
                    </a:lnTo>
                    <a:lnTo>
                      <a:pt x="362" y="206"/>
                    </a:lnTo>
                    <a:lnTo>
                      <a:pt x="362" y="206"/>
                    </a:lnTo>
                    <a:lnTo>
                      <a:pt x="362" y="224"/>
                    </a:lnTo>
                    <a:lnTo>
                      <a:pt x="360" y="240"/>
                    </a:lnTo>
                    <a:lnTo>
                      <a:pt x="356" y="256"/>
                    </a:lnTo>
                    <a:lnTo>
                      <a:pt x="352" y="272"/>
                    </a:lnTo>
                    <a:lnTo>
                      <a:pt x="342" y="302"/>
                    </a:lnTo>
                    <a:lnTo>
                      <a:pt x="334" y="314"/>
                    </a:lnTo>
                    <a:lnTo>
                      <a:pt x="326" y="326"/>
                    </a:lnTo>
                    <a:lnTo>
                      <a:pt x="318" y="338"/>
                    </a:lnTo>
                    <a:lnTo>
                      <a:pt x="310" y="348"/>
                    </a:lnTo>
                    <a:lnTo>
                      <a:pt x="300" y="356"/>
                    </a:lnTo>
                    <a:lnTo>
                      <a:pt x="288" y="364"/>
                    </a:lnTo>
                    <a:lnTo>
                      <a:pt x="278" y="370"/>
                    </a:lnTo>
                    <a:lnTo>
                      <a:pt x="266" y="374"/>
                    </a:lnTo>
                    <a:lnTo>
                      <a:pt x="254" y="376"/>
                    </a:lnTo>
                    <a:lnTo>
                      <a:pt x="242" y="378"/>
                    </a:lnTo>
                    <a:lnTo>
                      <a:pt x="242" y="37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" name="Freeform 71"/>
              <p:cNvSpPr>
                <a:spLocks noEditPoints="1"/>
              </p:cNvSpPr>
              <p:nvPr/>
            </p:nvSpPr>
            <p:spPr bwMode="auto">
              <a:xfrm>
                <a:off x="9305" y="1918"/>
                <a:ext cx="1315" cy="1125"/>
              </a:xfrm>
              <a:custGeom>
                <a:avLst/>
                <a:gdLst>
                  <a:gd name="T0" fmla="*/ 218 w 486"/>
                  <a:gd name="T1" fmla="*/ 0 h 416"/>
                  <a:gd name="T2" fmla="*/ 148 w 486"/>
                  <a:gd name="T3" fmla="*/ 16 h 416"/>
                  <a:gd name="T4" fmla="*/ 88 w 486"/>
                  <a:gd name="T5" fmla="*/ 48 h 416"/>
                  <a:gd name="T6" fmla="*/ 40 w 486"/>
                  <a:gd name="T7" fmla="*/ 92 h 416"/>
                  <a:gd name="T8" fmla="*/ 10 w 486"/>
                  <a:gd name="T9" fmla="*/ 146 h 416"/>
                  <a:gd name="T10" fmla="*/ 0 w 486"/>
                  <a:gd name="T11" fmla="*/ 208 h 416"/>
                  <a:gd name="T12" fmla="*/ 4 w 486"/>
                  <a:gd name="T13" fmla="*/ 250 h 416"/>
                  <a:gd name="T14" fmla="*/ 28 w 486"/>
                  <a:gd name="T15" fmla="*/ 306 h 416"/>
                  <a:gd name="T16" fmla="*/ 70 w 486"/>
                  <a:gd name="T17" fmla="*/ 354 h 416"/>
                  <a:gd name="T18" fmla="*/ 126 w 486"/>
                  <a:gd name="T19" fmla="*/ 390 h 416"/>
                  <a:gd name="T20" fmla="*/ 194 w 486"/>
                  <a:gd name="T21" fmla="*/ 410 h 416"/>
                  <a:gd name="T22" fmla="*/ 242 w 486"/>
                  <a:gd name="T23" fmla="*/ 416 h 416"/>
                  <a:gd name="T24" fmla="*/ 268 w 486"/>
                  <a:gd name="T25" fmla="*/ 414 h 416"/>
                  <a:gd name="T26" fmla="*/ 338 w 486"/>
                  <a:gd name="T27" fmla="*/ 398 h 416"/>
                  <a:gd name="T28" fmla="*/ 398 w 486"/>
                  <a:gd name="T29" fmla="*/ 368 h 416"/>
                  <a:gd name="T30" fmla="*/ 444 w 486"/>
                  <a:gd name="T31" fmla="*/ 324 h 416"/>
                  <a:gd name="T32" fmla="*/ 476 w 486"/>
                  <a:gd name="T33" fmla="*/ 270 h 416"/>
                  <a:gd name="T34" fmla="*/ 486 w 486"/>
                  <a:gd name="T35" fmla="*/ 208 h 416"/>
                  <a:gd name="T36" fmla="*/ 482 w 486"/>
                  <a:gd name="T37" fmla="*/ 166 h 416"/>
                  <a:gd name="T38" fmla="*/ 456 w 486"/>
                  <a:gd name="T39" fmla="*/ 108 h 416"/>
                  <a:gd name="T40" fmla="*/ 414 w 486"/>
                  <a:gd name="T41" fmla="*/ 60 h 416"/>
                  <a:gd name="T42" fmla="*/ 358 w 486"/>
                  <a:gd name="T43" fmla="*/ 24 h 416"/>
                  <a:gd name="T44" fmla="*/ 290 w 486"/>
                  <a:gd name="T45" fmla="*/ 4 h 416"/>
                  <a:gd name="T46" fmla="*/ 242 w 486"/>
                  <a:gd name="T47" fmla="*/ 0 h 416"/>
                  <a:gd name="T48" fmla="*/ 230 w 486"/>
                  <a:gd name="T49" fmla="*/ 376 h 416"/>
                  <a:gd name="T50" fmla="*/ 194 w 486"/>
                  <a:gd name="T51" fmla="*/ 364 h 416"/>
                  <a:gd name="T52" fmla="*/ 164 w 486"/>
                  <a:gd name="T53" fmla="*/ 338 h 416"/>
                  <a:gd name="T54" fmla="*/ 140 w 486"/>
                  <a:gd name="T55" fmla="*/ 302 h 416"/>
                  <a:gd name="T56" fmla="*/ 126 w 486"/>
                  <a:gd name="T57" fmla="*/ 256 h 416"/>
                  <a:gd name="T58" fmla="*/ 120 w 486"/>
                  <a:gd name="T59" fmla="*/ 206 h 416"/>
                  <a:gd name="T60" fmla="*/ 122 w 486"/>
                  <a:gd name="T61" fmla="*/ 172 h 416"/>
                  <a:gd name="T62" fmla="*/ 134 w 486"/>
                  <a:gd name="T63" fmla="*/ 124 h 416"/>
                  <a:gd name="T64" fmla="*/ 156 w 486"/>
                  <a:gd name="T65" fmla="*/ 84 h 416"/>
                  <a:gd name="T66" fmla="*/ 184 w 486"/>
                  <a:gd name="T67" fmla="*/ 54 h 416"/>
                  <a:gd name="T68" fmla="*/ 218 w 486"/>
                  <a:gd name="T69" fmla="*/ 36 h 416"/>
                  <a:gd name="T70" fmla="*/ 242 w 486"/>
                  <a:gd name="T71" fmla="*/ 34 h 416"/>
                  <a:gd name="T72" fmla="*/ 278 w 486"/>
                  <a:gd name="T73" fmla="*/ 42 h 416"/>
                  <a:gd name="T74" fmla="*/ 308 w 486"/>
                  <a:gd name="T75" fmla="*/ 62 h 416"/>
                  <a:gd name="T76" fmla="*/ 334 w 486"/>
                  <a:gd name="T77" fmla="*/ 96 h 416"/>
                  <a:gd name="T78" fmla="*/ 352 w 486"/>
                  <a:gd name="T79" fmla="*/ 138 h 416"/>
                  <a:gd name="T80" fmla="*/ 360 w 486"/>
                  <a:gd name="T81" fmla="*/ 188 h 416"/>
                  <a:gd name="T82" fmla="*/ 360 w 486"/>
                  <a:gd name="T83" fmla="*/ 224 h 416"/>
                  <a:gd name="T84" fmla="*/ 352 w 486"/>
                  <a:gd name="T85" fmla="*/ 272 h 416"/>
                  <a:gd name="T86" fmla="*/ 326 w 486"/>
                  <a:gd name="T87" fmla="*/ 326 h 416"/>
                  <a:gd name="T88" fmla="*/ 298 w 486"/>
                  <a:gd name="T89" fmla="*/ 356 h 416"/>
                  <a:gd name="T90" fmla="*/ 266 w 486"/>
                  <a:gd name="T91" fmla="*/ 374 h 416"/>
                  <a:gd name="T92" fmla="*/ 242 w 486"/>
                  <a:gd name="T93" fmla="*/ 378 h 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86" h="416">
                    <a:moveTo>
                      <a:pt x="242" y="0"/>
                    </a:moveTo>
                    <a:lnTo>
                      <a:pt x="242" y="0"/>
                    </a:lnTo>
                    <a:lnTo>
                      <a:pt x="218" y="0"/>
                    </a:lnTo>
                    <a:lnTo>
                      <a:pt x="194" y="4"/>
                    </a:lnTo>
                    <a:lnTo>
                      <a:pt x="170" y="10"/>
                    </a:lnTo>
                    <a:lnTo>
                      <a:pt x="148" y="16"/>
                    </a:lnTo>
                    <a:lnTo>
                      <a:pt x="126" y="24"/>
                    </a:lnTo>
                    <a:lnTo>
                      <a:pt x="106" y="36"/>
                    </a:lnTo>
                    <a:lnTo>
                      <a:pt x="88" y="48"/>
                    </a:lnTo>
                    <a:lnTo>
                      <a:pt x="70" y="60"/>
                    </a:lnTo>
                    <a:lnTo>
                      <a:pt x="54" y="76"/>
                    </a:lnTo>
                    <a:lnTo>
                      <a:pt x="40" y="92"/>
                    </a:lnTo>
                    <a:lnTo>
                      <a:pt x="28" y="108"/>
                    </a:lnTo>
                    <a:lnTo>
                      <a:pt x="18" y="126"/>
                    </a:lnTo>
                    <a:lnTo>
                      <a:pt x="10" y="146"/>
                    </a:lnTo>
                    <a:lnTo>
                      <a:pt x="4" y="166"/>
                    </a:lnTo>
                    <a:lnTo>
                      <a:pt x="0" y="186"/>
                    </a:lnTo>
                    <a:lnTo>
                      <a:pt x="0" y="208"/>
                    </a:lnTo>
                    <a:lnTo>
                      <a:pt x="0" y="208"/>
                    </a:lnTo>
                    <a:lnTo>
                      <a:pt x="0" y="230"/>
                    </a:lnTo>
                    <a:lnTo>
                      <a:pt x="4" y="250"/>
                    </a:lnTo>
                    <a:lnTo>
                      <a:pt x="10" y="270"/>
                    </a:lnTo>
                    <a:lnTo>
                      <a:pt x="18" y="288"/>
                    </a:lnTo>
                    <a:lnTo>
                      <a:pt x="28" y="306"/>
                    </a:lnTo>
                    <a:lnTo>
                      <a:pt x="40" y="324"/>
                    </a:lnTo>
                    <a:lnTo>
                      <a:pt x="54" y="338"/>
                    </a:lnTo>
                    <a:lnTo>
                      <a:pt x="70" y="354"/>
                    </a:lnTo>
                    <a:lnTo>
                      <a:pt x="88" y="366"/>
                    </a:lnTo>
                    <a:lnTo>
                      <a:pt x="106" y="378"/>
                    </a:lnTo>
                    <a:lnTo>
                      <a:pt x="126" y="390"/>
                    </a:lnTo>
                    <a:lnTo>
                      <a:pt x="148" y="398"/>
                    </a:lnTo>
                    <a:lnTo>
                      <a:pt x="170" y="406"/>
                    </a:lnTo>
                    <a:lnTo>
                      <a:pt x="194" y="410"/>
                    </a:lnTo>
                    <a:lnTo>
                      <a:pt x="218" y="414"/>
                    </a:lnTo>
                    <a:lnTo>
                      <a:pt x="242" y="416"/>
                    </a:lnTo>
                    <a:lnTo>
                      <a:pt x="242" y="416"/>
                    </a:lnTo>
                    <a:lnTo>
                      <a:pt x="244" y="416"/>
                    </a:lnTo>
                    <a:lnTo>
                      <a:pt x="244" y="416"/>
                    </a:lnTo>
                    <a:lnTo>
                      <a:pt x="268" y="414"/>
                    </a:lnTo>
                    <a:lnTo>
                      <a:pt x="292" y="410"/>
                    </a:lnTo>
                    <a:lnTo>
                      <a:pt x="316" y="406"/>
                    </a:lnTo>
                    <a:lnTo>
                      <a:pt x="338" y="398"/>
                    </a:lnTo>
                    <a:lnTo>
                      <a:pt x="360" y="390"/>
                    </a:lnTo>
                    <a:lnTo>
                      <a:pt x="380" y="380"/>
                    </a:lnTo>
                    <a:lnTo>
                      <a:pt x="398" y="368"/>
                    </a:lnTo>
                    <a:lnTo>
                      <a:pt x="414" y="354"/>
                    </a:lnTo>
                    <a:lnTo>
                      <a:pt x="430" y="340"/>
                    </a:lnTo>
                    <a:lnTo>
                      <a:pt x="444" y="324"/>
                    </a:lnTo>
                    <a:lnTo>
                      <a:pt x="456" y="306"/>
                    </a:lnTo>
                    <a:lnTo>
                      <a:pt x="468" y="288"/>
                    </a:lnTo>
                    <a:lnTo>
                      <a:pt x="476" y="270"/>
                    </a:lnTo>
                    <a:lnTo>
                      <a:pt x="482" y="250"/>
                    </a:lnTo>
                    <a:lnTo>
                      <a:pt x="486" y="230"/>
                    </a:lnTo>
                    <a:lnTo>
                      <a:pt x="486" y="208"/>
                    </a:lnTo>
                    <a:lnTo>
                      <a:pt x="486" y="208"/>
                    </a:lnTo>
                    <a:lnTo>
                      <a:pt x="486" y="186"/>
                    </a:lnTo>
                    <a:lnTo>
                      <a:pt x="482" y="166"/>
                    </a:lnTo>
                    <a:lnTo>
                      <a:pt x="476" y="146"/>
                    </a:lnTo>
                    <a:lnTo>
                      <a:pt x="466" y="126"/>
                    </a:lnTo>
                    <a:lnTo>
                      <a:pt x="456" y="108"/>
                    </a:lnTo>
                    <a:lnTo>
                      <a:pt x="444" y="92"/>
                    </a:lnTo>
                    <a:lnTo>
                      <a:pt x="430" y="76"/>
                    </a:lnTo>
                    <a:lnTo>
                      <a:pt x="414" y="60"/>
                    </a:lnTo>
                    <a:lnTo>
                      <a:pt x="396" y="48"/>
                    </a:lnTo>
                    <a:lnTo>
                      <a:pt x="378" y="36"/>
                    </a:lnTo>
                    <a:lnTo>
                      <a:pt x="358" y="24"/>
                    </a:lnTo>
                    <a:lnTo>
                      <a:pt x="336" y="16"/>
                    </a:lnTo>
                    <a:lnTo>
                      <a:pt x="314" y="10"/>
                    </a:lnTo>
                    <a:lnTo>
                      <a:pt x="290" y="4"/>
                    </a:lnTo>
                    <a:lnTo>
                      <a:pt x="266" y="0"/>
                    </a:lnTo>
                    <a:lnTo>
                      <a:pt x="242" y="0"/>
                    </a:lnTo>
                    <a:lnTo>
                      <a:pt x="242" y="0"/>
                    </a:lnTo>
                    <a:close/>
                    <a:moveTo>
                      <a:pt x="242" y="378"/>
                    </a:moveTo>
                    <a:lnTo>
                      <a:pt x="242" y="378"/>
                    </a:lnTo>
                    <a:lnTo>
                      <a:pt x="230" y="376"/>
                    </a:lnTo>
                    <a:lnTo>
                      <a:pt x="218" y="374"/>
                    </a:lnTo>
                    <a:lnTo>
                      <a:pt x="206" y="370"/>
                    </a:lnTo>
                    <a:lnTo>
                      <a:pt x="194" y="364"/>
                    </a:lnTo>
                    <a:lnTo>
                      <a:pt x="184" y="356"/>
                    </a:lnTo>
                    <a:lnTo>
                      <a:pt x="174" y="348"/>
                    </a:lnTo>
                    <a:lnTo>
                      <a:pt x="164" y="338"/>
                    </a:lnTo>
                    <a:lnTo>
                      <a:pt x="156" y="326"/>
                    </a:lnTo>
                    <a:lnTo>
                      <a:pt x="148" y="314"/>
                    </a:lnTo>
                    <a:lnTo>
                      <a:pt x="140" y="302"/>
                    </a:lnTo>
                    <a:lnTo>
                      <a:pt x="134" y="288"/>
                    </a:lnTo>
                    <a:lnTo>
                      <a:pt x="130" y="272"/>
                    </a:lnTo>
                    <a:lnTo>
                      <a:pt x="126" y="256"/>
                    </a:lnTo>
                    <a:lnTo>
                      <a:pt x="122" y="240"/>
                    </a:lnTo>
                    <a:lnTo>
                      <a:pt x="120" y="224"/>
                    </a:lnTo>
                    <a:lnTo>
                      <a:pt x="120" y="206"/>
                    </a:lnTo>
                    <a:lnTo>
                      <a:pt x="120" y="206"/>
                    </a:lnTo>
                    <a:lnTo>
                      <a:pt x="120" y="188"/>
                    </a:lnTo>
                    <a:lnTo>
                      <a:pt x="122" y="172"/>
                    </a:lnTo>
                    <a:lnTo>
                      <a:pt x="126" y="154"/>
                    </a:lnTo>
                    <a:lnTo>
                      <a:pt x="130" y="138"/>
                    </a:lnTo>
                    <a:lnTo>
                      <a:pt x="134" y="124"/>
                    </a:lnTo>
                    <a:lnTo>
                      <a:pt x="140" y="110"/>
                    </a:lnTo>
                    <a:lnTo>
                      <a:pt x="148" y="96"/>
                    </a:lnTo>
                    <a:lnTo>
                      <a:pt x="156" y="84"/>
                    </a:lnTo>
                    <a:lnTo>
                      <a:pt x="164" y="72"/>
                    </a:lnTo>
                    <a:lnTo>
                      <a:pt x="174" y="62"/>
                    </a:lnTo>
                    <a:lnTo>
                      <a:pt x="184" y="54"/>
                    </a:lnTo>
                    <a:lnTo>
                      <a:pt x="194" y="46"/>
                    </a:lnTo>
                    <a:lnTo>
                      <a:pt x="206" y="42"/>
                    </a:lnTo>
                    <a:lnTo>
                      <a:pt x="218" y="36"/>
                    </a:lnTo>
                    <a:lnTo>
                      <a:pt x="230" y="34"/>
                    </a:lnTo>
                    <a:lnTo>
                      <a:pt x="242" y="34"/>
                    </a:lnTo>
                    <a:lnTo>
                      <a:pt x="242" y="34"/>
                    </a:lnTo>
                    <a:lnTo>
                      <a:pt x="254" y="34"/>
                    </a:lnTo>
                    <a:lnTo>
                      <a:pt x="266" y="36"/>
                    </a:lnTo>
                    <a:lnTo>
                      <a:pt x="278" y="42"/>
                    </a:lnTo>
                    <a:lnTo>
                      <a:pt x="288" y="46"/>
                    </a:lnTo>
                    <a:lnTo>
                      <a:pt x="298" y="54"/>
                    </a:lnTo>
                    <a:lnTo>
                      <a:pt x="308" y="62"/>
                    </a:lnTo>
                    <a:lnTo>
                      <a:pt x="318" y="72"/>
                    </a:lnTo>
                    <a:lnTo>
                      <a:pt x="326" y="84"/>
                    </a:lnTo>
                    <a:lnTo>
                      <a:pt x="334" y="96"/>
                    </a:lnTo>
                    <a:lnTo>
                      <a:pt x="340" y="110"/>
                    </a:lnTo>
                    <a:lnTo>
                      <a:pt x="346" y="124"/>
                    </a:lnTo>
                    <a:lnTo>
                      <a:pt x="352" y="138"/>
                    </a:lnTo>
                    <a:lnTo>
                      <a:pt x="356" y="154"/>
                    </a:lnTo>
                    <a:lnTo>
                      <a:pt x="358" y="172"/>
                    </a:lnTo>
                    <a:lnTo>
                      <a:pt x="360" y="188"/>
                    </a:lnTo>
                    <a:lnTo>
                      <a:pt x="362" y="206"/>
                    </a:lnTo>
                    <a:lnTo>
                      <a:pt x="362" y="206"/>
                    </a:lnTo>
                    <a:lnTo>
                      <a:pt x="360" y="224"/>
                    </a:lnTo>
                    <a:lnTo>
                      <a:pt x="358" y="240"/>
                    </a:lnTo>
                    <a:lnTo>
                      <a:pt x="356" y="256"/>
                    </a:lnTo>
                    <a:lnTo>
                      <a:pt x="352" y="272"/>
                    </a:lnTo>
                    <a:lnTo>
                      <a:pt x="340" y="302"/>
                    </a:lnTo>
                    <a:lnTo>
                      <a:pt x="334" y="314"/>
                    </a:lnTo>
                    <a:lnTo>
                      <a:pt x="326" y="326"/>
                    </a:lnTo>
                    <a:lnTo>
                      <a:pt x="318" y="338"/>
                    </a:lnTo>
                    <a:lnTo>
                      <a:pt x="308" y="348"/>
                    </a:lnTo>
                    <a:lnTo>
                      <a:pt x="298" y="356"/>
                    </a:lnTo>
                    <a:lnTo>
                      <a:pt x="288" y="364"/>
                    </a:lnTo>
                    <a:lnTo>
                      <a:pt x="278" y="370"/>
                    </a:lnTo>
                    <a:lnTo>
                      <a:pt x="266" y="374"/>
                    </a:lnTo>
                    <a:lnTo>
                      <a:pt x="254" y="376"/>
                    </a:lnTo>
                    <a:lnTo>
                      <a:pt x="242" y="378"/>
                    </a:lnTo>
                    <a:lnTo>
                      <a:pt x="242" y="37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" name="Freeform 72"/>
              <p:cNvSpPr>
                <a:spLocks noEditPoints="1"/>
              </p:cNvSpPr>
              <p:nvPr/>
            </p:nvSpPr>
            <p:spPr bwMode="auto">
              <a:xfrm>
                <a:off x="7099" y="1950"/>
                <a:ext cx="1109" cy="1087"/>
              </a:xfrm>
              <a:custGeom>
                <a:avLst/>
                <a:gdLst>
                  <a:gd name="T0" fmla="*/ 362 w 410"/>
                  <a:gd name="T1" fmla="*/ 108 h 402"/>
                  <a:gd name="T2" fmla="*/ 354 w 410"/>
                  <a:gd name="T3" fmla="*/ 76 h 402"/>
                  <a:gd name="T4" fmla="*/ 330 w 410"/>
                  <a:gd name="T5" fmla="*/ 46 h 402"/>
                  <a:gd name="T6" fmla="*/ 260 w 410"/>
                  <a:gd name="T7" fmla="*/ 8 h 402"/>
                  <a:gd name="T8" fmla="*/ 204 w 410"/>
                  <a:gd name="T9" fmla="*/ 0 h 402"/>
                  <a:gd name="T10" fmla="*/ 150 w 410"/>
                  <a:gd name="T11" fmla="*/ 6 h 402"/>
                  <a:gd name="T12" fmla="*/ 86 w 410"/>
                  <a:gd name="T13" fmla="*/ 34 h 402"/>
                  <a:gd name="T14" fmla="*/ 56 w 410"/>
                  <a:gd name="T15" fmla="*/ 62 h 402"/>
                  <a:gd name="T16" fmla="*/ 34 w 410"/>
                  <a:gd name="T17" fmla="*/ 98 h 402"/>
                  <a:gd name="T18" fmla="*/ 24 w 410"/>
                  <a:gd name="T19" fmla="*/ 144 h 402"/>
                  <a:gd name="T20" fmla="*/ 56 w 410"/>
                  <a:gd name="T21" fmla="*/ 110 h 402"/>
                  <a:gd name="T22" fmla="*/ 114 w 410"/>
                  <a:gd name="T23" fmla="*/ 80 h 402"/>
                  <a:gd name="T24" fmla="*/ 178 w 410"/>
                  <a:gd name="T25" fmla="*/ 78 h 402"/>
                  <a:gd name="T26" fmla="*/ 198 w 410"/>
                  <a:gd name="T27" fmla="*/ 84 h 402"/>
                  <a:gd name="T28" fmla="*/ 224 w 410"/>
                  <a:gd name="T29" fmla="*/ 104 h 402"/>
                  <a:gd name="T30" fmla="*/ 238 w 410"/>
                  <a:gd name="T31" fmla="*/ 140 h 402"/>
                  <a:gd name="T32" fmla="*/ 224 w 410"/>
                  <a:gd name="T33" fmla="*/ 162 h 402"/>
                  <a:gd name="T34" fmla="*/ 84 w 410"/>
                  <a:gd name="T35" fmla="*/ 202 h 402"/>
                  <a:gd name="T36" fmla="*/ 46 w 410"/>
                  <a:gd name="T37" fmla="*/ 218 h 402"/>
                  <a:gd name="T38" fmla="*/ 10 w 410"/>
                  <a:gd name="T39" fmla="*/ 256 h 402"/>
                  <a:gd name="T40" fmla="*/ 0 w 410"/>
                  <a:gd name="T41" fmla="*/ 304 h 402"/>
                  <a:gd name="T42" fmla="*/ 8 w 410"/>
                  <a:gd name="T43" fmla="*/ 338 h 402"/>
                  <a:gd name="T44" fmla="*/ 42 w 410"/>
                  <a:gd name="T45" fmla="*/ 384 h 402"/>
                  <a:gd name="T46" fmla="*/ 84 w 410"/>
                  <a:gd name="T47" fmla="*/ 400 h 402"/>
                  <a:gd name="T48" fmla="*/ 110 w 410"/>
                  <a:gd name="T49" fmla="*/ 402 h 402"/>
                  <a:gd name="T50" fmla="*/ 178 w 410"/>
                  <a:gd name="T51" fmla="*/ 386 h 402"/>
                  <a:gd name="T52" fmla="*/ 212 w 410"/>
                  <a:gd name="T53" fmla="*/ 368 h 402"/>
                  <a:gd name="T54" fmla="*/ 242 w 410"/>
                  <a:gd name="T55" fmla="*/ 342 h 402"/>
                  <a:gd name="T56" fmla="*/ 268 w 410"/>
                  <a:gd name="T57" fmla="*/ 380 h 402"/>
                  <a:gd name="T58" fmla="*/ 302 w 410"/>
                  <a:gd name="T59" fmla="*/ 398 h 402"/>
                  <a:gd name="T60" fmla="*/ 328 w 410"/>
                  <a:gd name="T61" fmla="*/ 402 h 402"/>
                  <a:gd name="T62" fmla="*/ 364 w 410"/>
                  <a:gd name="T63" fmla="*/ 390 h 402"/>
                  <a:gd name="T64" fmla="*/ 396 w 410"/>
                  <a:gd name="T65" fmla="*/ 362 h 402"/>
                  <a:gd name="T66" fmla="*/ 410 w 410"/>
                  <a:gd name="T67" fmla="*/ 338 h 402"/>
                  <a:gd name="T68" fmla="*/ 380 w 410"/>
                  <a:gd name="T69" fmla="*/ 342 h 402"/>
                  <a:gd name="T70" fmla="*/ 364 w 410"/>
                  <a:gd name="T71" fmla="*/ 326 h 402"/>
                  <a:gd name="T72" fmla="*/ 362 w 410"/>
                  <a:gd name="T73" fmla="*/ 306 h 402"/>
                  <a:gd name="T74" fmla="*/ 240 w 410"/>
                  <a:gd name="T75" fmla="*/ 296 h 402"/>
                  <a:gd name="T76" fmla="*/ 224 w 410"/>
                  <a:gd name="T77" fmla="*/ 328 h 402"/>
                  <a:gd name="T78" fmla="*/ 192 w 410"/>
                  <a:gd name="T79" fmla="*/ 344 h 402"/>
                  <a:gd name="T80" fmla="*/ 164 w 410"/>
                  <a:gd name="T81" fmla="*/ 344 h 402"/>
                  <a:gd name="T82" fmla="*/ 130 w 410"/>
                  <a:gd name="T83" fmla="*/ 324 h 402"/>
                  <a:gd name="T84" fmla="*/ 118 w 410"/>
                  <a:gd name="T85" fmla="*/ 290 h 402"/>
                  <a:gd name="T86" fmla="*/ 120 w 410"/>
                  <a:gd name="T87" fmla="*/ 262 h 402"/>
                  <a:gd name="T88" fmla="*/ 140 w 410"/>
                  <a:gd name="T89" fmla="*/ 232 h 402"/>
                  <a:gd name="T90" fmla="*/ 240 w 410"/>
                  <a:gd name="T91" fmla="*/ 188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10" h="402">
                    <a:moveTo>
                      <a:pt x="362" y="306"/>
                    </a:moveTo>
                    <a:lnTo>
                      <a:pt x="362" y="108"/>
                    </a:lnTo>
                    <a:lnTo>
                      <a:pt x="362" y="108"/>
                    </a:lnTo>
                    <a:lnTo>
                      <a:pt x="360" y="98"/>
                    </a:lnTo>
                    <a:lnTo>
                      <a:pt x="358" y="86"/>
                    </a:lnTo>
                    <a:lnTo>
                      <a:pt x="354" y="76"/>
                    </a:lnTo>
                    <a:lnTo>
                      <a:pt x="348" y="64"/>
                    </a:lnTo>
                    <a:lnTo>
                      <a:pt x="340" y="56"/>
                    </a:lnTo>
                    <a:lnTo>
                      <a:pt x="330" y="46"/>
                    </a:lnTo>
                    <a:lnTo>
                      <a:pt x="310" y="30"/>
                    </a:lnTo>
                    <a:lnTo>
                      <a:pt x="286" y="18"/>
                    </a:lnTo>
                    <a:lnTo>
                      <a:pt x="260" y="8"/>
                    </a:lnTo>
                    <a:lnTo>
                      <a:pt x="232" y="2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178" y="2"/>
                    </a:lnTo>
                    <a:lnTo>
                      <a:pt x="178" y="2"/>
                    </a:lnTo>
                    <a:lnTo>
                      <a:pt x="150" y="6"/>
                    </a:lnTo>
                    <a:lnTo>
                      <a:pt x="124" y="14"/>
                    </a:lnTo>
                    <a:lnTo>
                      <a:pt x="98" y="26"/>
                    </a:lnTo>
                    <a:lnTo>
                      <a:pt x="86" y="34"/>
                    </a:lnTo>
                    <a:lnTo>
                      <a:pt x="76" y="42"/>
                    </a:lnTo>
                    <a:lnTo>
                      <a:pt x="66" y="50"/>
                    </a:lnTo>
                    <a:lnTo>
                      <a:pt x="56" y="62"/>
                    </a:lnTo>
                    <a:lnTo>
                      <a:pt x="48" y="72"/>
                    </a:lnTo>
                    <a:lnTo>
                      <a:pt x="40" y="84"/>
                    </a:lnTo>
                    <a:lnTo>
                      <a:pt x="34" y="98"/>
                    </a:lnTo>
                    <a:lnTo>
                      <a:pt x="28" y="112"/>
                    </a:lnTo>
                    <a:lnTo>
                      <a:pt x="26" y="128"/>
                    </a:lnTo>
                    <a:lnTo>
                      <a:pt x="24" y="144"/>
                    </a:lnTo>
                    <a:lnTo>
                      <a:pt x="24" y="144"/>
                    </a:lnTo>
                    <a:lnTo>
                      <a:pt x="40" y="126"/>
                    </a:lnTo>
                    <a:lnTo>
                      <a:pt x="56" y="110"/>
                    </a:lnTo>
                    <a:lnTo>
                      <a:pt x="74" y="96"/>
                    </a:lnTo>
                    <a:lnTo>
                      <a:pt x="94" y="86"/>
                    </a:lnTo>
                    <a:lnTo>
                      <a:pt x="114" y="80"/>
                    </a:lnTo>
                    <a:lnTo>
                      <a:pt x="134" y="76"/>
                    </a:lnTo>
                    <a:lnTo>
                      <a:pt x="156" y="76"/>
                    </a:lnTo>
                    <a:lnTo>
                      <a:pt x="178" y="78"/>
                    </a:lnTo>
                    <a:lnTo>
                      <a:pt x="178" y="78"/>
                    </a:lnTo>
                    <a:lnTo>
                      <a:pt x="192" y="82"/>
                    </a:lnTo>
                    <a:lnTo>
                      <a:pt x="198" y="84"/>
                    </a:lnTo>
                    <a:lnTo>
                      <a:pt x="198" y="84"/>
                    </a:lnTo>
                    <a:lnTo>
                      <a:pt x="214" y="94"/>
                    </a:lnTo>
                    <a:lnTo>
                      <a:pt x="224" y="104"/>
                    </a:lnTo>
                    <a:lnTo>
                      <a:pt x="232" y="116"/>
                    </a:lnTo>
                    <a:lnTo>
                      <a:pt x="238" y="128"/>
                    </a:lnTo>
                    <a:lnTo>
                      <a:pt x="238" y="140"/>
                    </a:lnTo>
                    <a:lnTo>
                      <a:pt x="236" y="150"/>
                    </a:lnTo>
                    <a:lnTo>
                      <a:pt x="228" y="158"/>
                    </a:lnTo>
                    <a:lnTo>
                      <a:pt x="224" y="162"/>
                    </a:lnTo>
                    <a:lnTo>
                      <a:pt x="218" y="164"/>
                    </a:lnTo>
                    <a:lnTo>
                      <a:pt x="178" y="176"/>
                    </a:lnTo>
                    <a:lnTo>
                      <a:pt x="84" y="202"/>
                    </a:lnTo>
                    <a:lnTo>
                      <a:pt x="84" y="202"/>
                    </a:lnTo>
                    <a:lnTo>
                      <a:pt x="64" y="210"/>
                    </a:lnTo>
                    <a:lnTo>
                      <a:pt x="46" y="218"/>
                    </a:lnTo>
                    <a:lnTo>
                      <a:pt x="32" y="230"/>
                    </a:lnTo>
                    <a:lnTo>
                      <a:pt x="20" y="242"/>
                    </a:lnTo>
                    <a:lnTo>
                      <a:pt x="10" y="256"/>
                    </a:lnTo>
                    <a:lnTo>
                      <a:pt x="4" y="270"/>
                    </a:lnTo>
                    <a:lnTo>
                      <a:pt x="0" y="286"/>
                    </a:lnTo>
                    <a:lnTo>
                      <a:pt x="0" y="304"/>
                    </a:lnTo>
                    <a:lnTo>
                      <a:pt x="0" y="304"/>
                    </a:lnTo>
                    <a:lnTo>
                      <a:pt x="2" y="322"/>
                    </a:lnTo>
                    <a:lnTo>
                      <a:pt x="8" y="338"/>
                    </a:lnTo>
                    <a:lnTo>
                      <a:pt x="16" y="356"/>
                    </a:lnTo>
                    <a:lnTo>
                      <a:pt x="28" y="370"/>
                    </a:lnTo>
                    <a:lnTo>
                      <a:pt x="42" y="384"/>
                    </a:lnTo>
                    <a:lnTo>
                      <a:pt x="62" y="394"/>
                    </a:lnTo>
                    <a:lnTo>
                      <a:pt x="72" y="396"/>
                    </a:lnTo>
                    <a:lnTo>
                      <a:pt x="84" y="400"/>
                    </a:lnTo>
                    <a:lnTo>
                      <a:pt x="98" y="400"/>
                    </a:lnTo>
                    <a:lnTo>
                      <a:pt x="110" y="402"/>
                    </a:lnTo>
                    <a:lnTo>
                      <a:pt x="110" y="402"/>
                    </a:lnTo>
                    <a:lnTo>
                      <a:pt x="144" y="396"/>
                    </a:lnTo>
                    <a:lnTo>
                      <a:pt x="162" y="392"/>
                    </a:lnTo>
                    <a:lnTo>
                      <a:pt x="178" y="386"/>
                    </a:lnTo>
                    <a:lnTo>
                      <a:pt x="178" y="386"/>
                    </a:lnTo>
                    <a:lnTo>
                      <a:pt x="194" y="376"/>
                    </a:lnTo>
                    <a:lnTo>
                      <a:pt x="212" y="368"/>
                    </a:lnTo>
                    <a:lnTo>
                      <a:pt x="226" y="356"/>
                    </a:lnTo>
                    <a:lnTo>
                      <a:pt x="242" y="342"/>
                    </a:lnTo>
                    <a:lnTo>
                      <a:pt x="242" y="342"/>
                    </a:lnTo>
                    <a:lnTo>
                      <a:pt x="250" y="356"/>
                    </a:lnTo>
                    <a:lnTo>
                      <a:pt x="258" y="368"/>
                    </a:lnTo>
                    <a:lnTo>
                      <a:pt x="268" y="380"/>
                    </a:lnTo>
                    <a:lnTo>
                      <a:pt x="278" y="388"/>
                    </a:lnTo>
                    <a:lnTo>
                      <a:pt x="290" y="394"/>
                    </a:lnTo>
                    <a:lnTo>
                      <a:pt x="302" y="398"/>
                    </a:lnTo>
                    <a:lnTo>
                      <a:pt x="314" y="400"/>
                    </a:lnTo>
                    <a:lnTo>
                      <a:pt x="328" y="402"/>
                    </a:lnTo>
                    <a:lnTo>
                      <a:pt x="328" y="402"/>
                    </a:lnTo>
                    <a:lnTo>
                      <a:pt x="340" y="400"/>
                    </a:lnTo>
                    <a:lnTo>
                      <a:pt x="352" y="396"/>
                    </a:lnTo>
                    <a:lnTo>
                      <a:pt x="364" y="390"/>
                    </a:lnTo>
                    <a:lnTo>
                      <a:pt x="376" y="382"/>
                    </a:lnTo>
                    <a:lnTo>
                      <a:pt x="388" y="374"/>
                    </a:lnTo>
                    <a:lnTo>
                      <a:pt x="396" y="362"/>
                    </a:lnTo>
                    <a:lnTo>
                      <a:pt x="404" y="350"/>
                    </a:lnTo>
                    <a:lnTo>
                      <a:pt x="410" y="338"/>
                    </a:lnTo>
                    <a:lnTo>
                      <a:pt x="410" y="338"/>
                    </a:lnTo>
                    <a:lnTo>
                      <a:pt x="398" y="342"/>
                    </a:lnTo>
                    <a:lnTo>
                      <a:pt x="388" y="342"/>
                    </a:lnTo>
                    <a:lnTo>
                      <a:pt x="380" y="342"/>
                    </a:lnTo>
                    <a:lnTo>
                      <a:pt x="374" y="338"/>
                    </a:lnTo>
                    <a:lnTo>
                      <a:pt x="368" y="334"/>
                    </a:lnTo>
                    <a:lnTo>
                      <a:pt x="364" y="326"/>
                    </a:lnTo>
                    <a:lnTo>
                      <a:pt x="362" y="316"/>
                    </a:lnTo>
                    <a:lnTo>
                      <a:pt x="362" y="306"/>
                    </a:lnTo>
                    <a:lnTo>
                      <a:pt x="362" y="306"/>
                    </a:lnTo>
                    <a:close/>
                    <a:moveTo>
                      <a:pt x="240" y="282"/>
                    </a:moveTo>
                    <a:lnTo>
                      <a:pt x="240" y="282"/>
                    </a:lnTo>
                    <a:lnTo>
                      <a:pt x="240" y="296"/>
                    </a:lnTo>
                    <a:lnTo>
                      <a:pt x="236" y="308"/>
                    </a:lnTo>
                    <a:lnTo>
                      <a:pt x="232" y="320"/>
                    </a:lnTo>
                    <a:lnTo>
                      <a:pt x="224" y="328"/>
                    </a:lnTo>
                    <a:lnTo>
                      <a:pt x="216" y="336"/>
                    </a:lnTo>
                    <a:lnTo>
                      <a:pt x="204" y="342"/>
                    </a:lnTo>
                    <a:lnTo>
                      <a:pt x="192" y="344"/>
                    </a:lnTo>
                    <a:lnTo>
                      <a:pt x="178" y="346"/>
                    </a:lnTo>
                    <a:lnTo>
                      <a:pt x="178" y="346"/>
                    </a:lnTo>
                    <a:lnTo>
                      <a:pt x="164" y="344"/>
                    </a:lnTo>
                    <a:lnTo>
                      <a:pt x="150" y="340"/>
                    </a:lnTo>
                    <a:lnTo>
                      <a:pt x="140" y="332"/>
                    </a:lnTo>
                    <a:lnTo>
                      <a:pt x="130" y="324"/>
                    </a:lnTo>
                    <a:lnTo>
                      <a:pt x="124" y="314"/>
                    </a:lnTo>
                    <a:lnTo>
                      <a:pt x="120" y="302"/>
                    </a:lnTo>
                    <a:lnTo>
                      <a:pt x="118" y="290"/>
                    </a:lnTo>
                    <a:lnTo>
                      <a:pt x="116" y="278"/>
                    </a:lnTo>
                    <a:lnTo>
                      <a:pt x="116" y="278"/>
                    </a:lnTo>
                    <a:lnTo>
                      <a:pt x="120" y="262"/>
                    </a:lnTo>
                    <a:lnTo>
                      <a:pt x="126" y="248"/>
                    </a:lnTo>
                    <a:lnTo>
                      <a:pt x="134" y="236"/>
                    </a:lnTo>
                    <a:lnTo>
                      <a:pt x="140" y="232"/>
                    </a:lnTo>
                    <a:lnTo>
                      <a:pt x="146" y="228"/>
                    </a:lnTo>
                    <a:lnTo>
                      <a:pt x="178" y="216"/>
                    </a:lnTo>
                    <a:lnTo>
                      <a:pt x="240" y="188"/>
                    </a:lnTo>
                    <a:lnTo>
                      <a:pt x="240" y="28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" name="Freeform 73"/>
              <p:cNvSpPr>
                <a:spLocks noEditPoints="1"/>
              </p:cNvSpPr>
              <p:nvPr/>
            </p:nvSpPr>
            <p:spPr bwMode="auto">
              <a:xfrm>
                <a:off x="4025" y="1620"/>
                <a:ext cx="2895" cy="3089"/>
              </a:xfrm>
              <a:custGeom>
                <a:avLst/>
                <a:gdLst>
                  <a:gd name="T0" fmla="*/ 1014 w 1070"/>
                  <a:gd name="T1" fmla="*/ 718 h 1142"/>
                  <a:gd name="T2" fmla="*/ 920 w 1070"/>
                  <a:gd name="T3" fmla="*/ 650 h 1142"/>
                  <a:gd name="T4" fmla="*/ 840 w 1070"/>
                  <a:gd name="T5" fmla="*/ 644 h 1142"/>
                  <a:gd name="T6" fmla="*/ 718 w 1070"/>
                  <a:gd name="T7" fmla="*/ 704 h 1142"/>
                  <a:gd name="T8" fmla="*/ 686 w 1070"/>
                  <a:gd name="T9" fmla="*/ 788 h 1142"/>
                  <a:gd name="T10" fmla="*/ 774 w 1070"/>
                  <a:gd name="T11" fmla="*/ 722 h 1142"/>
                  <a:gd name="T12" fmla="*/ 860 w 1070"/>
                  <a:gd name="T13" fmla="*/ 728 h 1142"/>
                  <a:gd name="T14" fmla="*/ 896 w 1070"/>
                  <a:gd name="T15" fmla="*/ 794 h 1142"/>
                  <a:gd name="T16" fmla="*/ 746 w 1070"/>
                  <a:gd name="T17" fmla="*/ 846 h 1142"/>
                  <a:gd name="T18" fmla="*/ 666 w 1070"/>
                  <a:gd name="T19" fmla="*/ 914 h 1142"/>
                  <a:gd name="T20" fmla="*/ 640 w 1070"/>
                  <a:gd name="T21" fmla="*/ 974 h 1142"/>
                  <a:gd name="T22" fmla="*/ 590 w 1070"/>
                  <a:gd name="T23" fmla="*/ 968 h 1142"/>
                  <a:gd name="T24" fmla="*/ 566 w 1070"/>
                  <a:gd name="T25" fmla="*/ 708 h 1142"/>
                  <a:gd name="T26" fmla="*/ 554 w 1070"/>
                  <a:gd name="T27" fmla="*/ 516 h 1142"/>
                  <a:gd name="T28" fmla="*/ 472 w 1070"/>
                  <a:gd name="T29" fmla="*/ 642 h 1142"/>
                  <a:gd name="T30" fmla="*/ 386 w 1070"/>
                  <a:gd name="T31" fmla="*/ 502 h 1142"/>
                  <a:gd name="T32" fmla="*/ 346 w 1070"/>
                  <a:gd name="T33" fmla="*/ 442 h 1142"/>
                  <a:gd name="T34" fmla="*/ 180 w 1070"/>
                  <a:gd name="T35" fmla="*/ 20 h 1142"/>
                  <a:gd name="T36" fmla="*/ 214 w 1070"/>
                  <a:gd name="T37" fmla="*/ 70 h 1142"/>
                  <a:gd name="T38" fmla="*/ 204 w 1070"/>
                  <a:gd name="T39" fmla="*/ 464 h 1142"/>
                  <a:gd name="T40" fmla="*/ 116 w 1070"/>
                  <a:gd name="T41" fmla="*/ 522 h 1142"/>
                  <a:gd name="T42" fmla="*/ 48 w 1070"/>
                  <a:gd name="T43" fmla="*/ 586 h 1142"/>
                  <a:gd name="T44" fmla="*/ 30 w 1070"/>
                  <a:gd name="T45" fmla="*/ 678 h 1142"/>
                  <a:gd name="T46" fmla="*/ 84 w 1070"/>
                  <a:gd name="T47" fmla="*/ 764 h 1142"/>
                  <a:gd name="T48" fmla="*/ 280 w 1070"/>
                  <a:gd name="T49" fmla="*/ 940 h 1142"/>
                  <a:gd name="T50" fmla="*/ 274 w 1070"/>
                  <a:gd name="T51" fmla="*/ 1032 h 1142"/>
                  <a:gd name="T52" fmla="*/ 202 w 1070"/>
                  <a:gd name="T53" fmla="*/ 1086 h 1142"/>
                  <a:gd name="T54" fmla="*/ 120 w 1070"/>
                  <a:gd name="T55" fmla="*/ 1082 h 1142"/>
                  <a:gd name="T56" fmla="*/ 0 w 1070"/>
                  <a:gd name="T57" fmla="*/ 1020 h 1142"/>
                  <a:gd name="T58" fmla="*/ 122 w 1070"/>
                  <a:gd name="T59" fmla="*/ 1124 h 1142"/>
                  <a:gd name="T60" fmla="*/ 278 w 1070"/>
                  <a:gd name="T61" fmla="*/ 1132 h 1142"/>
                  <a:gd name="T62" fmla="*/ 402 w 1070"/>
                  <a:gd name="T63" fmla="*/ 1058 h 1142"/>
                  <a:gd name="T64" fmla="*/ 432 w 1070"/>
                  <a:gd name="T65" fmla="*/ 984 h 1142"/>
                  <a:gd name="T66" fmla="*/ 408 w 1070"/>
                  <a:gd name="T67" fmla="*/ 860 h 1142"/>
                  <a:gd name="T68" fmla="*/ 170 w 1070"/>
                  <a:gd name="T69" fmla="*/ 662 h 1142"/>
                  <a:gd name="T70" fmla="*/ 144 w 1070"/>
                  <a:gd name="T71" fmla="*/ 604 h 1142"/>
                  <a:gd name="T72" fmla="*/ 166 w 1070"/>
                  <a:gd name="T73" fmla="*/ 548 h 1142"/>
                  <a:gd name="T74" fmla="*/ 248 w 1070"/>
                  <a:gd name="T75" fmla="*/ 516 h 1142"/>
                  <a:gd name="T76" fmla="*/ 328 w 1070"/>
                  <a:gd name="T77" fmla="*/ 548 h 1142"/>
                  <a:gd name="T78" fmla="*/ 376 w 1070"/>
                  <a:gd name="T79" fmla="*/ 632 h 1142"/>
                  <a:gd name="T80" fmla="*/ 444 w 1070"/>
                  <a:gd name="T81" fmla="*/ 914 h 1142"/>
                  <a:gd name="T82" fmla="*/ 484 w 1070"/>
                  <a:gd name="T83" fmla="*/ 1020 h 1142"/>
                  <a:gd name="T84" fmla="*/ 546 w 1070"/>
                  <a:gd name="T85" fmla="*/ 1042 h 1142"/>
                  <a:gd name="T86" fmla="*/ 632 w 1070"/>
                  <a:gd name="T87" fmla="*/ 1028 h 1142"/>
                  <a:gd name="T88" fmla="*/ 690 w 1070"/>
                  <a:gd name="T89" fmla="*/ 1014 h 1142"/>
                  <a:gd name="T90" fmla="*/ 772 w 1070"/>
                  <a:gd name="T91" fmla="*/ 1044 h 1142"/>
                  <a:gd name="T92" fmla="*/ 856 w 1070"/>
                  <a:gd name="T93" fmla="*/ 1020 h 1142"/>
                  <a:gd name="T94" fmla="*/ 918 w 1070"/>
                  <a:gd name="T95" fmla="*/ 1012 h 1142"/>
                  <a:gd name="T96" fmla="*/ 988 w 1070"/>
                  <a:gd name="T97" fmla="*/ 1044 h 1142"/>
                  <a:gd name="T98" fmla="*/ 1048 w 1070"/>
                  <a:gd name="T99" fmla="*/ 1016 h 1142"/>
                  <a:gd name="T100" fmla="*/ 1050 w 1070"/>
                  <a:gd name="T101" fmla="*/ 986 h 1142"/>
                  <a:gd name="T102" fmla="*/ 1022 w 1070"/>
                  <a:gd name="T103" fmla="*/ 948 h 1142"/>
                  <a:gd name="T104" fmla="*/ 892 w 1070"/>
                  <a:gd name="T105" fmla="*/ 962 h 1142"/>
                  <a:gd name="T106" fmla="*/ 840 w 1070"/>
                  <a:gd name="T107" fmla="*/ 988 h 1142"/>
                  <a:gd name="T108" fmla="*/ 780 w 1070"/>
                  <a:gd name="T109" fmla="*/ 946 h 1142"/>
                  <a:gd name="T110" fmla="*/ 796 w 1070"/>
                  <a:gd name="T111" fmla="*/ 880 h 1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070" h="1142">
                    <a:moveTo>
                      <a:pt x="1022" y="948"/>
                    </a:moveTo>
                    <a:lnTo>
                      <a:pt x="1022" y="752"/>
                    </a:lnTo>
                    <a:lnTo>
                      <a:pt x="1022" y="752"/>
                    </a:lnTo>
                    <a:lnTo>
                      <a:pt x="1022" y="740"/>
                    </a:lnTo>
                    <a:lnTo>
                      <a:pt x="1018" y="728"/>
                    </a:lnTo>
                    <a:lnTo>
                      <a:pt x="1014" y="718"/>
                    </a:lnTo>
                    <a:lnTo>
                      <a:pt x="1008" y="708"/>
                    </a:lnTo>
                    <a:lnTo>
                      <a:pt x="1000" y="698"/>
                    </a:lnTo>
                    <a:lnTo>
                      <a:pt x="992" y="690"/>
                    </a:lnTo>
                    <a:lnTo>
                      <a:pt x="970" y="674"/>
                    </a:lnTo>
                    <a:lnTo>
                      <a:pt x="946" y="660"/>
                    </a:lnTo>
                    <a:lnTo>
                      <a:pt x="920" y="650"/>
                    </a:lnTo>
                    <a:lnTo>
                      <a:pt x="892" y="644"/>
                    </a:lnTo>
                    <a:lnTo>
                      <a:pt x="866" y="642"/>
                    </a:lnTo>
                    <a:lnTo>
                      <a:pt x="866" y="642"/>
                    </a:lnTo>
                    <a:lnTo>
                      <a:pt x="852" y="642"/>
                    </a:lnTo>
                    <a:lnTo>
                      <a:pt x="840" y="644"/>
                    </a:lnTo>
                    <a:lnTo>
                      <a:pt x="840" y="644"/>
                    </a:lnTo>
                    <a:lnTo>
                      <a:pt x="812" y="650"/>
                    </a:lnTo>
                    <a:lnTo>
                      <a:pt x="786" y="658"/>
                    </a:lnTo>
                    <a:lnTo>
                      <a:pt x="760" y="670"/>
                    </a:lnTo>
                    <a:lnTo>
                      <a:pt x="738" y="684"/>
                    </a:lnTo>
                    <a:lnTo>
                      <a:pt x="728" y="694"/>
                    </a:lnTo>
                    <a:lnTo>
                      <a:pt x="718" y="704"/>
                    </a:lnTo>
                    <a:lnTo>
                      <a:pt x="710" y="716"/>
                    </a:lnTo>
                    <a:lnTo>
                      <a:pt x="702" y="728"/>
                    </a:lnTo>
                    <a:lnTo>
                      <a:pt x="696" y="742"/>
                    </a:lnTo>
                    <a:lnTo>
                      <a:pt x="692" y="756"/>
                    </a:lnTo>
                    <a:lnTo>
                      <a:pt x="688" y="772"/>
                    </a:lnTo>
                    <a:lnTo>
                      <a:pt x="686" y="788"/>
                    </a:lnTo>
                    <a:lnTo>
                      <a:pt x="686" y="788"/>
                    </a:lnTo>
                    <a:lnTo>
                      <a:pt x="702" y="768"/>
                    </a:lnTo>
                    <a:lnTo>
                      <a:pt x="718" y="752"/>
                    </a:lnTo>
                    <a:lnTo>
                      <a:pt x="736" y="740"/>
                    </a:lnTo>
                    <a:lnTo>
                      <a:pt x="756" y="730"/>
                    </a:lnTo>
                    <a:lnTo>
                      <a:pt x="774" y="722"/>
                    </a:lnTo>
                    <a:lnTo>
                      <a:pt x="796" y="718"/>
                    </a:lnTo>
                    <a:lnTo>
                      <a:pt x="818" y="718"/>
                    </a:lnTo>
                    <a:lnTo>
                      <a:pt x="840" y="722"/>
                    </a:lnTo>
                    <a:lnTo>
                      <a:pt x="840" y="722"/>
                    </a:lnTo>
                    <a:lnTo>
                      <a:pt x="860" y="728"/>
                    </a:lnTo>
                    <a:lnTo>
                      <a:pt x="860" y="728"/>
                    </a:lnTo>
                    <a:lnTo>
                      <a:pt x="874" y="736"/>
                    </a:lnTo>
                    <a:lnTo>
                      <a:pt x="886" y="746"/>
                    </a:lnTo>
                    <a:lnTo>
                      <a:pt x="894" y="758"/>
                    </a:lnTo>
                    <a:lnTo>
                      <a:pt x="898" y="770"/>
                    </a:lnTo>
                    <a:lnTo>
                      <a:pt x="900" y="782"/>
                    </a:lnTo>
                    <a:lnTo>
                      <a:pt x="896" y="794"/>
                    </a:lnTo>
                    <a:lnTo>
                      <a:pt x="890" y="802"/>
                    </a:lnTo>
                    <a:lnTo>
                      <a:pt x="884" y="806"/>
                    </a:lnTo>
                    <a:lnTo>
                      <a:pt x="878" y="808"/>
                    </a:lnTo>
                    <a:lnTo>
                      <a:pt x="840" y="820"/>
                    </a:lnTo>
                    <a:lnTo>
                      <a:pt x="746" y="846"/>
                    </a:lnTo>
                    <a:lnTo>
                      <a:pt x="746" y="846"/>
                    </a:lnTo>
                    <a:lnTo>
                      <a:pt x="726" y="852"/>
                    </a:lnTo>
                    <a:lnTo>
                      <a:pt x="708" y="862"/>
                    </a:lnTo>
                    <a:lnTo>
                      <a:pt x="694" y="872"/>
                    </a:lnTo>
                    <a:lnTo>
                      <a:pt x="682" y="884"/>
                    </a:lnTo>
                    <a:lnTo>
                      <a:pt x="674" y="898"/>
                    </a:lnTo>
                    <a:lnTo>
                      <a:pt x="666" y="914"/>
                    </a:lnTo>
                    <a:lnTo>
                      <a:pt x="662" y="930"/>
                    </a:lnTo>
                    <a:lnTo>
                      <a:pt x="662" y="946"/>
                    </a:lnTo>
                    <a:lnTo>
                      <a:pt x="662" y="946"/>
                    </a:lnTo>
                    <a:lnTo>
                      <a:pt x="664" y="966"/>
                    </a:lnTo>
                    <a:lnTo>
                      <a:pt x="664" y="966"/>
                    </a:lnTo>
                    <a:lnTo>
                      <a:pt x="640" y="974"/>
                    </a:lnTo>
                    <a:lnTo>
                      <a:pt x="630" y="976"/>
                    </a:lnTo>
                    <a:lnTo>
                      <a:pt x="620" y="976"/>
                    </a:lnTo>
                    <a:lnTo>
                      <a:pt x="612" y="976"/>
                    </a:lnTo>
                    <a:lnTo>
                      <a:pt x="604" y="974"/>
                    </a:lnTo>
                    <a:lnTo>
                      <a:pt x="596" y="972"/>
                    </a:lnTo>
                    <a:lnTo>
                      <a:pt x="590" y="968"/>
                    </a:lnTo>
                    <a:lnTo>
                      <a:pt x="584" y="962"/>
                    </a:lnTo>
                    <a:lnTo>
                      <a:pt x="580" y="956"/>
                    </a:lnTo>
                    <a:lnTo>
                      <a:pt x="572" y="942"/>
                    </a:lnTo>
                    <a:lnTo>
                      <a:pt x="568" y="924"/>
                    </a:lnTo>
                    <a:lnTo>
                      <a:pt x="566" y="904"/>
                    </a:lnTo>
                    <a:lnTo>
                      <a:pt x="566" y="708"/>
                    </a:lnTo>
                    <a:lnTo>
                      <a:pt x="684" y="708"/>
                    </a:lnTo>
                    <a:lnTo>
                      <a:pt x="684" y="672"/>
                    </a:lnTo>
                    <a:lnTo>
                      <a:pt x="566" y="672"/>
                    </a:lnTo>
                    <a:lnTo>
                      <a:pt x="566" y="520"/>
                    </a:lnTo>
                    <a:lnTo>
                      <a:pt x="554" y="516"/>
                    </a:lnTo>
                    <a:lnTo>
                      <a:pt x="554" y="516"/>
                    </a:lnTo>
                    <a:lnTo>
                      <a:pt x="546" y="542"/>
                    </a:lnTo>
                    <a:lnTo>
                      <a:pt x="536" y="568"/>
                    </a:lnTo>
                    <a:lnTo>
                      <a:pt x="524" y="588"/>
                    </a:lnTo>
                    <a:lnTo>
                      <a:pt x="510" y="608"/>
                    </a:lnTo>
                    <a:lnTo>
                      <a:pt x="492" y="626"/>
                    </a:lnTo>
                    <a:lnTo>
                      <a:pt x="472" y="642"/>
                    </a:lnTo>
                    <a:lnTo>
                      <a:pt x="446" y="656"/>
                    </a:lnTo>
                    <a:lnTo>
                      <a:pt x="416" y="668"/>
                    </a:lnTo>
                    <a:lnTo>
                      <a:pt x="416" y="508"/>
                    </a:lnTo>
                    <a:lnTo>
                      <a:pt x="416" y="508"/>
                    </a:lnTo>
                    <a:lnTo>
                      <a:pt x="400" y="506"/>
                    </a:lnTo>
                    <a:lnTo>
                      <a:pt x="386" y="502"/>
                    </a:lnTo>
                    <a:lnTo>
                      <a:pt x="374" y="498"/>
                    </a:lnTo>
                    <a:lnTo>
                      <a:pt x="366" y="490"/>
                    </a:lnTo>
                    <a:lnTo>
                      <a:pt x="358" y="482"/>
                    </a:lnTo>
                    <a:lnTo>
                      <a:pt x="352" y="470"/>
                    </a:lnTo>
                    <a:lnTo>
                      <a:pt x="348" y="456"/>
                    </a:lnTo>
                    <a:lnTo>
                      <a:pt x="346" y="442"/>
                    </a:lnTo>
                    <a:lnTo>
                      <a:pt x="346" y="0"/>
                    </a:lnTo>
                    <a:lnTo>
                      <a:pt x="148" y="0"/>
                    </a:lnTo>
                    <a:lnTo>
                      <a:pt x="148" y="16"/>
                    </a:lnTo>
                    <a:lnTo>
                      <a:pt x="148" y="16"/>
                    </a:lnTo>
                    <a:lnTo>
                      <a:pt x="166" y="18"/>
                    </a:lnTo>
                    <a:lnTo>
                      <a:pt x="180" y="20"/>
                    </a:lnTo>
                    <a:lnTo>
                      <a:pt x="192" y="24"/>
                    </a:lnTo>
                    <a:lnTo>
                      <a:pt x="200" y="28"/>
                    </a:lnTo>
                    <a:lnTo>
                      <a:pt x="206" y="36"/>
                    </a:lnTo>
                    <a:lnTo>
                      <a:pt x="210" y="44"/>
                    </a:lnTo>
                    <a:lnTo>
                      <a:pt x="214" y="56"/>
                    </a:lnTo>
                    <a:lnTo>
                      <a:pt x="214" y="70"/>
                    </a:lnTo>
                    <a:lnTo>
                      <a:pt x="214" y="430"/>
                    </a:lnTo>
                    <a:lnTo>
                      <a:pt x="214" y="430"/>
                    </a:lnTo>
                    <a:lnTo>
                      <a:pt x="214" y="440"/>
                    </a:lnTo>
                    <a:lnTo>
                      <a:pt x="212" y="450"/>
                    </a:lnTo>
                    <a:lnTo>
                      <a:pt x="208" y="458"/>
                    </a:lnTo>
                    <a:lnTo>
                      <a:pt x="204" y="464"/>
                    </a:lnTo>
                    <a:lnTo>
                      <a:pt x="192" y="476"/>
                    </a:lnTo>
                    <a:lnTo>
                      <a:pt x="180" y="486"/>
                    </a:lnTo>
                    <a:lnTo>
                      <a:pt x="180" y="486"/>
                    </a:lnTo>
                    <a:lnTo>
                      <a:pt x="162" y="498"/>
                    </a:lnTo>
                    <a:lnTo>
                      <a:pt x="140" y="508"/>
                    </a:lnTo>
                    <a:lnTo>
                      <a:pt x="116" y="522"/>
                    </a:lnTo>
                    <a:lnTo>
                      <a:pt x="92" y="538"/>
                    </a:lnTo>
                    <a:lnTo>
                      <a:pt x="92" y="538"/>
                    </a:lnTo>
                    <a:lnTo>
                      <a:pt x="78" y="548"/>
                    </a:lnTo>
                    <a:lnTo>
                      <a:pt x="66" y="560"/>
                    </a:lnTo>
                    <a:lnTo>
                      <a:pt x="56" y="572"/>
                    </a:lnTo>
                    <a:lnTo>
                      <a:pt x="48" y="586"/>
                    </a:lnTo>
                    <a:lnTo>
                      <a:pt x="40" y="600"/>
                    </a:lnTo>
                    <a:lnTo>
                      <a:pt x="36" y="614"/>
                    </a:lnTo>
                    <a:lnTo>
                      <a:pt x="32" y="630"/>
                    </a:lnTo>
                    <a:lnTo>
                      <a:pt x="30" y="646"/>
                    </a:lnTo>
                    <a:lnTo>
                      <a:pt x="28" y="662"/>
                    </a:lnTo>
                    <a:lnTo>
                      <a:pt x="30" y="678"/>
                    </a:lnTo>
                    <a:lnTo>
                      <a:pt x="34" y="694"/>
                    </a:lnTo>
                    <a:lnTo>
                      <a:pt x="40" y="708"/>
                    </a:lnTo>
                    <a:lnTo>
                      <a:pt x="46" y="724"/>
                    </a:lnTo>
                    <a:lnTo>
                      <a:pt x="56" y="738"/>
                    </a:lnTo>
                    <a:lnTo>
                      <a:pt x="68" y="752"/>
                    </a:lnTo>
                    <a:lnTo>
                      <a:pt x="84" y="764"/>
                    </a:lnTo>
                    <a:lnTo>
                      <a:pt x="238" y="884"/>
                    </a:lnTo>
                    <a:lnTo>
                      <a:pt x="238" y="884"/>
                    </a:lnTo>
                    <a:lnTo>
                      <a:pt x="254" y="896"/>
                    </a:lnTo>
                    <a:lnTo>
                      <a:pt x="264" y="910"/>
                    </a:lnTo>
                    <a:lnTo>
                      <a:pt x="274" y="924"/>
                    </a:lnTo>
                    <a:lnTo>
                      <a:pt x="280" y="940"/>
                    </a:lnTo>
                    <a:lnTo>
                      <a:pt x="284" y="956"/>
                    </a:lnTo>
                    <a:lnTo>
                      <a:pt x="286" y="972"/>
                    </a:lnTo>
                    <a:lnTo>
                      <a:pt x="286" y="988"/>
                    </a:lnTo>
                    <a:lnTo>
                      <a:pt x="284" y="1002"/>
                    </a:lnTo>
                    <a:lnTo>
                      <a:pt x="280" y="1018"/>
                    </a:lnTo>
                    <a:lnTo>
                      <a:pt x="274" y="1032"/>
                    </a:lnTo>
                    <a:lnTo>
                      <a:pt x="266" y="1044"/>
                    </a:lnTo>
                    <a:lnTo>
                      <a:pt x="256" y="1056"/>
                    </a:lnTo>
                    <a:lnTo>
                      <a:pt x="244" y="1066"/>
                    </a:lnTo>
                    <a:lnTo>
                      <a:pt x="232" y="1074"/>
                    </a:lnTo>
                    <a:lnTo>
                      <a:pt x="218" y="1082"/>
                    </a:lnTo>
                    <a:lnTo>
                      <a:pt x="202" y="1086"/>
                    </a:lnTo>
                    <a:lnTo>
                      <a:pt x="202" y="1086"/>
                    </a:lnTo>
                    <a:lnTo>
                      <a:pt x="188" y="1088"/>
                    </a:lnTo>
                    <a:lnTo>
                      <a:pt x="174" y="1090"/>
                    </a:lnTo>
                    <a:lnTo>
                      <a:pt x="160" y="1090"/>
                    </a:lnTo>
                    <a:lnTo>
                      <a:pt x="148" y="1088"/>
                    </a:lnTo>
                    <a:lnTo>
                      <a:pt x="120" y="1082"/>
                    </a:lnTo>
                    <a:lnTo>
                      <a:pt x="96" y="1072"/>
                    </a:lnTo>
                    <a:lnTo>
                      <a:pt x="74" y="1060"/>
                    </a:lnTo>
                    <a:lnTo>
                      <a:pt x="52" y="1044"/>
                    </a:lnTo>
                    <a:lnTo>
                      <a:pt x="36" y="1026"/>
                    </a:lnTo>
                    <a:lnTo>
                      <a:pt x="22" y="1008"/>
                    </a:lnTo>
                    <a:lnTo>
                      <a:pt x="0" y="1020"/>
                    </a:lnTo>
                    <a:lnTo>
                      <a:pt x="0" y="1020"/>
                    </a:lnTo>
                    <a:lnTo>
                      <a:pt x="18" y="1048"/>
                    </a:lnTo>
                    <a:lnTo>
                      <a:pt x="40" y="1072"/>
                    </a:lnTo>
                    <a:lnTo>
                      <a:pt x="66" y="1092"/>
                    </a:lnTo>
                    <a:lnTo>
                      <a:pt x="92" y="1110"/>
                    </a:lnTo>
                    <a:lnTo>
                      <a:pt x="122" y="1124"/>
                    </a:lnTo>
                    <a:lnTo>
                      <a:pt x="152" y="1134"/>
                    </a:lnTo>
                    <a:lnTo>
                      <a:pt x="182" y="1140"/>
                    </a:lnTo>
                    <a:lnTo>
                      <a:pt x="214" y="1142"/>
                    </a:lnTo>
                    <a:lnTo>
                      <a:pt x="214" y="1142"/>
                    </a:lnTo>
                    <a:lnTo>
                      <a:pt x="246" y="1138"/>
                    </a:lnTo>
                    <a:lnTo>
                      <a:pt x="278" y="1132"/>
                    </a:lnTo>
                    <a:lnTo>
                      <a:pt x="310" y="1120"/>
                    </a:lnTo>
                    <a:lnTo>
                      <a:pt x="340" y="1106"/>
                    </a:lnTo>
                    <a:lnTo>
                      <a:pt x="368" y="1090"/>
                    </a:lnTo>
                    <a:lnTo>
                      <a:pt x="380" y="1080"/>
                    </a:lnTo>
                    <a:lnTo>
                      <a:pt x="392" y="1068"/>
                    </a:lnTo>
                    <a:lnTo>
                      <a:pt x="402" y="1058"/>
                    </a:lnTo>
                    <a:lnTo>
                      <a:pt x="410" y="1046"/>
                    </a:lnTo>
                    <a:lnTo>
                      <a:pt x="418" y="1032"/>
                    </a:lnTo>
                    <a:lnTo>
                      <a:pt x="424" y="1018"/>
                    </a:lnTo>
                    <a:lnTo>
                      <a:pt x="424" y="1018"/>
                    </a:lnTo>
                    <a:lnTo>
                      <a:pt x="428" y="1000"/>
                    </a:lnTo>
                    <a:lnTo>
                      <a:pt x="432" y="984"/>
                    </a:lnTo>
                    <a:lnTo>
                      <a:pt x="432" y="966"/>
                    </a:lnTo>
                    <a:lnTo>
                      <a:pt x="432" y="950"/>
                    </a:lnTo>
                    <a:lnTo>
                      <a:pt x="430" y="934"/>
                    </a:lnTo>
                    <a:lnTo>
                      <a:pt x="428" y="918"/>
                    </a:lnTo>
                    <a:lnTo>
                      <a:pt x="420" y="888"/>
                    </a:lnTo>
                    <a:lnTo>
                      <a:pt x="408" y="860"/>
                    </a:lnTo>
                    <a:lnTo>
                      <a:pt x="392" y="838"/>
                    </a:lnTo>
                    <a:lnTo>
                      <a:pt x="376" y="818"/>
                    </a:lnTo>
                    <a:lnTo>
                      <a:pt x="360" y="804"/>
                    </a:lnTo>
                    <a:lnTo>
                      <a:pt x="180" y="670"/>
                    </a:lnTo>
                    <a:lnTo>
                      <a:pt x="180" y="670"/>
                    </a:lnTo>
                    <a:lnTo>
                      <a:pt x="170" y="662"/>
                    </a:lnTo>
                    <a:lnTo>
                      <a:pt x="162" y="654"/>
                    </a:lnTo>
                    <a:lnTo>
                      <a:pt x="156" y="646"/>
                    </a:lnTo>
                    <a:lnTo>
                      <a:pt x="150" y="638"/>
                    </a:lnTo>
                    <a:lnTo>
                      <a:pt x="148" y="630"/>
                    </a:lnTo>
                    <a:lnTo>
                      <a:pt x="144" y="622"/>
                    </a:lnTo>
                    <a:lnTo>
                      <a:pt x="144" y="604"/>
                    </a:lnTo>
                    <a:lnTo>
                      <a:pt x="144" y="604"/>
                    </a:lnTo>
                    <a:lnTo>
                      <a:pt x="144" y="594"/>
                    </a:lnTo>
                    <a:lnTo>
                      <a:pt x="146" y="582"/>
                    </a:lnTo>
                    <a:lnTo>
                      <a:pt x="150" y="572"/>
                    </a:lnTo>
                    <a:lnTo>
                      <a:pt x="154" y="564"/>
                    </a:lnTo>
                    <a:lnTo>
                      <a:pt x="166" y="548"/>
                    </a:lnTo>
                    <a:lnTo>
                      <a:pt x="180" y="536"/>
                    </a:lnTo>
                    <a:lnTo>
                      <a:pt x="198" y="528"/>
                    </a:lnTo>
                    <a:lnTo>
                      <a:pt x="214" y="522"/>
                    </a:lnTo>
                    <a:lnTo>
                      <a:pt x="232" y="516"/>
                    </a:lnTo>
                    <a:lnTo>
                      <a:pt x="248" y="516"/>
                    </a:lnTo>
                    <a:lnTo>
                      <a:pt x="248" y="516"/>
                    </a:lnTo>
                    <a:lnTo>
                      <a:pt x="264" y="516"/>
                    </a:lnTo>
                    <a:lnTo>
                      <a:pt x="278" y="520"/>
                    </a:lnTo>
                    <a:lnTo>
                      <a:pt x="292" y="524"/>
                    </a:lnTo>
                    <a:lnTo>
                      <a:pt x="304" y="530"/>
                    </a:lnTo>
                    <a:lnTo>
                      <a:pt x="316" y="538"/>
                    </a:lnTo>
                    <a:lnTo>
                      <a:pt x="328" y="548"/>
                    </a:lnTo>
                    <a:lnTo>
                      <a:pt x="338" y="558"/>
                    </a:lnTo>
                    <a:lnTo>
                      <a:pt x="348" y="572"/>
                    </a:lnTo>
                    <a:lnTo>
                      <a:pt x="356" y="586"/>
                    </a:lnTo>
                    <a:lnTo>
                      <a:pt x="364" y="600"/>
                    </a:lnTo>
                    <a:lnTo>
                      <a:pt x="370" y="616"/>
                    </a:lnTo>
                    <a:lnTo>
                      <a:pt x="376" y="632"/>
                    </a:lnTo>
                    <a:lnTo>
                      <a:pt x="380" y="650"/>
                    </a:lnTo>
                    <a:lnTo>
                      <a:pt x="382" y="668"/>
                    </a:lnTo>
                    <a:lnTo>
                      <a:pt x="386" y="708"/>
                    </a:lnTo>
                    <a:lnTo>
                      <a:pt x="444" y="708"/>
                    </a:lnTo>
                    <a:lnTo>
                      <a:pt x="444" y="914"/>
                    </a:lnTo>
                    <a:lnTo>
                      <a:pt x="444" y="914"/>
                    </a:lnTo>
                    <a:lnTo>
                      <a:pt x="444" y="942"/>
                    </a:lnTo>
                    <a:lnTo>
                      <a:pt x="450" y="966"/>
                    </a:lnTo>
                    <a:lnTo>
                      <a:pt x="458" y="988"/>
                    </a:lnTo>
                    <a:lnTo>
                      <a:pt x="468" y="1006"/>
                    </a:lnTo>
                    <a:lnTo>
                      <a:pt x="476" y="1014"/>
                    </a:lnTo>
                    <a:lnTo>
                      <a:pt x="484" y="1020"/>
                    </a:lnTo>
                    <a:lnTo>
                      <a:pt x="492" y="1026"/>
                    </a:lnTo>
                    <a:lnTo>
                      <a:pt x="502" y="1032"/>
                    </a:lnTo>
                    <a:lnTo>
                      <a:pt x="512" y="1036"/>
                    </a:lnTo>
                    <a:lnTo>
                      <a:pt x="522" y="1040"/>
                    </a:lnTo>
                    <a:lnTo>
                      <a:pt x="534" y="1042"/>
                    </a:lnTo>
                    <a:lnTo>
                      <a:pt x="546" y="1042"/>
                    </a:lnTo>
                    <a:lnTo>
                      <a:pt x="546" y="1042"/>
                    </a:lnTo>
                    <a:lnTo>
                      <a:pt x="562" y="1042"/>
                    </a:lnTo>
                    <a:lnTo>
                      <a:pt x="580" y="1042"/>
                    </a:lnTo>
                    <a:lnTo>
                      <a:pt x="596" y="1040"/>
                    </a:lnTo>
                    <a:lnTo>
                      <a:pt x="614" y="1034"/>
                    </a:lnTo>
                    <a:lnTo>
                      <a:pt x="632" y="1028"/>
                    </a:lnTo>
                    <a:lnTo>
                      <a:pt x="648" y="1018"/>
                    </a:lnTo>
                    <a:lnTo>
                      <a:pt x="664" y="1008"/>
                    </a:lnTo>
                    <a:lnTo>
                      <a:pt x="676" y="994"/>
                    </a:lnTo>
                    <a:lnTo>
                      <a:pt x="676" y="994"/>
                    </a:lnTo>
                    <a:lnTo>
                      <a:pt x="682" y="1004"/>
                    </a:lnTo>
                    <a:lnTo>
                      <a:pt x="690" y="1014"/>
                    </a:lnTo>
                    <a:lnTo>
                      <a:pt x="700" y="1022"/>
                    </a:lnTo>
                    <a:lnTo>
                      <a:pt x="712" y="1030"/>
                    </a:lnTo>
                    <a:lnTo>
                      <a:pt x="724" y="1036"/>
                    </a:lnTo>
                    <a:lnTo>
                      <a:pt x="738" y="1040"/>
                    </a:lnTo>
                    <a:lnTo>
                      <a:pt x="754" y="1044"/>
                    </a:lnTo>
                    <a:lnTo>
                      <a:pt x="772" y="1044"/>
                    </a:lnTo>
                    <a:lnTo>
                      <a:pt x="772" y="1044"/>
                    </a:lnTo>
                    <a:lnTo>
                      <a:pt x="806" y="1040"/>
                    </a:lnTo>
                    <a:lnTo>
                      <a:pt x="822" y="1034"/>
                    </a:lnTo>
                    <a:lnTo>
                      <a:pt x="840" y="1028"/>
                    </a:lnTo>
                    <a:lnTo>
                      <a:pt x="840" y="1028"/>
                    </a:lnTo>
                    <a:lnTo>
                      <a:pt x="856" y="1020"/>
                    </a:lnTo>
                    <a:lnTo>
                      <a:pt x="872" y="1010"/>
                    </a:lnTo>
                    <a:lnTo>
                      <a:pt x="888" y="998"/>
                    </a:lnTo>
                    <a:lnTo>
                      <a:pt x="902" y="984"/>
                    </a:lnTo>
                    <a:lnTo>
                      <a:pt x="902" y="984"/>
                    </a:lnTo>
                    <a:lnTo>
                      <a:pt x="910" y="1000"/>
                    </a:lnTo>
                    <a:lnTo>
                      <a:pt x="918" y="1012"/>
                    </a:lnTo>
                    <a:lnTo>
                      <a:pt x="928" y="1022"/>
                    </a:lnTo>
                    <a:lnTo>
                      <a:pt x="938" y="1030"/>
                    </a:lnTo>
                    <a:lnTo>
                      <a:pt x="950" y="1038"/>
                    </a:lnTo>
                    <a:lnTo>
                      <a:pt x="962" y="1042"/>
                    </a:lnTo>
                    <a:lnTo>
                      <a:pt x="976" y="1044"/>
                    </a:lnTo>
                    <a:lnTo>
                      <a:pt x="988" y="1044"/>
                    </a:lnTo>
                    <a:lnTo>
                      <a:pt x="988" y="1044"/>
                    </a:lnTo>
                    <a:lnTo>
                      <a:pt x="1000" y="1042"/>
                    </a:lnTo>
                    <a:lnTo>
                      <a:pt x="1014" y="1040"/>
                    </a:lnTo>
                    <a:lnTo>
                      <a:pt x="1026" y="1034"/>
                    </a:lnTo>
                    <a:lnTo>
                      <a:pt x="1038" y="1026"/>
                    </a:lnTo>
                    <a:lnTo>
                      <a:pt x="1048" y="1016"/>
                    </a:lnTo>
                    <a:lnTo>
                      <a:pt x="1058" y="1006"/>
                    </a:lnTo>
                    <a:lnTo>
                      <a:pt x="1064" y="994"/>
                    </a:lnTo>
                    <a:lnTo>
                      <a:pt x="1070" y="980"/>
                    </a:lnTo>
                    <a:lnTo>
                      <a:pt x="1070" y="980"/>
                    </a:lnTo>
                    <a:lnTo>
                      <a:pt x="1058" y="984"/>
                    </a:lnTo>
                    <a:lnTo>
                      <a:pt x="1050" y="986"/>
                    </a:lnTo>
                    <a:lnTo>
                      <a:pt x="1040" y="986"/>
                    </a:lnTo>
                    <a:lnTo>
                      <a:pt x="1034" y="982"/>
                    </a:lnTo>
                    <a:lnTo>
                      <a:pt x="1028" y="976"/>
                    </a:lnTo>
                    <a:lnTo>
                      <a:pt x="1026" y="970"/>
                    </a:lnTo>
                    <a:lnTo>
                      <a:pt x="1022" y="960"/>
                    </a:lnTo>
                    <a:lnTo>
                      <a:pt x="1022" y="948"/>
                    </a:lnTo>
                    <a:lnTo>
                      <a:pt x="1022" y="948"/>
                    </a:lnTo>
                    <a:close/>
                    <a:moveTo>
                      <a:pt x="900" y="924"/>
                    </a:moveTo>
                    <a:lnTo>
                      <a:pt x="900" y="924"/>
                    </a:lnTo>
                    <a:lnTo>
                      <a:pt x="900" y="940"/>
                    </a:lnTo>
                    <a:lnTo>
                      <a:pt x="896" y="952"/>
                    </a:lnTo>
                    <a:lnTo>
                      <a:pt x="892" y="962"/>
                    </a:lnTo>
                    <a:lnTo>
                      <a:pt x="884" y="972"/>
                    </a:lnTo>
                    <a:lnTo>
                      <a:pt x="876" y="978"/>
                    </a:lnTo>
                    <a:lnTo>
                      <a:pt x="866" y="984"/>
                    </a:lnTo>
                    <a:lnTo>
                      <a:pt x="854" y="988"/>
                    </a:lnTo>
                    <a:lnTo>
                      <a:pt x="840" y="988"/>
                    </a:lnTo>
                    <a:lnTo>
                      <a:pt x="840" y="988"/>
                    </a:lnTo>
                    <a:lnTo>
                      <a:pt x="824" y="988"/>
                    </a:lnTo>
                    <a:lnTo>
                      <a:pt x="810" y="982"/>
                    </a:lnTo>
                    <a:lnTo>
                      <a:pt x="800" y="976"/>
                    </a:lnTo>
                    <a:lnTo>
                      <a:pt x="792" y="968"/>
                    </a:lnTo>
                    <a:lnTo>
                      <a:pt x="784" y="958"/>
                    </a:lnTo>
                    <a:lnTo>
                      <a:pt x="780" y="946"/>
                    </a:lnTo>
                    <a:lnTo>
                      <a:pt x="778" y="934"/>
                    </a:lnTo>
                    <a:lnTo>
                      <a:pt x="778" y="920"/>
                    </a:lnTo>
                    <a:lnTo>
                      <a:pt x="778" y="920"/>
                    </a:lnTo>
                    <a:lnTo>
                      <a:pt x="780" y="906"/>
                    </a:lnTo>
                    <a:lnTo>
                      <a:pt x="786" y="890"/>
                    </a:lnTo>
                    <a:lnTo>
                      <a:pt x="796" y="880"/>
                    </a:lnTo>
                    <a:lnTo>
                      <a:pt x="800" y="874"/>
                    </a:lnTo>
                    <a:lnTo>
                      <a:pt x="808" y="872"/>
                    </a:lnTo>
                    <a:lnTo>
                      <a:pt x="840" y="860"/>
                    </a:lnTo>
                    <a:lnTo>
                      <a:pt x="900" y="832"/>
                    </a:lnTo>
                    <a:lnTo>
                      <a:pt x="900" y="9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" name="Freeform 74"/>
              <p:cNvSpPr>
                <a:spLocks/>
              </p:cNvSpPr>
              <p:nvPr/>
            </p:nvSpPr>
            <p:spPr bwMode="auto">
              <a:xfrm>
                <a:off x="6173" y="1945"/>
                <a:ext cx="1022" cy="1071"/>
              </a:xfrm>
              <a:custGeom>
                <a:avLst/>
                <a:gdLst>
                  <a:gd name="T0" fmla="*/ 184 w 378"/>
                  <a:gd name="T1" fmla="*/ 8 h 396"/>
                  <a:gd name="T2" fmla="*/ 260 w 378"/>
                  <a:gd name="T3" fmla="*/ 18 h 396"/>
                  <a:gd name="T4" fmla="*/ 268 w 378"/>
                  <a:gd name="T5" fmla="*/ 10 h 396"/>
                  <a:gd name="T6" fmla="*/ 292 w 378"/>
                  <a:gd name="T7" fmla="*/ 0 h 396"/>
                  <a:gd name="T8" fmla="*/ 324 w 378"/>
                  <a:gd name="T9" fmla="*/ 2 h 396"/>
                  <a:gd name="T10" fmla="*/ 358 w 378"/>
                  <a:gd name="T11" fmla="*/ 14 h 396"/>
                  <a:gd name="T12" fmla="*/ 350 w 378"/>
                  <a:gd name="T13" fmla="*/ 172 h 396"/>
                  <a:gd name="T14" fmla="*/ 338 w 378"/>
                  <a:gd name="T15" fmla="*/ 158 h 396"/>
                  <a:gd name="T16" fmla="*/ 314 w 378"/>
                  <a:gd name="T17" fmla="*/ 136 h 396"/>
                  <a:gd name="T18" fmla="*/ 290 w 378"/>
                  <a:gd name="T19" fmla="*/ 120 h 396"/>
                  <a:gd name="T20" fmla="*/ 262 w 378"/>
                  <a:gd name="T21" fmla="*/ 112 h 396"/>
                  <a:gd name="T22" fmla="*/ 250 w 378"/>
                  <a:gd name="T23" fmla="*/ 110 h 396"/>
                  <a:gd name="T24" fmla="*/ 226 w 378"/>
                  <a:gd name="T25" fmla="*/ 114 h 396"/>
                  <a:gd name="T26" fmla="*/ 204 w 378"/>
                  <a:gd name="T27" fmla="*/ 128 h 396"/>
                  <a:gd name="T28" fmla="*/ 190 w 378"/>
                  <a:gd name="T29" fmla="*/ 150 h 396"/>
                  <a:gd name="T30" fmla="*/ 184 w 378"/>
                  <a:gd name="T31" fmla="*/ 182 h 396"/>
                  <a:gd name="T32" fmla="*/ 184 w 378"/>
                  <a:gd name="T33" fmla="*/ 314 h 396"/>
                  <a:gd name="T34" fmla="*/ 188 w 378"/>
                  <a:gd name="T35" fmla="*/ 342 h 396"/>
                  <a:gd name="T36" fmla="*/ 198 w 378"/>
                  <a:gd name="T37" fmla="*/ 362 h 396"/>
                  <a:gd name="T38" fmla="*/ 216 w 378"/>
                  <a:gd name="T39" fmla="*/ 372 h 396"/>
                  <a:gd name="T40" fmla="*/ 246 w 378"/>
                  <a:gd name="T41" fmla="*/ 378 h 396"/>
                  <a:gd name="T42" fmla="*/ 2 w 378"/>
                  <a:gd name="T43" fmla="*/ 396 h 396"/>
                  <a:gd name="T44" fmla="*/ 2 w 378"/>
                  <a:gd name="T45" fmla="*/ 378 h 396"/>
                  <a:gd name="T46" fmla="*/ 32 w 378"/>
                  <a:gd name="T47" fmla="*/ 374 h 396"/>
                  <a:gd name="T48" fmla="*/ 50 w 378"/>
                  <a:gd name="T49" fmla="*/ 362 h 396"/>
                  <a:gd name="T50" fmla="*/ 60 w 378"/>
                  <a:gd name="T51" fmla="*/ 344 h 396"/>
                  <a:gd name="T52" fmla="*/ 64 w 378"/>
                  <a:gd name="T53" fmla="*/ 314 h 396"/>
                  <a:gd name="T54" fmla="*/ 64 w 378"/>
                  <a:gd name="T55" fmla="*/ 80 h 396"/>
                  <a:gd name="T56" fmla="*/ 60 w 378"/>
                  <a:gd name="T57" fmla="*/ 52 h 396"/>
                  <a:gd name="T58" fmla="*/ 48 w 378"/>
                  <a:gd name="T59" fmla="*/ 36 h 396"/>
                  <a:gd name="T60" fmla="*/ 28 w 378"/>
                  <a:gd name="T61" fmla="*/ 26 h 396"/>
                  <a:gd name="T62" fmla="*/ 0 w 378"/>
                  <a:gd name="T63" fmla="*/ 24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78" h="396">
                    <a:moveTo>
                      <a:pt x="0" y="8"/>
                    </a:moveTo>
                    <a:lnTo>
                      <a:pt x="184" y="8"/>
                    </a:lnTo>
                    <a:lnTo>
                      <a:pt x="184" y="108"/>
                    </a:lnTo>
                    <a:lnTo>
                      <a:pt x="260" y="18"/>
                    </a:lnTo>
                    <a:lnTo>
                      <a:pt x="260" y="18"/>
                    </a:lnTo>
                    <a:lnTo>
                      <a:pt x="268" y="10"/>
                    </a:lnTo>
                    <a:lnTo>
                      <a:pt x="280" y="4"/>
                    </a:lnTo>
                    <a:lnTo>
                      <a:pt x="292" y="0"/>
                    </a:lnTo>
                    <a:lnTo>
                      <a:pt x="308" y="0"/>
                    </a:lnTo>
                    <a:lnTo>
                      <a:pt x="324" y="2"/>
                    </a:lnTo>
                    <a:lnTo>
                      <a:pt x="340" y="6"/>
                    </a:lnTo>
                    <a:lnTo>
                      <a:pt x="358" y="14"/>
                    </a:lnTo>
                    <a:lnTo>
                      <a:pt x="378" y="28"/>
                    </a:lnTo>
                    <a:lnTo>
                      <a:pt x="350" y="172"/>
                    </a:lnTo>
                    <a:lnTo>
                      <a:pt x="350" y="172"/>
                    </a:lnTo>
                    <a:lnTo>
                      <a:pt x="338" y="158"/>
                    </a:lnTo>
                    <a:lnTo>
                      <a:pt x="326" y="146"/>
                    </a:lnTo>
                    <a:lnTo>
                      <a:pt x="314" y="136"/>
                    </a:lnTo>
                    <a:lnTo>
                      <a:pt x="302" y="126"/>
                    </a:lnTo>
                    <a:lnTo>
                      <a:pt x="290" y="120"/>
                    </a:lnTo>
                    <a:lnTo>
                      <a:pt x="276" y="114"/>
                    </a:lnTo>
                    <a:lnTo>
                      <a:pt x="262" y="112"/>
                    </a:lnTo>
                    <a:lnTo>
                      <a:pt x="250" y="110"/>
                    </a:lnTo>
                    <a:lnTo>
                      <a:pt x="250" y="110"/>
                    </a:lnTo>
                    <a:lnTo>
                      <a:pt x="238" y="112"/>
                    </a:lnTo>
                    <a:lnTo>
                      <a:pt x="226" y="114"/>
                    </a:lnTo>
                    <a:lnTo>
                      <a:pt x="214" y="120"/>
                    </a:lnTo>
                    <a:lnTo>
                      <a:pt x="204" y="128"/>
                    </a:lnTo>
                    <a:lnTo>
                      <a:pt x="196" y="138"/>
                    </a:lnTo>
                    <a:lnTo>
                      <a:pt x="190" y="150"/>
                    </a:lnTo>
                    <a:lnTo>
                      <a:pt x="186" y="164"/>
                    </a:lnTo>
                    <a:lnTo>
                      <a:pt x="184" y="182"/>
                    </a:lnTo>
                    <a:lnTo>
                      <a:pt x="184" y="314"/>
                    </a:lnTo>
                    <a:lnTo>
                      <a:pt x="184" y="314"/>
                    </a:lnTo>
                    <a:lnTo>
                      <a:pt x="186" y="330"/>
                    </a:lnTo>
                    <a:lnTo>
                      <a:pt x="188" y="342"/>
                    </a:lnTo>
                    <a:lnTo>
                      <a:pt x="192" y="354"/>
                    </a:lnTo>
                    <a:lnTo>
                      <a:pt x="198" y="362"/>
                    </a:lnTo>
                    <a:lnTo>
                      <a:pt x="206" y="368"/>
                    </a:lnTo>
                    <a:lnTo>
                      <a:pt x="216" y="372"/>
                    </a:lnTo>
                    <a:lnTo>
                      <a:pt x="230" y="376"/>
                    </a:lnTo>
                    <a:lnTo>
                      <a:pt x="246" y="378"/>
                    </a:lnTo>
                    <a:lnTo>
                      <a:pt x="246" y="396"/>
                    </a:lnTo>
                    <a:lnTo>
                      <a:pt x="2" y="396"/>
                    </a:lnTo>
                    <a:lnTo>
                      <a:pt x="2" y="378"/>
                    </a:lnTo>
                    <a:lnTo>
                      <a:pt x="2" y="378"/>
                    </a:lnTo>
                    <a:lnTo>
                      <a:pt x="18" y="376"/>
                    </a:lnTo>
                    <a:lnTo>
                      <a:pt x="32" y="374"/>
                    </a:lnTo>
                    <a:lnTo>
                      <a:pt x="42" y="368"/>
                    </a:lnTo>
                    <a:lnTo>
                      <a:pt x="50" y="362"/>
                    </a:lnTo>
                    <a:lnTo>
                      <a:pt x="56" y="354"/>
                    </a:lnTo>
                    <a:lnTo>
                      <a:pt x="60" y="344"/>
                    </a:lnTo>
                    <a:lnTo>
                      <a:pt x="62" y="330"/>
                    </a:lnTo>
                    <a:lnTo>
                      <a:pt x="64" y="314"/>
                    </a:lnTo>
                    <a:lnTo>
                      <a:pt x="64" y="80"/>
                    </a:lnTo>
                    <a:lnTo>
                      <a:pt x="64" y="80"/>
                    </a:lnTo>
                    <a:lnTo>
                      <a:pt x="62" y="66"/>
                    </a:lnTo>
                    <a:lnTo>
                      <a:pt x="60" y="52"/>
                    </a:lnTo>
                    <a:lnTo>
                      <a:pt x="56" y="44"/>
                    </a:lnTo>
                    <a:lnTo>
                      <a:pt x="48" y="36"/>
                    </a:lnTo>
                    <a:lnTo>
                      <a:pt x="40" y="30"/>
                    </a:lnTo>
                    <a:lnTo>
                      <a:pt x="28" y="26"/>
                    </a:lnTo>
                    <a:lnTo>
                      <a:pt x="16" y="24"/>
                    </a:lnTo>
                    <a:lnTo>
                      <a:pt x="0" y="24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" name="Freeform 75"/>
              <p:cNvSpPr>
                <a:spLocks/>
              </p:cNvSpPr>
              <p:nvPr/>
            </p:nvSpPr>
            <p:spPr bwMode="auto">
              <a:xfrm>
                <a:off x="8142" y="4757"/>
                <a:ext cx="454" cy="536"/>
              </a:xfrm>
              <a:custGeom>
                <a:avLst/>
                <a:gdLst>
                  <a:gd name="T0" fmla="*/ 94 w 168"/>
                  <a:gd name="T1" fmla="*/ 116 h 198"/>
                  <a:gd name="T2" fmla="*/ 128 w 168"/>
                  <a:gd name="T3" fmla="*/ 32 h 198"/>
                  <a:gd name="T4" fmla="*/ 128 w 168"/>
                  <a:gd name="T5" fmla="*/ 32 h 198"/>
                  <a:gd name="T6" fmla="*/ 132 w 168"/>
                  <a:gd name="T7" fmla="*/ 22 h 198"/>
                  <a:gd name="T8" fmla="*/ 132 w 168"/>
                  <a:gd name="T9" fmla="*/ 16 h 198"/>
                  <a:gd name="T10" fmla="*/ 130 w 168"/>
                  <a:gd name="T11" fmla="*/ 12 h 198"/>
                  <a:gd name="T12" fmla="*/ 126 w 168"/>
                  <a:gd name="T13" fmla="*/ 8 h 198"/>
                  <a:gd name="T14" fmla="*/ 122 w 168"/>
                  <a:gd name="T15" fmla="*/ 6 h 198"/>
                  <a:gd name="T16" fmla="*/ 116 w 168"/>
                  <a:gd name="T17" fmla="*/ 4 h 198"/>
                  <a:gd name="T18" fmla="*/ 104 w 168"/>
                  <a:gd name="T19" fmla="*/ 4 h 198"/>
                  <a:gd name="T20" fmla="*/ 104 w 168"/>
                  <a:gd name="T21" fmla="*/ 0 h 198"/>
                  <a:gd name="T22" fmla="*/ 168 w 168"/>
                  <a:gd name="T23" fmla="*/ 0 h 198"/>
                  <a:gd name="T24" fmla="*/ 168 w 168"/>
                  <a:gd name="T25" fmla="*/ 4 h 198"/>
                  <a:gd name="T26" fmla="*/ 168 w 168"/>
                  <a:gd name="T27" fmla="*/ 4 h 198"/>
                  <a:gd name="T28" fmla="*/ 162 w 168"/>
                  <a:gd name="T29" fmla="*/ 6 h 198"/>
                  <a:gd name="T30" fmla="*/ 154 w 168"/>
                  <a:gd name="T31" fmla="*/ 10 h 198"/>
                  <a:gd name="T32" fmla="*/ 146 w 168"/>
                  <a:gd name="T33" fmla="*/ 16 h 198"/>
                  <a:gd name="T34" fmla="*/ 138 w 168"/>
                  <a:gd name="T35" fmla="*/ 30 h 198"/>
                  <a:gd name="T36" fmla="*/ 84 w 168"/>
                  <a:gd name="T37" fmla="*/ 158 h 198"/>
                  <a:gd name="T38" fmla="*/ 84 w 168"/>
                  <a:gd name="T39" fmla="*/ 158 h 198"/>
                  <a:gd name="T40" fmla="*/ 76 w 168"/>
                  <a:gd name="T41" fmla="*/ 178 h 198"/>
                  <a:gd name="T42" fmla="*/ 66 w 168"/>
                  <a:gd name="T43" fmla="*/ 190 h 198"/>
                  <a:gd name="T44" fmla="*/ 56 w 168"/>
                  <a:gd name="T45" fmla="*/ 196 h 198"/>
                  <a:gd name="T46" fmla="*/ 46 w 168"/>
                  <a:gd name="T47" fmla="*/ 198 h 198"/>
                  <a:gd name="T48" fmla="*/ 38 w 168"/>
                  <a:gd name="T49" fmla="*/ 194 h 198"/>
                  <a:gd name="T50" fmla="*/ 32 w 168"/>
                  <a:gd name="T51" fmla="*/ 188 h 198"/>
                  <a:gd name="T52" fmla="*/ 28 w 168"/>
                  <a:gd name="T53" fmla="*/ 182 h 198"/>
                  <a:gd name="T54" fmla="*/ 28 w 168"/>
                  <a:gd name="T55" fmla="*/ 172 h 198"/>
                  <a:gd name="T56" fmla="*/ 28 w 168"/>
                  <a:gd name="T57" fmla="*/ 172 h 198"/>
                  <a:gd name="T58" fmla="*/ 28 w 168"/>
                  <a:gd name="T59" fmla="*/ 168 h 198"/>
                  <a:gd name="T60" fmla="*/ 30 w 168"/>
                  <a:gd name="T61" fmla="*/ 162 h 198"/>
                  <a:gd name="T62" fmla="*/ 32 w 168"/>
                  <a:gd name="T63" fmla="*/ 160 h 198"/>
                  <a:gd name="T64" fmla="*/ 36 w 168"/>
                  <a:gd name="T65" fmla="*/ 156 h 198"/>
                  <a:gd name="T66" fmla="*/ 44 w 168"/>
                  <a:gd name="T67" fmla="*/ 154 h 198"/>
                  <a:gd name="T68" fmla="*/ 52 w 168"/>
                  <a:gd name="T69" fmla="*/ 156 h 198"/>
                  <a:gd name="T70" fmla="*/ 52 w 168"/>
                  <a:gd name="T71" fmla="*/ 156 h 198"/>
                  <a:gd name="T72" fmla="*/ 56 w 168"/>
                  <a:gd name="T73" fmla="*/ 160 h 198"/>
                  <a:gd name="T74" fmla="*/ 58 w 168"/>
                  <a:gd name="T75" fmla="*/ 166 h 198"/>
                  <a:gd name="T76" fmla="*/ 64 w 168"/>
                  <a:gd name="T77" fmla="*/ 172 h 198"/>
                  <a:gd name="T78" fmla="*/ 66 w 168"/>
                  <a:gd name="T79" fmla="*/ 174 h 198"/>
                  <a:gd name="T80" fmla="*/ 70 w 168"/>
                  <a:gd name="T81" fmla="*/ 172 h 198"/>
                  <a:gd name="T82" fmla="*/ 74 w 168"/>
                  <a:gd name="T83" fmla="*/ 166 h 198"/>
                  <a:gd name="T84" fmla="*/ 78 w 168"/>
                  <a:gd name="T85" fmla="*/ 154 h 198"/>
                  <a:gd name="T86" fmla="*/ 22 w 168"/>
                  <a:gd name="T87" fmla="*/ 30 h 198"/>
                  <a:gd name="T88" fmla="*/ 22 w 168"/>
                  <a:gd name="T89" fmla="*/ 30 h 198"/>
                  <a:gd name="T90" fmla="*/ 18 w 168"/>
                  <a:gd name="T91" fmla="*/ 22 h 198"/>
                  <a:gd name="T92" fmla="*/ 14 w 168"/>
                  <a:gd name="T93" fmla="*/ 14 h 198"/>
                  <a:gd name="T94" fmla="*/ 8 w 168"/>
                  <a:gd name="T95" fmla="*/ 8 h 198"/>
                  <a:gd name="T96" fmla="*/ 4 w 168"/>
                  <a:gd name="T97" fmla="*/ 4 h 198"/>
                  <a:gd name="T98" fmla="*/ 0 w 168"/>
                  <a:gd name="T99" fmla="*/ 4 h 198"/>
                  <a:gd name="T100" fmla="*/ 0 w 168"/>
                  <a:gd name="T101" fmla="*/ 0 h 198"/>
                  <a:gd name="T102" fmla="*/ 76 w 168"/>
                  <a:gd name="T103" fmla="*/ 0 h 198"/>
                  <a:gd name="T104" fmla="*/ 76 w 168"/>
                  <a:gd name="T105" fmla="*/ 4 h 198"/>
                  <a:gd name="T106" fmla="*/ 76 w 168"/>
                  <a:gd name="T107" fmla="*/ 4 h 198"/>
                  <a:gd name="T108" fmla="*/ 70 w 168"/>
                  <a:gd name="T109" fmla="*/ 4 h 198"/>
                  <a:gd name="T110" fmla="*/ 62 w 168"/>
                  <a:gd name="T111" fmla="*/ 6 h 198"/>
                  <a:gd name="T112" fmla="*/ 58 w 168"/>
                  <a:gd name="T113" fmla="*/ 8 h 198"/>
                  <a:gd name="T114" fmla="*/ 56 w 168"/>
                  <a:gd name="T115" fmla="*/ 12 h 198"/>
                  <a:gd name="T116" fmla="*/ 56 w 168"/>
                  <a:gd name="T117" fmla="*/ 18 h 198"/>
                  <a:gd name="T118" fmla="*/ 58 w 168"/>
                  <a:gd name="T119" fmla="*/ 26 h 198"/>
                  <a:gd name="T120" fmla="*/ 94 w 168"/>
                  <a:gd name="T121" fmla="*/ 116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68" h="198">
                    <a:moveTo>
                      <a:pt x="94" y="116"/>
                    </a:moveTo>
                    <a:lnTo>
                      <a:pt x="128" y="32"/>
                    </a:lnTo>
                    <a:lnTo>
                      <a:pt x="128" y="32"/>
                    </a:lnTo>
                    <a:lnTo>
                      <a:pt x="132" y="22"/>
                    </a:lnTo>
                    <a:lnTo>
                      <a:pt x="132" y="16"/>
                    </a:lnTo>
                    <a:lnTo>
                      <a:pt x="130" y="12"/>
                    </a:lnTo>
                    <a:lnTo>
                      <a:pt x="126" y="8"/>
                    </a:lnTo>
                    <a:lnTo>
                      <a:pt x="122" y="6"/>
                    </a:lnTo>
                    <a:lnTo>
                      <a:pt x="116" y="4"/>
                    </a:lnTo>
                    <a:lnTo>
                      <a:pt x="104" y="4"/>
                    </a:lnTo>
                    <a:lnTo>
                      <a:pt x="104" y="0"/>
                    </a:lnTo>
                    <a:lnTo>
                      <a:pt x="168" y="0"/>
                    </a:lnTo>
                    <a:lnTo>
                      <a:pt x="168" y="4"/>
                    </a:lnTo>
                    <a:lnTo>
                      <a:pt x="168" y="4"/>
                    </a:lnTo>
                    <a:lnTo>
                      <a:pt x="162" y="6"/>
                    </a:lnTo>
                    <a:lnTo>
                      <a:pt x="154" y="10"/>
                    </a:lnTo>
                    <a:lnTo>
                      <a:pt x="146" y="16"/>
                    </a:lnTo>
                    <a:lnTo>
                      <a:pt x="138" y="30"/>
                    </a:lnTo>
                    <a:lnTo>
                      <a:pt x="84" y="158"/>
                    </a:lnTo>
                    <a:lnTo>
                      <a:pt x="84" y="158"/>
                    </a:lnTo>
                    <a:lnTo>
                      <a:pt x="76" y="178"/>
                    </a:lnTo>
                    <a:lnTo>
                      <a:pt x="66" y="190"/>
                    </a:lnTo>
                    <a:lnTo>
                      <a:pt x="56" y="196"/>
                    </a:lnTo>
                    <a:lnTo>
                      <a:pt x="46" y="198"/>
                    </a:lnTo>
                    <a:lnTo>
                      <a:pt x="38" y="194"/>
                    </a:lnTo>
                    <a:lnTo>
                      <a:pt x="32" y="188"/>
                    </a:lnTo>
                    <a:lnTo>
                      <a:pt x="28" y="182"/>
                    </a:lnTo>
                    <a:lnTo>
                      <a:pt x="28" y="172"/>
                    </a:lnTo>
                    <a:lnTo>
                      <a:pt x="28" y="172"/>
                    </a:lnTo>
                    <a:lnTo>
                      <a:pt x="28" y="168"/>
                    </a:lnTo>
                    <a:lnTo>
                      <a:pt x="30" y="162"/>
                    </a:lnTo>
                    <a:lnTo>
                      <a:pt x="32" y="160"/>
                    </a:lnTo>
                    <a:lnTo>
                      <a:pt x="36" y="156"/>
                    </a:lnTo>
                    <a:lnTo>
                      <a:pt x="44" y="154"/>
                    </a:lnTo>
                    <a:lnTo>
                      <a:pt x="52" y="156"/>
                    </a:lnTo>
                    <a:lnTo>
                      <a:pt x="52" y="156"/>
                    </a:lnTo>
                    <a:lnTo>
                      <a:pt x="56" y="160"/>
                    </a:lnTo>
                    <a:lnTo>
                      <a:pt x="58" y="166"/>
                    </a:lnTo>
                    <a:lnTo>
                      <a:pt x="64" y="172"/>
                    </a:lnTo>
                    <a:lnTo>
                      <a:pt x="66" y="174"/>
                    </a:lnTo>
                    <a:lnTo>
                      <a:pt x="70" y="172"/>
                    </a:lnTo>
                    <a:lnTo>
                      <a:pt x="74" y="166"/>
                    </a:lnTo>
                    <a:lnTo>
                      <a:pt x="78" y="154"/>
                    </a:lnTo>
                    <a:lnTo>
                      <a:pt x="22" y="30"/>
                    </a:lnTo>
                    <a:lnTo>
                      <a:pt x="22" y="30"/>
                    </a:lnTo>
                    <a:lnTo>
                      <a:pt x="18" y="22"/>
                    </a:lnTo>
                    <a:lnTo>
                      <a:pt x="14" y="14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76" y="0"/>
                    </a:lnTo>
                    <a:lnTo>
                      <a:pt x="76" y="4"/>
                    </a:lnTo>
                    <a:lnTo>
                      <a:pt x="76" y="4"/>
                    </a:lnTo>
                    <a:lnTo>
                      <a:pt x="70" y="4"/>
                    </a:lnTo>
                    <a:lnTo>
                      <a:pt x="62" y="6"/>
                    </a:lnTo>
                    <a:lnTo>
                      <a:pt x="58" y="8"/>
                    </a:lnTo>
                    <a:lnTo>
                      <a:pt x="56" y="12"/>
                    </a:lnTo>
                    <a:lnTo>
                      <a:pt x="56" y="18"/>
                    </a:lnTo>
                    <a:lnTo>
                      <a:pt x="58" y="26"/>
                    </a:lnTo>
                    <a:lnTo>
                      <a:pt x="94" y="1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Freeform 76"/>
              <p:cNvSpPr>
                <a:spLocks/>
              </p:cNvSpPr>
              <p:nvPr/>
            </p:nvSpPr>
            <p:spPr bwMode="auto">
              <a:xfrm>
                <a:off x="7883" y="4660"/>
                <a:ext cx="281" cy="503"/>
              </a:xfrm>
              <a:custGeom>
                <a:avLst/>
                <a:gdLst>
                  <a:gd name="T0" fmla="*/ 0 w 104"/>
                  <a:gd name="T1" fmla="*/ 50 h 186"/>
                  <a:gd name="T2" fmla="*/ 50 w 104"/>
                  <a:gd name="T3" fmla="*/ 0 h 186"/>
                  <a:gd name="T4" fmla="*/ 50 w 104"/>
                  <a:gd name="T5" fmla="*/ 34 h 186"/>
                  <a:gd name="T6" fmla="*/ 96 w 104"/>
                  <a:gd name="T7" fmla="*/ 34 h 186"/>
                  <a:gd name="T8" fmla="*/ 94 w 104"/>
                  <a:gd name="T9" fmla="*/ 50 h 186"/>
                  <a:gd name="T10" fmla="*/ 50 w 104"/>
                  <a:gd name="T11" fmla="*/ 50 h 186"/>
                  <a:gd name="T12" fmla="*/ 50 w 104"/>
                  <a:gd name="T13" fmla="*/ 142 h 186"/>
                  <a:gd name="T14" fmla="*/ 50 w 104"/>
                  <a:gd name="T15" fmla="*/ 142 h 186"/>
                  <a:gd name="T16" fmla="*/ 50 w 104"/>
                  <a:gd name="T17" fmla="*/ 152 h 186"/>
                  <a:gd name="T18" fmla="*/ 54 w 104"/>
                  <a:gd name="T19" fmla="*/ 158 h 186"/>
                  <a:gd name="T20" fmla="*/ 58 w 104"/>
                  <a:gd name="T21" fmla="*/ 164 h 186"/>
                  <a:gd name="T22" fmla="*/ 66 w 104"/>
                  <a:gd name="T23" fmla="*/ 168 h 186"/>
                  <a:gd name="T24" fmla="*/ 72 w 104"/>
                  <a:gd name="T25" fmla="*/ 168 h 186"/>
                  <a:gd name="T26" fmla="*/ 82 w 104"/>
                  <a:gd name="T27" fmla="*/ 168 h 186"/>
                  <a:gd name="T28" fmla="*/ 92 w 104"/>
                  <a:gd name="T29" fmla="*/ 162 h 186"/>
                  <a:gd name="T30" fmla="*/ 102 w 104"/>
                  <a:gd name="T31" fmla="*/ 154 h 186"/>
                  <a:gd name="T32" fmla="*/ 104 w 104"/>
                  <a:gd name="T33" fmla="*/ 160 h 186"/>
                  <a:gd name="T34" fmla="*/ 104 w 104"/>
                  <a:gd name="T35" fmla="*/ 160 h 186"/>
                  <a:gd name="T36" fmla="*/ 98 w 104"/>
                  <a:gd name="T37" fmla="*/ 168 h 186"/>
                  <a:gd name="T38" fmla="*/ 92 w 104"/>
                  <a:gd name="T39" fmla="*/ 174 h 186"/>
                  <a:gd name="T40" fmla="*/ 78 w 104"/>
                  <a:gd name="T41" fmla="*/ 182 h 186"/>
                  <a:gd name="T42" fmla="*/ 64 w 104"/>
                  <a:gd name="T43" fmla="*/ 186 h 186"/>
                  <a:gd name="T44" fmla="*/ 50 w 104"/>
                  <a:gd name="T45" fmla="*/ 186 h 186"/>
                  <a:gd name="T46" fmla="*/ 36 w 104"/>
                  <a:gd name="T47" fmla="*/ 184 h 186"/>
                  <a:gd name="T48" fmla="*/ 26 w 104"/>
                  <a:gd name="T49" fmla="*/ 178 h 186"/>
                  <a:gd name="T50" fmla="*/ 22 w 104"/>
                  <a:gd name="T51" fmla="*/ 174 h 186"/>
                  <a:gd name="T52" fmla="*/ 18 w 104"/>
                  <a:gd name="T53" fmla="*/ 168 h 186"/>
                  <a:gd name="T54" fmla="*/ 16 w 104"/>
                  <a:gd name="T55" fmla="*/ 162 h 186"/>
                  <a:gd name="T56" fmla="*/ 16 w 104"/>
                  <a:gd name="T57" fmla="*/ 156 h 186"/>
                  <a:gd name="T58" fmla="*/ 16 w 104"/>
                  <a:gd name="T59" fmla="*/ 50 h 186"/>
                  <a:gd name="T60" fmla="*/ 0 w 104"/>
                  <a:gd name="T61" fmla="*/ 5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04" h="186">
                    <a:moveTo>
                      <a:pt x="0" y="50"/>
                    </a:moveTo>
                    <a:lnTo>
                      <a:pt x="50" y="0"/>
                    </a:lnTo>
                    <a:lnTo>
                      <a:pt x="50" y="34"/>
                    </a:lnTo>
                    <a:lnTo>
                      <a:pt x="96" y="34"/>
                    </a:lnTo>
                    <a:lnTo>
                      <a:pt x="94" y="50"/>
                    </a:lnTo>
                    <a:lnTo>
                      <a:pt x="50" y="50"/>
                    </a:lnTo>
                    <a:lnTo>
                      <a:pt x="50" y="142"/>
                    </a:lnTo>
                    <a:lnTo>
                      <a:pt x="50" y="142"/>
                    </a:lnTo>
                    <a:lnTo>
                      <a:pt x="50" y="152"/>
                    </a:lnTo>
                    <a:lnTo>
                      <a:pt x="54" y="158"/>
                    </a:lnTo>
                    <a:lnTo>
                      <a:pt x="58" y="164"/>
                    </a:lnTo>
                    <a:lnTo>
                      <a:pt x="66" y="168"/>
                    </a:lnTo>
                    <a:lnTo>
                      <a:pt x="72" y="168"/>
                    </a:lnTo>
                    <a:lnTo>
                      <a:pt x="82" y="168"/>
                    </a:lnTo>
                    <a:lnTo>
                      <a:pt x="92" y="162"/>
                    </a:lnTo>
                    <a:lnTo>
                      <a:pt x="102" y="154"/>
                    </a:lnTo>
                    <a:lnTo>
                      <a:pt x="104" y="160"/>
                    </a:lnTo>
                    <a:lnTo>
                      <a:pt x="104" y="160"/>
                    </a:lnTo>
                    <a:lnTo>
                      <a:pt x="98" y="168"/>
                    </a:lnTo>
                    <a:lnTo>
                      <a:pt x="92" y="174"/>
                    </a:lnTo>
                    <a:lnTo>
                      <a:pt x="78" y="182"/>
                    </a:lnTo>
                    <a:lnTo>
                      <a:pt x="64" y="186"/>
                    </a:lnTo>
                    <a:lnTo>
                      <a:pt x="50" y="186"/>
                    </a:lnTo>
                    <a:lnTo>
                      <a:pt x="36" y="184"/>
                    </a:lnTo>
                    <a:lnTo>
                      <a:pt x="26" y="178"/>
                    </a:lnTo>
                    <a:lnTo>
                      <a:pt x="22" y="174"/>
                    </a:lnTo>
                    <a:lnTo>
                      <a:pt x="18" y="168"/>
                    </a:lnTo>
                    <a:lnTo>
                      <a:pt x="16" y="162"/>
                    </a:lnTo>
                    <a:lnTo>
                      <a:pt x="16" y="156"/>
                    </a:lnTo>
                    <a:lnTo>
                      <a:pt x="16" y="50"/>
                    </a:lnTo>
                    <a:lnTo>
                      <a:pt x="0" y="5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" name="Freeform 77"/>
              <p:cNvSpPr>
                <a:spLocks/>
              </p:cNvSpPr>
              <p:nvPr/>
            </p:nvSpPr>
            <p:spPr bwMode="auto">
              <a:xfrm>
                <a:off x="7368" y="4741"/>
                <a:ext cx="304" cy="428"/>
              </a:xfrm>
              <a:custGeom>
                <a:avLst/>
                <a:gdLst>
                  <a:gd name="T0" fmla="*/ 8 w 112"/>
                  <a:gd name="T1" fmla="*/ 102 h 158"/>
                  <a:gd name="T2" fmla="*/ 12 w 112"/>
                  <a:gd name="T3" fmla="*/ 114 h 158"/>
                  <a:gd name="T4" fmla="*/ 18 w 112"/>
                  <a:gd name="T5" fmla="*/ 132 h 158"/>
                  <a:gd name="T6" fmla="*/ 30 w 112"/>
                  <a:gd name="T7" fmla="*/ 144 h 158"/>
                  <a:gd name="T8" fmla="*/ 46 w 112"/>
                  <a:gd name="T9" fmla="*/ 150 h 158"/>
                  <a:gd name="T10" fmla="*/ 56 w 112"/>
                  <a:gd name="T11" fmla="*/ 150 h 158"/>
                  <a:gd name="T12" fmla="*/ 74 w 112"/>
                  <a:gd name="T13" fmla="*/ 144 h 158"/>
                  <a:gd name="T14" fmla="*/ 80 w 112"/>
                  <a:gd name="T15" fmla="*/ 124 h 158"/>
                  <a:gd name="T16" fmla="*/ 78 w 112"/>
                  <a:gd name="T17" fmla="*/ 116 h 158"/>
                  <a:gd name="T18" fmla="*/ 62 w 112"/>
                  <a:gd name="T19" fmla="*/ 102 h 158"/>
                  <a:gd name="T20" fmla="*/ 44 w 112"/>
                  <a:gd name="T21" fmla="*/ 94 h 158"/>
                  <a:gd name="T22" fmla="*/ 16 w 112"/>
                  <a:gd name="T23" fmla="*/ 74 h 158"/>
                  <a:gd name="T24" fmla="*/ 6 w 112"/>
                  <a:gd name="T25" fmla="*/ 60 h 158"/>
                  <a:gd name="T26" fmla="*/ 0 w 112"/>
                  <a:gd name="T27" fmla="*/ 42 h 158"/>
                  <a:gd name="T28" fmla="*/ 2 w 112"/>
                  <a:gd name="T29" fmla="*/ 32 h 158"/>
                  <a:gd name="T30" fmla="*/ 10 w 112"/>
                  <a:gd name="T31" fmla="*/ 16 h 158"/>
                  <a:gd name="T32" fmla="*/ 26 w 112"/>
                  <a:gd name="T33" fmla="*/ 6 h 158"/>
                  <a:gd name="T34" fmla="*/ 42 w 112"/>
                  <a:gd name="T35" fmla="*/ 0 h 158"/>
                  <a:gd name="T36" fmla="*/ 50 w 112"/>
                  <a:gd name="T37" fmla="*/ 0 h 158"/>
                  <a:gd name="T38" fmla="*/ 80 w 112"/>
                  <a:gd name="T39" fmla="*/ 4 h 158"/>
                  <a:gd name="T40" fmla="*/ 102 w 112"/>
                  <a:gd name="T41" fmla="*/ 14 h 158"/>
                  <a:gd name="T42" fmla="*/ 96 w 112"/>
                  <a:gd name="T43" fmla="*/ 52 h 158"/>
                  <a:gd name="T44" fmla="*/ 94 w 112"/>
                  <a:gd name="T45" fmla="*/ 38 h 158"/>
                  <a:gd name="T46" fmla="*/ 84 w 112"/>
                  <a:gd name="T47" fmla="*/ 20 h 158"/>
                  <a:gd name="T48" fmla="*/ 72 w 112"/>
                  <a:gd name="T49" fmla="*/ 10 h 158"/>
                  <a:gd name="T50" fmla="*/ 58 w 112"/>
                  <a:gd name="T51" fmla="*/ 8 h 158"/>
                  <a:gd name="T52" fmla="*/ 52 w 112"/>
                  <a:gd name="T53" fmla="*/ 8 h 158"/>
                  <a:gd name="T54" fmla="*/ 42 w 112"/>
                  <a:gd name="T55" fmla="*/ 10 h 158"/>
                  <a:gd name="T56" fmla="*/ 32 w 112"/>
                  <a:gd name="T57" fmla="*/ 22 h 158"/>
                  <a:gd name="T58" fmla="*/ 28 w 112"/>
                  <a:gd name="T59" fmla="*/ 34 h 158"/>
                  <a:gd name="T60" fmla="*/ 34 w 112"/>
                  <a:gd name="T61" fmla="*/ 42 h 158"/>
                  <a:gd name="T62" fmla="*/ 70 w 112"/>
                  <a:gd name="T63" fmla="*/ 64 h 158"/>
                  <a:gd name="T64" fmla="*/ 82 w 112"/>
                  <a:gd name="T65" fmla="*/ 70 h 158"/>
                  <a:gd name="T66" fmla="*/ 102 w 112"/>
                  <a:gd name="T67" fmla="*/ 88 h 158"/>
                  <a:gd name="T68" fmla="*/ 112 w 112"/>
                  <a:gd name="T69" fmla="*/ 104 h 158"/>
                  <a:gd name="T70" fmla="*/ 112 w 112"/>
                  <a:gd name="T71" fmla="*/ 116 h 158"/>
                  <a:gd name="T72" fmla="*/ 106 w 112"/>
                  <a:gd name="T73" fmla="*/ 136 h 158"/>
                  <a:gd name="T74" fmla="*/ 90 w 112"/>
                  <a:gd name="T75" fmla="*/ 150 h 158"/>
                  <a:gd name="T76" fmla="*/ 72 w 112"/>
                  <a:gd name="T77" fmla="*/ 156 h 158"/>
                  <a:gd name="T78" fmla="*/ 54 w 112"/>
                  <a:gd name="T79" fmla="*/ 158 h 158"/>
                  <a:gd name="T80" fmla="*/ 26 w 112"/>
                  <a:gd name="T81" fmla="*/ 154 h 158"/>
                  <a:gd name="T82" fmla="*/ 0 w 112"/>
                  <a:gd name="T83" fmla="*/ 144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2" h="158">
                    <a:moveTo>
                      <a:pt x="0" y="102"/>
                    </a:moveTo>
                    <a:lnTo>
                      <a:pt x="8" y="102"/>
                    </a:lnTo>
                    <a:lnTo>
                      <a:pt x="8" y="102"/>
                    </a:lnTo>
                    <a:lnTo>
                      <a:pt x="12" y="114"/>
                    </a:lnTo>
                    <a:lnTo>
                      <a:pt x="14" y="124"/>
                    </a:lnTo>
                    <a:lnTo>
                      <a:pt x="18" y="132"/>
                    </a:lnTo>
                    <a:lnTo>
                      <a:pt x="24" y="138"/>
                    </a:lnTo>
                    <a:lnTo>
                      <a:pt x="30" y="144"/>
                    </a:lnTo>
                    <a:lnTo>
                      <a:pt x="38" y="148"/>
                    </a:lnTo>
                    <a:lnTo>
                      <a:pt x="46" y="150"/>
                    </a:lnTo>
                    <a:lnTo>
                      <a:pt x="56" y="150"/>
                    </a:lnTo>
                    <a:lnTo>
                      <a:pt x="56" y="150"/>
                    </a:lnTo>
                    <a:lnTo>
                      <a:pt x="66" y="148"/>
                    </a:lnTo>
                    <a:lnTo>
                      <a:pt x="74" y="144"/>
                    </a:lnTo>
                    <a:lnTo>
                      <a:pt x="78" y="134"/>
                    </a:lnTo>
                    <a:lnTo>
                      <a:pt x="80" y="124"/>
                    </a:lnTo>
                    <a:lnTo>
                      <a:pt x="80" y="124"/>
                    </a:lnTo>
                    <a:lnTo>
                      <a:pt x="78" y="116"/>
                    </a:lnTo>
                    <a:lnTo>
                      <a:pt x="74" y="110"/>
                    </a:lnTo>
                    <a:lnTo>
                      <a:pt x="62" y="102"/>
                    </a:lnTo>
                    <a:lnTo>
                      <a:pt x="44" y="94"/>
                    </a:lnTo>
                    <a:lnTo>
                      <a:pt x="44" y="94"/>
                    </a:lnTo>
                    <a:lnTo>
                      <a:pt x="30" y="86"/>
                    </a:lnTo>
                    <a:lnTo>
                      <a:pt x="16" y="74"/>
                    </a:lnTo>
                    <a:lnTo>
                      <a:pt x="10" y="68"/>
                    </a:lnTo>
                    <a:lnTo>
                      <a:pt x="6" y="60"/>
                    </a:lnTo>
                    <a:lnTo>
                      <a:pt x="2" y="52"/>
                    </a:lnTo>
                    <a:lnTo>
                      <a:pt x="0" y="42"/>
                    </a:lnTo>
                    <a:lnTo>
                      <a:pt x="0" y="42"/>
                    </a:lnTo>
                    <a:lnTo>
                      <a:pt x="2" y="32"/>
                    </a:lnTo>
                    <a:lnTo>
                      <a:pt x="6" y="24"/>
                    </a:lnTo>
                    <a:lnTo>
                      <a:pt x="10" y="16"/>
                    </a:lnTo>
                    <a:lnTo>
                      <a:pt x="18" y="10"/>
                    </a:lnTo>
                    <a:lnTo>
                      <a:pt x="26" y="6"/>
                    </a:lnTo>
                    <a:lnTo>
                      <a:pt x="34" y="2"/>
                    </a:lnTo>
                    <a:lnTo>
                      <a:pt x="42" y="0"/>
                    </a:lnTo>
                    <a:lnTo>
                      <a:pt x="50" y="0"/>
                    </a:lnTo>
                    <a:lnTo>
                      <a:pt x="50" y="0"/>
                    </a:lnTo>
                    <a:lnTo>
                      <a:pt x="66" y="0"/>
                    </a:lnTo>
                    <a:lnTo>
                      <a:pt x="80" y="4"/>
                    </a:lnTo>
                    <a:lnTo>
                      <a:pt x="90" y="8"/>
                    </a:lnTo>
                    <a:lnTo>
                      <a:pt x="102" y="14"/>
                    </a:lnTo>
                    <a:lnTo>
                      <a:pt x="104" y="52"/>
                    </a:lnTo>
                    <a:lnTo>
                      <a:pt x="96" y="52"/>
                    </a:lnTo>
                    <a:lnTo>
                      <a:pt x="96" y="52"/>
                    </a:lnTo>
                    <a:lnTo>
                      <a:pt x="94" y="38"/>
                    </a:lnTo>
                    <a:lnTo>
                      <a:pt x="90" y="26"/>
                    </a:lnTo>
                    <a:lnTo>
                      <a:pt x="84" y="20"/>
                    </a:lnTo>
                    <a:lnTo>
                      <a:pt x="78" y="14"/>
                    </a:lnTo>
                    <a:lnTo>
                      <a:pt x="72" y="10"/>
                    </a:lnTo>
                    <a:lnTo>
                      <a:pt x="66" y="8"/>
                    </a:lnTo>
                    <a:lnTo>
                      <a:pt x="58" y="8"/>
                    </a:lnTo>
                    <a:lnTo>
                      <a:pt x="58" y="8"/>
                    </a:lnTo>
                    <a:lnTo>
                      <a:pt x="52" y="8"/>
                    </a:lnTo>
                    <a:lnTo>
                      <a:pt x="48" y="8"/>
                    </a:lnTo>
                    <a:lnTo>
                      <a:pt x="42" y="10"/>
                    </a:lnTo>
                    <a:lnTo>
                      <a:pt x="38" y="14"/>
                    </a:lnTo>
                    <a:lnTo>
                      <a:pt x="32" y="22"/>
                    </a:lnTo>
                    <a:lnTo>
                      <a:pt x="28" y="34"/>
                    </a:lnTo>
                    <a:lnTo>
                      <a:pt x="28" y="34"/>
                    </a:lnTo>
                    <a:lnTo>
                      <a:pt x="30" y="38"/>
                    </a:lnTo>
                    <a:lnTo>
                      <a:pt x="34" y="42"/>
                    </a:lnTo>
                    <a:lnTo>
                      <a:pt x="42" y="50"/>
                    </a:lnTo>
                    <a:lnTo>
                      <a:pt x="70" y="64"/>
                    </a:lnTo>
                    <a:lnTo>
                      <a:pt x="70" y="64"/>
                    </a:lnTo>
                    <a:lnTo>
                      <a:pt x="82" y="70"/>
                    </a:lnTo>
                    <a:lnTo>
                      <a:pt x="96" y="80"/>
                    </a:lnTo>
                    <a:lnTo>
                      <a:pt x="102" y="88"/>
                    </a:lnTo>
                    <a:lnTo>
                      <a:pt x="108" y="96"/>
                    </a:lnTo>
                    <a:lnTo>
                      <a:pt x="112" y="104"/>
                    </a:lnTo>
                    <a:lnTo>
                      <a:pt x="112" y="116"/>
                    </a:lnTo>
                    <a:lnTo>
                      <a:pt x="112" y="116"/>
                    </a:lnTo>
                    <a:lnTo>
                      <a:pt x="110" y="126"/>
                    </a:lnTo>
                    <a:lnTo>
                      <a:pt x="106" y="136"/>
                    </a:lnTo>
                    <a:lnTo>
                      <a:pt x="100" y="144"/>
                    </a:lnTo>
                    <a:lnTo>
                      <a:pt x="90" y="150"/>
                    </a:lnTo>
                    <a:lnTo>
                      <a:pt x="82" y="154"/>
                    </a:lnTo>
                    <a:lnTo>
                      <a:pt x="72" y="156"/>
                    </a:lnTo>
                    <a:lnTo>
                      <a:pt x="54" y="158"/>
                    </a:lnTo>
                    <a:lnTo>
                      <a:pt x="54" y="158"/>
                    </a:lnTo>
                    <a:lnTo>
                      <a:pt x="40" y="158"/>
                    </a:lnTo>
                    <a:lnTo>
                      <a:pt x="26" y="154"/>
                    </a:lnTo>
                    <a:lnTo>
                      <a:pt x="12" y="150"/>
                    </a:lnTo>
                    <a:lnTo>
                      <a:pt x="0" y="144"/>
                    </a:lnTo>
                    <a:lnTo>
                      <a:pt x="0" y="10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Freeform 78"/>
              <p:cNvSpPr>
                <a:spLocks/>
              </p:cNvSpPr>
              <p:nvPr/>
            </p:nvSpPr>
            <p:spPr bwMode="auto">
              <a:xfrm>
                <a:off x="7077" y="4741"/>
                <a:ext cx="291" cy="417"/>
              </a:xfrm>
              <a:custGeom>
                <a:avLst/>
                <a:gdLst>
                  <a:gd name="T0" fmla="*/ 54 w 108"/>
                  <a:gd name="T1" fmla="*/ 32 h 154"/>
                  <a:gd name="T2" fmla="*/ 54 w 108"/>
                  <a:gd name="T3" fmla="*/ 32 h 154"/>
                  <a:gd name="T4" fmla="*/ 60 w 108"/>
                  <a:gd name="T5" fmla="*/ 18 h 154"/>
                  <a:gd name="T6" fmla="*/ 68 w 108"/>
                  <a:gd name="T7" fmla="*/ 8 h 154"/>
                  <a:gd name="T8" fmla="*/ 78 w 108"/>
                  <a:gd name="T9" fmla="*/ 2 h 154"/>
                  <a:gd name="T10" fmla="*/ 88 w 108"/>
                  <a:gd name="T11" fmla="*/ 0 h 154"/>
                  <a:gd name="T12" fmla="*/ 88 w 108"/>
                  <a:gd name="T13" fmla="*/ 0 h 154"/>
                  <a:gd name="T14" fmla="*/ 96 w 108"/>
                  <a:gd name="T15" fmla="*/ 2 h 154"/>
                  <a:gd name="T16" fmla="*/ 104 w 108"/>
                  <a:gd name="T17" fmla="*/ 6 h 154"/>
                  <a:gd name="T18" fmla="*/ 108 w 108"/>
                  <a:gd name="T19" fmla="*/ 14 h 154"/>
                  <a:gd name="T20" fmla="*/ 108 w 108"/>
                  <a:gd name="T21" fmla="*/ 22 h 154"/>
                  <a:gd name="T22" fmla="*/ 108 w 108"/>
                  <a:gd name="T23" fmla="*/ 22 h 154"/>
                  <a:gd name="T24" fmla="*/ 104 w 108"/>
                  <a:gd name="T25" fmla="*/ 30 h 154"/>
                  <a:gd name="T26" fmla="*/ 96 w 108"/>
                  <a:gd name="T27" fmla="*/ 36 h 154"/>
                  <a:gd name="T28" fmla="*/ 92 w 108"/>
                  <a:gd name="T29" fmla="*/ 38 h 154"/>
                  <a:gd name="T30" fmla="*/ 88 w 108"/>
                  <a:gd name="T31" fmla="*/ 38 h 154"/>
                  <a:gd name="T32" fmla="*/ 84 w 108"/>
                  <a:gd name="T33" fmla="*/ 36 h 154"/>
                  <a:gd name="T34" fmla="*/ 82 w 108"/>
                  <a:gd name="T35" fmla="*/ 34 h 154"/>
                  <a:gd name="T36" fmla="*/ 82 w 108"/>
                  <a:gd name="T37" fmla="*/ 34 h 154"/>
                  <a:gd name="T38" fmla="*/ 74 w 108"/>
                  <a:gd name="T39" fmla="*/ 28 h 154"/>
                  <a:gd name="T40" fmla="*/ 68 w 108"/>
                  <a:gd name="T41" fmla="*/ 26 h 154"/>
                  <a:gd name="T42" fmla="*/ 64 w 108"/>
                  <a:gd name="T43" fmla="*/ 28 h 154"/>
                  <a:gd name="T44" fmla="*/ 60 w 108"/>
                  <a:gd name="T45" fmla="*/ 30 h 154"/>
                  <a:gd name="T46" fmla="*/ 56 w 108"/>
                  <a:gd name="T47" fmla="*/ 36 h 154"/>
                  <a:gd name="T48" fmla="*/ 54 w 108"/>
                  <a:gd name="T49" fmla="*/ 40 h 154"/>
                  <a:gd name="T50" fmla="*/ 54 w 108"/>
                  <a:gd name="T51" fmla="*/ 52 h 154"/>
                  <a:gd name="T52" fmla="*/ 54 w 108"/>
                  <a:gd name="T53" fmla="*/ 128 h 154"/>
                  <a:gd name="T54" fmla="*/ 54 w 108"/>
                  <a:gd name="T55" fmla="*/ 128 h 154"/>
                  <a:gd name="T56" fmla="*/ 54 w 108"/>
                  <a:gd name="T57" fmla="*/ 140 h 154"/>
                  <a:gd name="T58" fmla="*/ 58 w 108"/>
                  <a:gd name="T59" fmla="*/ 146 h 154"/>
                  <a:gd name="T60" fmla="*/ 64 w 108"/>
                  <a:gd name="T61" fmla="*/ 150 h 154"/>
                  <a:gd name="T62" fmla="*/ 74 w 108"/>
                  <a:gd name="T63" fmla="*/ 150 h 154"/>
                  <a:gd name="T64" fmla="*/ 74 w 108"/>
                  <a:gd name="T65" fmla="*/ 154 h 154"/>
                  <a:gd name="T66" fmla="*/ 0 w 108"/>
                  <a:gd name="T67" fmla="*/ 154 h 154"/>
                  <a:gd name="T68" fmla="*/ 0 w 108"/>
                  <a:gd name="T69" fmla="*/ 150 h 154"/>
                  <a:gd name="T70" fmla="*/ 0 w 108"/>
                  <a:gd name="T71" fmla="*/ 150 h 154"/>
                  <a:gd name="T72" fmla="*/ 10 w 108"/>
                  <a:gd name="T73" fmla="*/ 150 h 154"/>
                  <a:gd name="T74" fmla="*/ 18 w 108"/>
                  <a:gd name="T75" fmla="*/ 146 h 154"/>
                  <a:gd name="T76" fmla="*/ 22 w 108"/>
                  <a:gd name="T77" fmla="*/ 140 h 154"/>
                  <a:gd name="T78" fmla="*/ 24 w 108"/>
                  <a:gd name="T79" fmla="*/ 128 h 154"/>
                  <a:gd name="T80" fmla="*/ 24 w 108"/>
                  <a:gd name="T81" fmla="*/ 46 h 154"/>
                  <a:gd name="T82" fmla="*/ 24 w 108"/>
                  <a:gd name="T83" fmla="*/ 46 h 154"/>
                  <a:gd name="T84" fmla="*/ 22 w 108"/>
                  <a:gd name="T85" fmla="*/ 36 h 154"/>
                  <a:gd name="T86" fmla="*/ 20 w 108"/>
                  <a:gd name="T87" fmla="*/ 30 h 154"/>
                  <a:gd name="T88" fmla="*/ 14 w 108"/>
                  <a:gd name="T89" fmla="*/ 26 h 154"/>
                  <a:gd name="T90" fmla="*/ 4 w 108"/>
                  <a:gd name="T91" fmla="*/ 24 h 154"/>
                  <a:gd name="T92" fmla="*/ 4 w 108"/>
                  <a:gd name="T93" fmla="*/ 24 h 154"/>
                  <a:gd name="T94" fmla="*/ 30 w 108"/>
                  <a:gd name="T95" fmla="*/ 12 h 154"/>
                  <a:gd name="T96" fmla="*/ 54 w 108"/>
                  <a:gd name="T97" fmla="*/ 0 h 154"/>
                  <a:gd name="T98" fmla="*/ 54 w 108"/>
                  <a:gd name="T99" fmla="*/ 32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08" h="154">
                    <a:moveTo>
                      <a:pt x="54" y="32"/>
                    </a:moveTo>
                    <a:lnTo>
                      <a:pt x="54" y="32"/>
                    </a:lnTo>
                    <a:lnTo>
                      <a:pt x="60" y="18"/>
                    </a:lnTo>
                    <a:lnTo>
                      <a:pt x="68" y="8"/>
                    </a:lnTo>
                    <a:lnTo>
                      <a:pt x="78" y="2"/>
                    </a:lnTo>
                    <a:lnTo>
                      <a:pt x="88" y="0"/>
                    </a:lnTo>
                    <a:lnTo>
                      <a:pt x="88" y="0"/>
                    </a:lnTo>
                    <a:lnTo>
                      <a:pt x="96" y="2"/>
                    </a:lnTo>
                    <a:lnTo>
                      <a:pt x="104" y="6"/>
                    </a:lnTo>
                    <a:lnTo>
                      <a:pt x="108" y="14"/>
                    </a:lnTo>
                    <a:lnTo>
                      <a:pt x="108" y="22"/>
                    </a:lnTo>
                    <a:lnTo>
                      <a:pt x="108" y="22"/>
                    </a:lnTo>
                    <a:lnTo>
                      <a:pt x="104" y="30"/>
                    </a:lnTo>
                    <a:lnTo>
                      <a:pt x="96" y="36"/>
                    </a:lnTo>
                    <a:lnTo>
                      <a:pt x="92" y="38"/>
                    </a:lnTo>
                    <a:lnTo>
                      <a:pt x="88" y="38"/>
                    </a:lnTo>
                    <a:lnTo>
                      <a:pt x="84" y="36"/>
                    </a:lnTo>
                    <a:lnTo>
                      <a:pt x="82" y="34"/>
                    </a:lnTo>
                    <a:lnTo>
                      <a:pt x="82" y="34"/>
                    </a:lnTo>
                    <a:lnTo>
                      <a:pt x="74" y="28"/>
                    </a:lnTo>
                    <a:lnTo>
                      <a:pt x="68" y="26"/>
                    </a:lnTo>
                    <a:lnTo>
                      <a:pt x="64" y="28"/>
                    </a:lnTo>
                    <a:lnTo>
                      <a:pt x="60" y="30"/>
                    </a:lnTo>
                    <a:lnTo>
                      <a:pt x="56" y="36"/>
                    </a:lnTo>
                    <a:lnTo>
                      <a:pt x="54" y="40"/>
                    </a:lnTo>
                    <a:lnTo>
                      <a:pt x="54" y="52"/>
                    </a:lnTo>
                    <a:lnTo>
                      <a:pt x="54" y="128"/>
                    </a:lnTo>
                    <a:lnTo>
                      <a:pt x="54" y="128"/>
                    </a:lnTo>
                    <a:lnTo>
                      <a:pt x="54" y="140"/>
                    </a:lnTo>
                    <a:lnTo>
                      <a:pt x="58" y="146"/>
                    </a:lnTo>
                    <a:lnTo>
                      <a:pt x="64" y="150"/>
                    </a:lnTo>
                    <a:lnTo>
                      <a:pt x="74" y="150"/>
                    </a:lnTo>
                    <a:lnTo>
                      <a:pt x="74" y="154"/>
                    </a:lnTo>
                    <a:lnTo>
                      <a:pt x="0" y="154"/>
                    </a:lnTo>
                    <a:lnTo>
                      <a:pt x="0" y="150"/>
                    </a:lnTo>
                    <a:lnTo>
                      <a:pt x="0" y="150"/>
                    </a:lnTo>
                    <a:lnTo>
                      <a:pt x="10" y="150"/>
                    </a:lnTo>
                    <a:lnTo>
                      <a:pt x="18" y="146"/>
                    </a:lnTo>
                    <a:lnTo>
                      <a:pt x="22" y="140"/>
                    </a:lnTo>
                    <a:lnTo>
                      <a:pt x="24" y="128"/>
                    </a:lnTo>
                    <a:lnTo>
                      <a:pt x="24" y="46"/>
                    </a:lnTo>
                    <a:lnTo>
                      <a:pt x="24" y="46"/>
                    </a:lnTo>
                    <a:lnTo>
                      <a:pt x="22" y="36"/>
                    </a:lnTo>
                    <a:lnTo>
                      <a:pt x="20" y="30"/>
                    </a:lnTo>
                    <a:lnTo>
                      <a:pt x="14" y="26"/>
                    </a:lnTo>
                    <a:lnTo>
                      <a:pt x="4" y="24"/>
                    </a:lnTo>
                    <a:lnTo>
                      <a:pt x="4" y="24"/>
                    </a:lnTo>
                    <a:lnTo>
                      <a:pt x="30" y="12"/>
                    </a:lnTo>
                    <a:lnTo>
                      <a:pt x="54" y="0"/>
                    </a:lnTo>
                    <a:lnTo>
                      <a:pt x="54" y="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Freeform 79"/>
              <p:cNvSpPr>
                <a:spLocks noEditPoints="1"/>
              </p:cNvSpPr>
              <p:nvPr/>
            </p:nvSpPr>
            <p:spPr bwMode="auto">
              <a:xfrm>
                <a:off x="6703" y="4747"/>
                <a:ext cx="373" cy="416"/>
              </a:xfrm>
              <a:custGeom>
                <a:avLst/>
                <a:gdLst>
                  <a:gd name="T0" fmla="*/ 88 w 138"/>
                  <a:gd name="T1" fmla="*/ 132 h 154"/>
                  <a:gd name="T2" fmla="*/ 76 w 138"/>
                  <a:gd name="T3" fmla="*/ 132 h 154"/>
                  <a:gd name="T4" fmla="*/ 66 w 138"/>
                  <a:gd name="T5" fmla="*/ 128 h 154"/>
                  <a:gd name="T6" fmla="*/ 48 w 138"/>
                  <a:gd name="T7" fmla="*/ 118 h 154"/>
                  <a:gd name="T8" fmla="*/ 36 w 138"/>
                  <a:gd name="T9" fmla="*/ 100 h 154"/>
                  <a:gd name="T10" fmla="*/ 30 w 138"/>
                  <a:gd name="T11" fmla="*/ 78 h 154"/>
                  <a:gd name="T12" fmla="*/ 30 w 138"/>
                  <a:gd name="T13" fmla="*/ 56 h 154"/>
                  <a:gd name="T14" fmla="*/ 138 w 138"/>
                  <a:gd name="T15" fmla="*/ 56 h 154"/>
                  <a:gd name="T16" fmla="*/ 136 w 138"/>
                  <a:gd name="T17" fmla="*/ 40 h 154"/>
                  <a:gd name="T18" fmla="*/ 124 w 138"/>
                  <a:gd name="T19" fmla="*/ 20 h 154"/>
                  <a:gd name="T20" fmla="*/ 110 w 138"/>
                  <a:gd name="T21" fmla="*/ 6 h 154"/>
                  <a:gd name="T22" fmla="*/ 90 w 138"/>
                  <a:gd name="T23" fmla="*/ 0 h 154"/>
                  <a:gd name="T24" fmla="*/ 78 w 138"/>
                  <a:gd name="T25" fmla="*/ 0 h 154"/>
                  <a:gd name="T26" fmla="*/ 66 w 138"/>
                  <a:gd name="T27" fmla="*/ 0 h 154"/>
                  <a:gd name="T28" fmla="*/ 38 w 138"/>
                  <a:gd name="T29" fmla="*/ 8 h 154"/>
                  <a:gd name="T30" fmla="*/ 16 w 138"/>
                  <a:gd name="T31" fmla="*/ 26 h 154"/>
                  <a:gd name="T32" fmla="*/ 4 w 138"/>
                  <a:gd name="T33" fmla="*/ 52 h 154"/>
                  <a:gd name="T34" fmla="*/ 0 w 138"/>
                  <a:gd name="T35" fmla="*/ 84 h 154"/>
                  <a:gd name="T36" fmla="*/ 2 w 138"/>
                  <a:gd name="T37" fmla="*/ 100 h 154"/>
                  <a:gd name="T38" fmla="*/ 14 w 138"/>
                  <a:gd name="T39" fmla="*/ 124 h 154"/>
                  <a:gd name="T40" fmla="*/ 30 w 138"/>
                  <a:gd name="T41" fmla="*/ 142 h 154"/>
                  <a:gd name="T42" fmla="*/ 54 w 138"/>
                  <a:gd name="T43" fmla="*/ 152 h 154"/>
                  <a:gd name="T44" fmla="*/ 66 w 138"/>
                  <a:gd name="T45" fmla="*/ 154 h 154"/>
                  <a:gd name="T46" fmla="*/ 72 w 138"/>
                  <a:gd name="T47" fmla="*/ 154 h 154"/>
                  <a:gd name="T48" fmla="*/ 96 w 138"/>
                  <a:gd name="T49" fmla="*/ 150 h 154"/>
                  <a:gd name="T50" fmla="*/ 116 w 138"/>
                  <a:gd name="T51" fmla="*/ 136 h 154"/>
                  <a:gd name="T52" fmla="*/ 130 w 138"/>
                  <a:gd name="T53" fmla="*/ 120 h 154"/>
                  <a:gd name="T54" fmla="*/ 138 w 138"/>
                  <a:gd name="T55" fmla="*/ 106 h 154"/>
                  <a:gd name="T56" fmla="*/ 132 w 138"/>
                  <a:gd name="T57" fmla="*/ 102 h 154"/>
                  <a:gd name="T58" fmla="*/ 114 w 138"/>
                  <a:gd name="T59" fmla="*/ 124 h 154"/>
                  <a:gd name="T60" fmla="*/ 88 w 138"/>
                  <a:gd name="T61" fmla="*/ 132 h 154"/>
                  <a:gd name="T62" fmla="*/ 66 w 138"/>
                  <a:gd name="T63" fmla="*/ 8 h 154"/>
                  <a:gd name="T64" fmla="*/ 74 w 138"/>
                  <a:gd name="T65" fmla="*/ 8 h 154"/>
                  <a:gd name="T66" fmla="*/ 78 w 138"/>
                  <a:gd name="T67" fmla="*/ 8 h 154"/>
                  <a:gd name="T68" fmla="*/ 88 w 138"/>
                  <a:gd name="T69" fmla="*/ 14 h 154"/>
                  <a:gd name="T70" fmla="*/ 96 w 138"/>
                  <a:gd name="T71" fmla="*/ 32 h 154"/>
                  <a:gd name="T72" fmla="*/ 66 w 138"/>
                  <a:gd name="T73" fmla="*/ 48 h 154"/>
                  <a:gd name="T74" fmla="*/ 32 w 138"/>
                  <a:gd name="T75" fmla="*/ 48 h 154"/>
                  <a:gd name="T76" fmla="*/ 36 w 138"/>
                  <a:gd name="T77" fmla="*/ 28 h 154"/>
                  <a:gd name="T78" fmla="*/ 44 w 138"/>
                  <a:gd name="T79" fmla="*/ 18 h 154"/>
                  <a:gd name="T80" fmla="*/ 56 w 138"/>
                  <a:gd name="T81" fmla="*/ 10 h 154"/>
                  <a:gd name="T82" fmla="*/ 66 w 138"/>
                  <a:gd name="T83" fmla="*/ 8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8" h="154">
                    <a:moveTo>
                      <a:pt x="88" y="132"/>
                    </a:moveTo>
                    <a:lnTo>
                      <a:pt x="88" y="132"/>
                    </a:lnTo>
                    <a:lnTo>
                      <a:pt x="82" y="132"/>
                    </a:lnTo>
                    <a:lnTo>
                      <a:pt x="76" y="132"/>
                    </a:lnTo>
                    <a:lnTo>
                      <a:pt x="66" y="128"/>
                    </a:lnTo>
                    <a:lnTo>
                      <a:pt x="66" y="128"/>
                    </a:lnTo>
                    <a:lnTo>
                      <a:pt x="56" y="124"/>
                    </a:lnTo>
                    <a:lnTo>
                      <a:pt x="48" y="118"/>
                    </a:lnTo>
                    <a:lnTo>
                      <a:pt x="42" y="110"/>
                    </a:lnTo>
                    <a:lnTo>
                      <a:pt x="36" y="100"/>
                    </a:lnTo>
                    <a:lnTo>
                      <a:pt x="32" y="90"/>
                    </a:lnTo>
                    <a:lnTo>
                      <a:pt x="30" y="78"/>
                    </a:lnTo>
                    <a:lnTo>
                      <a:pt x="28" y="68"/>
                    </a:lnTo>
                    <a:lnTo>
                      <a:pt x="30" y="56"/>
                    </a:lnTo>
                    <a:lnTo>
                      <a:pt x="66" y="56"/>
                    </a:lnTo>
                    <a:lnTo>
                      <a:pt x="138" y="56"/>
                    </a:lnTo>
                    <a:lnTo>
                      <a:pt x="138" y="56"/>
                    </a:lnTo>
                    <a:lnTo>
                      <a:pt x="136" y="40"/>
                    </a:lnTo>
                    <a:lnTo>
                      <a:pt x="130" y="30"/>
                    </a:lnTo>
                    <a:lnTo>
                      <a:pt x="124" y="20"/>
                    </a:lnTo>
                    <a:lnTo>
                      <a:pt x="118" y="12"/>
                    </a:lnTo>
                    <a:lnTo>
                      <a:pt x="110" y="6"/>
                    </a:lnTo>
                    <a:lnTo>
                      <a:pt x="100" y="2"/>
                    </a:lnTo>
                    <a:lnTo>
                      <a:pt x="90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52" y="2"/>
                    </a:lnTo>
                    <a:lnTo>
                      <a:pt x="38" y="8"/>
                    </a:lnTo>
                    <a:lnTo>
                      <a:pt x="26" y="16"/>
                    </a:lnTo>
                    <a:lnTo>
                      <a:pt x="16" y="26"/>
                    </a:lnTo>
                    <a:lnTo>
                      <a:pt x="10" y="38"/>
                    </a:lnTo>
                    <a:lnTo>
                      <a:pt x="4" y="52"/>
                    </a:lnTo>
                    <a:lnTo>
                      <a:pt x="0" y="68"/>
                    </a:lnTo>
                    <a:lnTo>
                      <a:pt x="0" y="84"/>
                    </a:lnTo>
                    <a:lnTo>
                      <a:pt x="0" y="84"/>
                    </a:lnTo>
                    <a:lnTo>
                      <a:pt x="2" y="100"/>
                    </a:lnTo>
                    <a:lnTo>
                      <a:pt x="6" y="114"/>
                    </a:lnTo>
                    <a:lnTo>
                      <a:pt x="14" y="124"/>
                    </a:lnTo>
                    <a:lnTo>
                      <a:pt x="22" y="134"/>
                    </a:lnTo>
                    <a:lnTo>
                      <a:pt x="30" y="142"/>
                    </a:lnTo>
                    <a:lnTo>
                      <a:pt x="42" y="148"/>
                    </a:lnTo>
                    <a:lnTo>
                      <a:pt x="54" y="152"/>
                    </a:lnTo>
                    <a:lnTo>
                      <a:pt x="66" y="154"/>
                    </a:lnTo>
                    <a:lnTo>
                      <a:pt x="66" y="154"/>
                    </a:lnTo>
                    <a:lnTo>
                      <a:pt x="72" y="154"/>
                    </a:lnTo>
                    <a:lnTo>
                      <a:pt x="72" y="154"/>
                    </a:lnTo>
                    <a:lnTo>
                      <a:pt x="84" y="154"/>
                    </a:lnTo>
                    <a:lnTo>
                      <a:pt x="96" y="150"/>
                    </a:lnTo>
                    <a:lnTo>
                      <a:pt x="108" y="144"/>
                    </a:lnTo>
                    <a:lnTo>
                      <a:pt x="116" y="136"/>
                    </a:lnTo>
                    <a:lnTo>
                      <a:pt x="124" y="128"/>
                    </a:lnTo>
                    <a:lnTo>
                      <a:pt x="130" y="120"/>
                    </a:lnTo>
                    <a:lnTo>
                      <a:pt x="136" y="112"/>
                    </a:lnTo>
                    <a:lnTo>
                      <a:pt x="138" y="106"/>
                    </a:lnTo>
                    <a:lnTo>
                      <a:pt x="132" y="102"/>
                    </a:lnTo>
                    <a:lnTo>
                      <a:pt x="132" y="102"/>
                    </a:lnTo>
                    <a:lnTo>
                      <a:pt x="124" y="114"/>
                    </a:lnTo>
                    <a:lnTo>
                      <a:pt x="114" y="124"/>
                    </a:lnTo>
                    <a:lnTo>
                      <a:pt x="102" y="128"/>
                    </a:lnTo>
                    <a:lnTo>
                      <a:pt x="88" y="132"/>
                    </a:lnTo>
                    <a:lnTo>
                      <a:pt x="88" y="132"/>
                    </a:lnTo>
                    <a:close/>
                    <a:moveTo>
                      <a:pt x="66" y="8"/>
                    </a:moveTo>
                    <a:lnTo>
                      <a:pt x="66" y="8"/>
                    </a:lnTo>
                    <a:lnTo>
                      <a:pt x="74" y="8"/>
                    </a:lnTo>
                    <a:lnTo>
                      <a:pt x="74" y="8"/>
                    </a:lnTo>
                    <a:lnTo>
                      <a:pt x="78" y="8"/>
                    </a:lnTo>
                    <a:lnTo>
                      <a:pt x="84" y="10"/>
                    </a:lnTo>
                    <a:lnTo>
                      <a:pt x="88" y="14"/>
                    </a:lnTo>
                    <a:lnTo>
                      <a:pt x="92" y="18"/>
                    </a:lnTo>
                    <a:lnTo>
                      <a:pt x="96" y="32"/>
                    </a:lnTo>
                    <a:lnTo>
                      <a:pt x="98" y="48"/>
                    </a:lnTo>
                    <a:lnTo>
                      <a:pt x="66" y="48"/>
                    </a:lnTo>
                    <a:lnTo>
                      <a:pt x="32" y="48"/>
                    </a:lnTo>
                    <a:lnTo>
                      <a:pt x="32" y="48"/>
                    </a:lnTo>
                    <a:lnTo>
                      <a:pt x="34" y="38"/>
                    </a:lnTo>
                    <a:lnTo>
                      <a:pt x="36" y="28"/>
                    </a:lnTo>
                    <a:lnTo>
                      <a:pt x="40" y="22"/>
                    </a:lnTo>
                    <a:lnTo>
                      <a:pt x="44" y="18"/>
                    </a:lnTo>
                    <a:lnTo>
                      <a:pt x="50" y="14"/>
                    </a:lnTo>
                    <a:lnTo>
                      <a:pt x="56" y="10"/>
                    </a:lnTo>
                    <a:lnTo>
                      <a:pt x="66" y="8"/>
                    </a:lnTo>
                    <a:lnTo>
                      <a:pt x="66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" name="Freeform 80"/>
              <p:cNvSpPr>
                <a:spLocks/>
              </p:cNvSpPr>
              <p:nvPr/>
            </p:nvSpPr>
            <p:spPr bwMode="auto">
              <a:xfrm>
                <a:off x="6308" y="4752"/>
                <a:ext cx="444" cy="422"/>
              </a:xfrm>
              <a:custGeom>
                <a:avLst/>
                <a:gdLst>
                  <a:gd name="T0" fmla="*/ 24 w 164"/>
                  <a:gd name="T1" fmla="*/ 26 h 156"/>
                  <a:gd name="T2" fmla="*/ 24 w 164"/>
                  <a:gd name="T3" fmla="*/ 26 h 156"/>
                  <a:gd name="T4" fmla="*/ 22 w 164"/>
                  <a:gd name="T5" fmla="*/ 22 h 156"/>
                  <a:gd name="T6" fmla="*/ 18 w 164"/>
                  <a:gd name="T7" fmla="*/ 16 h 156"/>
                  <a:gd name="T8" fmla="*/ 10 w 164"/>
                  <a:gd name="T9" fmla="*/ 8 h 156"/>
                  <a:gd name="T10" fmla="*/ 6 w 164"/>
                  <a:gd name="T11" fmla="*/ 6 h 156"/>
                  <a:gd name="T12" fmla="*/ 0 w 164"/>
                  <a:gd name="T13" fmla="*/ 4 h 156"/>
                  <a:gd name="T14" fmla="*/ 0 w 164"/>
                  <a:gd name="T15" fmla="*/ 0 h 156"/>
                  <a:gd name="T16" fmla="*/ 72 w 164"/>
                  <a:gd name="T17" fmla="*/ 0 h 156"/>
                  <a:gd name="T18" fmla="*/ 72 w 164"/>
                  <a:gd name="T19" fmla="*/ 4 h 156"/>
                  <a:gd name="T20" fmla="*/ 72 w 164"/>
                  <a:gd name="T21" fmla="*/ 4 h 156"/>
                  <a:gd name="T22" fmla="*/ 62 w 164"/>
                  <a:gd name="T23" fmla="*/ 4 h 156"/>
                  <a:gd name="T24" fmla="*/ 60 w 164"/>
                  <a:gd name="T25" fmla="*/ 6 h 156"/>
                  <a:gd name="T26" fmla="*/ 56 w 164"/>
                  <a:gd name="T27" fmla="*/ 10 h 156"/>
                  <a:gd name="T28" fmla="*/ 56 w 164"/>
                  <a:gd name="T29" fmla="*/ 14 h 156"/>
                  <a:gd name="T30" fmla="*/ 56 w 164"/>
                  <a:gd name="T31" fmla="*/ 18 h 156"/>
                  <a:gd name="T32" fmla="*/ 58 w 164"/>
                  <a:gd name="T33" fmla="*/ 32 h 156"/>
                  <a:gd name="T34" fmla="*/ 92 w 164"/>
                  <a:gd name="T35" fmla="*/ 108 h 156"/>
                  <a:gd name="T36" fmla="*/ 126 w 164"/>
                  <a:gd name="T37" fmla="*/ 30 h 156"/>
                  <a:gd name="T38" fmla="*/ 126 w 164"/>
                  <a:gd name="T39" fmla="*/ 30 h 156"/>
                  <a:gd name="T40" fmla="*/ 128 w 164"/>
                  <a:gd name="T41" fmla="*/ 24 h 156"/>
                  <a:gd name="T42" fmla="*/ 128 w 164"/>
                  <a:gd name="T43" fmla="*/ 18 h 156"/>
                  <a:gd name="T44" fmla="*/ 128 w 164"/>
                  <a:gd name="T45" fmla="*/ 14 h 156"/>
                  <a:gd name="T46" fmla="*/ 126 w 164"/>
                  <a:gd name="T47" fmla="*/ 10 h 156"/>
                  <a:gd name="T48" fmla="*/ 120 w 164"/>
                  <a:gd name="T49" fmla="*/ 6 h 156"/>
                  <a:gd name="T50" fmla="*/ 112 w 164"/>
                  <a:gd name="T51" fmla="*/ 4 h 156"/>
                  <a:gd name="T52" fmla="*/ 112 w 164"/>
                  <a:gd name="T53" fmla="*/ 0 h 156"/>
                  <a:gd name="T54" fmla="*/ 164 w 164"/>
                  <a:gd name="T55" fmla="*/ 0 h 156"/>
                  <a:gd name="T56" fmla="*/ 164 w 164"/>
                  <a:gd name="T57" fmla="*/ 4 h 156"/>
                  <a:gd name="T58" fmla="*/ 164 w 164"/>
                  <a:gd name="T59" fmla="*/ 4 h 156"/>
                  <a:gd name="T60" fmla="*/ 156 w 164"/>
                  <a:gd name="T61" fmla="*/ 4 h 156"/>
                  <a:gd name="T62" fmla="*/ 150 w 164"/>
                  <a:gd name="T63" fmla="*/ 8 h 156"/>
                  <a:gd name="T64" fmla="*/ 144 w 164"/>
                  <a:gd name="T65" fmla="*/ 16 h 156"/>
                  <a:gd name="T66" fmla="*/ 136 w 164"/>
                  <a:gd name="T67" fmla="*/ 30 h 156"/>
                  <a:gd name="T68" fmla="*/ 84 w 164"/>
                  <a:gd name="T69" fmla="*/ 156 h 156"/>
                  <a:gd name="T70" fmla="*/ 24 w 164"/>
                  <a:gd name="T71" fmla="*/ 26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64" h="156">
                    <a:moveTo>
                      <a:pt x="24" y="26"/>
                    </a:moveTo>
                    <a:lnTo>
                      <a:pt x="24" y="26"/>
                    </a:lnTo>
                    <a:lnTo>
                      <a:pt x="22" y="22"/>
                    </a:lnTo>
                    <a:lnTo>
                      <a:pt x="18" y="16"/>
                    </a:lnTo>
                    <a:lnTo>
                      <a:pt x="10" y="8"/>
                    </a:lnTo>
                    <a:lnTo>
                      <a:pt x="6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4"/>
                    </a:lnTo>
                    <a:lnTo>
                      <a:pt x="72" y="4"/>
                    </a:lnTo>
                    <a:lnTo>
                      <a:pt x="62" y="4"/>
                    </a:lnTo>
                    <a:lnTo>
                      <a:pt x="60" y="6"/>
                    </a:lnTo>
                    <a:lnTo>
                      <a:pt x="56" y="10"/>
                    </a:lnTo>
                    <a:lnTo>
                      <a:pt x="56" y="14"/>
                    </a:lnTo>
                    <a:lnTo>
                      <a:pt x="56" y="18"/>
                    </a:lnTo>
                    <a:lnTo>
                      <a:pt x="58" y="32"/>
                    </a:lnTo>
                    <a:lnTo>
                      <a:pt x="92" y="108"/>
                    </a:lnTo>
                    <a:lnTo>
                      <a:pt x="126" y="30"/>
                    </a:lnTo>
                    <a:lnTo>
                      <a:pt x="126" y="30"/>
                    </a:lnTo>
                    <a:lnTo>
                      <a:pt x="128" y="24"/>
                    </a:lnTo>
                    <a:lnTo>
                      <a:pt x="128" y="18"/>
                    </a:lnTo>
                    <a:lnTo>
                      <a:pt x="128" y="14"/>
                    </a:lnTo>
                    <a:lnTo>
                      <a:pt x="126" y="10"/>
                    </a:lnTo>
                    <a:lnTo>
                      <a:pt x="120" y="6"/>
                    </a:lnTo>
                    <a:lnTo>
                      <a:pt x="112" y="4"/>
                    </a:lnTo>
                    <a:lnTo>
                      <a:pt x="112" y="0"/>
                    </a:lnTo>
                    <a:lnTo>
                      <a:pt x="164" y="0"/>
                    </a:lnTo>
                    <a:lnTo>
                      <a:pt x="164" y="4"/>
                    </a:lnTo>
                    <a:lnTo>
                      <a:pt x="164" y="4"/>
                    </a:lnTo>
                    <a:lnTo>
                      <a:pt x="156" y="4"/>
                    </a:lnTo>
                    <a:lnTo>
                      <a:pt x="150" y="8"/>
                    </a:lnTo>
                    <a:lnTo>
                      <a:pt x="144" y="16"/>
                    </a:lnTo>
                    <a:lnTo>
                      <a:pt x="136" y="30"/>
                    </a:lnTo>
                    <a:lnTo>
                      <a:pt x="84" y="156"/>
                    </a:lnTo>
                    <a:lnTo>
                      <a:pt x="24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Freeform 81"/>
              <p:cNvSpPr>
                <a:spLocks/>
              </p:cNvSpPr>
              <p:nvPr/>
            </p:nvSpPr>
            <p:spPr bwMode="auto">
              <a:xfrm>
                <a:off x="5697" y="4747"/>
                <a:ext cx="449" cy="416"/>
              </a:xfrm>
              <a:custGeom>
                <a:avLst/>
                <a:gdLst>
                  <a:gd name="T0" fmla="*/ 54 w 166"/>
                  <a:gd name="T1" fmla="*/ 36 h 154"/>
                  <a:gd name="T2" fmla="*/ 64 w 166"/>
                  <a:gd name="T3" fmla="*/ 18 h 154"/>
                  <a:gd name="T4" fmla="*/ 78 w 166"/>
                  <a:gd name="T5" fmla="*/ 8 h 154"/>
                  <a:gd name="T6" fmla="*/ 106 w 166"/>
                  <a:gd name="T7" fmla="*/ 2 h 154"/>
                  <a:gd name="T8" fmla="*/ 116 w 166"/>
                  <a:gd name="T9" fmla="*/ 2 h 154"/>
                  <a:gd name="T10" fmla="*/ 132 w 166"/>
                  <a:gd name="T11" fmla="*/ 8 h 154"/>
                  <a:gd name="T12" fmla="*/ 144 w 166"/>
                  <a:gd name="T13" fmla="*/ 20 h 154"/>
                  <a:gd name="T14" fmla="*/ 148 w 166"/>
                  <a:gd name="T15" fmla="*/ 42 h 154"/>
                  <a:gd name="T16" fmla="*/ 150 w 166"/>
                  <a:gd name="T17" fmla="*/ 128 h 154"/>
                  <a:gd name="T18" fmla="*/ 150 w 166"/>
                  <a:gd name="T19" fmla="*/ 140 h 154"/>
                  <a:gd name="T20" fmla="*/ 158 w 166"/>
                  <a:gd name="T21" fmla="*/ 150 h 154"/>
                  <a:gd name="T22" fmla="*/ 166 w 166"/>
                  <a:gd name="T23" fmla="*/ 154 h 154"/>
                  <a:gd name="T24" fmla="*/ 102 w 166"/>
                  <a:gd name="T25" fmla="*/ 150 h 154"/>
                  <a:gd name="T26" fmla="*/ 110 w 166"/>
                  <a:gd name="T27" fmla="*/ 150 h 154"/>
                  <a:gd name="T28" fmla="*/ 118 w 166"/>
                  <a:gd name="T29" fmla="*/ 138 h 154"/>
                  <a:gd name="T30" fmla="*/ 118 w 166"/>
                  <a:gd name="T31" fmla="*/ 54 h 154"/>
                  <a:gd name="T32" fmla="*/ 118 w 166"/>
                  <a:gd name="T33" fmla="*/ 46 h 154"/>
                  <a:gd name="T34" fmla="*/ 112 w 166"/>
                  <a:gd name="T35" fmla="*/ 34 h 154"/>
                  <a:gd name="T36" fmla="*/ 98 w 166"/>
                  <a:gd name="T37" fmla="*/ 24 h 154"/>
                  <a:gd name="T38" fmla="*/ 74 w 166"/>
                  <a:gd name="T39" fmla="*/ 26 h 154"/>
                  <a:gd name="T40" fmla="*/ 60 w 166"/>
                  <a:gd name="T41" fmla="*/ 38 h 154"/>
                  <a:gd name="T42" fmla="*/ 54 w 166"/>
                  <a:gd name="T43" fmla="*/ 52 h 154"/>
                  <a:gd name="T44" fmla="*/ 54 w 166"/>
                  <a:gd name="T45" fmla="*/ 128 h 154"/>
                  <a:gd name="T46" fmla="*/ 56 w 166"/>
                  <a:gd name="T47" fmla="*/ 140 h 154"/>
                  <a:gd name="T48" fmla="*/ 70 w 166"/>
                  <a:gd name="T49" fmla="*/ 150 h 154"/>
                  <a:gd name="T50" fmla="*/ 80 w 166"/>
                  <a:gd name="T51" fmla="*/ 154 h 154"/>
                  <a:gd name="T52" fmla="*/ 0 w 166"/>
                  <a:gd name="T53" fmla="*/ 150 h 154"/>
                  <a:gd name="T54" fmla="*/ 10 w 166"/>
                  <a:gd name="T55" fmla="*/ 150 h 154"/>
                  <a:gd name="T56" fmla="*/ 22 w 166"/>
                  <a:gd name="T57" fmla="*/ 136 h 154"/>
                  <a:gd name="T58" fmla="*/ 22 w 166"/>
                  <a:gd name="T59" fmla="*/ 52 h 154"/>
                  <a:gd name="T60" fmla="*/ 22 w 166"/>
                  <a:gd name="T61" fmla="*/ 38 h 154"/>
                  <a:gd name="T62" fmla="*/ 12 w 166"/>
                  <a:gd name="T63" fmla="*/ 26 h 154"/>
                  <a:gd name="T64" fmla="*/ 2 w 166"/>
                  <a:gd name="T65" fmla="*/ 24 h 154"/>
                  <a:gd name="T66" fmla="*/ 54 w 166"/>
                  <a:gd name="T67" fmla="*/ 0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66" h="154">
                    <a:moveTo>
                      <a:pt x="54" y="36"/>
                    </a:moveTo>
                    <a:lnTo>
                      <a:pt x="54" y="36"/>
                    </a:lnTo>
                    <a:lnTo>
                      <a:pt x="60" y="26"/>
                    </a:lnTo>
                    <a:lnTo>
                      <a:pt x="64" y="18"/>
                    </a:lnTo>
                    <a:lnTo>
                      <a:pt x="72" y="12"/>
                    </a:lnTo>
                    <a:lnTo>
                      <a:pt x="78" y="8"/>
                    </a:lnTo>
                    <a:lnTo>
                      <a:pt x="92" y="2"/>
                    </a:lnTo>
                    <a:lnTo>
                      <a:pt x="106" y="2"/>
                    </a:lnTo>
                    <a:lnTo>
                      <a:pt x="106" y="2"/>
                    </a:lnTo>
                    <a:lnTo>
                      <a:pt x="116" y="2"/>
                    </a:lnTo>
                    <a:lnTo>
                      <a:pt x="126" y="4"/>
                    </a:lnTo>
                    <a:lnTo>
                      <a:pt x="132" y="8"/>
                    </a:lnTo>
                    <a:lnTo>
                      <a:pt x="138" y="14"/>
                    </a:lnTo>
                    <a:lnTo>
                      <a:pt x="144" y="20"/>
                    </a:lnTo>
                    <a:lnTo>
                      <a:pt x="146" y="30"/>
                    </a:lnTo>
                    <a:lnTo>
                      <a:pt x="148" y="42"/>
                    </a:lnTo>
                    <a:lnTo>
                      <a:pt x="150" y="58"/>
                    </a:lnTo>
                    <a:lnTo>
                      <a:pt x="150" y="128"/>
                    </a:lnTo>
                    <a:lnTo>
                      <a:pt x="150" y="128"/>
                    </a:lnTo>
                    <a:lnTo>
                      <a:pt x="150" y="140"/>
                    </a:lnTo>
                    <a:lnTo>
                      <a:pt x="152" y="146"/>
                    </a:lnTo>
                    <a:lnTo>
                      <a:pt x="158" y="150"/>
                    </a:lnTo>
                    <a:lnTo>
                      <a:pt x="164" y="150"/>
                    </a:lnTo>
                    <a:lnTo>
                      <a:pt x="166" y="154"/>
                    </a:lnTo>
                    <a:lnTo>
                      <a:pt x="104" y="154"/>
                    </a:lnTo>
                    <a:lnTo>
                      <a:pt x="102" y="150"/>
                    </a:lnTo>
                    <a:lnTo>
                      <a:pt x="102" y="150"/>
                    </a:lnTo>
                    <a:lnTo>
                      <a:pt x="110" y="150"/>
                    </a:lnTo>
                    <a:lnTo>
                      <a:pt x="116" y="144"/>
                    </a:lnTo>
                    <a:lnTo>
                      <a:pt x="118" y="138"/>
                    </a:lnTo>
                    <a:lnTo>
                      <a:pt x="118" y="126"/>
                    </a:lnTo>
                    <a:lnTo>
                      <a:pt x="118" y="54"/>
                    </a:lnTo>
                    <a:lnTo>
                      <a:pt x="118" y="54"/>
                    </a:lnTo>
                    <a:lnTo>
                      <a:pt x="118" y="46"/>
                    </a:lnTo>
                    <a:lnTo>
                      <a:pt x="116" y="40"/>
                    </a:lnTo>
                    <a:lnTo>
                      <a:pt x="112" y="34"/>
                    </a:lnTo>
                    <a:lnTo>
                      <a:pt x="108" y="30"/>
                    </a:lnTo>
                    <a:lnTo>
                      <a:pt x="98" y="24"/>
                    </a:lnTo>
                    <a:lnTo>
                      <a:pt x="86" y="24"/>
                    </a:lnTo>
                    <a:lnTo>
                      <a:pt x="74" y="26"/>
                    </a:lnTo>
                    <a:lnTo>
                      <a:pt x="64" y="34"/>
                    </a:lnTo>
                    <a:lnTo>
                      <a:pt x="60" y="38"/>
                    </a:lnTo>
                    <a:lnTo>
                      <a:pt x="56" y="44"/>
                    </a:lnTo>
                    <a:lnTo>
                      <a:pt x="54" y="52"/>
                    </a:lnTo>
                    <a:lnTo>
                      <a:pt x="54" y="60"/>
                    </a:lnTo>
                    <a:lnTo>
                      <a:pt x="54" y="128"/>
                    </a:lnTo>
                    <a:lnTo>
                      <a:pt x="54" y="128"/>
                    </a:lnTo>
                    <a:lnTo>
                      <a:pt x="56" y="140"/>
                    </a:lnTo>
                    <a:lnTo>
                      <a:pt x="62" y="146"/>
                    </a:lnTo>
                    <a:lnTo>
                      <a:pt x="70" y="150"/>
                    </a:lnTo>
                    <a:lnTo>
                      <a:pt x="80" y="150"/>
                    </a:lnTo>
                    <a:lnTo>
                      <a:pt x="80" y="154"/>
                    </a:lnTo>
                    <a:lnTo>
                      <a:pt x="0" y="154"/>
                    </a:lnTo>
                    <a:lnTo>
                      <a:pt x="0" y="150"/>
                    </a:lnTo>
                    <a:lnTo>
                      <a:pt x="0" y="150"/>
                    </a:lnTo>
                    <a:lnTo>
                      <a:pt x="10" y="150"/>
                    </a:lnTo>
                    <a:lnTo>
                      <a:pt x="18" y="144"/>
                    </a:lnTo>
                    <a:lnTo>
                      <a:pt x="22" y="136"/>
                    </a:lnTo>
                    <a:lnTo>
                      <a:pt x="22" y="122"/>
                    </a:lnTo>
                    <a:lnTo>
                      <a:pt x="22" y="52"/>
                    </a:lnTo>
                    <a:lnTo>
                      <a:pt x="22" y="52"/>
                    </a:lnTo>
                    <a:lnTo>
                      <a:pt x="22" y="38"/>
                    </a:lnTo>
                    <a:lnTo>
                      <a:pt x="18" y="30"/>
                    </a:lnTo>
                    <a:lnTo>
                      <a:pt x="12" y="26"/>
                    </a:lnTo>
                    <a:lnTo>
                      <a:pt x="2" y="24"/>
                    </a:lnTo>
                    <a:lnTo>
                      <a:pt x="2" y="24"/>
                    </a:lnTo>
                    <a:lnTo>
                      <a:pt x="28" y="14"/>
                    </a:lnTo>
                    <a:lnTo>
                      <a:pt x="54" y="0"/>
                    </a:lnTo>
                    <a:lnTo>
                      <a:pt x="54" y="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" name="Freeform 82"/>
              <p:cNvSpPr>
                <a:spLocks/>
              </p:cNvSpPr>
              <p:nvPr/>
            </p:nvSpPr>
            <p:spPr bwMode="auto">
              <a:xfrm>
                <a:off x="5140" y="4557"/>
                <a:ext cx="622" cy="628"/>
              </a:xfrm>
              <a:custGeom>
                <a:avLst/>
                <a:gdLst>
                  <a:gd name="T0" fmla="*/ 0 w 230"/>
                  <a:gd name="T1" fmla="*/ 0 h 232"/>
                  <a:gd name="T2" fmla="*/ 96 w 230"/>
                  <a:gd name="T3" fmla="*/ 10 h 232"/>
                  <a:gd name="T4" fmla="*/ 84 w 230"/>
                  <a:gd name="T5" fmla="*/ 10 h 232"/>
                  <a:gd name="T6" fmla="*/ 74 w 230"/>
                  <a:gd name="T7" fmla="*/ 14 h 232"/>
                  <a:gd name="T8" fmla="*/ 68 w 230"/>
                  <a:gd name="T9" fmla="*/ 24 h 232"/>
                  <a:gd name="T10" fmla="*/ 66 w 230"/>
                  <a:gd name="T11" fmla="*/ 42 h 232"/>
                  <a:gd name="T12" fmla="*/ 66 w 230"/>
                  <a:gd name="T13" fmla="*/ 154 h 232"/>
                  <a:gd name="T14" fmla="*/ 70 w 230"/>
                  <a:gd name="T15" fmla="*/ 186 h 232"/>
                  <a:gd name="T16" fmla="*/ 82 w 230"/>
                  <a:gd name="T17" fmla="*/ 208 h 232"/>
                  <a:gd name="T18" fmla="*/ 100 w 230"/>
                  <a:gd name="T19" fmla="*/ 218 h 232"/>
                  <a:gd name="T20" fmla="*/ 126 w 230"/>
                  <a:gd name="T21" fmla="*/ 220 h 232"/>
                  <a:gd name="T22" fmla="*/ 136 w 230"/>
                  <a:gd name="T23" fmla="*/ 220 h 232"/>
                  <a:gd name="T24" fmla="*/ 156 w 230"/>
                  <a:gd name="T25" fmla="*/ 210 h 232"/>
                  <a:gd name="T26" fmla="*/ 174 w 230"/>
                  <a:gd name="T27" fmla="*/ 192 h 232"/>
                  <a:gd name="T28" fmla="*/ 184 w 230"/>
                  <a:gd name="T29" fmla="*/ 166 h 232"/>
                  <a:gd name="T30" fmla="*/ 186 w 230"/>
                  <a:gd name="T31" fmla="*/ 36 h 232"/>
                  <a:gd name="T32" fmla="*/ 186 w 230"/>
                  <a:gd name="T33" fmla="*/ 26 h 232"/>
                  <a:gd name="T34" fmla="*/ 178 w 230"/>
                  <a:gd name="T35" fmla="*/ 14 h 232"/>
                  <a:gd name="T36" fmla="*/ 162 w 230"/>
                  <a:gd name="T37" fmla="*/ 10 h 232"/>
                  <a:gd name="T38" fmla="*/ 154 w 230"/>
                  <a:gd name="T39" fmla="*/ 0 h 232"/>
                  <a:gd name="T40" fmla="*/ 230 w 230"/>
                  <a:gd name="T41" fmla="*/ 10 h 232"/>
                  <a:gd name="T42" fmla="*/ 222 w 230"/>
                  <a:gd name="T43" fmla="*/ 10 h 232"/>
                  <a:gd name="T44" fmla="*/ 206 w 230"/>
                  <a:gd name="T45" fmla="*/ 14 h 232"/>
                  <a:gd name="T46" fmla="*/ 200 w 230"/>
                  <a:gd name="T47" fmla="*/ 26 h 232"/>
                  <a:gd name="T48" fmla="*/ 198 w 230"/>
                  <a:gd name="T49" fmla="*/ 156 h 232"/>
                  <a:gd name="T50" fmla="*/ 196 w 230"/>
                  <a:gd name="T51" fmla="*/ 174 h 232"/>
                  <a:gd name="T52" fmla="*/ 182 w 230"/>
                  <a:gd name="T53" fmla="*/ 204 h 232"/>
                  <a:gd name="T54" fmla="*/ 158 w 230"/>
                  <a:gd name="T55" fmla="*/ 222 h 232"/>
                  <a:gd name="T56" fmla="*/ 132 w 230"/>
                  <a:gd name="T57" fmla="*/ 232 h 232"/>
                  <a:gd name="T58" fmla="*/ 120 w 230"/>
                  <a:gd name="T59" fmla="*/ 232 h 232"/>
                  <a:gd name="T60" fmla="*/ 88 w 230"/>
                  <a:gd name="T61" fmla="*/ 230 h 232"/>
                  <a:gd name="T62" fmla="*/ 60 w 230"/>
                  <a:gd name="T63" fmla="*/ 220 h 232"/>
                  <a:gd name="T64" fmla="*/ 42 w 230"/>
                  <a:gd name="T65" fmla="*/ 204 h 232"/>
                  <a:gd name="T66" fmla="*/ 34 w 230"/>
                  <a:gd name="T67" fmla="*/ 188 h 232"/>
                  <a:gd name="T68" fmla="*/ 30 w 230"/>
                  <a:gd name="T69" fmla="*/ 168 h 232"/>
                  <a:gd name="T70" fmla="*/ 30 w 230"/>
                  <a:gd name="T71" fmla="*/ 38 h 232"/>
                  <a:gd name="T72" fmla="*/ 28 w 230"/>
                  <a:gd name="T73" fmla="*/ 24 h 232"/>
                  <a:gd name="T74" fmla="*/ 24 w 230"/>
                  <a:gd name="T75" fmla="*/ 14 h 232"/>
                  <a:gd name="T76" fmla="*/ 14 w 230"/>
                  <a:gd name="T77" fmla="*/ 10 h 232"/>
                  <a:gd name="T78" fmla="*/ 0 w 230"/>
                  <a:gd name="T79" fmla="*/ 10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30" h="232">
                    <a:moveTo>
                      <a:pt x="0" y="10"/>
                    </a:moveTo>
                    <a:lnTo>
                      <a:pt x="0" y="0"/>
                    </a:lnTo>
                    <a:lnTo>
                      <a:pt x="96" y="0"/>
                    </a:lnTo>
                    <a:lnTo>
                      <a:pt x="96" y="10"/>
                    </a:lnTo>
                    <a:lnTo>
                      <a:pt x="96" y="10"/>
                    </a:lnTo>
                    <a:lnTo>
                      <a:pt x="84" y="10"/>
                    </a:lnTo>
                    <a:lnTo>
                      <a:pt x="78" y="12"/>
                    </a:lnTo>
                    <a:lnTo>
                      <a:pt x="74" y="14"/>
                    </a:lnTo>
                    <a:lnTo>
                      <a:pt x="70" y="18"/>
                    </a:lnTo>
                    <a:lnTo>
                      <a:pt x="68" y="24"/>
                    </a:lnTo>
                    <a:lnTo>
                      <a:pt x="66" y="32"/>
                    </a:lnTo>
                    <a:lnTo>
                      <a:pt x="66" y="42"/>
                    </a:lnTo>
                    <a:lnTo>
                      <a:pt x="66" y="154"/>
                    </a:lnTo>
                    <a:lnTo>
                      <a:pt x="66" y="154"/>
                    </a:lnTo>
                    <a:lnTo>
                      <a:pt x="66" y="172"/>
                    </a:lnTo>
                    <a:lnTo>
                      <a:pt x="70" y="186"/>
                    </a:lnTo>
                    <a:lnTo>
                      <a:pt x="74" y="198"/>
                    </a:lnTo>
                    <a:lnTo>
                      <a:pt x="82" y="208"/>
                    </a:lnTo>
                    <a:lnTo>
                      <a:pt x="90" y="214"/>
                    </a:lnTo>
                    <a:lnTo>
                      <a:pt x="100" y="218"/>
                    </a:lnTo>
                    <a:lnTo>
                      <a:pt x="112" y="220"/>
                    </a:lnTo>
                    <a:lnTo>
                      <a:pt x="126" y="220"/>
                    </a:lnTo>
                    <a:lnTo>
                      <a:pt x="126" y="220"/>
                    </a:lnTo>
                    <a:lnTo>
                      <a:pt x="136" y="220"/>
                    </a:lnTo>
                    <a:lnTo>
                      <a:pt x="146" y="216"/>
                    </a:lnTo>
                    <a:lnTo>
                      <a:pt x="156" y="210"/>
                    </a:lnTo>
                    <a:lnTo>
                      <a:pt x="166" y="202"/>
                    </a:lnTo>
                    <a:lnTo>
                      <a:pt x="174" y="192"/>
                    </a:lnTo>
                    <a:lnTo>
                      <a:pt x="180" y="180"/>
                    </a:lnTo>
                    <a:lnTo>
                      <a:pt x="184" y="166"/>
                    </a:lnTo>
                    <a:lnTo>
                      <a:pt x="186" y="154"/>
                    </a:lnTo>
                    <a:lnTo>
                      <a:pt x="186" y="36"/>
                    </a:lnTo>
                    <a:lnTo>
                      <a:pt x="186" y="36"/>
                    </a:lnTo>
                    <a:lnTo>
                      <a:pt x="186" y="26"/>
                    </a:lnTo>
                    <a:lnTo>
                      <a:pt x="182" y="20"/>
                    </a:lnTo>
                    <a:lnTo>
                      <a:pt x="178" y="14"/>
                    </a:lnTo>
                    <a:lnTo>
                      <a:pt x="174" y="12"/>
                    </a:lnTo>
                    <a:lnTo>
                      <a:pt x="162" y="10"/>
                    </a:lnTo>
                    <a:lnTo>
                      <a:pt x="154" y="10"/>
                    </a:lnTo>
                    <a:lnTo>
                      <a:pt x="154" y="0"/>
                    </a:lnTo>
                    <a:lnTo>
                      <a:pt x="230" y="0"/>
                    </a:lnTo>
                    <a:lnTo>
                      <a:pt x="230" y="10"/>
                    </a:lnTo>
                    <a:lnTo>
                      <a:pt x="230" y="10"/>
                    </a:lnTo>
                    <a:lnTo>
                      <a:pt x="222" y="10"/>
                    </a:lnTo>
                    <a:lnTo>
                      <a:pt x="210" y="12"/>
                    </a:lnTo>
                    <a:lnTo>
                      <a:pt x="206" y="14"/>
                    </a:lnTo>
                    <a:lnTo>
                      <a:pt x="202" y="20"/>
                    </a:lnTo>
                    <a:lnTo>
                      <a:pt x="200" y="26"/>
                    </a:lnTo>
                    <a:lnTo>
                      <a:pt x="198" y="36"/>
                    </a:lnTo>
                    <a:lnTo>
                      <a:pt x="198" y="156"/>
                    </a:lnTo>
                    <a:lnTo>
                      <a:pt x="198" y="156"/>
                    </a:lnTo>
                    <a:lnTo>
                      <a:pt x="196" y="174"/>
                    </a:lnTo>
                    <a:lnTo>
                      <a:pt x="190" y="190"/>
                    </a:lnTo>
                    <a:lnTo>
                      <a:pt x="182" y="204"/>
                    </a:lnTo>
                    <a:lnTo>
                      <a:pt x="170" y="214"/>
                    </a:lnTo>
                    <a:lnTo>
                      <a:pt x="158" y="222"/>
                    </a:lnTo>
                    <a:lnTo>
                      <a:pt x="144" y="228"/>
                    </a:lnTo>
                    <a:lnTo>
                      <a:pt x="132" y="232"/>
                    </a:lnTo>
                    <a:lnTo>
                      <a:pt x="120" y="232"/>
                    </a:lnTo>
                    <a:lnTo>
                      <a:pt x="120" y="232"/>
                    </a:lnTo>
                    <a:lnTo>
                      <a:pt x="104" y="232"/>
                    </a:lnTo>
                    <a:lnTo>
                      <a:pt x="88" y="230"/>
                    </a:lnTo>
                    <a:lnTo>
                      <a:pt x="74" y="226"/>
                    </a:lnTo>
                    <a:lnTo>
                      <a:pt x="60" y="220"/>
                    </a:lnTo>
                    <a:lnTo>
                      <a:pt x="48" y="210"/>
                    </a:lnTo>
                    <a:lnTo>
                      <a:pt x="42" y="204"/>
                    </a:lnTo>
                    <a:lnTo>
                      <a:pt x="38" y="196"/>
                    </a:lnTo>
                    <a:lnTo>
                      <a:pt x="34" y="188"/>
                    </a:lnTo>
                    <a:lnTo>
                      <a:pt x="32" y="178"/>
                    </a:lnTo>
                    <a:lnTo>
                      <a:pt x="30" y="168"/>
                    </a:lnTo>
                    <a:lnTo>
                      <a:pt x="30" y="156"/>
                    </a:lnTo>
                    <a:lnTo>
                      <a:pt x="30" y="38"/>
                    </a:lnTo>
                    <a:lnTo>
                      <a:pt x="30" y="38"/>
                    </a:lnTo>
                    <a:lnTo>
                      <a:pt x="28" y="24"/>
                    </a:lnTo>
                    <a:lnTo>
                      <a:pt x="26" y="18"/>
                    </a:lnTo>
                    <a:lnTo>
                      <a:pt x="24" y="14"/>
                    </a:lnTo>
                    <a:lnTo>
                      <a:pt x="20" y="12"/>
                    </a:lnTo>
                    <a:lnTo>
                      <a:pt x="14" y="10"/>
                    </a:lnTo>
                    <a:lnTo>
                      <a:pt x="0" y="10"/>
                    </a:lnTo>
                    <a:lnTo>
                      <a:pt x="0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" name="Freeform 83"/>
              <p:cNvSpPr>
                <a:spLocks noEditPoints="1"/>
              </p:cNvSpPr>
              <p:nvPr/>
            </p:nvSpPr>
            <p:spPr bwMode="auto">
              <a:xfrm>
                <a:off x="8126" y="1626"/>
                <a:ext cx="1304" cy="1390"/>
              </a:xfrm>
              <a:custGeom>
                <a:avLst/>
                <a:gdLst>
                  <a:gd name="T0" fmla="*/ 426 w 482"/>
                  <a:gd name="T1" fmla="*/ 0 h 514"/>
                  <a:gd name="T2" fmla="*/ 238 w 482"/>
                  <a:gd name="T3" fmla="*/ 14 h 514"/>
                  <a:gd name="T4" fmla="*/ 270 w 482"/>
                  <a:gd name="T5" fmla="*/ 16 h 514"/>
                  <a:gd name="T6" fmla="*/ 290 w 482"/>
                  <a:gd name="T7" fmla="*/ 22 h 514"/>
                  <a:gd name="T8" fmla="*/ 300 w 482"/>
                  <a:gd name="T9" fmla="*/ 38 h 514"/>
                  <a:gd name="T10" fmla="*/ 302 w 482"/>
                  <a:gd name="T11" fmla="*/ 66 h 514"/>
                  <a:gd name="T12" fmla="*/ 302 w 482"/>
                  <a:gd name="T13" fmla="*/ 166 h 514"/>
                  <a:gd name="T14" fmla="*/ 282 w 482"/>
                  <a:gd name="T15" fmla="*/ 148 h 514"/>
                  <a:gd name="T16" fmla="*/ 256 w 482"/>
                  <a:gd name="T17" fmla="*/ 136 h 514"/>
                  <a:gd name="T18" fmla="*/ 224 w 482"/>
                  <a:gd name="T19" fmla="*/ 126 h 514"/>
                  <a:gd name="T20" fmla="*/ 184 w 482"/>
                  <a:gd name="T21" fmla="*/ 124 h 514"/>
                  <a:gd name="T22" fmla="*/ 164 w 482"/>
                  <a:gd name="T23" fmla="*/ 124 h 514"/>
                  <a:gd name="T24" fmla="*/ 126 w 482"/>
                  <a:gd name="T25" fmla="*/ 134 h 514"/>
                  <a:gd name="T26" fmla="*/ 92 w 482"/>
                  <a:gd name="T27" fmla="*/ 150 h 514"/>
                  <a:gd name="T28" fmla="*/ 62 w 482"/>
                  <a:gd name="T29" fmla="*/ 172 h 514"/>
                  <a:gd name="T30" fmla="*/ 38 w 482"/>
                  <a:gd name="T31" fmla="*/ 200 h 514"/>
                  <a:gd name="T32" fmla="*/ 20 w 482"/>
                  <a:gd name="T33" fmla="*/ 232 h 514"/>
                  <a:gd name="T34" fmla="*/ 6 w 482"/>
                  <a:gd name="T35" fmla="*/ 266 h 514"/>
                  <a:gd name="T36" fmla="*/ 0 w 482"/>
                  <a:gd name="T37" fmla="*/ 300 h 514"/>
                  <a:gd name="T38" fmla="*/ 0 w 482"/>
                  <a:gd name="T39" fmla="*/ 318 h 514"/>
                  <a:gd name="T40" fmla="*/ 4 w 482"/>
                  <a:gd name="T41" fmla="*/ 356 h 514"/>
                  <a:gd name="T42" fmla="*/ 14 w 482"/>
                  <a:gd name="T43" fmla="*/ 390 h 514"/>
                  <a:gd name="T44" fmla="*/ 30 w 482"/>
                  <a:gd name="T45" fmla="*/ 424 h 514"/>
                  <a:gd name="T46" fmla="*/ 50 w 482"/>
                  <a:gd name="T47" fmla="*/ 452 h 514"/>
                  <a:gd name="T48" fmla="*/ 74 w 482"/>
                  <a:gd name="T49" fmla="*/ 478 h 514"/>
                  <a:gd name="T50" fmla="*/ 102 w 482"/>
                  <a:gd name="T51" fmla="*/ 496 h 514"/>
                  <a:gd name="T52" fmla="*/ 132 w 482"/>
                  <a:gd name="T53" fmla="*/ 508 h 514"/>
                  <a:gd name="T54" fmla="*/ 162 w 482"/>
                  <a:gd name="T55" fmla="*/ 514 h 514"/>
                  <a:gd name="T56" fmla="*/ 482 w 482"/>
                  <a:gd name="T57" fmla="*/ 514 h 514"/>
                  <a:gd name="T58" fmla="*/ 482 w 482"/>
                  <a:gd name="T59" fmla="*/ 498 h 514"/>
                  <a:gd name="T60" fmla="*/ 456 w 482"/>
                  <a:gd name="T61" fmla="*/ 488 h 514"/>
                  <a:gd name="T62" fmla="*/ 438 w 482"/>
                  <a:gd name="T63" fmla="*/ 474 h 514"/>
                  <a:gd name="T64" fmla="*/ 428 w 482"/>
                  <a:gd name="T65" fmla="*/ 456 h 514"/>
                  <a:gd name="T66" fmla="*/ 426 w 482"/>
                  <a:gd name="T67" fmla="*/ 438 h 514"/>
                  <a:gd name="T68" fmla="*/ 304 w 482"/>
                  <a:gd name="T69" fmla="*/ 444 h 514"/>
                  <a:gd name="T70" fmla="*/ 302 w 482"/>
                  <a:gd name="T71" fmla="*/ 452 h 514"/>
                  <a:gd name="T72" fmla="*/ 296 w 482"/>
                  <a:gd name="T73" fmla="*/ 466 h 514"/>
                  <a:gd name="T74" fmla="*/ 284 w 482"/>
                  <a:gd name="T75" fmla="*/ 476 h 514"/>
                  <a:gd name="T76" fmla="*/ 266 w 482"/>
                  <a:gd name="T77" fmla="*/ 484 h 514"/>
                  <a:gd name="T78" fmla="*/ 256 w 482"/>
                  <a:gd name="T79" fmla="*/ 484 h 514"/>
                  <a:gd name="T80" fmla="*/ 234 w 482"/>
                  <a:gd name="T81" fmla="*/ 480 h 514"/>
                  <a:gd name="T82" fmla="*/ 212 w 482"/>
                  <a:gd name="T83" fmla="*/ 474 h 514"/>
                  <a:gd name="T84" fmla="*/ 176 w 482"/>
                  <a:gd name="T85" fmla="*/ 446 h 514"/>
                  <a:gd name="T86" fmla="*/ 148 w 482"/>
                  <a:gd name="T87" fmla="*/ 408 h 514"/>
                  <a:gd name="T88" fmla="*/ 128 w 482"/>
                  <a:gd name="T89" fmla="*/ 364 h 514"/>
                  <a:gd name="T90" fmla="*/ 120 w 482"/>
                  <a:gd name="T91" fmla="*/ 314 h 514"/>
                  <a:gd name="T92" fmla="*/ 122 w 482"/>
                  <a:gd name="T93" fmla="*/ 292 h 514"/>
                  <a:gd name="T94" fmla="*/ 132 w 482"/>
                  <a:gd name="T95" fmla="*/ 244 h 514"/>
                  <a:gd name="T96" fmla="*/ 154 w 482"/>
                  <a:gd name="T97" fmla="*/ 200 h 514"/>
                  <a:gd name="T98" fmla="*/ 170 w 482"/>
                  <a:gd name="T99" fmla="*/ 182 h 514"/>
                  <a:gd name="T100" fmla="*/ 190 w 482"/>
                  <a:gd name="T101" fmla="*/ 170 h 514"/>
                  <a:gd name="T102" fmla="*/ 212 w 482"/>
                  <a:gd name="T103" fmla="*/ 164 h 514"/>
                  <a:gd name="T104" fmla="*/ 222 w 482"/>
                  <a:gd name="T105" fmla="*/ 164 h 514"/>
                  <a:gd name="T106" fmla="*/ 238 w 482"/>
                  <a:gd name="T107" fmla="*/ 164 h 514"/>
                  <a:gd name="T108" fmla="*/ 268 w 482"/>
                  <a:gd name="T109" fmla="*/ 172 h 514"/>
                  <a:gd name="T110" fmla="*/ 290 w 482"/>
                  <a:gd name="T111" fmla="*/ 188 h 514"/>
                  <a:gd name="T112" fmla="*/ 302 w 482"/>
                  <a:gd name="T113" fmla="*/ 214 h 514"/>
                  <a:gd name="T114" fmla="*/ 304 w 482"/>
                  <a:gd name="T115" fmla="*/ 444 h 5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82" h="514">
                    <a:moveTo>
                      <a:pt x="426" y="438"/>
                    </a:moveTo>
                    <a:lnTo>
                      <a:pt x="426" y="0"/>
                    </a:lnTo>
                    <a:lnTo>
                      <a:pt x="238" y="0"/>
                    </a:lnTo>
                    <a:lnTo>
                      <a:pt x="238" y="14"/>
                    </a:lnTo>
                    <a:lnTo>
                      <a:pt x="238" y="14"/>
                    </a:lnTo>
                    <a:lnTo>
                      <a:pt x="270" y="16"/>
                    </a:lnTo>
                    <a:lnTo>
                      <a:pt x="280" y="18"/>
                    </a:lnTo>
                    <a:lnTo>
                      <a:pt x="290" y="22"/>
                    </a:lnTo>
                    <a:lnTo>
                      <a:pt x="296" y="28"/>
                    </a:lnTo>
                    <a:lnTo>
                      <a:pt x="300" y="38"/>
                    </a:lnTo>
                    <a:lnTo>
                      <a:pt x="302" y="50"/>
                    </a:lnTo>
                    <a:lnTo>
                      <a:pt x="302" y="66"/>
                    </a:lnTo>
                    <a:lnTo>
                      <a:pt x="302" y="166"/>
                    </a:lnTo>
                    <a:lnTo>
                      <a:pt x="302" y="166"/>
                    </a:lnTo>
                    <a:lnTo>
                      <a:pt x="292" y="156"/>
                    </a:lnTo>
                    <a:lnTo>
                      <a:pt x="282" y="148"/>
                    </a:lnTo>
                    <a:lnTo>
                      <a:pt x="270" y="142"/>
                    </a:lnTo>
                    <a:lnTo>
                      <a:pt x="256" y="136"/>
                    </a:lnTo>
                    <a:lnTo>
                      <a:pt x="240" y="130"/>
                    </a:lnTo>
                    <a:lnTo>
                      <a:pt x="224" y="126"/>
                    </a:lnTo>
                    <a:lnTo>
                      <a:pt x="204" y="124"/>
                    </a:lnTo>
                    <a:lnTo>
                      <a:pt x="184" y="124"/>
                    </a:lnTo>
                    <a:lnTo>
                      <a:pt x="184" y="124"/>
                    </a:lnTo>
                    <a:lnTo>
                      <a:pt x="164" y="124"/>
                    </a:lnTo>
                    <a:lnTo>
                      <a:pt x="144" y="128"/>
                    </a:lnTo>
                    <a:lnTo>
                      <a:pt x="126" y="134"/>
                    </a:lnTo>
                    <a:lnTo>
                      <a:pt x="108" y="140"/>
                    </a:lnTo>
                    <a:lnTo>
                      <a:pt x="92" y="150"/>
                    </a:lnTo>
                    <a:lnTo>
                      <a:pt x="76" y="160"/>
                    </a:lnTo>
                    <a:lnTo>
                      <a:pt x="62" y="172"/>
                    </a:lnTo>
                    <a:lnTo>
                      <a:pt x="50" y="186"/>
                    </a:lnTo>
                    <a:lnTo>
                      <a:pt x="38" y="200"/>
                    </a:lnTo>
                    <a:lnTo>
                      <a:pt x="28" y="216"/>
                    </a:lnTo>
                    <a:lnTo>
                      <a:pt x="20" y="232"/>
                    </a:lnTo>
                    <a:lnTo>
                      <a:pt x="12" y="250"/>
                    </a:lnTo>
                    <a:lnTo>
                      <a:pt x="6" y="266"/>
                    </a:lnTo>
                    <a:lnTo>
                      <a:pt x="2" y="284"/>
                    </a:lnTo>
                    <a:lnTo>
                      <a:pt x="0" y="300"/>
                    </a:lnTo>
                    <a:lnTo>
                      <a:pt x="0" y="318"/>
                    </a:lnTo>
                    <a:lnTo>
                      <a:pt x="0" y="318"/>
                    </a:lnTo>
                    <a:lnTo>
                      <a:pt x="0" y="336"/>
                    </a:lnTo>
                    <a:lnTo>
                      <a:pt x="4" y="356"/>
                    </a:lnTo>
                    <a:lnTo>
                      <a:pt x="8" y="374"/>
                    </a:lnTo>
                    <a:lnTo>
                      <a:pt x="14" y="390"/>
                    </a:lnTo>
                    <a:lnTo>
                      <a:pt x="20" y="408"/>
                    </a:lnTo>
                    <a:lnTo>
                      <a:pt x="30" y="424"/>
                    </a:lnTo>
                    <a:lnTo>
                      <a:pt x="38" y="438"/>
                    </a:lnTo>
                    <a:lnTo>
                      <a:pt x="50" y="452"/>
                    </a:lnTo>
                    <a:lnTo>
                      <a:pt x="62" y="466"/>
                    </a:lnTo>
                    <a:lnTo>
                      <a:pt x="74" y="478"/>
                    </a:lnTo>
                    <a:lnTo>
                      <a:pt x="88" y="488"/>
                    </a:lnTo>
                    <a:lnTo>
                      <a:pt x="102" y="496"/>
                    </a:lnTo>
                    <a:lnTo>
                      <a:pt x="116" y="504"/>
                    </a:lnTo>
                    <a:lnTo>
                      <a:pt x="132" y="508"/>
                    </a:lnTo>
                    <a:lnTo>
                      <a:pt x="146" y="512"/>
                    </a:lnTo>
                    <a:lnTo>
                      <a:pt x="162" y="514"/>
                    </a:lnTo>
                    <a:lnTo>
                      <a:pt x="212" y="514"/>
                    </a:lnTo>
                    <a:lnTo>
                      <a:pt x="482" y="514"/>
                    </a:lnTo>
                    <a:lnTo>
                      <a:pt x="482" y="498"/>
                    </a:lnTo>
                    <a:lnTo>
                      <a:pt x="482" y="498"/>
                    </a:lnTo>
                    <a:lnTo>
                      <a:pt x="468" y="494"/>
                    </a:lnTo>
                    <a:lnTo>
                      <a:pt x="456" y="488"/>
                    </a:lnTo>
                    <a:lnTo>
                      <a:pt x="446" y="482"/>
                    </a:lnTo>
                    <a:lnTo>
                      <a:pt x="438" y="474"/>
                    </a:lnTo>
                    <a:lnTo>
                      <a:pt x="432" y="466"/>
                    </a:lnTo>
                    <a:lnTo>
                      <a:pt x="428" y="456"/>
                    </a:lnTo>
                    <a:lnTo>
                      <a:pt x="426" y="448"/>
                    </a:lnTo>
                    <a:lnTo>
                      <a:pt x="426" y="438"/>
                    </a:lnTo>
                    <a:lnTo>
                      <a:pt x="426" y="438"/>
                    </a:lnTo>
                    <a:close/>
                    <a:moveTo>
                      <a:pt x="304" y="444"/>
                    </a:moveTo>
                    <a:lnTo>
                      <a:pt x="304" y="444"/>
                    </a:lnTo>
                    <a:lnTo>
                      <a:pt x="302" y="452"/>
                    </a:lnTo>
                    <a:lnTo>
                      <a:pt x="300" y="458"/>
                    </a:lnTo>
                    <a:lnTo>
                      <a:pt x="296" y="466"/>
                    </a:lnTo>
                    <a:lnTo>
                      <a:pt x="292" y="472"/>
                    </a:lnTo>
                    <a:lnTo>
                      <a:pt x="284" y="476"/>
                    </a:lnTo>
                    <a:lnTo>
                      <a:pt x="276" y="480"/>
                    </a:lnTo>
                    <a:lnTo>
                      <a:pt x="266" y="484"/>
                    </a:lnTo>
                    <a:lnTo>
                      <a:pt x="256" y="484"/>
                    </a:lnTo>
                    <a:lnTo>
                      <a:pt x="256" y="484"/>
                    </a:lnTo>
                    <a:lnTo>
                      <a:pt x="244" y="482"/>
                    </a:lnTo>
                    <a:lnTo>
                      <a:pt x="234" y="480"/>
                    </a:lnTo>
                    <a:lnTo>
                      <a:pt x="212" y="474"/>
                    </a:lnTo>
                    <a:lnTo>
                      <a:pt x="212" y="474"/>
                    </a:lnTo>
                    <a:lnTo>
                      <a:pt x="192" y="462"/>
                    </a:lnTo>
                    <a:lnTo>
                      <a:pt x="176" y="446"/>
                    </a:lnTo>
                    <a:lnTo>
                      <a:pt x="160" y="428"/>
                    </a:lnTo>
                    <a:lnTo>
                      <a:pt x="148" y="408"/>
                    </a:lnTo>
                    <a:lnTo>
                      <a:pt x="136" y="386"/>
                    </a:lnTo>
                    <a:lnTo>
                      <a:pt x="128" y="364"/>
                    </a:lnTo>
                    <a:lnTo>
                      <a:pt x="124" y="338"/>
                    </a:lnTo>
                    <a:lnTo>
                      <a:pt x="120" y="314"/>
                    </a:lnTo>
                    <a:lnTo>
                      <a:pt x="120" y="314"/>
                    </a:lnTo>
                    <a:lnTo>
                      <a:pt x="122" y="292"/>
                    </a:lnTo>
                    <a:lnTo>
                      <a:pt x="126" y="268"/>
                    </a:lnTo>
                    <a:lnTo>
                      <a:pt x="132" y="244"/>
                    </a:lnTo>
                    <a:lnTo>
                      <a:pt x="142" y="220"/>
                    </a:lnTo>
                    <a:lnTo>
                      <a:pt x="154" y="200"/>
                    </a:lnTo>
                    <a:lnTo>
                      <a:pt x="162" y="190"/>
                    </a:lnTo>
                    <a:lnTo>
                      <a:pt x="170" y="182"/>
                    </a:lnTo>
                    <a:lnTo>
                      <a:pt x="180" y="176"/>
                    </a:lnTo>
                    <a:lnTo>
                      <a:pt x="190" y="170"/>
                    </a:lnTo>
                    <a:lnTo>
                      <a:pt x="200" y="166"/>
                    </a:lnTo>
                    <a:lnTo>
                      <a:pt x="212" y="164"/>
                    </a:lnTo>
                    <a:lnTo>
                      <a:pt x="212" y="164"/>
                    </a:lnTo>
                    <a:lnTo>
                      <a:pt x="222" y="164"/>
                    </a:lnTo>
                    <a:lnTo>
                      <a:pt x="222" y="164"/>
                    </a:lnTo>
                    <a:lnTo>
                      <a:pt x="238" y="164"/>
                    </a:lnTo>
                    <a:lnTo>
                      <a:pt x="254" y="166"/>
                    </a:lnTo>
                    <a:lnTo>
                      <a:pt x="268" y="172"/>
                    </a:lnTo>
                    <a:lnTo>
                      <a:pt x="280" y="178"/>
                    </a:lnTo>
                    <a:lnTo>
                      <a:pt x="290" y="188"/>
                    </a:lnTo>
                    <a:lnTo>
                      <a:pt x="298" y="200"/>
                    </a:lnTo>
                    <a:lnTo>
                      <a:pt x="302" y="214"/>
                    </a:lnTo>
                    <a:lnTo>
                      <a:pt x="304" y="232"/>
                    </a:lnTo>
                    <a:lnTo>
                      <a:pt x="304" y="4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" name="Freeform 84"/>
              <p:cNvSpPr>
                <a:spLocks noEditPoints="1"/>
              </p:cNvSpPr>
              <p:nvPr/>
            </p:nvSpPr>
            <p:spPr bwMode="auto">
              <a:xfrm>
                <a:off x="6141" y="4590"/>
                <a:ext cx="189" cy="573"/>
              </a:xfrm>
              <a:custGeom>
                <a:avLst/>
                <a:gdLst>
                  <a:gd name="T0" fmla="*/ 40 w 70"/>
                  <a:gd name="T1" fmla="*/ 0 h 212"/>
                  <a:gd name="T2" fmla="*/ 40 w 70"/>
                  <a:gd name="T3" fmla="*/ 0 h 212"/>
                  <a:gd name="T4" fmla="*/ 46 w 70"/>
                  <a:gd name="T5" fmla="*/ 2 h 212"/>
                  <a:gd name="T6" fmla="*/ 52 w 70"/>
                  <a:gd name="T7" fmla="*/ 6 h 212"/>
                  <a:gd name="T8" fmla="*/ 58 w 70"/>
                  <a:gd name="T9" fmla="*/ 14 h 212"/>
                  <a:gd name="T10" fmla="*/ 60 w 70"/>
                  <a:gd name="T11" fmla="*/ 22 h 212"/>
                  <a:gd name="T12" fmla="*/ 60 w 70"/>
                  <a:gd name="T13" fmla="*/ 22 h 212"/>
                  <a:gd name="T14" fmla="*/ 58 w 70"/>
                  <a:gd name="T15" fmla="*/ 30 h 212"/>
                  <a:gd name="T16" fmla="*/ 52 w 70"/>
                  <a:gd name="T17" fmla="*/ 36 h 212"/>
                  <a:gd name="T18" fmla="*/ 46 w 70"/>
                  <a:gd name="T19" fmla="*/ 40 h 212"/>
                  <a:gd name="T20" fmla="*/ 40 w 70"/>
                  <a:gd name="T21" fmla="*/ 42 h 212"/>
                  <a:gd name="T22" fmla="*/ 40 w 70"/>
                  <a:gd name="T23" fmla="*/ 42 h 212"/>
                  <a:gd name="T24" fmla="*/ 30 w 70"/>
                  <a:gd name="T25" fmla="*/ 40 h 212"/>
                  <a:gd name="T26" fmla="*/ 24 w 70"/>
                  <a:gd name="T27" fmla="*/ 36 h 212"/>
                  <a:gd name="T28" fmla="*/ 20 w 70"/>
                  <a:gd name="T29" fmla="*/ 30 h 212"/>
                  <a:gd name="T30" fmla="*/ 18 w 70"/>
                  <a:gd name="T31" fmla="*/ 22 h 212"/>
                  <a:gd name="T32" fmla="*/ 18 w 70"/>
                  <a:gd name="T33" fmla="*/ 22 h 212"/>
                  <a:gd name="T34" fmla="*/ 20 w 70"/>
                  <a:gd name="T35" fmla="*/ 14 h 212"/>
                  <a:gd name="T36" fmla="*/ 24 w 70"/>
                  <a:gd name="T37" fmla="*/ 6 h 212"/>
                  <a:gd name="T38" fmla="*/ 30 w 70"/>
                  <a:gd name="T39" fmla="*/ 2 h 212"/>
                  <a:gd name="T40" fmla="*/ 40 w 70"/>
                  <a:gd name="T41" fmla="*/ 0 h 212"/>
                  <a:gd name="T42" fmla="*/ 40 w 70"/>
                  <a:gd name="T43" fmla="*/ 0 h 212"/>
                  <a:gd name="T44" fmla="*/ 24 w 70"/>
                  <a:gd name="T45" fmla="*/ 102 h 212"/>
                  <a:gd name="T46" fmla="*/ 24 w 70"/>
                  <a:gd name="T47" fmla="*/ 102 h 212"/>
                  <a:gd name="T48" fmla="*/ 24 w 70"/>
                  <a:gd name="T49" fmla="*/ 94 h 212"/>
                  <a:gd name="T50" fmla="*/ 20 w 70"/>
                  <a:gd name="T51" fmla="*/ 88 h 212"/>
                  <a:gd name="T52" fmla="*/ 18 w 70"/>
                  <a:gd name="T53" fmla="*/ 86 h 212"/>
                  <a:gd name="T54" fmla="*/ 14 w 70"/>
                  <a:gd name="T55" fmla="*/ 84 h 212"/>
                  <a:gd name="T56" fmla="*/ 10 w 70"/>
                  <a:gd name="T57" fmla="*/ 82 h 212"/>
                  <a:gd name="T58" fmla="*/ 4 w 70"/>
                  <a:gd name="T59" fmla="*/ 82 h 212"/>
                  <a:gd name="T60" fmla="*/ 4 w 70"/>
                  <a:gd name="T61" fmla="*/ 82 h 212"/>
                  <a:gd name="T62" fmla="*/ 30 w 70"/>
                  <a:gd name="T63" fmla="*/ 72 h 212"/>
                  <a:gd name="T64" fmla="*/ 54 w 70"/>
                  <a:gd name="T65" fmla="*/ 58 h 212"/>
                  <a:gd name="T66" fmla="*/ 54 w 70"/>
                  <a:gd name="T67" fmla="*/ 186 h 212"/>
                  <a:gd name="T68" fmla="*/ 54 w 70"/>
                  <a:gd name="T69" fmla="*/ 186 h 212"/>
                  <a:gd name="T70" fmla="*/ 54 w 70"/>
                  <a:gd name="T71" fmla="*/ 198 h 212"/>
                  <a:gd name="T72" fmla="*/ 56 w 70"/>
                  <a:gd name="T73" fmla="*/ 204 h 212"/>
                  <a:gd name="T74" fmla="*/ 60 w 70"/>
                  <a:gd name="T75" fmla="*/ 208 h 212"/>
                  <a:gd name="T76" fmla="*/ 68 w 70"/>
                  <a:gd name="T77" fmla="*/ 208 h 212"/>
                  <a:gd name="T78" fmla="*/ 70 w 70"/>
                  <a:gd name="T79" fmla="*/ 212 h 212"/>
                  <a:gd name="T80" fmla="*/ 0 w 70"/>
                  <a:gd name="T81" fmla="*/ 212 h 212"/>
                  <a:gd name="T82" fmla="*/ 0 w 70"/>
                  <a:gd name="T83" fmla="*/ 208 h 212"/>
                  <a:gd name="T84" fmla="*/ 0 w 70"/>
                  <a:gd name="T85" fmla="*/ 208 h 212"/>
                  <a:gd name="T86" fmla="*/ 10 w 70"/>
                  <a:gd name="T87" fmla="*/ 208 h 212"/>
                  <a:gd name="T88" fmla="*/ 18 w 70"/>
                  <a:gd name="T89" fmla="*/ 204 h 212"/>
                  <a:gd name="T90" fmla="*/ 22 w 70"/>
                  <a:gd name="T91" fmla="*/ 196 h 212"/>
                  <a:gd name="T92" fmla="*/ 24 w 70"/>
                  <a:gd name="T93" fmla="*/ 186 h 212"/>
                  <a:gd name="T94" fmla="*/ 24 w 70"/>
                  <a:gd name="T95" fmla="*/ 102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0" h="212">
                    <a:moveTo>
                      <a:pt x="40" y="0"/>
                    </a:moveTo>
                    <a:lnTo>
                      <a:pt x="40" y="0"/>
                    </a:lnTo>
                    <a:lnTo>
                      <a:pt x="46" y="2"/>
                    </a:lnTo>
                    <a:lnTo>
                      <a:pt x="52" y="6"/>
                    </a:lnTo>
                    <a:lnTo>
                      <a:pt x="58" y="14"/>
                    </a:lnTo>
                    <a:lnTo>
                      <a:pt x="60" y="22"/>
                    </a:lnTo>
                    <a:lnTo>
                      <a:pt x="60" y="22"/>
                    </a:lnTo>
                    <a:lnTo>
                      <a:pt x="58" y="30"/>
                    </a:lnTo>
                    <a:lnTo>
                      <a:pt x="52" y="36"/>
                    </a:lnTo>
                    <a:lnTo>
                      <a:pt x="46" y="40"/>
                    </a:lnTo>
                    <a:lnTo>
                      <a:pt x="40" y="42"/>
                    </a:lnTo>
                    <a:lnTo>
                      <a:pt x="40" y="42"/>
                    </a:lnTo>
                    <a:lnTo>
                      <a:pt x="30" y="40"/>
                    </a:lnTo>
                    <a:lnTo>
                      <a:pt x="24" y="36"/>
                    </a:lnTo>
                    <a:lnTo>
                      <a:pt x="20" y="30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0" y="14"/>
                    </a:lnTo>
                    <a:lnTo>
                      <a:pt x="24" y="6"/>
                    </a:lnTo>
                    <a:lnTo>
                      <a:pt x="30" y="2"/>
                    </a:lnTo>
                    <a:lnTo>
                      <a:pt x="40" y="0"/>
                    </a:lnTo>
                    <a:lnTo>
                      <a:pt x="40" y="0"/>
                    </a:lnTo>
                    <a:close/>
                    <a:moveTo>
                      <a:pt x="24" y="102"/>
                    </a:moveTo>
                    <a:lnTo>
                      <a:pt x="24" y="102"/>
                    </a:lnTo>
                    <a:lnTo>
                      <a:pt x="24" y="94"/>
                    </a:lnTo>
                    <a:lnTo>
                      <a:pt x="20" y="88"/>
                    </a:lnTo>
                    <a:lnTo>
                      <a:pt x="18" y="86"/>
                    </a:lnTo>
                    <a:lnTo>
                      <a:pt x="14" y="84"/>
                    </a:lnTo>
                    <a:lnTo>
                      <a:pt x="10" y="82"/>
                    </a:lnTo>
                    <a:lnTo>
                      <a:pt x="4" y="82"/>
                    </a:lnTo>
                    <a:lnTo>
                      <a:pt x="4" y="82"/>
                    </a:lnTo>
                    <a:lnTo>
                      <a:pt x="30" y="72"/>
                    </a:lnTo>
                    <a:lnTo>
                      <a:pt x="54" y="58"/>
                    </a:lnTo>
                    <a:lnTo>
                      <a:pt x="54" y="186"/>
                    </a:lnTo>
                    <a:lnTo>
                      <a:pt x="54" y="186"/>
                    </a:lnTo>
                    <a:lnTo>
                      <a:pt x="54" y="198"/>
                    </a:lnTo>
                    <a:lnTo>
                      <a:pt x="56" y="204"/>
                    </a:lnTo>
                    <a:lnTo>
                      <a:pt x="60" y="208"/>
                    </a:lnTo>
                    <a:lnTo>
                      <a:pt x="68" y="208"/>
                    </a:lnTo>
                    <a:lnTo>
                      <a:pt x="70" y="212"/>
                    </a:lnTo>
                    <a:lnTo>
                      <a:pt x="0" y="212"/>
                    </a:lnTo>
                    <a:lnTo>
                      <a:pt x="0" y="208"/>
                    </a:lnTo>
                    <a:lnTo>
                      <a:pt x="0" y="208"/>
                    </a:lnTo>
                    <a:lnTo>
                      <a:pt x="10" y="208"/>
                    </a:lnTo>
                    <a:lnTo>
                      <a:pt x="18" y="204"/>
                    </a:lnTo>
                    <a:lnTo>
                      <a:pt x="22" y="196"/>
                    </a:lnTo>
                    <a:lnTo>
                      <a:pt x="24" y="186"/>
                    </a:lnTo>
                    <a:lnTo>
                      <a:pt x="24" y="10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" name="Freeform 85"/>
              <p:cNvSpPr>
                <a:spLocks noEditPoints="1"/>
              </p:cNvSpPr>
              <p:nvPr/>
            </p:nvSpPr>
            <p:spPr bwMode="auto">
              <a:xfrm>
                <a:off x="7677" y="4590"/>
                <a:ext cx="200" cy="573"/>
              </a:xfrm>
              <a:custGeom>
                <a:avLst/>
                <a:gdLst>
                  <a:gd name="T0" fmla="*/ 40 w 74"/>
                  <a:gd name="T1" fmla="*/ 0 h 212"/>
                  <a:gd name="T2" fmla="*/ 40 w 74"/>
                  <a:gd name="T3" fmla="*/ 0 h 212"/>
                  <a:gd name="T4" fmla="*/ 48 w 74"/>
                  <a:gd name="T5" fmla="*/ 2 h 212"/>
                  <a:gd name="T6" fmla="*/ 54 w 74"/>
                  <a:gd name="T7" fmla="*/ 6 h 212"/>
                  <a:gd name="T8" fmla="*/ 58 w 74"/>
                  <a:gd name="T9" fmla="*/ 14 h 212"/>
                  <a:gd name="T10" fmla="*/ 60 w 74"/>
                  <a:gd name="T11" fmla="*/ 22 h 212"/>
                  <a:gd name="T12" fmla="*/ 60 w 74"/>
                  <a:gd name="T13" fmla="*/ 22 h 212"/>
                  <a:gd name="T14" fmla="*/ 58 w 74"/>
                  <a:gd name="T15" fmla="*/ 30 h 212"/>
                  <a:gd name="T16" fmla="*/ 54 w 74"/>
                  <a:gd name="T17" fmla="*/ 36 h 212"/>
                  <a:gd name="T18" fmla="*/ 48 w 74"/>
                  <a:gd name="T19" fmla="*/ 40 h 212"/>
                  <a:gd name="T20" fmla="*/ 40 w 74"/>
                  <a:gd name="T21" fmla="*/ 42 h 212"/>
                  <a:gd name="T22" fmla="*/ 40 w 74"/>
                  <a:gd name="T23" fmla="*/ 42 h 212"/>
                  <a:gd name="T24" fmla="*/ 32 w 74"/>
                  <a:gd name="T25" fmla="*/ 40 h 212"/>
                  <a:gd name="T26" fmla="*/ 24 w 74"/>
                  <a:gd name="T27" fmla="*/ 36 h 212"/>
                  <a:gd name="T28" fmla="*/ 20 w 74"/>
                  <a:gd name="T29" fmla="*/ 30 h 212"/>
                  <a:gd name="T30" fmla="*/ 18 w 74"/>
                  <a:gd name="T31" fmla="*/ 22 h 212"/>
                  <a:gd name="T32" fmla="*/ 18 w 74"/>
                  <a:gd name="T33" fmla="*/ 22 h 212"/>
                  <a:gd name="T34" fmla="*/ 20 w 74"/>
                  <a:gd name="T35" fmla="*/ 14 h 212"/>
                  <a:gd name="T36" fmla="*/ 24 w 74"/>
                  <a:gd name="T37" fmla="*/ 6 h 212"/>
                  <a:gd name="T38" fmla="*/ 32 w 74"/>
                  <a:gd name="T39" fmla="*/ 2 h 212"/>
                  <a:gd name="T40" fmla="*/ 40 w 74"/>
                  <a:gd name="T41" fmla="*/ 0 h 212"/>
                  <a:gd name="T42" fmla="*/ 40 w 74"/>
                  <a:gd name="T43" fmla="*/ 0 h 212"/>
                  <a:gd name="T44" fmla="*/ 24 w 74"/>
                  <a:gd name="T45" fmla="*/ 102 h 212"/>
                  <a:gd name="T46" fmla="*/ 24 w 74"/>
                  <a:gd name="T47" fmla="*/ 102 h 212"/>
                  <a:gd name="T48" fmla="*/ 24 w 74"/>
                  <a:gd name="T49" fmla="*/ 94 h 212"/>
                  <a:gd name="T50" fmla="*/ 22 w 74"/>
                  <a:gd name="T51" fmla="*/ 88 h 212"/>
                  <a:gd name="T52" fmla="*/ 20 w 74"/>
                  <a:gd name="T53" fmla="*/ 86 h 212"/>
                  <a:gd name="T54" fmla="*/ 16 w 74"/>
                  <a:gd name="T55" fmla="*/ 84 h 212"/>
                  <a:gd name="T56" fmla="*/ 10 w 74"/>
                  <a:gd name="T57" fmla="*/ 82 h 212"/>
                  <a:gd name="T58" fmla="*/ 4 w 74"/>
                  <a:gd name="T59" fmla="*/ 82 h 212"/>
                  <a:gd name="T60" fmla="*/ 4 w 74"/>
                  <a:gd name="T61" fmla="*/ 82 h 212"/>
                  <a:gd name="T62" fmla="*/ 30 w 74"/>
                  <a:gd name="T63" fmla="*/ 72 h 212"/>
                  <a:gd name="T64" fmla="*/ 54 w 74"/>
                  <a:gd name="T65" fmla="*/ 58 h 212"/>
                  <a:gd name="T66" fmla="*/ 54 w 74"/>
                  <a:gd name="T67" fmla="*/ 186 h 212"/>
                  <a:gd name="T68" fmla="*/ 54 w 74"/>
                  <a:gd name="T69" fmla="*/ 186 h 212"/>
                  <a:gd name="T70" fmla="*/ 56 w 74"/>
                  <a:gd name="T71" fmla="*/ 198 h 212"/>
                  <a:gd name="T72" fmla="*/ 60 w 74"/>
                  <a:gd name="T73" fmla="*/ 204 h 212"/>
                  <a:gd name="T74" fmla="*/ 66 w 74"/>
                  <a:gd name="T75" fmla="*/ 208 h 212"/>
                  <a:gd name="T76" fmla="*/ 74 w 74"/>
                  <a:gd name="T77" fmla="*/ 208 h 212"/>
                  <a:gd name="T78" fmla="*/ 74 w 74"/>
                  <a:gd name="T79" fmla="*/ 212 h 212"/>
                  <a:gd name="T80" fmla="*/ 0 w 74"/>
                  <a:gd name="T81" fmla="*/ 212 h 212"/>
                  <a:gd name="T82" fmla="*/ 0 w 74"/>
                  <a:gd name="T83" fmla="*/ 208 h 212"/>
                  <a:gd name="T84" fmla="*/ 0 w 74"/>
                  <a:gd name="T85" fmla="*/ 208 h 212"/>
                  <a:gd name="T86" fmla="*/ 12 w 74"/>
                  <a:gd name="T87" fmla="*/ 208 h 212"/>
                  <a:gd name="T88" fmla="*/ 20 w 74"/>
                  <a:gd name="T89" fmla="*/ 204 h 212"/>
                  <a:gd name="T90" fmla="*/ 22 w 74"/>
                  <a:gd name="T91" fmla="*/ 196 h 212"/>
                  <a:gd name="T92" fmla="*/ 24 w 74"/>
                  <a:gd name="T93" fmla="*/ 186 h 212"/>
                  <a:gd name="T94" fmla="*/ 24 w 74"/>
                  <a:gd name="T95" fmla="*/ 102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4" h="212">
                    <a:moveTo>
                      <a:pt x="40" y="0"/>
                    </a:moveTo>
                    <a:lnTo>
                      <a:pt x="40" y="0"/>
                    </a:lnTo>
                    <a:lnTo>
                      <a:pt x="48" y="2"/>
                    </a:lnTo>
                    <a:lnTo>
                      <a:pt x="54" y="6"/>
                    </a:lnTo>
                    <a:lnTo>
                      <a:pt x="58" y="14"/>
                    </a:lnTo>
                    <a:lnTo>
                      <a:pt x="60" y="22"/>
                    </a:lnTo>
                    <a:lnTo>
                      <a:pt x="60" y="22"/>
                    </a:lnTo>
                    <a:lnTo>
                      <a:pt x="58" y="30"/>
                    </a:lnTo>
                    <a:lnTo>
                      <a:pt x="54" y="36"/>
                    </a:lnTo>
                    <a:lnTo>
                      <a:pt x="48" y="40"/>
                    </a:lnTo>
                    <a:lnTo>
                      <a:pt x="40" y="42"/>
                    </a:lnTo>
                    <a:lnTo>
                      <a:pt x="40" y="42"/>
                    </a:lnTo>
                    <a:lnTo>
                      <a:pt x="32" y="40"/>
                    </a:lnTo>
                    <a:lnTo>
                      <a:pt x="24" y="36"/>
                    </a:lnTo>
                    <a:lnTo>
                      <a:pt x="20" y="30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0" y="14"/>
                    </a:lnTo>
                    <a:lnTo>
                      <a:pt x="24" y="6"/>
                    </a:lnTo>
                    <a:lnTo>
                      <a:pt x="32" y="2"/>
                    </a:lnTo>
                    <a:lnTo>
                      <a:pt x="40" y="0"/>
                    </a:lnTo>
                    <a:lnTo>
                      <a:pt x="40" y="0"/>
                    </a:lnTo>
                    <a:close/>
                    <a:moveTo>
                      <a:pt x="24" y="102"/>
                    </a:moveTo>
                    <a:lnTo>
                      <a:pt x="24" y="102"/>
                    </a:lnTo>
                    <a:lnTo>
                      <a:pt x="24" y="94"/>
                    </a:lnTo>
                    <a:lnTo>
                      <a:pt x="22" y="88"/>
                    </a:lnTo>
                    <a:lnTo>
                      <a:pt x="20" y="86"/>
                    </a:lnTo>
                    <a:lnTo>
                      <a:pt x="16" y="84"/>
                    </a:lnTo>
                    <a:lnTo>
                      <a:pt x="10" y="82"/>
                    </a:lnTo>
                    <a:lnTo>
                      <a:pt x="4" y="82"/>
                    </a:lnTo>
                    <a:lnTo>
                      <a:pt x="4" y="82"/>
                    </a:lnTo>
                    <a:lnTo>
                      <a:pt x="30" y="72"/>
                    </a:lnTo>
                    <a:lnTo>
                      <a:pt x="54" y="58"/>
                    </a:lnTo>
                    <a:lnTo>
                      <a:pt x="54" y="186"/>
                    </a:lnTo>
                    <a:lnTo>
                      <a:pt x="54" y="186"/>
                    </a:lnTo>
                    <a:lnTo>
                      <a:pt x="56" y="198"/>
                    </a:lnTo>
                    <a:lnTo>
                      <a:pt x="60" y="204"/>
                    </a:lnTo>
                    <a:lnTo>
                      <a:pt x="66" y="208"/>
                    </a:lnTo>
                    <a:lnTo>
                      <a:pt x="74" y="208"/>
                    </a:lnTo>
                    <a:lnTo>
                      <a:pt x="74" y="212"/>
                    </a:lnTo>
                    <a:lnTo>
                      <a:pt x="0" y="212"/>
                    </a:lnTo>
                    <a:lnTo>
                      <a:pt x="0" y="208"/>
                    </a:lnTo>
                    <a:lnTo>
                      <a:pt x="0" y="208"/>
                    </a:lnTo>
                    <a:lnTo>
                      <a:pt x="12" y="208"/>
                    </a:lnTo>
                    <a:lnTo>
                      <a:pt x="20" y="204"/>
                    </a:lnTo>
                    <a:lnTo>
                      <a:pt x="22" y="196"/>
                    </a:lnTo>
                    <a:lnTo>
                      <a:pt x="24" y="186"/>
                    </a:lnTo>
                    <a:lnTo>
                      <a:pt x="24" y="10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31" name="Group 3"/>
          <p:cNvGrpSpPr>
            <a:grpSpLocks/>
          </p:cNvGrpSpPr>
          <p:nvPr/>
        </p:nvGrpSpPr>
        <p:grpSpPr bwMode="auto">
          <a:xfrm>
            <a:off x="0" y="1981200"/>
            <a:ext cx="9144000" cy="1066800"/>
            <a:chOff x="0" y="0"/>
            <a:chExt cx="5760" cy="672"/>
          </a:xfrm>
        </p:grpSpPr>
        <p:sp>
          <p:nvSpPr>
            <p:cNvPr id="32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136" cy="672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/>
              <a:r>
                <a:rPr lang="en-US" sz="4400" b="1" dirty="0" smtClean="0">
                  <a:solidFill>
                    <a:srgbClr val="FFFF00"/>
                  </a:solidFill>
                  <a:latin typeface="Garamond" pitchFamily="18" charset="0"/>
                </a:rPr>
                <a:t>Data Entry Flow</a:t>
              </a:r>
              <a:endParaRPr lang="en-US" sz="4400" b="1" dirty="0">
                <a:solidFill>
                  <a:srgbClr val="FFFF00"/>
                </a:solidFill>
                <a:latin typeface="Garamond" pitchFamily="18" charset="0"/>
              </a:endParaRPr>
            </a:p>
          </p:txBody>
        </p:sp>
        <p:pic>
          <p:nvPicPr>
            <p:cNvPr id="33" name="Picture 5" descr="ALU_icon_rnd_lg_navy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088" y="0"/>
              <a:ext cx="672" cy="672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21383179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304800" y="1219200"/>
            <a:ext cx="8458200" cy="5105400"/>
          </a:xfrm>
          <a:prstGeom prst="rect">
            <a:avLst/>
          </a:prstGeom>
          <a:solidFill>
            <a:schemeClr val="tx1">
              <a:alpha val="80000"/>
            </a:schemeClr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800" b="1" dirty="0" smtClea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rPr>
              <a:t>Data is entered in a specific sequence</a:t>
            </a:r>
          </a:p>
          <a:p>
            <a:pPr lvl="1">
              <a:lnSpc>
                <a:spcPct val="90000"/>
              </a:lnSpc>
            </a:pPr>
            <a:r>
              <a:rPr lang="en-US" sz="2400" b="1" dirty="0" smtClea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rPr>
              <a:t>Building on the previous data entry in each step</a:t>
            </a:r>
          </a:p>
          <a:p>
            <a:pPr lvl="1">
              <a:lnSpc>
                <a:spcPct val="90000"/>
              </a:lnSpc>
            </a:pPr>
            <a:endParaRPr lang="en-US" sz="2400" b="1" dirty="0">
              <a:solidFill>
                <a:srgbClr val="FFFFFF"/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en-US" sz="2800" b="1" dirty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rPr>
              <a:t>Pre-requisite data entry </a:t>
            </a:r>
            <a:endParaRPr lang="en-US" b="1" dirty="0" smtClean="0">
              <a:solidFill>
                <a:srgbClr val="FFFFFF"/>
              </a:solidFill>
              <a:latin typeface="Garamond" pitchFamily="18" charset="0"/>
              <a:cs typeface="Times New Roman" pitchFamily="18" charset="0"/>
            </a:endParaRPr>
          </a:p>
          <a:p>
            <a:pPr lvl="1">
              <a:lnSpc>
                <a:spcPct val="90000"/>
              </a:lnSpc>
            </a:pPr>
            <a:r>
              <a:rPr lang="en-US" sz="2400" b="1" dirty="0" smtClea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rPr>
              <a:t>System is locked until session is initiated</a:t>
            </a:r>
          </a:p>
          <a:p>
            <a:pPr lvl="1">
              <a:lnSpc>
                <a:spcPct val="90000"/>
              </a:lnSpc>
            </a:pPr>
            <a:r>
              <a:rPr lang="en-US" sz="2400" b="1" dirty="0" smtClea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rPr>
              <a:t>Each step will open another part of system as valid data are entered</a:t>
            </a:r>
          </a:p>
          <a:p>
            <a:pPr lvl="2">
              <a:lnSpc>
                <a:spcPct val="90000"/>
              </a:lnSpc>
            </a:pPr>
            <a:r>
              <a:rPr lang="en-US" sz="2000" b="1" dirty="0" smtClea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rPr>
              <a:t>Data do not have to be complete but must be valid</a:t>
            </a:r>
          </a:p>
          <a:p>
            <a:pPr lvl="1">
              <a:lnSpc>
                <a:spcPct val="90000"/>
              </a:lnSpc>
            </a:pPr>
            <a:r>
              <a:rPr lang="en-US" sz="2400" b="1" dirty="0" smtClea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rPr>
              <a:t>Prevents errors </a:t>
            </a:r>
          </a:p>
        </p:txBody>
      </p: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0" y="0"/>
            <a:ext cx="9144000" cy="1066800"/>
            <a:chOff x="0" y="0"/>
            <a:chExt cx="5760" cy="672"/>
          </a:xfrm>
        </p:grpSpPr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0" y="0"/>
              <a:ext cx="5136" cy="672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/>
              <a:r>
                <a:rPr lang="en-US" sz="4400" b="1" dirty="0" smtClean="0">
                  <a:solidFill>
                    <a:srgbClr val="FFFF00"/>
                  </a:solidFill>
                  <a:latin typeface="Garamond" pitchFamily="18" charset="0"/>
                </a:rPr>
                <a:t>Data Entry Flow</a:t>
              </a:r>
              <a:endParaRPr lang="en-US" sz="4400" b="1" dirty="0">
                <a:solidFill>
                  <a:srgbClr val="FFFF00"/>
                </a:solidFill>
                <a:latin typeface="Garamond" pitchFamily="18" charset="0"/>
              </a:endParaRPr>
            </a:p>
          </p:txBody>
        </p:sp>
        <p:pic>
          <p:nvPicPr>
            <p:cNvPr id="15" name="Picture 14" descr="ALU_icon_rnd_lg_navy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88" y="0"/>
              <a:ext cx="672" cy="672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279561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304800" y="1219200"/>
            <a:ext cx="8458200" cy="5105400"/>
          </a:xfrm>
          <a:prstGeom prst="rect">
            <a:avLst/>
          </a:prstGeom>
          <a:solidFill>
            <a:schemeClr val="tx1">
              <a:alpha val="80000"/>
            </a:schemeClr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800" b="1" dirty="0" smtClea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rPr>
              <a:t>Validation checks after each step</a:t>
            </a:r>
          </a:p>
          <a:p>
            <a:pPr lvl="1">
              <a:lnSpc>
                <a:spcPct val="90000"/>
              </a:lnSpc>
            </a:pPr>
            <a:r>
              <a:rPr lang="en-US" sz="2400" b="1" dirty="0" smtClea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rPr>
              <a:t>Ensure internal data integrity</a:t>
            </a:r>
          </a:p>
          <a:p>
            <a:pPr lvl="1">
              <a:lnSpc>
                <a:spcPct val="90000"/>
              </a:lnSpc>
            </a:pPr>
            <a:r>
              <a:rPr lang="en-US" sz="2400" b="1" dirty="0" smtClea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rPr>
              <a:t>Identifies steps that are not complete or influenced by a change in data</a:t>
            </a:r>
          </a:p>
          <a:p>
            <a:pPr lvl="1">
              <a:lnSpc>
                <a:spcPct val="90000"/>
              </a:lnSpc>
            </a:pPr>
            <a:endParaRPr lang="en-US" sz="2400" b="1" dirty="0" smtClean="0">
              <a:solidFill>
                <a:srgbClr val="FFFFFF"/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en-US" sz="2800" b="1" dirty="0" smtClea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rPr>
              <a:t>Types of errors</a:t>
            </a:r>
            <a:endParaRPr lang="en-US" sz="2800" b="1" dirty="0">
              <a:solidFill>
                <a:srgbClr val="FFFFFF"/>
              </a:solidFill>
              <a:latin typeface="Garamond" pitchFamily="18" charset="0"/>
              <a:cs typeface="Times New Roman" pitchFamily="18" charset="0"/>
            </a:endParaRPr>
          </a:p>
          <a:p>
            <a:pPr lvl="1">
              <a:lnSpc>
                <a:spcPct val="90000"/>
              </a:lnSpc>
            </a:pPr>
            <a:r>
              <a:rPr lang="en-US" sz="2400" b="1" dirty="0" smtClea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rPr>
              <a:t>Missing data</a:t>
            </a:r>
          </a:p>
          <a:p>
            <a:pPr lvl="1">
              <a:lnSpc>
                <a:spcPct val="90000"/>
              </a:lnSpc>
            </a:pPr>
            <a:r>
              <a:rPr lang="en-US" sz="2400" b="1" dirty="0" smtClea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rPr>
              <a:t>Inappropriate characters</a:t>
            </a:r>
          </a:p>
          <a:p>
            <a:pPr lvl="1">
              <a:lnSpc>
                <a:spcPct val="90000"/>
              </a:lnSpc>
            </a:pPr>
            <a:r>
              <a:rPr lang="en-US" sz="2400" b="1" dirty="0" smtClea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rPr>
              <a:t>Inappropriate data</a:t>
            </a:r>
          </a:p>
          <a:p>
            <a:pPr lvl="2">
              <a:lnSpc>
                <a:spcPct val="90000"/>
              </a:lnSpc>
            </a:pPr>
            <a:r>
              <a:rPr lang="en-US" sz="2000" b="1" dirty="0" smtClea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rPr>
              <a:t>Invalid land areas</a:t>
            </a:r>
          </a:p>
          <a:p>
            <a:pPr lvl="2">
              <a:lnSpc>
                <a:spcPct val="90000"/>
              </a:lnSpc>
            </a:pPr>
            <a:r>
              <a:rPr lang="en-US" sz="2000" b="1" dirty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rPr>
              <a:t>nvalid livestock totals</a:t>
            </a:r>
          </a:p>
          <a:p>
            <a:pPr lvl="2">
              <a:lnSpc>
                <a:spcPct val="90000"/>
              </a:lnSpc>
            </a:pPr>
            <a:r>
              <a:rPr lang="en-US" sz="2000" b="1" dirty="0" smtClea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rPr>
              <a:t>Invalid lime or N fertilizer totals</a:t>
            </a:r>
          </a:p>
        </p:txBody>
      </p: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0" y="0"/>
            <a:ext cx="9144000" cy="1066800"/>
            <a:chOff x="0" y="0"/>
            <a:chExt cx="5760" cy="672"/>
          </a:xfrm>
        </p:grpSpPr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0" y="0"/>
              <a:ext cx="5136" cy="672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/>
              <a:r>
                <a:rPr lang="en-US" sz="4400" b="1" dirty="0" smtClean="0">
                  <a:solidFill>
                    <a:srgbClr val="FFFF00"/>
                  </a:solidFill>
                  <a:latin typeface="Garamond" pitchFamily="18" charset="0"/>
                </a:rPr>
                <a:t>Validation Checks</a:t>
              </a:r>
              <a:endParaRPr lang="en-US" sz="4400" b="1" dirty="0">
                <a:solidFill>
                  <a:srgbClr val="FFFF00"/>
                </a:solidFill>
                <a:latin typeface="Garamond" pitchFamily="18" charset="0"/>
              </a:endParaRPr>
            </a:p>
          </p:txBody>
        </p:sp>
        <p:pic>
          <p:nvPicPr>
            <p:cNvPr id="15" name="Picture 14" descr="ALU_icon_rnd_lg_navy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88" y="0"/>
              <a:ext cx="672" cy="672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67825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304800" y="1219200"/>
            <a:ext cx="8458200" cy="5105400"/>
          </a:xfrm>
          <a:prstGeom prst="rect">
            <a:avLst/>
          </a:prstGeom>
          <a:solidFill>
            <a:schemeClr val="tx1">
              <a:alpha val="80000"/>
            </a:schemeClr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800" b="1" dirty="0" smtClea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rPr>
              <a:t>Program System Flags</a:t>
            </a:r>
            <a:endParaRPr lang="en-US" sz="2400" b="1" dirty="0" smtClean="0">
              <a:solidFill>
                <a:srgbClr val="FFFFFF"/>
              </a:solidFill>
              <a:latin typeface="Garamond" pitchFamily="18" charset="0"/>
              <a:cs typeface="Times New Roman" pitchFamily="18" charset="0"/>
            </a:endParaRPr>
          </a:p>
          <a:p>
            <a:pPr lvl="1">
              <a:lnSpc>
                <a:spcPct val="90000"/>
              </a:lnSpc>
            </a:pPr>
            <a:r>
              <a:rPr lang="en-US" sz="2400" b="1" dirty="0" smtClea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rPr>
              <a:t>“+” </a:t>
            </a:r>
            <a:r>
              <a:rPr lang="en-US" sz="2400" b="1" dirty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rPr>
              <a:t>means that data entry passed the validation</a:t>
            </a:r>
          </a:p>
          <a:p>
            <a:pPr lvl="1">
              <a:lnSpc>
                <a:spcPct val="90000"/>
              </a:lnSpc>
            </a:pPr>
            <a:r>
              <a:rPr lang="en-US" sz="2400" b="1" dirty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rPr>
              <a:t>“-” means that data entry has not passed </a:t>
            </a:r>
            <a:r>
              <a:rPr lang="en-US" sz="2400" b="1" dirty="0" smtClea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rPr>
              <a:t>validation</a:t>
            </a:r>
          </a:p>
          <a:p>
            <a:pPr lvl="1">
              <a:lnSpc>
                <a:spcPct val="90000"/>
              </a:lnSpc>
            </a:pPr>
            <a:r>
              <a:rPr lang="en-US" sz="2400" b="1" dirty="0" smtClea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rPr>
              <a:t>Program system will reset flags if you make changes in the data</a:t>
            </a:r>
          </a:p>
          <a:p>
            <a:pPr lvl="1">
              <a:lnSpc>
                <a:spcPct val="90000"/>
              </a:lnSpc>
            </a:pPr>
            <a:endParaRPr lang="en-US" sz="2400" b="1" dirty="0">
              <a:solidFill>
                <a:srgbClr val="FFFFFF"/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en-US" sz="2800" b="1" dirty="0" smtClea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rPr>
              <a:t>Session flags can be viewed by clicking the “Session Status” button on main window of program </a:t>
            </a:r>
          </a:p>
        </p:txBody>
      </p: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0" y="0"/>
            <a:ext cx="9144000" cy="1066800"/>
            <a:chOff x="0" y="0"/>
            <a:chExt cx="5760" cy="672"/>
          </a:xfrm>
        </p:grpSpPr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0" y="0"/>
              <a:ext cx="5136" cy="672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/>
              <a:r>
                <a:rPr lang="en-US" sz="4400" b="1" dirty="0" smtClean="0">
                  <a:solidFill>
                    <a:srgbClr val="FFFF00"/>
                  </a:solidFill>
                  <a:latin typeface="Garamond" pitchFamily="18" charset="0"/>
                </a:rPr>
                <a:t>Validation Checks</a:t>
              </a:r>
              <a:endParaRPr lang="en-US" sz="4400" b="1" dirty="0">
                <a:solidFill>
                  <a:srgbClr val="FFFF00"/>
                </a:solidFill>
                <a:latin typeface="Garamond" pitchFamily="18" charset="0"/>
              </a:endParaRPr>
            </a:p>
          </p:txBody>
        </p:sp>
        <p:pic>
          <p:nvPicPr>
            <p:cNvPr id="15" name="Picture 14" descr="ALU_icon_rnd_lg_navy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88" y="0"/>
              <a:ext cx="672" cy="672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64140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1676400"/>
            <a:ext cx="9144000" cy="4495800"/>
          </a:xfrm>
          <a:prstGeom prst="rect">
            <a:avLst/>
          </a:prstGeom>
          <a:solidFill>
            <a:schemeClr val="tx2">
              <a:alpha val="7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algn="ctr">
              <a:spcBef>
                <a:spcPct val="20000"/>
              </a:spcBef>
            </a:pPr>
            <a:r>
              <a:rPr lang="en-US" sz="3200" b="1" dirty="0" smtClean="0">
                <a:solidFill>
                  <a:srgbClr val="FFFFFF"/>
                </a:solidFill>
                <a:latin typeface="Garamond" pitchFamily="18" charset="0"/>
              </a:rPr>
              <a:t>Free download from:</a:t>
            </a:r>
          </a:p>
          <a:p>
            <a:pPr marL="342900" indent="-342900" algn="ctr">
              <a:spcBef>
                <a:spcPct val="20000"/>
              </a:spcBef>
            </a:pPr>
            <a:r>
              <a:rPr lang="es-ES" sz="3200" dirty="0" smtClean="0">
                <a:hlinkClick r:id="rId2"/>
              </a:rPr>
              <a:t>www.nrel.colostate.edu/projects/ghgtool/software.php</a:t>
            </a:r>
            <a:endParaRPr lang="en-US" sz="3200" b="1" dirty="0">
              <a:solidFill>
                <a:srgbClr val="FFFFFF"/>
              </a:solidFill>
              <a:latin typeface="Garamond" pitchFamily="18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0"/>
            <a:ext cx="9144000" cy="1066800"/>
            <a:chOff x="0" y="0"/>
            <a:chExt cx="5760" cy="672"/>
          </a:xfrm>
        </p:grpSpPr>
        <p:sp>
          <p:nvSpPr>
            <p:cNvPr id="3076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136" cy="672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sz="4400" b="1" dirty="0" smtClean="0">
                  <a:solidFill>
                    <a:srgbClr val="FFFF00"/>
                  </a:solidFill>
                  <a:latin typeface="Garamond" pitchFamily="18" charset="0"/>
                </a:rPr>
                <a:t>ALU software</a:t>
              </a:r>
              <a:endParaRPr lang="en-US" sz="4400" b="1" dirty="0">
                <a:solidFill>
                  <a:srgbClr val="FFFF00"/>
                </a:solidFill>
                <a:latin typeface="Garamond" pitchFamily="18" charset="0"/>
              </a:endParaRPr>
            </a:p>
          </p:txBody>
        </p:sp>
        <p:pic>
          <p:nvPicPr>
            <p:cNvPr id="3077" name="Picture 5" descr="ALU_icon_rnd_lg_navy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88" y="0"/>
              <a:ext cx="672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5247310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52400" y="1295400"/>
            <a:ext cx="8763000" cy="5334000"/>
          </a:xfrm>
          <a:prstGeom prst="rect">
            <a:avLst/>
          </a:prstGeom>
          <a:solidFill>
            <a:schemeClr val="tx1">
              <a:alpha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800" b="1" dirty="0" smtClean="0">
                <a:solidFill>
                  <a:schemeClr val="bg1"/>
                </a:solidFill>
                <a:latin typeface="Garamond" pitchFamily="18" charset="0"/>
              </a:rPr>
              <a:t>Agriculture and LULUCF require considerable data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10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800" b="1" dirty="0" smtClean="0">
                <a:solidFill>
                  <a:schemeClr val="bg1"/>
                </a:solidFill>
                <a:latin typeface="Garamond" pitchFamily="18" charset="0"/>
              </a:rPr>
              <a:t>Relational database structure with efficient storage of data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10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800" b="1" dirty="0" smtClean="0">
                <a:solidFill>
                  <a:srgbClr val="FFFF99"/>
                </a:solidFill>
                <a:latin typeface="Garamond" pitchFamily="18" charset="0"/>
              </a:rPr>
              <a:t>Goals: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800" b="1" dirty="0" smtClean="0">
                <a:solidFill>
                  <a:srgbClr val="FFFF99"/>
                </a:solidFill>
                <a:latin typeface="Garamond" pitchFamily="18" charset="0"/>
              </a:rPr>
              <a:t>assign </a:t>
            </a:r>
            <a:r>
              <a:rPr lang="en-US" sz="2800" b="1" dirty="0">
                <a:solidFill>
                  <a:srgbClr val="FFFF99"/>
                </a:solidFill>
                <a:latin typeface="Garamond" pitchFamily="18" charset="0"/>
              </a:rPr>
              <a:t>emission factors </a:t>
            </a:r>
            <a:r>
              <a:rPr lang="en-US" sz="2800" b="1" dirty="0" smtClean="0">
                <a:solidFill>
                  <a:srgbClr val="FFFF99"/>
                </a:solidFill>
                <a:latin typeface="Garamond" pitchFamily="18" charset="0"/>
              </a:rPr>
              <a:t>automatically to activity data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800" b="1" dirty="0" smtClean="0">
                <a:solidFill>
                  <a:srgbClr val="FFFF99"/>
                </a:solidFill>
                <a:latin typeface="Garamond" pitchFamily="18" charset="0"/>
              </a:rPr>
              <a:t>relate activity data and emission factors directly to calculations</a:t>
            </a:r>
          </a:p>
        </p:txBody>
      </p:sp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0" y="0"/>
            <a:ext cx="9144000" cy="1066800"/>
            <a:chOff x="0" y="0"/>
            <a:chExt cx="5760" cy="672"/>
          </a:xfrm>
        </p:grpSpPr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136" cy="672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/>
              <a:r>
                <a:rPr lang="en-US" b="1" dirty="0" smtClean="0">
                  <a:solidFill>
                    <a:srgbClr val="FFFF00"/>
                  </a:solidFill>
                  <a:latin typeface="Garamond" pitchFamily="18" charset="0"/>
                </a:rPr>
                <a:t>Data Management</a:t>
              </a:r>
              <a:endParaRPr lang="en-US" b="1" dirty="0">
                <a:solidFill>
                  <a:srgbClr val="FFFF00"/>
                </a:solidFill>
                <a:latin typeface="Garamond" pitchFamily="18" charset="0"/>
              </a:endParaRPr>
            </a:p>
          </p:txBody>
        </p:sp>
        <p:pic>
          <p:nvPicPr>
            <p:cNvPr id="9" name="Picture 5" descr="ALU_icon_rnd_lg_navy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88" y="0"/>
              <a:ext cx="672" cy="672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41676043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10"/>
          <p:cNvGrpSpPr>
            <a:grpSpLocks/>
          </p:cNvGrpSpPr>
          <p:nvPr/>
        </p:nvGrpSpPr>
        <p:grpSpPr bwMode="auto">
          <a:xfrm>
            <a:off x="0" y="0"/>
            <a:ext cx="9144000" cy="1066800"/>
            <a:chOff x="0" y="0"/>
            <a:chExt cx="5760" cy="672"/>
          </a:xfrm>
        </p:grpSpPr>
        <p:sp>
          <p:nvSpPr>
            <p:cNvPr id="19460" name="Rectangle 8"/>
            <p:cNvSpPr>
              <a:spLocks noChangeArrowheads="1"/>
            </p:cNvSpPr>
            <p:nvPr/>
          </p:nvSpPr>
          <p:spPr bwMode="auto">
            <a:xfrm>
              <a:off x="0" y="0"/>
              <a:ext cx="5136" cy="672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b="1" dirty="0" smtClean="0">
                  <a:solidFill>
                    <a:srgbClr val="FFFF00"/>
                  </a:solidFill>
                  <a:latin typeface="Garamond" pitchFamily="18" charset="0"/>
                </a:rPr>
                <a:t>Tier 1 and Tier 2  Methods</a:t>
              </a:r>
              <a:endParaRPr lang="en-US" b="1" dirty="0">
                <a:solidFill>
                  <a:srgbClr val="FFFF00"/>
                </a:solidFill>
                <a:latin typeface="Garamond" pitchFamily="18" charset="0"/>
              </a:endParaRPr>
            </a:p>
          </p:txBody>
        </p:sp>
        <p:pic>
          <p:nvPicPr>
            <p:cNvPr id="19461" name="Picture 9" descr="ALU_icon_rnd_lg_navy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88" y="0"/>
              <a:ext cx="672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05867" name="Rectangle 11"/>
          <p:cNvSpPr>
            <a:spLocks noChangeArrowheads="1"/>
          </p:cNvSpPr>
          <p:nvPr/>
        </p:nvSpPr>
        <p:spPr bwMode="auto">
          <a:xfrm>
            <a:off x="76200" y="1143000"/>
            <a:ext cx="8915400" cy="5638800"/>
          </a:xfrm>
          <a:prstGeom prst="rect">
            <a:avLst/>
          </a:prstGeom>
          <a:solidFill>
            <a:schemeClr val="tx1">
              <a:alpha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800" b="1" dirty="0" smtClean="0">
                <a:solidFill>
                  <a:srgbClr val="FFFFFF"/>
                </a:solidFill>
                <a:latin typeface="Garamond" pitchFamily="18" charset="0"/>
              </a:rPr>
              <a:t>Tier 1 is acceptable for reporting but default emission factors can lead to significant biases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endParaRPr lang="en-US" sz="1000" b="1" dirty="0">
              <a:solidFill>
                <a:srgbClr val="FFFFFF"/>
              </a:solidFill>
              <a:latin typeface="Garamond" pitchFamily="18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800" b="1" dirty="0" smtClean="0">
                <a:solidFill>
                  <a:srgbClr val="FFFFFF"/>
                </a:solidFill>
                <a:latin typeface="Garamond" pitchFamily="18" charset="0"/>
              </a:rPr>
              <a:t>Tier 2 is encouraged for key categories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endParaRPr lang="en-US" sz="1000" b="1" dirty="0">
              <a:solidFill>
                <a:srgbClr val="FFFFFF"/>
              </a:solidFill>
              <a:latin typeface="Garamond" pitchFamily="18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800" b="1" dirty="0" smtClean="0">
                <a:solidFill>
                  <a:srgbClr val="FFFFFF"/>
                </a:solidFill>
                <a:latin typeface="Garamond" pitchFamily="18" charset="0"/>
              </a:rPr>
              <a:t>Limited strata for assigning Tier 2 factors in spreadsheets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endParaRPr lang="en-US" sz="1000" b="1" dirty="0">
              <a:solidFill>
                <a:srgbClr val="FFFFFF"/>
              </a:solidFill>
              <a:latin typeface="Garamond" pitchFamily="18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800" b="1" dirty="0" smtClean="0">
                <a:solidFill>
                  <a:srgbClr val="FFFF99"/>
                </a:solidFill>
                <a:latin typeface="Garamond" pitchFamily="18" charset="0"/>
              </a:rPr>
              <a:t>Goals: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800" b="1" dirty="0" smtClean="0">
                <a:solidFill>
                  <a:srgbClr val="FFFF99"/>
                </a:solidFill>
                <a:latin typeface="Garamond" pitchFamily="18" charset="0"/>
              </a:rPr>
              <a:t>facilitate application of Tier 2 methods from activity data compilation to assignment factors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800" b="1" dirty="0" smtClean="0">
                <a:solidFill>
                  <a:srgbClr val="FFFF99"/>
                </a:solidFill>
                <a:latin typeface="Garamond" pitchFamily="18" charset="0"/>
              </a:rPr>
              <a:t>provide more opportunity for stratifying the land base or livestock population</a:t>
            </a:r>
            <a:endParaRPr lang="en-US" sz="2800" b="1" dirty="0">
              <a:solidFill>
                <a:srgbClr val="FFFF99"/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2526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05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505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5058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10"/>
          <p:cNvGrpSpPr>
            <a:grpSpLocks/>
          </p:cNvGrpSpPr>
          <p:nvPr/>
        </p:nvGrpSpPr>
        <p:grpSpPr bwMode="auto">
          <a:xfrm>
            <a:off x="0" y="0"/>
            <a:ext cx="9144000" cy="1066800"/>
            <a:chOff x="0" y="0"/>
            <a:chExt cx="5760" cy="672"/>
          </a:xfrm>
        </p:grpSpPr>
        <p:sp>
          <p:nvSpPr>
            <p:cNvPr id="19460" name="Rectangle 8"/>
            <p:cNvSpPr>
              <a:spLocks noChangeArrowheads="1"/>
            </p:cNvSpPr>
            <p:nvPr/>
          </p:nvSpPr>
          <p:spPr bwMode="auto">
            <a:xfrm>
              <a:off x="0" y="0"/>
              <a:ext cx="5136" cy="672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b="1" dirty="0" smtClean="0">
                  <a:solidFill>
                    <a:srgbClr val="FFFF00"/>
                  </a:solidFill>
                  <a:latin typeface="Garamond" pitchFamily="18" charset="0"/>
                </a:rPr>
                <a:t>Quality Assurance/Quality Control</a:t>
              </a:r>
              <a:endParaRPr lang="en-US" b="1" dirty="0">
                <a:solidFill>
                  <a:srgbClr val="FFFF00"/>
                </a:solidFill>
                <a:latin typeface="Garamond" pitchFamily="18" charset="0"/>
              </a:endParaRPr>
            </a:p>
          </p:txBody>
        </p:sp>
        <p:pic>
          <p:nvPicPr>
            <p:cNvPr id="19461" name="Picture 9" descr="ALU_icon_rnd_lg_navy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88" y="0"/>
              <a:ext cx="672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05867" name="Rectangle 11"/>
          <p:cNvSpPr>
            <a:spLocks noChangeArrowheads="1"/>
          </p:cNvSpPr>
          <p:nvPr/>
        </p:nvSpPr>
        <p:spPr bwMode="auto">
          <a:xfrm>
            <a:off x="76200" y="1143000"/>
            <a:ext cx="8915400" cy="5638800"/>
          </a:xfrm>
          <a:prstGeom prst="rect">
            <a:avLst/>
          </a:prstGeom>
          <a:solidFill>
            <a:schemeClr val="tx1">
              <a:alpha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800" b="1" dirty="0" smtClean="0">
                <a:solidFill>
                  <a:srgbClr val="FFFFFF"/>
                </a:solidFill>
                <a:latin typeface="Garamond" pitchFamily="18" charset="0"/>
              </a:rPr>
              <a:t>Important step which often uncovers errors by compiler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endParaRPr lang="en-US" sz="1000" b="1" dirty="0">
              <a:solidFill>
                <a:srgbClr val="FFFFFF"/>
              </a:solidFill>
              <a:latin typeface="Garamond" pitchFamily="18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800" b="1" dirty="0" smtClean="0">
                <a:solidFill>
                  <a:srgbClr val="FFFFFF"/>
                </a:solidFill>
                <a:latin typeface="Garamond" pitchFamily="18" charset="0"/>
              </a:rPr>
              <a:t>Also can allow input of third parties who may have knowledge of other data relevant for the inventory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endParaRPr lang="en-US" sz="800" b="1" dirty="0" smtClean="0">
              <a:solidFill>
                <a:srgbClr val="FFFFFF"/>
              </a:solidFill>
              <a:latin typeface="Garamond" pitchFamily="18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800" b="1" dirty="0" smtClean="0">
                <a:solidFill>
                  <a:srgbClr val="FFFF99"/>
                </a:solidFill>
                <a:latin typeface="Garamond" pitchFamily="18" charset="0"/>
              </a:rPr>
              <a:t>Goal: provide an utility that facilitates QA/QC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400" b="1" dirty="0" smtClean="0">
                <a:solidFill>
                  <a:srgbClr val="FFFF99"/>
                </a:solidFill>
                <a:latin typeface="Garamond" pitchFamily="18" charset="0"/>
              </a:rPr>
              <a:t>Interface displays data which can be validated as QA/QC is completed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400" b="1" dirty="0">
                <a:solidFill>
                  <a:srgbClr val="FFFF99"/>
                </a:solidFill>
                <a:latin typeface="Garamond" pitchFamily="18" charset="0"/>
              </a:rPr>
              <a:t>E</a:t>
            </a:r>
            <a:r>
              <a:rPr lang="en-US" sz="2400" b="1" dirty="0" smtClean="0">
                <a:solidFill>
                  <a:srgbClr val="FFFF99"/>
                </a:solidFill>
                <a:latin typeface="Garamond" pitchFamily="18" charset="0"/>
              </a:rPr>
              <a:t>xport QA/QC data for ease of distribution for review</a:t>
            </a:r>
            <a:endParaRPr lang="en-US" sz="2400" b="1" dirty="0">
              <a:solidFill>
                <a:srgbClr val="FFFF99"/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7594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05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505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505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10"/>
          <p:cNvGrpSpPr>
            <a:grpSpLocks/>
          </p:cNvGrpSpPr>
          <p:nvPr/>
        </p:nvGrpSpPr>
        <p:grpSpPr bwMode="auto">
          <a:xfrm>
            <a:off x="0" y="0"/>
            <a:ext cx="9144000" cy="1066800"/>
            <a:chOff x="0" y="0"/>
            <a:chExt cx="5760" cy="672"/>
          </a:xfrm>
        </p:grpSpPr>
        <p:sp>
          <p:nvSpPr>
            <p:cNvPr id="19460" name="Rectangle 8"/>
            <p:cNvSpPr>
              <a:spLocks noChangeArrowheads="1"/>
            </p:cNvSpPr>
            <p:nvPr/>
          </p:nvSpPr>
          <p:spPr bwMode="auto">
            <a:xfrm>
              <a:off x="0" y="0"/>
              <a:ext cx="5136" cy="672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b="1" dirty="0" smtClean="0">
                  <a:solidFill>
                    <a:srgbClr val="FFFF00"/>
                  </a:solidFill>
                  <a:latin typeface="Garamond" pitchFamily="18" charset="0"/>
                </a:rPr>
                <a:t>Uncertainty Estimation</a:t>
              </a:r>
              <a:endParaRPr lang="en-US" b="1" dirty="0">
                <a:solidFill>
                  <a:srgbClr val="FFFF00"/>
                </a:solidFill>
                <a:latin typeface="Garamond" pitchFamily="18" charset="0"/>
              </a:endParaRPr>
            </a:p>
          </p:txBody>
        </p:sp>
        <p:pic>
          <p:nvPicPr>
            <p:cNvPr id="19461" name="Picture 9" descr="ALU_icon_rnd_lg_navy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88" y="0"/>
              <a:ext cx="672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05867" name="Rectangle 11"/>
          <p:cNvSpPr>
            <a:spLocks noChangeArrowheads="1"/>
          </p:cNvSpPr>
          <p:nvPr/>
        </p:nvSpPr>
        <p:spPr bwMode="auto">
          <a:xfrm>
            <a:off x="76200" y="1143000"/>
            <a:ext cx="8915400" cy="5638800"/>
          </a:xfrm>
          <a:prstGeom prst="rect">
            <a:avLst/>
          </a:prstGeom>
          <a:solidFill>
            <a:schemeClr val="tx1">
              <a:alpha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Garamond" pitchFamily="18" charset="0"/>
              </a:rPr>
              <a:t>Inventories following good practice </a:t>
            </a:r>
            <a:r>
              <a:rPr lang="en-US" sz="2800" b="1" i="1" dirty="0" smtClean="0">
                <a:solidFill>
                  <a:schemeClr val="bg1"/>
                </a:solidFill>
                <a:latin typeface="Garamond" pitchFamily="18" charset="0"/>
              </a:rPr>
              <a:t>“contain neither over- nor under-estimates so far as can be judged, and which uncertainties are reduced as far as is practicable” </a:t>
            </a:r>
            <a:r>
              <a:rPr lang="en-US" sz="2800" b="1" dirty="0" smtClean="0">
                <a:solidFill>
                  <a:schemeClr val="bg1"/>
                </a:solidFill>
                <a:latin typeface="Garamond" pitchFamily="18" charset="0"/>
              </a:rPr>
              <a:t>(IPCC GPG 2000)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endParaRPr lang="en-US" sz="10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Garamond" pitchFamily="18" charset="0"/>
              </a:rPr>
              <a:t>Difficult to evaluate if uncertainty is not estimated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endParaRPr lang="en-US" sz="10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Garamond" pitchFamily="18" charset="0"/>
              </a:rPr>
              <a:t>Uncertainty is sometimes an after-thought for compilers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endParaRPr lang="en-US" sz="1000" b="1" dirty="0">
              <a:solidFill>
                <a:schemeClr val="bg1"/>
              </a:solidFill>
              <a:latin typeface="Garamond" pitchFamily="18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800" b="1" dirty="0" smtClean="0">
                <a:solidFill>
                  <a:srgbClr val="FFFF99"/>
                </a:solidFill>
                <a:latin typeface="Garamond" pitchFamily="18" charset="0"/>
              </a:rPr>
              <a:t>Goal: encourage the compilation of uncertainty data with the activity data collection and </a:t>
            </a:r>
            <a:r>
              <a:rPr lang="en-US" sz="2800" b="1" dirty="0" smtClean="0">
                <a:solidFill>
                  <a:srgbClr val="FFFF99"/>
                </a:solidFill>
                <a:latin typeface="Garamond" pitchFamily="18" charset="0"/>
              </a:rPr>
              <a:t>development of </a:t>
            </a:r>
            <a:r>
              <a:rPr lang="en-US" sz="2800" b="1" dirty="0" smtClean="0">
                <a:solidFill>
                  <a:srgbClr val="FFFF99"/>
                </a:solidFill>
                <a:latin typeface="Garamond" pitchFamily="18" charset="0"/>
              </a:rPr>
              <a:t>Tier 2 emission factors</a:t>
            </a:r>
            <a:endParaRPr lang="en-US" sz="2800" b="1" dirty="0">
              <a:solidFill>
                <a:srgbClr val="FFFF99"/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5152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05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10"/>
          <p:cNvGrpSpPr>
            <a:grpSpLocks/>
          </p:cNvGrpSpPr>
          <p:nvPr/>
        </p:nvGrpSpPr>
        <p:grpSpPr bwMode="auto">
          <a:xfrm>
            <a:off x="0" y="0"/>
            <a:ext cx="9144000" cy="1066800"/>
            <a:chOff x="0" y="0"/>
            <a:chExt cx="5760" cy="672"/>
          </a:xfrm>
        </p:grpSpPr>
        <p:sp>
          <p:nvSpPr>
            <p:cNvPr id="19460" name="Rectangle 8"/>
            <p:cNvSpPr>
              <a:spLocks noChangeArrowheads="1"/>
            </p:cNvSpPr>
            <p:nvPr/>
          </p:nvSpPr>
          <p:spPr bwMode="auto">
            <a:xfrm>
              <a:off x="0" y="0"/>
              <a:ext cx="5136" cy="672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b="1" dirty="0" smtClean="0">
                  <a:solidFill>
                    <a:srgbClr val="FFFF00"/>
                  </a:solidFill>
                  <a:latin typeface="Garamond" pitchFamily="18" charset="0"/>
                </a:rPr>
                <a:t>Document Inventory &amp; Archive</a:t>
              </a:r>
              <a:endParaRPr lang="en-US" b="1" dirty="0">
                <a:solidFill>
                  <a:srgbClr val="FFFF00"/>
                </a:solidFill>
                <a:latin typeface="Garamond" pitchFamily="18" charset="0"/>
              </a:endParaRPr>
            </a:p>
          </p:txBody>
        </p:sp>
        <p:pic>
          <p:nvPicPr>
            <p:cNvPr id="19461" name="Picture 9" descr="ALU_icon_rnd_lg_navy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88" y="0"/>
              <a:ext cx="672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05867" name="Rectangle 11"/>
          <p:cNvSpPr>
            <a:spLocks noChangeArrowheads="1"/>
          </p:cNvSpPr>
          <p:nvPr/>
        </p:nvSpPr>
        <p:spPr bwMode="auto">
          <a:xfrm>
            <a:off x="76200" y="1143000"/>
            <a:ext cx="8915400" cy="5638800"/>
          </a:xfrm>
          <a:prstGeom prst="rect">
            <a:avLst/>
          </a:prstGeom>
          <a:solidFill>
            <a:schemeClr val="tx1">
              <a:alpha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800" b="1" dirty="0" smtClean="0">
                <a:solidFill>
                  <a:srgbClr val="FFFFFF"/>
                </a:solidFill>
                <a:latin typeface="Garamond" pitchFamily="18" charset="0"/>
              </a:rPr>
              <a:t>Institutional memory requires documentation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endParaRPr lang="en-US" sz="1000" b="1" dirty="0">
              <a:solidFill>
                <a:srgbClr val="FFFFFF"/>
              </a:solidFill>
              <a:latin typeface="Garamond" pitchFamily="18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800" b="1" dirty="0" smtClean="0">
                <a:solidFill>
                  <a:srgbClr val="FFFFFF"/>
                </a:solidFill>
                <a:latin typeface="Garamond" pitchFamily="18" charset="0"/>
              </a:rPr>
              <a:t>Data archive is needed to ensure data are maintained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800" b="1" dirty="0" smtClean="0">
                <a:solidFill>
                  <a:srgbClr val="FFFFFF"/>
                </a:solidFill>
                <a:latin typeface="Garamond" pitchFamily="18" charset="0"/>
              </a:rPr>
              <a:t>With back-ups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endParaRPr lang="en-US" sz="800" b="1" dirty="0" smtClean="0">
              <a:solidFill>
                <a:srgbClr val="FFFFFF"/>
              </a:solidFill>
              <a:latin typeface="Garamond" pitchFamily="18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800" b="1" dirty="0" smtClean="0">
                <a:solidFill>
                  <a:srgbClr val="FFFF99"/>
                </a:solidFill>
                <a:latin typeface="Garamond" pitchFamily="18" charset="0"/>
              </a:rPr>
              <a:t>Goal: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800" b="1" dirty="0" smtClean="0">
                <a:solidFill>
                  <a:srgbClr val="FFFF99"/>
                </a:solidFill>
                <a:latin typeface="Garamond" pitchFamily="18" charset="0"/>
              </a:rPr>
              <a:t>provide a utility that facilitates documentation</a:t>
            </a:r>
          </a:p>
          <a:p>
            <a:pPr marL="1257300" lvl="2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400" b="1" dirty="0">
                <a:solidFill>
                  <a:srgbClr val="FFFF99"/>
                </a:solidFill>
                <a:latin typeface="Garamond" pitchFamily="18" charset="0"/>
              </a:rPr>
              <a:t>N</a:t>
            </a:r>
            <a:r>
              <a:rPr lang="en-US" sz="2400" b="1" dirty="0" smtClean="0">
                <a:solidFill>
                  <a:srgbClr val="FFFF99"/>
                </a:solidFill>
                <a:latin typeface="Garamond" pitchFamily="18" charset="0"/>
              </a:rPr>
              <a:t>ote pad that can be exported</a:t>
            </a:r>
          </a:p>
          <a:p>
            <a:pPr marL="1257300" lvl="2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400" b="1" dirty="0" smtClean="0">
                <a:solidFill>
                  <a:srgbClr val="FFFF99"/>
                </a:solidFill>
                <a:latin typeface="Garamond" pitchFamily="18" charset="0"/>
              </a:rPr>
              <a:t>Documentation boxes for Tier 2 factors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800" b="1" dirty="0" smtClean="0">
                <a:solidFill>
                  <a:srgbClr val="FFFF99"/>
                </a:solidFill>
                <a:latin typeface="Garamond" pitchFamily="18" charset="0"/>
              </a:rPr>
              <a:t>make archiving easier for the compiler</a:t>
            </a:r>
            <a:endParaRPr lang="en-US" sz="2800" b="1" dirty="0">
              <a:solidFill>
                <a:srgbClr val="FFFF99"/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0651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05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505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505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5058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5058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0" y="0"/>
            <a:ext cx="9144000" cy="1066800"/>
            <a:chOff x="0" y="0"/>
            <a:chExt cx="5760" cy="672"/>
          </a:xfrm>
        </p:grpSpPr>
        <p:sp>
          <p:nvSpPr>
            <p:cNvPr id="19460" name="Rectangle 8"/>
            <p:cNvSpPr>
              <a:spLocks noChangeArrowheads="1"/>
            </p:cNvSpPr>
            <p:nvPr/>
          </p:nvSpPr>
          <p:spPr bwMode="auto">
            <a:xfrm>
              <a:off x="0" y="0"/>
              <a:ext cx="5136" cy="672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b="1" dirty="0" smtClean="0">
                  <a:solidFill>
                    <a:srgbClr val="FFFF00"/>
                  </a:solidFill>
                  <a:latin typeface="Garamond" pitchFamily="18" charset="0"/>
                </a:rPr>
                <a:t>Some other issues</a:t>
              </a:r>
              <a:endParaRPr lang="en-US" b="1" dirty="0">
                <a:solidFill>
                  <a:srgbClr val="FFFF00"/>
                </a:solidFill>
                <a:latin typeface="Garamond" pitchFamily="18" charset="0"/>
              </a:endParaRPr>
            </a:p>
          </p:txBody>
        </p:sp>
        <p:pic>
          <p:nvPicPr>
            <p:cNvPr id="19461" name="Picture 9" descr="ALU_icon_rnd_lg_navy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88" y="0"/>
              <a:ext cx="672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05867" name="Rectangle 11"/>
          <p:cNvSpPr>
            <a:spLocks noChangeArrowheads="1"/>
          </p:cNvSpPr>
          <p:nvPr/>
        </p:nvSpPr>
        <p:spPr bwMode="auto">
          <a:xfrm>
            <a:off x="152400" y="1143000"/>
            <a:ext cx="8915400" cy="5638800"/>
          </a:xfrm>
          <a:prstGeom prst="rect">
            <a:avLst/>
          </a:prstGeom>
          <a:solidFill>
            <a:schemeClr val="tx1">
              <a:alpha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3600" b="1" dirty="0" smtClean="0">
                <a:solidFill>
                  <a:srgbClr val="FFFFFF"/>
                </a:solidFill>
                <a:latin typeface="Garamond" pitchFamily="18" charset="0"/>
              </a:rPr>
              <a:t>Consistency in time series</a:t>
            </a:r>
            <a:r>
              <a:rPr lang="en-US" sz="3600" b="1" dirty="0" smtClean="0">
                <a:solidFill>
                  <a:srgbClr val="FFFF99"/>
                </a:solidFill>
                <a:latin typeface="Garamond" pitchFamily="18" charset="0"/>
              </a:rPr>
              <a:t>:</a:t>
            </a:r>
            <a:r>
              <a:rPr lang="en-US" sz="2800" b="1" dirty="0" smtClean="0">
                <a:solidFill>
                  <a:srgbClr val="FFFF99"/>
                </a:solidFill>
                <a:latin typeface="Garamond" pitchFamily="18" charset="0"/>
              </a:rPr>
              <a:t> encourage the recalculation and consistent application of methods across a time series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3600" b="1" dirty="0" smtClean="0">
                <a:solidFill>
                  <a:srgbClr val="FFFFFF"/>
                </a:solidFill>
                <a:latin typeface="Garamond" pitchFamily="18" charset="0"/>
              </a:rPr>
              <a:t>Complete land representation</a:t>
            </a:r>
            <a:r>
              <a:rPr lang="en-US" sz="3600" b="1" dirty="0" smtClean="0">
                <a:solidFill>
                  <a:srgbClr val="FFFF99"/>
                </a:solidFill>
                <a:latin typeface="Garamond" pitchFamily="18" charset="0"/>
              </a:rPr>
              <a:t>: </a:t>
            </a:r>
            <a:r>
              <a:rPr lang="en-US" sz="2800" b="1" dirty="0" smtClean="0">
                <a:solidFill>
                  <a:srgbClr val="FFFF99"/>
                </a:solidFill>
                <a:latin typeface="Garamond" pitchFamily="18" charset="0"/>
              </a:rPr>
              <a:t>facilitate use of remote sensing-based products to achieve a complete representation of managed land base</a:t>
            </a:r>
            <a:endParaRPr lang="en-US" sz="2800" b="1" dirty="0" smtClean="0">
              <a:solidFill>
                <a:srgbClr val="FFFFFF"/>
              </a:solidFill>
              <a:latin typeface="Garamond" pitchFamily="18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3600" b="1" dirty="0" smtClean="0">
                <a:solidFill>
                  <a:srgbClr val="FFFFFF"/>
                </a:solidFill>
                <a:latin typeface="Garamond" pitchFamily="18" charset="0"/>
              </a:rPr>
              <a:t>Enhanced livestock characterization</a:t>
            </a:r>
            <a:r>
              <a:rPr lang="en-US" sz="3600" b="1" dirty="0" smtClean="0">
                <a:solidFill>
                  <a:srgbClr val="FFFF99"/>
                </a:solidFill>
                <a:latin typeface="Garamond" pitchFamily="18" charset="0"/>
              </a:rPr>
              <a:t>: </a:t>
            </a:r>
            <a:r>
              <a:rPr lang="en-US" sz="2800" b="1" dirty="0" smtClean="0">
                <a:solidFill>
                  <a:srgbClr val="FFFF99"/>
                </a:solidFill>
                <a:latin typeface="Garamond" pitchFamily="18" charset="0"/>
              </a:rPr>
              <a:t>facilitate use of remote sensing-based products to achieve a complete representation of managed land base</a:t>
            </a:r>
            <a:endParaRPr lang="en-US" sz="2800" b="1" dirty="0" smtClean="0">
              <a:solidFill>
                <a:srgbClr val="FFFFFF"/>
              </a:solidFill>
              <a:latin typeface="Garamond" pitchFamily="18" charset="0"/>
            </a:endParaRP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3600" b="1" dirty="0" smtClean="0">
                <a:solidFill>
                  <a:srgbClr val="FFFFFF"/>
                </a:solidFill>
                <a:latin typeface="Garamond" pitchFamily="18" charset="0"/>
              </a:rPr>
              <a:t>Mitigation analysis</a:t>
            </a:r>
            <a:r>
              <a:rPr lang="en-US" sz="3600" b="1" dirty="0" smtClean="0">
                <a:solidFill>
                  <a:srgbClr val="FFFF99"/>
                </a:solidFill>
                <a:latin typeface="Garamond" pitchFamily="18" charset="0"/>
              </a:rPr>
              <a:t>: </a:t>
            </a:r>
            <a:r>
              <a:rPr lang="en-US" sz="2800" b="1" dirty="0" smtClean="0">
                <a:solidFill>
                  <a:srgbClr val="FFFF99"/>
                </a:solidFill>
                <a:latin typeface="Garamond" pitchFamily="18" charset="0"/>
              </a:rPr>
              <a:t>facilitate mitigation analysis using the inventory as the baseline </a:t>
            </a:r>
          </a:p>
        </p:txBody>
      </p:sp>
    </p:spTree>
    <p:extLst>
      <p:ext uri="{BB962C8B-B14F-4D97-AF65-F5344CB8AC3E}">
        <p14:creationId xmlns:p14="http://schemas.microsoft.com/office/powerpoint/2010/main" val="1950742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4.8"/>
</p:tagLst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5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0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8589</TotalTime>
  <Words>1012</Words>
  <Application>Microsoft Office PowerPoint</Application>
  <PresentationFormat>On-screen Show (4:3)</PresentationFormat>
  <Paragraphs>202</Paragraphs>
  <Slides>39</Slides>
  <Notes>23</Notes>
  <HiddenSlides>0</HiddenSlides>
  <MMClips>0</MMClips>
  <ScaleCrop>false</ScaleCrop>
  <HeadingPairs>
    <vt:vector size="6" baseType="variant"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Default Design</vt:lpstr>
      <vt:lpstr>5_Default Design</vt:lpstr>
      <vt:lpstr>1_Default Design</vt:lpstr>
      <vt:lpstr>20_Default Design</vt:lpstr>
      <vt:lpstr>2_Default Design</vt:lpstr>
      <vt:lpstr>Photo Editor Photo</vt:lpstr>
      <vt:lpstr>ALU Software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Agricultural Soil C and N2O GHG Fluxes:  Approaches and Data Needs for Improving Inventories in Central American Countries</dc:title>
  <dc:creator>Ogle</dc:creator>
  <cp:lastModifiedBy>Dominique Revet</cp:lastModifiedBy>
  <cp:revision>572</cp:revision>
  <dcterms:created xsi:type="dcterms:W3CDTF">2004-01-28T20:04:14Z</dcterms:created>
  <dcterms:modified xsi:type="dcterms:W3CDTF">2012-11-05T19:43:28Z</dcterms:modified>
</cp:coreProperties>
</file>