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</p:sldMasterIdLst>
  <p:notesMasterIdLst>
    <p:notesMasterId r:id="rId49"/>
  </p:notesMasterIdLst>
  <p:handoutMasterIdLst>
    <p:handoutMasterId r:id="rId50"/>
  </p:handoutMasterIdLst>
  <p:sldIdLst>
    <p:sldId id="335" r:id="rId8"/>
    <p:sldId id="375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266" r:id="rId48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4D4D4D"/>
    <a:srgbClr val="5F5F5F"/>
    <a:srgbClr val="777777"/>
    <a:srgbClr val="808080"/>
    <a:srgbClr val="1960AB"/>
    <a:srgbClr val="FFFFFF"/>
    <a:srgbClr val="6C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6370" autoAdjust="0"/>
  </p:normalViewPr>
  <p:slideViewPr>
    <p:cSldViewPr>
      <p:cViewPr varScale="1">
        <p:scale>
          <a:sx n="111" d="100"/>
          <a:sy n="111" d="100"/>
        </p:scale>
        <p:origin x="22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84BB1-C1BB-4E37-8F5F-963C64809429}" type="slidenum">
              <a:rPr lang="en-GB" altLang="ja-JP" smtClean="0"/>
              <a:pPr eaLnBrk="1" hangingPunct="1"/>
              <a:t>6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9054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4D275-CEBB-42BE-83C0-5EDB2C17510E}" type="slidenum">
              <a:rPr lang="en-GB" altLang="ja-JP" smtClean="0"/>
              <a:pPr eaLnBrk="1" hangingPunct="1"/>
              <a:t>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5293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3DC6E-820A-494A-97AE-A04FA9919909}" type="slidenum">
              <a:rPr lang="en-GB" altLang="ja-JP" smtClean="0"/>
              <a:pPr eaLnBrk="1" hangingPunct="1"/>
              <a:t>14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7396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BCBAB7-5466-4626-A1BE-FA719E49260B}" type="slidenum">
              <a:rPr lang="en-GB" altLang="ja-JP" smtClean="0"/>
              <a:pPr eaLnBrk="1" hangingPunct="1"/>
              <a:t>25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256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E402D-C40C-4A33-9E9B-0F2EAD0F29A2}" type="slidenum">
              <a:rPr lang="en-GB" altLang="ja-JP" smtClean="0"/>
              <a:pPr eaLnBrk="1" hangingPunct="1"/>
              <a:t>30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172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c-nggip.iges.or.jp/EFDB/main.ph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c-nggip.iges.or.jp/public/2006gl/vol5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050187" y="2800140"/>
            <a:ext cx="2499458" cy="249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en-IE" sz="2800" b="1" kern="0" dirty="0"/>
              <a:t>Waste Sector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377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68"/>
            <a:ext cx="9186242" cy="68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971600" y="2852936"/>
            <a:ext cx="864096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35696" y="2852936"/>
            <a:ext cx="720080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55776" y="2852936"/>
            <a:ext cx="720080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13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660232" y="1916832"/>
            <a:ext cx="648072" cy="475252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44408" y="1916832"/>
            <a:ext cx="792088" cy="475252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4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46112" y="1208112"/>
            <a:ext cx="7886328" cy="5029200"/>
          </a:xfrm>
        </p:spPr>
        <p:txBody>
          <a:bodyPr/>
          <a:lstStyle/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Composting and anaerobic digestion of organic waste (food waste, garden and park waste etc.) 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reduced volume in the waste material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US" altLang="ja-JP" dirty="0" err="1">
                <a:ea typeface="MS PGothic" pitchFamily="50" charset="-128"/>
              </a:rPr>
              <a:t>stabilisation</a:t>
            </a:r>
            <a:r>
              <a:rPr lang="en-US" altLang="ja-JP" dirty="0">
                <a:ea typeface="MS PGothic" pitchFamily="50" charset="-128"/>
              </a:rPr>
              <a:t> of the waste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production of biogas for energy use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US" altLang="ja-JP" dirty="0">
                <a:ea typeface="MS PGothic" pitchFamily="50" charset="-128"/>
              </a:rPr>
              <a:t>end product can be recycled as a fertilizer or soil amendment</a:t>
            </a:r>
          </a:p>
          <a:p>
            <a:pPr lvl="1" algn="just">
              <a:buFont typeface="Arial Narrow" pitchFamily="34" charset="0"/>
              <a:buChar char="–"/>
            </a:pP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Composting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large fraction of DOC in waste is converted to CO</a:t>
            </a:r>
            <a:r>
              <a:rPr lang="en-GB" altLang="ja-JP" baseline="-25000" dirty="0">
                <a:ea typeface="MS PGothic" pitchFamily="50" charset="-128"/>
              </a:rPr>
              <a:t>2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US" altLang="ja-JP" dirty="0">
                <a:ea typeface="MS PGothic" pitchFamily="50" charset="-128"/>
              </a:rPr>
              <a:t>CH4 and N</a:t>
            </a:r>
            <a:r>
              <a:rPr lang="en-US" altLang="ja-JP" baseline="-25000" dirty="0">
                <a:ea typeface="MS PGothic" pitchFamily="50" charset="-128"/>
              </a:rPr>
              <a:t>2</a:t>
            </a:r>
            <a:r>
              <a:rPr lang="en-US" altLang="ja-JP" dirty="0">
                <a:ea typeface="MS PGothic" pitchFamily="50" charset="-128"/>
              </a:rPr>
              <a:t>O can both be formed during composting </a:t>
            </a:r>
          </a:p>
          <a:p>
            <a:pPr lvl="1" algn="just">
              <a:buFont typeface="Arial Narrow" pitchFamily="34" charset="0"/>
              <a:buChar char="–"/>
            </a:pP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Anaerobic digestion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dirty="0">
                <a:ea typeface="MS PGothic" pitchFamily="50" charset="-128"/>
              </a:rPr>
              <a:t>Biogas (CH</a:t>
            </a:r>
            <a:r>
              <a:rPr lang="en-GB" altLang="ja-JP" baseline="-25000" dirty="0">
                <a:ea typeface="MS PGothic" pitchFamily="50" charset="-128"/>
              </a:rPr>
              <a:t>4</a:t>
            </a:r>
            <a:r>
              <a:rPr lang="en-GB" altLang="ja-JP" dirty="0">
                <a:ea typeface="MS PGothic" pitchFamily="50" charset="-128"/>
              </a:rPr>
              <a:t> and CO</a:t>
            </a:r>
            <a:r>
              <a:rPr lang="en-GB" altLang="ja-JP" baseline="-25000" dirty="0">
                <a:ea typeface="MS PGothic" pitchFamily="50" charset="-128"/>
              </a:rPr>
              <a:t>2</a:t>
            </a:r>
            <a:r>
              <a:rPr lang="en-GB" altLang="ja-JP" dirty="0">
                <a:ea typeface="MS PGothic" pitchFamily="50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 N</a:t>
            </a:r>
            <a:r>
              <a:rPr lang="en-GB" altLang="ja-JP" sz="1100" dirty="0">
                <a:ea typeface="MS PGothic" pitchFamily="50" charset="-128"/>
              </a:rPr>
              <a:t>2</a:t>
            </a:r>
            <a:r>
              <a:rPr lang="en-GB" altLang="ja-JP" dirty="0">
                <a:ea typeface="MS PGothic" pitchFamily="50" charset="-128"/>
              </a:rPr>
              <a:t>O is assumed to be negligible</a:t>
            </a:r>
            <a:endParaRPr lang="en-US" altLang="ja-JP" dirty="0">
              <a:ea typeface="MS PGothic" pitchFamily="50" charset="-128"/>
            </a:endParaRPr>
          </a:p>
          <a:p>
            <a:pPr algn="just">
              <a:buFontTx/>
              <a:buNone/>
            </a:pP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Title 4"/>
          <p:cNvSpPr>
            <a:spLocks noGrp="1"/>
          </p:cNvSpPr>
          <p:nvPr>
            <p:ph type="title"/>
          </p:nvPr>
        </p:nvSpPr>
        <p:spPr>
          <a:xfrm>
            <a:off x="646112" y="116632"/>
            <a:ext cx="8534400" cy="7494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MS PGothic" pitchFamily="34" charset="-128"/>
              </a:rPr>
              <a:t>Biological Treatment of Solid Waste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13223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78296" y="188640"/>
            <a:ext cx="8458200" cy="6733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MS PGothic" pitchFamily="34" charset="-128"/>
              </a:rPr>
              <a:t>Biological Treatment of Solid waste: CH</a:t>
            </a:r>
            <a:r>
              <a:rPr lang="en-GB" altLang="ja-JP" baseline="-25000" dirty="0">
                <a:ea typeface="MS PGothic" pitchFamily="34" charset="-128"/>
              </a:rPr>
              <a:t>4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graphicFrame>
        <p:nvGraphicFramePr>
          <p:cNvPr id="31747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83072"/>
              </p:ext>
            </p:extLst>
          </p:nvPr>
        </p:nvGraphicFramePr>
        <p:xfrm>
          <a:off x="1893168" y="1991460"/>
          <a:ext cx="5105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2489200" imgH="342900" progId="Equation.3">
                  <p:embed/>
                </p:oleObj>
              </mc:Choice>
              <mc:Fallback>
                <p:oleObj name="Equation" r:id="rId4" imgW="2489200" imgH="342900" progId="Equation.3">
                  <p:embed/>
                  <p:pic>
                    <p:nvPicPr>
                      <p:cNvPr id="31747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168" y="1991460"/>
                        <a:ext cx="51054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948952" y="3284984"/>
            <a:ext cx="7655496" cy="169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 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CH</a:t>
            </a:r>
            <a:r>
              <a:rPr lang="en-GB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in inventory year, Gg CH</a:t>
            </a:r>
            <a:r>
              <a:rPr lang="en-GB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</a:t>
            </a:r>
            <a:r>
              <a:rPr lang="en-GB" altLang="ja-JP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 </a:t>
            </a: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mass of organic waste treated by biological treatment type</a:t>
            </a:r>
            <a:r>
              <a:rPr lang="en-GB" altLang="ja-JP" sz="1600" i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Gg </a:t>
            </a:r>
          </a:p>
          <a:p>
            <a:pPr marL="0"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altLang="ja-JP" sz="16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 for treatment </a:t>
            </a:r>
            <a:r>
              <a:rPr lang="en-GB" altLang="ja-JP" sz="1600" i="1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g CH</a:t>
            </a:r>
            <a:r>
              <a:rPr lang="en-GB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waste treated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altLang="ja-JP" sz="16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composting or anaerobic digestion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 : 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amount of CH</a:t>
            </a:r>
            <a:r>
              <a:rPr lang="en-GB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recovered in inventory year, Gg CH</a:t>
            </a:r>
            <a:r>
              <a:rPr lang="en-GB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GB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If the recovered gas is flared, the emissions should be reported in Waste Sector</a:t>
            </a:r>
            <a:endParaRPr lang="en-US" altLang="ja-JP" sz="1600" b="1" baseline="-25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78296" y="1219200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Default method for estimation of CH</a:t>
            </a:r>
            <a:r>
              <a:rPr lang="en-GB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 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14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930808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84770" y="188640"/>
            <a:ext cx="8379718" cy="6701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MS PGothic" pitchFamily="34" charset="-128"/>
              </a:rPr>
              <a:t>Biological Treatment of Solid Waste: N</a:t>
            </a:r>
            <a:r>
              <a:rPr lang="en-GB" altLang="ja-JP" baseline="-25000" dirty="0">
                <a:ea typeface="MS PGothic" pitchFamily="34" charset="-128"/>
              </a:rPr>
              <a:t>2</a:t>
            </a:r>
            <a:r>
              <a:rPr lang="en-GB" altLang="ja-JP" dirty="0">
                <a:ea typeface="MS PGothic" pitchFamily="34" charset="-128"/>
              </a:rPr>
              <a:t>O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52264" y="3717032"/>
            <a:ext cx="7696200" cy="1371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in inventory year, Gg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</a:p>
          <a:p>
            <a:pPr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mass of organic waste treated by biological treatment type 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Gg</a:t>
            </a:r>
          </a:p>
          <a:p>
            <a:pPr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 for treatment</a:t>
            </a:r>
            <a:r>
              <a:rPr lang="en-GB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g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O/kg waste treated</a:t>
            </a:r>
          </a:p>
          <a:p>
            <a:pPr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composting or anaerobic digestion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281682"/>
              </p:ext>
            </p:extLst>
          </p:nvPr>
        </p:nvGraphicFramePr>
        <p:xfrm>
          <a:off x="2324100" y="2183011"/>
          <a:ext cx="4419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2260600" imgH="342900" progId="Equation.3">
                  <p:embed/>
                </p:oleObj>
              </mc:Choice>
              <mc:Fallback>
                <p:oleObj name="Equation" r:id="rId3" imgW="2260600" imgH="342900" progId="Equation.3">
                  <p:embed/>
                  <p:pic>
                    <p:nvPicPr>
                      <p:cNvPr id="327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183011"/>
                        <a:ext cx="44196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586680" y="1259468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Default method for estimation of N</a:t>
            </a:r>
            <a:r>
              <a:rPr lang="en-GB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emissions:  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15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4608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52184" cy="4254624"/>
          </a:xfrm>
        </p:spPr>
        <p:txBody>
          <a:bodyPr/>
          <a:lstStyle/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Methodological tiers for estimation of CH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N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Tier 1: Tier 1 uses the IPCC default emission factors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Tier 2: Country-specific EFs based on representative measurements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Tier 3: Facility or site-specific measurements data (on-line or periodic)</a:t>
            </a:r>
          </a:p>
          <a:p>
            <a:pPr lvl="1" algn="just">
              <a:buFont typeface="Arial Narrow" pitchFamily="34" charset="0"/>
              <a:buChar char="–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When national data are not available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Regional default values for AD and EFs are given in Chapter 2 and 4</a:t>
            </a:r>
          </a:p>
          <a:p>
            <a:pPr lvl="1" algn="just">
              <a:buFont typeface="Arial Narrow" pitchFamily="34" charset="0"/>
              <a:buChar char="–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It is </a:t>
            </a:r>
            <a:r>
              <a:rPr lang="en-GB" altLang="ja-JP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good practice 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that countries use  national, annually or periodically collected data, where available</a:t>
            </a: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National statistics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</a:pPr>
            <a:r>
              <a:rPr lang="en-GB" altLang="ja-JP" dirty="0">
                <a:ea typeface="MS PGothic" pitchFamily="50" charset="-128"/>
              </a:rPr>
              <a:t>Data from municipal or regional authorities responsible for waste management, or from waste management companies</a:t>
            </a:r>
          </a:p>
          <a:p>
            <a:pPr lvl="1" algn="just">
              <a:buFont typeface="Arial Narrow" pitchFamily="34" charset="0"/>
              <a:buChar char="–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1" algn="just">
              <a:buFont typeface="Arial Narrow" pitchFamily="34" charset="0"/>
              <a:buChar char="–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1" algn="just"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27414" y="260648"/>
            <a:ext cx="8604448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sz="2200" dirty="0">
                <a:ea typeface="MS PGothic" pitchFamily="34" charset="-128"/>
              </a:rPr>
              <a:t>Biological Treatment of Solid Waste: Choice of Methods, AD and EFs</a:t>
            </a:r>
            <a:endParaRPr lang="en-US" altLang="ja-JP" sz="2200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16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0959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980627" y="2307941"/>
            <a:ext cx="7551813" cy="2489211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in inventory year, Gg/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SW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amount of solid waste of type </a:t>
            </a:r>
            <a:r>
              <a:rPr lang="en-GB" altLang="ja-JP" sz="14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(wet weight) incinerated or open-burned, Gg/</a:t>
            </a:r>
            <a:r>
              <a:rPr lang="en-GB" altLang="ja-JP" sz="14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dm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dry matter content in the waste (wet weight) incinerated or open-burned,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CF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carbon in the dry matter (total carbon content),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FCF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fossil carbon in the total carbon,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</a:t>
            </a:r>
            <a:r>
              <a:rPr lang="en-US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US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oxidation factor,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44/12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factor from C to CO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type of waste incinerated/open-burned such as MSW, industrial solid waste (ISW), sewage sludge, hazardous waste, clinical waste, etc.</a:t>
            </a:r>
            <a:endParaRPr lang="en-US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533400" y="343627"/>
            <a:ext cx="8686800" cy="45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sz="2600" dirty="0">
                <a:ea typeface="MS PGothic" pitchFamily="34" charset="-128"/>
              </a:rPr>
              <a:t>Incineration and Open Burning of Waste: CO</a:t>
            </a:r>
            <a:r>
              <a:rPr lang="en-GB" altLang="ja-JP" sz="2600" baseline="-25000" dirty="0">
                <a:ea typeface="MS PGothic" pitchFamily="34" charset="-128"/>
              </a:rPr>
              <a:t>2</a:t>
            </a:r>
            <a:r>
              <a:rPr lang="en-GB" altLang="ja-JP" sz="2600" dirty="0">
                <a:ea typeface="MS PGothic" pitchFamily="34" charset="-128"/>
              </a:rPr>
              <a:t> Emissions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19327"/>
              </p:ext>
            </p:extLst>
          </p:nvPr>
        </p:nvGraphicFramePr>
        <p:xfrm>
          <a:off x="1780727" y="1719195"/>
          <a:ext cx="61722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3556000" imgH="342900" progId="Equation.3">
                  <p:embed/>
                </p:oleObj>
              </mc:Choice>
              <mc:Fallback>
                <p:oleObj name="Equation" r:id="rId3" imgW="3556000" imgH="342900" progId="Equation.3">
                  <p:embed/>
                  <p:pic>
                    <p:nvPicPr>
                      <p:cNvPr id="348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727" y="1719195"/>
                        <a:ext cx="61722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523427" y="1196752"/>
            <a:ext cx="8081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kumimoji="1"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Based on the total amount of waste combusted: </a:t>
            </a:r>
            <a:endParaRPr kumimoji="1"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37728" y="4797152"/>
            <a:ext cx="7894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Estimation of the amount of fossil carbon is the most important factor determining the CO</a:t>
            </a:r>
            <a:r>
              <a:rPr lang="en-GB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as only CO</a:t>
            </a:r>
            <a:r>
              <a:rPr lang="en-GB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of fossil origin (e.g., plastics, certain textiles, rubber, liquid solvents, and waste oil) should be included</a:t>
            </a:r>
          </a:p>
        </p:txBody>
      </p:sp>
      <p:sp>
        <p:nvSpPr>
          <p:cNvPr id="7" name="Rectangle 6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17</a:t>
            </a:fld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6271204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778568" y="2639144"/>
            <a:ext cx="7753872" cy="3094112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in inventory year, Gg/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MSW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amount of municipal solid waste as wet weight incinerated or open-burned, Gg/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WF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waste type/material of component</a:t>
            </a:r>
            <a:r>
              <a:rPr lang="en-GB" altLang="ja-JP" sz="1400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j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the MSW (as wet weight incinerated or open-burned)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dm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dry matter content in the component j of the MSW incinerated or open-burned,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CF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carbon in the dry matter (i.e., carbon content) of component </a:t>
            </a:r>
            <a:r>
              <a:rPr lang="en-GB" altLang="ja-JP" sz="1400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FCF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fossil carbon in the total carbon of component</a:t>
            </a:r>
            <a:r>
              <a:rPr lang="en-GB" altLang="ja-JP" sz="14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</a:t>
            </a:r>
            <a:r>
              <a:rPr lang="en-US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US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oxidation factor,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44/12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factor from C to CO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j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component of the MSW incinerated/open-burned such as paper/cardboard, textiles, food waste, </a:t>
            </a:r>
            <a:r>
              <a:rPr lang="en-US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wood, garden (yard) and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park waste, disposable nappies, rubber and leather, plastics, metal, </a:t>
            </a:r>
            <a:r>
              <a:rPr lang="en-US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glass, other inert waste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77870" y="149308"/>
            <a:ext cx="8439150" cy="6253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sz="2600" dirty="0">
                <a:ea typeface="MS PGothic" pitchFamily="34" charset="-128"/>
              </a:rPr>
              <a:t>Incineration and Open Burning of Waste: CO</a:t>
            </a:r>
            <a:r>
              <a:rPr lang="en-GB" altLang="ja-JP" sz="2600" baseline="-25000" dirty="0">
                <a:ea typeface="MS PGothic" pitchFamily="34" charset="-128"/>
              </a:rPr>
              <a:t>2</a:t>
            </a:r>
            <a:r>
              <a:rPr lang="en-GB" altLang="ja-JP" sz="2600" dirty="0">
                <a:ea typeface="MS PGothic" pitchFamily="34" charset="-128"/>
              </a:rPr>
              <a:t> Emissions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32158"/>
              </p:ext>
            </p:extLst>
          </p:nvPr>
        </p:nvGraphicFramePr>
        <p:xfrm>
          <a:off x="1345208" y="1804218"/>
          <a:ext cx="70754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4127500" imgH="355600" progId="Equation.3">
                  <p:embed/>
                </p:oleObj>
              </mc:Choice>
              <mc:Fallback>
                <p:oleObj name="Equation" r:id="rId3" imgW="4127500" imgH="355600" progId="Equation.3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208" y="1804218"/>
                        <a:ext cx="70754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539552" y="120956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Emissions from municipal solid waste: 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18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0923448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061839" y="3072304"/>
            <a:ext cx="7542609" cy="1724848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in inventory year, Gg/</a:t>
            </a:r>
            <a:r>
              <a:rPr lang="en-GB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IW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amount of solid waste of type</a:t>
            </a:r>
            <a:r>
              <a:rPr lang="en-GB" altLang="ja-JP" sz="1600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b="1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incinerated or open-burned, Gg/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aggregate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 factor, kg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/Gg of waste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10</a:t>
            </a:r>
            <a:r>
              <a:rPr lang="en-GB" altLang="ja-JP" sz="1600" b="1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-6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factor from kilogram to gigagram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category or type of waste incinerated/open-burned (MSW, ISW, hazardous waste, clinical waste, sewage sludge, etc.)      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597346" y="188640"/>
            <a:ext cx="8439150" cy="646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sz="2600" dirty="0">
                <a:ea typeface="MS PGothic" pitchFamily="34" charset="-128"/>
              </a:rPr>
              <a:t>Incineration and Open Burning of Waste: CH</a:t>
            </a:r>
            <a:r>
              <a:rPr lang="en-GB" altLang="ja-JP" sz="2600" baseline="-25000" dirty="0">
                <a:ea typeface="MS PGothic" pitchFamily="34" charset="-128"/>
              </a:rPr>
              <a:t>4</a:t>
            </a:r>
            <a:r>
              <a:rPr lang="en-GB" altLang="ja-JP" sz="2600" dirty="0">
                <a:ea typeface="MS PGothic" pitchFamily="34" charset="-128"/>
              </a:rPr>
              <a:t> Emissions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20406"/>
              </p:ext>
            </p:extLst>
          </p:nvPr>
        </p:nvGraphicFramePr>
        <p:xfrm>
          <a:off x="2393032" y="2199497"/>
          <a:ext cx="4191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2311400" imgH="342900" progId="Equation.3">
                  <p:embed/>
                </p:oleObj>
              </mc:Choice>
              <mc:Fallback>
                <p:oleObj name="Equation" r:id="rId3" imgW="2311400" imgH="3429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032" y="2199497"/>
                        <a:ext cx="4191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569912" y="1288102"/>
            <a:ext cx="796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result from incomplete combustion of waste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can be affected by 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temperature, residence time, and air to waste ratio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569912" y="4941168"/>
            <a:ext cx="79625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amount and composition of waste should be consistent with the activity data used for estimating CO</a:t>
            </a:r>
            <a:r>
              <a:rPr lang="en-GB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N</a:t>
            </a:r>
            <a:r>
              <a:rPr lang="en-GB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from incineration/open burning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19</a:t>
            </a:fld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774071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Foreword, Copyright and 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r>
              <a:rPr lang="en-IE" sz="1600" dirty="0"/>
              <a:t>These presentation materials to explain the contents of the 2006 IPCC Guidelines: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are based on the presentations (except presentation on QA/QC) delivered by the Technical Support Unit of the Task Force on National Greenhouse Gas Inventories of the Intergovernmental Panel on Climate Change (IPCC TFI TSU) in the </a:t>
            </a:r>
            <a:r>
              <a:rPr lang="en-IE" sz="1600" i="1" dirty="0"/>
              <a:t>Africa Regional Workshop on the Building of Sustainable National Greenhouse Gas Inventory Management Systems, and the use of the 2006 IPCC Guidelines for National Greenhouse Gas Inventories</a:t>
            </a:r>
            <a:r>
              <a:rPr lang="en-IE" sz="1600" dirty="0"/>
              <a:t> (</a:t>
            </a:r>
            <a:r>
              <a:rPr lang="en-IE" sz="1600" dirty="0" err="1"/>
              <a:t>Swakopmund</a:t>
            </a:r>
            <a:r>
              <a:rPr lang="en-IE" sz="1600" dirty="0"/>
              <a:t>, Namibia, </a:t>
            </a:r>
            <a:r>
              <a:rPr lang="en-IE" sz="1600"/>
              <a:t>24-28 April </a:t>
            </a:r>
            <a:r>
              <a:rPr lang="en-IE" sz="1600" dirty="0"/>
              <a:t>2017);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have not been subject to a formal IPCC review process  </a:t>
            </a:r>
            <a:r>
              <a:rPr lang="en-IE" sz="1600" dirty="0">
                <a:hlinkClick r:id="rId2"/>
              </a:rPr>
              <a:t>http://www.ipcc.ch/pdf/ipcc-principles/ipcc-principles-appendix-a-final.pdf</a:t>
            </a:r>
            <a:r>
              <a:rPr lang="en-IE" sz="1600" dirty="0"/>
              <a:t>; and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will be updated from time to time.</a:t>
            </a:r>
          </a:p>
          <a:p>
            <a:r>
              <a:rPr lang="en-IE" sz="1600" dirty="0"/>
              <a:t>If you wish to use these presentation materials in some way or other (e.g., use some or all of these slides in your presentation at a workshop), please inform the TFI TSU through </a:t>
            </a:r>
            <a:r>
              <a:rPr lang="en-IE" sz="1600" dirty="0">
                <a:hlinkClick r:id="rId3"/>
              </a:rPr>
              <a:t>http://www.ipcc-nggip.iges.or.jp/mail</a:t>
            </a:r>
            <a:r>
              <a:rPr lang="en-IE" sz="1600" dirty="0"/>
              <a:t>. Also read the notes in the following websites.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Copyright: </a:t>
            </a:r>
            <a:r>
              <a:rPr lang="en-IE" sz="1600" dirty="0">
                <a:hlinkClick r:id="rId4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Disclaimer: </a:t>
            </a:r>
            <a:r>
              <a:rPr lang="en-IE" sz="1600" dirty="0">
                <a:hlinkClick r:id="rId5"/>
              </a:rPr>
              <a:t>http://www.ipcc.ch/home_disclaimer.shtml</a:t>
            </a:r>
            <a:endParaRPr lang="en-IE" sz="1600" dirty="0"/>
          </a:p>
          <a:p>
            <a:r>
              <a:rPr lang="en-US" sz="1600" dirty="0"/>
              <a:t>The CGE acknowledges the inputs from, and expresses its appreciation to, the IPCC TFI TSU.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113" y="5709339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972780" y="3717032"/>
            <a:ext cx="7631668" cy="1985392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in inventory year, Gg/yr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IW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amount of incinerated/open-burned waste of type 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, Gg/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US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en-US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 factor (kg N</a:t>
            </a:r>
            <a:r>
              <a:rPr lang="en-US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O/Gg of waste) for waste of type </a:t>
            </a:r>
            <a:r>
              <a:rPr lang="en-US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endParaRPr lang="en-US" altLang="ja-JP" sz="16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10</a:t>
            </a:r>
            <a:r>
              <a:rPr lang="en-GB" altLang="ja-JP" sz="1600" b="1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-6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from kilogram to </a:t>
            </a:r>
            <a:r>
              <a:rPr lang="en-GB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gigagram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category or type of waste incinerated/open-burned (MSW, ISW, hazardous waste,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clinical waste, sewage sludge, etc.)      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584770" y="116632"/>
            <a:ext cx="8559230" cy="79300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sz="2600" dirty="0">
                <a:ea typeface="MS PGothic" pitchFamily="34" charset="-128"/>
              </a:rPr>
              <a:t>Incineration and Open Burning of Waste: N</a:t>
            </a:r>
            <a:r>
              <a:rPr lang="en-GB" altLang="ja-JP" sz="2600" baseline="-25000" dirty="0">
                <a:ea typeface="MS PGothic" pitchFamily="34" charset="-128"/>
              </a:rPr>
              <a:t>2</a:t>
            </a:r>
            <a:r>
              <a:rPr lang="en-GB" altLang="ja-JP" sz="2600" dirty="0">
                <a:ea typeface="MS PGothic" pitchFamily="34" charset="-128"/>
              </a:rPr>
              <a:t>O Emissions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80452"/>
              </p:ext>
            </p:extLst>
          </p:nvPr>
        </p:nvGraphicFramePr>
        <p:xfrm>
          <a:off x="2482525" y="2699022"/>
          <a:ext cx="44958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" imgW="2286000" imgH="342900" progId="Equation.3">
                  <p:embed/>
                </p:oleObj>
              </mc:Choice>
              <mc:Fallback>
                <p:oleObj name="Equation" r:id="rId3" imgW="2286000" imgH="342900" progId="Equation.3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525" y="2699022"/>
                        <a:ext cx="44958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611560" y="1264365"/>
            <a:ext cx="79117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N</a:t>
            </a:r>
            <a:r>
              <a:rPr lang="en-GB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are mainly determined by technology, combustion temperature (emitted at relatively low combustion temperatures 500-950</a:t>
            </a:r>
            <a:r>
              <a:rPr lang="en-GB" altLang="ja-JP" sz="1800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C) and waste composition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20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6793301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32619" y="188640"/>
            <a:ext cx="8077200" cy="683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MS PGothic" pitchFamily="34" charset="-128"/>
              </a:rPr>
              <a:t>Amount of Waste Open-burned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40160" y="3222848"/>
            <a:ext cx="7496547" cy="2438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MSW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amount of municipal solid waste open-burned, Gg/</a:t>
            </a:r>
            <a:r>
              <a:rPr lang="en-GB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population (capita)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population burning waste,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MSW</a:t>
            </a:r>
            <a:r>
              <a:rPr lang="en-US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 capita waste generation, kg waste/capita/day</a:t>
            </a:r>
          </a:p>
          <a:p>
            <a:pPr marL="628650" indent="-628650"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the waste amount that is burned relative to the total amount of   waste treated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365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number of days by year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10</a:t>
            </a:r>
            <a:r>
              <a:rPr lang="en-GB" altLang="ja-JP" sz="1600" b="1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-6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factor from kilogram to gigagram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611560" y="1241648"/>
            <a:ext cx="792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Statistics may not be available. Where the data on waste amount are not available, total amount of MSW open-burned can be estimated 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99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10268"/>
              </p:ext>
            </p:extLst>
          </p:nvPr>
        </p:nvGraphicFramePr>
        <p:xfrm>
          <a:off x="2034381" y="2183660"/>
          <a:ext cx="50752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2654300" imgH="254000" progId="Equation.3">
                  <p:embed/>
                </p:oleObj>
              </mc:Choice>
              <mc:Fallback>
                <p:oleObj name="Equation" r:id="rId3" imgW="2654300" imgH="254000" progId="Equation.3">
                  <p:embed/>
                  <p:pic>
                    <p:nvPicPr>
                      <p:cNvPr id="399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381" y="2183660"/>
                        <a:ext cx="507523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21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3079519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534400" cy="7680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MS PGothic" pitchFamily="34" charset="-128"/>
              </a:rPr>
              <a:t>Incineration of Fossil Liquid Waste: CO</a:t>
            </a:r>
            <a:r>
              <a:rPr lang="en-GB" altLang="ja-JP" baseline="-25000" dirty="0">
                <a:ea typeface="MS PGothic" pitchFamily="34" charset="-128"/>
              </a:rPr>
              <a:t>2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039688" y="4221088"/>
            <a:ext cx="7708776" cy="1752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from incineration of fossil liquid waste, Gg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amount of incinerated fossil liquid waste type 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Gg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</a:t>
            </a:r>
            <a:r>
              <a:rPr lang="en-US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carbon content of fossil liquid waste type </a:t>
            </a:r>
            <a:r>
              <a:rPr lang="en-US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US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oxidation factor for fossil liquid waste type 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(fraction)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44/12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factor from C to CO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endParaRPr lang="en-US" altLang="ja-JP" sz="1600" baseline="-25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04983"/>
              </p:ext>
            </p:extLst>
          </p:nvPr>
        </p:nvGraphicFramePr>
        <p:xfrm>
          <a:off x="1977231" y="3251448"/>
          <a:ext cx="4899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3" imgW="2755900" imgH="342900" progId="Equation.3">
                  <p:embed/>
                </p:oleObj>
              </mc:Choice>
              <mc:Fallback>
                <p:oleObj name="Equation" r:id="rId3" imgW="2755900" imgH="342900" progId="Equation.3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231" y="3251448"/>
                        <a:ext cx="4899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585056" y="1185251"/>
            <a:ext cx="7924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Fossil liquid waste - industrial and municipal residues, based on mineral oil, natural gas or other fossil fuels. It includes waste formerly used as solvents and lubricants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If, fossil liquid waste is not included in other types of waste (e.g., industrial waste, hazardous waste), the emissions need to be calculated separately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22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495656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0041" y="1196752"/>
            <a:ext cx="7922400" cy="504056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Methodological tiers for estimation of CO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Tier 1: Default AD (amount, composition of waste incinerated/open-burned) and default  parameters. The method is used when the emissions from incineration/open burning are not a key </a:t>
            </a:r>
            <a:r>
              <a:rPr lang="en-US" altLang="ja-JP" sz="1600" dirty="0">
                <a:ea typeface="MS PGothic" pitchFamily="50" charset="-128"/>
              </a:rPr>
              <a:t>category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Tier 2: Country-specific AD, default and some country-specific parameters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Tier 3: Plant-/management-specific data</a:t>
            </a:r>
          </a:p>
          <a:p>
            <a:pPr marL="557212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Methodological tiers for estimation of CH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N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Tier 1: Default AD (amount, composition of waste incinerated/open-burned) and EFs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Tier 2: Country-specific AD and EFs by waste type, technology or </a:t>
            </a:r>
            <a:r>
              <a:rPr lang="en-US" altLang="ja-JP" sz="1600" dirty="0">
                <a:ea typeface="MS PGothic" pitchFamily="50" charset="-128"/>
              </a:rPr>
              <a:t>management practice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Tier 3: Plant-/management-specific data (</a:t>
            </a:r>
            <a:r>
              <a:rPr lang="en-US" altLang="ja-JP" sz="1600" dirty="0">
                <a:ea typeface="MS PGothic" pitchFamily="50" charset="-128"/>
              </a:rPr>
              <a:t>e.g. flue gas concentrations for N</a:t>
            </a:r>
            <a:r>
              <a:rPr lang="en-US" altLang="ja-JP" sz="1600" baseline="-25000" dirty="0">
                <a:ea typeface="MS PGothic" pitchFamily="50" charset="-128"/>
              </a:rPr>
              <a:t>2</a:t>
            </a:r>
            <a:r>
              <a:rPr lang="en-US" altLang="ja-JP" sz="1600" dirty="0">
                <a:ea typeface="MS PGothic" pitchFamily="50" charset="-128"/>
              </a:rPr>
              <a:t>O emissions) </a:t>
            </a:r>
          </a:p>
          <a:p>
            <a:pPr marL="557212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Default values are provided in Chapter 2 and 5</a:t>
            </a:r>
          </a:p>
          <a:p>
            <a:pPr>
              <a:lnSpc>
                <a:spcPct val="110000"/>
              </a:lnSpc>
              <a:buFontTx/>
              <a:buNone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  <a:p>
            <a:pPr>
              <a:lnSpc>
                <a:spcPct val="110000"/>
              </a:lnSpc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610041" y="116632"/>
            <a:ext cx="8426455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sz="2400" dirty="0">
                <a:ea typeface="MS PGothic" pitchFamily="34" charset="-128"/>
              </a:rPr>
              <a:t>Incineration and Open Burning of Waste: Choice of Methods, AD and EF/Parameters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8770189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33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Wastewater Treatment and Discharge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7924800" cy="4104456"/>
          </a:xfrm>
        </p:spPr>
        <p:txBody>
          <a:bodyPr/>
          <a:lstStyle/>
          <a:p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Wastewater (domestic, commercial and industrial) may be treated on site (uncollected), </a:t>
            </a:r>
            <a:r>
              <a:rPr lang="en-GB" altLang="ja-JP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sewered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to a centralized plant (collected) or disposed untreated </a:t>
            </a:r>
          </a:p>
          <a:p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Treatment and disposal of wastewater produce GHGs such as CO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CH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 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 N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CO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ea typeface="MS PGothic" pitchFamily="50" charset="-128"/>
              </a:rPr>
              <a:t>  is of biogenic origin and not included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US" altLang="ja-JP" sz="1600" dirty="0">
                <a:ea typeface="MS PGothic" pitchFamily="50" charset="-128"/>
              </a:rPr>
              <a:t>N</a:t>
            </a:r>
            <a:r>
              <a:rPr lang="en-US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ea typeface="MS PGothic" pitchFamily="50" charset="-128"/>
              </a:rPr>
              <a:t>O emissions from </a:t>
            </a:r>
            <a:r>
              <a:rPr lang="en-GB" altLang="ja-JP" sz="1600" dirty="0">
                <a:ea typeface="MS PGothic" pitchFamily="50" charset="-128"/>
              </a:rPr>
              <a:t>sludge and wastewater spread on agricultural land are considered in AFOLU sector</a:t>
            </a:r>
          </a:p>
          <a:p>
            <a:pPr lvl="1">
              <a:buFont typeface="Arial Narrow" pitchFamily="34" charset="0"/>
              <a:buChar char="–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Sludge  produced in wastewater treatment is treated further. The CH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from sludge sent to landfills, incinerated or used in agriculture are not included in this category</a:t>
            </a: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9438873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58200" cy="7494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sz="2600" dirty="0">
                <a:ea typeface="MS PGothic" pitchFamily="34" charset="-128"/>
              </a:rPr>
              <a:t>Wastewater Treatment Systems and Discharge Pathways</a:t>
            </a:r>
          </a:p>
        </p:txBody>
      </p:sp>
      <p:pic>
        <p:nvPicPr>
          <p:cNvPr id="4301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6271"/>
            <a:ext cx="696912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25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83209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338733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1342745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80578" y="1206624"/>
            <a:ext cx="8023870" cy="4958680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US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production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depends primarily on the amount of degradable organic material in the wastewater, the temperature and the type of treatment system. </a:t>
            </a:r>
          </a:p>
          <a:p>
            <a:pPr algn="just">
              <a:lnSpc>
                <a:spcPct val="110000"/>
              </a:lnSpc>
            </a:pP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Common parameters used to measure the organic component of the wastewater 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Biochemical Oxygen Demand (BOD): amount of carbon that is aerobically biodegradable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Chemical Oxygen Demand (COD): </a:t>
            </a:r>
            <a:r>
              <a:rPr lang="en-US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total organic material available for chemical oxidation</a:t>
            </a:r>
          </a:p>
          <a:p>
            <a:pPr marL="557212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Methodological tiers for estimation of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Tier 1 method applies default values for EFs </a:t>
            </a:r>
            <a:r>
              <a:rPr lang="en-US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(Bo, MCF, etc.</a:t>
            </a: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) and AD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Tier 2 method allows for incorporation of a country specific EF and AD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Tier 3 method is a country specific method with </a:t>
            </a:r>
            <a:r>
              <a:rPr lang="en-US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measurements or other bottom-up data</a:t>
            </a:r>
          </a:p>
          <a:p>
            <a:pPr marL="557212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generated can be recovered and combusted in a flare or energy device.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The flared or recovered for energy use should be subtracted from total emissions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 recovery for energy generation should be reported in the </a:t>
            </a:r>
            <a:r>
              <a:rPr lang="en-US" altLang="ja-JP" sz="14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Energy Sector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580578" y="44624"/>
            <a:ext cx="8743950" cy="88651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sz="2600" dirty="0">
                <a:ea typeface="MS PGothic" pitchFamily="34" charset="-128"/>
              </a:rPr>
              <a:t>Wastewater Treatment and Discharge: CH</a:t>
            </a:r>
            <a:r>
              <a:rPr lang="en-GB" altLang="ja-JP" sz="2600" baseline="-25000" dirty="0">
                <a:ea typeface="MS PGothic" pitchFamily="34" charset="-128"/>
              </a:rPr>
              <a:t>4</a:t>
            </a:r>
            <a:r>
              <a:rPr lang="en-GB" altLang="ja-JP" sz="2600" dirty="0">
                <a:ea typeface="MS PGothic" pitchFamily="34" charset="-128"/>
              </a:rPr>
              <a:t> Emissions</a:t>
            </a:r>
            <a:endParaRPr lang="en-US" altLang="ja-JP" sz="2600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26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9895455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1499" y="116632"/>
            <a:ext cx="8243031" cy="7922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Domestic Wastewater Treatment: CH</a:t>
            </a:r>
            <a:r>
              <a:rPr lang="en-GB" altLang="ja-JP" baseline="-25000" dirty="0">
                <a:ea typeface="MS PGothic" pitchFamily="34" charset="-128"/>
              </a:rPr>
              <a:t>4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071409" y="3046093"/>
            <a:ext cx="6939397" cy="2615155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in inventory year, kg 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organics in wastewater in inventory year, kg BOD/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organic component removed as sludge in inventory year, kg BOD/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population in income group 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 inventory year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i,j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degree of utilisation of treatment/discharge pathway or system, j, for each income group fraction 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 inventory year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income group: rural, urban high income and urban low income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 treatment/discharge pathway or system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factor, kg 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/ kg BOD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amount of 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recovered in inventory year, kg 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US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40608" y="1173613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Total CH</a:t>
            </a:r>
            <a:r>
              <a:rPr lang="en-GB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from domestic wastewater: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5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877981"/>
              </p:ext>
            </p:extLst>
          </p:nvPr>
        </p:nvGraphicFramePr>
        <p:xfrm>
          <a:off x="1874108" y="1890500"/>
          <a:ext cx="53340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3" imgW="3187700" imgH="482600" progId="Equation.3">
                  <p:embed/>
                </p:oleObj>
              </mc:Choice>
              <mc:Fallback>
                <p:oleObj name="Equation" r:id="rId3" imgW="3187700" imgH="482600" progId="Equation.3">
                  <p:embed/>
                  <p:pic>
                    <p:nvPicPr>
                      <p:cNvPr id="45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108" y="1890500"/>
                        <a:ext cx="53340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27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4652199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60502" y="116632"/>
            <a:ext cx="8458200" cy="780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Domestic Wastewater Treatment: CH</a:t>
            </a:r>
            <a:r>
              <a:rPr lang="en-GB" altLang="ja-JP" baseline="-25000" dirty="0">
                <a:ea typeface="MS PGothic" pitchFamily="34" charset="-128"/>
              </a:rPr>
              <a:t>4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99592" y="3789040"/>
            <a:ext cx="7711008" cy="2057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organics in wastewater in inventory year, kg BOD/</a:t>
            </a:r>
            <a:r>
              <a:rPr lang="en-GB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country population in inventory year, (person)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BOD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country-specific per capita BOD in inventory year, g/person/day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0.001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from grams BOD to kg BOD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correction factor for additional industrial BOD discharged into sewers (for collected the default is 1.25, for uncollected the default is 1.00)</a:t>
            </a: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60502" y="1186886"/>
            <a:ext cx="8187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Activity data is the total amount of organically degradable material in the wastewater (</a:t>
            </a:r>
            <a:r>
              <a:rPr lang="en-US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TOW).</a:t>
            </a: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24204"/>
              </p:ext>
            </p:extLst>
          </p:nvPr>
        </p:nvGraphicFramePr>
        <p:xfrm>
          <a:off x="2553426" y="2622414"/>
          <a:ext cx="42021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3" imgW="2031118" imgH="177723" progId="Equation.3">
                  <p:embed/>
                </p:oleObj>
              </mc:Choice>
              <mc:Fallback>
                <p:oleObj name="Equation" r:id="rId3" imgW="2031118" imgH="177723" progId="Equation.3">
                  <p:embed/>
                  <p:pic>
                    <p:nvPicPr>
                      <p:cNvPr id="460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426" y="2622414"/>
                        <a:ext cx="42021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28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2465301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47700" y="116632"/>
            <a:ext cx="7772400" cy="82158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Domestic Wastewater: CH</a:t>
            </a:r>
            <a:r>
              <a:rPr lang="en-GB" altLang="ja-JP" baseline="-25000" dirty="0">
                <a:ea typeface="MS PGothic" pitchFamily="34" charset="-128"/>
              </a:rPr>
              <a:t>4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043608" y="3933056"/>
            <a:ext cx="7719392" cy="1600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factor, kg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/ kg BOD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 treatment/discharge pathway or system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maximum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producing capacity, kg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BOD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MCF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correction factor (fraction) and indicates the degree to which the system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 anaerobic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47700" y="1227138"/>
            <a:ext cx="81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 </a:t>
            </a:r>
            <a:r>
              <a:rPr lang="en-US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each domestic wastewater treatment/discharge pathway or system</a:t>
            </a:r>
          </a:p>
        </p:txBody>
      </p:sp>
      <p:graphicFrame>
        <p:nvGraphicFramePr>
          <p:cNvPr id="4710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93672"/>
              </p:ext>
            </p:extLst>
          </p:nvPr>
        </p:nvGraphicFramePr>
        <p:xfrm>
          <a:off x="3484562" y="2664542"/>
          <a:ext cx="20986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3" imgW="1079032" imgH="241195" progId="Equation.3">
                  <p:embed/>
                </p:oleObj>
              </mc:Choice>
              <mc:Fallback>
                <p:oleObj name="Equation" r:id="rId3" imgW="1079032" imgH="241195" progId="Equation.3">
                  <p:embed/>
                  <p:pic>
                    <p:nvPicPr>
                      <p:cNvPr id="471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2" y="2664542"/>
                        <a:ext cx="20986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29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569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3695" y="332656"/>
            <a:ext cx="8638825" cy="432048"/>
          </a:xfrm>
        </p:spPr>
        <p:txBody>
          <a:bodyPr/>
          <a:lstStyle/>
          <a:p>
            <a:r>
              <a:rPr lang="en-GB" altLang="ja-JP" dirty="0">
                <a:ea typeface="MS PGothic" pitchFamily="34" charset="-128"/>
              </a:rPr>
              <a:t>Outline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3695" y="1196752"/>
            <a:ext cx="7918746" cy="4386064"/>
          </a:xfrm>
        </p:spPr>
        <p:txBody>
          <a:bodyPr/>
          <a:lstStyle/>
          <a:p>
            <a:pPr algn="just">
              <a:buSzPct val="80000"/>
            </a:pP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Introduction</a:t>
            </a:r>
          </a:p>
          <a:p>
            <a:pPr algn="just">
              <a:buSzPct val="80000"/>
              <a:buFont typeface="Wingdings" panose="05000000000000000000" pitchFamily="2" charset="2"/>
              <a:buChar char="§"/>
            </a:pP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SzPct val="80000"/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Major Developments in the 2006 IPCC Guidelines</a:t>
            </a:r>
          </a:p>
          <a:p>
            <a:pPr algn="just">
              <a:buSzPct val="80000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SzPct val="80000"/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Methods for Estimation of Greenhouse Gas Emissions from Waste Sector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+mj-lt"/>
              <a:buChar char="–"/>
            </a:pPr>
            <a:r>
              <a:rPr lang="en-US" altLang="ja-JP" dirty="0">
                <a:ea typeface="MS PGothic" pitchFamily="50" charset="-128"/>
              </a:rPr>
              <a:t>Solid waste disposal (4A)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+mj-lt"/>
              <a:buChar char="–"/>
            </a:pPr>
            <a:r>
              <a:rPr lang="en-US" altLang="ja-JP" dirty="0">
                <a:ea typeface="MS PGothic" pitchFamily="50" charset="-128"/>
              </a:rPr>
              <a:t>Biological treatment of solid waste (4B)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+mj-lt"/>
              <a:buChar char="–"/>
            </a:pPr>
            <a:r>
              <a:rPr lang="en-US" altLang="ja-JP" dirty="0">
                <a:ea typeface="MS PGothic" pitchFamily="50" charset="-128"/>
              </a:rPr>
              <a:t>Incineration and open burning of waste (4C)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+mj-lt"/>
              <a:buChar char="–"/>
            </a:pPr>
            <a:r>
              <a:rPr lang="en-US" altLang="ja-JP" dirty="0">
                <a:ea typeface="MS PGothic" pitchFamily="50" charset="-128"/>
              </a:rPr>
              <a:t>Wastewater treatment and discharge (4D)</a:t>
            </a:r>
          </a:p>
          <a:p>
            <a:pPr lvl="1" algn="just">
              <a:buSzPct val="50000"/>
              <a:buFont typeface="Arial Narrow" pitchFamily="34" charset="0"/>
              <a:buChar char="–"/>
            </a:pP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SzPct val="80000"/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Waste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414533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3990" y="116632"/>
            <a:ext cx="7918450" cy="7494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Industrial Wastewater: CH</a:t>
            </a:r>
            <a:r>
              <a:rPr lang="en-GB" altLang="ja-JP" baseline="-25000" dirty="0">
                <a:ea typeface="MS PGothic" pitchFamily="34" charset="-128"/>
              </a:rPr>
              <a:t>4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043607" y="3691191"/>
            <a:ext cx="7488833" cy="216024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in inventory year, kg 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</a:t>
            </a:r>
            <a:r>
              <a:rPr lang="en-GB" altLang="ja-JP" sz="1400" b="1" i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i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</a:t>
            </a:r>
            <a:r>
              <a:rPr lang="en-GB" altLang="ja-JP" sz="1400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organically degradable material in wastewater from industry 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 inventory year, kg COD/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US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industrial sector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organic component removed as sludge in inventory year, kg COD/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 for industry </a:t>
            </a:r>
            <a:r>
              <a:rPr lang="en-GB" altLang="ja-JP" sz="14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kg CH</a:t>
            </a:r>
            <a:r>
              <a:rPr lang="en-GB" altLang="ja-JP" sz="1400" i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COD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treatment/discharge pathway or systems. If more than one treatment practice is used in an industry this factor would need to be </a:t>
            </a:r>
            <a:r>
              <a:rPr lang="en-US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weighted average.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</a:t>
            </a:r>
            <a:r>
              <a:rPr lang="en-GB" altLang="ja-JP" sz="14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amount of 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recovered in inventory year, kg CH</a:t>
            </a:r>
            <a:r>
              <a:rPr lang="en-GB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</a:t>
            </a:r>
            <a:r>
              <a:rPr lang="en-GB" altLang="ja-JP" sz="1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US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613990" y="1215043"/>
            <a:ext cx="806246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Industrial wastewater may be treated on-site or released into domestic sewer systems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CH</a:t>
            </a:r>
            <a:r>
              <a:rPr lang="en-GB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from industrial wastewater treatment (on-site):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8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89042"/>
              </p:ext>
            </p:extLst>
          </p:nvPr>
        </p:nvGraphicFramePr>
        <p:xfrm>
          <a:off x="1999456" y="2657921"/>
          <a:ext cx="48768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4" imgW="2667000" imgH="342900" progId="Equation.3">
                  <p:embed/>
                </p:oleObj>
              </mc:Choice>
              <mc:Fallback>
                <p:oleObj name="Equation" r:id="rId4" imgW="2667000" imgH="342900" progId="Equation.3">
                  <p:embed/>
                  <p:pic>
                    <p:nvPicPr>
                      <p:cNvPr id="481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456" y="2657921"/>
                        <a:ext cx="48768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30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48804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6024" y="44624"/>
            <a:ext cx="7772400" cy="8640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Industrial Wastewater: CH</a:t>
            </a:r>
            <a:r>
              <a:rPr lang="en-GB" altLang="ja-JP" baseline="-25000" dirty="0">
                <a:ea typeface="MS PGothic" pitchFamily="34" charset="-128"/>
              </a:rPr>
              <a:t>4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043608" y="3945329"/>
            <a:ext cx="7601048" cy="1600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factor, kg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/ kg COD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 treatment/discharge pathway or system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maximum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producing capacity, kg 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COD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MCF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correction factor (fraction)</a:t>
            </a:r>
          </a:p>
          <a:p>
            <a:pPr>
              <a:buFontTx/>
              <a:buNone/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616024" y="1234376"/>
            <a:ext cx="8219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 </a:t>
            </a:r>
            <a:r>
              <a:rPr lang="en-US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each treatment/discharge pathway/systems</a:t>
            </a:r>
          </a:p>
        </p:txBody>
      </p:sp>
      <p:graphicFrame>
        <p:nvGraphicFramePr>
          <p:cNvPr id="491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1426"/>
              </p:ext>
            </p:extLst>
          </p:nvPr>
        </p:nvGraphicFramePr>
        <p:xfrm>
          <a:off x="3206824" y="2468805"/>
          <a:ext cx="2590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" imgW="1079032" imgH="241195" progId="Equation.3">
                  <p:embed/>
                </p:oleObj>
              </mc:Choice>
              <mc:Fallback>
                <p:oleObj name="Equation" r:id="rId3" imgW="1079032" imgH="241195" progId="Equation.3">
                  <p:embed/>
                  <p:pic>
                    <p:nvPicPr>
                      <p:cNvPr id="491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824" y="2468805"/>
                        <a:ext cx="25908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31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5392548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8256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Industrial Wastewater: CH</a:t>
            </a:r>
            <a:r>
              <a:rPr lang="en-GB" altLang="ja-JP" baseline="-25000" dirty="0">
                <a:ea typeface="MS PGothic" pitchFamily="34" charset="-128"/>
              </a:rPr>
              <a:t>4</a:t>
            </a:r>
            <a:r>
              <a:rPr lang="en-GB" altLang="ja-JP" dirty="0">
                <a:ea typeface="MS PGothic" pitchFamily="34" charset="-128"/>
              </a:rPr>
              <a:t>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32848" cy="2133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organically degradable material in wastewater for industry 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kg COD/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industrial sector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industrial product for industrial sector 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t/</a:t>
            </a:r>
            <a:r>
              <a:rPr lang="en-GB" altLang="ja-JP" sz="1600" i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</a:t>
            </a:r>
            <a:r>
              <a:rPr lang="en-US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wastewater generated, m</a:t>
            </a:r>
            <a:r>
              <a:rPr lang="en-US" altLang="ja-JP" sz="1600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/t product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COD</a:t>
            </a:r>
            <a:r>
              <a:rPr lang="en-GB" altLang="ja-JP" sz="1600" b="1" baseline="-25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chemical oxygen demand (industrial degradable organic component in wastewater),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kg COD/m</a:t>
            </a:r>
            <a:r>
              <a:rPr lang="en-US" altLang="ja-JP" sz="1600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endParaRPr lang="en-GB" altLang="ja-JP" sz="1600" baseline="30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539552" y="1227138"/>
            <a:ext cx="8064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Activity data is the amount of organically degradable material in the wastewater (</a:t>
            </a:r>
            <a:r>
              <a:rPr lang="en-US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TOW):</a:t>
            </a:r>
          </a:p>
        </p:txBody>
      </p:sp>
      <p:graphicFrame>
        <p:nvGraphicFramePr>
          <p:cNvPr id="501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73824"/>
              </p:ext>
            </p:extLst>
          </p:nvPr>
        </p:nvGraphicFramePr>
        <p:xfrm>
          <a:off x="2942233" y="2325320"/>
          <a:ext cx="2967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501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233" y="2325320"/>
                        <a:ext cx="2967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32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7412631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39552" y="1254224"/>
            <a:ext cx="8208912" cy="4839072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are associated with the degradation of nitrogen components in the wastewater (e.g., urea, nitrate and protein)</a:t>
            </a:r>
          </a:p>
          <a:p>
            <a:pPr algn="just">
              <a:lnSpc>
                <a:spcPct val="120000"/>
              </a:lnSpc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can occur as direct emissions from treatment plants or from indirect emissions from wastewater after disposal of effluent into waterways, lakes or the sea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ea typeface="MS PGothic" pitchFamily="50" charset="-128"/>
              </a:rPr>
              <a:t>After treated at wastewater treatment plants, treated effluent is typically discharged to a receiving water environment (e.g., river, lake, estuary, etc.).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ea typeface="MS PGothic" pitchFamily="50" charset="-128"/>
              </a:rPr>
              <a:t>Centralized wastewater treatment systems may include processes for removing nitrogen compounds. The direct </a:t>
            </a:r>
            <a:r>
              <a:rPr lang="en-US" altLang="ja-JP" sz="1400" dirty="0">
                <a:ea typeface="MS PGothic" pitchFamily="50" charset="-128"/>
              </a:rPr>
              <a:t>emissions from nitrification </a:t>
            </a:r>
            <a:r>
              <a:rPr lang="en-GB" altLang="ja-JP" sz="1400" dirty="0">
                <a:ea typeface="MS PGothic" pitchFamily="50" charset="-128"/>
              </a:rPr>
              <a:t>and denitrification at wastewater treatment plants may be considered as a minor source.</a:t>
            </a:r>
          </a:p>
          <a:p>
            <a:pPr algn="just">
              <a:lnSpc>
                <a:spcPct val="120000"/>
              </a:lnSpc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may be generated during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ea typeface="MS PGothic" pitchFamily="50" charset="-128"/>
              </a:rPr>
              <a:t>Nitrification: aerobic process converting </a:t>
            </a:r>
            <a:r>
              <a:rPr lang="en-US" altLang="ja-JP" sz="1400" dirty="0">
                <a:ea typeface="MS PGothic" pitchFamily="50" charset="-128"/>
              </a:rPr>
              <a:t>ammonia and other nitrogen compounds into nitrate (NO</a:t>
            </a:r>
            <a:r>
              <a:rPr lang="en-US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r>
              <a:rPr lang="en-GB" altLang="ja-JP" sz="1400" dirty="0">
                <a:ea typeface="MS PGothic" pitchFamily="50" charset="-128"/>
              </a:rPr>
              <a:t>-)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400" dirty="0">
                <a:ea typeface="MS PGothic" pitchFamily="50" charset="-128"/>
              </a:rPr>
              <a:t>Denitrification: biological conversion of </a:t>
            </a:r>
            <a:r>
              <a:rPr lang="en-US" altLang="ja-JP" sz="1400" dirty="0">
                <a:ea typeface="MS PGothic" pitchFamily="50" charset="-128"/>
              </a:rPr>
              <a:t>NO</a:t>
            </a:r>
            <a:r>
              <a:rPr lang="en-US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r>
              <a:rPr lang="en-GB" altLang="ja-JP" sz="1400" dirty="0">
                <a:ea typeface="MS PGothic" pitchFamily="50" charset="-128"/>
              </a:rPr>
              <a:t>- into dinitrogen gas (N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400" dirty="0">
                <a:ea typeface="MS PGothic" pitchFamily="50" charset="-128"/>
              </a:rPr>
              <a:t>) under anoxic environment</a:t>
            </a:r>
          </a:p>
          <a:p>
            <a:pPr algn="just">
              <a:lnSpc>
                <a:spcPct val="120000"/>
              </a:lnSpc>
            </a:pP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emissions from industrial sources are believed to be insignificant compared to emissions from domestic wastewater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0546" cy="5622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sz="2600" dirty="0">
                <a:ea typeface="MS PGothic" pitchFamily="34" charset="-128"/>
              </a:rPr>
              <a:t>Wastewater treatment and discharge: N</a:t>
            </a:r>
            <a:r>
              <a:rPr lang="en-GB" altLang="ja-JP" sz="2600" baseline="-25000" dirty="0">
                <a:ea typeface="MS PGothic" pitchFamily="34" charset="-128"/>
              </a:rPr>
              <a:t>2</a:t>
            </a:r>
            <a:r>
              <a:rPr lang="en-GB" altLang="ja-JP" sz="2600" dirty="0">
                <a:ea typeface="MS PGothic" pitchFamily="34" charset="-128"/>
              </a:rPr>
              <a:t>O Emissions</a:t>
            </a:r>
            <a:endParaRPr lang="en-US" altLang="ja-JP" sz="2600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8611355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86135" y="44624"/>
            <a:ext cx="7918450" cy="8682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Domestic Wastewater: N</a:t>
            </a:r>
            <a:r>
              <a:rPr lang="en-GB" altLang="ja-JP" baseline="-25000" dirty="0">
                <a:ea typeface="MS PGothic" pitchFamily="34" charset="-128"/>
              </a:rPr>
              <a:t>2</a:t>
            </a:r>
            <a:r>
              <a:rPr lang="en-GB" altLang="ja-JP" dirty="0">
                <a:ea typeface="MS PGothic" pitchFamily="34" charset="-128"/>
              </a:rPr>
              <a:t>O Emissions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99592" y="3789040"/>
            <a:ext cx="7604993" cy="13716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in inventory year, kg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O/yr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 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nitrogen in the effluent discharged to aquatic environments, kg N/</a:t>
            </a:r>
            <a:r>
              <a:rPr lang="en-GB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 for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from discharged to wastewater, kg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O-N/kg 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44/28 : 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conversion of kg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O-N into kg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O.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86135" y="1295400"/>
            <a:ext cx="8090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Indirect N</a:t>
            </a:r>
            <a:r>
              <a:rPr lang="en-GB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from wastewater effluent discharged </a:t>
            </a:r>
            <a:r>
              <a:rPr lang="en-US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into aquatic environments</a:t>
            </a:r>
          </a:p>
        </p:txBody>
      </p:sp>
      <p:graphicFrame>
        <p:nvGraphicFramePr>
          <p:cNvPr id="522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57"/>
              </p:ext>
            </p:extLst>
          </p:nvPr>
        </p:nvGraphicFramePr>
        <p:xfrm>
          <a:off x="1586260" y="2519050"/>
          <a:ext cx="591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3" imgW="2959100" imgH="228600" progId="Equation.3">
                  <p:embed/>
                </p:oleObj>
              </mc:Choice>
              <mc:Fallback>
                <p:oleObj name="Equation" r:id="rId3" imgW="2959100" imgH="228600" progId="Equation.3">
                  <p:embed/>
                  <p:pic>
                    <p:nvPicPr>
                      <p:cNvPr id="522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260" y="2519050"/>
                        <a:ext cx="591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34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3082034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971600" y="3356992"/>
            <a:ext cx="7560840" cy="2438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annual amount of nitrogen in the wastewater effluent, kg N/</a:t>
            </a:r>
            <a:r>
              <a:rPr lang="en-GB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human population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it-IT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Protein : </a:t>
            </a:r>
            <a:r>
              <a:rPr lang="it-IT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annual per capita protein consumption, kg/person/yr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en-US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NPR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nitrogen in protein (default = 0.16, kg N/kg protein)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NON-CON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factor for non-consumed protein added to the wastewater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IND-COM 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factor for industrial and commercial co-discharged protein into the sewer system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en-US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SLUDGE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nitrogen removed with sludge (default = zero), kg N/</a:t>
            </a:r>
            <a:r>
              <a:rPr lang="en-US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613990" y="1218714"/>
            <a:ext cx="830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N in the effluent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613990" y="116632"/>
            <a:ext cx="7918450" cy="6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0000"/>
              </a:lnSpc>
              <a:spcBef>
                <a:spcPct val="0"/>
              </a:spcBef>
              <a:defRPr sz="28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2pPr>
            <a:lvl3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3pPr>
            <a:lvl4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4pPr>
            <a:lvl5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5pPr>
            <a:lvl6pPr marL="4572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6pPr>
            <a:lvl7pPr marL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7pPr>
            <a:lvl8pPr marL="13716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8pPr>
            <a:lvl9pPr marL="1828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9pPr>
          </a:lstStyle>
          <a:p>
            <a:r>
              <a:rPr lang="en-GB" altLang="ja-JP" dirty="0"/>
              <a:t>Domestic Wastewater: N</a:t>
            </a:r>
            <a:r>
              <a:rPr lang="en-GB" altLang="ja-JP" baseline="-25000" dirty="0"/>
              <a:t>2</a:t>
            </a:r>
            <a:r>
              <a:rPr lang="en-GB" altLang="ja-JP" dirty="0"/>
              <a:t>O Emissions</a:t>
            </a:r>
            <a:endParaRPr lang="en-US" altLang="ja-JP" dirty="0"/>
          </a:p>
        </p:txBody>
      </p:sp>
      <p:graphicFrame>
        <p:nvGraphicFramePr>
          <p:cNvPr id="532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17595"/>
              </p:ext>
            </p:extLst>
          </p:nvPr>
        </p:nvGraphicFramePr>
        <p:xfrm>
          <a:off x="1763688" y="2320119"/>
          <a:ext cx="538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3" imgW="4038600" imgH="228600" progId="Equation.3">
                  <p:embed/>
                </p:oleObj>
              </mc:Choice>
              <mc:Fallback>
                <p:oleObj name="Equation" r:id="rId3" imgW="4038600" imgH="228600" progId="Equation.3">
                  <p:embed/>
                  <p:pic>
                    <p:nvPicPr>
                      <p:cNvPr id="532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20119"/>
                        <a:ext cx="538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35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1498447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043607" y="2736824"/>
            <a:ext cx="7484443" cy="1916311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PLANTS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from plants in inventory year, kg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O/</a:t>
            </a:r>
            <a:r>
              <a:rPr lang="en-GB" altLang="ja-JP" sz="16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yr</a:t>
            </a: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human population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PLANT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degree of utilization of modern, centralized WWT plants, %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IND-COMM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fraction of industrial and commercial co-discharged protein (default = 1.25)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US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PLANT</a:t>
            </a:r>
            <a:r>
              <a:rPr lang="en-US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factor, 3.2 g N</a:t>
            </a:r>
            <a:r>
              <a:rPr lang="en-US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O/person/year</a:t>
            </a: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609600" y="1265948"/>
            <a:ext cx="7918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Emissions from advanced centralised wastewater treatment plants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4276" name="Title 1"/>
          <p:cNvSpPr>
            <a:spLocks noGrp="1"/>
          </p:cNvSpPr>
          <p:nvPr>
            <p:ph type="title"/>
          </p:nvPr>
        </p:nvSpPr>
        <p:spPr>
          <a:xfrm>
            <a:off x="609600" y="164404"/>
            <a:ext cx="7918450" cy="6185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kern="1200" dirty="0">
                <a:ea typeface="MS PGothic" pitchFamily="34" charset="-128"/>
              </a:rPr>
              <a:t>Domestic Wastewater: N</a:t>
            </a:r>
            <a:r>
              <a:rPr lang="en-GB" altLang="ja-JP" kern="1200" baseline="-25000" dirty="0">
                <a:ea typeface="MS PGothic" pitchFamily="34" charset="-128"/>
              </a:rPr>
              <a:t>2</a:t>
            </a:r>
            <a:r>
              <a:rPr lang="en-GB" altLang="ja-JP" kern="1200" dirty="0">
                <a:ea typeface="MS PGothic" pitchFamily="34" charset="-128"/>
              </a:rPr>
              <a:t>O Emissions</a:t>
            </a:r>
            <a:endParaRPr lang="en-US" altLang="ja-JP" kern="1200" dirty="0">
              <a:ea typeface="MS PGothic" pitchFamily="34" charset="-128"/>
            </a:endParaRP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742155" y="4869160"/>
            <a:ext cx="7785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 include N</a:t>
            </a:r>
            <a:r>
              <a:rPr lang="en-GB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from plants, the amount of nitrogen associated with these emissions (NWWT) must be subtracted from the N</a:t>
            </a:r>
            <a:r>
              <a:rPr lang="en-GB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en-GB" altLang="ja-JP" sz="1800" dirty="0">
                <a:solidFill>
                  <a:srgbClr val="5492C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</a:t>
            </a:r>
            <a:endParaRPr lang="en-US" altLang="ja-JP" sz="1800" dirty="0">
              <a:solidFill>
                <a:srgbClr val="5492CD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42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99748"/>
              </p:ext>
            </p:extLst>
          </p:nvPr>
        </p:nvGraphicFramePr>
        <p:xfrm>
          <a:off x="1907704" y="2019326"/>
          <a:ext cx="4191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3" imgW="2616200" imgH="228600" progId="Equation.3">
                  <p:embed/>
                </p:oleObj>
              </mc:Choice>
              <mc:Fallback>
                <p:oleObj name="Equation" r:id="rId3" imgW="2616200" imgH="228600" progId="Equation.3">
                  <p:embed/>
                  <p:pic>
                    <p:nvPicPr>
                      <p:cNvPr id="542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19326"/>
                        <a:ext cx="4191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36</a:t>
            </a:fld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5936996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84770" y="188640"/>
            <a:ext cx="8379718" cy="63795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kern="1200" dirty="0">
                <a:ea typeface="MS PGothic" pitchFamily="34" charset="-128"/>
              </a:rPr>
              <a:t>Waste Data</a:t>
            </a:r>
            <a:endParaRPr lang="en-US" altLang="ja-JP" kern="1200" dirty="0">
              <a:ea typeface="MS PGothic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84770" y="1217048"/>
            <a:ext cx="7947670" cy="518457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Collection of data is a fundamental part of inventory compilation. 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Chapter 2 of Volume 1 gives general guidance on data collection </a:t>
            </a:r>
          </a:p>
          <a:p>
            <a:pPr>
              <a:lnSpc>
                <a:spcPct val="110000"/>
              </a:lnSpc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Tier 1 methods are designed to use readily available national or international statistics in combination with default EFs/parameters</a:t>
            </a: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If there are no country-specific data, then IPCC default values and data from other sources can be used. However, need to assess the applicability of the data to national circumstances</a:t>
            </a: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It is preferable to use national data, 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however waste data 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covering all waste types and treatment techniques may not be available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Chapter 2 of Volume 5 provides 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default data on waste generation, management and composition</a:t>
            </a:r>
          </a:p>
          <a:p>
            <a:pPr>
              <a:lnSpc>
                <a:spcPct val="110000"/>
              </a:lnSpc>
            </a:pP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IPCC Emission Factor Database (EFDB) contains 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 factors and other parameters with background technical information that can be used for estimation of GHG emissions and removals (</a:t>
            </a:r>
            <a:r>
              <a:rPr lang="en-US" altLang="ja-JP" u="sng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hlinkClick r:id="rId2"/>
              </a:rPr>
              <a:t>http://www.ipcc-nggip.iges.or.jp/EFDB/main.php</a:t>
            </a:r>
            <a:r>
              <a:rPr lang="en-US" altLang="ja-JP" u="sng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37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301231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23"/>
            <a:ext cx="9144000" cy="59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38</a:t>
            </a:fld>
            <a:endParaRPr lang="en-US" dirty="0"/>
          </a:p>
        </p:txBody>
      </p:sp>
      <p:sp>
        <p:nvSpPr>
          <p:cNvPr id="4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5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1812472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73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39</a:t>
            </a:fld>
            <a:endParaRPr lang="en-US" dirty="0"/>
          </a:p>
        </p:txBody>
      </p:sp>
      <p:sp>
        <p:nvSpPr>
          <p:cNvPr id="4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5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607565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2422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MS PGothic" pitchFamily="34" charset="-128"/>
              </a:rPr>
              <a:t>Introduction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560" y="1241648"/>
            <a:ext cx="7848872" cy="4419600"/>
          </a:xfrm>
        </p:spPr>
        <p:txBody>
          <a:bodyPr/>
          <a:lstStyle/>
          <a:p>
            <a:r>
              <a:rPr lang="en-GB" altLang="ja-JP" dirty="0">
                <a:latin typeface="+mj-lt"/>
                <a:ea typeface="MS PGothic" pitchFamily="34" charset="-128"/>
              </a:rPr>
              <a:t>Volume 5 (Waste)</a:t>
            </a:r>
            <a:r>
              <a:rPr lang="en-GB" altLang="ja-JP" dirty="0">
                <a:solidFill>
                  <a:srgbClr val="FF00FF"/>
                </a:solidFill>
                <a:latin typeface="+mj-lt"/>
                <a:ea typeface="MS PGothic" pitchFamily="34" charset="-128"/>
              </a:rPr>
              <a:t> </a:t>
            </a:r>
            <a:r>
              <a:rPr lang="en-GB" altLang="ja-JP" dirty="0">
                <a:latin typeface="+mj-lt"/>
                <a:ea typeface="MS PGothic" pitchFamily="34" charset="-128"/>
              </a:rPr>
              <a:t>provides methodological guidance for estimation of CO</a:t>
            </a:r>
            <a:r>
              <a:rPr lang="en-GB" altLang="ja-JP" baseline="-25000" dirty="0">
                <a:latin typeface="+mj-lt"/>
                <a:ea typeface="MS PGothic" pitchFamily="34" charset="-128"/>
              </a:rPr>
              <a:t>2</a:t>
            </a:r>
            <a:r>
              <a:rPr lang="en-GB" altLang="ja-JP" dirty="0">
                <a:latin typeface="+mj-lt"/>
                <a:ea typeface="MS PGothic" pitchFamily="34" charset="-128"/>
              </a:rPr>
              <a:t>, CH</a:t>
            </a:r>
            <a:r>
              <a:rPr lang="en-GB" altLang="ja-JP" baseline="-25000" dirty="0">
                <a:latin typeface="+mj-lt"/>
                <a:ea typeface="MS PGothic" pitchFamily="34" charset="-128"/>
              </a:rPr>
              <a:t>4</a:t>
            </a:r>
            <a:r>
              <a:rPr lang="en-GB" altLang="ja-JP" dirty="0">
                <a:latin typeface="+mj-lt"/>
                <a:ea typeface="MS PGothic" pitchFamily="34" charset="-128"/>
              </a:rPr>
              <a:t> and N</a:t>
            </a:r>
            <a:r>
              <a:rPr lang="en-GB" altLang="ja-JP" baseline="-25000" dirty="0">
                <a:latin typeface="+mj-lt"/>
                <a:ea typeface="MS PGothic" pitchFamily="34" charset="-128"/>
              </a:rPr>
              <a:t>2</a:t>
            </a:r>
            <a:r>
              <a:rPr lang="en-GB" altLang="ja-JP" dirty="0">
                <a:latin typeface="+mj-lt"/>
                <a:ea typeface="MS PGothic" pitchFamily="34" charset="-128"/>
              </a:rPr>
              <a:t>O emissions from following categories:</a:t>
            </a:r>
            <a:endParaRPr lang="en-US" altLang="ja-JP" dirty="0">
              <a:latin typeface="+mj-lt"/>
              <a:ea typeface="MS PGothic" pitchFamily="34" charset="-128"/>
            </a:endParaRPr>
          </a:p>
          <a:p>
            <a:pPr lvl="1">
              <a:buFont typeface="Arial Narrow" pitchFamily="34" charset="0"/>
              <a:buChar char="–"/>
            </a:pPr>
            <a:r>
              <a:rPr lang="en-US" altLang="ja-JP" dirty="0">
                <a:latin typeface="+mj-lt"/>
                <a:ea typeface="MS PGothic" pitchFamily="34" charset="-128"/>
              </a:rPr>
              <a:t>Solid waste disposal (4A)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dirty="0">
                <a:latin typeface="+mj-lt"/>
                <a:ea typeface="MS PGothic" pitchFamily="34" charset="-128"/>
              </a:rPr>
              <a:t>Biological treatment of solid waste (4B)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dirty="0">
                <a:latin typeface="+mj-lt"/>
                <a:ea typeface="MS PGothic" pitchFamily="34" charset="-128"/>
              </a:rPr>
              <a:t>Incineration and open burning of waste (4C)</a:t>
            </a:r>
          </a:p>
          <a:p>
            <a:pPr lvl="1">
              <a:buFont typeface="Arial Narrow" pitchFamily="34" charset="0"/>
              <a:buChar char="–"/>
            </a:pPr>
            <a:r>
              <a:rPr lang="en-GB" altLang="ja-JP" dirty="0">
                <a:latin typeface="+mj-lt"/>
                <a:ea typeface="MS PGothic" pitchFamily="34" charset="-128"/>
              </a:rPr>
              <a:t>Wastewater treatment and discharge (4D)</a:t>
            </a:r>
          </a:p>
          <a:p>
            <a:pPr lvl="1">
              <a:buFont typeface="Arial Narrow" pitchFamily="34" charset="0"/>
              <a:buChar char="–"/>
            </a:pPr>
            <a:endParaRPr lang="en-GB" altLang="ja-JP" dirty="0">
              <a:latin typeface="+mj-lt"/>
              <a:ea typeface="MS PGothic" pitchFamily="34" charset="-128"/>
            </a:endParaRPr>
          </a:p>
          <a:p>
            <a:pPr algn="just"/>
            <a:r>
              <a:rPr lang="en-GB" altLang="ja-JP" dirty="0">
                <a:latin typeface="+mj-lt"/>
                <a:ea typeface="MS PGothic" pitchFamily="34" charset="-128"/>
              </a:rPr>
              <a:t>Typically, CH</a:t>
            </a:r>
            <a:r>
              <a:rPr lang="en-GB" altLang="ja-JP" baseline="-25000" dirty="0">
                <a:latin typeface="+mj-lt"/>
                <a:ea typeface="MS PGothic" pitchFamily="34" charset="-128"/>
              </a:rPr>
              <a:t>4</a:t>
            </a:r>
            <a:r>
              <a:rPr lang="en-GB" altLang="ja-JP" dirty="0">
                <a:latin typeface="+mj-lt"/>
                <a:ea typeface="MS PGothic" pitchFamily="34" charset="-128"/>
              </a:rPr>
              <a:t> emissions from solid waste disposal sites (SWDS) are the largest source in the Waste sector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altLang="ja-JP" dirty="0">
              <a:latin typeface="+mj-lt"/>
              <a:ea typeface="MS PGothic" pitchFamily="34" charset="-128"/>
            </a:endParaRPr>
          </a:p>
          <a:p>
            <a:r>
              <a:rPr lang="en-GB" altLang="ja-JP" dirty="0">
                <a:latin typeface="+mj-lt"/>
                <a:ea typeface="MS PGothic" pitchFamily="34" charset="-128"/>
              </a:rPr>
              <a:t>Biogenic CO</a:t>
            </a:r>
            <a:r>
              <a:rPr lang="en-GB" altLang="ja-JP" baseline="-25000" dirty="0">
                <a:latin typeface="+mj-lt"/>
                <a:ea typeface="MS PGothic" pitchFamily="34" charset="-128"/>
              </a:rPr>
              <a:t>2 </a:t>
            </a:r>
            <a:r>
              <a:rPr lang="en-GB" altLang="ja-JP" dirty="0">
                <a:latin typeface="+mj-lt"/>
                <a:ea typeface="MS PGothic" pitchFamily="34" charset="-128"/>
              </a:rPr>
              <a:t>emissions are not included in the Waste sector </a:t>
            </a:r>
          </a:p>
          <a:p>
            <a:endParaRPr lang="en-GB" altLang="ja-JP" dirty="0">
              <a:latin typeface="+mj-lt"/>
              <a:ea typeface="MS PGothic" pitchFamily="34" charset="-128"/>
            </a:endParaRPr>
          </a:p>
          <a:p>
            <a:pPr algn="just"/>
            <a:r>
              <a:rPr lang="en-GB" altLang="ja-JP" dirty="0">
                <a:latin typeface="+mj-lt"/>
                <a:ea typeface="MS PGothic" pitchFamily="34" charset="-128"/>
              </a:rPr>
              <a:t>All greenhouse gas emissions from waste-to-energy should be estimated and reported under the Energy sector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173970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6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40</a:t>
            </a:fld>
            <a:endParaRPr lang="en-US" dirty="0"/>
          </a:p>
        </p:txBody>
      </p:sp>
      <p:sp>
        <p:nvSpPr>
          <p:cNvPr id="4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5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4414188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Thank you</a:t>
            </a:r>
            <a:endParaRPr lang="en-US" sz="3600" dirty="0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46112" y="218728"/>
            <a:ext cx="8193088" cy="6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500"/>
              </a:lnSpc>
              <a:spcBef>
                <a:spcPct val="0"/>
              </a:spcBef>
              <a:defRPr sz="28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2pPr>
            <a:lvl3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3pPr>
            <a:lvl4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4pPr>
            <a:lvl5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5pPr>
            <a:lvl6pPr marL="4572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6pPr>
            <a:lvl7pPr marL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7pPr>
            <a:lvl8pPr marL="13716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8pPr>
            <a:lvl9pPr marL="1828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9pPr>
          </a:lstStyle>
          <a:p>
            <a:r>
              <a:rPr lang="en-GB" sz="2200" dirty="0"/>
              <a:t>Major Developments in the 2006 IPCC Guidelines: Waste Sector</a:t>
            </a:r>
          </a:p>
        </p:txBody>
      </p:sp>
      <p:sp>
        <p:nvSpPr>
          <p:cNvPr id="20483" name="Content Placeholder 3"/>
          <p:cNvSpPr txBox="1">
            <a:spLocks/>
          </p:cNvSpPr>
          <p:nvPr/>
        </p:nvSpPr>
        <p:spPr bwMode="auto">
          <a:xfrm>
            <a:off x="646112" y="1219200"/>
            <a:ext cx="79583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Improved accuracy</a:t>
            </a:r>
          </a:p>
          <a:p>
            <a:pPr lvl="1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Updated methods and improved default values</a:t>
            </a:r>
          </a:p>
          <a:p>
            <a:pPr lvl="1" algn="just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The previous Tier 1 method is replaced by a first order decay (FOD) method including a simple spreadsheet model (IPCC Waste Model) </a:t>
            </a:r>
          </a:p>
          <a:p>
            <a:pPr lvl="1" eaLnBrk="1" hangingPunct="1">
              <a:spcBef>
                <a:spcPct val="20000"/>
              </a:spcBef>
            </a:pPr>
            <a:r>
              <a:rPr lang="en-GB" altLang="ja-JP" sz="1800" b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     </a:t>
            </a:r>
            <a:r>
              <a:rPr lang="en-GB" altLang="ja-JP" sz="1800" b="1" dirty="0">
                <a:solidFill>
                  <a:srgbClr val="000000"/>
                </a:solidFill>
                <a:latin typeface="+mj-lt"/>
                <a:ea typeface="MS PGothic" pitchFamily="34" charset="-128"/>
                <a:hlinkClick r:id="rId2"/>
              </a:rPr>
              <a:t>http://www.ipcc-nggip.iges.or.jp/public/2006gl/vol5.html</a:t>
            </a:r>
            <a:endParaRPr lang="en-GB" altLang="ja-JP" sz="1800" b="1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lvl="1" eaLnBrk="1" hangingPunct="1">
              <a:spcBef>
                <a:spcPct val="20000"/>
              </a:spcBef>
            </a:pPr>
            <a:endParaRPr lang="en-GB" altLang="ja-JP" sz="18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More complete: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Guidance is given on more sources 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Biological treatment of solid waste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Open burning of waste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Inclusion of method to estimate N</a:t>
            </a:r>
            <a:r>
              <a:rPr lang="en-GB" altLang="ja-JP" sz="1800" baseline="-250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2</a:t>
            </a:r>
            <a:r>
              <a:rPr lang="en-GB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O emissions from advanced wastewater treatment plants</a:t>
            </a:r>
          </a:p>
          <a:p>
            <a:pPr lvl="3" eaLnBrk="1" hangingPunct="1">
              <a:spcBef>
                <a:spcPct val="20000"/>
              </a:spcBef>
            </a:pPr>
            <a:endParaRPr lang="en-US" altLang="ja-JP" dirty="0">
              <a:solidFill>
                <a:srgbClr val="5492CD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70199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8610600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MS PGothic" pitchFamily="34" charset="-128"/>
              </a:rPr>
              <a:t>Solid Waste Disposal on Land: CH</a:t>
            </a:r>
            <a:r>
              <a:rPr lang="en-US" altLang="ja-JP" baseline="-25000" dirty="0">
                <a:ea typeface="MS PGothic" pitchFamily="34" charset="-128"/>
              </a:rPr>
              <a:t>4</a:t>
            </a:r>
            <a:r>
              <a:rPr lang="en-US" altLang="ja-JP" dirty="0">
                <a:ea typeface="MS PGothic" pitchFamily="34" charset="-128"/>
              </a:rPr>
              <a:t> Generation </a:t>
            </a:r>
            <a:endParaRPr lang="en-GB" altLang="ja-JP" dirty="0">
              <a:ea typeface="MS PGothic" pitchFamily="34" charset="-128"/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568122" y="998984"/>
            <a:ext cx="7920880" cy="5310336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Decomposition of organic components in waste under anaerobic environment</a:t>
            </a:r>
          </a:p>
          <a:p>
            <a:pPr algn="just">
              <a:lnSpc>
                <a:spcPct val="110000"/>
              </a:lnSpc>
            </a:pPr>
            <a:r>
              <a:rPr lang="en-US" altLang="ja-JP" dirty="0">
                <a:latin typeface="+mj-lt"/>
                <a:ea typeface="MS PGothic" pitchFamily="34" charset="-128"/>
              </a:rPr>
              <a:t>Waste disposal practices vary in placement of waste and management of the site, etc.</a:t>
            </a:r>
          </a:p>
          <a:p>
            <a:pPr lvl="1" algn="just">
              <a:lnSpc>
                <a:spcPct val="110000"/>
              </a:lnSpc>
              <a:buFont typeface="Arial Narrow" pitchFamily="34" charset="0"/>
              <a:buChar char="–"/>
            </a:pPr>
            <a:r>
              <a:rPr lang="en-US" altLang="ja-JP" sz="1600" dirty="0">
                <a:latin typeface="+mj-lt"/>
                <a:ea typeface="MS PGothic" pitchFamily="34" charset="-128"/>
              </a:rPr>
              <a:t>Methane correction factor (MCF) accounts for the fact that unmanaged SWDS produce less CH</a:t>
            </a:r>
            <a:r>
              <a:rPr lang="en-US" altLang="ja-JP" sz="1600" baseline="-25000" dirty="0">
                <a:latin typeface="+mj-lt"/>
                <a:ea typeface="MS PGothic" pitchFamily="34" charset="-128"/>
              </a:rPr>
              <a:t>4</a:t>
            </a:r>
            <a:r>
              <a:rPr lang="en-US" altLang="ja-JP" sz="1600" dirty="0">
                <a:latin typeface="+mj-lt"/>
                <a:ea typeface="MS PGothic" pitchFamily="34" charset="-128"/>
              </a:rPr>
              <a:t> from a given amount of waste than anaerobic managed SWDS</a:t>
            </a:r>
            <a:endParaRPr lang="en-GB" altLang="ja-JP" sz="1600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1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Methodology for estimating CH</a:t>
            </a:r>
            <a:r>
              <a:rPr lang="en-GB" altLang="ja-JP" baseline="-25000" dirty="0">
                <a:latin typeface="+mj-lt"/>
                <a:ea typeface="MS PGothic" pitchFamily="34" charset="-128"/>
              </a:rPr>
              <a:t>4</a:t>
            </a:r>
            <a:r>
              <a:rPr lang="en-GB" altLang="ja-JP" dirty="0">
                <a:latin typeface="+mj-lt"/>
                <a:ea typeface="MS PGothic" pitchFamily="34" charset="-128"/>
              </a:rPr>
              <a:t> emissions from SWDS is based on the FOD method</a:t>
            </a:r>
            <a:endParaRPr lang="en-US" altLang="ja-JP" dirty="0">
              <a:latin typeface="+mj-lt"/>
              <a:ea typeface="MS PGothic" pitchFamily="34" charset="-128"/>
            </a:endParaRPr>
          </a:p>
          <a:p>
            <a:pPr lvl="1" algn="just">
              <a:lnSpc>
                <a:spcPct val="110000"/>
              </a:lnSpc>
              <a:buFont typeface="Arial Narrow" pitchFamily="34" charset="0"/>
              <a:buChar char="–"/>
            </a:pPr>
            <a:r>
              <a:rPr lang="en-GB" altLang="ja-JP" sz="1600" dirty="0">
                <a:latin typeface="+mj-lt"/>
                <a:ea typeface="MS PGothic" pitchFamily="34" charset="-128"/>
              </a:rPr>
              <a:t>Degradable organic component in waste at landfills decays slowly throughout a few decades during which significant amount of CH</a:t>
            </a:r>
            <a:r>
              <a:rPr lang="en-GB" altLang="ja-JP" sz="1600" baseline="-25000" dirty="0">
                <a:latin typeface="+mj-lt"/>
                <a:ea typeface="MS PGothic" pitchFamily="34" charset="-128"/>
              </a:rPr>
              <a:t>4 </a:t>
            </a:r>
            <a:r>
              <a:rPr lang="en-GB" altLang="ja-JP" sz="1600" dirty="0">
                <a:latin typeface="+mj-lt"/>
                <a:ea typeface="MS PGothic" pitchFamily="34" charset="-128"/>
              </a:rPr>
              <a:t>and CO</a:t>
            </a:r>
            <a:r>
              <a:rPr lang="en-GB" altLang="ja-JP" sz="1600" baseline="-25000" dirty="0">
                <a:latin typeface="+mj-lt"/>
                <a:ea typeface="MS PGothic" pitchFamily="34" charset="-128"/>
              </a:rPr>
              <a:t>2</a:t>
            </a:r>
            <a:r>
              <a:rPr lang="en-GB" altLang="ja-JP" sz="1600" dirty="0">
                <a:latin typeface="+mj-lt"/>
                <a:ea typeface="MS PGothic" pitchFamily="34" charset="-128"/>
              </a:rPr>
              <a:t> are formed (some N</a:t>
            </a:r>
            <a:r>
              <a:rPr lang="en-GB" altLang="ja-JP" sz="1600" baseline="-25000" dirty="0">
                <a:latin typeface="+mj-lt"/>
                <a:ea typeface="MS PGothic" pitchFamily="34" charset="-128"/>
              </a:rPr>
              <a:t>2</a:t>
            </a:r>
            <a:r>
              <a:rPr lang="en-GB" altLang="ja-JP" sz="1600" dirty="0">
                <a:latin typeface="+mj-lt"/>
                <a:ea typeface="MS PGothic" pitchFamily="34" charset="-128"/>
              </a:rPr>
              <a:t>O, NMVOCs, NO</a:t>
            </a:r>
            <a:r>
              <a:rPr lang="en-GB" altLang="ja-JP" sz="1600" baseline="-25000" dirty="0">
                <a:latin typeface="+mj-lt"/>
                <a:ea typeface="MS PGothic" pitchFamily="34" charset="-128"/>
              </a:rPr>
              <a:t>x</a:t>
            </a:r>
            <a:r>
              <a:rPr lang="en-GB" altLang="ja-JP" sz="1600" dirty="0">
                <a:latin typeface="+mj-lt"/>
                <a:ea typeface="MS PGothic" pitchFamily="34" charset="-128"/>
              </a:rPr>
              <a:t> and CO) </a:t>
            </a:r>
          </a:p>
          <a:p>
            <a:pPr lvl="1" algn="just">
              <a:lnSpc>
                <a:spcPct val="110000"/>
              </a:lnSpc>
              <a:buFont typeface="Arial Narrow" pitchFamily="34" charset="0"/>
              <a:buChar char="–"/>
            </a:pPr>
            <a:r>
              <a:rPr lang="en-US" altLang="ja-JP" sz="1600" dirty="0">
                <a:latin typeface="+mj-lt"/>
                <a:ea typeface="MS PGothic" pitchFamily="34" charset="-128"/>
              </a:rPr>
              <a:t>Key parameters include half-life, and either methane generation potential (Lo) or DOC content in waste and the fraction of DOC which decomposes (</a:t>
            </a:r>
            <a:r>
              <a:rPr lang="en-US" altLang="ja-JP" sz="1600" dirty="0" err="1">
                <a:latin typeface="+mj-lt"/>
                <a:ea typeface="MS PGothic" pitchFamily="34" charset="-128"/>
              </a:rPr>
              <a:t>DOCf</a:t>
            </a:r>
            <a:r>
              <a:rPr lang="en-US" altLang="ja-JP" sz="1600" dirty="0">
                <a:latin typeface="+mj-lt"/>
                <a:ea typeface="MS PGothic" pitchFamily="34" charset="-128"/>
              </a:rPr>
              <a:t>)</a:t>
            </a:r>
          </a:p>
          <a:p>
            <a:pPr lvl="1" algn="just">
              <a:lnSpc>
                <a:spcPct val="110000"/>
              </a:lnSpc>
              <a:buFont typeface="Arial Narrow" pitchFamily="34" charset="0"/>
              <a:buChar char="–"/>
            </a:pPr>
            <a:r>
              <a:rPr lang="en-GB" altLang="ja-JP" sz="1600" dirty="0">
                <a:latin typeface="+mj-lt"/>
                <a:ea typeface="MS PGothic" pitchFamily="34" charset="-128"/>
              </a:rPr>
              <a:t>A simple spreadsheet model is provided to assist countries in using the FOD method</a:t>
            </a:r>
            <a:endParaRPr lang="en-US" altLang="ja-JP" sz="1600" dirty="0">
              <a:latin typeface="+mj-lt"/>
              <a:ea typeface="MS PGothic" pitchFamily="34" charset="-12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ja-JP" dirty="0">
                <a:latin typeface="+mj-lt"/>
                <a:ea typeface="MS PGothic" pitchFamily="34" charset="-128"/>
              </a:rPr>
              <a:t>The FOD method requires data for historical disposals of waste </a:t>
            </a:r>
          </a:p>
          <a:p>
            <a:pPr lvl="1" algn="just" eaLnBrk="1" hangingPunct="1">
              <a:lnSpc>
                <a:spcPct val="110000"/>
              </a:lnSpc>
              <a:buFont typeface="Arial Narrow" pitchFamily="34" charset="0"/>
              <a:buChar char="–"/>
            </a:pPr>
            <a:r>
              <a:rPr lang="en-US" altLang="ja-JP" sz="1600" dirty="0">
                <a:latin typeface="+mj-lt"/>
                <a:ea typeface="MS PGothic" pitchFamily="34" charset="-128"/>
              </a:rPr>
              <a:t>The 2006 Guidelines provide guidance on how to estimate historical waste disposal data </a:t>
            </a:r>
          </a:p>
          <a:p>
            <a:pPr algn="just" eaLnBrk="1" hangingPunct="1">
              <a:lnSpc>
                <a:spcPct val="110000"/>
              </a:lnSpc>
              <a:buFontTx/>
              <a:buNone/>
            </a:pPr>
            <a:endParaRPr lang="en-US" altLang="ja-JP" dirty="0">
              <a:latin typeface="+mj-lt"/>
              <a:ea typeface="MS PGothic" pitchFamily="34" charset="-128"/>
            </a:endParaRPr>
          </a:p>
          <a:p>
            <a:pPr lvl="1" algn="just">
              <a:lnSpc>
                <a:spcPct val="110000"/>
              </a:lnSpc>
              <a:buFontTx/>
              <a:buNone/>
            </a:pPr>
            <a:endParaRPr lang="en-GB" altLang="ja-JP" dirty="0">
              <a:solidFill>
                <a:srgbClr val="3333CC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6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045016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603850" y="1219200"/>
            <a:ext cx="8610600" cy="533400"/>
          </a:xfrm>
        </p:spPr>
        <p:txBody>
          <a:bodyPr/>
          <a:lstStyle/>
          <a:p>
            <a:r>
              <a:rPr kumimoji="1" lang="en-US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CH</a:t>
            </a:r>
            <a:r>
              <a:rPr kumimoji="1" lang="en-US" altLang="ja-JP" kern="1200" baseline="-250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4</a:t>
            </a:r>
            <a:r>
              <a:rPr kumimoji="1" lang="en-US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emissions in year T from SWDS (Gg) </a:t>
            </a:r>
          </a:p>
          <a:p>
            <a:pPr eaLnBrk="1" hangingPunct="1">
              <a:buFontTx/>
              <a:buNone/>
            </a:pP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eaLnBrk="1" hangingPunct="1"/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3555" name="Content Placeholder 3"/>
          <p:cNvSpPr txBox="1">
            <a:spLocks/>
          </p:cNvSpPr>
          <p:nvPr/>
        </p:nvSpPr>
        <p:spPr bwMode="auto">
          <a:xfrm>
            <a:off x="756250" y="27432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	   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inventory year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X	   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waste category or type/material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R</a:t>
            </a:r>
            <a:r>
              <a:rPr lang="en-US" altLang="ja-JP" b="1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	    </a:t>
            </a: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recovered CH</a:t>
            </a:r>
            <a:r>
              <a:rPr lang="en-US" altLang="ja-JP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4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in year </a:t>
            </a:r>
            <a:r>
              <a:rPr lang="en-US" altLang="ja-JP" i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Gg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OX</a:t>
            </a:r>
            <a:r>
              <a:rPr lang="en-US" altLang="ja-JP" b="1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 : 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oxidation factor in year </a:t>
            </a:r>
            <a:r>
              <a:rPr lang="en-US" altLang="ja-JP" i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en-US" altLang="ja-JP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, fraction</a:t>
            </a:r>
          </a:p>
          <a:p>
            <a:pPr eaLnBrk="1" hangingPunct="1">
              <a:spcBef>
                <a:spcPct val="20000"/>
              </a:spcBef>
            </a:pPr>
            <a:endParaRPr lang="en-US" altLang="ja-JP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ea typeface="MS PGothic" pitchFamily="34" charset="-128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ea typeface="MS PGothic" pitchFamily="34" charset="-128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" imgW="88784" imgH="240986" progId="Equation.3">
                  <p:embed/>
                </p:oleObj>
              </mc:Choice>
              <mc:Fallback>
                <p:oleObj name="Equation" r:id="rId3" imgW="88784" imgH="240986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08350"/>
                        <a:ext cx="88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18355"/>
              </p:ext>
            </p:extLst>
          </p:nvPr>
        </p:nvGraphicFramePr>
        <p:xfrm>
          <a:off x="2432650" y="1828800"/>
          <a:ext cx="49577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数式" r:id="rId5" imgW="3429000" imgH="457200" progId="Equation.3">
                  <p:embed/>
                </p:oleObj>
              </mc:Choice>
              <mc:Fallback>
                <p:oleObj name="数式" r:id="rId5" imgW="3429000" imgH="457200" progId="Equation.3">
                  <p:embed/>
                  <p:pic>
                    <p:nvPicPr>
                      <p:cNvPr id="235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650" y="1828800"/>
                        <a:ext cx="49577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itle 1"/>
          <p:cNvSpPr>
            <a:spLocks noGrp="1"/>
          </p:cNvSpPr>
          <p:nvPr>
            <p:ph type="title"/>
          </p:nvPr>
        </p:nvSpPr>
        <p:spPr>
          <a:xfrm>
            <a:off x="612745" y="199231"/>
            <a:ext cx="7918450" cy="6381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MS PGothic" pitchFamily="34" charset="-128"/>
              </a:rPr>
              <a:t>Solid Waste Disposal on Land: CH</a:t>
            </a:r>
            <a:r>
              <a:rPr lang="en-US" altLang="ja-JP" baseline="-25000" dirty="0">
                <a:ea typeface="MS PGothic" pitchFamily="34" charset="-128"/>
              </a:rPr>
              <a:t>4</a:t>
            </a:r>
            <a:r>
              <a:rPr lang="en-US" altLang="ja-JP" dirty="0">
                <a:ea typeface="MS PGothic" pitchFamily="34" charset="-128"/>
              </a:rPr>
              <a:t> Emissions </a:t>
            </a:r>
            <a:endParaRPr lang="en-GB" altLang="ja-JP" dirty="0">
              <a:ea typeface="MS PGothic" pitchFamily="34" charset="-12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641920" y="4509120"/>
            <a:ext cx="78892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CH</a:t>
            </a:r>
            <a:r>
              <a:rPr lang="en-US" altLang="ja-JP" sz="1800" baseline="-250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4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generated is estimated on the basis of the amount of Decomposable Degradable Organic Carbon (</a:t>
            </a:r>
            <a:r>
              <a:rPr lang="en-US" altLang="ja-JP" sz="1800" dirty="0" err="1">
                <a:solidFill>
                  <a:srgbClr val="000000"/>
                </a:solidFill>
                <a:latin typeface="+mj-lt"/>
                <a:ea typeface="MS PGothic" pitchFamily="34" charset="-128"/>
              </a:rPr>
              <a:t>DDOCm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) which is the part of the organic carbon that will degrade under the anaerobic conditions in SWDS</a:t>
            </a:r>
          </a:p>
          <a:p>
            <a:pPr marL="0" indent="0" algn="just">
              <a:buNone/>
            </a:pPr>
            <a:r>
              <a:rPr lang="en-US" altLang="ja-JP" sz="2200" kern="0" dirty="0"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algn="just"/>
            <a:endParaRPr lang="en-US" altLang="ja-JP" sz="2200" kern="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7</a:t>
            </a:fld>
            <a:endParaRPr lang="en-US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963921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611560" y="1194247"/>
            <a:ext cx="7992888" cy="4683025"/>
          </a:xfrm>
        </p:spPr>
        <p:txBody>
          <a:bodyPr/>
          <a:lstStyle/>
          <a:p>
            <a:pPr algn="just"/>
            <a:r>
              <a:rPr lang="en-GB" altLang="ja-JP" dirty="0">
                <a:latin typeface="+mj-lt"/>
                <a:ea typeface="MS PGothic" pitchFamily="34" charset="-128"/>
              </a:rPr>
              <a:t>Most useful to Tier 1, but can be adapted for use with all tiers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Estimation of actual emissions of CH</a:t>
            </a:r>
            <a:r>
              <a:rPr lang="en-GB" altLang="ja-JP" kern="1200" baseline="-250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4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GB" altLang="ja-JP" baseline="-25000" dirty="0">
              <a:latin typeface="+mj-lt"/>
              <a:ea typeface="MS PGothic" pitchFamily="34" charset="-128"/>
            </a:endParaRPr>
          </a:p>
          <a:p>
            <a:pPr algn="just"/>
            <a:r>
              <a:rPr lang="en-GB" altLang="ja-JP" dirty="0">
                <a:latin typeface="+mj-lt"/>
                <a:ea typeface="MS PGothic" pitchFamily="34" charset="-128"/>
              </a:rPr>
              <a:t>Two options for emission estimation from municipal solid waste (MSW) depending on data availability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Waste composition 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Bulk waste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GB" altLang="ja-JP" dirty="0">
              <a:latin typeface="+mj-lt"/>
              <a:ea typeface="MS PGothic" pitchFamily="34" charset="-128"/>
            </a:endParaRPr>
          </a:p>
          <a:p>
            <a:pPr algn="just"/>
            <a:r>
              <a:rPr lang="en-GB" altLang="ja-JP" dirty="0">
                <a:latin typeface="+mj-lt"/>
                <a:ea typeface="MS PGothic" pitchFamily="34" charset="-128"/>
              </a:rPr>
              <a:t> Historical data on solid waste disposal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Amount of MSW can be estimated from population and per capita waste generation data (Tier1)</a:t>
            </a:r>
          </a:p>
          <a:p>
            <a:pPr marL="614362" lvl="1" indent="-342900" algn="just">
              <a:buFont typeface="Arial" panose="020B0604020202020204" pitchFamily="34" charset="0"/>
              <a:buChar char="•"/>
            </a:pPr>
            <a:endParaRPr lang="ja-JP" altLang="en-US" dirty="0">
              <a:latin typeface="+mj-lt"/>
              <a:ea typeface="MS PGothic" pitchFamily="34" charset="-128"/>
            </a:endParaRPr>
          </a:p>
          <a:p>
            <a:pPr algn="just"/>
            <a:r>
              <a:rPr lang="en-GB" altLang="ja-JP" dirty="0">
                <a:latin typeface="+mj-lt"/>
                <a:ea typeface="MS PGothic" pitchFamily="34" charset="-128"/>
              </a:rPr>
              <a:t>Allows to define a delay time 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 Narrow" pitchFamily="34" charset="0"/>
              <a:buChar char="–"/>
            </a:pPr>
            <a:r>
              <a:rPr lang="en-GB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Period between deposition of the waste and the start of CH</a:t>
            </a:r>
            <a:r>
              <a:rPr lang="en-GB" altLang="ja-JP" kern="1200" baseline="-250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4</a:t>
            </a:r>
            <a:r>
              <a:rPr lang="en-GB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  <a:cs typeface="+mn-cs"/>
              </a:rPr>
              <a:t> generation</a:t>
            </a:r>
            <a:endParaRPr lang="en-US" altLang="ja-JP" kern="1200" dirty="0">
              <a:solidFill>
                <a:srgbClr val="000000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26627" name="Title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58200" cy="6774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MS PGothic" pitchFamily="34" charset="-128"/>
              </a:rPr>
              <a:t>FOD Spreadsheet Model (IPCC Waste Model)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8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486587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3"/>
          <p:cNvSpPr>
            <a:spLocks noGrp="1"/>
          </p:cNvSpPr>
          <p:nvPr>
            <p:ph idx="1"/>
          </p:nvPr>
        </p:nvSpPr>
        <p:spPr>
          <a:xfrm>
            <a:off x="646112" y="1189183"/>
            <a:ext cx="7814320" cy="4608512"/>
          </a:xfrm>
        </p:spPr>
        <p:txBody>
          <a:bodyPr/>
          <a:lstStyle/>
          <a:p>
            <a:pPr algn="just"/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Selection of appropriate region in the </a:t>
            </a:r>
            <a:r>
              <a:rPr lang="en-US" altLang="ja-JP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“Parameters” 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sheet will adjust the IPCC defaults in other sheets</a:t>
            </a:r>
          </a:p>
          <a:p>
            <a:pPr algn="just"/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Allows selection of </a:t>
            </a:r>
            <a:r>
              <a:rPr lang="en-US" altLang="ja-JP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DOC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</a:t>
            </a:r>
            <a:r>
              <a:rPr lang="en-US" altLang="ja-JP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methane generation rate constant 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n-US" altLang="ja-JP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for modeling by waste composition or bulk waste options</a:t>
            </a:r>
          </a:p>
          <a:p>
            <a:pPr algn="just"/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Allows selection of appropriate IPCC default</a:t>
            </a:r>
            <a:r>
              <a:rPr lang="en-US" altLang="ja-JP" b="1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k 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value for the selected climate zone </a:t>
            </a:r>
          </a:p>
          <a:p>
            <a:pPr algn="just"/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input parameters are entered into cells colored yellow in the worksheets with yellow colored tabs. Other sheets-calculated automatically</a:t>
            </a:r>
          </a:p>
          <a:p>
            <a:pPr algn="just"/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Calculates the amount of CH</a:t>
            </a:r>
            <a:r>
              <a:rPr lang="en-US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US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generated from each waste component on a different worksheet</a:t>
            </a:r>
          </a:p>
          <a:p>
            <a:pPr algn="just"/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xfrm>
            <a:off x="646112" y="188640"/>
            <a:ext cx="8102352" cy="608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MS PGothic" pitchFamily="34" charset="-128"/>
              </a:rPr>
              <a:t>FOD Spreadsheet Model (IPCC Waste Model)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9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321842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XPNSPWEK3DPS-467863604-215</_dlc_DocId>
    <_dlc_DocIdUrl xmlns="fd44d591-518f-414d-9c58-168d47e8a02c">
      <Url>https://process.unfccc.int/sites/CGE/_layouts/DocIdRedir.aspx?ID=XPNSPWEK3DPS-467863604-215</Url>
      <Description>XPNSPWEK3DPS-467863604-215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0B98BDD-DC84-446F-8BD9-C8AC5806544B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d44d591-518f-414d-9c58-168d47e8a02c"/>
  </ds:schemaRefs>
</ds:datastoreItem>
</file>

<file path=customXml/itemProps2.xml><?xml version="1.0" encoding="utf-8"?>
<ds:datastoreItem xmlns:ds="http://schemas.openxmlformats.org/officeDocument/2006/customXml" ds:itemID="{4F565CC7-19F5-46F7-9042-3BB5A6993A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F91EE7-3C1A-4E94-B137-84DDED82A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7283E0-AE02-422C-A3A6-9DC810A93CC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4050</Words>
  <Application>Microsoft Office PowerPoint</Application>
  <PresentationFormat>On-screen Show (4:3)</PresentationFormat>
  <Paragraphs>431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MS PGothic</vt:lpstr>
      <vt:lpstr>MS PGothic</vt:lpstr>
      <vt:lpstr>Arial</vt:lpstr>
      <vt:lpstr>Arial Narrow</vt:lpstr>
      <vt:lpstr>Wingdings</vt:lpstr>
      <vt:lpstr> UNFCCC PowerPoint</vt:lpstr>
      <vt:lpstr>UNFCCC quote</vt:lpstr>
      <vt:lpstr>UNFCCC_Master 70pt title</vt:lpstr>
      <vt:lpstr>Equation</vt:lpstr>
      <vt:lpstr>数式</vt:lpstr>
      <vt:lpstr>      </vt:lpstr>
      <vt:lpstr>Foreword, Copyright and Disclaimer</vt:lpstr>
      <vt:lpstr>Outline</vt:lpstr>
      <vt:lpstr>Introduction</vt:lpstr>
      <vt:lpstr>PowerPoint Presentation</vt:lpstr>
      <vt:lpstr>Solid Waste Disposal on Land: CH4 Generation </vt:lpstr>
      <vt:lpstr>Solid Waste Disposal on Land: CH4 Emissions </vt:lpstr>
      <vt:lpstr>FOD Spreadsheet Model (IPCC Waste Model)</vt:lpstr>
      <vt:lpstr>FOD Spreadsheet Model (IPCC Waste Model)</vt:lpstr>
      <vt:lpstr>PowerPoint Presentation</vt:lpstr>
      <vt:lpstr>PowerPoint Presentation</vt:lpstr>
      <vt:lpstr>PowerPoint Presentation</vt:lpstr>
      <vt:lpstr>Biological Treatment of Solid Waste</vt:lpstr>
      <vt:lpstr>Biological Treatment of Solid waste: CH4 Emissions</vt:lpstr>
      <vt:lpstr>Biological Treatment of Solid Waste: N2O Emissions</vt:lpstr>
      <vt:lpstr>Biological Treatment of Solid Waste: Choice of Methods, AD and EFs</vt:lpstr>
      <vt:lpstr>Incineration and Open Burning of Waste: CO2 Emissions</vt:lpstr>
      <vt:lpstr>Incineration and Open Burning of Waste: CO2 Emissions</vt:lpstr>
      <vt:lpstr>Incineration and Open Burning of Waste: CH4 Emissions</vt:lpstr>
      <vt:lpstr>Incineration and Open Burning of Waste: N2O Emissions</vt:lpstr>
      <vt:lpstr>Amount of Waste Open-burned</vt:lpstr>
      <vt:lpstr>Incineration of Fossil Liquid Waste: CO2 Emissions</vt:lpstr>
      <vt:lpstr>Incineration and Open Burning of Waste: Choice of Methods, AD and EF/Parameters</vt:lpstr>
      <vt:lpstr>Wastewater Treatment and Discharge</vt:lpstr>
      <vt:lpstr>Wastewater Treatment Systems and Discharge Pathways</vt:lpstr>
      <vt:lpstr>Wastewater Treatment and Discharge: CH4 Emissions</vt:lpstr>
      <vt:lpstr>Domestic Wastewater Treatment: CH4 Emissions</vt:lpstr>
      <vt:lpstr>Domestic Wastewater Treatment: CH4 Emissions</vt:lpstr>
      <vt:lpstr>Domestic Wastewater: CH4 Emissions</vt:lpstr>
      <vt:lpstr>Industrial Wastewater: CH4 Emissions</vt:lpstr>
      <vt:lpstr>Industrial Wastewater: CH4 Emissions</vt:lpstr>
      <vt:lpstr>Industrial Wastewater: CH4 Emissions</vt:lpstr>
      <vt:lpstr>Wastewater treatment and discharge: N2O Emissions</vt:lpstr>
      <vt:lpstr>Domestic Wastewater: N2O Emissions</vt:lpstr>
      <vt:lpstr>PowerPoint Presentation</vt:lpstr>
      <vt:lpstr>Domestic Wastewater: N2O Emissions</vt:lpstr>
      <vt:lpstr>Waste Data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2017-09-05T12:24:29Z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c96e0ded-5ee0-4011-9710-956dd01911d5</vt:lpwstr>
  </property>
</Properties>
</file>