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Lst>
  <p:notesMasterIdLst>
    <p:notesMasterId r:id="rId61"/>
  </p:notesMasterIdLst>
  <p:handoutMasterIdLst>
    <p:handoutMasterId r:id="rId62"/>
  </p:handoutMasterIdLst>
  <p:sldIdLst>
    <p:sldId id="335" r:id="rId8"/>
    <p:sldId id="387"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266" r:id="rId60"/>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3" autoAdjust="0"/>
    <p:restoredTop sz="96370" autoAdjust="0"/>
  </p:normalViewPr>
  <p:slideViewPr>
    <p:cSldViewPr>
      <p:cViewPr varScale="1">
        <p:scale>
          <a:sx n="111" d="100"/>
          <a:sy n="111" d="100"/>
        </p:scale>
        <p:origin x="2202" y="96"/>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CCB627F-CF96-474C-A648-3273EE65BC82}" type="slidenum">
              <a:rPr lang="en-GB" altLang="ja-JP" smtClean="0"/>
              <a:pPr eaLnBrk="1" hangingPunct="1"/>
              <a:t>25</a:t>
            </a:fld>
            <a:endParaRPr lang="en-GB"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12369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a:ln/>
        </p:spPr>
      </p:sp>
      <p:sp>
        <p:nvSpPr>
          <p:cNvPr id="1054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54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58B8FA5-09B7-4A45-9766-87F4A1C9F814}" type="slidenum">
              <a:rPr lang="en-GB" altLang="ja-JP" smtClean="0"/>
              <a:pPr eaLnBrk="1" hangingPunct="1"/>
              <a:t>27</a:t>
            </a:fld>
            <a:endParaRPr lang="en-GB" altLang="ja-JP"/>
          </a:p>
        </p:txBody>
      </p:sp>
    </p:spTree>
    <p:extLst>
      <p:ext uri="{BB962C8B-B14F-4D97-AF65-F5344CB8AC3E}">
        <p14:creationId xmlns:p14="http://schemas.microsoft.com/office/powerpoint/2010/main" val="7366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a:ln/>
        </p:spPr>
      </p:sp>
      <p:sp>
        <p:nvSpPr>
          <p:cNvPr id="106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6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6FF7F6F7-27E6-4408-9968-311DE57014B5}" type="slidenum">
              <a:rPr lang="en-GB" altLang="ja-JP" smtClean="0"/>
              <a:pPr eaLnBrk="1" hangingPunct="1"/>
              <a:t>28</a:t>
            </a:fld>
            <a:endParaRPr lang="en-GB" altLang="ja-JP"/>
          </a:p>
        </p:txBody>
      </p:sp>
    </p:spTree>
    <p:extLst>
      <p:ext uri="{BB962C8B-B14F-4D97-AF65-F5344CB8AC3E}">
        <p14:creationId xmlns:p14="http://schemas.microsoft.com/office/powerpoint/2010/main" val="172375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29</a:t>
            </a:fld>
            <a:endParaRPr lang="en-GB" altLang="ja-JP"/>
          </a:p>
        </p:txBody>
      </p:sp>
    </p:spTree>
    <p:extLst>
      <p:ext uri="{BB962C8B-B14F-4D97-AF65-F5344CB8AC3E}">
        <p14:creationId xmlns:p14="http://schemas.microsoft.com/office/powerpoint/2010/main" val="147540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30</a:t>
            </a:fld>
            <a:endParaRPr lang="en-GB" altLang="ja-JP"/>
          </a:p>
        </p:txBody>
      </p:sp>
    </p:spTree>
    <p:extLst>
      <p:ext uri="{BB962C8B-B14F-4D97-AF65-F5344CB8AC3E}">
        <p14:creationId xmlns:p14="http://schemas.microsoft.com/office/powerpoint/2010/main" val="398406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F09B6C9A-F069-45D7-A1A4-BD0CBDD91F4B}" type="slidenum">
              <a:rPr lang="en-GB" altLang="ja-JP" smtClean="0"/>
              <a:pPr eaLnBrk="1" hangingPunct="1"/>
              <a:t>44</a:t>
            </a:fld>
            <a:endParaRPr lang="en-GB" altLang="ja-JP"/>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300179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a:ln/>
        </p:spPr>
      </p:sp>
      <p:sp>
        <p:nvSpPr>
          <p:cNvPr id="1157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157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A1CC0D9-F070-4075-A943-809D3E4F9D65}" type="slidenum">
              <a:rPr lang="en-GB" altLang="ja-JP" smtClean="0"/>
              <a:pPr eaLnBrk="1" hangingPunct="1"/>
              <a:t>47</a:t>
            </a:fld>
            <a:endParaRPr lang="en-GB" altLang="ja-JP"/>
          </a:p>
        </p:txBody>
      </p:sp>
    </p:spTree>
    <p:extLst>
      <p:ext uri="{BB962C8B-B14F-4D97-AF65-F5344CB8AC3E}">
        <p14:creationId xmlns:p14="http://schemas.microsoft.com/office/powerpoint/2010/main" val="117261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1AF84E53-B007-403A-B9C0-052AAF4FD8CD}" type="slidenum">
              <a:rPr lang="en-GB" altLang="ja-JP" smtClean="0"/>
              <a:pPr eaLnBrk="1" hangingPunct="1"/>
              <a:t>52</a:t>
            </a:fld>
            <a:endParaRPr lang="en-GB"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53582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pPr eaLnBrk="1" hangingPunct="1"/>
              <a:t>3</a:t>
            </a:fld>
            <a:endParaRPr lang="en-GB" altLang="ja-JP"/>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93607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1857A5C-962E-4E23-8A71-CFFB96BAD389}" type="slidenum">
              <a:rPr lang="en-GB" altLang="ja-JP" smtClean="0"/>
              <a:pPr eaLnBrk="1" hangingPunct="1"/>
              <a:t>4</a:t>
            </a:fld>
            <a:endParaRPr lang="en-GB" altLang="ja-JP"/>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417997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F4C93E7-864F-4D4D-B3B0-7A88921C268F}" type="slidenum">
              <a:rPr lang="en-GB" altLang="ja-JP" smtClean="0"/>
              <a:pPr eaLnBrk="1" hangingPunct="1"/>
              <a:t>12</a:t>
            </a:fld>
            <a:endParaRPr lang="en-GB" altLang="ja-JP"/>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30828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19</a:t>
            </a:fld>
            <a:endParaRPr lang="en-GB" altLang="ja-JP"/>
          </a:p>
        </p:txBody>
      </p:sp>
    </p:spTree>
    <p:extLst>
      <p:ext uri="{BB962C8B-B14F-4D97-AF65-F5344CB8AC3E}">
        <p14:creationId xmlns:p14="http://schemas.microsoft.com/office/powerpoint/2010/main" val="221206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20</a:t>
            </a:fld>
            <a:endParaRPr lang="en-GB" altLang="ja-JP"/>
          </a:p>
        </p:txBody>
      </p:sp>
    </p:spTree>
    <p:extLst>
      <p:ext uri="{BB962C8B-B14F-4D97-AF65-F5344CB8AC3E}">
        <p14:creationId xmlns:p14="http://schemas.microsoft.com/office/powerpoint/2010/main" val="275827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ln/>
        </p:spPr>
      </p:sp>
      <p:sp>
        <p:nvSpPr>
          <p:cNvPr id="942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38420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E196B85B-23FB-44FD-841F-6C32E1360F53}" type="slidenum">
              <a:rPr lang="en-GB" altLang="ja-JP" smtClean="0"/>
              <a:pPr eaLnBrk="1" hangingPunct="1"/>
              <a:t>22</a:t>
            </a:fld>
            <a:endParaRPr lang="en-GB" altLang="ja-JP"/>
          </a:p>
        </p:txBody>
      </p:sp>
    </p:spTree>
    <p:extLst>
      <p:ext uri="{BB962C8B-B14F-4D97-AF65-F5344CB8AC3E}">
        <p14:creationId xmlns:p14="http://schemas.microsoft.com/office/powerpoint/2010/main" val="50005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5C33E7BE-C24A-4DFF-AF77-1BBAC0BCE891}" type="slidenum">
              <a:rPr lang="en-GB" altLang="ja-JP" smtClean="0"/>
              <a:pPr eaLnBrk="1" hangingPunct="1"/>
              <a:t>24</a:t>
            </a:fld>
            <a:endParaRPr lang="en-GB"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24152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0080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Rectangle 6"/>
          <p:cNvSpPr>
            <a:spLocks noGrp="1" noChangeArrowheads="1"/>
          </p:cNvSpPr>
          <p:nvPr>
            <p:ph type="sldNum" sz="quarter" idx="12"/>
          </p:nvPr>
        </p:nvSpPr>
        <p:spPr/>
        <p:txBody>
          <a:bodyPr/>
          <a:lstStyle>
            <a:lvl1pPr>
              <a:defRPr/>
            </a:lvl1pPr>
          </a:lstStyle>
          <a:p>
            <a:pPr>
              <a:defRPr/>
            </a:pPr>
            <a:fld id="{E89190FC-5A31-4208-BE07-40E4886F33A4}" type="slidenum">
              <a:rPr lang="ja-JP" altLang="en-GB"/>
              <a:pPr>
                <a:defRPr/>
              </a:pPr>
              <a:t>‹#›</a:t>
            </a:fld>
            <a:endParaRPr lang="en-GB" altLang="ja-JP"/>
          </a:p>
        </p:txBody>
      </p:sp>
    </p:spTree>
    <p:extLst>
      <p:ext uri="{BB962C8B-B14F-4D97-AF65-F5344CB8AC3E}">
        <p14:creationId xmlns:p14="http://schemas.microsoft.com/office/powerpoint/2010/main" val="268850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scrusher.com/solutions/production-line/sand-cement-cogeneration-production-line.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etalpass.com/metaldoc/paper.aspx?docID=251"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291070" y="2699926"/>
            <a:ext cx="4292192" cy="278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2800" b="1" kern="0" dirty="0"/>
              <a:t>Industrial Processes and Product Use (IPPU)</a:t>
            </a:r>
            <a:endParaRPr lang="de-DE" sz="28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8"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99"/>
            <a:ext cx="9144000" cy="1055863"/>
          </a:xfrm>
          <a:prstGeom prst="rect">
            <a:avLst/>
          </a:prstGeom>
        </p:spPr>
      </p:pic>
      <p:pic>
        <p:nvPicPr>
          <p:cNvPr id="3" name="Picture 2"/>
          <p:cNvPicPr>
            <a:picLocks noChangeAspect="1"/>
          </p:cNvPicPr>
          <p:nvPr/>
        </p:nvPicPr>
        <p:blipFill>
          <a:blip r:embed="rId3"/>
          <a:stretch>
            <a:fillRect/>
          </a:stretch>
        </p:blipFill>
        <p:spPr>
          <a:xfrm>
            <a:off x="0" y="1047565"/>
            <a:ext cx="9144000" cy="5673522"/>
          </a:xfrm>
          <a:prstGeom prst="rect">
            <a:avLst/>
          </a:prstGeom>
        </p:spPr>
      </p:pic>
    </p:spTree>
    <p:extLst>
      <p:ext uri="{BB962C8B-B14F-4D97-AF65-F5344CB8AC3E}">
        <p14:creationId xmlns:p14="http://schemas.microsoft.com/office/powerpoint/2010/main" val="221322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8520" y="-81390"/>
            <a:ext cx="9252520" cy="6939390"/>
          </a:xfrm>
          <a:prstGeom prst="rect">
            <a:avLst/>
          </a:prstGeom>
        </p:spPr>
      </p:pic>
    </p:spTree>
    <p:extLst>
      <p:ext uri="{BB962C8B-B14F-4D97-AF65-F5344CB8AC3E}">
        <p14:creationId xmlns:p14="http://schemas.microsoft.com/office/powerpoint/2010/main" val="98510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11560" y="0"/>
            <a:ext cx="8136904" cy="90871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a:lnSpc>
                <a:spcPct val="110000"/>
              </a:lnSpc>
            </a:pPr>
            <a:r>
              <a:rPr lang="en-GB" altLang="ja-JP" sz="2400" dirty="0"/>
              <a:t>IPPU Gases (CO</a:t>
            </a:r>
            <a:r>
              <a:rPr lang="en-GB" altLang="ja-JP" sz="2400" baseline="-25000" dirty="0"/>
              <a:t>2</a:t>
            </a:r>
            <a:r>
              <a:rPr lang="en-GB" altLang="ja-JP" sz="2400" dirty="0"/>
              <a:t>, CH</a:t>
            </a:r>
            <a:r>
              <a:rPr lang="en-GB" altLang="ja-JP" sz="2400" baseline="-25000" dirty="0"/>
              <a:t>4</a:t>
            </a:r>
            <a:r>
              <a:rPr lang="en-GB" altLang="ja-JP" sz="2400" dirty="0"/>
              <a:t>, N</a:t>
            </a:r>
            <a:r>
              <a:rPr lang="en-GB" altLang="ja-JP" sz="2400" baseline="-25000" dirty="0"/>
              <a:t>2</a:t>
            </a:r>
            <a:r>
              <a:rPr lang="en-GB" altLang="ja-JP" sz="2400" dirty="0"/>
              <a:t>O, HFCs, PFCs, SF</a:t>
            </a:r>
            <a:r>
              <a:rPr lang="en-GB" altLang="ja-JP" sz="2400" baseline="-25000" dirty="0"/>
              <a:t>6</a:t>
            </a:r>
            <a:r>
              <a:rPr lang="en-GB" altLang="ja-JP" sz="2400" dirty="0"/>
              <a:t> and NF</a:t>
            </a:r>
            <a:r>
              <a:rPr lang="en-GB" altLang="ja-JP" sz="2400" baseline="-25000" dirty="0"/>
              <a:t>3</a:t>
            </a:r>
            <a:r>
              <a:rPr lang="en-GB" altLang="ja-JP" sz="2400" dirty="0"/>
              <a:t>)</a:t>
            </a:r>
          </a:p>
        </p:txBody>
      </p:sp>
      <p:sp>
        <p:nvSpPr>
          <p:cNvPr id="23555" name="Rectangle 3"/>
          <p:cNvSpPr>
            <a:spLocks noGrp="1" noChangeArrowheads="1"/>
          </p:cNvSpPr>
          <p:nvPr>
            <p:ph idx="1"/>
          </p:nvPr>
        </p:nvSpPr>
        <p:spPr>
          <a:xfrm>
            <a:off x="611560" y="908720"/>
            <a:ext cx="7920880" cy="4696201"/>
          </a:xfrm>
        </p:spPr>
        <p:txBody>
          <a:bodyPr/>
          <a:lstStyle/>
          <a:p>
            <a:pPr eaLnBrk="1" hangingPunct="1">
              <a:spcBef>
                <a:spcPts val="0"/>
              </a:spcBef>
              <a:buFont typeface="Wingdings" pitchFamily="2" charset="2"/>
              <a:buChar char="Ø"/>
              <a:defRPr/>
            </a:pPr>
            <a:r>
              <a:rPr lang="en-US" altLang="ja-JP" sz="1600" b="1" dirty="0">
                <a:latin typeface="Arial" panose="020B0604020202020204" pitchFamily="34" charset="0"/>
                <a:ea typeface="ＭＳ Ｐゴシック" pitchFamily="50" charset="-128"/>
                <a:cs typeface="Arial" panose="020B0604020202020204" pitchFamily="34" charset="0"/>
              </a:rPr>
              <a:t>A wide variety of gases:</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CO</a:t>
            </a:r>
            <a:r>
              <a:rPr lang="en-US" altLang="ja-JP" sz="1600" baseline="-25000" dirty="0">
                <a:latin typeface="Arial" panose="020B0604020202020204" pitchFamily="34" charset="0"/>
                <a:ea typeface="ＭＳ Ｐゴシック" pitchFamily="50" charset="-128"/>
                <a:cs typeface="Arial" panose="020B0604020202020204" pitchFamily="34" charset="0"/>
              </a:rPr>
              <a:t>2</a:t>
            </a:r>
            <a:r>
              <a:rPr lang="en-US" altLang="ja-JP" sz="1600" dirty="0">
                <a:latin typeface="Arial" panose="020B0604020202020204" pitchFamily="34" charset="0"/>
                <a:ea typeface="ＭＳ Ｐゴシック" pitchFamily="50" charset="-128"/>
                <a:cs typeface="Arial" panose="020B0604020202020204" pitchFamily="34" charset="0"/>
              </a:rPr>
              <a:t>, CH</a:t>
            </a:r>
            <a:r>
              <a:rPr lang="en-US" altLang="ja-JP" sz="1600" baseline="-25000" dirty="0">
                <a:latin typeface="Arial" panose="020B0604020202020204" pitchFamily="34" charset="0"/>
                <a:ea typeface="ＭＳ Ｐゴシック" pitchFamily="50" charset="-128"/>
                <a:cs typeface="Arial" panose="020B0604020202020204" pitchFamily="34" charset="0"/>
              </a:rPr>
              <a:t>4</a:t>
            </a:r>
            <a:r>
              <a:rPr lang="en-US" altLang="ja-JP" sz="1600" dirty="0">
                <a:latin typeface="Arial" panose="020B0604020202020204" pitchFamily="34" charset="0"/>
                <a:ea typeface="ＭＳ Ｐゴシック" pitchFamily="50" charset="-128"/>
                <a:cs typeface="Arial" panose="020B0604020202020204" pitchFamily="34" charset="0"/>
              </a:rPr>
              <a:t>, N</a:t>
            </a:r>
            <a:r>
              <a:rPr lang="en-US" altLang="ja-JP" sz="1600" baseline="-25000" dirty="0">
                <a:latin typeface="Arial" panose="020B0604020202020204" pitchFamily="34" charset="0"/>
                <a:ea typeface="ＭＳ Ｐゴシック" pitchFamily="50" charset="-128"/>
                <a:cs typeface="Arial" panose="020B0604020202020204" pitchFamily="34" charset="0"/>
              </a:rPr>
              <a:t>2</a:t>
            </a:r>
            <a:r>
              <a:rPr lang="en-US" altLang="ja-JP" sz="1600" dirty="0">
                <a:latin typeface="Arial" panose="020B0604020202020204" pitchFamily="34" charset="0"/>
                <a:ea typeface="ＭＳ Ｐゴシック" pitchFamily="50" charset="-128"/>
                <a:cs typeface="Arial" panose="020B0604020202020204" pitchFamily="34" charset="0"/>
              </a:rPr>
              <a:t>O</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HFCs, PFCs, SF</a:t>
            </a:r>
            <a:r>
              <a:rPr lang="en-US" altLang="ja-JP" sz="1600" baseline="-25000" dirty="0">
                <a:latin typeface="Arial" panose="020B0604020202020204" pitchFamily="34" charset="0"/>
                <a:ea typeface="ＭＳ Ｐゴシック" pitchFamily="50" charset="-128"/>
                <a:cs typeface="Arial" panose="020B0604020202020204" pitchFamily="34" charset="0"/>
              </a:rPr>
              <a:t>6</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Other halogenated gases</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Ozone/aerosol precursors </a:t>
            </a:r>
            <a:r>
              <a:rPr lang="en-US" altLang="ja-JP" sz="1600" i="1" dirty="0">
                <a:latin typeface="Arial" panose="020B0604020202020204" pitchFamily="34" charset="0"/>
                <a:ea typeface="ＭＳ Ｐゴシック" pitchFamily="50" charset="-128"/>
                <a:cs typeface="Arial" panose="020B0604020202020204" pitchFamily="34" charset="0"/>
              </a:rPr>
              <a:t>(e.g., NMVOCs)</a:t>
            </a:r>
          </a:p>
          <a:p>
            <a:pPr lvl="1" eaLnBrk="1" hangingPunct="1">
              <a:spcBef>
                <a:spcPts val="0"/>
              </a:spcBef>
              <a:buFont typeface="Arial" panose="020B0604020202020204" pitchFamily="34" charset="0"/>
              <a:buChar char="•"/>
              <a:defRPr/>
            </a:pPr>
            <a:endParaRPr lang="en-US" altLang="ja-JP" sz="1600" i="1"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Wingdings" pitchFamily="2" charset="2"/>
              <a:buChar char="Ø"/>
              <a:defRPr/>
            </a:pPr>
            <a:r>
              <a:rPr lang="en-US" altLang="ja-JP" sz="1600" b="1" dirty="0">
                <a:latin typeface="Arial" panose="020B0604020202020204" pitchFamily="34" charset="0"/>
                <a:ea typeface="ＭＳ Ｐゴシック" pitchFamily="50" charset="-128"/>
                <a:cs typeface="Arial" panose="020B0604020202020204" pitchFamily="34" charset="0"/>
              </a:rPr>
              <a:t>H</a:t>
            </a:r>
            <a:r>
              <a:rPr lang="en-US" altLang="ja-JP" sz="1600" b="1" baseline="-25000" dirty="0">
                <a:latin typeface="Arial" panose="020B0604020202020204" pitchFamily="34" charset="0"/>
                <a:ea typeface="ＭＳ Ｐゴシック" pitchFamily="50" charset="-128"/>
                <a:cs typeface="Arial" panose="020B0604020202020204" pitchFamily="34" charset="0"/>
              </a:rPr>
              <a:t>2</a:t>
            </a:r>
            <a:r>
              <a:rPr lang="en-US" altLang="ja-JP" sz="1600" b="1" dirty="0">
                <a:latin typeface="Arial" panose="020B0604020202020204" pitchFamily="34" charset="0"/>
                <a:ea typeface="ＭＳ Ｐゴシック" pitchFamily="50" charset="-128"/>
                <a:cs typeface="Arial" panose="020B0604020202020204" pitchFamily="34" charset="0"/>
              </a:rPr>
              <a:t>O </a:t>
            </a:r>
            <a:r>
              <a:rPr lang="en-US" altLang="ja-JP" sz="1600" dirty="0">
                <a:latin typeface="Arial" panose="020B0604020202020204" pitchFamily="34" charset="0"/>
                <a:ea typeface="ＭＳ Ｐゴシック" pitchFamily="50" charset="-128"/>
                <a:cs typeface="Arial" panose="020B0604020202020204" pitchFamily="34" charset="0"/>
              </a:rPr>
              <a:t>and</a:t>
            </a:r>
            <a:r>
              <a:rPr lang="en-US" altLang="ja-JP" sz="1600" b="1" dirty="0">
                <a:latin typeface="Arial" panose="020B0604020202020204" pitchFamily="34" charset="0"/>
                <a:ea typeface="ＭＳ Ｐゴシック" pitchFamily="50" charset="-128"/>
                <a:cs typeface="Arial" panose="020B0604020202020204" pitchFamily="34" charset="0"/>
              </a:rPr>
              <a:t> gases controlled by the Montreal Protocol </a:t>
            </a:r>
            <a:r>
              <a:rPr lang="en-US" altLang="ja-JP" sz="1600" dirty="0">
                <a:latin typeface="Arial" panose="020B0604020202020204" pitchFamily="34" charset="0"/>
                <a:ea typeface="ＭＳ Ｐゴシック" pitchFamily="50" charset="-128"/>
                <a:cs typeface="Arial" panose="020B0604020202020204" pitchFamily="34" charset="0"/>
              </a:rPr>
              <a:t>(</a:t>
            </a:r>
            <a:r>
              <a:rPr lang="en-US" altLang="ja-JP" sz="1600" i="1" dirty="0">
                <a:latin typeface="Arial" panose="020B0604020202020204" pitchFamily="34" charset="0"/>
                <a:ea typeface="ＭＳ Ｐゴシック" pitchFamily="50" charset="-128"/>
                <a:cs typeface="Arial" panose="020B0604020202020204" pitchFamily="34" charset="0"/>
              </a:rPr>
              <a:t>e.g., CFCs, HCFCs</a:t>
            </a:r>
            <a:r>
              <a:rPr lang="en-US" altLang="ja-JP" sz="1600" dirty="0">
                <a:latin typeface="Arial" panose="020B0604020202020204" pitchFamily="34" charset="0"/>
                <a:ea typeface="ＭＳ Ｐゴシック" pitchFamily="50" charset="-128"/>
                <a:cs typeface="Arial" panose="020B0604020202020204" pitchFamily="34" charset="0"/>
              </a:rPr>
              <a:t>) are not included</a:t>
            </a:r>
          </a:p>
          <a:p>
            <a:pPr marL="0" indent="0" eaLnBrk="1" hangingPunct="1">
              <a:spcBef>
                <a:spcPts val="0"/>
              </a:spcBef>
              <a:buNone/>
              <a:defRPr/>
            </a:pPr>
            <a:r>
              <a:rPr lang="en-US" altLang="ja-JP" sz="1600" dirty="0">
                <a:latin typeface="Arial" panose="020B0604020202020204" pitchFamily="34" charset="0"/>
                <a:ea typeface="ＭＳ Ｐゴシック" pitchFamily="50" charset="-128"/>
                <a:cs typeface="Arial" panose="020B0604020202020204" pitchFamily="34" charset="0"/>
              </a:rPr>
              <a:t> </a:t>
            </a:r>
          </a:p>
          <a:p>
            <a:pPr eaLnBrk="1" hangingPunct="1">
              <a:spcBef>
                <a:spcPts val="0"/>
              </a:spcBef>
              <a:buFont typeface="Wingdings" pitchFamily="2" charset="2"/>
              <a:buChar char="Ø"/>
              <a:defRPr/>
            </a:pPr>
            <a:r>
              <a:rPr lang="en-US" altLang="ja-JP" sz="1600" b="1" dirty="0">
                <a:latin typeface="Arial" panose="020B0604020202020204" pitchFamily="34" charset="0"/>
                <a:ea typeface="ＭＳ Ｐゴシック" pitchFamily="50" charset="-128"/>
                <a:cs typeface="Arial" panose="020B0604020202020204" pitchFamily="34" charset="0"/>
              </a:rPr>
              <a:t>Under the UNFCCC, non-Annex I Parties</a:t>
            </a:r>
            <a:r>
              <a:rPr lang="en-US" altLang="ja-JP" sz="1600" dirty="0">
                <a:latin typeface="Arial" panose="020B0604020202020204" pitchFamily="34" charset="0"/>
                <a:ea typeface="ＭＳ Ｐゴシック" pitchFamily="50" charset="-128"/>
                <a:cs typeface="Arial" panose="020B0604020202020204" pitchFamily="34" charset="0"/>
              </a:rPr>
              <a:t>:</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should</a:t>
            </a:r>
            <a:r>
              <a:rPr lang="ja-JP" altLang="en-US" sz="1600" dirty="0">
                <a:latin typeface="Arial" panose="020B0604020202020204" pitchFamily="34" charset="0"/>
                <a:ea typeface="ＭＳ Ｐゴシック" pitchFamily="50" charset="-128"/>
                <a:cs typeface="Arial" panose="020B0604020202020204" pitchFamily="34" charset="0"/>
              </a:rPr>
              <a:t> </a:t>
            </a:r>
            <a:r>
              <a:rPr lang="en-US" altLang="ja-JP" sz="1600" dirty="0">
                <a:latin typeface="Arial" panose="020B0604020202020204" pitchFamily="34" charset="0"/>
                <a:ea typeface="ＭＳ Ｐゴシック" pitchFamily="50" charset="-128"/>
                <a:cs typeface="Arial" panose="020B0604020202020204" pitchFamily="34" charset="0"/>
              </a:rPr>
              <a:t>report CO</a:t>
            </a:r>
            <a:r>
              <a:rPr lang="en-US" altLang="ja-JP" sz="1600" baseline="-25000" dirty="0">
                <a:latin typeface="Arial" panose="020B0604020202020204" pitchFamily="34" charset="0"/>
                <a:ea typeface="ＭＳ Ｐゴシック" pitchFamily="50" charset="-128"/>
                <a:cs typeface="Arial" panose="020B0604020202020204" pitchFamily="34" charset="0"/>
              </a:rPr>
              <a:t>2</a:t>
            </a:r>
            <a:r>
              <a:rPr lang="en-US" altLang="ja-JP" sz="1600" dirty="0">
                <a:latin typeface="Arial" panose="020B0604020202020204" pitchFamily="34" charset="0"/>
                <a:ea typeface="ＭＳ Ｐゴシック" pitchFamily="50" charset="-128"/>
                <a:cs typeface="Arial" panose="020B0604020202020204" pitchFamily="34" charset="0"/>
              </a:rPr>
              <a:t>, CH</a:t>
            </a:r>
            <a:r>
              <a:rPr lang="en-US" altLang="ja-JP" sz="1600" baseline="-25000" dirty="0">
                <a:latin typeface="Arial" panose="020B0604020202020204" pitchFamily="34" charset="0"/>
                <a:ea typeface="ＭＳ Ｐゴシック" pitchFamily="50" charset="-128"/>
                <a:cs typeface="Arial" panose="020B0604020202020204" pitchFamily="34" charset="0"/>
              </a:rPr>
              <a:t>4</a:t>
            </a:r>
            <a:r>
              <a:rPr lang="en-US" altLang="ja-JP" sz="1600" dirty="0">
                <a:latin typeface="Arial" panose="020B0604020202020204" pitchFamily="34" charset="0"/>
                <a:ea typeface="ＭＳ Ｐゴシック" pitchFamily="50" charset="-128"/>
                <a:cs typeface="Arial" panose="020B0604020202020204" pitchFamily="34" charset="0"/>
              </a:rPr>
              <a:t> and N</a:t>
            </a:r>
            <a:r>
              <a:rPr lang="en-US" altLang="ja-JP" sz="1600" baseline="-25000" dirty="0">
                <a:latin typeface="Arial" panose="020B0604020202020204" pitchFamily="34" charset="0"/>
                <a:ea typeface="ＭＳ Ｐゴシック" pitchFamily="50" charset="-128"/>
                <a:cs typeface="Arial" panose="020B0604020202020204" pitchFamily="34" charset="0"/>
              </a:rPr>
              <a:t>2</a:t>
            </a:r>
            <a:r>
              <a:rPr lang="en-US" altLang="ja-JP" sz="1600" dirty="0">
                <a:latin typeface="Arial" panose="020B0604020202020204" pitchFamily="34" charset="0"/>
                <a:ea typeface="ＭＳ Ｐゴシック" pitchFamily="50" charset="-128"/>
                <a:cs typeface="Arial" panose="020B0604020202020204" pitchFamily="34" charset="0"/>
              </a:rPr>
              <a:t>O</a:t>
            </a:r>
          </a:p>
          <a:p>
            <a:pPr lvl="1" eaLnBrk="1" hangingPunct="1">
              <a:spcBef>
                <a:spcPts val="0"/>
              </a:spcBef>
              <a:buFont typeface="Arial" panose="020B0604020202020204" pitchFamily="34" charset="0"/>
              <a:buChar char="•"/>
              <a:defRPr/>
            </a:pPr>
            <a:r>
              <a:rPr lang="en-US" altLang="ja-JP" sz="1600" dirty="0">
                <a:latin typeface="Arial" panose="020B0604020202020204" pitchFamily="34" charset="0"/>
                <a:ea typeface="ＭＳ Ｐゴシック" pitchFamily="50" charset="-128"/>
                <a:cs typeface="Arial" panose="020B0604020202020204" pitchFamily="34" charset="0"/>
              </a:rPr>
              <a:t>are encouraged to report HFCs, PFCs, SF</a:t>
            </a:r>
            <a:r>
              <a:rPr lang="en-US" altLang="ja-JP" sz="1600" baseline="-25000" dirty="0">
                <a:latin typeface="Arial" panose="020B0604020202020204" pitchFamily="34" charset="0"/>
                <a:ea typeface="ＭＳ Ｐゴシック" pitchFamily="50" charset="-128"/>
                <a:cs typeface="Arial" panose="020B0604020202020204" pitchFamily="34" charset="0"/>
              </a:rPr>
              <a:t>6</a:t>
            </a:r>
            <a:r>
              <a:rPr lang="en-US" altLang="ja-JP" sz="1600" dirty="0">
                <a:latin typeface="Arial" panose="020B0604020202020204" pitchFamily="34" charset="0"/>
                <a:ea typeface="ＭＳ Ｐゴシック" pitchFamily="50" charset="-128"/>
                <a:cs typeface="Arial" panose="020B0604020202020204" pitchFamily="34" charset="0"/>
              </a:rPr>
              <a:t> and precursors</a:t>
            </a:r>
          </a:p>
          <a:p>
            <a:pPr marL="171450" indent="0" eaLnBrk="1" hangingPunct="1">
              <a:spcBef>
                <a:spcPts val="0"/>
              </a:spcBef>
              <a:buNone/>
              <a:defRPr/>
            </a:pPr>
            <a:endParaRPr lang="en-US" altLang="ja-JP" sz="1600" dirty="0">
              <a:latin typeface="Arial" panose="020B0604020202020204" pitchFamily="34" charset="0"/>
              <a:ea typeface="ＭＳ Ｐゴシック" pitchFamily="50" charset="-128"/>
              <a:cs typeface="Arial" panose="020B0604020202020204" pitchFamily="34" charset="0"/>
            </a:endParaRPr>
          </a:p>
          <a:p>
            <a:pPr marL="914400" lvl="1" eaLnBrk="1" hangingPunct="1">
              <a:spcBef>
                <a:spcPts val="0"/>
              </a:spcBef>
              <a:buFont typeface="Wingdings" panose="05000000000000000000" pitchFamily="2" charset="2"/>
              <a:buChar char="ü"/>
              <a:defRPr/>
            </a:pPr>
            <a:r>
              <a:rPr lang="en-US" altLang="ja-JP" sz="1600" b="1" i="1" dirty="0">
                <a:latin typeface="Arial" panose="020B0604020202020204" pitchFamily="34" charset="0"/>
                <a:ea typeface="ＭＳ Ｐゴシック" pitchFamily="50" charset="-128"/>
                <a:cs typeface="Arial" panose="020B0604020202020204" pitchFamily="34" charset="0"/>
              </a:rPr>
              <a:t>Inclusion of F-gases is important because of their high global warming potential (GWP), substantial use in industrial processes and in households, significant opportunities for GHG abatement</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9935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15" y="204187"/>
            <a:ext cx="7918450" cy="65694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2A: Mineral Industry</a:t>
            </a:r>
          </a:p>
        </p:txBody>
      </p:sp>
      <p:sp>
        <p:nvSpPr>
          <p:cNvPr id="3" name="Content Placeholder 2"/>
          <p:cNvSpPr>
            <a:spLocks noGrp="1"/>
          </p:cNvSpPr>
          <p:nvPr>
            <p:ph idx="1"/>
          </p:nvPr>
        </p:nvSpPr>
        <p:spPr>
          <a:xfrm>
            <a:off x="599752" y="1197002"/>
            <a:ext cx="8402205" cy="1151878"/>
          </a:xfrm>
        </p:spPr>
        <p:txBody>
          <a:bodyPr/>
          <a:lstStyle/>
          <a:p>
            <a:r>
              <a:rPr lang="en-GB" dirty="0">
                <a:latin typeface="Arial" panose="020B0604020202020204" pitchFamily="34" charset="0"/>
                <a:cs typeface="Arial" panose="020B0604020202020204" pitchFamily="34" charset="0"/>
              </a:rPr>
              <a:t>Transformation of carbonate-contained compounds – limestone, dolomite, etc. </a:t>
            </a:r>
            <a:r>
              <a:rPr lang="en-GB" i="1" dirty="0">
                <a:latin typeface="Arial" panose="020B0604020202020204" pitchFamily="34" charset="0"/>
                <a:cs typeface="Arial" panose="020B0604020202020204" pitchFamily="34" charset="0"/>
              </a:rPr>
              <a:t>(CaCO</a:t>
            </a:r>
            <a:r>
              <a:rPr lang="en-GB" i="1" baseline="-25000" dirty="0">
                <a:latin typeface="Arial" panose="020B0604020202020204" pitchFamily="34" charset="0"/>
                <a:cs typeface="Arial" panose="020B0604020202020204" pitchFamily="34" charset="0"/>
              </a:rPr>
              <a:t>3</a:t>
            </a:r>
            <a:r>
              <a:rPr lang="en-GB" i="1" dirty="0">
                <a:latin typeface="Arial" panose="020B0604020202020204" pitchFamily="34" charset="0"/>
                <a:cs typeface="Arial" panose="020B0604020202020204" pitchFamily="34" charset="0"/>
              </a:rPr>
              <a:t>, MgCO</a:t>
            </a:r>
            <a:r>
              <a:rPr lang="en-GB" i="1" baseline="-25000" dirty="0">
                <a:latin typeface="Arial" panose="020B0604020202020204" pitchFamily="34" charset="0"/>
                <a:cs typeface="Arial" panose="020B0604020202020204" pitchFamily="34" charset="0"/>
              </a:rPr>
              <a:t>3</a:t>
            </a:r>
            <a:r>
              <a:rPr lang="en-GB" i="1" dirty="0">
                <a:latin typeface="Arial" panose="020B0604020202020204" pitchFamily="34" charset="0"/>
                <a:cs typeface="Arial" panose="020B0604020202020204" pitchFamily="34" charset="0"/>
              </a:rPr>
              <a:t>, Na</a:t>
            </a:r>
            <a:r>
              <a:rPr lang="en-GB" i="1" baseline="-25000" dirty="0">
                <a:latin typeface="Arial" panose="020B0604020202020204" pitchFamily="34" charset="0"/>
                <a:cs typeface="Arial" panose="020B0604020202020204" pitchFamily="34" charset="0"/>
              </a:rPr>
              <a:t>2</a:t>
            </a:r>
            <a:r>
              <a:rPr lang="en-GB" i="1" dirty="0">
                <a:latin typeface="Arial" panose="020B0604020202020204" pitchFamily="34" charset="0"/>
                <a:cs typeface="Arial" panose="020B0604020202020204" pitchFamily="34" charset="0"/>
              </a:rPr>
              <a:t>CO</a:t>
            </a:r>
            <a:r>
              <a:rPr lang="en-GB" i="1" baseline="-25000" dirty="0">
                <a:latin typeface="Arial" panose="020B0604020202020204" pitchFamily="34" charset="0"/>
                <a:cs typeface="Arial" panose="020B0604020202020204" pitchFamily="34" charset="0"/>
              </a:rPr>
              <a:t>3</a:t>
            </a:r>
            <a:r>
              <a:rPr lang="en-GB" i="1"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CO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Emissions</a:t>
            </a:r>
          </a:p>
          <a:p>
            <a:endParaRPr lang="en-GB" dirty="0"/>
          </a:p>
        </p:txBody>
      </p:sp>
      <p:graphicFrame>
        <p:nvGraphicFramePr>
          <p:cNvPr id="5" name="表 5"/>
          <p:cNvGraphicFramePr>
            <a:graphicFrameLocks noGrp="1"/>
          </p:cNvGraphicFramePr>
          <p:nvPr>
            <p:extLst>
              <p:ext uri="{D42A27DB-BD31-4B8C-83A1-F6EECF244321}">
                <p14:modId xmlns:p14="http://schemas.microsoft.com/office/powerpoint/2010/main" val="2986661121"/>
              </p:ext>
            </p:extLst>
          </p:nvPr>
        </p:nvGraphicFramePr>
        <p:xfrm>
          <a:off x="1277806" y="2175030"/>
          <a:ext cx="7046095" cy="3659374"/>
        </p:xfrm>
        <a:graphic>
          <a:graphicData uri="http://schemas.openxmlformats.org/drawingml/2006/table">
            <a:tbl>
              <a:tblPr/>
              <a:tblGrid>
                <a:gridCol w="827773">
                  <a:extLst>
                    <a:ext uri="{9D8B030D-6E8A-4147-A177-3AD203B41FA5}">
                      <a16:colId xmlns:a16="http://schemas.microsoft.com/office/drawing/2014/main" val="20000"/>
                    </a:ext>
                  </a:extLst>
                </a:gridCol>
                <a:gridCol w="3897079">
                  <a:extLst>
                    <a:ext uri="{9D8B030D-6E8A-4147-A177-3AD203B41FA5}">
                      <a16:colId xmlns:a16="http://schemas.microsoft.com/office/drawing/2014/main" val="20001"/>
                    </a:ext>
                  </a:extLst>
                </a:gridCol>
                <a:gridCol w="2321243">
                  <a:extLst>
                    <a:ext uri="{9D8B030D-6E8A-4147-A177-3AD203B41FA5}">
                      <a16:colId xmlns:a16="http://schemas.microsoft.com/office/drawing/2014/main" val="20002"/>
                    </a:ext>
                  </a:extLst>
                </a:gridCol>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Default EF</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2A1:</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Cement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0.51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clinker</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Lime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0.75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lime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7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Glass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0.20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glass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2A4: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Process Uses of Carbonates</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2A4a: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Ceramics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Chapter 2.5</a:t>
                      </a:r>
                      <a:endParaRPr kumimoji="1" lang="ja-JP" altLang="ja-JP"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2A4b: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Other Uses of Soda Ash</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0.41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t soda ash</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it-IT"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2A4c: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it-IT" altLang="ja-JP" sz="1800" b="0" i="0" u="none" strike="noStrike" cap="none" normalizeH="0" baseline="0">
                          <a:ln>
                            <a:noFill/>
                          </a:ln>
                          <a:solidFill>
                            <a:srgbClr val="000000"/>
                          </a:solidFill>
                          <a:effectLst/>
                          <a:latin typeface="Arial Narrow" panose="020B0606020202030204" pitchFamily="34" charset="0"/>
                          <a:ea typeface="ＭＳ 明朝" pitchFamily="17" charset="-128"/>
                          <a:cs typeface="Times New Roman" pitchFamily="18" charset="0"/>
                        </a:rPr>
                        <a:t>  Non Metallurgical</a:t>
                      </a:r>
                      <a:r>
                        <a:rPr kumimoji="1" lang="it-IT"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Magnesia Production</a:t>
                      </a: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0.52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a:t>
                      </a:r>
                      <a:r>
                        <a:rPr kumimoji="1" lang="en-GB" altLang="ja-JP" sz="1800" b="0"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magnesite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2A4d: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Other </a:t>
                      </a: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13</a:t>
            </a:fld>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85658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54" y="188640"/>
            <a:ext cx="6554063" cy="7331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2A1: Cement Production</a:t>
            </a:r>
          </a:p>
        </p:txBody>
      </p:sp>
      <p:pic>
        <p:nvPicPr>
          <p:cNvPr id="4" name="Picture 3"/>
          <p:cNvPicPr>
            <a:picLocks noChangeAspect="1"/>
          </p:cNvPicPr>
          <p:nvPr/>
        </p:nvPicPr>
        <p:blipFill>
          <a:blip r:embed="rId2"/>
          <a:stretch>
            <a:fillRect/>
          </a:stretch>
        </p:blipFill>
        <p:spPr>
          <a:xfrm>
            <a:off x="220406" y="813031"/>
            <a:ext cx="7281225" cy="5464052"/>
          </a:xfrm>
          <a:prstGeom prst="rect">
            <a:avLst/>
          </a:prstGeom>
        </p:spPr>
      </p:pic>
      <p:sp>
        <p:nvSpPr>
          <p:cNvPr id="3" name="Content Placeholder 2"/>
          <p:cNvSpPr>
            <a:spLocks noGrp="1"/>
          </p:cNvSpPr>
          <p:nvPr>
            <p:ph idx="1"/>
          </p:nvPr>
        </p:nvSpPr>
        <p:spPr>
          <a:xfrm>
            <a:off x="4669653" y="4913627"/>
            <a:ext cx="4678532" cy="884061"/>
          </a:xfrm>
        </p:spPr>
        <p:txBody>
          <a:bodyPr/>
          <a:lstStyle/>
          <a:p>
            <a:pPr marL="0" indent="0">
              <a:buNone/>
            </a:pPr>
            <a:r>
              <a:rPr lang="en-GB" sz="1800" b="1" u="sng" dirty="0">
                <a:solidFill>
                  <a:schemeClr val="tx1"/>
                </a:solidFill>
                <a:latin typeface="Arial Narrow" panose="020B0606020202030204" pitchFamily="34" charset="0"/>
              </a:rPr>
              <a:t>Calcination: </a:t>
            </a:r>
            <a:r>
              <a:rPr lang="en-GB" sz="1800" b="1" dirty="0">
                <a:solidFill>
                  <a:schemeClr val="tx1"/>
                </a:solidFill>
                <a:latin typeface="Arial Narrow" panose="020B0606020202030204" pitchFamily="34" charset="0"/>
              </a:rPr>
              <a:t>CaCO</a:t>
            </a:r>
            <a:r>
              <a:rPr lang="en-GB" sz="1400" b="1" dirty="0">
                <a:solidFill>
                  <a:schemeClr val="tx1"/>
                </a:solidFill>
                <a:latin typeface="Arial Narrow" panose="020B0606020202030204" pitchFamily="34" charset="0"/>
              </a:rPr>
              <a:t>3 </a:t>
            </a:r>
            <a:r>
              <a:rPr lang="en-GB" sz="1800" b="1" i="1" dirty="0">
                <a:solidFill>
                  <a:schemeClr val="tx1"/>
                </a:solidFill>
                <a:latin typeface="Arial Narrow" panose="020B0606020202030204" pitchFamily="34" charset="0"/>
              </a:rPr>
              <a:t>+(Heat) </a:t>
            </a:r>
            <a:r>
              <a:rPr lang="en-GB" sz="1800" b="1" dirty="0">
                <a:solidFill>
                  <a:schemeClr val="tx1"/>
                </a:solidFill>
                <a:latin typeface="Arial Narrow" panose="020B0606020202030204" pitchFamily="34" charset="0"/>
              </a:rPr>
              <a:t>= CaO+CO</a:t>
            </a:r>
            <a:r>
              <a:rPr lang="en-GB" sz="1400" b="1" dirty="0">
                <a:solidFill>
                  <a:schemeClr val="tx1"/>
                </a:solidFill>
                <a:latin typeface="Arial Narrow" panose="020B0606020202030204" pitchFamily="34" charset="0"/>
              </a:rPr>
              <a:t>2</a:t>
            </a:r>
            <a:r>
              <a:rPr lang="en-GB" sz="1800" b="1" dirty="0">
                <a:solidFill>
                  <a:schemeClr val="tx1"/>
                </a:solidFill>
                <a:latin typeface="Arial Narrow" panose="020B0606020202030204" pitchFamily="34" charset="0"/>
              </a:rPr>
              <a:t> </a:t>
            </a:r>
            <a:r>
              <a:rPr lang="en-GB" sz="1800" b="1" dirty="0">
                <a:solidFill>
                  <a:srgbClr val="0070C0"/>
                </a:solidFill>
                <a:latin typeface="Arial Narrow" panose="020B0606020202030204" pitchFamily="34" charset="0"/>
              </a:rPr>
              <a:t>(IPPU)</a:t>
            </a:r>
          </a:p>
          <a:p>
            <a:pPr marL="0" indent="0">
              <a:buNone/>
            </a:pPr>
            <a:r>
              <a:rPr lang="en-GB" sz="1800" b="1" u="sng" dirty="0">
                <a:solidFill>
                  <a:schemeClr val="tx1"/>
                </a:solidFill>
                <a:latin typeface="Arial Narrow" panose="020B0606020202030204" pitchFamily="34" charset="0"/>
              </a:rPr>
              <a:t>Combustion</a:t>
            </a:r>
            <a:r>
              <a:rPr lang="en-GB" sz="1800" b="1" dirty="0">
                <a:solidFill>
                  <a:schemeClr val="tx1"/>
                </a:solidFill>
                <a:latin typeface="Arial Narrow" panose="020B0606020202030204" pitchFamily="34" charset="0"/>
              </a:rPr>
              <a:t>: Coal/Gas+O</a:t>
            </a:r>
            <a:r>
              <a:rPr lang="en-GB" sz="1400" b="1" dirty="0">
                <a:solidFill>
                  <a:schemeClr val="tx1"/>
                </a:solidFill>
                <a:latin typeface="Arial Narrow" panose="020B0606020202030204" pitchFamily="34" charset="0"/>
              </a:rPr>
              <a:t>2</a:t>
            </a:r>
            <a:r>
              <a:rPr lang="en-GB" sz="1800" b="1" dirty="0">
                <a:solidFill>
                  <a:schemeClr val="tx1"/>
                </a:solidFill>
                <a:latin typeface="Arial Narrow" panose="020B0606020202030204" pitchFamily="34" charset="0"/>
              </a:rPr>
              <a:t>=CO</a:t>
            </a:r>
            <a:r>
              <a:rPr lang="en-GB" sz="1400" b="1" dirty="0">
                <a:solidFill>
                  <a:schemeClr val="tx1"/>
                </a:solidFill>
                <a:latin typeface="Arial Narrow" panose="020B0606020202030204" pitchFamily="34" charset="0"/>
              </a:rPr>
              <a:t>2 </a:t>
            </a:r>
            <a:r>
              <a:rPr lang="en-GB" sz="1800" b="1" i="1" dirty="0">
                <a:solidFill>
                  <a:schemeClr val="tx1"/>
                </a:solidFill>
                <a:latin typeface="Arial Narrow" panose="020B0606020202030204" pitchFamily="34" charset="0"/>
              </a:rPr>
              <a:t>+(Heat) </a:t>
            </a:r>
            <a:r>
              <a:rPr lang="en-GB" sz="1800" b="1" dirty="0">
                <a:solidFill>
                  <a:srgbClr val="0070C0"/>
                </a:solidFill>
                <a:latin typeface="Arial Narrow" panose="020B0606020202030204" pitchFamily="34" charset="0"/>
              </a:rPr>
              <a:t>(Energy)</a:t>
            </a:r>
          </a:p>
          <a:p>
            <a:pPr marL="0" indent="0">
              <a:buNone/>
            </a:pPr>
            <a:endParaRPr lang="en-GB" sz="1200" dirty="0"/>
          </a:p>
        </p:txBody>
      </p:sp>
      <p:sp>
        <p:nvSpPr>
          <p:cNvPr id="5" name="Content Placeholder 2"/>
          <p:cNvSpPr txBox="1">
            <a:spLocks/>
          </p:cNvSpPr>
          <p:nvPr/>
        </p:nvSpPr>
        <p:spPr bwMode="auto">
          <a:xfrm>
            <a:off x="1965482" y="6402226"/>
            <a:ext cx="6201053" cy="43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800" b="1" i="1" kern="0" dirty="0">
                <a:solidFill>
                  <a:schemeClr val="tx1"/>
                </a:solidFill>
                <a:latin typeface="Arial Narrow" panose="020B0606020202030204" pitchFamily="34" charset="0"/>
              </a:rPr>
              <a:t>Image: applied from</a:t>
            </a:r>
            <a:r>
              <a:rPr kumimoji="0" lang="en-GB" sz="800" b="1" i="1" dirty="0">
                <a:solidFill>
                  <a:prstClr val="black"/>
                </a:solidFill>
                <a:latin typeface="Arial Narrow" panose="020B0606020202030204" pitchFamily="34" charset="0"/>
                <a:ea typeface="+mj-ea"/>
                <a:cs typeface="+mj-cs"/>
              </a:rPr>
              <a:t> DCMAC</a:t>
            </a:r>
            <a:r>
              <a:rPr kumimoji="0" lang="en-GB" sz="800" dirty="0">
                <a:solidFill>
                  <a:prstClr val="black"/>
                </a:solidFill>
                <a:latin typeface="Arial Narrow" panose="020B0606020202030204" pitchFamily="34" charset="0"/>
                <a:ea typeface="+mj-ea"/>
                <a:cs typeface="+mj-cs"/>
              </a:rPr>
              <a:t>: </a:t>
            </a:r>
            <a:r>
              <a:rPr kumimoji="0" lang="en-GB" sz="800" dirty="0">
                <a:solidFill>
                  <a:prstClr val="black"/>
                </a:solidFill>
                <a:latin typeface="Arial Narrow" panose="020B0606020202030204" pitchFamily="34" charset="0"/>
                <a:ea typeface="+mj-ea"/>
                <a:cs typeface="+mj-cs"/>
                <a:hlinkClick r:id="rId3"/>
              </a:rPr>
              <a:t>http://www.dscrusher.com/solutions/production-line/sand-cement-cogeneration-production-line.html</a:t>
            </a:r>
            <a:r>
              <a:rPr kumimoji="0" lang="en-GB" sz="800" dirty="0">
                <a:solidFill>
                  <a:prstClr val="black"/>
                </a:solidFill>
                <a:latin typeface="Arial Narrow" panose="020B0606020202030204" pitchFamily="34" charset="0"/>
                <a:ea typeface="+mj-ea"/>
                <a:cs typeface="+mj-cs"/>
              </a:rPr>
              <a:t> </a:t>
            </a:r>
            <a:r>
              <a:rPr kumimoji="0" lang="en-GB" sz="800" i="1" dirty="0">
                <a:solidFill>
                  <a:prstClr val="black"/>
                </a:solidFill>
                <a:latin typeface="Arial Narrow" panose="020B0606020202030204" pitchFamily="34" charset="0"/>
                <a:ea typeface="+mj-ea"/>
                <a:cs typeface="+mj-cs"/>
              </a:rPr>
              <a:t>(as of March, 1 , 2015</a:t>
            </a:r>
            <a:r>
              <a:rPr kumimoji="0" lang="en-GB" sz="800" dirty="0">
                <a:solidFill>
                  <a:prstClr val="black"/>
                </a:solidFill>
                <a:latin typeface="Arial Narrow" panose="020B0606020202030204" pitchFamily="34" charset="0"/>
                <a:ea typeface="+mj-ea"/>
                <a:cs typeface="+mj-cs"/>
              </a:rPr>
              <a:t>) </a:t>
            </a:r>
            <a:br>
              <a:rPr kumimoji="0" lang="en-GB" sz="1600" dirty="0">
                <a:solidFill>
                  <a:prstClr val="black"/>
                </a:solidFill>
                <a:latin typeface="Calibri Light" panose="020F0302020204030204"/>
                <a:ea typeface="+mj-ea"/>
                <a:cs typeface="+mj-cs"/>
              </a:rPr>
            </a:br>
            <a:endParaRPr lang="en-GB" sz="1600" b="1" kern="0" dirty="0">
              <a:solidFill>
                <a:srgbClr val="0070C0"/>
              </a:solidFill>
              <a:latin typeface="Arial Narrow" panose="020B0606020202030204" pitchFamily="34" charset="0"/>
            </a:endParaRPr>
          </a:p>
          <a:p>
            <a:pPr marL="0" indent="0">
              <a:buFontTx/>
              <a:buNone/>
            </a:pPr>
            <a:endParaRPr lang="en-GB" sz="1200" kern="0" dirty="0"/>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14</a:t>
            </a:fld>
            <a:endParaRPr lang="en-US" dirty="0"/>
          </a:p>
        </p:txBody>
      </p:sp>
    </p:spTree>
    <p:extLst>
      <p:ext uri="{BB962C8B-B14F-4D97-AF65-F5344CB8AC3E}">
        <p14:creationId xmlns:p14="http://schemas.microsoft.com/office/powerpoint/2010/main" val="289754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9147" y="1217116"/>
            <a:ext cx="6223247"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560" y="132922"/>
            <a:ext cx="8794997" cy="7184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CO</a:t>
            </a:r>
            <a:r>
              <a:rPr lang="en-GB" altLang="ja-JP" baseline="-25000" dirty="0"/>
              <a:t>2</a:t>
            </a:r>
            <a:r>
              <a:rPr lang="en-GB" altLang="ja-JP" dirty="0"/>
              <a:t> from Cement Production (Tier 1)</a:t>
            </a:r>
            <a:endParaRPr lang="en-GB" dirty="0"/>
          </a:p>
        </p:txBody>
      </p:sp>
      <p:sp>
        <p:nvSpPr>
          <p:cNvPr id="3" name="Content Placeholder 2"/>
          <p:cNvSpPr>
            <a:spLocks noGrp="1"/>
          </p:cNvSpPr>
          <p:nvPr>
            <p:ph idx="1"/>
          </p:nvPr>
        </p:nvSpPr>
        <p:spPr>
          <a:xfrm>
            <a:off x="1079147" y="1369380"/>
            <a:ext cx="6946267" cy="4525963"/>
          </a:xfrm>
        </p:spPr>
        <p:txBody>
          <a:bodyPr/>
          <a:lstStyle/>
          <a:p>
            <a:pPr marL="0" lvl="0" indent="0" eaLnBrk="1" hangingPunct="1">
              <a:spcBef>
                <a:spcPct val="0"/>
              </a:spcBef>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   CO</a:t>
            </a:r>
            <a:r>
              <a:rPr lang="en-US" altLang="ja-JP" b="1" kern="1200" baseline="-25000" dirty="0">
                <a:latin typeface="Arial" panose="020B0604020202020204" pitchFamily="34" charset="0"/>
                <a:ea typeface="ＭＳ Ｐゴシック" pitchFamily="50" charset="-128"/>
                <a:cs typeface="Arial" panose="020B0604020202020204" pitchFamily="34" charset="0"/>
              </a:rPr>
              <a:t>2</a:t>
            </a:r>
            <a:r>
              <a:rPr lang="en-US" altLang="ja-JP" b="1" kern="1200" dirty="0">
                <a:latin typeface="Arial" panose="020B0604020202020204" pitchFamily="34" charset="0"/>
                <a:ea typeface="ＭＳ Ｐゴシック" pitchFamily="50" charset="-128"/>
                <a:cs typeface="Arial" panose="020B0604020202020204" pitchFamily="34" charset="0"/>
              </a:rPr>
              <a:t> Emissions = AD clinker production x EF clinker</a:t>
            </a:r>
          </a:p>
          <a:p>
            <a:pPr marL="0" lvl="0" indent="0" eaLnBrk="1" hangingPunct="1">
              <a:spcBef>
                <a:spcPct val="0"/>
              </a:spcBef>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   CO</a:t>
            </a:r>
            <a:r>
              <a:rPr lang="en-US" altLang="ja-JP" b="1" kern="1200" baseline="-25000" dirty="0">
                <a:latin typeface="Arial" panose="020B0604020202020204" pitchFamily="34" charset="0"/>
                <a:ea typeface="ＭＳ Ｐゴシック" pitchFamily="50" charset="-128"/>
                <a:cs typeface="Arial" panose="020B0604020202020204" pitchFamily="34" charset="0"/>
              </a:rPr>
              <a:t>2</a:t>
            </a:r>
            <a:r>
              <a:rPr lang="en-US" altLang="ja-JP" b="1" kern="1200" dirty="0">
                <a:latin typeface="Arial" panose="020B0604020202020204" pitchFamily="34" charset="0"/>
                <a:ea typeface="ＭＳ Ｐゴシック" pitchFamily="50" charset="-128"/>
                <a:cs typeface="Arial" panose="020B0604020202020204" pitchFamily="34" charset="0"/>
              </a:rPr>
              <a:t> Emissions = [</a:t>
            </a:r>
            <a:r>
              <a:rPr lang="el-GR" altLang="ja-JP" b="1" kern="1200" dirty="0">
                <a:latin typeface="Arial" panose="020B0604020202020204" pitchFamily="34" charset="0"/>
                <a:ea typeface="ＭＳ Ｐゴシック" pitchFamily="50" charset="-128"/>
                <a:cs typeface="Arial" panose="020B0604020202020204" pitchFamily="34" charset="0"/>
              </a:rPr>
              <a:t>Σ</a:t>
            </a:r>
            <a:r>
              <a:rPr lang="en-US" altLang="ja-JP" b="1" kern="1200" dirty="0">
                <a:latin typeface="Arial" panose="020B0604020202020204" pitchFamily="34" charset="0"/>
                <a:ea typeface="ＭＳ Ｐゴシック" pitchFamily="50" charset="-128"/>
                <a:cs typeface="Arial" panose="020B0604020202020204" pitchFamily="34" charset="0"/>
              </a:rPr>
              <a:t>(</a:t>
            </a:r>
            <a:r>
              <a:rPr lang="en-US" altLang="ja-JP" b="1" kern="1200" dirty="0" err="1">
                <a:latin typeface="Arial" panose="020B0604020202020204" pitchFamily="34" charset="0"/>
                <a:ea typeface="ＭＳ Ｐゴシック" pitchFamily="50" charset="-128"/>
                <a:cs typeface="Arial" panose="020B0604020202020204" pitchFamily="34" charset="0"/>
              </a:rPr>
              <a:t>M</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a:t>
            </a:r>
            <a:r>
              <a:rPr lang="en-US" altLang="ja-JP" b="1" i="1" kern="1200" baseline="-25000" dirty="0" err="1">
                <a:latin typeface="Arial" panose="020B0604020202020204" pitchFamily="34" charset="0"/>
                <a:ea typeface="ＭＳ Ｐゴシック" pitchFamily="50" charset="-128"/>
                <a:cs typeface="Arial" panose="020B0604020202020204" pitchFamily="34" charset="0"/>
              </a:rPr>
              <a:t>i</a:t>
            </a:r>
            <a:r>
              <a:rPr lang="en-US" altLang="ja-JP" b="1" kern="1200" dirty="0">
                <a:latin typeface="Arial" panose="020B0604020202020204" pitchFamily="34" charset="0"/>
                <a:ea typeface="ＭＳ Ｐゴシック" pitchFamily="50" charset="-128"/>
                <a:cs typeface="Arial" panose="020B0604020202020204" pitchFamily="34" charset="0"/>
              </a:rPr>
              <a:t> x </a:t>
            </a:r>
            <a:r>
              <a:rPr lang="en-US" altLang="ja-JP" b="1" kern="1200" dirty="0" err="1">
                <a:latin typeface="Arial" panose="020B0604020202020204" pitchFamily="34" charset="0"/>
                <a:ea typeface="ＭＳ Ｐゴシック" pitchFamily="50" charset="-128"/>
                <a:cs typeface="Arial" panose="020B0604020202020204" pitchFamily="34" charset="0"/>
              </a:rPr>
              <a:t>C</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Cl,</a:t>
            </a:r>
            <a:r>
              <a:rPr lang="en-US" altLang="ja-JP" b="1" i="1" kern="1200" baseline="-25000" dirty="0" err="1">
                <a:latin typeface="Arial" panose="020B0604020202020204" pitchFamily="34" charset="0"/>
                <a:ea typeface="ＭＳ Ｐゴシック" pitchFamily="50" charset="-128"/>
                <a:cs typeface="Arial" panose="020B0604020202020204" pitchFamily="34" charset="0"/>
              </a:rPr>
              <a:t>i</a:t>
            </a:r>
            <a:r>
              <a:rPr lang="en-US" altLang="ja-JP" b="1" kern="1200" dirty="0">
                <a:latin typeface="Arial" panose="020B0604020202020204" pitchFamily="34" charset="0"/>
                <a:ea typeface="ＭＳ Ｐゴシック" pitchFamily="50" charset="-128"/>
                <a:cs typeface="Arial" panose="020B0604020202020204" pitchFamily="34" charset="0"/>
              </a:rPr>
              <a:t>) – </a:t>
            </a:r>
            <a:r>
              <a:rPr lang="en-US" altLang="ja-JP" b="1" kern="1200" dirty="0" err="1">
                <a:latin typeface="Arial" panose="020B0604020202020204" pitchFamily="34" charset="0"/>
                <a:ea typeface="ＭＳ Ｐゴシック" pitchFamily="50" charset="-128"/>
                <a:cs typeface="Arial" panose="020B0604020202020204" pitchFamily="34" charset="0"/>
              </a:rPr>
              <a:t>Im</a:t>
            </a:r>
            <a:r>
              <a:rPr lang="en-US" altLang="ja-JP" b="1" kern="1200" dirty="0">
                <a:latin typeface="Arial" panose="020B0604020202020204" pitchFamily="34" charset="0"/>
                <a:ea typeface="ＭＳ Ｐゴシック" pitchFamily="50" charset="-128"/>
                <a:cs typeface="Arial" panose="020B0604020202020204" pitchFamily="34" charset="0"/>
              </a:rPr>
              <a:t> + Ex] x </a:t>
            </a:r>
            <a:r>
              <a:rPr lang="en-US" altLang="ja-JP" b="1" kern="1200" dirty="0" err="1">
                <a:latin typeface="Arial" panose="020B0604020202020204" pitchFamily="34" charset="0"/>
                <a:ea typeface="ＭＳ Ｐゴシック" pitchFamily="50" charset="-128"/>
                <a:cs typeface="Arial" panose="020B0604020202020204" pitchFamily="34" charset="0"/>
              </a:rPr>
              <a:t>EF</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Clc</a:t>
            </a:r>
            <a:endParaRPr lang="en-US" altLang="ja-JP" b="1" kern="1200" baseline="-25000" dirty="0">
              <a:latin typeface="Arial" panose="020B0604020202020204" pitchFamily="34" charset="0"/>
              <a:ea typeface="ＭＳ Ｐゴシック" pitchFamily="50" charset="-128"/>
              <a:cs typeface="Arial" panose="020B0604020202020204" pitchFamily="34" charset="0"/>
            </a:endParaRPr>
          </a:p>
          <a:p>
            <a:pPr marL="0" lvl="0" indent="0" eaLnBrk="1" hangingPunct="1">
              <a:spcBef>
                <a:spcPct val="0"/>
              </a:spcBef>
              <a:spcAft>
                <a:spcPct val="30000"/>
              </a:spcAft>
              <a:buNone/>
            </a:pPr>
            <a:endParaRPr lang="en-US" altLang="ja-JP" b="1" kern="1200" baseline="-25000" dirty="0">
              <a:latin typeface="Arial" panose="020B0604020202020204" pitchFamily="34" charset="0"/>
              <a:ea typeface="ＭＳ Ｐゴシック" pitchFamily="50" charset="-128"/>
              <a:cs typeface="Arial" panose="020B0604020202020204" pitchFamily="34" charset="0"/>
            </a:endParaRPr>
          </a:p>
          <a:p>
            <a:pPr marL="800100" lvl="2" indent="0" eaLnBrk="1" hangingPunct="1">
              <a:spcBef>
                <a:spcPct val="0"/>
              </a:spcBef>
              <a:spcAft>
                <a:spcPct val="30000"/>
              </a:spcAft>
              <a:buNone/>
            </a:pPr>
            <a:r>
              <a:rPr lang="en-US" altLang="ja-JP" b="1" kern="1200" dirty="0" err="1">
                <a:latin typeface="Arial" panose="020B0604020202020204" pitchFamily="34" charset="0"/>
                <a:ea typeface="ＭＳ Ｐゴシック" pitchFamily="50" charset="-128"/>
                <a:cs typeface="Arial" panose="020B0604020202020204" pitchFamily="34" charset="0"/>
              </a:rPr>
              <a:t>M</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a:t>
            </a:r>
            <a:r>
              <a:rPr lang="en-US" altLang="ja-JP" b="1" i="1" kern="1200" baseline="-25000" dirty="0" err="1">
                <a:latin typeface="Arial" panose="020B0604020202020204" pitchFamily="34" charset="0"/>
                <a:ea typeface="ＭＳ Ｐゴシック" pitchFamily="50" charset="-128"/>
                <a:cs typeface="Arial" panose="020B0604020202020204" pitchFamily="34" charset="0"/>
              </a:rPr>
              <a:t>i</a:t>
            </a:r>
            <a:r>
              <a:rPr lang="en-US" altLang="ja-JP" b="1" kern="1200" dirty="0">
                <a:latin typeface="Arial" panose="020B0604020202020204" pitchFamily="34" charset="0"/>
                <a:ea typeface="ＭＳ Ｐゴシック" pitchFamily="50" charset="-128"/>
                <a:cs typeface="Arial" panose="020B0604020202020204" pitchFamily="34" charset="0"/>
              </a:rPr>
              <a:t> </a:t>
            </a:r>
            <a:r>
              <a:rPr lang="en-US" altLang="ja-JP" kern="1200" dirty="0">
                <a:latin typeface="Arial" panose="020B0604020202020204" pitchFamily="34" charset="0"/>
                <a:ea typeface="ＭＳ Ｐゴシック" pitchFamily="50" charset="-128"/>
                <a:cs typeface="Arial" panose="020B0604020202020204" pitchFamily="34" charset="0"/>
              </a:rPr>
              <a:t>- </a:t>
            </a:r>
            <a:r>
              <a:rPr lang="en-US" altLang="ja-JP" i="1" kern="1200" dirty="0">
                <a:latin typeface="Arial" panose="020B0604020202020204" pitchFamily="34" charset="0"/>
                <a:ea typeface="ＭＳ Ｐゴシック" pitchFamily="50" charset="-128"/>
                <a:cs typeface="Arial" panose="020B0604020202020204" pitchFamily="34" charset="0"/>
              </a:rPr>
              <a:t>mass of cement produced of type </a:t>
            </a:r>
            <a:r>
              <a:rPr lang="en-US" altLang="ja-JP" i="1" kern="1200" dirty="0" err="1">
                <a:latin typeface="Arial" panose="020B0604020202020204" pitchFamily="34" charset="0"/>
                <a:ea typeface="ＭＳ Ｐゴシック" pitchFamily="50" charset="-128"/>
                <a:cs typeface="Arial" panose="020B0604020202020204" pitchFamily="34" charset="0"/>
              </a:rPr>
              <a:t>i</a:t>
            </a:r>
            <a:r>
              <a:rPr lang="en-US" altLang="ja-JP" i="1" kern="1200" dirty="0">
                <a:latin typeface="Arial" panose="020B0604020202020204" pitchFamily="34" charset="0"/>
                <a:ea typeface="ＭＳ Ｐゴシック" pitchFamily="50" charset="-128"/>
                <a:cs typeface="Arial" panose="020B0604020202020204" pitchFamily="34" charset="0"/>
              </a:rPr>
              <a:t>, </a:t>
            </a:r>
            <a:r>
              <a:rPr lang="en-US" altLang="ja-JP" i="1" kern="1200" dirty="0" err="1">
                <a:latin typeface="Arial" panose="020B0604020202020204" pitchFamily="34" charset="0"/>
                <a:ea typeface="ＭＳ Ｐゴシック" pitchFamily="50" charset="-128"/>
                <a:cs typeface="Arial" panose="020B0604020202020204" pitchFamily="34" charset="0"/>
              </a:rPr>
              <a:t>tonnes</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800100" lvl="2" indent="0" eaLnBrk="1" hangingPunct="1">
              <a:spcBef>
                <a:spcPct val="0"/>
              </a:spcBef>
              <a:spcAft>
                <a:spcPct val="30000"/>
              </a:spcAft>
              <a:buNone/>
            </a:pPr>
            <a:r>
              <a:rPr lang="en-US" altLang="ja-JP" b="1" kern="1200" dirty="0" err="1">
                <a:latin typeface="Arial" panose="020B0604020202020204" pitchFamily="34" charset="0"/>
                <a:ea typeface="ＭＳ Ｐゴシック" pitchFamily="50" charset="-128"/>
                <a:cs typeface="Arial" panose="020B0604020202020204" pitchFamily="34" charset="0"/>
              </a:rPr>
              <a:t>C</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Cl,</a:t>
            </a:r>
            <a:r>
              <a:rPr lang="en-US" altLang="ja-JP" b="1" i="1" kern="1200" baseline="-25000" dirty="0" err="1">
                <a:latin typeface="Arial" panose="020B0604020202020204" pitchFamily="34" charset="0"/>
                <a:ea typeface="ＭＳ Ｐゴシック" pitchFamily="50" charset="-128"/>
                <a:cs typeface="Arial" panose="020B0604020202020204" pitchFamily="34" charset="0"/>
              </a:rPr>
              <a:t>i</a:t>
            </a:r>
            <a:r>
              <a:rPr lang="en-US" altLang="ja-JP" kern="1200" dirty="0">
                <a:latin typeface="Arial" panose="020B0604020202020204" pitchFamily="34" charset="0"/>
                <a:ea typeface="ＭＳ Ｐゴシック" pitchFamily="50" charset="-128"/>
                <a:cs typeface="Arial" panose="020B0604020202020204" pitchFamily="34" charset="0"/>
              </a:rPr>
              <a:t> - </a:t>
            </a:r>
            <a:r>
              <a:rPr lang="en-US" altLang="ja-JP" i="1" kern="1200" dirty="0">
                <a:latin typeface="Arial" panose="020B0604020202020204" pitchFamily="34" charset="0"/>
                <a:ea typeface="ＭＳ Ｐゴシック" pitchFamily="50" charset="-128"/>
                <a:cs typeface="Arial" panose="020B0604020202020204" pitchFamily="34" charset="0"/>
              </a:rPr>
              <a:t>clinker fraction of cement type </a:t>
            </a:r>
            <a:r>
              <a:rPr lang="en-US" altLang="ja-JP" i="1" kern="1200" dirty="0" err="1">
                <a:latin typeface="Arial" panose="020B0604020202020204" pitchFamily="34" charset="0"/>
                <a:ea typeface="ＭＳ Ｐゴシック" pitchFamily="50" charset="-128"/>
                <a:cs typeface="Arial" panose="020B0604020202020204" pitchFamily="34" charset="0"/>
              </a:rPr>
              <a:t>i</a:t>
            </a:r>
            <a:r>
              <a:rPr lang="en-US" altLang="ja-JP" i="1" kern="1200" dirty="0">
                <a:latin typeface="Arial" panose="020B0604020202020204" pitchFamily="34" charset="0"/>
                <a:ea typeface="ＭＳ Ｐゴシック" pitchFamily="50" charset="-128"/>
                <a:cs typeface="Arial" panose="020B0604020202020204" pitchFamily="34" charset="0"/>
              </a:rPr>
              <a:t>, fraction</a:t>
            </a:r>
          </a:p>
          <a:p>
            <a:pPr marL="800100" lvl="2" indent="0" eaLnBrk="1" hangingPunct="1">
              <a:spcBef>
                <a:spcPct val="0"/>
              </a:spcBef>
              <a:spcAft>
                <a:spcPct val="30000"/>
              </a:spcAft>
              <a:buNone/>
            </a:pPr>
            <a:r>
              <a:rPr lang="en-US" altLang="ja-JP" b="1" kern="1200" dirty="0" err="1">
                <a:latin typeface="Arial" panose="020B0604020202020204" pitchFamily="34" charset="0"/>
                <a:ea typeface="ＭＳ Ｐゴシック" pitchFamily="50" charset="-128"/>
                <a:cs typeface="Arial" panose="020B0604020202020204" pitchFamily="34" charset="0"/>
              </a:rPr>
              <a:t>Im</a:t>
            </a:r>
            <a:r>
              <a:rPr lang="en-US" altLang="ja-JP" kern="1200" dirty="0">
                <a:latin typeface="Arial" panose="020B0604020202020204" pitchFamily="34" charset="0"/>
                <a:ea typeface="ＭＳ Ｐゴシック" pitchFamily="50" charset="-128"/>
                <a:cs typeface="Arial" panose="020B0604020202020204" pitchFamily="34" charset="0"/>
              </a:rPr>
              <a:t> - </a:t>
            </a:r>
            <a:r>
              <a:rPr lang="en-US" altLang="ja-JP" i="1" kern="1200" dirty="0">
                <a:latin typeface="Arial" panose="020B0604020202020204" pitchFamily="34" charset="0"/>
                <a:ea typeface="ＭＳ Ｐゴシック" pitchFamily="50" charset="-128"/>
                <a:cs typeface="Arial" panose="020B0604020202020204" pitchFamily="34" charset="0"/>
              </a:rPr>
              <a:t>imports for consumption of clinker, </a:t>
            </a:r>
            <a:r>
              <a:rPr lang="en-US" altLang="ja-JP" i="1" kern="1200" dirty="0" err="1">
                <a:latin typeface="Arial" panose="020B0604020202020204" pitchFamily="34" charset="0"/>
                <a:ea typeface="ＭＳ Ｐゴシック" pitchFamily="50" charset="-128"/>
                <a:cs typeface="Arial" panose="020B0604020202020204" pitchFamily="34" charset="0"/>
              </a:rPr>
              <a:t>tonnes</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800100" lvl="2" indent="0" eaLnBrk="1" hangingPunct="1">
              <a:spcBef>
                <a:spcPct val="0"/>
              </a:spcBef>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Ex</a:t>
            </a:r>
            <a:r>
              <a:rPr lang="en-US" altLang="ja-JP" kern="1200" dirty="0">
                <a:latin typeface="Arial" panose="020B0604020202020204" pitchFamily="34" charset="0"/>
                <a:ea typeface="ＭＳ Ｐゴシック" pitchFamily="50" charset="-128"/>
                <a:cs typeface="Arial" panose="020B0604020202020204" pitchFamily="34" charset="0"/>
              </a:rPr>
              <a:t> - </a:t>
            </a:r>
            <a:r>
              <a:rPr lang="en-US" altLang="ja-JP" i="1" kern="1200" dirty="0">
                <a:latin typeface="Arial" panose="020B0604020202020204" pitchFamily="34" charset="0"/>
                <a:ea typeface="ＭＳ Ｐゴシック" pitchFamily="50" charset="-128"/>
                <a:cs typeface="Arial" panose="020B0604020202020204" pitchFamily="34" charset="0"/>
              </a:rPr>
              <a:t>exports of clinker, </a:t>
            </a:r>
            <a:r>
              <a:rPr lang="en-US" altLang="ja-JP" i="1" kern="1200" dirty="0" err="1">
                <a:latin typeface="Arial" panose="020B0604020202020204" pitchFamily="34" charset="0"/>
                <a:ea typeface="ＭＳ Ｐゴシック" pitchFamily="50" charset="-128"/>
                <a:cs typeface="Arial" panose="020B0604020202020204" pitchFamily="34" charset="0"/>
              </a:rPr>
              <a:t>tonnes</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800100" lvl="2" indent="0" eaLnBrk="1" hangingPunct="1">
              <a:spcBef>
                <a:spcPct val="0"/>
              </a:spcBef>
              <a:spcAft>
                <a:spcPct val="30000"/>
              </a:spcAft>
              <a:buNone/>
            </a:pPr>
            <a:r>
              <a:rPr lang="en-US" altLang="ja-JP" b="1" kern="1200" dirty="0" err="1">
                <a:latin typeface="Arial" panose="020B0604020202020204" pitchFamily="34" charset="0"/>
                <a:ea typeface="ＭＳ Ｐゴシック" pitchFamily="50" charset="-128"/>
                <a:cs typeface="Arial" panose="020B0604020202020204" pitchFamily="34" charset="0"/>
              </a:rPr>
              <a:t>EF</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Clc</a:t>
            </a:r>
            <a:r>
              <a:rPr lang="en-US" altLang="ja-JP" kern="1200" dirty="0">
                <a:latin typeface="Arial" panose="020B0604020202020204" pitchFamily="34" charset="0"/>
                <a:ea typeface="ＭＳ Ｐゴシック" pitchFamily="50" charset="-128"/>
                <a:cs typeface="Arial" panose="020B0604020202020204" pitchFamily="34" charset="0"/>
              </a:rPr>
              <a:t> - </a:t>
            </a:r>
            <a:r>
              <a:rPr lang="en-US" altLang="ja-JP" i="1" kern="1200" dirty="0">
                <a:latin typeface="Arial" panose="020B0604020202020204" pitchFamily="34" charset="0"/>
                <a:ea typeface="ＭＳ Ｐゴシック" pitchFamily="50" charset="-128"/>
                <a:cs typeface="Arial" panose="020B0604020202020204" pitchFamily="34" charset="0"/>
              </a:rPr>
              <a:t>emission factor for clinker, </a:t>
            </a:r>
            <a:r>
              <a:rPr lang="en-US" altLang="ja-JP" i="1" kern="1200" dirty="0" err="1">
                <a:latin typeface="Arial" panose="020B0604020202020204" pitchFamily="34" charset="0"/>
                <a:ea typeface="ＭＳ Ｐゴシック" pitchFamily="50" charset="-128"/>
                <a:cs typeface="Arial" panose="020B0604020202020204" pitchFamily="34" charset="0"/>
              </a:rPr>
              <a:t>tonnes</a:t>
            </a:r>
            <a:r>
              <a:rPr lang="en-US" altLang="ja-JP" i="1" kern="1200" dirty="0">
                <a:latin typeface="Arial" panose="020B0604020202020204" pitchFamily="34" charset="0"/>
                <a:ea typeface="ＭＳ Ｐゴシック" pitchFamily="50" charset="-128"/>
                <a:cs typeface="Arial" panose="020B0604020202020204" pitchFamily="34" charset="0"/>
              </a:rPr>
              <a:t> CO</a:t>
            </a:r>
            <a:r>
              <a:rPr lang="en-US" altLang="ja-JP" i="1" kern="1200" baseline="-25000" dirty="0">
                <a:latin typeface="Arial" panose="020B0604020202020204" pitchFamily="34" charset="0"/>
                <a:ea typeface="ＭＳ Ｐゴシック" pitchFamily="50" charset="-128"/>
                <a:cs typeface="Arial" panose="020B0604020202020204" pitchFamily="34" charset="0"/>
              </a:rPr>
              <a:t>2</a:t>
            </a:r>
            <a:r>
              <a:rPr lang="en-US" altLang="ja-JP" i="1" kern="1200" dirty="0">
                <a:latin typeface="Arial" panose="020B0604020202020204" pitchFamily="34" charset="0"/>
                <a:ea typeface="ＭＳ Ｐゴシック" pitchFamily="50" charset="-128"/>
                <a:cs typeface="Arial" panose="020B0604020202020204" pitchFamily="34" charset="0"/>
              </a:rPr>
              <a:t>/</a:t>
            </a:r>
            <a:r>
              <a:rPr lang="en-US" altLang="ja-JP" i="1" kern="1200" dirty="0" err="1">
                <a:latin typeface="Arial" panose="020B0604020202020204" pitchFamily="34" charset="0"/>
                <a:ea typeface="ＭＳ Ｐゴシック" pitchFamily="50" charset="-128"/>
                <a:cs typeface="Arial" panose="020B0604020202020204" pitchFamily="34" charset="0"/>
              </a:rPr>
              <a:t>tonne</a:t>
            </a:r>
            <a:r>
              <a:rPr lang="en-US" altLang="ja-JP" i="1" kern="1200" dirty="0">
                <a:latin typeface="Arial" panose="020B0604020202020204" pitchFamily="34" charset="0"/>
                <a:ea typeface="ＭＳ Ｐゴシック" pitchFamily="50" charset="-128"/>
                <a:cs typeface="Arial" panose="020B0604020202020204" pitchFamily="34" charset="0"/>
              </a:rPr>
              <a:t> clinker</a:t>
            </a:r>
          </a:p>
          <a:p>
            <a:pPr marL="0" lvl="0" indent="0" eaLnBrk="1" hangingPunct="1">
              <a:spcBef>
                <a:spcPct val="0"/>
              </a:spcBef>
              <a:spcAft>
                <a:spcPct val="30000"/>
              </a:spcAft>
              <a:buNone/>
            </a:pPr>
            <a:endParaRPr lang="en-US" altLang="ja-JP" kern="1200" dirty="0">
              <a:latin typeface="Arial" panose="020B0604020202020204" pitchFamily="34" charset="0"/>
              <a:ea typeface="ＭＳ Ｐゴシック" pitchFamily="50" charset="-128"/>
              <a:cs typeface="Arial" panose="020B0604020202020204" pitchFamily="34" charset="0"/>
            </a:endParaRPr>
          </a:p>
          <a:p>
            <a:pPr marL="0" lvl="0" indent="0" eaLnBrk="1" hangingPunct="1">
              <a:spcBef>
                <a:spcPct val="0"/>
              </a:spcBef>
              <a:spcAft>
                <a:spcPts val="0"/>
              </a:spcAft>
              <a:buNone/>
            </a:pPr>
            <a:r>
              <a:rPr lang="en-US" altLang="ja-JP" b="1" kern="1200" dirty="0">
                <a:latin typeface="Arial" panose="020B0604020202020204" pitchFamily="34" charset="0"/>
                <a:ea typeface="ＭＳ Ｐゴシック" pitchFamily="50" charset="-128"/>
                <a:cs typeface="Arial" panose="020B0604020202020204" pitchFamily="34" charset="0"/>
              </a:rPr>
              <a:t>Default </a:t>
            </a:r>
            <a:r>
              <a:rPr lang="en-US" altLang="ja-JP" b="1" kern="1200" dirty="0" err="1">
                <a:latin typeface="Arial" panose="020B0604020202020204" pitchFamily="34" charset="0"/>
                <a:ea typeface="ＭＳ Ｐゴシック" pitchFamily="50" charset="-128"/>
                <a:cs typeface="Arial" panose="020B0604020202020204" pitchFamily="34" charset="0"/>
              </a:rPr>
              <a:t>EF</a:t>
            </a:r>
            <a:r>
              <a:rPr lang="en-US" altLang="ja-JP" b="1" kern="1200" baseline="-25000" dirty="0" err="1">
                <a:latin typeface="Arial" panose="020B0604020202020204" pitchFamily="34" charset="0"/>
                <a:ea typeface="ＭＳ Ｐゴシック" pitchFamily="50" charset="-128"/>
                <a:cs typeface="Arial" panose="020B0604020202020204" pitchFamily="34" charset="0"/>
              </a:rPr>
              <a:t>Clc</a:t>
            </a:r>
            <a:r>
              <a:rPr lang="en-US" altLang="ja-JP" b="1" kern="1200" baseline="-25000" dirty="0">
                <a:latin typeface="Arial" panose="020B0604020202020204" pitchFamily="34" charset="0"/>
                <a:ea typeface="ＭＳ Ｐゴシック" pitchFamily="50" charset="-128"/>
                <a:cs typeface="Arial" panose="020B0604020202020204" pitchFamily="34" charset="0"/>
              </a:rPr>
              <a:t> </a:t>
            </a:r>
            <a:r>
              <a:rPr lang="en-US" altLang="ja-JP" b="1" kern="1200" dirty="0">
                <a:latin typeface="Arial" panose="020B0604020202020204" pitchFamily="34" charset="0"/>
                <a:ea typeface="ＭＳ Ｐゴシック" pitchFamily="50" charset="-128"/>
                <a:cs typeface="Arial" panose="020B0604020202020204" pitchFamily="34" charset="0"/>
              </a:rPr>
              <a:t> = </a:t>
            </a:r>
            <a:r>
              <a:rPr lang="en-US" altLang="ja-JP" dirty="0">
                <a:solidFill>
                  <a:srgbClr val="F89708"/>
                </a:solidFill>
                <a:latin typeface="Arial" panose="020B0604020202020204" pitchFamily="34" charset="0"/>
                <a:ea typeface="ＭＳ Ｐゴシック" pitchFamily="50" charset="-128"/>
                <a:cs typeface="Arial" panose="020B0604020202020204" pitchFamily="34" charset="0"/>
              </a:rPr>
              <a:t>0.52 </a:t>
            </a:r>
            <a:r>
              <a:rPr lang="en-US" altLang="ja-JP" kern="1200" dirty="0" err="1">
                <a:solidFill>
                  <a:srgbClr val="F89708"/>
                </a:solidFill>
                <a:latin typeface="Arial" panose="020B0604020202020204" pitchFamily="34" charset="0"/>
                <a:ea typeface="ＭＳ Ｐゴシック" pitchFamily="50" charset="-128"/>
                <a:cs typeface="Arial" panose="020B0604020202020204" pitchFamily="34" charset="0"/>
              </a:rPr>
              <a:t>tonnes</a:t>
            </a:r>
            <a:r>
              <a:rPr lang="en-US" altLang="ja-JP" kern="1200" dirty="0">
                <a:solidFill>
                  <a:srgbClr val="F89708"/>
                </a:solidFill>
                <a:latin typeface="Arial" panose="020B0604020202020204" pitchFamily="34" charset="0"/>
                <a:ea typeface="ＭＳ Ｐゴシック" pitchFamily="50" charset="-128"/>
                <a:cs typeface="Arial" panose="020B0604020202020204" pitchFamily="34" charset="0"/>
              </a:rPr>
              <a:t> CO</a:t>
            </a:r>
            <a:r>
              <a:rPr lang="en-US" altLang="ja-JP" kern="1200" baseline="-25000" dirty="0">
                <a:solidFill>
                  <a:srgbClr val="F89708"/>
                </a:solidFill>
                <a:latin typeface="Arial" panose="020B0604020202020204" pitchFamily="34" charset="0"/>
                <a:ea typeface="ＭＳ Ｐゴシック" pitchFamily="50" charset="-128"/>
                <a:cs typeface="Arial" panose="020B0604020202020204" pitchFamily="34" charset="0"/>
              </a:rPr>
              <a:t>2</a:t>
            </a:r>
            <a:r>
              <a:rPr lang="en-US" altLang="ja-JP" kern="1200" dirty="0">
                <a:solidFill>
                  <a:srgbClr val="F89708"/>
                </a:solidFill>
                <a:latin typeface="Arial" panose="020B0604020202020204" pitchFamily="34" charset="0"/>
                <a:ea typeface="ＭＳ Ｐゴシック" pitchFamily="50" charset="-128"/>
                <a:cs typeface="Arial" panose="020B0604020202020204" pitchFamily="34" charset="0"/>
              </a:rPr>
              <a:t>/</a:t>
            </a:r>
            <a:r>
              <a:rPr lang="en-US" altLang="ja-JP" kern="1200" dirty="0" err="1">
                <a:solidFill>
                  <a:srgbClr val="F89708"/>
                </a:solidFill>
                <a:latin typeface="Arial" panose="020B0604020202020204" pitchFamily="34" charset="0"/>
                <a:ea typeface="ＭＳ Ｐゴシック" pitchFamily="50" charset="-128"/>
                <a:cs typeface="Arial" panose="020B0604020202020204" pitchFamily="34" charset="0"/>
              </a:rPr>
              <a:t>tonne</a:t>
            </a:r>
            <a:r>
              <a:rPr lang="en-US" altLang="ja-JP" kern="1200" dirty="0">
                <a:solidFill>
                  <a:srgbClr val="F89708"/>
                </a:solidFill>
                <a:latin typeface="Arial" panose="020B0604020202020204" pitchFamily="34" charset="0"/>
                <a:ea typeface="ＭＳ Ｐゴシック" pitchFamily="50" charset="-128"/>
                <a:cs typeface="Arial" panose="020B0604020202020204" pitchFamily="34" charset="0"/>
              </a:rPr>
              <a:t> clinker </a:t>
            </a:r>
          </a:p>
          <a:p>
            <a:pPr marL="0" lvl="0" indent="0" eaLnBrk="1" hangingPunct="1">
              <a:spcBef>
                <a:spcPct val="0"/>
              </a:spcBef>
              <a:spcAft>
                <a:spcPts val="0"/>
              </a:spcAft>
              <a:buNone/>
            </a:pPr>
            <a:r>
              <a:rPr lang="en-US" altLang="ja-JP" i="1" dirty="0">
                <a:latin typeface="Arial" panose="020B0604020202020204" pitchFamily="34" charset="0"/>
                <a:ea typeface="ＭＳ Ｐゴシック" pitchFamily="50" charset="-128"/>
                <a:cs typeface="Arial" panose="020B0604020202020204" pitchFamily="34" charset="0"/>
              </a:rPr>
              <a:t>                                                (corrected for cement kiln dust (CKD))</a:t>
            </a:r>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15</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03205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31942" cy="7920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CO</a:t>
            </a:r>
            <a:r>
              <a:rPr lang="en-GB" altLang="ja-JP" baseline="-25000" dirty="0"/>
              <a:t>2</a:t>
            </a:r>
            <a:r>
              <a:rPr lang="en-GB" altLang="ja-JP" dirty="0"/>
              <a:t> from Cement Production (Tier 1)</a:t>
            </a:r>
            <a:endParaRPr lang="en-GB" dirty="0"/>
          </a:p>
        </p:txBody>
      </p:sp>
      <p:sp>
        <p:nvSpPr>
          <p:cNvPr id="3" name="Content Placeholder 2"/>
          <p:cNvSpPr>
            <a:spLocks noGrp="1"/>
          </p:cNvSpPr>
          <p:nvPr>
            <p:ph idx="1"/>
          </p:nvPr>
        </p:nvSpPr>
        <p:spPr>
          <a:xfrm>
            <a:off x="539552" y="1124694"/>
            <a:ext cx="7920880" cy="4525963"/>
          </a:xfrm>
        </p:spPr>
        <p:txBody>
          <a:bodyPr/>
          <a:lstStyle/>
          <a:p>
            <a:pPr marL="0" indent="0">
              <a:buNone/>
            </a:pPr>
            <a:r>
              <a:rPr lang="en-GB" b="1" u="sng" dirty="0">
                <a:latin typeface="Arial" panose="020B0604020202020204" pitchFamily="34" charset="0"/>
                <a:cs typeface="Arial" panose="020B0604020202020204" pitchFamily="34" charset="0"/>
              </a:rPr>
              <a:t>To estimate clinker production:</a:t>
            </a:r>
          </a:p>
          <a:p>
            <a:pPr marL="400050" lvl="1" indent="0" algn="r">
              <a:buNone/>
            </a:pPr>
            <a:endParaRPr lang="en-GB" b="1" u="sng"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b="1" dirty="0">
                <a:latin typeface="Arial" panose="020B0604020202020204" pitchFamily="34" charset="0"/>
                <a:cs typeface="Arial" panose="020B0604020202020204" pitchFamily="34" charset="0"/>
              </a:rPr>
              <a:t>National-level data should be collected on:</a:t>
            </a:r>
          </a:p>
          <a:p>
            <a:pPr lvl="2">
              <a:buFont typeface="Wingdings" panose="05000000000000000000" pitchFamily="2" charset="2"/>
              <a:buChar char="§"/>
            </a:pPr>
            <a:r>
              <a:rPr lang="en-GB" dirty="0">
                <a:latin typeface="Arial" panose="020B0604020202020204" pitchFamily="34" charset="0"/>
                <a:cs typeface="Arial" panose="020B0604020202020204" pitchFamily="34" charset="0"/>
              </a:rPr>
              <a:t>Cement production by type (Portland, masonry, etc.)</a:t>
            </a:r>
          </a:p>
          <a:p>
            <a:pPr lvl="2">
              <a:buFont typeface="Wingdings" panose="05000000000000000000" pitchFamily="2" charset="2"/>
              <a:buChar char="§"/>
            </a:pPr>
            <a:r>
              <a:rPr lang="en-GB" dirty="0">
                <a:latin typeface="Arial" panose="020B0604020202020204" pitchFamily="34" charset="0"/>
                <a:cs typeface="Arial" panose="020B0604020202020204" pitchFamily="34" charset="0"/>
              </a:rPr>
              <a:t>Clinker fraction by cement type</a:t>
            </a:r>
          </a:p>
          <a:p>
            <a:pPr marL="400050" lvl="1" indent="0">
              <a:buNone/>
            </a:pPr>
            <a:endParaRPr lang="en-GB" b="1"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b="1" dirty="0">
                <a:latin typeface="Arial" panose="020B0604020202020204" pitchFamily="34" charset="0"/>
                <a:cs typeface="Arial" panose="020B0604020202020204" pitchFamily="34" charset="0"/>
              </a:rPr>
              <a:t>If detailed information on cement type is not available, multiply total cement production by:</a:t>
            </a:r>
          </a:p>
          <a:p>
            <a:pPr lvl="2">
              <a:buFont typeface="Wingdings" panose="05000000000000000000" pitchFamily="2" charset="2"/>
              <a:buChar char="§"/>
            </a:pPr>
            <a:r>
              <a:rPr lang="en-GB" dirty="0">
                <a:latin typeface="Arial" panose="020B0604020202020204" pitchFamily="34" charset="0"/>
                <a:cs typeface="Arial" panose="020B0604020202020204" pitchFamily="34" charset="0"/>
              </a:rPr>
              <a:t>Default </a:t>
            </a:r>
            <a:r>
              <a:rPr lang="en-GB" dirty="0" err="1">
                <a:latin typeface="Arial" panose="020B0604020202020204" pitchFamily="34" charset="0"/>
                <a:cs typeface="Arial" panose="020B0604020202020204" pitchFamily="34" charset="0"/>
              </a:rPr>
              <a:t>Ccl</a:t>
            </a:r>
            <a:r>
              <a:rPr lang="en-GB" dirty="0">
                <a:latin typeface="Arial" panose="020B0604020202020204" pitchFamily="34" charset="0"/>
                <a:cs typeface="Arial" panose="020B0604020202020204" pitchFamily="34" charset="0"/>
              </a:rPr>
              <a:t> = 0.75 (if blended/‘masonry’ is much)</a:t>
            </a:r>
          </a:p>
          <a:p>
            <a:pPr lvl="2">
              <a:buFont typeface="Wingdings" panose="05000000000000000000" pitchFamily="2" charset="2"/>
              <a:buChar char="§"/>
            </a:pPr>
            <a:r>
              <a:rPr lang="en-GB" dirty="0">
                <a:latin typeface="Arial" panose="020B0604020202020204" pitchFamily="34" charset="0"/>
                <a:cs typeface="Arial" panose="020B0604020202020204" pitchFamily="34" charset="0"/>
              </a:rPr>
              <a:t>Default </a:t>
            </a:r>
            <a:r>
              <a:rPr lang="en-GB" dirty="0" err="1">
                <a:latin typeface="Arial" panose="020B0604020202020204" pitchFamily="34" charset="0"/>
                <a:cs typeface="Arial" panose="020B0604020202020204" pitchFamily="34" charset="0"/>
              </a:rPr>
              <a:t>Ccl</a:t>
            </a:r>
            <a:r>
              <a:rPr lang="en-GB" dirty="0">
                <a:latin typeface="Arial" panose="020B0604020202020204" pitchFamily="34" charset="0"/>
                <a:cs typeface="Arial" panose="020B0604020202020204" pitchFamily="34" charset="0"/>
              </a:rPr>
              <a:t> = 0.95 (if all is essentially ‘Portland’)</a:t>
            </a:r>
          </a:p>
          <a:p>
            <a:pPr lvl="1">
              <a:buFont typeface="Wingdings" panose="05000000000000000000" pitchFamily="2" charset="2"/>
              <a:buChar char="Ø"/>
            </a:pPr>
            <a:endParaRPr lang="en-GB" b="1"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b="1" dirty="0">
                <a:latin typeface="Arial" panose="020B0604020202020204" pitchFamily="34" charset="0"/>
                <a:cs typeface="Arial" panose="020B0604020202020204" pitchFamily="34" charset="0"/>
              </a:rPr>
              <a:t>Data should be obtained on the amount of clinker imported and exported</a:t>
            </a:r>
          </a:p>
          <a:p>
            <a:pPr marL="0" indent="0">
              <a:buNone/>
            </a:pPr>
            <a:endParaRPr lang="en-GB" dirty="0">
              <a:latin typeface="Arial" panose="020B0604020202020204" pitchFamily="34" charset="0"/>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16</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7200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237" y="1233573"/>
            <a:ext cx="8093227" cy="5003739"/>
          </a:xfrm>
        </p:spPr>
        <p:txBody>
          <a:bodyPr/>
          <a:lstStyle/>
          <a:p>
            <a:pPr marL="0" lvl="2" indent="0">
              <a:spcBef>
                <a:spcPts val="0"/>
              </a:spcBef>
              <a:buNone/>
            </a:pPr>
            <a:r>
              <a:rPr lang="en-GB" sz="1400" b="1" u="sng" dirty="0">
                <a:latin typeface="Arial" panose="020B0604020202020204" pitchFamily="34" charset="0"/>
                <a:cs typeface="Arial" panose="020B0604020202020204" pitchFamily="34" charset="0"/>
              </a:rPr>
              <a:t>Tier 2 </a:t>
            </a:r>
            <a:r>
              <a:rPr lang="en-GB" sz="1400" dirty="0">
                <a:latin typeface="Arial" panose="020B0604020202020204" pitchFamily="34" charset="0"/>
                <a:cs typeface="Arial" panose="020B0604020202020204" pitchFamily="34" charset="0"/>
              </a:rPr>
              <a:t>includes a correction addition for emissions associated with </a:t>
            </a:r>
            <a:r>
              <a:rPr lang="en-US" altLang="ja-JP" sz="1400" dirty="0">
                <a:latin typeface="Arial" panose="020B0604020202020204" pitchFamily="34" charset="0"/>
                <a:ea typeface="ＭＳ Ｐゴシック" pitchFamily="50" charset="-128"/>
                <a:cs typeface="Arial" panose="020B0604020202020204" pitchFamily="34" charset="0"/>
              </a:rPr>
              <a:t>Cement Kiln Dust (</a:t>
            </a:r>
            <a:r>
              <a:rPr lang="en-GB" sz="1400" b="1" dirty="0">
                <a:latin typeface="Arial" panose="020B0604020202020204" pitchFamily="34" charset="0"/>
                <a:cs typeface="Arial" panose="020B0604020202020204" pitchFamily="34" charset="0"/>
              </a:rPr>
              <a:t>CKD</a:t>
            </a:r>
            <a:r>
              <a:rPr lang="en-GB" sz="1400" dirty="0">
                <a:latin typeface="Arial" panose="020B0604020202020204" pitchFamily="34" charset="0"/>
                <a:cs typeface="Arial" panose="020B0604020202020204" pitchFamily="34" charset="0"/>
              </a:rPr>
              <a:t>) not recycled to the kiln which is</a:t>
            </a:r>
            <a:r>
              <a:rPr lang="en-US" sz="1400" dirty="0">
                <a:latin typeface="Arial" panose="020B0604020202020204" pitchFamily="34" charset="0"/>
                <a:ea typeface="ＭＳ Ｐゴシック" pitchFamily="50" charset="-128"/>
                <a:cs typeface="Arial" panose="020B0604020202020204" pitchFamily="34" charset="0"/>
              </a:rPr>
              <a:t> </a:t>
            </a:r>
            <a:r>
              <a:rPr lang="en-US" altLang="ja-JP" sz="1400" dirty="0">
                <a:latin typeface="Arial" panose="020B0604020202020204" pitchFamily="34" charset="0"/>
                <a:ea typeface="ＭＳ Ｐゴシック" pitchFamily="50" charset="-128"/>
                <a:cs typeface="Arial" panose="020B0604020202020204" pitchFamily="34" charset="0"/>
              </a:rPr>
              <a:t>considered to be ‘lost’ and associated emissions are not accounted for by the clinker:</a:t>
            </a:r>
          </a:p>
          <a:p>
            <a:pPr marL="0" lvl="2" indent="0">
              <a:spcBef>
                <a:spcPts val="0"/>
              </a:spcBef>
              <a:buNone/>
            </a:pPr>
            <a:endParaRPr lang="en-US" altLang="ja-JP"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r>
              <a:rPr lang="en-US" altLang="ja-JP" dirty="0">
                <a:latin typeface="Arial" panose="020B0604020202020204" pitchFamily="34" charset="0"/>
                <a:ea typeface="ＭＳ Ｐゴシック" pitchFamily="50" charset="-128"/>
                <a:cs typeface="Arial" panose="020B0604020202020204" pitchFamily="34" charset="0"/>
              </a:rPr>
              <a:t>                </a:t>
            </a:r>
            <a:r>
              <a:rPr lang="en-US" altLang="ja-JP" b="1" kern="1200" dirty="0">
                <a:latin typeface="Arial" panose="020B0604020202020204" pitchFamily="34" charset="0"/>
                <a:ea typeface="ＭＳ Ｐゴシック" pitchFamily="50" charset="-128"/>
                <a:cs typeface="Arial" panose="020B0604020202020204" pitchFamily="34" charset="0"/>
              </a:rPr>
              <a:t>CO2 Emissions</a:t>
            </a:r>
            <a:r>
              <a:rPr lang="en-US" altLang="ja-JP" b="1" dirty="0">
                <a:latin typeface="Arial" panose="020B0604020202020204" pitchFamily="34" charset="0"/>
                <a:ea typeface="ＭＳ Ｐゴシック" pitchFamily="50" charset="-128"/>
                <a:cs typeface="Arial" panose="020B0604020202020204" pitchFamily="34" charset="0"/>
              </a:rPr>
              <a:t> = </a:t>
            </a:r>
            <a:r>
              <a:rPr lang="en-US" altLang="ja-JP" b="1" dirty="0" err="1">
                <a:latin typeface="Arial" panose="020B0604020202020204" pitchFamily="34" charset="0"/>
                <a:ea typeface="ＭＳ Ｐゴシック" pitchFamily="50" charset="-128"/>
                <a:cs typeface="Arial" panose="020B0604020202020204" pitchFamily="34" charset="0"/>
              </a:rPr>
              <a:t>M</a:t>
            </a:r>
            <a:r>
              <a:rPr lang="en-US" altLang="ja-JP" b="1" baseline="-25000" dirty="0" err="1">
                <a:latin typeface="Arial" panose="020B0604020202020204" pitchFamily="34" charset="0"/>
                <a:ea typeface="ＭＳ Ｐゴシック" pitchFamily="50" charset="-128"/>
                <a:cs typeface="Arial" panose="020B0604020202020204" pitchFamily="34" charset="0"/>
              </a:rPr>
              <a:t>cl</a:t>
            </a:r>
            <a:r>
              <a:rPr lang="en-US" altLang="ja-JP" b="1" dirty="0">
                <a:latin typeface="Arial" panose="020B0604020202020204" pitchFamily="34" charset="0"/>
                <a:ea typeface="ＭＳ Ｐゴシック" pitchFamily="50" charset="-128"/>
                <a:cs typeface="Arial" panose="020B0604020202020204" pitchFamily="34" charset="0"/>
              </a:rPr>
              <a:t> x </a:t>
            </a:r>
            <a:r>
              <a:rPr lang="en-US" altLang="ja-JP" b="1" dirty="0" err="1">
                <a:latin typeface="Arial" panose="020B0604020202020204" pitchFamily="34" charset="0"/>
                <a:ea typeface="ＭＳ Ｐゴシック" pitchFamily="50" charset="-128"/>
                <a:cs typeface="Arial" panose="020B0604020202020204" pitchFamily="34" charset="0"/>
              </a:rPr>
              <a:t>EF</a:t>
            </a:r>
            <a:r>
              <a:rPr lang="en-US" altLang="ja-JP" b="1" baseline="-25000" dirty="0" err="1">
                <a:latin typeface="Arial" panose="020B0604020202020204" pitchFamily="34" charset="0"/>
                <a:ea typeface="ＭＳ Ｐゴシック" pitchFamily="50" charset="-128"/>
                <a:cs typeface="Arial" panose="020B0604020202020204" pitchFamily="34" charset="0"/>
              </a:rPr>
              <a:t>cl</a:t>
            </a:r>
            <a:r>
              <a:rPr lang="en-US" altLang="ja-JP" b="1" baseline="-25000" dirty="0">
                <a:latin typeface="Arial" panose="020B0604020202020204" pitchFamily="34" charset="0"/>
                <a:ea typeface="ＭＳ Ｐゴシック" pitchFamily="50" charset="-128"/>
                <a:cs typeface="Arial" panose="020B0604020202020204" pitchFamily="34" charset="0"/>
              </a:rPr>
              <a:t> </a:t>
            </a:r>
            <a:r>
              <a:rPr lang="en-US" altLang="ja-JP" b="1" dirty="0">
                <a:latin typeface="Arial" panose="020B0604020202020204" pitchFamily="34" charset="0"/>
                <a:ea typeface="ＭＳ Ｐゴシック" pitchFamily="50" charset="-128"/>
                <a:cs typeface="Arial" panose="020B0604020202020204" pitchFamily="34" charset="0"/>
              </a:rPr>
              <a:t>x CF</a:t>
            </a:r>
            <a:r>
              <a:rPr lang="en-US" altLang="ja-JP" b="1" baseline="-25000" dirty="0">
                <a:latin typeface="Arial" panose="020B0604020202020204" pitchFamily="34" charset="0"/>
                <a:ea typeface="ＭＳ Ｐゴシック" pitchFamily="50" charset="-128"/>
                <a:cs typeface="Arial" panose="020B0604020202020204" pitchFamily="34" charset="0"/>
              </a:rPr>
              <a:t>CKD</a:t>
            </a:r>
            <a:endParaRPr lang="en-US" altLang="ja-JP" b="1"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r>
              <a:rPr lang="en-GB" altLang="ja-JP" b="1" dirty="0">
                <a:latin typeface="Arial" panose="020B0604020202020204" pitchFamily="34" charset="0"/>
                <a:ea typeface="ＭＳ Ｐゴシック" pitchFamily="50" charset="-128"/>
                <a:cs typeface="Arial" panose="020B0604020202020204" pitchFamily="34" charset="0"/>
              </a:rPr>
              <a:t>          CFCKD = 1 + (</a:t>
            </a:r>
            <a:r>
              <a:rPr lang="en-GB" altLang="ja-JP" b="1" dirty="0" err="1">
                <a:latin typeface="Arial" panose="020B0604020202020204" pitchFamily="34" charset="0"/>
                <a:ea typeface="ＭＳ Ｐゴシック" pitchFamily="50" charset="-128"/>
                <a:cs typeface="Arial" panose="020B0604020202020204" pitchFamily="34" charset="0"/>
              </a:rPr>
              <a:t>Md</a:t>
            </a:r>
            <a:r>
              <a:rPr lang="en-GB" altLang="ja-JP" b="1" dirty="0">
                <a:latin typeface="Arial" panose="020B0604020202020204" pitchFamily="34" charset="0"/>
                <a:ea typeface="ＭＳ Ｐゴシック" pitchFamily="50" charset="-128"/>
                <a:cs typeface="Arial" panose="020B0604020202020204" pitchFamily="34" charset="0"/>
              </a:rPr>
              <a:t> / </a:t>
            </a:r>
            <a:r>
              <a:rPr lang="en-GB" altLang="ja-JP" b="1" dirty="0" err="1">
                <a:latin typeface="Arial" panose="020B0604020202020204" pitchFamily="34" charset="0"/>
                <a:ea typeface="ＭＳ Ｐゴシック" pitchFamily="50" charset="-128"/>
                <a:cs typeface="Arial" panose="020B0604020202020204" pitchFamily="34" charset="0"/>
              </a:rPr>
              <a:t>Mcl</a:t>
            </a:r>
            <a:r>
              <a:rPr lang="en-GB" altLang="ja-JP" b="1" dirty="0">
                <a:latin typeface="Arial" panose="020B0604020202020204" pitchFamily="34" charset="0"/>
                <a:ea typeface="ＭＳ Ｐゴシック" pitchFamily="50" charset="-128"/>
                <a:cs typeface="Arial" panose="020B0604020202020204" pitchFamily="34" charset="0"/>
              </a:rPr>
              <a:t>) * Cd * </a:t>
            </a:r>
            <a:r>
              <a:rPr lang="en-GB" altLang="ja-JP" b="1" dirty="0" err="1">
                <a:latin typeface="Arial" panose="020B0604020202020204" pitchFamily="34" charset="0"/>
                <a:ea typeface="ＭＳ Ｐゴシック" pitchFamily="50" charset="-128"/>
                <a:cs typeface="Arial" panose="020B0604020202020204" pitchFamily="34" charset="0"/>
              </a:rPr>
              <a:t>Fd</a:t>
            </a:r>
            <a:r>
              <a:rPr lang="en-GB" altLang="ja-JP" b="1" dirty="0">
                <a:latin typeface="Arial" panose="020B0604020202020204" pitchFamily="34" charset="0"/>
                <a:ea typeface="ＭＳ Ｐゴシック" pitchFamily="50" charset="-128"/>
                <a:cs typeface="Arial" panose="020B0604020202020204" pitchFamily="34" charset="0"/>
              </a:rPr>
              <a:t> * (</a:t>
            </a:r>
            <a:r>
              <a:rPr lang="en-GB" altLang="ja-JP" b="1" dirty="0" err="1">
                <a:latin typeface="Arial" panose="020B0604020202020204" pitchFamily="34" charset="0"/>
                <a:ea typeface="ＭＳ Ｐゴシック" pitchFamily="50" charset="-128"/>
                <a:cs typeface="Arial" panose="020B0604020202020204" pitchFamily="34" charset="0"/>
              </a:rPr>
              <a:t>EFc</a:t>
            </a:r>
            <a:r>
              <a:rPr lang="en-GB" altLang="ja-JP" b="1" dirty="0">
                <a:latin typeface="Arial" panose="020B0604020202020204" pitchFamily="34" charset="0"/>
                <a:ea typeface="ＭＳ Ｐゴシック" pitchFamily="50" charset="-128"/>
                <a:cs typeface="Arial" panose="020B0604020202020204" pitchFamily="34" charset="0"/>
              </a:rPr>
              <a:t> / </a:t>
            </a:r>
            <a:r>
              <a:rPr lang="en-GB" altLang="ja-JP" b="1" dirty="0" err="1">
                <a:latin typeface="Arial" panose="020B0604020202020204" pitchFamily="34" charset="0"/>
                <a:ea typeface="ＭＳ Ｐゴシック" pitchFamily="50" charset="-128"/>
                <a:cs typeface="Arial" panose="020B0604020202020204" pitchFamily="34" charset="0"/>
              </a:rPr>
              <a:t>EFcl</a:t>
            </a:r>
            <a:r>
              <a:rPr lang="en-GB" altLang="ja-JP" b="1" dirty="0">
                <a:latin typeface="Arial" panose="020B0604020202020204" pitchFamily="34" charset="0"/>
                <a:ea typeface="ＭＳ Ｐゴシック" pitchFamily="50" charset="-128"/>
                <a:cs typeface="Arial" panose="020B0604020202020204" pitchFamily="34" charset="0"/>
              </a:rPr>
              <a:t>)</a:t>
            </a:r>
          </a:p>
          <a:p>
            <a:pPr marL="0" lvl="2" indent="0">
              <a:spcBef>
                <a:spcPts val="0"/>
              </a:spcBef>
              <a:buNone/>
            </a:pPr>
            <a:endParaRPr lang="en-US" altLang="ja-JP" sz="1400" dirty="0">
              <a:latin typeface="Arial" panose="020B0604020202020204" pitchFamily="34" charset="0"/>
              <a:ea typeface="ＭＳ Ｐゴシック" pitchFamily="50" charset="-128"/>
              <a:cs typeface="Arial" panose="020B0604020202020204" pitchFamily="34" charset="0"/>
            </a:endParaRPr>
          </a:p>
          <a:p>
            <a:pPr marL="914400" lvl="4" indent="0">
              <a:spcBef>
                <a:spcPts val="0"/>
              </a:spcBef>
              <a:buNone/>
            </a:pPr>
            <a:r>
              <a:rPr lang="en-US" altLang="ja-JP" sz="1400" b="1" dirty="0">
                <a:latin typeface="Arial" panose="020B0604020202020204" pitchFamily="34" charset="0"/>
                <a:ea typeface="ＭＳ Ｐゴシック" pitchFamily="50" charset="-128"/>
                <a:cs typeface="Arial" panose="020B0604020202020204" pitchFamily="34" charset="0"/>
              </a:rPr>
              <a:t>CFCKD</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emissions correction factor for CKD, dimensionless</a:t>
            </a:r>
          </a:p>
          <a:p>
            <a:pPr marL="914400" lvl="4" indent="0">
              <a:spcBef>
                <a:spcPts val="0"/>
              </a:spcBef>
              <a:buNone/>
            </a:pPr>
            <a:r>
              <a:rPr lang="en-US" altLang="ja-JP" sz="1400" b="1" dirty="0" err="1">
                <a:latin typeface="Arial" panose="020B0604020202020204" pitchFamily="34" charset="0"/>
                <a:ea typeface="ＭＳ Ｐゴシック" pitchFamily="50" charset="-128"/>
                <a:cs typeface="Arial" panose="020B0604020202020204" pitchFamily="34" charset="0"/>
              </a:rPr>
              <a:t>Md</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weight of CKD not recycled to the kiln, </a:t>
            </a:r>
            <a:r>
              <a:rPr lang="en-US" altLang="ja-JP" sz="1400" i="1" dirty="0" err="1">
                <a:latin typeface="Arial" panose="020B0604020202020204" pitchFamily="34" charset="0"/>
                <a:ea typeface="ＭＳ Ｐゴシック" pitchFamily="50" charset="-128"/>
                <a:cs typeface="Arial" panose="020B0604020202020204" pitchFamily="34" charset="0"/>
              </a:rPr>
              <a:t>tonnes</a:t>
            </a:r>
            <a:endParaRPr lang="en-US" altLang="ja-JP" sz="1400" i="1" dirty="0">
              <a:latin typeface="Arial" panose="020B0604020202020204" pitchFamily="34" charset="0"/>
              <a:ea typeface="ＭＳ Ｐゴシック" pitchFamily="50" charset="-128"/>
              <a:cs typeface="Arial" panose="020B0604020202020204" pitchFamily="34" charset="0"/>
            </a:endParaRPr>
          </a:p>
          <a:p>
            <a:pPr marL="914400" lvl="4" indent="0">
              <a:spcBef>
                <a:spcPts val="0"/>
              </a:spcBef>
              <a:buNone/>
            </a:pPr>
            <a:r>
              <a:rPr lang="en-US" altLang="ja-JP" sz="1400" b="1" dirty="0" err="1">
                <a:latin typeface="Arial" panose="020B0604020202020204" pitchFamily="34" charset="0"/>
                <a:ea typeface="ＭＳ Ｐゴシック" pitchFamily="50" charset="-128"/>
                <a:cs typeface="Arial" panose="020B0604020202020204" pitchFamily="34" charset="0"/>
              </a:rPr>
              <a:t>Mcl</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weight of clinker produced, </a:t>
            </a:r>
            <a:r>
              <a:rPr lang="en-US" altLang="ja-JP" sz="1400" i="1" dirty="0" err="1">
                <a:latin typeface="Arial" panose="020B0604020202020204" pitchFamily="34" charset="0"/>
                <a:ea typeface="ＭＳ Ｐゴシック" pitchFamily="50" charset="-128"/>
                <a:cs typeface="Arial" panose="020B0604020202020204" pitchFamily="34" charset="0"/>
              </a:rPr>
              <a:t>tonnes</a:t>
            </a:r>
            <a:endParaRPr lang="en-US" altLang="ja-JP" sz="1400" i="1" dirty="0">
              <a:latin typeface="Arial" panose="020B0604020202020204" pitchFamily="34" charset="0"/>
              <a:ea typeface="ＭＳ Ｐゴシック" pitchFamily="50" charset="-128"/>
              <a:cs typeface="Arial" panose="020B0604020202020204" pitchFamily="34" charset="0"/>
            </a:endParaRPr>
          </a:p>
          <a:p>
            <a:pPr marL="914400" lvl="4" indent="0">
              <a:spcBef>
                <a:spcPts val="0"/>
              </a:spcBef>
              <a:buNone/>
            </a:pPr>
            <a:r>
              <a:rPr lang="en-US" altLang="ja-JP" sz="1400" b="1" dirty="0">
                <a:latin typeface="Arial" panose="020B0604020202020204" pitchFamily="34" charset="0"/>
                <a:ea typeface="ＭＳ Ｐゴシック" pitchFamily="50" charset="-128"/>
                <a:cs typeface="Arial" panose="020B0604020202020204" pitchFamily="34" charset="0"/>
              </a:rPr>
              <a:t>Cd</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fraction of original carbonate in the CKD (i.e., before calcination),</a:t>
            </a:r>
          </a:p>
          <a:p>
            <a:pPr marL="914400" lvl="4" indent="0">
              <a:spcBef>
                <a:spcPts val="0"/>
              </a:spcBef>
              <a:buNone/>
            </a:pPr>
            <a:r>
              <a:rPr lang="en-US" altLang="ja-JP" sz="1400" i="1" dirty="0">
                <a:latin typeface="Arial" panose="020B0604020202020204" pitchFamily="34" charset="0"/>
                <a:ea typeface="ＭＳ Ｐゴシック" pitchFamily="50" charset="-128"/>
                <a:cs typeface="Arial" panose="020B0604020202020204" pitchFamily="34" charset="0"/>
              </a:rPr>
              <a:t>         fraction</a:t>
            </a:r>
          </a:p>
          <a:p>
            <a:pPr marL="914400" lvl="4" indent="0">
              <a:spcBef>
                <a:spcPts val="0"/>
              </a:spcBef>
              <a:buNone/>
            </a:pPr>
            <a:r>
              <a:rPr lang="en-US" altLang="ja-JP" sz="1400" b="1" dirty="0" err="1">
                <a:latin typeface="Arial" panose="020B0604020202020204" pitchFamily="34" charset="0"/>
                <a:ea typeface="ＭＳ Ｐゴシック" pitchFamily="50" charset="-128"/>
                <a:cs typeface="Arial" panose="020B0604020202020204" pitchFamily="34" charset="0"/>
              </a:rPr>
              <a:t>Fd</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fraction calcination of the original carbonate in the CKD, fraction</a:t>
            </a:r>
          </a:p>
          <a:p>
            <a:pPr marL="914400" lvl="4" indent="0">
              <a:spcBef>
                <a:spcPts val="0"/>
              </a:spcBef>
              <a:buNone/>
            </a:pPr>
            <a:r>
              <a:rPr lang="en-US" altLang="ja-JP" sz="1400" b="1" dirty="0" err="1">
                <a:latin typeface="Arial" panose="020B0604020202020204" pitchFamily="34" charset="0"/>
                <a:ea typeface="ＭＳ Ｐゴシック" pitchFamily="50" charset="-128"/>
                <a:cs typeface="Arial" panose="020B0604020202020204" pitchFamily="34" charset="0"/>
              </a:rPr>
              <a:t>EFc</a:t>
            </a:r>
            <a:r>
              <a:rPr lang="en-US" altLang="ja-JP" sz="1400" b="1" dirty="0">
                <a:latin typeface="Arial" panose="020B0604020202020204" pitchFamily="34" charset="0"/>
                <a:ea typeface="ＭＳ Ｐゴシック" pitchFamily="50" charset="-128"/>
                <a:cs typeface="Arial" panose="020B0604020202020204" pitchFamily="34" charset="0"/>
              </a:rPr>
              <a:t> </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emission factor for the carbonate, </a:t>
            </a:r>
            <a:r>
              <a:rPr lang="en-US" altLang="ja-JP" sz="1400" i="1" dirty="0" err="1">
                <a:latin typeface="Arial" panose="020B0604020202020204" pitchFamily="34" charset="0"/>
                <a:ea typeface="ＭＳ Ｐゴシック" pitchFamily="50" charset="-128"/>
                <a:cs typeface="Arial" panose="020B0604020202020204" pitchFamily="34" charset="0"/>
              </a:rPr>
              <a:t>tonnes</a:t>
            </a:r>
            <a:r>
              <a:rPr lang="en-US" altLang="ja-JP" sz="1400" i="1" dirty="0">
                <a:latin typeface="Arial" panose="020B0604020202020204" pitchFamily="34" charset="0"/>
                <a:ea typeface="ＭＳ Ｐゴシック" pitchFamily="50" charset="-128"/>
                <a:cs typeface="Arial" panose="020B0604020202020204" pitchFamily="34" charset="0"/>
              </a:rPr>
              <a:t> CO</a:t>
            </a:r>
            <a:r>
              <a:rPr lang="en-US" altLang="ja-JP" sz="1400" i="1" baseline="-25000" dirty="0">
                <a:latin typeface="Arial" panose="020B0604020202020204" pitchFamily="34" charset="0"/>
                <a:ea typeface="ＭＳ Ｐゴシック" pitchFamily="50" charset="-128"/>
                <a:cs typeface="Arial" panose="020B0604020202020204" pitchFamily="34" charset="0"/>
              </a:rPr>
              <a:t>2</a:t>
            </a:r>
            <a:r>
              <a:rPr lang="en-US" altLang="ja-JP" sz="1400" i="1" dirty="0">
                <a:latin typeface="Arial" panose="020B0604020202020204" pitchFamily="34" charset="0"/>
                <a:ea typeface="ＭＳ Ｐゴシック" pitchFamily="50" charset="-128"/>
                <a:cs typeface="Arial" panose="020B0604020202020204" pitchFamily="34" charset="0"/>
              </a:rPr>
              <a:t>/</a:t>
            </a:r>
            <a:r>
              <a:rPr lang="en-US" altLang="ja-JP" sz="1400" i="1" dirty="0" err="1">
                <a:latin typeface="Arial" panose="020B0604020202020204" pitchFamily="34" charset="0"/>
                <a:ea typeface="ＭＳ Ｐゴシック" pitchFamily="50" charset="-128"/>
                <a:cs typeface="Arial" panose="020B0604020202020204" pitchFamily="34" charset="0"/>
              </a:rPr>
              <a:t>tonne</a:t>
            </a:r>
            <a:r>
              <a:rPr lang="en-US" altLang="ja-JP" sz="1400" i="1" dirty="0">
                <a:latin typeface="Arial" panose="020B0604020202020204" pitchFamily="34" charset="0"/>
                <a:ea typeface="ＭＳ Ｐゴシック" pitchFamily="50" charset="-128"/>
                <a:cs typeface="Arial" panose="020B0604020202020204" pitchFamily="34" charset="0"/>
              </a:rPr>
              <a:t> carbonate</a:t>
            </a:r>
          </a:p>
          <a:p>
            <a:pPr marL="914400" lvl="4" indent="0">
              <a:spcBef>
                <a:spcPts val="0"/>
              </a:spcBef>
              <a:buNone/>
            </a:pPr>
            <a:r>
              <a:rPr lang="en-US" altLang="ja-JP" sz="1400" b="1" dirty="0" err="1">
                <a:latin typeface="Arial" panose="020B0604020202020204" pitchFamily="34" charset="0"/>
                <a:ea typeface="ＭＳ Ｐゴシック" pitchFamily="50" charset="-128"/>
                <a:cs typeface="Arial" panose="020B0604020202020204" pitchFamily="34" charset="0"/>
              </a:rPr>
              <a:t>EFcl</a:t>
            </a:r>
            <a:r>
              <a:rPr lang="en-US" altLang="ja-JP" sz="1400" dirty="0">
                <a:latin typeface="Arial" panose="020B0604020202020204" pitchFamily="34" charset="0"/>
                <a:ea typeface="ＭＳ Ｐゴシック" pitchFamily="50" charset="-128"/>
                <a:cs typeface="Arial" panose="020B0604020202020204" pitchFamily="34" charset="0"/>
              </a:rPr>
              <a:t>  -  </a:t>
            </a:r>
            <a:r>
              <a:rPr lang="en-US" altLang="ja-JP" sz="1400" i="1" dirty="0">
                <a:latin typeface="Arial" panose="020B0604020202020204" pitchFamily="34" charset="0"/>
                <a:ea typeface="ＭＳ Ｐゴシック" pitchFamily="50" charset="-128"/>
                <a:cs typeface="Arial" panose="020B0604020202020204" pitchFamily="34" charset="0"/>
              </a:rPr>
              <a:t>emission factor for clinker uncorrected for CKD, </a:t>
            </a:r>
            <a:r>
              <a:rPr lang="en-US" altLang="ja-JP" sz="1400" i="1" dirty="0" err="1">
                <a:latin typeface="Arial" panose="020B0604020202020204" pitchFamily="34" charset="0"/>
                <a:ea typeface="ＭＳ Ｐゴシック" pitchFamily="50" charset="-128"/>
                <a:cs typeface="Arial" panose="020B0604020202020204" pitchFamily="34" charset="0"/>
              </a:rPr>
              <a:t>tonnes</a:t>
            </a:r>
            <a:r>
              <a:rPr lang="en-US" altLang="ja-JP" sz="1400" i="1" dirty="0">
                <a:latin typeface="Arial" panose="020B0604020202020204" pitchFamily="34" charset="0"/>
                <a:ea typeface="ＭＳ Ｐゴシック" pitchFamily="50" charset="-128"/>
                <a:cs typeface="Arial" panose="020B0604020202020204" pitchFamily="34" charset="0"/>
              </a:rPr>
              <a:t> CO</a:t>
            </a:r>
            <a:r>
              <a:rPr lang="en-US" altLang="ja-JP" sz="1400" i="1" baseline="-25000" dirty="0">
                <a:latin typeface="Arial" panose="020B0604020202020204" pitchFamily="34" charset="0"/>
                <a:ea typeface="ＭＳ Ｐゴシック" pitchFamily="50" charset="-128"/>
                <a:cs typeface="Arial" panose="020B0604020202020204" pitchFamily="34" charset="0"/>
              </a:rPr>
              <a:t>2</a:t>
            </a:r>
            <a:r>
              <a:rPr lang="en-US" altLang="ja-JP" sz="1400" i="1" dirty="0">
                <a:latin typeface="Arial" panose="020B0604020202020204" pitchFamily="34" charset="0"/>
                <a:ea typeface="ＭＳ Ｐゴシック" pitchFamily="50" charset="-128"/>
                <a:cs typeface="Arial" panose="020B0604020202020204" pitchFamily="34" charset="0"/>
              </a:rPr>
              <a:t>/</a:t>
            </a:r>
          </a:p>
          <a:p>
            <a:pPr marL="914400" lvl="4" indent="0">
              <a:spcBef>
                <a:spcPts val="0"/>
              </a:spcBef>
              <a:buNone/>
            </a:pPr>
            <a:r>
              <a:rPr lang="en-US" altLang="ja-JP" sz="1400" i="1" dirty="0">
                <a:latin typeface="Arial" panose="020B0604020202020204" pitchFamily="34" charset="0"/>
                <a:ea typeface="ＭＳ Ｐゴシック" pitchFamily="50" charset="-128"/>
                <a:cs typeface="Arial" panose="020B0604020202020204" pitchFamily="34" charset="0"/>
              </a:rPr>
              <a:t>          </a:t>
            </a:r>
            <a:r>
              <a:rPr lang="en-US" altLang="ja-JP" sz="1400" i="1" dirty="0" err="1">
                <a:latin typeface="Arial" panose="020B0604020202020204" pitchFamily="34" charset="0"/>
                <a:ea typeface="ＭＳ Ｐゴシック" pitchFamily="50" charset="-128"/>
                <a:cs typeface="Arial" panose="020B0604020202020204" pitchFamily="34" charset="0"/>
              </a:rPr>
              <a:t>tonne</a:t>
            </a:r>
            <a:r>
              <a:rPr lang="en-US" altLang="ja-JP" sz="1400" i="1" dirty="0">
                <a:latin typeface="Arial" panose="020B0604020202020204" pitchFamily="34" charset="0"/>
                <a:ea typeface="ＭＳ Ｐゴシック" pitchFamily="50" charset="-128"/>
                <a:cs typeface="Arial" panose="020B0604020202020204" pitchFamily="34" charset="0"/>
              </a:rPr>
              <a:t> clinker  (i.e., 0.51) </a:t>
            </a:r>
          </a:p>
          <a:p>
            <a:pPr marL="0" lvl="2" indent="0">
              <a:spcBef>
                <a:spcPts val="0"/>
              </a:spcBef>
              <a:buNone/>
            </a:pPr>
            <a:endParaRPr lang="en-US" altLang="ja-JP" sz="1400"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endParaRPr lang="en-US" altLang="ja-JP" sz="1400" dirty="0">
              <a:latin typeface="Arial" panose="020B0604020202020204" pitchFamily="34" charset="0"/>
              <a:ea typeface="ＭＳ Ｐゴシック" pitchFamily="50" charset="-128"/>
              <a:cs typeface="Arial" panose="020B0604020202020204" pitchFamily="34" charset="0"/>
            </a:endParaRPr>
          </a:p>
        </p:txBody>
      </p:sp>
      <p:sp>
        <p:nvSpPr>
          <p:cNvPr id="4" name="Rounded Rectangle 3"/>
          <p:cNvSpPr/>
          <p:nvPr/>
        </p:nvSpPr>
        <p:spPr>
          <a:xfrm>
            <a:off x="815936" y="2276872"/>
            <a:ext cx="5829670"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53190" y="186763"/>
            <a:ext cx="8590810" cy="8307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CO</a:t>
            </a:r>
            <a:r>
              <a:rPr lang="en-GB" altLang="ja-JP" baseline="-25000" dirty="0"/>
              <a:t>2</a:t>
            </a:r>
            <a:r>
              <a:rPr lang="en-GB" altLang="ja-JP" dirty="0"/>
              <a:t> from Cement Production (Tier 2)</a:t>
            </a:r>
            <a:endParaRPr lang="en-GB" dirty="0"/>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17</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6140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9" y="93755"/>
            <a:ext cx="8217948" cy="88697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CO</a:t>
            </a:r>
            <a:r>
              <a:rPr lang="en-GB" altLang="ja-JP" baseline="-25000" dirty="0"/>
              <a:t>2</a:t>
            </a:r>
            <a:r>
              <a:rPr lang="en-GB" altLang="ja-JP" dirty="0"/>
              <a:t> from Cement Production (Tier 3)</a:t>
            </a:r>
            <a:endParaRPr lang="en-GB" dirty="0"/>
          </a:p>
        </p:txBody>
      </p:sp>
      <p:sp>
        <p:nvSpPr>
          <p:cNvPr id="3" name="Content Placeholder 2"/>
          <p:cNvSpPr>
            <a:spLocks noGrp="1"/>
          </p:cNvSpPr>
          <p:nvPr>
            <p:ph idx="1"/>
          </p:nvPr>
        </p:nvSpPr>
        <p:spPr>
          <a:xfrm>
            <a:off x="695969" y="1268760"/>
            <a:ext cx="7618854" cy="1693695"/>
          </a:xfrm>
        </p:spPr>
        <p:txBody>
          <a:bodyPr/>
          <a:lstStyle/>
          <a:p>
            <a:pPr>
              <a:buFont typeface="Wingdings" panose="05000000000000000000" pitchFamily="2" charset="2"/>
              <a:buChar char="Ø"/>
            </a:pPr>
            <a:r>
              <a:rPr lang="en-GB" dirty="0" err="1">
                <a:latin typeface="+mj-lt"/>
              </a:rPr>
              <a:t>Limestones</a:t>
            </a:r>
            <a:r>
              <a:rPr lang="en-GB" dirty="0">
                <a:latin typeface="+mj-lt"/>
              </a:rPr>
              <a:t> and </a:t>
            </a:r>
            <a:r>
              <a:rPr lang="en-GB" dirty="0" err="1">
                <a:latin typeface="+mj-lt"/>
              </a:rPr>
              <a:t>shales</a:t>
            </a:r>
            <a:r>
              <a:rPr lang="en-GB" dirty="0">
                <a:latin typeface="+mj-lt"/>
              </a:rPr>
              <a:t> (raw materials) also may contain a proportion of organic carbon (kerogen); other raw materials (e.g., fly ash) may contain carbon residues, which would yield </a:t>
            </a:r>
            <a:r>
              <a:rPr lang="en-GB" u="sng" dirty="0">
                <a:latin typeface="+mj-lt"/>
              </a:rPr>
              <a:t>additional CO</a:t>
            </a:r>
            <a:r>
              <a:rPr lang="en-GB" u="sng" baseline="-25000" dirty="0">
                <a:latin typeface="+mj-lt"/>
              </a:rPr>
              <a:t>2</a:t>
            </a:r>
            <a:r>
              <a:rPr lang="en-GB" u="sng" dirty="0">
                <a:latin typeface="+mj-lt"/>
              </a:rPr>
              <a:t> </a:t>
            </a:r>
            <a:r>
              <a:rPr lang="en-GB" dirty="0">
                <a:latin typeface="+mj-lt"/>
              </a:rPr>
              <a:t>when burned</a:t>
            </a:r>
          </a:p>
          <a:p>
            <a:pPr>
              <a:buFont typeface="Wingdings" panose="05000000000000000000" pitchFamily="2" charset="2"/>
              <a:buChar char="Ø"/>
            </a:pPr>
            <a:r>
              <a:rPr lang="en-GB" dirty="0">
                <a:latin typeface="+mj-lt"/>
              </a:rPr>
              <a:t>Detailed plant-level data on the carbonate raw materials is needed</a:t>
            </a:r>
          </a:p>
        </p:txBody>
      </p:sp>
      <p:pic>
        <p:nvPicPr>
          <p:cNvPr id="4" name="Picture 3"/>
          <p:cNvPicPr>
            <a:picLocks noChangeAspect="1"/>
          </p:cNvPicPr>
          <p:nvPr/>
        </p:nvPicPr>
        <p:blipFill>
          <a:blip r:embed="rId2"/>
          <a:stretch>
            <a:fillRect/>
          </a:stretch>
        </p:blipFill>
        <p:spPr>
          <a:xfrm>
            <a:off x="294197" y="2924944"/>
            <a:ext cx="8526275" cy="2627791"/>
          </a:xfrm>
          <a:prstGeom prst="rect">
            <a:avLst/>
          </a:prstGeom>
          <a:ln>
            <a:noFill/>
          </a:ln>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18</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650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11560" y="260649"/>
            <a:ext cx="7918450" cy="5040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 Chemical Industry </a:t>
            </a:r>
          </a:p>
        </p:txBody>
      </p:sp>
      <p:graphicFrame>
        <p:nvGraphicFramePr>
          <p:cNvPr id="5" name="表 4"/>
          <p:cNvGraphicFramePr>
            <a:graphicFrameLocks noGrp="1"/>
          </p:cNvGraphicFramePr>
          <p:nvPr>
            <p:extLst>
              <p:ext uri="{D42A27DB-BD31-4B8C-83A1-F6EECF244321}">
                <p14:modId xmlns:p14="http://schemas.microsoft.com/office/powerpoint/2010/main" val="1332464959"/>
              </p:ext>
            </p:extLst>
          </p:nvPr>
        </p:nvGraphicFramePr>
        <p:xfrm>
          <a:off x="611559" y="1331652"/>
          <a:ext cx="7848873" cy="4265453"/>
        </p:xfrm>
        <a:graphic>
          <a:graphicData uri="http://schemas.openxmlformats.org/drawingml/2006/table">
            <a:tbl>
              <a:tblPr/>
              <a:tblGrid>
                <a:gridCol w="939978">
                  <a:extLst>
                    <a:ext uri="{9D8B030D-6E8A-4147-A177-3AD203B41FA5}">
                      <a16:colId xmlns:a16="http://schemas.microsoft.com/office/drawing/2014/main" val="20000"/>
                    </a:ext>
                  </a:extLst>
                </a:gridCol>
                <a:gridCol w="3963273">
                  <a:extLst>
                    <a:ext uri="{9D8B030D-6E8A-4147-A177-3AD203B41FA5}">
                      <a16:colId xmlns:a16="http://schemas.microsoft.com/office/drawing/2014/main" val="20001"/>
                    </a:ext>
                  </a:extLst>
                </a:gridCol>
                <a:gridCol w="985094">
                  <a:extLst>
                    <a:ext uri="{9D8B030D-6E8A-4147-A177-3AD203B41FA5}">
                      <a16:colId xmlns:a16="http://schemas.microsoft.com/office/drawing/2014/main" val="20002"/>
                    </a:ext>
                  </a:extLst>
                </a:gridCol>
                <a:gridCol w="962261">
                  <a:extLst>
                    <a:ext uri="{9D8B030D-6E8A-4147-A177-3AD203B41FA5}">
                      <a16:colId xmlns:a16="http://schemas.microsoft.com/office/drawing/2014/main" val="20003"/>
                    </a:ext>
                  </a:extLst>
                </a:gridCol>
                <a:gridCol w="998267">
                  <a:extLst>
                    <a:ext uri="{9D8B030D-6E8A-4147-A177-3AD203B41FA5}">
                      <a16:colId xmlns:a16="http://schemas.microsoft.com/office/drawing/2014/main" val="20004"/>
                    </a:ext>
                  </a:extLst>
                </a:gridCol>
              </a:tblGrid>
              <a:tr h="2964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mj-lt"/>
                          <a:ea typeface="ＭＳ Ｐゴシック" pitchFamily="50" charset="-128"/>
                        </a:rPr>
                        <a:t>Code</a:t>
                      </a:r>
                      <a:endParaRPr kumimoji="1" lang="ja-JP" altLang="en-US" sz="20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mj-lt"/>
                          <a:ea typeface="ＭＳ Ｐゴシック" pitchFamily="50" charset="-128"/>
                        </a:rPr>
                        <a:t>Category</a:t>
                      </a:r>
                      <a:endParaRPr kumimoji="1" lang="ja-JP" altLang="en-US" sz="20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 Default EF</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50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CO</a:t>
                      </a:r>
                      <a:r>
                        <a:rPr kumimoji="1" lang="en-GB" altLang="ja-JP" sz="1200" b="1" i="0" u="none" strike="noStrike" cap="none" normalizeH="0" baseline="0" dirty="0">
                          <a:ln>
                            <a:noFill/>
                          </a:ln>
                          <a:solidFill>
                            <a:srgbClr val="FFFFFF"/>
                          </a:solidFill>
                          <a:effectLst/>
                          <a:latin typeface="+mj-lt"/>
                          <a:ea typeface="ＭＳ Ｐゴシック" pitchFamily="50" charset="-128"/>
                        </a:rPr>
                        <a:t>2</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N</a:t>
                      </a:r>
                      <a:r>
                        <a:rPr kumimoji="1" lang="en-GB" altLang="ja-JP" sz="1200" b="1" i="0" u="none" strike="noStrike" cap="none" normalizeH="0" baseline="0" dirty="0">
                          <a:ln>
                            <a:noFill/>
                          </a:ln>
                          <a:solidFill>
                            <a:srgbClr val="FFFFFF"/>
                          </a:solidFill>
                          <a:effectLst/>
                          <a:latin typeface="+mj-lt"/>
                          <a:ea typeface="ＭＳ Ｐゴシック" pitchFamily="50" charset="-128"/>
                        </a:rPr>
                        <a:t>2</a:t>
                      </a:r>
                      <a:r>
                        <a:rPr kumimoji="1" lang="en-GB" altLang="ja-JP" sz="1800" b="1" i="0" u="none" strike="noStrike" cap="none" normalizeH="0" baseline="0" dirty="0">
                          <a:ln>
                            <a:noFill/>
                          </a:ln>
                          <a:solidFill>
                            <a:srgbClr val="FFFFFF"/>
                          </a:solidFill>
                          <a:effectLst/>
                          <a:latin typeface="+mj-lt"/>
                          <a:ea typeface="ＭＳ Ｐゴシック" pitchFamily="50" charset="-128"/>
                        </a:rPr>
                        <a:t>O</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CH</a:t>
                      </a:r>
                      <a:r>
                        <a:rPr kumimoji="1" lang="en-GB" altLang="ja-JP" sz="1200" b="1" i="0" u="none" strike="noStrike" cap="none" normalizeH="0" baseline="0" dirty="0">
                          <a:ln>
                            <a:noFill/>
                          </a:ln>
                          <a:solidFill>
                            <a:srgbClr val="FFFFFF"/>
                          </a:solidFill>
                          <a:effectLst/>
                          <a:latin typeface="+mj-lt"/>
                          <a:ea typeface="ＭＳ Ｐゴシック" pitchFamily="50" charset="-128"/>
                        </a:rPr>
                        <a:t>4</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2B1: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Ammonia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320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2B2: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Nitric Acid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2B3: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Adipic Acid Production</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2B4: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rPr>
                        <a:t>Caprolactam</a:t>
                      </a: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rPr>
                        <a:t>Glyoxal</a:t>
                      </a: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 and</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rPr>
                        <a:t>Glyoxylic</a:t>
                      </a: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 Acid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2B5: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Carbide Production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1" lang="en-GB"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rPr>
                        <a:t>SiC</a:t>
                      </a:r>
                      <a:endPar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CaC</a:t>
                      </a:r>
                      <a:r>
                        <a:rPr kumimoji="1" lang="en-GB" altLang="ja-JP" sz="1200" b="1" i="0" u="none" strike="noStrike" cap="none" normalizeH="0" baseline="0" dirty="0">
                          <a:ln>
                            <a:noFill/>
                          </a:ln>
                          <a:solidFill>
                            <a:srgbClr val="000000"/>
                          </a:solidFill>
                          <a:effectLst/>
                          <a:latin typeface="+mj-lt"/>
                          <a:ea typeface="ＭＳ Ｐゴシック" pitchFamily="50" charset="-128"/>
                          <a:cs typeface="Times New Roman" pitchFamily="18" charset="0"/>
                        </a:rPr>
                        <a:t>2</a:t>
                      </a:r>
                      <a:endParaRPr kumimoji="1" lang="ja-JP" altLang="ja-JP" sz="12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GB" altLang="ja-JP" sz="14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2B6: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Titanium Dioxide Production</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2B7: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Soda Ash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8"/>
                  </a:ext>
                </a:extLst>
              </a:tr>
            </a:tbl>
          </a:graphicData>
        </a:graphic>
      </p:graphicFrame>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19</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1021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830028"/>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Africa Regional Workshop on the Building of Sustainable National Greenhouse Gas Inventory Management Systems, and the use of the 2006 IPCC Guidelines for National Greenhouse Gas Inventories</a:t>
            </a:r>
            <a:r>
              <a:rPr lang="en-IE" sz="1600" dirty="0"/>
              <a:t> (</a:t>
            </a:r>
            <a:r>
              <a:rPr lang="en-IE" sz="1600" dirty="0" err="1"/>
              <a:t>Swakopmund</a:t>
            </a:r>
            <a:r>
              <a:rPr lang="en-IE" sz="1600" dirty="0"/>
              <a:t>, Namibia, 24-28 April 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309113" y="5709339"/>
            <a:ext cx="7212291" cy="590097"/>
          </a:xfrm>
          <a:prstGeom prst="rect">
            <a:avLst/>
          </a:prstGeom>
        </p:spPr>
      </p:pic>
    </p:spTree>
    <p:extLst>
      <p:ext uri="{BB962C8B-B14F-4D97-AF65-F5344CB8AC3E}">
        <p14:creationId xmlns:p14="http://schemas.microsoft.com/office/powerpoint/2010/main" val="152886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24382" y="260397"/>
            <a:ext cx="7918450" cy="5043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 Chemical Industry </a:t>
            </a:r>
          </a:p>
        </p:txBody>
      </p:sp>
      <p:graphicFrame>
        <p:nvGraphicFramePr>
          <p:cNvPr id="5" name="表 4"/>
          <p:cNvGraphicFramePr>
            <a:graphicFrameLocks noGrp="1"/>
          </p:cNvGraphicFramePr>
          <p:nvPr>
            <p:extLst>
              <p:ext uri="{D42A27DB-BD31-4B8C-83A1-F6EECF244321}">
                <p14:modId xmlns:p14="http://schemas.microsoft.com/office/powerpoint/2010/main" val="2045826327"/>
              </p:ext>
            </p:extLst>
          </p:nvPr>
        </p:nvGraphicFramePr>
        <p:xfrm>
          <a:off x="611560" y="1087887"/>
          <a:ext cx="7920880" cy="5149391"/>
        </p:xfrm>
        <a:graphic>
          <a:graphicData uri="http://schemas.openxmlformats.org/drawingml/2006/table">
            <a:tbl>
              <a:tblPr/>
              <a:tblGrid>
                <a:gridCol w="1135816">
                  <a:extLst>
                    <a:ext uri="{9D8B030D-6E8A-4147-A177-3AD203B41FA5}">
                      <a16:colId xmlns:a16="http://schemas.microsoft.com/office/drawing/2014/main" val="20000"/>
                    </a:ext>
                  </a:extLst>
                </a:gridCol>
                <a:gridCol w="3829448">
                  <a:extLst>
                    <a:ext uri="{9D8B030D-6E8A-4147-A177-3AD203B41FA5}">
                      <a16:colId xmlns:a16="http://schemas.microsoft.com/office/drawing/2014/main" val="20001"/>
                    </a:ext>
                  </a:extLst>
                </a:gridCol>
                <a:gridCol w="957367">
                  <a:extLst>
                    <a:ext uri="{9D8B030D-6E8A-4147-A177-3AD203B41FA5}">
                      <a16:colId xmlns:a16="http://schemas.microsoft.com/office/drawing/2014/main" val="20002"/>
                    </a:ext>
                  </a:extLst>
                </a:gridCol>
                <a:gridCol w="967513">
                  <a:extLst>
                    <a:ext uri="{9D8B030D-6E8A-4147-A177-3AD203B41FA5}">
                      <a16:colId xmlns:a16="http://schemas.microsoft.com/office/drawing/2014/main" val="20003"/>
                    </a:ext>
                  </a:extLst>
                </a:gridCol>
                <a:gridCol w="1030736">
                  <a:extLst>
                    <a:ext uri="{9D8B030D-6E8A-4147-A177-3AD203B41FA5}">
                      <a16:colId xmlns:a16="http://schemas.microsoft.com/office/drawing/2014/main" val="20004"/>
                    </a:ext>
                  </a:extLst>
                </a:gridCol>
              </a:tblGrid>
              <a:tr h="37150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Code</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Category</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1" i="0" u="none" strike="noStrike" cap="none" normalizeH="0" baseline="0" dirty="0">
                          <a:ln>
                            <a:noFill/>
                          </a:ln>
                          <a:solidFill>
                            <a:srgbClr val="FFFFFF"/>
                          </a:solidFill>
                          <a:effectLst/>
                          <a:latin typeface="+mj-lt"/>
                          <a:ea typeface="ＭＳ Ｐゴシック" pitchFamily="50" charset="-128"/>
                        </a:rPr>
                        <a:t> Default EF</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cap="none" normalizeH="0" baseline="0" dirty="0">
                        <a:ln>
                          <a:noFill/>
                        </a:ln>
                        <a:solidFill>
                          <a:srgbClr val="FFFFFF"/>
                        </a:solidFill>
                        <a:effectLst/>
                        <a:latin typeface="Bookman Old Style" panose="02050604050505020204" pitchFamily="18"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50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CO</a:t>
                      </a:r>
                      <a:r>
                        <a:rPr kumimoji="1" lang="en-GB" altLang="ja-JP" sz="1800" b="1" i="0" u="none" strike="noStrike" cap="none" normalizeH="0" baseline="-25000" dirty="0">
                          <a:ln>
                            <a:noFill/>
                          </a:ln>
                          <a:solidFill>
                            <a:srgbClr val="FFFFFF"/>
                          </a:solidFill>
                          <a:effectLst/>
                          <a:latin typeface="+mj-lt"/>
                          <a:ea typeface="ＭＳ Ｐゴシック" pitchFamily="50" charset="-128"/>
                        </a:rPr>
                        <a:t>2</a:t>
                      </a:r>
                      <a:endParaRPr kumimoji="1" lang="ja-JP" altLang="en-US" sz="1800" b="1" i="0" u="none" strike="noStrike" cap="none" normalizeH="0" baseline="-2500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CH</a:t>
                      </a:r>
                      <a:r>
                        <a:rPr kumimoji="1" lang="en-GB" altLang="ja-JP" sz="1800" b="1" i="0" u="none" strike="noStrike" cap="none" normalizeH="0" baseline="-25000" dirty="0">
                          <a:ln>
                            <a:noFill/>
                          </a:ln>
                          <a:solidFill>
                            <a:srgbClr val="FFFFFF"/>
                          </a:solidFill>
                          <a:effectLst/>
                          <a:latin typeface="+mj-lt"/>
                          <a:ea typeface="ＭＳ Ｐゴシック" pitchFamily="50" charset="-128"/>
                        </a:rPr>
                        <a:t>4</a:t>
                      </a:r>
                      <a:endParaRPr kumimoji="1" lang="ja-JP" altLang="en-US" sz="1800" b="1" i="0" u="none" strike="noStrike" cap="none" normalizeH="0" baseline="-2500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F-gases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2B8: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Petrochemical and Carbon Black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800">
                        <a:latin typeface="+mj-lt"/>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36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2B8a: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Methanol</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441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2B8b: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Ethylene</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564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2B8c: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Ethylene Dichloride and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    Vinyl Chloride Monomer</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715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2B8d: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Ethylene Oxide</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07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2B8e: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Acrylonitrile</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3715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2B8f: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Carbon Black </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8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8"/>
                  </a:ext>
                </a:extLst>
              </a:tr>
              <a:tr h="2913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2B9: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rPr>
                        <a:t>Fluorochemical</a:t>
                      </a: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800">
                        <a:latin typeface="+mj-lt"/>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8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9"/>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  2B9a: </a:t>
                      </a:r>
                      <a:endParaRPr kumimoji="1" lang="ja-JP" altLang="en-US"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  By-product Emissions</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0"/>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  2B9b: </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  Fugitive Emissions</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bl>
          </a:graphicData>
        </a:graphic>
      </p:graphicFrame>
      <p:sp>
        <p:nvSpPr>
          <p:cNvPr id="4" name="Rectangle 3"/>
          <p:cNvSpPr/>
          <p:nvPr/>
        </p:nvSpPr>
        <p:spPr>
          <a:xfrm>
            <a:off x="8288214" y="6383336"/>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20</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9588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4050" y="123826"/>
            <a:ext cx="7961168" cy="78489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2B1: Ammonia Production</a:t>
            </a:r>
          </a:p>
        </p:txBody>
      </p:sp>
      <p:sp>
        <p:nvSpPr>
          <p:cNvPr id="22531" name="Rectangle 3"/>
          <p:cNvSpPr>
            <a:spLocks noGrp="1" noChangeArrowheads="1"/>
          </p:cNvSpPr>
          <p:nvPr>
            <p:ph type="body" idx="1"/>
          </p:nvPr>
        </p:nvSpPr>
        <p:spPr>
          <a:xfrm>
            <a:off x="654050" y="1221547"/>
            <a:ext cx="7878390" cy="4871749"/>
          </a:xfrm>
        </p:spPr>
        <p:txBody>
          <a:bodyPr/>
          <a:lstStyle/>
          <a:p>
            <a:pPr>
              <a:defRPr/>
            </a:pPr>
            <a:r>
              <a:rPr lang="en-GB" altLang="ja-JP" b="1" dirty="0">
                <a:latin typeface="Arial" panose="020B0604020202020204" pitchFamily="34" charset="0"/>
                <a:ea typeface="ＭＳ Ｐゴシック" pitchFamily="50" charset="-128"/>
                <a:cs typeface="Arial" panose="020B0604020202020204" pitchFamily="34" charset="0"/>
              </a:rPr>
              <a:t>CO</a:t>
            </a:r>
            <a:r>
              <a:rPr lang="en-GB" altLang="ja-JP" b="1" baseline="-25000" dirty="0">
                <a:latin typeface="Arial" panose="020B0604020202020204" pitchFamily="34" charset="0"/>
                <a:ea typeface="ＭＳ Ｐゴシック" pitchFamily="50" charset="-128"/>
                <a:cs typeface="Arial" panose="020B0604020202020204" pitchFamily="34" charset="0"/>
              </a:rPr>
              <a:t>2</a:t>
            </a:r>
            <a:r>
              <a:rPr lang="en-GB" altLang="ja-JP" b="1" dirty="0">
                <a:latin typeface="Arial" panose="020B0604020202020204" pitchFamily="34" charset="0"/>
                <a:ea typeface="ＭＳ Ｐゴシック" pitchFamily="50" charset="-128"/>
                <a:cs typeface="Arial" panose="020B0604020202020204" pitchFamily="34" charset="0"/>
              </a:rPr>
              <a:t> associated with urea production &amp; use:</a:t>
            </a:r>
          </a:p>
          <a:p>
            <a:pPr marL="742950" lvl="1" indent="-285750">
              <a:spcBef>
                <a:spcPct val="20000"/>
              </a:spcBef>
              <a:buFont typeface="+mj-lt"/>
              <a:buChar char="–"/>
              <a:defRPr/>
            </a:pPr>
            <a:r>
              <a:rPr lang="en-GB" altLang="ja-JP" dirty="0">
                <a:ea typeface="MS PGothic" pitchFamily="50" charset="-128"/>
              </a:rPr>
              <a:t>1996 GL: all these emissions were implicitly included in CO</a:t>
            </a:r>
            <a:r>
              <a:rPr lang="en-GB" altLang="ja-JP" baseline="-25000" dirty="0">
                <a:ea typeface="MS PGothic" pitchFamily="50" charset="-128"/>
              </a:rPr>
              <a:t>2</a:t>
            </a:r>
            <a:r>
              <a:rPr lang="en-GB" altLang="ja-JP" dirty="0">
                <a:ea typeface="MS PGothic" pitchFamily="50" charset="-128"/>
              </a:rPr>
              <a:t> from Ammonia Production</a:t>
            </a:r>
          </a:p>
          <a:p>
            <a:pPr marL="742950" lvl="1" indent="-285750">
              <a:spcBef>
                <a:spcPct val="20000"/>
              </a:spcBef>
              <a:buFont typeface="+mj-lt"/>
              <a:buChar char="–"/>
              <a:defRPr/>
            </a:pPr>
            <a:r>
              <a:rPr lang="en-US" altLang="ja-JP" dirty="0">
                <a:ea typeface="MS PGothic" pitchFamily="50" charset="-128"/>
              </a:rPr>
              <a:t>2006 GL: CO</a:t>
            </a:r>
            <a:r>
              <a:rPr lang="en-US" altLang="ja-JP" baseline="-25000" dirty="0">
                <a:ea typeface="MS PGothic" pitchFamily="50" charset="-128"/>
              </a:rPr>
              <a:t>2</a:t>
            </a:r>
            <a:r>
              <a:rPr lang="en-US" altLang="ja-JP" dirty="0">
                <a:ea typeface="MS PGothic" pitchFamily="50" charset="-128"/>
              </a:rPr>
              <a:t> recovered in the ammonia production process for urea production should be deducted from CO</a:t>
            </a:r>
            <a:r>
              <a:rPr lang="en-US" altLang="ja-JP" baseline="-25000" dirty="0">
                <a:ea typeface="MS PGothic" pitchFamily="50" charset="-128"/>
              </a:rPr>
              <a:t>2</a:t>
            </a:r>
            <a:r>
              <a:rPr lang="en-US" altLang="ja-JP" dirty="0">
                <a:ea typeface="MS PGothic" pitchFamily="50" charset="-128"/>
              </a:rPr>
              <a:t> emissions from 2B1 Ammonia Production</a:t>
            </a:r>
          </a:p>
          <a:p>
            <a:pPr marL="0" indent="0">
              <a:buNone/>
              <a:defRPr/>
            </a:pPr>
            <a:endParaRPr lang="en-US" altLang="ja-JP" dirty="0">
              <a:latin typeface="Arial" panose="020B0604020202020204" pitchFamily="34" charset="0"/>
              <a:ea typeface="ＭＳ Ｐゴシック" pitchFamily="50" charset="-128"/>
              <a:cs typeface="Arial" panose="020B0604020202020204" pitchFamily="34" charset="0"/>
            </a:endParaRPr>
          </a:p>
          <a:p>
            <a:pPr>
              <a:defRPr/>
            </a:pPr>
            <a:r>
              <a:rPr lang="en-US" altLang="ja-JP" b="1" dirty="0">
                <a:latin typeface="Arial" panose="020B0604020202020204" pitchFamily="34" charset="0"/>
                <a:ea typeface="ＭＳ Ｐゴシック" pitchFamily="50" charset="-128"/>
                <a:cs typeface="Arial" panose="020B0604020202020204" pitchFamily="34" charset="0"/>
              </a:rPr>
              <a:t>CO</a:t>
            </a:r>
            <a:r>
              <a:rPr lang="en-US" altLang="ja-JP" b="1" baseline="-25000" dirty="0">
                <a:latin typeface="Arial" panose="020B0604020202020204" pitchFamily="34" charset="0"/>
                <a:ea typeface="ＭＳ Ｐゴシック" pitchFamily="50" charset="-128"/>
                <a:cs typeface="Arial" panose="020B0604020202020204" pitchFamily="34" charset="0"/>
              </a:rPr>
              <a:t>2</a:t>
            </a:r>
            <a:r>
              <a:rPr lang="en-US" altLang="ja-JP" b="1" dirty="0">
                <a:latin typeface="Arial" panose="020B0604020202020204" pitchFamily="34" charset="0"/>
                <a:ea typeface="ＭＳ Ｐゴシック" pitchFamily="50" charset="-128"/>
                <a:cs typeface="Arial" panose="020B0604020202020204" pitchFamily="34" charset="0"/>
              </a:rPr>
              <a:t> emissions from urea use/incineration should be reported in the category where they occur, e.g.:</a:t>
            </a:r>
          </a:p>
          <a:p>
            <a:pPr marL="742950" lvl="1" indent="-285750">
              <a:spcBef>
                <a:spcPct val="20000"/>
              </a:spcBef>
              <a:buFont typeface="+mj-lt"/>
              <a:buChar char="–"/>
              <a:defRPr/>
            </a:pPr>
            <a:r>
              <a:rPr lang="en-US" altLang="ja-JP" dirty="0">
                <a:ea typeface="MS PGothic" pitchFamily="50" charset="-128"/>
              </a:rPr>
              <a:t>Use of urea-based catalysts (Energy – Road Transport)</a:t>
            </a:r>
          </a:p>
          <a:p>
            <a:pPr marL="742950" lvl="1" indent="-285750">
              <a:spcBef>
                <a:spcPct val="20000"/>
              </a:spcBef>
              <a:buFont typeface="+mj-lt"/>
              <a:buChar char="–"/>
              <a:defRPr/>
            </a:pPr>
            <a:r>
              <a:rPr lang="en-US" altLang="ja-JP" dirty="0">
                <a:ea typeface="MS PGothic" pitchFamily="50" charset="-128"/>
              </a:rPr>
              <a:t>Urea application to agricultural soils (AFOLU)</a:t>
            </a:r>
          </a:p>
          <a:p>
            <a:pPr marL="742950" lvl="1" indent="-285750">
              <a:spcBef>
                <a:spcPct val="20000"/>
              </a:spcBef>
              <a:buFont typeface="+mj-lt"/>
              <a:buChar char="–"/>
              <a:defRPr/>
            </a:pPr>
            <a:r>
              <a:rPr lang="en-US" altLang="ja-JP" dirty="0">
                <a:ea typeface="MS PGothic" pitchFamily="50" charset="-128"/>
              </a:rPr>
              <a:t>Incineration of urea-based products (Waste)  </a:t>
            </a:r>
          </a:p>
          <a:p>
            <a:pPr marL="0" indent="0">
              <a:buNone/>
              <a:defRPr/>
            </a:pPr>
            <a:endParaRPr lang="en-US" altLang="ja-JP" dirty="0">
              <a:latin typeface="Arial" panose="020B0604020202020204" pitchFamily="34" charset="0"/>
              <a:ea typeface="ＭＳ Ｐゴシック" pitchFamily="50" charset="-128"/>
              <a:cs typeface="Arial" panose="020B0604020202020204" pitchFamily="34" charset="0"/>
            </a:endParaRPr>
          </a:p>
          <a:p>
            <a:pPr>
              <a:defRPr/>
            </a:pPr>
            <a:r>
              <a:rPr lang="en-US" altLang="ja-JP" b="1" dirty="0">
                <a:latin typeface="Arial" panose="020B0604020202020204" pitchFamily="34" charset="0"/>
                <a:ea typeface="ＭＳ Ｐゴシック" pitchFamily="50" charset="-128"/>
                <a:cs typeface="Arial" panose="020B0604020202020204" pitchFamily="34" charset="0"/>
              </a:rPr>
              <a:t>Thus, now, proper account can be taken for urea produced in ammonia plants</a:t>
            </a:r>
            <a:endParaRPr lang="en-GB" altLang="ja-JP" b="1"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21</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39959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11560" y="260649"/>
            <a:ext cx="5078597" cy="5040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2C: Metal Industry</a:t>
            </a:r>
          </a:p>
        </p:txBody>
      </p:sp>
      <p:graphicFrame>
        <p:nvGraphicFramePr>
          <p:cNvPr id="4" name="表 3"/>
          <p:cNvGraphicFramePr>
            <a:graphicFrameLocks noGrp="1"/>
          </p:cNvGraphicFramePr>
          <p:nvPr>
            <p:extLst>
              <p:ext uri="{D42A27DB-BD31-4B8C-83A1-F6EECF244321}">
                <p14:modId xmlns:p14="http://schemas.microsoft.com/office/powerpoint/2010/main" val="3685617425"/>
              </p:ext>
            </p:extLst>
          </p:nvPr>
        </p:nvGraphicFramePr>
        <p:xfrm>
          <a:off x="683568" y="1518081"/>
          <a:ext cx="7776864" cy="3433602"/>
        </p:xfrm>
        <a:graphic>
          <a:graphicData uri="http://schemas.openxmlformats.org/drawingml/2006/table">
            <a:tbl>
              <a:tblPr/>
              <a:tblGrid>
                <a:gridCol w="1083902">
                  <a:extLst>
                    <a:ext uri="{9D8B030D-6E8A-4147-A177-3AD203B41FA5}">
                      <a16:colId xmlns:a16="http://schemas.microsoft.com/office/drawing/2014/main" val="20000"/>
                    </a:ext>
                  </a:extLst>
                </a:gridCol>
                <a:gridCol w="3792432">
                  <a:extLst>
                    <a:ext uri="{9D8B030D-6E8A-4147-A177-3AD203B41FA5}">
                      <a16:colId xmlns:a16="http://schemas.microsoft.com/office/drawing/2014/main" val="20001"/>
                    </a:ext>
                  </a:extLst>
                </a:gridCol>
                <a:gridCol w="982608">
                  <a:extLst>
                    <a:ext uri="{9D8B030D-6E8A-4147-A177-3AD203B41FA5}">
                      <a16:colId xmlns:a16="http://schemas.microsoft.com/office/drawing/2014/main" val="20002"/>
                    </a:ext>
                  </a:extLst>
                </a:gridCol>
                <a:gridCol w="784594">
                  <a:extLst>
                    <a:ext uri="{9D8B030D-6E8A-4147-A177-3AD203B41FA5}">
                      <a16:colId xmlns:a16="http://schemas.microsoft.com/office/drawing/2014/main" val="20003"/>
                    </a:ext>
                  </a:extLst>
                </a:gridCol>
                <a:gridCol w="1133328">
                  <a:extLst>
                    <a:ext uri="{9D8B030D-6E8A-4147-A177-3AD203B41FA5}">
                      <a16:colId xmlns:a16="http://schemas.microsoft.com/office/drawing/2014/main" val="20004"/>
                    </a:ext>
                  </a:extLst>
                </a:gridCol>
              </a:tblGrid>
              <a:tr h="6860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mj-lt"/>
                          <a:ea typeface="ＭＳ Ｐゴシック" pitchFamily="50" charset="-128"/>
                        </a:rPr>
                        <a:t>Code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mj-lt"/>
                          <a:ea typeface="ＭＳ Ｐゴシック" pitchFamily="50" charset="-128"/>
                        </a:rPr>
                        <a:t>Category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CO</a:t>
                      </a:r>
                      <a:r>
                        <a:rPr kumimoji="1" lang="en-GB" altLang="ja-JP" sz="1200" b="1" i="0" u="none" strike="noStrike" cap="none" normalizeH="0" baseline="0" dirty="0">
                          <a:ln>
                            <a:noFill/>
                          </a:ln>
                          <a:solidFill>
                            <a:srgbClr val="FFFFFF"/>
                          </a:solidFill>
                          <a:effectLst/>
                          <a:latin typeface="+mj-lt"/>
                          <a:ea typeface="ＭＳ Ｐゴシック" pitchFamily="50" charset="-128"/>
                        </a:rPr>
                        <a:t>2</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1" i="0" u="none" strike="noStrike" cap="none" normalizeH="0" baseline="0" dirty="0">
                          <a:ln>
                            <a:noFill/>
                          </a:ln>
                          <a:solidFill>
                            <a:srgbClr val="FFFFFF"/>
                          </a:solidFill>
                          <a:effectLst/>
                          <a:latin typeface="+mj-lt"/>
                          <a:ea typeface="ＭＳ Ｐゴシック" pitchFamily="50" charset="-128"/>
                        </a:rPr>
                        <a:t>CH</a:t>
                      </a:r>
                      <a:r>
                        <a:rPr kumimoji="1" lang="en-GB" altLang="ja-JP" sz="1200" b="1" i="0" u="none" strike="noStrike" cap="none" normalizeH="0" baseline="0" dirty="0">
                          <a:ln>
                            <a:noFill/>
                          </a:ln>
                          <a:solidFill>
                            <a:srgbClr val="FFFFFF"/>
                          </a:solidFill>
                          <a:effectLst/>
                          <a:latin typeface="+mj-lt"/>
                          <a:ea typeface="ＭＳ Ｐゴシック" pitchFamily="50" charset="-128"/>
                        </a:rPr>
                        <a:t>4</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F-gases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2C1: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Iron and Steel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2C2: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Ferroalloys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18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2C3: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Aluminium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8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2C4: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Magnesium Production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045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2C5: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Lead Production</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9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2C6: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Zinc Production</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4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2C7: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Other </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22</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27132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47106"/>
          </a:xfrm>
          <a:prstGeom prst="rect">
            <a:avLst/>
          </a:prstGeom>
        </p:spPr>
      </p:pic>
      <p:sp>
        <p:nvSpPr>
          <p:cNvPr id="5" name="Content Placeholder 2"/>
          <p:cNvSpPr>
            <a:spLocks noGrp="1"/>
          </p:cNvSpPr>
          <p:nvPr>
            <p:ph idx="1"/>
          </p:nvPr>
        </p:nvSpPr>
        <p:spPr>
          <a:xfrm>
            <a:off x="3508745" y="5883563"/>
            <a:ext cx="5560826" cy="884061"/>
          </a:xfrm>
        </p:spPr>
        <p:txBody>
          <a:bodyPr/>
          <a:lstStyle/>
          <a:p>
            <a:pPr marL="0" indent="0">
              <a:buNone/>
            </a:pPr>
            <a:r>
              <a:rPr lang="en-GB" sz="1600" b="1" u="sng" dirty="0">
                <a:solidFill>
                  <a:schemeClr val="tx1"/>
                </a:solidFill>
                <a:latin typeface="Arial Narrow" panose="020B0606020202030204" pitchFamily="34" charset="0"/>
              </a:rPr>
              <a:t>Iron Production:</a:t>
            </a:r>
            <a:r>
              <a:rPr lang="en-GB" sz="1600" b="1" dirty="0">
                <a:solidFill>
                  <a:schemeClr val="tx1"/>
                </a:solidFill>
                <a:latin typeface="Arial Narrow" panose="020B0606020202030204" pitchFamily="34" charset="0"/>
              </a:rPr>
              <a:t>           + Iron Ore = Iron + Carbon Dioxide </a:t>
            </a:r>
            <a:r>
              <a:rPr lang="en-GB" sz="1600" b="1" dirty="0">
                <a:solidFill>
                  <a:srgbClr val="0070C0"/>
                </a:solidFill>
                <a:latin typeface="Arial Narrow" panose="020B0606020202030204" pitchFamily="34" charset="0"/>
              </a:rPr>
              <a:t>(</a:t>
            </a:r>
            <a:r>
              <a:rPr lang="en-GB" sz="1600" b="1" u="sng" dirty="0">
                <a:solidFill>
                  <a:srgbClr val="0070C0"/>
                </a:solidFill>
                <a:latin typeface="Arial Narrow" panose="020B0606020202030204" pitchFamily="34" charset="0"/>
              </a:rPr>
              <a:t>IPPU</a:t>
            </a:r>
            <a:r>
              <a:rPr lang="en-GB" sz="1600" b="1" dirty="0">
                <a:solidFill>
                  <a:srgbClr val="0070C0"/>
                </a:solidFill>
                <a:latin typeface="Arial Narrow" panose="020B0606020202030204" pitchFamily="34" charset="0"/>
              </a:rPr>
              <a:t>)</a:t>
            </a:r>
          </a:p>
          <a:p>
            <a:pPr marL="0" indent="0">
              <a:buNone/>
            </a:pPr>
            <a:r>
              <a:rPr lang="en-GB" sz="1600" b="1" dirty="0">
                <a:solidFill>
                  <a:schemeClr val="tx1"/>
                </a:solidFill>
                <a:latin typeface="Arial Narrow" panose="020B0606020202030204" pitchFamily="34" charset="0"/>
              </a:rPr>
              <a:t>                            Coke </a:t>
            </a:r>
          </a:p>
          <a:p>
            <a:pPr marL="0" indent="0">
              <a:buNone/>
            </a:pPr>
            <a:r>
              <a:rPr lang="en-GB" sz="1600" b="1" dirty="0">
                <a:solidFill>
                  <a:schemeClr val="tx1"/>
                </a:solidFill>
                <a:latin typeface="Arial Narrow" panose="020B0606020202030204" pitchFamily="34" charset="0"/>
              </a:rPr>
              <a:t>      </a:t>
            </a:r>
            <a:r>
              <a:rPr lang="en-GB" sz="1600" b="1" u="sng" dirty="0">
                <a:solidFill>
                  <a:schemeClr val="tx1"/>
                </a:solidFill>
                <a:latin typeface="Arial Narrow" panose="020B0606020202030204" pitchFamily="34" charset="0"/>
              </a:rPr>
              <a:t>Combustion:</a:t>
            </a:r>
            <a:r>
              <a:rPr lang="en-GB" sz="1600" b="1" dirty="0">
                <a:solidFill>
                  <a:schemeClr val="tx1"/>
                </a:solidFill>
                <a:latin typeface="Arial Narrow" panose="020B0606020202030204" pitchFamily="34" charset="0"/>
              </a:rPr>
              <a:t>           + Oxygen = Carbon Dioxide + (</a:t>
            </a:r>
            <a:r>
              <a:rPr lang="en-GB" sz="1600" b="1" i="1" dirty="0">
                <a:solidFill>
                  <a:schemeClr val="tx1"/>
                </a:solidFill>
                <a:latin typeface="Arial Narrow" panose="020B0606020202030204" pitchFamily="34" charset="0"/>
              </a:rPr>
              <a:t>Heat)</a:t>
            </a:r>
            <a:r>
              <a:rPr lang="en-GB" sz="1600" b="1" dirty="0">
                <a:solidFill>
                  <a:schemeClr val="tx1"/>
                </a:solidFill>
                <a:latin typeface="Arial Narrow" panose="020B0606020202030204" pitchFamily="34" charset="0"/>
              </a:rPr>
              <a:t> </a:t>
            </a:r>
            <a:r>
              <a:rPr lang="en-GB" sz="1600" b="1" dirty="0">
                <a:solidFill>
                  <a:srgbClr val="0070C0"/>
                </a:solidFill>
                <a:latin typeface="Arial Narrow" panose="020B0606020202030204" pitchFamily="34" charset="0"/>
              </a:rPr>
              <a:t>(</a:t>
            </a:r>
            <a:r>
              <a:rPr lang="en-GB" sz="1600" b="1" u="sng" dirty="0">
                <a:solidFill>
                  <a:srgbClr val="0070C0"/>
                </a:solidFill>
                <a:latin typeface="Arial Narrow" panose="020B0606020202030204" pitchFamily="34" charset="0"/>
              </a:rPr>
              <a:t>IPPU</a:t>
            </a:r>
            <a:r>
              <a:rPr lang="en-GB" sz="1600" b="1" dirty="0">
                <a:solidFill>
                  <a:srgbClr val="0070C0"/>
                </a:solidFill>
                <a:latin typeface="Arial Narrow" panose="020B0606020202030204" pitchFamily="34" charset="0"/>
              </a:rPr>
              <a:t>)</a:t>
            </a:r>
          </a:p>
        </p:txBody>
      </p:sp>
      <p:sp>
        <p:nvSpPr>
          <p:cNvPr id="4" name="Content Placeholder 2"/>
          <p:cNvSpPr txBox="1">
            <a:spLocks/>
          </p:cNvSpPr>
          <p:nvPr/>
        </p:nvSpPr>
        <p:spPr bwMode="auto">
          <a:xfrm>
            <a:off x="0" y="0"/>
            <a:ext cx="55045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800" b="1" i="1" kern="0" dirty="0">
                <a:solidFill>
                  <a:schemeClr val="tx1"/>
                </a:solidFill>
                <a:latin typeface="Arial Narrow" panose="020B0606020202030204" pitchFamily="34" charset="0"/>
              </a:rPr>
              <a:t>Image: applied from </a:t>
            </a:r>
            <a:r>
              <a:rPr lang="en-GB" sz="800" b="1" i="1" kern="0" dirty="0" err="1">
                <a:solidFill>
                  <a:schemeClr val="tx1"/>
                </a:solidFill>
                <a:latin typeface="Arial Narrow" panose="020B0606020202030204" pitchFamily="34" charset="0"/>
              </a:rPr>
              <a:t>MetalPass</a:t>
            </a:r>
            <a:r>
              <a:rPr kumimoji="0" lang="en-GB" sz="800" b="1" i="1" dirty="0">
                <a:solidFill>
                  <a:prstClr val="black"/>
                </a:solidFill>
                <a:latin typeface="Arial Narrow" panose="020B0606020202030204" pitchFamily="34" charset="0"/>
                <a:ea typeface="+mj-ea"/>
                <a:cs typeface="+mj-cs"/>
              </a:rPr>
              <a:t> </a:t>
            </a:r>
            <a:r>
              <a:rPr lang="en-GB" sz="800" dirty="0">
                <a:latin typeface="Arial Narrow" panose="020B0606020202030204" pitchFamily="34" charset="0"/>
                <a:hlinkClick r:id="rId3"/>
              </a:rPr>
              <a:t>http://www.metalpass.com/metaldoc/paper.aspx?docID=251</a:t>
            </a:r>
            <a:r>
              <a:rPr kumimoji="0" lang="en-GB" sz="800" dirty="0">
                <a:solidFill>
                  <a:prstClr val="black"/>
                </a:solidFill>
                <a:latin typeface="Arial Narrow" panose="020B0606020202030204" pitchFamily="34" charset="0"/>
                <a:ea typeface="+mj-ea"/>
                <a:cs typeface="+mj-cs"/>
              </a:rPr>
              <a:t> </a:t>
            </a:r>
            <a:r>
              <a:rPr kumimoji="0" lang="en-GB" sz="800" i="1" dirty="0">
                <a:solidFill>
                  <a:prstClr val="black"/>
                </a:solidFill>
                <a:latin typeface="Arial Narrow" panose="020B0606020202030204" pitchFamily="34" charset="0"/>
                <a:ea typeface="+mj-ea"/>
                <a:cs typeface="+mj-cs"/>
              </a:rPr>
              <a:t>(as of March, 1 , 2015</a:t>
            </a:r>
            <a:r>
              <a:rPr kumimoji="0" lang="en-GB" sz="800" dirty="0">
                <a:solidFill>
                  <a:prstClr val="black"/>
                </a:solidFill>
                <a:latin typeface="Arial Narrow" panose="020B0606020202030204" pitchFamily="34" charset="0"/>
                <a:ea typeface="+mj-ea"/>
                <a:cs typeface="+mj-cs"/>
              </a:rPr>
              <a:t>) </a:t>
            </a:r>
            <a:br>
              <a:rPr kumimoji="0" lang="en-GB" sz="1600" dirty="0">
                <a:solidFill>
                  <a:prstClr val="black"/>
                </a:solidFill>
                <a:latin typeface="Calibri Light" panose="020F0302020204030204"/>
                <a:ea typeface="+mj-ea"/>
                <a:cs typeface="+mj-cs"/>
              </a:rPr>
            </a:br>
            <a:endParaRPr lang="en-GB" sz="1600" b="1" kern="0" dirty="0">
              <a:solidFill>
                <a:srgbClr val="0070C0"/>
              </a:solidFill>
              <a:latin typeface="Arial Narrow" panose="020B0606020202030204" pitchFamily="34" charset="0"/>
            </a:endParaRPr>
          </a:p>
          <a:p>
            <a:pPr marL="0" indent="0">
              <a:buFontTx/>
              <a:buNone/>
            </a:pPr>
            <a:endParaRPr lang="en-GB" sz="1200" kern="0" dirty="0"/>
          </a:p>
        </p:txBody>
      </p:sp>
      <p:sp>
        <p:nvSpPr>
          <p:cNvPr id="6" name="Content Placeholder 2"/>
          <p:cNvSpPr txBox="1">
            <a:spLocks/>
          </p:cNvSpPr>
          <p:nvPr/>
        </p:nvSpPr>
        <p:spPr bwMode="auto">
          <a:xfrm>
            <a:off x="138223" y="5883563"/>
            <a:ext cx="3232298" cy="97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None/>
            </a:pPr>
            <a:r>
              <a:rPr lang="en-GB" sz="1600" b="1" u="sng" kern="0" dirty="0">
                <a:solidFill>
                  <a:schemeClr val="tx1"/>
                </a:solidFill>
                <a:latin typeface="Arial Narrow" panose="020B0606020202030204" pitchFamily="34" charset="0"/>
              </a:rPr>
              <a:t>Coke production</a:t>
            </a:r>
            <a:r>
              <a:rPr lang="en-GB" sz="1600" b="1" kern="0" dirty="0">
                <a:solidFill>
                  <a:schemeClr val="tx1"/>
                </a:solidFill>
                <a:latin typeface="Arial Narrow" panose="020B0606020202030204" pitchFamily="34" charset="0"/>
              </a:rPr>
              <a:t>:  </a:t>
            </a:r>
            <a:r>
              <a:rPr lang="en-GB" sz="1600" b="1" kern="0" dirty="0">
                <a:solidFill>
                  <a:srgbClr val="0070C0"/>
                </a:solidFill>
                <a:latin typeface="Arial Narrow" panose="020B0606020202030204" pitchFamily="34" charset="0"/>
              </a:rPr>
              <a:t>(Energy)</a:t>
            </a:r>
            <a:endParaRPr lang="en-GB" sz="1200" kern="0" dirty="0">
              <a:solidFill>
                <a:srgbClr val="0070C0"/>
              </a:solidFill>
              <a:latin typeface="Arial Narrow" panose="020B0606020202030204" pitchFamily="34" charset="0"/>
            </a:endParaRPr>
          </a:p>
          <a:p>
            <a:pPr marL="0" indent="0">
              <a:buFontTx/>
              <a:buNone/>
            </a:pPr>
            <a:r>
              <a:rPr lang="en-GB" sz="1600" b="1" kern="0" dirty="0">
                <a:solidFill>
                  <a:schemeClr val="tx1"/>
                </a:solidFill>
                <a:latin typeface="Arial Narrow" panose="020B0606020202030204" pitchFamily="34" charset="0"/>
              </a:rPr>
              <a:t>Coal + (</a:t>
            </a:r>
            <a:r>
              <a:rPr lang="en-GB" sz="1600" b="1" i="1" kern="0" dirty="0">
                <a:solidFill>
                  <a:schemeClr val="tx1"/>
                </a:solidFill>
                <a:latin typeface="Arial Narrow" panose="020B0606020202030204" pitchFamily="34" charset="0"/>
              </a:rPr>
              <a:t>Heat)</a:t>
            </a:r>
            <a:r>
              <a:rPr lang="en-GB" sz="1600" b="1" kern="0" dirty="0">
                <a:solidFill>
                  <a:schemeClr val="tx1"/>
                </a:solidFill>
                <a:latin typeface="Arial Narrow" panose="020B0606020202030204" pitchFamily="34" charset="0"/>
              </a:rPr>
              <a:t> = Coke + Carbon Dioxide</a:t>
            </a:r>
          </a:p>
        </p:txBody>
      </p:sp>
      <p:cxnSp>
        <p:nvCxnSpPr>
          <p:cNvPr id="7" name="Straight Connector 6"/>
          <p:cNvCxnSpPr/>
          <p:nvPr/>
        </p:nvCxnSpPr>
        <p:spPr>
          <a:xfrm>
            <a:off x="138223" y="5904891"/>
            <a:ext cx="86230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62188" y="897487"/>
            <a:ext cx="6862139" cy="2123658"/>
          </a:xfrm>
          <a:prstGeom prst="rect">
            <a:avLst/>
          </a:prstGeom>
          <a:noFill/>
          <a:ln w="9525" algn="ctr">
            <a:noFill/>
            <a:miter lim="800000"/>
            <a:headEnd/>
            <a:tailEnd/>
          </a:ln>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0"/>
              </a:spcAft>
              <a:buFont typeface="Wingdings" pitchFamily="2" charset="2"/>
              <a:buNone/>
            </a:pPr>
            <a:r>
              <a:rPr kumimoji="1" lang="en-US" altLang="ja-JP" sz="1800" b="1" dirty="0">
                <a:solidFill>
                  <a:srgbClr val="5492CD"/>
                </a:solidFill>
                <a:latin typeface="+mj-lt"/>
                <a:ea typeface="ＭＳ Ｐゴシック" pitchFamily="50" charset="-128"/>
              </a:rPr>
              <a:t>CO</a:t>
            </a:r>
            <a:r>
              <a:rPr kumimoji="1" lang="en-US" altLang="ja-JP" sz="1800" b="1" baseline="-25000" dirty="0">
                <a:solidFill>
                  <a:srgbClr val="5492CD"/>
                </a:solidFill>
                <a:latin typeface="+mj-lt"/>
                <a:ea typeface="ＭＳ Ｐゴシック" pitchFamily="50" charset="-128"/>
              </a:rPr>
              <a:t>2</a:t>
            </a:r>
            <a:r>
              <a:rPr kumimoji="1" lang="en-US" altLang="ja-JP" sz="1800" b="1" dirty="0">
                <a:solidFill>
                  <a:srgbClr val="5492CD"/>
                </a:solidFill>
                <a:latin typeface="+mj-lt"/>
                <a:ea typeface="ＭＳ Ｐゴシック" pitchFamily="50" charset="-128"/>
              </a:rPr>
              <a:t> emissions from Iron &amp; Steel production:</a:t>
            </a:r>
          </a:p>
          <a:p>
            <a:pPr eaLnBrk="1" hangingPunct="1">
              <a:spcAft>
                <a:spcPts val="0"/>
              </a:spcAft>
            </a:pPr>
            <a:endParaRPr kumimoji="1" lang="en-US" altLang="ja-JP" sz="1000" b="1" dirty="0">
              <a:solidFill>
                <a:srgbClr val="5492CD"/>
              </a:solidFill>
              <a:latin typeface="+mj-lt"/>
              <a:ea typeface="ＭＳ Ｐゴシック" pitchFamily="50" charset="-128"/>
            </a:endParaRPr>
          </a:p>
          <a:p>
            <a:pPr eaLnBrk="1" hangingPunct="1">
              <a:spcAft>
                <a:spcPts val="0"/>
              </a:spcAft>
            </a:pPr>
            <a:r>
              <a:rPr kumimoji="1" lang="en-US" altLang="ja-JP" sz="1800" b="1" dirty="0">
                <a:solidFill>
                  <a:srgbClr val="5492CD"/>
                </a:solidFill>
                <a:latin typeface="+mj-lt"/>
                <a:ea typeface="ＭＳ Ｐゴシック" pitchFamily="50" charset="-128"/>
              </a:rPr>
              <a:t>                   </a:t>
            </a:r>
            <a:r>
              <a:rPr lang="en-US" altLang="ja-JP" sz="1800" b="1" dirty="0">
                <a:solidFill>
                  <a:srgbClr val="5492CD"/>
                </a:solidFill>
                <a:latin typeface="+mj-lt"/>
                <a:ea typeface="ＭＳ Ｐゴシック" pitchFamily="50" charset="-128"/>
              </a:rPr>
              <a:t>CO2 Emissions</a:t>
            </a:r>
            <a:r>
              <a:rPr kumimoji="1" lang="en-US" altLang="ja-JP" sz="1800" b="1" dirty="0">
                <a:solidFill>
                  <a:srgbClr val="5492CD"/>
                </a:solidFill>
                <a:latin typeface="+mj-lt"/>
                <a:ea typeface="ＭＳ Ｐゴシック" pitchFamily="50" charset="-128"/>
              </a:rPr>
              <a:t> = </a:t>
            </a:r>
            <a:r>
              <a:rPr kumimoji="1" lang="el-GR" altLang="ja-JP" sz="1800" b="1" dirty="0">
                <a:solidFill>
                  <a:srgbClr val="5492CD"/>
                </a:solidFill>
                <a:latin typeface="+mj-lt"/>
                <a:ea typeface="ＭＳ Ｐゴシック" pitchFamily="50" charset="-128"/>
                <a:cs typeface="Arial" pitchFamily="34" charset="0"/>
              </a:rPr>
              <a:t>Σ</a:t>
            </a:r>
            <a:r>
              <a:rPr kumimoji="1" lang="en-US" altLang="ja-JP" sz="1800" b="1" dirty="0">
                <a:solidFill>
                  <a:srgbClr val="5492CD"/>
                </a:solidFill>
                <a:latin typeface="+mj-lt"/>
                <a:ea typeface="ＭＳ Ｐゴシック" pitchFamily="50" charset="-128"/>
                <a:cs typeface="Arial" pitchFamily="34" charset="0"/>
              </a:rPr>
              <a:t>(</a:t>
            </a:r>
            <a:r>
              <a:rPr kumimoji="1" lang="en-US" altLang="ja-JP" sz="1800" b="1" dirty="0" err="1">
                <a:solidFill>
                  <a:srgbClr val="5492CD"/>
                </a:solidFill>
                <a:latin typeface="+mj-lt"/>
                <a:ea typeface="ＭＳ Ｐゴシック" pitchFamily="50" charset="-128"/>
              </a:rPr>
              <a:t>AD</a:t>
            </a:r>
            <a:r>
              <a:rPr kumimoji="1" lang="en-US" altLang="ja-JP" sz="1800" b="1" i="1" baseline="-25000" dirty="0" err="1">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x </a:t>
            </a:r>
            <a:r>
              <a:rPr kumimoji="1" lang="en-US" altLang="ja-JP" sz="1800" b="1" dirty="0" err="1">
                <a:solidFill>
                  <a:srgbClr val="5492CD"/>
                </a:solidFill>
                <a:latin typeface="+mj-lt"/>
                <a:ea typeface="ＭＳ Ｐゴシック" pitchFamily="50" charset="-128"/>
              </a:rPr>
              <a:t>EF</a:t>
            </a:r>
            <a:r>
              <a:rPr kumimoji="1" lang="en-US" altLang="ja-JP" sz="1800" b="1" i="1" baseline="-25000" dirty="0" err="1">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a:t>
            </a:r>
          </a:p>
          <a:p>
            <a:pPr eaLnBrk="1" hangingPunct="1">
              <a:spcAft>
                <a:spcPts val="0"/>
              </a:spcAft>
              <a:buFont typeface="Wingdings" pitchFamily="2" charset="2"/>
              <a:buNone/>
            </a:pPr>
            <a:r>
              <a:rPr kumimoji="1" lang="en-US" altLang="ja-JP" sz="1800" b="1" dirty="0" err="1">
                <a:solidFill>
                  <a:srgbClr val="5492CD"/>
                </a:solidFill>
                <a:latin typeface="+mj-lt"/>
                <a:ea typeface="ＭＳ Ｐゴシック" pitchFamily="50" charset="-128"/>
              </a:rPr>
              <a:t>AD</a:t>
            </a:r>
            <a:r>
              <a:rPr kumimoji="1" lang="en-US" altLang="ja-JP" sz="1800" b="1" i="1" baseline="-25000" dirty="0" err="1">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 </a:t>
            </a:r>
            <a:r>
              <a:rPr kumimoji="1" lang="en-US" altLang="ja-JP" sz="1800" dirty="0">
                <a:solidFill>
                  <a:srgbClr val="5492CD"/>
                </a:solidFill>
                <a:latin typeface="+mj-lt"/>
                <a:ea typeface="ＭＳ Ｐゴシック" pitchFamily="50" charset="-128"/>
              </a:rPr>
              <a:t>quantity of material </a:t>
            </a:r>
            <a:r>
              <a:rPr kumimoji="1" lang="en-US" altLang="ja-JP" sz="1800" i="1" dirty="0" err="1">
                <a:solidFill>
                  <a:srgbClr val="5492CD"/>
                </a:solidFill>
                <a:latin typeface="+mj-lt"/>
                <a:ea typeface="ＭＳ Ｐゴシック" pitchFamily="50" charset="-128"/>
              </a:rPr>
              <a:t>i</a:t>
            </a:r>
            <a:r>
              <a:rPr kumimoji="1" lang="en-US" altLang="ja-JP" sz="1800" dirty="0">
                <a:solidFill>
                  <a:srgbClr val="5492CD"/>
                </a:solidFill>
                <a:latin typeface="+mj-lt"/>
                <a:ea typeface="ＭＳ Ｐゴシック" pitchFamily="50" charset="-128"/>
              </a:rPr>
              <a:t>, </a:t>
            </a:r>
            <a:r>
              <a:rPr kumimoji="1" lang="en-US" altLang="ja-JP" sz="1800" dirty="0" err="1">
                <a:solidFill>
                  <a:srgbClr val="5492CD"/>
                </a:solidFill>
                <a:latin typeface="+mj-lt"/>
                <a:ea typeface="ＭＳ Ｐゴシック" pitchFamily="50" charset="-128"/>
              </a:rPr>
              <a:t>tonnes</a:t>
            </a:r>
            <a:endParaRPr kumimoji="1" lang="en-US" altLang="ja-JP" sz="1800" dirty="0">
              <a:solidFill>
                <a:srgbClr val="5492CD"/>
              </a:solidFill>
              <a:latin typeface="+mj-lt"/>
              <a:ea typeface="ＭＳ Ｐゴシック" pitchFamily="50" charset="-128"/>
            </a:endParaRPr>
          </a:p>
          <a:p>
            <a:pPr eaLnBrk="1" hangingPunct="1">
              <a:spcAft>
                <a:spcPts val="0"/>
              </a:spcAft>
              <a:buFont typeface="Wingdings" pitchFamily="2" charset="2"/>
              <a:buNone/>
            </a:pPr>
            <a:r>
              <a:rPr kumimoji="1" lang="en-US" altLang="ja-JP" sz="1800" b="1" dirty="0" err="1">
                <a:solidFill>
                  <a:srgbClr val="5492CD"/>
                </a:solidFill>
                <a:latin typeface="+mj-lt"/>
                <a:ea typeface="ＭＳ Ｐゴシック" pitchFamily="50" charset="-128"/>
              </a:rPr>
              <a:t>EF</a:t>
            </a:r>
            <a:r>
              <a:rPr kumimoji="1" lang="en-US" altLang="ja-JP" sz="1800" b="1" i="1" baseline="-25000" dirty="0" err="1">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 </a:t>
            </a:r>
            <a:r>
              <a:rPr kumimoji="1" lang="en-US" altLang="ja-JP" sz="1800" dirty="0">
                <a:solidFill>
                  <a:srgbClr val="5492CD"/>
                </a:solidFill>
                <a:latin typeface="+mj-lt"/>
                <a:ea typeface="ＭＳ Ｐゴシック" pitchFamily="50" charset="-128"/>
              </a:rPr>
              <a:t>emission factor for production of material </a:t>
            </a:r>
            <a:r>
              <a:rPr kumimoji="1" lang="en-US" altLang="ja-JP" sz="1800" i="1" dirty="0" err="1">
                <a:solidFill>
                  <a:srgbClr val="5492CD"/>
                </a:solidFill>
                <a:latin typeface="+mj-lt"/>
                <a:ea typeface="ＭＳ Ｐゴシック" pitchFamily="50" charset="-128"/>
              </a:rPr>
              <a:t>i</a:t>
            </a:r>
            <a:r>
              <a:rPr kumimoji="1" lang="en-US" altLang="ja-JP" sz="1800" dirty="0">
                <a:solidFill>
                  <a:srgbClr val="5492CD"/>
                </a:solidFill>
                <a:latin typeface="+mj-lt"/>
                <a:ea typeface="ＭＳ Ｐゴシック" pitchFamily="50" charset="-128"/>
              </a:rPr>
              <a:t>, </a:t>
            </a:r>
            <a:br>
              <a:rPr kumimoji="1" lang="en-US" altLang="ja-JP" sz="1800" dirty="0">
                <a:solidFill>
                  <a:srgbClr val="5492CD"/>
                </a:solidFill>
                <a:latin typeface="+mj-lt"/>
                <a:ea typeface="ＭＳ Ｐゴシック" pitchFamily="50" charset="-128"/>
              </a:rPr>
            </a:br>
            <a:r>
              <a:rPr kumimoji="1" lang="en-US" altLang="ja-JP" sz="1800" dirty="0">
                <a:solidFill>
                  <a:srgbClr val="5492CD"/>
                </a:solidFill>
                <a:latin typeface="+mj-lt"/>
                <a:ea typeface="ＭＳ Ｐゴシック" pitchFamily="50" charset="-128"/>
              </a:rPr>
              <a:t>                            </a:t>
            </a:r>
            <a:r>
              <a:rPr kumimoji="1" lang="en-US" altLang="ja-JP" sz="1800" dirty="0" err="1">
                <a:solidFill>
                  <a:srgbClr val="5492CD"/>
                </a:solidFill>
                <a:latin typeface="+mj-lt"/>
                <a:ea typeface="ＭＳ Ｐゴシック" pitchFamily="50" charset="-128"/>
              </a:rPr>
              <a:t>tonnes</a:t>
            </a:r>
            <a:r>
              <a:rPr kumimoji="1" lang="en-US" altLang="ja-JP" sz="1800" dirty="0">
                <a:solidFill>
                  <a:srgbClr val="5492CD"/>
                </a:solidFill>
                <a:latin typeface="+mj-lt"/>
                <a:ea typeface="ＭＳ Ｐゴシック" pitchFamily="50" charset="-128"/>
              </a:rPr>
              <a:t> CO</a:t>
            </a:r>
            <a:r>
              <a:rPr kumimoji="1" lang="en-US" altLang="ja-JP" sz="1800" baseline="-25000" dirty="0">
                <a:solidFill>
                  <a:srgbClr val="5492CD"/>
                </a:solidFill>
                <a:latin typeface="+mj-lt"/>
                <a:ea typeface="ＭＳ Ｐゴシック" pitchFamily="50" charset="-128"/>
              </a:rPr>
              <a:t>2</a:t>
            </a:r>
            <a:r>
              <a:rPr kumimoji="1" lang="en-US" altLang="ja-JP" sz="1800" dirty="0">
                <a:solidFill>
                  <a:srgbClr val="5492CD"/>
                </a:solidFill>
                <a:latin typeface="+mj-lt"/>
                <a:ea typeface="ＭＳ Ｐゴシック" pitchFamily="50" charset="-128"/>
              </a:rPr>
              <a:t>/</a:t>
            </a:r>
            <a:r>
              <a:rPr kumimoji="1" lang="en-US" altLang="ja-JP" sz="1800" dirty="0" err="1">
                <a:solidFill>
                  <a:srgbClr val="5492CD"/>
                </a:solidFill>
                <a:latin typeface="+mj-lt"/>
                <a:ea typeface="ＭＳ Ｐゴシック" pitchFamily="50" charset="-128"/>
              </a:rPr>
              <a:t>tonne</a:t>
            </a:r>
            <a:r>
              <a:rPr kumimoji="1" lang="en-US" altLang="ja-JP" sz="1800" dirty="0">
                <a:solidFill>
                  <a:srgbClr val="5492CD"/>
                </a:solidFill>
                <a:latin typeface="+mj-lt"/>
                <a:ea typeface="ＭＳ Ｐゴシック" pitchFamily="50" charset="-128"/>
              </a:rPr>
              <a:t> material </a:t>
            </a:r>
            <a:r>
              <a:rPr kumimoji="1" lang="en-US" altLang="ja-JP" sz="1800" i="1" dirty="0" err="1">
                <a:solidFill>
                  <a:srgbClr val="5492CD"/>
                </a:solidFill>
                <a:latin typeface="+mj-lt"/>
                <a:ea typeface="ＭＳ Ｐゴシック" pitchFamily="50" charset="-128"/>
              </a:rPr>
              <a:t>i</a:t>
            </a:r>
            <a:r>
              <a:rPr kumimoji="1" lang="en-US" altLang="ja-JP" sz="1800" dirty="0">
                <a:solidFill>
                  <a:srgbClr val="5492CD"/>
                </a:solidFill>
                <a:latin typeface="+mj-lt"/>
                <a:ea typeface="ＭＳ Ｐゴシック" pitchFamily="50" charset="-128"/>
              </a:rPr>
              <a:t> produced</a:t>
            </a:r>
          </a:p>
        </p:txBody>
      </p:sp>
      <p:sp>
        <p:nvSpPr>
          <p:cNvPr id="6" name="Rounded Rectangle 5"/>
          <p:cNvSpPr/>
          <p:nvPr/>
        </p:nvSpPr>
        <p:spPr>
          <a:xfrm>
            <a:off x="1619672" y="1512562"/>
            <a:ext cx="3744415" cy="376603"/>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253" name="Rectangle 13"/>
          <p:cNvSpPr>
            <a:spLocks noGrp="1" noChangeArrowheads="1"/>
          </p:cNvSpPr>
          <p:nvPr>
            <p:ph type="title"/>
          </p:nvPr>
        </p:nvSpPr>
        <p:spPr>
          <a:xfrm>
            <a:off x="638026" y="0"/>
            <a:ext cx="8808983" cy="9055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2C1: CO</a:t>
            </a:r>
            <a:r>
              <a:rPr lang="en-GB" altLang="ja-JP" baseline="-25000" dirty="0"/>
              <a:t>2</a:t>
            </a:r>
            <a:r>
              <a:rPr lang="en-GB" altLang="ja-JP" dirty="0"/>
              <a:t> from Iron and Steel Production (Tier 1)</a:t>
            </a:r>
          </a:p>
        </p:txBody>
      </p:sp>
      <p:sp>
        <p:nvSpPr>
          <p:cNvPr id="2" name="Content Placeholder 1"/>
          <p:cNvSpPr>
            <a:spLocks noGrp="1"/>
          </p:cNvSpPr>
          <p:nvPr>
            <p:ph idx="1"/>
          </p:nvPr>
        </p:nvSpPr>
        <p:spPr/>
        <p:txBody>
          <a:bodyPr/>
          <a:lstStyle/>
          <a:p>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416342755"/>
              </p:ext>
            </p:extLst>
          </p:nvPr>
        </p:nvGraphicFramePr>
        <p:xfrm>
          <a:off x="251520" y="3021145"/>
          <a:ext cx="8712968" cy="3720222"/>
        </p:xfrm>
        <a:graphic>
          <a:graphicData uri="http://schemas.openxmlformats.org/drawingml/2006/table">
            <a:tbl>
              <a:tblPr firstRow="1" bandRow="1">
                <a:tableStyleId>{5C22544A-7EE6-4342-B048-85BDC9FD1C3A}</a:tableStyleId>
              </a:tblPr>
              <a:tblGrid>
                <a:gridCol w="5149945">
                  <a:extLst>
                    <a:ext uri="{9D8B030D-6E8A-4147-A177-3AD203B41FA5}">
                      <a16:colId xmlns:a16="http://schemas.microsoft.com/office/drawing/2014/main" val="20000"/>
                    </a:ext>
                  </a:extLst>
                </a:gridCol>
                <a:gridCol w="1279562">
                  <a:extLst>
                    <a:ext uri="{9D8B030D-6E8A-4147-A177-3AD203B41FA5}">
                      <a16:colId xmlns:a16="http://schemas.microsoft.com/office/drawing/2014/main" val="20001"/>
                    </a:ext>
                  </a:extLst>
                </a:gridCol>
                <a:gridCol w="2283461">
                  <a:extLst>
                    <a:ext uri="{9D8B030D-6E8A-4147-A177-3AD203B41FA5}">
                      <a16:colId xmlns:a16="http://schemas.microsoft.com/office/drawing/2014/main" val="20002"/>
                    </a:ext>
                  </a:extLst>
                </a:gridCol>
              </a:tblGrid>
              <a:tr h="593985">
                <a:tc rowSpan="2">
                  <a:txBody>
                    <a:bodyPr/>
                    <a:lstStyle/>
                    <a:p>
                      <a:pPr algn="ctr"/>
                      <a:r>
                        <a:rPr kumimoji="1" lang="en-US" altLang="ja-JP" sz="2800" b="1" dirty="0">
                          <a:solidFill>
                            <a:schemeClr val="bg1"/>
                          </a:solidFill>
                          <a:latin typeface="Arial Narrow" panose="020B0606020202030204" pitchFamily="34" charset="0"/>
                          <a:ea typeface="ＭＳ Ｐゴシック" pitchFamily="50" charset="-128"/>
                        </a:rPr>
                        <a:t>Material </a:t>
                      </a:r>
                      <a:r>
                        <a:rPr kumimoji="1" lang="en-US" altLang="ja-JP" sz="2800" b="1" i="1" dirty="0" err="1">
                          <a:solidFill>
                            <a:schemeClr val="bg1"/>
                          </a:solidFill>
                          <a:latin typeface="Arial Narrow" panose="020B0606020202030204" pitchFamily="34" charset="0"/>
                          <a:ea typeface="ＭＳ Ｐゴシック" pitchFamily="50" charset="-128"/>
                        </a:rPr>
                        <a:t>i</a:t>
                      </a:r>
                      <a:r>
                        <a:rPr kumimoji="1" lang="en-US" altLang="ja-JP" sz="2800" b="1" dirty="0">
                          <a:solidFill>
                            <a:schemeClr val="bg1"/>
                          </a:solidFill>
                          <a:latin typeface="Arial Narrow" panose="020B0606020202030204" pitchFamily="34" charset="0"/>
                          <a:ea typeface="ＭＳ Ｐゴシック" pitchFamily="50" charset="-128"/>
                        </a:rPr>
                        <a:t> </a:t>
                      </a:r>
                      <a:endParaRPr lang="en-GB" sz="2800" dirty="0">
                        <a:solidFill>
                          <a:schemeClr val="bg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latin typeface="Arial Narrow" panose="020B0606020202030204" pitchFamily="34" charset="0"/>
                        </a:rPr>
                        <a:t>Default EF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C00000"/>
                          </a:solidFill>
                          <a:latin typeface="Arial Narrow" panose="020B0606020202030204" pitchFamily="34" charset="0"/>
                          <a:ea typeface="ＭＳ Ｐゴシック" pitchFamily="50" charset="-128"/>
                        </a:rPr>
                        <a:t>Global average default EF for Steel</a:t>
                      </a:r>
                      <a:endParaRPr lang="fr-FR" sz="1600" dirty="0">
                        <a:solidFill>
                          <a:srgbClr val="C00000"/>
                        </a:solidFill>
                        <a:latin typeface="Arial Narrow" panose="020B0606020202030204" pitchFamily="34" charset="0"/>
                      </a:endParaRPr>
                    </a:p>
                  </a:txBody>
                  <a:tcPr/>
                </a:tc>
                <a:extLst>
                  <a:ext uri="{0D108BD9-81ED-4DB2-BD59-A6C34878D82A}">
                    <a16:rowId xmlns:a16="http://schemas.microsoft.com/office/drawing/2014/main" val="10000"/>
                  </a:ext>
                </a:extLst>
              </a:tr>
              <a:tr h="375149">
                <a:tc vMerge="1">
                  <a:txBody>
                    <a:bodyPr/>
                    <a:lstStyle/>
                    <a:p>
                      <a:endParaRPr lang="en-GB" sz="1600" dirty="0">
                        <a:solidFill>
                          <a:schemeClr val="bg1"/>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Arial Narrow" panose="020B0606020202030204" pitchFamily="34" charset="0"/>
                        </a:rPr>
                        <a:t>tonne CO2/tonne </a:t>
                      </a:r>
                      <a:r>
                        <a:rPr lang="en-US" sz="1800" b="1" noProof="0" dirty="0">
                          <a:solidFill>
                            <a:schemeClr val="bg1"/>
                          </a:solidFill>
                          <a:latin typeface="Arial Narrow" panose="020B0606020202030204" pitchFamily="34" charset="0"/>
                        </a:rPr>
                        <a:t>material</a:t>
                      </a:r>
                      <a:r>
                        <a:rPr lang="fr-FR" sz="1800" b="1" dirty="0">
                          <a:solidFill>
                            <a:schemeClr val="bg1"/>
                          </a:solidFill>
                          <a:latin typeface="Arial Narrow" panose="020B0606020202030204" pitchFamily="34" charset="0"/>
                        </a:rPr>
                        <a:t> </a:t>
                      </a:r>
                      <a:r>
                        <a:rPr lang="fr-FR" sz="1800" b="1" i="1" dirty="0">
                          <a:solidFill>
                            <a:schemeClr val="bg1"/>
                          </a:solidFill>
                          <a:latin typeface="Arial Narrow" panose="020B0606020202030204" pitchFamily="34" charset="0"/>
                        </a:rPr>
                        <a:t>i</a:t>
                      </a:r>
                    </a:p>
                  </a:txBody>
                  <a:tcPr>
                    <a:solidFill>
                      <a:schemeClr val="accent1"/>
                    </a:solidFill>
                  </a:tcPr>
                </a:tc>
                <a:tc hMerge="1">
                  <a:txBody>
                    <a:bodyPr/>
                    <a:lstStyle/>
                    <a:p>
                      <a:endParaRPr lang="en-GB"/>
                    </a:p>
                  </a:txBody>
                  <a:tcPr/>
                </a:tc>
                <a:extLst>
                  <a:ext uri="{0D108BD9-81ED-4DB2-BD59-A6C34878D82A}">
                    <a16:rowId xmlns:a16="http://schemas.microsoft.com/office/drawing/2014/main" val="10001"/>
                  </a:ext>
                </a:extLst>
              </a:tr>
              <a:tr h="343886">
                <a:tc>
                  <a:txBody>
                    <a:bodyPr/>
                    <a:lstStyle/>
                    <a:p>
                      <a:pPr marL="285750" indent="-285750">
                        <a:buFont typeface="Wingdings" panose="05000000000000000000" pitchFamily="2" charset="2"/>
                        <a:buChar char="§"/>
                      </a:pPr>
                      <a:r>
                        <a:rPr lang="en-GB" sz="1600" b="1" dirty="0">
                          <a:latin typeface="Arial Narrow" panose="020B0606020202030204" pitchFamily="34" charset="0"/>
                        </a:rPr>
                        <a:t>Crude steel from Basic Oxygen Furnace</a:t>
                      </a:r>
                    </a:p>
                  </a:txBody>
                  <a:tcPr/>
                </a:tc>
                <a:tc>
                  <a:txBody>
                    <a:bodyPr/>
                    <a:lstStyle/>
                    <a:p>
                      <a:pPr algn="ctr"/>
                      <a:r>
                        <a:rPr lang="fr-FR" sz="1600" b="1" dirty="0">
                          <a:latin typeface="Arial Narrow" panose="020B0606020202030204" pitchFamily="34" charset="0"/>
                        </a:rPr>
                        <a:t>1.46</a:t>
                      </a:r>
                    </a:p>
                  </a:txBody>
                  <a:tcPr/>
                </a:tc>
                <a:tc rowSpan="3">
                  <a:txBody>
                    <a:bodyPr/>
                    <a:lstStyle/>
                    <a:p>
                      <a:pPr algn="ctr"/>
                      <a:r>
                        <a:rPr lang="fr-FR" sz="1600" b="1" dirty="0">
                          <a:solidFill>
                            <a:srgbClr val="C00000"/>
                          </a:solidFill>
                          <a:latin typeface="Arial Narrow" panose="020B0606020202030204" pitchFamily="34" charset="0"/>
                        </a:rPr>
                        <a:t>1.06</a:t>
                      </a:r>
                    </a:p>
                  </a:txBody>
                  <a:tcPr anchor="ctr">
                    <a:noFill/>
                  </a:tcPr>
                </a:tc>
                <a:extLst>
                  <a:ext uri="{0D108BD9-81ED-4DB2-BD59-A6C34878D82A}">
                    <a16:rowId xmlns:a16="http://schemas.microsoft.com/office/drawing/2014/main" val="10002"/>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Crude steel from Electric Arc Oxygen Furnace</a:t>
                      </a:r>
                    </a:p>
                  </a:txBody>
                  <a:tcPr/>
                </a:tc>
                <a:tc>
                  <a:txBody>
                    <a:bodyPr/>
                    <a:lstStyle/>
                    <a:p>
                      <a:pPr algn="ctr"/>
                      <a:r>
                        <a:rPr lang="en-GB" sz="1600" b="1" dirty="0">
                          <a:latin typeface="Arial Narrow" panose="020B0606020202030204" pitchFamily="34" charset="0"/>
                        </a:rPr>
                        <a:t>0.08</a:t>
                      </a:r>
                    </a:p>
                  </a:txBody>
                  <a:tcPr/>
                </a:tc>
                <a:tc vMerge="1">
                  <a:txBody>
                    <a:bodyPr/>
                    <a:lstStyle/>
                    <a:p>
                      <a:endParaRPr lang="en-GB"/>
                    </a:p>
                  </a:txBody>
                  <a:tcPr/>
                </a:tc>
                <a:extLst>
                  <a:ext uri="{0D108BD9-81ED-4DB2-BD59-A6C34878D82A}">
                    <a16:rowId xmlns:a16="http://schemas.microsoft.com/office/drawing/2014/main" val="10003"/>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Crude steel from Open Hearth Furnace </a:t>
                      </a:r>
                    </a:p>
                  </a:txBody>
                  <a:tcPr/>
                </a:tc>
                <a:tc>
                  <a:txBody>
                    <a:bodyPr/>
                    <a:lstStyle/>
                    <a:p>
                      <a:pPr algn="ctr"/>
                      <a:r>
                        <a:rPr lang="en-GB" sz="1600" b="1" dirty="0">
                          <a:latin typeface="Arial Narrow" panose="020B0606020202030204" pitchFamily="34" charset="0"/>
                        </a:rPr>
                        <a:t>1.72</a:t>
                      </a:r>
                    </a:p>
                  </a:txBody>
                  <a:tcPr/>
                </a:tc>
                <a:tc vMerge="1">
                  <a:txBody>
                    <a:bodyPr/>
                    <a:lstStyle/>
                    <a:p>
                      <a:endParaRPr lang="en-GB"/>
                    </a:p>
                  </a:txBody>
                  <a:tcPr/>
                </a:tc>
                <a:extLst>
                  <a:ext uri="{0D108BD9-81ED-4DB2-BD59-A6C34878D82A}">
                    <a16:rowId xmlns:a16="http://schemas.microsoft.com/office/drawing/2014/main" val="10004"/>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Pig iron not converted to steel</a:t>
                      </a:r>
                    </a:p>
                  </a:txBody>
                  <a:tcPr/>
                </a:tc>
                <a:tc>
                  <a:txBody>
                    <a:bodyPr/>
                    <a:lstStyle/>
                    <a:p>
                      <a:pPr algn="ctr"/>
                      <a:r>
                        <a:rPr lang="en-GB" sz="1600" b="1" dirty="0">
                          <a:latin typeface="Arial Narrow" panose="020B0606020202030204" pitchFamily="34" charset="0"/>
                        </a:rPr>
                        <a:t>1.35</a:t>
                      </a:r>
                    </a:p>
                  </a:txBody>
                  <a:tcPr/>
                </a:tc>
                <a:tc rowSpan="5">
                  <a:txBody>
                    <a:bodyPr/>
                    <a:lstStyle/>
                    <a:p>
                      <a:pPr algn="ctr"/>
                      <a:r>
                        <a:rPr kumimoji="1" lang="en-US" altLang="ja-JP" sz="1400" b="1" dirty="0">
                          <a:solidFill>
                            <a:srgbClr val="C00000"/>
                          </a:solidFill>
                          <a:latin typeface="Arial Narrow" panose="020B0606020202030204" pitchFamily="34" charset="0"/>
                          <a:ea typeface="ＭＳ Ｐゴシック" pitchFamily="50" charset="-128"/>
                        </a:rPr>
                        <a:t>(If activity data on steel production for each process is not available, multiply total steel production by this EF) </a:t>
                      </a:r>
                      <a:endParaRPr lang="en-GB" sz="1400" b="1" dirty="0">
                        <a:solidFill>
                          <a:srgbClr val="C00000"/>
                        </a:solidFill>
                        <a:latin typeface="Arial Narrow" panose="020B0606020202030204" pitchFamily="34" charset="0"/>
                      </a:endParaRPr>
                    </a:p>
                  </a:txBody>
                  <a:tcPr/>
                </a:tc>
                <a:extLst>
                  <a:ext uri="{0D108BD9-81ED-4DB2-BD59-A6C34878D82A}">
                    <a16:rowId xmlns:a16="http://schemas.microsoft.com/office/drawing/2014/main" val="10005"/>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Direct reduced iron </a:t>
                      </a:r>
                    </a:p>
                  </a:txBody>
                  <a:tcPr/>
                </a:tc>
                <a:tc>
                  <a:txBody>
                    <a:bodyPr/>
                    <a:lstStyle/>
                    <a:p>
                      <a:pPr algn="ctr"/>
                      <a:r>
                        <a:rPr lang="en-GB" sz="1600" b="1" dirty="0">
                          <a:latin typeface="Arial Narrow" panose="020B0606020202030204" pitchFamily="34" charset="0"/>
                        </a:rPr>
                        <a:t>0.70</a:t>
                      </a:r>
                    </a:p>
                  </a:txBody>
                  <a:tcPr/>
                </a:tc>
                <a:tc vMerge="1">
                  <a:txBody>
                    <a:bodyPr/>
                    <a:lstStyle/>
                    <a:p>
                      <a:endParaRPr lang="en-GB"/>
                    </a:p>
                  </a:txBody>
                  <a:tcPr/>
                </a:tc>
                <a:extLst>
                  <a:ext uri="{0D108BD9-81ED-4DB2-BD59-A6C34878D82A}">
                    <a16:rowId xmlns:a16="http://schemas.microsoft.com/office/drawing/2014/main" val="10006"/>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Sinter </a:t>
                      </a:r>
                    </a:p>
                  </a:txBody>
                  <a:tcPr/>
                </a:tc>
                <a:tc>
                  <a:txBody>
                    <a:bodyPr/>
                    <a:lstStyle/>
                    <a:p>
                      <a:pPr algn="ctr"/>
                      <a:r>
                        <a:rPr lang="en-GB" sz="1600" b="1" dirty="0">
                          <a:latin typeface="Arial Narrow" panose="020B0606020202030204" pitchFamily="34" charset="0"/>
                        </a:rPr>
                        <a:t>0.20</a:t>
                      </a:r>
                    </a:p>
                  </a:txBody>
                  <a:tcPr/>
                </a:tc>
                <a:tc vMerge="1">
                  <a:txBody>
                    <a:bodyPr/>
                    <a:lstStyle/>
                    <a:p>
                      <a:endParaRPr lang="en-GB"/>
                    </a:p>
                  </a:txBody>
                  <a:tcPr/>
                </a:tc>
                <a:extLst>
                  <a:ext uri="{0D108BD9-81ED-4DB2-BD59-A6C34878D82A}">
                    <a16:rowId xmlns:a16="http://schemas.microsoft.com/office/drawing/2014/main" val="10007"/>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Pellet</a:t>
                      </a:r>
                    </a:p>
                  </a:txBody>
                  <a:tcPr/>
                </a:tc>
                <a:tc>
                  <a:txBody>
                    <a:bodyPr/>
                    <a:lstStyle/>
                    <a:p>
                      <a:pPr algn="ctr"/>
                      <a:r>
                        <a:rPr lang="en-GB" sz="1600" b="1" dirty="0">
                          <a:latin typeface="Arial Narrow" panose="020B0606020202030204" pitchFamily="34" charset="0"/>
                        </a:rPr>
                        <a:t>0.03</a:t>
                      </a:r>
                    </a:p>
                  </a:txBody>
                  <a:tcPr/>
                </a:tc>
                <a:tc vMerge="1">
                  <a:txBody>
                    <a:bodyPr/>
                    <a:lstStyle/>
                    <a:p>
                      <a:endParaRPr lang="en-GB"/>
                    </a:p>
                  </a:txBody>
                  <a:tcPr/>
                </a:tc>
                <a:extLst>
                  <a:ext uri="{0D108BD9-81ED-4DB2-BD59-A6C34878D82A}">
                    <a16:rowId xmlns:a16="http://schemas.microsoft.com/office/drawing/2014/main" val="10008"/>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Coke Oven</a:t>
                      </a:r>
                      <a:r>
                        <a:rPr lang="en-GB" sz="1600" b="1" baseline="0" dirty="0">
                          <a:latin typeface="Arial Narrow" panose="020B0606020202030204" pitchFamily="34" charset="0"/>
                        </a:rPr>
                        <a:t> (</a:t>
                      </a:r>
                      <a:r>
                        <a:rPr lang="en-GB" sz="1600" b="1" i="1" baseline="0" dirty="0">
                          <a:latin typeface="Arial Narrow" panose="020B0606020202030204" pitchFamily="34" charset="0"/>
                        </a:rPr>
                        <a:t>should be reported in Energy</a:t>
                      </a:r>
                      <a:r>
                        <a:rPr lang="en-GB" sz="1600" b="1" baseline="0" dirty="0">
                          <a:latin typeface="Arial Narrow" panose="020B0606020202030204" pitchFamily="34" charset="0"/>
                        </a:rPr>
                        <a:t>)</a:t>
                      </a:r>
                      <a:endParaRPr lang="en-GB" sz="1600" b="1" dirty="0">
                        <a:latin typeface="Arial Narrow" panose="020B0606020202030204" pitchFamily="34" charset="0"/>
                      </a:endParaRPr>
                    </a:p>
                  </a:txBody>
                  <a:tcPr/>
                </a:tc>
                <a:tc>
                  <a:txBody>
                    <a:bodyPr/>
                    <a:lstStyle/>
                    <a:p>
                      <a:pPr algn="ctr"/>
                      <a:r>
                        <a:rPr lang="en-GB" sz="1600" b="1" dirty="0">
                          <a:latin typeface="Arial Narrow" panose="020B0606020202030204" pitchFamily="34" charset="0"/>
                        </a:rPr>
                        <a:t>0.56</a:t>
                      </a:r>
                    </a:p>
                  </a:txBody>
                  <a:tcPr/>
                </a:tc>
                <a:tc vMerge="1">
                  <a:txBody>
                    <a:bodyPr/>
                    <a:lstStyle/>
                    <a:p>
                      <a:pPr algn="ctr"/>
                      <a:endParaRPr lang="en-GB" sz="1400" b="1" dirty="0">
                        <a:solidFill>
                          <a:srgbClr val="C00000"/>
                        </a:solidFill>
                        <a:latin typeface="Arial Narrow" panose="020B0606020202030204" pitchFamily="34" charset="0"/>
                      </a:endParaRPr>
                    </a:p>
                  </a:txBody>
                  <a:tcPr/>
                </a:tc>
                <a:extLst>
                  <a:ext uri="{0D108BD9-81ED-4DB2-BD59-A6C34878D82A}">
                    <a16:rowId xmlns:a16="http://schemas.microsoft.com/office/drawing/2014/main" val="361051859"/>
                  </a:ext>
                </a:extLst>
              </a:tr>
            </a:tbl>
          </a:graphicData>
        </a:graphic>
      </p:graphicFrame>
    </p:spTree>
    <p:extLst>
      <p:ext uri="{BB962C8B-B14F-4D97-AF65-F5344CB8AC3E}">
        <p14:creationId xmlns:p14="http://schemas.microsoft.com/office/powerpoint/2010/main" val="87868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53" name="Rectangle 13"/>
          <p:cNvSpPr>
            <a:spLocks noGrp="1" noChangeArrowheads="1"/>
          </p:cNvSpPr>
          <p:nvPr>
            <p:ph type="title"/>
          </p:nvPr>
        </p:nvSpPr>
        <p:spPr>
          <a:xfrm>
            <a:off x="611435" y="155438"/>
            <a:ext cx="9001125" cy="5826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2C1: CO</a:t>
            </a:r>
            <a:r>
              <a:rPr lang="en-GB" altLang="ja-JP" baseline="-25000" dirty="0"/>
              <a:t>2</a:t>
            </a:r>
            <a:r>
              <a:rPr lang="en-GB" altLang="ja-JP" dirty="0"/>
              <a:t> from Iron and Steel Production (Tier 2)</a:t>
            </a:r>
          </a:p>
        </p:txBody>
      </p:sp>
      <p:pic>
        <p:nvPicPr>
          <p:cNvPr id="2" name="Picture 1"/>
          <p:cNvPicPr>
            <a:picLocks noChangeAspect="1"/>
          </p:cNvPicPr>
          <p:nvPr/>
        </p:nvPicPr>
        <p:blipFill>
          <a:blip r:embed="rId3"/>
          <a:stretch>
            <a:fillRect/>
          </a:stretch>
        </p:blipFill>
        <p:spPr>
          <a:xfrm>
            <a:off x="1219582" y="886986"/>
            <a:ext cx="6152227" cy="1261790"/>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1219582" y="2283921"/>
            <a:ext cx="6610071" cy="4241423"/>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25</a:t>
            </a:fld>
            <a:endParaRPr lang="en-US" dirty="0"/>
          </a:p>
        </p:txBody>
      </p:sp>
    </p:spTree>
    <p:extLst>
      <p:ext uri="{BB962C8B-B14F-4D97-AF65-F5344CB8AC3E}">
        <p14:creationId xmlns:p14="http://schemas.microsoft.com/office/powerpoint/2010/main" val="225959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88536" y="1253769"/>
            <a:ext cx="3103679" cy="4695511"/>
          </a:xfrm>
        </p:spPr>
        <p:txBody>
          <a:bodyPr/>
          <a:lstStyle/>
          <a:p>
            <a:pPr marL="0" indent="0">
              <a:buNone/>
            </a:pPr>
            <a:r>
              <a:rPr lang="en-GB" sz="1600" b="1" dirty="0">
                <a:solidFill>
                  <a:srgbClr val="F89708"/>
                </a:solidFill>
                <a:effectLst>
                  <a:outerShdw blurRad="38100" dist="38100" dir="2700000" algn="tl">
                    <a:srgbClr val="000000">
                      <a:alpha val="43137"/>
                    </a:srgbClr>
                  </a:outerShdw>
                </a:effectLst>
                <a:latin typeface="+mj-lt"/>
              </a:rPr>
              <a:t>Tier 1 </a:t>
            </a:r>
            <a:r>
              <a:rPr lang="en-GB" sz="1600" b="1" dirty="0">
                <a:latin typeface="+mj-lt"/>
              </a:rPr>
              <a:t>uses technology-based default EFs  for 4 main production technologies: </a:t>
            </a:r>
            <a:r>
              <a:rPr lang="en-GB" sz="1600" i="1" dirty="0">
                <a:latin typeface="+mj-lt"/>
              </a:rPr>
              <a:t>Centre-Worked Prebake (CWPB), Side-Worked Prebake (SWPB), Horizontal Stud </a:t>
            </a:r>
            <a:r>
              <a:rPr lang="en-GB" sz="1600" i="1" dirty="0" err="1">
                <a:latin typeface="+mj-lt"/>
              </a:rPr>
              <a:t>Søderberg</a:t>
            </a:r>
            <a:r>
              <a:rPr lang="en-GB" sz="1600" i="1" dirty="0">
                <a:latin typeface="+mj-lt"/>
              </a:rPr>
              <a:t> (HSS) and Vertical Stud </a:t>
            </a:r>
            <a:r>
              <a:rPr lang="en-GB" sz="1600" i="1" dirty="0" err="1">
                <a:latin typeface="+mj-lt"/>
              </a:rPr>
              <a:t>Søderberg</a:t>
            </a:r>
            <a:r>
              <a:rPr lang="en-GB" sz="1600" i="1" dirty="0">
                <a:latin typeface="+mj-lt"/>
              </a:rPr>
              <a:t> (VSS)</a:t>
            </a:r>
          </a:p>
          <a:p>
            <a:pPr marL="0" indent="0">
              <a:buNone/>
            </a:pPr>
            <a:endParaRPr lang="en-GB" sz="1600" b="1" dirty="0">
              <a:latin typeface="+mj-lt"/>
            </a:endParaRPr>
          </a:p>
          <a:p>
            <a:pPr marL="0" indent="0">
              <a:buNone/>
            </a:pPr>
            <a:r>
              <a:rPr lang="en-GB" sz="1600" b="1" dirty="0">
                <a:solidFill>
                  <a:srgbClr val="F89708"/>
                </a:solidFill>
                <a:effectLst>
                  <a:outerShdw blurRad="38100" dist="38100" dir="2700000" algn="tl">
                    <a:srgbClr val="000000">
                      <a:alpha val="43137"/>
                    </a:srgbClr>
                  </a:outerShdw>
                </a:effectLst>
                <a:latin typeface="+mj-lt"/>
              </a:rPr>
              <a:t>Tier 2 </a:t>
            </a:r>
            <a:r>
              <a:rPr lang="en-GB" sz="1600" b="1" dirty="0">
                <a:latin typeface="+mj-lt"/>
              </a:rPr>
              <a:t>based on direct measurements of PFCs for 4 technologies and 2 different methods: </a:t>
            </a:r>
            <a:r>
              <a:rPr lang="en-GB" sz="1600" i="1" dirty="0">
                <a:latin typeface="+mj-lt"/>
              </a:rPr>
              <a:t>Slope and Overvoltage (relationship between anode effect and performance)</a:t>
            </a:r>
          </a:p>
        </p:txBody>
      </p:sp>
      <p:sp>
        <p:nvSpPr>
          <p:cNvPr id="8" name="Title 1"/>
          <p:cNvSpPr>
            <a:spLocks noGrp="1"/>
          </p:cNvSpPr>
          <p:nvPr>
            <p:ph type="title"/>
          </p:nvPr>
        </p:nvSpPr>
        <p:spPr>
          <a:xfrm>
            <a:off x="595656" y="97127"/>
            <a:ext cx="8548344" cy="84482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2C3. Aluminium production – PFCs Emissions</a:t>
            </a:r>
            <a:endParaRPr lang="en-GB" dirty="0"/>
          </a:p>
        </p:txBody>
      </p:sp>
      <p:pic>
        <p:nvPicPr>
          <p:cNvPr id="9" name="Picture 8"/>
          <p:cNvPicPr>
            <a:picLocks noChangeAspect="1"/>
          </p:cNvPicPr>
          <p:nvPr/>
        </p:nvPicPr>
        <p:blipFill>
          <a:blip r:embed="rId2"/>
          <a:stretch>
            <a:fillRect/>
          </a:stretch>
        </p:blipFill>
        <p:spPr>
          <a:xfrm>
            <a:off x="3292214" y="1235678"/>
            <a:ext cx="5792213" cy="2092750"/>
          </a:xfrm>
          <a:prstGeom prst="rect">
            <a:avLst/>
          </a:prstGeom>
        </p:spPr>
      </p:pic>
      <p:pic>
        <p:nvPicPr>
          <p:cNvPr id="11" name="Picture 10"/>
          <p:cNvPicPr>
            <a:picLocks noChangeAspect="1"/>
          </p:cNvPicPr>
          <p:nvPr/>
        </p:nvPicPr>
        <p:blipFill>
          <a:blip r:embed="rId3"/>
          <a:stretch>
            <a:fillRect/>
          </a:stretch>
        </p:blipFill>
        <p:spPr>
          <a:xfrm>
            <a:off x="3262428" y="3456909"/>
            <a:ext cx="5851786" cy="2304854"/>
          </a:xfrm>
          <a:prstGeom prst="rect">
            <a:avLst/>
          </a:prstGeom>
        </p:spPr>
      </p:pic>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26</a:t>
            </a:fld>
            <a:endParaRPr lang="en-US" dirty="0"/>
          </a:p>
        </p:txBody>
      </p:sp>
      <p:sp>
        <p:nvSpPr>
          <p:cNvPr id="10"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2"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2420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65952" y="116181"/>
            <a:ext cx="8172450" cy="7925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sz="2600" dirty="0"/>
              <a:t>2D: Non-Energy Products from Fuels and Solvent Use</a:t>
            </a:r>
          </a:p>
        </p:txBody>
      </p:sp>
      <p:sp>
        <p:nvSpPr>
          <p:cNvPr id="22531" name="Rectangle 3"/>
          <p:cNvSpPr>
            <a:spLocks noGrp="1" noChangeArrowheads="1"/>
          </p:cNvSpPr>
          <p:nvPr>
            <p:ph type="body" idx="1"/>
          </p:nvPr>
        </p:nvSpPr>
        <p:spPr>
          <a:xfrm>
            <a:off x="565952" y="1033028"/>
            <a:ext cx="8040642" cy="2739824"/>
          </a:xfrm>
        </p:spPr>
        <p:txBody>
          <a:bodyPr/>
          <a:lstStyle/>
          <a:p>
            <a:pPr>
              <a:spcBef>
                <a:spcPts val="0"/>
              </a:spcBef>
              <a:buFont typeface="Wingdings" panose="05000000000000000000" pitchFamily="2" charset="2"/>
              <a:buChar char="Ø"/>
              <a:defRPr/>
            </a:pPr>
            <a:r>
              <a:rPr lang="en-GB" altLang="ja-JP" sz="1600" b="1" dirty="0">
                <a:latin typeface="Arial" panose="020B0604020202020204" pitchFamily="34" charset="0"/>
                <a:ea typeface="ＭＳ Ｐゴシック" pitchFamily="50" charset="-128"/>
                <a:cs typeface="Arial" panose="020B0604020202020204" pitchFamily="34" charset="0"/>
              </a:rPr>
              <a:t>GHG emissions from </a:t>
            </a:r>
            <a:r>
              <a:rPr lang="en-GB" altLang="ja-JP" sz="1600" b="1" u="sng" dirty="0">
                <a:latin typeface="Arial" panose="020B0604020202020204" pitchFamily="34" charset="0"/>
                <a:ea typeface="ＭＳ Ｐゴシック" pitchFamily="50" charset="-128"/>
                <a:cs typeface="Arial" panose="020B0604020202020204" pitchFamily="34" charset="0"/>
              </a:rPr>
              <a:t>use</a:t>
            </a:r>
            <a:r>
              <a:rPr lang="en-GB" altLang="ja-JP" sz="1600" b="1" dirty="0">
                <a:latin typeface="Arial" panose="020B0604020202020204" pitchFamily="34" charset="0"/>
                <a:ea typeface="ＭＳ Ｐゴシック" pitchFamily="50" charset="-128"/>
                <a:cs typeface="Arial" panose="020B0604020202020204" pitchFamily="34" charset="0"/>
              </a:rPr>
              <a:t> of non-energy products (lubricants, waxes, greases, solvents) other than:</a:t>
            </a:r>
          </a:p>
          <a:p>
            <a:pPr marL="800100" lvl="2" indent="0">
              <a:spcBef>
                <a:spcPts val="0"/>
              </a:spcBef>
              <a:buNone/>
              <a:defRPr/>
            </a:pPr>
            <a:r>
              <a:rPr lang="en-GB" sz="1600" dirty="0">
                <a:latin typeface="Arial" panose="020B0604020202020204" pitchFamily="34" charset="0"/>
                <a:cs typeface="Arial" panose="020B0604020202020204" pitchFamily="34" charset="0"/>
              </a:rPr>
              <a:t>- combustion for energy purposes; </a:t>
            </a:r>
          </a:p>
          <a:p>
            <a:pPr marL="800100" lvl="2" indent="0">
              <a:spcBef>
                <a:spcPts val="0"/>
              </a:spcBef>
              <a:buNone/>
              <a:defRPr/>
            </a:pPr>
            <a:r>
              <a:rPr lang="en-GB" sz="1600" dirty="0">
                <a:latin typeface="Arial" panose="020B0604020202020204" pitchFamily="34" charset="0"/>
                <a:cs typeface="Arial" panose="020B0604020202020204" pitchFamily="34" charset="0"/>
              </a:rPr>
              <a:t>- use as feedstock or reducing agent; </a:t>
            </a:r>
          </a:p>
          <a:p>
            <a:pPr marL="800100" lvl="2" indent="0">
              <a:spcBef>
                <a:spcPts val="0"/>
              </a:spcBef>
              <a:buNone/>
              <a:defRPr/>
            </a:pPr>
            <a:r>
              <a:rPr lang="en-GB" sz="1600" dirty="0">
                <a:latin typeface="Arial" panose="020B0604020202020204" pitchFamily="34" charset="0"/>
                <a:cs typeface="Arial" panose="020B0604020202020204" pitchFamily="34" charset="0"/>
              </a:rPr>
              <a:t>- incineration of waste oils/lubricants with/without energy recovery (Energy/Waste Sector).</a:t>
            </a:r>
            <a:endParaRPr lang="en-GB" sz="1600"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defRPr/>
            </a:pPr>
            <a:r>
              <a:rPr lang="en-GB" sz="1600" b="1" dirty="0">
                <a:latin typeface="Arial" panose="020B0604020202020204" pitchFamily="34" charset="0"/>
                <a:cs typeface="Arial" panose="020B0604020202020204" pitchFamily="34" charset="0"/>
              </a:rPr>
              <a:t>A small proportion of</a:t>
            </a:r>
            <a:r>
              <a:rPr lang="en-GB" altLang="ja-JP" sz="1600" b="1" dirty="0">
                <a:latin typeface="Arial" panose="020B0604020202020204" pitchFamily="34" charset="0"/>
                <a:ea typeface="ＭＳ Ｐゴシック" pitchFamily="50" charset="-128"/>
                <a:cs typeface="Arial" panose="020B0604020202020204" pitchFamily="34" charset="0"/>
              </a:rPr>
              <a:t> non-energy products</a:t>
            </a:r>
            <a:r>
              <a:rPr lang="en-GB" sz="1600" b="1" dirty="0">
                <a:latin typeface="Arial" panose="020B0604020202020204" pitchFamily="34" charset="0"/>
                <a:cs typeface="Arial" panose="020B0604020202020204" pitchFamily="34" charset="0"/>
              </a:rPr>
              <a:t>  oxidises during use</a:t>
            </a:r>
          </a:p>
          <a:p>
            <a:pPr>
              <a:spcBef>
                <a:spcPts val="0"/>
              </a:spcBef>
              <a:buFont typeface="Wingdings" panose="05000000000000000000" pitchFamily="2" charset="2"/>
              <a:buChar char="Ø"/>
              <a:defRPr/>
            </a:pPr>
            <a:r>
              <a:rPr lang="en-GB" altLang="ja-JP" sz="1600" b="1" dirty="0">
                <a:latin typeface="Arial" panose="020B0604020202020204" pitchFamily="34" charset="0"/>
                <a:ea typeface="ＭＳ Ｐゴシック" pitchFamily="50" charset="-128"/>
                <a:cs typeface="Arial" panose="020B0604020202020204" pitchFamily="34" charset="0"/>
              </a:rPr>
              <a:t>Focus on direct CO</a:t>
            </a:r>
            <a:r>
              <a:rPr lang="en-GB" altLang="ja-JP" sz="1600" b="1" baseline="-25000" dirty="0">
                <a:latin typeface="Arial" panose="020B0604020202020204" pitchFamily="34" charset="0"/>
                <a:ea typeface="ＭＳ Ｐゴシック" pitchFamily="50" charset="-128"/>
                <a:cs typeface="Arial" panose="020B0604020202020204" pitchFamily="34" charset="0"/>
              </a:rPr>
              <a:t>2</a:t>
            </a:r>
            <a:r>
              <a:rPr lang="en-GB" altLang="ja-JP" sz="1600" b="1" dirty="0">
                <a:latin typeface="Arial" panose="020B0604020202020204" pitchFamily="34" charset="0"/>
                <a:ea typeface="ＭＳ Ｐゴシック" pitchFamily="50" charset="-128"/>
                <a:cs typeface="Arial" panose="020B0604020202020204" pitchFamily="34" charset="0"/>
              </a:rPr>
              <a:t> emissions and substantial </a:t>
            </a:r>
            <a:r>
              <a:rPr lang="en-GB" sz="1600" b="1" dirty="0">
                <a:latin typeface="Arial" panose="020B0604020202020204" pitchFamily="34" charset="0"/>
                <a:cs typeface="Arial" panose="020B0604020202020204" pitchFamily="34" charset="0"/>
              </a:rPr>
              <a:t>NMVOC/CO emissions which eventually oxidise to CO</a:t>
            </a:r>
            <a:r>
              <a:rPr lang="en-GB" sz="1600" b="1" baseline="-25000" dirty="0">
                <a:latin typeface="Arial" panose="020B0604020202020204" pitchFamily="34" charset="0"/>
                <a:cs typeface="Arial" panose="020B0604020202020204" pitchFamily="34" charset="0"/>
              </a:rPr>
              <a:t>2</a:t>
            </a:r>
            <a:r>
              <a:rPr lang="en-GB" sz="1600" b="1" dirty="0">
                <a:latin typeface="Arial" panose="020B0604020202020204" pitchFamily="34" charset="0"/>
                <a:cs typeface="Arial" panose="020B0604020202020204" pitchFamily="34" charset="0"/>
              </a:rPr>
              <a:t> in the atmosphere</a:t>
            </a:r>
            <a:endParaRPr lang="en-GB" altLang="ja-JP" sz="1600" b="1" dirty="0">
              <a:latin typeface="Arial" panose="020B0604020202020204" pitchFamily="34" charset="0"/>
              <a:ea typeface="ＭＳ Ｐゴシック"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957615082"/>
              </p:ext>
            </p:extLst>
          </p:nvPr>
        </p:nvGraphicFramePr>
        <p:xfrm>
          <a:off x="1464353" y="4046098"/>
          <a:ext cx="6243840" cy="1851660"/>
        </p:xfrm>
        <a:graphic>
          <a:graphicData uri="http://schemas.openxmlformats.org/drawingml/2006/table">
            <a:tbl>
              <a:tblPr/>
              <a:tblGrid>
                <a:gridCol w="662587">
                  <a:extLst>
                    <a:ext uri="{9D8B030D-6E8A-4147-A177-3AD203B41FA5}">
                      <a16:colId xmlns:a16="http://schemas.microsoft.com/office/drawing/2014/main" val="20000"/>
                    </a:ext>
                  </a:extLst>
                </a:gridCol>
                <a:gridCol w="3495094">
                  <a:extLst>
                    <a:ext uri="{9D8B030D-6E8A-4147-A177-3AD203B41FA5}">
                      <a16:colId xmlns:a16="http://schemas.microsoft.com/office/drawing/2014/main" val="20001"/>
                    </a:ext>
                  </a:extLst>
                </a:gridCol>
                <a:gridCol w="759174">
                  <a:extLst>
                    <a:ext uri="{9D8B030D-6E8A-4147-A177-3AD203B41FA5}">
                      <a16:colId xmlns:a16="http://schemas.microsoft.com/office/drawing/2014/main" val="20002"/>
                    </a:ext>
                  </a:extLst>
                </a:gridCol>
                <a:gridCol w="1326985">
                  <a:extLst>
                    <a:ext uri="{9D8B030D-6E8A-4147-A177-3AD203B41FA5}">
                      <a16:colId xmlns:a16="http://schemas.microsoft.com/office/drawing/2014/main" val="20003"/>
                    </a:ext>
                  </a:extLst>
                </a:gridCol>
              </a:tblGrid>
              <a:tr h="276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4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4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NMVOC, CO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2D1: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Lubricant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Paraffin Wax Use </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Solvent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(asphalt production and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27</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96399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11560" y="148162"/>
            <a:ext cx="7918450" cy="7699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2E: Electronics Industry</a:t>
            </a:r>
          </a:p>
        </p:txBody>
      </p:sp>
      <p:sp>
        <p:nvSpPr>
          <p:cNvPr id="23555" name="Rectangle 3"/>
          <p:cNvSpPr>
            <a:spLocks noGrp="1" noChangeArrowheads="1"/>
          </p:cNvSpPr>
          <p:nvPr>
            <p:ph type="body" idx="1"/>
          </p:nvPr>
        </p:nvSpPr>
        <p:spPr>
          <a:xfrm>
            <a:off x="589009" y="3519441"/>
            <a:ext cx="8159456" cy="2339944"/>
          </a:xfrm>
        </p:spPr>
        <p:txBody>
          <a:bodyPr/>
          <a:lstStyle/>
          <a:p>
            <a:pPr marL="0" indent="0">
              <a:spcBef>
                <a:spcPts val="600"/>
              </a:spcBef>
              <a:buNone/>
              <a:defRPr/>
            </a:pPr>
            <a:r>
              <a:rPr lang="en-GB" b="1" u="sng" dirty="0">
                <a:latin typeface="Arial" panose="020B0604020202020204" pitchFamily="34" charset="0"/>
                <a:cs typeface="Arial" panose="020B0604020202020204" pitchFamily="34" charset="0"/>
              </a:rPr>
              <a:t>Electronics industry:</a:t>
            </a:r>
          </a:p>
          <a:p>
            <a:pPr marL="0" indent="0">
              <a:spcBef>
                <a:spcPts val="600"/>
              </a:spcBef>
              <a:buNone/>
              <a:defRPr/>
            </a:pPr>
            <a:r>
              <a:rPr lang="en-GB" dirty="0">
                <a:latin typeface="Arial" panose="020B0604020202020204" pitchFamily="34" charset="0"/>
                <a:cs typeface="Arial" panose="020B0604020202020204" pitchFamily="34" charset="0"/>
              </a:rPr>
              <a:t>several advanced electronics manufacturing processes utilise fluorinated compounds for plasma etching silicon containing materials, cleaning reactor chambers, and temperature control. The specific electronic industries include semiconductor, thin-film-transistor flat panel display (TFT-FPD), and photovoltaic (PV) manufacturing</a:t>
            </a:r>
          </a:p>
        </p:txBody>
      </p:sp>
      <p:graphicFrame>
        <p:nvGraphicFramePr>
          <p:cNvPr id="4" name="表 3"/>
          <p:cNvGraphicFramePr>
            <a:graphicFrameLocks noGrp="1"/>
          </p:cNvGraphicFramePr>
          <p:nvPr>
            <p:extLst>
              <p:ext uri="{D42A27DB-BD31-4B8C-83A1-F6EECF244321}">
                <p14:modId xmlns:p14="http://schemas.microsoft.com/office/powerpoint/2010/main" val="3829746399"/>
              </p:ext>
            </p:extLst>
          </p:nvPr>
        </p:nvGraphicFramePr>
        <p:xfrm>
          <a:off x="589009" y="1104376"/>
          <a:ext cx="4888513" cy="2228850"/>
        </p:xfrm>
        <a:graphic>
          <a:graphicData uri="http://schemas.openxmlformats.org/drawingml/2006/table">
            <a:tbl>
              <a:tblPr/>
              <a:tblGrid>
                <a:gridCol w="778976">
                  <a:extLst>
                    <a:ext uri="{9D8B030D-6E8A-4147-A177-3AD203B41FA5}">
                      <a16:colId xmlns:a16="http://schemas.microsoft.com/office/drawing/2014/main" val="20000"/>
                    </a:ext>
                  </a:extLst>
                </a:gridCol>
                <a:gridCol w="4109537">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Code</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Category</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2E1: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Integrated Circuit or Semiconductor</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2E2: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TFT Flat Panel Display</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2E3: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Photovoltaics</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2E4: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Heat Transfer Fluid</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2E5: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Other</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5" name="Rectangle 3"/>
          <p:cNvSpPr txBox="1">
            <a:spLocks noChangeArrowheads="1"/>
          </p:cNvSpPr>
          <p:nvPr/>
        </p:nvSpPr>
        <p:spPr bwMode="auto">
          <a:xfrm>
            <a:off x="5666854" y="1755089"/>
            <a:ext cx="2863156" cy="15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spcBef>
                <a:spcPts val="600"/>
              </a:spcBef>
              <a:buNone/>
              <a:defRPr/>
            </a:pPr>
            <a:r>
              <a:rPr lang="en-GB" sz="1600" b="1" dirty="0">
                <a:solidFill>
                  <a:schemeClr val="tx2"/>
                </a:solidFill>
                <a:latin typeface="+mn-lt"/>
                <a:ea typeface="+mj-ea"/>
                <a:cs typeface="+mj-cs"/>
              </a:rPr>
              <a:t>Gases: </a:t>
            </a:r>
            <a:r>
              <a:rPr lang="en-GB" sz="1600" dirty="0">
                <a:solidFill>
                  <a:schemeClr val="tx2"/>
                </a:solidFill>
                <a:latin typeface="+mn-lt"/>
                <a:ea typeface="+mj-ea"/>
                <a:cs typeface="+mj-cs"/>
              </a:rPr>
              <a:t>CF4, C2F6, C3F8, c-C4F8, c-C4F8O, C4F6, C5F8, CHF3, CH2F2, nitrogen trifluoride (NF3), </a:t>
            </a:r>
            <a:r>
              <a:rPr lang="en-GB" sz="1600" dirty="0" err="1">
                <a:solidFill>
                  <a:schemeClr val="tx2"/>
                </a:solidFill>
                <a:latin typeface="+mn-lt"/>
                <a:ea typeface="+mj-ea"/>
                <a:cs typeface="+mj-cs"/>
              </a:rPr>
              <a:t>sulfur</a:t>
            </a:r>
            <a:r>
              <a:rPr lang="en-GB" sz="1600" dirty="0">
                <a:solidFill>
                  <a:schemeClr val="tx2"/>
                </a:solidFill>
                <a:latin typeface="+mn-lt"/>
                <a:ea typeface="+mj-ea"/>
                <a:cs typeface="+mj-cs"/>
              </a:rPr>
              <a:t> hexafluoride (SF6)</a:t>
            </a:r>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28</a:t>
            </a:fld>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12856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3568" y="188641"/>
            <a:ext cx="7779983" cy="6480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2F: Fluorinated Substitutes for ODS</a:t>
            </a:r>
          </a:p>
        </p:txBody>
      </p:sp>
      <p:graphicFrame>
        <p:nvGraphicFramePr>
          <p:cNvPr id="4" name="表 3"/>
          <p:cNvGraphicFramePr>
            <a:graphicFrameLocks noGrp="1"/>
          </p:cNvGraphicFramePr>
          <p:nvPr>
            <p:extLst>
              <p:ext uri="{D42A27DB-BD31-4B8C-83A1-F6EECF244321}">
                <p14:modId xmlns:p14="http://schemas.microsoft.com/office/powerpoint/2010/main" val="2841393453"/>
              </p:ext>
            </p:extLst>
          </p:nvPr>
        </p:nvGraphicFramePr>
        <p:xfrm>
          <a:off x="656154" y="1340768"/>
          <a:ext cx="7807397" cy="3733724"/>
        </p:xfrm>
        <a:graphic>
          <a:graphicData uri="http://schemas.openxmlformats.org/drawingml/2006/table">
            <a:tbl>
              <a:tblPr/>
              <a:tblGrid>
                <a:gridCol w="925680">
                  <a:extLst>
                    <a:ext uri="{9D8B030D-6E8A-4147-A177-3AD203B41FA5}">
                      <a16:colId xmlns:a16="http://schemas.microsoft.com/office/drawing/2014/main" val="20000"/>
                    </a:ext>
                  </a:extLst>
                </a:gridCol>
                <a:gridCol w="5268185">
                  <a:extLst>
                    <a:ext uri="{9D8B030D-6E8A-4147-A177-3AD203B41FA5}">
                      <a16:colId xmlns:a16="http://schemas.microsoft.com/office/drawing/2014/main" val="20001"/>
                    </a:ext>
                  </a:extLst>
                </a:gridCol>
                <a:gridCol w="806766">
                  <a:extLst>
                    <a:ext uri="{9D8B030D-6E8A-4147-A177-3AD203B41FA5}">
                      <a16:colId xmlns:a16="http://schemas.microsoft.com/office/drawing/2014/main" val="20002"/>
                    </a:ext>
                  </a:extLst>
                </a:gridCol>
                <a:gridCol w="806766">
                  <a:extLst>
                    <a:ext uri="{9D8B030D-6E8A-4147-A177-3AD203B41FA5}">
                      <a16:colId xmlns:a16="http://schemas.microsoft.com/office/drawing/2014/main" val="20003"/>
                    </a:ext>
                  </a:extLst>
                </a:gridCol>
              </a:tblGrid>
              <a:tr h="706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Code</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Category</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HFCs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PFCs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Refrigeration and Air Conditioning</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26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2F1a: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Refrigeration and Stationary Air Conditioning</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2F1b:</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Mobile Air Conditioning</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2F2: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Foam Blowing Agents</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2F3: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Fire Protection</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2F4: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Aerosols </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2F5: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Solvents</a:t>
                      </a:r>
                      <a:endParaRPr kumimoji="1" lang="ja-JP" altLang="ja-JP"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mj-lt"/>
                          <a:ea typeface="ＭＳ Ｐゴシック" pitchFamily="50" charset="-128"/>
                          <a:cs typeface="Times New Roman" pitchFamily="18" charset="0"/>
                        </a:rPr>
                        <a:t>2F6: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Other Applications</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29</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7100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560" y="188640"/>
            <a:ext cx="4204225" cy="816283"/>
          </a:xfrm>
        </p:spPr>
        <p:txBody>
          <a:bodyPr/>
          <a:lstStyle/>
          <a:p>
            <a:pPr eaLnBrk="1" hangingPunct="1">
              <a:defRPr/>
            </a:pPr>
            <a:r>
              <a:rPr lang="en-GB" altLang="ja-JP" dirty="0">
                <a:ea typeface="ＭＳ Ｐゴシック" pitchFamily="50" charset="-128"/>
              </a:rPr>
              <a:t>Outline</a:t>
            </a:r>
          </a:p>
        </p:txBody>
      </p:sp>
      <p:sp>
        <p:nvSpPr>
          <p:cNvPr id="19459" name="Rectangle 3"/>
          <p:cNvSpPr>
            <a:spLocks noGrp="1" noChangeArrowheads="1"/>
          </p:cNvSpPr>
          <p:nvPr>
            <p:ph idx="1"/>
          </p:nvPr>
        </p:nvSpPr>
        <p:spPr>
          <a:xfrm>
            <a:off x="611561" y="1004923"/>
            <a:ext cx="7992888" cy="5291554"/>
          </a:xfrm>
        </p:spPr>
        <p:txBody>
          <a:bodyPr/>
          <a:lstStyle/>
          <a:p>
            <a:pPr marL="457200" indent="-457200" eaLnBrk="1" hangingPunct="1">
              <a:spcBef>
                <a:spcPts val="600"/>
              </a:spcBef>
              <a:buAutoNum type="arabicPeriod"/>
              <a:defRPr/>
            </a:pPr>
            <a:r>
              <a:rPr lang="en-US" altLang="ja-JP" dirty="0">
                <a:latin typeface="Arial" panose="020B0604020202020204" pitchFamily="34" charset="0"/>
                <a:cs typeface="Arial" panose="020B0604020202020204" pitchFamily="34" charset="0"/>
              </a:rPr>
              <a:t>IPPU importance</a:t>
            </a:r>
          </a:p>
          <a:p>
            <a:pPr marL="457200" indent="-457200" eaLnBrk="1" hangingPunct="1">
              <a:spcBef>
                <a:spcPts val="600"/>
              </a:spcBef>
              <a:buFontTx/>
              <a:buAutoNum type="arabicPeriod"/>
              <a:defRPr/>
            </a:pPr>
            <a:r>
              <a:rPr lang="en-US" altLang="ja-JP" dirty="0">
                <a:latin typeface="Arial" panose="020B0604020202020204" pitchFamily="34" charset="0"/>
                <a:cs typeface="Arial" panose="020B0604020202020204" pitchFamily="34" charset="0"/>
              </a:rPr>
              <a:t>What is the IPPU Sector?</a:t>
            </a:r>
          </a:p>
          <a:p>
            <a:pPr marL="457200" indent="-457200" eaLnBrk="1" hangingPunct="1">
              <a:spcBef>
                <a:spcPts val="600"/>
              </a:spcBef>
              <a:buFontTx/>
              <a:buAutoNum type="arabicPeriod"/>
              <a:defRPr/>
            </a:pPr>
            <a:r>
              <a:rPr lang="en-US" altLang="ja-JP" dirty="0">
                <a:latin typeface="Arial" panose="020B0604020202020204" pitchFamily="34" charset="0"/>
                <a:cs typeface="Arial" panose="020B0604020202020204" pitchFamily="34" charset="0"/>
              </a:rPr>
              <a:t>IPPU Categories:</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2A: Mineral Industry</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2B: Chemical Industry</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2C: Metal Industry</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2D: Non-Energy Products from Fuels &amp; Solvent Use</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2E: Electronics Industry</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2F: Product Uses as Substitutes for Ozone Depleting Substances</a:t>
            </a:r>
          </a:p>
          <a:p>
            <a:pPr marL="800100" lvl="2" indent="0" eaLnBrk="1" hangingPunct="1">
              <a:spcBef>
                <a:spcPts val="600"/>
              </a:spcBef>
              <a:buNone/>
              <a:defRPr/>
            </a:pPr>
            <a:r>
              <a:rPr lang="en-US" altLang="ja-JP" dirty="0">
                <a:latin typeface="Arial" panose="020B0604020202020204" pitchFamily="34" charset="0"/>
                <a:cs typeface="Arial" panose="020B0604020202020204" pitchFamily="34" charset="0"/>
              </a:rPr>
              <a:t>2G: Other Product Manufacture and Use (Electrical Eq., Military Apps, Medical Apps)</a:t>
            </a:r>
          </a:p>
          <a:p>
            <a:pPr marL="0" indent="0" eaLnBrk="1" hangingPunct="1">
              <a:spcBef>
                <a:spcPts val="600"/>
              </a:spcBef>
              <a:buNone/>
              <a:defRPr/>
            </a:pPr>
            <a:r>
              <a:rPr lang="en-US" altLang="ja-JP" dirty="0">
                <a:latin typeface="Arial" panose="020B0604020202020204" pitchFamily="34" charset="0"/>
                <a:cs typeface="Arial" panose="020B0604020202020204" pitchFamily="34" charset="0"/>
              </a:rPr>
              <a:t>4. IPPU Activity Data</a:t>
            </a:r>
          </a:p>
          <a:p>
            <a:pPr marL="0" indent="0" eaLnBrk="1" hangingPunct="1">
              <a:spcBef>
                <a:spcPts val="600"/>
              </a:spcBef>
              <a:buNone/>
              <a:defRPr/>
            </a:pPr>
            <a:r>
              <a:rPr lang="en-US" altLang="ja-JP" dirty="0">
                <a:latin typeface="Arial" panose="020B0604020202020204" pitchFamily="34" charset="0"/>
                <a:cs typeface="Arial" panose="020B0604020202020204" pitchFamily="34" charset="0"/>
              </a:rPr>
              <a:t>5. Conclusion</a:t>
            </a:r>
          </a:p>
          <a:p>
            <a:pPr marL="0" indent="0" eaLnBrk="1" hangingPunct="1">
              <a:spcBef>
                <a:spcPct val="40000"/>
              </a:spcBef>
              <a:buNone/>
              <a:defRPr/>
            </a:pPr>
            <a:endParaRPr lang="en-US" altLang="ja-JP" dirty="0">
              <a:latin typeface="Arial" panose="020B0604020202020204" pitchFamily="34" charset="0"/>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07152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5041" y="181269"/>
            <a:ext cx="7830104" cy="72745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2F: Fluorinated Substitutes for ODS</a:t>
            </a:r>
          </a:p>
        </p:txBody>
      </p:sp>
      <p:sp>
        <p:nvSpPr>
          <p:cNvPr id="24579" name="Rectangle 3"/>
          <p:cNvSpPr>
            <a:spLocks noGrp="1" noChangeArrowheads="1"/>
          </p:cNvSpPr>
          <p:nvPr>
            <p:ph type="body" idx="1"/>
          </p:nvPr>
        </p:nvSpPr>
        <p:spPr>
          <a:xfrm>
            <a:off x="615041" y="1274299"/>
            <a:ext cx="8133423" cy="5055479"/>
          </a:xfrm>
        </p:spPr>
        <p:txBody>
          <a:bodyPr/>
          <a:lstStyle/>
          <a:p>
            <a:pPr>
              <a:spcBef>
                <a:spcPts val="0"/>
              </a:spcBef>
              <a:buFont typeface="Arial" panose="020B0604020202020204" pitchFamily="34" charset="0"/>
              <a:buChar char="•"/>
              <a:defRPr/>
            </a:pPr>
            <a:r>
              <a:rPr lang="en-GB" b="1" i="1" dirty="0">
                <a:latin typeface="Arial" panose="020B0604020202020204" pitchFamily="34" charset="0"/>
                <a:cs typeface="Arial" panose="020B0604020202020204" pitchFamily="34" charset="0"/>
              </a:rPr>
              <a:t>Applications</a:t>
            </a:r>
            <a:r>
              <a:rPr lang="en-GB" b="1" dirty="0">
                <a:latin typeface="Arial" panose="020B0604020202020204" pitchFamily="34" charset="0"/>
                <a:cs typeface="Arial" panose="020B0604020202020204" pitchFamily="34" charset="0"/>
              </a:rPr>
              <a:t> or </a:t>
            </a:r>
            <a:r>
              <a:rPr lang="en-GB" b="1" i="1" dirty="0">
                <a:latin typeface="Arial" panose="020B0604020202020204" pitchFamily="34" charset="0"/>
                <a:cs typeface="Arial" panose="020B0604020202020204" pitchFamily="34" charset="0"/>
              </a:rPr>
              <a:t>Sub-applications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major groupings of current and expected usage of the ODS substitutes</a:t>
            </a:r>
          </a:p>
          <a:p>
            <a:pPr>
              <a:spcBef>
                <a:spcPts val="0"/>
              </a:spcBef>
              <a:buFont typeface="Arial" panose="020B0604020202020204" pitchFamily="34" charset="0"/>
              <a:buChar char="•"/>
              <a:defRPr/>
            </a:pPr>
            <a:endParaRPr lang="en-GB" b="1"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defRPr/>
            </a:pPr>
            <a:r>
              <a:rPr lang="en-GB" altLang="ja-JP" b="1" i="1" dirty="0">
                <a:latin typeface="Arial" panose="020B0604020202020204" pitchFamily="34" charset="0"/>
                <a:ea typeface="ＭＳ Ｐゴシック" pitchFamily="50" charset="-128"/>
                <a:cs typeface="Arial" panose="020B0604020202020204" pitchFamily="34" charset="0"/>
              </a:rPr>
              <a:t>Actual emissions </a:t>
            </a:r>
            <a:r>
              <a:rPr lang="en-GB" altLang="ja-JP" dirty="0">
                <a:latin typeface="Arial" panose="020B0604020202020204" pitchFamily="34" charset="0"/>
                <a:ea typeface="ＭＳ Ｐゴシック" pitchFamily="50" charset="-128"/>
                <a:cs typeface="Arial" panose="020B0604020202020204" pitchFamily="34" charset="0"/>
              </a:rPr>
              <a:t>vs. </a:t>
            </a:r>
            <a:r>
              <a:rPr lang="en-GB" altLang="ja-JP" b="1" i="1" dirty="0">
                <a:latin typeface="Arial" panose="020B0604020202020204" pitchFamily="34" charset="0"/>
                <a:ea typeface="ＭＳ Ｐゴシック" pitchFamily="50" charset="-128"/>
                <a:cs typeface="Arial" panose="020B0604020202020204" pitchFamily="34" charset="0"/>
              </a:rPr>
              <a:t>Potential emissions </a:t>
            </a:r>
            <a:r>
              <a:rPr lang="en-GB" altLang="ja-JP" dirty="0">
                <a:latin typeface="Arial" panose="020B0604020202020204" pitchFamily="34" charset="0"/>
                <a:ea typeface="ＭＳ Ｐゴシック" pitchFamily="50" charset="-128"/>
                <a:cs typeface="Arial" panose="020B0604020202020204" pitchFamily="34" charset="0"/>
              </a:rPr>
              <a:t>(2006 vs.1996)</a:t>
            </a:r>
          </a:p>
          <a:p>
            <a:pPr>
              <a:spcBef>
                <a:spcPts val="0"/>
              </a:spcBef>
              <a:buFont typeface="Arial" panose="020B0604020202020204" pitchFamily="34" charset="0"/>
              <a:buChar char="•"/>
              <a:defRPr/>
            </a:pPr>
            <a:endParaRPr lang="en-GB" altLang="ja-JP" b="1" i="1" dirty="0">
              <a:latin typeface="Arial" panose="020B0604020202020204" pitchFamily="34" charset="0"/>
              <a:ea typeface="ＭＳ Ｐゴシック" pitchFamily="50" charset="-128"/>
              <a:cs typeface="Arial" panose="020B0604020202020204" pitchFamily="34" charset="0"/>
            </a:endParaRPr>
          </a:p>
          <a:p>
            <a:pPr>
              <a:spcBef>
                <a:spcPts val="0"/>
              </a:spcBef>
              <a:buFont typeface="Arial" panose="020B0604020202020204" pitchFamily="34" charset="0"/>
              <a:buChar char="•"/>
              <a:defRPr/>
            </a:pPr>
            <a:r>
              <a:rPr lang="en-GB" altLang="ja-JP" b="1" i="1" dirty="0">
                <a:latin typeface="Arial" panose="020B0604020202020204" pitchFamily="34" charset="0"/>
                <a:ea typeface="ＭＳ Ｐゴシック" pitchFamily="50" charset="-128"/>
                <a:cs typeface="Arial" panose="020B0604020202020204" pitchFamily="34" charset="0"/>
              </a:rPr>
              <a:t>Prompt emissions </a:t>
            </a:r>
            <a:r>
              <a:rPr lang="en-GB" altLang="ja-JP" dirty="0">
                <a:latin typeface="Arial" panose="020B0604020202020204" pitchFamily="34" charset="0"/>
                <a:ea typeface="ＭＳ Ｐゴシック" pitchFamily="50" charset="-128"/>
                <a:cs typeface="Arial" panose="020B0604020202020204" pitchFamily="34" charset="0"/>
              </a:rPr>
              <a:t>(within 2 years) </a:t>
            </a:r>
            <a:r>
              <a:rPr lang="en-GB" altLang="ja-JP" b="1" dirty="0">
                <a:latin typeface="Arial" panose="020B0604020202020204" pitchFamily="34" charset="0"/>
                <a:ea typeface="ＭＳ Ｐゴシック" pitchFamily="50" charset="-128"/>
                <a:cs typeface="Arial" panose="020B0604020202020204" pitchFamily="34" charset="0"/>
              </a:rPr>
              <a:t>and Delayed emissions</a:t>
            </a:r>
          </a:p>
          <a:p>
            <a:pPr>
              <a:spcBef>
                <a:spcPts val="0"/>
              </a:spcBef>
              <a:buFont typeface="Arial" panose="020B0604020202020204" pitchFamily="34" charset="0"/>
              <a:buChar char="•"/>
              <a:defRPr/>
            </a:pPr>
            <a:endParaRPr lang="en-GB" altLang="ja-JP" b="1" dirty="0">
              <a:latin typeface="Arial" panose="020B0604020202020204" pitchFamily="34" charset="0"/>
              <a:ea typeface="ＭＳ Ｐゴシック" pitchFamily="50" charset="-128"/>
              <a:cs typeface="Arial" panose="020B0604020202020204" pitchFamily="34" charset="0"/>
            </a:endParaRPr>
          </a:p>
          <a:p>
            <a:pPr>
              <a:spcBef>
                <a:spcPts val="0"/>
              </a:spcBef>
              <a:buFont typeface="Arial" panose="020B0604020202020204" pitchFamily="34" charset="0"/>
              <a:buChar char="•"/>
              <a:defRPr/>
            </a:pPr>
            <a:r>
              <a:rPr lang="en-GB" altLang="ja-JP" b="1" i="1" dirty="0">
                <a:latin typeface="Arial" panose="020B0604020202020204" pitchFamily="34" charset="0"/>
                <a:ea typeface="ＭＳ Ｐゴシック" pitchFamily="50" charset="-128"/>
                <a:cs typeface="Arial" panose="020B0604020202020204" pitchFamily="34" charset="0"/>
              </a:rPr>
              <a:t>Bank</a:t>
            </a:r>
            <a:r>
              <a:rPr lang="en-GB" altLang="ja-JP" b="1" dirty="0">
                <a:latin typeface="Arial" panose="020B0604020202020204" pitchFamily="34" charset="0"/>
                <a:ea typeface="ＭＳ Ｐゴシック" pitchFamily="50" charset="-128"/>
                <a:cs typeface="Arial" panose="020B0604020202020204" pitchFamily="34" charset="0"/>
              </a:rPr>
              <a:t> </a:t>
            </a:r>
            <a:r>
              <a:rPr lang="en-GB" altLang="ja-JP" dirty="0">
                <a:latin typeface="Arial" panose="020B0604020202020204" pitchFamily="34" charset="0"/>
                <a:ea typeface="ＭＳ Ｐゴシック" pitchFamily="50" charset="-128"/>
                <a:cs typeface="Arial" panose="020B0604020202020204" pitchFamily="34" charset="0"/>
              </a:rPr>
              <a:t>–</a:t>
            </a:r>
            <a:r>
              <a:rPr lang="en-GB" altLang="ja-JP" b="1" dirty="0">
                <a:latin typeface="Arial" panose="020B0604020202020204" pitchFamily="34" charset="0"/>
                <a:ea typeface="ＭＳ Ｐゴシック" pitchFamily="50" charset="-128"/>
                <a:cs typeface="Arial" panose="020B0604020202020204" pitchFamily="34" charset="0"/>
              </a:rPr>
              <a:t> </a:t>
            </a:r>
            <a:r>
              <a:rPr lang="en-GB" dirty="0">
                <a:latin typeface="Arial" panose="020B0604020202020204" pitchFamily="34" charset="0"/>
                <a:cs typeface="Arial" panose="020B0604020202020204" pitchFamily="34" charset="0"/>
              </a:rPr>
              <a:t>total amount of substances contained in existing equipment, chemical stockpiles, foams, other products not yet released to the atmosphere (+</a:t>
            </a:r>
            <a:r>
              <a:rPr lang="en-GB" dirty="0" err="1">
                <a:latin typeface="Arial" panose="020B0604020202020204" pitchFamily="34" charset="0"/>
                <a:cs typeface="Arial" panose="020B0604020202020204" pitchFamily="34" charset="0"/>
              </a:rPr>
              <a:t>ExIm</a:t>
            </a:r>
            <a:r>
              <a:rPr lang="en-GB" dirty="0">
                <a:latin typeface="Arial" panose="020B0604020202020204" pitchFamily="34" charset="0"/>
                <a:cs typeface="Arial" panose="020B0604020202020204" pitchFamily="34" charset="0"/>
              </a:rPr>
              <a:t>)</a:t>
            </a:r>
          </a:p>
          <a:p>
            <a:pPr>
              <a:spcBef>
                <a:spcPts val="0"/>
              </a:spcBef>
              <a:buFont typeface="Arial" panose="020B0604020202020204" pitchFamily="34" charset="0"/>
              <a:buChar char="•"/>
              <a:defRPr/>
            </a:pPr>
            <a:endParaRPr lang="en-GB" b="1"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defRPr/>
            </a:pPr>
            <a:r>
              <a:rPr lang="en-GB" altLang="ja-JP" b="1" dirty="0">
                <a:latin typeface="Arial" panose="020B0604020202020204" pitchFamily="34" charset="0"/>
                <a:ea typeface="ＭＳ Ｐゴシック" pitchFamily="50" charset="-128"/>
                <a:cs typeface="Arial" panose="020B0604020202020204" pitchFamily="34" charset="0"/>
              </a:rPr>
              <a:t>Approaches: </a:t>
            </a:r>
          </a:p>
          <a:p>
            <a:pPr lvl="2">
              <a:spcBef>
                <a:spcPts val="0"/>
              </a:spcBef>
              <a:buFont typeface="Wingdings" panose="05000000000000000000" pitchFamily="2" charset="2"/>
              <a:buChar char="ü"/>
              <a:defRPr/>
            </a:pPr>
            <a:r>
              <a:rPr lang="en-GB" altLang="ja-JP" dirty="0">
                <a:latin typeface="Arial" panose="020B0604020202020204" pitchFamily="34" charset="0"/>
                <a:ea typeface="ＭＳ Ｐゴシック" pitchFamily="50" charset="-128"/>
                <a:cs typeface="Arial" panose="020B0604020202020204" pitchFamily="34" charset="0"/>
              </a:rPr>
              <a:t>Emission Factor (a) and Mass-balance (b)</a:t>
            </a:r>
          </a:p>
          <a:p>
            <a:pPr lvl="2">
              <a:spcBef>
                <a:spcPts val="0"/>
              </a:spcBef>
              <a:buFont typeface="Wingdings" panose="05000000000000000000" pitchFamily="2" charset="2"/>
              <a:buChar char="ü"/>
              <a:defRPr/>
            </a:pPr>
            <a:r>
              <a:rPr lang="en-GB" altLang="ja-JP" dirty="0">
                <a:latin typeface="Arial" panose="020B0604020202020204" pitchFamily="34" charset="0"/>
                <a:ea typeface="ＭＳ Ｐゴシック" pitchFamily="50" charset="-128"/>
                <a:cs typeface="Arial" panose="020B0604020202020204" pitchFamily="34" charset="0"/>
              </a:rPr>
              <a:t>Tier 1 and Tier 2</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30</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67915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98" y="225657"/>
            <a:ext cx="8087558" cy="53904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Actual emissions vs. Potential emissions</a:t>
            </a:r>
            <a:endParaRPr lang="en-GB" dirty="0"/>
          </a:p>
        </p:txBody>
      </p:sp>
      <p:sp>
        <p:nvSpPr>
          <p:cNvPr id="4" name="Rectangle 3"/>
          <p:cNvSpPr>
            <a:spLocks noGrp="1" noChangeArrowheads="1"/>
          </p:cNvSpPr>
          <p:nvPr>
            <p:ph idx="1"/>
          </p:nvPr>
        </p:nvSpPr>
        <p:spPr>
          <a:xfrm>
            <a:off x="588899" y="1196752"/>
            <a:ext cx="7943542" cy="5040560"/>
          </a:xfrm>
        </p:spPr>
        <p:txBody>
          <a:bodyPr/>
          <a:lstStyle/>
          <a:p>
            <a:pPr>
              <a:lnSpc>
                <a:spcPct val="120000"/>
              </a:lnSpc>
              <a:spcBef>
                <a:spcPts val="0"/>
              </a:spcBef>
            </a:pPr>
            <a:r>
              <a:rPr lang="en-GB" sz="1600" b="1" dirty="0">
                <a:latin typeface="Arial" panose="020B0604020202020204" pitchFamily="34" charset="0"/>
                <a:cs typeface="Arial" panose="020B0604020202020204" pitchFamily="34" charset="0"/>
              </a:rPr>
              <a:t>The 2006 IPCC Guidelines provide with methods for estimating </a:t>
            </a:r>
            <a:r>
              <a:rPr lang="en-GB" sz="1600" b="1" i="1" u="sng" dirty="0">
                <a:latin typeface="Arial" panose="020B0604020202020204" pitchFamily="34" charset="0"/>
                <a:cs typeface="Arial" panose="020B0604020202020204" pitchFamily="34" charset="0"/>
              </a:rPr>
              <a:t>actual emissions </a:t>
            </a:r>
            <a:r>
              <a:rPr lang="en-GB" sz="1600" b="1" dirty="0">
                <a:latin typeface="Arial" panose="020B0604020202020204" pitchFamily="34" charset="0"/>
                <a:cs typeface="Arial" panose="020B0604020202020204" pitchFamily="34" charset="0"/>
              </a:rPr>
              <a:t>of ODS substitutes in contrast to </a:t>
            </a:r>
            <a:r>
              <a:rPr lang="en-GB" sz="1600" b="1" i="1" u="sng" dirty="0">
                <a:latin typeface="Arial" panose="020B0604020202020204" pitchFamily="34" charset="0"/>
                <a:cs typeface="Arial" panose="020B0604020202020204" pitchFamily="34" charset="0"/>
              </a:rPr>
              <a:t>potential emissions</a:t>
            </a:r>
            <a:r>
              <a:rPr lang="en-GB" sz="1600" b="1" dirty="0">
                <a:latin typeface="Arial" panose="020B0604020202020204" pitchFamily="34" charset="0"/>
                <a:cs typeface="Arial" panose="020B0604020202020204" pitchFamily="34" charset="0"/>
              </a:rPr>
              <a:t> approach (</a:t>
            </a:r>
            <a:r>
              <a:rPr lang="en-GB" sz="1600" i="1" dirty="0">
                <a:latin typeface="Arial" panose="020B0604020202020204" pitchFamily="34" charset="0"/>
                <a:cs typeface="Arial" panose="020B0604020202020204" pitchFamily="34" charset="0"/>
              </a:rPr>
              <a:t>1996 IPCC Guidelines</a:t>
            </a:r>
            <a:r>
              <a:rPr lang="en-GB" sz="1600" b="1" dirty="0">
                <a:latin typeface="Arial" panose="020B0604020202020204" pitchFamily="34" charset="0"/>
                <a:cs typeface="Arial" panose="020B0604020202020204" pitchFamily="34" charset="0"/>
              </a:rPr>
              <a:t>) taking into account the time lag between consumption of ODS substitutes and emissions.</a:t>
            </a:r>
          </a:p>
          <a:p>
            <a:pPr>
              <a:lnSpc>
                <a:spcPct val="120000"/>
              </a:lnSpc>
              <a:spcBef>
                <a:spcPts val="0"/>
              </a:spcBef>
            </a:pPr>
            <a:r>
              <a:rPr lang="en-GB" altLang="zh-CN" sz="1600" b="1" i="1" u="sng" dirty="0">
                <a:latin typeface="Arial" panose="020B0604020202020204" pitchFamily="34" charset="0"/>
                <a:ea typeface="SimSun" pitchFamily="2" charset="-122"/>
                <a:cs typeface="Arial" panose="020B0604020202020204" pitchFamily="34" charset="0"/>
              </a:rPr>
              <a:t>Potential emissions </a:t>
            </a:r>
            <a:r>
              <a:rPr lang="en-GB" altLang="zh-CN" sz="1600" b="1" dirty="0">
                <a:latin typeface="Arial" panose="020B0604020202020204" pitchFamily="34" charset="0"/>
                <a:ea typeface="SimSun" pitchFamily="2" charset="-122"/>
                <a:cs typeface="Arial" panose="020B0604020202020204" pitchFamily="34" charset="0"/>
              </a:rPr>
              <a:t>approach</a:t>
            </a:r>
            <a:r>
              <a:rPr lang="en-GB" altLang="zh-CN" sz="1600" b="1" i="1" dirty="0">
                <a:latin typeface="Arial" panose="020B0604020202020204" pitchFamily="34" charset="0"/>
                <a:ea typeface="SimSun" pitchFamily="2" charset="-122"/>
                <a:cs typeface="Arial" panose="020B0604020202020204" pitchFamily="34" charset="0"/>
              </a:rPr>
              <a:t> </a:t>
            </a:r>
            <a:r>
              <a:rPr lang="en-GB" altLang="zh-CN" sz="1600" b="1" dirty="0">
                <a:latin typeface="Arial" panose="020B0604020202020204" pitchFamily="34" charset="0"/>
                <a:ea typeface="SimSun" pitchFamily="2" charset="-122"/>
                <a:cs typeface="Arial" panose="020B0604020202020204" pitchFamily="34" charset="0"/>
              </a:rPr>
              <a:t>assumes that all emissions from an activity occur in the current year (</a:t>
            </a:r>
            <a:r>
              <a:rPr lang="en-GB" altLang="zh-CN" sz="1600" i="1" dirty="0">
                <a:latin typeface="Arial" panose="020B0604020202020204" pitchFamily="34" charset="0"/>
                <a:ea typeface="SimSun" pitchFamily="2" charset="-122"/>
                <a:cs typeface="Arial" panose="020B0604020202020204" pitchFamily="34" charset="0"/>
              </a:rPr>
              <a:t>manufacture + import - export - destruction</a:t>
            </a:r>
            <a:r>
              <a:rPr lang="en-GB" altLang="zh-CN" sz="1600" b="1" dirty="0">
                <a:latin typeface="Arial" panose="020B0604020202020204" pitchFamily="34" charset="0"/>
                <a:ea typeface="SimSun" pitchFamily="2" charset="-122"/>
                <a:cs typeface="Arial" panose="020B0604020202020204" pitchFamily="34" charset="0"/>
              </a:rPr>
              <a:t>),</a:t>
            </a:r>
            <a:r>
              <a:rPr lang="en-GB" altLang="zh-CN" sz="1600" i="1" dirty="0">
                <a:latin typeface="Arial" panose="020B0604020202020204" pitchFamily="34" charset="0"/>
                <a:ea typeface="SimSun" pitchFamily="2" charset="-122"/>
                <a:cs typeface="Arial" panose="020B0604020202020204" pitchFamily="34" charset="0"/>
              </a:rPr>
              <a:t> </a:t>
            </a:r>
            <a:r>
              <a:rPr lang="en-GB" altLang="zh-CN" sz="1600" b="1" i="1" dirty="0">
                <a:latin typeface="Arial" panose="020B0604020202020204" pitchFamily="34" charset="0"/>
                <a:ea typeface="SimSun" pitchFamily="2" charset="-122"/>
                <a:cs typeface="Arial" panose="020B0604020202020204" pitchFamily="34" charset="0"/>
              </a:rPr>
              <a:t>ignoring the fact they will occur over many years,</a:t>
            </a:r>
            <a:r>
              <a:rPr lang="en-GB" sz="1600" dirty="0">
                <a:latin typeface="Arial" panose="020B0604020202020204" pitchFamily="34" charset="0"/>
                <a:cs typeface="Arial" panose="020B0604020202020204" pitchFamily="34" charset="0"/>
              </a:rPr>
              <a:t> </a:t>
            </a:r>
            <a:r>
              <a:rPr lang="en-GB" sz="1600" b="1" i="1" dirty="0">
                <a:latin typeface="Arial" panose="020B0604020202020204" pitchFamily="34" charset="0"/>
                <a:cs typeface="Arial" panose="020B0604020202020204" pitchFamily="34" charset="0"/>
              </a:rPr>
              <a:t>thus estimates may become very inaccurate</a:t>
            </a:r>
          </a:p>
          <a:p>
            <a:pPr marL="0" indent="0">
              <a:lnSpc>
                <a:spcPct val="120000"/>
              </a:lnSpc>
              <a:spcBef>
                <a:spcPts val="0"/>
              </a:spcBef>
              <a:buNone/>
            </a:pPr>
            <a:endParaRPr lang="en-GB" altLang="zh-CN" sz="1200" b="1" i="1" dirty="0">
              <a:latin typeface="Arial" panose="020B0604020202020204" pitchFamily="34" charset="0"/>
              <a:ea typeface="SimSun" pitchFamily="2" charset="-122"/>
              <a:cs typeface="Arial" panose="020B0604020202020204" pitchFamily="34" charset="0"/>
            </a:endParaRPr>
          </a:p>
          <a:p>
            <a:pPr marL="0" indent="0">
              <a:lnSpc>
                <a:spcPct val="120000"/>
              </a:lnSpc>
              <a:spcBef>
                <a:spcPts val="0"/>
              </a:spcBef>
              <a:buNone/>
            </a:pPr>
            <a:r>
              <a:rPr lang="en-GB" altLang="zh-CN" sz="1600" b="1" u="sng" dirty="0">
                <a:latin typeface="Arial" panose="020B0604020202020204" pitchFamily="34" charset="0"/>
                <a:ea typeface="SimSun" pitchFamily="2" charset="-122"/>
                <a:cs typeface="Arial" panose="020B0604020202020204" pitchFamily="34" charset="0"/>
              </a:rPr>
              <a:t>Example. </a:t>
            </a:r>
            <a:r>
              <a:rPr lang="en-GB" sz="1600" i="1" dirty="0">
                <a:latin typeface="Arial" panose="020B0604020202020204" pitchFamily="34" charset="0"/>
                <a:cs typeface="Arial" panose="020B0604020202020204" pitchFamily="34" charset="0"/>
              </a:rPr>
              <a:t>A household refrigerator emits little or no refrigerant through leakage during its lifetime and most of its charge is not released until its disposal, many years after production. Even then, disposal may not entail significant emissions if the refrigerant and the blowing agent in the refrigerator are both captured for recycling or destruction</a:t>
            </a:r>
          </a:p>
          <a:p>
            <a:pPr marL="0" indent="0">
              <a:lnSpc>
                <a:spcPct val="120000"/>
              </a:lnSpc>
              <a:spcBef>
                <a:spcPts val="0"/>
              </a:spcBef>
              <a:buNone/>
            </a:pPr>
            <a:endParaRPr lang="en-GB" altLang="zh-CN" sz="1200" i="1" dirty="0">
              <a:latin typeface="Arial" panose="020B0604020202020204" pitchFamily="34" charset="0"/>
              <a:ea typeface="SimSun" pitchFamily="2" charset="-122"/>
              <a:cs typeface="Arial" panose="020B0604020202020204" pitchFamily="34" charset="0"/>
            </a:endParaRPr>
          </a:p>
          <a:p>
            <a:pPr>
              <a:lnSpc>
                <a:spcPct val="120000"/>
              </a:lnSpc>
              <a:spcBef>
                <a:spcPts val="0"/>
              </a:spcBef>
            </a:pPr>
            <a:r>
              <a:rPr lang="en-GB" sz="1600" b="1" dirty="0">
                <a:latin typeface="Arial" panose="020B0604020202020204" pitchFamily="34" charset="0"/>
                <a:cs typeface="Arial" panose="020B0604020202020204" pitchFamily="34" charset="0"/>
              </a:rPr>
              <a:t>Use of </a:t>
            </a:r>
            <a:r>
              <a:rPr lang="en-GB" sz="1600" b="1" i="1" u="sng" dirty="0">
                <a:latin typeface="Arial" panose="020B0604020202020204" pitchFamily="34" charset="0"/>
                <a:cs typeface="Arial" panose="020B0604020202020204" pitchFamily="34" charset="0"/>
              </a:rPr>
              <a:t>actual emissions</a:t>
            </a:r>
            <a:r>
              <a:rPr lang="en-GB" sz="1600" b="1" dirty="0">
                <a:latin typeface="Arial" panose="020B0604020202020204" pitchFamily="34" charset="0"/>
                <a:cs typeface="Arial" panose="020B0604020202020204" pitchFamily="34" charset="0"/>
              </a:rPr>
              <a:t> allows to:</a:t>
            </a:r>
          </a:p>
          <a:p>
            <a:pPr lvl="1">
              <a:lnSpc>
                <a:spcPct val="120000"/>
              </a:lnSpc>
              <a:spcBef>
                <a:spcPts val="0"/>
              </a:spcBef>
              <a:buFont typeface="Wingdings" panose="05000000000000000000" pitchFamily="2" charset="2"/>
              <a:buChar char="ü"/>
            </a:pPr>
            <a:r>
              <a:rPr lang="en-GB" sz="1600" dirty="0">
                <a:latin typeface="Arial" panose="020B0604020202020204" pitchFamily="34" charset="0"/>
                <a:cs typeface="Arial" panose="020B0604020202020204" pitchFamily="34" charset="0"/>
              </a:rPr>
              <a:t>accurately estimate emissions of ODS substitutes</a:t>
            </a:r>
          </a:p>
          <a:p>
            <a:pPr lvl="1">
              <a:lnSpc>
                <a:spcPct val="120000"/>
              </a:lnSpc>
              <a:spcBef>
                <a:spcPts val="0"/>
              </a:spcBef>
              <a:buFont typeface="Wingdings" panose="05000000000000000000" pitchFamily="2" charset="2"/>
              <a:buChar char="ü"/>
            </a:pPr>
            <a:r>
              <a:rPr lang="en-GB" altLang="zh-CN" sz="1600" dirty="0">
                <a:latin typeface="Arial" panose="020B0604020202020204" pitchFamily="34" charset="0"/>
                <a:ea typeface="SimSun" pitchFamily="2" charset="-122"/>
                <a:cs typeface="Arial" panose="020B0604020202020204" pitchFamily="34" charset="0"/>
              </a:rPr>
              <a:t>proper address emission reductions of abatement techniques</a:t>
            </a: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31</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075712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12" y="409574"/>
            <a:ext cx="7869238" cy="3143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Bank</a:t>
            </a:r>
          </a:p>
        </p:txBody>
      </p:sp>
      <p:grpSp>
        <p:nvGrpSpPr>
          <p:cNvPr id="4" name="Group 11"/>
          <p:cNvGrpSpPr>
            <a:grpSpLocks noChangeAspect="1"/>
          </p:cNvGrpSpPr>
          <p:nvPr/>
        </p:nvGrpSpPr>
        <p:grpSpPr bwMode="auto">
          <a:xfrm>
            <a:off x="400771" y="1019174"/>
            <a:ext cx="8429645" cy="4983163"/>
            <a:chOff x="520" y="834"/>
            <a:chExt cx="5262" cy="3139"/>
          </a:xfrm>
        </p:grpSpPr>
        <p:sp>
          <p:nvSpPr>
            <p:cNvPr id="5" name="AutoShape 10"/>
            <p:cNvSpPr>
              <a:spLocks noChangeAspect="1" noChangeArrowheads="1" noTextEdit="1"/>
            </p:cNvSpPr>
            <p:nvPr/>
          </p:nvSpPr>
          <p:spPr bwMode="auto">
            <a:xfrm>
              <a:off x="520" y="834"/>
              <a:ext cx="5181" cy="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Rectangle 12"/>
            <p:cNvSpPr>
              <a:spLocks noChangeArrowheads="1"/>
            </p:cNvSpPr>
            <p:nvPr/>
          </p:nvSpPr>
          <p:spPr bwMode="auto">
            <a:xfrm>
              <a:off x="2360" y="1477"/>
              <a:ext cx="2065" cy="2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ゴシック" pitchFamily="50" charset="-128"/>
              </a:endParaRPr>
            </a:p>
          </p:txBody>
        </p:sp>
        <p:sp>
          <p:nvSpPr>
            <p:cNvPr id="7" name="Rectangle 13"/>
            <p:cNvSpPr>
              <a:spLocks noChangeArrowheads="1"/>
            </p:cNvSpPr>
            <p:nvPr/>
          </p:nvSpPr>
          <p:spPr bwMode="auto">
            <a:xfrm>
              <a:off x="2360" y="1477"/>
              <a:ext cx="2065" cy="225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ea typeface="ＭＳ Ｐゴシック" pitchFamily="50" charset="-128"/>
              </a:endParaRPr>
            </a:p>
          </p:txBody>
        </p:sp>
        <p:sp>
          <p:nvSpPr>
            <p:cNvPr id="8" name="Rectangle 14"/>
            <p:cNvSpPr>
              <a:spLocks noChangeArrowheads="1"/>
            </p:cNvSpPr>
            <p:nvPr/>
          </p:nvSpPr>
          <p:spPr bwMode="auto">
            <a:xfrm>
              <a:off x="2670" y="2211"/>
              <a:ext cx="14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Bank of Gas in </a:t>
              </a:r>
              <a:endParaRPr lang="en-US" altLang="ja-JP"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endParaRPr>
            </a:p>
          </p:txBody>
        </p:sp>
        <p:sp>
          <p:nvSpPr>
            <p:cNvPr id="9" name="Rectangle 15"/>
            <p:cNvSpPr>
              <a:spLocks noChangeArrowheads="1"/>
            </p:cNvSpPr>
            <p:nvPr/>
          </p:nvSpPr>
          <p:spPr bwMode="auto">
            <a:xfrm>
              <a:off x="2877" y="2539"/>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Equipment</a:t>
              </a:r>
              <a:endParaRPr lang="en-US" altLang="ja-JP"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endParaRPr>
            </a:p>
          </p:txBody>
        </p:sp>
        <p:sp>
          <p:nvSpPr>
            <p:cNvPr id="10" name="Freeform 16"/>
            <p:cNvSpPr>
              <a:spLocks/>
            </p:cNvSpPr>
            <p:nvPr/>
          </p:nvSpPr>
          <p:spPr bwMode="auto">
            <a:xfrm>
              <a:off x="1606" y="1781"/>
              <a:ext cx="604" cy="409"/>
            </a:xfrm>
            <a:custGeom>
              <a:avLst/>
              <a:gdLst>
                <a:gd name="T0" fmla="*/ 0 w 604"/>
                <a:gd name="T1" fmla="*/ 0 h 409"/>
                <a:gd name="T2" fmla="*/ 31 w 604"/>
                <a:gd name="T3" fmla="*/ 96 h 409"/>
                <a:gd name="T4" fmla="*/ 73 w 604"/>
                <a:gd name="T5" fmla="*/ 180 h 409"/>
                <a:gd name="T6" fmla="*/ 122 w 604"/>
                <a:gd name="T7" fmla="*/ 250 h 409"/>
                <a:gd name="T8" fmla="*/ 180 w 604"/>
                <a:gd name="T9" fmla="*/ 308 h 409"/>
                <a:gd name="T10" fmla="*/ 247 w 604"/>
                <a:gd name="T11" fmla="*/ 353 h 409"/>
                <a:gd name="T12" fmla="*/ 323 w 604"/>
                <a:gd name="T13" fmla="*/ 385 h 409"/>
                <a:gd name="T14" fmla="*/ 408 w 604"/>
                <a:gd name="T15" fmla="*/ 403 h 409"/>
                <a:gd name="T16" fmla="*/ 501 w 604"/>
                <a:gd name="T17" fmla="*/ 409 h 409"/>
                <a:gd name="T18" fmla="*/ 604 w 604"/>
                <a:gd name="T19" fmla="*/ 402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4"/>
                <a:gd name="T31" fmla="*/ 0 h 409"/>
                <a:gd name="T32" fmla="*/ 604 w 604"/>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4" h="409">
                  <a:moveTo>
                    <a:pt x="0" y="0"/>
                  </a:moveTo>
                  <a:lnTo>
                    <a:pt x="31" y="96"/>
                  </a:lnTo>
                  <a:lnTo>
                    <a:pt x="73" y="180"/>
                  </a:lnTo>
                  <a:lnTo>
                    <a:pt x="122" y="250"/>
                  </a:lnTo>
                  <a:lnTo>
                    <a:pt x="180" y="308"/>
                  </a:lnTo>
                  <a:lnTo>
                    <a:pt x="247" y="353"/>
                  </a:lnTo>
                  <a:lnTo>
                    <a:pt x="323" y="385"/>
                  </a:lnTo>
                  <a:lnTo>
                    <a:pt x="408" y="403"/>
                  </a:lnTo>
                  <a:lnTo>
                    <a:pt x="501" y="409"/>
                  </a:lnTo>
                  <a:lnTo>
                    <a:pt x="604" y="402"/>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F89708"/>
                </a:solidFill>
              </a:endParaRPr>
            </a:p>
          </p:txBody>
        </p:sp>
        <p:sp>
          <p:nvSpPr>
            <p:cNvPr id="11" name="Freeform 17"/>
            <p:cNvSpPr>
              <a:spLocks/>
            </p:cNvSpPr>
            <p:nvPr/>
          </p:nvSpPr>
          <p:spPr bwMode="auto">
            <a:xfrm>
              <a:off x="2171" y="2101"/>
              <a:ext cx="189" cy="172"/>
            </a:xfrm>
            <a:custGeom>
              <a:avLst/>
              <a:gdLst>
                <a:gd name="T0" fmla="*/ 0 w 189"/>
                <a:gd name="T1" fmla="*/ 0 h 172"/>
                <a:gd name="T2" fmla="*/ 189 w 189"/>
                <a:gd name="T3" fmla="*/ 52 h 172"/>
                <a:gd name="T4" fmla="*/ 34 w 189"/>
                <a:gd name="T5" fmla="*/ 172 h 172"/>
                <a:gd name="T6" fmla="*/ 0 w 189"/>
                <a:gd name="T7" fmla="*/ 0 h 172"/>
                <a:gd name="T8" fmla="*/ 0 60000 65536"/>
                <a:gd name="T9" fmla="*/ 0 60000 65536"/>
                <a:gd name="T10" fmla="*/ 0 60000 65536"/>
                <a:gd name="T11" fmla="*/ 0 60000 65536"/>
                <a:gd name="T12" fmla="*/ 0 w 189"/>
                <a:gd name="T13" fmla="*/ 0 h 172"/>
                <a:gd name="T14" fmla="*/ 189 w 189"/>
                <a:gd name="T15" fmla="*/ 172 h 172"/>
              </a:gdLst>
              <a:ahLst/>
              <a:cxnLst>
                <a:cxn ang="T8">
                  <a:pos x="T0" y="T1"/>
                </a:cxn>
                <a:cxn ang="T9">
                  <a:pos x="T2" y="T3"/>
                </a:cxn>
                <a:cxn ang="T10">
                  <a:pos x="T4" y="T5"/>
                </a:cxn>
                <a:cxn ang="T11">
                  <a:pos x="T6" y="T7"/>
                </a:cxn>
              </a:cxnLst>
              <a:rect l="T12" t="T13" r="T14" b="T15"/>
              <a:pathLst>
                <a:path w="189" h="172">
                  <a:moveTo>
                    <a:pt x="0" y="0"/>
                  </a:moveTo>
                  <a:lnTo>
                    <a:pt x="189" y="52"/>
                  </a:lnTo>
                  <a:lnTo>
                    <a:pt x="34" y="172"/>
                  </a:lnTo>
                  <a:lnTo>
                    <a:pt x="0"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2" name="Rectangle 18"/>
            <p:cNvSpPr>
              <a:spLocks noChangeArrowheads="1"/>
            </p:cNvSpPr>
            <p:nvPr/>
          </p:nvSpPr>
          <p:spPr bwMode="auto">
            <a:xfrm>
              <a:off x="1059" y="1410"/>
              <a:ext cx="1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Imports of Gas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4" name="Freeform 20"/>
            <p:cNvSpPr>
              <a:spLocks/>
            </p:cNvSpPr>
            <p:nvPr/>
          </p:nvSpPr>
          <p:spPr bwMode="auto">
            <a:xfrm>
              <a:off x="1643" y="2454"/>
              <a:ext cx="564" cy="145"/>
            </a:xfrm>
            <a:custGeom>
              <a:avLst/>
              <a:gdLst>
                <a:gd name="T0" fmla="*/ 0 w 564"/>
                <a:gd name="T1" fmla="*/ 0 h 145"/>
                <a:gd name="T2" fmla="*/ 95 w 564"/>
                <a:gd name="T3" fmla="*/ 44 h 145"/>
                <a:gd name="T4" fmla="*/ 199 w 564"/>
                <a:gd name="T5" fmla="*/ 82 h 145"/>
                <a:gd name="T6" fmla="*/ 312 w 564"/>
                <a:gd name="T7" fmla="*/ 110 h 145"/>
                <a:gd name="T8" fmla="*/ 433 w 564"/>
                <a:gd name="T9" fmla="*/ 132 h 145"/>
                <a:gd name="T10" fmla="*/ 564 w 564"/>
                <a:gd name="T11" fmla="*/ 145 h 145"/>
                <a:gd name="T12" fmla="*/ 0 60000 65536"/>
                <a:gd name="T13" fmla="*/ 0 60000 65536"/>
                <a:gd name="T14" fmla="*/ 0 60000 65536"/>
                <a:gd name="T15" fmla="*/ 0 60000 65536"/>
                <a:gd name="T16" fmla="*/ 0 60000 65536"/>
                <a:gd name="T17" fmla="*/ 0 60000 65536"/>
                <a:gd name="T18" fmla="*/ 0 w 564"/>
                <a:gd name="T19" fmla="*/ 0 h 145"/>
                <a:gd name="T20" fmla="*/ 564 w 56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564" h="145">
                  <a:moveTo>
                    <a:pt x="0" y="0"/>
                  </a:moveTo>
                  <a:lnTo>
                    <a:pt x="95" y="44"/>
                  </a:lnTo>
                  <a:lnTo>
                    <a:pt x="199" y="82"/>
                  </a:lnTo>
                  <a:lnTo>
                    <a:pt x="312" y="110"/>
                  </a:lnTo>
                  <a:lnTo>
                    <a:pt x="433" y="132"/>
                  </a:lnTo>
                  <a:lnTo>
                    <a:pt x="564" y="145"/>
                  </a:lnTo>
                </a:path>
              </a:pathLst>
            </a:custGeom>
            <a:solidFill>
              <a:srgbClr val="F89708"/>
            </a:solidFill>
            <a:ln w="85725" cap="rnd">
              <a:solidFill>
                <a:srgbClr val="F89708"/>
              </a:solidFill>
              <a:round/>
              <a:headEnd/>
              <a:tailEnd/>
            </a:ln>
            <a:extLst/>
          </p:spPr>
          <p:txBody>
            <a:bodyPr/>
            <a:lstStyle/>
            <a:p>
              <a:endParaRPr lang="ja-JP" altLang="en-US"/>
            </a:p>
          </p:txBody>
        </p:sp>
        <p:sp>
          <p:nvSpPr>
            <p:cNvPr id="15" name="Freeform 21"/>
            <p:cNvSpPr>
              <a:spLocks/>
            </p:cNvSpPr>
            <p:nvPr/>
          </p:nvSpPr>
          <p:spPr bwMode="auto">
            <a:xfrm>
              <a:off x="2182" y="2511"/>
              <a:ext cx="178" cy="174"/>
            </a:xfrm>
            <a:custGeom>
              <a:avLst/>
              <a:gdLst>
                <a:gd name="T0" fmla="*/ 6 w 178"/>
                <a:gd name="T1" fmla="*/ 0 h 174"/>
                <a:gd name="T2" fmla="*/ 178 w 178"/>
                <a:gd name="T3" fmla="*/ 93 h 174"/>
                <a:gd name="T4" fmla="*/ 0 w 178"/>
                <a:gd name="T5" fmla="*/ 174 h 174"/>
                <a:gd name="T6" fmla="*/ 6 w 178"/>
                <a:gd name="T7" fmla="*/ 0 h 174"/>
                <a:gd name="T8" fmla="*/ 0 60000 65536"/>
                <a:gd name="T9" fmla="*/ 0 60000 65536"/>
                <a:gd name="T10" fmla="*/ 0 60000 65536"/>
                <a:gd name="T11" fmla="*/ 0 60000 65536"/>
                <a:gd name="T12" fmla="*/ 0 w 178"/>
                <a:gd name="T13" fmla="*/ 0 h 174"/>
                <a:gd name="T14" fmla="*/ 178 w 178"/>
                <a:gd name="T15" fmla="*/ 174 h 174"/>
              </a:gdLst>
              <a:ahLst/>
              <a:cxnLst>
                <a:cxn ang="T8">
                  <a:pos x="T0" y="T1"/>
                </a:cxn>
                <a:cxn ang="T9">
                  <a:pos x="T2" y="T3"/>
                </a:cxn>
                <a:cxn ang="T10">
                  <a:pos x="T4" y="T5"/>
                </a:cxn>
                <a:cxn ang="T11">
                  <a:pos x="T6" y="T7"/>
                </a:cxn>
              </a:cxnLst>
              <a:rect l="T12" t="T13" r="T14" b="T15"/>
              <a:pathLst>
                <a:path w="178" h="174">
                  <a:moveTo>
                    <a:pt x="6" y="0"/>
                  </a:moveTo>
                  <a:lnTo>
                    <a:pt x="178" y="93"/>
                  </a:lnTo>
                  <a:lnTo>
                    <a:pt x="0" y="174"/>
                  </a:lnTo>
                  <a:lnTo>
                    <a:pt x="6"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6" name="Rectangle 22"/>
            <p:cNvSpPr>
              <a:spLocks noChangeArrowheads="1"/>
            </p:cNvSpPr>
            <p:nvPr/>
          </p:nvSpPr>
          <p:spPr bwMode="auto">
            <a:xfrm>
              <a:off x="696" y="2116"/>
              <a:ext cx="8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Imports of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7" name="Rectangle 23"/>
            <p:cNvSpPr>
              <a:spLocks noChangeArrowheads="1"/>
            </p:cNvSpPr>
            <p:nvPr/>
          </p:nvSpPr>
          <p:spPr bwMode="auto">
            <a:xfrm>
              <a:off x="856" y="2331"/>
              <a:ext cx="5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 in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8" name="Rectangle 24"/>
            <p:cNvSpPr>
              <a:spLocks noChangeArrowheads="1"/>
            </p:cNvSpPr>
            <p:nvPr/>
          </p:nvSpPr>
          <p:spPr bwMode="auto">
            <a:xfrm>
              <a:off x="692" y="2538"/>
              <a:ext cx="8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Equipment</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9" name="Freeform 25"/>
            <p:cNvSpPr>
              <a:spLocks/>
            </p:cNvSpPr>
            <p:nvPr/>
          </p:nvSpPr>
          <p:spPr bwMode="auto">
            <a:xfrm>
              <a:off x="4425" y="1651"/>
              <a:ext cx="714" cy="502"/>
            </a:xfrm>
            <a:custGeom>
              <a:avLst/>
              <a:gdLst>
                <a:gd name="T0" fmla="*/ 0 w 714"/>
                <a:gd name="T1" fmla="*/ 502 h 502"/>
                <a:gd name="T2" fmla="*/ 132 w 714"/>
                <a:gd name="T3" fmla="*/ 500 h 502"/>
                <a:gd name="T4" fmla="*/ 251 w 714"/>
                <a:gd name="T5" fmla="*/ 485 h 502"/>
                <a:gd name="T6" fmla="*/ 356 w 714"/>
                <a:gd name="T7" fmla="*/ 456 h 502"/>
                <a:gd name="T8" fmla="*/ 449 w 714"/>
                <a:gd name="T9" fmla="*/ 414 h 502"/>
                <a:gd name="T10" fmla="*/ 528 w 714"/>
                <a:gd name="T11" fmla="*/ 359 h 502"/>
                <a:gd name="T12" fmla="*/ 594 w 714"/>
                <a:gd name="T13" fmla="*/ 289 h 502"/>
                <a:gd name="T14" fmla="*/ 647 w 714"/>
                <a:gd name="T15" fmla="*/ 207 h 502"/>
                <a:gd name="T16" fmla="*/ 687 w 714"/>
                <a:gd name="T17" fmla="*/ 110 h 502"/>
                <a:gd name="T18" fmla="*/ 714 w 714"/>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4"/>
                <a:gd name="T31" fmla="*/ 0 h 502"/>
                <a:gd name="T32" fmla="*/ 714 w 714"/>
                <a:gd name="T33" fmla="*/ 502 h 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4" h="502">
                  <a:moveTo>
                    <a:pt x="0" y="502"/>
                  </a:moveTo>
                  <a:lnTo>
                    <a:pt x="132" y="500"/>
                  </a:lnTo>
                  <a:lnTo>
                    <a:pt x="251" y="485"/>
                  </a:lnTo>
                  <a:lnTo>
                    <a:pt x="356" y="456"/>
                  </a:lnTo>
                  <a:lnTo>
                    <a:pt x="449" y="414"/>
                  </a:lnTo>
                  <a:lnTo>
                    <a:pt x="528" y="359"/>
                  </a:lnTo>
                  <a:lnTo>
                    <a:pt x="594" y="289"/>
                  </a:lnTo>
                  <a:lnTo>
                    <a:pt x="647" y="207"/>
                  </a:lnTo>
                  <a:lnTo>
                    <a:pt x="687" y="110"/>
                  </a:lnTo>
                  <a:lnTo>
                    <a:pt x="714"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6"/>
            <p:cNvSpPr>
              <a:spLocks/>
            </p:cNvSpPr>
            <p:nvPr/>
          </p:nvSpPr>
          <p:spPr bwMode="auto">
            <a:xfrm>
              <a:off x="5050" y="1500"/>
              <a:ext cx="174" cy="182"/>
            </a:xfrm>
            <a:custGeom>
              <a:avLst/>
              <a:gdLst>
                <a:gd name="T0" fmla="*/ 174 w 174"/>
                <a:gd name="T1" fmla="*/ 182 h 182"/>
                <a:gd name="T2" fmla="*/ 104 w 174"/>
                <a:gd name="T3" fmla="*/ 0 h 182"/>
                <a:gd name="T4" fmla="*/ 0 w 174"/>
                <a:gd name="T5" fmla="*/ 165 h 182"/>
                <a:gd name="T6" fmla="*/ 174 w 174"/>
                <a:gd name="T7" fmla="*/ 182 h 182"/>
                <a:gd name="T8" fmla="*/ 0 60000 65536"/>
                <a:gd name="T9" fmla="*/ 0 60000 65536"/>
                <a:gd name="T10" fmla="*/ 0 60000 65536"/>
                <a:gd name="T11" fmla="*/ 0 60000 65536"/>
                <a:gd name="T12" fmla="*/ 0 w 174"/>
                <a:gd name="T13" fmla="*/ 0 h 182"/>
                <a:gd name="T14" fmla="*/ 174 w 174"/>
                <a:gd name="T15" fmla="*/ 182 h 182"/>
              </a:gdLst>
              <a:ahLst/>
              <a:cxnLst>
                <a:cxn ang="T8">
                  <a:pos x="T0" y="T1"/>
                </a:cxn>
                <a:cxn ang="T9">
                  <a:pos x="T2" y="T3"/>
                </a:cxn>
                <a:cxn ang="T10">
                  <a:pos x="T4" y="T5"/>
                </a:cxn>
                <a:cxn ang="T11">
                  <a:pos x="T6" y="T7"/>
                </a:cxn>
              </a:cxnLst>
              <a:rect l="T12" t="T13" r="T14" b="T15"/>
              <a:pathLst>
                <a:path w="174" h="182">
                  <a:moveTo>
                    <a:pt x="174" y="182"/>
                  </a:moveTo>
                  <a:lnTo>
                    <a:pt x="104" y="0"/>
                  </a:lnTo>
                  <a:lnTo>
                    <a:pt x="0" y="165"/>
                  </a:lnTo>
                  <a:lnTo>
                    <a:pt x="174" y="182"/>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Rectangle 27"/>
            <p:cNvSpPr>
              <a:spLocks noChangeArrowheads="1"/>
            </p:cNvSpPr>
            <p:nvPr/>
          </p:nvSpPr>
          <p:spPr bwMode="auto">
            <a:xfrm>
              <a:off x="4739" y="1113"/>
              <a:ext cx="8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Exports of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2" name="Rectangle 28"/>
            <p:cNvSpPr>
              <a:spLocks noChangeArrowheads="1"/>
            </p:cNvSpPr>
            <p:nvPr/>
          </p:nvSpPr>
          <p:spPr bwMode="auto">
            <a:xfrm>
              <a:off x="5003" y="1290"/>
              <a:ext cx="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3" name="Freeform 29"/>
            <p:cNvSpPr>
              <a:spLocks/>
            </p:cNvSpPr>
            <p:nvPr/>
          </p:nvSpPr>
          <p:spPr bwMode="auto">
            <a:xfrm>
              <a:off x="4425" y="2757"/>
              <a:ext cx="622" cy="522"/>
            </a:xfrm>
            <a:custGeom>
              <a:avLst/>
              <a:gdLst>
                <a:gd name="T0" fmla="*/ 0 w 622"/>
                <a:gd name="T1" fmla="*/ 522 h 522"/>
                <a:gd name="T2" fmla="*/ 126 w 622"/>
                <a:gd name="T3" fmla="*/ 513 h 522"/>
                <a:gd name="T4" fmla="*/ 238 w 622"/>
                <a:gd name="T5" fmla="*/ 490 h 522"/>
                <a:gd name="T6" fmla="*/ 335 w 622"/>
                <a:gd name="T7" fmla="*/ 456 h 522"/>
                <a:gd name="T8" fmla="*/ 419 w 622"/>
                <a:gd name="T9" fmla="*/ 410 h 522"/>
                <a:gd name="T10" fmla="*/ 488 w 622"/>
                <a:gd name="T11" fmla="*/ 352 h 522"/>
                <a:gd name="T12" fmla="*/ 542 w 622"/>
                <a:gd name="T13" fmla="*/ 282 h 522"/>
                <a:gd name="T14" fmla="*/ 583 w 622"/>
                <a:gd name="T15" fmla="*/ 200 h 522"/>
                <a:gd name="T16" fmla="*/ 609 w 622"/>
                <a:gd name="T17" fmla="*/ 106 h 522"/>
                <a:gd name="T18" fmla="*/ 622 w 622"/>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2"/>
                <a:gd name="T31" fmla="*/ 0 h 522"/>
                <a:gd name="T32" fmla="*/ 622 w 622"/>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2" h="522">
                  <a:moveTo>
                    <a:pt x="0" y="522"/>
                  </a:moveTo>
                  <a:lnTo>
                    <a:pt x="126" y="513"/>
                  </a:lnTo>
                  <a:lnTo>
                    <a:pt x="238" y="490"/>
                  </a:lnTo>
                  <a:lnTo>
                    <a:pt x="335" y="456"/>
                  </a:lnTo>
                  <a:lnTo>
                    <a:pt x="419" y="410"/>
                  </a:lnTo>
                  <a:lnTo>
                    <a:pt x="488" y="352"/>
                  </a:lnTo>
                  <a:lnTo>
                    <a:pt x="542" y="282"/>
                  </a:lnTo>
                  <a:lnTo>
                    <a:pt x="583" y="200"/>
                  </a:lnTo>
                  <a:lnTo>
                    <a:pt x="609" y="106"/>
                  </a:lnTo>
                  <a:lnTo>
                    <a:pt x="622"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30"/>
            <p:cNvSpPr>
              <a:spLocks/>
            </p:cNvSpPr>
            <p:nvPr/>
          </p:nvSpPr>
          <p:spPr bwMode="auto">
            <a:xfrm>
              <a:off x="4960" y="2604"/>
              <a:ext cx="175" cy="177"/>
            </a:xfrm>
            <a:custGeom>
              <a:avLst/>
              <a:gdLst>
                <a:gd name="T0" fmla="*/ 175 w 175"/>
                <a:gd name="T1" fmla="*/ 171 h 177"/>
                <a:gd name="T2" fmla="*/ 81 w 175"/>
                <a:gd name="T3" fmla="*/ 0 h 177"/>
                <a:gd name="T4" fmla="*/ 0 w 175"/>
                <a:gd name="T5" fmla="*/ 177 h 177"/>
                <a:gd name="T6" fmla="*/ 175 w 175"/>
                <a:gd name="T7" fmla="*/ 171 h 177"/>
                <a:gd name="T8" fmla="*/ 0 60000 65536"/>
                <a:gd name="T9" fmla="*/ 0 60000 65536"/>
                <a:gd name="T10" fmla="*/ 0 60000 65536"/>
                <a:gd name="T11" fmla="*/ 0 60000 65536"/>
                <a:gd name="T12" fmla="*/ 0 w 175"/>
                <a:gd name="T13" fmla="*/ 0 h 177"/>
                <a:gd name="T14" fmla="*/ 175 w 175"/>
                <a:gd name="T15" fmla="*/ 177 h 177"/>
              </a:gdLst>
              <a:ahLst/>
              <a:cxnLst>
                <a:cxn ang="T8">
                  <a:pos x="T0" y="T1"/>
                </a:cxn>
                <a:cxn ang="T9">
                  <a:pos x="T2" y="T3"/>
                </a:cxn>
                <a:cxn ang="T10">
                  <a:pos x="T4" y="T5"/>
                </a:cxn>
                <a:cxn ang="T11">
                  <a:pos x="T6" y="T7"/>
                </a:cxn>
              </a:cxnLst>
              <a:rect l="T12" t="T13" r="T14" b="T15"/>
              <a:pathLst>
                <a:path w="175" h="177">
                  <a:moveTo>
                    <a:pt x="175" y="171"/>
                  </a:moveTo>
                  <a:lnTo>
                    <a:pt x="81" y="0"/>
                  </a:lnTo>
                  <a:lnTo>
                    <a:pt x="0" y="177"/>
                  </a:lnTo>
                  <a:lnTo>
                    <a:pt x="175" y="17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Rectangle 31"/>
            <p:cNvSpPr>
              <a:spLocks noChangeArrowheads="1"/>
            </p:cNvSpPr>
            <p:nvPr/>
          </p:nvSpPr>
          <p:spPr bwMode="auto">
            <a:xfrm>
              <a:off x="4606" y="2162"/>
              <a:ext cx="11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Exports of Gas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6" name="Rectangle 32"/>
            <p:cNvSpPr>
              <a:spLocks noChangeArrowheads="1"/>
            </p:cNvSpPr>
            <p:nvPr/>
          </p:nvSpPr>
          <p:spPr bwMode="auto">
            <a:xfrm>
              <a:off x="4685" y="2369"/>
              <a:ext cx="9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in Equipment</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7" name="Rectangle 33"/>
            <p:cNvSpPr>
              <a:spLocks noChangeArrowheads="1"/>
            </p:cNvSpPr>
            <p:nvPr/>
          </p:nvSpPr>
          <p:spPr bwMode="auto">
            <a:xfrm>
              <a:off x="917" y="3377"/>
              <a:ext cx="1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Manufacture of </a:t>
              </a:r>
              <a:endParaRPr lang="en-US" altLang="ja-JP" sz="2400" dirty="0">
                <a:solidFill>
                  <a:srgbClr val="5492CD"/>
                </a:solidFill>
                <a:latin typeface="Arial Narrow" panose="020B0606020202030204" pitchFamily="34" charset="0"/>
                <a:ea typeface="ＭＳ Ｐゴシック" pitchFamily="50" charset="-128"/>
              </a:endParaRPr>
            </a:p>
          </p:txBody>
        </p:sp>
        <p:sp>
          <p:nvSpPr>
            <p:cNvPr id="28" name="Rectangle 34"/>
            <p:cNvSpPr>
              <a:spLocks noChangeArrowheads="1"/>
            </p:cNvSpPr>
            <p:nvPr/>
          </p:nvSpPr>
          <p:spPr bwMode="auto">
            <a:xfrm>
              <a:off x="1289" y="3590"/>
              <a:ext cx="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9" name="Freeform 35"/>
            <p:cNvSpPr>
              <a:spLocks/>
            </p:cNvSpPr>
            <p:nvPr/>
          </p:nvSpPr>
          <p:spPr bwMode="auto">
            <a:xfrm>
              <a:off x="3334" y="1301"/>
              <a:ext cx="59" cy="176"/>
            </a:xfrm>
            <a:custGeom>
              <a:avLst/>
              <a:gdLst>
                <a:gd name="T0" fmla="*/ 59 w 59"/>
                <a:gd name="T1" fmla="*/ 176 h 176"/>
                <a:gd name="T2" fmla="*/ 33 w 59"/>
                <a:gd name="T3" fmla="*/ 146 h 176"/>
                <a:gd name="T4" fmla="*/ 15 w 59"/>
                <a:gd name="T5" fmla="*/ 113 h 176"/>
                <a:gd name="T6" fmla="*/ 4 w 59"/>
                <a:gd name="T7" fmla="*/ 77 h 176"/>
                <a:gd name="T8" fmla="*/ 0 w 59"/>
                <a:gd name="T9" fmla="*/ 40 h 176"/>
                <a:gd name="T10" fmla="*/ 3 w 59"/>
                <a:gd name="T11" fmla="*/ 0 h 176"/>
                <a:gd name="T12" fmla="*/ 0 60000 65536"/>
                <a:gd name="T13" fmla="*/ 0 60000 65536"/>
                <a:gd name="T14" fmla="*/ 0 60000 65536"/>
                <a:gd name="T15" fmla="*/ 0 60000 65536"/>
                <a:gd name="T16" fmla="*/ 0 60000 65536"/>
                <a:gd name="T17" fmla="*/ 0 60000 65536"/>
                <a:gd name="T18" fmla="*/ 0 w 59"/>
                <a:gd name="T19" fmla="*/ 0 h 176"/>
                <a:gd name="T20" fmla="*/ 59 w 59"/>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59" h="176">
                  <a:moveTo>
                    <a:pt x="59" y="176"/>
                  </a:moveTo>
                  <a:lnTo>
                    <a:pt x="33" y="146"/>
                  </a:lnTo>
                  <a:lnTo>
                    <a:pt x="15" y="113"/>
                  </a:lnTo>
                  <a:lnTo>
                    <a:pt x="4" y="77"/>
                  </a:lnTo>
                  <a:lnTo>
                    <a:pt x="0" y="40"/>
                  </a:lnTo>
                  <a:lnTo>
                    <a:pt x="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 name="Freeform 36"/>
            <p:cNvSpPr>
              <a:spLocks/>
            </p:cNvSpPr>
            <p:nvPr/>
          </p:nvSpPr>
          <p:spPr bwMode="auto">
            <a:xfrm>
              <a:off x="3247" y="1158"/>
              <a:ext cx="163" cy="195"/>
            </a:xfrm>
            <a:custGeom>
              <a:avLst/>
              <a:gdLst>
                <a:gd name="T0" fmla="*/ 0 w 163"/>
                <a:gd name="T1" fmla="*/ 131 h 195"/>
                <a:gd name="T2" fmla="*/ 146 w 163"/>
                <a:gd name="T3" fmla="*/ 0 h 195"/>
                <a:gd name="T4" fmla="*/ 163 w 163"/>
                <a:gd name="T5" fmla="*/ 195 h 195"/>
                <a:gd name="T6" fmla="*/ 0 w 163"/>
                <a:gd name="T7" fmla="*/ 131 h 195"/>
                <a:gd name="T8" fmla="*/ 0 60000 65536"/>
                <a:gd name="T9" fmla="*/ 0 60000 65536"/>
                <a:gd name="T10" fmla="*/ 0 60000 65536"/>
                <a:gd name="T11" fmla="*/ 0 60000 65536"/>
                <a:gd name="T12" fmla="*/ 0 w 163"/>
                <a:gd name="T13" fmla="*/ 0 h 195"/>
                <a:gd name="T14" fmla="*/ 163 w 163"/>
                <a:gd name="T15" fmla="*/ 195 h 195"/>
              </a:gdLst>
              <a:ahLst/>
              <a:cxnLst>
                <a:cxn ang="T8">
                  <a:pos x="T0" y="T1"/>
                </a:cxn>
                <a:cxn ang="T9">
                  <a:pos x="T2" y="T3"/>
                </a:cxn>
                <a:cxn ang="T10">
                  <a:pos x="T4" y="T5"/>
                </a:cxn>
                <a:cxn ang="T11">
                  <a:pos x="T6" y="T7"/>
                </a:cxn>
              </a:cxnLst>
              <a:rect l="T12" t="T13" r="T14" b="T15"/>
              <a:pathLst>
                <a:path w="163" h="195">
                  <a:moveTo>
                    <a:pt x="0" y="131"/>
                  </a:moveTo>
                  <a:lnTo>
                    <a:pt x="146" y="0"/>
                  </a:lnTo>
                  <a:lnTo>
                    <a:pt x="163" y="195"/>
                  </a:lnTo>
                  <a:lnTo>
                    <a:pt x="0" y="13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Rectangle 37"/>
            <p:cNvSpPr>
              <a:spLocks noChangeArrowheads="1"/>
            </p:cNvSpPr>
            <p:nvPr/>
          </p:nvSpPr>
          <p:spPr bwMode="auto">
            <a:xfrm>
              <a:off x="3012" y="888"/>
              <a:ext cx="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FF0000"/>
                  </a:solidFill>
                  <a:latin typeface="Arial Narrow" panose="020B0606020202030204" pitchFamily="34" charset="0"/>
                  <a:ea typeface="ＭＳ Ｐゴシック" pitchFamily="50" charset="-128"/>
                </a:rPr>
                <a:t>Emissions</a:t>
              </a:r>
              <a:endParaRPr lang="en-US" altLang="ja-JP" sz="2000" dirty="0">
                <a:solidFill>
                  <a:srgbClr val="FF0000"/>
                </a:solidFill>
                <a:latin typeface="Arial Narrow" panose="020B0606020202030204" pitchFamily="34" charset="0"/>
                <a:ea typeface="ＭＳ Ｐゴシック" pitchFamily="50" charset="-128"/>
              </a:endParaRPr>
            </a:p>
          </p:txBody>
        </p:sp>
        <p:sp>
          <p:nvSpPr>
            <p:cNvPr id="32" name="Freeform 38"/>
            <p:cNvSpPr>
              <a:spLocks/>
            </p:cNvSpPr>
            <p:nvPr/>
          </p:nvSpPr>
          <p:spPr bwMode="auto">
            <a:xfrm>
              <a:off x="1485" y="3063"/>
              <a:ext cx="723" cy="219"/>
            </a:xfrm>
            <a:custGeom>
              <a:avLst/>
              <a:gdLst>
                <a:gd name="T0" fmla="*/ 0 w 723"/>
                <a:gd name="T1" fmla="*/ 219 h 219"/>
                <a:gd name="T2" fmla="*/ 121 w 723"/>
                <a:gd name="T3" fmla="*/ 160 h 219"/>
                <a:gd name="T4" fmla="*/ 253 w 723"/>
                <a:gd name="T5" fmla="*/ 109 h 219"/>
                <a:gd name="T6" fmla="*/ 398 w 723"/>
                <a:gd name="T7" fmla="*/ 65 h 219"/>
                <a:gd name="T8" fmla="*/ 554 w 723"/>
                <a:gd name="T9" fmla="*/ 29 h 219"/>
                <a:gd name="T10" fmla="*/ 723 w 723"/>
                <a:gd name="T11" fmla="*/ 0 h 219"/>
                <a:gd name="T12" fmla="*/ 0 60000 65536"/>
                <a:gd name="T13" fmla="*/ 0 60000 65536"/>
                <a:gd name="T14" fmla="*/ 0 60000 65536"/>
                <a:gd name="T15" fmla="*/ 0 60000 65536"/>
                <a:gd name="T16" fmla="*/ 0 60000 65536"/>
                <a:gd name="T17" fmla="*/ 0 60000 65536"/>
                <a:gd name="T18" fmla="*/ 0 w 723"/>
                <a:gd name="T19" fmla="*/ 0 h 219"/>
                <a:gd name="T20" fmla="*/ 723 w 723"/>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723" h="219">
                  <a:moveTo>
                    <a:pt x="0" y="219"/>
                  </a:moveTo>
                  <a:lnTo>
                    <a:pt x="121" y="160"/>
                  </a:lnTo>
                  <a:lnTo>
                    <a:pt x="253" y="109"/>
                  </a:lnTo>
                  <a:lnTo>
                    <a:pt x="398" y="65"/>
                  </a:lnTo>
                  <a:lnTo>
                    <a:pt x="554" y="29"/>
                  </a:lnTo>
                  <a:lnTo>
                    <a:pt x="72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 name="Freeform 39"/>
            <p:cNvSpPr>
              <a:spLocks/>
            </p:cNvSpPr>
            <p:nvPr/>
          </p:nvSpPr>
          <p:spPr bwMode="auto">
            <a:xfrm>
              <a:off x="2176" y="2979"/>
              <a:ext cx="184" cy="174"/>
            </a:xfrm>
            <a:custGeom>
              <a:avLst/>
              <a:gdLst>
                <a:gd name="T0" fmla="*/ 20 w 184"/>
                <a:gd name="T1" fmla="*/ 174 h 174"/>
                <a:gd name="T2" fmla="*/ 184 w 184"/>
                <a:gd name="T3" fmla="*/ 66 h 174"/>
                <a:gd name="T4" fmla="*/ 0 w 184"/>
                <a:gd name="T5" fmla="*/ 0 h 174"/>
                <a:gd name="T6" fmla="*/ 20 w 184"/>
                <a:gd name="T7" fmla="*/ 174 h 174"/>
                <a:gd name="T8" fmla="*/ 0 60000 65536"/>
                <a:gd name="T9" fmla="*/ 0 60000 65536"/>
                <a:gd name="T10" fmla="*/ 0 60000 65536"/>
                <a:gd name="T11" fmla="*/ 0 60000 65536"/>
                <a:gd name="T12" fmla="*/ 0 w 184"/>
                <a:gd name="T13" fmla="*/ 0 h 174"/>
                <a:gd name="T14" fmla="*/ 184 w 184"/>
                <a:gd name="T15" fmla="*/ 174 h 174"/>
              </a:gdLst>
              <a:ahLst/>
              <a:cxnLst>
                <a:cxn ang="T8">
                  <a:pos x="T0" y="T1"/>
                </a:cxn>
                <a:cxn ang="T9">
                  <a:pos x="T2" y="T3"/>
                </a:cxn>
                <a:cxn ang="T10">
                  <a:pos x="T4" y="T5"/>
                </a:cxn>
                <a:cxn ang="T11">
                  <a:pos x="T6" y="T7"/>
                </a:cxn>
              </a:cxnLst>
              <a:rect l="T12" t="T13" r="T14" b="T15"/>
              <a:pathLst>
                <a:path w="184" h="174">
                  <a:moveTo>
                    <a:pt x="20" y="174"/>
                  </a:moveTo>
                  <a:lnTo>
                    <a:pt x="184" y="66"/>
                  </a:lnTo>
                  <a:lnTo>
                    <a:pt x="0" y="0"/>
                  </a:lnTo>
                  <a:lnTo>
                    <a:pt x="20" y="174"/>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 name="Rectangle 3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32</a:t>
            </a:fld>
            <a:endParaRPr lang="en-US" dirty="0"/>
          </a:p>
        </p:txBody>
      </p:sp>
      <p:sp>
        <p:nvSpPr>
          <p:cNvPr id="3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3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24238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9"/>
            <a:ext cx="4157092" cy="5760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Bank</a:t>
            </a:r>
          </a:p>
        </p:txBody>
      </p:sp>
      <p:sp>
        <p:nvSpPr>
          <p:cNvPr id="3" name="Content Placeholder 2"/>
          <p:cNvSpPr>
            <a:spLocks noGrp="1"/>
          </p:cNvSpPr>
          <p:nvPr>
            <p:ph idx="1"/>
          </p:nvPr>
        </p:nvSpPr>
        <p:spPr>
          <a:xfrm>
            <a:off x="611560" y="1196752"/>
            <a:ext cx="7920880" cy="4896544"/>
          </a:xfrm>
        </p:spPr>
        <p:txBody>
          <a:bodyPr/>
          <a:lstStyle/>
          <a:p>
            <a:pPr>
              <a:lnSpc>
                <a:spcPct val="120000"/>
              </a:lnSpc>
              <a:spcBef>
                <a:spcPts val="0"/>
              </a:spcBef>
            </a:pPr>
            <a:r>
              <a:rPr lang="en-GB" sz="1400" b="1" dirty="0">
                <a:latin typeface="Arial" panose="020B0604020202020204" pitchFamily="34" charset="0"/>
                <a:cs typeface="Arial" panose="020B0604020202020204" pitchFamily="34" charset="0"/>
              </a:rPr>
              <a:t>Where delays in emission occur, the cumulative difference between the chemical that has been consumed in an application and that which has already been released is known as a </a:t>
            </a:r>
            <a:r>
              <a:rPr lang="en-GB" sz="1400" b="1" i="1" u="sng" dirty="0">
                <a:latin typeface="Arial" panose="020B0604020202020204" pitchFamily="34" charset="0"/>
                <a:cs typeface="Arial" panose="020B0604020202020204" pitchFamily="34" charset="0"/>
              </a:rPr>
              <a:t>bank</a:t>
            </a:r>
            <a:r>
              <a:rPr lang="en-GB" sz="1400" b="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refrigeration and air conditioning, fire protection, closed-cell foams</a:t>
            </a:r>
            <a:r>
              <a:rPr lang="en-GB" sz="1400" b="1" dirty="0">
                <a:latin typeface="Arial" panose="020B0604020202020204" pitchFamily="34" charset="0"/>
                <a:cs typeface="Arial" panose="020B0604020202020204" pitchFamily="34" charset="0"/>
              </a:rPr>
              <a:t>).</a:t>
            </a:r>
          </a:p>
          <a:p>
            <a:pPr>
              <a:lnSpc>
                <a:spcPct val="120000"/>
              </a:lnSpc>
              <a:spcBef>
                <a:spcPts val="0"/>
              </a:spcBef>
              <a:buFont typeface="Courier New" panose="02070309020205020404" pitchFamily="49" charset="0"/>
              <a:buChar char="o"/>
            </a:pPr>
            <a:endParaRPr lang="en-GB" sz="1050" b="1" dirty="0">
              <a:latin typeface="Arial" panose="020B0604020202020204" pitchFamily="34" charset="0"/>
              <a:cs typeface="Arial" panose="020B0604020202020204" pitchFamily="34" charset="0"/>
            </a:endParaRPr>
          </a:p>
          <a:p>
            <a:pPr marL="800100" lvl="2" indent="0">
              <a:lnSpc>
                <a:spcPct val="120000"/>
              </a:lnSpc>
              <a:spcBef>
                <a:spcPts val="0"/>
              </a:spcBef>
              <a:buNone/>
            </a:pPr>
            <a:r>
              <a:rPr lang="en-GB" sz="1400" b="1" u="sng" dirty="0">
                <a:latin typeface="Arial" panose="020B0604020202020204" pitchFamily="34" charset="0"/>
                <a:cs typeface="Arial" panose="020B0604020202020204" pitchFamily="34" charset="0"/>
              </a:rPr>
              <a:t>Example. </a:t>
            </a:r>
            <a:r>
              <a:rPr lang="en-GB" sz="1400" i="1" dirty="0">
                <a:latin typeface="Arial" panose="020B0604020202020204" pitchFamily="34" charset="0"/>
                <a:cs typeface="Arial" panose="020B0604020202020204" pitchFamily="34" charset="0"/>
              </a:rPr>
              <a:t>Blowing agent still present in foamed products which may have already been land-filled is still part of the bank, since it is chemical which has been consumed and still remains to be released. </a:t>
            </a:r>
          </a:p>
          <a:p>
            <a:pPr>
              <a:lnSpc>
                <a:spcPct val="120000"/>
              </a:lnSpc>
              <a:spcBef>
                <a:spcPts val="0"/>
              </a:spcBef>
              <a:buFont typeface="Courier New" panose="02070309020205020404" pitchFamily="49" charset="0"/>
              <a:buChar char="o"/>
            </a:pPr>
            <a:endParaRPr lang="en-GB" sz="1400" b="1" dirty="0">
              <a:latin typeface="Arial" panose="020B0604020202020204" pitchFamily="34" charset="0"/>
              <a:cs typeface="Arial" panose="020B0604020202020204" pitchFamily="34" charset="0"/>
            </a:endParaRPr>
          </a:p>
          <a:p>
            <a:pPr>
              <a:lnSpc>
                <a:spcPct val="120000"/>
              </a:lnSpc>
              <a:spcBef>
                <a:spcPts val="0"/>
              </a:spcBef>
            </a:pPr>
            <a:r>
              <a:rPr lang="en-GB" sz="1400" b="1" dirty="0">
                <a:latin typeface="Arial" panose="020B0604020202020204" pitchFamily="34" charset="0"/>
                <a:cs typeface="Arial" panose="020B0604020202020204" pitchFamily="34" charset="0"/>
              </a:rPr>
              <a:t>Estimating the size of a bank in an application is typically carried out by evaluating the historic consumption of a chemical and applying appropriate emission factors. It is also sometimes possible to estimate the size of bank from a detailed knowledge of the current stock of equipment or products.</a:t>
            </a:r>
          </a:p>
          <a:p>
            <a:pPr marL="0" indent="0">
              <a:lnSpc>
                <a:spcPct val="120000"/>
              </a:lnSpc>
              <a:spcBef>
                <a:spcPts val="0"/>
              </a:spcBef>
              <a:buNone/>
            </a:pPr>
            <a:endParaRPr lang="en-GB" sz="1400" b="1" dirty="0">
              <a:latin typeface="Arial" panose="020B0604020202020204" pitchFamily="34" charset="0"/>
              <a:cs typeface="Arial" panose="020B0604020202020204" pitchFamily="34" charset="0"/>
            </a:endParaRPr>
          </a:p>
          <a:p>
            <a:pPr marL="800100" lvl="2" indent="0">
              <a:lnSpc>
                <a:spcPct val="120000"/>
              </a:lnSpc>
              <a:spcBef>
                <a:spcPts val="0"/>
              </a:spcBef>
              <a:buNone/>
            </a:pPr>
            <a:r>
              <a:rPr lang="en-GB" sz="1400" b="1" u="sng" dirty="0">
                <a:latin typeface="Arial" panose="020B0604020202020204" pitchFamily="34" charset="0"/>
                <a:cs typeface="Arial" panose="020B0604020202020204" pitchFamily="34" charset="0"/>
              </a:rPr>
              <a:t>Example. </a:t>
            </a:r>
            <a:r>
              <a:rPr lang="en-GB" sz="1400" i="1" dirty="0">
                <a:latin typeface="Arial" panose="020B0604020202020204" pitchFamily="34" charset="0"/>
                <a:cs typeface="Arial" panose="020B0604020202020204" pitchFamily="34" charset="0"/>
              </a:rPr>
              <a:t>In mobile air conditioning - the automobile statistics may be available providing information on car populations by type, age and even the presence of air conditioning. With knowledge of average charges, an estimate of the bank can be derived without a detailed knowledge of the historic chemical consumption, although this is still usually useful as a cross-check.</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13483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480" y="21609"/>
            <a:ext cx="7918450" cy="1008062"/>
          </a:xfrm>
        </p:spPr>
        <p:txBody>
          <a:bodyPr/>
          <a:lstStyle/>
          <a:p>
            <a:r>
              <a:rPr lang="en-GB" sz="1400" i="1" dirty="0">
                <a:solidFill>
                  <a:srgbClr val="5492CD"/>
                </a:solidFill>
                <a:latin typeface="Arial" panose="020B0604020202020204" pitchFamily="34" charset="0"/>
                <a:cs typeface="Arial" panose="020B0604020202020204" pitchFamily="34" charset="0"/>
              </a:rPr>
              <a:t>..it is </a:t>
            </a:r>
            <a:r>
              <a:rPr lang="en-GB" sz="1400" i="1" u="sng" dirty="0">
                <a:solidFill>
                  <a:srgbClr val="F89708"/>
                </a:solidFill>
                <a:latin typeface="Arial" panose="020B0604020202020204" pitchFamily="34" charset="0"/>
                <a:cs typeface="Arial" panose="020B0604020202020204" pitchFamily="34" charset="0"/>
              </a:rPr>
              <a:t>good practice</a:t>
            </a:r>
            <a:r>
              <a:rPr lang="en-GB" sz="1400" i="1" dirty="0">
                <a:solidFill>
                  <a:srgbClr val="F89708"/>
                </a:solidFill>
                <a:latin typeface="Arial" panose="020B0604020202020204" pitchFamily="34" charset="0"/>
                <a:cs typeface="Arial" panose="020B0604020202020204" pitchFamily="34" charset="0"/>
              </a:rPr>
              <a:t> </a:t>
            </a:r>
            <a:r>
              <a:rPr lang="en-GB" sz="1400" i="1" dirty="0">
                <a:solidFill>
                  <a:srgbClr val="5492CD"/>
                </a:solidFill>
                <a:latin typeface="Arial" panose="020B0604020202020204" pitchFamily="34" charset="0"/>
                <a:cs typeface="Arial" panose="020B0604020202020204" pitchFamily="34" charset="0"/>
              </a:rPr>
              <a:t>to consider the number and relevance of sub-applications, the data availability, and the emission patterns…for rigorous emissions estimates, inventory compilers are likely to favour estimating emissions for each sub-application separately.. (Tier 2)</a:t>
            </a:r>
          </a:p>
        </p:txBody>
      </p:sp>
      <p:pic>
        <p:nvPicPr>
          <p:cNvPr id="4" name="Picture 3"/>
          <p:cNvPicPr>
            <a:picLocks noChangeAspect="1"/>
          </p:cNvPicPr>
          <p:nvPr/>
        </p:nvPicPr>
        <p:blipFill>
          <a:blip r:embed="rId2"/>
          <a:stretch>
            <a:fillRect/>
          </a:stretch>
        </p:blipFill>
        <p:spPr>
          <a:xfrm>
            <a:off x="827584" y="1029671"/>
            <a:ext cx="7295117" cy="5184837"/>
          </a:xfrm>
          <a:prstGeom prst="rect">
            <a:avLst/>
          </a:prstGeom>
        </p:spPr>
      </p:pic>
      <p:sp>
        <p:nvSpPr>
          <p:cNvPr id="7" name="Smiley Face 6"/>
          <p:cNvSpPr/>
          <p:nvPr/>
        </p:nvSpPr>
        <p:spPr>
          <a:xfrm>
            <a:off x="251520" y="47287"/>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34</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184810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84770" y="332657"/>
            <a:ext cx="8667750" cy="43204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2F: Sub-applications</a:t>
            </a:r>
          </a:p>
        </p:txBody>
      </p:sp>
      <p:graphicFrame>
        <p:nvGraphicFramePr>
          <p:cNvPr id="3" name="Object 2"/>
          <p:cNvGraphicFramePr>
            <a:graphicFrameLocks noChangeAspect="1"/>
          </p:cNvGraphicFramePr>
          <p:nvPr>
            <p:extLst/>
          </p:nvPr>
        </p:nvGraphicFramePr>
        <p:xfrm>
          <a:off x="0" y="1067338"/>
          <a:ext cx="9125194" cy="4774169"/>
        </p:xfrm>
        <a:graphic>
          <a:graphicData uri="http://schemas.openxmlformats.org/presentationml/2006/ole">
            <mc:AlternateContent xmlns:mc="http://schemas.openxmlformats.org/markup-compatibility/2006">
              <mc:Choice xmlns:v="urn:schemas-microsoft-com:vml" Requires="v">
                <p:oleObj spid="_x0000_s1064" name="Document" r:id="rId3" imgW="8531073" imgH="4405854" progId="Word.Document.12">
                  <p:embed/>
                </p:oleObj>
              </mc:Choice>
              <mc:Fallback>
                <p:oleObj name="Document" r:id="rId3" imgW="8531073" imgH="4405854" progId="Word.Document.12">
                  <p:embed/>
                  <p:pic>
                    <p:nvPicPr>
                      <p:cNvPr id="3" name="Object 2"/>
                      <p:cNvPicPr/>
                      <p:nvPr/>
                    </p:nvPicPr>
                    <p:blipFill>
                      <a:blip r:embed="rId4"/>
                      <a:stretch>
                        <a:fillRect/>
                      </a:stretch>
                    </p:blipFill>
                    <p:spPr>
                      <a:xfrm>
                        <a:off x="0" y="1067338"/>
                        <a:ext cx="9125194" cy="4774169"/>
                      </a:xfrm>
                      <a:prstGeom prst="rect">
                        <a:avLst/>
                      </a:prstGeom>
                    </p:spPr>
                  </p:pic>
                </p:oleObj>
              </mc:Fallback>
            </mc:AlternateContent>
          </a:graphicData>
        </a:graphic>
      </p:graphicFrame>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35</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63062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972550" cy="7920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 Chemicals and blends</a:t>
            </a:r>
          </a:p>
        </p:txBody>
      </p:sp>
      <p:graphicFrame>
        <p:nvGraphicFramePr>
          <p:cNvPr id="4" name="Object 3"/>
          <p:cNvGraphicFramePr>
            <a:graphicFrameLocks noChangeAspect="1"/>
          </p:cNvGraphicFramePr>
          <p:nvPr>
            <p:extLst/>
          </p:nvPr>
        </p:nvGraphicFramePr>
        <p:xfrm>
          <a:off x="227364" y="1429304"/>
          <a:ext cx="10021407" cy="4758431"/>
        </p:xfrm>
        <a:graphic>
          <a:graphicData uri="http://schemas.openxmlformats.org/presentationml/2006/ole">
            <mc:AlternateContent xmlns:mc="http://schemas.openxmlformats.org/markup-compatibility/2006">
              <mc:Choice xmlns:v="urn:schemas-microsoft-com:vml" Requires="v">
                <p:oleObj spid="_x0000_s2088" name="Document" r:id="rId3" imgW="8531073" imgH="3475278" progId="Word.Document.12">
                  <p:embed/>
                </p:oleObj>
              </mc:Choice>
              <mc:Fallback>
                <p:oleObj name="Document" r:id="rId3" imgW="8531073" imgH="3475278" progId="Word.Document.12">
                  <p:embed/>
                  <p:pic>
                    <p:nvPicPr>
                      <p:cNvPr id="4" name="Object 3"/>
                      <p:cNvPicPr/>
                      <p:nvPr/>
                    </p:nvPicPr>
                    <p:blipFill>
                      <a:blip r:embed="rId4"/>
                      <a:stretch>
                        <a:fillRect/>
                      </a:stretch>
                    </p:blipFill>
                    <p:spPr>
                      <a:xfrm>
                        <a:off x="227364" y="1429304"/>
                        <a:ext cx="10021407" cy="4758431"/>
                      </a:xfrm>
                      <a:prstGeom prst="rect">
                        <a:avLst/>
                      </a:prstGeom>
                    </p:spPr>
                  </p:pic>
                </p:oleObj>
              </mc:Fallback>
            </mc:AlternateContent>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36</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849898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62143"/>
            <a:ext cx="2496968" cy="9185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 Blends</a:t>
            </a:r>
          </a:p>
        </p:txBody>
      </p:sp>
      <p:pic>
        <p:nvPicPr>
          <p:cNvPr id="4" name="Picture 3"/>
          <p:cNvPicPr>
            <a:picLocks noChangeAspect="1"/>
          </p:cNvPicPr>
          <p:nvPr/>
        </p:nvPicPr>
        <p:blipFill>
          <a:blip r:embed="rId2"/>
          <a:stretch>
            <a:fillRect/>
          </a:stretch>
        </p:blipFill>
        <p:spPr>
          <a:xfrm>
            <a:off x="1238834" y="62143"/>
            <a:ext cx="5149821" cy="6544085"/>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37</a:t>
            </a:fld>
            <a:endParaRPr lang="en-US" dirty="0"/>
          </a:p>
        </p:txBody>
      </p:sp>
    </p:spTree>
    <p:extLst>
      <p:ext uri="{BB962C8B-B14F-4D97-AF65-F5344CB8AC3E}">
        <p14:creationId xmlns:p14="http://schemas.microsoft.com/office/powerpoint/2010/main" val="317171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85" y="188641"/>
            <a:ext cx="9605639" cy="6480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2F: Tiers / Approaches and Data</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903931874"/>
              </p:ext>
            </p:extLst>
          </p:nvPr>
        </p:nvGraphicFramePr>
        <p:xfrm>
          <a:off x="273163" y="1916833"/>
          <a:ext cx="9699437" cy="2855416"/>
        </p:xfrm>
        <a:graphic>
          <a:graphicData uri="http://schemas.openxmlformats.org/presentationml/2006/ole">
            <mc:AlternateContent xmlns:mc="http://schemas.openxmlformats.org/markup-compatibility/2006">
              <mc:Choice xmlns:v="urn:schemas-microsoft-com:vml" Requires="v">
                <p:oleObj spid="_x0000_s3112" name="Document" r:id="rId3" imgW="8531073" imgH="2161396" progId="Word.Document.12">
                  <p:embed/>
                </p:oleObj>
              </mc:Choice>
              <mc:Fallback>
                <p:oleObj name="Document" r:id="rId3" imgW="8531073" imgH="2161396" progId="Word.Document.12">
                  <p:embed/>
                  <p:pic>
                    <p:nvPicPr>
                      <p:cNvPr id="4" name="Object 3"/>
                      <p:cNvPicPr/>
                      <p:nvPr/>
                    </p:nvPicPr>
                    <p:blipFill>
                      <a:blip r:embed="rId4"/>
                      <a:stretch>
                        <a:fillRect/>
                      </a:stretch>
                    </p:blipFill>
                    <p:spPr>
                      <a:xfrm>
                        <a:off x="273163" y="1916833"/>
                        <a:ext cx="9699437" cy="2855416"/>
                      </a:xfrm>
                      <a:prstGeom prst="rect">
                        <a:avLst/>
                      </a:prstGeom>
                    </p:spPr>
                  </p:pic>
                </p:oleObj>
              </mc:Fallback>
            </mc:AlternateContent>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38</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7183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650" y="1268760"/>
            <a:ext cx="7851790" cy="4525963"/>
          </a:xfrm>
        </p:spPr>
        <p:txBody>
          <a:bodyPr/>
          <a:lstStyle/>
          <a:p>
            <a:pPr marL="0" indent="0">
              <a:buNone/>
            </a:pPr>
            <a:r>
              <a:rPr lang="en-GB" b="1" dirty="0">
                <a:latin typeface="Arial" panose="020B0604020202020204" pitchFamily="34" charset="0"/>
                <a:cs typeface="Arial" panose="020B0604020202020204" pitchFamily="34" charset="0"/>
              </a:rPr>
              <a:t>For prompt emissions </a:t>
            </a:r>
            <a:r>
              <a:rPr lang="en-GB" i="1" dirty="0">
                <a:latin typeface="Arial" panose="020B0604020202020204" pitchFamily="34" charset="0"/>
                <a:cs typeface="Arial" panose="020B0604020202020204" pitchFamily="34" charset="0"/>
              </a:rPr>
              <a:t>(solvents, aerosols):</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  GHG Emissions = St*EF + St-1*(1-EF) </a:t>
            </a:r>
          </a:p>
          <a:p>
            <a:pPr marL="0" indent="0">
              <a:buNone/>
            </a:pPr>
            <a:endParaRPr lang="en-GB" b="1" dirty="0">
              <a:latin typeface="Arial" panose="020B0604020202020204" pitchFamily="34" charset="0"/>
              <a:cs typeface="Arial" panose="020B0604020202020204" pitchFamily="34" charset="0"/>
            </a:endParaRPr>
          </a:p>
          <a:p>
            <a:pPr marL="400050" lvl="1" indent="0">
              <a:buNone/>
            </a:pPr>
            <a:endParaRPr lang="en-GB" b="1" i="1" dirty="0">
              <a:latin typeface="Arial" panose="020B0604020202020204" pitchFamily="34" charset="0"/>
              <a:cs typeface="Arial" panose="020B0604020202020204" pitchFamily="34" charset="0"/>
            </a:endParaRPr>
          </a:p>
          <a:p>
            <a:pPr marL="400050" lvl="1" indent="0">
              <a:buNone/>
            </a:pPr>
            <a:r>
              <a:rPr lang="en-GB" b="1" i="1" dirty="0">
                <a:latin typeface="Arial" panose="020B0604020202020204" pitchFamily="34" charset="0"/>
                <a:cs typeface="Arial" panose="020B0604020202020204" pitchFamily="34" charset="0"/>
              </a:rPr>
              <a:t>S </a:t>
            </a:r>
            <a:r>
              <a:rPr lang="en-GB" i="1" dirty="0">
                <a:latin typeface="Arial" panose="020B0604020202020204" pitchFamily="34" charset="0"/>
                <a:cs typeface="Arial" panose="020B0604020202020204" pitchFamily="34" charset="0"/>
              </a:rPr>
              <a:t>– quantity of chemical sales in current and previous year t, t-1</a:t>
            </a:r>
          </a:p>
          <a:p>
            <a:pPr marL="400050" lvl="1" indent="0">
              <a:buNone/>
            </a:pPr>
            <a:endParaRPr lang="en-GB" i="1" dirty="0">
              <a:latin typeface="Arial" panose="020B0604020202020204" pitchFamily="34" charset="0"/>
              <a:cs typeface="Arial" panose="020B0604020202020204" pitchFamily="34" charset="0"/>
            </a:endParaRPr>
          </a:p>
          <a:p>
            <a:pPr marL="400050" lvl="1" indent="0">
              <a:buNone/>
            </a:pPr>
            <a:r>
              <a:rPr lang="en-GB" b="1" i="1" dirty="0">
                <a:latin typeface="Arial" panose="020B0604020202020204" pitchFamily="34" charset="0"/>
                <a:cs typeface="Arial" panose="020B0604020202020204" pitchFamily="34" charset="0"/>
              </a:rPr>
              <a:t>EF</a:t>
            </a:r>
            <a:r>
              <a:rPr lang="en-GB" i="1" dirty="0">
                <a:latin typeface="Arial" panose="020B0604020202020204" pitchFamily="34" charset="0"/>
                <a:cs typeface="Arial" panose="020B0604020202020204" pitchFamily="34" charset="0"/>
              </a:rPr>
              <a:t> = 1  for two years (100%), default EF - 0.5/0.5</a:t>
            </a:r>
          </a:p>
          <a:p>
            <a:endParaRPr lang="en-GB" dirty="0">
              <a:latin typeface="Arial" panose="020B0604020202020204" pitchFamily="34" charset="0"/>
              <a:cs typeface="Arial" panose="020B0604020202020204" pitchFamily="34" charset="0"/>
            </a:endParaRPr>
          </a:p>
        </p:txBody>
      </p:sp>
      <p:sp>
        <p:nvSpPr>
          <p:cNvPr id="4" name="Rounded Rectangle 3"/>
          <p:cNvSpPr/>
          <p:nvPr/>
        </p:nvSpPr>
        <p:spPr>
          <a:xfrm>
            <a:off x="687486" y="1649052"/>
            <a:ext cx="4604594" cy="805649"/>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91675" y="99427"/>
            <a:ext cx="8732853"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2F4 / 2F5:     Solvents / Aerosols </a:t>
            </a: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39</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2620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28650" y="171875"/>
            <a:ext cx="7759274" cy="7608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ea typeface="ＭＳ Ｐゴシック" pitchFamily="50" charset="-128"/>
              </a:rPr>
              <a:t>Importance for Non-Annex I Parties</a:t>
            </a:r>
          </a:p>
        </p:txBody>
      </p:sp>
      <p:sp>
        <p:nvSpPr>
          <p:cNvPr id="27652" name="Rectangle 3"/>
          <p:cNvSpPr>
            <a:spLocks noGrp="1" noChangeArrowheads="1"/>
          </p:cNvSpPr>
          <p:nvPr>
            <p:ph type="body" sz="half" idx="1"/>
          </p:nvPr>
        </p:nvSpPr>
        <p:spPr>
          <a:xfrm>
            <a:off x="628650" y="1268760"/>
            <a:ext cx="7975798" cy="4656256"/>
          </a:xfrm>
        </p:spPr>
        <p:txBody>
          <a:bodyPr/>
          <a:lstStyle/>
          <a:p>
            <a:pPr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IPPU sector is considered to be less significant compared to Energy and AFOLU</a:t>
            </a:r>
          </a:p>
          <a:p>
            <a:pPr eaLnBrk="1" hangingPunct="1">
              <a:spcBef>
                <a:spcPts val="0"/>
              </a:spcBef>
              <a:buFont typeface="Arial" panose="020B0604020202020204" pitchFamily="34" charset="0"/>
              <a:buChar char="•"/>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Situation varies from country to country</a:t>
            </a:r>
          </a:p>
          <a:p>
            <a:pPr eaLnBrk="1" hangingPunct="1">
              <a:spcBef>
                <a:spcPts val="0"/>
              </a:spcBef>
              <a:buFont typeface="Arial" panose="020B0604020202020204" pitchFamily="34" charset="0"/>
              <a:buChar char="•"/>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IPPU sources may become significant in the future as developing countries’ economies and industries grow</a:t>
            </a:r>
          </a:p>
          <a:p>
            <a:pPr eaLnBrk="1" hangingPunct="1">
              <a:spcBef>
                <a:spcPts val="0"/>
              </a:spcBef>
              <a:buFont typeface="Arial" panose="020B0604020202020204" pitchFamily="34" charset="0"/>
              <a:buChar char="•"/>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Inclusion of F-gases estimates can contribute significantly to the IPPU emissions and influence the total estimates</a:t>
            </a:r>
          </a:p>
          <a:p>
            <a:pPr eaLnBrk="1" hangingPunct="1">
              <a:spcBef>
                <a:spcPts val="0"/>
              </a:spcBef>
              <a:buFont typeface="Arial" panose="020B0604020202020204" pitchFamily="34" charset="0"/>
              <a:buChar char="•"/>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IPPU emissions estimation is important to find opportunities for GHG abatement</a:t>
            </a:r>
          </a:p>
          <a:p>
            <a:pPr eaLnBrk="1" hangingPunct="1">
              <a:buFont typeface="Wingdings" pitchFamily="2" charset="2"/>
              <a:buChar char="Ø"/>
              <a:defRPr/>
            </a:pPr>
            <a:endParaRPr lang="en-US" altLang="ja-JP"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4</a:t>
            </a:fld>
            <a:endParaRPr lang="en-US" dirty="0"/>
          </a:p>
        </p:txBody>
      </p:sp>
      <p:sp>
        <p:nvSpPr>
          <p:cNvPr id="5"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6"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297777951"/>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3738" y="3195960"/>
            <a:ext cx="6067378" cy="559293"/>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1771605" y="1653465"/>
            <a:ext cx="3554997" cy="441665"/>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3990" y="117129"/>
            <a:ext cx="7918450" cy="8217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2F2:   Foams Blowing Agents</a:t>
            </a:r>
          </a:p>
        </p:txBody>
      </p:sp>
      <p:sp>
        <p:nvSpPr>
          <p:cNvPr id="3" name="Content Placeholder 2"/>
          <p:cNvSpPr>
            <a:spLocks noGrp="1"/>
          </p:cNvSpPr>
          <p:nvPr>
            <p:ph idx="1"/>
          </p:nvPr>
        </p:nvSpPr>
        <p:spPr>
          <a:xfrm>
            <a:off x="566999" y="1109645"/>
            <a:ext cx="7637571" cy="4980650"/>
          </a:xfrm>
        </p:spPr>
        <p:txBody>
          <a:bodyPr/>
          <a:lstStyle/>
          <a:p>
            <a:pPr>
              <a:spcBef>
                <a:spcPts val="0"/>
              </a:spcBef>
            </a:pPr>
            <a:r>
              <a:rPr lang="en-GB" sz="1600" b="1" u="sng" dirty="0">
                <a:latin typeface="Arial" panose="020B0604020202020204" pitchFamily="34" charset="0"/>
                <a:cs typeface="Arial" panose="020B0604020202020204" pitchFamily="34" charset="0"/>
              </a:rPr>
              <a:t>Open foams </a:t>
            </a:r>
            <a:r>
              <a:rPr lang="en-GB" sz="1600" i="1" dirty="0">
                <a:latin typeface="Arial" panose="020B0604020202020204" pitchFamily="34" charset="0"/>
                <a:cs typeface="Arial" panose="020B0604020202020204" pitchFamily="34" charset="0"/>
              </a:rPr>
              <a:t>(GHG immediate release):</a:t>
            </a:r>
          </a:p>
          <a:p>
            <a:pPr>
              <a:spcBef>
                <a:spcPts val="0"/>
              </a:spcBef>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b="1" dirty="0">
                <a:latin typeface="Arial" panose="020B0604020202020204" pitchFamily="34" charset="0"/>
                <a:cs typeface="Arial" panose="020B0604020202020204" pitchFamily="34" charset="0"/>
              </a:rPr>
              <a:t>                           GHG Emissions = Mt</a:t>
            </a:r>
          </a:p>
          <a:p>
            <a:pPr marL="0" indent="0">
              <a:spcBef>
                <a:spcPts val="0"/>
              </a:spcBef>
              <a:buNone/>
            </a:pPr>
            <a:endParaRPr lang="en-GB" sz="1600" b="1" dirty="0">
              <a:latin typeface="Arial" panose="020B0604020202020204" pitchFamily="34" charset="0"/>
              <a:cs typeface="Arial" panose="020B0604020202020204" pitchFamily="34" charset="0"/>
            </a:endParaRPr>
          </a:p>
          <a:p>
            <a:pPr marL="800100" lvl="2" indent="0">
              <a:spcBef>
                <a:spcPts val="0"/>
              </a:spcBef>
              <a:buNone/>
            </a:pPr>
            <a:r>
              <a:rPr lang="en-GB" sz="1600" b="1" dirty="0">
                <a:latin typeface="Arial" panose="020B0604020202020204" pitchFamily="34" charset="0"/>
                <a:cs typeface="Arial" panose="020B0604020202020204" pitchFamily="34" charset="0"/>
              </a:rPr>
              <a:t>Mt </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total HFC used in manufacturing new open-cell foam in year t, tonnes</a:t>
            </a:r>
            <a:endParaRPr lang="en-GB" sz="1600" dirty="0">
              <a:latin typeface="Arial" panose="020B0604020202020204" pitchFamily="34" charset="0"/>
              <a:cs typeface="Arial" panose="020B0604020202020204" pitchFamily="34" charset="0"/>
            </a:endParaRPr>
          </a:p>
          <a:p>
            <a:pPr>
              <a:spcBef>
                <a:spcPts val="0"/>
              </a:spcBef>
            </a:pPr>
            <a:r>
              <a:rPr lang="en-GB" sz="1600" b="1" u="sng" dirty="0">
                <a:latin typeface="Arial" panose="020B0604020202020204" pitchFamily="34" charset="0"/>
                <a:cs typeface="Arial" panose="020B0604020202020204" pitchFamily="34" charset="0"/>
              </a:rPr>
              <a:t>Closed foams</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t>
            </a:r>
            <a:r>
              <a:rPr lang="en-GB" sz="1600" i="1" dirty="0">
                <a:latin typeface="Arial" panose="020B0604020202020204" pitchFamily="34" charset="0"/>
                <a:cs typeface="Arial" panose="020B0604020202020204" pitchFamily="34" charset="0"/>
              </a:rPr>
              <a:t>GHG delayed release):</a:t>
            </a:r>
          </a:p>
          <a:p>
            <a:pPr>
              <a:spcBef>
                <a:spcPts val="0"/>
              </a:spcBef>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b="1" dirty="0">
                <a:latin typeface="Arial" panose="020B0604020202020204" pitchFamily="34" charset="0"/>
                <a:cs typeface="Arial" panose="020B0604020202020204" pitchFamily="34" charset="0"/>
              </a:rPr>
              <a:t>          GHG Emissions  = Mt*EFFYL+ </a:t>
            </a:r>
            <a:r>
              <a:rPr lang="en-GB" sz="1600" b="1" dirty="0" err="1">
                <a:latin typeface="Arial" panose="020B0604020202020204" pitchFamily="34" charset="0"/>
                <a:cs typeface="Arial" panose="020B0604020202020204" pitchFamily="34" charset="0"/>
              </a:rPr>
              <a:t>Bankt</a:t>
            </a:r>
            <a:r>
              <a:rPr lang="en-GB" sz="1600" b="1" dirty="0">
                <a:latin typeface="Arial" panose="020B0604020202020204" pitchFamily="34" charset="0"/>
                <a:cs typeface="Arial" panose="020B0604020202020204" pitchFamily="34" charset="0"/>
              </a:rPr>
              <a:t>*EFAL + </a:t>
            </a:r>
            <a:r>
              <a:rPr lang="en-GB" sz="1600" b="1" dirty="0" err="1">
                <a:latin typeface="Arial" panose="020B0604020202020204" pitchFamily="34" charset="0"/>
                <a:cs typeface="Arial" panose="020B0604020202020204" pitchFamily="34" charset="0"/>
              </a:rPr>
              <a:t>DLt</a:t>
            </a:r>
            <a:r>
              <a:rPr lang="en-GB" sz="1600" b="1" dirty="0">
                <a:latin typeface="Arial" panose="020B0604020202020204" pitchFamily="34" charset="0"/>
                <a:cs typeface="Arial" panose="020B0604020202020204" pitchFamily="34" charset="0"/>
              </a:rPr>
              <a:t> – </a:t>
            </a:r>
            <a:r>
              <a:rPr lang="en-GB" sz="1600" b="1" dirty="0" err="1">
                <a:latin typeface="Arial" panose="020B0604020202020204" pitchFamily="34" charset="0"/>
                <a:cs typeface="Arial" panose="020B0604020202020204" pitchFamily="34" charset="0"/>
              </a:rPr>
              <a:t>RDt</a:t>
            </a:r>
            <a:endParaRPr lang="en-GB" sz="1600" b="1" dirty="0">
              <a:latin typeface="Arial" panose="020B0604020202020204" pitchFamily="34" charset="0"/>
              <a:cs typeface="Arial" panose="020B0604020202020204" pitchFamily="34" charset="0"/>
            </a:endParaRPr>
          </a:p>
          <a:p>
            <a:pPr marL="0" indent="0">
              <a:spcBef>
                <a:spcPts val="0"/>
              </a:spcBef>
              <a:buNone/>
            </a:pPr>
            <a:endParaRPr lang="en-GB" sz="1600" b="1" i="1" dirty="0">
              <a:latin typeface="Arial" panose="020B0604020202020204" pitchFamily="34" charset="0"/>
              <a:cs typeface="Arial" panose="020B0604020202020204" pitchFamily="34" charset="0"/>
            </a:endParaRPr>
          </a:p>
          <a:p>
            <a:pPr marL="800100" lvl="2" indent="0">
              <a:spcBef>
                <a:spcPts val="0"/>
              </a:spcBef>
              <a:buNone/>
            </a:pPr>
            <a:r>
              <a:rPr lang="en-GB" sz="1600" b="1" dirty="0">
                <a:latin typeface="Arial" panose="020B0604020202020204" pitchFamily="34" charset="0"/>
                <a:cs typeface="Arial" panose="020B0604020202020204" pitchFamily="34" charset="0"/>
              </a:rPr>
              <a:t>Mt   </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total HFC used in manufacturing new closed-cell foam in year t</a:t>
            </a:r>
          </a:p>
          <a:p>
            <a:pPr marL="800100" lvl="2" indent="0">
              <a:spcBef>
                <a:spcPts val="0"/>
              </a:spcBef>
              <a:buNone/>
            </a:pPr>
            <a:r>
              <a:rPr lang="en-GB" sz="1600" b="1" dirty="0">
                <a:latin typeface="Arial" panose="020B0604020202020204" pitchFamily="34" charset="0"/>
                <a:cs typeface="Arial" panose="020B0604020202020204" pitchFamily="34" charset="0"/>
              </a:rPr>
              <a:t>EFFYL</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first year loss emission factor</a:t>
            </a:r>
          </a:p>
          <a:p>
            <a:pPr marL="800100" lvl="2" indent="0">
              <a:spcBef>
                <a:spcPts val="0"/>
              </a:spcBef>
              <a:buNone/>
            </a:pPr>
            <a:r>
              <a:rPr lang="en-GB" sz="1600" b="1" dirty="0" err="1">
                <a:latin typeface="Arial" panose="020B0604020202020204" pitchFamily="34" charset="0"/>
                <a:cs typeface="Arial" panose="020B0604020202020204" pitchFamily="34" charset="0"/>
              </a:rPr>
              <a:t>Bankt</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HFC charge blown into closed-cell foam manufacturing between</a:t>
            </a:r>
          </a:p>
          <a:p>
            <a:pPr marL="800100" lvl="2" indent="0">
              <a:spcBef>
                <a:spcPts val="0"/>
              </a:spcBef>
              <a:buNone/>
            </a:pPr>
            <a:r>
              <a:rPr lang="en-GB" sz="1600" i="1" dirty="0">
                <a:latin typeface="Arial" panose="020B0604020202020204" pitchFamily="34" charset="0"/>
                <a:cs typeface="Arial" panose="020B0604020202020204" pitchFamily="34" charset="0"/>
              </a:rPr>
              <a:t>             year t and year t-n</a:t>
            </a:r>
          </a:p>
          <a:p>
            <a:pPr marL="800100" lvl="2" indent="0">
              <a:spcBef>
                <a:spcPts val="0"/>
              </a:spcBef>
              <a:buNone/>
            </a:pPr>
            <a:r>
              <a:rPr lang="en-GB" sz="1600" b="1" dirty="0">
                <a:latin typeface="Arial" panose="020B0604020202020204" pitchFamily="34" charset="0"/>
                <a:cs typeface="Arial" panose="020B0604020202020204" pitchFamily="34" charset="0"/>
              </a:rPr>
              <a:t>EFAL</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annual loss emission factor</a:t>
            </a:r>
          </a:p>
          <a:p>
            <a:pPr marL="800100" lvl="2" indent="0">
              <a:spcBef>
                <a:spcPts val="0"/>
              </a:spcBef>
              <a:buNone/>
            </a:pPr>
            <a:r>
              <a:rPr lang="en-GB" sz="1600" b="1" dirty="0" err="1">
                <a:latin typeface="Arial" panose="020B0604020202020204" pitchFamily="34" charset="0"/>
                <a:cs typeface="Arial" panose="020B0604020202020204" pitchFamily="34" charset="0"/>
              </a:rPr>
              <a:t>DLt</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decommissioning losses or remaining losses of chemical at the end of </a:t>
            </a:r>
          </a:p>
          <a:p>
            <a:pPr marL="800100" lvl="2" indent="0">
              <a:spcBef>
                <a:spcPts val="0"/>
              </a:spcBef>
              <a:buNone/>
            </a:pPr>
            <a:r>
              <a:rPr lang="en-GB" sz="1600" b="1" dirty="0" err="1">
                <a:latin typeface="Arial" panose="020B0604020202020204" pitchFamily="34" charset="0"/>
                <a:cs typeface="Arial" panose="020B0604020202020204" pitchFamily="34" charset="0"/>
              </a:rPr>
              <a:t>RDt</a:t>
            </a:r>
            <a:r>
              <a:rPr lang="en-GB" sz="1600" dirty="0">
                <a:latin typeface="Arial" panose="020B0604020202020204" pitchFamily="34" charset="0"/>
                <a:cs typeface="Arial" panose="020B0604020202020204" pitchFamily="34" charset="0"/>
              </a:rPr>
              <a:t> - </a:t>
            </a:r>
            <a:r>
              <a:rPr lang="en-GB" sz="1600" i="1" dirty="0">
                <a:latin typeface="Arial" panose="020B0604020202020204" pitchFamily="34" charset="0"/>
                <a:cs typeface="Arial" panose="020B0604020202020204" pitchFamily="34" charset="0"/>
              </a:rPr>
              <a:t>HFC emissions prevented by recovery and destruction</a:t>
            </a:r>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40</a:t>
            </a:fld>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9683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2" y="57258"/>
            <a:ext cx="8386624" cy="92347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2F2: Closed Foams: Emission Factors</a:t>
            </a:r>
          </a:p>
        </p:txBody>
      </p:sp>
      <p:pic>
        <p:nvPicPr>
          <p:cNvPr id="4" name="Picture 3"/>
          <p:cNvPicPr>
            <a:picLocks noChangeAspect="1"/>
          </p:cNvPicPr>
          <p:nvPr/>
        </p:nvPicPr>
        <p:blipFill>
          <a:blip r:embed="rId2"/>
          <a:stretch>
            <a:fillRect/>
          </a:stretch>
        </p:blipFill>
        <p:spPr>
          <a:xfrm>
            <a:off x="585926" y="1065320"/>
            <a:ext cx="7367608" cy="4925479"/>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41</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51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1140" y="1707225"/>
            <a:ext cx="7819330" cy="78123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403648" y="3846114"/>
            <a:ext cx="5256584" cy="43847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69170" y="1129197"/>
            <a:ext cx="8179294" cy="4951521"/>
          </a:xfrm>
        </p:spPr>
        <p:txBody>
          <a:bodyPr/>
          <a:lstStyle/>
          <a:p>
            <a:pPr marL="0" indent="0">
              <a:buNone/>
            </a:pPr>
            <a:r>
              <a:rPr lang="en-GB" sz="1400" b="1" u="sng" dirty="0">
                <a:latin typeface="Arial" panose="020B0604020202020204" pitchFamily="34" charset="0"/>
                <a:cs typeface="Arial" panose="020B0604020202020204" pitchFamily="34" charset="0"/>
              </a:rPr>
              <a:t>Tier 2b </a:t>
            </a:r>
            <a:r>
              <a:rPr lang="en-GB" sz="1400" i="1" dirty="0">
                <a:latin typeface="Arial" panose="020B0604020202020204" pitchFamily="34" charset="0"/>
                <a:cs typeface="Arial" panose="020B0604020202020204" pitchFamily="34" charset="0"/>
              </a:rPr>
              <a:t>(Mass-Balance): </a:t>
            </a:r>
          </a:p>
          <a:p>
            <a:pPr marL="0" indent="0">
              <a:buNone/>
            </a:pPr>
            <a:endParaRPr lang="en-GB" sz="1400" i="1"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    Emissions = Annual Sales of New Refrigerant – Total Charge of New Equipment+ </a:t>
            </a:r>
          </a:p>
          <a:p>
            <a:pPr marL="0" indent="0">
              <a:buNone/>
            </a:pPr>
            <a:r>
              <a:rPr lang="en-GB" sz="1400" b="1" dirty="0">
                <a:latin typeface="Arial" panose="020B0604020202020204" pitchFamily="34" charset="0"/>
                <a:cs typeface="Arial" panose="020B0604020202020204" pitchFamily="34" charset="0"/>
              </a:rPr>
              <a:t>        + Original Total Charge of Retiring Equipment - Amount of  Intentional Destruction</a:t>
            </a:r>
          </a:p>
          <a:p>
            <a:pPr marL="0" indent="0">
              <a:buNone/>
            </a:pPr>
            <a:endParaRPr lang="en-GB" sz="1400" b="1" dirty="0">
              <a:latin typeface="Arial" panose="020B0604020202020204" pitchFamily="34" charset="0"/>
              <a:cs typeface="Arial" panose="020B0604020202020204" pitchFamily="34" charset="0"/>
            </a:endParaRPr>
          </a:p>
          <a:p>
            <a:pPr>
              <a:buFont typeface="Wingdings" panose="05000000000000000000" pitchFamily="2" charset="2"/>
              <a:buChar char="ü"/>
            </a:pPr>
            <a:r>
              <a:rPr lang="en-GB" sz="1400" i="1" dirty="0">
                <a:latin typeface="Arial" panose="020B0604020202020204" pitchFamily="34" charset="0"/>
                <a:cs typeface="Arial" panose="020B0604020202020204" pitchFamily="34" charset="0"/>
              </a:rPr>
              <a:t>in estimating Annual Sales of New Refrigerant, Total Charge of New Equipment, and Original Total Charge of Retiring Equipment, inventory compilers should account for imports and exports of both chemicals and equipment.</a:t>
            </a:r>
            <a:endParaRPr lang="en-GB" sz="1400" b="1" i="1" dirty="0">
              <a:latin typeface="Arial" panose="020B0604020202020204" pitchFamily="34" charset="0"/>
              <a:cs typeface="Arial" panose="020B0604020202020204" pitchFamily="34" charset="0"/>
            </a:endParaRPr>
          </a:p>
          <a:p>
            <a:pPr marL="0" indent="0">
              <a:buNone/>
            </a:pPr>
            <a:r>
              <a:rPr lang="en-GB" sz="1400" b="1" u="sng" dirty="0">
                <a:latin typeface="Arial" panose="020B0604020202020204" pitchFamily="34" charset="0"/>
                <a:cs typeface="Arial" panose="020B0604020202020204" pitchFamily="34" charset="0"/>
              </a:rPr>
              <a:t>Tier 2a</a:t>
            </a:r>
            <a:r>
              <a:rPr lang="en-GB" sz="1400" b="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(Emission factor):</a:t>
            </a:r>
          </a:p>
          <a:p>
            <a:pPr marL="0" indent="0">
              <a:buNone/>
            </a:pPr>
            <a:r>
              <a:rPr lang="fr-FR" sz="1400" b="1" dirty="0">
                <a:latin typeface="Arial" panose="020B0604020202020204" pitchFamily="34" charset="0"/>
                <a:cs typeface="Arial" panose="020B0604020202020204" pitchFamily="34" charset="0"/>
              </a:rPr>
              <a:t>                  Emissions = </a:t>
            </a:r>
            <a:r>
              <a:rPr lang="fr-FR" sz="1400" b="1" dirty="0" err="1">
                <a:latin typeface="Arial" panose="020B0604020202020204" pitchFamily="34" charset="0"/>
                <a:cs typeface="Arial" panose="020B0604020202020204" pitchFamily="34" charset="0"/>
              </a:rPr>
              <a:t>Econtainers</a:t>
            </a:r>
            <a:r>
              <a:rPr lang="fr-FR" sz="1400" b="1" dirty="0">
                <a:latin typeface="Arial" panose="020B0604020202020204" pitchFamily="34" charset="0"/>
                <a:cs typeface="Arial" panose="020B0604020202020204" pitchFamily="34" charset="0"/>
              </a:rPr>
              <a:t> + </a:t>
            </a:r>
            <a:r>
              <a:rPr lang="fr-FR" sz="1400" b="1" dirty="0" err="1">
                <a:latin typeface="Arial" panose="020B0604020202020204" pitchFamily="34" charset="0"/>
                <a:cs typeface="Arial" panose="020B0604020202020204" pitchFamily="34" charset="0"/>
              </a:rPr>
              <a:t>Echarge</a:t>
            </a:r>
            <a:r>
              <a:rPr lang="fr-FR" sz="1400" b="1" dirty="0">
                <a:latin typeface="Arial" panose="020B0604020202020204" pitchFamily="34" charset="0"/>
                <a:cs typeface="Arial" panose="020B0604020202020204" pitchFamily="34" charset="0"/>
              </a:rPr>
              <a:t> + </a:t>
            </a:r>
            <a:r>
              <a:rPr lang="fr-FR" sz="1400" b="1" dirty="0" err="1">
                <a:latin typeface="Arial" panose="020B0604020202020204" pitchFamily="34" charset="0"/>
                <a:cs typeface="Arial" panose="020B0604020202020204" pitchFamily="34" charset="0"/>
              </a:rPr>
              <a:t>Elifetime</a:t>
            </a:r>
            <a:r>
              <a:rPr lang="fr-FR" sz="1400" b="1" dirty="0">
                <a:latin typeface="Arial" panose="020B0604020202020204" pitchFamily="34" charset="0"/>
                <a:cs typeface="Arial" panose="020B0604020202020204" pitchFamily="34" charset="0"/>
              </a:rPr>
              <a:t> + </a:t>
            </a:r>
            <a:r>
              <a:rPr lang="fr-FR" sz="1400" b="1" dirty="0" err="1">
                <a:latin typeface="Arial" panose="020B0604020202020204" pitchFamily="34" charset="0"/>
                <a:cs typeface="Arial" panose="020B0604020202020204" pitchFamily="34" charset="0"/>
              </a:rPr>
              <a:t>Eend</a:t>
            </a:r>
            <a:r>
              <a:rPr lang="fr-FR" sz="1400" b="1" dirty="0">
                <a:latin typeface="Arial" panose="020B0604020202020204" pitchFamily="34" charset="0"/>
                <a:cs typeface="Arial" panose="020B0604020202020204" pitchFamily="34" charset="0"/>
              </a:rPr>
              <a:t>-of-life</a:t>
            </a:r>
            <a:endParaRPr lang="en-GB" sz="1400" b="1" i="1" dirty="0">
              <a:latin typeface="Arial" panose="020B0604020202020204" pitchFamily="34" charset="0"/>
              <a:cs typeface="Arial" panose="020B0604020202020204" pitchFamily="34" charset="0"/>
            </a:endParaRPr>
          </a:p>
          <a:p>
            <a:pPr marL="0" indent="0">
              <a:buNone/>
            </a:pPr>
            <a:endParaRPr lang="en-GB" sz="1400" b="1" i="1"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Econtainers</a:t>
            </a:r>
            <a:r>
              <a:rPr lang="fr-FR" sz="1400" b="1" dirty="0">
                <a:latin typeface="Arial" panose="020B0604020202020204" pitchFamily="34" charset="0"/>
                <a:cs typeface="Arial" panose="020B0604020202020204" pitchFamily="34" charset="0"/>
              </a:rPr>
              <a:t> = RM* c/100  </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Echarge</a:t>
            </a:r>
            <a:r>
              <a:rPr lang="fr-FR" sz="1400" b="1" dirty="0">
                <a:latin typeface="Arial" panose="020B0604020202020204" pitchFamily="34" charset="0"/>
                <a:cs typeface="Arial" panose="020B0604020202020204" pitchFamily="34" charset="0"/>
              </a:rPr>
              <a:t> = M * k/100</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Elifetime</a:t>
            </a:r>
            <a:r>
              <a:rPr lang="fr-FR" sz="1400" b="1" dirty="0">
                <a:latin typeface="Arial" panose="020B0604020202020204" pitchFamily="34" charset="0"/>
                <a:cs typeface="Arial" panose="020B0604020202020204" pitchFamily="34" charset="0"/>
              </a:rPr>
              <a:t> = B *x/100</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Eend</a:t>
            </a:r>
            <a:r>
              <a:rPr lang="fr-FR" sz="1400" b="1" dirty="0">
                <a:latin typeface="Arial" panose="020B0604020202020204" pitchFamily="34" charset="0"/>
                <a:cs typeface="Arial" panose="020B0604020202020204" pitchFamily="34" charset="0"/>
              </a:rPr>
              <a:t>-of-life = M * p/100 * (1- n/100)</a:t>
            </a:r>
            <a:endParaRPr lang="en-GB" sz="1400" b="1" i="1"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37048" y="121135"/>
            <a:ext cx="8111416" cy="8276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2F1:  Refrigeration / Air Conditioning </a:t>
            </a:r>
          </a:p>
        </p:txBody>
      </p:sp>
      <p:sp>
        <p:nvSpPr>
          <p:cNvPr id="4" name="TextBox 3"/>
          <p:cNvSpPr txBox="1"/>
          <p:nvPr/>
        </p:nvSpPr>
        <p:spPr>
          <a:xfrm>
            <a:off x="5335480" y="4651899"/>
            <a:ext cx="2610035" cy="369332"/>
          </a:xfrm>
          <a:prstGeom prst="rect">
            <a:avLst/>
          </a:prstGeom>
          <a:noFill/>
        </p:spPr>
        <p:txBody>
          <a:bodyPr wrap="square" rtlCol="0">
            <a:spAutoFit/>
          </a:bodyPr>
          <a:lstStyle/>
          <a:p>
            <a:r>
              <a:rPr lang="en-GB" b="1" i="1" dirty="0">
                <a:solidFill>
                  <a:srgbClr val="5492CD"/>
                </a:solidFill>
                <a:latin typeface="Arial Narrow" panose="020B0606020202030204" pitchFamily="34" charset="0"/>
              </a:rPr>
              <a:t>EFs: c, k, x, p, n   </a:t>
            </a:r>
          </a:p>
        </p:txBody>
      </p:sp>
      <p:sp>
        <p:nvSpPr>
          <p:cNvPr id="7" name="Rectangle 6"/>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42</a:t>
            </a:fld>
            <a:endParaRPr lang="en-US" dirty="0"/>
          </a:p>
        </p:txBody>
      </p:sp>
      <p:sp>
        <p:nvSpPr>
          <p:cNvPr id="8"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9"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22825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1" y="260648"/>
            <a:ext cx="8824403" cy="4939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2F1: Refrigeration/AC: Emission Factors</a:t>
            </a:r>
          </a:p>
        </p:txBody>
      </p:sp>
      <p:pic>
        <p:nvPicPr>
          <p:cNvPr id="4" name="Picture 3"/>
          <p:cNvPicPr>
            <a:picLocks noChangeAspect="1"/>
          </p:cNvPicPr>
          <p:nvPr/>
        </p:nvPicPr>
        <p:blipFill>
          <a:blip r:embed="rId2"/>
          <a:stretch>
            <a:fillRect/>
          </a:stretch>
        </p:blipFill>
        <p:spPr>
          <a:xfrm>
            <a:off x="1367922" y="754602"/>
            <a:ext cx="6178097" cy="5828090"/>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43</a:t>
            </a:fld>
            <a:endParaRPr lang="en-US" dirty="0"/>
          </a:p>
        </p:txBody>
      </p:sp>
    </p:spTree>
    <p:extLst>
      <p:ext uri="{BB962C8B-B14F-4D97-AF65-F5344CB8AC3E}">
        <p14:creationId xmlns:p14="http://schemas.microsoft.com/office/powerpoint/2010/main" val="3079832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36563" y="-387424"/>
            <a:ext cx="8707437" cy="2706037"/>
          </a:xfrm>
        </p:spPr>
        <p:txBody>
          <a:bodyPr/>
          <a:lstStyle/>
          <a:p>
            <a:pPr eaLnBrk="1" hangingPunct="1">
              <a:defRPr/>
            </a:pPr>
            <a:r>
              <a:rPr lang="en-GB" altLang="ja-JP" sz="3200" dirty="0">
                <a:effectLst>
                  <a:outerShdw blurRad="38100" dist="38100" dir="2700000" algn="tl">
                    <a:srgbClr val="000000">
                      <a:alpha val="43137"/>
                    </a:srgbClr>
                  </a:outerShdw>
                </a:effectLst>
                <a:ea typeface="ＭＳ Ｐゴシック" pitchFamily="50" charset="-128"/>
              </a:rPr>
              <a:t>Need help?</a:t>
            </a:r>
            <a:br>
              <a:rPr lang="en-GB" altLang="ja-JP" sz="3200" dirty="0">
                <a:effectLst>
                  <a:outerShdw blurRad="38100" dist="38100" dir="2700000" algn="tl">
                    <a:srgbClr val="000000">
                      <a:alpha val="43137"/>
                    </a:srgbClr>
                  </a:outerShdw>
                </a:effectLst>
                <a:ea typeface="ＭＳ Ｐゴシック" pitchFamily="50" charset="-128"/>
              </a:rPr>
            </a:br>
            <a:r>
              <a:rPr lang="en-GB" altLang="ja-JP" sz="3200" dirty="0">
                <a:effectLst>
                  <a:outerShdw blurRad="38100" dist="38100" dir="2700000" algn="tl">
                    <a:srgbClr val="000000">
                      <a:alpha val="43137"/>
                    </a:srgbClr>
                  </a:outerShdw>
                </a:effectLst>
                <a:ea typeface="ＭＳ Ｐゴシック" pitchFamily="50" charset="-128"/>
              </a:rPr>
              <a:t>                    </a:t>
            </a:r>
            <a:r>
              <a:rPr lang="en-GB" altLang="ja-JP" sz="3200" dirty="0">
                <a:solidFill>
                  <a:srgbClr val="F89708"/>
                </a:solidFill>
                <a:effectLst>
                  <a:outerShdw blurRad="38100" dist="38100" dir="2700000" algn="tl">
                    <a:srgbClr val="000000">
                      <a:alpha val="43137"/>
                    </a:srgbClr>
                  </a:outerShdw>
                </a:effectLst>
                <a:ea typeface="ＭＳ Ｐゴシック" pitchFamily="50" charset="-128"/>
              </a:rPr>
              <a:t>No worries!</a:t>
            </a:r>
            <a:br>
              <a:rPr lang="en-GB" altLang="ja-JP" sz="3200" dirty="0">
                <a:solidFill>
                  <a:srgbClr val="F89708"/>
                </a:solidFill>
                <a:effectLst>
                  <a:outerShdw blurRad="38100" dist="38100" dir="2700000" algn="tl">
                    <a:srgbClr val="000000">
                      <a:alpha val="43137"/>
                    </a:srgbClr>
                  </a:outerShdw>
                </a:effectLst>
                <a:ea typeface="ＭＳ Ｐゴシック" pitchFamily="50" charset="-128"/>
              </a:rPr>
            </a:br>
            <a:r>
              <a:rPr lang="en-GB" altLang="ja-JP" sz="3200" dirty="0">
                <a:solidFill>
                  <a:srgbClr val="F89708"/>
                </a:solidFill>
                <a:effectLst>
                  <a:outerShdw blurRad="38100" dist="38100" dir="2700000" algn="tl">
                    <a:srgbClr val="000000">
                      <a:alpha val="43137"/>
                    </a:srgbClr>
                  </a:outerShdw>
                </a:effectLst>
                <a:ea typeface="ＭＳ Ｐゴシック" pitchFamily="50" charset="-128"/>
              </a:rPr>
              <a:t> </a:t>
            </a:r>
            <a:br>
              <a:rPr lang="en-GB" altLang="ja-JP" sz="3200" dirty="0">
                <a:effectLst>
                  <a:outerShdw blurRad="38100" dist="38100" dir="2700000" algn="tl">
                    <a:srgbClr val="000000">
                      <a:alpha val="43137"/>
                    </a:srgbClr>
                  </a:outerShdw>
                </a:effectLst>
                <a:ea typeface="ＭＳ Ｐゴシック" pitchFamily="50" charset="-128"/>
              </a:rPr>
            </a:br>
            <a:r>
              <a:rPr lang="en-GB" altLang="ja-JP" sz="3200" dirty="0">
                <a:effectLst>
                  <a:outerShdw blurRad="38100" dist="38100" dir="2700000" algn="tl">
                    <a:srgbClr val="000000">
                      <a:alpha val="43137"/>
                    </a:srgbClr>
                  </a:outerShdw>
                </a:effectLst>
                <a:ea typeface="ＭＳ Ｐゴシック" pitchFamily="50" charset="-128"/>
              </a:rPr>
              <a:t>                                      </a:t>
            </a:r>
            <a:r>
              <a:rPr lang="en-GB" altLang="ja-JP" sz="3200" dirty="0">
                <a:solidFill>
                  <a:srgbClr val="00B050"/>
                </a:solidFill>
                <a:effectLst>
                  <a:outerShdw blurRad="38100" dist="38100" dir="2700000" algn="tl">
                    <a:srgbClr val="000000">
                      <a:alpha val="43137"/>
                    </a:srgbClr>
                  </a:outerShdw>
                </a:effectLst>
                <a:ea typeface="ＭＳ Ｐゴシック" pitchFamily="50" charset="-128"/>
              </a:rPr>
              <a:t>The IPCC Software</a:t>
            </a:r>
            <a:br>
              <a:rPr lang="en-GB" altLang="ja-JP" sz="3200" dirty="0">
                <a:solidFill>
                  <a:srgbClr val="00B050"/>
                </a:solidFill>
                <a:effectLst>
                  <a:outerShdw blurRad="38100" dist="38100" dir="2700000" algn="tl">
                    <a:srgbClr val="000000">
                      <a:alpha val="43137"/>
                    </a:srgbClr>
                  </a:outerShdw>
                </a:effectLst>
                <a:ea typeface="ＭＳ Ｐゴシック" pitchFamily="50" charset="-128"/>
              </a:rPr>
            </a:br>
            <a:r>
              <a:rPr lang="en-GB" altLang="ja-JP" sz="3200" dirty="0">
                <a:solidFill>
                  <a:srgbClr val="00B050"/>
                </a:solidFill>
                <a:effectLst>
                  <a:outerShdw blurRad="38100" dist="38100" dir="2700000" algn="tl">
                    <a:srgbClr val="000000">
                      <a:alpha val="43137"/>
                    </a:srgbClr>
                  </a:outerShdw>
                </a:effectLst>
                <a:ea typeface="ＭＳ Ｐゴシック" pitchFamily="50" charset="-128"/>
              </a:rPr>
              <a:t> </a:t>
            </a:r>
            <a:br>
              <a:rPr lang="en-GB" altLang="ja-JP" sz="3200" dirty="0">
                <a:solidFill>
                  <a:srgbClr val="00B050"/>
                </a:solidFill>
                <a:effectLst>
                  <a:outerShdw blurRad="38100" dist="38100" dir="2700000" algn="tl">
                    <a:srgbClr val="000000">
                      <a:alpha val="43137"/>
                    </a:srgbClr>
                  </a:outerShdw>
                </a:effectLst>
                <a:ea typeface="ＭＳ Ｐゴシック" pitchFamily="50" charset="-128"/>
              </a:rPr>
            </a:br>
            <a:r>
              <a:rPr lang="en-GB" altLang="ja-JP" sz="3200" dirty="0">
                <a:solidFill>
                  <a:srgbClr val="00B050"/>
                </a:solidFill>
                <a:effectLst>
                  <a:outerShdw blurRad="38100" dist="38100" dir="2700000" algn="tl">
                    <a:srgbClr val="000000">
                      <a:alpha val="43137"/>
                    </a:srgbClr>
                  </a:outerShdw>
                </a:effectLst>
                <a:ea typeface="ＭＳ Ｐゴシック" pitchFamily="50" charset="-128"/>
              </a:rPr>
              <a:t>                                                will work out!</a:t>
            </a:r>
          </a:p>
        </p:txBody>
      </p:sp>
      <p:sp>
        <p:nvSpPr>
          <p:cNvPr id="11" name="Rectangle 3"/>
          <p:cNvSpPr>
            <a:spLocks noGrp="1" noChangeArrowheads="1"/>
          </p:cNvSpPr>
          <p:nvPr>
            <p:ph idx="1"/>
          </p:nvPr>
        </p:nvSpPr>
        <p:spPr>
          <a:xfrm>
            <a:off x="624841" y="2420889"/>
            <a:ext cx="7835591" cy="3456384"/>
          </a:xfrm>
        </p:spPr>
        <p:txBody>
          <a:bodyPr/>
          <a:lstStyle/>
          <a:p>
            <a:pPr marL="0" indent="0" eaLnBrk="1" hangingPunct="1">
              <a:lnSpc>
                <a:spcPct val="80000"/>
              </a:lnSpc>
              <a:spcBef>
                <a:spcPts val="0"/>
              </a:spcBef>
              <a:buNone/>
              <a:defRPr/>
            </a:pPr>
            <a:r>
              <a:rPr lang="en-US" altLang="ja-JP" b="1" dirty="0">
                <a:latin typeface="Arial" panose="020B0604020202020204" pitchFamily="34" charset="0"/>
                <a:ea typeface="ＭＳ Ｐゴシック" pitchFamily="50" charset="-128"/>
                <a:cs typeface="Arial" panose="020B0604020202020204" pitchFamily="34" charset="0"/>
              </a:rPr>
              <a:t>The IPCC Inventory Software enables you to estimate actual emissions even if you do not have historic data.</a:t>
            </a:r>
          </a:p>
          <a:p>
            <a:pPr marL="0" indent="0" eaLnBrk="1" hangingPunct="1">
              <a:lnSpc>
                <a:spcPct val="80000"/>
              </a:lnSpc>
              <a:spcBef>
                <a:spcPts val="0"/>
              </a:spcBef>
              <a:buNone/>
              <a:defRPr/>
            </a:pPr>
            <a:endParaRPr lang="en-US" altLang="ja-JP" b="1" dirty="0">
              <a:latin typeface="Arial" panose="020B0604020202020204" pitchFamily="34" charset="0"/>
              <a:ea typeface="ＭＳ Ｐゴシック" pitchFamily="50" charset="-128"/>
              <a:cs typeface="Arial" panose="020B0604020202020204" pitchFamily="34" charset="0"/>
            </a:endParaRPr>
          </a:p>
          <a:p>
            <a:pPr marL="0" indent="0" eaLnBrk="1" hangingPunct="1">
              <a:lnSpc>
                <a:spcPct val="80000"/>
              </a:lnSpc>
              <a:spcBef>
                <a:spcPts val="0"/>
              </a:spcBef>
              <a:buNone/>
              <a:defRPr/>
            </a:pPr>
            <a:r>
              <a:rPr lang="en-US" altLang="ja-JP" b="1" dirty="0">
                <a:latin typeface="Arial" panose="020B0604020202020204" pitchFamily="34" charset="0"/>
                <a:ea typeface="ＭＳ Ｐゴシック" pitchFamily="50" charset="-128"/>
                <a:cs typeface="Arial" panose="020B0604020202020204" pitchFamily="34" charset="0"/>
              </a:rPr>
              <a:t>(!) But you need to have the data on: </a:t>
            </a:r>
          </a:p>
          <a:p>
            <a:pPr marL="742950" lvl="1" indent="-285750">
              <a:spcBef>
                <a:spcPct val="20000"/>
              </a:spcBef>
              <a:buFont typeface="+mj-lt"/>
              <a:buChar char="–"/>
              <a:defRPr/>
            </a:pPr>
            <a:r>
              <a:rPr lang="en-US" altLang="ja-JP" dirty="0">
                <a:ea typeface="MS PGothic" pitchFamily="50" charset="-128"/>
              </a:rPr>
              <a:t>Year of introduction of chemical</a:t>
            </a:r>
          </a:p>
          <a:p>
            <a:pPr marL="742950" lvl="1" indent="-285750">
              <a:spcBef>
                <a:spcPct val="20000"/>
              </a:spcBef>
              <a:buFont typeface="+mj-lt"/>
              <a:buChar char="–"/>
              <a:defRPr/>
            </a:pPr>
            <a:r>
              <a:rPr lang="en-US" altLang="ja-JP" dirty="0">
                <a:ea typeface="MS PGothic" pitchFamily="50" charset="-128"/>
              </a:rPr>
              <a:t>Domestic production of chemical in current year</a:t>
            </a:r>
          </a:p>
          <a:p>
            <a:pPr marL="742950" lvl="1" indent="-285750">
              <a:spcBef>
                <a:spcPct val="20000"/>
              </a:spcBef>
              <a:buFont typeface="+mj-lt"/>
              <a:buChar char="–"/>
              <a:defRPr/>
            </a:pPr>
            <a:r>
              <a:rPr lang="en-US" altLang="ja-JP" dirty="0">
                <a:ea typeface="MS PGothic" pitchFamily="50" charset="-128"/>
              </a:rPr>
              <a:t>Imports of chemical in current year	</a:t>
            </a:r>
          </a:p>
          <a:p>
            <a:pPr marL="742950" lvl="1" indent="-285750">
              <a:spcBef>
                <a:spcPct val="20000"/>
              </a:spcBef>
              <a:buFont typeface="+mj-lt"/>
              <a:buChar char="–"/>
              <a:defRPr/>
            </a:pPr>
            <a:r>
              <a:rPr lang="en-US" altLang="ja-JP" dirty="0">
                <a:ea typeface="MS PGothic" pitchFamily="50" charset="-128"/>
              </a:rPr>
              <a:t>Exports of chemical in current year	</a:t>
            </a:r>
          </a:p>
          <a:p>
            <a:pPr marL="742950" lvl="1" indent="-285750">
              <a:spcBef>
                <a:spcPct val="20000"/>
              </a:spcBef>
              <a:buFont typeface="+mj-lt"/>
              <a:buChar char="–"/>
              <a:defRPr/>
            </a:pPr>
            <a:r>
              <a:rPr lang="en-US" altLang="ja-JP" dirty="0">
                <a:ea typeface="MS PGothic" pitchFamily="50" charset="-128"/>
              </a:rPr>
              <a:t>Growth rate of sales of equipment that uses the chemical</a:t>
            </a:r>
          </a:p>
        </p:txBody>
      </p:sp>
      <p:sp>
        <p:nvSpPr>
          <p:cNvPr id="12" name="Smiley Face 11"/>
          <p:cNvSpPr/>
          <p:nvPr/>
        </p:nvSpPr>
        <p:spPr>
          <a:xfrm>
            <a:off x="7690171" y="115562"/>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44</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83375126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541" y="743620"/>
            <a:ext cx="5419309" cy="3363411"/>
          </a:xfrm>
        </p:spPr>
        <p:txBody>
          <a:bodyPr/>
          <a:lstStyle/>
          <a:p>
            <a:pPr marL="0" indent="0">
              <a:buNone/>
            </a:pPr>
            <a:r>
              <a:rPr lang="en-GB" sz="1600" b="1" u="sng" kern="1200" dirty="0">
                <a:solidFill>
                  <a:srgbClr val="5492CD"/>
                </a:solidFill>
                <a:latin typeface="Arial Narrow" panose="020B0606020202030204" pitchFamily="34" charset="0"/>
              </a:rPr>
              <a:t>Example 1. </a:t>
            </a:r>
            <a:r>
              <a:rPr lang="en-GB" sz="1600" dirty="0">
                <a:latin typeface="Arial" panose="020B0604020202020204" pitchFamily="34" charset="0"/>
                <a:cs typeface="Arial" panose="020B0604020202020204" pitchFamily="34" charset="0"/>
              </a:rPr>
              <a:t>In Country X the production of a specific refrigerant (HFC-143a) is 800 tonnes with an additional 200 tonnes in imported equipment, making a total consumption of 1 000 tonnes in 2005.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Based on the consumption pattern and knowledge of the year of introduction of the refrigerant (1998), it can be estimated that emissions will be 461 tonnes assuming the development of banks over the previous seven years.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The bank in 2005 is estimated at 3 071 tonnes.</a:t>
            </a:r>
          </a:p>
        </p:txBody>
      </p:sp>
      <p:pic>
        <p:nvPicPr>
          <p:cNvPr id="4" name="Picture 3"/>
          <p:cNvPicPr>
            <a:picLocks noChangeAspect="1"/>
          </p:cNvPicPr>
          <p:nvPr/>
        </p:nvPicPr>
        <p:blipFill>
          <a:blip r:embed="rId2"/>
          <a:stretch>
            <a:fillRect/>
          </a:stretch>
        </p:blipFill>
        <p:spPr>
          <a:xfrm>
            <a:off x="10254" y="280569"/>
            <a:ext cx="2988073" cy="3641519"/>
          </a:xfrm>
          <a:prstGeom prst="rect">
            <a:avLst/>
          </a:prstGeom>
        </p:spPr>
      </p:pic>
      <p:pic>
        <p:nvPicPr>
          <p:cNvPr id="5" name="Picture 4"/>
          <p:cNvPicPr>
            <a:picLocks noChangeAspect="1"/>
          </p:cNvPicPr>
          <p:nvPr/>
        </p:nvPicPr>
        <p:blipFill>
          <a:blip r:embed="rId3"/>
          <a:stretch>
            <a:fillRect/>
          </a:stretch>
        </p:blipFill>
        <p:spPr>
          <a:xfrm>
            <a:off x="0" y="4107031"/>
            <a:ext cx="9023398" cy="2175383"/>
          </a:xfrm>
          <a:prstGeom prst="rect">
            <a:avLst/>
          </a:prstGeom>
        </p:spPr>
      </p:pic>
      <p:sp>
        <p:nvSpPr>
          <p:cNvPr id="2" name="Rounded Rectangle 1"/>
          <p:cNvSpPr/>
          <p:nvPr/>
        </p:nvSpPr>
        <p:spPr>
          <a:xfrm>
            <a:off x="4211960" y="5979297"/>
            <a:ext cx="4743629" cy="250954"/>
          </a:xfrm>
          <a:prstGeom prst="roundRect">
            <a:avLst/>
          </a:prstGeom>
          <a:noFill/>
          <a:ln>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45</a:t>
            </a:fld>
            <a:endParaRPr lang="en-US" dirty="0"/>
          </a:p>
        </p:txBody>
      </p:sp>
      <p:sp>
        <p:nvSpPr>
          <p:cNvPr id="7" name="Rectangle 36"/>
          <p:cNvSpPr txBox="1">
            <a:spLocks noChangeArrowheads="1"/>
          </p:cNvSpPr>
          <p:nvPr/>
        </p:nvSpPr>
        <p:spPr>
          <a:xfrm>
            <a:off x="2635250" y="6583209"/>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338733"/>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4900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374914"/>
            <a:ext cx="3316272" cy="2805225"/>
          </a:xfrm>
          <a:prstGeom prst="rect">
            <a:avLst/>
          </a:prstGeom>
        </p:spPr>
      </p:pic>
      <p:sp>
        <p:nvSpPr>
          <p:cNvPr id="7" name="Content Placeholder 2"/>
          <p:cNvSpPr>
            <a:spLocks noGrp="1"/>
          </p:cNvSpPr>
          <p:nvPr>
            <p:ph idx="1"/>
          </p:nvPr>
        </p:nvSpPr>
        <p:spPr>
          <a:xfrm>
            <a:off x="395536" y="154679"/>
            <a:ext cx="8482107" cy="1196752"/>
          </a:xfrm>
        </p:spPr>
        <p:txBody>
          <a:bodyPr/>
          <a:lstStyle/>
          <a:p>
            <a:pPr marL="0" indent="0">
              <a:buNone/>
            </a:pPr>
            <a:r>
              <a:rPr lang="en-GB" sz="1600" b="1" u="sng" kern="1200" dirty="0">
                <a:solidFill>
                  <a:srgbClr val="5492CD"/>
                </a:solidFill>
                <a:latin typeface="Arial Narrow" panose="020B0606020202030204" pitchFamily="34" charset="0"/>
              </a:rPr>
              <a:t>Example 2. </a:t>
            </a:r>
            <a:r>
              <a:rPr lang="en-GB" sz="1600" dirty="0">
                <a:latin typeface="Arial" panose="020B0604020202020204" pitchFamily="34" charset="0"/>
                <a:cs typeface="Arial" panose="020B0604020202020204" pitchFamily="34" charset="0"/>
              </a:rPr>
              <a:t>Country X  imported only the refrigerant HFC-134a in years 1997-2003 (there is no production and export). Based on the consumption pattern, it can be estimated that in 2013 there were no GHG emissions taking into account development of the bank and emissions from retired equipment</a:t>
            </a:r>
          </a:p>
        </p:txBody>
      </p:sp>
      <p:pic>
        <p:nvPicPr>
          <p:cNvPr id="8" name="Picture 7"/>
          <p:cNvPicPr>
            <a:picLocks noChangeAspect="1"/>
          </p:cNvPicPr>
          <p:nvPr/>
        </p:nvPicPr>
        <p:blipFill>
          <a:blip r:embed="rId3"/>
          <a:stretch>
            <a:fillRect/>
          </a:stretch>
        </p:blipFill>
        <p:spPr>
          <a:xfrm>
            <a:off x="4530377" y="1367384"/>
            <a:ext cx="4183633" cy="2812755"/>
          </a:xfrm>
          <a:prstGeom prst="rect">
            <a:avLst/>
          </a:prstGeom>
        </p:spPr>
      </p:pic>
      <p:pic>
        <p:nvPicPr>
          <p:cNvPr id="9" name="Picture 8"/>
          <p:cNvPicPr>
            <a:picLocks noChangeAspect="1"/>
          </p:cNvPicPr>
          <p:nvPr/>
        </p:nvPicPr>
        <p:blipFill>
          <a:blip r:embed="rId4"/>
          <a:stretch>
            <a:fillRect/>
          </a:stretch>
        </p:blipFill>
        <p:spPr>
          <a:xfrm>
            <a:off x="181187" y="4196092"/>
            <a:ext cx="8910803" cy="2181472"/>
          </a:xfrm>
          <a:prstGeom prst="rect">
            <a:avLst/>
          </a:prstGeom>
        </p:spPr>
      </p:pic>
      <p:sp>
        <p:nvSpPr>
          <p:cNvPr id="6" name="Rectangle 5"/>
          <p:cNvSpPr/>
          <p:nvPr/>
        </p:nvSpPr>
        <p:spPr>
          <a:xfrm>
            <a:off x="8281962" y="6381328"/>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46</a:t>
            </a:fld>
            <a:endParaRPr lang="en-US" dirty="0"/>
          </a:p>
        </p:txBody>
      </p:sp>
      <p:sp>
        <p:nvSpPr>
          <p:cNvPr id="10" name="Rectangle 36"/>
          <p:cNvSpPr txBox="1">
            <a:spLocks noChangeArrowheads="1"/>
          </p:cNvSpPr>
          <p:nvPr/>
        </p:nvSpPr>
        <p:spPr>
          <a:xfrm>
            <a:off x="2635250" y="6617713"/>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1" name="Rectangle 37"/>
          <p:cNvSpPr txBox="1">
            <a:spLocks noChangeArrowheads="1"/>
          </p:cNvSpPr>
          <p:nvPr/>
        </p:nvSpPr>
        <p:spPr>
          <a:xfrm>
            <a:off x="3273425" y="6373237"/>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356336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32919" y="119064"/>
            <a:ext cx="8866187" cy="7687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2G: Other Product Manufacture and Use</a:t>
            </a:r>
          </a:p>
        </p:txBody>
      </p:sp>
      <p:sp>
        <p:nvSpPr>
          <p:cNvPr id="25603" name="Rectangle 3"/>
          <p:cNvSpPr>
            <a:spLocks noGrp="1" noChangeArrowheads="1"/>
          </p:cNvSpPr>
          <p:nvPr>
            <p:ph type="body" idx="1"/>
          </p:nvPr>
        </p:nvSpPr>
        <p:spPr>
          <a:xfrm>
            <a:off x="395536" y="3789040"/>
            <a:ext cx="8590979" cy="2543575"/>
          </a:xfrm>
        </p:spPr>
        <p:txBody>
          <a:bodyPr/>
          <a:lstStyle/>
          <a:p>
            <a:pPr>
              <a:spcBef>
                <a:spcPts val="300"/>
              </a:spcBef>
              <a:defRPr/>
            </a:pPr>
            <a:r>
              <a:rPr lang="en-GB" altLang="ja-JP" sz="1400" b="1" u="sng" dirty="0">
                <a:latin typeface="Arial" panose="020B0604020202020204" pitchFamily="34" charset="0"/>
                <a:ea typeface="ＭＳ Ｐゴシック" pitchFamily="50" charset="-128"/>
                <a:cs typeface="Arial" panose="020B0604020202020204" pitchFamily="34" charset="0"/>
              </a:rPr>
              <a:t>SF6 and PFCs: </a:t>
            </a:r>
            <a:r>
              <a:rPr lang="en-GB" altLang="ja-JP" sz="1400" b="1" dirty="0">
                <a:latin typeface="Arial" panose="020B0604020202020204" pitchFamily="34" charset="0"/>
                <a:ea typeface="ＭＳ Ｐゴシック" pitchFamily="50" charset="-128"/>
                <a:cs typeface="Arial" panose="020B0604020202020204" pitchFamily="34" charset="0"/>
              </a:rPr>
              <a:t>electrical equipment:  </a:t>
            </a:r>
            <a:r>
              <a:rPr lang="en-GB" sz="1400" dirty="0">
                <a:latin typeface="Arial" panose="020B0604020202020204" pitchFamily="34" charset="0"/>
                <a:cs typeface="Arial" panose="020B0604020202020204" pitchFamily="34" charset="0"/>
              </a:rPr>
              <a:t>gas insulated switchgear and substations (GIS), gas circuit breakers (GCB), high voltage gas-insulated lines (GIL), gas-insulated power transformers (GIT). </a:t>
            </a:r>
            <a:r>
              <a:rPr lang="en-GB" sz="1400" b="1" dirty="0">
                <a:latin typeface="Arial" panose="020B0604020202020204" pitchFamily="34" charset="0"/>
                <a:cs typeface="Arial" panose="020B0604020202020204" pitchFamily="34" charset="0"/>
              </a:rPr>
              <a:t>Military equipment: </a:t>
            </a:r>
            <a:r>
              <a:rPr lang="en-GB" sz="1400" dirty="0">
                <a:latin typeface="Arial" panose="020B0604020202020204" pitchFamily="34" charset="0"/>
                <a:cs typeface="Arial" panose="020B0604020202020204" pitchFamily="34" charset="0"/>
              </a:rPr>
              <a:t>ground and airborne radar, avionics, missile guidance systems, ECM (Electronic Counter Measures), sonar, amphibious assault vehicles, other surveillance aircraft, lasers, SDI (Strategic </a:t>
            </a:r>
            <a:r>
              <a:rPr lang="en-GB" sz="1400" dirty="0" err="1">
                <a:latin typeface="Arial" panose="020B0604020202020204" pitchFamily="34" charset="0"/>
                <a:cs typeface="Arial" panose="020B0604020202020204" pitchFamily="34" charset="0"/>
              </a:rPr>
              <a:t>Defense</a:t>
            </a:r>
            <a:r>
              <a:rPr lang="en-GB" sz="1400" dirty="0">
                <a:latin typeface="Arial" panose="020B0604020202020204" pitchFamily="34" charset="0"/>
                <a:cs typeface="Arial" panose="020B0604020202020204" pitchFamily="34" charset="0"/>
              </a:rPr>
              <a:t> Initiative), stealth aircraft. PFCs for cooling electric motors, e.g., in ships and submarines. </a:t>
            </a:r>
            <a:r>
              <a:rPr lang="en-GB" altLang="ja-JP" sz="1400" b="1" dirty="0">
                <a:latin typeface="Arial" panose="020B0604020202020204" pitchFamily="34" charset="0"/>
                <a:ea typeface="ＭＳ Ｐゴシック" pitchFamily="50" charset="-128"/>
                <a:cs typeface="Arial" panose="020B0604020202020204" pitchFamily="34" charset="0"/>
              </a:rPr>
              <a:t>Cosmetic and medical applications, research particle accelerators.</a:t>
            </a:r>
          </a:p>
          <a:p>
            <a:pPr>
              <a:spcBef>
                <a:spcPts val="300"/>
              </a:spcBef>
              <a:defRPr/>
            </a:pPr>
            <a:r>
              <a:rPr lang="en-GB" altLang="ja-JP" sz="1400" b="1" u="sng" dirty="0">
                <a:latin typeface="Arial" panose="020B0604020202020204" pitchFamily="34" charset="0"/>
                <a:ea typeface="ＭＳ Ｐゴシック" pitchFamily="50" charset="-128"/>
                <a:cs typeface="Arial" panose="020B0604020202020204" pitchFamily="34" charset="0"/>
              </a:rPr>
              <a:t>N2O</a:t>
            </a:r>
            <a:r>
              <a:rPr lang="en-GB" altLang="ja-JP" sz="1400" b="1" dirty="0">
                <a:latin typeface="Arial" panose="020B0604020202020204" pitchFamily="34" charset="0"/>
                <a:ea typeface="ＭＳ Ｐゴシック" pitchFamily="50" charset="-128"/>
                <a:cs typeface="Arial" panose="020B0604020202020204" pitchFamily="34" charset="0"/>
              </a:rPr>
              <a:t>: Medical applications, Auto-racing, Propellant in aerosol products</a:t>
            </a:r>
          </a:p>
        </p:txBody>
      </p:sp>
      <p:graphicFrame>
        <p:nvGraphicFramePr>
          <p:cNvPr id="4" name="表 3"/>
          <p:cNvGraphicFramePr>
            <a:graphicFrameLocks noGrp="1"/>
          </p:cNvGraphicFramePr>
          <p:nvPr>
            <p:extLst>
              <p:ext uri="{D42A27DB-BD31-4B8C-83A1-F6EECF244321}">
                <p14:modId xmlns:p14="http://schemas.microsoft.com/office/powerpoint/2010/main" val="3415467329"/>
              </p:ext>
            </p:extLst>
          </p:nvPr>
        </p:nvGraphicFramePr>
        <p:xfrm>
          <a:off x="899592" y="889882"/>
          <a:ext cx="7084911" cy="2743120"/>
        </p:xfrm>
        <a:graphic>
          <a:graphicData uri="http://schemas.openxmlformats.org/drawingml/2006/table">
            <a:tbl>
              <a:tblPr/>
              <a:tblGrid>
                <a:gridCol w="810078">
                  <a:extLst>
                    <a:ext uri="{9D8B030D-6E8A-4147-A177-3AD203B41FA5}">
                      <a16:colId xmlns:a16="http://schemas.microsoft.com/office/drawing/2014/main" val="20000"/>
                    </a:ext>
                  </a:extLst>
                </a:gridCol>
                <a:gridCol w="2733068">
                  <a:extLst>
                    <a:ext uri="{9D8B030D-6E8A-4147-A177-3AD203B41FA5}">
                      <a16:colId xmlns:a16="http://schemas.microsoft.com/office/drawing/2014/main" val="20001"/>
                    </a:ext>
                  </a:extLst>
                </a:gridCol>
                <a:gridCol w="852635">
                  <a:extLst>
                    <a:ext uri="{9D8B030D-6E8A-4147-A177-3AD203B41FA5}">
                      <a16:colId xmlns:a16="http://schemas.microsoft.com/office/drawing/2014/main" val="20002"/>
                    </a:ext>
                  </a:extLst>
                </a:gridCol>
                <a:gridCol w="2689130">
                  <a:extLst>
                    <a:ext uri="{9D8B030D-6E8A-4147-A177-3AD203B41FA5}">
                      <a16:colId xmlns:a16="http://schemas.microsoft.com/office/drawing/2014/main" val="20003"/>
                    </a:ext>
                  </a:extLst>
                </a:gridCol>
              </a:tblGrid>
              <a:tr h="3178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2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2G1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Electrical Equipment</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Other</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2G1a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Manufacture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2G3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N</a:t>
                      </a:r>
                      <a:r>
                        <a:rPr kumimoji="1" lang="en-GB" altLang="ja-JP" sz="1600" b="1" i="0" u="none" strike="noStrike" cap="none" normalizeH="0" baseline="-2500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O from Product Uses</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Use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2G3a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Medical Applications</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Disposal</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Propellant for Pressure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35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2G2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SF</a:t>
                      </a:r>
                      <a:r>
                        <a:rPr kumimoji="1" lang="en-GB" altLang="ja-JP" sz="1600" b="1" i="0" u="none" strike="noStrike" cap="none" normalizeH="0" baseline="-25000" dirty="0">
                          <a:ln>
                            <a:noFill/>
                          </a:ln>
                          <a:solidFill>
                            <a:srgbClr val="000000"/>
                          </a:solidFill>
                          <a:effectLst/>
                          <a:latin typeface="Arial Narrow" panose="020B0606020202030204" pitchFamily="34" charset="0"/>
                          <a:ea typeface="ＭＳ Ｐゴシック" pitchFamily="50" charset="-128"/>
                          <a:cs typeface="Times New Roman" pitchFamily="18" charset="0"/>
                        </a:rPr>
                        <a:t>6</a:t>
                      </a: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/PFCs from Other Uses</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Other</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2G2a</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Military Applications </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2G4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Other</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Accelerators</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47</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951087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61" y="903164"/>
            <a:ext cx="7611017" cy="520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11560" y="225595"/>
            <a:ext cx="8362765" cy="67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lnSpc>
                <a:spcPts val="1500"/>
              </a:lnSpc>
              <a:spcBef>
                <a:spcPct val="0"/>
              </a:spcBef>
              <a:defRPr sz="2800">
                <a:solidFill>
                  <a:schemeClr val="tx2"/>
                </a:solidFill>
                <a:latin typeface="+mj-lt"/>
                <a:ea typeface="+mj-ea"/>
                <a:cs typeface="+mj-cs"/>
              </a:defRPr>
            </a:lvl1pPr>
            <a:lvl2pPr eaLnBrk="1" hangingPunct="1">
              <a:lnSpc>
                <a:spcPts val="1500"/>
              </a:lnSpc>
              <a:spcBef>
                <a:spcPct val="0"/>
              </a:spcBef>
              <a:defRPr sz="1200">
                <a:solidFill>
                  <a:schemeClr val="tx2"/>
                </a:solidFill>
              </a:defRPr>
            </a:lvl2pPr>
            <a:lvl3pPr eaLnBrk="1" hangingPunct="1">
              <a:lnSpc>
                <a:spcPts val="1500"/>
              </a:lnSpc>
              <a:spcBef>
                <a:spcPct val="0"/>
              </a:spcBef>
              <a:defRPr sz="1200">
                <a:solidFill>
                  <a:schemeClr val="tx2"/>
                </a:solidFill>
              </a:defRPr>
            </a:lvl3pPr>
            <a:lvl4pPr eaLnBrk="1" hangingPunct="1">
              <a:lnSpc>
                <a:spcPts val="1500"/>
              </a:lnSpc>
              <a:spcBef>
                <a:spcPct val="0"/>
              </a:spcBef>
              <a:defRPr sz="1200">
                <a:solidFill>
                  <a:schemeClr val="tx2"/>
                </a:solidFill>
              </a:defRPr>
            </a:lvl4pPr>
            <a:lvl5pPr eaLnBrk="1" hangingPunct="1">
              <a:lnSpc>
                <a:spcPts val="1500"/>
              </a:lnSpc>
              <a:spcBef>
                <a:spcPct val="0"/>
              </a:spcBef>
              <a:defRPr sz="1200">
                <a:solidFill>
                  <a:schemeClr val="tx2"/>
                </a:solidFill>
              </a:defRPr>
            </a:lvl5pPr>
            <a:lvl6pPr marL="457200" fontAlgn="base">
              <a:lnSpc>
                <a:spcPts val="1500"/>
              </a:lnSpc>
              <a:spcBef>
                <a:spcPct val="0"/>
              </a:spcBef>
              <a:spcAft>
                <a:spcPct val="0"/>
              </a:spcAft>
              <a:defRPr sz="1200">
                <a:solidFill>
                  <a:schemeClr val="tx2"/>
                </a:solidFill>
              </a:defRPr>
            </a:lvl6pPr>
            <a:lvl7pPr marL="914400" fontAlgn="base">
              <a:lnSpc>
                <a:spcPts val="1500"/>
              </a:lnSpc>
              <a:spcBef>
                <a:spcPct val="0"/>
              </a:spcBef>
              <a:spcAft>
                <a:spcPct val="0"/>
              </a:spcAft>
              <a:defRPr sz="1200">
                <a:solidFill>
                  <a:schemeClr val="tx2"/>
                </a:solidFill>
              </a:defRPr>
            </a:lvl7pPr>
            <a:lvl8pPr marL="1371600" fontAlgn="base">
              <a:lnSpc>
                <a:spcPts val="1500"/>
              </a:lnSpc>
              <a:spcBef>
                <a:spcPct val="0"/>
              </a:spcBef>
              <a:spcAft>
                <a:spcPct val="0"/>
              </a:spcAft>
              <a:defRPr sz="1200">
                <a:solidFill>
                  <a:schemeClr val="tx2"/>
                </a:solidFill>
              </a:defRPr>
            </a:lvl8pPr>
            <a:lvl9pPr marL="1828800" fontAlgn="base">
              <a:lnSpc>
                <a:spcPts val="1500"/>
              </a:lnSpc>
              <a:spcBef>
                <a:spcPct val="0"/>
              </a:spcBef>
              <a:spcAft>
                <a:spcPct val="0"/>
              </a:spcAft>
              <a:defRPr sz="1200">
                <a:solidFill>
                  <a:schemeClr val="tx2"/>
                </a:solidFill>
              </a:defRPr>
            </a:lvl9pPr>
          </a:lstStyle>
          <a:p>
            <a:r>
              <a:rPr lang="en-GB" altLang="ja-JP" dirty="0"/>
              <a:t>IPPU Activity Data: Cross-Checks</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48</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22203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55" y="116632"/>
            <a:ext cx="7918450"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kern="1200" dirty="0"/>
              <a:t>IPPU Activity Data: Cross-checks / QC</a:t>
            </a:r>
          </a:p>
        </p:txBody>
      </p:sp>
      <p:sp>
        <p:nvSpPr>
          <p:cNvPr id="3" name="Content Placeholder 2"/>
          <p:cNvSpPr>
            <a:spLocks noGrp="1"/>
          </p:cNvSpPr>
          <p:nvPr>
            <p:ph idx="1"/>
          </p:nvPr>
        </p:nvSpPr>
        <p:spPr>
          <a:xfrm>
            <a:off x="706119" y="1340768"/>
            <a:ext cx="7159332" cy="3912833"/>
          </a:xfrm>
        </p:spPr>
        <p:txBody>
          <a:bodyPr/>
          <a:lstStyle/>
          <a:p>
            <a:r>
              <a:rPr lang="en-GB" b="1" dirty="0">
                <a:latin typeface="Arial" panose="020B0604020202020204" pitchFamily="34" charset="0"/>
                <a:cs typeface="Arial" panose="020B0604020202020204" pitchFamily="34" charset="0"/>
              </a:rPr>
              <a:t>The CO</a:t>
            </a:r>
            <a:r>
              <a:rPr lang="en-GB" b="1" baseline="-25000" dirty="0">
                <a:latin typeface="Arial" panose="020B0604020202020204" pitchFamily="34" charset="0"/>
                <a:cs typeface="Arial" panose="020B0604020202020204" pitchFamily="34" charset="0"/>
              </a:rPr>
              <a:t>2</a:t>
            </a:r>
            <a:r>
              <a:rPr lang="en-GB" b="1" dirty="0">
                <a:latin typeface="Arial" panose="020B0604020202020204" pitchFamily="34" charset="0"/>
                <a:cs typeface="Arial" panose="020B0604020202020204" pitchFamily="34" charset="0"/>
              </a:rPr>
              <a:t> completeness check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Feedstock balance check</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Potential emissions approach for estimating HFCs, PFCs, or SF</a:t>
            </a:r>
            <a:r>
              <a:rPr lang="en-GB" b="1" baseline="-25000" dirty="0">
                <a:latin typeface="Arial" panose="020B0604020202020204" pitchFamily="34" charset="0"/>
                <a:cs typeface="Arial" panose="020B0604020202020204" pitchFamily="34" charset="0"/>
              </a:rPr>
              <a:t>6</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49</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2652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255"/>
            <a:ext cx="7918450" cy="846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ea typeface="ＭＳ Ｐゴシック" pitchFamily="50" charset="-128"/>
              </a:rPr>
              <a:t>IPPU Sector</a:t>
            </a:r>
          </a:p>
        </p:txBody>
      </p:sp>
      <p:sp>
        <p:nvSpPr>
          <p:cNvPr id="3" name="Content Placeholder 2"/>
          <p:cNvSpPr>
            <a:spLocks noGrp="1"/>
          </p:cNvSpPr>
          <p:nvPr>
            <p:ph idx="1"/>
          </p:nvPr>
        </p:nvSpPr>
        <p:spPr>
          <a:xfrm>
            <a:off x="611561" y="1067540"/>
            <a:ext cx="7992888" cy="5022542"/>
          </a:xfrm>
        </p:spPr>
        <p:txBody>
          <a:bodyPr/>
          <a:lstStyle/>
          <a:p>
            <a:pPr marL="0" indent="0">
              <a:buNone/>
            </a:pPr>
            <a:r>
              <a:rPr lang="en-GB" b="1" u="sng" dirty="0">
                <a:latin typeface="Arial" panose="020B0604020202020204" pitchFamily="34" charset="0"/>
                <a:cs typeface="Arial" panose="020B0604020202020204" pitchFamily="34" charset="0"/>
              </a:rPr>
              <a:t>IPPU – GHG emissions:</a:t>
            </a:r>
          </a:p>
          <a:p>
            <a:pPr marL="400050" lvl="1" indent="0">
              <a:buNone/>
            </a:pPr>
            <a:r>
              <a:rPr lang="en-GB" b="1" dirty="0">
                <a:latin typeface="Arial" panose="020B0604020202020204" pitchFamily="34" charset="0"/>
                <a:cs typeface="Arial" panose="020B0604020202020204" pitchFamily="34" charset="0"/>
              </a:rPr>
              <a:t>1. Industrial Processes</a:t>
            </a:r>
          </a:p>
          <a:p>
            <a:pPr marL="400050" lvl="1" indent="0">
              <a:buNone/>
            </a:pPr>
            <a:r>
              <a:rPr lang="en-GB" b="1" dirty="0">
                <a:latin typeface="Arial" panose="020B0604020202020204" pitchFamily="34" charset="0"/>
                <a:cs typeface="Arial" panose="020B0604020202020204" pitchFamily="34" charset="0"/>
              </a:rPr>
              <a:t>2. Product Use</a:t>
            </a:r>
          </a:p>
          <a:p>
            <a:pPr marL="0" indent="0">
              <a:buNone/>
            </a:pPr>
            <a:endParaRPr lang="en-US" altLang="ja-JP" b="1" dirty="0">
              <a:latin typeface="Arial" panose="020B0604020202020204" pitchFamily="34" charset="0"/>
              <a:ea typeface="ＭＳ Ｐゴシック" pitchFamily="50" charset="-128"/>
              <a:cs typeface="Arial" panose="020B0604020202020204" pitchFamily="34" charset="0"/>
            </a:endParaRPr>
          </a:p>
          <a:p>
            <a:pPr marL="0" indent="0">
              <a:buNone/>
            </a:pPr>
            <a:r>
              <a:rPr lang="en-US" altLang="ja-JP" b="1" dirty="0">
                <a:latin typeface="Arial" panose="020B0604020202020204" pitchFamily="34" charset="0"/>
                <a:ea typeface="ＭＳ Ｐゴシック" pitchFamily="50" charset="-128"/>
                <a:cs typeface="Arial" panose="020B0604020202020204" pitchFamily="34" charset="0"/>
              </a:rPr>
              <a:t>1. Industrial Processes that chemically or physically transform materials  releasing GHG:</a:t>
            </a:r>
          </a:p>
          <a:p>
            <a:pPr marL="400050" lvl="1" indent="0">
              <a:buNone/>
            </a:pPr>
            <a:r>
              <a:rPr lang="en-US" altLang="ja-JP" dirty="0">
                <a:latin typeface="Arial" panose="020B0604020202020204" pitchFamily="34" charset="0"/>
                <a:ea typeface="ＭＳ Ｐゴシック" pitchFamily="50" charset="-128"/>
                <a:cs typeface="Arial" panose="020B0604020202020204" pitchFamily="34" charset="0"/>
              </a:rPr>
              <a:t>- chemically: NH</a:t>
            </a:r>
            <a:r>
              <a:rPr lang="en-US" altLang="ja-JP" baseline="-25000" dirty="0">
                <a:latin typeface="Arial" panose="020B0604020202020204" pitchFamily="34" charset="0"/>
                <a:ea typeface="ＭＳ Ｐゴシック" pitchFamily="50" charset="-128"/>
                <a:cs typeface="Arial" panose="020B0604020202020204" pitchFamily="34" charset="0"/>
              </a:rPr>
              <a:t>3</a:t>
            </a:r>
            <a:r>
              <a:rPr lang="en-US" altLang="ja-JP" dirty="0">
                <a:latin typeface="Arial" panose="020B0604020202020204" pitchFamily="34" charset="0"/>
                <a:ea typeface="ＭＳ Ｐゴシック" pitchFamily="50" charset="-128"/>
                <a:cs typeface="Arial" panose="020B0604020202020204" pitchFamily="34" charset="0"/>
              </a:rPr>
              <a:t> + O2 = 0.5 N</a:t>
            </a:r>
            <a:r>
              <a:rPr lang="en-US" altLang="ja-JP" baseline="-25000" dirty="0">
                <a:latin typeface="Arial" panose="020B0604020202020204" pitchFamily="34" charset="0"/>
                <a:ea typeface="ＭＳ Ｐゴシック" pitchFamily="50" charset="-128"/>
                <a:cs typeface="Arial" panose="020B0604020202020204" pitchFamily="34" charset="0"/>
              </a:rPr>
              <a:t>2</a:t>
            </a:r>
            <a:r>
              <a:rPr lang="en-US" altLang="ja-JP" dirty="0">
                <a:latin typeface="Arial" panose="020B0604020202020204" pitchFamily="34" charset="0"/>
                <a:ea typeface="ＭＳ Ｐゴシック" pitchFamily="50" charset="-128"/>
                <a:cs typeface="Arial" panose="020B0604020202020204" pitchFamily="34" charset="0"/>
              </a:rPr>
              <a:t>O↑ + 1.5 H</a:t>
            </a:r>
            <a:r>
              <a:rPr lang="en-US" altLang="ja-JP" baseline="-25000" dirty="0">
                <a:latin typeface="Arial" panose="020B0604020202020204" pitchFamily="34" charset="0"/>
                <a:ea typeface="ＭＳ Ｐゴシック" pitchFamily="50" charset="-128"/>
                <a:cs typeface="Arial" panose="020B0604020202020204" pitchFamily="34" charset="0"/>
              </a:rPr>
              <a:t>2</a:t>
            </a:r>
            <a:r>
              <a:rPr lang="en-US" altLang="ja-JP" dirty="0">
                <a:latin typeface="Arial" panose="020B0604020202020204" pitchFamily="34" charset="0"/>
                <a:ea typeface="ＭＳ Ｐゴシック" pitchFamily="50" charset="-128"/>
                <a:cs typeface="Arial" panose="020B0604020202020204" pitchFamily="34" charset="0"/>
              </a:rPr>
              <a:t>O </a:t>
            </a:r>
            <a:r>
              <a:rPr lang="en-US" altLang="ja-JP" i="1" dirty="0">
                <a:latin typeface="Arial" panose="020B0604020202020204" pitchFamily="34" charset="0"/>
                <a:ea typeface="ＭＳ Ｐゴシック" pitchFamily="50" charset="-128"/>
                <a:cs typeface="Arial" panose="020B0604020202020204" pitchFamily="34" charset="0"/>
              </a:rPr>
              <a:t>(nitric acid production)</a:t>
            </a:r>
          </a:p>
          <a:p>
            <a:pPr marL="400050" lvl="1" indent="0">
              <a:buNone/>
            </a:pPr>
            <a:r>
              <a:rPr lang="en-US" altLang="ja-JP" dirty="0">
                <a:latin typeface="Arial" panose="020B0604020202020204" pitchFamily="34" charset="0"/>
                <a:ea typeface="ＭＳ Ｐゴシック" pitchFamily="50" charset="-128"/>
                <a:cs typeface="Arial" panose="020B0604020202020204" pitchFamily="34" charset="0"/>
              </a:rPr>
              <a:t>- physically: CaCO</a:t>
            </a:r>
            <a:r>
              <a:rPr lang="en-US" altLang="ja-JP" baseline="-25000" dirty="0">
                <a:latin typeface="Arial" panose="020B0604020202020204" pitchFamily="34" charset="0"/>
                <a:ea typeface="ＭＳ Ｐゴシック" pitchFamily="50" charset="-128"/>
                <a:cs typeface="Arial" panose="020B0604020202020204" pitchFamily="34" charset="0"/>
              </a:rPr>
              <a:t>3</a:t>
            </a:r>
            <a:r>
              <a:rPr lang="en-US" altLang="ja-JP" dirty="0">
                <a:latin typeface="Arial" panose="020B0604020202020204" pitchFamily="34" charset="0"/>
                <a:ea typeface="ＭＳ Ｐゴシック" pitchFamily="50" charset="-128"/>
                <a:cs typeface="Arial" panose="020B0604020202020204" pitchFamily="34" charset="0"/>
              </a:rPr>
              <a:t> + (Heat) = </a:t>
            </a:r>
            <a:r>
              <a:rPr lang="en-US" altLang="ja-JP" dirty="0" err="1">
                <a:latin typeface="Arial" panose="020B0604020202020204" pitchFamily="34" charset="0"/>
                <a:ea typeface="ＭＳ Ｐゴシック" pitchFamily="50" charset="-128"/>
                <a:cs typeface="Arial" panose="020B0604020202020204" pitchFamily="34" charset="0"/>
              </a:rPr>
              <a:t>CaO</a:t>
            </a:r>
            <a:r>
              <a:rPr lang="en-US" altLang="ja-JP" dirty="0">
                <a:latin typeface="Arial" panose="020B0604020202020204" pitchFamily="34" charset="0"/>
                <a:ea typeface="ＭＳ Ｐゴシック" pitchFamily="50" charset="-128"/>
                <a:cs typeface="Arial" panose="020B0604020202020204" pitchFamily="34" charset="0"/>
              </a:rPr>
              <a:t> + CO</a:t>
            </a:r>
            <a:r>
              <a:rPr lang="en-US" altLang="ja-JP" baseline="-25000" dirty="0">
                <a:latin typeface="Arial" panose="020B0604020202020204" pitchFamily="34" charset="0"/>
                <a:ea typeface="ＭＳ Ｐゴシック" pitchFamily="50" charset="-128"/>
                <a:cs typeface="Arial" panose="020B0604020202020204" pitchFamily="34" charset="0"/>
              </a:rPr>
              <a:t>2</a:t>
            </a:r>
            <a:r>
              <a:rPr lang="en-US" altLang="ja-JP" dirty="0">
                <a:latin typeface="Arial" panose="020B0604020202020204" pitchFamily="34" charset="0"/>
                <a:ea typeface="ＭＳ Ｐゴシック" pitchFamily="50" charset="-128"/>
                <a:cs typeface="Arial" panose="020B0604020202020204" pitchFamily="34" charset="0"/>
              </a:rPr>
              <a:t>↑</a:t>
            </a:r>
          </a:p>
          <a:p>
            <a:pPr marL="0" indent="0">
              <a:buNone/>
            </a:pPr>
            <a:endParaRPr lang="en-US" b="1" dirty="0">
              <a:latin typeface="Arial" panose="020B0604020202020204" pitchFamily="34" charset="0"/>
              <a:ea typeface="ＭＳ Ｐゴシック" pitchFamily="50" charset="-128"/>
              <a:cs typeface="Arial" panose="020B0604020202020204" pitchFamily="34" charset="0"/>
            </a:endParaRPr>
          </a:p>
          <a:p>
            <a:pPr marL="0" indent="0">
              <a:buNone/>
            </a:pPr>
            <a:r>
              <a:rPr lang="en-US" b="1" dirty="0">
                <a:latin typeface="Arial" panose="020B0604020202020204" pitchFamily="34" charset="0"/>
                <a:ea typeface="ＭＳ Ｐゴシック" pitchFamily="50" charset="-128"/>
                <a:cs typeface="Arial" panose="020B0604020202020204" pitchFamily="34" charset="0"/>
              </a:rPr>
              <a:t>2. Product Use: </a:t>
            </a:r>
            <a:r>
              <a:rPr lang="en-GB" b="1" dirty="0">
                <a:latin typeface="Arial" panose="020B0604020202020204" pitchFamily="34" charset="0"/>
                <a:ea typeface="ＭＳ Ｐゴシック" pitchFamily="50" charset="-128"/>
                <a:cs typeface="Arial" panose="020B0604020202020204" pitchFamily="34" charset="0"/>
              </a:rPr>
              <a:t>GHGs are used in products such as refrigerators, foams or aerosol cans</a:t>
            </a:r>
          </a:p>
          <a:p>
            <a:pPr marL="400050" lvl="1" indent="0">
              <a:buNone/>
            </a:pPr>
            <a:r>
              <a:rPr lang="en-GB" b="1" i="1" dirty="0">
                <a:latin typeface="Arial" panose="020B0604020202020204" pitchFamily="34" charset="0"/>
                <a:ea typeface="ＭＳ Ｐゴシック" pitchFamily="50" charset="-128"/>
                <a:cs typeface="Arial" panose="020B0604020202020204" pitchFamily="34" charset="0"/>
              </a:rPr>
              <a:t>Note: </a:t>
            </a:r>
            <a:r>
              <a:rPr lang="en-GB" sz="1600" dirty="0">
                <a:latin typeface="Arial" panose="020B0604020202020204" pitchFamily="34" charset="0"/>
                <a:ea typeface="ＭＳ Ｐゴシック" pitchFamily="50" charset="-128"/>
                <a:cs typeface="Arial" panose="020B0604020202020204" pitchFamily="34" charset="0"/>
              </a:rPr>
              <a:t>significant time can elapse between the manufacture of the product and the release of GHG. The delay can vary from a few weeks (e.g., for aerosol cans) to several decades (e.g., rigid foams). In refrigeration a fraction of GHG used in the products can be recovered at the end of product’s life and either recycled or destroyed.</a:t>
            </a:r>
            <a:endParaRPr lang="en-US" sz="1600"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5</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86319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96098" y="957344"/>
            <a:ext cx="8441244" cy="536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1257300" lvl="3" indent="0">
              <a:spcBef>
                <a:spcPts val="600"/>
              </a:spcBef>
              <a:buNone/>
              <a:defRPr/>
            </a:pPr>
            <a:r>
              <a:rPr lang="en-GB" sz="1600" b="1" u="sng" kern="0" dirty="0">
                <a:solidFill>
                  <a:schemeClr val="tx1"/>
                </a:solidFill>
                <a:latin typeface="Arial" panose="020B0604020202020204" pitchFamily="34" charset="0"/>
                <a:cs typeface="Arial" panose="020B0604020202020204" pitchFamily="34" charset="0"/>
              </a:rPr>
              <a:t>Where to get: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Regulation for phase-out of CFCs and HCFCs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Government Statistics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Refrigerant Manufacturers and Distributors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Disposal Companies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Import/Export Companies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Manufacturer Association </a:t>
            </a:r>
          </a:p>
          <a:p>
            <a:pPr marL="1543050" lvl="3" indent="-285750">
              <a:spcBef>
                <a:spcPts val="0"/>
              </a:spcBef>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Marketing Studies </a:t>
            </a:r>
          </a:p>
          <a:p>
            <a:pPr marL="1543050" lvl="3" indent="-285750">
              <a:spcBef>
                <a:spcPts val="0"/>
              </a:spcBef>
              <a:buFont typeface="Courier New" panose="02070309020205020404" pitchFamily="49" charset="0"/>
              <a:buChar char="o"/>
              <a:defRPr/>
            </a:pPr>
            <a:endParaRPr lang="en-GB" sz="1600" dirty="0">
              <a:solidFill>
                <a:schemeClr val="tx1"/>
              </a:solidFill>
              <a:latin typeface="Arial" panose="020B0604020202020204" pitchFamily="34" charset="0"/>
              <a:cs typeface="Arial" panose="020B0604020202020204" pitchFamily="34" charset="0"/>
            </a:endParaRPr>
          </a:p>
          <a:p>
            <a:pPr marL="0" indent="0">
              <a:spcBef>
                <a:spcPts val="600"/>
              </a:spcBef>
              <a:buFontTx/>
              <a:buNone/>
              <a:defRPr/>
            </a:pPr>
            <a:r>
              <a:rPr lang="en-GB" sz="1600" b="1" u="sng" kern="0" dirty="0">
                <a:solidFill>
                  <a:schemeClr val="tx1"/>
                </a:solidFill>
                <a:latin typeface="Arial" panose="020B0604020202020204" pitchFamily="34" charset="0"/>
                <a:cs typeface="Arial" panose="020B0604020202020204" pitchFamily="34" charset="0"/>
              </a:rPr>
              <a:t>What to get: </a:t>
            </a:r>
          </a:p>
          <a:p>
            <a:pPr>
              <a:spcBef>
                <a:spcPts val="0"/>
              </a:spcBef>
              <a:defRPr/>
            </a:pPr>
            <a:r>
              <a:rPr lang="en-GB" sz="1600" dirty="0">
                <a:solidFill>
                  <a:schemeClr val="tx1"/>
                </a:solidFill>
                <a:latin typeface="Arial" panose="020B0604020202020204" pitchFamily="34" charset="0"/>
                <a:cs typeface="Arial" panose="020B0604020202020204" pitchFamily="34" charset="0"/>
              </a:rPr>
              <a:t>schedule of phase out for charging of brand new equipment and for servicing </a:t>
            </a:r>
          </a:p>
          <a:p>
            <a:pPr>
              <a:spcBef>
                <a:spcPts val="0"/>
              </a:spcBef>
              <a:defRPr/>
            </a:pPr>
            <a:r>
              <a:rPr lang="en-GB" sz="1600" dirty="0">
                <a:solidFill>
                  <a:schemeClr val="tx1"/>
                </a:solidFill>
                <a:latin typeface="Arial" panose="020B0604020202020204" pitchFamily="34" charset="0"/>
                <a:cs typeface="Arial" panose="020B0604020202020204" pitchFamily="34" charset="0"/>
              </a:rPr>
              <a:t>number of equipment disposed of for each type of application </a:t>
            </a:r>
          </a:p>
          <a:p>
            <a:pPr>
              <a:spcBef>
                <a:spcPts val="0"/>
              </a:spcBef>
              <a:defRPr/>
            </a:pPr>
            <a:r>
              <a:rPr lang="en-GB" sz="1600" dirty="0">
                <a:solidFill>
                  <a:schemeClr val="tx1"/>
                </a:solidFill>
                <a:latin typeface="Arial" panose="020B0604020202020204" pitchFamily="34" charset="0"/>
                <a:cs typeface="Arial" panose="020B0604020202020204" pitchFamily="34" charset="0"/>
              </a:rPr>
              <a:t>all virgin refrigerants sold for charging new equipment and for servicing in the different sectors</a:t>
            </a:r>
          </a:p>
          <a:p>
            <a:pPr>
              <a:spcBef>
                <a:spcPts val="0"/>
              </a:spcBef>
              <a:defRPr/>
            </a:pPr>
            <a:r>
              <a:rPr lang="en-GB" sz="1600" dirty="0">
                <a:solidFill>
                  <a:schemeClr val="tx1"/>
                </a:solidFill>
                <a:latin typeface="Arial" panose="020B0604020202020204" pitchFamily="34" charset="0"/>
                <a:cs typeface="Arial" panose="020B0604020202020204" pitchFamily="34" charset="0"/>
              </a:rPr>
              <a:t>equipment produced on a national level using HFC refrigerants (for all sub-applications) </a:t>
            </a:r>
          </a:p>
          <a:p>
            <a:pPr>
              <a:spcBef>
                <a:spcPts val="0"/>
              </a:spcBef>
              <a:defRPr/>
            </a:pPr>
            <a:r>
              <a:rPr lang="en-GB" sz="1600" dirty="0">
                <a:solidFill>
                  <a:schemeClr val="tx1"/>
                </a:solidFill>
                <a:latin typeface="Arial" panose="020B0604020202020204" pitchFamily="34" charset="0"/>
                <a:cs typeface="Arial" panose="020B0604020202020204" pitchFamily="34" charset="0"/>
              </a:rPr>
              <a:t>number of equipment using HFCs (imported and exported)</a:t>
            </a:r>
          </a:p>
          <a:p>
            <a:pPr>
              <a:spcBef>
                <a:spcPts val="0"/>
              </a:spcBef>
              <a:defRPr/>
            </a:pPr>
            <a:r>
              <a:rPr lang="en-GB" sz="1600" dirty="0">
                <a:solidFill>
                  <a:schemeClr val="tx1"/>
                </a:solidFill>
                <a:latin typeface="Arial" panose="020B0604020202020204" pitchFamily="34" charset="0"/>
                <a:cs typeface="Arial" panose="020B0604020202020204" pitchFamily="34" charset="0"/>
              </a:rPr>
              <a:t>HFC refrigerants recovered for re-processing or for destruction </a:t>
            </a:r>
          </a:p>
          <a:p>
            <a:pPr>
              <a:spcBef>
                <a:spcPts val="0"/>
              </a:spcBef>
              <a:defRPr/>
            </a:pPr>
            <a:r>
              <a:rPr lang="en-GB" sz="1600" dirty="0">
                <a:solidFill>
                  <a:schemeClr val="tx1"/>
                </a:solidFill>
                <a:latin typeface="Arial" panose="020B0604020202020204" pitchFamily="34" charset="0"/>
                <a:cs typeface="Arial" panose="020B0604020202020204" pitchFamily="34" charset="0"/>
              </a:rPr>
              <a:t>average equipment lifetime </a:t>
            </a:r>
          </a:p>
          <a:p>
            <a:pPr>
              <a:spcBef>
                <a:spcPts val="0"/>
              </a:spcBef>
              <a:defRPr/>
            </a:pPr>
            <a:r>
              <a:rPr lang="en-GB" sz="1600" dirty="0">
                <a:solidFill>
                  <a:schemeClr val="tx1"/>
                </a:solidFill>
                <a:latin typeface="Arial" panose="020B0604020202020204" pitchFamily="34" charset="0"/>
                <a:cs typeface="Arial" panose="020B0604020202020204" pitchFamily="34" charset="0"/>
              </a:rPr>
              <a:t>initial charge of systems</a:t>
            </a:r>
            <a:endParaRPr lang="en-GB" sz="16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0" indent="0">
              <a:spcBef>
                <a:spcPts val="600"/>
              </a:spcBef>
              <a:buFontTx/>
              <a:buNone/>
              <a:defRPr/>
            </a:pPr>
            <a:endParaRPr lang="en-GB" sz="2000" b="1" u="sng" kern="0" dirty="0">
              <a:latin typeface="Bookman Old Style" panose="02050604050505020204" pitchFamily="18" charset="0"/>
            </a:endParaRPr>
          </a:p>
        </p:txBody>
      </p:sp>
      <p:sp>
        <p:nvSpPr>
          <p:cNvPr id="3" name="Rectangle 2"/>
          <p:cNvSpPr txBox="1">
            <a:spLocks noChangeArrowheads="1"/>
          </p:cNvSpPr>
          <p:nvPr/>
        </p:nvSpPr>
        <p:spPr>
          <a:xfrm>
            <a:off x="638436" y="212024"/>
            <a:ext cx="8038020" cy="76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lnSpc>
                <a:spcPts val="1500"/>
              </a:lnSpc>
              <a:spcBef>
                <a:spcPct val="0"/>
              </a:spcBef>
              <a:defRPr sz="2800">
                <a:solidFill>
                  <a:schemeClr val="tx2"/>
                </a:solidFill>
                <a:latin typeface="+mj-lt"/>
                <a:ea typeface="+mj-ea"/>
                <a:cs typeface="+mj-cs"/>
              </a:defRPr>
            </a:lvl1pPr>
            <a:lvl2pPr eaLnBrk="1" hangingPunct="1">
              <a:lnSpc>
                <a:spcPts val="1500"/>
              </a:lnSpc>
              <a:spcBef>
                <a:spcPct val="0"/>
              </a:spcBef>
              <a:defRPr sz="1200">
                <a:solidFill>
                  <a:schemeClr val="tx2"/>
                </a:solidFill>
              </a:defRPr>
            </a:lvl2pPr>
            <a:lvl3pPr eaLnBrk="1" hangingPunct="1">
              <a:lnSpc>
                <a:spcPts val="1500"/>
              </a:lnSpc>
              <a:spcBef>
                <a:spcPct val="0"/>
              </a:spcBef>
              <a:defRPr sz="1200">
                <a:solidFill>
                  <a:schemeClr val="tx2"/>
                </a:solidFill>
              </a:defRPr>
            </a:lvl3pPr>
            <a:lvl4pPr eaLnBrk="1" hangingPunct="1">
              <a:lnSpc>
                <a:spcPts val="1500"/>
              </a:lnSpc>
              <a:spcBef>
                <a:spcPct val="0"/>
              </a:spcBef>
              <a:defRPr sz="1200">
                <a:solidFill>
                  <a:schemeClr val="tx2"/>
                </a:solidFill>
              </a:defRPr>
            </a:lvl4pPr>
            <a:lvl5pPr eaLnBrk="1" hangingPunct="1">
              <a:lnSpc>
                <a:spcPts val="1500"/>
              </a:lnSpc>
              <a:spcBef>
                <a:spcPct val="0"/>
              </a:spcBef>
              <a:defRPr sz="1200">
                <a:solidFill>
                  <a:schemeClr val="tx2"/>
                </a:solidFill>
              </a:defRPr>
            </a:lvl5pPr>
            <a:lvl6pPr marL="457200" fontAlgn="base">
              <a:lnSpc>
                <a:spcPts val="1500"/>
              </a:lnSpc>
              <a:spcBef>
                <a:spcPct val="0"/>
              </a:spcBef>
              <a:spcAft>
                <a:spcPct val="0"/>
              </a:spcAft>
              <a:defRPr sz="1200">
                <a:solidFill>
                  <a:schemeClr val="tx2"/>
                </a:solidFill>
              </a:defRPr>
            </a:lvl6pPr>
            <a:lvl7pPr marL="914400" fontAlgn="base">
              <a:lnSpc>
                <a:spcPts val="1500"/>
              </a:lnSpc>
              <a:spcBef>
                <a:spcPct val="0"/>
              </a:spcBef>
              <a:spcAft>
                <a:spcPct val="0"/>
              </a:spcAft>
              <a:defRPr sz="1200">
                <a:solidFill>
                  <a:schemeClr val="tx2"/>
                </a:solidFill>
              </a:defRPr>
            </a:lvl7pPr>
            <a:lvl8pPr marL="1371600" fontAlgn="base">
              <a:lnSpc>
                <a:spcPts val="1500"/>
              </a:lnSpc>
              <a:spcBef>
                <a:spcPct val="0"/>
              </a:spcBef>
              <a:spcAft>
                <a:spcPct val="0"/>
              </a:spcAft>
              <a:defRPr sz="1200">
                <a:solidFill>
                  <a:schemeClr val="tx2"/>
                </a:solidFill>
              </a:defRPr>
            </a:lvl8pPr>
            <a:lvl9pPr marL="1828800" fontAlgn="base">
              <a:lnSpc>
                <a:spcPts val="1500"/>
              </a:lnSpc>
              <a:spcBef>
                <a:spcPct val="0"/>
              </a:spcBef>
              <a:spcAft>
                <a:spcPct val="0"/>
              </a:spcAft>
              <a:defRPr sz="1200">
                <a:solidFill>
                  <a:schemeClr val="tx2"/>
                </a:solidFill>
              </a:defRPr>
            </a:lvl9pPr>
          </a:lstStyle>
          <a:p>
            <a:r>
              <a:rPr lang="en-GB" dirty="0"/>
              <a:t>IPPU Activity Data: Data Collection – RAC</a:t>
            </a:r>
            <a:endParaRPr lang="en-GB" altLang="ja-JP" dirty="0"/>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50</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90114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23933" y="288061"/>
            <a:ext cx="7633376" cy="54865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kern="1200" dirty="0"/>
              <a:t>IPPU Activity Data: Confidentiality</a:t>
            </a:r>
          </a:p>
        </p:txBody>
      </p:sp>
      <p:sp>
        <p:nvSpPr>
          <p:cNvPr id="179203" name="Rectangle 3"/>
          <p:cNvSpPr>
            <a:spLocks noGrp="1" noChangeArrowheads="1"/>
          </p:cNvSpPr>
          <p:nvPr>
            <p:ph type="body" idx="1"/>
          </p:nvPr>
        </p:nvSpPr>
        <p:spPr>
          <a:xfrm>
            <a:off x="623933" y="1382865"/>
            <a:ext cx="7836499" cy="40769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36575" indent="-536575">
              <a:lnSpc>
                <a:spcPct val="80000"/>
              </a:lnSpc>
              <a:spcBef>
                <a:spcPts val="600"/>
              </a:spcBef>
              <a:buFont typeface="Wingdings" pitchFamily="2" charset="2"/>
              <a:buChar char="Ø"/>
            </a:pPr>
            <a:r>
              <a:rPr lang="en-US" altLang="ja-JP" b="1" dirty="0">
                <a:latin typeface="Arial" panose="020B0604020202020204" pitchFamily="34" charset="0"/>
                <a:ea typeface="ＭＳ Ｐゴシック" pitchFamily="50" charset="-128"/>
                <a:cs typeface="Arial" panose="020B0604020202020204" pitchFamily="34" charset="0"/>
              </a:rPr>
              <a:t>Data providers might restrict access to information because </a:t>
            </a:r>
          </a:p>
          <a:p>
            <a:pPr marL="0" indent="0">
              <a:lnSpc>
                <a:spcPct val="80000"/>
              </a:lnSpc>
              <a:spcBef>
                <a:spcPts val="600"/>
              </a:spcBef>
              <a:buNone/>
            </a:pPr>
            <a:r>
              <a:rPr lang="en-US" altLang="ja-JP" b="1" dirty="0">
                <a:latin typeface="Arial" panose="020B0604020202020204" pitchFamily="34" charset="0"/>
                <a:ea typeface="ＭＳ Ｐゴシック" pitchFamily="50" charset="-128"/>
                <a:cs typeface="Arial" panose="020B0604020202020204" pitchFamily="34" charset="0"/>
              </a:rPr>
              <a:t>        it is confidential, unpublished, or not yet finalized</a:t>
            </a:r>
          </a:p>
          <a:p>
            <a:pPr marL="536575" indent="-536575">
              <a:lnSpc>
                <a:spcPct val="80000"/>
              </a:lnSpc>
              <a:spcBef>
                <a:spcPts val="600"/>
              </a:spcBef>
              <a:buFont typeface="Wingdings" pitchFamily="2" charset="2"/>
              <a:buChar char="Ø"/>
            </a:pPr>
            <a:endParaRPr lang="en-US" altLang="ja-JP" b="1" dirty="0">
              <a:latin typeface="Arial" panose="020B0604020202020204" pitchFamily="34" charset="0"/>
              <a:ea typeface="ＭＳ Ｐゴシック" pitchFamily="50" charset="-128"/>
              <a:cs typeface="Arial" panose="020B0604020202020204" pitchFamily="34" charset="0"/>
            </a:endParaRPr>
          </a:p>
          <a:p>
            <a:pPr marL="536575" indent="-536575">
              <a:lnSpc>
                <a:spcPct val="80000"/>
              </a:lnSpc>
              <a:spcBef>
                <a:spcPts val="600"/>
              </a:spcBef>
              <a:buFont typeface="Wingdings" pitchFamily="2" charset="2"/>
              <a:buChar char="Ø"/>
            </a:pPr>
            <a:r>
              <a:rPr lang="en-US" altLang="ja-JP" b="1" dirty="0">
                <a:latin typeface="Arial" panose="020B0604020202020204" pitchFamily="34" charset="0"/>
                <a:ea typeface="ＭＳ Ｐゴシック" pitchFamily="50" charset="-128"/>
                <a:cs typeface="Arial" panose="020B0604020202020204" pitchFamily="34" charset="0"/>
              </a:rPr>
              <a:t>Find solutions to overcome their concerns by:</a:t>
            </a:r>
          </a:p>
          <a:p>
            <a:pPr marL="1058863" lvl="1" indent="-342900">
              <a:lnSpc>
                <a:spcPct val="80000"/>
              </a:lnSpc>
              <a:spcBef>
                <a:spcPts val="600"/>
              </a:spcBef>
              <a:buFont typeface="Arial" panose="020B0604020202020204" pitchFamily="34" charset="0"/>
              <a:buChar char="•"/>
            </a:pPr>
            <a:r>
              <a:rPr lang="en-US" altLang="ja-JP" dirty="0">
                <a:latin typeface="Arial" panose="020B0604020202020204" pitchFamily="34" charset="0"/>
                <a:ea typeface="ＭＳ Ｐゴシック" pitchFamily="50" charset="-128"/>
                <a:cs typeface="Arial" panose="020B0604020202020204" pitchFamily="34" charset="0"/>
              </a:rPr>
              <a:t>explaining the intended use of the data</a:t>
            </a:r>
          </a:p>
          <a:p>
            <a:pPr marL="1058863" lvl="1" indent="-342900">
              <a:lnSpc>
                <a:spcPct val="80000"/>
              </a:lnSpc>
              <a:spcBef>
                <a:spcPts val="600"/>
              </a:spcBef>
              <a:buFont typeface="Arial" panose="020B0604020202020204" pitchFamily="34" charset="0"/>
              <a:buChar char="•"/>
            </a:pPr>
            <a:r>
              <a:rPr lang="en-US" altLang="ja-JP" dirty="0">
                <a:latin typeface="Arial" panose="020B0604020202020204" pitchFamily="34" charset="0"/>
                <a:ea typeface="ＭＳ Ｐゴシック" pitchFamily="50" charset="-128"/>
                <a:cs typeface="Arial" panose="020B0604020202020204" pitchFamily="34" charset="0"/>
              </a:rPr>
              <a:t>agreeing, in writing, to the level at which it will be made public</a:t>
            </a:r>
          </a:p>
          <a:p>
            <a:pPr marL="1058863" lvl="1" indent="-342900">
              <a:lnSpc>
                <a:spcPct val="80000"/>
              </a:lnSpc>
              <a:spcBef>
                <a:spcPts val="600"/>
              </a:spcBef>
              <a:buFont typeface="Arial" panose="020B0604020202020204" pitchFamily="34" charset="0"/>
              <a:buChar char="•"/>
            </a:pPr>
            <a:r>
              <a:rPr lang="en-US" altLang="ja-JP" dirty="0">
                <a:latin typeface="Arial" panose="020B0604020202020204" pitchFamily="34" charset="0"/>
                <a:ea typeface="ＭＳ Ｐゴシック" pitchFamily="50" charset="-128"/>
                <a:cs typeface="Arial" panose="020B0604020202020204" pitchFamily="34" charset="0"/>
              </a:rPr>
              <a:t>identifying the increased accuracy that can be gained through its use in inventories</a:t>
            </a:r>
          </a:p>
          <a:p>
            <a:pPr marL="1058863" lvl="1" indent="-342900">
              <a:lnSpc>
                <a:spcPct val="80000"/>
              </a:lnSpc>
              <a:spcBef>
                <a:spcPts val="600"/>
              </a:spcBef>
              <a:buFont typeface="Arial" panose="020B0604020202020204" pitchFamily="34" charset="0"/>
              <a:buChar char="•"/>
            </a:pPr>
            <a:r>
              <a:rPr lang="en-US" altLang="ja-JP" dirty="0">
                <a:latin typeface="Arial" panose="020B0604020202020204" pitchFamily="34" charset="0"/>
                <a:ea typeface="ＭＳ Ｐゴシック" pitchFamily="50" charset="-128"/>
                <a:cs typeface="Arial" panose="020B0604020202020204" pitchFamily="34" charset="0"/>
              </a:rPr>
              <a:t>offering cooperation to derive a mutually acceptable data sets</a:t>
            </a:r>
          </a:p>
          <a:p>
            <a:pPr marL="1058863" lvl="1" indent="-342900">
              <a:lnSpc>
                <a:spcPct val="80000"/>
              </a:lnSpc>
              <a:spcBef>
                <a:spcPts val="600"/>
              </a:spcBef>
              <a:buFont typeface="Arial" panose="020B0604020202020204" pitchFamily="34" charset="0"/>
              <a:buChar char="•"/>
            </a:pPr>
            <a:r>
              <a:rPr lang="en-US" altLang="ja-JP" dirty="0">
                <a:latin typeface="Arial" panose="020B0604020202020204" pitchFamily="34" charset="0"/>
                <a:ea typeface="ＭＳ Ｐゴシック" pitchFamily="50" charset="-128"/>
                <a:cs typeface="Arial" panose="020B0604020202020204" pitchFamily="34" charset="0"/>
              </a:rPr>
              <a:t>and/or giving credit/acknowledgement in the inventory to the data provided</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51</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490028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11560" y="231432"/>
            <a:ext cx="6196875" cy="6052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kern="1200" dirty="0"/>
              <a:t>Conclusion</a:t>
            </a:r>
          </a:p>
        </p:txBody>
      </p:sp>
      <p:sp>
        <p:nvSpPr>
          <p:cNvPr id="26627" name="Rectangle 3"/>
          <p:cNvSpPr>
            <a:spLocks noGrp="1" noChangeArrowheads="1"/>
          </p:cNvSpPr>
          <p:nvPr>
            <p:ph idx="1"/>
          </p:nvPr>
        </p:nvSpPr>
        <p:spPr>
          <a:xfrm>
            <a:off x="611561" y="1240948"/>
            <a:ext cx="7920880" cy="4427537"/>
          </a:xfrm>
        </p:spPr>
        <p:txBody>
          <a:bodyPr/>
          <a:lstStyle/>
          <a:p>
            <a:pPr eaLnBrk="1" hangingPunct="1">
              <a:spcBef>
                <a:spcPts val="0"/>
              </a:spcBef>
              <a:buFont typeface="Wingdings" pitchFamily="2" charset="2"/>
              <a:buChar char="Ø"/>
              <a:defRPr/>
            </a:pPr>
            <a:r>
              <a:rPr lang="en-US" altLang="ja-JP" b="1" dirty="0">
                <a:latin typeface="Arial" panose="020B0604020202020204" pitchFamily="34" charset="0"/>
                <a:ea typeface="ＭＳ Ｐゴシック" pitchFamily="50" charset="-128"/>
                <a:cs typeface="Arial" panose="020B0604020202020204" pitchFamily="34" charset="0"/>
              </a:rPr>
              <a:t>Diversity of sources and gases in the IPPU Sector</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Difficult to exhaustively include all sources &amp; gases</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At least major sources &amp; gases </a:t>
            </a:r>
            <a:r>
              <a:rPr lang="en-US" altLang="ja-JP" i="1" dirty="0">
                <a:latin typeface="Arial" panose="020B0604020202020204" pitchFamily="34" charset="0"/>
                <a:ea typeface="ＭＳ Ｐゴシック" pitchFamily="50" charset="-128"/>
                <a:cs typeface="Arial" panose="020B0604020202020204" pitchFamily="34" charset="0"/>
              </a:rPr>
              <a:t>(key categories</a:t>
            </a:r>
            <a:r>
              <a:rPr lang="en-US" altLang="ja-JP" dirty="0">
                <a:latin typeface="Arial" panose="020B0604020202020204" pitchFamily="34" charset="0"/>
                <a:ea typeface="ＭＳ Ｐゴシック" pitchFamily="50" charset="-128"/>
                <a:cs typeface="Arial" panose="020B0604020202020204" pitchFamily="34" charset="0"/>
              </a:rPr>
              <a:t>) must be included</a:t>
            </a:r>
          </a:p>
          <a:p>
            <a:pPr lvl="1" eaLnBrk="1" hangingPunct="1">
              <a:spcBef>
                <a:spcPts val="0"/>
              </a:spcBef>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Wingdings" pitchFamily="2" charset="2"/>
              <a:buChar char="Ø"/>
              <a:defRPr/>
            </a:pPr>
            <a:r>
              <a:rPr lang="en-US" altLang="ja-JP" b="1" dirty="0">
                <a:latin typeface="Arial" panose="020B0604020202020204" pitchFamily="34" charset="0"/>
                <a:ea typeface="ＭＳ Ｐゴシック" pitchFamily="50" charset="-128"/>
                <a:cs typeface="Arial" panose="020B0604020202020204" pitchFamily="34" charset="0"/>
              </a:rPr>
              <a:t>Care to Activity Data:</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Difficult to collect activity data </a:t>
            </a:r>
            <a:r>
              <a:rPr lang="en-US" altLang="ja-JP" i="1" dirty="0">
                <a:latin typeface="Arial" panose="020B0604020202020204" pitchFamily="34" charset="0"/>
                <a:ea typeface="ＭＳ Ｐゴシック" pitchFamily="50" charset="-128"/>
                <a:cs typeface="Arial" panose="020B0604020202020204" pitchFamily="34" charset="0"/>
              </a:rPr>
              <a:t>(input/output data, plant-specific data)</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Data allocation and Double-counting</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Confidential data from private companies</a:t>
            </a:r>
          </a:p>
          <a:p>
            <a:pPr marL="457200" lvl="1" indent="0" eaLnBrk="1" hangingPunct="1">
              <a:spcBef>
                <a:spcPts val="0"/>
              </a:spcBef>
              <a:buNone/>
              <a:defRPr/>
            </a:pPr>
            <a:endParaRPr lang="en-US" altLang="ja-JP" dirty="0">
              <a:latin typeface="Arial" panose="020B0604020202020204" pitchFamily="34" charset="0"/>
              <a:ea typeface="ＭＳ Ｐゴシック" pitchFamily="50" charset="-128"/>
              <a:cs typeface="Arial" panose="020B0604020202020204" pitchFamily="34" charset="0"/>
            </a:endParaRPr>
          </a:p>
          <a:p>
            <a:pPr eaLnBrk="1" hangingPunct="1">
              <a:spcBef>
                <a:spcPts val="0"/>
              </a:spcBef>
              <a:buFont typeface="Wingdings" pitchFamily="2" charset="2"/>
              <a:buChar char="Ø"/>
              <a:defRPr/>
            </a:pPr>
            <a:r>
              <a:rPr lang="en-US" altLang="ja-JP" b="1" dirty="0">
                <a:latin typeface="Arial" panose="020B0604020202020204" pitchFamily="34" charset="0"/>
                <a:ea typeface="ＭＳ Ｐゴシック" pitchFamily="50" charset="-128"/>
                <a:cs typeface="Arial" panose="020B0604020202020204" pitchFamily="34" charset="0"/>
              </a:rPr>
              <a:t>Various opportunities for GHG abatement</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Capture and abatement at plants </a:t>
            </a:r>
            <a:r>
              <a:rPr lang="en-US" altLang="ja-JP" i="1" dirty="0">
                <a:latin typeface="Arial" panose="020B0604020202020204" pitchFamily="34" charset="0"/>
                <a:ea typeface="ＭＳ Ｐゴシック" pitchFamily="50" charset="-128"/>
                <a:cs typeface="Arial" panose="020B0604020202020204" pitchFamily="34" charset="0"/>
              </a:rPr>
              <a:t>(N</a:t>
            </a:r>
            <a:r>
              <a:rPr lang="en-US" altLang="ja-JP" i="1" baseline="-25000" dirty="0">
                <a:latin typeface="Arial" panose="020B0604020202020204" pitchFamily="34" charset="0"/>
                <a:ea typeface="ＭＳ Ｐゴシック" pitchFamily="50" charset="-128"/>
                <a:cs typeface="Arial" panose="020B0604020202020204" pitchFamily="34" charset="0"/>
              </a:rPr>
              <a:t>2</a:t>
            </a:r>
            <a:r>
              <a:rPr lang="en-US" altLang="ja-JP" i="1" dirty="0">
                <a:latin typeface="Arial" panose="020B0604020202020204" pitchFamily="34" charset="0"/>
                <a:ea typeface="ＭＳ Ｐゴシック" pitchFamily="50" charset="-128"/>
                <a:cs typeface="Arial" panose="020B0604020202020204" pitchFamily="34" charset="0"/>
              </a:rPr>
              <a:t>O destruction at nitric acid production plants</a:t>
            </a:r>
            <a:r>
              <a:rPr lang="en-US" altLang="ja-JP" dirty="0">
                <a:latin typeface="Arial" panose="020B0604020202020204" pitchFamily="34" charset="0"/>
                <a:ea typeface="ＭＳ Ｐゴシック" pitchFamily="50" charset="-128"/>
                <a:cs typeface="Arial" panose="020B0604020202020204" pitchFamily="34" charset="0"/>
              </a:rPr>
              <a:t>)</a:t>
            </a:r>
          </a:p>
          <a:p>
            <a:pPr lvl="1" eaLnBrk="1" hangingPunct="1">
              <a:spcBef>
                <a:spcPts val="0"/>
              </a:spcBef>
              <a:buFont typeface="Arial" panose="020B0604020202020204" pitchFamily="34" charset="0"/>
              <a:buChar char="•"/>
              <a:defRPr/>
            </a:pPr>
            <a:r>
              <a:rPr lang="en-US" altLang="ja-JP" dirty="0">
                <a:latin typeface="Arial" panose="020B0604020202020204" pitchFamily="34" charset="0"/>
                <a:ea typeface="ＭＳ Ｐゴシック" pitchFamily="50" charset="-128"/>
                <a:cs typeface="Arial" panose="020B0604020202020204" pitchFamily="34" charset="0"/>
              </a:rPr>
              <a:t>Recovery at the end of product’s life and subject to either recycled or destroyed </a:t>
            </a:r>
            <a:r>
              <a:rPr lang="en-US" altLang="ja-JP" i="1" dirty="0">
                <a:latin typeface="Arial" panose="020B0604020202020204" pitchFamily="34" charset="0"/>
                <a:ea typeface="ＭＳ Ｐゴシック" pitchFamily="50" charset="-128"/>
                <a:cs typeface="Arial" panose="020B0604020202020204" pitchFamily="34" charset="0"/>
              </a:rPr>
              <a:t>(HFCs in refrigerators)</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731617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Thank you</a:t>
            </a:r>
            <a:endParaRPr lang="en-US" sz="3600" dirty="0"/>
          </a:p>
        </p:txBody>
      </p:sp>
      <p:sp>
        <p:nvSpPr>
          <p:cNvPr id="3"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129" y="1262848"/>
            <a:ext cx="7634287" cy="4525963"/>
          </a:xfrm>
        </p:spPr>
        <p:txBody>
          <a:bodyPr/>
          <a:lstStyle/>
          <a:p>
            <a:pPr marL="0" indent="0">
              <a:buNone/>
            </a:pPr>
            <a:r>
              <a:rPr lang="en-US" b="1" dirty="0">
                <a:solidFill>
                  <a:srgbClr val="FF0000"/>
                </a:solidFill>
                <a:latin typeface="Arial" panose="020B0604020202020204" pitchFamily="34" charset="0"/>
                <a:ea typeface="ＭＳ Ｐゴシック" pitchFamily="50" charset="-128"/>
                <a:cs typeface="Arial" panose="020B0604020202020204" pitchFamily="34" charset="0"/>
              </a:rPr>
              <a:t>Not</a:t>
            </a:r>
            <a:r>
              <a:rPr lang="en-US" b="1" dirty="0">
                <a:latin typeface="Arial" panose="020B0604020202020204" pitchFamily="34" charset="0"/>
                <a:ea typeface="ＭＳ Ｐゴシック" pitchFamily="50" charset="-128"/>
                <a:cs typeface="Arial" panose="020B0604020202020204" pitchFamily="34" charset="0"/>
              </a:rPr>
              <a:t> IPPU:</a:t>
            </a:r>
          </a:p>
          <a:p>
            <a:pPr marL="0" indent="0">
              <a:buNone/>
            </a:pPr>
            <a:endParaRPr lang="en-US" b="1" dirty="0">
              <a:latin typeface="Arial" panose="020B0604020202020204" pitchFamily="34" charset="0"/>
              <a:ea typeface="ＭＳ Ｐゴシック" pitchFamily="50" charset="-128"/>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ea typeface="ＭＳ Ｐゴシック" pitchFamily="50" charset="-128"/>
                <a:cs typeface="Arial" panose="020B0604020202020204" pitchFamily="34" charset="0"/>
              </a:rPr>
              <a:t>Emissions from Fuel combustion in Industrial Sector for energy purposes </a:t>
            </a:r>
            <a:r>
              <a:rPr lang="en-US" dirty="0">
                <a:latin typeface="Arial" panose="020B0604020202020204" pitchFamily="34" charset="0"/>
                <a:ea typeface="ＭＳ Ｐゴシック" pitchFamily="50" charset="-128"/>
                <a:cs typeface="Arial" panose="020B0604020202020204" pitchFamily="34" charset="0"/>
              </a:rPr>
              <a:t>(</a:t>
            </a:r>
            <a:r>
              <a:rPr lang="en-US" i="1" dirty="0">
                <a:latin typeface="Arial" panose="020B0604020202020204" pitchFamily="34" charset="0"/>
                <a:ea typeface="ＭＳ Ｐゴシック" pitchFamily="50" charset="-128"/>
                <a:cs typeface="Arial" panose="020B0604020202020204" pitchFamily="34" charset="0"/>
              </a:rPr>
              <a:t>e.g., cement production</a:t>
            </a:r>
            <a:r>
              <a:rPr lang="en-US" dirty="0">
                <a:latin typeface="Arial" panose="020B0604020202020204" pitchFamily="34" charset="0"/>
                <a:ea typeface="ＭＳ Ｐゴシック" pitchFamily="50" charset="-128"/>
                <a:cs typeface="Arial" panose="020B0604020202020204" pitchFamily="34" charset="0"/>
              </a:rPr>
              <a:t>) </a:t>
            </a:r>
            <a:r>
              <a:rPr lang="en-US" b="1" dirty="0">
                <a:latin typeface="Arial" panose="020B0604020202020204" pitchFamily="34" charset="0"/>
                <a:ea typeface="ＭＳ Ｐゴシック" pitchFamily="50" charset="-128"/>
                <a:cs typeface="Arial" panose="020B0604020202020204" pitchFamily="34" charset="0"/>
              </a:rPr>
              <a:t>→ Energy Sector</a:t>
            </a:r>
          </a:p>
          <a:p>
            <a:pPr>
              <a:buFont typeface="Wingdings" panose="05000000000000000000" pitchFamily="2" charset="2"/>
              <a:buChar char="Ø"/>
            </a:pPr>
            <a:endParaRPr lang="en-US" b="1" dirty="0">
              <a:latin typeface="Arial" panose="020B0604020202020204" pitchFamily="34" charset="0"/>
              <a:ea typeface="ＭＳ Ｐゴシック" pitchFamily="50" charset="-128"/>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ea typeface="ＭＳ Ｐゴシック" pitchFamily="50" charset="-128"/>
                <a:cs typeface="Arial" panose="020B0604020202020204" pitchFamily="34" charset="0"/>
              </a:rPr>
              <a:t>Fugitive emissions in Oil/Gas industries → Energy Sector</a:t>
            </a:r>
          </a:p>
          <a:p>
            <a:pPr>
              <a:buFont typeface="Wingdings" panose="05000000000000000000" pitchFamily="2" charset="2"/>
              <a:buChar char="Ø"/>
            </a:pPr>
            <a:endParaRPr lang="en-US" b="1" dirty="0">
              <a:latin typeface="Arial" panose="020B0604020202020204" pitchFamily="34" charset="0"/>
              <a:ea typeface="ＭＳ Ｐゴシック" pitchFamily="50" charset="-128"/>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ea typeface="ＭＳ Ｐゴシック" pitchFamily="50" charset="-128"/>
                <a:cs typeface="Arial" panose="020B0604020202020204" pitchFamily="34" charset="0"/>
              </a:rPr>
              <a:t>Solvents &amp; other products incineration without energy recovery → Waste Sector</a:t>
            </a: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6</a:t>
            </a:fld>
            <a:endParaRPr lang="en-US" dirty="0"/>
          </a:p>
        </p:txBody>
      </p:sp>
      <p:sp>
        <p:nvSpPr>
          <p:cNvPr id="6" name="Title 1"/>
          <p:cNvSpPr>
            <a:spLocks noGrp="1"/>
          </p:cNvSpPr>
          <p:nvPr>
            <p:ph type="title"/>
          </p:nvPr>
        </p:nvSpPr>
        <p:spPr>
          <a:xfrm>
            <a:off x="611560" y="148255"/>
            <a:ext cx="7918450" cy="846044"/>
          </a:xfrm>
        </p:spPr>
        <p:txBody>
          <a:bodyPr/>
          <a:lstStyle/>
          <a:p>
            <a:r>
              <a:rPr lang="en-GB" dirty="0"/>
              <a:t>IPPU Sector</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07245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Demarcation: IPPU vs. Energy</a:t>
            </a:r>
          </a:p>
        </p:txBody>
      </p:sp>
      <p:sp>
        <p:nvSpPr>
          <p:cNvPr id="3" name="Content Placeholder 2"/>
          <p:cNvSpPr>
            <a:spLocks noGrp="1"/>
          </p:cNvSpPr>
          <p:nvPr>
            <p:ph idx="1"/>
          </p:nvPr>
        </p:nvSpPr>
        <p:spPr>
          <a:xfrm>
            <a:off x="635001" y="1124744"/>
            <a:ext cx="7869238" cy="5112568"/>
          </a:xfrm>
        </p:spPr>
        <p:txBody>
          <a:bodyPr/>
          <a:lstStyle/>
          <a:p>
            <a:pPr marL="0" indent="0" algn="just">
              <a:buNone/>
            </a:pPr>
            <a:r>
              <a:rPr lang="en-GB" b="1" dirty="0">
                <a:latin typeface="Arial" panose="020B0604020202020204" pitchFamily="34" charset="0"/>
                <a:cs typeface="Arial" panose="020B0604020202020204" pitchFamily="34" charset="0"/>
              </a:rPr>
              <a:t>Combustion emissions from fuels obtained from the </a:t>
            </a:r>
            <a:r>
              <a:rPr lang="en-GB" b="1" u="sng" dirty="0">
                <a:latin typeface="Arial" panose="020B0604020202020204" pitchFamily="34" charset="0"/>
                <a:cs typeface="Arial" panose="020B0604020202020204" pitchFamily="34" charset="0"/>
              </a:rPr>
              <a:t>feedstock</a:t>
            </a:r>
            <a:r>
              <a:rPr lang="en-GB" b="1" dirty="0">
                <a:latin typeface="Arial" panose="020B0604020202020204" pitchFamily="34" charset="0"/>
                <a:cs typeface="Arial" panose="020B0604020202020204" pitchFamily="34" charset="0"/>
              </a:rPr>
              <a:t> for an IPPU process will normally be allocated the source category in which the process occurs (</a:t>
            </a:r>
            <a:r>
              <a:rPr lang="en-GB" b="1" i="1" dirty="0">
                <a:latin typeface="Arial" panose="020B0604020202020204" pitchFamily="34" charset="0"/>
                <a:cs typeface="Arial" panose="020B0604020202020204" pitchFamily="34" charset="0"/>
              </a:rPr>
              <a:t>these source categories are normally 2B and 2C</a:t>
            </a:r>
            <a:r>
              <a:rPr lang="en-GB" b="1" dirty="0">
                <a:latin typeface="Arial" panose="020B0604020202020204" pitchFamily="34" charset="0"/>
                <a:cs typeface="Arial" panose="020B0604020202020204" pitchFamily="34" charset="0"/>
              </a:rPr>
              <a:t>). However, if the derived fuels are transferred for combustion in another source category, the emissions should be reported in the appropriate part of the Energy Sector (</a:t>
            </a:r>
            <a:r>
              <a:rPr lang="en-GB" b="1" i="1" dirty="0">
                <a:latin typeface="Arial" panose="020B0604020202020204" pitchFamily="34" charset="0"/>
                <a:cs typeface="Arial" panose="020B0604020202020204" pitchFamily="34" charset="0"/>
              </a:rPr>
              <a:t>normally 1A1 or 1A2</a:t>
            </a:r>
            <a:r>
              <a:rPr lang="en-GB" b="1" dirty="0">
                <a:latin typeface="Arial" panose="020B0604020202020204" pitchFamily="34" charset="0"/>
                <a:cs typeface="Arial" panose="020B0604020202020204" pitchFamily="34" charset="0"/>
              </a:rPr>
              <a:t>). </a:t>
            </a:r>
          </a:p>
          <a:p>
            <a:pPr marL="0" indent="0" algn="just">
              <a:buNone/>
            </a:pPr>
            <a:endParaRPr lang="en-GB" dirty="0">
              <a:latin typeface="Arial" panose="020B0604020202020204" pitchFamily="34" charset="0"/>
              <a:cs typeface="Arial" panose="020B0604020202020204" pitchFamily="34" charset="0"/>
            </a:endParaRPr>
          </a:p>
          <a:p>
            <a:pPr marL="0" indent="0" algn="just">
              <a:buNone/>
            </a:pPr>
            <a:r>
              <a:rPr lang="en-GB" b="1" dirty="0">
                <a:latin typeface="Arial" panose="020B0604020202020204" pitchFamily="34" charset="0"/>
                <a:cs typeface="Arial" panose="020B0604020202020204" pitchFamily="34" charset="0"/>
              </a:rPr>
              <a:t>Example: </a:t>
            </a:r>
          </a:p>
          <a:p>
            <a:pPr marL="0" indent="0" algn="just">
              <a:buNone/>
            </a:pPr>
            <a:r>
              <a:rPr lang="en-GB" dirty="0">
                <a:latin typeface="Arial" panose="020B0604020202020204" pitchFamily="34" charset="0"/>
                <a:cs typeface="Arial" panose="020B0604020202020204" pitchFamily="34" charset="0"/>
              </a:rPr>
              <a:t>if blast furnace gas is combusted entirely within the Iron and Steel industry (whether for heating blast air, site power needs or for metal finishing operations) the associated emissions are reported in the IPPU source subcategory 2C1. If part of the gas is delivered to a nearby brick works for heat production or a main electricity producer then the emissions are reported in the Energy source subcategories (1A2f or 1A1a). </a:t>
            </a:r>
          </a:p>
          <a:p>
            <a:pPr marL="0" indent="0" algn="just">
              <a:buNone/>
            </a:pPr>
            <a:endParaRPr lang="en-GB" b="1" i="1" u="sng" dirty="0">
              <a:solidFill>
                <a:srgbClr val="F89708"/>
              </a:solidFill>
              <a:latin typeface="Arial" panose="020B0604020202020204" pitchFamily="34" charset="0"/>
              <a:cs typeface="Arial" panose="020B0604020202020204" pitchFamily="34" charset="0"/>
            </a:endParaRPr>
          </a:p>
          <a:p>
            <a:pPr algn="r">
              <a:buFont typeface="Wingdings" panose="05000000000000000000" pitchFamily="2" charset="2"/>
              <a:buChar char="ü"/>
            </a:pPr>
            <a:r>
              <a:rPr lang="en-GB" b="1" i="1" dirty="0">
                <a:solidFill>
                  <a:schemeClr val="tx2"/>
                </a:solidFill>
                <a:latin typeface="+mj-lt"/>
                <a:ea typeface="+mj-ea"/>
                <a:cs typeface="+mj-cs"/>
              </a:rPr>
              <a:t>Box 1.1 Chapter 1, Volume 3 2006 IPCC Guidelines</a:t>
            </a:r>
          </a:p>
          <a:p>
            <a:pPr marL="0" indent="0" algn="just">
              <a:buNone/>
            </a:pPr>
            <a:endParaRPr lang="en-GB" dirty="0">
              <a:latin typeface="Arial" panose="020B0604020202020204" pitchFamily="34" charset="0"/>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7</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08238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85"/>
            <a:ext cx="9144000" cy="6904385"/>
          </a:xfrm>
          <a:prstGeom prst="rect">
            <a:avLst/>
          </a:prstGeom>
        </p:spPr>
      </p:pic>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8</a:t>
            </a:fld>
            <a:endParaRPr lang="en-US" dirty="0"/>
          </a:p>
        </p:txBody>
      </p:sp>
      <p:sp>
        <p:nvSpPr>
          <p:cNvPr id="5" name="Rectangle 36"/>
          <p:cNvSpPr txBox="1">
            <a:spLocks noChangeArrowheads="1"/>
          </p:cNvSpPr>
          <p:nvPr/>
        </p:nvSpPr>
        <p:spPr>
          <a:xfrm>
            <a:off x="1902007" y="6565957"/>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2540182" y="6321481"/>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57578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8523154"/>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XPNSPWEK3DPS-467863604-214</_dlc_DocId>
    <_dlc_DocIdUrl xmlns="fd44d591-518f-414d-9c58-168d47e8a02c">
      <Url>https://process.unfccc.int/sites/CGE/_layouts/DocIdRedir.aspx?ID=XPNSPWEK3DPS-467863604-214</Url>
      <Description>XPNSPWEK3DPS-467863604-214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BDD674-91DA-47D6-810B-5A409D8A839C}">
  <ds:schemaRefs>
    <ds:schemaRef ds:uri="http://schemas.microsoft.com/sharepoint/v3/contenttype/forms"/>
  </ds:schemaRefs>
</ds:datastoreItem>
</file>

<file path=customXml/itemProps2.xml><?xml version="1.0" encoding="utf-8"?>
<ds:datastoreItem xmlns:ds="http://schemas.openxmlformats.org/officeDocument/2006/customXml" ds:itemID="{35161A7E-A357-4F31-9B2D-5FDED7CA0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457665-4B63-40C7-8980-D85F4FDB3AC1}">
  <ds:schemaRefs>
    <ds:schemaRef ds:uri="http://schemas.microsoft.com/office/2006/metadata/properties"/>
    <ds:schemaRef ds:uri="http://schemas.microsoft.com/office/infopath/2007/PartnerControls"/>
    <ds:schemaRef ds:uri="fd44d591-518f-414d-9c58-168d47e8a02c"/>
  </ds:schemaRefs>
</ds:datastoreItem>
</file>

<file path=customXml/itemProps4.xml><?xml version="1.0" encoding="utf-8"?>
<ds:datastoreItem xmlns:ds="http://schemas.openxmlformats.org/officeDocument/2006/customXml" ds:itemID="{20150D03-21CD-4741-9B9F-19393737CDC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4420</Words>
  <Application>Microsoft Office PowerPoint</Application>
  <PresentationFormat>On-screen Show (4:3)</PresentationFormat>
  <Paragraphs>726</Paragraphs>
  <Slides>53</Slides>
  <Notes>18</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9" baseType="lpstr">
      <vt:lpstr>ＭＳ 明朝</vt:lpstr>
      <vt:lpstr>ＭＳ Ｐゴシック</vt:lpstr>
      <vt:lpstr>ＭＳ Ｐゴシック</vt:lpstr>
      <vt:lpstr>SimSun</vt:lpstr>
      <vt:lpstr>Arial</vt:lpstr>
      <vt:lpstr>Arial Narrow</vt:lpstr>
      <vt:lpstr>Bookman Old Style</vt:lpstr>
      <vt:lpstr>Calibri Light</vt:lpstr>
      <vt:lpstr>Courier New</vt:lpstr>
      <vt:lpstr>Frutiger LT Pro 57 Condensed</vt:lpstr>
      <vt:lpstr>Times New Roman</vt:lpstr>
      <vt:lpstr>Wingdings</vt:lpstr>
      <vt:lpstr> UNFCCC PowerPoint</vt:lpstr>
      <vt:lpstr>UNFCCC quote</vt:lpstr>
      <vt:lpstr>UNFCCC_Master 70pt title</vt:lpstr>
      <vt:lpstr>Document</vt:lpstr>
      <vt:lpstr>      </vt:lpstr>
      <vt:lpstr>Foreword, Copyright and Disclaimer</vt:lpstr>
      <vt:lpstr>Outline</vt:lpstr>
      <vt:lpstr>Importance for Non-Annex I Parties</vt:lpstr>
      <vt:lpstr>IPPU Sector</vt:lpstr>
      <vt:lpstr>IPPU Sector</vt:lpstr>
      <vt:lpstr>Demarcation: IPPU vs. Energy</vt:lpstr>
      <vt:lpstr>PowerPoint Presentation</vt:lpstr>
      <vt:lpstr>PowerPoint Presentation</vt:lpstr>
      <vt:lpstr>PowerPoint Presentation</vt:lpstr>
      <vt:lpstr>PowerPoint Presentation</vt:lpstr>
      <vt:lpstr>IPPU Gases (CO2, CH4, N2O, HFCs, PFCs, SF6 and NF3)</vt:lpstr>
      <vt:lpstr>2A: Mineral Industry</vt:lpstr>
      <vt:lpstr>2A1: Cement Production</vt:lpstr>
      <vt:lpstr>CO2 from Cement Production (Tier 1)</vt:lpstr>
      <vt:lpstr>CO2 from Cement Production (Tier 1)</vt:lpstr>
      <vt:lpstr>CO2 from Cement Production (Tier 2)</vt:lpstr>
      <vt:lpstr>CO2 from Cement Production (Tier 3)</vt:lpstr>
      <vt:lpstr>2B: Chemical Industry </vt:lpstr>
      <vt:lpstr>2B: Chemical Industry </vt:lpstr>
      <vt:lpstr>2B1: Ammonia Production</vt:lpstr>
      <vt:lpstr>2C: Metal Industry</vt:lpstr>
      <vt:lpstr>PowerPoint Presentation</vt:lpstr>
      <vt:lpstr>2C1: CO2 from Iron and Steel Production (Tier 1)</vt:lpstr>
      <vt:lpstr>2C1: CO2 from Iron and Steel Production (Tier 2)</vt:lpstr>
      <vt:lpstr>2C3. Aluminium production – PFCs Emissions</vt:lpstr>
      <vt:lpstr>2D: Non-Energy Products from Fuels and Solvent Use</vt:lpstr>
      <vt:lpstr>2E: Electronics Industry</vt:lpstr>
      <vt:lpstr>2F: Fluorinated Substitutes for ODS</vt:lpstr>
      <vt:lpstr>2F: Fluorinated Substitutes for ODS</vt:lpstr>
      <vt:lpstr>Actual emissions vs. Potential emissions</vt:lpstr>
      <vt:lpstr>Bank</vt:lpstr>
      <vt:lpstr>Bank</vt:lpstr>
      <vt:lpstr>..it is good practice to consider the number and relevance of sub-applications, the data availability, and the emission patterns…for rigorous emissions estimates, inventory compilers are likely to favour estimating emissions for each sub-application separately.. (Tier 2)</vt:lpstr>
      <vt:lpstr>2F: Sub-applications</vt:lpstr>
      <vt:lpstr>2F: Chemicals and blends</vt:lpstr>
      <vt:lpstr>2F: Blends</vt:lpstr>
      <vt:lpstr>2F: Tiers / Approaches and Data</vt:lpstr>
      <vt:lpstr>2F4 / 2F5:     Solvents / Aerosols </vt:lpstr>
      <vt:lpstr>2F2:   Foams Blowing Agents</vt:lpstr>
      <vt:lpstr>2F2: Closed Foams: Emission Factors</vt:lpstr>
      <vt:lpstr>2F1:  Refrigeration / Air Conditioning </vt:lpstr>
      <vt:lpstr>2F1: Refrigeration/AC: Emission Factors</vt:lpstr>
      <vt:lpstr>Need help?                     No worries!                                         The IPCC Software                                                   will work out!</vt:lpstr>
      <vt:lpstr>PowerPoint Presentation</vt:lpstr>
      <vt:lpstr>PowerPoint Presentation</vt:lpstr>
      <vt:lpstr>2G: Other Product Manufacture and Use</vt:lpstr>
      <vt:lpstr>PowerPoint Presentation</vt:lpstr>
      <vt:lpstr>IPPU Activity Data: Cross-checks / QC</vt:lpstr>
      <vt:lpstr>PowerPoint Presentation</vt:lpstr>
      <vt:lpstr>IPPU Activity Data: Confidentiality</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2015-02-18T16:07:10Z</dcterms:created>
  <dcterms:modified xsi:type="dcterms:W3CDTF">2017-09-05T13:26:54Z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c58c985a-649f-4b38-a035-8aab3b68c584</vt:lpwstr>
  </property>
</Properties>
</file>