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25"/>
  </p:notesMasterIdLst>
  <p:handoutMasterIdLst>
    <p:handoutMasterId r:id="rId26"/>
  </p:handoutMasterIdLst>
  <p:sldIdLst>
    <p:sldId id="335" r:id="rId8"/>
    <p:sldId id="351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266" r:id="rId24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99"/>
    <a:srgbClr val="FF7C80"/>
    <a:srgbClr val="FFCC00"/>
    <a:srgbClr val="CC66FF"/>
    <a:srgbClr val="99FF99"/>
    <a:srgbClr val="0066FF"/>
    <a:srgbClr val="4D4D4D"/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2796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11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3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5198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7765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2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6BE1-8501-4A3E-82C8-73964AC61DF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3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2971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9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2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6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>
                <a:latin typeface="Arial Narrow" pitchFamily="34" charset="0"/>
              </a:defRPr>
            </a:lvl1pPr>
            <a:lvl2pPr>
              <a:buFont typeface="Wingdings" pitchFamily="2" charset="2"/>
              <a:buChar char="v"/>
              <a:defRPr sz="2400">
                <a:latin typeface="Arial Narrow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Arial Narrow" pitchFamily="34" charset="0"/>
              </a:defRPr>
            </a:lvl3pPr>
            <a:lvl4pPr>
              <a:buFont typeface="Wingdings" pitchFamily="2" charset="2"/>
              <a:buChar char="Ø"/>
              <a:defRPr sz="1800">
                <a:latin typeface="Arial Narrow" pitchFamily="34" charset="0"/>
              </a:defRPr>
            </a:lvl4pPr>
            <a:lvl5pPr>
              <a:buFont typeface="Arial" pitchFamily="34" charset="0"/>
              <a:buChar char="•"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604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ussions.zoho.com/ipccinventorysoftwar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software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91060" y="2872816"/>
            <a:ext cx="4292192" cy="257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IE" sz="2800" b="1" kern="0" dirty="0"/>
              <a:t>IPCC Inventory Software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605"/>
            <a:ext cx="7918450" cy="904875"/>
          </a:xfrm>
        </p:spPr>
        <p:txBody>
          <a:bodyPr/>
          <a:lstStyle/>
          <a:p>
            <a:r>
              <a:rPr lang="en-US" altLang="ja-JP" dirty="0"/>
              <a:t>Non-Annex I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dirty="0"/>
              <a:t>Reporting</a:t>
            </a:r>
            <a:r>
              <a:rPr lang="ja-JP" altLang="en-US" dirty="0"/>
              <a:t> </a:t>
            </a:r>
            <a:r>
              <a:rPr lang="en-US" altLang="ja-JP" dirty="0"/>
              <a:t>Table</a:t>
            </a:r>
            <a:endParaRPr lang="en-GB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" y="764704"/>
            <a:ext cx="9144000" cy="604867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flipH="1">
            <a:off x="314325" y="2057594"/>
            <a:ext cx="3905248" cy="381000"/>
          </a:xfrm>
          <a:prstGeom prst="wedgeRectCallout">
            <a:avLst>
              <a:gd name="adj1" fmla="val -65335"/>
              <a:gd name="adj2" fmla="val -18542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Export → NAI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Reporting Table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06" y="-381"/>
            <a:ext cx="7918450" cy="1008062"/>
          </a:xfrm>
        </p:spPr>
        <p:txBody>
          <a:bodyPr/>
          <a:lstStyle/>
          <a:p>
            <a:r>
              <a:rPr lang="en-US" altLang="ja-JP" dirty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06" y="1185469"/>
            <a:ext cx="7918450" cy="5181600"/>
          </a:xfrm>
        </p:spPr>
        <p:txBody>
          <a:bodyPr/>
          <a:lstStyle/>
          <a:p>
            <a:pPr marL="269875" lvl="1" indent="-269875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Uncertainty analysis</a:t>
            </a:r>
          </a:p>
          <a:p>
            <a:pPr marL="269875" lvl="1" indent="-269875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269875" lvl="1" indent="-269875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Key category analysis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When all values are entered in the worksheet for each sector, these analysis can be performed by following steps:</a:t>
            </a:r>
          </a:p>
          <a:p>
            <a:pPr marL="0" lvl="0" indent="0">
              <a:lnSpc>
                <a:spcPct val="130000"/>
              </a:lnSpc>
              <a:buNone/>
            </a:pPr>
            <a:endParaRPr lang="en-US" altLang="ja-JP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Main Menu </a:t>
            </a:r>
          </a:p>
          <a:p>
            <a:pPr marL="800100" lvl="2" indent="0">
              <a:lnSpc>
                <a:spcPct val="130000"/>
              </a:lnSpc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→ Export/Import </a:t>
            </a:r>
          </a:p>
          <a:p>
            <a:pPr marL="1714500" lvl="4" indent="0">
              <a:lnSpc>
                <a:spcPct val="130000"/>
              </a:lnSpc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→ Uncertainty Analysis  </a:t>
            </a:r>
          </a:p>
          <a:p>
            <a:pPr marL="1714500" lvl="4" indent="0">
              <a:lnSpc>
                <a:spcPct val="130000"/>
              </a:lnSpc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or Key Category Analysis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ja-JP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“Refresh” button</a:t>
            </a:r>
          </a:p>
          <a:p>
            <a:pPr>
              <a:lnSpc>
                <a:spcPct val="13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5724" y="6191592"/>
            <a:ext cx="4507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cs typeface="Arial"/>
              </a:rPr>
              <a:t>11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479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67" y="105378"/>
            <a:ext cx="7918450" cy="790821"/>
          </a:xfrm>
        </p:spPr>
        <p:txBody>
          <a:bodyPr/>
          <a:lstStyle/>
          <a:p>
            <a:r>
              <a:rPr lang="en-US" altLang="ja-JP" dirty="0"/>
              <a:t>Tools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48" y="3430588"/>
            <a:ext cx="6515100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6441252" y="5310136"/>
            <a:ext cx="2548943" cy="685520"/>
          </a:xfrm>
          <a:prstGeom prst="wedgeRectCallout">
            <a:avLst>
              <a:gd name="adj1" fmla="val -102081"/>
              <a:gd name="adj2" fmla="val 12513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“Refresh Data” to perform analysis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04507" y="171059"/>
            <a:ext cx="2548943" cy="660608"/>
          </a:xfrm>
          <a:prstGeom prst="wedgeRectCallout">
            <a:avLst>
              <a:gd name="adj1" fmla="val -88784"/>
              <a:gd name="adj2" fmla="val 14998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Tools – Uncertainty Analysis</a:t>
            </a:r>
          </a:p>
        </p:txBody>
      </p:sp>
    </p:spTree>
    <p:extLst>
      <p:ext uri="{BB962C8B-B14F-4D97-AF65-F5344CB8AC3E}">
        <p14:creationId xmlns:p14="http://schemas.microsoft.com/office/powerpoint/2010/main" val="18700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Other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latin typeface="+mj-lt"/>
              </a:rPr>
              <a:t>basic operations - Year</a:t>
            </a:r>
            <a:endParaRPr lang="ja-JP" alt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3"/>
          <a:stretch/>
        </p:blipFill>
        <p:spPr bwMode="auto">
          <a:xfrm>
            <a:off x="0" y="764704"/>
            <a:ext cx="9144000" cy="158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395536" y="2924944"/>
            <a:ext cx="2853995" cy="1161432"/>
          </a:xfrm>
          <a:prstGeom prst="wedgeRectCallout">
            <a:avLst>
              <a:gd name="adj1" fmla="val 11666"/>
              <a:gd name="adj2" fmla="val -205612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Year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year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year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407631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72400" y="6165304"/>
            <a:ext cx="418038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13</a:t>
            </a:r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95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Other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latin typeface="+mj-lt"/>
              </a:rPr>
              <a:t>basic operations - Export</a:t>
            </a:r>
            <a:endParaRPr lang="ja-JP" alt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3"/>
          <a:stretch/>
        </p:blipFill>
        <p:spPr bwMode="auto">
          <a:xfrm>
            <a:off x="323527" y="731426"/>
            <a:ext cx="8649035" cy="13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755576" y="2348880"/>
            <a:ext cx="3128857" cy="2592288"/>
          </a:xfrm>
          <a:prstGeom prst="wedgeRectCallout">
            <a:avLst>
              <a:gd name="adj1" fmla="val 75062"/>
              <a:gd name="adj2" fmla="val -9910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Export/Import worksheet data as XML file format.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 data for category 1A for year 1994 will be exported.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37" y="2282542"/>
            <a:ext cx="4572001" cy="405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円/楕円 2"/>
          <p:cNvSpPr/>
          <p:nvPr/>
        </p:nvSpPr>
        <p:spPr>
          <a:xfrm>
            <a:off x="8096919" y="1396137"/>
            <a:ext cx="819397" cy="43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393827" y="2924944"/>
            <a:ext cx="508433" cy="43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8388424" y="6453336"/>
            <a:ext cx="42175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2635250" y="6600461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>
          <a:xfrm>
            <a:off x="3273425" y="6355985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60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Arial" panose="020B0604020202020204" pitchFamily="34" charset="0"/>
              </a:rPr>
              <a:t>Multiple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GB" dirty="0">
                <a:latin typeface="+mj-lt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Left-Right Arrow 66"/>
          <p:cNvSpPr/>
          <p:nvPr/>
        </p:nvSpPr>
        <p:spPr>
          <a:xfrm rot="5400000">
            <a:off x="1664254" y="5358246"/>
            <a:ext cx="780161" cy="438339"/>
          </a:xfrm>
          <a:prstGeom prst="leftRightArrow">
            <a:avLst>
              <a:gd name="adj1" fmla="val 33477"/>
              <a:gd name="adj2" fmla="val 50000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eft-Right Arrow 67"/>
          <p:cNvSpPr/>
          <p:nvPr/>
        </p:nvSpPr>
        <p:spPr>
          <a:xfrm rot="5400000">
            <a:off x="1478667" y="2619594"/>
            <a:ext cx="1151334" cy="438339"/>
          </a:xfrm>
          <a:prstGeom prst="leftRightArrow">
            <a:avLst>
              <a:gd name="adj1" fmla="val 33477"/>
              <a:gd name="adj2" fmla="val 50000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17301" y="2100558"/>
            <a:ext cx="1874067" cy="961497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PM: Initialise Database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74474" y="1820999"/>
            <a:ext cx="2044606" cy="606582"/>
          </a:xfrm>
          <a:prstGeom prst="rect">
            <a:avLst/>
          </a:prstGeom>
          <a:solidFill>
            <a:srgbClr val="C47900">
              <a:lumMod val="75000"/>
            </a:srgbClr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Compile Sector 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974474" y="2560365"/>
            <a:ext cx="2044606" cy="606582"/>
          </a:xfrm>
          <a:prstGeom prst="rect">
            <a:avLst/>
          </a:prstGeom>
          <a:solidFill>
            <a:srgbClr val="004F00">
              <a:lumMod val="75000"/>
              <a:lumOff val="25000"/>
            </a:srgbClr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Compile Sector 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74474" y="3569828"/>
            <a:ext cx="2044606" cy="606582"/>
          </a:xfrm>
          <a:prstGeom prst="rect">
            <a:avLst/>
          </a:prstGeom>
          <a:solidFill>
            <a:srgbClr val="003466">
              <a:lumMod val="60000"/>
              <a:lumOff val="40000"/>
            </a:srgbClr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Compile Sector n</a:t>
            </a:r>
          </a:p>
        </p:txBody>
      </p:sp>
      <p:sp>
        <p:nvSpPr>
          <p:cNvPr id="73" name="Left Brace 72"/>
          <p:cNvSpPr/>
          <p:nvPr/>
        </p:nvSpPr>
        <p:spPr>
          <a:xfrm>
            <a:off x="5576192" y="1852898"/>
            <a:ext cx="334978" cy="2355411"/>
          </a:xfrm>
          <a:prstGeom prst="leftBrace">
            <a:avLst>
              <a:gd name="adj1" fmla="val 8333"/>
              <a:gd name="adj2" fmla="val 41160"/>
            </a:avLst>
          </a:prstGeom>
          <a:noFill/>
          <a:ln w="28575" cap="flat" cmpd="sng" algn="ctr">
            <a:solidFill>
              <a:srgbClr val="7F006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785530" y="3301995"/>
            <a:ext cx="422495" cy="99589"/>
            <a:chOff x="3730028" y="2370498"/>
            <a:chExt cx="422495" cy="99589"/>
          </a:xfrm>
        </p:grpSpPr>
        <p:sp>
          <p:nvSpPr>
            <p:cNvPr id="75" name="Oval 74"/>
            <p:cNvSpPr/>
            <p:nvPr/>
          </p:nvSpPr>
          <p:spPr>
            <a:xfrm>
              <a:off x="3730028" y="2370498"/>
              <a:ext cx="117695" cy="99589"/>
            </a:xfrm>
            <a:prstGeom prst="ellipse">
              <a:avLst/>
            </a:prstGeom>
            <a:solidFill>
              <a:srgbClr val="7F006E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882428" y="2370498"/>
              <a:ext cx="117695" cy="99589"/>
            </a:xfrm>
            <a:prstGeom prst="ellipse">
              <a:avLst/>
            </a:prstGeom>
            <a:solidFill>
              <a:srgbClr val="7F006E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034828" y="2370498"/>
              <a:ext cx="117695" cy="99589"/>
            </a:xfrm>
            <a:prstGeom prst="ellipse">
              <a:avLst/>
            </a:prstGeom>
            <a:solidFill>
              <a:srgbClr val="7F006E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8" name="Flowchart: Direct Access Storage 77"/>
          <p:cNvSpPr/>
          <p:nvPr/>
        </p:nvSpPr>
        <p:spPr>
          <a:xfrm>
            <a:off x="1176148" y="3403798"/>
            <a:ext cx="1756372" cy="1009463"/>
          </a:xfrm>
          <a:prstGeom prst="flowChartMagneticDrum">
            <a:avLst/>
          </a:prstGeom>
          <a:solidFill>
            <a:srgbClr val="808080">
              <a:lumMod val="60000"/>
              <a:lumOff val="40000"/>
            </a:srgbClr>
          </a:solidFill>
          <a:ln w="42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Database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117301" y="4864475"/>
            <a:ext cx="1874067" cy="606582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Checks, Uncertainty, KCA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7301" y="5967496"/>
            <a:ext cx="1874067" cy="606582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 Outputs</a:t>
            </a:r>
          </a:p>
        </p:txBody>
      </p:sp>
      <p:sp>
        <p:nvSpPr>
          <p:cNvPr id="81" name="Left-Right Arrow 80"/>
          <p:cNvSpPr/>
          <p:nvPr/>
        </p:nvSpPr>
        <p:spPr>
          <a:xfrm rot="5400000">
            <a:off x="1808016" y="4415507"/>
            <a:ext cx="492637" cy="438339"/>
          </a:xfrm>
          <a:prstGeom prst="leftRightArrow">
            <a:avLst>
              <a:gd name="adj1" fmla="val 33477"/>
              <a:gd name="adj2" fmla="val 50000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Left Arrow 81"/>
          <p:cNvSpPr/>
          <p:nvPr/>
        </p:nvSpPr>
        <p:spPr>
          <a:xfrm>
            <a:off x="3010687" y="2787084"/>
            <a:ext cx="2512339" cy="334893"/>
          </a:xfrm>
          <a:prstGeom prst="leftArrow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15616" y="9807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b="1" i="1" u="sng" dirty="0">
                <a:solidFill>
                  <a:srgbClr val="000000"/>
                </a:solidFill>
                <a:latin typeface="Arial" pitchFamily="34" charset="0"/>
              </a:rPr>
              <a:t>Project manager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594819" y="98072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b="1" i="1" u="sng" dirty="0" err="1">
                <a:solidFill>
                  <a:srgbClr val="000000"/>
                </a:solidFill>
                <a:latin typeface="Arial" pitchFamily="34" charset="0"/>
              </a:rPr>
              <a:t>Sectoral</a:t>
            </a:r>
            <a:r>
              <a:rPr lang="en-GB" sz="1800" b="1" i="1" u="sng" dirty="0">
                <a:solidFill>
                  <a:srgbClr val="000000"/>
                </a:solidFill>
                <a:latin typeface="Arial" pitchFamily="34" charset="0"/>
              </a:rPr>
              <a:t> Experts(s)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98055" y="1516907"/>
            <a:ext cx="286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Distribute empty database</a:t>
            </a:r>
          </a:p>
          <a:p>
            <a:pPr algn="ctr">
              <a:spcBef>
                <a:spcPct val="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(MDB file)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21802" y="3147547"/>
            <a:ext cx="229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Combine Databases</a:t>
            </a:r>
          </a:p>
          <a:p>
            <a:pPr algn="ctr">
              <a:spcBef>
                <a:spcPct val="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(XML File)</a:t>
            </a:r>
          </a:p>
        </p:txBody>
      </p:sp>
      <p:sp>
        <p:nvSpPr>
          <p:cNvPr id="87" name="Left Arrow 28"/>
          <p:cNvSpPr/>
          <p:nvPr/>
        </p:nvSpPr>
        <p:spPr>
          <a:xfrm rot="10800000">
            <a:off x="3068636" y="2132457"/>
            <a:ext cx="2512339" cy="337580"/>
          </a:xfrm>
          <a:prstGeom prst="leftArrow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3"/>
          <p:cNvSpPr/>
          <p:nvPr/>
        </p:nvSpPr>
        <p:spPr>
          <a:xfrm>
            <a:off x="1126195" y="2106572"/>
            <a:ext cx="1874067" cy="961497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PM: Update  Database</a:t>
            </a:r>
          </a:p>
        </p:txBody>
      </p:sp>
      <p:sp>
        <p:nvSpPr>
          <p:cNvPr id="89" name="TextBox 33"/>
          <p:cNvSpPr txBox="1"/>
          <p:nvPr/>
        </p:nvSpPr>
        <p:spPr>
          <a:xfrm>
            <a:off x="2940587" y="1461229"/>
            <a:ext cx="269322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Distribute updated DB (MDB file)</a:t>
            </a:r>
          </a:p>
        </p:txBody>
      </p:sp>
      <p:sp>
        <p:nvSpPr>
          <p:cNvPr id="90" name="Left Arrow 28"/>
          <p:cNvSpPr/>
          <p:nvPr/>
        </p:nvSpPr>
        <p:spPr>
          <a:xfrm rot="10800000">
            <a:off x="3063853" y="2138750"/>
            <a:ext cx="2512339" cy="337580"/>
          </a:xfrm>
          <a:prstGeom prst="leftArrow">
            <a:avLst/>
          </a:prstGeom>
          <a:gradFill rotWithShape="1">
            <a:gsLst>
              <a:gs pos="0">
                <a:srgbClr val="00AAD0">
                  <a:shade val="45000"/>
                  <a:satMod val="155000"/>
                </a:srgbClr>
              </a:gs>
              <a:gs pos="60000">
                <a:srgbClr val="00AAD0">
                  <a:shade val="95000"/>
                  <a:satMod val="150000"/>
                </a:srgbClr>
              </a:gs>
              <a:gs pos="100000">
                <a:srgbClr val="00AAD0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Left Arrow 28"/>
          <p:cNvSpPr/>
          <p:nvPr/>
        </p:nvSpPr>
        <p:spPr>
          <a:xfrm>
            <a:off x="3005951" y="2787084"/>
            <a:ext cx="2512339" cy="334893"/>
          </a:xfrm>
          <a:prstGeom prst="leftArrow">
            <a:avLst/>
          </a:prstGeom>
          <a:gradFill rotWithShape="1">
            <a:gsLst>
              <a:gs pos="0">
                <a:srgbClr val="00AAD0">
                  <a:shade val="45000"/>
                  <a:satMod val="155000"/>
                </a:srgbClr>
              </a:gs>
              <a:gs pos="60000">
                <a:srgbClr val="00AAD0">
                  <a:shade val="95000"/>
                  <a:satMod val="150000"/>
                </a:srgbClr>
              </a:gs>
              <a:gs pos="100000">
                <a:srgbClr val="00AAD0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Box 34"/>
          <p:cNvSpPr txBox="1"/>
          <p:nvPr/>
        </p:nvSpPr>
        <p:spPr>
          <a:xfrm>
            <a:off x="3117066" y="3147547"/>
            <a:ext cx="229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Combine Databases</a:t>
            </a:r>
          </a:p>
          <a:p>
            <a:pPr algn="ctr">
              <a:spcBef>
                <a:spcPct val="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(XML File)</a:t>
            </a:r>
          </a:p>
        </p:txBody>
      </p:sp>
      <p:sp>
        <p:nvSpPr>
          <p:cNvPr id="93" name="四角形吹き出し 4"/>
          <p:cNvSpPr/>
          <p:nvPr/>
        </p:nvSpPr>
        <p:spPr>
          <a:xfrm>
            <a:off x="4097633" y="4882519"/>
            <a:ext cx="2899144" cy="1389792"/>
          </a:xfrm>
          <a:prstGeom prst="wedgeRectCallout">
            <a:avLst>
              <a:gd name="adj1" fmla="val -43484"/>
              <a:gd name="adj2" fmla="val -124171"/>
            </a:avLst>
          </a:prstGeom>
          <a:solidFill>
            <a:srgbClr val="003466"/>
          </a:solidFill>
          <a:ln w="42500" cap="flat" cmpd="sng" algn="ctr">
            <a:solidFill>
              <a:srgbClr val="0034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XML file will reduce the chances of losing or overwriting the database unintentionally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72400" y="6217141"/>
            <a:ext cx="40759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>
          <a:xfrm>
            <a:off x="2635250" y="6626339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32" name="Rectangle 37"/>
          <p:cNvSpPr txBox="1">
            <a:spLocks noChangeArrowheads="1"/>
          </p:cNvSpPr>
          <p:nvPr/>
        </p:nvSpPr>
        <p:spPr>
          <a:xfrm>
            <a:off x="3273425" y="6381863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361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335656"/>
            <a:ext cx="7869238" cy="314325"/>
          </a:xfrm>
        </p:spPr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285875"/>
            <a:ext cx="8186737" cy="4525963"/>
          </a:xfrm>
        </p:spPr>
        <p:txBody>
          <a:bodyPr/>
          <a:lstStyle/>
          <a:p>
            <a:r>
              <a:rPr lang="en-GB" b="1" dirty="0">
                <a:latin typeface="+mj-lt"/>
              </a:rPr>
              <a:t>The TSU is supporting the IPCC Inventory Software:</a:t>
            </a:r>
          </a:p>
          <a:p>
            <a:endParaRPr lang="en-GB" b="1" dirty="0">
              <a:latin typeface="+mj-lt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Help Desk E-mail:  </a:t>
            </a:r>
            <a:r>
              <a:rPr lang="en-GB" dirty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ipcc-software@iges.or.jp</a:t>
            </a: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Web Forum: </a:t>
            </a:r>
            <a:r>
              <a:rPr lang="en-GB" dirty="0">
                <a:latin typeface="+mj-lt"/>
                <a:ea typeface="ＭＳ Ｐゴシック" pitchFamily="34" charset="-128"/>
                <a:hlinkClick r:id="rId2"/>
              </a:rPr>
              <a:t>https://discussions.zoho.com/ipccinventorysoftware/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pPr lvl="1"/>
            <a:endParaRPr lang="en-GB" b="1" dirty="0">
              <a:solidFill>
                <a:srgbClr val="C00000"/>
              </a:solidFill>
              <a:latin typeface="+mj-lt"/>
            </a:endParaRPr>
          </a:p>
          <a:p>
            <a:pPr lvl="1" algn="r">
              <a:buFont typeface="Wingdings" panose="05000000000000000000" pitchFamily="2" charset="2"/>
              <a:buChar char="ü"/>
            </a:pPr>
            <a:r>
              <a:rPr lang="en-GB" b="1" i="1" dirty="0">
                <a:solidFill>
                  <a:srgbClr val="00B0F0"/>
                </a:solidFill>
                <a:latin typeface="+mj-lt"/>
              </a:rPr>
              <a:t>please, read the User Manual</a:t>
            </a:r>
          </a:p>
          <a:p>
            <a:pPr lvl="1" algn="r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C00000"/>
              </a:solidFill>
              <a:latin typeface="+mj-lt"/>
            </a:endParaRPr>
          </a:p>
          <a:p>
            <a:r>
              <a:rPr lang="en-GB" b="1" dirty="0">
                <a:latin typeface="+mj-lt"/>
              </a:rPr>
              <a:t>TSU will maintain the IPCC Inventory Software and is planning to implement the following:</a:t>
            </a:r>
          </a:p>
          <a:p>
            <a:endParaRPr lang="en-GB" b="1" dirty="0">
              <a:latin typeface="+mj-lt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Tier 2 methods </a:t>
            </a:r>
          </a:p>
          <a:p>
            <a:pPr lvl="2">
              <a:lnSpc>
                <a:spcPct val="80000"/>
              </a:lnSpc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ja-JP" dirty="0"/>
              <a:t>from Version 2.54, the Software implements Tier 2 methods in the 2006 IPCC Guidelines for most categories under Energy, IPPU and Waste Sectors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Livestock categories are under development</a:t>
            </a: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Wetlands Supplement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172400" y="6217141"/>
            <a:ext cx="40759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16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701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Thank you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Foreword, Copyright and 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r>
              <a:rPr lang="en-IE" sz="1600" dirty="0"/>
              <a:t>These presentation materials to explain the contents of the 2006 IPCC Guidelines: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are based on the presentations (except presentation on QA/QC) delivered by the Technical Support Unit of the Task Force on National Greenhouse Gas Inventories of the Intergovernmental Panel on Climate Change (IPCC TFI TSU) in the </a:t>
            </a:r>
            <a:r>
              <a:rPr lang="en-IE" sz="1600" i="1" dirty="0"/>
              <a:t>Africa Regional Workshop on the Building of Sustainable National Greenhouse Gas Inventory Management Systems, and the use of the 2006 IPCC Guidelines for National Greenhouse Gas Inventories</a:t>
            </a:r>
            <a:r>
              <a:rPr lang="en-IE" sz="1600" dirty="0"/>
              <a:t> (</a:t>
            </a:r>
            <a:r>
              <a:rPr lang="en-IE" sz="1600" dirty="0" err="1"/>
              <a:t>Swakopmund</a:t>
            </a:r>
            <a:r>
              <a:rPr lang="en-IE" sz="1600" dirty="0"/>
              <a:t>, Namibia, </a:t>
            </a:r>
            <a:r>
              <a:rPr lang="en-IE" sz="1600"/>
              <a:t>24-28 April </a:t>
            </a:r>
            <a:r>
              <a:rPr lang="en-IE" sz="1600" dirty="0"/>
              <a:t>2017);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have not been subject to a formal IPCC review process  </a:t>
            </a:r>
            <a:r>
              <a:rPr lang="en-IE" sz="1600" dirty="0">
                <a:hlinkClick r:id="rId2"/>
              </a:rPr>
              <a:t>http://www.ipcc.ch/pdf/ipcc-principles/ipcc-principles-appendix-a-final.pdf</a:t>
            </a:r>
            <a:r>
              <a:rPr lang="en-IE" sz="1600" dirty="0"/>
              <a:t>; and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will be updated from time to time.</a:t>
            </a:r>
          </a:p>
          <a:p>
            <a:r>
              <a:rPr lang="en-IE" sz="1600" dirty="0"/>
              <a:t>If you wish to use these presentation materials in some way or other (e.g., use some or all of these slides in your presentation at a workshop), please inform the TFI TSU through </a:t>
            </a:r>
            <a:r>
              <a:rPr lang="en-IE" sz="1600" dirty="0">
                <a:hlinkClick r:id="rId3"/>
              </a:rPr>
              <a:t>http://www.ipcc-nggip.iges.or.jp/mail</a:t>
            </a:r>
            <a:r>
              <a:rPr lang="en-IE" sz="1600" dirty="0"/>
              <a:t>. Also read the notes in the following websites.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Copyright: </a:t>
            </a:r>
            <a:r>
              <a:rPr lang="en-IE" sz="1600" dirty="0">
                <a:hlinkClick r:id="rId4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Disclaimer: </a:t>
            </a:r>
            <a:r>
              <a:rPr lang="en-IE" sz="1600" dirty="0">
                <a:hlinkClick r:id="rId5"/>
              </a:rPr>
              <a:t>http://www.ipcc.ch/home_disclaimer.shtml</a:t>
            </a:r>
            <a:endParaRPr lang="en-IE" sz="1600" dirty="0"/>
          </a:p>
          <a:p>
            <a:r>
              <a:rPr lang="en-US" sz="1600" dirty="0"/>
              <a:t>The CGE acknowledges the inputs from, and expresses its appreciation to, the IPCC TFI TSU.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113" y="5709339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9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941924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/>
              <a:t>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5987"/>
            <a:ext cx="7941924" cy="445856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The IPCC Inventory Software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implements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the 2006 IPCC Guidelines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National Greenhouse Gas Inventories. It can also be used for reporting under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the 1996 IPCC Guidelines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en-GB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allows countries to utilise the improvements in the methodologies and default values since 1996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IPCC launched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IPCC Inventory Software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2012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latest officially published version is available from: </a:t>
            </a:r>
            <a:r>
              <a:rPr lang="en-GB" altLang="ja-JP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http://www.ipcc-nggip.iges.or.jp/software/index.html</a:t>
            </a:r>
            <a:endParaRPr lang="en-GB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18" y="6286494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8907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3017"/>
            <a:ext cx="8229600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/>
              <a:t>IPCC</a:t>
            </a: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en-GB" altLang="ja-JP" dirty="0"/>
              <a:t>Inventory Software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1048768"/>
            <a:ext cx="7992889" cy="56416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IPCC Inventory Software can assist inventory compilers in using the IPCC Guidelines</a:t>
            </a:r>
          </a:p>
          <a:p>
            <a:pPr marL="0" indent="0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stand alone software with modest hardware requirements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entry in worksheets following the 2006 IPCC Guidelines for ease-of-use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can be used for the whole inventory or just individual categories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allows different parts of the inventory to be developed simultaneously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used when reporting 1996 or 2006 Guidelines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provides default data from the 2006 IPCC Guidelines but gives users the flexibility to use their own country-specific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includes Uncertainty and Key Category Analysis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aids QA/QC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outputs in non-Annex I National Communications format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FREE!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6416" y="6339109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6451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Software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latin typeface="+mj-lt"/>
              </a:rPr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3665130" y="3076600"/>
            <a:ext cx="1883121" cy="1305237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Worksheets for data entry</a:t>
            </a:r>
          </a:p>
        </p:txBody>
      </p:sp>
      <p:sp>
        <p:nvSpPr>
          <p:cNvPr id="7" name="Hexagon 6"/>
          <p:cNvSpPr/>
          <p:nvPr/>
        </p:nvSpPr>
        <p:spPr>
          <a:xfrm>
            <a:off x="2118492" y="3729219"/>
            <a:ext cx="1883121" cy="1305237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Data Managers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Land Types and Livestock</a:t>
            </a:r>
          </a:p>
        </p:txBody>
      </p:sp>
      <p:sp>
        <p:nvSpPr>
          <p:cNvPr id="8" name="Hexagon 7"/>
          <p:cNvSpPr/>
          <p:nvPr/>
        </p:nvSpPr>
        <p:spPr>
          <a:xfrm>
            <a:off x="3665130" y="1774437"/>
            <a:ext cx="1883121" cy="1305237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Administration functions: Country, Users, Years</a:t>
            </a:r>
          </a:p>
        </p:txBody>
      </p:sp>
      <p:sp>
        <p:nvSpPr>
          <p:cNvPr id="9" name="Hexagon 8"/>
          <p:cNvSpPr/>
          <p:nvPr/>
        </p:nvSpPr>
        <p:spPr>
          <a:xfrm>
            <a:off x="5222328" y="2424788"/>
            <a:ext cx="1883121" cy="130523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QA/QC: Uncertainty analysis, KCA, Reference Approach</a:t>
            </a:r>
          </a:p>
        </p:txBody>
      </p:sp>
      <p:sp>
        <p:nvSpPr>
          <p:cNvPr id="10" name="Hexagon 9"/>
          <p:cNvSpPr/>
          <p:nvPr/>
        </p:nvSpPr>
        <p:spPr>
          <a:xfrm>
            <a:off x="5222328" y="3729219"/>
            <a:ext cx="1883121" cy="1305237"/>
          </a:xfrm>
          <a:prstGeom prst="hexagon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Data Export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</p:txBody>
      </p:sp>
      <p:sp>
        <p:nvSpPr>
          <p:cNvPr id="11" name="Hexagon 10"/>
          <p:cNvSpPr/>
          <p:nvPr/>
        </p:nvSpPr>
        <p:spPr>
          <a:xfrm>
            <a:off x="3665129" y="4381837"/>
            <a:ext cx="1883121" cy="1305237"/>
          </a:xfrm>
          <a:prstGeom prst="hexagon">
            <a:avLst/>
          </a:prstGeom>
          <a:solidFill>
            <a:srgbClr val="FF9999"/>
          </a:solidFill>
          <a:ln>
            <a:solidFill>
              <a:srgbClr val="FF7C8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Data Archive</a:t>
            </a:r>
          </a:p>
        </p:txBody>
      </p:sp>
      <p:sp>
        <p:nvSpPr>
          <p:cNvPr id="12" name="Hexagon 11"/>
          <p:cNvSpPr/>
          <p:nvPr/>
        </p:nvSpPr>
        <p:spPr>
          <a:xfrm>
            <a:off x="2109439" y="2423982"/>
            <a:ext cx="1883121" cy="1305237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Contains default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64774" y="6309320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15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228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85875" y="6572250"/>
            <a:ext cx="642938" cy="285750"/>
          </a:xfrm>
          <a:prstGeom prst="rect">
            <a:avLst/>
          </a:prstGeom>
        </p:spPr>
        <p:txBody>
          <a:bodyPr/>
          <a:lstStyle/>
          <a:p>
            <a:fld id="{67ED7F18-2BC7-4F60-835E-6B9180128011}" type="slidenum"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13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ular Callout 7"/>
          <p:cNvSpPr/>
          <p:nvPr/>
        </p:nvSpPr>
        <p:spPr>
          <a:xfrm>
            <a:off x="1238250" y="2946400"/>
            <a:ext cx="2063750" cy="762000"/>
          </a:xfrm>
          <a:prstGeom prst="wedgeRectCallout">
            <a:avLst>
              <a:gd name="adj1" fmla="val -70987"/>
              <a:gd name="adj2" fmla="val -17584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list of categories</a:t>
            </a:r>
          </a:p>
        </p:txBody>
      </p:sp>
      <p:sp>
        <p:nvSpPr>
          <p:cNvPr id="11" name="Rectangular Callout 8"/>
          <p:cNvSpPr/>
          <p:nvPr/>
        </p:nvSpPr>
        <p:spPr>
          <a:xfrm>
            <a:off x="4334932" y="3959577"/>
            <a:ext cx="2249311" cy="1045560"/>
          </a:xfrm>
          <a:prstGeom prst="wedgeRectCallout">
            <a:avLst>
              <a:gd name="adj1" fmla="val 13445"/>
              <a:gd name="adj2" fmla="val -109576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Worksheet-based calculations follow 2006 Guidelines</a:t>
            </a:r>
          </a:p>
        </p:txBody>
      </p:sp>
      <p:sp>
        <p:nvSpPr>
          <p:cNvPr id="12" name="Rectangular Callout 9"/>
          <p:cNvSpPr/>
          <p:nvPr/>
        </p:nvSpPr>
        <p:spPr>
          <a:xfrm>
            <a:off x="4334932" y="2582333"/>
            <a:ext cx="875241" cy="728133"/>
          </a:xfrm>
          <a:prstGeom prst="wedgeRectCallout">
            <a:avLst>
              <a:gd name="adj1" fmla="val -144441"/>
              <a:gd name="adj2" fmla="val -70166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Entry</a:t>
            </a:r>
          </a:p>
        </p:txBody>
      </p:sp>
      <p:sp>
        <p:nvSpPr>
          <p:cNvPr id="14" name="Rectangular Callout 11"/>
          <p:cNvSpPr/>
          <p:nvPr/>
        </p:nvSpPr>
        <p:spPr>
          <a:xfrm>
            <a:off x="6942667" y="4447822"/>
            <a:ext cx="1608667" cy="762000"/>
          </a:xfrm>
          <a:prstGeom prst="wedgeRectCallout">
            <a:avLst>
              <a:gd name="adj1" fmla="val -107090"/>
              <a:gd name="adj2" fmla="val 14248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Display</a:t>
            </a:r>
          </a:p>
        </p:txBody>
      </p:sp>
      <p:sp>
        <p:nvSpPr>
          <p:cNvPr id="15" name="Rectangular Callout 12"/>
          <p:cNvSpPr/>
          <p:nvPr/>
        </p:nvSpPr>
        <p:spPr>
          <a:xfrm>
            <a:off x="4739180" y="694153"/>
            <a:ext cx="2598450" cy="381000"/>
          </a:xfrm>
          <a:prstGeom prst="wedgeRectCallout">
            <a:avLst>
              <a:gd name="adj1" fmla="val -111732"/>
              <a:gd name="adj2" fmla="val -59634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Category: Energy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-29543" y="124365"/>
            <a:ext cx="4612408" cy="2473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210173" y="181169"/>
            <a:ext cx="1656465" cy="381000"/>
          </a:xfrm>
          <a:prstGeom prst="wedgeRectCallout">
            <a:avLst>
              <a:gd name="adj1" fmla="val -87520"/>
              <a:gd name="adj2" fmla="val -3042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menu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-76200" y="6669552"/>
            <a:ext cx="6140417" cy="1877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1"/>
          <p:cNvSpPr/>
          <p:nvPr/>
        </p:nvSpPr>
        <p:spPr>
          <a:xfrm>
            <a:off x="457200" y="4588418"/>
            <a:ext cx="2502568" cy="1486824"/>
          </a:xfrm>
          <a:prstGeom prst="wedgeRectCallout">
            <a:avLst>
              <a:gd name="adj1" fmla="val 58200"/>
              <a:gd name="adj2" fmla="val 86173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bar contains useful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country, inventory year</a:t>
            </a:r>
          </a:p>
        </p:txBody>
      </p:sp>
    </p:spTree>
    <p:extLst>
      <p:ext uri="{BB962C8B-B14F-4D97-AF65-F5344CB8AC3E}">
        <p14:creationId xmlns:p14="http://schemas.microsoft.com/office/powerpoint/2010/main" val="12747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3" grpId="0" animBg="1"/>
      <p:bldP spid="13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1285875" y="6572250"/>
            <a:ext cx="642938" cy="285750"/>
          </a:xfrm>
          <a:prstGeom prst="rect">
            <a:avLst/>
          </a:prstGeom>
        </p:spPr>
        <p:txBody>
          <a:bodyPr/>
          <a:lstStyle/>
          <a:p>
            <a:fld id="{67ED7F18-2BC7-4F60-835E-6B9180128011}" type="slidenum"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" y="0"/>
            <a:ext cx="9177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ular Callout 10"/>
          <p:cNvSpPr/>
          <p:nvPr/>
        </p:nvSpPr>
        <p:spPr>
          <a:xfrm>
            <a:off x="6349486" y="3320431"/>
            <a:ext cx="2658794" cy="1467470"/>
          </a:xfrm>
          <a:prstGeom prst="wedgeRectCallout">
            <a:avLst>
              <a:gd name="adj1" fmla="val -84905"/>
              <a:gd name="adj2" fmla="val -11116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Defaults Available: can be over-written with country specific data</a:t>
            </a:r>
          </a:p>
        </p:txBody>
      </p:sp>
      <p:sp>
        <p:nvSpPr>
          <p:cNvPr id="12" name="Rectangular Callout 10"/>
          <p:cNvSpPr/>
          <p:nvPr/>
        </p:nvSpPr>
        <p:spPr>
          <a:xfrm>
            <a:off x="4053738" y="797404"/>
            <a:ext cx="1896533" cy="795867"/>
          </a:xfrm>
          <a:prstGeom prst="wedgeRectCallout">
            <a:avLst>
              <a:gd name="adj1" fmla="val -42287"/>
              <a:gd name="adj2" fmla="val 15047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Notation Keys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sp>
        <p:nvSpPr>
          <p:cNvPr id="13" name="Rectangular Callout 10"/>
          <p:cNvSpPr/>
          <p:nvPr/>
        </p:nvSpPr>
        <p:spPr>
          <a:xfrm>
            <a:off x="4571485" y="5588001"/>
            <a:ext cx="1778001" cy="953910"/>
          </a:xfrm>
          <a:prstGeom prst="wedgeRectCallout">
            <a:avLst>
              <a:gd name="adj1" fmla="val 126837"/>
              <a:gd name="adj2" fmla="val -10028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Data Entry</a:t>
            </a:r>
          </a:p>
        </p:txBody>
      </p:sp>
      <p:sp>
        <p:nvSpPr>
          <p:cNvPr id="16" name="Rectangular Callout 10"/>
          <p:cNvSpPr/>
          <p:nvPr/>
        </p:nvSpPr>
        <p:spPr>
          <a:xfrm>
            <a:off x="2590285" y="3922890"/>
            <a:ext cx="1778001" cy="953910"/>
          </a:xfrm>
          <a:prstGeom prst="wedgeRectCallout">
            <a:avLst>
              <a:gd name="adj1" fmla="val 142075"/>
              <a:gd name="adj2" fmla="val 7485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</a:p>
        </p:txBody>
      </p:sp>
    </p:spTree>
    <p:extLst>
      <p:ext uri="{BB962C8B-B14F-4D97-AF65-F5344CB8AC3E}">
        <p14:creationId xmlns:p14="http://schemas.microsoft.com/office/powerpoint/2010/main" val="814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8" y="50548"/>
            <a:ext cx="7932198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/>
              <a:t>Reports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07490" y="4400234"/>
            <a:ext cx="7634795" cy="7429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Note:   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All reports can be exported as MS Excel file</a:t>
            </a:r>
            <a:endParaRPr lang="ja-JP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40000"/>
              </a:spcBef>
              <a:buNone/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73915"/>
              </p:ext>
            </p:extLst>
          </p:nvPr>
        </p:nvGraphicFramePr>
        <p:xfrm>
          <a:off x="851886" y="1472655"/>
          <a:ext cx="7664480" cy="24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3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1.A.1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summary</a:t>
                      </a:r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96"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Sectoral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1.A.1.a.ii </a:t>
                      </a:r>
                    </a:p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(most disaggregated level)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Emissions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96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1.A.1.a.ii </a:t>
                      </a:r>
                    </a:p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(most disaggregated level)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data Emissions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28334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8</a:t>
            </a: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958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13625" cy="1008062"/>
          </a:xfrm>
        </p:spPr>
        <p:txBody>
          <a:bodyPr/>
          <a:lstStyle/>
          <a:p>
            <a:r>
              <a:rPr lang="en-US" altLang="ja-JP" dirty="0"/>
              <a:t>Non-Annex I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dirty="0"/>
              <a:t>Reporting</a:t>
            </a:r>
            <a:r>
              <a:rPr lang="ja-JP" altLang="en-US" dirty="0"/>
              <a:t> </a:t>
            </a:r>
            <a:r>
              <a:rPr lang="en-US" altLang="ja-JP" dirty="0"/>
              <a:t>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72" y="1412776"/>
            <a:ext cx="7634287" cy="3657600"/>
          </a:xfrm>
        </p:spPr>
        <p:txBody>
          <a:bodyPr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The IPCC Inventory Software follows the format of Tables in Annex to Decision 17/CP.8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Guidelines for the preparation of National Communications from Parties not included in Annex I to the Convention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Main Menu </a:t>
            </a:r>
          </a:p>
          <a:p>
            <a:pPr marL="800100" lvl="2" indent="0"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→ Export/Import </a:t>
            </a:r>
          </a:p>
          <a:p>
            <a:pPr marL="1714500" lvl="4" indent="0"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→ NAI Reporting Tables</a:t>
            </a:r>
          </a:p>
          <a:p>
            <a:pPr marL="0" indent="0">
              <a:buNone/>
            </a:pPr>
            <a:endParaRPr lang="en-US" altLang="ja-JP" b="1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28459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cs typeface="Arial"/>
              </a:rPr>
              <a:t>9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32392894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XPNSPWEK3DPS-467863604-212</_dlc_DocId>
    <_dlc_DocIdUrl xmlns="fd44d591-518f-414d-9c58-168d47e8a02c">
      <Url>https://process.unfccc.int/sites/CGE/_layouts/DocIdRedir.aspx?ID=XPNSPWEK3DPS-467863604-212</Url>
      <Description>XPNSPWEK3DPS-467863604-212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290DD-6F94-42CD-9355-D6CD48EE5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1639F-9EA5-4A3D-B23A-71E464C9028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1F0449-EBE6-4873-A50A-80DB36A939D2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C709DB4-A416-44B0-BF84-F34C1E5413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1114</Words>
  <Application>Microsoft Office PowerPoint</Application>
  <PresentationFormat>On-screen Show (4:3)</PresentationFormat>
  <Paragraphs>190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Narrow</vt:lpstr>
      <vt:lpstr>Courier New</vt:lpstr>
      <vt:lpstr>Wingdings</vt:lpstr>
      <vt:lpstr> UNFCCC PowerPoint</vt:lpstr>
      <vt:lpstr>UNFCCC quote</vt:lpstr>
      <vt:lpstr>UNFCCC_Master 70pt title</vt:lpstr>
      <vt:lpstr>      </vt:lpstr>
      <vt:lpstr>Foreword, Copyright and Disclaimer</vt:lpstr>
      <vt:lpstr>Introduction</vt:lpstr>
      <vt:lpstr>IPCC Inventory Software</vt:lpstr>
      <vt:lpstr>Software Functions</vt:lpstr>
      <vt:lpstr>PowerPoint Presentation</vt:lpstr>
      <vt:lpstr>PowerPoint Presentation</vt:lpstr>
      <vt:lpstr>Reports</vt:lpstr>
      <vt:lpstr>Non-Annex I Reporting Table</vt:lpstr>
      <vt:lpstr>Non-Annex I Reporting Table</vt:lpstr>
      <vt:lpstr>Tools</vt:lpstr>
      <vt:lpstr>Tools</vt:lpstr>
      <vt:lpstr>Other basic operations - Year</vt:lpstr>
      <vt:lpstr>Other basic operations - Export</vt:lpstr>
      <vt:lpstr>Multiple Users</vt:lpstr>
      <vt:lpstr>Support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2017-10-11T11:49:18Z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df13e156-4d05-47a2-a741-a7a0de219464</vt:lpwstr>
  </property>
</Properties>
</file>