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3651" r:id="rId6"/>
    <p:sldMasterId id="2147483652" r:id="rId7"/>
  </p:sldMasterIdLst>
  <p:notesMasterIdLst>
    <p:notesMasterId r:id="rId38"/>
  </p:notesMasterIdLst>
  <p:handoutMasterIdLst>
    <p:handoutMasterId r:id="rId39"/>
  </p:handoutMasterIdLst>
  <p:sldIdLst>
    <p:sldId id="335" r:id="rId8"/>
    <p:sldId id="364" r:id="rId9"/>
    <p:sldId id="337" r:id="rId10"/>
    <p:sldId id="338" r:id="rId11"/>
    <p:sldId id="339" r:id="rId12"/>
    <p:sldId id="340" r:id="rId13"/>
    <p:sldId id="341" r:id="rId14"/>
    <p:sldId id="342" r:id="rId15"/>
    <p:sldId id="343" r:id="rId16"/>
    <p:sldId id="344" r:id="rId17"/>
    <p:sldId id="345" r:id="rId18"/>
    <p:sldId id="346" r:id="rId19"/>
    <p:sldId id="347" r:id="rId20"/>
    <p:sldId id="348" r:id="rId21"/>
    <p:sldId id="349" r:id="rId22"/>
    <p:sldId id="350" r:id="rId23"/>
    <p:sldId id="351"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266" r:id="rId37"/>
  </p:sldIdLst>
  <p:sldSz cx="9144000" cy="6858000" type="screen4x3"/>
  <p:notesSz cx="6985000" cy="9283700"/>
  <p:defaultTextStyle>
    <a:defPPr>
      <a:defRPr lang="en-GB"/>
    </a:defPPr>
    <a:lvl1pPr algn="l" rtl="0" fontAlgn="base">
      <a:spcBef>
        <a:spcPct val="50000"/>
      </a:spcBef>
      <a:spcAft>
        <a:spcPct val="0"/>
      </a:spcAft>
      <a:defRPr sz="1500" kern="1200">
        <a:solidFill>
          <a:schemeClr val="tx1"/>
        </a:solidFill>
        <a:latin typeface="Arial" charset="0"/>
        <a:ea typeface="+mn-ea"/>
        <a:cs typeface="+mn-cs"/>
      </a:defRPr>
    </a:lvl1pPr>
    <a:lvl2pPr marL="457200" algn="l" rtl="0" fontAlgn="base">
      <a:spcBef>
        <a:spcPct val="50000"/>
      </a:spcBef>
      <a:spcAft>
        <a:spcPct val="0"/>
      </a:spcAft>
      <a:defRPr sz="1500" kern="1200">
        <a:solidFill>
          <a:schemeClr val="tx1"/>
        </a:solidFill>
        <a:latin typeface="Arial" charset="0"/>
        <a:ea typeface="+mn-ea"/>
        <a:cs typeface="+mn-cs"/>
      </a:defRPr>
    </a:lvl2pPr>
    <a:lvl3pPr marL="914400" algn="l" rtl="0" fontAlgn="base">
      <a:spcBef>
        <a:spcPct val="50000"/>
      </a:spcBef>
      <a:spcAft>
        <a:spcPct val="0"/>
      </a:spcAft>
      <a:defRPr sz="1500" kern="1200">
        <a:solidFill>
          <a:schemeClr val="tx1"/>
        </a:solidFill>
        <a:latin typeface="Arial" charset="0"/>
        <a:ea typeface="+mn-ea"/>
        <a:cs typeface="+mn-cs"/>
      </a:defRPr>
    </a:lvl3pPr>
    <a:lvl4pPr marL="1371600" algn="l" rtl="0" fontAlgn="base">
      <a:spcBef>
        <a:spcPct val="50000"/>
      </a:spcBef>
      <a:spcAft>
        <a:spcPct val="0"/>
      </a:spcAft>
      <a:defRPr sz="1500" kern="1200">
        <a:solidFill>
          <a:schemeClr val="tx1"/>
        </a:solidFill>
        <a:latin typeface="Arial" charset="0"/>
        <a:ea typeface="+mn-ea"/>
        <a:cs typeface="+mn-cs"/>
      </a:defRPr>
    </a:lvl4pPr>
    <a:lvl5pPr marL="1828800" algn="l" rtl="0" fontAlgn="base">
      <a:spcBef>
        <a:spcPct val="50000"/>
      </a:spcBef>
      <a:spcAft>
        <a:spcPct val="0"/>
      </a:spcAft>
      <a:defRPr sz="1500" kern="1200">
        <a:solidFill>
          <a:schemeClr val="tx1"/>
        </a:solidFill>
        <a:latin typeface="Arial" charset="0"/>
        <a:ea typeface="+mn-ea"/>
        <a:cs typeface="+mn-cs"/>
      </a:defRPr>
    </a:lvl5pPr>
    <a:lvl6pPr marL="2286000" algn="l" defTabSz="914400" rtl="0" eaLnBrk="1" latinLnBrk="0" hangingPunct="1">
      <a:defRPr sz="1500" kern="1200">
        <a:solidFill>
          <a:schemeClr val="tx1"/>
        </a:solidFill>
        <a:latin typeface="Arial" charset="0"/>
        <a:ea typeface="+mn-ea"/>
        <a:cs typeface="+mn-cs"/>
      </a:defRPr>
    </a:lvl6pPr>
    <a:lvl7pPr marL="2743200" algn="l" defTabSz="914400" rtl="0" eaLnBrk="1" latinLnBrk="0" hangingPunct="1">
      <a:defRPr sz="1500" kern="1200">
        <a:solidFill>
          <a:schemeClr val="tx1"/>
        </a:solidFill>
        <a:latin typeface="Arial" charset="0"/>
        <a:ea typeface="+mn-ea"/>
        <a:cs typeface="+mn-cs"/>
      </a:defRPr>
    </a:lvl7pPr>
    <a:lvl8pPr marL="3200400" algn="l" defTabSz="914400" rtl="0" eaLnBrk="1" latinLnBrk="0" hangingPunct="1">
      <a:defRPr sz="1500" kern="1200">
        <a:solidFill>
          <a:schemeClr val="tx1"/>
        </a:solidFill>
        <a:latin typeface="Arial" charset="0"/>
        <a:ea typeface="+mn-ea"/>
        <a:cs typeface="+mn-cs"/>
      </a:defRPr>
    </a:lvl8pPr>
    <a:lvl9pPr marL="3657600" algn="l" defTabSz="914400" rtl="0" eaLnBrk="1" latinLnBrk="0" hangingPunct="1">
      <a:defRPr sz="15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4D4D4D"/>
    <a:srgbClr val="5F5F5F"/>
    <a:srgbClr val="777777"/>
    <a:srgbClr val="808080"/>
    <a:srgbClr val="1960AB"/>
    <a:srgbClr val="FFFFFF"/>
    <a:srgbClr val="6C54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03" autoAdjust="0"/>
    <p:restoredTop sz="96370" autoAdjust="0"/>
  </p:normalViewPr>
  <p:slideViewPr>
    <p:cSldViewPr>
      <p:cViewPr varScale="1">
        <p:scale>
          <a:sx n="111" d="100"/>
          <a:sy n="111" d="100"/>
        </p:scale>
        <p:origin x="2202" y="96"/>
      </p:cViewPr>
      <p:guideLst>
        <p:guide orient="horz" pos="2160"/>
        <p:guide pos="2880"/>
      </p:guideLst>
    </p:cSldViewPr>
  </p:slideViewPr>
  <p:notesTextViewPr>
    <p:cViewPr>
      <p:scale>
        <a:sx n="1" d="1"/>
        <a:sy n="1" d="1"/>
      </p:scale>
      <p:origin x="0" y="0"/>
    </p:cViewPr>
  </p:notesTextViewPr>
  <p:sorterViewPr>
    <p:cViewPr>
      <p:scale>
        <a:sx n="190" d="100"/>
        <a:sy n="190" d="100"/>
      </p:scale>
      <p:origin x="0" y="4548"/>
    </p:cViewPr>
  </p:sorterViewPr>
  <p:notesViewPr>
    <p:cSldViewPr>
      <p:cViewPr varScale="1">
        <p:scale>
          <a:sx n="55" d="100"/>
          <a:sy n="55" d="100"/>
        </p:scale>
        <p:origin x="-2832" y="-78"/>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23" name="Line 7"/>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6026" name="Line 1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pic>
        <p:nvPicPr>
          <p:cNvPr id="6"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8758" y="8671061"/>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Header Placeholder 3"/>
          <p:cNvSpPr>
            <a:spLocks noGrp="1"/>
          </p:cNvSpPr>
          <p:nvPr>
            <p:ph type="hdr" sz="quarter"/>
          </p:nvPr>
        </p:nvSpPr>
        <p:spPr>
          <a:xfrm>
            <a:off x="0" y="1"/>
            <a:ext cx="3027042" cy="463681"/>
          </a:xfrm>
          <a:prstGeom prst="rect">
            <a:avLst/>
          </a:prstGeom>
        </p:spPr>
        <p:txBody>
          <a:bodyPr vert="horz" lIns="88093" tIns="44047" rIns="88093" bIns="44047" rtlCol="0"/>
          <a:lstStyle>
            <a:lvl1pPr algn="l">
              <a:defRPr sz="1200"/>
            </a:lvl1pPr>
          </a:lstStyle>
          <a:p>
            <a:endParaRPr lang="en-GB" dirty="0"/>
          </a:p>
        </p:txBody>
      </p:sp>
    </p:spTree>
    <p:extLst>
      <p:ext uri="{BB962C8B-B14F-4D97-AF65-F5344CB8AC3E}">
        <p14:creationId xmlns:p14="http://schemas.microsoft.com/office/powerpoint/2010/main" val="2807914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Rectangle 4"/>
          <p:cNvSpPr>
            <a:spLocks noGrp="1" noRot="1" noChangeAspect="1" noChangeArrowheads="1" noTextEdit="1"/>
          </p:cNvSpPr>
          <p:nvPr>
            <p:ph type="sldImg" idx="2"/>
          </p:nvPr>
        </p:nvSpPr>
        <p:spPr bwMode="auto">
          <a:xfrm>
            <a:off x="1169988" y="696913"/>
            <a:ext cx="4645025" cy="34829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930917" y="4410730"/>
            <a:ext cx="5123167" cy="417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23" tIns="47710" rIns="95423" bIns="4771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5011" name="Line 19"/>
          <p:cNvSpPr>
            <a:spLocks noChangeShapeType="1"/>
          </p:cNvSpPr>
          <p:nvPr/>
        </p:nvSpPr>
        <p:spPr bwMode="auto">
          <a:xfrm>
            <a:off x="488889" y="364322"/>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2" name="Line 20"/>
          <p:cNvSpPr>
            <a:spLocks noChangeShapeType="1"/>
          </p:cNvSpPr>
          <p:nvPr/>
        </p:nvSpPr>
        <p:spPr bwMode="auto">
          <a:xfrm>
            <a:off x="488889" y="8644339"/>
            <a:ext cx="6007225" cy="144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93" tIns="44047" rIns="88093" bIns="44047"/>
          <a:lstStyle/>
          <a:p>
            <a:endParaRPr lang="en-GB" dirty="0"/>
          </a:p>
        </p:txBody>
      </p:sp>
      <p:sp>
        <p:nvSpPr>
          <p:cNvPr id="85013" name="Rectangle 21"/>
          <p:cNvSpPr>
            <a:spLocks noGrp="1" noChangeArrowheads="1"/>
          </p:cNvSpPr>
          <p:nvPr>
            <p:ph type="hdr" sz="quarter"/>
          </p:nvPr>
        </p:nvSpPr>
        <p:spPr bwMode="auto">
          <a:xfrm>
            <a:off x="482641" y="139681"/>
            <a:ext cx="6005663" cy="1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defTabSz="952815">
              <a:spcBef>
                <a:spcPct val="0"/>
              </a:spcBef>
              <a:defRPr sz="1200">
                <a:cs typeface="Arial" charset="0"/>
              </a:defRPr>
            </a:lvl1pPr>
          </a:lstStyle>
          <a:p>
            <a:r>
              <a:rPr lang="en-GB" dirty="0"/>
              <a:t>Presentation title</a:t>
            </a:r>
          </a:p>
        </p:txBody>
      </p:sp>
      <p:pic>
        <p:nvPicPr>
          <p:cNvPr id="8" name="Picture 42" descr="unfccc-letter-es-e-heade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888" y="8644339"/>
            <a:ext cx="63883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266967"/>
      </p:ext>
    </p:extLst>
  </p:cSld>
  <p:clrMap bg1="lt1" tx1="dk1" bg2="lt2" tx2="dk2" accent1="accent1" accent2="accent2" accent3="accent3" accent4="accent4" accent5="accent5" accent6="accent6" hlink="hlink" folHlink="folHlink"/>
  <p:hf ftr="0" dt="0"/>
  <p:notesStyle>
    <a:lvl1pPr marL="271463" indent="-271463" algn="l" rtl="0" fontAlgn="base">
      <a:spcBef>
        <a:spcPct val="30000"/>
      </a:spcBef>
      <a:spcAft>
        <a:spcPct val="0"/>
      </a:spcAft>
      <a:buChar char="•"/>
      <a:defRPr sz="1200" kern="1200">
        <a:solidFill>
          <a:schemeClr val="tx1"/>
        </a:solidFill>
        <a:latin typeface="Arial" charset="0"/>
        <a:ea typeface="+mn-ea"/>
        <a:cs typeface="Arial" charset="0"/>
      </a:defRPr>
    </a:lvl1pPr>
    <a:lvl2pPr marL="546100" indent="-273050" algn="l" rtl="0" fontAlgn="base">
      <a:spcBef>
        <a:spcPct val="30000"/>
      </a:spcBef>
      <a:spcAft>
        <a:spcPct val="0"/>
      </a:spcAft>
      <a:buChar char="•"/>
      <a:defRPr sz="1200" kern="1200">
        <a:solidFill>
          <a:schemeClr val="tx1"/>
        </a:solidFill>
        <a:latin typeface="Arial" charset="0"/>
        <a:ea typeface="+mn-ea"/>
        <a:cs typeface="Arial" charset="0"/>
      </a:defRPr>
    </a:lvl2pPr>
    <a:lvl3pPr marL="800100" indent="-252413" algn="l" rtl="0" fontAlgn="base">
      <a:spcBef>
        <a:spcPct val="30000"/>
      </a:spcBef>
      <a:spcAft>
        <a:spcPct val="0"/>
      </a:spcAft>
      <a:buChar char="•"/>
      <a:defRPr sz="1200" kern="1200">
        <a:solidFill>
          <a:schemeClr val="tx1"/>
        </a:solidFill>
        <a:latin typeface="Arial" charset="0"/>
        <a:ea typeface="+mn-ea"/>
        <a:cs typeface="Arial" charset="0"/>
      </a:defRPr>
    </a:lvl3pPr>
    <a:lvl4pPr marL="1073150" indent="-271463" algn="l" rtl="0" fontAlgn="base">
      <a:spcBef>
        <a:spcPct val="30000"/>
      </a:spcBef>
      <a:spcAft>
        <a:spcPct val="0"/>
      </a:spcAft>
      <a:buChar char="•"/>
      <a:defRPr sz="1200" kern="1200">
        <a:solidFill>
          <a:schemeClr val="tx1"/>
        </a:solidFill>
        <a:latin typeface="Arial" charset="0"/>
        <a:ea typeface="+mn-ea"/>
        <a:cs typeface="Arial" charset="0"/>
      </a:defRPr>
    </a:lvl4pPr>
    <a:lvl5pPr marL="1346200" indent="-271463" algn="l" rtl="0" fontAlgn="base">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71575" y="696913"/>
            <a:ext cx="4645025" cy="3482975"/>
          </a:xfrm>
          <a:ln/>
        </p:spPr>
      </p:sp>
      <p:sp>
        <p:nvSpPr>
          <p:cNvPr id="88067" name="Rectangle 3"/>
          <p:cNvSpPr>
            <a:spLocks noGrp="1" noChangeArrowheads="1"/>
          </p:cNvSpPr>
          <p:nvPr>
            <p:ph type="body" idx="1"/>
          </p:nvPr>
        </p:nvSpPr>
        <p:spPr>
          <a:xfrm>
            <a:off x="930246" y="4411246"/>
            <a:ext cx="5124509" cy="41761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p>
        </p:txBody>
      </p:sp>
    </p:spTree>
    <p:extLst>
      <p:ext uri="{BB962C8B-B14F-4D97-AF65-F5344CB8AC3E}">
        <p14:creationId xmlns:p14="http://schemas.microsoft.com/office/powerpoint/2010/main" val="395896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p>
        </p:txBody>
      </p:sp>
    </p:spTree>
    <p:extLst>
      <p:ext uri="{BB962C8B-B14F-4D97-AF65-F5344CB8AC3E}">
        <p14:creationId xmlns:p14="http://schemas.microsoft.com/office/powerpoint/2010/main" val="475207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p>
        </p:txBody>
      </p:sp>
    </p:spTree>
    <p:extLst>
      <p:ext uri="{BB962C8B-B14F-4D97-AF65-F5344CB8AC3E}">
        <p14:creationId xmlns:p14="http://schemas.microsoft.com/office/powerpoint/2010/main" val="520220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p>
        </p:txBody>
      </p:sp>
    </p:spTree>
    <p:extLst>
      <p:ext uri="{BB962C8B-B14F-4D97-AF65-F5344CB8AC3E}">
        <p14:creationId xmlns:p14="http://schemas.microsoft.com/office/powerpoint/2010/main" val="128415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p>
        </p:txBody>
      </p:sp>
    </p:spTree>
    <p:extLst>
      <p:ext uri="{BB962C8B-B14F-4D97-AF65-F5344CB8AC3E}">
        <p14:creationId xmlns:p14="http://schemas.microsoft.com/office/powerpoint/2010/main" val="399368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p>
        </p:txBody>
      </p:sp>
    </p:spTree>
    <p:extLst>
      <p:ext uri="{BB962C8B-B14F-4D97-AF65-F5344CB8AC3E}">
        <p14:creationId xmlns:p14="http://schemas.microsoft.com/office/powerpoint/2010/main" val="4025915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p>
        </p:txBody>
      </p:sp>
    </p:spTree>
    <p:extLst>
      <p:ext uri="{BB962C8B-B14F-4D97-AF65-F5344CB8AC3E}">
        <p14:creationId xmlns:p14="http://schemas.microsoft.com/office/powerpoint/2010/main" val="4110513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1F812F-6AE6-4F2A-94A3-DA924A35C68C}" type="slidenum">
              <a:rPr lang="en-GB" altLang="ja-JP" smtClean="0"/>
              <a:pPr>
                <a:spcBef>
                  <a:spcPct val="0"/>
                </a:spcBef>
              </a:pPr>
              <a:t>18</a:t>
            </a:fld>
            <a:endParaRPr lang="en-GB" altLang="ja-JP"/>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a:p>
        </p:txBody>
      </p:sp>
    </p:spTree>
    <p:extLst>
      <p:ext uri="{BB962C8B-B14F-4D97-AF65-F5344CB8AC3E}">
        <p14:creationId xmlns:p14="http://schemas.microsoft.com/office/powerpoint/2010/main" val="2888221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C4AF2A-AE99-4A55-8C9F-A26F9759E455}" type="slidenum">
              <a:rPr lang="en-GB" altLang="ja-JP" smtClean="0"/>
              <a:pPr>
                <a:spcBef>
                  <a:spcPct val="0"/>
                </a:spcBef>
              </a:pPr>
              <a:t>19</a:t>
            </a:fld>
            <a:endParaRPr lang="en-GB" altLang="ja-JP"/>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a:p>
        </p:txBody>
      </p:sp>
    </p:spTree>
    <p:extLst>
      <p:ext uri="{BB962C8B-B14F-4D97-AF65-F5344CB8AC3E}">
        <p14:creationId xmlns:p14="http://schemas.microsoft.com/office/powerpoint/2010/main" val="3347474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B64068E-117D-4F73-9827-FB0B504FA481}" type="slidenum">
              <a:rPr lang="en-GB" altLang="ja-JP" smtClean="0"/>
              <a:pPr>
                <a:spcBef>
                  <a:spcPct val="0"/>
                </a:spcBef>
              </a:pPr>
              <a:t>20</a:t>
            </a:fld>
            <a:endParaRPr lang="en-GB" altLang="ja-JP"/>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a:p>
        </p:txBody>
      </p:sp>
    </p:spTree>
    <p:extLst>
      <p:ext uri="{BB962C8B-B14F-4D97-AF65-F5344CB8AC3E}">
        <p14:creationId xmlns:p14="http://schemas.microsoft.com/office/powerpoint/2010/main" val="232526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D18793-CE43-4986-A38D-4DB54D41FA23}" type="slidenum">
              <a:rPr lang="en-GB" altLang="ja-JP" smtClean="0"/>
              <a:pPr>
                <a:spcBef>
                  <a:spcPct val="0"/>
                </a:spcBef>
              </a:pPr>
              <a:t>3</a:t>
            </a:fld>
            <a:endParaRPr lang="en-GB" altLang="ja-JP"/>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578726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a:ln/>
        </p:spPr>
      </p:sp>
      <p:sp>
        <p:nvSpPr>
          <p:cNvPr id="593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593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5DC14A-304E-4F68-AED1-7369C8E8DB55}" type="slidenum">
              <a:rPr lang="en-GB" altLang="ja-JP" smtClean="0"/>
              <a:pPr>
                <a:spcBef>
                  <a:spcPct val="0"/>
                </a:spcBef>
              </a:pPr>
              <a:t>21</a:t>
            </a:fld>
            <a:endParaRPr lang="en-GB" altLang="ja-JP"/>
          </a:p>
        </p:txBody>
      </p:sp>
    </p:spTree>
    <p:extLst>
      <p:ext uri="{BB962C8B-B14F-4D97-AF65-F5344CB8AC3E}">
        <p14:creationId xmlns:p14="http://schemas.microsoft.com/office/powerpoint/2010/main" val="306104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25A7C6-2FEB-47D7-8FED-410A08A54912}" type="slidenum">
              <a:rPr lang="en-GB" altLang="ja-JP" smtClean="0"/>
              <a:pPr>
                <a:spcBef>
                  <a:spcPct val="0"/>
                </a:spcBef>
              </a:pPr>
              <a:t>22</a:t>
            </a:fld>
            <a:endParaRPr lang="en-GB" altLang="ja-JP"/>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a:p>
        </p:txBody>
      </p:sp>
    </p:spTree>
    <p:extLst>
      <p:ext uri="{BB962C8B-B14F-4D97-AF65-F5344CB8AC3E}">
        <p14:creationId xmlns:p14="http://schemas.microsoft.com/office/powerpoint/2010/main" val="4068678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6FF15B-9ADB-4A5B-BD4E-C795E80D3D06}" type="slidenum">
              <a:rPr lang="en-GB" altLang="ja-JP" smtClean="0"/>
              <a:pPr>
                <a:spcBef>
                  <a:spcPct val="0"/>
                </a:spcBef>
              </a:pPr>
              <a:t>23</a:t>
            </a:fld>
            <a:endParaRPr lang="en-GB" altLang="ja-JP"/>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a:p>
        </p:txBody>
      </p:sp>
    </p:spTree>
    <p:extLst>
      <p:ext uri="{BB962C8B-B14F-4D97-AF65-F5344CB8AC3E}">
        <p14:creationId xmlns:p14="http://schemas.microsoft.com/office/powerpoint/2010/main" val="1756887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9E8417-6573-4DFB-B21B-859ADD1BD28D}" type="slidenum">
              <a:rPr lang="en-GB" altLang="ja-JP" smtClean="0"/>
              <a:pPr>
                <a:spcBef>
                  <a:spcPct val="0"/>
                </a:spcBef>
              </a:pPr>
              <a:t>24</a:t>
            </a:fld>
            <a:endParaRPr lang="en-GB" altLang="ja-JP"/>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a:p>
        </p:txBody>
      </p:sp>
    </p:spTree>
    <p:extLst>
      <p:ext uri="{BB962C8B-B14F-4D97-AF65-F5344CB8AC3E}">
        <p14:creationId xmlns:p14="http://schemas.microsoft.com/office/powerpoint/2010/main" val="2457591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377E86-B2CB-41FF-8849-F5ABDA3E6E37}" type="slidenum">
              <a:rPr lang="en-GB" altLang="ja-JP" smtClean="0"/>
              <a:pPr>
                <a:spcBef>
                  <a:spcPct val="0"/>
                </a:spcBef>
              </a:pPr>
              <a:t>25</a:t>
            </a:fld>
            <a:endParaRPr lang="en-GB" altLang="ja-JP"/>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a:p>
        </p:txBody>
      </p:sp>
    </p:spTree>
    <p:extLst>
      <p:ext uri="{BB962C8B-B14F-4D97-AF65-F5344CB8AC3E}">
        <p14:creationId xmlns:p14="http://schemas.microsoft.com/office/powerpoint/2010/main" val="2032284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DE3F6F-AECC-48B9-9836-B7CF109002C1}" type="slidenum">
              <a:rPr lang="en-GB" altLang="ja-JP" smtClean="0"/>
              <a:pPr>
                <a:spcBef>
                  <a:spcPct val="0"/>
                </a:spcBef>
              </a:pPr>
              <a:t>26</a:t>
            </a:fld>
            <a:endParaRPr lang="en-GB" altLang="ja-JP"/>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ja-JP"/>
          </a:p>
        </p:txBody>
      </p:sp>
    </p:spTree>
    <p:extLst>
      <p:ext uri="{BB962C8B-B14F-4D97-AF65-F5344CB8AC3E}">
        <p14:creationId xmlns:p14="http://schemas.microsoft.com/office/powerpoint/2010/main" val="32412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5054C4C-4E45-47CC-9595-FA4EB7DCD68D}" type="slidenum">
              <a:rPr lang="en-GB" altLang="ja-JP" smtClean="0"/>
              <a:pPr>
                <a:spcBef>
                  <a:spcPct val="0"/>
                </a:spcBef>
              </a:pPr>
              <a:t>27</a:t>
            </a:fld>
            <a:endParaRPr lang="en-GB" altLang="ja-JP"/>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573420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BE152-DE3A-473C-8CC8-8E052795B0E4}" type="slidenum">
              <a:rPr lang="en-GB" altLang="ja-JP" smtClean="0"/>
              <a:pPr>
                <a:spcBef>
                  <a:spcPct val="0"/>
                </a:spcBef>
              </a:pPr>
              <a:t>28</a:t>
            </a:fld>
            <a:endParaRPr lang="en-GB" altLang="ja-JP"/>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899189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E3505B-90BA-4965-B276-C639B5C5EFB2}" type="slidenum">
              <a:rPr lang="en-GB" altLang="ja-JP" smtClean="0"/>
              <a:pPr>
                <a:spcBef>
                  <a:spcPct val="0"/>
                </a:spcBef>
              </a:pPr>
              <a:t>29</a:t>
            </a:fld>
            <a:endParaRPr lang="en-GB" altLang="ja-JP"/>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974180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GB"/>
              <a:t>Presentation title</a:t>
            </a:r>
            <a:endParaRPr lang="en-GB" dirty="0"/>
          </a:p>
        </p:txBody>
      </p:sp>
    </p:spTree>
    <p:extLst>
      <p:ext uri="{BB962C8B-B14F-4D97-AF65-F5344CB8AC3E}">
        <p14:creationId xmlns:p14="http://schemas.microsoft.com/office/powerpoint/2010/main" val="424721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03C549-136D-452E-8D19-38650AF9B71B}" type="slidenum">
              <a:rPr lang="en-GB" altLang="ja-JP" smtClean="0"/>
              <a:pPr>
                <a:spcBef>
                  <a:spcPct val="0"/>
                </a:spcBef>
              </a:pPr>
              <a:t>4</a:t>
            </a:fld>
            <a:endParaRPr lang="en-GB" altLang="ja-JP"/>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953486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82B5B2-4C39-4011-9DA2-73A5ACA409D9}" type="slidenum">
              <a:rPr lang="en-GB" altLang="ja-JP" smtClean="0"/>
              <a:pPr>
                <a:spcBef>
                  <a:spcPct val="0"/>
                </a:spcBef>
              </a:pPr>
              <a:t>5</a:t>
            </a:fld>
            <a:endParaRPr lang="en-GB"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00051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060CB2-9A7F-4410-A104-2542A3E900BA}" type="slidenum">
              <a:rPr lang="en-GB" altLang="ja-JP" smtClean="0"/>
              <a:pPr>
                <a:spcBef>
                  <a:spcPct val="0"/>
                </a:spcBef>
              </a:pPr>
              <a:t>6</a:t>
            </a:fld>
            <a:endParaRPr lang="en-GB" altLang="ja-JP"/>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256450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5382D0-0EFA-465E-850D-55319E0BFA3D}" type="slidenum">
              <a:rPr lang="en-GB" altLang="ja-JP" smtClean="0"/>
              <a:pPr>
                <a:spcBef>
                  <a:spcPct val="0"/>
                </a:spcBef>
              </a:pPr>
              <a:t>7</a:t>
            </a:fld>
            <a:endParaRPr lang="en-GB" altLang="ja-JP"/>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5419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E9534C-9927-48D9-BA13-AD18B834B034}" type="slidenum">
              <a:rPr lang="en-GB" altLang="ja-JP" smtClean="0"/>
              <a:pPr>
                <a:spcBef>
                  <a:spcPct val="0"/>
                </a:spcBef>
              </a:pPr>
              <a:t>8</a:t>
            </a:fld>
            <a:endParaRPr lang="en-GB" altLang="ja-JP"/>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4116958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4D9B8E-4FAA-4A95-A183-0756DEA21B48}" type="slidenum">
              <a:rPr lang="en-GB" altLang="ja-JP" smtClean="0"/>
              <a:pPr>
                <a:spcBef>
                  <a:spcPct val="0"/>
                </a:spcBef>
              </a:pPr>
              <a:t>9</a:t>
            </a:fld>
            <a:endParaRPr lang="en-GB" altLang="ja-JP"/>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1178676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4DA0ED-ACAB-4E9B-A588-EEA9A1B53D11}" type="slidenum">
              <a:rPr lang="en-GB" altLang="ja-JP" smtClean="0"/>
              <a:pPr>
                <a:spcBef>
                  <a:spcPct val="0"/>
                </a:spcBef>
              </a:pPr>
              <a:t>10</a:t>
            </a:fld>
            <a:endParaRPr lang="en-GB" altLang="ja-JP"/>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p>
        </p:txBody>
      </p:sp>
    </p:spTree>
    <p:extLst>
      <p:ext uri="{BB962C8B-B14F-4D97-AF65-F5344CB8AC3E}">
        <p14:creationId xmlns:p14="http://schemas.microsoft.com/office/powerpoint/2010/main" val="39082116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3106" name="Rectangle 34"/>
          <p:cNvSpPr>
            <a:spLocks noChangeArrowheads="1"/>
          </p:cNvSpPr>
          <p:nvPr/>
        </p:nvSpPr>
        <p:spPr bwMode="auto">
          <a:xfrm>
            <a:off x="0" y="1265238"/>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3100" name="Rectangle 28"/>
          <p:cNvSpPr>
            <a:spLocks noGrp="1" noChangeArrowheads="1"/>
          </p:cNvSpPr>
          <p:nvPr>
            <p:ph type="ctrTitle"/>
          </p:nvPr>
        </p:nvSpPr>
        <p:spPr>
          <a:xfrm>
            <a:off x="627063" y="2205038"/>
            <a:ext cx="7881937" cy="1204912"/>
          </a:xfrm>
        </p:spPr>
        <p:txBody>
          <a:bodyPr anchor="b"/>
          <a:lstStyle>
            <a:lvl1pPr>
              <a:lnSpc>
                <a:spcPts val="3600"/>
              </a:lnSpc>
              <a:defRPr sz="3000">
                <a:solidFill>
                  <a:schemeClr val="bg1"/>
                </a:solidFill>
              </a:defRPr>
            </a:lvl1pPr>
          </a:lstStyle>
          <a:p>
            <a:pPr lvl="0"/>
            <a:r>
              <a:rPr lang="en-US" noProof="0"/>
              <a:t>Click to edit Master title style</a:t>
            </a:r>
            <a:endParaRPr lang="en-GB" noProof="0"/>
          </a:p>
        </p:txBody>
      </p:sp>
      <p:sp>
        <p:nvSpPr>
          <p:cNvPr id="3101" name="Rectangle 29"/>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
        <p:nvSpPr>
          <p:cNvPr id="3108" name="Rectangle 36"/>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3109" name="Rectangle 37"/>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3110" name="Line 38"/>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111" name="Line 39"/>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3112"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3114"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5900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025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p>
            <a:r>
              <a:rPr lang="ja-JP" altLang="en-US"/>
              <a:t>マスタ タイトルの書式設定</a:t>
            </a:r>
            <a:endParaRPr lang="en-GB"/>
          </a:p>
        </p:txBody>
      </p:sp>
      <p:sp>
        <p:nvSpPr>
          <p:cNvPr id="3" name="Text Placeholder 2"/>
          <p:cNvSpPr>
            <a:spLocks noGrp="1"/>
          </p:cNvSpPr>
          <p:nvPr>
            <p:ph type="body" sz="half" idx="1"/>
          </p:nvPr>
        </p:nvSpPr>
        <p:spPr>
          <a:xfrm>
            <a:off x="1052513" y="1600200"/>
            <a:ext cx="374015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6"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MS PGothic" panose="020B0600070205080204" pitchFamily="34" charset="-128"/>
              </a:defRPr>
            </a:lvl1pPr>
          </a:lstStyle>
          <a:p>
            <a:pPr>
              <a:defRPr/>
            </a:pPr>
            <a:endParaRPr lang="en-GB" altLang="ja-JP"/>
          </a:p>
        </p:txBody>
      </p:sp>
      <p:sp>
        <p:nvSpPr>
          <p:cNvPr id="7" name="Slide Number Placeholder 6"/>
          <p:cNvSpPr>
            <a:spLocks noGrp="1" noChangeArrowheads="1"/>
          </p:cNvSpPr>
          <p:nvPr>
            <p:ph type="sldNum" sz="quarter" idx="12"/>
          </p:nvPr>
        </p:nvSpPr>
        <p:spPr/>
        <p:txBody>
          <a:bodyPr/>
          <a:lstStyle>
            <a:lvl1pPr>
              <a:defRPr/>
            </a:lvl1pPr>
          </a:lstStyle>
          <a:p>
            <a:pPr>
              <a:defRPr/>
            </a:pPr>
            <a:fld id="{C643F98A-9DB3-4AD1-804D-D3BE61F3E7B6}" type="slidenum">
              <a:rPr lang="en-GB" altLang="ja-JP"/>
              <a:pPr>
                <a:defRPr/>
              </a:pPr>
              <a:t>‹#›</a:t>
            </a:fld>
            <a:endParaRPr lang="en-GB" altLang="ja-JP"/>
          </a:p>
        </p:txBody>
      </p:sp>
    </p:spTree>
    <p:extLst>
      <p:ext uri="{BB962C8B-B14F-4D97-AF65-F5344CB8AC3E}">
        <p14:creationId xmlns:p14="http://schemas.microsoft.com/office/powerpoint/2010/main" val="3394079706"/>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0355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295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679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44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88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07118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48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3510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205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315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6756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6909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0" y="1262063"/>
            <a:ext cx="9144000" cy="432593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9747" name="Rectangle 3"/>
          <p:cNvSpPr>
            <a:spLocks noGrp="1" noChangeArrowheads="1"/>
          </p:cNvSpPr>
          <p:nvPr>
            <p:ph type="ctrTitle"/>
          </p:nvPr>
        </p:nvSpPr>
        <p:spPr>
          <a:xfrm>
            <a:off x="627063" y="2205038"/>
            <a:ext cx="7881937" cy="1439862"/>
          </a:xfrm>
        </p:spPr>
        <p:txBody>
          <a:bodyPr/>
          <a:lstStyle>
            <a:lvl1pPr>
              <a:lnSpc>
                <a:spcPts val="5600"/>
              </a:lnSpc>
              <a:defRPr sz="5000">
                <a:solidFill>
                  <a:schemeClr val="bg1"/>
                </a:solidFill>
              </a:defRPr>
            </a:lvl1pPr>
          </a:lstStyle>
          <a:p>
            <a:pPr lvl="0"/>
            <a:r>
              <a:rPr lang="en-GB" noProof="0"/>
              <a:t>Click to edit Master title style</a:t>
            </a:r>
          </a:p>
        </p:txBody>
      </p:sp>
      <p:sp>
        <p:nvSpPr>
          <p:cNvPr id="159748" name="Rectangle 4"/>
          <p:cNvSpPr>
            <a:spLocks noGrp="1" noChangeArrowheads="1"/>
          </p:cNvSpPr>
          <p:nvPr>
            <p:ph type="subTitle" idx="1"/>
          </p:nvPr>
        </p:nvSpPr>
        <p:spPr>
          <a:xfrm>
            <a:off x="625475" y="3922713"/>
            <a:ext cx="7881938" cy="758825"/>
          </a:xfrm>
        </p:spPr>
        <p:txBody>
          <a:bodyPr/>
          <a:lstStyle>
            <a:lvl1pPr marL="0" indent="0">
              <a:buFontTx/>
              <a:buNone/>
              <a:defRPr>
                <a:solidFill>
                  <a:schemeClr val="bg1"/>
                </a:solidFill>
              </a:defRPr>
            </a:lvl1pPr>
          </a:lstStyle>
          <a:p>
            <a:pPr lvl="0"/>
            <a:r>
              <a:rPr lang="en-GB" noProof="0"/>
              <a:t>Click to edit Master subtitle style</a:t>
            </a:r>
          </a:p>
        </p:txBody>
      </p:sp>
      <p:sp>
        <p:nvSpPr>
          <p:cNvPr id="159751" name="Rectangle 7"/>
          <p:cNvSpPr>
            <a:spLocks noGrp="1" noChangeArrowheads="1"/>
          </p:cNvSpPr>
          <p:nvPr>
            <p:ph type="dt" sz="quarter" idx="2"/>
          </p:nvPr>
        </p:nvSpPr>
        <p:spPr bwMode="auto">
          <a:xfrm>
            <a:off x="3273425" y="6505575"/>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a:lvl1pPr>
          </a:lstStyle>
          <a:p>
            <a:endParaRPr lang="de-DE" dirty="0"/>
          </a:p>
        </p:txBody>
      </p:sp>
      <p:sp>
        <p:nvSpPr>
          <p:cNvPr id="159752" name="Rectangle 8"/>
          <p:cNvSpPr>
            <a:spLocks noGrp="1" noChangeArrowheads="1"/>
          </p:cNvSpPr>
          <p:nvPr>
            <p:ph type="ftr" sz="quarter" idx="3"/>
          </p:nvPr>
        </p:nvSpPr>
        <p:spPr bwMode="auto">
          <a:xfrm>
            <a:off x="3273425" y="6261100"/>
            <a:ext cx="5230813" cy="1793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spcBef>
                <a:spcPct val="0"/>
              </a:spcBef>
              <a:defRPr sz="1200" b="1" i="1"/>
            </a:lvl1pPr>
          </a:lstStyle>
          <a:p>
            <a:endParaRPr lang="de-DE"/>
          </a:p>
        </p:txBody>
      </p:sp>
      <p:sp>
        <p:nvSpPr>
          <p:cNvPr id="159753" name="Line 9"/>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9754" name="Line 10"/>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9755" name="Picture 11"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850" y="309563"/>
            <a:ext cx="7866063" cy="314325"/>
          </a:xfrm>
          <a:prstGeom prst="rect">
            <a:avLst/>
          </a:prstGeom>
          <a:noFill/>
          <a:extLst>
            <a:ext uri="{909E8E84-426E-40DD-AFC4-6F175D3DCCD1}">
              <a14:hiddenFill xmlns:a14="http://schemas.microsoft.com/office/drawing/2010/main">
                <a:solidFill>
                  <a:srgbClr val="FFFFFF"/>
                </a:solidFill>
              </a14:hiddenFill>
            </a:ext>
          </a:extLst>
        </p:spPr>
      </p:pic>
      <p:pic>
        <p:nvPicPr>
          <p:cNvPr id="159757" name="Picture 13"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4438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7926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949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7201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4533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07727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838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6788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2129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01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7325" y="309563"/>
            <a:ext cx="1966913" cy="52816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35000" y="309563"/>
            <a:ext cx="5749925"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997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35000"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5025" y="1263650"/>
            <a:ext cx="3857625" cy="4327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34576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2604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6090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45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519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1" name="Rectangle 27"/>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52" name="Rectangle 28"/>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53" name="Rectangle 29"/>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57" name="Line 3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058" name="Line 3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9" name="Picture 42" descr="unfccc-letter-es-e-header"/>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Lst>
  <p:hf hdr="0" ftr="0" dt="0"/>
  <p:txStyles>
    <p:titleStyle>
      <a:lvl1pPr algn="l" rtl="0" eaLnBrk="1" fontAlgn="base" hangingPunct="1">
        <a:lnSpc>
          <a:spcPts val="1500"/>
        </a:lnSpc>
        <a:spcBef>
          <a:spcPct val="0"/>
        </a:spcBef>
        <a:spcAft>
          <a:spcPct val="0"/>
        </a:spcAft>
        <a:defRPr sz="2800">
          <a:solidFill>
            <a:schemeClr val="tx2"/>
          </a:solidFill>
          <a:latin typeface="+mj-lt"/>
          <a:ea typeface="+mj-ea"/>
          <a:cs typeface="+mj-cs"/>
        </a:defRPr>
      </a:lvl1pPr>
      <a:lvl2pPr algn="l" rtl="0" eaLnBrk="1" fontAlgn="base" hangingPunct="1">
        <a:lnSpc>
          <a:spcPts val="1500"/>
        </a:lnSpc>
        <a:spcBef>
          <a:spcPct val="0"/>
        </a:spcBef>
        <a:spcAft>
          <a:spcPct val="0"/>
        </a:spcAft>
        <a:defRPr sz="1200">
          <a:solidFill>
            <a:schemeClr val="tx2"/>
          </a:solidFill>
          <a:latin typeface="Arial" charset="0"/>
        </a:defRPr>
      </a:lvl2pPr>
      <a:lvl3pPr algn="l" rtl="0" eaLnBrk="1" fontAlgn="base" hangingPunct="1">
        <a:lnSpc>
          <a:spcPts val="1500"/>
        </a:lnSpc>
        <a:spcBef>
          <a:spcPct val="0"/>
        </a:spcBef>
        <a:spcAft>
          <a:spcPct val="0"/>
        </a:spcAft>
        <a:defRPr sz="1200">
          <a:solidFill>
            <a:schemeClr val="tx2"/>
          </a:solidFill>
          <a:latin typeface="Arial" charset="0"/>
        </a:defRPr>
      </a:lvl3pPr>
      <a:lvl4pPr algn="l" rtl="0" eaLnBrk="1" fontAlgn="base" hangingPunct="1">
        <a:lnSpc>
          <a:spcPts val="1500"/>
        </a:lnSpc>
        <a:spcBef>
          <a:spcPct val="0"/>
        </a:spcBef>
        <a:spcAft>
          <a:spcPct val="0"/>
        </a:spcAft>
        <a:defRPr sz="1200">
          <a:solidFill>
            <a:schemeClr val="tx2"/>
          </a:solidFill>
          <a:latin typeface="Arial" charset="0"/>
        </a:defRPr>
      </a:lvl4pPr>
      <a:lvl5pPr algn="l" rtl="0" eaLnBrk="1" fontAlgn="base" hangingPunct="1">
        <a:lnSpc>
          <a:spcPts val="1500"/>
        </a:lnSpc>
        <a:spcBef>
          <a:spcPct val="0"/>
        </a:spcBef>
        <a:spcAft>
          <a:spcPct val="0"/>
        </a:spcAft>
        <a:defRPr sz="1200">
          <a:solidFill>
            <a:schemeClr val="tx2"/>
          </a:solidFill>
          <a:latin typeface="Arial" charset="0"/>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1"/>
        </a:buClr>
        <a:buChar char="•"/>
        <a:defRPr sz="1800">
          <a:solidFill>
            <a:schemeClr val="tx1"/>
          </a:solidFill>
          <a:latin typeface="+mn-lt"/>
          <a:ea typeface="+mn-ea"/>
          <a:cs typeface="+mn-cs"/>
        </a:defRPr>
      </a:lvl1pPr>
      <a:lvl2pPr marL="628650" indent="-357188" algn="l" rtl="0" eaLnBrk="1" fontAlgn="base" hangingPunct="1">
        <a:lnSpc>
          <a:spcPts val="2400"/>
        </a:lnSpc>
        <a:spcBef>
          <a:spcPct val="0"/>
        </a:spcBef>
        <a:spcAft>
          <a:spcPct val="0"/>
        </a:spcAft>
        <a:buClr>
          <a:schemeClr val="tx1"/>
        </a:buClr>
        <a:buAutoNum type="alphaLcParenR"/>
        <a:defRPr sz="1800">
          <a:solidFill>
            <a:schemeClr val="tx1"/>
          </a:solidFill>
          <a:latin typeface="+mn-lt"/>
        </a:defRPr>
      </a:lvl2pPr>
      <a:lvl3pPr marL="900113" indent="-269875" algn="l" rtl="0" eaLnBrk="1" fontAlgn="base" hangingPunct="1">
        <a:lnSpc>
          <a:spcPts val="2400"/>
        </a:lnSpc>
        <a:spcBef>
          <a:spcPct val="0"/>
        </a:spcBef>
        <a:spcAft>
          <a:spcPct val="0"/>
        </a:spcAft>
        <a:buClr>
          <a:schemeClr val="tx1"/>
        </a:buClr>
        <a:buChar char="•"/>
        <a:defRPr sz="1800">
          <a:solidFill>
            <a:schemeClr val="tx1"/>
          </a:solidFill>
          <a:latin typeface="+mn-lt"/>
        </a:defRPr>
      </a:lvl3pPr>
      <a:lvl4pPr marL="1169988" indent="-268288" algn="l" rtl="0" eaLnBrk="1" fontAlgn="base" hangingPunct="1">
        <a:lnSpc>
          <a:spcPts val="2400"/>
        </a:lnSpc>
        <a:spcBef>
          <a:spcPct val="0"/>
        </a:spcBef>
        <a:spcAft>
          <a:spcPct val="0"/>
        </a:spcAft>
        <a:buClr>
          <a:schemeClr val="tx1"/>
        </a:buClr>
        <a:buChar char="•"/>
        <a:defRPr sz="1800">
          <a:solidFill>
            <a:schemeClr val="tx1"/>
          </a:solidFill>
          <a:latin typeface="+mn-lt"/>
        </a:defRPr>
      </a:lvl4pPr>
      <a:lvl5pPr marL="1438275" indent="-266700" algn="l" rtl="0" eaLnBrk="1" fontAlgn="base" hangingPunct="1">
        <a:lnSpc>
          <a:spcPts val="2400"/>
        </a:lnSpc>
        <a:spcBef>
          <a:spcPct val="0"/>
        </a:spcBef>
        <a:spcAft>
          <a:spcPct val="0"/>
        </a:spcAft>
        <a:buClr>
          <a:schemeClr val="tx1"/>
        </a:buClr>
        <a:buChar char="•"/>
        <a:defRPr sz="1800">
          <a:solidFill>
            <a:schemeClr val="tx1"/>
          </a:solidFill>
          <a:latin typeface="+mn-lt"/>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4" name="Rectangle 8"/>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2585" name="Rectangle 9"/>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2586" name="Rectangle 10"/>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text styles</a:t>
            </a:r>
          </a:p>
        </p:txBody>
      </p:sp>
      <p:sp>
        <p:nvSpPr>
          <p:cNvPr id="152589" name="Line 13"/>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2590" name="Line 14"/>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2592" name="Picture 16"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rtl="0" eaLnBrk="0" fontAlgn="base" hangingPunct="0">
        <a:lnSpc>
          <a:spcPts val="1500"/>
        </a:lnSpc>
        <a:spcBef>
          <a:spcPct val="0"/>
        </a:spcBef>
        <a:spcAft>
          <a:spcPct val="0"/>
        </a:spcAft>
        <a:defRPr sz="1200">
          <a:solidFill>
            <a:schemeClr val="tx2"/>
          </a:solidFill>
          <a:latin typeface="+mj-lt"/>
          <a:ea typeface="+mj-ea"/>
          <a:cs typeface="+mj-cs"/>
        </a:defRPr>
      </a:lvl1pPr>
      <a:lvl2pPr algn="l" rtl="0" eaLnBrk="0" fontAlgn="base" hangingPunct="0">
        <a:lnSpc>
          <a:spcPts val="1500"/>
        </a:lnSpc>
        <a:spcBef>
          <a:spcPct val="0"/>
        </a:spcBef>
        <a:spcAft>
          <a:spcPct val="0"/>
        </a:spcAft>
        <a:defRPr sz="1200">
          <a:solidFill>
            <a:schemeClr val="tx2"/>
          </a:solidFill>
          <a:latin typeface="Arial" charset="0"/>
          <a:cs typeface="Arial" charset="0"/>
        </a:defRPr>
      </a:lvl2pPr>
      <a:lvl3pPr algn="l" rtl="0" eaLnBrk="0" fontAlgn="base" hangingPunct="0">
        <a:lnSpc>
          <a:spcPts val="1500"/>
        </a:lnSpc>
        <a:spcBef>
          <a:spcPct val="0"/>
        </a:spcBef>
        <a:spcAft>
          <a:spcPct val="0"/>
        </a:spcAft>
        <a:defRPr sz="1200">
          <a:solidFill>
            <a:schemeClr val="tx2"/>
          </a:solidFill>
          <a:latin typeface="Arial" charset="0"/>
          <a:cs typeface="Arial" charset="0"/>
        </a:defRPr>
      </a:lvl3pPr>
      <a:lvl4pPr algn="l" rtl="0" eaLnBrk="0" fontAlgn="base" hangingPunct="0">
        <a:lnSpc>
          <a:spcPts val="1500"/>
        </a:lnSpc>
        <a:spcBef>
          <a:spcPct val="0"/>
        </a:spcBef>
        <a:spcAft>
          <a:spcPct val="0"/>
        </a:spcAft>
        <a:defRPr sz="1200">
          <a:solidFill>
            <a:schemeClr val="tx2"/>
          </a:solidFill>
          <a:latin typeface="Arial" charset="0"/>
          <a:cs typeface="Arial" charset="0"/>
        </a:defRPr>
      </a:lvl4pPr>
      <a:lvl5pPr algn="l" rtl="0" eaLnBrk="0" fontAlgn="base" hangingPunct="0">
        <a:lnSpc>
          <a:spcPts val="1500"/>
        </a:lnSpc>
        <a:spcBef>
          <a:spcPct val="0"/>
        </a:spcBef>
        <a:spcAft>
          <a:spcPct val="0"/>
        </a:spcAft>
        <a:defRPr sz="1200">
          <a:solidFill>
            <a:schemeClr val="tx2"/>
          </a:solidFill>
          <a:latin typeface="Arial" charset="0"/>
          <a:cs typeface="Arial" charset="0"/>
        </a:defRPr>
      </a:lvl5pPr>
      <a:lvl6pPr marL="457200" algn="l" rtl="0" eaLnBrk="0" fontAlgn="base" hangingPunct="0">
        <a:lnSpc>
          <a:spcPts val="1500"/>
        </a:lnSpc>
        <a:spcBef>
          <a:spcPct val="0"/>
        </a:spcBef>
        <a:spcAft>
          <a:spcPct val="0"/>
        </a:spcAft>
        <a:defRPr sz="1200">
          <a:solidFill>
            <a:schemeClr val="tx2"/>
          </a:solidFill>
          <a:latin typeface="Arial" charset="0"/>
          <a:cs typeface="Arial" charset="0"/>
        </a:defRPr>
      </a:lvl6pPr>
      <a:lvl7pPr marL="914400" algn="l" rtl="0" eaLnBrk="0" fontAlgn="base" hangingPunct="0">
        <a:lnSpc>
          <a:spcPts val="1500"/>
        </a:lnSpc>
        <a:spcBef>
          <a:spcPct val="0"/>
        </a:spcBef>
        <a:spcAft>
          <a:spcPct val="0"/>
        </a:spcAft>
        <a:defRPr sz="1200">
          <a:solidFill>
            <a:schemeClr val="tx2"/>
          </a:solidFill>
          <a:latin typeface="Arial" charset="0"/>
          <a:cs typeface="Arial" charset="0"/>
        </a:defRPr>
      </a:lvl7pPr>
      <a:lvl8pPr marL="1371600" algn="l" rtl="0" eaLnBrk="0" fontAlgn="base" hangingPunct="0">
        <a:lnSpc>
          <a:spcPts val="1500"/>
        </a:lnSpc>
        <a:spcBef>
          <a:spcPct val="0"/>
        </a:spcBef>
        <a:spcAft>
          <a:spcPct val="0"/>
        </a:spcAft>
        <a:defRPr sz="1200">
          <a:solidFill>
            <a:schemeClr val="tx2"/>
          </a:solidFill>
          <a:latin typeface="Arial" charset="0"/>
          <a:cs typeface="Arial" charset="0"/>
        </a:defRPr>
      </a:lvl8pPr>
      <a:lvl9pPr marL="1828800" algn="l" rtl="0" eaLnBrk="0" fontAlgn="base" hangingPunct="0">
        <a:lnSpc>
          <a:spcPts val="1500"/>
        </a:lnSpc>
        <a:spcBef>
          <a:spcPct val="0"/>
        </a:spcBef>
        <a:spcAft>
          <a:spcPct val="0"/>
        </a:spcAft>
        <a:defRPr sz="1200">
          <a:solidFill>
            <a:schemeClr val="tx2"/>
          </a:solidFill>
          <a:latin typeface="Arial" charset="0"/>
          <a:cs typeface="Arial" charset="0"/>
        </a:defRPr>
      </a:lvl9pPr>
    </p:titleStyle>
    <p:bodyStyle>
      <a:lvl1pPr marL="342900" indent="-342900" algn="ctr" rtl="0" fontAlgn="base">
        <a:lnSpc>
          <a:spcPts val="2900"/>
        </a:lnSpc>
        <a:spcBef>
          <a:spcPct val="0"/>
        </a:spcBef>
        <a:spcAft>
          <a:spcPct val="0"/>
        </a:spcAft>
        <a:defRPr sz="2400" i="1">
          <a:solidFill>
            <a:schemeClr val="tx1"/>
          </a:solidFill>
          <a:latin typeface="+mn-lt"/>
          <a:ea typeface="+mn-ea"/>
          <a:cs typeface="+mn-cs"/>
        </a:defRPr>
      </a:lvl1pPr>
      <a:lvl2pPr marL="742950" indent="-285750" algn="ctr" rtl="0" fontAlgn="base">
        <a:spcBef>
          <a:spcPct val="20000"/>
        </a:spcBef>
        <a:spcAft>
          <a:spcPct val="0"/>
        </a:spcAft>
        <a:defRPr sz="2800">
          <a:solidFill>
            <a:schemeClr val="tx1"/>
          </a:solidFill>
          <a:latin typeface="+mn-lt"/>
          <a:cs typeface="+mn-cs"/>
        </a:defRPr>
      </a:lvl2pPr>
      <a:lvl3pPr marL="1143000" indent="-228600" algn="ctr" rtl="0" fontAlgn="base">
        <a:spcBef>
          <a:spcPct val="20000"/>
        </a:spcBef>
        <a:spcAft>
          <a:spcPct val="0"/>
        </a:spcAft>
        <a:defRPr sz="2400">
          <a:solidFill>
            <a:schemeClr val="tx1"/>
          </a:solidFill>
          <a:latin typeface="+mn-lt"/>
          <a:cs typeface="+mn-cs"/>
        </a:defRPr>
      </a:lvl3pPr>
      <a:lvl4pPr marL="1600200" indent="-228600" algn="ctr" rtl="0" fontAlgn="base">
        <a:spcBef>
          <a:spcPct val="20000"/>
        </a:spcBef>
        <a:spcAft>
          <a:spcPct val="0"/>
        </a:spcAft>
        <a:defRPr sz="2000">
          <a:solidFill>
            <a:schemeClr val="tx1"/>
          </a:solidFill>
          <a:latin typeface="+mn-lt"/>
          <a:cs typeface="+mn-cs"/>
        </a:defRPr>
      </a:lvl4pPr>
      <a:lvl5pPr marL="2057400" indent="-228600" algn="ctr" rtl="0" fontAlgn="base">
        <a:spcBef>
          <a:spcPct val="20000"/>
        </a:spcBef>
        <a:spcAft>
          <a:spcPct val="0"/>
        </a:spcAft>
        <a:defRPr sz="2000">
          <a:solidFill>
            <a:schemeClr val="tx1"/>
          </a:solidFill>
          <a:latin typeface="+mn-lt"/>
          <a:cs typeface="+mn-cs"/>
        </a:defRPr>
      </a:lvl5pPr>
      <a:lvl6pPr marL="2514600" indent="-228600" algn="ctr" rtl="0" fontAlgn="base">
        <a:spcBef>
          <a:spcPct val="20000"/>
        </a:spcBef>
        <a:spcAft>
          <a:spcPct val="0"/>
        </a:spcAft>
        <a:defRPr sz="2000">
          <a:solidFill>
            <a:schemeClr val="tx1"/>
          </a:solidFill>
          <a:latin typeface="+mn-lt"/>
          <a:cs typeface="+mn-cs"/>
        </a:defRPr>
      </a:lvl6pPr>
      <a:lvl7pPr marL="2971800" indent="-228600" algn="ctr" rtl="0" fontAlgn="base">
        <a:spcBef>
          <a:spcPct val="20000"/>
        </a:spcBef>
        <a:spcAft>
          <a:spcPct val="0"/>
        </a:spcAft>
        <a:defRPr sz="2000">
          <a:solidFill>
            <a:schemeClr val="tx1"/>
          </a:solidFill>
          <a:latin typeface="+mn-lt"/>
          <a:cs typeface="+mn-cs"/>
        </a:defRPr>
      </a:lvl7pPr>
      <a:lvl8pPr marL="3429000" indent="-228600" algn="ctr" rtl="0" fontAlgn="base">
        <a:spcBef>
          <a:spcPct val="20000"/>
        </a:spcBef>
        <a:spcAft>
          <a:spcPct val="0"/>
        </a:spcAft>
        <a:defRPr sz="2000">
          <a:solidFill>
            <a:schemeClr val="tx1"/>
          </a:solidFill>
          <a:latin typeface="+mn-lt"/>
          <a:cs typeface="+mn-cs"/>
        </a:defRPr>
      </a:lvl8pPr>
      <a:lvl9pPr marL="3886200" indent="-228600" algn="ctr" rtl="0" fontAlgn="base">
        <a:spcBef>
          <a:spcPct val="20000"/>
        </a:spcBef>
        <a:spcAft>
          <a:spcPct val="0"/>
        </a:spcAft>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0" y="1263650"/>
            <a:ext cx="136525" cy="4325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3" name="Rectangle 3"/>
          <p:cNvSpPr>
            <a:spLocks noChangeArrowheads="1"/>
          </p:cNvSpPr>
          <p:nvPr/>
        </p:nvSpPr>
        <p:spPr bwMode="auto">
          <a:xfrm>
            <a:off x="9007475" y="1263650"/>
            <a:ext cx="136525" cy="432593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8724" name="Rectangle 4"/>
          <p:cNvSpPr>
            <a:spLocks noGrp="1" noChangeArrowheads="1"/>
          </p:cNvSpPr>
          <p:nvPr>
            <p:ph type="title"/>
          </p:nvPr>
        </p:nvSpPr>
        <p:spPr bwMode="auto">
          <a:xfrm>
            <a:off x="635000" y="309563"/>
            <a:ext cx="7869238"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58725" name="Rectangle 5"/>
          <p:cNvSpPr>
            <a:spLocks noGrp="1" noChangeArrowheads="1"/>
          </p:cNvSpPr>
          <p:nvPr>
            <p:ph type="body" idx="1"/>
          </p:nvPr>
        </p:nvSpPr>
        <p:spPr bwMode="auto">
          <a:xfrm>
            <a:off x="635000" y="1263650"/>
            <a:ext cx="7867650"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8727" name="Line 7"/>
          <p:cNvSpPr>
            <a:spLocks noChangeShapeType="1"/>
          </p:cNvSpPr>
          <p:nvPr/>
        </p:nvSpPr>
        <p:spPr bwMode="auto">
          <a:xfrm>
            <a:off x="631825" y="777875"/>
            <a:ext cx="7875588" cy="15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58728" name="Line 8"/>
          <p:cNvSpPr>
            <a:spLocks noChangeShapeType="1"/>
          </p:cNvSpPr>
          <p:nvPr/>
        </p:nvSpPr>
        <p:spPr bwMode="auto">
          <a:xfrm>
            <a:off x="631825" y="6078538"/>
            <a:ext cx="7875588" cy="1587"/>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58730" name="Picture 10"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9125" y="6105525"/>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fontAlgn="base">
        <a:lnSpc>
          <a:spcPts val="1500"/>
        </a:lnSpc>
        <a:spcBef>
          <a:spcPct val="0"/>
        </a:spcBef>
        <a:spcAft>
          <a:spcPct val="0"/>
        </a:spcAft>
        <a:defRPr sz="1200">
          <a:solidFill>
            <a:schemeClr val="tx2"/>
          </a:solidFill>
          <a:latin typeface="+mj-lt"/>
          <a:ea typeface="+mj-ea"/>
          <a:cs typeface="+mj-cs"/>
        </a:defRPr>
      </a:lvl1pPr>
      <a:lvl2pPr algn="l" rtl="0" fontAlgn="base">
        <a:lnSpc>
          <a:spcPts val="1500"/>
        </a:lnSpc>
        <a:spcBef>
          <a:spcPct val="0"/>
        </a:spcBef>
        <a:spcAft>
          <a:spcPct val="0"/>
        </a:spcAft>
        <a:defRPr sz="1200">
          <a:solidFill>
            <a:schemeClr val="tx2"/>
          </a:solidFill>
          <a:latin typeface="Arial" charset="0"/>
          <a:cs typeface="Arial" charset="0"/>
        </a:defRPr>
      </a:lvl2pPr>
      <a:lvl3pPr algn="l" rtl="0" fontAlgn="base">
        <a:lnSpc>
          <a:spcPts val="1500"/>
        </a:lnSpc>
        <a:spcBef>
          <a:spcPct val="0"/>
        </a:spcBef>
        <a:spcAft>
          <a:spcPct val="0"/>
        </a:spcAft>
        <a:defRPr sz="1200">
          <a:solidFill>
            <a:schemeClr val="tx2"/>
          </a:solidFill>
          <a:latin typeface="Arial" charset="0"/>
          <a:cs typeface="Arial" charset="0"/>
        </a:defRPr>
      </a:lvl3pPr>
      <a:lvl4pPr algn="l" rtl="0" fontAlgn="base">
        <a:lnSpc>
          <a:spcPts val="1500"/>
        </a:lnSpc>
        <a:spcBef>
          <a:spcPct val="0"/>
        </a:spcBef>
        <a:spcAft>
          <a:spcPct val="0"/>
        </a:spcAft>
        <a:defRPr sz="1200">
          <a:solidFill>
            <a:schemeClr val="tx2"/>
          </a:solidFill>
          <a:latin typeface="Arial" charset="0"/>
          <a:cs typeface="Arial" charset="0"/>
        </a:defRPr>
      </a:lvl4pPr>
      <a:lvl5pPr algn="l" rtl="0" fontAlgn="base">
        <a:lnSpc>
          <a:spcPts val="1500"/>
        </a:lnSpc>
        <a:spcBef>
          <a:spcPct val="0"/>
        </a:spcBef>
        <a:spcAft>
          <a:spcPct val="0"/>
        </a:spcAft>
        <a:defRPr sz="1200">
          <a:solidFill>
            <a:schemeClr val="tx2"/>
          </a:solidFill>
          <a:latin typeface="Arial" charset="0"/>
          <a:cs typeface="Arial" charset="0"/>
        </a:defRPr>
      </a:lvl5pPr>
      <a:lvl6pPr marL="457200" algn="l" rtl="0" fontAlgn="base">
        <a:lnSpc>
          <a:spcPts val="1500"/>
        </a:lnSpc>
        <a:spcBef>
          <a:spcPct val="0"/>
        </a:spcBef>
        <a:spcAft>
          <a:spcPct val="0"/>
        </a:spcAft>
        <a:defRPr sz="1200">
          <a:solidFill>
            <a:schemeClr val="tx2"/>
          </a:solidFill>
          <a:latin typeface="Arial" charset="0"/>
          <a:cs typeface="Arial" charset="0"/>
        </a:defRPr>
      </a:lvl6pPr>
      <a:lvl7pPr marL="914400" algn="l" rtl="0" fontAlgn="base">
        <a:lnSpc>
          <a:spcPts val="1500"/>
        </a:lnSpc>
        <a:spcBef>
          <a:spcPct val="0"/>
        </a:spcBef>
        <a:spcAft>
          <a:spcPct val="0"/>
        </a:spcAft>
        <a:defRPr sz="1200">
          <a:solidFill>
            <a:schemeClr val="tx2"/>
          </a:solidFill>
          <a:latin typeface="Arial" charset="0"/>
          <a:cs typeface="Arial" charset="0"/>
        </a:defRPr>
      </a:lvl7pPr>
      <a:lvl8pPr marL="1371600" algn="l" rtl="0" fontAlgn="base">
        <a:lnSpc>
          <a:spcPts val="1500"/>
        </a:lnSpc>
        <a:spcBef>
          <a:spcPct val="0"/>
        </a:spcBef>
        <a:spcAft>
          <a:spcPct val="0"/>
        </a:spcAft>
        <a:defRPr sz="1200">
          <a:solidFill>
            <a:schemeClr val="tx2"/>
          </a:solidFill>
          <a:latin typeface="Arial" charset="0"/>
          <a:cs typeface="Arial" charset="0"/>
        </a:defRPr>
      </a:lvl8pPr>
      <a:lvl9pPr marL="1828800" algn="l" rtl="0" fontAlgn="base">
        <a:lnSpc>
          <a:spcPts val="1500"/>
        </a:lnSpc>
        <a:spcBef>
          <a:spcPct val="0"/>
        </a:spcBef>
        <a:spcAft>
          <a:spcPct val="0"/>
        </a:spcAft>
        <a:defRPr sz="1200">
          <a:solidFill>
            <a:schemeClr val="tx2"/>
          </a:solidFill>
          <a:latin typeface="Arial" charset="0"/>
          <a:cs typeface="Arial" charset="0"/>
        </a:defRPr>
      </a:lvl9pPr>
    </p:titleStyle>
    <p:bodyStyle>
      <a:lvl1pPr marL="269875" indent="-269875" algn="l" rtl="0" fontAlgn="base">
        <a:lnSpc>
          <a:spcPts val="2400"/>
        </a:lnSpc>
        <a:spcBef>
          <a:spcPct val="0"/>
        </a:spcBef>
        <a:spcAft>
          <a:spcPct val="0"/>
        </a:spcAft>
        <a:buClr>
          <a:schemeClr val="tx1"/>
        </a:buClr>
        <a:buChar char="•"/>
        <a:defRPr sz="1500">
          <a:solidFill>
            <a:schemeClr val="tx1"/>
          </a:solidFill>
          <a:latin typeface="+mn-lt"/>
          <a:ea typeface="+mn-ea"/>
          <a:cs typeface="+mn-cs"/>
        </a:defRPr>
      </a:lvl1pPr>
      <a:lvl2pPr marL="628650" indent="-357188" algn="l" rtl="0" fontAlgn="base">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fontAlgn="base">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fontAlgn="base">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fontAlgn="base">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pcc-nggip.iges.or.jp/mail" TargetMode="External"/><Relationship Id="rId2" Type="http://schemas.openxmlformats.org/officeDocument/2006/relationships/hyperlink" Target="http://www.ipcc.ch/pdf/ipcc-principles/ipcc-principles-appendix-a-final.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ipcc.ch/home_disclaimer.shtml" TargetMode="External"/><Relationship Id="rId4" Type="http://schemas.openxmlformats.org/officeDocument/2006/relationships/hyperlink" Target="http://www.ipcc.ch/home_copyright.s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1343025"/>
            <a:ext cx="8258175" cy="1439863"/>
          </a:xfrm>
        </p:spPr>
        <p:txBody>
          <a:bodyPr/>
          <a:lstStyle/>
          <a:p>
            <a:pPr eaLnBrk="1" hangingPunct="1"/>
            <a:r>
              <a:rPr lang="de-DE" altLang="de-DE" sz="3000"/>
              <a:t>      </a:t>
            </a:r>
          </a:p>
        </p:txBody>
      </p:sp>
      <p:sp>
        <p:nvSpPr>
          <p:cNvPr id="7" name="Subtitle 2"/>
          <p:cNvSpPr txBox="1">
            <a:spLocks/>
          </p:cNvSpPr>
          <p:nvPr/>
        </p:nvSpPr>
        <p:spPr bwMode="auto">
          <a:xfrm>
            <a:off x="621194" y="2579156"/>
            <a:ext cx="3716802" cy="286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rmAutofit/>
          </a:bodyPr>
          <a:lstStyle>
            <a:lvl1pPr marL="0" indent="0" algn="l" rtl="0" eaLnBrk="0" fontAlgn="base" hangingPunct="0">
              <a:lnSpc>
                <a:spcPts val="2400"/>
              </a:lnSpc>
              <a:spcBef>
                <a:spcPct val="0"/>
              </a:spcBef>
              <a:spcAft>
                <a:spcPct val="0"/>
              </a:spcAft>
              <a:buClr>
                <a:schemeClr val="tx1"/>
              </a:buClr>
              <a:buFontTx/>
              <a:buNone/>
              <a:defRPr sz="1500">
                <a:solidFill>
                  <a:schemeClr val="bg1"/>
                </a:solidFill>
                <a:latin typeface="+mn-lt"/>
                <a:ea typeface="+mn-ea"/>
                <a:cs typeface="+mn-cs"/>
              </a:defRPr>
            </a:lvl1pPr>
            <a:lvl2pPr marL="628650" indent="-357188" algn="l" rtl="0" eaLnBrk="0" fontAlgn="base" hangingPunct="0">
              <a:lnSpc>
                <a:spcPts val="2400"/>
              </a:lnSpc>
              <a:spcBef>
                <a:spcPct val="0"/>
              </a:spcBef>
              <a:spcAft>
                <a:spcPct val="0"/>
              </a:spcAft>
              <a:buClr>
                <a:schemeClr val="tx1"/>
              </a:buClr>
              <a:buAutoNum type="alphaLcParenR"/>
              <a:defRPr sz="1500">
                <a:solidFill>
                  <a:schemeClr val="tx1"/>
                </a:solidFill>
                <a:latin typeface="+mn-lt"/>
                <a:cs typeface="+mn-cs"/>
              </a:defRPr>
            </a:lvl2pPr>
            <a:lvl3pPr marL="900113" indent="-269875"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3pPr>
            <a:lvl4pPr marL="1169988" indent="-268288"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4pPr>
            <a:lvl5pPr marL="1438275" indent="-266700" algn="l" rtl="0" eaLnBrk="0" fontAlgn="base" hangingPunct="0">
              <a:lnSpc>
                <a:spcPts val="2400"/>
              </a:lnSpc>
              <a:spcBef>
                <a:spcPct val="0"/>
              </a:spcBef>
              <a:spcAft>
                <a:spcPct val="0"/>
              </a:spcAft>
              <a:buClr>
                <a:schemeClr val="tx1"/>
              </a:buClr>
              <a:buChar char="•"/>
              <a:defRPr sz="1500">
                <a:solidFill>
                  <a:schemeClr val="tx1"/>
                </a:solidFill>
                <a:latin typeface="+mn-lt"/>
                <a:cs typeface="+mn-cs"/>
              </a:defRPr>
            </a:lvl5pPr>
            <a:lvl6pPr marL="1895475" indent="-266700" algn="l" rtl="0" fontAlgn="base">
              <a:lnSpc>
                <a:spcPts val="2400"/>
              </a:lnSpc>
              <a:spcBef>
                <a:spcPct val="0"/>
              </a:spcBef>
              <a:spcAft>
                <a:spcPct val="0"/>
              </a:spcAft>
              <a:buClr>
                <a:schemeClr val="tx1"/>
              </a:buClr>
              <a:buChar char="•"/>
              <a:defRPr sz="1500">
                <a:solidFill>
                  <a:schemeClr val="tx1"/>
                </a:solidFill>
                <a:latin typeface="+mn-lt"/>
                <a:cs typeface="+mn-cs"/>
              </a:defRPr>
            </a:lvl6pPr>
            <a:lvl7pPr marL="2352675" indent="-266700" algn="l" rtl="0" fontAlgn="base">
              <a:lnSpc>
                <a:spcPts val="2400"/>
              </a:lnSpc>
              <a:spcBef>
                <a:spcPct val="0"/>
              </a:spcBef>
              <a:spcAft>
                <a:spcPct val="0"/>
              </a:spcAft>
              <a:buClr>
                <a:schemeClr val="tx1"/>
              </a:buClr>
              <a:buChar char="•"/>
              <a:defRPr sz="1500">
                <a:solidFill>
                  <a:schemeClr val="tx1"/>
                </a:solidFill>
                <a:latin typeface="+mn-lt"/>
                <a:cs typeface="+mn-cs"/>
              </a:defRPr>
            </a:lvl7pPr>
            <a:lvl8pPr marL="2809875" indent="-266700" algn="l" rtl="0" fontAlgn="base">
              <a:lnSpc>
                <a:spcPts val="2400"/>
              </a:lnSpc>
              <a:spcBef>
                <a:spcPct val="0"/>
              </a:spcBef>
              <a:spcAft>
                <a:spcPct val="0"/>
              </a:spcAft>
              <a:buClr>
                <a:schemeClr val="tx1"/>
              </a:buClr>
              <a:buChar char="•"/>
              <a:defRPr sz="1500">
                <a:solidFill>
                  <a:schemeClr val="tx1"/>
                </a:solidFill>
                <a:latin typeface="+mn-lt"/>
                <a:cs typeface="+mn-cs"/>
              </a:defRPr>
            </a:lvl8pPr>
            <a:lvl9pPr marL="3267075" indent="-266700" algn="l" rtl="0" fontAlgn="base">
              <a:lnSpc>
                <a:spcPts val="2400"/>
              </a:lnSpc>
              <a:spcBef>
                <a:spcPct val="0"/>
              </a:spcBef>
              <a:spcAft>
                <a:spcPct val="0"/>
              </a:spcAft>
              <a:buClr>
                <a:schemeClr val="tx1"/>
              </a:buClr>
              <a:buChar char="•"/>
              <a:defRPr sz="1500">
                <a:solidFill>
                  <a:schemeClr val="tx1"/>
                </a:solidFill>
                <a:latin typeface="+mn-lt"/>
                <a:cs typeface="+mn-cs"/>
              </a:defRPr>
            </a:lvl9pPr>
          </a:lstStyle>
          <a:p>
            <a:pPr>
              <a:lnSpc>
                <a:spcPts val="3500"/>
              </a:lnSpc>
              <a:defRPr/>
            </a:pPr>
            <a:r>
              <a:rPr lang="en-IE" sz="2800" b="1" kern="0" dirty="0"/>
              <a:t>Quality Assurance / Quality Control and Verification </a:t>
            </a:r>
            <a:endParaRPr lang="de-DE" sz="2800" b="1" kern="0" dirty="0"/>
          </a:p>
        </p:txBody>
      </p:sp>
      <p:pic>
        <p:nvPicPr>
          <p:cNvPr id="614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268413"/>
            <a:ext cx="43942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9"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992976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3990" y="44624"/>
            <a:ext cx="7918450" cy="1008062"/>
          </a:xfrm>
        </p:spPr>
        <p:txBody>
          <a:bodyPr/>
          <a:lstStyle/>
          <a:p>
            <a:pPr eaLnBrk="1" hangingPunct="1">
              <a:defRPr/>
            </a:pPr>
            <a:r>
              <a:rPr lang="en-GB" altLang="ja-JP" dirty="0"/>
              <a:t>What</a:t>
            </a:r>
            <a:r>
              <a:rPr lang="en-GB" altLang="ja-JP" dirty="0">
                <a:effectLst>
                  <a:outerShdw blurRad="38100" dist="38100" dir="2700000" algn="tl">
                    <a:srgbClr val="000000">
                      <a:alpha val="43137"/>
                    </a:srgbClr>
                  </a:outerShdw>
                </a:effectLst>
                <a:latin typeface="+mj-lt"/>
                <a:ea typeface="MS PGothic" pitchFamily="50" charset="-128"/>
              </a:rPr>
              <a:t> </a:t>
            </a:r>
            <a:r>
              <a:rPr lang="en-GB" altLang="ja-JP" dirty="0"/>
              <a:t>do we need?</a:t>
            </a:r>
          </a:p>
        </p:txBody>
      </p:sp>
      <p:sp>
        <p:nvSpPr>
          <p:cNvPr id="53251" name="Rectangle 3"/>
          <p:cNvSpPr>
            <a:spLocks noGrp="1" noChangeArrowheads="1"/>
          </p:cNvSpPr>
          <p:nvPr>
            <p:ph idx="1"/>
          </p:nvPr>
        </p:nvSpPr>
        <p:spPr>
          <a:xfrm>
            <a:off x="611560" y="1268760"/>
            <a:ext cx="7920880" cy="4525962"/>
          </a:xfrm>
        </p:spPr>
        <p:txBody>
          <a:bodyPr/>
          <a:lstStyle/>
          <a:p>
            <a:pPr>
              <a:lnSpc>
                <a:spcPct val="130000"/>
              </a:lnSpc>
            </a:pPr>
            <a:r>
              <a:rPr lang="en-GB" altLang="ja-JP" dirty="0">
                <a:latin typeface="Arial" panose="020B0604020202020204" pitchFamily="34" charset="0"/>
                <a:ea typeface="MS PGothic" panose="020B0600070205080204" pitchFamily="34" charset="-128"/>
              </a:rPr>
              <a:t>A good QA/QC system</a:t>
            </a:r>
          </a:p>
          <a:p>
            <a:pPr>
              <a:lnSpc>
                <a:spcPct val="130000"/>
              </a:lnSpc>
            </a:pPr>
            <a:endParaRPr lang="en-GB" altLang="ja-JP" dirty="0">
              <a:latin typeface="Arial" panose="020B0604020202020204" pitchFamily="34" charset="0"/>
              <a:ea typeface="MS PGothic" panose="020B0600070205080204" pitchFamily="34" charset="-128"/>
            </a:endParaRPr>
          </a:p>
          <a:p>
            <a:pPr>
              <a:lnSpc>
                <a:spcPct val="130000"/>
              </a:lnSpc>
            </a:pPr>
            <a:r>
              <a:rPr lang="en-GB" altLang="ja-JP" dirty="0">
                <a:latin typeface="Arial" panose="020B0604020202020204" pitchFamily="34" charset="0"/>
                <a:ea typeface="MS PGothic" panose="020B0600070205080204" pitchFamily="34" charset="-128"/>
              </a:rPr>
              <a:t>Tools to focus resources on where we get the maximum benefit</a:t>
            </a:r>
          </a:p>
          <a:p>
            <a:pPr marL="539750">
              <a:lnSpc>
                <a:spcPct val="130000"/>
              </a:lnSpc>
              <a:buFontTx/>
              <a:buChar char="-"/>
            </a:pPr>
            <a:r>
              <a:rPr lang="en-GB" altLang="ja-JP" dirty="0">
                <a:latin typeface="Arial" panose="020B0604020202020204" pitchFamily="34" charset="0"/>
                <a:ea typeface="MS PGothic" panose="020B0600070205080204" pitchFamily="34" charset="-128"/>
              </a:rPr>
              <a:t>Key Category Analysis</a:t>
            </a:r>
          </a:p>
          <a:p>
            <a:pPr marL="539750">
              <a:lnSpc>
                <a:spcPct val="130000"/>
              </a:lnSpc>
              <a:buFontTx/>
              <a:buChar char="-"/>
            </a:pPr>
            <a:r>
              <a:rPr lang="en-GB" altLang="ja-JP" dirty="0">
                <a:latin typeface="Arial" panose="020B0604020202020204" pitchFamily="34" charset="0"/>
                <a:ea typeface="MS PGothic" panose="020B0600070205080204" pitchFamily="34" charset="-128"/>
              </a:rPr>
              <a:t>Uncertainty Management </a:t>
            </a:r>
          </a:p>
          <a:p>
            <a:pPr eaLnBrk="1" hangingPunct="1">
              <a:lnSpc>
                <a:spcPct val="130000"/>
              </a:lnSpc>
            </a:pPr>
            <a:endParaRPr lang="en-GB" altLang="ja-JP" dirty="0">
              <a:latin typeface="Arial" panose="020B0604020202020204" pitchFamily="34" charset="0"/>
              <a:ea typeface="MS PGothic" panose="020B0600070205080204" pitchFamily="34" charset="-128"/>
            </a:endParaRPr>
          </a:p>
          <a:p>
            <a:pPr>
              <a:lnSpc>
                <a:spcPct val="130000"/>
              </a:lnSpc>
            </a:pPr>
            <a:r>
              <a:rPr lang="en-GB" altLang="ja-JP" dirty="0">
                <a:latin typeface="Arial" panose="020B0604020202020204" pitchFamily="34" charset="0"/>
                <a:ea typeface="MS PGothic" panose="020B0600070205080204" pitchFamily="34" charset="-128"/>
              </a:rPr>
              <a:t>An inventory plan covering QA/QC, timing, deliverables and stakeholder involvement</a:t>
            </a:r>
          </a:p>
          <a:p>
            <a:pPr eaLnBrk="1" hangingPunct="1">
              <a:lnSpc>
                <a:spcPct val="130000"/>
              </a:lnSpc>
            </a:pPr>
            <a:endParaRPr lang="en-GB" altLang="ja-JP" dirty="0">
              <a:latin typeface="Arial" panose="020B0604020202020204" pitchFamily="34" charset="0"/>
              <a:ea typeface="MS PGothic" panose="020B0600070205080204" pitchFamily="34" charset="-128"/>
            </a:endParaRPr>
          </a:p>
          <a:p>
            <a:pPr>
              <a:lnSpc>
                <a:spcPct val="130000"/>
              </a:lnSpc>
            </a:pPr>
            <a:r>
              <a:rPr lang="en-GB" altLang="ja-JP" dirty="0">
                <a:latin typeface="Arial" panose="020B0604020202020204" pitchFamily="34" charset="0"/>
                <a:ea typeface="MS PGothic" panose="020B0600070205080204" pitchFamily="34" charset="-128"/>
              </a:rPr>
              <a:t>Consistent management to achieve this</a:t>
            </a:r>
          </a:p>
        </p:txBody>
      </p:sp>
      <p:sp>
        <p:nvSpPr>
          <p:cNvPr id="4" name="Rectangle 3"/>
          <p:cNvSpPr/>
          <p:nvPr/>
        </p:nvSpPr>
        <p:spPr>
          <a:xfrm>
            <a:off x="8100392" y="6291753"/>
            <a:ext cx="432048" cy="323165"/>
          </a:xfrm>
          <a:prstGeom prst="rect">
            <a:avLst/>
          </a:prstGeom>
        </p:spPr>
        <p:txBody>
          <a:bodyPr wrap="square">
            <a:spAutoFit/>
          </a:bodyPr>
          <a:lstStyle/>
          <a:p>
            <a:r>
              <a:rPr lang="en-US" dirty="0"/>
              <a:t>10</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874669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animEffect transition="in" filter="fade">
                                      <p:cBhvr>
                                        <p:cTn id="7" dur="500"/>
                                        <p:tgtEl>
                                          <p:spTgt spid="5325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1">
                                            <p:txEl>
                                              <p:pRg st="3" end="3"/>
                                            </p:txEl>
                                          </p:spTgt>
                                        </p:tgtEl>
                                        <p:attrNameLst>
                                          <p:attrName>style.visibility</p:attrName>
                                        </p:attrNameLst>
                                      </p:cBhvr>
                                      <p:to>
                                        <p:strVal val="visible"/>
                                      </p:to>
                                    </p:set>
                                    <p:animEffect transition="in" filter="fade">
                                      <p:cBhvr>
                                        <p:cTn id="12" dur="500"/>
                                        <p:tgtEl>
                                          <p:spTgt spid="5325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animEffect transition="in" filter="fade">
                                      <p:cBhvr>
                                        <p:cTn id="17" dur="500"/>
                                        <p:tgtEl>
                                          <p:spTgt spid="5325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3251">
                                            <p:txEl>
                                              <p:pRg st="6" end="6"/>
                                            </p:txEl>
                                          </p:spTgt>
                                        </p:tgtEl>
                                        <p:attrNameLst>
                                          <p:attrName>style.visibility</p:attrName>
                                        </p:attrNameLst>
                                      </p:cBhvr>
                                      <p:to>
                                        <p:strVal val="visible"/>
                                      </p:to>
                                    </p:set>
                                    <p:animEffect transition="in" filter="fade">
                                      <p:cBhvr>
                                        <p:cTn id="22" dur="500"/>
                                        <p:tgtEl>
                                          <p:spTgt spid="53251">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3251">
                                            <p:txEl>
                                              <p:pRg st="8" end="8"/>
                                            </p:txEl>
                                          </p:spTgt>
                                        </p:tgtEl>
                                        <p:attrNameLst>
                                          <p:attrName>style.visibility</p:attrName>
                                        </p:attrNameLst>
                                      </p:cBhvr>
                                      <p:to>
                                        <p:strVal val="visible"/>
                                      </p:to>
                                    </p:set>
                                    <p:animEffect transition="in" filter="fade">
                                      <p:cBhvr>
                                        <p:cTn id="27" dur="500"/>
                                        <p:tgtEl>
                                          <p:spTgt spid="53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13990" y="44624"/>
            <a:ext cx="7918450" cy="1008062"/>
          </a:xfrm>
        </p:spPr>
        <p:txBody>
          <a:bodyPr/>
          <a:lstStyle/>
          <a:p>
            <a:pPr eaLnBrk="1" hangingPunct="1">
              <a:defRPr/>
            </a:pPr>
            <a:r>
              <a:rPr lang="en-GB" altLang="ja-JP" dirty="0"/>
              <a:t>What</a:t>
            </a:r>
            <a:r>
              <a:rPr lang="en-GB" altLang="ja-JP" dirty="0">
                <a:effectLst>
                  <a:outerShdw blurRad="38100" dist="38100" dir="2700000" algn="tl">
                    <a:srgbClr val="C0C0C0"/>
                  </a:outerShdw>
                </a:effectLst>
                <a:latin typeface="Arial" panose="020B0604020202020204" pitchFamily="34" charset="0"/>
                <a:ea typeface="MS PGothic" panose="020B0600070205080204" pitchFamily="34" charset="-128"/>
              </a:rPr>
              <a:t> </a:t>
            </a:r>
            <a:r>
              <a:rPr lang="en-GB" altLang="ja-JP" dirty="0"/>
              <a:t>is “Quality Control”?</a:t>
            </a:r>
            <a:r>
              <a:rPr lang="ja-JP" altLang="en-GB" dirty="0"/>
              <a:t>　</a:t>
            </a:r>
          </a:p>
        </p:txBody>
      </p:sp>
      <p:sp>
        <p:nvSpPr>
          <p:cNvPr id="37891" name="Rectangle 3"/>
          <p:cNvSpPr>
            <a:spLocks noGrp="1" noChangeArrowheads="1"/>
          </p:cNvSpPr>
          <p:nvPr>
            <p:ph idx="1"/>
          </p:nvPr>
        </p:nvSpPr>
        <p:spPr>
          <a:xfrm>
            <a:off x="636339" y="1268760"/>
            <a:ext cx="7896101" cy="4371181"/>
          </a:xfrm>
        </p:spPr>
        <p:txBody>
          <a:bodyPr/>
          <a:lstStyle/>
          <a:p>
            <a:pPr>
              <a:lnSpc>
                <a:spcPct val="130000"/>
              </a:lnSpc>
            </a:pPr>
            <a:r>
              <a:rPr lang="en-US" altLang="ja-JP" dirty="0">
                <a:latin typeface="Arial" panose="020B0604020202020204" pitchFamily="34" charset="0"/>
                <a:ea typeface="MS PGothic" panose="020B0600070205080204" pitchFamily="34" charset="-128"/>
              </a:rPr>
              <a:t>System of routine technical activities to assess and maintain the quality of the inventory as it is being compiled</a:t>
            </a:r>
          </a:p>
          <a:p>
            <a:pPr>
              <a:lnSpc>
                <a:spcPct val="130000"/>
              </a:lnSpc>
            </a:pPr>
            <a:endParaRPr lang="en-US" altLang="ja-JP" dirty="0">
              <a:latin typeface="Arial" panose="020B0604020202020204" pitchFamily="34" charset="0"/>
              <a:ea typeface="MS PGothic" panose="020B0600070205080204" pitchFamily="34" charset="-128"/>
            </a:endParaRPr>
          </a:p>
          <a:p>
            <a:pPr>
              <a:lnSpc>
                <a:spcPct val="130000"/>
              </a:lnSpc>
            </a:pPr>
            <a:r>
              <a:rPr lang="en-US" altLang="ja-JP" dirty="0">
                <a:latin typeface="Arial" panose="020B0604020202020204" pitchFamily="34" charset="0"/>
                <a:ea typeface="MS PGothic" panose="020B0600070205080204" pitchFamily="34" charset="-128"/>
              </a:rPr>
              <a:t>Performed by personnel compiling the inventory</a:t>
            </a:r>
          </a:p>
          <a:p>
            <a:pPr>
              <a:lnSpc>
                <a:spcPct val="130000"/>
              </a:lnSpc>
            </a:pPr>
            <a:endParaRPr lang="en-US" altLang="ja-JP" dirty="0">
              <a:latin typeface="Arial" panose="020B0604020202020204" pitchFamily="34" charset="0"/>
              <a:ea typeface="MS PGothic" panose="020B0600070205080204" pitchFamily="34" charset="-128"/>
            </a:endParaRPr>
          </a:p>
          <a:p>
            <a:pPr>
              <a:lnSpc>
                <a:spcPct val="130000"/>
              </a:lnSpc>
            </a:pPr>
            <a:r>
              <a:rPr lang="en-US" altLang="ja-JP" dirty="0">
                <a:latin typeface="Arial" panose="020B0604020202020204" pitchFamily="34" charset="0"/>
                <a:ea typeface="MS PGothic" panose="020B0600070205080204" pitchFamily="34" charset="-128"/>
              </a:rPr>
              <a:t>QC system is designed to:</a:t>
            </a:r>
          </a:p>
          <a:p>
            <a:pPr marL="539750">
              <a:lnSpc>
                <a:spcPct val="130000"/>
              </a:lnSpc>
              <a:buFontTx/>
              <a:buChar char="-"/>
            </a:pPr>
            <a:r>
              <a:rPr lang="en-US" altLang="ja-JP" dirty="0">
                <a:latin typeface="Arial" panose="020B0604020202020204" pitchFamily="34" charset="0"/>
                <a:ea typeface="MS PGothic" panose="020B0600070205080204" pitchFamily="34" charset="-128"/>
              </a:rPr>
              <a:t>Provide routine and consistent checks to ensure data integrity, correctness, and completeness</a:t>
            </a:r>
          </a:p>
          <a:p>
            <a:pPr marL="539750">
              <a:lnSpc>
                <a:spcPct val="130000"/>
              </a:lnSpc>
              <a:buFontTx/>
              <a:buChar char="-"/>
            </a:pPr>
            <a:r>
              <a:rPr lang="en-US" altLang="ja-JP" dirty="0">
                <a:latin typeface="Arial" panose="020B0604020202020204" pitchFamily="34" charset="0"/>
                <a:ea typeface="MS PGothic" panose="020B0600070205080204" pitchFamily="34" charset="-128"/>
              </a:rPr>
              <a:t>Identify and address errors and omissions</a:t>
            </a:r>
          </a:p>
          <a:p>
            <a:pPr marL="539750">
              <a:lnSpc>
                <a:spcPct val="130000"/>
              </a:lnSpc>
              <a:buFontTx/>
              <a:buChar char="-"/>
            </a:pPr>
            <a:r>
              <a:rPr lang="en-US" altLang="ja-JP" dirty="0">
                <a:latin typeface="Arial" panose="020B0604020202020204" pitchFamily="34" charset="0"/>
                <a:ea typeface="MS PGothic" panose="020B0600070205080204" pitchFamily="34" charset="-128"/>
              </a:rPr>
              <a:t>Document and archive inventory material and record all QC activities</a:t>
            </a:r>
          </a:p>
        </p:txBody>
      </p:sp>
      <p:sp>
        <p:nvSpPr>
          <p:cNvPr id="4" name="Rectangle 3"/>
          <p:cNvSpPr/>
          <p:nvPr/>
        </p:nvSpPr>
        <p:spPr>
          <a:xfrm>
            <a:off x="8100392" y="6291753"/>
            <a:ext cx="432048" cy="323165"/>
          </a:xfrm>
          <a:prstGeom prst="rect">
            <a:avLst/>
          </a:prstGeom>
        </p:spPr>
        <p:txBody>
          <a:bodyPr wrap="square">
            <a:spAutoFit/>
          </a:bodyPr>
          <a:lstStyle/>
          <a:p>
            <a:fld id="{AAEF72BF-65D0-402F-936E-810A03B388F7}" type="slidenum">
              <a:rPr lang="en-US" altLang="en-US">
                <a:solidFill>
                  <a:prstClr val="black"/>
                </a:solidFill>
                <a:cs typeface="Arial"/>
              </a:rPr>
              <a:pPr/>
              <a:t>11</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02257616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3990" y="44624"/>
            <a:ext cx="7918450" cy="1008062"/>
          </a:xfrm>
        </p:spPr>
        <p:txBody>
          <a:bodyPr/>
          <a:lstStyle/>
          <a:p>
            <a:pPr eaLnBrk="1" hangingPunct="1">
              <a:defRPr/>
            </a:pPr>
            <a:r>
              <a:rPr lang="en-GB" altLang="ja-JP" dirty="0"/>
              <a:t>What</a:t>
            </a:r>
            <a:r>
              <a:rPr lang="en-GB" altLang="ja-JP" dirty="0">
                <a:effectLst>
                  <a:outerShdw blurRad="38100" dist="38100" dir="2700000" algn="tl">
                    <a:srgbClr val="C0C0C0"/>
                  </a:outerShdw>
                </a:effectLst>
                <a:latin typeface="Arial" panose="020B0604020202020204" pitchFamily="34" charset="0"/>
                <a:ea typeface="MS PGothic" panose="020B0600070205080204" pitchFamily="34" charset="-128"/>
              </a:rPr>
              <a:t> </a:t>
            </a:r>
            <a:r>
              <a:rPr lang="en-GB" altLang="ja-JP" dirty="0"/>
              <a:t>is “Quality Assurance”?</a:t>
            </a:r>
          </a:p>
        </p:txBody>
      </p:sp>
      <p:sp>
        <p:nvSpPr>
          <p:cNvPr id="39939" name="Rectangle 3"/>
          <p:cNvSpPr>
            <a:spLocks noGrp="1" noChangeArrowheads="1"/>
          </p:cNvSpPr>
          <p:nvPr>
            <p:ph idx="1"/>
          </p:nvPr>
        </p:nvSpPr>
        <p:spPr>
          <a:xfrm>
            <a:off x="614363" y="1270000"/>
            <a:ext cx="7918077" cy="4411663"/>
          </a:xfrm>
        </p:spPr>
        <p:txBody>
          <a:bodyPr/>
          <a:lstStyle/>
          <a:p>
            <a:pPr>
              <a:lnSpc>
                <a:spcPct val="130000"/>
              </a:lnSpc>
            </a:pPr>
            <a:r>
              <a:rPr lang="en-US" altLang="ja-JP" dirty="0">
                <a:latin typeface="Arial" panose="020B0604020202020204" pitchFamily="34" charset="0"/>
                <a:ea typeface="MS PGothic" panose="020B0600070205080204" pitchFamily="34" charset="-128"/>
              </a:rPr>
              <a:t>Planned system of review procedures conducted by personnel not directly involved in the inventory compilation/development process (preferably by independent third parties) </a:t>
            </a:r>
          </a:p>
          <a:p>
            <a:pPr>
              <a:lnSpc>
                <a:spcPct val="130000"/>
              </a:lnSpc>
            </a:pPr>
            <a:endParaRPr lang="en-US" altLang="ja-JP" dirty="0">
              <a:latin typeface="Arial" panose="020B0604020202020204" pitchFamily="34" charset="0"/>
              <a:ea typeface="MS PGothic" panose="020B0600070205080204" pitchFamily="34" charset="-128"/>
            </a:endParaRPr>
          </a:p>
          <a:p>
            <a:pPr>
              <a:lnSpc>
                <a:spcPct val="130000"/>
              </a:lnSpc>
            </a:pPr>
            <a:r>
              <a:rPr lang="en-US" altLang="ja-JP" dirty="0">
                <a:latin typeface="Arial" panose="020B0604020202020204" pitchFamily="34" charset="0"/>
                <a:ea typeface="MS PGothic" panose="020B0600070205080204" pitchFamily="34" charset="-128"/>
              </a:rPr>
              <a:t>Performed upon a completed inventory following the implementation of QC procedures</a:t>
            </a:r>
          </a:p>
          <a:p>
            <a:pPr marL="539750">
              <a:lnSpc>
                <a:spcPct val="130000"/>
              </a:lnSpc>
              <a:buFontTx/>
              <a:buChar char="-"/>
            </a:pPr>
            <a:r>
              <a:rPr lang="en-US" altLang="ja-JP" dirty="0">
                <a:latin typeface="Arial" panose="020B0604020202020204" pitchFamily="34" charset="0"/>
                <a:ea typeface="MS PGothic" panose="020B0600070205080204" pitchFamily="34" charset="-128"/>
              </a:rPr>
              <a:t>Verify that measurable objectives were met</a:t>
            </a:r>
          </a:p>
          <a:p>
            <a:pPr marL="539750">
              <a:lnSpc>
                <a:spcPct val="130000"/>
              </a:lnSpc>
              <a:buFontTx/>
              <a:buChar char="-"/>
            </a:pPr>
            <a:r>
              <a:rPr lang="en-US" altLang="ja-JP" dirty="0">
                <a:latin typeface="Arial" panose="020B0604020202020204" pitchFamily="34" charset="0"/>
                <a:ea typeface="MS PGothic" panose="020B0600070205080204" pitchFamily="34" charset="-128"/>
              </a:rPr>
              <a:t>Ensure that the inventory represents the best possible estimates given the current state of scientific knowledge and data availability</a:t>
            </a:r>
          </a:p>
          <a:p>
            <a:pPr marL="539750">
              <a:lnSpc>
                <a:spcPct val="130000"/>
              </a:lnSpc>
              <a:buFontTx/>
              <a:buChar char="-"/>
            </a:pPr>
            <a:r>
              <a:rPr lang="en-US" altLang="ja-JP" dirty="0">
                <a:latin typeface="Arial" panose="020B0604020202020204" pitchFamily="34" charset="0"/>
                <a:ea typeface="MS PGothic" panose="020B0600070205080204" pitchFamily="34" charset="-128"/>
              </a:rPr>
              <a:t>Support the effectiveness of the QC program</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12</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6525436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560" y="44624"/>
            <a:ext cx="7918450" cy="1008062"/>
          </a:xfrm>
        </p:spPr>
        <p:txBody>
          <a:bodyPr/>
          <a:lstStyle/>
          <a:p>
            <a:pPr eaLnBrk="1" hangingPunct="1">
              <a:defRPr/>
            </a:pPr>
            <a:r>
              <a:rPr lang="en-GB" altLang="ja-JP" dirty="0"/>
              <a:t>What</a:t>
            </a:r>
            <a:r>
              <a:rPr lang="en-GB" altLang="ja-JP" dirty="0">
                <a:effectLst>
                  <a:outerShdw blurRad="38100" dist="38100" dir="2700000" algn="tl">
                    <a:srgbClr val="C0C0C0"/>
                  </a:outerShdw>
                </a:effectLst>
                <a:ea typeface="MS PGothic" panose="020B0600070205080204" pitchFamily="34" charset="-128"/>
              </a:rPr>
              <a:t> </a:t>
            </a:r>
            <a:r>
              <a:rPr lang="en-GB" altLang="ja-JP" dirty="0"/>
              <a:t>is “Verification”?</a:t>
            </a:r>
          </a:p>
        </p:txBody>
      </p:sp>
      <p:sp>
        <p:nvSpPr>
          <p:cNvPr id="41987" name="Rectangle 3"/>
          <p:cNvSpPr>
            <a:spLocks noGrp="1" noChangeArrowheads="1"/>
          </p:cNvSpPr>
          <p:nvPr>
            <p:ph idx="1"/>
          </p:nvPr>
        </p:nvSpPr>
        <p:spPr>
          <a:xfrm>
            <a:off x="649289" y="1273175"/>
            <a:ext cx="7880722" cy="4532089"/>
          </a:xfrm>
        </p:spPr>
        <p:txBody>
          <a:bodyPr/>
          <a:lstStyle/>
          <a:p>
            <a:pPr>
              <a:lnSpc>
                <a:spcPct val="130000"/>
              </a:lnSpc>
            </a:pPr>
            <a:r>
              <a:rPr lang="en-US" altLang="ja-JP" dirty="0">
                <a:latin typeface="Arial" panose="020B0604020202020204" pitchFamily="34" charset="0"/>
                <a:ea typeface="MS PGothic" panose="020B0600070205080204" pitchFamily="34" charset="-128"/>
              </a:rPr>
              <a:t>Collection of activities and procedures conducted during the planning and development, or after completion of an inventory that can help to establish its reliability for the intended applications of the inventory</a:t>
            </a:r>
          </a:p>
          <a:p>
            <a:pPr>
              <a:lnSpc>
                <a:spcPct val="130000"/>
              </a:lnSpc>
            </a:pPr>
            <a:endParaRPr lang="en-US" altLang="ja-JP" dirty="0">
              <a:latin typeface="Arial" panose="020B0604020202020204" pitchFamily="34" charset="0"/>
              <a:ea typeface="MS PGothic" panose="020B0600070205080204" pitchFamily="34" charset="-128"/>
            </a:endParaRPr>
          </a:p>
          <a:p>
            <a:pPr>
              <a:lnSpc>
                <a:spcPct val="130000"/>
              </a:lnSpc>
            </a:pPr>
            <a:r>
              <a:rPr lang="en-US" altLang="ja-JP" dirty="0">
                <a:latin typeface="Arial" panose="020B0604020202020204" pitchFamily="34" charset="0"/>
                <a:ea typeface="MS PGothic" panose="020B0600070205080204" pitchFamily="34" charset="-128"/>
              </a:rPr>
              <a:t>Methods that are external to the inventory and apply independent data, including comparisons with inventory estimates made by other bodies or through alternative methods</a:t>
            </a:r>
          </a:p>
          <a:p>
            <a:pPr>
              <a:lnSpc>
                <a:spcPct val="130000"/>
              </a:lnSpc>
            </a:pPr>
            <a:endParaRPr lang="en-US" altLang="ja-JP" dirty="0">
              <a:latin typeface="Arial" panose="020B0604020202020204" pitchFamily="34" charset="0"/>
              <a:ea typeface="MS PGothic" panose="020B0600070205080204" pitchFamily="34" charset="-128"/>
            </a:endParaRPr>
          </a:p>
          <a:p>
            <a:pPr>
              <a:lnSpc>
                <a:spcPct val="130000"/>
              </a:lnSpc>
            </a:pPr>
            <a:r>
              <a:rPr lang="en-US" altLang="ja-JP" dirty="0">
                <a:latin typeface="Arial" panose="020B0604020202020204" pitchFamily="34" charset="0"/>
                <a:ea typeface="MS PGothic" panose="020B0600070205080204" pitchFamily="34" charset="-128"/>
              </a:rPr>
              <a:t>May be constituents of both QA and QC</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13</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41690476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2070100" y="136525"/>
            <a:ext cx="4975225" cy="650875"/>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Start new estimate, building on experience</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 of previous inventories (if available)</a:t>
            </a:r>
          </a:p>
        </p:txBody>
      </p:sp>
      <p:sp>
        <p:nvSpPr>
          <p:cNvPr id="60419" name="Text Box 3"/>
          <p:cNvSpPr txBox="1">
            <a:spLocks noChangeArrowheads="1"/>
          </p:cNvSpPr>
          <p:nvPr/>
        </p:nvSpPr>
        <p:spPr bwMode="auto">
          <a:xfrm>
            <a:off x="5799138" y="982663"/>
            <a:ext cx="3224212" cy="376237"/>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Identify key categories</a:t>
            </a:r>
          </a:p>
        </p:txBody>
      </p:sp>
      <p:sp>
        <p:nvSpPr>
          <p:cNvPr id="60420" name="Text Box 4"/>
          <p:cNvSpPr txBox="1">
            <a:spLocks noChangeArrowheads="1"/>
          </p:cNvSpPr>
          <p:nvPr/>
        </p:nvSpPr>
        <p:spPr bwMode="auto">
          <a:xfrm>
            <a:off x="5795963" y="1660525"/>
            <a:ext cx="3233737" cy="1200150"/>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Select methods while</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considering data collection,</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uncertainty and time series </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consistency good practice</a:t>
            </a:r>
          </a:p>
        </p:txBody>
      </p:sp>
      <p:sp>
        <p:nvSpPr>
          <p:cNvPr id="60421" name="Text Box 5"/>
          <p:cNvSpPr txBox="1">
            <a:spLocks noChangeArrowheads="1"/>
          </p:cNvSpPr>
          <p:nvPr/>
        </p:nvSpPr>
        <p:spPr bwMode="auto">
          <a:xfrm>
            <a:off x="5845175" y="3803650"/>
            <a:ext cx="3165475" cy="1200150"/>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Collect data and estimate</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emissions/removals</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ensuring adequate QA/QC</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&amp; time series consistency</a:t>
            </a:r>
          </a:p>
        </p:txBody>
      </p:sp>
      <p:sp>
        <p:nvSpPr>
          <p:cNvPr id="60422" name="Text Box 6"/>
          <p:cNvSpPr txBox="1">
            <a:spLocks noChangeArrowheads="1"/>
          </p:cNvSpPr>
          <p:nvPr/>
        </p:nvSpPr>
        <p:spPr bwMode="auto">
          <a:xfrm>
            <a:off x="5146675" y="5862638"/>
            <a:ext cx="3205163" cy="925512"/>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Compile inventory:</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considering time series</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consistency and QA/QC</a:t>
            </a:r>
          </a:p>
        </p:txBody>
      </p:sp>
      <p:sp>
        <p:nvSpPr>
          <p:cNvPr id="60423" name="Text Box 7"/>
          <p:cNvSpPr txBox="1">
            <a:spLocks noChangeArrowheads="1"/>
          </p:cNvSpPr>
          <p:nvPr/>
        </p:nvSpPr>
        <p:spPr bwMode="auto">
          <a:xfrm>
            <a:off x="771525" y="5873750"/>
            <a:ext cx="3500438" cy="925513"/>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Conduct uncertainty analysis:</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Evaluate input data and</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assess overall inventory</a:t>
            </a:r>
          </a:p>
        </p:txBody>
      </p:sp>
      <p:sp>
        <p:nvSpPr>
          <p:cNvPr id="60424" name="Text Box 8"/>
          <p:cNvSpPr txBox="1">
            <a:spLocks noChangeArrowheads="1"/>
          </p:cNvSpPr>
          <p:nvPr/>
        </p:nvSpPr>
        <p:spPr bwMode="auto">
          <a:xfrm>
            <a:off x="203200" y="3833813"/>
            <a:ext cx="2882900" cy="650875"/>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Conduct</a:t>
            </a:r>
          </a:p>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key category analysis</a:t>
            </a:r>
          </a:p>
        </p:txBody>
      </p:sp>
      <p:sp>
        <p:nvSpPr>
          <p:cNvPr id="60425" name="Text Box 9"/>
          <p:cNvSpPr txBox="1">
            <a:spLocks noChangeArrowheads="1"/>
          </p:cNvSpPr>
          <p:nvPr/>
        </p:nvSpPr>
        <p:spPr bwMode="auto">
          <a:xfrm>
            <a:off x="190500" y="1946275"/>
            <a:ext cx="2871788" cy="553998"/>
          </a:xfrm>
          <a:prstGeom prst="rect">
            <a:avLst/>
          </a:prstGeom>
          <a:solidFill>
            <a:srgbClr val="FFFF99"/>
          </a:solidFill>
          <a:ln w="9525" algn="ctr">
            <a:solidFill>
              <a:schemeClr val="tx1"/>
            </a:solidFill>
            <a:miter lim="800000"/>
            <a:headEnd/>
            <a:tailEnd/>
          </a:ln>
          <a:effectLst/>
        </p:spPr>
        <p:txBody>
          <a:bodyPr>
            <a:spAutoFit/>
          </a:bodyPr>
          <a:lstStyle/>
          <a:p>
            <a:pPr marL="342900" indent="-342900" algn="ctr" eaLnBrk="1" hangingPunct="1">
              <a:spcBef>
                <a:spcPts val="0"/>
              </a:spcBef>
              <a:buFont typeface="Wingdings" pitchFamily="2" charset="2"/>
              <a:buNone/>
              <a:defRPr/>
            </a:pPr>
            <a:r>
              <a:rPr kumimoji="1" lang="en-US" altLang="ja-JP" b="1">
                <a:solidFill>
                  <a:srgbClr val="5F8591"/>
                </a:solidFill>
                <a:ea typeface="ＭＳ Ｐゴシック" pitchFamily="50" charset="-128"/>
              </a:rPr>
              <a:t>Check/Review inventory</a:t>
            </a:r>
          </a:p>
          <a:p>
            <a:pPr marL="342900" indent="-342900" algn="ctr" eaLnBrk="1" hangingPunct="1">
              <a:spcBef>
                <a:spcPts val="0"/>
              </a:spcBef>
              <a:buFont typeface="Wingdings" pitchFamily="2" charset="2"/>
              <a:buNone/>
              <a:defRPr/>
            </a:pPr>
            <a:r>
              <a:rPr kumimoji="1" lang="en-US" altLang="ja-JP" b="1">
                <a:solidFill>
                  <a:srgbClr val="5F8591"/>
                </a:solidFill>
                <a:ea typeface="ＭＳ Ｐゴシック" pitchFamily="50" charset="-128"/>
              </a:rPr>
              <a:t>through </a:t>
            </a:r>
            <a:r>
              <a:rPr kumimoji="1" lang="en-US" altLang="ja-JP" b="1">
                <a:solidFill>
                  <a:srgbClr val="5F8591"/>
                </a:solidFill>
                <a:effectLst>
                  <a:outerShdw blurRad="38100" dist="38100" dir="2700000" algn="tl">
                    <a:srgbClr val="000000"/>
                  </a:outerShdw>
                </a:effectLst>
                <a:ea typeface="ＭＳ Ｐゴシック" pitchFamily="50" charset="-128"/>
              </a:rPr>
              <a:t>QA</a:t>
            </a:r>
          </a:p>
        </p:txBody>
      </p:sp>
      <p:sp>
        <p:nvSpPr>
          <p:cNvPr id="60426" name="Text Box 10"/>
          <p:cNvSpPr txBox="1">
            <a:spLocks noChangeArrowheads="1"/>
          </p:cNvSpPr>
          <p:nvPr/>
        </p:nvSpPr>
        <p:spPr bwMode="auto">
          <a:xfrm>
            <a:off x="190500" y="1096963"/>
            <a:ext cx="2879725" cy="376237"/>
          </a:xfrm>
          <a:prstGeom prst="rect">
            <a:avLst/>
          </a:prstGeom>
          <a:solidFill>
            <a:srgbClr val="FFFFCC"/>
          </a:solidFill>
          <a:ln w="9525" algn="ctr">
            <a:solidFill>
              <a:schemeClr val="tx1"/>
            </a:solidFill>
            <a:miter lim="800000"/>
            <a:headEnd/>
            <a:tailEnd/>
          </a:ln>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800" b="1">
                <a:solidFill>
                  <a:srgbClr val="5F8591"/>
                </a:solidFill>
                <a:latin typeface="Arial" panose="020B0604020202020204" pitchFamily="34" charset="0"/>
                <a:ea typeface="MS PGothic" panose="020B0600070205080204" pitchFamily="34" charset="-128"/>
              </a:rPr>
              <a:t>Report inventory</a:t>
            </a:r>
          </a:p>
        </p:txBody>
      </p:sp>
      <p:sp>
        <p:nvSpPr>
          <p:cNvPr id="60427" name="Text Box 11"/>
          <p:cNvSpPr txBox="1">
            <a:spLocks noChangeArrowheads="1"/>
          </p:cNvSpPr>
          <p:nvPr/>
        </p:nvSpPr>
        <p:spPr bwMode="auto">
          <a:xfrm>
            <a:off x="3614738" y="1979613"/>
            <a:ext cx="1839912" cy="581025"/>
          </a:xfrm>
          <a:prstGeom prst="rect">
            <a:avLst/>
          </a:prstGeom>
          <a:solidFill>
            <a:srgbClr val="5F859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1600" b="1">
                <a:solidFill>
                  <a:srgbClr val="FFFF99"/>
                </a:solidFill>
                <a:latin typeface="Arial" panose="020B0604020202020204" pitchFamily="34" charset="0"/>
                <a:ea typeface="MS PGothic" panose="020B0600070205080204" pitchFamily="34" charset="-128"/>
              </a:rPr>
              <a:t>Make necessary</a:t>
            </a:r>
          </a:p>
          <a:p>
            <a:pPr algn="ctr" eaLnBrk="1" hangingPunct="1">
              <a:spcBef>
                <a:spcPct val="0"/>
              </a:spcBef>
              <a:buFont typeface="Wingdings" panose="05000000000000000000" pitchFamily="2" charset="2"/>
              <a:buNone/>
            </a:pPr>
            <a:r>
              <a:rPr lang="en-US" altLang="ja-JP" sz="1600" b="1">
                <a:solidFill>
                  <a:srgbClr val="FFFF99"/>
                </a:solidFill>
                <a:latin typeface="Arial" panose="020B0604020202020204" pitchFamily="34" charset="0"/>
                <a:ea typeface="MS PGothic" panose="020B0600070205080204" pitchFamily="34" charset="-128"/>
              </a:rPr>
              <a:t>revisions (if any)</a:t>
            </a:r>
          </a:p>
        </p:txBody>
      </p:sp>
      <p:sp>
        <p:nvSpPr>
          <p:cNvPr id="60428" name="Text Box 12"/>
          <p:cNvSpPr txBox="1">
            <a:spLocks noChangeArrowheads="1"/>
          </p:cNvSpPr>
          <p:nvPr/>
        </p:nvSpPr>
        <p:spPr bwMode="auto">
          <a:xfrm>
            <a:off x="3770313" y="5148263"/>
            <a:ext cx="1771650" cy="584775"/>
          </a:xfrm>
          <a:prstGeom prst="rect">
            <a:avLst/>
          </a:prstGeom>
          <a:solidFill>
            <a:srgbClr val="FFFF99"/>
          </a:solidFill>
          <a:ln w="28575" algn="ctr">
            <a:solidFill>
              <a:schemeClr val="tx1"/>
            </a:solidFill>
            <a:prstDash val="dash"/>
            <a:miter lim="800000"/>
            <a:headEnd/>
            <a:tailEnd/>
          </a:ln>
          <a:effectLst/>
        </p:spPr>
        <p:txBody>
          <a:bodyPr>
            <a:spAutoFit/>
          </a:bodyPr>
          <a:lstStyle/>
          <a:p>
            <a:pPr marL="342900" indent="-342900" algn="ctr" eaLnBrk="1" hangingPunct="1">
              <a:spcBef>
                <a:spcPts val="0"/>
              </a:spcBef>
              <a:buFont typeface="Wingdings" pitchFamily="2" charset="2"/>
              <a:buNone/>
              <a:defRPr/>
            </a:pPr>
            <a:r>
              <a:rPr kumimoji="1" lang="en-US" altLang="ja-JP" sz="1600" b="1" dirty="0">
                <a:solidFill>
                  <a:srgbClr val="5F8591"/>
                </a:solidFill>
                <a:effectLst>
                  <a:outerShdw blurRad="38100" dist="38100" dir="2700000" algn="tl">
                    <a:srgbClr val="000000"/>
                  </a:outerShdw>
                </a:effectLst>
                <a:ea typeface="ＭＳ Ｐゴシック" pitchFamily="50" charset="-128"/>
              </a:rPr>
              <a:t>QC Checking &amp;</a:t>
            </a:r>
          </a:p>
          <a:p>
            <a:pPr marL="342900" indent="-342900" algn="ctr" eaLnBrk="1" hangingPunct="1">
              <a:spcBef>
                <a:spcPts val="0"/>
              </a:spcBef>
              <a:buFont typeface="Wingdings" pitchFamily="2" charset="2"/>
              <a:buNone/>
              <a:defRPr/>
            </a:pPr>
            <a:r>
              <a:rPr kumimoji="1" lang="en-US" altLang="ja-JP" sz="1600" b="1" dirty="0">
                <a:solidFill>
                  <a:srgbClr val="5F8591"/>
                </a:solidFill>
                <a:effectLst>
                  <a:outerShdw blurRad="38100" dist="38100" dir="2700000" algn="tl">
                    <a:srgbClr val="000000"/>
                  </a:outerShdw>
                </a:effectLst>
                <a:ea typeface="ＭＳ Ｐゴシック" pitchFamily="50" charset="-128"/>
              </a:rPr>
              <a:t>Documentation</a:t>
            </a:r>
          </a:p>
        </p:txBody>
      </p:sp>
      <p:cxnSp>
        <p:nvCxnSpPr>
          <p:cNvPr id="60429" name="AutoShape 13"/>
          <p:cNvCxnSpPr>
            <a:cxnSpLocks noChangeShapeType="1"/>
            <a:stCxn id="60418" idx="3"/>
            <a:endCxn id="60419" idx="0"/>
          </p:cNvCxnSpPr>
          <p:nvPr/>
        </p:nvCxnSpPr>
        <p:spPr bwMode="auto">
          <a:xfrm>
            <a:off x="7045325" y="461963"/>
            <a:ext cx="366713" cy="520700"/>
          </a:xfrm>
          <a:prstGeom prst="curvedConnector2">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30" name="AutoShape 14"/>
          <p:cNvCxnSpPr>
            <a:cxnSpLocks noChangeShapeType="1"/>
            <a:stCxn id="60419" idx="2"/>
            <a:endCxn id="60420" idx="0"/>
          </p:cNvCxnSpPr>
          <p:nvPr/>
        </p:nvCxnSpPr>
        <p:spPr bwMode="auto">
          <a:xfrm rot="16200000" flipH="1">
            <a:off x="7262019" y="1508919"/>
            <a:ext cx="301625" cy="1587"/>
          </a:xfrm>
          <a:prstGeom prst="curvedConnector3">
            <a:avLst>
              <a:gd name="adj1" fmla="val 50000"/>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31" name="AutoShape 15"/>
          <p:cNvCxnSpPr>
            <a:cxnSpLocks noChangeShapeType="1"/>
            <a:stCxn id="60420" idx="2"/>
            <a:endCxn id="60421" idx="0"/>
          </p:cNvCxnSpPr>
          <p:nvPr/>
        </p:nvCxnSpPr>
        <p:spPr bwMode="auto">
          <a:xfrm rot="16200000" flipH="1">
            <a:off x="6949281" y="3325019"/>
            <a:ext cx="942975" cy="14288"/>
          </a:xfrm>
          <a:prstGeom prst="curvedConnector3">
            <a:avLst>
              <a:gd name="adj1" fmla="val 50000"/>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sp>
        <p:nvSpPr>
          <p:cNvPr id="60432" name="Text Box 16"/>
          <p:cNvSpPr txBox="1">
            <a:spLocks noChangeArrowheads="1"/>
          </p:cNvSpPr>
          <p:nvPr/>
        </p:nvSpPr>
        <p:spPr bwMode="auto">
          <a:xfrm>
            <a:off x="5780088" y="3090863"/>
            <a:ext cx="3286125" cy="365125"/>
          </a:xfrm>
          <a:prstGeom prst="rect">
            <a:avLst/>
          </a:prstGeom>
          <a:solidFill>
            <a:srgbClr val="FFFF99"/>
          </a:solidFill>
          <a:ln w="28575" algn="ctr">
            <a:solidFill>
              <a:schemeClr val="tx1"/>
            </a:solidFill>
            <a:prstDash val="dash"/>
            <a:miter lim="800000"/>
            <a:headEnd/>
            <a:tailEnd/>
          </a:ln>
          <a:effectLst/>
        </p:spPr>
        <p:txBody>
          <a:bodyPr>
            <a:spAutoFit/>
          </a:bodyPr>
          <a:lstStyle/>
          <a:p>
            <a:pPr marL="342900" indent="-342900" algn="ctr" eaLnBrk="1" hangingPunct="1">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QC Checking &amp; Documentation</a:t>
            </a:r>
          </a:p>
        </p:txBody>
      </p:sp>
      <p:cxnSp>
        <p:nvCxnSpPr>
          <p:cNvPr id="60433" name="AutoShape 17"/>
          <p:cNvCxnSpPr>
            <a:cxnSpLocks noChangeShapeType="1"/>
            <a:stCxn id="60421" idx="2"/>
            <a:endCxn id="60422" idx="0"/>
          </p:cNvCxnSpPr>
          <p:nvPr/>
        </p:nvCxnSpPr>
        <p:spPr bwMode="auto">
          <a:xfrm rot="5400000">
            <a:off x="6659563" y="5094287"/>
            <a:ext cx="858838" cy="677863"/>
          </a:xfrm>
          <a:prstGeom prst="curvedConnector3">
            <a:avLst>
              <a:gd name="adj1" fmla="val 82991"/>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sp>
        <p:nvSpPr>
          <p:cNvPr id="60434" name="Text Box 18"/>
          <p:cNvSpPr txBox="1">
            <a:spLocks noChangeArrowheads="1"/>
          </p:cNvSpPr>
          <p:nvPr/>
        </p:nvSpPr>
        <p:spPr bwMode="auto">
          <a:xfrm>
            <a:off x="5791200" y="5195888"/>
            <a:ext cx="3286125" cy="365125"/>
          </a:xfrm>
          <a:prstGeom prst="rect">
            <a:avLst/>
          </a:prstGeom>
          <a:solidFill>
            <a:srgbClr val="FFFF99"/>
          </a:solidFill>
          <a:ln w="28575" algn="ctr">
            <a:solidFill>
              <a:schemeClr val="tx1"/>
            </a:solidFill>
            <a:prstDash val="dash"/>
            <a:miter lim="800000"/>
            <a:headEnd/>
            <a:tailEnd/>
          </a:ln>
          <a:effectLst/>
        </p:spPr>
        <p:txBody>
          <a:bodyPr>
            <a:spAutoFit/>
          </a:bodyPr>
          <a:lstStyle/>
          <a:p>
            <a:pPr marL="342900" indent="-342900" algn="ctr" eaLnBrk="1" hangingPunct="1">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QC Checking &amp; Documentation</a:t>
            </a:r>
          </a:p>
        </p:txBody>
      </p:sp>
      <p:cxnSp>
        <p:nvCxnSpPr>
          <p:cNvPr id="60435" name="AutoShape 19"/>
          <p:cNvCxnSpPr>
            <a:cxnSpLocks noChangeShapeType="1"/>
            <a:stCxn id="60422" idx="1"/>
            <a:endCxn id="60423" idx="3"/>
          </p:cNvCxnSpPr>
          <p:nvPr/>
        </p:nvCxnSpPr>
        <p:spPr bwMode="auto">
          <a:xfrm rot="10800000" flipV="1">
            <a:off x="4271963" y="6326188"/>
            <a:ext cx="874712" cy="11112"/>
          </a:xfrm>
          <a:prstGeom prst="curvedConnector3">
            <a:avLst>
              <a:gd name="adj1" fmla="val 49907"/>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36" name="AutoShape 20"/>
          <p:cNvCxnSpPr>
            <a:cxnSpLocks noChangeShapeType="1"/>
            <a:stCxn id="60423" idx="0"/>
            <a:endCxn id="60424" idx="2"/>
          </p:cNvCxnSpPr>
          <p:nvPr/>
        </p:nvCxnSpPr>
        <p:spPr bwMode="auto">
          <a:xfrm rot="5400000" flipH="1">
            <a:off x="1389063" y="4740275"/>
            <a:ext cx="1389062" cy="877888"/>
          </a:xfrm>
          <a:prstGeom prst="curvedConnector3">
            <a:avLst>
              <a:gd name="adj1" fmla="val 6625"/>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sp>
        <p:nvSpPr>
          <p:cNvPr id="60437" name="Text Box 21"/>
          <p:cNvSpPr txBox="1">
            <a:spLocks noChangeArrowheads="1"/>
          </p:cNvSpPr>
          <p:nvPr/>
        </p:nvSpPr>
        <p:spPr bwMode="auto">
          <a:xfrm>
            <a:off x="766763" y="4914900"/>
            <a:ext cx="1771650" cy="584775"/>
          </a:xfrm>
          <a:prstGeom prst="rect">
            <a:avLst/>
          </a:prstGeom>
          <a:solidFill>
            <a:srgbClr val="FFFF99"/>
          </a:solidFill>
          <a:ln w="28575" algn="ctr">
            <a:solidFill>
              <a:schemeClr val="tx1"/>
            </a:solidFill>
            <a:prstDash val="dash"/>
            <a:miter lim="800000"/>
            <a:headEnd/>
            <a:tailEnd/>
          </a:ln>
          <a:effectLst/>
        </p:spPr>
        <p:txBody>
          <a:bodyPr>
            <a:spAutoFit/>
          </a:bodyPr>
          <a:lstStyle/>
          <a:p>
            <a:pPr marL="342900" indent="-342900" algn="ctr" eaLnBrk="1" hangingPunct="1">
              <a:spcBef>
                <a:spcPts val="0"/>
              </a:spcBef>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QC Checking &amp;</a:t>
            </a:r>
          </a:p>
          <a:p>
            <a:pPr marL="342900" indent="-342900" algn="ctr" eaLnBrk="1" hangingPunct="1">
              <a:spcBef>
                <a:spcPts val="0"/>
              </a:spcBef>
              <a:buFont typeface="Wingdings" pitchFamily="2" charset="2"/>
              <a:buNone/>
              <a:defRPr/>
            </a:pPr>
            <a:r>
              <a:rPr kumimoji="1" lang="en-US" altLang="ja-JP" sz="1600" b="1">
                <a:solidFill>
                  <a:srgbClr val="5F8591"/>
                </a:solidFill>
                <a:effectLst>
                  <a:outerShdw blurRad="38100" dist="38100" dir="2700000" algn="tl">
                    <a:srgbClr val="000000"/>
                  </a:outerShdw>
                </a:effectLst>
                <a:ea typeface="ＭＳ Ｐゴシック" pitchFamily="50" charset="-128"/>
              </a:rPr>
              <a:t>Documentation</a:t>
            </a:r>
          </a:p>
        </p:txBody>
      </p:sp>
      <p:cxnSp>
        <p:nvCxnSpPr>
          <p:cNvPr id="60438" name="AutoShape 22"/>
          <p:cNvCxnSpPr>
            <a:cxnSpLocks noChangeShapeType="1"/>
            <a:stCxn id="60424" idx="0"/>
            <a:endCxn id="60425" idx="2"/>
          </p:cNvCxnSpPr>
          <p:nvPr/>
        </p:nvCxnSpPr>
        <p:spPr bwMode="auto">
          <a:xfrm rot="16200000" flipV="1">
            <a:off x="968752" y="3157915"/>
            <a:ext cx="1333540" cy="18256"/>
          </a:xfrm>
          <a:prstGeom prst="curvedConnector3">
            <a:avLst>
              <a:gd name="adj1" fmla="val 50000"/>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sp>
        <p:nvSpPr>
          <p:cNvPr id="60439" name="Text Box 23"/>
          <p:cNvSpPr txBox="1">
            <a:spLocks noChangeArrowheads="1"/>
          </p:cNvSpPr>
          <p:nvPr/>
        </p:nvSpPr>
        <p:spPr bwMode="auto">
          <a:xfrm>
            <a:off x="722313" y="3022600"/>
            <a:ext cx="1771650" cy="584775"/>
          </a:xfrm>
          <a:prstGeom prst="rect">
            <a:avLst/>
          </a:prstGeom>
          <a:solidFill>
            <a:srgbClr val="FFFF99"/>
          </a:solidFill>
          <a:ln w="28575" algn="ctr">
            <a:solidFill>
              <a:schemeClr val="tx1"/>
            </a:solidFill>
            <a:prstDash val="dash"/>
            <a:miter lim="800000"/>
            <a:headEnd/>
            <a:tailEnd/>
          </a:ln>
          <a:effectLst/>
        </p:spPr>
        <p:txBody>
          <a:bodyPr>
            <a:spAutoFit/>
          </a:bodyPr>
          <a:lstStyle/>
          <a:p>
            <a:pPr marL="342900" indent="-342900" algn="ctr" eaLnBrk="1" hangingPunct="1">
              <a:spcBef>
                <a:spcPts val="0"/>
              </a:spcBef>
              <a:buFont typeface="Wingdings" pitchFamily="2" charset="2"/>
              <a:buNone/>
              <a:defRPr/>
            </a:pPr>
            <a:r>
              <a:rPr kumimoji="1" lang="en-US" altLang="ja-JP" sz="1600" b="1" dirty="0">
                <a:solidFill>
                  <a:srgbClr val="5F8591"/>
                </a:solidFill>
                <a:effectLst>
                  <a:outerShdw blurRad="38100" dist="38100" dir="2700000" algn="tl">
                    <a:srgbClr val="000000"/>
                  </a:outerShdw>
                </a:effectLst>
                <a:ea typeface="ＭＳ Ｐゴシック" pitchFamily="50" charset="-128"/>
              </a:rPr>
              <a:t>QC Checking &amp;</a:t>
            </a:r>
          </a:p>
          <a:p>
            <a:pPr marL="342900" indent="-342900" algn="ctr" eaLnBrk="1" hangingPunct="1">
              <a:spcBef>
                <a:spcPts val="0"/>
              </a:spcBef>
              <a:buFont typeface="Wingdings" pitchFamily="2" charset="2"/>
              <a:buNone/>
              <a:defRPr/>
            </a:pPr>
            <a:r>
              <a:rPr kumimoji="1" lang="en-US" altLang="ja-JP" sz="1600" b="1" dirty="0">
                <a:solidFill>
                  <a:srgbClr val="5F8591"/>
                </a:solidFill>
                <a:effectLst>
                  <a:outerShdw blurRad="38100" dist="38100" dir="2700000" algn="tl">
                    <a:srgbClr val="000000"/>
                  </a:outerShdw>
                </a:effectLst>
                <a:ea typeface="ＭＳ Ｐゴシック" pitchFamily="50" charset="-128"/>
              </a:rPr>
              <a:t>Documentation</a:t>
            </a:r>
          </a:p>
        </p:txBody>
      </p:sp>
      <p:cxnSp>
        <p:nvCxnSpPr>
          <p:cNvPr id="60440" name="AutoShape 24"/>
          <p:cNvCxnSpPr>
            <a:cxnSpLocks noChangeShapeType="1"/>
            <a:stCxn id="60425" idx="0"/>
            <a:endCxn id="60426" idx="2"/>
          </p:cNvCxnSpPr>
          <p:nvPr/>
        </p:nvCxnSpPr>
        <p:spPr bwMode="auto">
          <a:xfrm rot="5400000" flipH="1" flipV="1">
            <a:off x="1391841" y="1707754"/>
            <a:ext cx="473075" cy="3969"/>
          </a:xfrm>
          <a:prstGeom prst="curvedConnector3">
            <a:avLst>
              <a:gd name="adj1" fmla="val 50000"/>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41" name="AutoShape 25"/>
          <p:cNvCxnSpPr>
            <a:cxnSpLocks noChangeShapeType="1"/>
            <a:stCxn id="60426" idx="0"/>
            <a:endCxn id="60418" idx="1"/>
          </p:cNvCxnSpPr>
          <p:nvPr/>
        </p:nvCxnSpPr>
        <p:spPr bwMode="auto">
          <a:xfrm rot="-5400000">
            <a:off x="1532732" y="559594"/>
            <a:ext cx="635000" cy="439737"/>
          </a:xfrm>
          <a:prstGeom prst="curvedConnector2">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42" name="AutoShape 26"/>
          <p:cNvCxnSpPr>
            <a:cxnSpLocks noChangeShapeType="1"/>
            <a:stCxn id="60427" idx="3"/>
            <a:endCxn id="60420" idx="1"/>
          </p:cNvCxnSpPr>
          <p:nvPr/>
        </p:nvCxnSpPr>
        <p:spPr bwMode="auto">
          <a:xfrm flipV="1">
            <a:off x="5454650" y="2260600"/>
            <a:ext cx="341313" cy="9525"/>
          </a:xfrm>
          <a:prstGeom prst="curvedConnector3">
            <a:avLst>
              <a:gd name="adj1" fmla="val 49769"/>
            </a:avLst>
          </a:prstGeom>
          <a:noFill/>
          <a:ln w="38100">
            <a:solidFill>
              <a:srgbClr val="FF9900"/>
            </a:solidFill>
            <a:round/>
            <a:headEnd/>
            <a:tailEnd type="triangle" w="lg" len="lg"/>
          </a:ln>
          <a:extLst>
            <a:ext uri="{909E8E84-426E-40DD-AFC4-6F175D3DCCD1}">
              <a14:hiddenFill xmlns:a14="http://schemas.microsoft.com/office/drawing/2010/main">
                <a:noFill/>
              </a14:hiddenFill>
            </a:ext>
          </a:extLst>
        </p:spPr>
      </p:cxnSp>
      <p:cxnSp>
        <p:nvCxnSpPr>
          <p:cNvPr id="60443" name="AutoShape 27"/>
          <p:cNvCxnSpPr>
            <a:cxnSpLocks noChangeShapeType="1"/>
            <a:stCxn id="60425" idx="3"/>
          </p:cNvCxnSpPr>
          <p:nvPr/>
        </p:nvCxnSpPr>
        <p:spPr bwMode="auto">
          <a:xfrm>
            <a:off x="3062288" y="2223274"/>
            <a:ext cx="523875" cy="48439"/>
          </a:xfrm>
          <a:prstGeom prst="straightConnector1">
            <a:avLst/>
          </a:prstGeom>
          <a:noFill/>
          <a:ln w="38100">
            <a:solidFill>
              <a:srgbClr val="FF9900"/>
            </a:solidFill>
            <a:round/>
            <a:headEnd/>
            <a:tailEnd type="none" w="lg" len="lg"/>
          </a:ln>
          <a:extLst>
            <a:ext uri="{909E8E84-426E-40DD-AFC4-6F175D3DCCD1}">
              <a14:hiddenFill xmlns:a14="http://schemas.microsoft.com/office/drawing/2010/main">
                <a:noFill/>
              </a14:hiddenFill>
            </a:ext>
          </a:extLst>
        </p:spPr>
      </p:cxnSp>
      <p:cxnSp>
        <p:nvCxnSpPr>
          <p:cNvPr id="60444" name="AutoShape 28"/>
          <p:cNvCxnSpPr>
            <a:cxnSpLocks noChangeShapeType="1"/>
            <a:stCxn id="60424" idx="3"/>
            <a:endCxn id="60427" idx="1"/>
          </p:cNvCxnSpPr>
          <p:nvPr/>
        </p:nvCxnSpPr>
        <p:spPr bwMode="auto">
          <a:xfrm flipV="1">
            <a:off x="3086100" y="2270125"/>
            <a:ext cx="528638" cy="1889125"/>
          </a:xfrm>
          <a:prstGeom prst="curvedConnector3">
            <a:avLst>
              <a:gd name="adj1" fmla="val 27625"/>
            </a:avLst>
          </a:prstGeom>
          <a:noFill/>
          <a:ln w="38100">
            <a:solidFill>
              <a:srgbClr val="FF9900"/>
            </a:solidFill>
            <a:round/>
            <a:headEnd/>
            <a:tailEnd type="none" w="lg" len="lg"/>
          </a:ln>
          <a:extLst>
            <a:ext uri="{909E8E84-426E-40DD-AFC4-6F175D3DCCD1}">
              <a14:hiddenFill xmlns:a14="http://schemas.microsoft.com/office/drawing/2010/main">
                <a:noFill/>
              </a14:hiddenFill>
            </a:ext>
          </a:extLst>
        </p:spPr>
      </p:cxnSp>
      <p:cxnSp>
        <p:nvCxnSpPr>
          <p:cNvPr id="60445" name="AutoShape 29"/>
          <p:cNvCxnSpPr>
            <a:cxnSpLocks noChangeShapeType="1"/>
            <a:stCxn id="60428" idx="2"/>
          </p:cNvCxnSpPr>
          <p:nvPr/>
        </p:nvCxnSpPr>
        <p:spPr bwMode="auto">
          <a:xfrm rot="16200000" flipH="1">
            <a:off x="4356388" y="6032787"/>
            <a:ext cx="601087" cy="1587"/>
          </a:xfrm>
          <a:prstGeom prst="curvedConnector3">
            <a:avLst>
              <a:gd name="adj1" fmla="val 50000"/>
            </a:avLst>
          </a:prstGeom>
          <a:noFill/>
          <a:ln w="38100">
            <a:solidFill>
              <a:srgbClr val="FF9900"/>
            </a:solidFill>
            <a:round/>
            <a:headEnd/>
            <a:tailEnd type="none" w="lg" len="lg"/>
          </a:ln>
          <a:extLst>
            <a:ext uri="{909E8E84-426E-40DD-AFC4-6F175D3DCCD1}">
              <a14:hiddenFill xmlns:a14="http://schemas.microsoft.com/office/drawing/2010/main">
                <a:noFill/>
              </a14:hiddenFill>
            </a:ext>
          </a:extLst>
        </p:spPr>
      </p:cxnSp>
      <p:sp>
        <p:nvSpPr>
          <p:cNvPr id="60446" name="Line 30"/>
          <p:cNvSpPr>
            <a:spLocks noChangeShapeType="1"/>
          </p:cNvSpPr>
          <p:nvPr/>
        </p:nvSpPr>
        <p:spPr bwMode="auto">
          <a:xfrm flipV="1">
            <a:off x="8093075" y="4670425"/>
            <a:ext cx="736600" cy="9525"/>
          </a:xfrm>
          <a:prstGeom prst="line">
            <a:avLst/>
          </a:prstGeom>
          <a:noFill/>
          <a:ln w="508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0447" name="Line 31"/>
          <p:cNvSpPr>
            <a:spLocks noChangeShapeType="1"/>
          </p:cNvSpPr>
          <p:nvPr/>
        </p:nvSpPr>
        <p:spPr bwMode="auto">
          <a:xfrm flipV="1">
            <a:off x="7324725" y="6715125"/>
            <a:ext cx="736600" cy="9525"/>
          </a:xfrm>
          <a:prstGeom prst="line">
            <a:avLst/>
          </a:prstGeom>
          <a:noFill/>
          <a:ln w="508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0448" name="Oval 32"/>
          <p:cNvSpPr>
            <a:spLocks noChangeArrowheads="1"/>
          </p:cNvSpPr>
          <p:nvPr/>
        </p:nvSpPr>
        <p:spPr bwMode="auto">
          <a:xfrm>
            <a:off x="3436938" y="2840038"/>
            <a:ext cx="2122487" cy="2011362"/>
          </a:xfrm>
          <a:prstGeom prst="ellipse">
            <a:avLst/>
          </a:prstGeom>
          <a:solidFill>
            <a:srgbClr val="CCFF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2400" b="1">
                <a:solidFill>
                  <a:srgbClr val="5F8591"/>
                </a:solidFill>
                <a:latin typeface="Arial" panose="020B0604020202020204" pitchFamily="34" charset="0"/>
                <a:ea typeface="MS PGothic" panose="020B0600070205080204" pitchFamily="34" charset="-128"/>
              </a:rPr>
              <a:t>Inventory</a:t>
            </a:r>
          </a:p>
          <a:p>
            <a:pPr algn="ctr" eaLnBrk="1" hangingPunct="1">
              <a:spcBef>
                <a:spcPct val="0"/>
              </a:spcBef>
              <a:buFont typeface="Wingdings" panose="05000000000000000000" pitchFamily="2" charset="2"/>
              <a:buNone/>
            </a:pPr>
            <a:r>
              <a:rPr lang="en-US" altLang="ja-JP" sz="2400" b="1">
                <a:solidFill>
                  <a:srgbClr val="5F8591"/>
                </a:solidFill>
                <a:latin typeface="Arial" panose="020B0604020202020204" pitchFamily="34" charset="0"/>
                <a:ea typeface="MS PGothic" panose="020B0600070205080204" pitchFamily="34" charset="-128"/>
              </a:rPr>
              <a:t>Development</a:t>
            </a:r>
          </a:p>
          <a:p>
            <a:pPr algn="ctr" eaLnBrk="1" hangingPunct="1">
              <a:spcBef>
                <a:spcPct val="0"/>
              </a:spcBef>
              <a:buFont typeface="Wingdings" panose="05000000000000000000" pitchFamily="2" charset="2"/>
              <a:buNone/>
            </a:pPr>
            <a:r>
              <a:rPr lang="en-US" altLang="ja-JP" sz="2400" b="1">
                <a:solidFill>
                  <a:srgbClr val="5F8591"/>
                </a:solidFill>
                <a:latin typeface="Arial" panose="020B0604020202020204" pitchFamily="34" charset="0"/>
                <a:ea typeface="MS PGothic" panose="020B0600070205080204" pitchFamily="34" charset="-128"/>
              </a:rPr>
              <a:t>Cycle</a:t>
            </a:r>
            <a:endParaRPr lang="ja-JP" altLang="en-US" sz="2400" b="1">
              <a:solidFill>
                <a:srgbClr val="5F8591"/>
              </a:solidFill>
              <a:latin typeface="Arial" panose="020B0604020202020204" pitchFamily="34" charset="0"/>
              <a:ea typeface="MS PGothic" panose="020B0600070205080204" pitchFamily="34" charset="-128"/>
            </a:endParaRPr>
          </a:p>
        </p:txBody>
      </p:sp>
      <p:sp>
        <p:nvSpPr>
          <p:cNvPr id="60449" name="Text Box 33"/>
          <p:cNvSpPr txBox="1">
            <a:spLocks noChangeArrowheads="1"/>
          </p:cNvSpPr>
          <p:nvPr/>
        </p:nvSpPr>
        <p:spPr bwMode="auto">
          <a:xfrm>
            <a:off x="268288" y="454025"/>
            <a:ext cx="8642350" cy="1066800"/>
          </a:xfrm>
          <a:prstGeom prst="rect">
            <a:avLst/>
          </a:prstGeom>
          <a:solidFill>
            <a:srgbClr val="5F859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algn="ctr" eaLnBrk="1" hangingPunct="1">
              <a:spcBef>
                <a:spcPct val="0"/>
              </a:spcBef>
              <a:buFont typeface="Wingdings" panose="05000000000000000000" pitchFamily="2" charset="2"/>
              <a:buNone/>
            </a:pPr>
            <a:r>
              <a:rPr lang="en-US" altLang="ja-JP" sz="3200" b="1" dirty="0">
                <a:solidFill>
                  <a:srgbClr val="FFFF00"/>
                </a:solidFill>
                <a:latin typeface="Arial" panose="020B0604020202020204" pitchFamily="34" charset="0"/>
                <a:ea typeface="MS PGothic" panose="020B0600070205080204" pitchFamily="34" charset="-128"/>
              </a:rPr>
              <a:t>QA/QC and verification activities should be</a:t>
            </a:r>
          </a:p>
          <a:p>
            <a:pPr algn="ctr" eaLnBrk="1" hangingPunct="1">
              <a:spcBef>
                <a:spcPct val="0"/>
              </a:spcBef>
              <a:buFont typeface="Wingdings" panose="05000000000000000000" pitchFamily="2" charset="2"/>
              <a:buNone/>
            </a:pPr>
            <a:r>
              <a:rPr lang="en-US" altLang="ja-JP" sz="3200" b="1" dirty="0">
                <a:solidFill>
                  <a:srgbClr val="FFFF00"/>
                </a:solidFill>
                <a:latin typeface="Arial" panose="020B0604020202020204" pitchFamily="34" charset="0"/>
                <a:ea typeface="MS PGothic" panose="020B0600070205080204" pitchFamily="34" charset="-128"/>
              </a:rPr>
              <a:t> integral parts of the inventory process</a:t>
            </a:r>
          </a:p>
        </p:txBody>
      </p:sp>
      <p:sp>
        <p:nvSpPr>
          <p:cNvPr id="36" name="Rectangle 35"/>
          <p:cNvSpPr/>
          <p:nvPr/>
        </p:nvSpPr>
        <p:spPr>
          <a:xfrm>
            <a:off x="8523080" y="6291753"/>
            <a:ext cx="432048" cy="323165"/>
          </a:xfrm>
          <a:prstGeom prst="rect">
            <a:avLst/>
          </a:prstGeom>
        </p:spPr>
        <p:txBody>
          <a:bodyPr wrap="square">
            <a:spAutoFit/>
          </a:bodyPr>
          <a:lstStyle/>
          <a:p>
            <a:r>
              <a:rPr lang="en-US" altLang="en-US" dirty="0">
                <a:solidFill>
                  <a:prstClr val="black"/>
                </a:solidFill>
                <a:cs typeface="Arial"/>
              </a:rPr>
              <a:t>14</a:t>
            </a:r>
            <a:endParaRPr lang="en-US" dirty="0"/>
          </a:p>
        </p:txBody>
      </p:sp>
    </p:spTree>
    <p:extLst>
      <p:ext uri="{BB962C8B-B14F-4D97-AF65-F5344CB8AC3E}">
        <p14:creationId xmlns:p14="http://schemas.microsoft.com/office/powerpoint/2010/main" val="361010152"/>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0448"/>
                                        </p:tgtEl>
                                        <p:attrNameLst>
                                          <p:attrName>style.visibility</p:attrName>
                                        </p:attrNameLst>
                                      </p:cBhvr>
                                      <p:to>
                                        <p:strVal val="visible"/>
                                      </p:to>
                                    </p:set>
                                    <p:anim calcmode="lin" valueType="num">
                                      <p:cBhvr>
                                        <p:cTn id="7" dur="500" fill="hold"/>
                                        <p:tgtEl>
                                          <p:spTgt spid="60448"/>
                                        </p:tgtEl>
                                        <p:attrNameLst>
                                          <p:attrName>ppt_w</p:attrName>
                                        </p:attrNameLst>
                                      </p:cBhvr>
                                      <p:tavLst>
                                        <p:tav tm="0">
                                          <p:val>
                                            <p:fltVal val="0"/>
                                          </p:val>
                                        </p:tav>
                                        <p:tav tm="100000">
                                          <p:val>
                                            <p:strVal val="#ppt_w"/>
                                          </p:val>
                                        </p:tav>
                                      </p:tavLst>
                                    </p:anim>
                                    <p:anim calcmode="lin" valueType="num">
                                      <p:cBhvr>
                                        <p:cTn id="8" dur="500" fill="hold"/>
                                        <p:tgtEl>
                                          <p:spTgt spid="60448"/>
                                        </p:tgtEl>
                                        <p:attrNameLst>
                                          <p:attrName>ppt_h</p:attrName>
                                        </p:attrNameLst>
                                      </p:cBhvr>
                                      <p:tavLst>
                                        <p:tav tm="0">
                                          <p:val>
                                            <p:fltVal val="0"/>
                                          </p:val>
                                        </p:tav>
                                        <p:tav tm="100000">
                                          <p:val>
                                            <p:strVal val="#ppt_h"/>
                                          </p:val>
                                        </p:tav>
                                      </p:tavLst>
                                    </p:anim>
                                    <p:animEffect transition="in" filter="fade">
                                      <p:cBhvr>
                                        <p:cTn id="9" dur="500"/>
                                        <p:tgtEl>
                                          <p:spTgt spid="604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0" nodeType="clickEffect">
                                  <p:stCondLst>
                                    <p:cond delay="0"/>
                                  </p:stCondLst>
                                  <p:childTnLst>
                                    <p:animEffect transition="out" filter="blinds(horizontal)">
                                      <p:cBhvr>
                                        <p:cTn id="13" dur="500"/>
                                        <p:tgtEl>
                                          <p:spTgt spid="60449"/>
                                        </p:tgtEl>
                                      </p:cBhvr>
                                    </p:animEffect>
                                    <p:set>
                                      <p:cBhvr>
                                        <p:cTn id="14" dur="1" fill="hold">
                                          <p:stCondLst>
                                            <p:cond delay="499"/>
                                          </p:stCondLst>
                                        </p:cTn>
                                        <p:tgtEl>
                                          <p:spTgt spid="60449"/>
                                        </p:tgtEl>
                                        <p:attrNameLst>
                                          <p:attrName>style.visibility</p:attrName>
                                        </p:attrNameLst>
                                      </p:cBhvr>
                                      <p:to>
                                        <p:strVal val="hidden"/>
                                      </p:to>
                                    </p:set>
                                  </p:childTnLst>
                                </p:cTn>
                              </p:par>
                            </p:childTnLst>
                          </p:cTn>
                        </p:par>
                        <p:par>
                          <p:cTn id="15" fill="hold" nodeType="afterGroup">
                            <p:stCondLst>
                              <p:cond delay="500"/>
                            </p:stCondLst>
                            <p:childTnLst>
                              <p:par>
                                <p:cTn id="16" presetID="9" presetClass="entr" presetSubtype="0" fill="hold" grpId="0" nodeType="afterEffect">
                                  <p:stCondLst>
                                    <p:cond delay="0"/>
                                  </p:stCondLst>
                                  <p:childTnLst>
                                    <p:set>
                                      <p:cBhvr>
                                        <p:cTn id="17" dur="1" fill="hold">
                                          <p:stCondLst>
                                            <p:cond delay="0"/>
                                          </p:stCondLst>
                                        </p:cTn>
                                        <p:tgtEl>
                                          <p:spTgt spid="60418"/>
                                        </p:tgtEl>
                                        <p:attrNameLst>
                                          <p:attrName>style.visibility</p:attrName>
                                        </p:attrNameLst>
                                      </p:cBhvr>
                                      <p:to>
                                        <p:strVal val="visible"/>
                                      </p:to>
                                    </p:set>
                                    <p:animEffect transition="in" filter="dissolve">
                                      <p:cBhvr>
                                        <p:cTn id="18" dur="500"/>
                                        <p:tgtEl>
                                          <p:spTgt spid="604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60429"/>
                                        </p:tgtEl>
                                        <p:attrNameLst>
                                          <p:attrName>style.visibility</p:attrName>
                                        </p:attrNameLst>
                                      </p:cBhvr>
                                      <p:to>
                                        <p:strVal val="visible"/>
                                      </p:to>
                                    </p:set>
                                    <p:animEffect transition="in" filter="dissolve">
                                      <p:cBhvr>
                                        <p:cTn id="23" dur="500"/>
                                        <p:tgtEl>
                                          <p:spTgt spid="6042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0419"/>
                                        </p:tgtEl>
                                        <p:attrNameLst>
                                          <p:attrName>style.visibility</p:attrName>
                                        </p:attrNameLst>
                                      </p:cBhvr>
                                      <p:to>
                                        <p:strVal val="visible"/>
                                      </p:to>
                                    </p:set>
                                    <p:animEffect transition="in" filter="dissolve">
                                      <p:cBhvr>
                                        <p:cTn id="26" dur="500"/>
                                        <p:tgtEl>
                                          <p:spTgt spid="604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60430"/>
                                        </p:tgtEl>
                                        <p:attrNameLst>
                                          <p:attrName>style.visibility</p:attrName>
                                        </p:attrNameLst>
                                      </p:cBhvr>
                                      <p:to>
                                        <p:strVal val="visible"/>
                                      </p:to>
                                    </p:set>
                                    <p:animEffect transition="in" filter="dissolve">
                                      <p:cBhvr>
                                        <p:cTn id="31" dur="500"/>
                                        <p:tgtEl>
                                          <p:spTgt spid="6043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0420"/>
                                        </p:tgtEl>
                                        <p:attrNameLst>
                                          <p:attrName>style.visibility</p:attrName>
                                        </p:attrNameLst>
                                      </p:cBhvr>
                                      <p:to>
                                        <p:strVal val="visible"/>
                                      </p:to>
                                    </p:set>
                                    <p:animEffect transition="in" filter="dissolve">
                                      <p:cBhvr>
                                        <p:cTn id="34" dur="500"/>
                                        <p:tgtEl>
                                          <p:spTgt spid="6042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60431"/>
                                        </p:tgtEl>
                                        <p:attrNameLst>
                                          <p:attrName>style.visibility</p:attrName>
                                        </p:attrNameLst>
                                      </p:cBhvr>
                                      <p:to>
                                        <p:strVal val="visible"/>
                                      </p:to>
                                    </p:set>
                                    <p:animEffect transition="in" filter="dissolve">
                                      <p:cBhvr>
                                        <p:cTn id="39" dur="500"/>
                                        <p:tgtEl>
                                          <p:spTgt spid="6043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60421"/>
                                        </p:tgtEl>
                                        <p:attrNameLst>
                                          <p:attrName>style.visibility</p:attrName>
                                        </p:attrNameLst>
                                      </p:cBhvr>
                                      <p:to>
                                        <p:strVal val="visible"/>
                                      </p:to>
                                    </p:set>
                                    <p:animEffect transition="in" filter="dissolve">
                                      <p:cBhvr>
                                        <p:cTn id="42" dur="500"/>
                                        <p:tgtEl>
                                          <p:spTgt spid="6042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60432"/>
                                        </p:tgtEl>
                                        <p:attrNameLst>
                                          <p:attrName>style.visibility</p:attrName>
                                        </p:attrNameLst>
                                      </p:cBhvr>
                                      <p:to>
                                        <p:strVal val="visible"/>
                                      </p:to>
                                    </p:set>
                                    <p:animEffect transition="in" filter="dissolve">
                                      <p:cBhvr>
                                        <p:cTn id="45" dur="500"/>
                                        <p:tgtEl>
                                          <p:spTgt spid="6043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60433"/>
                                        </p:tgtEl>
                                        <p:attrNameLst>
                                          <p:attrName>style.visibility</p:attrName>
                                        </p:attrNameLst>
                                      </p:cBhvr>
                                      <p:to>
                                        <p:strVal val="visible"/>
                                      </p:to>
                                    </p:set>
                                    <p:animEffect transition="in" filter="dissolve">
                                      <p:cBhvr>
                                        <p:cTn id="50" dur="500"/>
                                        <p:tgtEl>
                                          <p:spTgt spid="6043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60434"/>
                                        </p:tgtEl>
                                        <p:attrNameLst>
                                          <p:attrName>style.visibility</p:attrName>
                                        </p:attrNameLst>
                                      </p:cBhvr>
                                      <p:to>
                                        <p:strVal val="visible"/>
                                      </p:to>
                                    </p:set>
                                    <p:animEffect transition="in" filter="dissolve">
                                      <p:cBhvr>
                                        <p:cTn id="53" dur="500"/>
                                        <p:tgtEl>
                                          <p:spTgt spid="6043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60422"/>
                                        </p:tgtEl>
                                        <p:attrNameLst>
                                          <p:attrName>style.visibility</p:attrName>
                                        </p:attrNameLst>
                                      </p:cBhvr>
                                      <p:to>
                                        <p:strVal val="visible"/>
                                      </p:to>
                                    </p:set>
                                    <p:animEffect transition="in" filter="dissolve">
                                      <p:cBhvr>
                                        <p:cTn id="56" dur="500"/>
                                        <p:tgtEl>
                                          <p:spTgt spid="6042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60435"/>
                                        </p:tgtEl>
                                        <p:attrNameLst>
                                          <p:attrName>style.visibility</p:attrName>
                                        </p:attrNameLst>
                                      </p:cBhvr>
                                      <p:to>
                                        <p:strVal val="visible"/>
                                      </p:to>
                                    </p:set>
                                    <p:animEffect transition="in" filter="dissolve">
                                      <p:cBhvr>
                                        <p:cTn id="61" dur="500"/>
                                        <p:tgtEl>
                                          <p:spTgt spid="60435"/>
                                        </p:tgtEl>
                                      </p:cBhvr>
                                    </p:animEffect>
                                  </p:childTnLst>
                                </p:cTn>
                              </p:par>
                              <p:par>
                                <p:cTn id="62" presetID="9" presetClass="entr" presetSubtype="0" fill="hold" nodeType="withEffect">
                                  <p:stCondLst>
                                    <p:cond delay="0"/>
                                  </p:stCondLst>
                                  <p:childTnLst>
                                    <p:set>
                                      <p:cBhvr>
                                        <p:cTn id="63" dur="1" fill="hold">
                                          <p:stCondLst>
                                            <p:cond delay="0"/>
                                          </p:stCondLst>
                                        </p:cTn>
                                        <p:tgtEl>
                                          <p:spTgt spid="60445"/>
                                        </p:tgtEl>
                                        <p:attrNameLst>
                                          <p:attrName>style.visibility</p:attrName>
                                        </p:attrNameLst>
                                      </p:cBhvr>
                                      <p:to>
                                        <p:strVal val="visible"/>
                                      </p:to>
                                    </p:set>
                                    <p:animEffect transition="in" filter="dissolve">
                                      <p:cBhvr>
                                        <p:cTn id="64" dur="500"/>
                                        <p:tgtEl>
                                          <p:spTgt spid="6044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60428"/>
                                        </p:tgtEl>
                                        <p:attrNameLst>
                                          <p:attrName>style.visibility</p:attrName>
                                        </p:attrNameLst>
                                      </p:cBhvr>
                                      <p:to>
                                        <p:strVal val="visible"/>
                                      </p:to>
                                    </p:set>
                                    <p:animEffect transition="in" filter="dissolve">
                                      <p:cBhvr>
                                        <p:cTn id="67" dur="500"/>
                                        <p:tgtEl>
                                          <p:spTgt spid="60428"/>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60423"/>
                                        </p:tgtEl>
                                        <p:attrNameLst>
                                          <p:attrName>style.visibility</p:attrName>
                                        </p:attrNameLst>
                                      </p:cBhvr>
                                      <p:to>
                                        <p:strVal val="visible"/>
                                      </p:to>
                                    </p:set>
                                    <p:animEffect transition="in" filter="dissolve">
                                      <p:cBhvr>
                                        <p:cTn id="70" dur="500"/>
                                        <p:tgtEl>
                                          <p:spTgt spid="6042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60436"/>
                                        </p:tgtEl>
                                        <p:attrNameLst>
                                          <p:attrName>style.visibility</p:attrName>
                                        </p:attrNameLst>
                                      </p:cBhvr>
                                      <p:to>
                                        <p:strVal val="visible"/>
                                      </p:to>
                                    </p:set>
                                    <p:animEffect transition="in" filter="dissolve">
                                      <p:cBhvr>
                                        <p:cTn id="75" dur="500"/>
                                        <p:tgtEl>
                                          <p:spTgt spid="60436"/>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60437"/>
                                        </p:tgtEl>
                                        <p:attrNameLst>
                                          <p:attrName>style.visibility</p:attrName>
                                        </p:attrNameLst>
                                      </p:cBhvr>
                                      <p:to>
                                        <p:strVal val="visible"/>
                                      </p:to>
                                    </p:set>
                                    <p:animEffect transition="in" filter="dissolve">
                                      <p:cBhvr>
                                        <p:cTn id="78" dur="500"/>
                                        <p:tgtEl>
                                          <p:spTgt spid="6043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60424"/>
                                        </p:tgtEl>
                                        <p:attrNameLst>
                                          <p:attrName>style.visibility</p:attrName>
                                        </p:attrNameLst>
                                      </p:cBhvr>
                                      <p:to>
                                        <p:strVal val="visible"/>
                                      </p:to>
                                    </p:set>
                                    <p:animEffect transition="in" filter="dissolve">
                                      <p:cBhvr>
                                        <p:cTn id="81" dur="500"/>
                                        <p:tgtEl>
                                          <p:spTgt spid="6042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nodeType="clickEffect">
                                  <p:stCondLst>
                                    <p:cond delay="0"/>
                                  </p:stCondLst>
                                  <p:childTnLst>
                                    <p:set>
                                      <p:cBhvr>
                                        <p:cTn id="85" dur="1" fill="hold">
                                          <p:stCondLst>
                                            <p:cond delay="0"/>
                                          </p:stCondLst>
                                        </p:cTn>
                                        <p:tgtEl>
                                          <p:spTgt spid="60444"/>
                                        </p:tgtEl>
                                        <p:attrNameLst>
                                          <p:attrName>style.visibility</p:attrName>
                                        </p:attrNameLst>
                                      </p:cBhvr>
                                      <p:to>
                                        <p:strVal val="visible"/>
                                      </p:to>
                                    </p:set>
                                    <p:animEffect transition="in" filter="dissolve">
                                      <p:cBhvr>
                                        <p:cTn id="86" dur="500"/>
                                        <p:tgtEl>
                                          <p:spTgt spid="60444"/>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60427"/>
                                        </p:tgtEl>
                                        <p:attrNameLst>
                                          <p:attrName>style.visibility</p:attrName>
                                        </p:attrNameLst>
                                      </p:cBhvr>
                                      <p:to>
                                        <p:strVal val="visible"/>
                                      </p:to>
                                    </p:set>
                                    <p:animEffect transition="in" filter="dissolve">
                                      <p:cBhvr>
                                        <p:cTn id="89" dur="500"/>
                                        <p:tgtEl>
                                          <p:spTgt spid="60427"/>
                                        </p:tgtEl>
                                      </p:cBhvr>
                                    </p:animEffect>
                                  </p:childTnLst>
                                </p:cTn>
                              </p:par>
                              <p:par>
                                <p:cTn id="90" presetID="9" presetClass="entr" presetSubtype="0" fill="hold" nodeType="withEffect">
                                  <p:stCondLst>
                                    <p:cond delay="0"/>
                                  </p:stCondLst>
                                  <p:childTnLst>
                                    <p:set>
                                      <p:cBhvr>
                                        <p:cTn id="91" dur="1" fill="hold">
                                          <p:stCondLst>
                                            <p:cond delay="0"/>
                                          </p:stCondLst>
                                        </p:cTn>
                                        <p:tgtEl>
                                          <p:spTgt spid="60442"/>
                                        </p:tgtEl>
                                        <p:attrNameLst>
                                          <p:attrName>style.visibility</p:attrName>
                                        </p:attrNameLst>
                                      </p:cBhvr>
                                      <p:to>
                                        <p:strVal val="visible"/>
                                      </p:to>
                                    </p:set>
                                    <p:animEffect transition="in" filter="dissolve">
                                      <p:cBhvr>
                                        <p:cTn id="92" dur="500"/>
                                        <p:tgtEl>
                                          <p:spTgt spid="6044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nodeType="clickEffect">
                                  <p:stCondLst>
                                    <p:cond delay="0"/>
                                  </p:stCondLst>
                                  <p:childTnLst>
                                    <p:set>
                                      <p:cBhvr>
                                        <p:cTn id="96" dur="1" fill="hold">
                                          <p:stCondLst>
                                            <p:cond delay="0"/>
                                          </p:stCondLst>
                                        </p:cTn>
                                        <p:tgtEl>
                                          <p:spTgt spid="60438"/>
                                        </p:tgtEl>
                                        <p:attrNameLst>
                                          <p:attrName>style.visibility</p:attrName>
                                        </p:attrNameLst>
                                      </p:cBhvr>
                                      <p:to>
                                        <p:strVal val="visible"/>
                                      </p:to>
                                    </p:set>
                                    <p:animEffect transition="in" filter="dissolve">
                                      <p:cBhvr>
                                        <p:cTn id="97" dur="500"/>
                                        <p:tgtEl>
                                          <p:spTgt spid="60438"/>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60439"/>
                                        </p:tgtEl>
                                        <p:attrNameLst>
                                          <p:attrName>style.visibility</p:attrName>
                                        </p:attrNameLst>
                                      </p:cBhvr>
                                      <p:to>
                                        <p:strVal val="visible"/>
                                      </p:to>
                                    </p:set>
                                    <p:animEffect transition="in" filter="dissolve">
                                      <p:cBhvr>
                                        <p:cTn id="100" dur="500"/>
                                        <p:tgtEl>
                                          <p:spTgt spid="60439"/>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60425"/>
                                        </p:tgtEl>
                                        <p:attrNameLst>
                                          <p:attrName>style.visibility</p:attrName>
                                        </p:attrNameLst>
                                      </p:cBhvr>
                                      <p:to>
                                        <p:strVal val="visible"/>
                                      </p:to>
                                    </p:set>
                                    <p:animEffect transition="in" filter="dissolve">
                                      <p:cBhvr>
                                        <p:cTn id="103" dur="500"/>
                                        <p:tgtEl>
                                          <p:spTgt spid="6042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9" presetClass="entr" presetSubtype="0" fill="hold" nodeType="clickEffect">
                                  <p:stCondLst>
                                    <p:cond delay="0"/>
                                  </p:stCondLst>
                                  <p:childTnLst>
                                    <p:set>
                                      <p:cBhvr>
                                        <p:cTn id="107" dur="1" fill="hold">
                                          <p:stCondLst>
                                            <p:cond delay="0"/>
                                          </p:stCondLst>
                                        </p:cTn>
                                        <p:tgtEl>
                                          <p:spTgt spid="60443"/>
                                        </p:tgtEl>
                                        <p:attrNameLst>
                                          <p:attrName>style.visibility</p:attrName>
                                        </p:attrNameLst>
                                      </p:cBhvr>
                                      <p:to>
                                        <p:strVal val="visible"/>
                                      </p:to>
                                    </p:set>
                                    <p:animEffect transition="in" filter="dissolve">
                                      <p:cBhvr>
                                        <p:cTn id="108" dur="500"/>
                                        <p:tgtEl>
                                          <p:spTgt spid="60443"/>
                                        </p:tgtEl>
                                      </p:cBhvr>
                                    </p:animEffect>
                                  </p:childTnLst>
                                </p:cTn>
                              </p:par>
                              <p:par>
                                <p:cTn id="109" presetID="9" presetClass="entr" presetSubtype="0" fill="hold" grpId="1" nodeType="withEffect">
                                  <p:stCondLst>
                                    <p:cond delay="0"/>
                                  </p:stCondLst>
                                  <p:childTnLst>
                                    <p:set>
                                      <p:cBhvr>
                                        <p:cTn id="110" dur="1" fill="hold">
                                          <p:stCondLst>
                                            <p:cond delay="0"/>
                                          </p:stCondLst>
                                        </p:cTn>
                                        <p:tgtEl>
                                          <p:spTgt spid="60427"/>
                                        </p:tgtEl>
                                        <p:attrNameLst>
                                          <p:attrName>style.visibility</p:attrName>
                                        </p:attrNameLst>
                                      </p:cBhvr>
                                      <p:to>
                                        <p:strVal val="visible"/>
                                      </p:to>
                                    </p:set>
                                    <p:animEffect transition="in" filter="dissolve">
                                      <p:cBhvr>
                                        <p:cTn id="111" dur="500"/>
                                        <p:tgtEl>
                                          <p:spTgt spid="60427"/>
                                        </p:tgtEl>
                                      </p:cBhvr>
                                    </p:animEffect>
                                  </p:childTnLst>
                                </p:cTn>
                              </p:par>
                              <p:par>
                                <p:cTn id="112" presetID="9" presetClass="entr" presetSubtype="0" fill="hold" nodeType="withEffect">
                                  <p:stCondLst>
                                    <p:cond delay="0"/>
                                  </p:stCondLst>
                                  <p:childTnLst>
                                    <p:set>
                                      <p:cBhvr>
                                        <p:cTn id="113" dur="1" fill="hold">
                                          <p:stCondLst>
                                            <p:cond delay="0"/>
                                          </p:stCondLst>
                                        </p:cTn>
                                        <p:tgtEl>
                                          <p:spTgt spid="60442"/>
                                        </p:tgtEl>
                                        <p:attrNameLst>
                                          <p:attrName>style.visibility</p:attrName>
                                        </p:attrNameLst>
                                      </p:cBhvr>
                                      <p:to>
                                        <p:strVal val="visible"/>
                                      </p:to>
                                    </p:set>
                                    <p:animEffect transition="in" filter="dissolve">
                                      <p:cBhvr>
                                        <p:cTn id="114" dur="500"/>
                                        <p:tgtEl>
                                          <p:spTgt spid="60442"/>
                                        </p:tgtEl>
                                      </p:cBhvr>
                                    </p:animEffect>
                                  </p:childTnLst>
                                </p:cTn>
                              </p:par>
                            </p:childTnLst>
                          </p:cTn>
                        </p:par>
                        <p:par>
                          <p:cTn id="115" fill="hold" nodeType="afterGroup">
                            <p:stCondLst>
                              <p:cond delay="500"/>
                            </p:stCondLst>
                            <p:childTnLst>
                              <p:par>
                                <p:cTn id="116" presetID="35" presetClass="emph" presetSubtype="0" repeatCount="5000" fill="hold" nodeType="afterEffect">
                                  <p:stCondLst>
                                    <p:cond delay="0"/>
                                  </p:stCondLst>
                                  <p:childTnLst>
                                    <p:anim calcmode="discrete" valueType="str">
                                      <p:cBhvr>
                                        <p:cTn id="117" dur="1000" fill="hold"/>
                                        <p:tgtEl>
                                          <p:spTgt spid="60443"/>
                                        </p:tgtEl>
                                        <p:attrNameLst>
                                          <p:attrName>style.visibility</p:attrName>
                                        </p:attrNameLst>
                                      </p:cBhvr>
                                      <p:tavLst>
                                        <p:tav tm="0">
                                          <p:val>
                                            <p:strVal val="hidden"/>
                                          </p:val>
                                        </p:tav>
                                        <p:tav tm="50000">
                                          <p:val>
                                            <p:strVal val="visible"/>
                                          </p:val>
                                        </p:tav>
                                      </p:tavLst>
                                    </p:anim>
                                  </p:childTnLst>
                                </p:cTn>
                              </p:par>
                              <p:par>
                                <p:cTn id="118" presetID="35" presetClass="emph" presetSubtype="0" repeatCount="5000" fill="hold" grpId="2" nodeType="withEffect">
                                  <p:stCondLst>
                                    <p:cond delay="0"/>
                                  </p:stCondLst>
                                  <p:childTnLst>
                                    <p:anim calcmode="discrete" valueType="str">
                                      <p:cBhvr>
                                        <p:cTn id="119" dur="1000" fill="hold"/>
                                        <p:tgtEl>
                                          <p:spTgt spid="60427"/>
                                        </p:tgtEl>
                                        <p:attrNameLst>
                                          <p:attrName>style.visibility</p:attrName>
                                        </p:attrNameLst>
                                      </p:cBhvr>
                                      <p:tavLst>
                                        <p:tav tm="0">
                                          <p:val>
                                            <p:strVal val="hidden"/>
                                          </p:val>
                                        </p:tav>
                                        <p:tav tm="50000">
                                          <p:val>
                                            <p:strVal val="visible"/>
                                          </p:val>
                                        </p:tav>
                                      </p:tavLst>
                                    </p:anim>
                                  </p:childTnLst>
                                </p:cTn>
                              </p:par>
                              <p:par>
                                <p:cTn id="120" presetID="35" presetClass="emph" presetSubtype="0" repeatCount="5000" fill="hold" nodeType="withEffect">
                                  <p:stCondLst>
                                    <p:cond delay="0"/>
                                  </p:stCondLst>
                                  <p:childTnLst>
                                    <p:anim calcmode="discrete" valueType="str">
                                      <p:cBhvr>
                                        <p:cTn id="121" dur="1000" fill="hold"/>
                                        <p:tgtEl>
                                          <p:spTgt spid="60442"/>
                                        </p:tgtEl>
                                        <p:attrNameLst>
                                          <p:attrName>style.visibility</p:attrName>
                                        </p:attrNameLst>
                                      </p:cBhvr>
                                      <p:tavLst>
                                        <p:tav tm="0">
                                          <p:val>
                                            <p:strVal val="hidden"/>
                                          </p:val>
                                        </p:tav>
                                        <p:tav tm="50000">
                                          <p:val>
                                            <p:strVal val="visible"/>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9" presetClass="entr" presetSubtype="0" fill="hold" nodeType="clickEffect">
                                  <p:stCondLst>
                                    <p:cond delay="0"/>
                                  </p:stCondLst>
                                  <p:childTnLst>
                                    <p:set>
                                      <p:cBhvr>
                                        <p:cTn id="125" dur="1" fill="hold">
                                          <p:stCondLst>
                                            <p:cond delay="0"/>
                                          </p:stCondLst>
                                        </p:cTn>
                                        <p:tgtEl>
                                          <p:spTgt spid="60440"/>
                                        </p:tgtEl>
                                        <p:attrNameLst>
                                          <p:attrName>style.visibility</p:attrName>
                                        </p:attrNameLst>
                                      </p:cBhvr>
                                      <p:to>
                                        <p:strVal val="visible"/>
                                      </p:to>
                                    </p:set>
                                    <p:animEffect transition="in" filter="dissolve">
                                      <p:cBhvr>
                                        <p:cTn id="126" dur="500"/>
                                        <p:tgtEl>
                                          <p:spTgt spid="60440"/>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60426"/>
                                        </p:tgtEl>
                                        <p:attrNameLst>
                                          <p:attrName>style.visibility</p:attrName>
                                        </p:attrNameLst>
                                      </p:cBhvr>
                                      <p:to>
                                        <p:strVal val="visible"/>
                                      </p:to>
                                    </p:set>
                                    <p:animEffect transition="in" filter="dissolve">
                                      <p:cBhvr>
                                        <p:cTn id="129" dur="500"/>
                                        <p:tgtEl>
                                          <p:spTgt spid="6042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7" presetClass="entr" presetSubtype="4" fill="hold" nodeType="clickEffect">
                                  <p:stCondLst>
                                    <p:cond delay="0"/>
                                  </p:stCondLst>
                                  <p:childTnLst>
                                    <p:set>
                                      <p:cBhvr>
                                        <p:cTn id="133" dur="1" fill="hold">
                                          <p:stCondLst>
                                            <p:cond delay="0"/>
                                          </p:stCondLst>
                                        </p:cTn>
                                        <p:tgtEl>
                                          <p:spTgt spid="60441"/>
                                        </p:tgtEl>
                                        <p:attrNameLst>
                                          <p:attrName>style.visibility</p:attrName>
                                        </p:attrNameLst>
                                      </p:cBhvr>
                                      <p:to>
                                        <p:strVal val="visible"/>
                                      </p:to>
                                    </p:set>
                                    <p:anim calcmode="lin" valueType="num">
                                      <p:cBhvr>
                                        <p:cTn id="134" dur="500" fill="hold"/>
                                        <p:tgtEl>
                                          <p:spTgt spid="60441"/>
                                        </p:tgtEl>
                                        <p:attrNameLst>
                                          <p:attrName>ppt_x</p:attrName>
                                        </p:attrNameLst>
                                      </p:cBhvr>
                                      <p:tavLst>
                                        <p:tav tm="0">
                                          <p:val>
                                            <p:strVal val="#ppt_x"/>
                                          </p:val>
                                        </p:tav>
                                        <p:tav tm="100000">
                                          <p:val>
                                            <p:strVal val="#ppt_x"/>
                                          </p:val>
                                        </p:tav>
                                      </p:tavLst>
                                    </p:anim>
                                    <p:anim calcmode="lin" valueType="num">
                                      <p:cBhvr>
                                        <p:cTn id="135" dur="500" fill="hold"/>
                                        <p:tgtEl>
                                          <p:spTgt spid="60441"/>
                                        </p:tgtEl>
                                        <p:attrNameLst>
                                          <p:attrName>ppt_y</p:attrName>
                                        </p:attrNameLst>
                                      </p:cBhvr>
                                      <p:tavLst>
                                        <p:tav tm="0">
                                          <p:val>
                                            <p:strVal val="#ppt_y+#ppt_h/2"/>
                                          </p:val>
                                        </p:tav>
                                        <p:tav tm="100000">
                                          <p:val>
                                            <p:strVal val="#ppt_y"/>
                                          </p:val>
                                        </p:tav>
                                      </p:tavLst>
                                    </p:anim>
                                    <p:anim calcmode="lin" valueType="num">
                                      <p:cBhvr>
                                        <p:cTn id="136" dur="500" fill="hold"/>
                                        <p:tgtEl>
                                          <p:spTgt spid="60441"/>
                                        </p:tgtEl>
                                        <p:attrNameLst>
                                          <p:attrName>ppt_w</p:attrName>
                                        </p:attrNameLst>
                                      </p:cBhvr>
                                      <p:tavLst>
                                        <p:tav tm="0">
                                          <p:val>
                                            <p:strVal val="#ppt_w"/>
                                          </p:val>
                                        </p:tav>
                                        <p:tav tm="100000">
                                          <p:val>
                                            <p:strVal val="#ppt_w"/>
                                          </p:val>
                                        </p:tav>
                                      </p:tavLst>
                                    </p:anim>
                                    <p:anim calcmode="lin" valueType="num">
                                      <p:cBhvr>
                                        <p:cTn id="137" dur="500" fill="hold"/>
                                        <p:tgtEl>
                                          <p:spTgt spid="60441"/>
                                        </p:tgtEl>
                                        <p:attrNameLst>
                                          <p:attrName>ppt_h</p:attrName>
                                        </p:attrNameLst>
                                      </p:cBhvr>
                                      <p:tavLst>
                                        <p:tav tm="0">
                                          <p:val>
                                            <p:fltVal val="0"/>
                                          </p:val>
                                        </p:tav>
                                        <p:tav tm="100000">
                                          <p:val>
                                            <p:strVal val="#ppt_h"/>
                                          </p:val>
                                        </p:tav>
                                      </p:tavLst>
                                    </p:anim>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7" presetClass="emph" presetSubtype="0" repeatCount="5000" fill="hold" grpId="1" nodeType="clickEffect">
                                  <p:stCondLst>
                                    <p:cond delay="0"/>
                                  </p:stCondLst>
                                  <p:childTnLst>
                                    <p:animClr clrSpc="rgb" dir="cw">
                                      <p:cBhvr override="childStyle">
                                        <p:cTn id="141" dur="500" autoRev="1" fill="hold"/>
                                        <p:tgtEl>
                                          <p:spTgt spid="60432"/>
                                        </p:tgtEl>
                                        <p:attrNameLst>
                                          <p:attrName>style.color</p:attrName>
                                        </p:attrNameLst>
                                      </p:cBhvr>
                                      <p:to>
                                        <a:srgbClr val="FFCC00"/>
                                      </p:to>
                                    </p:animClr>
                                    <p:animClr clrSpc="rgb" dir="cw">
                                      <p:cBhvr>
                                        <p:cTn id="142" dur="500" autoRev="1" fill="hold"/>
                                        <p:tgtEl>
                                          <p:spTgt spid="60432"/>
                                        </p:tgtEl>
                                        <p:attrNameLst>
                                          <p:attrName>fillcolor</p:attrName>
                                        </p:attrNameLst>
                                      </p:cBhvr>
                                      <p:to>
                                        <a:srgbClr val="FFCC00"/>
                                      </p:to>
                                    </p:animClr>
                                    <p:set>
                                      <p:cBhvr>
                                        <p:cTn id="143" dur="500" autoRev="1" fill="hold"/>
                                        <p:tgtEl>
                                          <p:spTgt spid="60432"/>
                                        </p:tgtEl>
                                        <p:attrNameLst>
                                          <p:attrName>fill.type</p:attrName>
                                        </p:attrNameLst>
                                      </p:cBhvr>
                                      <p:to>
                                        <p:strVal val="solid"/>
                                      </p:to>
                                    </p:set>
                                    <p:set>
                                      <p:cBhvr>
                                        <p:cTn id="144" dur="500" autoRev="1" fill="hold"/>
                                        <p:tgtEl>
                                          <p:spTgt spid="60432"/>
                                        </p:tgtEl>
                                        <p:attrNameLst>
                                          <p:attrName>fill.on</p:attrName>
                                        </p:attrNameLst>
                                      </p:cBhvr>
                                      <p:to>
                                        <p:strVal val="true"/>
                                      </p:to>
                                    </p:set>
                                  </p:childTnLst>
                                </p:cTn>
                              </p:par>
                              <p:par>
                                <p:cTn id="145" presetID="27" presetClass="emph" presetSubtype="0" repeatCount="5000" fill="hold" grpId="1" nodeType="withEffect">
                                  <p:stCondLst>
                                    <p:cond delay="0"/>
                                  </p:stCondLst>
                                  <p:childTnLst>
                                    <p:animClr clrSpc="rgb" dir="cw">
                                      <p:cBhvr override="childStyle">
                                        <p:cTn id="146" dur="500" autoRev="1" fill="hold"/>
                                        <p:tgtEl>
                                          <p:spTgt spid="60434"/>
                                        </p:tgtEl>
                                        <p:attrNameLst>
                                          <p:attrName>style.color</p:attrName>
                                        </p:attrNameLst>
                                      </p:cBhvr>
                                      <p:to>
                                        <a:srgbClr val="FFCC00"/>
                                      </p:to>
                                    </p:animClr>
                                    <p:animClr clrSpc="rgb" dir="cw">
                                      <p:cBhvr>
                                        <p:cTn id="147" dur="500" autoRev="1" fill="hold"/>
                                        <p:tgtEl>
                                          <p:spTgt spid="60434"/>
                                        </p:tgtEl>
                                        <p:attrNameLst>
                                          <p:attrName>fillcolor</p:attrName>
                                        </p:attrNameLst>
                                      </p:cBhvr>
                                      <p:to>
                                        <a:srgbClr val="FFCC00"/>
                                      </p:to>
                                    </p:animClr>
                                    <p:set>
                                      <p:cBhvr>
                                        <p:cTn id="148" dur="500" autoRev="1" fill="hold"/>
                                        <p:tgtEl>
                                          <p:spTgt spid="60434"/>
                                        </p:tgtEl>
                                        <p:attrNameLst>
                                          <p:attrName>fill.type</p:attrName>
                                        </p:attrNameLst>
                                      </p:cBhvr>
                                      <p:to>
                                        <p:strVal val="solid"/>
                                      </p:to>
                                    </p:set>
                                    <p:set>
                                      <p:cBhvr>
                                        <p:cTn id="149" dur="500" autoRev="1" fill="hold"/>
                                        <p:tgtEl>
                                          <p:spTgt spid="60434"/>
                                        </p:tgtEl>
                                        <p:attrNameLst>
                                          <p:attrName>fill.on</p:attrName>
                                        </p:attrNameLst>
                                      </p:cBhvr>
                                      <p:to>
                                        <p:strVal val="true"/>
                                      </p:to>
                                    </p:set>
                                  </p:childTnLst>
                                </p:cTn>
                              </p:par>
                              <p:par>
                                <p:cTn id="150" presetID="27" presetClass="emph" presetSubtype="0" repeatCount="5000" fill="hold" grpId="1" nodeType="withEffect">
                                  <p:stCondLst>
                                    <p:cond delay="0"/>
                                  </p:stCondLst>
                                  <p:childTnLst>
                                    <p:animClr clrSpc="rgb" dir="cw">
                                      <p:cBhvr override="childStyle">
                                        <p:cTn id="151" dur="500" autoRev="1" fill="hold"/>
                                        <p:tgtEl>
                                          <p:spTgt spid="60428"/>
                                        </p:tgtEl>
                                        <p:attrNameLst>
                                          <p:attrName>style.color</p:attrName>
                                        </p:attrNameLst>
                                      </p:cBhvr>
                                      <p:to>
                                        <a:srgbClr val="FFCC00"/>
                                      </p:to>
                                    </p:animClr>
                                    <p:animClr clrSpc="rgb" dir="cw">
                                      <p:cBhvr>
                                        <p:cTn id="152" dur="500" autoRev="1" fill="hold"/>
                                        <p:tgtEl>
                                          <p:spTgt spid="60428"/>
                                        </p:tgtEl>
                                        <p:attrNameLst>
                                          <p:attrName>fillcolor</p:attrName>
                                        </p:attrNameLst>
                                      </p:cBhvr>
                                      <p:to>
                                        <a:srgbClr val="FFCC00"/>
                                      </p:to>
                                    </p:animClr>
                                    <p:set>
                                      <p:cBhvr>
                                        <p:cTn id="153" dur="500" autoRev="1" fill="hold"/>
                                        <p:tgtEl>
                                          <p:spTgt spid="60428"/>
                                        </p:tgtEl>
                                        <p:attrNameLst>
                                          <p:attrName>fill.type</p:attrName>
                                        </p:attrNameLst>
                                      </p:cBhvr>
                                      <p:to>
                                        <p:strVal val="solid"/>
                                      </p:to>
                                    </p:set>
                                    <p:set>
                                      <p:cBhvr>
                                        <p:cTn id="154" dur="500" autoRev="1" fill="hold"/>
                                        <p:tgtEl>
                                          <p:spTgt spid="60428"/>
                                        </p:tgtEl>
                                        <p:attrNameLst>
                                          <p:attrName>fill.on</p:attrName>
                                        </p:attrNameLst>
                                      </p:cBhvr>
                                      <p:to>
                                        <p:strVal val="true"/>
                                      </p:to>
                                    </p:set>
                                  </p:childTnLst>
                                </p:cTn>
                              </p:par>
                              <p:par>
                                <p:cTn id="155" presetID="27" presetClass="emph" presetSubtype="0" repeatCount="5000" fill="hold" grpId="1" nodeType="withEffect">
                                  <p:stCondLst>
                                    <p:cond delay="0"/>
                                  </p:stCondLst>
                                  <p:childTnLst>
                                    <p:animClr clrSpc="rgb" dir="cw">
                                      <p:cBhvr override="childStyle">
                                        <p:cTn id="156" dur="500" autoRev="1" fill="hold"/>
                                        <p:tgtEl>
                                          <p:spTgt spid="60437"/>
                                        </p:tgtEl>
                                        <p:attrNameLst>
                                          <p:attrName>style.color</p:attrName>
                                        </p:attrNameLst>
                                      </p:cBhvr>
                                      <p:to>
                                        <a:srgbClr val="FFCC00"/>
                                      </p:to>
                                    </p:animClr>
                                    <p:animClr clrSpc="rgb" dir="cw">
                                      <p:cBhvr>
                                        <p:cTn id="157" dur="500" autoRev="1" fill="hold"/>
                                        <p:tgtEl>
                                          <p:spTgt spid="60437"/>
                                        </p:tgtEl>
                                        <p:attrNameLst>
                                          <p:attrName>fillcolor</p:attrName>
                                        </p:attrNameLst>
                                      </p:cBhvr>
                                      <p:to>
                                        <a:srgbClr val="FFCC00"/>
                                      </p:to>
                                    </p:animClr>
                                    <p:set>
                                      <p:cBhvr>
                                        <p:cTn id="158" dur="500" autoRev="1" fill="hold"/>
                                        <p:tgtEl>
                                          <p:spTgt spid="60437"/>
                                        </p:tgtEl>
                                        <p:attrNameLst>
                                          <p:attrName>fill.type</p:attrName>
                                        </p:attrNameLst>
                                      </p:cBhvr>
                                      <p:to>
                                        <p:strVal val="solid"/>
                                      </p:to>
                                    </p:set>
                                    <p:set>
                                      <p:cBhvr>
                                        <p:cTn id="159" dur="500" autoRev="1" fill="hold"/>
                                        <p:tgtEl>
                                          <p:spTgt spid="60437"/>
                                        </p:tgtEl>
                                        <p:attrNameLst>
                                          <p:attrName>fill.on</p:attrName>
                                        </p:attrNameLst>
                                      </p:cBhvr>
                                      <p:to>
                                        <p:strVal val="true"/>
                                      </p:to>
                                    </p:set>
                                  </p:childTnLst>
                                </p:cTn>
                              </p:par>
                              <p:par>
                                <p:cTn id="160" presetID="27" presetClass="emph" presetSubtype="0" repeatCount="5000" fill="hold" grpId="1" nodeType="withEffect">
                                  <p:stCondLst>
                                    <p:cond delay="0"/>
                                  </p:stCondLst>
                                  <p:childTnLst>
                                    <p:animClr clrSpc="rgb" dir="cw">
                                      <p:cBhvr override="childStyle">
                                        <p:cTn id="161" dur="500" autoRev="1" fill="hold"/>
                                        <p:tgtEl>
                                          <p:spTgt spid="60439"/>
                                        </p:tgtEl>
                                        <p:attrNameLst>
                                          <p:attrName>style.color</p:attrName>
                                        </p:attrNameLst>
                                      </p:cBhvr>
                                      <p:to>
                                        <a:srgbClr val="FFCC00"/>
                                      </p:to>
                                    </p:animClr>
                                    <p:animClr clrSpc="rgb" dir="cw">
                                      <p:cBhvr>
                                        <p:cTn id="162" dur="500" autoRev="1" fill="hold"/>
                                        <p:tgtEl>
                                          <p:spTgt spid="60439"/>
                                        </p:tgtEl>
                                        <p:attrNameLst>
                                          <p:attrName>fillcolor</p:attrName>
                                        </p:attrNameLst>
                                      </p:cBhvr>
                                      <p:to>
                                        <a:srgbClr val="FFCC00"/>
                                      </p:to>
                                    </p:animClr>
                                    <p:set>
                                      <p:cBhvr>
                                        <p:cTn id="163" dur="500" autoRev="1" fill="hold"/>
                                        <p:tgtEl>
                                          <p:spTgt spid="60439"/>
                                        </p:tgtEl>
                                        <p:attrNameLst>
                                          <p:attrName>fill.type</p:attrName>
                                        </p:attrNameLst>
                                      </p:cBhvr>
                                      <p:to>
                                        <p:strVal val="solid"/>
                                      </p:to>
                                    </p:set>
                                    <p:set>
                                      <p:cBhvr>
                                        <p:cTn id="164" dur="500" autoRev="1" fill="hold"/>
                                        <p:tgtEl>
                                          <p:spTgt spid="60439"/>
                                        </p:tgtEl>
                                        <p:attrNameLst>
                                          <p:attrName>fill.on</p:attrName>
                                        </p:attrNameLst>
                                      </p:cBhvr>
                                      <p:to>
                                        <p:strVal val="true"/>
                                      </p:to>
                                    </p:set>
                                  </p:childTnLst>
                                </p:cTn>
                              </p:par>
                              <p:par>
                                <p:cTn id="165" presetID="27" presetClass="emph" presetSubtype="0" repeatCount="5000" fill="hold" grpId="1" nodeType="withEffect">
                                  <p:stCondLst>
                                    <p:cond delay="0"/>
                                  </p:stCondLst>
                                  <p:childTnLst>
                                    <p:animClr clrSpc="rgb" dir="cw">
                                      <p:cBhvr override="childStyle">
                                        <p:cTn id="166" dur="500" autoRev="1" fill="hold"/>
                                        <p:tgtEl>
                                          <p:spTgt spid="60425"/>
                                        </p:tgtEl>
                                        <p:attrNameLst>
                                          <p:attrName>style.color</p:attrName>
                                        </p:attrNameLst>
                                      </p:cBhvr>
                                      <p:to>
                                        <a:srgbClr val="FFCC00"/>
                                      </p:to>
                                    </p:animClr>
                                    <p:animClr clrSpc="rgb" dir="cw">
                                      <p:cBhvr>
                                        <p:cTn id="167" dur="500" autoRev="1" fill="hold"/>
                                        <p:tgtEl>
                                          <p:spTgt spid="60425"/>
                                        </p:tgtEl>
                                        <p:attrNameLst>
                                          <p:attrName>fillcolor</p:attrName>
                                        </p:attrNameLst>
                                      </p:cBhvr>
                                      <p:to>
                                        <a:srgbClr val="FFCC00"/>
                                      </p:to>
                                    </p:animClr>
                                    <p:set>
                                      <p:cBhvr>
                                        <p:cTn id="168" dur="500" autoRev="1" fill="hold"/>
                                        <p:tgtEl>
                                          <p:spTgt spid="60425"/>
                                        </p:tgtEl>
                                        <p:attrNameLst>
                                          <p:attrName>fill.type</p:attrName>
                                        </p:attrNameLst>
                                      </p:cBhvr>
                                      <p:to>
                                        <p:strVal val="solid"/>
                                      </p:to>
                                    </p:set>
                                    <p:set>
                                      <p:cBhvr>
                                        <p:cTn id="169" dur="500" autoRev="1" fill="hold"/>
                                        <p:tgtEl>
                                          <p:spTgt spid="60425"/>
                                        </p:tgtEl>
                                        <p:attrNameLst>
                                          <p:attrName>fill.on</p:attrName>
                                        </p:attrNameLst>
                                      </p:cBhvr>
                                      <p:to>
                                        <p:strVal val="true"/>
                                      </p:to>
                                    </p:set>
                                  </p:childTnLst>
                                </p:cTn>
                              </p:par>
                              <p:par>
                                <p:cTn id="170" presetID="11" presetClass="entr" presetSubtype="0" repeatCount="5000" fill="hold" nodeType="withEffect">
                                  <p:stCondLst>
                                    <p:cond delay="0"/>
                                  </p:stCondLst>
                                  <p:childTnLst>
                                    <p:set>
                                      <p:cBhvr>
                                        <p:cTn id="171" dur="1000">
                                          <p:stCondLst>
                                            <p:cond delay="0"/>
                                          </p:stCondLst>
                                        </p:cTn>
                                        <p:tgtEl>
                                          <p:spTgt spid="60446"/>
                                        </p:tgtEl>
                                        <p:attrNameLst>
                                          <p:attrName>style.visibility</p:attrName>
                                        </p:attrNameLst>
                                      </p:cBhvr>
                                      <p:to>
                                        <p:strVal val="visible"/>
                                      </p:to>
                                    </p:set>
                                  </p:childTnLst>
                                </p:cTn>
                              </p:par>
                              <p:par>
                                <p:cTn id="172" presetID="11" presetClass="entr" presetSubtype="0" repeatCount="5000" fill="hold" nodeType="withEffect">
                                  <p:stCondLst>
                                    <p:cond delay="0"/>
                                  </p:stCondLst>
                                  <p:childTnLst>
                                    <p:set>
                                      <p:cBhvr>
                                        <p:cTn id="173" dur="1000">
                                          <p:stCondLst>
                                            <p:cond delay="0"/>
                                          </p:stCondLst>
                                        </p:cTn>
                                        <p:tgtEl>
                                          <p:spTgt spid="60447"/>
                                        </p:tgtEl>
                                        <p:attrNameLst>
                                          <p:attrName>style.visibility</p:attrName>
                                        </p:attrNameLst>
                                      </p:cBhvr>
                                      <p:to>
                                        <p:strVal val="visible"/>
                                      </p:to>
                                    </p:set>
                                  </p:childTnLst>
                                </p:cTn>
                              </p:par>
                              <p:par>
                                <p:cTn id="174" presetID="35" presetClass="emph" presetSubtype="0" repeatCount="5000" fill="hold" nodeType="withEffect">
                                  <p:stCondLst>
                                    <p:cond delay="0"/>
                                  </p:stCondLst>
                                  <p:childTnLst>
                                    <p:anim calcmode="discrete" valueType="str">
                                      <p:cBhvr>
                                        <p:cTn id="175" dur="1000" fill="hold"/>
                                        <p:tgtEl>
                                          <p:spTgt spid="60446"/>
                                        </p:tgtEl>
                                        <p:attrNameLst>
                                          <p:attrName>style.visibility</p:attrName>
                                        </p:attrNameLst>
                                      </p:cBhvr>
                                      <p:tavLst>
                                        <p:tav tm="0">
                                          <p:val>
                                            <p:strVal val="hidden"/>
                                          </p:val>
                                        </p:tav>
                                        <p:tav tm="50000">
                                          <p:val>
                                            <p:strVal val="visible"/>
                                          </p:val>
                                        </p:tav>
                                      </p:tavLst>
                                    </p:anim>
                                  </p:childTnLst>
                                </p:cTn>
                              </p:par>
                              <p:par>
                                <p:cTn id="176" presetID="35" presetClass="emph" presetSubtype="0" repeatCount="5000" fill="hold" nodeType="withEffect">
                                  <p:stCondLst>
                                    <p:cond delay="0"/>
                                  </p:stCondLst>
                                  <p:childTnLst>
                                    <p:anim calcmode="discrete" valueType="str">
                                      <p:cBhvr>
                                        <p:cTn id="177" dur="1000" fill="hold"/>
                                        <p:tgtEl>
                                          <p:spTgt spid="6044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9" grpId="0" animBg="1"/>
      <p:bldP spid="60420" grpId="0" animBg="1"/>
      <p:bldP spid="60421" grpId="0" animBg="1"/>
      <p:bldP spid="60422" grpId="0" animBg="1"/>
      <p:bldP spid="60423" grpId="0" animBg="1"/>
      <p:bldP spid="60424" grpId="0" animBg="1"/>
      <p:bldP spid="60425" grpId="0" animBg="1"/>
      <p:bldP spid="60425" grpId="1" animBg="1"/>
      <p:bldP spid="60426" grpId="0" animBg="1"/>
      <p:bldP spid="60427" grpId="0" animBg="1"/>
      <p:bldP spid="60427" grpId="1" animBg="1"/>
      <p:bldP spid="60427" grpId="2" animBg="1"/>
      <p:bldP spid="60428" grpId="0" animBg="1"/>
      <p:bldP spid="60428" grpId="1" animBg="1"/>
      <p:bldP spid="60432" grpId="0" animBg="1"/>
      <p:bldP spid="60432" grpId="1" animBg="1"/>
      <p:bldP spid="60434" grpId="0" animBg="1"/>
      <p:bldP spid="60434" grpId="1" animBg="1"/>
      <p:bldP spid="60437" grpId="0" animBg="1"/>
      <p:bldP spid="60437" grpId="1" animBg="1"/>
      <p:bldP spid="60439" grpId="0" animBg="1"/>
      <p:bldP spid="60439" grpId="1" animBg="1"/>
      <p:bldP spid="60448" grpId="0" animBg="1"/>
      <p:bldP spid="604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1663" y="44624"/>
            <a:ext cx="7918450" cy="1008062"/>
          </a:xfrm>
        </p:spPr>
        <p:txBody>
          <a:bodyPr/>
          <a:lstStyle/>
          <a:p>
            <a:pPr eaLnBrk="1" hangingPunct="1">
              <a:defRPr/>
            </a:pPr>
            <a:r>
              <a:rPr lang="en-GB" altLang="ja-JP" dirty="0"/>
              <a:t>Practical</a:t>
            </a:r>
            <a:r>
              <a:rPr lang="en-GB" altLang="ja-JP" dirty="0">
                <a:effectLst>
                  <a:outerShdw blurRad="38100" dist="38100" dir="2700000" algn="tl">
                    <a:srgbClr val="000000">
                      <a:alpha val="43137"/>
                    </a:srgbClr>
                  </a:outerShdw>
                </a:effectLst>
                <a:latin typeface="+mj-lt"/>
                <a:ea typeface="MS PGothic" pitchFamily="50" charset="-128"/>
              </a:rPr>
              <a:t> </a:t>
            </a:r>
            <a:r>
              <a:rPr lang="en-GB" altLang="ja-JP" dirty="0"/>
              <a:t>Considerations</a:t>
            </a:r>
          </a:p>
        </p:txBody>
      </p:sp>
      <p:sp>
        <p:nvSpPr>
          <p:cNvPr id="62467" name="Rectangle 3"/>
          <p:cNvSpPr>
            <a:spLocks noGrp="1" noChangeArrowheads="1"/>
          </p:cNvSpPr>
          <p:nvPr>
            <p:ph idx="1"/>
          </p:nvPr>
        </p:nvSpPr>
        <p:spPr>
          <a:xfrm>
            <a:off x="636340" y="1340768"/>
            <a:ext cx="7883774" cy="1065213"/>
          </a:xfrm>
        </p:spPr>
        <p:txBody>
          <a:bodyPr/>
          <a:lstStyle/>
          <a:p>
            <a:pPr>
              <a:lnSpc>
                <a:spcPct val="90000"/>
              </a:lnSpc>
              <a:defRPr/>
            </a:pPr>
            <a:r>
              <a:rPr lang="en-US" altLang="ja-JP" dirty="0">
                <a:latin typeface="+mn-lt"/>
                <a:ea typeface="MS PGothic" pitchFamily="50" charset="-128"/>
              </a:rPr>
              <a:t>Seek to achieve the balance of both requirements</a:t>
            </a:r>
          </a:p>
        </p:txBody>
      </p:sp>
      <p:sp>
        <p:nvSpPr>
          <p:cNvPr id="62480" name="Rectangle 16"/>
          <p:cNvSpPr>
            <a:spLocks noChangeArrowheads="1"/>
          </p:cNvSpPr>
          <p:nvPr/>
        </p:nvSpPr>
        <p:spPr bwMode="auto">
          <a:xfrm>
            <a:off x="636341" y="4653136"/>
            <a:ext cx="7883772" cy="817011"/>
          </a:xfrm>
          <a:prstGeom prst="rect">
            <a:avLst/>
          </a:prstGeom>
          <a:noFill/>
          <a:ln w="9525">
            <a:noFill/>
            <a:miter lim="800000"/>
            <a:headEnd/>
            <a:tailEnd/>
          </a:ln>
        </p:spPr>
        <p:txBody>
          <a:bodyPr/>
          <a:lstStyle/>
          <a:p>
            <a:pPr marL="285750" indent="-285750">
              <a:lnSpc>
                <a:spcPct val="90000"/>
              </a:lnSpc>
              <a:spcBef>
                <a:spcPct val="20000"/>
              </a:spcBef>
              <a:buFont typeface="Arial" panose="020B0604020202020204" pitchFamily="34" charset="0"/>
              <a:buChar char="•"/>
              <a:defRPr/>
            </a:pPr>
            <a:r>
              <a:rPr lang="en-US" altLang="ja-JP" sz="1800" dirty="0">
                <a:latin typeface="+mn-lt"/>
                <a:ea typeface="MS PGothic" pitchFamily="50" charset="-128"/>
              </a:rPr>
              <a:t>Also seek to enable continuous improvement of inventory estimates</a:t>
            </a:r>
          </a:p>
        </p:txBody>
      </p:sp>
      <p:sp>
        <p:nvSpPr>
          <p:cNvPr id="22" name="AutoShape 4"/>
          <p:cNvSpPr>
            <a:spLocks noChangeArrowheads="1"/>
          </p:cNvSpPr>
          <p:nvPr/>
        </p:nvSpPr>
        <p:spPr bwMode="auto">
          <a:xfrm>
            <a:off x="3995738" y="3438922"/>
            <a:ext cx="1135062" cy="844550"/>
          </a:xfrm>
          <a:prstGeom prst="triangle">
            <a:avLst>
              <a:gd name="adj" fmla="val 50000"/>
            </a:avLst>
          </a:prstGeom>
          <a:solidFill>
            <a:srgbClr val="FFFF99"/>
          </a:solidFill>
          <a:ln w="9525" algn="ctr">
            <a:solidFill>
              <a:srgbClr val="000000"/>
            </a:solidFill>
            <a:miter lim="800000"/>
            <a:headEnd/>
            <a:tailEnd/>
          </a:ln>
        </p:spPr>
        <p:txBody>
          <a:bodyPr wrap="none" anchor="ctr"/>
          <a:lstStyle>
            <a:lvl1pPr>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chemeClr val="tx2">
                  <a:lumMod val="75000"/>
                </a:schemeClr>
              </a:solidFill>
              <a:uLnTx/>
              <a:uFillTx/>
              <a:latin typeface="Arial" panose="020B0604020202020204" pitchFamily="34" charset="0"/>
              <a:ea typeface="MS PGothic" panose="020B0600070205080204" pitchFamily="34" charset="-128"/>
            </a:endParaRPr>
          </a:p>
        </p:txBody>
      </p:sp>
      <p:grpSp>
        <p:nvGrpSpPr>
          <p:cNvPr id="23" name="Group 11"/>
          <p:cNvGrpSpPr>
            <a:grpSpLocks/>
          </p:cNvGrpSpPr>
          <p:nvPr/>
        </p:nvGrpSpPr>
        <p:grpSpPr bwMode="auto">
          <a:xfrm>
            <a:off x="1549400" y="2276872"/>
            <a:ext cx="6015038" cy="1141412"/>
            <a:chOff x="1108" y="2909"/>
            <a:chExt cx="3789" cy="719"/>
          </a:xfrm>
        </p:grpSpPr>
        <p:sp>
          <p:nvSpPr>
            <p:cNvPr id="24" name="AutoShape 12"/>
            <p:cNvSpPr>
              <a:spLocks noChangeArrowheads="1"/>
            </p:cNvSpPr>
            <p:nvPr/>
          </p:nvSpPr>
          <p:spPr bwMode="auto">
            <a:xfrm>
              <a:off x="3135" y="2909"/>
              <a:ext cx="1762" cy="633"/>
            </a:xfrm>
            <a:prstGeom prst="roundRect">
              <a:avLst>
                <a:gd name="adj" fmla="val 16667"/>
              </a:avLst>
            </a:prstGeom>
            <a:solidFill>
              <a:srgbClr val="CCFFFF"/>
            </a:solidFill>
            <a:ln w="9525" algn="ctr">
              <a:noFill/>
              <a:round/>
              <a:headEnd/>
              <a:tailEnd/>
            </a:ln>
            <a:effectLst/>
          </p:spPr>
          <p:txBody>
            <a:bodyPr wrap="none" anchor="ct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ctr" defTabSz="914400" eaLnBrk="1" fontAlgn="auto" latinLnBrk="0" hangingPunct="1">
                <a:lnSpc>
                  <a:spcPts val="2500"/>
                </a:lnSpc>
                <a:spcBef>
                  <a:spcPct val="0"/>
                </a:spcBef>
                <a:spcAft>
                  <a:spcPts val="0"/>
                </a:spcAft>
                <a:buClrTx/>
                <a:buSzTx/>
                <a:buFont typeface="Wingdings" panose="05000000000000000000" pitchFamily="2" charset="2"/>
                <a:buNone/>
                <a:tabLst/>
                <a:defRPr/>
              </a:pPr>
              <a:r>
                <a:rPr kumimoji="1" lang="en-US" altLang="ja-JP" sz="2400" b="1" i="0" u="none" strike="noStrike" kern="0" cap="none" spc="0" normalizeH="0" baseline="0" noProof="0" dirty="0">
                  <a:ln>
                    <a:noFill/>
                  </a:ln>
                  <a:solidFill>
                    <a:schemeClr val="tx2">
                      <a:lumMod val="75000"/>
                    </a:schemeClr>
                  </a:solidFill>
                  <a:uLnTx/>
                  <a:uFillTx/>
                  <a:latin typeface="Arial" panose="020B0604020202020204" pitchFamily="34" charset="0"/>
                  <a:ea typeface="MS PGothic" panose="020B0600070205080204" pitchFamily="34" charset="-128"/>
                </a:rPr>
                <a:t>Requirements </a:t>
              </a:r>
            </a:p>
            <a:p>
              <a:pPr marL="342900" marR="0" lvl="0" indent="-342900" algn="ctr" defTabSz="914400" eaLnBrk="1" fontAlgn="auto" latinLnBrk="0" hangingPunct="1">
                <a:lnSpc>
                  <a:spcPts val="2500"/>
                </a:lnSpc>
                <a:spcBef>
                  <a:spcPct val="0"/>
                </a:spcBef>
                <a:spcAft>
                  <a:spcPts val="0"/>
                </a:spcAft>
                <a:buClrTx/>
                <a:buSzTx/>
                <a:buFont typeface="Wingdings" panose="05000000000000000000" pitchFamily="2" charset="2"/>
                <a:buNone/>
                <a:tabLst/>
                <a:defRPr/>
              </a:pPr>
              <a:r>
                <a:rPr kumimoji="1" lang="en-US" altLang="ja-JP" sz="2400" b="1" i="0" u="none" strike="noStrike" kern="0" cap="none" spc="0" normalizeH="0" baseline="0" noProof="0" dirty="0">
                  <a:ln>
                    <a:noFill/>
                  </a:ln>
                  <a:solidFill>
                    <a:schemeClr val="tx2">
                      <a:lumMod val="75000"/>
                    </a:schemeClr>
                  </a:solidFill>
                  <a:uLnTx/>
                  <a:uFillTx/>
                  <a:latin typeface="Arial" panose="020B0604020202020204" pitchFamily="34" charset="0"/>
                  <a:ea typeface="MS PGothic" panose="020B0600070205080204" pitchFamily="34" charset="-128"/>
                </a:rPr>
                <a:t>for timeliness &amp;</a:t>
              </a:r>
            </a:p>
            <a:p>
              <a:pPr marL="342900" marR="0" lvl="0" indent="-342900" algn="ctr" defTabSz="914400" eaLnBrk="1" fontAlgn="auto" latinLnBrk="0" hangingPunct="1">
                <a:lnSpc>
                  <a:spcPts val="2500"/>
                </a:lnSpc>
                <a:spcBef>
                  <a:spcPct val="0"/>
                </a:spcBef>
                <a:spcAft>
                  <a:spcPts val="0"/>
                </a:spcAft>
                <a:buClrTx/>
                <a:buSzTx/>
                <a:buFont typeface="Wingdings" panose="05000000000000000000" pitchFamily="2" charset="2"/>
                <a:buNone/>
                <a:tabLst/>
                <a:defRPr/>
              </a:pPr>
              <a:r>
                <a:rPr kumimoji="1" lang="en-US" altLang="ja-JP" sz="2400" b="1" i="0" u="none" strike="noStrike" kern="0" cap="none" spc="0" normalizeH="0" baseline="0" noProof="0" dirty="0">
                  <a:ln>
                    <a:noFill/>
                  </a:ln>
                  <a:solidFill>
                    <a:schemeClr val="tx2">
                      <a:lumMod val="75000"/>
                    </a:schemeClr>
                  </a:solidFill>
                  <a:uLnTx/>
                  <a:uFillTx/>
                  <a:latin typeface="Arial" panose="020B0604020202020204" pitchFamily="34" charset="0"/>
                  <a:ea typeface="MS PGothic" panose="020B0600070205080204" pitchFamily="34" charset="-128"/>
                </a:rPr>
                <a:t> cost effectiveness  </a:t>
              </a:r>
            </a:p>
          </p:txBody>
        </p:sp>
        <p:grpSp>
          <p:nvGrpSpPr>
            <p:cNvPr id="25" name="Group 13"/>
            <p:cNvGrpSpPr>
              <a:grpSpLocks/>
            </p:cNvGrpSpPr>
            <p:nvPr/>
          </p:nvGrpSpPr>
          <p:grpSpPr bwMode="auto">
            <a:xfrm>
              <a:off x="1108" y="2946"/>
              <a:ext cx="3756" cy="682"/>
              <a:chOff x="1110" y="2000"/>
              <a:chExt cx="3756" cy="682"/>
            </a:xfrm>
          </p:grpSpPr>
          <p:sp>
            <p:nvSpPr>
              <p:cNvPr id="26" name="Rectangle 14"/>
              <p:cNvSpPr>
                <a:spLocks noChangeArrowheads="1"/>
              </p:cNvSpPr>
              <p:nvPr/>
            </p:nvSpPr>
            <p:spPr bwMode="auto">
              <a:xfrm>
                <a:off x="1169" y="2601"/>
                <a:ext cx="3697" cy="81"/>
              </a:xfrm>
              <a:prstGeom prst="rect">
                <a:avLst/>
              </a:prstGeom>
              <a:solidFill>
                <a:srgbClr val="FFFF99"/>
              </a:solidFill>
              <a:ln w="9525" algn="ctr">
                <a:solidFill>
                  <a:srgbClr val="000000"/>
                </a:solidFill>
                <a:miter lim="800000"/>
                <a:headEnd/>
                <a:tailEnd/>
              </a:ln>
            </p:spPr>
            <p:txBody>
              <a:bodyPr wrap="none" anchor="ctr"/>
              <a:lstStyle>
                <a:lvl1pPr>
                  <a:spcBef>
                    <a:spcPct val="20000"/>
                  </a:spcBef>
                  <a:buChar char="•"/>
                  <a:defRPr kumimoji="1" sz="2800">
                    <a:solidFill>
                      <a:srgbClr val="5492CD"/>
                    </a:solidFill>
                    <a:latin typeface="Frutiger LT Pro 57 Condensed"/>
                  </a:defRPr>
                </a:lvl1pPr>
                <a:lvl2pPr marL="742950" indent="-285750">
                  <a:spcBef>
                    <a:spcPct val="20000"/>
                  </a:spcBef>
                  <a:buChar char="–"/>
                  <a:defRPr kumimoji="1" sz="2400">
                    <a:solidFill>
                      <a:srgbClr val="5B92E5"/>
                    </a:solidFill>
                    <a:latin typeface="Frutiger LT Pro 57 Condensed"/>
                  </a:defRPr>
                </a:lvl2pPr>
                <a:lvl3pPr marL="1143000" indent="-228600">
                  <a:spcBef>
                    <a:spcPct val="20000"/>
                  </a:spcBef>
                  <a:buChar char="•"/>
                  <a:defRPr kumimoji="1" sz="2000">
                    <a:solidFill>
                      <a:srgbClr val="5B92E5"/>
                    </a:solidFill>
                    <a:latin typeface="Frutiger LT Pro 57 Condensed"/>
                  </a:defRPr>
                </a:lvl3pPr>
                <a:lvl4pPr marL="1600200" indent="-228600">
                  <a:spcBef>
                    <a:spcPct val="20000"/>
                  </a:spcBef>
                  <a:buChar char="–"/>
                  <a:defRPr kumimoji="1">
                    <a:solidFill>
                      <a:srgbClr val="5B92E5"/>
                    </a:solidFill>
                    <a:latin typeface="Frutiger LT Pro 57 Condensed"/>
                  </a:defRPr>
                </a:lvl4pPr>
                <a:lvl5pPr marL="2057400" indent="-228600">
                  <a:spcBef>
                    <a:spcPct val="20000"/>
                  </a:spcBef>
                  <a:buChar char="»"/>
                  <a:defRPr kumimoji="1" sz="1600">
                    <a:solidFill>
                      <a:srgbClr val="5B92E5"/>
                    </a:solidFill>
                    <a:latin typeface="Frutiger LT Pro 57 Condensed"/>
                  </a:defRPr>
                </a:lvl5pPr>
                <a:lvl6pPr marL="2514600" indent="-228600" eaLnBrk="0" fontAlgn="base" hangingPunct="0">
                  <a:spcBef>
                    <a:spcPct val="20000"/>
                  </a:spcBef>
                  <a:spcAft>
                    <a:spcPct val="0"/>
                  </a:spcAft>
                  <a:buChar char="»"/>
                  <a:defRPr kumimoji="1" sz="1600">
                    <a:solidFill>
                      <a:srgbClr val="5B92E5"/>
                    </a:solidFill>
                    <a:latin typeface="Frutiger LT Pro 57 Condensed"/>
                  </a:defRPr>
                </a:lvl6pPr>
                <a:lvl7pPr marL="2971800" indent="-228600" eaLnBrk="0" fontAlgn="base" hangingPunct="0">
                  <a:spcBef>
                    <a:spcPct val="20000"/>
                  </a:spcBef>
                  <a:spcAft>
                    <a:spcPct val="0"/>
                  </a:spcAft>
                  <a:buChar char="»"/>
                  <a:defRPr kumimoji="1" sz="1600">
                    <a:solidFill>
                      <a:srgbClr val="5B92E5"/>
                    </a:solidFill>
                    <a:latin typeface="Frutiger LT Pro 57 Condensed"/>
                  </a:defRPr>
                </a:lvl7pPr>
                <a:lvl8pPr marL="3429000" indent="-228600" eaLnBrk="0" fontAlgn="base" hangingPunct="0">
                  <a:spcBef>
                    <a:spcPct val="20000"/>
                  </a:spcBef>
                  <a:spcAft>
                    <a:spcPct val="0"/>
                  </a:spcAft>
                  <a:buChar char="»"/>
                  <a:defRPr kumimoji="1" sz="1600">
                    <a:solidFill>
                      <a:srgbClr val="5B92E5"/>
                    </a:solidFill>
                    <a:latin typeface="Frutiger LT Pro 57 Condensed"/>
                  </a:defRPr>
                </a:lvl8pPr>
                <a:lvl9pPr marL="3886200" indent="-228600" eaLnBrk="0" fontAlgn="base" hangingPunct="0">
                  <a:spcBef>
                    <a:spcPct val="20000"/>
                  </a:spcBef>
                  <a:spcAft>
                    <a:spcPct val="0"/>
                  </a:spcAft>
                  <a:buChar char="»"/>
                  <a:defRPr kumimoji="1" sz="1600">
                    <a:solidFill>
                      <a:srgbClr val="5B92E5"/>
                    </a:solidFill>
                    <a:latin typeface="Frutiger LT Pro 57 Condensed"/>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ja-JP" altLang="en-US" sz="1800" b="0" i="0" u="none" strike="noStrike" kern="0" cap="none" spc="0" normalizeH="0" baseline="0" noProof="0">
                  <a:ln>
                    <a:noFill/>
                  </a:ln>
                  <a:solidFill>
                    <a:schemeClr val="tx2">
                      <a:lumMod val="75000"/>
                    </a:schemeClr>
                  </a:solidFill>
                  <a:uLnTx/>
                  <a:uFillTx/>
                  <a:latin typeface="Arial" panose="020B0604020202020204" pitchFamily="34" charset="0"/>
                  <a:ea typeface="MS PGothic" panose="020B0600070205080204" pitchFamily="34" charset="-128"/>
                </a:endParaRPr>
              </a:p>
            </p:txBody>
          </p:sp>
          <p:sp>
            <p:nvSpPr>
              <p:cNvPr id="27" name="AutoShape 15"/>
              <p:cNvSpPr>
                <a:spLocks noChangeArrowheads="1"/>
              </p:cNvSpPr>
              <p:nvPr/>
            </p:nvSpPr>
            <p:spPr bwMode="auto">
              <a:xfrm>
                <a:off x="1110" y="2000"/>
                <a:ext cx="1719" cy="601"/>
              </a:xfrm>
              <a:prstGeom prst="roundRect">
                <a:avLst>
                  <a:gd name="adj" fmla="val 16667"/>
                </a:avLst>
              </a:prstGeom>
              <a:solidFill>
                <a:srgbClr val="CCFFFF"/>
              </a:solidFill>
              <a:ln w="9525" algn="ctr">
                <a:noFill/>
                <a:round/>
                <a:headEnd/>
                <a:tailEnd/>
              </a:ln>
              <a:effectLst/>
            </p:spPr>
            <p:txBody>
              <a:bodyPr wrap="none" anchor="ctr"/>
              <a:lstStyle/>
              <a:p>
                <a:pPr marL="342900" marR="0" lvl="0" indent="-342900" algn="ctr" defTabSz="914400" eaLnBrk="1" fontAlgn="auto" latinLnBrk="0" hangingPunct="1">
                  <a:lnSpc>
                    <a:spcPct val="100000"/>
                  </a:lnSpc>
                  <a:spcBef>
                    <a:spcPct val="0"/>
                  </a:spcBef>
                  <a:spcAft>
                    <a:spcPts val="0"/>
                  </a:spcAft>
                  <a:buClrTx/>
                  <a:buSzTx/>
                  <a:buFont typeface="Wingdings" pitchFamily="2" charset="2"/>
                  <a:buNone/>
                  <a:tabLst/>
                  <a:defRPr/>
                </a:pPr>
                <a:r>
                  <a:rPr kumimoji="1" lang="en-US" altLang="ja-JP" sz="2400" b="1" i="0" u="none" strike="noStrike" kern="0" cap="none" spc="0" normalizeH="0" baseline="0" noProof="0" dirty="0">
                    <a:ln>
                      <a:noFill/>
                    </a:ln>
                    <a:solidFill>
                      <a:schemeClr val="tx2">
                        <a:lumMod val="75000"/>
                      </a:schemeClr>
                    </a:solidFill>
                    <a:uLnTx/>
                    <a:uFillTx/>
                    <a:latin typeface="Arial" panose="020B0604020202020204" pitchFamily="34" charset="0"/>
                    <a:ea typeface="MS PGothic" pitchFamily="50" charset="-128"/>
                  </a:rPr>
                  <a:t>QC requirements</a:t>
                </a:r>
              </a:p>
              <a:p>
                <a:pPr marL="342900" marR="0" lvl="0" indent="-342900" algn="ctr" defTabSz="914400" eaLnBrk="1" fontAlgn="auto" latinLnBrk="0" hangingPunct="1">
                  <a:lnSpc>
                    <a:spcPct val="100000"/>
                  </a:lnSpc>
                  <a:spcBef>
                    <a:spcPct val="0"/>
                  </a:spcBef>
                  <a:spcAft>
                    <a:spcPts val="0"/>
                  </a:spcAft>
                  <a:buClrTx/>
                  <a:buSzTx/>
                  <a:buFont typeface="Wingdings" pitchFamily="2" charset="2"/>
                  <a:buNone/>
                  <a:tabLst/>
                  <a:defRPr/>
                </a:pPr>
                <a:r>
                  <a:rPr kumimoji="1" lang="en-US" altLang="ja-JP" sz="1800" b="1" i="0" u="none" strike="noStrike" kern="0" cap="none" spc="0" normalizeH="0" baseline="0" noProof="0" dirty="0">
                    <a:ln>
                      <a:noFill/>
                    </a:ln>
                    <a:solidFill>
                      <a:schemeClr val="tx2">
                        <a:lumMod val="75000"/>
                      </a:schemeClr>
                    </a:solidFill>
                    <a:uLnTx/>
                    <a:uFillTx/>
                    <a:latin typeface="Arial" panose="020B0604020202020204" pitchFamily="34" charset="0"/>
                    <a:ea typeface="MS PGothic" pitchFamily="50" charset="-128"/>
                  </a:rPr>
                  <a:t>Improved accuracy</a:t>
                </a:r>
              </a:p>
              <a:p>
                <a:pPr marL="342900" marR="0" lvl="0" indent="-342900" algn="ctr" defTabSz="914400" eaLnBrk="1" fontAlgn="auto" latinLnBrk="0" hangingPunct="1">
                  <a:lnSpc>
                    <a:spcPct val="100000"/>
                  </a:lnSpc>
                  <a:spcBef>
                    <a:spcPct val="0"/>
                  </a:spcBef>
                  <a:spcAft>
                    <a:spcPts val="0"/>
                  </a:spcAft>
                  <a:buClrTx/>
                  <a:buSzTx/>
                  <a:buFont typeface="Wingdings" pitchFamily="2" charset="2"/>
                  <a:buNone/>
                  <a:tabLst/>
                  <a:defRPr/>
                </a:pPr>
                <a:r>
                  <a:rPr kumimoji="1" lang="en-US" altLang="ja-JP" sz="1800" b="1" i="0" u="none" strike="noStrike" kern="0" cap="none" spc="0" normalizeH="0" baseline="0" noProof="0" dirty="0">
                    <a:ln>
                      <a:noFill/>
                    </a:ln>
                    <a:solidFill>
                      <a:schemeClr val="tx2">
                        <a:lumMod val="75000"/>
                      </a:schemeClr>
                    </a:solidFill>
                    <a:uLnTx/>
                    <a:uFillTx/>
                    <a:latin typeface="Arial" panose="020B0604020202020204" pitchFamily="34" charset="0"/>
                    <a:ea typeface="MS PGothic" pitchFamily="50" charset="-128"/>
                  </a:rPr>
                  <a:t>Reduced uncertainty</a:t>
                </a:r>
              </a:p>
            </p:txBody>
          </p:sp>
        </p:grpSp>
      </p:grpSp>
      <p:sp>
        <p:nvSpPr>
          <p:cNvPr id="11" name="Rectangle 10"/>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15</a:t>
            </a:r>
            <a:endParaRPr lang="en-US" dirty="0"/>
          </a:p>
        </p:txBody>
      </p:sp>
      <p:sp>
        <p:nvSpPr>
          <p:cNvPr id="12"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13"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2888821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80">
                                            <p:txEl>
                                              <p:pRg st="0" end="0"/>
                                            </p:txEl>
                                          </p:spTgt>
                                        </p:tgtEl>
                                        <p:attrNameLst>
                                          <p:attrName>style.visibility</p:attrName>
                                        </p:attrNameLst>
                                      </p:cBhvr>
                                      <p:to>
                                        <p:strVal val="visible"/>
                                      </p:to>
                                    </p:set>
                                  </p:childTnLst>
                                </p:cTn>
                              </p:par>
                              <p:par>
                                <p:cTn id="11" presetID="37"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900" decel="100000" fill="hold"/>
                                        <p:tgtEl>
                                          <p:spTgt spid="2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par>
                          <p:cTn id="19" fill="hold">
                            <p:stCondLst>
                              <p:cond delay="1000"/>
                            </p:stCondLst>
                            <p:childTnLst>
                              <p:par>
                                <p:cTn id="20" presetID="8" presetClass="emph" presetSubtype="0" fill="hold" nodeType="afterEffect">
                                  <p:stCondLst>
                                    <p:cond delay="0"/>
                                  </p:stCondLst>
                                  <p:childTnLst>
                                    <p:animRot by="900000">
                                      <p:cBhvr>
                                        <p:cTn id="21" dur="500" fill="hold"/>
                                        <p:tgtEl>
                                          <p:spTgt spid="2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8" presetClass="emph" presetSubtype="0" fill="hold" nodeType="clickEffect">
                                  <p:stCondLst>
                                    <p:cond delay="0"/>
                                  </p:stCondLst>
                                  <p:childTnLst>
                                    <p:animRot by="-1800000">
                                      <p:cBhvr>
                                        <p:cTn id="25" dur="500" fill="hold"/>
                                        <p:tgtEl>
                                          <p:spTgt spid="23"/>
                                        </p:tgtEl>
                                        <p:attrNameLst>
                                          <p:attrName>r</p:attrName>
                                        </p:attrNameLst>
                                      </p:cBhvr>
                                    </p:animRot>
                                  </p:childTnLst>
                                </p:cTn>
                              </p:par>
                            </p:childTnLst>
                          </p:cTn>
                        </p:par>
                        <p:par>
                          <p:cTn id="26" fill="hold">
                            <p:stCondLst>
                              <p:cond delay="500"/>
                            </p:stCondLst>
                            <p:childTnLst>
                              <p:par>
                                <p:cTn id="27" presetID="8" presetClass="emph" presetSubtype="0" fill="hold" nodeType="afterEffect">
                                  <p:stCondLst>
                                    <p:cond delay="0"/>
                                  </p:stCondLst>
                                  <p:childTnLst>
                                    <p:animRot by="1500000">
                                      <p:cBhvr>
                                        <p:cTn id="28" dur="1000" fill="hold"/>
                                        <p:tgtEl>
                                          <p:spTgt spid="23"/>
                                        </p:tgtEl>
                                        <p:attrNameLst>
                                          <p:attrName>r</p:attrName>
                                        </p:attrNameLst>
                                      </p:cBhvr>
                                    </p:animRot>
                                  </p:childTnLst>
                                </p:cTn>
                              </p:par>
                            </p:childTnLst>
                          </p:cTn>
                        </p:par>
                        <p:par>
                          <p:cTn id="29" fill="hold">
                            <p:stCondLst>
                              <p:cond delay="1500"/>
                            </p:stCondLst>
                            <p:childTnLst>
                              <p:par>
                                <p:cTn id="30" presetID="8" presetClass="emph" presetSubtype="0" fill="hold" nodeType="afterEffect">
                                  <p:stCondLst>
                                    <p:cond delay="0"/>
                                  </p:stCondLst>
                                  <p:childTnLst>
                                    <p:animRot by="-1200000">
                                      <p:cBhvr>
                                        <p:cTn id="31" dur="1000" fill="hold"/>
                                        <p:tgtEl>
                                          <p:spTgt spid="23"/>
                                        </p:tgtEl>
                                        <p:attrNameLst>
                                          <p:attrName>r</p:attrName>
                                        </p:attrNameLst>
                                      </p:cBhvr>
                                    </p:animRot>
                                  </p:childTnLst>
                                </p:cTn>
                              </p:par>
                            </p:childTnLst>
                          </p:cTn>
                        </p:par>
                        <p:par>
                          <p:cTn id="32" fill="hold">
                            <p:stCondLst>
                              <p:cond delay="2500"/>
                            </p:stCondLst>
                            <p:childTnLst>
                              <p:par>
                                <p:cTn id="33" presetID="8" presetClass="emph" presetSubtype="0" fill="hold" nodeType="afterEffect">
                                  <p:stCondLst>
                                    <p:cond delay="0"/>
                                  </p:stCondLst>
                                  <p:childTnLst>
                                    <p:animRot by="900000">
                                      <p:cBhvr>
                                        <p:cTn id="34" dur="1000" fill="hold"/>
                                        <p:tgtEl>
                                          <p:spTgt spid="23"/>
                                        </p:tgtEl>
                                        <p:attrNameLst>
                                          <p:attrName>r</p:attrName>
                                        </p:attrNameLst>
                                      </p:cBhvr>
                                    </p:animRot>
                                  </p:childTnLst>
                                </p:cTn>
                              </p:par>
                            </p:childTnLst>
                          </p:cTn>
                        </p:par>
                        <p:par>
                          <p:cTn id="35" fill="hold">
                            <p:stCondLst>
                              <p:cond delay="3500"/>
                            </p:stCondLst>
                            <p:childTnLst>
                              <p:par>
                                <p:cTn id="36" presetID="8" presetClass="emph" presetSubtype="0" fill="hold" nodeType="afterEffect">
                                  <p:stCondLst>
                                    <p:cond delay="0"/>
                                  </p:stCondLst>
                                  <p:childTnLst>
                                    <p:animRot by="-300000">
                                      <p:cBhvr>
                                        <p:cTn id="37" dur="1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62480" grpId="0" build="p"/>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1663" y="167358"/>
            <a:ext cx="7918450" cy="741362"/>
          </a:xfrm>
        </p:spPr>
        <p:txBody>
          <a:bodyPr/>
          <a:lstStyle/>
          <a:p>
            <a:pPr eaLnBrk="1" hangingPunct="1">
              <a:defRPr/>
            </a:pPr>
            <a:r>
              <a:rPr lang="en-GB" altLang="ja-JP" dirty="0"/>
              <a:t>Practical</a:t>
            </a:r>
            <a:r>
              <a:rPr lang="en-GB" altLang="ja-JP" dirty="0">
                <a:effectLst>
                  <a:outerShdw blurRad="38100" dist="38100" dir="2700000" algn="tl">
                    <a:srgbClr val="000000">
                      <a:alpha val="43137"/>
                    </a:srgbClr>
                  </a:outerShdw>
                </a:effectLst>
                <a:latin typeface="+mj-lt"/>
                <a:ea typeface="MS PGothic" pitchFamily="50" charset="-128"/>
              </a:rPr>
              <a:t> </a:t>
            </a:r>
            <a:r>
              <a:rPr lang="en-GB" altLang="ja-JP" dirty="0"/>
              <a:t>Considerations</a:t>
            </a:r>
          </a:p>
        </p:txBody>
      </p:sp>
      <p:sp>
        <p:nvSpPr>
          <p:cNvPr id="62480" name="Rectangle 16"/>
          <p:cNvSpPr>
            <a:spLocks noChangeArrowheads="1"/>
          </p:cNvSpPr>
          <p:nvPr/>
        </p:nvSpPr>
        <p:spPr bwMode="auto">
          <a:xfrm>
            <a:off x="631702" y="1251222"/>
            <a:ext cx="7888412" cy="4770066"/>
          </a:xfrm>
          <a:prstGeom prst="rect">
            <a:avLst/>
          </a:prstGeom>
          <a:noFill/>
          <a:ln w="9525">
            <a:noFill/>
            <a:miter lim="800000"/>
            <a:headEnd/>
            <a:tailEnd/>
          </a:ln>
        </p:spPr>
        <p:txBody>
          <a:bodyPr/>
          <a:lstStyle/>
          <a:p>
            <a:pPr marL="285750" indent="-285750">
              <a:lnSpc>
                <a:spcPct val="130000"/>
              </a:lnSpc>
              <a:spcBef>
                <a:spcPts val="0"/>
              </a:spcBef>
              <a:buFont typeface="Arial" panose="020B0604020202020204" pitchFamily="34" charset="0"/>
              <a:buChar char="•"/>
              <a:defRPr/>
            </a:pPr>
            <a:r>
              <a:rPr kumimoji="1" lang="en-US" altLang="ja-JP" sz="1800" dirty="0">
                <a:latin typeface="+mn-lt"/>
                <a:ea typeface="MS PGothic" pitchFamily="50" charset="-128"/>
              </a:rPr>
              <a:t>Try to identify where to focus more intensive analysis and review. To that end, some questions should be asked, for example:</a:t>
            </a:r>
          </a:p>
          <a:p>
            <a:pPr marL="539750" indent="-285750">
              <a:lnSpc>
                <a:spcPct val="130000"/>
              </a:lnSpc>
              <a:spcBef>
                <a:spcPts val="0"/>
              </a:spcBef>
              <a:buFontTx/>
              <a:buChar char="-"/>
              <a:defRPr/>
            </a:pPr>
            <a:r>
              <a:rPr kumimoji="1" lang="en-US" altLang="ja-JP" sz="1600" dirty="0">
                <a:latin typeface="+mn-lt"/>
                <a:ea typeface="MS PGothic" pitchFamily="50" charset="-128"/>
              </a:rPr>
              <a:t>Is this source/sink a key category?</a:t>
            </a:r>
          </a:p>
          <a:p>
            <a:pPr marL="539750" indent="-285750">
              <a:lnSpc>
                <a:spcPct val="130000"/>
              </a:lnSpc>
              <a:spcBef>
                <a:spcPts val="0"/>
              </a:spcBef>
              <a:buFontTx/>
              <a:buChar char="-"/>
              <a:defRPr/>
            </a:pPr>
            <a:r>
              <a:rPr kumimoji="1" lang="en-US" altLang="ja-JP" sz="1600" dirty="0">
                <a:latin typeface="+mn-lt"/>
                <a:ea typeface="MS PGothic" pitchFamily="50" charset="-128"/>
              </a:rPr>
              <a:t>Has the category been designated as key for qualitative reasons? For example:</a:t>
            </a:r>
          </a:p>
          <a:p>
            <a:pPr marL="1077913" lvl="2" indent="-342900">
              <a:lnSpc>
                <a:spcPct val="130000"/>
              </a:lnSpc>
              <a:spcBef>
                <a:spcPts val="0"/>
              </a:spcBef>
              <a:buFont typeface="Wingdings" panose="05000000000000000000" pitchFamily="2" charset="2"/>
              <a:buChar char="ü"/>
              <a:defRPr/>
            </a:pPr>
            <a:r>
              <a:rPr kumimoji="1" lang="en-US" altLang="ja-JP" sz="1600" dirty="0">
                <a:latin typeface="+mn-lt"/>
                <a:ea typeface="MS PGothic" pitchFamily="50" charset="-128"/>
              </a:rPr>
              <a:t>Is there considerable uncertainty associated with the estimates for this category?</a:t>
            </a:r>
          </a:p>
          <a:p>
            <a:pPr marL="1077913" lvl="2" indent="-342900">
              <a:lnSpc>
                <a:spcPct val="130000"/>
              </a:lnSpc>
              <a:spcBef>
                <a:spcPts val="0"/>
              </a:spcBef>
              <a:buFont typeface="Wingdings" panose="05000000000000000000" pitchFamily="2" charset="2"/>
              <a:buChar char="ü"/>
              <a:defRPr/>
            </a:pPr>
            <a:r>
              <a:rPr kumimoji="1" lang="en-US" altLang="ja-JP" sz="1600" dirty="0">
                <a:latin typeface="+mn-lt"/>
                <a:ea typeface="MS PGothic" pitchFamily="50" charset="-128"/>
              </a:rPr>
              <a:t>Have there been significant changes in the characteristics of this category, such as technology changes or management practices?</a:t>
            </a:r>
          </a:p>
          <a:p>
            <a:pPr marL="539750" lvl="1" indent="-285750">
              <a:lnSpc>
                <a:spcPct val="130000"/>
              </a:lnSpc>
              <a:spcBef>
                <a:spcPts val="0"/>
              </a:spcBef>
              <a:buFontTx/>
              <a:buChar char="-"/>
              <a:defRPr/>
            </a:pPr>
            <a:r>
              <a:rPr kumimoji="1" lang="en-US" altLang="ja-JP" sz="1600" dirty="0">
                <a:latin typeface="+mn-lt"/>
                <a:ea typeface="MS PGothic" pitchFamily="50" charset="-128"/>
              </a:rPr>
              <a:t>Does the methodology use complex modelling steps or large inputs from outside databases?</a:t>
            </a:r>
          </a:p>
          <a:p>
            <a:pPr marL="285750" indent="-285750">
              <a:lnSpc>
                <a:spcPct val="130000"/>
              </a:lnSpc>
              <a:spcBef>
                <a:spcPts val="500"/>
              </a:spcBef>
              <a:buFont typeface="Arial" panose="020B0604020202020204" pitchFamily="34" charset="0"/>
              <a:buChar char="•"/>
              <a:defRPr/>
            </a:pPr>
            <a:r>
              <a:rPr kumimoji="1" lang="en-US" altLang="ja-JP" sz="1800" dirty="0">
                <a:latin typeface="+mn-lt"/>
                <a:ea typeface="MS PGothic" pitchFamily="50" charset="-128"/>
              </a:rPr>
              <a:t>No difference between confidential and publicly available data; both should carry descriptions of the measurement and calculation procedures and the steps taken to check and verify the values reported.</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16</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48390696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8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48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48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480">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24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3990" y="44624"/>
            <a:ext cx="7918450" cy="857250"/>
          </a:xfrm>
        </p:spPr>
        <p:txBody>
          <a:bodyPr/>
          <a:lstStyle/>
          <a:p>
            <a:pPr eaLnBrk="1" hangingPunct="1">
              <a:defRPr/>
            </a:pPr>
            <a:r>
              <a:rPr lang="en-GB" altLang="ja-JP" dirty="0"/>
              <a:t>Major</a:t>
            </a:r>
            <a:r>
              <a:rPr lang="en-GB" altLang="ja-JP" dirty="0">
                <a:effectLst>
                  <a:outerShdw blurRad="38100" dist="38100" dir="2700000" algn="tl">
                    <a:srgbClr val="000000">
                      <a:alpha val="43137"/>
                    </a:srgbClr>
                  </a:outerShdw>
                </a:effectLst>
                <a:latin typeface="+mj-lt"/>
                <a:ea typeface="MS PGothic" pitchFamily="50" charset="-128"/>
              </a:rPr>
              <a:t> </a:t>
            </a:r>
            <a:r>
              <a:rPr lang="en-GB" altLang="ja-JP" dirty="0"/>
              <a:t>Elements</a:t>
            </a:r>
          </a:p>
        </p:txBody>
      </p:sp>
      <p:sp>
        <p:nvSpPr>
          <p:cNvPr id="32771" name="Rectangle 3"/>
          <p:cNvSpPr>
            <a:spLocks noGrp="1" noChangeArrowheads="1"/>
          </p:cNvSpPr>
          <p:nvPr>
            <p:ph idx="1"/>
          </p:nvPr>
        </p:nvSpPr>
        <p:spPr>
          <a:xfrm>
            <a:off x="611560" y="1274787"/>
            <a:ext cx="7920880" cy="4386461"/>
          </a:xfrm>
        </p:spPr>
        <p:txBody>
          <a:bodyPr/>
          <a:lstStyle/>
          <a:p>
            <a:pPr>
              <a:lnSpc>
                <a:spcPct val="130000"/>
              </a:lnSpc>
              <a:spcBef>
                <a:spcPts val="0"/>
              </a:spcBef>
              <a:defRPr/>
            </a:pPr>
            <a:r>
              <a:rPr lang="en-US" altLang="ja-JP" dirty="0">
                <a:latin typeface="+mn-lt"/>
                <a:ea typeface="MS PGothic" pitchFamily="50" charset="-128"/>
              </a:rPr>
              <a:t>Participation of an inventory compiler who is also responsible for:</a:t>
            </a:r>
          </a:p>
          <a:p>
            <a:pPr marL="539750">
              <a:lnSpc>
                <a:spcPct val="130000"/>
              </a:lnSpc>
              <a:spcBef>
                <a:spcPts val="0"/>
              </a:spcBef>
              <a:buFontTx/>
              <a:buChar char="-"/>
              <a:defRPr/>
            </a:pPr>
            <a:r>
              <a:rPr lang="en-US" altLang="ja-JP" dirty="0">
                <a:latin typeface="+mn-lt"/>
                <a:ea typeface="MS PGothic" pitchFamily="50" charset="-128"/>
              </a:rPr>
              <a:t>coordinating QA/QC and verification activities, and</a:t>
            </a:r>
          </a:p>
          <a:p>
            <a:pPr marL="539750">
              <a:lnSpc>
                <a:spcPct val="130000"/>
              </a:lnSpc>
              <a:spcBef>
                <a:spcPts val="0"/>
              </a:spcBef>
              <a:buFontTx/>
              <a:buChar char="-"/>
              <a:defRPr/>
            </a:pPr>
            <a:r>
              <a:rPr lang="en-US" altLang="ja-JP" dirty="0">
                <a:latin typeface="+mn-lt"/>
                <a:ea typeface="MS PGothic" pitchFamily="50" charset="-128"/>
              </a:rPr>
              <a:t>definition of roles/responsibilities within the inventory</a:t>
            </a:r>
          </a:p>
          <a:p>
            <a:pPr>
              <a:lnSpc>
                <a:spcPct val="130000"/>
              </a:lnSpc>
              <a:spcBef>
                <a:spcPts val="0"/>
              </a:spcBef>
              <a:defRPr/>
            </a:pPr>
            <a:r>
              <a:rPr lang="en-US" altLang="ja-JP" dirty="0">
                <a:latin typeface="+mn-lt"/>
                <a:ea typeface="MS PGothic" pitchFamily="50" charset="-128"/>
              </a:rPr>
              <a:t>A QA/QC plan</a:t>
            </a:r>
          </a:p>
          <a:p>
            <a:pPr>
              <a:lnSpc>
                <a:spcPct val="130000"/>
              </a:lnSpc>
              <a:spcBef>
                <a:spcPts val="0"/>
              </a:spcBef>
              <a:defRPr/>
            </a:pPr>
            <a:r>
              <a:rPr lang="en-US" altLang="ja-JP" dirty="0">
                <a:latin typeface="+mn-lt"/>
                <a:ea typeface="MS PGothic" pitchFamily="50" charset="-128"/>
              </a:rPr>
              <a:t>General QC procedures that apply to all inventory categories</a:t>
            </a:r>
          </a:p>
          <a:p>
            <a:pPr>
              <a:lnSpc>
                <a:spcPct val="130000"/>
              </a:lnSpc>
              <a:spcBef>
                <a:spcPts val="0"/>
              </a:spcBef>
              <a:defRPr/>
            </a:pPr>
            <a:r>
              <a:rPr lang="en-US" altLang="ja-JP" dirty="0">
                <a:latin typeface="+mn-lt"/>
                <a:ea typeface="MS PGothic" pitchFamily="50" charset="-128"/>
              </a:rPr>
              <a:t>Category-specific QC procedures</a:t>
            </a:r>
          </a:p>
          <a:p>
            <a:pPr>
              <a:lnSpc>
                <a:spcPct val="130000"/>
              </a:lnSpc>
              <a:spcBef>
                <a:spcPts val="0"/>
              </a:spcBef>
              <a:defRPr/>
            </a:pPr>
            <a:r>
              <a:rPr lang="en-US" altLang="ja-JP" dirty="0">
                <a:latin typeface="+mn-lt"/>
                <a:ea typeface="MS PGothic" pitchFamily="50" charset="-128"/>
              </a:rPr>
              <a:t>QA and review procedures</a:t>
            </a:r>
          </a:p>
          <a:p>
            <a:pPr>
              <a:lnSpc>
                <a:spcPct val="130000"/>
              </a:lnSpc>
              <a:spcBef>
                <a:spcPts val="0"/>
              </a:spcBef>
              <a:defRPr/>
            </a:pPr>
            <a:r>
              <a:rPr lang="en-US" altLang="ja-JP" dirty="0">
                <a:latin typeface="+mn-lt"/>
                <a:ea typeface="MS PGothic" pitchFamily="50" charset="-128"/>
              </a:rPr>
              <a:t>QA/QC system interaction with uncertainty analyses</a:t>
            </a:r>
          </a:p>
          <a:p>
            <a:pPr>
              <a:lnSpc>
                <a:spcPct val="130000"/>
              </a:lnSpc>
              <a:spcBef>
                <a:spcPts val="0"/>
              </a:spcBef>
              <a:defRPr/>
            </a:pPr>
            <a:r>
              <a:rPr lang="en-US" altLang="ja-JP" dirty="0">
                <a:latin typeface="+mn-lt"/>
                <a:ea typeface="MS PGothic" pitchFamily="50" charset="-128"/>
              </a:rPr>
              <a:t>Verification activities</a:t>
            </a:r>
          </a:p>
          <a:p>
            <a:pPr>
              <a:lnSpc>
                <a:spcPct val="130000"/>
              </a:lnSpc>
              <a:spcBef>
                <a:spcPts val="0"/>
              </a:spcBef>
              <a:defRPr/>
            </a:pPr>
            <a:r>
              <a:rPr lang="en-US" altLang="ja-JP" dirty="0">
                <a:latin typeface="+mn-lt"/>
                <a:ea typeface="MS PGothic" pitchFamily="50" charset="-128"/>
              </a:rPr>
              <a:t>Reporting, documentation, and archiving </a:t>
            </a:r>
            <a:br>
              <a:rPr lang="en-US" altLang="ja-JP" dirty="0">
                <a:latin typeface="+mn-lt"/>
                <a:ea typeface="MS PGothic" pitchFamily="50" charset="-128"/>
              </a:rPr>
            </a:br>
            <a:r>
              <a:rPr lang="en-US" altLang="ja-JP" dirty="0">
                <a:latin typeface="+mn-lt"/>
                <a:ea typeface="MS PGothic" pitchFamily="50" charset="-128"/>
              </a:rPr>
              <a:t>procedures</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17</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990113046"/>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611560" y="44624"/>
            <a:ext cx="7918450" cy="1008062"/>
          </a:xfrm>
        </p:spPr>
        <p:txBody>
          <a:bodyPr/>
          <a:lstStyle/>
          <a:p>
            <a:pPr eaLnBrk="1" hangingPunct="1">
              <a:defRPr/>
            </a:pPr>
            <a:r>
              <a:rPr lang="en-GB" altLang="ja-JP" dirty="0"/>
              <a:t>Roles</a:t>
            </a:r>
            <a:r>
              <a:rPr lang="en-GB" altLang="ja-JP" dirty="0">
                <a:effectLst>
                  <a:outerShdw blurRad="38100" dist="38100" dir="2700000" algn="tl">
                    <a:srgbClr val="000000">
                      <a:alpha val="43137"/>
                    </a:srgbClr>
                  </a:outerShdw>
                </a:effectLst>
                <a:latin typeface="+mj-lt"/>
                <a:ea typeface="MS PGothic" pitchFamily="50" charset="-128"/>
              </a:rPr>
              <a:t> </a:t>
            </a:r>
            <a:r>
              <a:rPr lang="en-GB" altLang="ja-JP" dirty="0"/>
              <a:t>and Responsibilities</a:t>
            </a:r>
          </a:p>
        </p:txBody>
      </p:sp>
      <p:sp>
        <p:nvSpPr>
          <p:cNvPr id="333827" name="Rectangle 3"/>
          <p:cNvSpPr>
            <a:spLocks noGrp="1" noChangeArrowheads="1"/>
          </p:cNvSpPr>
          <p:nvPr>
            <p:ph type="body" idx="1"/>
          </p:nvPr>
        </p:nvSpPr>
        <p:spPr>
          <a:xfrm>
            <a:off x="618311" y="1268760"/>
            <a:ext cx="7911699" cy="4075113"/>
          </a:xfrm>
        </p:spPr>
        <p:txBody>
          <a:bodyPr/>
          <a:lstStyle/>
          <a:p>
            <a:pPr>
              <a:lnSpc>
                <a:spcPct val="130000"/>
              </a:lnSpc>
              <a:spcBef>
                <a:spcPts val="0"/>
              </a:spcBef>
              <a:defRPr/>
            </a:pPr>
            <a:r>
              <a:rPr lang="en-US" altLang="ja-JP" dirty="0">
                <a:latin typeface="+mn-lt"/>
              </a:rPr>
              <a:t>The inventory compiler should:</a:t>
            </a:r>
          </a:p>
          <a:p>
            <a:pPr>
              <a:lnSpc>
                <a:spcPct val="130000"/>
              </a:lnSpc>
              <a:spcBef>
                <a:spcPts val="0"/>
              </a:spcBef>
              <a:defRPr/>
            </a:pPr>
            <a:endParaRPr lang="en-US" altLang="ja-JP" dirty="0">
              <a:latin typeface="+mn-lt"/>
            </a:endParaRPr>
          </a:p>
          <a:p>
            <a:pPr marL="539750">
              <a:lnSpc>
                <a:spcPct val="130000"/>
              </a:lnSpc>
              <a:spcBef>
                <a:spcPts val="0"/>
              </a:spcBef>
              <a:buFontTx/>
              <a:buChar char="-"/>
              <a:defRPr/>
            </a:pPr>
            <a:r>
              <a:rPr lang="en-US" altLang="ja-JP" dirty="0">
                <a:latin typeface="+mn-lt"/>
              </a:rPr>
              <a:t>Be responsible for coordinating the institutional and procedural arrangements for inventory activities.</a:t>
            </a:r>
          </a:p>
          <a:p>
            <a:pPr marL="539750">
              <a:lnSpc>
                <a:spcPct val="130000"/>
              </a:lnSpc>
              <a:spcBef>
                <a:spcPts val="0"/>
              </a:spcBef>
              <a:buFontTx/>
              <a:buChar char="-"/>
              <a:defRPr/>
            </a:pPr>
            <a:endParaRPr lang="en-US" altLang="ja-JP" dirty="0">
              <a:latin typeface="+mn-lt"/>
            </a:endParaRPr>
          </a:p>
          <a:p>
            <a:pPr marL="539750">
              <a:lnSpc>
                <a:spcPct val="130000"/>
              </a:lnSpc>
              <a:spcBef>
                <a:spcPts val="0"/>
              </a:spcBef>
              <a:buFontTx/>
              <a:buChar char="-"/>
              <a:defRPr/>
            </a:pPr>
            <a:r>
              <a:rPr lang="en-US" altLang="ja-JP" dirty="0">
                <a:latin typeface="+mn-lt"/>
              </a:rPr>
              <a:t>Define specific responsibilities and procedures for the planning, preparation, and management of inventory activities.</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18</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976930541"/>
      </p:ext>
    </p:extLst>
  </p:cSld>
  <p:clrMapOvr>
    <a:masterClrMapping/>
  </p:clrMapOvr>
  <p:transition>
    <p:blinds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613990" y="93316"/>
            <a:ext cx="7918450" cy="887412"/>
          </a:xfrm>
        </p:spPr>
        <p:txBody>
          <a:bodyPr/>
          <a:lstStyle/>
          <a:p>
            <a:pPr>
              <a:defRPr/>
            </a:pPr>
            <a:r>
              <a:rPr lang="en-GB" altLang="ja-JP" dirty="0"/>
              <a:t>QA/QC</a:t>
            </a:r>
            <a:r>
              <a:rPr lang="en-GB" altLang="ja-JP" dirty="0">
                <a:effectLst>
                  <a:outerShdw blurRad="38100" dist="38100" dir="2700000" algn="tl">
                    <a:srgbClr val="000000">
                      <a:alpha val="43137"/>
                    </a:srgbClr>
                  </a:outerShdw>
                </a:effectLst>
                <a:latin typeface="+mj-lt"/>
              </a:rPr>
              <a:t> </a:t>
            </a:r>
            <a:r>
              <a:rPr lang="en-GB" altLang="ja-JP" dirty="0"/>
              <a:t>Plan</a:t>
            </a:r>
            <a:endParaRPr lang="en-GB" dirty="0"/>
          </a:p>
        </p:txBody>
      </p:sp>
      <p:sp>
        <p:nvSpPr>
          <p:cNvPr id="335875" name="Rectangle 3"/>
          <p:cNvSpPr>
            <a:spLocks noGrp="1" noChangeArrowheads="1"/>
          </p:cNvSpPr>
          <p:nvPr>
            <p:ph type="body" idx="1"/>
          </p:nvPr>
        </p:nvSpPr>
        <p:spPr>
          <a:xfrm>
            <a:off x="611561" y="1246535"/>
            <a:ext cx="7920880" cy="4630737"/>
          </a:xfrm>
        </p:spPr>
        <p:txBody>
          <a:bodyPr/>
          <a:lstStyle/>
          <a:p>
            <a:pPr>
              <a:lnSpc>
                <a:spcPct val="130000"/>
              </a:lnSpc>
              <a:spcBef>
                <a:spcPts val="0"/>
              </a:spcBef>
              <a:defRPr/>
            </a:pPr>
            <a:r>
              <a:rPr lang="en-US" altLang="ja-JP" dirty="0">
                <a:latin typeface="+mn-lt"/>
              </a:rPr>
              <a:t>Fundamental element of the system</a:t>
            </a:r>
          </a:p>
          <a:p>
            <a:pPr>
              <a:lnSpc>
                <a:spcPct val="130000"/>
              </a:lnSpc>
              <a:spcBef>
                <a:spcPts val="0"/>
              </a:spcBef>
              <a:defRPr/>
            </a:pPr>
            <a:r>
              <a:rPr lang="en-US" altLang="ja-JP" dirty="0">
                <a:latin typeface="+mn-lt"/>
              </a:rPr>
              <a:t>Should include a scheduled time frame for the QA/QC activities</a:t>
            </a:r>
          </a:p>
          <a:p>
            <a:pPr>
              <a:lnSpc>
                <a:spcPct val="130000"/>
              </a:lnSpc>
              <a:spcBef>
                <a:spcPts val="0"/>
              </a:spcBef>
              <a:defRPr/>
            </a:pPr>
            <a:r>
              <a:rPr lang="en-US" altLang="ja-JP" dirty="0">
                <a:latin typeface="+mn-lt"/>
              </a:rPr>
              <a:t>A key component – List of data quality objectives (preferably measurable)</a:t>
            </a:r>
          </a:p>
          <a:p>
            <a:pPr>
              <a:lnSpc>
                <a:spcPct val="130000"/>
              </a:lnSpc>
              <a:spcBef>
                <a:spcPts val="0"/>
              </a:spcBef>
              <a:defRPr/>
            </a:pPr>
            <a:r>
              <a:rPr lang="en-US" altLang="ja-JP" dirty="0">
                <a:latin typeface="+mn-lt"/>
              </a:rPr>
              <a:t>Important to accommodate procedural changes and a feedback of experience</a:t>
            </a:r>
          </a:p>
          <a:p>
            <a:pPr marL="539750">
              <a:lnSpc>
                <a:spcPct val="130000"/>
              </a:lnSpc>
              <a:spcBef>
                <a:spcPts val="0"/>
              </a:spcBef>
              <a:buFontTx/>
              <a:buChar char="-"/>
              <a:defRPr/>
            </a:pPr>
            <a:r>
              <a:rPr lang="en-US" altLang="ja-JP" sz="1600" dirty="0">
                <a:latin typeface="+mn-lt"/>
              </a:rPr>
              <a:t>The periodic review and revision of the QA/QC plan is an important element to drive the continued inventory improvement.</a:t>
            </a:r>
          </a:p>
          <a:p>
            <a:pPr>
              <a:lnSpc>
                <a:spcPct val="130000"/>
              </a:lnSpc>
              <a:spcBef>
                <a:spcPts val="0"/>
              </a:spcBef>
              <a:defRPr/>
            </a:pPr>
            <a:r>
              <a:rPr lang="en-US" altLang="ja-JP" dirty="0">
                <a:latin typeface="+mn-lt"/>
              </a:rPr>
              <a:t>It may be useful to refer to relevant standards and guidelines published by outside groups involved in inventory development.</a:t>
            </a:r>
          </a:p>
          <a:p>
            <a:pPr marL="539750" lvl="1" indent="-269875">
              <a:lnSpc>
                <a:spcPct val="130000"/>
              </a:lnSpc>
              <a:spcBef>
                <a:spcPts val="0"/>
              </a:spcBef>
              <a:buFontTx/>
              <a:buChar char="-"/>
              <a:defRPr/>
            </a:pPr>
            <a:r>
              <a:rPr lang="en-US" altLang="ja-JP" sz="1600" dirty="0">
                <a:ea typeface="+mn-ea"/>
                <a:cs typeface="+mn-cs"/>
              </a:rPr>
              <a:t>For example, the International Organization for Standardization (ISO) introduced specifications for quantification, monitoring, and reporting of greenhouse gas emissions and removals (ISO 14064) in organizations.</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19</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076547339"/>
      </p:ext>
    </p:extLst>
  </p:cSld>
  <p:clrMapOvr>
    <a:masterClrMapping/>
  </p:clrMapOvr>
  <p:transition>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Foreword, Copyright and Disclaimer</a:t>
            </a:r>
            <a:endParaRPr lang="en-GB" dirty="0"/>
          </a:p>
        </p:txBody>
      </p:sp>
      <p:sp>
        <p:nvSpPr>
          <p:cNvPr id="3" name="Content Placeholder 2"/>
          <p:cNvSpPr>
            <a:spLocks noGrp="1"/>
          </p:cNvSpPr>
          <p:nvPr>
            <p:ph idx="1"/>
          </p:nvPr>
        </p:nvSpPr>
        <p:spPr>
          <a:xfrm>
            <a:off x="179512" y="830028"/>
            <a:ext cx="8784976" cy="5263268"/>
          </a:xfrm>
        </p:spPr>
        <p:txBody>
          <a:bodyPr/>
          <a:lstStyle/>
          <a:p>
            <a:r>
              <a:rPr lang="en-IE" sz="1600" dirty="0"/>
              <a:t>These presentation materials to explain the contents of the 2006 IPCC Guidelines:</a:t>
            </a:r>
          </a:p>
          <a:p>
            <a:pPr marL="715963" indent="-342900">
              <a:buFont typeface="+mj-lt"/>
              <a:buAutoNum type="arabicParenR"/>
            </a:pPr>
            <a:r>
              <a:rPr lang="en-IE" sz="1600" dirty="0"/>
              <a:t>are based on the presentations (except presentation on QA/QC) delivered by the Technical Support Unit of the Task Force on National Greenhouse Gas Inventories of the Intergovernmental Panel on Climate Change (IPCC TFI TSU) in the </a:t>
            </a:r>
            <a:r>
              <a:rPr lang="en-IE" sz="1600" i="1" dirty="0"/>
              <a:t>Africa Regional Workshop on the Building of Sustainable National Greenhouse Gas Inventory Management Systems, and the use of the 2006 IPCC Guidelines for National Greenhouse Gas Inventories</a:t>
            </a:r>
            <a:r>
              <a:rPr lang="en-IE" sz="1600" dirty="0"/>
              <a:t> (</a:t>
            </a:r>
            <a:r>
              <a:rPr lang="en-IE" sz="1600" dirty="0" err="1"/>
              <a:t>Swakopmund</a:t>
            </a:r>
            <a:r>
              <a:rPr lang="en-IE" sz="1600" dirty="0"/>
              <a:t>, Namibia, </a:t>
            </a:r>
            <a:r>
              <a:rPr lang="en-IE" sz="1600"/>
              <a:t>24-28 April </a:t>
            </a:r>
            <a:r>
              <a:rPr lang="en-IE" sz="1600" dirty="0"/>
              <a:t>2017);</a:t>
            </a:r>
          </a:p>
          <a:p>
            <a:pPr marL="715963" indent="-342900">
              <a:buFont typeface="+mj-lt"/>
              <a:buAutoNum type="arabicParenR"/>
            </a:pPr>
            <a:r>
              <a:rPr lang="en-IE" sz="1600" dirty="0"/>
              <a:t>have not been subject to a formal IPCC review process  </a:t>
            </a:r>
            <a:r>
              <a:rPr lang="en-IE" sz="1600" dirty="0">
                <a:hlinkClick r:id="rId2"/>
              </a:rPr>
              <a:t>http://www.ipcc.ch/pdf/ipcc-principles/ipcc-principles-appendix-a-final.pdf</a:t>
            </a:r>
            <a:r>
              <a:rPr lang="en-IE" sz="1600" dirty="0"/>
              <a:t>; and</a:t>
            </a:r>
          </a:p>
          <a:p>
            <a:pPr marL="715963" indent="-342900">
              <a:buFont typeface="+mj-lt"/>
              <a:buAutoNum type="arabicParenR"/>
            </a:pPr>
            <a:r>
              <a:rPr lang="en-IE" sz="1600" dirty="0"/>
              <a:t>will be updated from time to time.</a:t>
            </a:r>
          </a:p>
          <a:p>
            <a:r>
              <a:rPr lang="en-IE" sz="1600" dirty="0"/>
              <a:t>If you wish to use these presentation materials in some way or other (e.g., use some or all of these slides in your presentation at a workshop), please inform the TFI TSU through </a:t>
            </a:r>
            <a:r>
              <a:rPr lang="en-IE" sz="1600" dirty="0">
                <a:hlinkClick r:id="rId3"/>
              </a:rPr>
              <a:t>http://www.ipcc-nggip.iges.or.jp/mail</a:t>
            </a:r>
            <a:r>
              <a:rPr lang="en-IE" sz="1600" dirty="0"/>
              <a:t>. Also read the notes in the following websites.</a:t>
            </a:r>
          </a:p>
          <a:p>
            <a:pPr marL="715963" indent="-342900">
              <a:buFont typeface="+mj-lt"/>
              <a:buAutoNum type="arabicParenR"/>
            </a:pPr>
            <a:r>
              <a:rPr lang="en-IE" sz="1600" dirty="0"/>
              <a:t>Copyright: </a:t>
            </a:r>
            <a:r>
              <a:rPr lang="en-IE" sz="1600" dirty="0">
                <a:hlinkClick r:id="rId4"/>
              </a:rPr>
              <a:t>http://www.ipcc.ch/home_copyright.shtml</a:t>
            </a:r>
            <a:endParaRPr lang="en-IE" sz="1600" dirty="0"/>
          </a:p>
          <a:p>
            <a:pPr marL="715963" indent="-342900">
              <a:buFont typeface="+mj-lt"/>
              <a:buAutoNum type="arabicParenR"/>
            </a:pPr>
            <a:r>
              <a:rPr lang="en-IE" sz="1600" dirty="0"/>
              <a:t>Disclaimer: </a:t>
            </a:r>
            <a:r>
              <a:rPr lang="en-IE" sz="1600" dirty="0">
                <a:hlinkClick r:id="rId5"/>
              </a:rPr>
              <a:t>http://www.ipcc.ch/home_disclaimer.shtml</a:t>
            </a:r>
            <a:endParaRPr lang="en-IE" sz="1600" dirty="0"/>
          </a:p>
          <a:p>
            <a:r>
              <a:rPr lang="en-US" sz="1600" dirty="0"/>
              <a:t>The CGE acknowledges the inputs from, and expresses its appreciation to, the IPCC TFI TSU.</a:t>
            </a:r>
            <a:endParaRPr lang="en-GB" sz="1600" dirty="0"/>
          </a:p>
        </p:txBody>
      </p:sp>
      <p:sp>
        <p:nvSpPr>
          <p:cNvPr id="4" name="Rectangle 3"/>
          <p:cNvSpPr/>
          <p:nvPr/>
        </p:nvSpPr>
        <p:spPr>
          <a:xfrm>
            <a:off x="8460432" y="6237312"/>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2</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pic>
        <p:nvPicPr>
          <p:cNvPr id="7" name="Picture 6"/>
          <p:cNvPicPr>
            <a:picLocks noChangeAspect="1"/>
          </p:cNvPicPr>
          <p:nvPr/>
        </p:nvPicPr>
        <p:blipFill>
          <a:blip r:embed="rId6"/>
          <a:stretch>
            <a:fillRect/>
          </a:stretch>
        </p:blipFill>
        <p:spPr>
          <a:xfrm>
            <a:off x="1309113" y="5709339"/>
            <a:ext cx="7212291" cy="590097"/>
          </a:xfrm>
          <a:prstGeom prst="rect">
            <a:avLst/>
          </a:prstGeom>
        </p:spPr>
      </p:pic>
    </p:spTree>
    <p:extLst>
      <p:ext uri="{BB962C8B-B14F-4D97-AF65-F5344CB8AC3E}">
        <p14:creationId xmlns:p14="http://schemas.microsoft.com/office/powerpoint/2010/main" val="332503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622746" y="116632"/>
            <a:ext cx="8413750" cy="847725"/>
          </a:xfrm>
        </p:spPr>
        <p:txBody>
          <a:bodyPr/>
          <a:lstStyle/>
          <a:p>
            <a:pPr>
              <a:defRPr/>
            </a:pPr>
            <a:r>
              <a:rPr lang="en-GB" altLang="ja-JP" dirty="0"/>
              <a:t>General</a:t>
            </a:r>
            <a:r>
              <a:rPr lang="en-GB" altLang="ja-JP" dirty="0">
                <a:effectLst>
                  <a:outerShdw blurRad="38100" dist="38100" dir="2700000" algn="tl">
                    <a:srgbClr val="000000">
                      <a:alpha val="43137"/>
                    </a:srgbClr>
                  </a:outerShdw>
                </a:effectLst>
                <a:latin typeface="+mj-lt"/>
              </a:rPr>
              <a:t> </a:t>
            </a:r>
            <a:r>
              <a:rPr lang="en-GB" altLang="ja-JP" dirty="0"/>
              <a:t>QC Procedures</a:t>
            </a:r>
            <a:endParaRPr lang="en-GB" dirty="0"/>
          </a:p>
        </p:txBody>
      </p:sp>
      <p:sp>
        <p:nvSpPr>
          <p:cNvPr id="337923" name="Rectangle 3"/>
          <p:cNvSpPr>
            <a:spLocks noGrp="1" noChangeArrowheads="1"/>
          </p:cNvSpPr>
          <p:nvPr>
            <p:ph type="body" idx="1"/>
          </p:nvPr>
        </p:nvSpPr>
        <p:spPr>
          <a:xfrm>
            <a:off x="611561" y="1176404"/>
            <a:ext cx="7776863" cy="4749998"/>
          </a:xfrm>
        </p:spPr>
        <p:txBody>
          <a:bodyPr/>
          <a:lstStyle/>
          <a:p>
            <a:pPr>
              <a:lnSpc>
                <a:spcPct val="130000"/>
              </a:lnSpc>
              <a:spcBef>
                <a:spcPts val="0"/>
              </a:spcBef>
              <a:defRPr/>
            </a:pPr>
            <a:r>
              <a:rPr lang="en-US" altLang="ja-JP" dirty="0">
                <a:latin typeface="+mn-lt"/>
              </a:rPr>
              <a:t>Generic quality checks applicable to all source and sink categories, related to:  </a:t>
            </a:r>
          </a:p>
          <a:p>
            <a:pPr marL="539750">
              <a:lnSpc>
                <a:spcPct val="130000"/>
              </a:lnSpc>
              <a:spcBef>
                <a:spcPts val="0"/>
              </a:spcBef>
              <a:buFontTx/>
              <a:buChar char="-"/>
              <a:defRPr/>
            </a:pPr>
            <a:r>
              <a:rPr lang="en-US" altLang="ja-JP" dirty="0">
                <a:latin typeface="+mn-lt"/>
              </a:rPr>
              <a:t>Calculations</a:t>
            </a:r>
          </a:p>
          <a:p>
            <a:pPr marL="539750">
              <a:lnSpc>
                <a:spcPct val="130000"/>
              </a:lnSpc>
              <a:spcBef>
                <a:spcPts val="0"/>
              </a:spcBef>
              <a:buFontTx/>
              <a:buChar char="-"/>
              <a:defRPr/>
            </a:pPr>
            <a:r>
              <a:rPr lang="en-US" altLang="ja-JP" dirty="0">
                <a:latin typeface="+mn-lt"/>
              </a:rPr>
              <a:t>Data processing</a:t>
            </a:r>
          </a:p>
          <a:p>
            <a:pPr marL="539750">
              <a:lnSpc>
                <a:spcPct val="130000"/>
              </a:lnSpc>
              <a:spcBef>
                <a:spcPts val="0"/>
              </a:spcBef>
              <a:buFontTx/>
              <a:buChar char="-"/>
              <a:defRPr/>
            </a:pPr>
            <a:r>
              <a:rPr lang="en-US" altLang="ja-JP" dirty="0">
                <a:latin typeface="+mn-lt"/>
              </a:rPr>
              <a:t>Completeness</a:t>
            </a:r>
          </a:p>
          <a:p>
            <a:pPr marL="539750">
              <a:lnSpc>
                <a:spcPct val="130000"/>
              </a:lnSpc>
              <a:spcBef>
                <a:spcPts val="0"/>
              </a:spcBef>
              <a:buFontTx/>
              <a:buChar char="-"/>
              <a:defRPr/>
            </a:pPr>
            <a:r>
              <a:rPr lang="en-US" altLang="ja-JP" dirty="0">
                <a:latin typeface="+mn-lt"/>
              </a:rPr>
              <a:t>Documentation</a:t>
            </a:r>
          </a:p>
          <a:p>
            <a:pPr marL="539750">
              <a:lnSpc>
                <a:spcPct val="130000"/>
              </a:lnSpc>
              <a:spcBef>
                <a:spcPts val="0"/>
              </a:spcBef>
              <a:buFontTx/>
              <a:buChar char="-"/>
              <a:defRPr/>
            </a:pPr>
            <a:endParaRPr lang="en-US" altLang="ja-JP" dirty="0">
              <a:latin typeface="+mn-lt"/>
            </a:endParaRPr>
          </a:p>
          <a:p>
            <a:pPr>
              <a:lnSpc>
                <a:spcPct val="130000"/>
              </a:lnSpc>
              <a:spcBef>
                <a:spcPts val="0"/>
              </a:spcBef>
              <a:defRPr/>
            </a:pPr>
            <a:r>
              <a:rPr lang="en-US" altLang="ja-JP" dirty="0">
                <a:latin typeface="+mn-lt"/>
              </a:rPr>
              <a:t>Automated checks are encouraged where possible – to effectively check large quantities of input data</a:t>
            </a:r>
          </a:p>
          <a:p>
            <a:pPr>
              <a:lnSpc>
                <a:spcPct val="130000"/>
              </a:lnSpc>
              <a:spcBef>
                <a:spcPts val="0"/>
              </a:spcBef>
              <a:defRPr/>
            </a:pPr>
            <a:endParaRPr lang="en-US" altLang="ja-JP" sz="500" dirty="0">
              <a:latin typeface="+mn-lt"/>
            </a:endParaRPr>
          </a:p>
          <a:p>
            <a:pPr>
              <a:lnSpc>
                <a:spcPct val="130000"/>
              </a:lnSpc>
              <a:spcBef>
                <a:spcPts val="0"/>
              </a:spcBef>
              <a:defRPr/>
            </a:pPr>
            <a:r>
              <a:rPr lang="en-US" altLang="ja-JP" dirty="0">
                <a:latin typeface="+mn-lt"/>
              </a:rPr>
              <a:t>In the cases where estimates are prepared by outside consultants or agencies, the inventory compiler should ensure: </a:t>
            </a:r>
          </a:p>
          <a:p>
            <a:pPr marL="539750" lvl="1" indent="-269875">
              <a:lnSpc>
                <a:spcPct val="130000"/>
              </a:lnSpc>
              <a:spcBef>
                <a:spcPts val="0"/>
              </a:spcBef>
              <a:buFontTx/>
              <a:buChar char="-"/>
              <a:defRPr/>
            </a:pPr>
            <a:r>
              <a:rPr lang="en-US" altLang="ja-JP" dirty="0">
                <a:ea typeface="+mn-ea"/>
                <a:cs typeface="+mn-cs"/>
              </a:rPr>
              <a:t>the consultants/agencies are aware of the QC procedures, and</a:t>
            </a:r>
          </a:p>
          <a:p>
            <a:pPr marL="539750" lvl="1" indent="-269875">
              <a:lnSpc>
                <a:spcPct val="130000"/>
              </a:lnSpc>
              <a:spcBef>
                <a:spcPts val="0"/>
              </a:spcBef>
              <a:buFontTx/>
              <a:buChar char="-"/>
              <a:defRPr/>
            </a:pPr>
            <a:r>
              <a:rPr lang="en-US" altLang="ja-JP" dirty="0">
                <a:ea typeface="+mn-ea"/>
                <a:cs typeface="+mn-cs"/>
              </a:rPr>
              <a:t>these procedures are performed and recorded.</a:t>
            </a:r>
          </a:p>
        </p:txBody>
      </p:sp>
      <p:sp>
        <p:nvSpPr>
          <p:cNvPr id="6" name="テキスト ボックス 3"/>
          <p:cNvSpPr txBox="1"/>
          <p:nvPr/>
        </p:nvSpPr>
        <p:spPr>
          <a:xfrm>
            <a:off x="3995936" y="1538390"/>
            <a:ext cx="4554538" cy="2032000"/>
          </a:xfrm>
          <a:prstGeom prst="rect">
            <a:avLst/>
          </a:prstGeom>
          <a:solidFill>
            <a:schemeClr val="tx2">
              <a:lumMod val="60000"/>
              <a:lumOff val="40000"/>
            </a:schemeClr>
          </a:solidFill>
          <a:ln w="9525" cap="flat" cmpd="sng" algn="ctr">
            <a:solidFill>
              <a:srgbClr val="333399">
                <a:satMod val="150000"/>
              </a:srgbClr>
            </a:solidFill>
            <a:prstDash val="solid"/>
          </a:ln>
          <a:effectLst>
            <a:outerShdw blurRad="65500" dist="38100" dir="5400000" rotWithShape="0">
              <a:srgbClr val="000000">
                <a:alpha val="40000"/>
              </a:srgbClr>
            </a:outerShdw>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ja-JP" sz="1800" b="0"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See Table 6.1 in Chapter 6 in Volume 1.</a:t>
            </a:r>
          </a:p>
          <a:p>
            <a:pPr marL="0" marR="0" lvl="0" indent="0" defTabSz="914400" eaLnBrk="1" fontAlgn="auto" latinLnBrk="0" hangingPunct="1">
              <a:lnSpc>
                <a:spcPct val="100000"/>
              </a:lnSpc>
              <a:spcBef>
                <a:spcPct val="0"/>
              </a:spcBef>
              <a:spcAft>
                <a:spcPts val="0"/>
              </a:spcAft>
              <a:buClrTx/>
              <a:buSzTx/>
              <a:buFontTx/>
              <a:buNone/>
              <a:tabLst/>
              <a:defRPr/>
            </a:pPr>
            <a:r>
              <a:rPr kumimoji="1" lang="en-US" altLang="ja-JP" sz="1800" b="0"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The checks suggested in this table should be applied irrespective of the types of data used to develop the inventory estimates.</a:t>
            </a:r>
          </a:p>
          <a:p>
            <a:pPr marL="0" marR="0" lvl="0" indent="0" defTabSz="914400" eaLnBrk="1" fontAlgn="auto" latinLnBrk="0" hangingPunct="1">
              <a:lnSpc>
                <a:spcPct val="100000"/>
              </a:lnSpc>
              <a:spcBef>
                <a:spcPct val="0"/>
              </a:spcBef>
              <a:spcAft>
                <a:spcPts val="0"/>
              </a:spcAft>
              <a:buClrTx/>
              <a:buSzTx/>
              <a:buFontTx/>
              <a:buNone/>
              <a:tabLst/>
              <a:defRPr/>
            </a:pPr>
            <a:endParaRPr kumimoji="1" lang="en-US" altLang="ja-JP" sz="1800" b="0"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a:p>
            <a:pPr marL="0" marR="0" lvl="0" indent="0" defTabSz="914400" eaLnBrk="1" fontAlgn="auto" latinLnBrk="0" hangingPunct="1">
              <a:lnSpc>
                <a:spcPct val="100000"/>
              </a:lnSpc>
              <a:spcBef>
                <a:spcPct val="0"/>
              </a:spcBef>
              <a:spcAft>
                <a:spcPts val="0"/>
              </a:spcAft>
              <a:buClrTx/>
              <a:buSzTx/>
              <a:buFontTx/>
              <a:buNone/>
              <a:tabLst/>
              <a:defRPr/>
            </a:pPr>
            <a:r>
              <a:rPr kumimoji="1" lang="en-US" altLang="ja-JP" sz="1800" b="0"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See also Appendix 6A.1 “QC checklists” in Chapter 6, Volume 1.</a:t>
            </a:r>
            <a:endParaRPr kumimoji="1" lang="ja-JP" altLang="en-US" sz="1800" b="0"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5" name="Rectangle 4"/>
          <p:cNvSpPr/>
          <p:nvPr/>
        </p:nvSpPr>
        <p:spPr>
          <a:xfrm>
            <a:off x="8100392" y="6291753"/>
            <a:ext cx="432048" cy="323165"/>
          </a:xfrm>
          <a:prstGeom prst="rect">
            <a:avLst/>
          </a:prstGeom>
        </p:spPr>
        <p:txBody>
          <a:bodyPr wrap="square">
            <a:spAutoFit/>
          </a:bodyPr>
          <a:lstStyle/>
          <a:p>
            <a:r>
              <a:rPr lang="en-US" dirty="0">
                <a:solidFill>
                  <a:prstClr val="black"/>
                </a:solidFill>
                <a:cs typeface="Arial"/>
              </a:rPr>
              <a:t>20</a:t>
            </a:r>
            <a:endParaRPr lang="en-US" dirty="0"/>
          </a:p>
        </p:txBody>
      </p:sp>
      <p:sp>
        <p:nvSpPr>
          <p:cNvPr id="7"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8"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253799250"/>
      </p:ext>
    </p:extLst>
  </p:cSld>
  <p:clrMapOvr>
    <a:masterClrMapping/>
  </p:clrMapOvr>
  <p:transition>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72628"/>
            <a:ext cx="7992888" cy="5964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テキスト ボックス 2"/>
          <p:cNvSpPr txBox="1"/>
          <p:nvPr/>
        </p:nvSpPr>
        <p:spPr>
          <a:xfrm>
            <a:off x="6293828" y="58352"/>
            <a:ext cx="2787589" cy="646331"/>
          </a:xfrm>
          <a:prstGeom prst="rect">
            <a:avLst/>
          </a:prstGeom>
          <a:solidFill>
            <a:schemeClr val="tx2">
              <a:lumMod val="75000"/>
            </a:schemeClr>
          </a:soli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1" lang="en-US" altLang="ja-JP" sz="1800" b="0"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For more details, see Chapter 6 in Volume 1.</a:t>
            </a:r>
            <a:endParaRPr kumimoji="1" lang="ja-JP" altLang="en-US" sz="1800" b="0" i="0" u="none" strike="noStrike" kern="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4" name="Rectangle 3"/>
          <p:cNvSpPr/>
          <p:nvPr/>
        </p:nvSpPr>
        <p:spPr>
          <a:xfrm>
            <a:off x="8072190" y="6488793"/>
            <a:ext cx="432048" cy="323165"/>
          </a:xfrm>
          <a:prstGeom prst="rect">
            <a:avLst/>
          </a:prstGeom>
        </p:spPr>
        <p:txBody>
          <a:bodyPr wrap="square">
            <a:spAutoFit/>
          </a:bodyPr>
          <a:lstStyle/>
          <a:p>
            <a:r>
              <a:rPr lang="en-US" altLang="en-US" dirty="0">
                <a:solidFill>
                  <a:prstClr val="black"/>
                </a:solidFill>
                <a:cs typeface="Arial"/>
              </a:rPr>
              <a:t>21</a:t>
            </a:r>
            <a:endParaRPr lang="en-US" dirty="0"/>
          </a:p>
        </p:txBody>
      </p:sp>
      <p:sp>
        <p:nvSpPr>
          <p:cNvPr id="6" name="Rectangle 36"/>
          <p:cNvSpPr txBox="1">
            <a:spLocks noChangeArrowheads="1"/>
          </p:cNvSpPr>
          <p:nvPr/>
        </p:nvSpPr>
        <p:spPr>
          <a:xfrm>
            <a:off x="2635250" y="6609087"/>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364611"/>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260825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598487" y="116632"/>
            <a:ext cx="8582025" cy="864046"/>
          </a:xfrm>
        </p:spPr>
        <p:txBody>
          <a:bodyPr/>
          <a:lstStyle/>
          <a:p>
            <a:pPr>
              <a:defRPr/>
            </a:pPr>
            <a:r>
              <a:rPr lang="en-GB" altLang="ja-JP" dirty="0"/>
              <a:t>Category-specific</a:t>
            </a:r>
            <a:r>
              <a:rPr lang="en-GB" altLang="ja-JP" dirty="0">
                <a:effectLst>
                  <a:outerShdw blurRad="38100" dist="38100" dir="2700000" algn="tl">
                    <a:srgbClr val="000000">
                      <a:alpha val="43137"/>
                    </a:srgbClr>
                  </a:outerShdw>
                </a:effectLst>
                <a:latin typeface="+mj-lt"/>
              </a:rPr>
              <a:t> </a:t>
            </a:r>
            <a:r>
              <a:rPr lang="en-GB" altLang="ja-JP" dirty="0"/>
              <a:t>QC Procedures</a:t>
            </a:r>
            <a:endParaRPr lang="en-GB" dirty="0"/>
          </a:p>
        </p:txBody>
      </p:sp>
      <p:sp>
        <p:nvSpPr>
          <p:cNvPr id="339971" name="Rectangle 3"/>
          <p:cNvSpPr>
            <a:spLocks noGrp="1" noChangeArrowheads="1"/>
          </p:cNvSpPr>
          <p:nvPr>
            <p:ph type="body" idx="1"/>
          </p:nvPr>
        </p:nvSpPr>
        <p:spPr>
          <a:xfrm>
            <a:off x="658440" y="1268760"/>
            <a:ext cx="7874000" cy="4178300"/>
          </a:xfrm>
        </p:spPr>
        <p:txBody>
          <a:bodyPr/>
          <a:lstStyle/>
          <a:p>
            <a:pPr>
              <a:lnSpc>
                <a:spcPct val="130000"/>
              </a:lnSpc>
              <a:spcBef>
                <a:spcPts val="0"/>
              </a:spcBef>
              <a:defRPr/>
            </a:pPr>
            <a:r>
              <a:rPr lang="en-US" altLang="ja-JP" dirty="0">
                <a:latin typeface="+mn-lt"/>
              </a:rPr>
              <a:t>Complements general QC procedures</a:t>
            </a:r>
          </a:p>
          <a:p>
            <a:pPr>
              <a:lnSpc>
                <a:spcPct val="130000"/>
              </a:lnSpc>
              <a:spcBef>
                <a:spcPts val="0"/>
              </a:spcBef>
              <a:defRPr/>
            </a:pPr>
            <a:endParaRPr lang="en-US" altLang="ja-JP" dirty="0">
              <a:latin typeface="+mn-lt"/>
            </a:endParaRPr>
          </a:p>
          <a:p>
            <a:pPr>
              <a:lnSpc>
                <a:spcPct val="130000"/>
              </a:lnSpc>
              <a:spcBef>
                <a:spcPts val="0"/>
              </a:spcBef>
              <a:defRPr/>
            </a:pPr>
            <a:r>
              <a:rPr lang="en-US" altLang="ja-JP" dirty="0">
                <a:latin typeface="+mn-lt"/>
              </a:rPr>
              <a:t>Directed at specific types of data used in the methods for individual source or sink categories </a:t>
            </a:r>
          </a:p>
          <a:p>
            <a:pPr>
              <a:lnSpc>
                <a:spcPct val="130000"/>
              </a:lnSpc>
              <a:spcBef>
                <a:spcPts val="0"/>
              </a:spcBef>
              <a:defRPr/>
            </a:pPr>
            <a:endParaRPr lang="en-US" altLang="ja-JP" dirty="0">
              <a:latin typeface="+mn-lt"/>
            </a:endParaRPr>
          </a:p>
          <a:p>
            <a:pPr>
              <a:lnSpc>
                <a:spcPct val="130000"/>
              </a:lnSpc>
              <a:spcBef>
                <a:spcPts val="0"/>
              </a:spcBef>
              <a:defRPr/>
            </a:pPr>
            <a:r>
              <a:rPr lang="en-US" altLang="ja-JP" dirty="0">
                <a:latin typeface="+mn-lt"/>
              </a:rPr>
              <a:t>Applied on a case-by-case basis focusing on:</a:t>
            </a:r>
          </a:p>
          <a:p>
            <a:pPr marL="539750">
              <a:lnSpc>
                <a:spcPct val="130000"/>
              </a:lnSpc>
              <a:spcBef>
                <a:spcPts val="0"/>
              </a:spcBef>
              <a:buFontTx/>
              <a:buChar char="-"/>
              <a:defRPr/>
            </a:pPr>
            <a:r>
              <a:rPr lang="en-US" altLang="ja-JP" dirty="0">
                <a:latin typeface="+mn-lt"/>
              </a:rPr>
              <a:t>key categories</a:t>
            </a:r>
          </a:p>
          <a:p>
            <a:pPr marL="539750">
              <a:lnSpc>
                <a:spcPct val="130000"/>
              </a:lnSpc>
              <a:spcBef>
                <a:spcPts val="0"/>
              </a:spcBef>
              <a:buFontTx/>
              <a:buChar char="-"/>
              <a:defRPr/>
            </a:pPr>
            <a:r>
              <a:rPr lang="en-US" altLang="ja-JP" dirty="0">
                <a:latin typeface="+mn-lt"/>
              </a:rPr>
              <a:t>categories where significant methodological and data revisions have taken place</a:t>
            </a:r>
          </a:p>
        </p:txBody>
      </p:sp>
      <p:sp>
        <p:nvSpPr>
          <p:cNvPr id="4" name="テキスト ボックス 3"/>
          <p:cNvSpPr txBox="1"/>
          <p:nvPr/>
        </p:nvSpPr>
        <p:spPr>
          <a:xfrm>
            <a:off x="1187624" y="4221088"/>
            <a:ext cx="6808787" cy="369888"/>
          </a:xfrm>
          <a:prstGeom prst="rect">
            <a:avLst/>
          </a:prstGeom>
          <a:solidFill>
            <a:schemeClr val="tx2">
              <a:lumMod val="60000"/>
              <a:lumOff val="40000"/>
            </a:schemeClr>
          </a:solidFill>
          <a:ln>
            <a:solidFill>
              <a:schemeClr val="tx2">
                <a:lumMod val="50000"/>
              </a:schemeClr>
            </a:solidFill>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kumimoji="1" lang="en-US" altLang="ja-JP" sz="1800" dirty="0">
                <a:solidFill>
                  <a:srgbClr val="FFFFFF"/>
                </a:solidFill>
                <a:ea typeface="MS PGothic" panose="020B0600070205080204" pitchFamily="34" charset="-128"/>
              </a:rPr>
              <a:t>See also Appendix 6A.1 “QC checklists” in Chapter 6, Volume 1.</a:t>
            </a:r>
            <a:endParaRPr kumimoji="1" lang="ja-JP" altLang="en-US" sz="1800" dirty="0">
              <a:solidFill>
                <a:srgbClr val="FFFFFF"/>
              </a:solidFill>
              <a:ea typeface="MS PGothic" panose="020B0600070205080204" pitchFamily="34" charset="-128"/>
            </a:endParaRPr>
          </a:p>
        </p:txBody>
      </p:sp>
      <p:sp>
        <p:nvSpPr>
          <p:cNvPr id="5" name="Rectangle 4"/>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22</a:t>
            </a:r>
            <a:endParaRPr lang="en-US" dirty="0"/>
          </a:p>
        </p:txBody>
      </p:sp>
      <p:sp>
        <p:nvSpPr>
          <p:cNvPr id="6"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7"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4063222187"/>
      </p:ext>
    </p:extLst>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659829" y="116632"/>
            <a:ext cx="8448675" cy="864046"/>
          </a:xfrm>
        </p:spPr>
        <p:txBody>
          <a:bodyPr/>
          <a:lstStyle/>
          <a:p>
            <a:pPr>
              <a:defRPr/>
            </a:pPr>
            <a:r>
              <a:rPr lang="en-GB" altLang="ja-JP" dirty="0"/>
              <a:t>QA</a:t>
            </a:r>
            <a:r>
              <a:rPr lang="en-GB" altLang="ja-JP" dirty="0">
                <a:effectLst>
                  <a:outerShdw blurRad="38100" dist="38100" dir="2700000" algn="tl">
                    <a:srgbClr val="000000">
                      <a:alpha val="43137"/>
                    </a:srgbClr>
                  </a:outerShdw>
                </a:effectLst>
                <a:latin typeface="+mj-lt"/>
              </a:rPr>
              <a:t> </a:t>
            </a:r>
            <a:r>
              <a:rPr lang="en-GB" altLang="ja-JP" dirty="0"/>
              <a:t>Procedures</a:t>
            </a:r>
            <a:endParaRPr lang="en-GB" dirty="0"/>
          </a:p>
        </p:txBody>
      </p:sp>
      <p:sp>
        <p:nvSpPr>
          <p:cNvPr id="342019" name="Rectangle 3"/>
          <p:cNvSpPr>
            <a:spLocks noGrp="1" noChangeArrowheads="1"/>
          </p:cNvSpPr>
          <p:nvPr>
            <p:ph type="body" idx="1"/>
          </p:nvPr>
        </p:nvSpPr>
        <p:spPr>
          <a:xfrm>
            <a:off x="695076" y="1266825"/>
            <a:ext cx="7837364" cy="4503738"/>
          </a:xfrm>
        </p:spPr>
        <p:txBody>
          <a:bodyPr/>
          <a:lstStyle/>
          <a:p>
            <a:pPr>
              <a:lnSpc>
                <a:spcPct val="130000"/>
              </a:lnSpc>
              <a:spcBef>
                <a:spcPts val="0"/>
              </a:spcBef>
              <a:defRPr/>
            </a:pPr>
            <a:r>
              <a:rPr lang="en-US" altLang="ja-JP" dirty="0">
                <a:latin typeface="+mn-lt"/>
              </a:rPr>
              <a:t>Activities outside the actual inventory compilation, performed preferably by third party reviewers who are independent from the inventory compiler</a:t>
            </a:r>
          </a:p>
          <a:p>
            <a:pPr marL="539750">
              <a:lnSpc>
                <a:spcPct val="130000"/>
              </a:lnSpc>
              <a:spcBef>
                <a:spcPts val="0"/>
              </a:spcBef>
              <a:buFontTx/>
              <a:buChar char="-"/>
              <a:tabLst>
                <a:tab pos="539750" algn="l"/>
              </a:tabLst>
              <a:defRPr/>
            </a:pPr>
            <a:r>
              <a:rPr lang="en-US" altLang="ja-JP" dirty="0">
                <a:latin typeface="+mn-lt"/>
              </a:rPr>
              <a:t>Expert peer review </a:t>
            </a:r>
          </a:p>
          <a:p>
            <a:pPr marL="539750">
              <a:lnSpc>
                <a:spcPct val="130000"/>
              </a:lnSpc>
              <a:spcBef>
                <a:spcPts val="0"/>
              </a:spcBef>
              <a:buFontTx/>
              <a:buChar char="-"/>
              <a:tabLst>
                <a:tab pos="539750" algn="l"/>
              </a:tabLst>
              <a:defRPr/>
            </a:pPr>
            <a:r>
              <a:rPr lang="en-US" altLang="ja-JP" dirty="0">
                <a:latin typeface="+mn-lt"/>
              </a:rPr>
              <a:t>Audits</a:t>
            </a:r>
          </a:p>
          <a:p>
            <a:pPr>
              <a:lnSpc>
                <a:spcPct val="130000"/>
              </a:lnSpc>
              <a:spcBef>
                <a:spcPts val="0"/>
              </a:spcBef>
              <a:defRPr/>
            </a:pPr>
            <a:r>
              <a:rPr lang="en-US" altLang="ja-JP" dirty="0">
                <a:latin typeface="+mn-lt"/>
              </a:rPr>
              <a:t>Priority should be given to:</a:t>
            </a:r>
          </a:p>
          <a:p>
            <a:pPr marL="539750" lvl="1" indent="-269875">
              <a:lnSpc>
                <a:spcPct val="130000"/>
              </a:lnSpc>
              <a:spcBef>
                <a:spcPts val="0"/>
              </a:spcBef>
              <a:buFontTx/>
              <a:buChar char="-"/>
              <a:tabLst>
                <a:tab pos="539750" algn="l"/>
              </a:tabLst>
              <a:defRPr/>
            </a:pPr>
            <a:r>
              <a:rPr lang="en-US" altLang="ja-JP" dirty="0">
                <a:ea typeface="+mn-ea"/>
                <a:cs typeface="+mn-cs"/>
              </a:rPr>
              <a:t>key categories</a:t>
            </a:r>
          </a:p>
          <a:p>
            <a:pPr marL="539750" lvl="1" indent="-269875">
              <a:lnSpc>
                <a:spcPct val="130000"/>
              </a:lnSpc>
              <a:spcBef>
                <a:spcPts val="0"/>
              </a:spcBef>
              <a:buFontTx/>
              <a:buChar char="-"/>
              <a:tabLst>
                <a:tab pos="539750" algn="l"/>
              </a:tabLst>
              <a:defRPr/>
            </a:pPr>
            <a:r>
              <a:rPr lang="en-US" altLang="ja-JP" dirty="0">
                <a:ea typeface="+mn-ea"/>
                <a:cs typeface="+mn-cs"/>
              </a:rPr>
              <a:t>categories where significant methodological and data revisions have taken place</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23</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087549996"/>
      </p:ext>
    </p:extLst>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652462" y="44674"/>
            <a:ext cx="8528050" cy="1008062"/>
          </a:xfrm>
        </p:spPr>
        <p:txBody>
          <a:bodyPr/>
          <a:lstStyle/>
          <a:p>
            <a:pPr>
              <a:defRPr/>
            </a:pPr>
            <a:r>
              <a:rPr lang="en-GB" altLang="ja-JP" dirty="0"/>
              <a:t>QA/QC</a:t>
            </a:r>
            <a:r>
              <a:rPr lang="en-GB" altLang="ja-JP" dirty="0">
                <a:effectLst>
                  <a:outerShdw blurRad="38100" dist="38100" dir="2700000" algn="tl">
                    <a:srgbClr val="000000">
                      <a:alpha val="43137"/>
                    </a:srgbClr>
                  </a:outerShdw>
                </a:effectLst>
                <a:latin typeface="+mj-lt"/>
              </a:rPr>
              <a:t> </a:t>
            </a:r>
            <a:r>
              <a:rPr lang="en-GB" altLang="ja-JP" dirty="0"/>
              <a:t>and Uncertainty Estimates</a:t>
            </a:r>
            <a:endParaRPr lang="en-GB" dirty="0"/>
          </a:p>
        </p:txBody>
      </p:sp>
      <p:sp>
        <p:nvSpPr>
          <p:cNvPr id="344067" name="Rectangle 3"/>
          <p:cNvSpPr>
            <a:spLocks noGrp="1" noChangeArrowheads="1"/>
          </p:cNvSpPr>
          <p:nvPr>
            <p:ph type="body" idx="1"/>
          </p:nvPr>
        </p:nvSpPr>
        <p:spPr>
          <a:xfrm>
            <a:off x="611561" y="1327151"/>
            <a:ext cx="7920880" cy="4550122"/>
          </a:xfrm>
        </p:spPr>
        <p:txBody>
          <a:bodyPr/>
          <a:lstStyle/>
          <a:p>
            <a:pPr>
              <a:lnSpc>
                <a:spcPct val="130000"/>
              </a:lnSpc>
              <a:spcBef>
                <a:spcPts val="0"/>
              </a:spcBef>
              <a:defRPr/>
            </a:pPr>
            <a:r>
              <a:rPr lang="en-US" altLang="ja-JP" dirty="0">
                <a:latin typeface="+mn-lt"/>
              </a:rPr>
              <a:t>Provide valuable feedback to each other on critical components of the inventory estimates and data sources that:</a:t>
            </a:r>
          </a:p>
          <a:p>
            <a:pPr marL="446088">
              <a:lnSpc>
                <a:spcPct val="130000"/>
              </a:lnSpc>
              <a:spcBef>
                <a:spcPts val="0"/>
              </a:spcBef>
              <a:buFontTx/>
              <a:buChar char="-"/>
              <a:defRPr/>
            </a:pPr>
            <a:r>
              <a:rPr lang="en-US" altLang="ja-JP" dirty="0">
                <a:latin typeface="+mn-lt"/>
              </a:rPr>
              <a:t>Contribute to both the uncertainty level and inventory quality</a:t>
            </a:r>
          </a:p>
          <a:p>
            <a:pPr marL="446088">
              <a:lnSpc>
                <a:spcPct val="130000"/>
              </a:lnSpc>
              <a:spcBef>
                <a:spcPts val="0"/>
              </a:spcBef>
              <a:buFontTx/>
              <a:buChar char="-"/>
              <a:defRPr/>
            </a:pPr>
            <a:r>
              <a:rPr lang="en-US" altLang="ja-JP" dirty="0">
                <a:latin typeface="+mn-lt"/>
              </a:rPr>
              <a:t>Should therefore be a primary focus of inventory improvement efforts</a:t>
            </a:r>
          </a:p>
          <a:p>
            <a:pPr marL="557212" lvl="1" indent="-285750">
              <a:lnSpc>
                <a:spcPct val="130000"/>
              </a:lnSpc>
              <a:spcBef>
                <a:spcPts val="0"/>
              </a:spcBef>
              <a:buFont typeface="Arial" panose="020B0604020202020204" pitchFamily="34" charset="0"/>
              <a:buChar char="•"/>
              <a:defRPr/>
            </a:pPr>
            <a:endParaRPr lang="en-US" altLang="ja-JP" dirty="0">
              <a:latin typeface="+mn-lt"/>
            </a:endParaRPr>
          </a:p>
          <a:p>
            <a:pPr>
              <a:lnSpc>
                <a:spcPct val="130000"/>
              </a:lnSpc>
              <a:spcBef>
                <a:spcPts val="0"/>
              </a:spcBef>
              <a:defRPr/>
            </a:pPr>
            <a:r>
              <a:rPr lang="en-US" altLang="ja-JP" dirty="0">
                <a:latin typeface="+mn-lt"/>
              </a:rPr>
              <a:t>Uncertainty analysis can provide insights into:</a:t>
            </a:r>
          </a:p>
          <a:p>
            <a:pPr marL="446088" lvl="1" indent="-269875">
              <a:lnSpc>
                <a:spcPct val="130000"/>
              </a:lnSpc>
              <a:spcBef>
                <a:spcPts val="0"/>
              </a:spcBef>
              <a:buFontTx/>
              <a:buChar char="-"/>
              <a:defRPr/>
            </a:pPr>
            <a:r>
              <a:rPr lang="en-US" altLang="ja-JP" dirty="0">
                <a:ea typeface="+mn-ea"/>
                <a:cs typeface="+mn-cs"/>
              </a:rPr>
              <a:t>Weaknesses in the Estimate</a:t>
            </a:r>
          </a:p>
          <a:p>
            <a:pPr marL="446088" lvl="1" indent="-269875">
              <a:lnSpc>
                <a:spcPct val="130000"/>
              </a:lnSpc>
              <a:spcBef>
                <a:spcPts val="0"/>
              </a:spcBef>
              <a:buFontTx/>
              <a:buChar char="-"/>
              <a:defRPr/>
            </a:pPr>
            <a:r>
              <a:rPr lang="en-US" altLang="ja-JP" dirty="0">
                <a:ea typeface="+mn-ea"/>
                <a:cs typeface="+mn-cs"/>
              </a:rPr>
              <a:t>Sensitivity of the estimate to different variables</a:t>
            </a:r>
          </a:p>
          <a:p>
            <a:pPr marL="446088" lvl="1" indent="-269875">
              <a:lnSpc>
                <a:spcPct val="130000"/>
              </a:lnSpc>
              <a:spcBef>
                <a:spcPts val="0"/>
              </a:spcBef>
              <a:buFontTx/>
              <a:buChar char="-"/>
              <a:defRPr/>
            </a:pPr>
            <a:r>
              <a:rPr lang="en-US" altLang="ja-JP" dirty="0">
                <a:ea typeface="+mn-ea"/>
                <a:cs typeface="+mn-cs"/>
              </a:rPr>
              <a:t>The greatest contributors to uncertainty</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24</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85714524"/>
      </p:ext>
    </p:extLst>
  </p:cSld>
  <p:clrMapOvr>
    <a:masterClrMapping/>
  </p:clrMapOvr>
  <p:transition>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657225" y="44624"/>
            <a:ext cx="8315325" cy="1008062"/>
          </a:xfrm>
        </p:spPr>
        <p:txBody>
          <a:bodyPr/>
          <a:lstStyle/>
          <a:p>
            <a:pPr>
              <a:defRPr/>
            </a:pPr>
            <a:r>
              <a:rPr lang="en-GB" altLang="ja-JP" dirty="0"/>
              <a:t>Verification</a:t>
            </a:r>
            <a:endParaRPr lang="en-GB" dirty="0"/>
          </a:p>
        </p:txBody>
      </p:sp>
      <p:sp>
        <p:nvSpPr>
          <p:cNvPr id="346115" name="Rectangle 3"/>
          <p:cNvSpPr>
            <a:spLocks noGrp="1" noChangeArrowheads="1"/>
          </p:cNvSpPr>
          <p:nvPr>
            <p:ph type="body" idx="1"/>
          </p:nvPr>
        </p:nvSpPr>
        <p:spPr>
          <a:xfrm>
            <a:off x="611560" y="1340768"/>
            <a:ext cx="7920880" cy="3679825"/>
          </a:xfrm>
        </p:spPr>
        <p:txBody>
          <a:bodyPr/>
          <a:lstStyle/>
          <a:p>
            <a:pPr>
              <a:lnSpc>
                <a:spcPct val="130000"/>
              </a:lnSpc>
              <a:spcBef>
                <a:spcPts val="0"/>
              </a:spcBef>
              <a:defRPr/>
            </a:pPr>
            <a:r>
              <a:rPr lang="en-US" altLang="ja-JP" dirty="0">
                <a:latin typeface="+mn-lt"/>
              </a:rPr>
              <a:t>Activities to provide information for countries to improve their inventories</a:t>
            </a:r>
          </a:p>
          <a:p>
            <a:pPr>
              <a:lnSpc>
                <a:spcPct val="130000"/>
              </a:lnSpc>
              <a:spcBef>
                <a:spcPts val="0"/>
              </a:spcBef>
              <a:defRPr/>
            </a:pPr>
            <a:endParaRPr lang="en-US" altLang="ja-JP" dirty="0">
              <a:latin typeface="+mn-lt"/>
            </a:endParaRPr>
          </a:p>
          <a:p>
            <a:pPr marL="539750">
              <a:lnSpc>
                <a:spcPct val="130000"/>
              </a:lnSpc>
              <a:spcBef>
                <a:spcPts val="0"/>
              </a:spcBef>
              <a:buFontTx/>
              <a:buChar char="-"/>
              <a:defRPr/>
            </a:pPr>
            <a:r>
              <a:rPr lang="en-US" altLang="ja-JP" dirty="0">
                <a:latin typeface="+mn-lt"/>
              </a:rPr>
              <a:t>Comparisons of national estimates</a:t>
            </a:r>
          </a:p>
          <a:p>
            <a:pPr lvl="2">
              <a:lnSpc>
                <a:spcPct val="130000"/>
              </a:lnSpc>
              <a:spcBef>
                <a:spcPts val="0"/>
              </a:spcBef>
              <a:buFont typeface="Arial" panose="020B0604020202020204" pitchFamily="34" charset="0"/>
              <a:buChar char="•"/>
              <a:defRPr/>
            </a:pPr>
            <a:r>
              <a:rPr lang="en-US" altLang="ja-JP" dirty="0">
                <a:latin typeface="+mn-lt"/>
              </a:rPr>
              <a:t>Applying different tier methods</a:t>
            </a:r>
          </a:p>
          <a:p>
            <a:pPr lvl="2">
              <a:lnSpc>
                <a:spcPct val="130000"/>
              </a:lnSpc>
              <a:spcBef>
                <a:spcPts val="0"/>
              </a:spcBef>
              <a:buFont typeface="Arial" panose="020B0604020202020204" pitchFamily="34" charset="0"/>
              <a:buChar char="•"/>
              <a:defRPr/>
            </a:pPr>
            <a:r>
              <a:rPr lang="en-US" altLang="ja-JP" dirty="0">
                <a:latin typeface="+mn-lt"/>
              </a:rPr>
              <a:t>Comparisons with independently compiled estimates</a:t>
            </a:r>
          </a:p>
          <a:p>
            <a:pPr lvl="2">
              <a:lnSpc>
                <a:spcPct val="130000"/>
              </a:lnSpc>
              <a:spcBef>
                <a:spcPts val="0"/>
              </a:spcBef>
              <a:buFont typeface="Arial" panose="020B0604020202020204" pitchFamily="34" charset="0"/>
              <a:buChar char="•"/>
              <a:defRPr/>
            </a:pPr>
            <a:r>
              <a:rPr lang="en-US" altLang="ja-JP" dirty="0">
                <a:latin typeface="+mn-lt"/>
              </a:rPr>
              <a:t>Comparisons of intensity indicators between countries</a:t>
            </a:r>
          </a:p>
          <a:p>
            <a:pPr lvl="2">
              <a:lnSpc>
                <a:spcPct val="130000"/>
              </a:lnSpc>
              <a:spcBef>
                <a:spcPts val="0"/>
              </a:spcBef>
              <a:buFont typeface="Arial" panose="020B0604020202020204" pitchFamily="34" charset="0"/>
              <a:buChar char="•"/>
              <a:defRPr/>
            </a:pPr>
            <a:endParaRPr lang="en-US" altLang="ja-JP" dirty="0">
              <a:latin typeface="+mn-lt"/>
            </a:endParaRPr>
          </a:p>
          <a:p>
            <a:pPr marL="539750" lvl="1" indent="-269875">
              <a:lnSpc>
                <a:spcPct val="130000"/>
              </a:lnSpc>
              <a:spcBef>
                <a:spcPts val="0"/>
              </a:spcBef>
              <a:buFontTx/>
              <a:buChar char="-"/>
              <a:defRPr/>
            </a:pPr>
            <a:r>
              <a:rPr lang="en-US" altLang="ja-JP" dirty="0">
                <a:ea typeface="+mn-ea"/>
                <a:cs typeface="+mn-cs"/>
              </a:rPr>
              <a:t>Comparisons with atmospheric measurements</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25</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391628302"/>
      </p:ext>
    </p:extLst>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636265" y="44624"/>
            <a:ext cx="8152135" cy="864096"/>
          </a:xfrm>
        </p:spPr>
        <p:txBody>
          <a:bodyPr/>
          <a:lstStyle/>
          <a:p>
            <a:pPr>
              <a:defRPr/>
            </a:pPr>
            <a:r>
              <a:rPr lang="en-GB" altLang="ja-JP" dirty="0"/>
              <a:t>Documentation, Archiving and Reporting</a:t>
            </a:r>
            <a:endParaRPr lang="en-GB" dirty="0"/>
          </a:p>
        </p:txBody>
      </p:sp>
      <p:sp>
        <p:nvSpPr>
          <p:cNvPr id="348163" name="Rectangle 3"/>
          <p:cNvSpPr>
            <a:spLocks noGrp="1" noChangeArrowheads="1"/>
          </p:cNvSpPr>
          <p:nvPr>
            <p:ph type="body" idx="1"/>
          </p:nvPr>
        </p:nvSpPr>
        <p:spPr>
          <a:xfrm>
            <a:off x="636339" y="1280120"/>
            <a:ext cx="7896101" cy="4309120"/>
          </a:xfrm>
        </p:spPr>
        <p:txBody>
          <a:bodyPr/>
          <a:lstStyle/>
          <a:p>
            <a:pPr>
              <a:lnSpc>
                <a:spcPct val="130000"/>
              </a:lnSpc>
              <a:spcBef>
                <a:spcPts val="0"/>
              </a:spcBef>
              <a:defRPr/>
            </a:pPr>
            <a:r>
              <a:rPr lang="en-US" altLang="ja-JP" dirty="0">
                <a:latin typeface="+mn-lt"/>
              </a:rPr>
              <a:t>Document and archive all information relating to the planning, preparation, and management of inventory activities</a:t>
            </a:r>
          </a:p>
          <a:p>
            <a:pPr marL="539750">
              <a:lnSpc>
                <a:spcPct val="130000"/>
              </a:lnSpc>
              <a:spcBef>
                <a:spcPts val="0"/>
              </a:spcBef>
              <a:buFontTx/>
              <a:buChar char="-"/>
              <a:defRPr/>
            </a:pPr>
            <a:r>
              <a:rPr lang="en-US" altLang="ja-JP" dirty="0">
                <a:latin typeface="+mn-lt"/>
              </a:rPr>
              <a:t>Records of QA/QC procedures are important information to enable continuous improvement to inventory estimates.</a:t>
            </a:r>
          </a:p>
          <a:p>
            <a:pPr marL="539750">
              <a:lnSpc>
                <a:spcPct val="130000"/>
              </a:lnSpc>
              <a:spcBef>
                <a:spcPts val="0"/>
              </a:spcBef>
              <a:buFontTx/>
              <a:buChar char="-"/>
              <a:defRPr/>
            </a:pPr>
            <a:endParaRPr lang="en-US" altLang="ja-JP" dirty="0">
              <a:latin typeface="+mn-lt"/>
            </a:endParaRPr>
          </a:p>
          <a:p>
            <a:pPr>
              <a:lnSpc>
                <a:spcPct val="130000"/>
              </a:lnSpc>
              <a:spcBef>
                <a:spcPts val="0"/>
              </a:spcBef>
              <a:defRPr/>
            </a:pPr>
            <a:r>
              <a:rPr lang="en-US" altLang="ja-JP" dirty="0">
                <a:latin typeface="+mn-lt"/>
              </a:rPr>
              <a:t>Report a summary of implemented QA/QC activities and key findings as a supplement to each country’s national inventory</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26</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2143671402"/>
      </p:ext>
    </p:extLst>
  </p:cSld>
  <p:clrMapOvr>
    <a:masterClrMapping/>
  </p:clrMapOvr>
  <p:transition>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3990" y="44624"/>
            <a:ext cx="7918450" cy="864047"/>
          </a:xfrm>
        </p:spPr>
        <p:txBody>
          <a:bodyPr/>
          <a:lstStyle/>
          <a:p>
            <a:pPr eaLnBrk="1" hangingPunct="1">
              <a:defRPr/>
            </a:pPr>
            <a:r>
              <a:rPr lang="en-GB" altLang="ja-JP" dirty="0"/>
              <a:t>Resources</a:t>
            </a:r>
          </a:p>
        </p:txBody>
      </p:sp>
      <p:sp>
        <p:nvSpPr>
          <p:cNvPr id="70659" name="Rectangle 3"/>
          <p:cNvSpPr>
            <a:spLocks noGrp="1" noChangeArrowheads="1"/>
          </p:cNvSpPr>
          <p:nvPr>
            <p:ph idx="1"/>
          </p:nvPr>
        </p:nvSpPr>
        <p:spPr/>
        <p:txBody>
          <a:bodyPr/>
          <a:lstStyle/>
          <a:p>
            <a:pPr>
              <a:lnSpc>
                <a:spcPct val="130000"/>
              </a:lnSpc>
            </a:pPr>
            <a:r>
              <a:rPr lang="en-GB" altLang="ja-JP" dirty="0">
                <a:latin typeface="Arial" panose="020B0604020202020204" pitchFamily="34" charset="0"/>
                <a:ea typeface="MS PGothic" panose="020B0600070205080204" pitchFamily="34" charset="-128"/>
              </a:rPr>
              <a:t>How much is required?</a:t>
            </a:r>
          </a:p>
          <a:p>
            <a:pPr>
              <a:lnSpc>
                <a:spcPct val="130000"/>
              </a:lnSpc>
            </a:pPr>
            <a:endParaRPr lang="en-GB" altLang="ja-JP" dirty="0">
              <a:latin typeface="Arial" panose="020B0604020202020204" pitchFamily="34" charset="0"/>
              <a:ea typeface="MS PGothic" panose="020B0600070205080204" pitchFamily="34" charset="-128"/>
            </a:endParaRPr>
          </a:p>
          <a:p>
            <a:pPr>
              <a:lnSpc>
                <a:spcPct val="130000"/>
              </a:lnSpc>
            </a:pPr>
            <a:r>
              <a:rPr lang="en-GB" altLang="ja-JP" dirty="0">
                <a:latin typeface="Arial" panose="020B0604020202020204" pitchFamily="34" charset="0"/>
                <a:ea typeface="MS PGothic" panose="020B0600070205080204" pitchFamily="34" charset="-128"/>
              </a:rPr>
              <a:t>With a very limited budget what can be done?</a:t>
            </a:r>
          </a:p>
          <a:p>
            <a:pPr>
              <a:lnSpc>
                <a:spcPct val="130000"/>
              </a:lnSpc>
            </a:pPr>
            <a:endParaRPr lang="en-GB" altLang="ja-JP" dirty="0">
              <a:latin typeface="Arial" panose="020B0604020202020204" pitchFamily="34" charset="0"/>
              <a:ea typeface="MS PGothic" panose="020B0600070205080204" pitchFamily="34" charset="-128"/>
            </a:endParaRPr>
          </a:p>
          <a:p>
            <a:pPr>
              <a:lnSpc>
                <a:spcPct val="130000"/>
              </a:lnSpc>
            </a:pPr>
            <a:r>
              <a:rPr lang="en-GB" altLang="ja-JP" dirty="0">
                <a:latin typeface="Arial" panose="020B0604020202020204" pitchFamily="34" charset="0"/>
                <a:ea typeface="MS PGothic" panose="020B0600070205080204" pitchFamily="34" charset="-128"/>
              </a:rPr>
              <a:t>How can the 2000+ pages of the 2006 Guidelines be implemented with few resources, experienced people or budget?</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27</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665400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1560" y="44624"/>
            <a:ext cx="7918450" cy="864046"/>
          </a:xfrm>
        </p:spPr>
        <p:txBody>
          <a:bodyPr/>
          <a:lstStyle/>
          <a:p>
            <a:pPr eaLnBrk="1" hangingPunct="1">
              <a:defRPr/>
            </a:pPr>
            <a:r>
              <a:rPr lang="en-GB" altLang="ja-JP" dirty="0"/>
              <a:t>If resources are limited :</a:t>
            </a:r>
          </a:p>
        </p:txBody>
      </p:sp>
      <p:sp>
        <p:nvSpPr>
          <p:cNvPr id="72707" name="Rectangle 3"/>
          <p:cNvSpPr>
            <a:spLocks noGrp="1" noChangeArrowheads="1"/>
          </p:cNvSpPr>
          <p:nvPr>
            <p:ph idx="1"/>
          </p:nvPr>
        </p:nvSpPr>
        <p:spPr>
          <a:xfrm>
            <a:off x="611561" y="1244601"/>
            <a:ext cx="7918450" cy="4632672"/>
          </a:xfrm>
        </p:spPr>
        <p:txBody>
          <a:bodyPr/>
          <a:lstStyle/>
          <a:p>
            <a:pPr>
              <a:lnSpc>
                <a:spcPct val="130000"/>
              </a:lnSpc>
            </a:pPr>
            <a:r>
              <a:rPr lang="en-GB" altLang="ja-JP" sz="2000" dirty="0">
                <a:latin typeface="Arial" panose="020B0604020202020204" pitchFamily="34" charset="0"/>
                <a:ea typeface="MS PGothic" panose="020B0600070205080204" pitchFamily="34" charset="-128"/>
              </a:rPr>
              <a:t>Roughly 15-20 categories account for 95% of emissions</a:t>
            </a:r>
          </a:p>
          <a:p>
            <a:pPr marL="539750">
              <a:lnSpc>
                <a:spcPct val="130000"/>
              </a:lnSpc>
              <a:buFontTx/>
              <a:buChar char="-"/>
            </a:pPr>
            <a:r>
              <a:rPr lang="en-GB" altLang="ja-JP" sz="2000" dirty="0">
                <a:latin typeface="Arial" panose="020B0604020202020204" pitchFamily="34" charset="0"/>
                <a:ea typeface="MS PGothic" panose="020B0600070205080204" pitchFamily="34" charset="-128"/>
              </a:rPr>
              <a:t>Identify these and concentrate resources on them (Key Category Analysis)</a:t>
            </a:r>
          </a:p>
          <a:p>
            <a:pPr marL="539750">
              <a:lnSpc>
                <a:spcPct val="130000"/>
              </a:lnSpc>
              <a:buFontTx/>
              <a:buChar char="-"/>
            </a:pPr>
            <a:endParaRPr lang="en-GB" altLang="ja-JP" sz="500" dirty="0">
              <a:latin typeface="Arial" panose="020B0604020202020204" pitchFamily="34" charset="0"/>
              <a:ea typeface="MS PGothic" panose="020B0600070205080204" pitchFamily="34" charset="-128"/>
            </a:endParaRPr>
          </a:p>
          <a:p>
            <a:pPr>
              <a:lnSpc>
                <a:spcPct val="130000"/>
              </a:lnSpc>
            </a:pPr>
            <a:r>
              <a:rPr lang="en-GB" altLang="ja-JP" sz="2000" dirty="0">
                <a:latin typeface="Arial" panose="020B0604020202020204" pitchFamily="34" charset="0"/>
                <a:ea typeface="MS PGothic" panose="020B0600070205080204" pitchFamily="34" charset="-128"/>
              </a:rPr>
              <a:t>Other sources use “Tier 1” methods</a:t>
            </a:r>
          </a:p>
          <a:p>
            <a:pPr marL="539750">
              <a:lnSpc>
                <a:spcPct val="130000"/>
              </a:lnSpc>
              <a:buFontTx/>
              <a:buChar char="-"/>
            </a:pPr>
            <a:endParaRPr lang="en-GB" altLang="ja-JP" sz="800" dirty="0">
              <a:latin typeface="Arial" panose="020B0604020202020204" pitchFamily="34" charset="0"/>
              <a:ea typeface="MS PGothic" panose="020B0600070205080204" pitchFamily="34" charset="-128"/>
            </a:endParaRPr>
          </a:p>
          <a:p>
            <a:pPr>
              <a:lnSpc>
                <a:spcPct val="130000"/>
              </a:lnSpc>
            </a:pPr>
            <a:r>
              <a:rPr lang="en-GB" altLang="ja-JP" sz="2000" dirty="0">
                <a:latin typeface="Arial" panose="020B0604020202020204" pitchFamily="34" charset="0"/>
                <a:ea typeface="MS PGothic" panose="020B0600070205080204" pitchFamily="34" charset="-128"/>
              </a:rPr>
              <a:t>Main effort is collecting activity data – use defaults for emission factors</a:t>
            </a:r>
          </a:p>
          <a:p>
            <a:pPr marL="539750">
              <a:lnSpc>
                <a:spcPct val="130000"/>
              </a:lnSpc>
              <a:buFontTx/>
              <a:buChar char="-"/>
            </a:pPr>
            <a:endParaRPr lang="en-GB" altLang="ja-JP" sz="800" dirty="0">
              <a:latin typeface="Arial" panose="020B0604020202020204" pitchFamily="34" charset="0"/>
              <a:ea typeface="MS PGothic" panose="020B0600070205080204" pitchFamily="34" charset="-128"/>
            </a:endParaRPr>
          </a:p>
          <a:p>
            <a:pPr>
              <a:lnSpc>
                <a:spcPct val="130000"/>
              </a:lnSpc>
            </a:pPr>
            <a:r>
              <a:rPr lang="en-GB" altLang="ja-JP" sz="2000" dirty="0">
                <a:latin typeface="Arial" panose="020B0604020202020204" pitchFamily="34" charset="0"/>
                <a:ea typeface="MS PGothic" panose="020B0600070205080204" pitchFamily="34" charset="-128"/>
              </a:rPr>
              <a:t>Look for national statistics already collected, co-operate in collecting new data</a:t>
            </a:r>
          </a:p>
          <a:p>
            <a:pPr marL="539750">
              <a:lnSpc>
                <a:spcPct val="130000"/>
              </a:lnSpc>
              <a:buFontTx/>
              <a:buChar char="-"/>
            </a:pPr>
            <a:endParaRPr lang="en-GB" altLang="ja-JP" sz="800" dirty="0">
              <a:latin typeface="Arial" panose="020B0604020202020204" pitchFamily="34" charset="0"/>
              <a:ea typeface="MS PGothic" panose="020B0600070205080204" pitchFamily="34" charset="-128"/>
            </a:endParaRPr>
          </a:p>
          <a:p>
            <a:pPr>
              <a:lnSpc>
                <a:spcPct val="130000"/>
              </a:lnSpc>
            </a:pPr>
            <a:r>
              <a:rPr lang="en-GB" altLang="ja-JP" sz="2000" dirty="0">
                <a:latin typeface="Arial" panose="020B0604020202020204" pitchFamily="34" charset="0"/>
                <a:ea typeface="MS PGothic" panose="020B0600070205080204" pitchFamily="34" charset="-128"/>
              </a:rPr>
              <a:t>International data sources can be used (IEA, FAO, ICAO etc.)</a:t>
            </a: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28</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040137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28650" y="68362"/>
            <a:ext cx="7918450" cy="768350"/>
          </a:xfrm>
        </p:spPr>
        <p:txBody>
          <a:bodyPr/>
          <a:lstStyle/>
          <a:p>
            <a:pPr eaLnBrk="1" hangingPunct="1">
              <a:defRPr/>
            </a:pPr>
            <a:r>
              <a:rPr lang="en-GB" altLang="ja-JP" dirty="0"/>
              <a:t>Summary</a:t>
            </a:r>
          </a:p>
        </p:txBody>
      </p:sp>
      <p:sp>
        <p:nvSpPr>
          <p:cNvPr id="123907" name="Rectangle 3"/>
          <p:cNvSpPr>
            <a:spLocks noGrp="1" noChangeArrowheads="1"/>
          </p:cNvSpPr>
          <p:nvPr>
            <p:ph idx="1"/>
          </p:nvPr>
        </p:nvSpPr>
        <p:spPr>
          <a:xfrm>
            <a:off x="611560" y="1248246"/>
            <a:ext cx="7935540" cy="4701034"/>
          </a:xfrm>
        </p:spPr>
        <p:txBody>
          <a:bodyPr/>
          <a:lstStyle/>
          <a:p>
            <a:pPr>
              <a:lnSpc>
                <a:spcPct val="130000"/>
              </a:lnSpc>
            </a:pPr>
            <a:r>
              <a:rPr lang="en-GB" altLang="ja-JP" dirty="0">
                <a:latin typeface="Arial" panose="020B0604020202020204" pitchFamily="34" charset="0"/>
                <a:ea typeface="MS PGothic" panose="020B0600070205080204" pitchFamily="34" charset="-128"/>
                <a:cs typeface="Arial" panose="020B0604020202020204" pitchFamily="34" charset="0"/>
              </a:rPr>
              <a:t>Inventories need to be credible and believable: they need to be of high quality.</a:t>
            </a:r>
          </a:p>
          <a:p>
            <a:pPr>
              <a:lnSpc>
                <a:spcPct val="130000"/>
              </a:lnSpc>
            </a:pPr>
            <a:r>
              <a:rPr lang="en-GB" altLang="ja-JP" dirty="0">
                <a:latin typeface="Arial" panose="020B0604020202020204" pitchFamily="34" charset="0"/>
                <a:ea typeface="MS PGothic" panose="020B0600070205080204" pitchFamily="34" charset="-128"/>
                <a:cs typeface="Arial" panose="020B0604020202020204" pitchFamily="34" charset="0"/>
              </a:rPr>
              <a:t>Good Practice helps to produce quality inventories.</a:t>
            </a:r>
          </a:p>
          <a:p>
            <a:pPr>
              <a:lnSpc>
                <a:spcPct val="130000"/>
              </a:lnSpc>
            </a:pPr>
            <a:r>
              <a:rPr lang="en-GB" altLang="ja-JP" dirty="0">
                <a:latin typeface="Arial" panose="020B0604020202020204" pitchFamily="34" charset="0"/>
                <a:ea typeface="MS PGothic" panose="020B0600070205080204" pitchFamily="34" charset="-128"/>
                <a:cs typeface="Arial" panose="020B0604020202020204" pitchFamily="34" charset="0"/>
              </a:rPr>
              <a:t>Keep in mind the indicators of quality “TCCCA”.</a:t>
            </a:r>
          </a:p>
          <a:p>
            <a:pPr>
              <a:lnSpc>
                <a:spcPct val="130000"/>
              </a:lnSpc>
            </a:pPr>
            <a:r>
              <a:rPr lang="en-US" altLang="ja-JP" dirty="0">
                <a:latin typeface="Arial" panose="020B0604020202020204" pitchFamily="34" charset="0"/>
                <a:ea typeface="MS PGothic" panose="020B0600070205080204" pitchFamily="34" charset="-128"/>
                <a:cs typeface="Arial" panose="020B0604020202020204" pitchFamily="34" charset="0"/>
              </a:rPr>
              <a:t>QA/QC and verification activities should be integral parts of the inventory process.</a:t>
            </a:r>
          </a:p>
          <a:p>
            <a:pPr>
              <a:lnSpc>
                <a:spcPct val="130000"/>
              </a:lnSpc>
            </a:pPr>
            <a:r>
              <a:rPr lang="en-US" altLang="ja-JP" dirty="0">
                <a:latin typeface="Arial" panose="020B0604020202020204" pitchFamily="34" charset="0"/>
                <a:ea typeface="MS PGothic" panose="020B0600070205080204" pitchFamily="34" charset="-128"/>
                <a:cs typeface="Arial" panose="020B0604020202020204" pitchFamily="34" charset="0"/>
              </a:rPr>
              <a:t>Seek to achieve the balance of:</a:t>
            </a:r>
          </a:p>
          <a:p>
            <a:pPr marL="539750">
              <a:lnSpc>
                <a:spcPct val="130000"/>
              </a:lnSpc>
              <a:buFontTx/>
              <a:buChar char="-"/>
            </a:pPr>
            <a:r>
              <a:rPr lang="en-US" altLang="ja-JP" dirty="0">
                <a:latin typeface="Arial" panose="020B0604020202020204" pitchFamily="34" charset="0"/>
                <a:ea typeface="MS PGothic" panose="020B0600070205080204" pitchFamily="34" charset="-128"/>
                <a:cs typeface="Arial" panose="020B0604020202020204" pitchFamily="34" charset="0"/>
              </a:rPr>
              <a:t>QC requirements</a:t>
            </a:r>
          </a:p>
          <a:p>
            <a:pPr marL="539750">
              <a:lnSpc>
                <a:spcPct val="130000"/>
              </a:lnSpc>
              <a:buFontTx/>
              <a:buChar char="-"/>
            </a:pPr>
            <a:r>
              <a:rPr lang="en-US" altLang="ja-JP" dirty="0">
                <a:latin typeface="Arial" panose="020B0604020202020204" pitchFamily="34" charset="0"/>
                <a:ea typeface="MS PGothic" panose="020B0600070205080204" pitchFamily="34" charset="-128"/>
                <a:cs typeface="Arial" panose="020B0604020202020204" pitchFamily="34" charset="0"/>
              </a:rPr>
              <a:t>Requirements for timeliness &amp; cost effectiveness</a:t>
            </a:r>
          </a:p>
          <a:p>
            <a:pPr>
              <a:lnSpc>
                <a:spcPct val="130000"/>
              </a:lnSpc>
            </a:pPr>
            <a:r>
              <a:rPr lang="en-GB" altLang="ja-JP" dirty="0">
                <a:latin typeface="Arial" panose="020B0604020202020204" pitchFamily="34" charset="0"/>
                <a:ea typeface="MS PGothic" panose="020B0600070205080204" pitchFamily="34" charset="-128"/>
                <a:cs typeface="Arial" panose="020B0604020202020204" pitchFamily="34" charset="0"/>
              </a:rPr>
              <a:t>Initial planning and good management is essential.</a:t>
            </a:r>
          </a:p>
          <a:p>
            <a:pPr>
              <a:lnSpc>
                <a:spcPct val="130000"/>
              </a:lnSpc>
            </a:pPr>
            <a:r>
              <a:rPr lang="en-GB" altLang="ja-JP" dirty="0">
                <a:latin typeface="Arial" panose="020B0604020202020204" pitchFamily="34" charset="0"/>
                <a:ea typeface="MS PGothic" panose="020B0600070205080204" pitchFamily="34" charset="-128"/>
                <a:cs typeface="Arial" panose="020B0604020202020204" pitchFamily="34" charset="0"/>
              </a:rPr>
              <a:t>Limited resources is not a barrier to Greenhouse Gas Inventory compilation.</a:t>
            </a:r>
          </a:p>
          <a:p>
            <a:pPr>
              <a:lnSpc>
                <a:spcPct val="130000"/>
              </a:lnSpc>
            </a:pPr>
            <a:endParaRPr lang="en-GB" altLang="ja-JP" dirty="0">
              <a:latin typeface="Arial" panose="020B0604020202020204" pitchFamily="34" charset="0"/>
              <a:ea typeface="MS PGothic" panose="020B0600070205080204" pitchFamily="34" charset="-128"/>
              <a:cs typeface="Arial" panose="020B0604020202020204" pitchFamily="34" charset="0"/>
            </a:endParaRPr>
          </a:p>
        </p:txBody>
      </p:sp>
      <p:sp>
        <p:nvSpPr>
          <p:cNvPr id="4" name="Rectangle 3"/>
          <p:cNvSpPr/>
          <p:nvPr/>
        </p:nvSpPr>
        <p:spPr>
          <a:xfrm>
            <a:off x="8100392" y="6291753"/>
            <a:ext cx="432048" cy="323165"/>
          </a:xfrm>
          <a:prstGeom prst="rect">
            <a:avLst/>
          </a:prstGeom>
        </p:spPr>
        <p:txBody>
          <a:bodyPr wrap="square">
            <a:spAutoFit/>
          </a:bodyPr>
          <a:lstStyle/>
          <a:p>
            <a:r>
              <a:rPr lang="en-US" altLang="en-US" dirty="0">
                <a:solidFill>
                  <a:prstClr val="black"/>
                </a:solidFill>
                <a:cs typeface="Arial"/>
              </a:rPr>
              <a:t>29</a:t>
            </a:r>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860902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animEffect transition="in" filter="fade">
                                      <p:cBhvr>
                                        <p:cTn id="7" dur="2000"/>
                                        <p:tgtEl>
                                          <p:spTgt spid="1239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23907">
                                            <p:txEl>
                                              <p:pRg st="2" end="2"/>
                                            </p:txEl>
                                          </p:spTgt>
                                        </p:tgtEl>
                                        <p:attrNameLst>
                                          <p:attrName>style.visibility</p:attrName>
                                        </p:attrNameLst>
                                      </p:cBhvr>
                                      <p:to>
                                        <p:strVal val="visible"/>
                                      </p:to>
                                    </p:set>
                                    <p:animEffect transition="in" filter="fade">
                                      <p:cBhvr>
                                        <p:cTn id="12" dur="2000"/>
                                        <p:tgtEl>
                                          <p:spTgt spid="1239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3907">
                                            <p:txEl>
                                              <p:pRg st="3" end="3"/>
                                            </p:txEl>
                                          </p:spTgt>
                                        </p:tgtEl>
                                        <p:attrNameLst>
                                          <p:attrName>style.visibility</p:attrName>
                                        </p:attrNameLst>
                                      </p:cBhvr>
                                      <p:to>
                                        <p:strVal val="visible"/>
                                      </p:to>
                                    </p:set>
                                    <p:animEffect transition="in" filter="fade">
                                      <p:cBhvr>
                                        <p:cTn id="17" dur="2000"/>
                                        <p:tgtEl>
                                          <p:spTgt spid="1239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23907">
                                            <p:txEl>
                                              <p:pRg st="4" end="4"/>
                                            </p:txEl>
                                          </p:spTgt>
                                        </p:tgtEl>
                                        <p:attrNameLst>
                                          <p:attrName>style.visibility</p:attrName>
                                        </p:attrNameLst>
                                      </p:cBhvr>
                                      <p:to>
                                        <p:strVal val="visible"/>
                                      </p:to>
                                    </p:set>
                                    <p:animEffect transition="in" filter="fade">
                                      <p:cBhvr>
                                        <p:cTn id="22" dur="2000"/>
                                        <p:tgtEl>
                                          <p:spTgt spid="1239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3907">
                                            <p:txEl>
                                              <p:pRg st="5" end="5"/>
                                            </p:txEl>
                                          </p:spTgt>
                                        </p:tgtEl>
                                        <p:attrNameLst>
                                          <p:attrName>style.visibility</p:attrName>
                                        </p:attrNameLst>
                                      </p:cBhvr>
                                      <p:to>
                                        <p:strVal val="visible"/>
                                      </p:to>
                                    </p:set>
                                    <p:animEffect transition="in" filter="fade">
                                      <p:cBhvr>
                                        <p:cTn id="27" dur="2000"/>
                                        <p:tgtEl>
                                          <p:spTgt spid="12390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3907">
                                            <p:txEl>
                                              <p:pRg st="6" end="6"/>
                                            </p:txEl>
                                          </p:spTgt>
                                        </p:tgtEl>
                                        <p:attrNameLst>
                                          <p:attrName>style.visibility</p:attrName>
                                        </p:attrNameLst>
                                      </p:cBhvr>
                                      <p:to>
                                        <p:strVal val="visible"/>
                                      </p:to>
                                    </p:set>
                                    <p:animEffect transition="in" filter="fade">
                                      <p:cBhvr>
                                        <p:cTn id="32" dur="2000"/>
                                        <p:tgtEl>
                                          <p:spTgt spid="123907">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23907">
                                            <p:txEl>
                                              <p:pRg st="7" end="7"/>
                                            </p:txEl>
                                          </p:spTgt>
                                        </p:tgtEl>
                                        <p:attrNameLst>
                                          <p:attrName>style.visibility</p:attrName>
                                        </p:attrNameLst>
                                      </p:cBhvr>
                                      <p:to>
                                        <p:strVal val="visible"/>
                                      </p:to>
                                    </p:set>
                                    <p:animEffect transition="in" filter="fade">
                                      <p:cBhvr>
                                        <p:cTn id="37" dur="2000"/>
                                        <p:tgtEl>
                                          <p:spTgt spid="123907">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23907">
                                            <p:txEl>
                                              <p:pRg st="8" end="8"/>
                                            </p:txEl>
                                          </p:spTgt>
                                        </p:tgtEl>
                                        <p:attrNameLst>
                                          <p:attrName>style.visibility</p:attrName>
                                        </p:attrNameLst>
                                      </p:cBhvr>
                                      <p:to>
                                        <p:strVal val="visible"/>
                                      </p:to>
                                    </p:set>
                                    <p:animEffect transition="in" filter="fade">
                                      <p:cBhvr>
                                        <p:cTn id="42" dur="2000"/>
                                        <p:tgtEl>
                                          <p:spTgt spid="1239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77056" y="260648"/>
            <a:ext cx="7918450" cy="504056"/>
          </a:xfrm>
        </p:spPr>
        <p:txBody>
          <a:bodyPr/>
          <a:lstStyle/>
          <a:p>
            <a:pPr eaLnBrk="1" hangingPunct="1">
              <a:defRPr/>
            </a:pPr>
            <a:r>
              <a:rPr lang="en-GB" altLang="ja-JP" dirty="0"/>
              <a:t>What do we want?</a:t>
            </a:r>
          </a:p>
        </p:txBody>
      </p:sp>
      <p:sp>
        <p:nvSpPr>
          <p:cNvPr id="51203" name="Rectangle 3"/>
          <p:cNvSpPr>
            <a:spLocks noGrp="1" noChangeArrowheads="1"/>
          </p:cNvSpPr>
          <p:nvPr>
            <p:ph idx="1"/>
          </p:nvPr>
        </p:nvSpPr>
        <p:spPr>
          <a:xfrm>
            <a:off x="577057" y="1268761"/>
            <a:ext cx="7918450" cy="4536504"/>
          </a:xfrm>
        </p:spPr>
        <p:txBody>
          <a:bodyPr/>
          <a:lstStyle/>
          <a:p>
            <a:pPr>
              <a:lnSpc>
                <a:spcPct val="130000"/>
              </a:lnSpc>
              <a:defRPr/>
            </a:pPr>
            <a:r>
              <a:rPr lang="en-GB" altLang="ja-JP" dirty="0">
                <a:latin typeface="+mj-lt"/>
              </a:rPr>
              <a:t>Overall: a high quality inventory of anthropogenic emissions and removals of greenhouse gases that is credible &amp; convincing </a:t>
            </a:r>
          </a:p>
          <a:p>
            <a:pPr eaLnBrk="1" hangingPunct="1">
              <a:lnSpc>
                <a:spcPct val="130000"/>
              </a:lnSpc>
              <a:buFont typeface="Wingdings" panose="05000000000000000000" pitchFamily="2" charset="2"/>
              <a:buChar char="§"/>
              <a:defRPr/>
            </a:pPr>
            <a:endParaRPr lang="en-GB" altLang="ja-JP" dirty="0">
              <a:latin typeface="+mj-lt"/>
            </a:endParaRPr>
          </a:p>
          <a:p>
            <a:pPr>
              <a:lnSpc>
                <a:spcPct val="130000"/>
              </a:lnSpc>
              <a:defRPr/>
            </a:pPr>
            <a:r>
              <a:rPr lang="en-GB" altLang="ja-JP" dirty="0">
                <a:latin typeface="+mj-lt"/>
              </a:rPr>
              <a:t>Indicators of quality:</a:t>
            </a:r>
          </a:p>
          <a:p>
            <a:pPr marL="539750">
              <a:lnSpc>
                <a:spcPct val="130000"/>
              </a:lnSpc>
              <a:buFontTx/>
              <a:buChar char="-"/>
              <a:defRPr/>
            </a:pPr>
            <a:r>
              <a:rPr lang="en-GB" altLang="ja-JP" dirty="0">
                <a:latin typeface="+mj-lt"/>
                <a:ea typeface="+mn-ea"/>
                <a:cs typeface="+mn-cs"/>
              </a:rPr>
              <a:t>Transparency</a:t>
            </a:r>
            <a:endParaRPr lang="en-GB" altLang="ja-JP" dirty="0">
              <a:latin typeface="+mj-lt"/>
            </a:endParaRPr>
          </a:p>
          <a:p>
            <a:pPr marL="539750">
              <a:lnSpc>
                <a:spcPct val="130000"/>
              </a:lnSpc>
              <a:buFontTx/>
              <a:buChar char="-"/>
              <a:defRPr/>
            </a:pPr>
            <a:r>
              <a:rPr lang="en-GB" altLang="ja-JP" dirty="0">
                <a:latin typeface="+mj-lt"/>
                <a:ea typeface="+mn-ea"/>
                <a:cs typeface="+mn-cs"/>
              </a:rPr>
              <a:t>Completeness</a:t>
            </a:r>
            <a:endParaRPr lang="en-GB" altLang="ja-JP" dirty="0">
              <a:latin typeface="+mj-lt"/>
            </a:endParaRPr>
          </a:p>
          <a:p>
            <a:pPr marL="539750">
              <a:lnSpc>
                <a:spcPct val="130000"/>
              </a:lnSpc>
              <a:buFontTx/>
              <a:buChar char="-"/>
              <a:defRPr/>
            </a:pPr>
            <a:r>
              <a:rPr lang="en-GB" altLang="ja-JP" dirty="0">
                <a:latin typeface="+mj-lt"/>
                <a:ea typeface="+mn-ea"/>
                <a:cs typeface="+mn-cs"/>
              </a:rPr>
              <a:t>Consistency</a:t>
            </a:r>
            <a:endParaRPr lang="en-GB" altLang="ja-JP" dirty="0">
              <a:latin typeface="+mj-lt"/>
            </a:endParaRPr>
          </a:p>
          <a:p>
            <a:pPr marL="539750">
              <a:lnSpc>
                <a:spcPct val="130000"/>
              </a:lnSpc>
              <a:buFontTx/>
              <a:buChar char="-"/>
              <a:defRPr/>
            </a:pPr>
            <a:r>
              <a:rPr lang="en-GB" altLang="ja-JP" dirty="0">
                <a:latin typeface="+mj-lt"/>
                <a:ea typeface="+mn-ea"/>
                <a:cs typeface="+mn-cs"/>
              </a:rPr>
              <a:t>Comparability</a:t>
            </a:r>
            <a:endParaRPr lang="en-GB" altLang="ja-JP" dirty="0">
              <a:latin typeface="+mj-lt"/>
            </a:endParaRPr>
          </a:p>
          <a:p>
            <a:pPr marL="539750">
              <a:lnSpc>
                <a:spcPct val="130000"/>
              </a:lnSpc>
              <a:buFontTx/>
              <a:buChar char="-"/>
              <a:defRPr/>
            </a:pPr>
            <a:r>
              <a:rPr lang="en-GB" altLang="ja-JP" dirty="0">
                <a:latin typeface="+mj-lt"/>
                <a:ea typeface="+mn-ea"/>
                <a:cs typeface="+mn-cs"/>
              </a:rPr>
              <a:t>Accuracy</a:t>
            </a:r>
          </a:p>
        </p:txBody>
      </p:sp>
      <p:sp>
        <p:nvSpPr>
          <p:cNvPr id="4" name="Rectangle 3"/>
          <p:cNvSpPr/>
          <p:nvPr/>
        </p:nvSpPr>
        <p:spPr>
          <a:xfrm>
            <a:off x="8244408" y="6291753"/>
            <a:ext cx="288032" cy="323165"/>
          </a:xfrm>
          <a:prstGeom prst="rect">
            <a:avLst/>
          </a:prstGeom>
        </p:spPr>
        <p:txBody>
          <a:bodyPr wrap="square">
            <a:spAutoFit/>
          </a:bodyPr>
          <a:lstStyle/>
          <a:p>
            <a:fld id="{AAEF72BF-65D0-402F-936E-810A03B388F7}" type="slidenum">
              <a:rPr lang="en-US" altLang="en-US">
                <a:solidFill>
                  <a:prstClr val="black"/>
                </a:solidFill>
                <a:cs typeface="Arial"/>
              </a:rPr>
              <a:pPr/>
              <a:t>3</a:t>
            </a:fld>
            <a:endParaRPr lang="en-US" dirty="0"/>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8675023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3">
                                            <p:txEl>
                                              <p:pRg st="2" end="2"/>
                                            </p:txEl>
                                          </p:spTgt>
                                        </p:tgtEl>
                                        <p:attrNameLst>
                                          <p:attrName>style.visibility</p:attrName>
                                        </p:attrNameLst>
                                      </p:cBhvr>
                                      <p:to>
                                        <p:strVal val="visible"/>
                                      </p:to>
                                    </p:set>
                                    <p:animEffect transition="in" filter="fade">
                                      <p:cBhvr>
                                        <p:cTn id="7" dur="500"/>
                                        <p:tgtEl>
                                          <p:spTgt spid="512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03">
                                            <p:txEl>
                                              <p:pRg st="3" end="3"/>
                                            </p:txEl>
                                          </p:spTgt>
                                        </p:tgtEl>
                                        <p:attrNameLst>
                                          <p:attrName>style.visibility</p:attrName>
                                        </p:attrNameLst>
                                      </p:cBhvr>
                                      <p:to>
                                        <p:strVal val="visible"/>
                                      </p:to>
                                    </p:set>
                                    <p:animEffect transition="in" filter="fade">
                                      <p:cBhvr>
                                        <p:cTn id="12" dur="500"/>
                                        <p:tgtEl>
                                          <p:spTgt spid="5120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animEffect transition="in" filter="fade">
                                      <p:cBhvr>
                                        <p:cTn id="17" dur="500"/>
                                        <p:tgtEl>
                                          <p:spTgt spid="512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03">
                                            <p:txEl>
                                              <p:pRg st="5" end="5"/>
                                            </p:txEl>
                                          </p:spTgt>
                                        </p:tgtEl>
                                        <p:attrNameLst>
                                          <p:attrName>style.visibility</p:attrName>
                                        </p:attrNameLst>
                                      </p:cBhvr>
                                      <p:to>
                                        <p:strVal val="visible"/>
                                      </p:to>
                                    </p:set>
                                    <p:animEffect transition="in" filter="fade">
                                      <p:cBhvr>
                                        <p:cTn id="22" dur="500"/>
                                        <p:tgtEl>
                                          <p:spTgt spid="5120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03">
                                            <p:txEl>
                                              <p:pRg st="6" end="6"/>
                                            </p:txEl>
                                          </p:spTgt>
                                        </p:tgtEl>
                                        <p:attrNameLst>
                                          <p:attrName>style.visibility</p:attrName>
                                        </p:attrNameLst>
                                      </p:cBhvr>
                                      <p:to>
                                        <p:strVal val="visible"/>
                                      </p:to>
                                    </p:set>
                                    <p:animEffect transition="in" filter="fade">
                                      <p:cBhvr>
                                        <p:cTn id="27" dur="500"/>
                                        <p:tgtEl>
                                          <p:spTgt spid="5120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03">
                                            <p:txEl>
                                              <p:pRg st="7" end="7"/>
                                            </p:txEl>
                                          </p:spTgt>
                                        </p:tgtEl>
                                        <p:attrNameLst>
                                          <p:attrName>style.visibility</p:attrName>
                                        </p:attrNameLst>
                                      </p:cBhvr>
                                      <p:to>
                                        <p:strVal val="visible"/>
                                      </p:to>
                                    </p:set>
                                    <p:animEffect transition="in" filter="fade">
                                      <p:cBhvr>
                                        <p:cTn id="32" dur="5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ea typeface="ＭＳ Ｐゴシック" pitchFamily="34" charset="-128"/>
              </a:rPr>
              <a:t>Thank you</a:t>
            </a:r>
            <a:endParaRPr lang="en-US" sz="3600" dirty="0"/>
          </a:p>
        </p:txBody>
      </p:sp>
      <p:sp>
        <p:nvSpPr>
          <p:cNvPr id="3" name="Rectangle 36"/>
          <p:cNvSpPr>
            <a:spLocks noGrp="1" noChangeArrowheads="1"/>
          </p:cNvSpPr>
          <p:nvPr>
            <p:ph type="dt" sz="quarter" idx="4294967295"/>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dirty="0"/>
              <a:t>Training Materials for National Greenhouse Gas Inventories</a:t>
            </a:r>
            <a:endParaRPr lang="de-DE" altLang="en-US" sz="1200" dirty="0"/>
          </a:p>
        </p:txBody>
      </p:sp>
      <p:sp>
        <p:nvSpPr>
          <p:cNvPr id="4" name="Rectangle 37"/>
          <p:cNvSpPr>
            <a:spLocks noGrp="1" noChangeArrowheads="1"/>
          </p:cNvSpPr>
          <p:nvPr>
            <p:ph type="ftr" sz="quarter" idx="4294967295"/>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5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5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5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15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1" i="0" dirty="0"/>
              <a:t>Consultative Group of Experts (CGE)</a:t>
            </a:r>
            <a:endParaRPr lang="de-DE" altLang="en-US" sz="1200" b="1" i="0" dirty="0"/>
          </a:p>
        </p:txBody>
      </p:sp>
    </p:spTree>
    <p:extLst>
      <p:ext uri="{BB962C8B-B14F-4D97-AF65-F5344CB8AC3E}">
        <p14:creationId xmlns:p14="http://schemas.microsoft.com/office/powerpoint/2010/main" val="160520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3990" y="260648"/>
            <a:ext cx="7918450" cy="50405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zh-CN" dirty="0"/>
              <a:t>Transparency</a:t>
            </a:r>
          </a:p>
        </p:txBody>
      </p:sp>
      <p:sp>
        <p:nvSpPr>
          <p:cNvPr id="20483" name="Rectangle 3"/>
          <p:cNvSpPr>
            <a:spLocks noGrp="1" noChangeArrowheads="1"/>
          </p:cNvSpPr>
          <p:nvPr>
            <p:ph idx="1"/>
          </p:nvPr>
        </p:nvSpPr>
        <p:spPr>
          <a:xfrm>
            <a:off x="595313" y="1225550"/>
            <a:ext cx="7962900" cy="4900613"/>
          </a:xfrm>
        </p:spPr>
        <p:txBody>
          <a:bodyPr/>
          <a:lstStyle/>
          <a:p>
            <a:pPr>
              <a:lnSpc>
                <a:spcPct val="130000"/>
              </a:lnSpc>
              <a:defRPr/>
            </a:pPr>
            <a:r>
              <a:rPr lang="en-GB" altLang="zh-CN" dirty="0">
                <a:latin typeface="+mn-lt"/>
                <a:ea typeface="SimSun" pitchFamily="2" charset="-122"/>
              </a:rPr>
              <a:t>There is sufficient and clear documentation such that individuals or groups other than the inventory compilers can understand how the inventory was compiled and can assure themselves it meets the </a:t>
            </a:r>
            <a:r>
              <a:rPr lang="en-GB" altLang="zh-CN" i="1" dirty="0">
                <a:latin typeface="+mn-lt"/>
                <a:ea typeface="SimSun" pitchFamily="2" charset="-122"/>
              </a:rPr>
              <a:t>good practice</a:t>
            </a:r>
            <a:r>
              <a:rPr lang="en-GB" altLang="zh-CN" dirty="0">
                <a:latin typeface="+mn-lt"/>
                <a:ea typeface="SimSun" pitchFamily="2" charset="-122"/>
              </a:rPr>
              <a:t> requirements for national greenhouse gas emissions inventories. </a:t>
            </a:r>
          </a:p>
          <a:p>
            <a:pPr>
              <a:lnSpc>
                <a:spcPct val="130000"/>
              </a:lnSpc>
              <a:defRPr/>
            </a:pPr>
            <a:endParaRPr lang="en-GB" altLang="zh-CN" i="1" u="sng" dirty="0">
              <a:solidFill>
                <a:schemeClr val="tx2">
                  <a:lumMod val="75000"/>
                </a:schemeClr>
              </a:solidFill>
              <a:ea typeface="SimSun" pitchFamily="2" charset="-122"/>
            </a:endParaRPr>
          </a:p>
          <a:p>
            <a:pPr>
              <a:lnSpc>
                <a:spcPct val="130000"/>
              </a:lnSpc>
              <a:defRPr/>
            </a:pPr>
            <a:r>
              <a:rPr lang="en-GB" altLang="zh-CN" b="1" i="1" u="sng" dirty="0">
                <a:solidFill>
                  <a:schemeClr val="tx2"/>
                </a:solidFill>
                <a:latin typeface="+mj-lt"/>
                <a:ea typeface="+mj-ea"/>
                <a:cs typeface="+mj-cs"/>
              </a:rPr>
              <a:t>Relevant chapters in the 2006 IPCC Guidelines</a:t>
            </a:r>
          </a:p>
          <a:p>
            <a:pPr marL="539750">
              <a:lnSpc>
                <a:spcPct val="130000"/>
              </a:lnSpc>
              <a:buFontTx/>
              <a:buChar char="-"/>
              <a:defRPr/>
            </a:pPr>
            <a:r>
              <a:rPr lang="en-GB" altLang="zh-CN" dirty="0">
                <a:latin typeface="+mn-lt"/>
                <a:ea typeface="SimSun" pitchFamily="2" charset="-122"/>
              </a:rPr>
              <a:t>Chapter 8, Reporting Guidance and Tables, of Volume 1</a:t>
            </a:r>
          </a:p>
          <a:p>
            <a:pPr marL="539750">
              <a:lnSpc>
                <a:spcPct val="130000"/>
              </a:lnSpc>
              <a:buFontTx/>
              <a:buChar char="-"/>
              <a:defRPr/>
            </a:pPr>
            <a:r>
              <a:rPr lang="en-GB" altLang="zh-CN" dirty="0">
                <a:latin typeface="+mn-lt"/>
                <a:ea typeface="SimSun" pitchFamily="2" charset="-122"/>
              </a:rPr>
              <a:t>Chapter 6, QA/QC and Verification, of Volume 1</a:t>
            </a:r>
          </a:p>
          <a:p>
            <a:pPr marL="539750">
              <a:lnSpc>
                <a:spcPct val="130000"/>
              </a:lnSpc>
              <a:buFontTx/>
              <a:buChar char="-"/>
              <a:defRPr/>
            </a:pPr>
            <a:r>
              <a:rPr lang="en-GB" altLang="zh-CN" dirty="0">
                <a:latin typeface="+mn-lt"/>
                <a:ea typeface="SimSun" pitchFamily="2" charset="-122"/>
              </a:rPr>
              <a:t>respective chapters (sectoral guidance) of Volumes 2-5</a:t>
            </a:r>
          </a:p>
        </p:txBody>
      </p:sp>
      <p:sp>
        <p:nvSpPr>
          <p:cNvPr id="4" name="Rectangle 3"/>
          <p:cNvSpPr/>
          <p:nvPr/>
        </p:nvSpPr>
        <p:spPr>
          <a:xfrm>
            <a:off x="8244408" y="6291753"/>
            <a:ext cx="288032" cy="323165"/>
          </a:xfrm>
          <a:prstGeom prst="rect">
            <a:avLst/>
          </a:prstGeom>
        </p:spPr>
        <p:txBody>
          <a:bodyPr wrap="square">
            <a:spAutoFit/>
          </a:bodyPr>
          <a:lstStyle/>
          <a:p>
            <a:r>
              <a:rPr lang="en-US" dirty="0"/>
              <a:t>4</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3112364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85788" y="44624"/>
            <a:ext cx="7918450" cy="10080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zh-CN" dirty="0"/>
              <a:t>Completeness</a:t>
            </a:r>
          </a:p>
        </p:txBody>
      </p:sp>
      <p:sp>
        <p:nvSpPr>
          <p:cNvPr id="20483" name="Rectangle 3"/>
          <p:cNvSpPr>
            <a:spLocks noGrp="1" noChangeArrowheads="1"/>
          </p:cNvSpPr>
          <p:nvPr>
            <p:ph idx="1"/>
          </p:nvPr>
        </p:nvSpPr>
        <p:spPr>
          <a:xfrm>
            <a:off x="585788" y="1268760"/>
            <a:ext cx="7918450" cy="4525963"/>
          </a:xfrm>
        </p:spPr>
        <p:txBody>
          <a:bodyPr/>
          <a:lstStyle/>
          <a:p>
            <a:pPr>
              <a:lnSpc>
                <a:spcPct val="130000"/>
              </a:lnSpc>
              <a:defRPr/>
            </a:pPr>
            <a:r>
              <a:rPr lang="en-GB" altLang="zh-CN" dirty="0">
                <a:latin typeface="+mn-lt"/>
                <a:ea typeface="SimSun" pitchFamily="2" charset="-122"/>
              </a:rPr>
              <a:t>Estimates are reported for all relevant categories of sources and sinks, and gases. Geographic areas within the scope of the national greenhouse gas inventory are recommended in these </a:t>
            </a:r>
            <a:r>
              <a:rPr lang="en-GB" altLang="zh-CN" i="1" dirty="0">
                <a:latin typeface="+mn-lt"/>
                <a:ea typeface="SimSun" pitchFamily="2" charset="-122"/>
              </a:rPr>
              <a:t>Guidelines</a:t>
            </a:r>
            <a:r>
              <a:rPr lang="en-GB" altLang="zh-CN" dirty="0">
                <a:latin typeface="+mn-lt"/>
                <a:ea typeface="SimSun" pitchFamily="2" charset="-122"/>
              </a:rPr>
              <a:t>. Where elements are missing their absence should be clearly documented together with a justification for exclusion.</a:t>
            </a:r>
          </a:p>
          <a:p>
            <a:pPr>
              <a:lnSpc>
                <a:spcPct val="130000"/>
              </a:lnSpc>
              <a:defRPr/>
            </a:pPr>
            <a:endParaRPr lang="en-GB" altLang="zh-CN" i="1" u="sng" dirty="0">
              <a:solidFill>
                <a:srgbClr val="C00000"/>
              </a:solidFill>
              <a:ea typeface="SimSun" pitchFamily="2" charset="-122"/>
            </a:endParaRPr>
          </a:p>
          <a:p>
            <a:pPr>
              <a:lnSpc>
                <a:spcPct val="130000"/>
              </a:lnSpc>
              <a:defRPr/>
            </a:pPr>
            <a:r>
              <a:rPr lang="en-GB" altLang="zh-CN" b="1" i="1" u="sng" dirty="0">
                <a:solidFill>
                  <a:schemeClr val="tx2"/>
                </a:solidFill>
                <a:latin typeface="+mj-lt"/>
                <a:ea typeface="+mj-ea"/>
                <a:cs typeface="+mj-cs"/>
              </a:rPr>
              <a:t>Relevant chapters in the 2006 IPCC Guidelines</a:t>
            </a:r>
          </a:p>
          <a:p>
            <a:pPr marL="539750">
              <a:lnSpc>
                <a:spcPct val="130000"/>
              </a:lnSpc>
              <a:buFontTx/>
              <a:buChar char="-"/>
              <a:defRPr/>
            </a:pPr>
            <a:r>
              <a:rPr lang="en-GB" altLang="zh-CN" dirty="0">
                <a:latin typeface="+mn-lt"/>
                <a:ea typeface="SimSun" pitchFamily="2" charset="-122"/>
              </a:rPr>
              <a:t>Chapter 8, Reporting Guidance and Tables, of Volume 1</a:t>
            </a:r>
          </a:p>
          <a:p>
            <a:pPr marL="539750">
              <a:lnSpc>
                <a:spcPct val="130000"/>
              </a:lnSpc>
              <a:buFontTx/>
              <a:buChar char="-"/>
              <a:defRPr/>
            </a:pPr>
            <a:r>
              <a:rPr lang="en-GB" altLang="zh-CN" dirty="0">
                <a:latin typeface="+mn-lt"/>
                <a:ea typeface="SimSun" pitchFamily="2" charset="-122"/>
              </a:rPr>
              <a:t>respective chapters (sectoral guidance) of Volumes 2-5.</a:t>
            </a:r>
          </a:p>
        </p:txBody>
      </p:sp>
      <p:sp>
        <p:nvSpPr>
          <p:cNvPr id="4" name="Rectangle 3"/>
          <p:cNvSpPr/>
          <p:nvPr/>
        </p:nvSpPr>
        <p:spPr>
          <a:xfrm>
            <a:off x="8244408" y="6291753"/>
            <a:ext cx="288032" cy="323165"/>
          </a:xfrm>
          <a:prstGeom prst="rect">
            <a:avLst/>
          </a:prstGeom>
        </p:spPr>
        <p:txBody>
          <a:bodyPr wrap="square">
            <a:spAutoFit/>
          </a:bodyPr>
          <a:lstStyle/>
          <a:p>
            <a:r>
              <a:rPr lang="en-US" dirty="0"/>
              <a:t>5</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11789939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46112" y="44624"/>
            <a:ext cx="7918450" cy="100806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altLang="zh-CN" dirty="0"/>
              <a:t>Consistency</a:t>
            </a:r>
          </a:p>
        </p:txBody>
      </p:sp>
      <p:sp>
        <p:nvSpPr>
          <p:cNvPr id="22531" name="Rectangle 3"/>
          <p:cNvSpPr>
            <a:spLocks noGrp="1" noChangeArrowheads="1"/>
          </p:cNvSpPr>
          <p:nvPr>
            <p:ph idx="1"/>
          </p:nvPr>
        </p:nvSpPr>
        <p:spPr>
          <a:xfrm>
            <a:off x="523875" y="1244600"/>
            <a:ext cx="8162925" cy="5032375"/>
          </a:xfrm>
        </p:spPr>
        <p:txBody>
          <a:bodyPr/>
          <a:lstStyle/>
          <a:p>
            <a:pPr>
              <a:lnSpc>
                <a:spcPct val="130000"/>
              </a:lnSpc>
              <a:defRPr/>
            </a:pPr>
            <a:r>
              <a:rPr lang="en-GB" altLang="zh-CN" dirty="0">
                <a:latin typeface="+mn-lt"/>
                <a:ea typeface="SimSun" pitchFamily="2" charset="-122"/>
              </a:rPr>
              <a:t>Estimates for different inventory years, gases and categories are made in such a way that differences in the results between years and categories reflect real differences in emissions. Inventory annual trends, as far as possible, should be calculated using the same method and data sources in all years and should aim to reflect the real annual fluctuations in emissions or removals and not be subject to changes resulting from methodological differences. </a:t>
            </a:r>
          </a:p>
          <a:p>
            <a:pPr>
              <a:lnSpc>
                <a:spcPct val="130000"/>
              </a:lnSpc>
              <a:defRPr/>
            </a:pPr>
            <a:endParaRPr lang="en-GB" altLang="zh-CN" i="1" u="sng" dirty="0">
              <a:solidFill>
                <a:srgbClr val="C00000"/>
              </a:solidFill>
              <a:ea typeface="SimSun" pitchFamily="2" charset="-122"/>
            </a:endParaRPr>
          </a:p>
          <a:p>
            <a:pPr>
              <a:lnSpc>
                <a:spcPct val="130000"/>
              </a:lnSpc>
              <a:defRPr/>
            </a:pPr>
            <a:r>
              <a:rPr lang="en-GB" altLang="zh-CN" b="1" i="1" u="sng" dirty="0">
                <a:solidFill>
                  <a:schemeClr val="tx2"/>
                </a:solidFill>
                <a:latin typeface="+mj-lt"/>
                <a:ea typeface="+mj-ea"/>
                <a:cs typeface="+mj-cs"/>
              </a:rPr>
              <a:t>Relevant chapters in the 2006 IPCC Guidelines</a:t>
            </a:r>
          </a:p>
          <a:p>
            <a:pPr marL="539750">
              <a:lnSpc>
                <a:spcPct val="130000"/>
              </a:lnSpc>
              <a:buFontTx/>
              <a:buChar char="-"/>
              <a:defRPr/>
            </a:pPr>
            <a:r>
              <a:rPr lang="en-GB" altLang="zh-CN" dirty="0">
                <a:latin typeface="+mn-lt"/>
                <a:ea typeface="SimSun" pitchFamily="2" charset="-122"/>
              </a:rPr>
              <a:t>Chapter 2: Approaches to Data Collection, of Volume 1</a:t>
            </a:r>
          </a:p>
          <a:p>
            <a:pPr marL="539750">
              <a:lnSpc>
                <a:spcPct val="130000"/>
              </a:lnSpc>
              <a:buFontTx/>
              <a:buChar char="-"/>
              <a:defRPr/>
            </a:pPr>
            <a:r>
              <a:rPr lang="en-GB" altLang="zh-CN" dirty="0">
                <a:latin typeface="+mn-lt"/>
                <a:ea typeface="SimSun" pitchFamily="2" charset="-122"/>
              </a:rPr>
              <a:t>Chapter 4: Methodological Choice and Identification of Key Categories, of Volume 1</a:t>
            </a:r>
          </a:p>
          <a:p>
            <a:pPr marL="539750">
              <a:lnSpc>
                <a:spcPct val="130000"/>
              </a:lnSpc>
              <a:buFontTx/>
              <a:buChar char="-"/>
              <a:defRPr/>
            </a:pPr>
            <a:r>
              <a:rPr lang="en-GB" altLang="zh-CN" dirty="0">
                <a:latin typeface="+mn-lt"/>
                <a:ea typeface="SimSun" pitchFamily="2" charset="-122"/>
              </a:rPr>
              <a:t>Chapter 5: Time Series Consistency, of Volume 1</a:t>
            </a:r>
          </a:p>
        </p:txBody>
      </p:sp>
      <p:sp>
        <p:nvSpPr>
          <p:cNvPr id="4" name="Rectangle 3"/>
          <p:cNvSpPr/>
          <p:nvPr/>
        </p:nvSpPr>
        <p:spPr>
          <a:xfrm>
            <a:off x="8244408" y="6291753"/>
            <a:ext cx="288032" cy="323165"/>
          </a:xfrm>
          <a:prstGeom prst="rect">
            <a:avLst/>
          </a:prstGeom>
        </p:spPr>
        <p:txBody>
          <a:bodyPr wrap="square">
            <a:spAutoFit/>
          </a:bodyPr>
          <a:lstStyle/>
          <a:p>
            <a:r>
              <a:rPr lang="en-US" dirty="0"/>
              <a:t>6</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6939110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54050" y="44624"/>
            <a:ext cx="7918450" cy="1008062"/>
          </a:xfrm>
        </p:spPr>
        <p:txBody>
          <a:bodyPr/>
          <a:lstStyle/>
          <a:p>
            <a:pPr eaLnBrk="1" hangingPunct="1">
              <a:defRPr/>
            </a:pPr>
            <a:r>
              <a:rPr lang="en-GB" altLang="zh-CN" dirty="0"/>
              <a:t>Comparability</a:t>
            </a:r>
          </a:p>
        </p:txBody>
      </p:sp>
      <p:sp>
        <p:nvSpPr>
          <p:cNvPr id="23555" name="Rectangle 3"/>
          <p:cNvSpPr>
            <a:spLocks noGrp="1" noChangeArrowheads="1"/>
          </p:cNvSpPr>
          <p:nvPr>
            <p:ph idx="1"/>
          </p:nvPr>
        </p:nvSpPr>
        <p:spPr>
          <a:xfrm>
            <a:off x="653678" y="1268760"/>
            <a:ext cx="7878762" cy="4525963"/>
          </a:xfrm>
        </p:spPr>
        <p:txBody>
          <a:bodyPr/>
          <a:lstStyle/>
          <a:p>
            <a:pPr>
              <a:lnSpc>
                <a:spcPct val="130000"/>
              </a:lnSpc>
              <a:defRPr/>
            </a:pPr>
            <a:r>
              <a:rPr lang="en-GB" altLang="zh-CN" dirty="0">
                <a:ea typeface="SimSun" pitchFamily="2" charset="-122"/>
              </a:rPr>
              <a:t>The national greenhouse gas inventory is reported in a way that allows it to be compared with national greenhouse gas inventories for other countries. This comparability should be reflected in appropriate choice of key categories and in the use of the reporting guidance and tables and use of the classification and definition of categories of emissions and removals.</a:t>
            </a:r>
          </a:p>
          <a:p>
            <a:pPr>
              <a:lnSpc>
                <a:spcPct val="130000"/>
              </a:lnSpc>
              <a:defRPr/>
            </a:pPr>
            <a:endParaRPr lang="en-GB" altLang="zh-CN" i="1" u="sng" dirty="0">
              <a:solidFill>
                <a:srgbClr val="C00000"/>
              </a:solidFill>
              <a:ea typeface="SimSun" pitchFamily="2" charset="-122"/>
            </a:endParaRPr>
          </a:p>
          <a:p>
            <a:pPr>
              <a:lnSpc>
                <a:spcPct val="130000"/>
              </a:lnSpc>
              <a:defRPr/>
            </a:pPr>
            <a:r>
              <a:rPr lang="en-GB" altLang="zh-CN" b="1" i="1" u="sng" dirty="0">
                <a:solidFill>
                  <a:schemeClr val="tx2"/>
                </a:solidFill>
                <a:latin typeface="+mj-lt"/>
                <a:ea typeface="+mj-ea"/>
                <a:cs typeface="+mj-cs"/>
              </a:rPr>
              <a:t>Relevant chapters in the 2006 IPCC Guidelines</a:t>
            </a:r>
          </a:p>
          <a:p>
            <a:pPr marL="539750">
              <a:lnSpc>
                <a:spcPct val="130000"/>
              </a:lnSpc>
              <a:buFontTx/>
              <a:buChar char="-"/>
              <a:defRPr/>
            </a:pPr>
            <a:r>
              <a:rPr lang="en-GB" altLang="zh-CN" dirty="0">
                <a:ea typeface="SimSun" pitchFamily="2" charset="-122"/>
              </a:rPr>
              <a:t>Chapter 8, Reporting Guidance and Tables, of Volume 1</a:t>
            </a:r>
          </a:p>
          <a:p>
            <a:pPr>
              <a:lnSpc>
                <a:spcPct val="130000"/>
              </a:lnSpc>
              <a:buFontTx/>
              <a:buChar char="-"/>
              <a:defRPr/>
            </a:pPr>
            <a:endParaRPr lang="en-GB" altLang="zh-CN" dirty="0">
              <a:ea typeface="SimSun" pitchFamily="2" charset="-122"/>
            </a:endParaRPr>
          </a:p>
        </p:txBody>
      </p:sp>
      <p:sp>
        <p:nvSpPr>
          <p:cNvPr id="4" name="Rectangle 3"/>
          <p:cNvSpPr/>
          <p:nvPr/>
        </p:nvSpPr>
        <p:spPr>
          <a:xfrm>
            <a:off x="8244408" y="6291753"/>
            <a:ext cx="288032" cy="323165"/>
          </a:xfrm>
          <a:prstGeom prst="rect">
            <a:avLst/>
          </a:prstGeom>
        </p:spPr>
        <p:txBody>
          <a:bodyPr wrap="square">
            <a:spAutoFit/>
          </a:bodyPr>
          <a:lstStyle/>
          <a:p>
            <a:r>
              <a:rPr lang="en-US" dirty="0"/>
              <a:t>7</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20596507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35013" y="44624"/>
            <a:ext cx="7918450" cy="1008062"/>
          </a:xfrm>
        </p:spPr>
        <p:txBody>
          <a:bodyPr/>
          <a:lstStyle/>
          <a:p>
            <a:pPr eaLnBrk="1" hangingPunct="1">
              <a:defRPr/>
            </a:pPr>
            <a:r>
              <a:rPr lang="en-GB" altLang="zh-CN" dirty="0"/>
              <a:t>Accuracy</a:t>
            </a:r>
          </a:p>
        </p:txBody>
      </p:sp>
      <p:sp>
        <p:nvSpPr>
          <p:cNvPr id="24579" name="Rectangle 3"/>
          <p:cNvSpPr>
            <a:spLocks noGrp="1" noChangeArrowheads="1"/>
          </p:cNvSpPr>
          <p:nvPr>
            <p:ph idx="1"/>
          </p:nvPr>
        </p:nvSpPr>
        <p:spPr>
          <a:xfrm>
            <a:off x="611560" y="1340768"/>
            <a:ext cx="7920880" cy="4525962"/>
          </a:xfrm>
        </p:spPr>
        <p:txBody>
          <a:bodyPr/>
          <a:lstStyle/>
          <a:p>
            <a:pPr>
              <a:lnSpc>
                <a:spcPct val="130000"/>
              </a:lnSpc>
              <a:defRPr/>
            </a:pPr>
            <a:r>
              <a:rPr lang="en-GB" altLang="zh-CN" dirty="0">
                <a:latin typeface="+mn-lt"/>
                <a:ea typeface="SimSun" pitchFamily="2" charset="-122"/>
              </a:rPr>
              <a:t>The national greenhouse gas inventory contains neither over- nor under-estimates so far as can be judged. This means making all endeavours to remove bias from the inventory estimates </a:t>
            </a:r>
          </a:p>
          <a:p>
            <a:pPr>
              <a:lnSpc>
                <a:spcPct val="130000"/>
              </a:lnSpc>
              <a:defRPr/>
            </a:pPr>
            <a:endParaRPr lang="en-GB" altLang="zh-CN" i="1" u="sng" dirty="0">
              <a:solidFill>
                <a:srgbClr val="C00000"/>
              </a:solidFill>
              <a:ea typeface="SimSun" pitchFamily="2" charset="-122"/>
            </a:endParaRPr>
          </a:p>
          <a:p>
            <a:pPr>
              <a:lnSpc>
                <a:spcPct val="130000"/>
              </a:lnSpc>
              <a:defRPr/>
            </a:pPr>
            <a:r>
              <a:rPr lang="en-GB" altLang="zh-CN" b="1" i="1" u="sng" dirty="0">
                <a:solidFill>
                  <a:schemeClr val="tx2"/>
                </a:solidFill>
                <a:latin typeface="+mj-lt"/>
                <a:ea typeface="+mj-ea"/>
                <a:cs typeface="+mj-cs"/>
              </a:rPr>
              <a:t>Relevant chapters in the 2006 IPCC Guidelines</a:t>
            </a:r>
          </a:p>
          <a:p>
            <a:pPr marL="539750">
              <a:lnSpc>
                <a:spcPct val="130000"/>
              </a:lnSpc>
              <a:buFontTx/>
              <a:buChar char="-"/>
              <a:defRPr/>
            </a:pPr>
            <a:r>
              <a:rPr lang="en-GB" altLang="zh-CN" dirty="0">
                <a:latin typeface="+mn-lt"/>
                <a:ea typeface="SimSun" pitchFamily="2" charset="-122"/>
              </a:rPr>
              <a:t>Chapter 2, Approaches to Data Collection, of Volume 1 </a:t>
            </a:r>
          </a:p>
          <a:p>
            <a:pPr marL="539750">
              <a:lnSpc>
                <a:spcPct val="130000"/>
              </a:lnSpc>
              <a:buFontTx/>
              <a:buChar char="-"/>
              <a:defRPr/>
            </a:pPr>
            <a:r>
              <a:rPr lang="en-GB" altLang="zh-CN" dirty="0">
                <a:latin typeface="+mn-lt"/>
                <a:ea typeface="SimSun" pitchFamily="2" charset="-122"/>
              </a:rPr>
              <a:t>Chapter 3, Uncertainties, of Volume 1 and respective chapters (sectoral guidance) of Volumes 2-5.</a:t>
            </a:r>
          </a:p>
        </p:txBody>
      </p:sp>
      <p:sp>
        <p:nvSpPr>
          <p:cNvPr id="4" name="Rectangle 3"/>
          <p:cNvSpPr/>
          <p:nvPr/>
        </p:nvSpPr>
        <p:spPr>
          <a:xfrm>
            <a:off x="8244408" y="6291753"/>
            <a:ext cx="288032" cy="323165"/>
          </a:xfrm>
          <a:prstGeom prst="rect">
            <a:avLst/>
          </a:prstGeom>
        </p:spPr>
        <p:txBody>
          <a:bodyPr wrap="square">
            <a:spAutoFit/>
          </a:bodyPr>
          <a:lstStyle/>
          <a:p>
            <a:r>
              <a:rPr lang="en-US" dirty="0"/>
              <a:t>8</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31672412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3990" y="116632"/>
            <a:ext cx="7918450" cy="1008062"/>
          </a:xfrm>
        </p:spPr>
        <p:txBody>
          <a:bodyPr/>
          <a:lstStyle/>
          <a:p>
            <a:pPr eaLnBrk="1" hangingPunct="1">
              <a:defRPr/>
            </a:pPr>
            <a:r>
              <a:rPr lang="en-GB" altLang="ja-JP" dirty="0"/>
              <a:t>Good</a:t>
            </a:r>
            <a:r>
              <a:rPr lang="en-GB" altLang="ja-JP" dirty="0">
                <a:latin typeface="+mj-lt"/>
                <a:ea typeface="MS PGothic" pitchFamily="50" charset="-128"/>
              </a:rPr>
              <a:t> Practice</a:t>
            </a:r>
          </a:p>
        </p:txBody>
      </p:sp>
      <p:sp>
        <p:nvSpPr>
          <p:cNvPr id="11267" name="Rectangle 3"/>
          <p:cNvSpPr>
            <a:spLocks noGrp="1" noChangeArrowheads="1"/>
          </p:cNvSpPr>
          <p:nvPr>
            <p:ph idx="1"/>
          </p:nvPr>
        </p:nvSpPr>
        <p:spPr>
          <a:xfrm>
            <a:off x="603572" y="1268760"/>
            <a:ext cx="7928868" cy="4525963"/>
          </a:xfrm>
        </p:spPr>
        <p:txBody>
          <a:bodyPr/>
          <a:lstStyle/>
          <a:p>
            <a:pPr>
              <a:lnSpc>
                <a:spcPct val="130000"/>
              </a:lnSpc>
              <a:defRPr/>
            </a:pPr>
            <a:r>
              <a:rPr lang="en-GB" altLang="zh-CN" dirty="0">
                <a:latin typeface="Arial" panose="020B0604020202020204" pitchFamily="34" charset="0"/>
                <a:ea typeface="SimSun" panose="02010600030101010101" pitchFamily="2" charset="-122"/>
              </a:rPr>
              <a:t>National inventories of anthropogenic greenhouse gas emissions and removals consistent with </a:t>
            </a:r>
            <a:r>
              <a:rPr lang="en-GB" altLang="zh-CN" b="1" i="1" u="sng" dirty="0">
                <a:solidFill>
                  <a:schemeClr val="tx2"/>
                </a:solidFill>
                <a:latin typeface="+mj-lt"/>
                <a:ea typeface="+mj-ea"/>
                <a:cs typeface="+mj-cs"/>
              </a:rPr>
              <a:t>good practice </a:t>
            </a:r>
            <a:r>
              <a:rPr lang="en-GB" altLang="zh-CN" dirty="0">
                <a:latin typeface="Arial" panose="020B0604020202020204" pitchFamily="34" charset="0"/>
                <a:ea typeface="SimSun" panose="02010600030101010101" pitchFamily="2" charset="-122"/>
              </a:rPr>
              <a:t>are those,</a:t>
            </a:r>
          </a:p>
          <a:p>
            <a:pPr marL="0" indent="0">
              <a:lnSpc>
                <a:spcPct val="130000"/>
              </a:lnSpc>
              <a:buNone/>
              <a:defRPr/>
            </a:pPr>
            <a:endParaRPr lang="en-GB" altLang="zh-CN" dirty="0">
              <a:latin typeface="Arial" panose="020B0604020202020204" pitchFamily="34" charset="0"/>
              <a:ea typeface="SimSun" panose="02010600030101010101" pitchFamily="2" charset="-122"/>
            </a:endParaRPr>
          </a:p>
          <a:p>
            <a:pPr marL="714375" indent="-444500">
              <a:lnSpc>
                <a:spcPct val="130000"/>
              </a:lnSpc>
              <a:buFontTx/>
              <a:buChar char="-"/>
              <a:defRPr/>
            </a:pPr>
            <a:r>
              <a:rPr lang="en-GB" altLang="zh-CN" dirty="0">
                <a:latin typeface="Arial" panose="020B0604020202020204" pitchFamily="34" charset="0"/>
                <a:ea typeface="SimSun" panose="02010600030101010101" pitchFamily="2" charset="-122"/>
              </a:rPr>
              <a:t>which </a:t>
            </a:r>
            <a:r>
              <a:rPr lang="en-GB" altLang="zh-CN" i="1" u="sng" dirty="0">
                <a:solidFill>
                  <a:schemeClr val="tx2"/>
                </a:solidFill>
                <a:latin typeface="+mj-lt"/>
                <a:ea typeface="+mj-ea"/>
                <a:cs typeface="+mj-cs"/>
              </a:rPr>
              <a:t>contain neither over- nor under</a:t>
            </a:r>
            <a:r>
              <a:rPr lang="en-GB" altLang="ja-JP" i="1" u="sng" dirty="0">
                <a:solidFill>
                  <a:schemeClr val="tx2"/>
                </a:solidFill>
                <a:latin typeface="+mj-lt"/>
                <a:ea typeface="+mj-ea"/>
                <a:cs typeface="+mj-cs"/>
              </a:rPr>
              <a:t>-</a:t>
            </a:r>
            <a:r>
              <a:rPr lang="en-GB" altLang="zh-CN" i="1" u="sng" dirty="0">
                <a:solidFill>
                  <a:schemeClr val="tx2"/>
                </a:solidFill>
                <a:latin typeface="+mj-lt"/>
                <a:ea typeface="+mj-ea"/>
                <a:cs typeface="+mj-cs"/>
              </a:rPr>
              <a:t>estimates so far as can be judged, </a:t>
            </a:r>
            <a:r>
              <a:rPr lang="en-GB" altLang="zh-CN" dirty="0">
                <a:latin typeface="Arial" panose="020B0604020202020204" pitchFamily="34" charset="0"/>
                <a:ea typeface="SimSun" panose="02010600030101010101" pitchFamily="2" charset="-122"/>
              </a:rPr>
              <a:t>and </a:t>
            </a:r>
          </a:p>
          <a:p>
            <a:pPr marL="714375" indent="-444500">
              <a:lnSpc>
                <a:spcPct val="130000"/>
              </a:lnSpc>
              <a:buFontTx/>
              <a:buChar char="-"/>
              <a:defRPr/>
            </a:pPr>
            <a:r>
              <a:rPr lang="en-GB" altLang="zh-CN" dirty="0">
                <a:latin typeface="Arial" panose="020B0604020202020204" pitchFamily="34" charset="0"/>
                <a:ea typeface="SimSun" panose="02010600030101010101" pitchFamily="2" charset="-122"/>
              </a:rPr>
              <a:t>in which</a:t>
            </a:r>
            <a:r>
              <a:rPr lang="en-GB" altLang="zh-CN" i="1" dirty="0">
                <a:latin typeface="Arial" panose="020B0604020202020204" pitchFamily="34" charset="0"/>
                <a:ea typeface="SimSun" panose="02010600030101010101" pitchFamily="2" charset="-122"/>
              </a:rPr>
              <a:t> </a:t>
            </a:r>
            <a:r>
              <a:rPr lang="en-GB" altLang="zh-CN" i="1" u="sng" dirty="0">
                <a:solidFill>
                  <a:schemeClr val="tx2"/>
                </a:solidFill>
                <a:latin typeface="+mj-lt"/>
                <a:ea typeface="+mj-ea"/>
                <a:cs typeface="+mj-cs"/>
              </a:rPr>
              <a:t>uncertainties are reduced as far as practicable. </a:t>
            </a:r>
            <a:endParaRPr lang="en-GB" altLang="ja-JP" i="1" u="sng" dirty="0">
              <a:solidFill>
                <a:schemeClr val="tx2"/>
              </a:solidFill>
              <a:latin typeface="+mj-lt"/>
              <a:ea typeface="+mj-ea"/>
              <a:cs typeface="+mj-cs"/>
            </a:endParaRPr>
          </a:p>
        </p:txBody>
      </p:sp>
      <p:sp>
        <p:nvSpPr>
          <p:cNvPr id="4" name="Rectangle 3"/>
          <p:cNvSpPr/>
          <p:nvPr/>
        </p:nvSpPr>
        <p:spPr>
          <a:xfrm>
            <a:off x="8244408" y="6291753"/>
            <a:ext cx="288032" cy="323165"/>
          </a:xfrm>
          <a:prstGeom prst="rect">
            <a:avLst/>
          </a:prstGeom>
        </p:spPr>
        <p:txBody>
          <a:bodyPr wrap="square">
            <a:spAutoFit/>
          </a:bodyPr>
          <a:lstStyle/>
          <a:p>
            <a:r>
              <a:rPr lang="en-US" dirty="0"/>
              <a:t>9</a:t>
            </a:r>
          </a:p>
        </p:txBody>
      </p:sp>
      <p:sp>
        <p:nvSpPr>
          <p:cNvPr id="5" name="Rectangle 36"/>
          <p:cNvSpPr txBox="1">
            <a:spLocks noChangeArrowheads="1"/>
          </p:cNvSpPr>
          <p:nvPr/>
        </p:nvSpPr>
        <p:spPr>
          <a:xfrm>
            <a:off x="2635250" y="6505575"/>
            <a:ext cx="5230813" cy="179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a:t>Training Materials for National Greenhouse Gas Inventories</a:t>
            </a:r>
            <a:endParaRPr lang="de-DE" altLang="en-US" sz="1200" dirty="0"/>
          </a:p>
        </p:txBody>
      </p:sp>
      <p:sp>
        <p:nvSpPr>
          <p:cNvPr id="6" name="Rectangle 37"/>
          <p:cNvSpPr txBox="1">
            <a:spLocks noChangeArrowheads="1"/>
          </p:cNvSpPr>
          <p:nvPr/>
        </p:nvSpPr>
        <p:spPr>
          <a:xfrm>
            <a:off x="3273425" y="6261099"/>
            <a:ext cx="3098775"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GB"/>
            </a:defPPr>
            <a:lvl1pPr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rtl="0" eaLnBrk="0" fontAlgn="base"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50000"/>
              </a:spcBef>
              <a:spcAft>
                <a:spcPct val="0"/>
              </a:spcAft>
              <a:defRPr sz="15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r>
              <a:rPr lang="en-US" altLang="en-US" sz="1200" b="1"/>
              <a:t>Consultative Group of Experts (CGE)</a:t>
            </a:r>
            <a:endParaRPr lang="de-DE" altLang="en-US" sz="1200" b="1" dirty="0"/>
          </a:p>
        </p:txBody>
      </p:sp>
    </p:spTree>
    <p:extLst>
      <p:ext uri="{BB962C8B-B14F-4D97-AF65-F5344CB8AC3E}">
        <p14:creationId xmlns:p14="http://schemas.microsoft.com/office/powerpoint/2010/main" val="782226885"/>
      </p:ext>
    </p:extLst>
  </p:cSld>
  <p:clrMapOvr>
    <a:masterClrMapping/>
  </p:clrMapOvr>
</p:sld>
</file>

<file path=ppt/theme/theme1.xml><?xml version="1.0" encoding="utf-8"?>
<a:theme xmlns:a="http://schemas.openxmlformats.org/drawingml/2006/main" name=" UNFCCC PowerPoint">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FCCC quote">
  <a:themeElements>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 quo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 quot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FCCC_Master 70pt title">
  <a:themeElements>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UNFCCC_Master 70pt 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500" b="0" i="0" u="none" strike="noStrike" cap="none" normalizeH="0" baseline="0" smtClean="0">
            <a:ln>
              <a:noFill/>
            </a:ln>
            <a:solidFill>
              <a:schemeClr val="tx1"/>
            </a:solidFill>
            <a:effectLst/>
            <a:latin typeface="Arial" charset="0"/>
          </a:defRPr>
        </a:defPPr>
      </a:lstStyle>
    </a:lnDef>
  </a:objectDefaults>
  <a:extraClrSchemeLst>
    <a:extraClrScheme>
      <a:clrScheme name="UNFCCC_Master 70pt title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Occasion xmlns="fd44d591-518f-414d-9c58-168d47e8a02c">22</Occasion>
    <Doc_x0020_type xmlns="fd44d591-518f-414d-9c58-168d47e8a02c">Presentation</Doc_x0020_type>
    <_dlc_DocId xmlns="fd44d591-518f-414d-9c58-168d47e8a02c">XPNSPWEK3DPS-467863604-210</_dlc_DocId>
    <_dlc_DocIdUrl xmlns="fd44d591-518f-414d-9c58-168d47e8a02c">
      <Url>https://process.unfccc.int/sites/CGE/_layouts/DocIdRedir.aspx?ID=XPNSPWEK3DPS-467863604-210</Url>
      <Description>XPNSPWEK3DPS-467863604-210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30F70CB2BEB3E4B9239167C339B484B" ma:contentTypeVersion="2" ma:contentTypeDescription="Create a new document." ma:contentTypeScope="" ma:versionID="cd49b3c25af256f9b0e84d1ff9f5658c">
  <xsd:schema xmlns:xsd="http://www.w3.org/2001/XMLSchema" xmlns:xs="http://www.w3.org/2001/XMLSchema" xmlns:p="http://schemas.microsoft.com/office/2006/metadata/properties" xmlns:ns2="fd44d591-518f-414d-9c58-168d47e8a02c" targetNamespace="http://schemas.microsoft.com/office/2006/metadata/properties" ma:root="true" ma:fieldsID="e4a07d9ff8b6a9e3d9f8ddec7f9a7c95" ns2:_="">
    <xsd:import namespace="fd44d591-518f-414d-9c58-168d47e8a02c"/>
    <xsd:element name="properties">
      <xsd:complexType>
        <xsd:sequence>
          <xsd:element name="documentManagement">
            <xsd:complexType>
              <xsd:all>
                <xsd:element ref="ns2:_dlc_DocId" minOccurs="0"/>
                <xsd:element ref="ns2:_dlc_DocIdUrl" minOccurs="0"/>
                <xsd:element ref="ns2:_dlc_DocIdPersistId" minOccurs="0"/>
                <xsd:element ref="ns2:Doc_x0020_type" minOccurs="0"/>
                <xsd:element ref="ns2:Occasion" minOccurs="0"/>
                <xsd:element ref="ns2:Occasion_x003a_ActivityTex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44d591-518f-414d-9c58-168d47e8a0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_x0020_type" ma:index="11" nillable="true" ma:displayName="Doc type" ma:default="Minutes" ma:format="Dropdown" ma:internalName="Doc_x0020_type">
      <xsd:simpleType>
        <xsd:restriction base="dms:Choice">
          <xsd:enumeration value="Minutes"/>
          <xsd:enumeration value="Agenda"/>
          <xsd:enumeration value="Presentation"/>
          <xsd:enumeration value="Background documents"/>
          <xsd:enumeration value="Reference materials"/>
          <xsd:enumeration value="Other"/>
          <xsd:enumeration value="Training Presentation"/>
          <xsd:enumeration value="Training Handbook"/>
          <xsd:enumeration value="Document"/>
          <xsd:enumeration value="Archive"/>
        </xsd:restriction>
      </xsd:simpleType>
    </xsd:element>
    <xsd:element name="Occasion" ma:index="12" nillable="true" ma:displayName="Occasion" ma:list="{6e86d4ec-4cb6-4442-9968-65ae73616959}" ma:internalName="Occasion" ma:showField="Title" ma:web="fd44d591-518f-414d-9c58-168d47e8a02c">
      <xsd:simpleType>
        <xsd:restriction base="dms:Lookup"/>
      </xsd:simpleType>
    </xsd:element>
    <xsd:element name="Occasion_x003a_ActivityText" ma:index="13" nillable="true" ma:displayName="Occasion:ActivityText" ma:list="{6e86d4ec-4cb6-4442-9968-65ae73616959}" ma:internalName="Occasion_x003A_ActivityText" ma:readOnly="true" ma:showField="ActivityText" ma:web="fd44d591-518f-414d-9c58-168d47e8a02c">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EA5AAA-933A-4F18-ABD8-6C82CFF8D2F4}">
  <ds:schemaRefs>
    <ds:schemaRef ds:uri="http://schemas.microsoft.com/sharepoint/events"/>
  </ds:schemaRefs>
</ds:datastoreItem>
</file>

<file path=customXml/itemProps2.xml><?xml version="1.0" encoding="utf-8"?>
<ds:datastoreItem xmlns:ds="http://schemas.openxmlformats.org/officeDocument/2006/customXml" ds:itemID="{E5F60D9A-5CE4-445B-A660-4CBB8F4792BF}">
  <ds:schemaRefs>
    <ds:schemaRef ds:uri="http://schemas.openxmlformats.org/package/2006/metadata/core-properties"/>
    <ds:schemaRef ds:uri="http://schemas.microsoft.com/office/2006/documentManagement/types"/>
    <ds:schemaRef ds:uri="http://purl.org/dc/elements/1.1/"/>
    <ds:schemaRef ds:uri="http://www.w3.org/XML/1998/namespace"/>
    <ds:schemaRef ds:uri="fd44d591-518f-414d-9c58-168d47e8a02c"/>
    <ds:schemaRef ds:uri="http://schemas.microsoft.com/office/infopath/2007/PartnerControls"/>
    <ds:schemaRef ds:uri="http://purl.org/dc/dcmitype/"/>
    <ds:schemaRef ds:uri="http://purl.org/dc/terms/"/>
    <ds:schemaRef ds:uri="http://schemas.microsoft.com/office/2006/metadata/properties"/>
  </ds:schemaRefs>
</ds:datastoreItem>
</file>

<file path=customXml/itemProps3.xml><?xml version="1.0" encoding="utf-8"?>
<ds:datastoreItem xmlns:ds="http://schemas.openxmlformats.org/officeDocument/2006/customXml" ds:itemID="{816EAECE-9857-42A0-BDF9-730C4A6A07D5}">
  <ds:schemaRefs>
    <ds:schemaRef ds:uri="http://schemas.microsoft.com/sharepoint/v3/contenttype/forms"/>
  </ds:schemaRefs>
</ds:datastoreItem>
</file>

<file path=customXml/itemProps4.xml><?xml version="1.0" encoding="utf-8"?>
<ds:datastoreItem xmlns:ds="http://schemas.openxmlformats.org/officeDocument/2006/customXml" ds:itemID="{022E8807-0E43-44B9-B81C-C55243C1D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44d591-518f-414d-9c58-168d47e8a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2470</Words>
  <Application>Microsoft Office PowerPoint</Application>
  <PresentationFormat>On-screen Show (4:3)</PresentationFormat>
  <Paragraphs>358</Paragraphs>
  <Slides>30</Slides>
  <Notes>29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MS PGothic</vt:lpstr>
      <vt:lpstr>MS PGothic</vt:lpstr>
      <vt:lpstr>SimSun</vt:lpstr>
      <vt:lpstr>Arial</vt:lpstr>
      <vt:lpstr>Wingdings</vt:lpstr>
      <vt:lpstr> UNFCCC PowerPoint</vt:lpstr>
      <vt:lpstr>UNFCCC quote</vt:lpstr>
      <vt:lpstr>UNFCCC_Master 70pt title</vt:lpstr>
      <vt:lpstr>      </vt:lpstr>
      <vt:lpstr>Foreword, Copyright and Disclaimer</vt:lpstr>
      <vt:lpstr>What do we want?</vt:lpstr>
      <vt:lpstr>Transparency</vt:lpstr>
      <vt:lpstr>Completeness</vt:lpstr>
      <vt:lpstr>Consistency</vt:lpstr>
      <vt:lpstr>Comparability</vt:lpstr>
      <vt:lpstr>Accuracy</vt:lpstr>
      <vt:lpstr>Good Practice</vt:lpstr>
      <vt:lpstr>What do we need?</vt:lpstr>
      <vt:lpstr>What is “Quality Control”?　</vt:lpstr>
      <vt:lpstr>What is “Quality Assurance”?</vt:lpstr>
      <vt:lpstr>What is “Verification”?</vt:lpstr>
      <vt:lpstr>PowerPoint Presentation</vt:lpstr>
      <vt:lpstr>Practical Considerations</vt:lpstr>
      <vt:lpstr>Practical Considerations</vt:lpstr>
      <vt:lpstr>Major Elements</vt:lpstr>
      <vt:lpstr>Roles and Responsibilities</vt:lpstr>
      <vt:lpstr>QA/QC Plan</vt:lpstr>
      <vt:lpstr>General QC Procedures</vt:lpstr>
      <vt:lpstr>PowerPoint Presentation</vt:lpstr>
      <vt:lpstr>Category-specific QC Procedures</vt:lpstr>
      <vt:lpstr>QA Procedures</vt:lpstr>
      <vt:lpstr>QA/QC and Uncertainty Estimates</vt:lpstr>
      <vt:lpstr>Verification</vt:lpstr>
      <vt:lpstr>Documentation, Archiving and Reporting</vt:lpstr>
      <vt:lpstr>Resources</vt:lpstr>
      <vt:lpstr>If resources are limited :</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2015-02-18T16:07:10Z</dcterms:created>
  <dcterms:modified xsi:type="dcterms:W3CDTF">2017-09-05T12:23:54Z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0x010100130F70CB2BEB3E4B9239167C339B484B</vt:lpwstr>
  </property>
  <property fmtid="{D5CDD505-2E9C-101B-9397-08002B2CF9AE}" pid="3" name="_dlc_DocIdItemGuid">
    <vt:lpwstr>e3b3f97c-6f48-4126-921b-edccda4e92a8</vt:lpwstr>
  </property>
</Properties>
</file>