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5"/>
    <p:sldMasterId id="2147483651" r:id="rId6"/>
    <p:sldMasterId id="2147483652" r:id="rId7"/>
  </p:sldMasterIdLst>
  <p:notesMasterIdLst>
    <p:notesMasterId r:id="rId24"/>
  </p:notesMasterIdLst>
  <p:handoutMasterIdLst>
    <p:handoutMasterId r:id="rId25"/>
  </p:handoutMasterIdLst>
  <p:sldIdLst>
    <p:sldId id="335" r:id="rId8"/>
    <p:sldId id="350" r:id="rId9"/>
    <p:sldId id="337" r:id="rId10"/>
    <p:sldId id="338" r:id="rId11"/>
    <p:sldId id="339" r:id="rId12"/>
    <p:sldId id="340" r:id="rId13"/>
    <p:sldId id="341" r:id="rId14"/>
    <p:sldId id="342" r:id="rId15"/>
    <p:sldId id="343" r:id="rId16"/>
    <p:sldId id="344" r:id="rId17"/>
    <p:sldId id="345" r:id="rId18"/>
    <p:sldId id="346" r:id="rId19"/>
    <p:sldId id="347" r:id="rId20"/>
    <p:sldId id="348" r:id="rId21"/>
    <p:sldId id="349" r:id="rId22"/>
    <p:sldId id="266" r:id="rId23"/>
  </p:sldIdLst>
  <p:sldSz cx="9144000" cy="6858000" type="screen4x3"/>
  <p:notesSz cx="6985000" cy="9283700"/>
  <p:defaultTextStyle>
    <a:defPPr>
      <a:defRPr lang="en-GB"/>
    </a:defPPr>
    <a:lvl1pPr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50000"/>
      </a:spcBef>
      <a:spcAft>
        <a:spcPct val="0"/>
      </a:spcAft>
      <a:defRPr sz="15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4">
          <p15:clr>
            <a:srgbClr val="A4A3A4"/>
          </p15:clr>
        </p15:guide>
        <p15:guide id="2" pos="2200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uthor" initials="A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4D4D4D"/>
    <a:srgbClr val="5F5F5F"/>
    <a:srgbClr val="777777"/>
    <a:srgbClr val="808080"/>
    <a:srgbClr val="1960AB"/>
    <a:srgbClr val="FFFFFF"/>
    <a:srgbClr val="6C547A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4003" autoAdjust="0"/>
    <p:restoredTop sz="96370" autoAdjust="0"/>
  </p:normalViewPr>
  <p:slideViewPr>
    <p:cSldViewPr>
      <p:cViewPr varScale="1">
        <p:scale>
          <a:sx n="111" d="100"/>
          <a:sy n="111" d="100"/>
        </p:scale>
        <p:origin x="220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90" d="100"/>
        <a:sy n="190" d="100"/>
      </p:scale>
      <p:origin x="0" y="4548"/>
    </p:cViewPr>
  </p:sorterViewPr>
  <p:notesViewPr>
    <p:cSldViewPr>
      <p:cViewPr varScale="1">
        <p:scale>
          <a:sx n="55" d="100"/>
          <a:sy n="55" d="100"/>
        </p:scale>
        <p:origin x="-2832" y="-78"/>
      </p:cViewPr>
      <p:guideLst>
        <p:guide orient="horz" pos="2924"/>
        <p:guide pos="220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4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viewProps" Target="viewProp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customXml" Target="../customXml/item4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23" name="Line 7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6026" name="Line 1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pic>
        <p:nvPicPr>
          <p:cNvPr id="6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8758" y="8671061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Header Placeholder 3"/>
          <p:cNvSpPr>
            <a:spLocks noGrp="1"/>
          </p:cNvSpPr>
          <p:nvPr>
            <p:ph type="hdr" sz="quarter"/>
          </p:nvPr>
        </p:nvSpPr>
        <p:spPr>
          <a:xfrm>
            <a:off x="0" y="1"/>
            <a:ext cx="3027042" cy="463681"/>
          </a:xfrm>
          <a:prstGeom prst="rect">
            <a:avLst/>
          </a:prstGeom>
        </p:spPr>
        <p:txBody>
          <a:bodyPr vert="horz" lIns="88093" tIns="44047" rIns="88093" bIns="44047" rtlCol="0"/>
          <a:lstStyle>
            <a:lvl1pPr algn="l">
              <a:defRPr sz="1200"/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079141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69988" y="696913"/>
            <a:ext cx="4645025" cy="34829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49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0917" y="4410730"/>
            <a:ext cx="5123167" cy="41760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5423" tIns="47710" rIns="95423" bIns="4771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85011" name="Line 19"/>
          <p:cNvSpPr>
            <a:spLocks noChangeShapeType="1"/>
          </p:cNvSpPr>
          <p:nvPr/>
        </p:nvSpPr>
        <p:spPr bwMode="auto">
          <a:xfrm>
            <a:off x="488889" y="364322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2" name="Line 20"/>
          <p:cNvSpPr>
            <a:spLocks noChangeShapeType="1"/>
          </p:cNvSpPr>
          <p:nvPr/>
        </p:nvSpPr>
        <p:spPr bwMode="auto">
          <a:xfrm>
            <a:off x="488889" y="8644339"/>
            <a:ext cx="6007225" cy="144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8093" tIns="44047" rIns="88093" bIns="44047"/>
          <a:lstStyle/>
          <a:p>
            <a:endParaRPr lang="en-GB" dirty="0"/>
          </a:p>
        </p:txBody>
      </p:sp>
      <p:sp>
        <p:nvSpPr>
          <p:cNvPr id="85013" name="Rectangle 21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482641" y="139681"/>
            <a:ext cx="6005663" cy="162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defTabSz="952815">
              <a:spcBef>
                <a:spcPct val="0"/>
              </a:spcBef>
              <a:defRPr sz="1200">
                <a:cs typeface="Arial" charset="0"/>
              </a:defRPr>
            </a:lvl1pPr>
          </a:lstStyle>
          <a:p>
            <a:r>
              <a:rPr lang="en-GB" dirty="0"/>
              <a:t>Presentation title</a:t>
            </a:r>
          </a:p>
        </p:txBody>
      </p:sp>
      <p:pic>
        <p:nvPicPr>
          <p:cNvPr id="8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8888" y="8644339"/>
            <a:ext cx="638835" cy="588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29266967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271463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546100" indent="-273050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800100" indent="-25241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07315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346200" indent="-271463" algn="l" rtl="0" fontAlgn="base">
      <a:spcBef>
        <a:spcPct val="30000"/>
      </a:spcBef>
      <a:spcAft>
        <a:spcPct val="0"/>
      </a:spcAft>
      <a:buChar char="•"/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71575" y="696913"/>
            <a:ext cx="4645025" cy="3482975"/>
          </a:xfrm>
          <a:ln/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46" y="4411246"/>
            <a:ext cx="5124509" cy="4176177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de-DE" altLang="de-D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7407CDF-0C25-4E49-9EA1-2667493688BA}" type="slidenum">
              <a:rPr lang="en-US" altLang="ja-JP" smtClean="0"/>
              <a:pPr eaLnBrk="1" hangingPunct="1"/>
              <a:t>12</a:t>
            </a:fld>
            <a:endParaRPr lang="en-US" altLang="ja-JP"/>
          </a:p>
        </p:txBody>
      </p:sp>
      <p:sp>
        <p:nvSpPr>
          <p:cNvPr id="45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2987499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9F19B2D2-E888-4C4B-9D5A-01AC9723E74C}" type="slidenum">
              <a:rPr lang="en-US" altLang="ja-JP" smtClean="0"/>
              <a:pPr eaLnBrk="1" hangingPunct="1"/>
              <a:t>13</a:t>
            </a:fld>
            <a:endParaRPr lang="en-US" altLang="ja-JP"/>
          </a:p>
        </p:txBody>
      </p:sp>
      <p:sp>
        <p:nvSpPr>
          <p:cNvPr id="460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0415714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E1B57A2-46F2-4637-A402-5D5A60B1F772}" type="slidenum">
              <a:rPr lang="en-US" altLang="ja-JP" smtClean="0"/>
              <a:pPr eaLnBrk="1" hangingPunct="1"/>
              <a:t>14</a:t>
            </a:fld>
            <a:endParaRPr lang="en-US" altLang="ja-JP"/>
          </a:p>
        </p:txBody>
      </p:sp>
      <p:sp>
        <p:nvSpPr>
          <p:cNvPr id="471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95396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8794DE37-5CBB-4E24-8DE3-1181DA18BAAD}" type="slidenum">
              <a:rPr lang="en-US" altLang="ja-JP" smtClean="0"/>
              <a:pPr eaLnBrk="1" hangingPunct="1"/>
              <a:t>15</a:t>
            </a:fld>
            <a:endParaRPr lang="en-US" altLang="ja-JP"/>
          </a:p>
        </p:txBody>
      </p:sp>
      <p:sp>
        <p:nvSpPr>
          <p:cNvPr id="491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4262633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Header Placeholder 3"/>
          <p:cNvSpPr>
            <a:spLocks noGrp="1"/>
          </p:cNvSpPr>
          <p:nvPr>
            <p:ph type="hdr" sz="quarter" idx="10"/>
          </p:nvPr>
        </p:nvSpPr>
        <p:spPr/>
        <p:txBody>
          <a:bodyPr/>
          <a:lstStyle/>
          <a:p>
            <a:r>
              <a:rPr lang="en-GB"/>
              <a:t>Presentation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472188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31FB99EC-23AB-4A8C-8CF9-66C8A100B7F2}" type="slidenum">
              <a:rPr lang="en-US" altLang="ja-JP" smtClean="0"/>
              <a:pPr eaLnBrk="1" hangingPunct="1"/>
              <a:t>3</a:t>
            </a:fld>
            <a:endParaRPr lang="en-US" altLang="ja-JP"/>
          </a:p>
        </p:txBody>
      </p:sp>
      <p:sp>
        <p:nvSpPr>
          <p:cNvPr id="36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884616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5C6B4A83-394C-4BC9-B9B3-05856B039BA2}" type="slidenum">
              <a:rPr lang="en-US" altLang="ja-JP" smtClean="0"/>
              <a:pPr eaLnBrk="1" hangingPunct="1"/>
              <a:t>4</a:t>
            </a:fld>
            <a:endParaRPr lang="en-US" altLang="ja-JP"/>
          </a:p>
        </p:txBody>
      </p:sp>
      <p:sp>
        <p:nvSpPr>
          <p:cNvPr id="37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7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66816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7A8F016C-09D0-47F0-AC3B-DDA7181078E8}" type="slidenum">
              <a:rPr lang="en-US" altLang="ja-JP" smtClean="0"/>
              <a:pPr eaLnBrk="1" hangingPunct="1"/>
              <a:t>6</a:t>
            </a:fld>
            <a:endParaRPr lang="en-US" altLang="ja-JP"/>
          </a:p>
        </p:txBody>
      </p:sp>
      <p:sp>
        <p:nvSpPr>
          <p:cNvPr id="38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822063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8C14BAC-790D-4BA0-A98B-C4882DA21A18}" type="slidenum">
              <a:rPr lang="en-US" altLang="ja-JP" smtClean="0"/>
              <a:pPr eaLnBrk="1" hangingPunct="1"/>
              <a:t>7</a:t>
            </a:fld>
            <a:endParaRPr lang="en-US" altLang="ja-JP"/>
          </a:p>
        </p:txBody>
      </p:sp>
      <p:sp>
        <p:nvSpPr>
          <p:cNvPr id="39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9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8985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E11898C6-02C5-435D-A415-1AD11D372CDC}" type="slidenum">
              <a:rPr lang="en-US" altLang="ja-JP" smtClean="0"/>
              <a:pPr eaLnBrk="1" hangingPunct="1"/>
              <a:t>8</a:t>
            </a:fld>
            <a:endParaRPr lang="en-US" altLang="ja-JP"/>
          </a:p>
        </p:txBody>
      </p:sp>
      <p:sp>
        <p:nvSpPr>
          <p:cNvPr id="40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0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700870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2A00C1-99CC-4D87-B07D-C356C93A6A79}" type="slidenum">
              <a:rPr lang="en-US" altLang="ja-JP" smtClean="0"/>
              <a:pPr eaLnBrk="1" hangingPunct="1"/>
              <a:t>9</a:t>
            </a:fld>
            <a:endParaRPr lang="en-US" altLang="ja-JP"/>
          </a:p>
        </p:txBody>
      </p:sp>
      <p:sp>
        <p:nvSpPr>
          <p:cNvPr id="41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518514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1A195D93-02D4-4A76-B017-F2D62A83B34D}" type="slidenum">
              <a:rPr lang="en-US" altLang="ja-JP" smtClean="0"/>
              <a:pPr eaLnBrk="1" hangingPunct="1"/>
              <a:t>10</a:t>
            </a:fld>
            <a:endParaRPr lang="en-US" altLang="ja-JP"/>
          </a:p>
        </p:txBody>
      </p:sp>
      <p:sp>
        <p:nvSpPr>
          <p:cNvPr id="430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7874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fld id="{4C32A910-24D1-4C42-88C7-7D93F97C4897}" type="slidenum">
              <a:rPr lang="en-US" altLang="ja-JP" smtClean="0"/>
              <a:pPr eaLnBrk="1" hangingPunct="1"/>
              <a:t>11</a:t>
            </a:fld>
            <a:endParaRPr lang="en-US" altLang="ja-JP"/>
          </a:p>
        </p:txBody>
      </p:sp>
      <p:sp>
        <p:nvSpPr>
          <p:cNvPr id="440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ja-JP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559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6" name="Rectangle 34"/>
          <p:cNvSpPr>
            <a:spLocks noChangeArrowheads="1"/>
          </p:cNvSpPr>
          <p:nvPr/>
        </p:nvSpPr>
        <p:spPr bwMode="auto">
          <a:xfrm>
            <a:off x="0" y="1265238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3100" name="Rectangle 28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204912"/>
          </a:xfrm>
        </p:spPr>
        <p:txBody>
          <a:bodyPr anchor="b"/>
          <a:lstStyle>
            <a:lvl1pPr>
              <a:lnSpc>
                <a:spcPts val="3600"/>
              </a:lnSpc>
              <a:defRPr sz="30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title style</a:t>
            </a:r>
            <a:endParaRPr lang="en-GB" noProof="0"/>
          </a:p>
        </p:txBody>
      </p:sp>
      <p:sp>
        <p:nvSpPr>
          <p:cNvPr id="3101" name="Rectangle 29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noProof="0"/>
              <a:t>Click to edit Master subtitle style</a:t>
            </a:r>
            <a:endParaRPr lang="en-GB" noProof="0"/>
          </a:p>
        </p:txBody>
      </p:sp>
      <p:sp>
        <p:nvSpPr>
          <p:cNvPr id="3108" name="Rectangle 36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3109" name="Rectangle 3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3110" name="Line 38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3111" name="Line 39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3112" name="Picture 40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14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9005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025854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タイトル、コンテンツ、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008062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5" name="コンテンツ プレースホルダ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</a:t>
            </a:r>
          </a:p>
          <a:p>
            <a:pPr lvl="1"/>
            <a:r>
              <a:rPr lang="ja-JP" altLang="en-US"/>
              <a:t>第 </a:t>
            </a:r>
            <a:r>
              <a:rPr lang="en-US" altLang="ja-JP"/>
              <a:t>2 </a:t>
            </a:r>
            <a:r>
              <a:rPr lang="ja-JP" altLang="en-US"/>
              <a:t>レベル</a:t>
            </a:r>
          </a:p>
          <a:p>
            <a:pPr lvl="2"/>
            <a:r>
              <a:rPr lang="ja-JP" altLang="en-US"/>
              <a:t>第 </a:t>
            </a:r>
            <a:r>
              <a:rPr lang="en-US" altLang="ja-JP"/>
              <a:t>3 </a:t>
            </a:r>
            <a:r>
              <a:rPr lang="ja-JP" altLang="en-US"/>
              <a:t>レベル</a:t>
            </a:r>
          </a:p>
          <a:p>
            <a:pPr lvl="3"/>
            <a:r>
              <a:rPr lang="ja-JP" altLang="en-US"/>
              <a:t>第 </a:t>
            </a:r>
            <a:r>
              <a:rPr lang="en-US" altLang="ja-JP"/>
              <a:t>4 </a:t>
            </a:r>
            <a:r>
              <a:rPr lang="ja-JP" altLang="en-US"/>
              <a:t>レベル</a:t>
            </a:r>
          </a:p>
          <a:p>
            <a:pPr lvl="4"/>
            <a:r>
              <a:rPr lang="ja-JP" altLang="en-US"/>
              <a:t>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ea typeface="MS PGothic" pitchFamily="34" charset="-128"/>
              </a:defRPr>
            </a:lvl1pPr>
          </a:lstStyle>
          <a:p>
            <a:pPr>
              <a:defRPr/>
            </a:pPr>
            <a:endParaRPr lang="en-GB" altLang="ja-JP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62BBCC-D351-4D09-BD9A-29654F0F68E3}" type="slidenum">
              <a:rPr lang="en-GB" altLang="ja-JP"/>
              <a:pPr>
                <a:defRPr/>
              </a:pPr>
              <a:t>‹#›</a:t>
            </a:fld>
            <a:endParaRPr lang="en-GB" altLang="ja-JP"/>
          </a:p>
        </p:txBody>
      </p:sp>
    </p:spTree>
    <p:extLst>
      <p:ext uri="{BB962C8B-B14F-4D97-AF65-F5344CB8AC3E}">
        <p14:creationId xmlns:p14="http://schemas.microsoft.com/office/powerpoint/2010/main" val="2310137360"/>
      </p:ext>
    </p:extLst>
  </p:cSld>
  <p:clrMapOvr>
    <a:masterClrMapping/>
  </p:clrMapOvr>
  <p:transition>
    <p:wip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35532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5295448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46792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744793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9188746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71183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54848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5108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6205683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54531528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675617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909296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Rectangle 2"/>
          <p:cNvSpPr>
            <a:spLocks noChangeArrowheads="1"/>
          </p:cNvSpPr>
          <p:nvPr/>
        </p:nvSpPr>
        <p:spPr bwMode="auto">
          <a:xfrm>
            <a:off x="0" y="1262063"/>
            <a:ext cx="9144000" cy="432593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9747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7063" y="2205038"/>
            <a:ext cx="7881937" cy="1439862"/>
          </a:xfrm>
        </p:spPr>
        <p:txBody>
          <a:bodyPr/>
          <a:lstStyle>
            <a:lvl1pPr>
              <a:lnSpc>
                <a:spcPts val="5600"/>
              </a:lnSpc>
              <a:defRPr sz="5000"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title style</a:t>
            </a:r>
          </a:p>
        </p:txBody>
      </p:sp>
      <p:sp>
        <p:nvSpPr>
          <p:cNvPr id="159748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5475" y="3922713"/>
            <a:ext cx="7881938" cy="758825"/>
          </a:xfr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GB" noProof="0"/>
              <a:t>Click to edit Master subtitle style</a:t>
            </a:r>
          </a:p>
        </p:txBody>
      </p:sp>
      <p:sp>
        <p:nvSpPr>
          <p:cNvPr id="159751" name="Rectangle 7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3273425" y="6505575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/>
            </a:lvl1pPr>
          </a:lstStyle>
          <a:p>
            <a:endParaRPr lang="de-DE" dirty="0"/>
          </a:p>
        </p:txBody>
      </p:sp>
      <p:sp>
        <p:nvSpPr>
          <p:cNvPr id="159752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273425" y="6261100"/>
            <a:ext cx="5230813" cy="179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defRPr sz="1200" b="1" i="1"/>
            </a:lvl1pPr>
          </a:lstStyle>
          <a:p>
            <a:endParaRPr lang="de-DE"/>
          </a:p>
        </p:txBody>
      </p:sp>
      <p:sp>
        <p:nvSpPr>
          <p:cNvPr id="159753" name="Line 9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9754" name="Line 10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9755" name="Picture 11" descr="unfccc_schriftzug_bi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850" y="309563"/>
            <a:ext cx="7866063" cy="314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9757" name="Picture 13" descr="unfccc-letter-es-e-header"/>
          <p:cNvPicPr preferRelativeResize="0"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443853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10792630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94960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720135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545331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07727295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1583875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6788561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98212988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801218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7325" y="309563"/>
            <a:ext cx="1966913" cy="528161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35000" y="309563"/>
            <a:ext cx="5749925" cy="528161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59974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000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263650"/>
            <a:ext cx="3857625" cy="4327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4576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2604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090166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767854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594579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15192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0" name="Rectangle 26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1" name="Rectangle 27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053" name="Rectangle 29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57" name="Line 3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058" name="Line 3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9" name="Picture 42" descr="unfccc-letter-es-e-header"/>
          <p:cNvPicPr preferRelativeResize="0"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  <p:sldLayoutId id="2147483685" r:id="rId12"/>
  </p:sldLayoutIdLst>
  <p:hf hdr="0" ftr="0" dt="0"/>
  <p:txStyles>
    <p:titleStyle>
      <a:lvl1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2pPr>
      <a:lvl3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3pPr>
      <a:lvl4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4pPr>
      <a:lvl5pPr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</a:defRPr>
      </a:lvl9pPr>
    </p:titleStyle>
    <p:bodyStyle>
      <a:lvl1pPr marL="269875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800">
          <a:solidFill>
            <a:schemeClr val="tx1"/>
          </a:solidFill>
          <a:latin typeface="+mn-lt"/>
        </a:defRPr>
      </a:lvl2pPr>
      <a:lvl3pPr marL="900113" indent="-269875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3pPr>
      <a:lvl4pPr marL="1169988" indent="-268288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4pPr>
      <a:lvl5pPr marL="14382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800">
          <a:solidFill>
            <a:schemeClr val="tx1"/>
          </a:solidFill>
          <a:latin typeface="+mn-lt"/>
        </a:defRPr>
      </a:lvl5pPr>
      <a:lvl6pPr marL="18954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6pPr>
      <a:lvl7pPr marL="23526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7pPr>
      <a:lvl8pPr marL="28098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8pPr>
      <a:lvl9pPr marL="3267075" indent="-266700" algn="l" rtl="0" eaLnBrk="1" fontAlgn="base" hangingPunct="1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583" name="Rectangle 7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4" name="Rectangle 8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2585" name="Rectangle 9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2586" name="Rectangle 10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152589" name="Line 13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2590" name="Line 14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2592" name="Picture 16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hdr="0" ftr="0" dt="0"/>
  <p:txStyles>
    <p:titleStyle>
      <a:lvl1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eaLnBrk="0" fontAlgn="base" hangingPunct="0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ctr" rtl="0" fontAlgn="base">
        <a:lnSpc>
          <a:spcPts val="2900"/>
        </a:lnSpc>
        <a:spcBef>
          <a:spcPct val="0"/>
        </a:spcBef>
        <a:spcAft>
          <a:spcPct val="0"/>
        </a:spcAft>
        <a:defRPr sz="2400" i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ctr" rtl="0" fontAlgn="base">
        <a:spcBef>
          <a:spcPct val="20000"/>
        </a:spcBef>
        <a:spcAft>
          <a:spcPct val="0"/>
        </a:spcAft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ctr" rtl="0" fontAlgn="base">
        <a:spcBef>
          <a:spcPct val="20000"/>
        </a:spcBef>
        <a:spcAft>
          <a:spcPct val="0"/>
        </a:spcAft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blackWhite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2" name="Rectangle 2"/>
          <p:cNvSpPr>
            <a:spLocks noChangeArrowheads="1"/>
          </p:cNvSpPr>
          <p:nvPr/>
        </p:nvSpPr>
        <p:spPr bwMode="auto">
          <a:xfrm>
            <a:off x="0" y="1263650"/>
            <a:ext cx="136525" cy="4325938"/>
          </a:xfrm>
          <a:prstGeom prst="rect">
            <a:avLst/>
          </a:prstGeom>
          <a:solidFill>
            <a:srgbClr val="000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3" name="Rectangle 3"/>
          <p:cNvSpPr>
            <a:spLocks noChangeArrowheads="1"/>
          </p:cNvSpPr>
          <p:nvPr/>
        </p:nvSpPr>
        <p:spPr bwMode="auto">
          <a:xfrm>
            <a:off x="9007475" y="1263650"/>
            <a:ext cx="136525" cy="432593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dirty="0"/>
          </a:p>
        </p:txBody>
      </p:sp>
      <p:sp>
        <p:nvSpPr>
          <p:cNvPr id="158724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635000" y="309563"/>
            <a:ext cx="7869238" cy="31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58725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35000" y="1263650"/>
            <a:ext cx="7867650" cy="432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58727" name="Line 7"/>
          <p:cNvSpPr>
            <a:spLocks noChangeShapeType="1"/>
          </p:cNvSpPr>
          <p:nvPr/>
        </p:nvSpPr>
        <p:spPr bwMode="auto">
          <a:xfrm>
            <a:off x="631825" y="777875"/>
            <a:ext cx="7875588" cy="1588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sp>
        <p:nvSpPr>
          <p:cNvPr id="158728" name="Line 8"/>
          <p:cNvSpPr>
            <a:spLocks noChangeShapeType="1"/>
          </p:cNvSpPr>
          <p:nvPr/>
        </p:nvSpPr>
        <p:spPr bwMode="auto">
          <a:xfrm>
            <a:off x="631825" y="6078538"/>
            <a:ext cx="7875588" cy="1587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GB" dirty="0"/>
          </a:p>
        </p:txBody>
      </p:sp>
      <p:pic>
        <p:nvPicPr>
          <p:cNvPr id="158730" name="Picture 10" descr="unfccc-letter-es-e-header"/>
          <p:cNvPicPr preferRelativeResize="0"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5" y="6105525"/>
            <a:ext cx="649288" cy="649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hf hdr="0" ftr="0" dt="0"/>
  <p:txStyles>
    <p:titleStyle>
      <a:lvl1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2pPr>
      <a:lvl3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3pPr>
      <a:lvl4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4pPr>
      <a:lvl5pPr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lnSpc>
          <a:spcPts val="1500"/>
        </a:lnSpc>
        <a:spcBef>
          <a:spcPct val="0"/>
        </a:spcBef>
        <a:spcAft>
          <a:spcPct val="0"/>
        </a:spcAft>
        <a:defRPr sz="12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269875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ea typeface="+mn-ea"/>
          <a:cs typeface="+mn-cs"/>
        </a:defRPr>
      </a:lvl1pPr>
      <a:lvl2pPr marL="628650" indent="-3571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AutoNum type="alphaLcParenR"/>
        <a:defRPr sz="1500">
          <a:solidFill>
            <a:schemeClr val="tx1"/>
          </a:solidFill>
          <a:latin typeface="+mn-lt"/>
          <a:cs typeface="+mn-cs"/>
        </a:defRPr>
      </a:lvl2pPr>
      <a:lvl3pPr marL="900113" indent="-269875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3pPr>
      <a:lvl4pPr marL="1169988" indent="-268288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4pPr>
      <a:lvl5pPr marL="14382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5pPr>
      <a:lvl6pPr marL="18954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6pPr>
      <a:lvl7pPr marL="23526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7pPr>
      <a:lvl8pPr marL="28098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8pPr>
      <a:lvl9pPr marL="3267075" indent="-266700" algn="l" rtl="0" fontAlgn="base">
        <a:lnSpc>
          <a:spcPts val="2400"/>
        </a:lnSpc>
        <a:spcBef>
          <a:spcPct val="0"/>
        </a:spcBef>
        <a:spcAft>
          <a:spcPct val="0"/>
        </a:spcAft>
        <a:buClr>
          <a:schemeClr val="tx1"/>
        </a:buClr>
        <a:buChar char="•"/>
        <a:defRPr sz="15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pcc-nggip.iges.or.jp/mail" TargetMode="External"/><Relationship Id="rId2" Type="http://schemas.openxmlformats.org/officeDocument/2006/relationships/hyperlink" Target="http://www.ipcc.ch/pdf/ipcc-principles/ipcc-principles-appendix-a-final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hyperlink" Target="http://www.ipcc.ch/home_disclaimer.shtml" TargetMode="External"/><Relationship Id="rId4" Type="http://schemas.openxmlformats.org/officeDocument/2006/relationships/hyperlink" Target="http://www.ipcc.ch/home_copyright.shtml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9.wmf"/><Relationship Id="rId5" Type="http://schemas.openxmlformats.org/officeDocument/2006/relationships/oleObject" Target="../embeddings/oleObject1.bin"/><Relationship Id="rId4" Type="http://schemas.openxmlformats.org/officeDocument/2006/relationships/image" Target="../media/image10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343025"/>
            <a:ext cx="8258175" cy="1439863"/>
          </a:xfrm>
        </p:spPr>
        <p:txBody>
          <a:bodyPr/>
          <a:lstStyle/>
          <a:p>
            <a:pPr eaLnBrk="1" hangingPunct="1"/>
            <a:r>
              <a:rPr lang="de-DE" altLang="de-DE" sz="3000"/>
              <a:t>      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 bwMode="auto">
          <a:xfrm>
            <a:off x="251520" y="2857500"/>
            <a:ext cx="4532472" cy="2424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>
            <a:normAutofit/>
          </a:bodyPr>
          <a:lstStyle>
            <a:lvl1pPr marL="0" indent="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FontTx/>
              <a:buNone/>
              <a:defRPr sz="15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628650" indent="-3571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AutoNum type="alphaLcParenR"/>
              <a:defRPr sz="1500">
                <a:solidFill>
                  <a:schemeClr val="tx1"/>
                </a:solidFill>
                <a:latin typeface="+mn-lt"/>
                <a:cs typeface="+mn-cs"/>
              </a:defRPr>
            </a:lvl2pPr>
            <a:lvl3pPr marL="900113" indent="-269875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3pPr>
            <a:lvl4pPr marL="1169988" indent="-268288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4pPr>
            <a:lvl5pPr marL="1438275" indent="-266700" algn="l" rtl="0" eaLnBrk="0" fontAlgn="base" hangingPunct="0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5pPr>
            <a:lvl6pPr marL="18954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6pPr>
            <a:lvl7pPr marL="23526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7pPr>
            <a:lvl8pPr marL="28098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8pPr>
            <a:lvl9pPr marL="3267075" indent="-266700" algn="l" rtl="0" fontAlgn="base">
              <a:lnSpc>
                <a:spcPts val="2400"/>
              </a:lnSpc>
              <a:spcBef>
                <a:spcPct val="0"/>
              </a:spcBef>
              <a:spcAft>
                <a:spcPct val="0"/>
              </a:spcAft>
              <a:buClr>
                <a:schemeClr val="tx1"/>
              </a:buClr>
              <a:buChar char="•"/>
              <a:defRPr sz="1500">
                <a:solidFill>
                  <a:schemeClr val="tx1"/>
                </a:solidFill>
                <a:latin typeface="+mn-lt"/>
                <a:cs typeface="+mn-cs"/>
              </a:defRPr>
            </a:lvl9pPr>
          </a:lstStyle>
          <a:p>
            <a:pPr>
              <a:defRPr/>
            </a:pPr>
            <a:r>
              <a:rPr lang="en-IE" sz="2800" b="1" kern="0" dirty="0"/>
              <a:t>Time Series Consistency</a:t>
            </a:r>
            <a:endParaRPr lang="de-DE" sz="2800" b="1" kern="0" dirty="0"/>
          </a:p>
        </p:txBody>
      </p:sp>
      <p:pic>
        <p:nvPicPr>
          <p:cNvPr id="6149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9800" y="1268413"/>
            <a:ext cx="4394200" cy="4294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Consultative Group of Experts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1992976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88640"/>
            <a:ext cx="8229600" cy="576064"/>
          </a:xfrm>
        </p:spPr>
        <p:txBody>
          <a:bodyPr/>
          <a:lstStyle/>
          <a:p>
            <a:pPr eaLnBrk="1" hangingPunct="1"/>
            <a:r>
              <a:rPr lang="en-GB" altLang="ja-JP" dirty="0"/>
              <a:t>Interpolation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90872" y="1268760"/>
            <a:ext cx="7941568" cy="4464496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GB" altLang="zh-CN" dirty="0">
                <a:latin typeface="+mj-lt"/>
                <a:ea typeface="MS PGothic" pitchFamily="34" charset="-128"/>
              </a:rPr>
              <a:t>When detailed statistics is collected every few years, or it is impractical to conduct detailed surveys on an annual basis</a:t>
            </a:r>
          </a:p>
          <a:p>
            <a:pPr algn="just">
              <a:lnSpc>
                <a:spcPct val="130000"/>
              </a:lnSpc>
            </a:pPr>
            <a:endParaRPr lang="en-GB" altLang="zh-CN" dirty="0">
              <a:latin typeface="+mj-lt"/>
              <a:ea typeface="MS PGothic" pitchFamily="34" charset="-128"/>
            </a:endParaRPr>
          </a:p>
          <a:p>
            <a:pPr algn="just">
              <a:lnSpc>
                <a:spcPct val="130000"/>
              </a:lnSpc>
            </a:pPr>
            <a:r>
              <a:rPr lang="en-GB" altLang="zh-CN" dirty="0">
                <a:latin typeface="+mj-lt"/>
                <a:ea typeface="MS PGothic" pitchFamily="34" charset="-128"/>
              </a:rPr>
              <a:t>Estimates for the intermediate years in the time series can be developed by interpolating between the detailed estimates when: </a:t>
            </a:r>
          </a:p>
          <a:p>
            <a:pPr marL="541338" algn="just">
              <a:lnSpc>
                <a:spcPct val="130000"/>
              </a:lnSpc>
              <a:buFontTx/>
              <a:buChar char="-"/>
            </a:pPr>
            <a:r>
              <a:rPr lang="en-GB" altLang="zh-CN" sz="1600" dirty="0">
                <a:latin typeface="+mj-lt"/>
                <a:ea typeface="MS PGothic" pitchFamily="34" charset="-128"/>
              </a:rPr>
              <a:t>Overall trend appears stable </a:t>
            </a:r>
          </a:p>
          <a:p>
            <a:pPr marL="541338" algn="just">
              <a:lnSpc>
                <a:spcPct val="130000"/>
              </a:lnSpc>
              <a:buFontTx/>
              <a:buChar char="-"/>
            </a:pPr>
            <a:r>
              <a:rPr lang="en-GB" altLang="zh-CN" sz="1600" dirty="0">
                <a:latin typeface="+mj-lt"/>
                <a:ea typeface="MS PGothic" pitchFamily="34" charset="-128"/>
              </a:rPr>
              <a:t>Actual emissions are not substantially different from the values estimated by interpolation</a:t>
            </a:r>
          </a:p>
          <a:p>
            <a:pPr marL="541338" algn="just">
              <a:lnSpc>
                <a:spcPct val="130000"/>
              </a:lnSpc>
              <a:buFontTx/>
              <a:buChar char="-"/>
            </a:pPr>
            <a:endParaRPr lang="en-GB" altLang="zh-CN" sz="1600" dirty="0">
              <a:latin typeface="+mj-lt"/>
              <a:ea typeface="MS PGothic" pitchFamily="34" charset="-128"/>
            </a:endParaRPr>
          </a:p>
          <a:p>
            <a:pPr algn="just">
              <a:lnSpc>
                <a:spcPct val="130000"/>
              </a:lnSpc>
            </a:pPr>
            <a:r>
              <a:rPr lang="en-GB" altLang="zh-CN" dirty="0">
                <a:latin typeface="+mj-lt"/>
                <a:ea typeface="MS PGothic" pitchFamily="34" charset="-128"/>
              </a:rPr>
              <a:t>If information on the general trends or underlying parameters is available, then the surrogate data can be used</a:t>
            </a:r>
          </a:p>
          <a:p>
            <a:pPr marL="541338" lvl="1" indent="-269875" algn="just">
              <a:lnSpc>
                <a:spcPct val="130000"/>
              </a:lnSpc>
              <a:buFontTx/>
              <a:buChar char="-"/>
            </a:pPr>
            <a:r>
              <a:rPr lang="en-GB" altLang="zh-CN" sz="1600" dirty="0">
                <a:latin typeface="+mj-lt"/>
                <a:ea typeface="MS PGothic" pitchFamily="34" charset="-128"/>
                <a:cs typeface="+mn-cs"/>
              </a:rPr>
              <a:t>It is good practice to compare interpolated </a:t>
            </a:r>
            <a:r>
              <a:rPr lang="en-US" altLang="zh-CN" sz="1600" dirty="0">
                <a:latin typeface="+mj-lt"/>
                <a:ea typeface="MS PGothic" pitchFamily="34" charset="-128"/>
                <a:cs typeface="+mn-cs"/>
              </a:rPr>
              <a:t>estimates with surrogate data as a QA/QC check </a:t>
            </a:r>
            <a:endParaRPr lang="en-GB" altLang="ja-JP" sz="1600" dirty="0">
              <a:latin typeface="+mj-lt"/>
              <a:ea typeface="MS PGothic" pitchFamily="34" charset="-128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10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46982968"/>
      </p:ext>
    </p:extLst>
  </p:cSld>
  <p:clrMapOvr>
    <a:masterClrMapping/>
  </p:clrMapOvr>
  <p:transition spd="slow">
    <p:wip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1538" y="242416"/>
            <a:ext cx="8362950" cy="522288"/>
          </a:xfrm>
        </p:spPr>
        <p:txBody>
          <a:bodyPr tIns="0" bIns="0"/>
          <a:lstStyle/>
          <a:p>
            <a:pPr eaLnBrk="1" hangingPunct="1"/>
            <a:r>
              <a:rPr lang="en-GB" altLang="ja-JP" dirty="0"/>
              <a:t>Interpolation</a:t>
            </a:r>
          </a:p>
        </p:txBody>
      </p:sp>
      <p:pic>
        <p:nvPicPr>
          <p:cNvPr id="27651" name="Picture 193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51720" y="1196752"/>
            <a:ext cx="6324600" cy="4743450"/>
          </a:xfrm>
        </p:spPr>
      </p:pic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11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2228919578"/>
      </p:ext>
    </p:extLst>
  </p:cSld>
  <p:clrMapOvr>
    <a:masterClrMapping/>
  </p:clrMapOvr>
  <p:transition spd="slow">
    <p:wip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71264" y="231304"/>
            <a:ext cx="8077200" cy="533400"/>
          </a:xfrm>
          <a:noFill/>
        </p:spPr>
        <p:txBody>
          <a:bodyPr tIns="0" bIns="0"/>
          <a:lstStyle/>
          <a:p>
            <a:pPr eaLnBrk="1" hangingPunct="1"/>
            <a:r>
              <a:rPr lang="en-GB" altLang="ja-JP" dirty="0"/>
              <a:t>Extrapolation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39807" y="1268760"/>
            <a:ext cx="7892634" cy="1630363"/>
          </a:xfrm>
        </p:spPr>
        <p:txBody>
          <a:bodyPr/>
          <a:lstStyle/>
          <a:p>
            <a:pPr algn="just">
              <a:lnSpc>
                <a:spcPct val="120000"/>
              </a:lnSpc>
            </a:pPr>
            <a:r>
              <a:rPr lang="en-GB" altLang="zh-CN" dirty="0">
                <a:latin typeface="+mj-lt"/>
                <a:ea typeface="MS PGothic" pitchFamily="34" charset="-128"/>
              </a:rPr>
              <a:t>When data for the base year or the most recent year are not available</a:t>
            </a:r>
          </a:p>
          <a:p>
            <a:pPr algn="just">
              <a:lnSpc>
                <a:spcPct val="120000"/>
              </a:lnSpc>
            </a:pPr>
            <a:r>
              <a:rPr lang="en-GB" altLang="zh-CN" dirty="0">
                <a:latin typeface="+mj-lt"/>
                <a:ea typeface="MS PGothic" pitchFamily="34" charset="-128"/>
              </a:rPr>
              <a:t>The data can be extrapolated assuming that the trend in emissions/removals remains constant over the period of extrapolation</a:t>
            </a:r>
          </a:p>
          <a:p>
            <a:pPr marL="541338" algn="just">
              <a:lnSpc>
                <a:spcPct val="120000"/>
              </a:lnSpc>
              <a:buFontTx/>
              <a:buChar char="-"/>
            </a:pPr>
            <a:r>
              <a:rPr lang="en-GB" altLang="zh-CN" sz="1600" dirty="0">
                <a:latin typeface="+mj-lt"/>
                <a:ea typeface="MS PGothic" pitchFamily="34" charset="-128"/>
              </a:rPr>
              <a:t>Should not be used if the trend is not constant over time. </a:t>
            </a:r>
          </a:p>
          <a:p>
            <a:pPr algn="just">
              <a:lnSpc>
                <a:spcPct val="12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Analyse the character of trend – e.g. linear or more complex</a:t>
            </a:r>
          </a:p>
        </p:txBody>
      </p:sp>
      <p:pic>
        <p:nvPicPr>
          <p:cNvPr id="286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3718" y="2996952"/>
            <a:ext cx="5570538" cy="3043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12</a:t>
            </a:r>
            <a:endParaRPr lang="en-US" dirty="0"/>
          </a:p>
        </p:txBody>
      </p:sp>
      <p:sp>
        <p:nvSpPr>
          <p:cNvPr id="6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7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65146755"/>
      </p:ext>
    </p:extLst>
  </p:cSld>
  <p:clrMapOvr>
    <a:masterClrMapping/>
  </p:clrMapOvr>
  <p:transition spd="slow">
    <p:wip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307"/>
          <p:cNvSpPr>
            <a:spLocks noGrp="1" noChangeArrowheads="1"/>
          </p:cNvSpPr>
          <p:nvPr>
            <p:ph type="title"/>
          </p:nvPr>
        </p:nvSpPr>
        <p:spPr>
          <a:xfrm>
            <a:off x="611560" y="116632"/>
            <a:ext cx="8229600" cy="648072"/>
          </a:xfrm>
        </p:spPr>
        <p:txBody>
          <a:bodyPr/>
          <a:lstStyle/>
          <a:p>
            <a:pPr eaLnBrk="1" hangingPunct="1"/>
            <a:r>
              <a:rPr lang="en-GB" altLang="ja-JP" dirty="0"/>
              <a:t>Summary</a:t>
            </a:r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dirty="0"/>
              <a:t>of Splicing Techniques</a:t>
            </a:r>
          </a:p>
        </p:txBody>
      </p:sp>
      <p:pic>
        <p:nvPicPr>
          <p:cNvPr id="29699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5892" y="1936576"/>
            <a:ext cx="6794500" cy="4876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TextBox 8"/>
          <p:cNvSpPr txBox="1">
            <a:spLocks noChangeArrowheads="1"/>
          </p:cNvSpPr>
          <p:nvPr/>
        </p:nvSpPr>
        <p:spPr bwMode="auto">
          <a:xfrm>
            <a:off x="611561" y="908720"/>
            <a:ext cx="7992888" cy="9828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lnSpc>
                <a:spcPct val="11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kumimoji="1" lang="en-GB" altLang="zh-CN" sz="1800" dirty="0">
                <a:latin typeface="+mj-lt"/>
                <a:ea typeface="MS PGothic" pitchFamily="34" charset="-128"/>
              </a:rPr>
              <a:t>Each technique can be appropriate in certain situation. It is good practice to perform the splicing using more than one technique before making a final decision</a:t>
            </a:r>
            <a:endParaRPr kumimoji="1" lang="en-US" altLang="zh-CN" sz="1800" dirty="0">
              <a:latin typeface="+mj-lt"/>
              <a:ea typeface="MS PGothic" pitchFamily="34" charset="-128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6164921"/>
      </p:ext>
    </p:extLst>
  </p:cSld>
  <p:clrMapOvr>
    <a:masterClrMapping/>
  </p:clrMapOvr>
  <p:transition spd="slow">
    <p:wip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60648"/>
            <a:ext cx="7918450" cy="504056"/>
          </a:xfrm>
        </p:spPr>
        <p:txBody>
          <a:bodyPr/>
          <a:lstStyle/>
          <a:p>
            <a:pPr eaLnBrk="1" hangingPunct="1"/>
            <a:r>
              <a:rPr lang="en-GB" altLang="ja-JP" dirty="0"/>
              <a:t>Quality</a:t>
            </a:r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dirty="0"/>
              <a:t>of Time Series</a:t>
            </a:r>
            <a:r>
              <a:rPr lang="ja-JP" altLang="en-US" dirty="0"/>
              <a:t> </a:t>
            </a:r>
            <a:r>
              <a:rPr lang="en-US" altLang="ja-JP" dirty="0"/>
              <a:t>and Documentation</a:t>
            </a:r>
            <a:endParaRPr lang="en-GB" altLang="ja-JP" dirty="0"/>
          </a:p>
        </p:txBody>
      </p:sp>
      <p:sp>
        <p:nvSpPr>
          <p:cNvPr id="3072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760"/>
            <a:ext cx="7918450" cy="468052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Comparison of the results of multiple approaches where it is possible to use more than one approach</a:t>
            </a:r>
          </a:p>
          <a:p>
            <a:pPr marL="541338" algn="just">
              <a:lnSpc>
                <a:spcPct val="130000"/>
              </a:lnSpc>
              <a:buFontTx/>
              <a:buChar char="-"/>
            </a:pPr>
            <a:r>
              <a:rPr lang="en-GB" altLang="ja-JP" sz="1600" dirty="0">
                <a:latin typeface="+mj-lt"/>
                <a:ea typeface="MS PGothic" pitchFamily="34" charset="-128"/>
              </a:rPr>
              <a:t>Plotting and comparing the results of splicing techniques on a graph is useful</a:t>
            </a:r>
          </a:p>
          <a:p>
            <a:pPr marL="541338" algn="just">
              <a:lnSpc>
                <a:spcPct val="130000"/>
              </a:lnSpc>
              <a:buFontTx/>
              <a:buChar char="-"/>
            </a:pPr>
            <a:r>
              <a:rPr lang="en-GB" altLang="ja-JP" sz="1600" dirty="0">
                <a:latin typeface="+mj-lt"/>
                <a:ea typeface="MS PGothic" pitchFamily="34" charset="-128"/>
              </a:rPr>
              <a:t>If alternative splicing methods produce different results, should consider which result is most realistic</a:t>
            </a:r>
          </a:p>
          <a:p>
            <a:pPr algn="just">
              <a:lnSpc>
                <a:spcPct val="13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Comparison of recalculated estimates with previous estimates can be a useful check on the quality of a recalculation</a:t>
            </a:r>
          </a:p>
          <a:p>
            <a:pPr marL="541338" lvl="1" indent="-269875" algn="just">
              <a:lnSpc>
                <a:spcPct val="130000"/>
              </a:lnSpc>
              <a:buFontTx/>
              <a:buChar char="-"/>
            </a:pPr>
            <a:r>
              <a:rPr lang="en-GB" altLang="ja-JP" sz="1600" dirty="0">
                <a:latin typeface="+mj-lt"/>
                <a:ea typeface="MS PGothic" pitchFamily="34" charset="-128"/>
                <a:cs typeface="+mn-cs"/>
              </a:rPr>
              <a:t>However, higher tier methods may produce different trends than lower tier methods because  they more accurately reflect actual conditions</a:t>
            </a:r>
          </a:p>
          <a:p>
            <a:pPr algn="just">
              <a:lnSpc>
                <a:spcPct val="130000"/>
              </a:lnSpc>
            </a:pPr>
            <a:r>
              <a:rPr lang="en-US" altLang="ja-JP" dirty="0">
                <a:latin typeface="+mj-lt"/>
                <a:ea typeface="MS PGothic" pitchFamily="34" charset="-128"/>
              </a:rPr>
              <a:t>All recalculations and measures taken to improve time series consistency should be documented and reported</a:t>
            </a:r>
          </a:p>
          <a:p>
            <a:pPr marL="541338" lvl="1" indent="-269875" algn="just">
              <a:lnSpc>
                <a:spcPct val="130000"/>
              </a:lnSpc>
              <a:buFontTx/>
              <a:buChar char="-"/>
            </a:pPr>
            <a:r>
              <a:rPr lang="en-US" altLang="ja-JP" sz="1600" dirty="0">
                <a:latin typeface="+mj-lt"/>
                <a:ea typeface="MS PGothic" pitchFamily="34" charset="-128"/>
                <a:cs typeface="+mn-cs"/>
              </a:rPr>
              <a:t>Reason of the recalculation </a:t>
            </a:r>
          </a:p>
          <a:p>
            <a:pPr marL="541338" lvl="1" indent="-269875" algn="just">
              <a:lnSpc>
                <a:spcPct val="130000"/>
              </a:lnSpc>
              <a:buFontTx/>
              <a:buChar char="-"/>
            </a:pPr>
            <a:r>
              <a:rPr lang="en-US" altLang="ja-JP" sz="1600" dirty="0">
                <a:latin typeface="+mj-lt"/>
                <a:ea typeface="MS PGothic" pitchFamily="34" charset="-128"/>
                <a:cs typeface="+mn-cs"/>
              </a:rPr>
              <a:t>Effect of the recalculation on the time series</a:t>
            </a:r>
          </a:p>
          <a:p>
            <a:pPr marL="541338" lvl="1" indent="-269875" algn="just">
              <a:lnSpc>
                <a:spcPct val="130000"/>
              </a:lnSpc>
              <a:buFontTx/>
              <a:buChar char="-"/>
            </a:pPr>
            <a:r>
              <a:rPr lang="en-US" altLang="ja-JP" sz="1600" dirty="0">
                <a:latin typeface="+mj-lt"/>
                <a:ea typeface="MS PGothic" pitchFamily="34" charset="-128"/>
                <a:cs typeface="+mn-cs"/>
              </a:rPr>
              <a:t>Splicing techniques used </a:t>
            </a:r>
          </a:p>
          <a:p>
            <a:pPr marL="457200" lvl="1" indent="0" algn="just">
              <a:lnSpc>
                <a:spcPct val="130000"/>
              </a:lnSpc>
              <a:buNone/>
            </a:pPr>
            <a:endParaRPr lang="en-US" altLang="ja-JP" dirty="0">
              <a:latin typeface="+mj-lt"/>
              <a:ea typeface="MS PGothic" pitchFamily="34" charset="-128"/>
            </a:endParaRPr>
          </a:p>
          <a:p>
            <a:pPr lvl="1" algn="just">
              <a:lnSpc>
                <a:spcPct val="130000"/>
              </a:lnSpc>
            </a:pPr>
            <a:endParaRPr lang="en-GB" altLang="ja-JP" dirty="0">
              <a:solidFill>
                <a:srgbClr val="C00000"/>
              </a:solidFill>
              <a:latin typeface="+mj-lt"/>
              <a:ea typeface="MS PGothic" pitchFamily="34" charset="-128"/>
            </a:endParaRPr>
          </a:p>
          <a:p>
            <a:pPr lvl="1" algn="just">
              <a:lnSpc>
                <a:spcPct val="130000"/>
              </a:lnSpc>
            </a:pPr>
            <a:endParaRPr lang="en-GB" altLang="ja-JP" dirty="0">
              <a:latin typeface="+mj-lt"/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14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648162582"/>
      </p:ext>
    </p:extLst>
  </p:cSld>
  <p:clrMapOvr>
    <a:masterClrMapping/>
  </p:clrMapOvr>
  <p:transition spd="slow">
    <p:wip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36" y="231304"/>
            <a:ext cx="7918450" cy="533400"/>
          </a:xfrm>
        </p:spPr>
        <p:txBody>
          <a:bodyPr/>
          <a:lstStyle/>
          <a:p>
            <a:pPr eaLnBrk="1" hangingPunct="1">
              <a:spcBef>
                <a:spcPct val="40000"/>
              </a:spcBef>
            </a:pPr>
            <a:r>
              <a:rPr lang="en-US" altLang="ja-JP" dirty="0"/>
              <a:t>Summary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idx="1"/>
          </p:nvPr>
        </p:nvSpPr>
        <p:spPr>
          <a:xfrm>
            <a:off x="617536" y="1268760"/>
            <a:ext cx="7918450" cy="4343400"/>
          </a:xfrm>
        </p:spPr>
        <p:txBody>
          <a:bodyPr/>
          <a:lstStyle/>
          <a:p>
            <a:pPr algn="just">
              <a:lnSpc>
                <a:spcPct val="130000"/>
              </a:lnSpc>
              <a:spcBef>
                <a:spcPts val="0"/>
              </a:spcBef>
              <a:defRPr/>
            </a:pPr>
            <a:r>
              <a:rPr lang="en-US" altLang="ja-JP" b="1" dirty="0">
                <a:latin typeface="+mj-lt"/>
                <a:ea typeface="MS PGothic" pitchFamily="34" charset="-128"/>
              </a:rPr>
              <a:t>We need consistent estimates of emissions/ removals for all years</a:t>
            </a:r>
          </a:p>
          <a:p>
            <a:pPr marL="541338" algn="just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ja-JP" sz="1600" dirty="0">
                <a:latin typeface="+mj-lt"/>
                <a:ea typeface="MS PGothic" pitchFamily="34" charset="-128"/>
                <a:cs typeface="+mn-cs"/>
              </a:rPr>
              <a:t>Same method and data sources should be applied to all years, if possible</a:t>
            </a:r>
          </a:p>
          <a:p>
            <a:pPr marL="541338" algn="just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endParaRPr lang="en-US" altLang="ja-JP" sz="1600" dirty="0">
              <a:latin typeface="+mj-lt"/>
              <a:ea typeface="MS PGothic" pitchFamily="34" charset="-128"/>
              <a:cs typeface="+mn-cs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  <a:defRPr/>
            </a:pPr>
            <a:r>
              <a:rPr lang="en-US" altLang="ja-JP" b="1" dirty="0">
                <a:latin typeface="+mj-lt"/>
                <a:ea typeface="MS PGothic" pitchFamily="34" charset="-128"/>
              </a:rPr>
              <a:t>Where this is not possible, inventory compilers should follow the time series consistency guidance to provide consistent estimates for all years</a:t>
            </a:r>
          </a:p>
          <a:p>
            <a:pPr marL="541338" lvl="1" indent="-269875" algn="just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ja-JP" sz="1600" dirty="0">
                <a:latin typeface="+mj-lt"/>
                <a:ea typeface="MS PGothic" pitchFamily="34" charset="-128"/>
                <a:cs typeface="+mn-cs"/>
              </a:rPr>
              <a:t>Overlap/ Surrogate / Interpolation / Extrapolation /etc.</a:t>
            </a:r>
          </a:p>
          <a:p>
            <a:pPr marL="541338" lvl="1" indent="-269875" algn="just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endParaRPr lang="en-US" altLang="ja-JP" sz="1600" dirty="0">
              <a:latin typeface="+mj-lt"/>
              <a:ea typeface="MS PGothic" pitchFamily="34" charset="-128"/>
              <a:cs typeface="+mn-cs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  <a:defRPr/>
            </a:pPr>
            <a:r>
              <a:rPr lang="en-US" altLang="ja-JP" b="1" dirty="0">
                <a:latin typeface="+mj-lt"/>
                <a:ea typeface="MS PGothic" pitchFamily="34" charset="-128"/>
              </a:rPr>
              <a:t>We need to ensure quality of time series</a:t>
            </a:r>
          </a:p>
          <a:p>
            <a:pPr marL="541338" lvl="1" indent="-269875" algn="just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r>
              <a:rPr lang="en-US" altLang="ja-JP" sz="1600" dirty="0">
                <a:latin typeface="+mj-lt"/>
                <a:ea typeface="MS PGothic" pitchFamily="34" charset="-128"/>
                <a:cs typeface="+mn-cs"/>
              </a:rPr>
              <a:t>Quality checks are applied to entire time series</a:t>
            </a:r>
          </a:p>
          <a:p>
            <a:pPr marL="541338" lvl="1" indent="-269875" algn="just">
              <a:lnSpc>
                <a:spcPct val="130000"/>
              </a:lnSpc>
              <a:spcBef>
                <a:spcPts val="0"/>
              </a:spcBef>
              <a:buFontTx/>
              <a:buChar char="-"/>
              <a:defRPr/>
            </a:pPr>
            <a:endParaRPr lang="en-US" altLang="ja-JP" sz="1600" dirty="0">
              <a:latin typeface="+mj-lt"/>
              <a:ea typeface="MS PGothic" pitchFamily="34" charset="-128"/>
              <a:cs typeface="+mn-cs"/>
            </a:endParaRPr>
          </a:p>
          <a:p>
            <a:pPr algn="just">
              <a:lnSpc>
                <a:spcPct val="130000"/>
              </a:lnSpc>
              <a:spcBef>
                <a:spcPts val="500"/>
              </a:spcBef>
              <a:defRPr/>
            </a:pPr>
            <a:r>
              <a:rPr lang="en-US" altLang="ja-JP" b="1" dirty="0">
                <a:latin typeface="+mj-lt"/>
                <a:ea typeface="MS PGothic" pitchFamily="34" charset="-128"/>
              </a:rPr>
              <a:t>All decisions, methods and reasons should be documented</a:t>
            </a:r>
          </a:p>
        </p:txBody>
      </p:sp>
      <p:sp>
        <p:nvSpPr>
          <p:cNvPr id="4" name="Rectangle 3"/>
          <p:cNvSpPr/>
          <p:nvPr/>
        </p:nvSpPr>
        <p:spPr>
          <a:xfrm>
            <a:off x="8100392" y="6291753"/>
            <a:ext cx="432048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dirty="0">
                <a:solidFill>
                  <a:prstClr val="black"/>
                </a:solidFill>
                <a:cs typeface="Arial"/>
              </a:rPr>
              <a:t>15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65242719"/>
      </p:ext>
    </p:extLst>
  </p:cSld>
  <p:clrMapOvr>
    <a:masterClrMapping/>
  </p:clrMapOvr>
  <p:transition spd="slow">
    <p:wip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sz="4000" dirty="0">
                <a:ea typeface="ＭＳ Ｐゴシック" pitchFamily="34" charset="-128"/>
              </a:rPr>
              <a:t>Thank you</a:t>
            </a:r>
            <a:endParaRPr lang="en-US" sz="3600" dirty="0"/>
          </a:p>
        </p:txBody>
      </p:sp>
      <p:sp>
        <p:nvSpPr>
          <p:cNvPr id="3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4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Consultative Group of Experts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16052015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Foreword, Copyright and Disclaimer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512" y="830028"/>
            <a:ext cx="8784976" cy="5263268"/>
          </a:xfrm>
        </p:spPr>
        <p:txBody>
          <a:bodyPr/>
          <a:lstStyle/>
          <a:p>
            <a:r>
              <a:rPr lang="en-IE" sz="1600" dirty="0"/>
              <a:t>These presentation materials to explain the contents of the 2006 IPCC Guidelines: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are based on the presentations (except presentation on QA/QC) delivered by the Technical Support Unit of the Task Force on National Greenhouse Gas Inventories of the Intergovernmental Panel on Climate Change (IPCC TFI TSU) in the </a:t>
            </a:r>
            <a:r>
              <a:rPr lang="en-IE" sz="1600" i="1" dirty="0"/>
              <a:t>Africa Regional Workshop on the Building of Sustainable National Greenhouse Gas Inventory Management Systems, and the use of the 2006 IPCC Guidelines for National Greenhouse Gas Inventories</a:t>
            </a:r>
            <a:r>
              <a:rPr lang="en-IE" sz="1600" dirty="0"/>
              <a:t> (</a:t>
            </a:r>
            <a:r>
              <a:rPr lang="en-IE" sz="1600" dirty="0" err="1"/>
              <a:t>Swakopmund</a:t>
            </a:r>
            <a:r>
              <a:rPr lang="en-IE" sz="1600" dirty="0"/>
              <a:t>, Namibia, </a:t>
            </a:r>
            <a:r>
              <a:rPr lang="en-IE" sz="1600"/>
              <a:t>24-28 April </a:t>
            </a:r>
            <a:r>
              <a:rPr lang="en-IE" sz="1600" dirty="0"/>
              <a:t>2017);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have not been subject to a formal IPCC review process  </a:t>
            </a:r>
            <a:r>
              <a:rPr lang="en-IE" sz="1600" dirty="0">
                <a:hlinkClick r:id="rId2"/>
              </a:rPr>
              <a:t>http://www.ipcc.ch/pdf/ipcc-principles/ipcc-principles-appendix-a-final.pdf</a:t>
            </a:r>
            <a:r>
              <a:rPr lang="en-IE" sz="1600" dirty="0"/>
              <a:t>; and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will be updated from time to time.</a:t>
            </a:r>
          </a:p>
          <a:p>
            <a:r>
              <a:rPr lang="en-IE" sz="1600" dirty="0"/>
              <a:t>If you wish to use these presentation materials in some way or other (e.g., use some or all of these slides in your presentation at a workshop), please inform the TFI TSU through </a:t>
            </a:r>
            <a:r>
              <a:rPr lang="en-IE" sz="1600" dirty="0">
                <a:hlinkClick r:id="rId3"/>
              </a:rPr>
              <a:t>http://www.ipcc-nggip.iges.or.jp/mail</a:t>
            </a:r>
            <a:r>
              <a:rPr lang="en-IE" sz="1600" dirty="0"/>
              <a:t>. Also read the notes in the following websites.</a:t>
            </a:r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Copyright: </a:t>
            </a:r>
            <a:r>
              <a:rPr lang="en-IE" sz="1600" dirty="0">
                <a:hlinkClick r:id="rId4"/>
              </a:rPr>
              <a:t>http://www.ipcc.ch/home_copyright.shtml</a:t>
            </a:r>
            <a:endParaRPr lang="en-IE" sz="1600" dirty="0"/>
          </a:p>
          <a:p>
            <a:pPr marL="715963" indent="-342900">
              <a:buFont typeface="+mj-lt"/>
              <a:buAutoNum type="arabicParenR"/>
            </a:pPr>
            <a:r>
              <a:rPr lang="en-IE" sz="1600" dirty="0"/>
              <a:t>Disclaimer: </a:t>
            </a:r>
            <a:r>
              <a:rPr lang="en-IE" sz="1600" dirty="0">
                <a:hlinkClick r:id="rId5"/>
              </a:rPr>
              <a:t>http://www.ipcc.ch/home_disclaimer.shtml</a:t>
            </a:r>
            <a:endParaRPr lang="en-IE" sz="1600" dirty="0"/>
          </a:p>
          <a:p>
            <a:r>
              <a:rPr lang="en-US" sz="1600" dirty="0"/>
              <a:t>The CGE acknowledges the inputs from, and expresses its appreciation to, the IPCC TFI TSU.</a:t>
            </a:r>
            <a:endParaRPr lang="en-GB" sz="1600" dirty="0"/>
          </a:p>
        </p:txBody>
      </p:sp>
      <p:sp>
        <p:nvSpPr>
          <p:cNvPr id="4" name="Rectangle 3"/>
          <p:cNvSpPr/>
          <p:nvPr/>
        </p:nvSpPr>
        <p:spPr>
          <a:xfrm>
            <a:off x="8460432" y="6237312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2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09113" y="5709339"/>
            <a:ext cx="7212291" cy="59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09076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798" y="242417"/>
            <a:ext cx="7994650" cy="522287"/>
          </a:xfrm>
        </p:spPr>
        <p:txBody>
          <a:bodyPr/>
          <a:lstStyle/>
          <a:p>
            <a:pPr eaLnBrk="1" hangingPunct="1"/>
            <a:r>
              <a:rPr lang="en-GB" altLang="ja-JP" dirty="0"/>
              <a:t>Time</a:t>
            </a:r>
            <a:r>
              <a:rPr lang="en-GB" altLang="ja-JP" sz="3600" dirty="0">
                <a:ea typeface="MS PGothic" pitchFamily="34" charset="-128"/>
              </a:rPr>
              <a:t> </a:t>
            </a:r>
            <a:r>
              <a:rPr lang="en-GB" altLang="ja-JP" dirty="0"/>
              <a:t>Series</a:t>
            </a:r>
            <a:r>
              <a:rPr lang="en-GB" altLang="ja-JP" sz="3600" dirty="0">
                <a:ea typeface="MS PGothic" pitchFamily="34" charset="-128"/>
              </a:rPr>
              <a:t> 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idx="1"/>
          </p:nvPr>
        </p:nvSpPr>
        <p:spPr>
          <a:xfrm>
            <a:off x="574104" y="1268760"/>
            <a:ext cx="7960098" cy="4495800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An inventory is not just an estimate of a single year. It includes estimates for a number of years (time series of estimates)</a:t>
            </a:r>
          </a:p>
          <a:p>
            <a:pPr marL="541338" algn="just">
              <a:lnSpc>
                <a:spcPct val="130000"/>
              </a:lnSpc>
              <a:buFontTx/>
              <a:buChar char="-"/>
            </a:pPr>
            <a:r>
              <a:rPr lang="en-GB" altLang="ja-JP" dirty="0">
                <a:latin typeface="+mj-lt"/>
                <a:ea typeface="MS PGothic" pitchFamily="34" charset="-128"/>
              </a:rPr>
              <a:t>Information on historical emissions trend</a:t>
            </a:r>
          </a:p>
          <a:p>
            <a:pPr marL="541338" algn="just">
              <a:lnSpc>
                <a:spcPct val="130000"/>
              </a:lnSpc>
              <a:buFontTx/>
              <a:buChar char="-"/>
            </a:pPr>
            <a:r>
              <a:rPr lang="en-GB" altLang="ja-JP" dirty="0">
                <a:latin typeface="+mj-lt"/>
                <a:ea typeface="MS PGothic" pitchFamily="34" charset="-128"/>
              </a:rPr>
              <a:t>Tracking the effects of strategies to reduce emissions at the national level</a:t>
            </a:r>
          </a:p>
          <a:p>
            <a:pPr algn="just">
              <a:lnSpc>
                <a:spcPct val="130000"/>
              </a:lnSpc>
            </a:pPr>
            <a:r>
              <a:rPr lang="en-US" altLang="ja-JP" dirty="0">
                <a:latin typeface="+mj-lt"/>
                <a:ea typeface="MS PGothic" pitchFamily="34" charset="-128"/>
              </a:rPr>
              <a:t>Annual estimates should be comparable </a:t>
            </a:r>
          </a:p>
          <a:p>
            <a:pPr marL="541338" lvl="1" indent="-269875" algn="just">
              <a:lnSpc>
                <a:spcPct val="130000"/>
              </a:lnSpc>
              <a:buFontTx/>
              <a:buChar char="-"/>
            </a:pPr>
            <a:r>
              <a:rPr lang="en-GB" altLang="ja-JP" dirty="0">
                <a:latin typeface="+mj-lt"/>
                <a:ea typeface="MS PGothic" pitchFamily="34" charset="-128"/>
                <a:cs typeface="+mn-cs"/>
              </a:rPr>
              <a:t>Should reflect the real annual fluctuations in emissions and removals</a:t>
            </a:r>
            <a:endParaRPr lang="en-GB" altLang="ja-JP" dirty="0">
              <a:latin typeface="+mj-lt"/>
              <a:ea typeface="MS PGothic" pitchFamily="34" charset="-128"/>
            </a:endParaRPr>
          </a:p>
          <a:p>
            <a:pPr algn="just">
              <a:lnSpc>
                <a:spcPct val="13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Therefore, emissions and removals in time series should be estimated consistently</a:t>
            </a:r>
          </a:p>
          <a:p>
            <a:pPr marL="541338" lvl="1" indent="-269875" algn="just">
              <a:lnSpc>
                <a:spcPct val="130000"/>
              </a:lnSpc>
              <a:buFontTx/>
              <a:buChar char="-"/>
            </a:pPr>
            <a:r>
              <a:rPr lang="en-GB" altLang="ja-JP" dirty="0">
                <a:latin typeface="+mj-lt"/>
                <a:ea typeface="MS PGothic" pitchFamily="34" charset="-128"/>
                <a:cs typeface="+mn-cs"/>
              </a:rPr>
              <a:t>Use of the same method and data sources in all years, where possible</a:t>
            </a:r>
            <a:endParaRPr lang="en-GB" altLang="ja-JP" dirty="0">
              <a:latin typeface="+mj-lt"/>
              <a:ea typeface="MS PGothic" pitchFamily="34" charset="-128"/>
            </a:endParaRPr>
          </a:p>
          <a:p>
            <a:pPr algn="just">
              <a:lnSpc>
                <a:spcPct val="130000"/>
              </a:lnSpc>
            </a:pPr>
            <a:r>
              <a:rPr lang="en-US" altLang="ja-JP" dirty="0">
                <a:latin typeface="+mj-lt"/>
                <a:ea typeface="MS PGothic" pitchFamily="34" charset="-128"/>
              </a:rPr>
              <a:t>However, it is not always possible to use the same method and data sets for the entire time series due to a lack of data</a:t>
            </a:r>
          </a:p>
          <a:p>
            <a:pPr lvl="1" algn="just">
              <a:lnSpc>
                <a:spcPct val="130000"/>
              </a:lnSpc>
              <a:buFont typeface="Arial Narrow" pitchFamily="34" charset="0"/>
              <a:buChar char="–"/>
            </a:pPr>
            <a:endParaRPr lang="en-GB" altLang="ja-JP" dirty="0">
              <a:latin typeface="+mj-lt"/>
              <a:ea typeface="MS PGothic" pitchFamily="34" charset="-128"/>
            </a:endParaRPr>
          </a:p>
          <a:p>
            <a:pPr lvl="1" algn="just">
              <a:lnSpc>
                <a:spcPct val="130000"/>
              </a:lnSpc>
              <a:buFontTx/>
              <a:buNone/>
            </a:pPr>
            <a:endParaRPr lang="en-GB" altLang="ja-JP" dirty="0">
              <a:latin typeface="+mj-lt"/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fld id="{AAEF72BF-65D0-402F-936E-810A03B388F7}" type="slidenum">
              <a:rPr lang="en-US" altLang="en-US">
                <a:solidFill>
                  <a:prstClr val="black"/>
                </a:solidFill>
                <a:cs typeface="Arial"/>
              </a:rPr>
              <a:pPr/>
              <a:t>3</a:t>
            </a:fld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4068082945"/>
      </p:ext>
    </p:extLst>
  </p:cSld>
  <p:clrMapOvr>
    <a:masterClrMapping/>
  </p:clrMapOvr>
  <p:transition spd="slow"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611560" y="242416"/>
            <a:ext cx="7918450" cy="522288"/>
          </a:xfr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r>
              <a:rPr lang="en-GB" altLang="ja-JP" dirty="0"/>
              <a:t>Splicing Techniques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71736"/>
            <a:ext cx="7918450" cy="4605536"/>
          </a:xfrm>
        </p:spPr>
        <p:txBody>
          <a:bodyPr/>
          <a:lstStyle/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GB" altLang="ja-JP" dirty="0">
                <a:latin typeface="+mj-lt"/>
                <a:ea typeface="MS PGothic" pitchFamily="34" charset="-128"/>
              </a:rPr>
              <a:t>Splicing: </a:t>
            </a:r>
            <a:r>
              <a:rPr lang="en-US" altLang="ja-JP" dirty="0">
                <a:latin typeface="+mj-lt"/>
                <a:ea typeface="MS PGothic" pitchFamily="34" charset="-128"/>
              </a:rPr>
              <a:t>combining or joining of more than one method or data series to form a complete time series</a:t>
            </a:r>
            <a:r>
              <a:rPr lang="en-GB" altLang="ja-JP" dirty="0">
                <a:latin typeface="+mj-lt"/>
                <a:ea typeface="MS PGothic" pitchFamily="34" charset="-128"/>
              </a:rPr>
              <a:t> </a:t>
            </a:r>
          </a:p>
          <a:p>
            <a:pPr marL="541338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altLang="ja-JP" dirty="0">
                <a:latin typeface="+mj-lt"/>
                <a:ea typeface="MS PGothic" pitchFamily="34" charset="-128"/>
              </a:rPr>
              <a:t>Methodological change and refinement</a:t>
            </a:r>
          </a:p>
          <a:p>
            <a:pPr marL="541338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GB" altLang="ja-JP" dirty="0">
                <a:latin typeface="+mj-lt"/>
                <a:ea typeface="MS PGothic" pitchFamily="34" charset="-128"/>
              </a:rPr>
              <a:t>Data gaps</a:t>
            </a:r>
          </a:p>
          <a:p>
            <a:pPr algn="just">
              <a:lnSpc>
                <a:spcPct val="120000"/>
              </a:lnSpc>
              <a:spcBef>
                <a:spcPct val="50000"/>
              </a:spcBef>
            </a:pPr>
            <a:r>
              <a:rPr lang="en-GB" altLang="ja-JP" dirty="0">
                <a:latin typeface="+mj-lt"/>
                <a:ea typeface="MS PGothic" pitchFamily="34" charset="-128"/>
              </a:rPr>
              <a:t>The 2006 IPCC Guidelines provide several splicing techniques</a:t>
            </a:r>
          </a:p>
          <a:p>
            <a:pPr marL="541338" lvl="1" indent="-269875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altLang="ja-JP" dirty="0">
                <a:latin typeface="+mj-lt"/>
                <a:ea typeface="MS PGothic" pitchFamily="34" charset="-128"/>
                <a:cs typeface="+mn-cs"/>
              </a:rPr>
              <a:t>Overlap</a:t>
            </a:r>
          </a:p>
          <a:p>
            <a:pPr marL="541338" lvl="1" indent="-269875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altLang="ja-JP" dirty="0">
                <a:latin typeface="+mj-lt"/>
                <a:ea typeface="MS PGothic" pitchFamily="34" charset="-128"/>
                <a:cs typeface="+mn-cs"/>
              </a:rPr>
              <a:t>Surrogate</a:t>
            </a:r>
          </a:p>
          <a:p>
            <a:pPr marL="541338" lvl="1" indent="-269875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altLang="ja-JP" dirty="0">
                <a:latin typeface="+mj-lt"/>
                <a:ea typeface="MS PGothic" pitchFamily="34" charset="-128"/>
                <a:cs typeface="+mn-cs"/>
              </a:rPr>
              <a:t>Interpolation</a:t>
            </a:r>
          </a:p>
          <a:p>
            <a:pPr marL="541338" lvl="1" indent="-269875" algn="just">
              <a:lnSpc>
                <a:spcPct val="120000"/>
              </a:lnSpc>
              <a:spcBef>
                <a:spcPts val="0"/>
              </a:spcBef>
              <a:buFontTx/>
              <a:buChar char="-"/>
            </a:pPr>
            <a:r>
              <a:rPr lang="en-US" altLang="ja-JP" dirty="0">
                <a:latin typeface="+mj-lt"/>
                <a:ea typeface="MS PGothic" pitchFamily="34" charset="-128"/>
                <a:cs typeface="+mn-cs"/>
              </a:rPr>
              <a:t>Extrapolation</a:t>
            </a:r>
            <a:endParaRPr lang="en-GB" altLang="ja-JP" dirty="0">
              <a:latin typeface="+mj-lt"/>
              <a:ea typeface="MS PGothic" pitchFamily="34" charset="-128"/>
            </a:endParaRPr>
          </a:p>
          <a:p>
            <a:pPr algn="just">
              <a:lnSpc>
                <a:spcPct val="120000"/>
              </a:lnSpc>
              <a:spcBef>
                <a:spcPts val="1080"/>
              </a:spcBef>
            </a:pPr>
            <a:r>
              <a:rPr lang="en-US" altLang="ja-JP" dirty="0">
                <a:latin typeface="+mj-lt"/>
                <a:ea typeface="MS PGothic" pitchFamily="34" charset="-128"/>
              </a:rPr>
              <a:t>Selecting a technique requires an evaluation of the specific circumstances and a determination of the best option for the particular case</a:t>
            </a:r>
          </a:p>
          <a:p>
            <a:pPr algn="just">
              <a:lnSpc>
                <a:spcPct val="120000"/>
              </a:lnSpc>
            </a:pPr>
            <a:endParaRPr lang="en-US" altLang="ja-JP" dirty="0">
              <a:latin typeface="+mj-lt"/>
              <a:ea typeface="MS PGothic" pitchFamily="34" charset="-128"/>
            </a:endParaRPr>
          </a:p>
          <a:p>
            <a:pPr algn="just">
              <a:lnSpc>
                <a:spcPct val="120000"/>
              </a:lnSpc>
            </a:pPr>
            <a:endParaRPr lang="en-GB" altLang="ja-JP" dirty="0">
              <a:latin typeface="+mj-lt"/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4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411012695"/>
      </p:ext>
    </p:extLst>
  </p:cSld>
  <p:clrMapOvr>
    <a:masterClrMapping/>
  </p:clrMapOvr>
  <p:transition spd="slow">
    <p:wip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658688" y="260648"/>
            <a:ext cx="8305800" cy="504056"/>
          </a:xfrm>
        </p:spPr>
        <p:txBody>
          <a:bodyPr/>
          <a:lstStyle/>
          <a:p>
            <a:pPr eaLnBrk="1" hangingPunct="1"/>
            <a:r>
              <a:rPr lang="en-GB" altLang="ja-JP" dirty="0"/>
              <a:t>Overlap</a:t>
            </a:r>
            <a:endParaRPr lang="en-US" altLang="ja-JP" dirty="0"/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>
          <a:xfrm>
            <a:off x="658688" y="1275184"/>
            <a:ext cx="7873752" cy="4242048"/>
          </a:xfrm>
        </p:spPr>
        <p:txBody>
          <a:bodyPr/>
          <a:lstStyle/>
          <a:p>
            <a:pPr algn="just">
              <a:lnSpc>
                <a:spcPct val="13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When a new method is introduced but data are not available for early years in the time series (e.g. implementing a higher tier methodology)</a:t>
            </a:r>
          </a:p>
          <a:p>
            <a:pPr algn="just">
              <a:lnSpc>
                <a:spcPct val="130000"/>
              </a:lnSpc>
            </a:pPr>
            <a:endParaRPr lang="en-GB" altLang="ja-JP" dirty="0">
              <a:latin typeface="+mj-lt"/>
              <a:ea typeface="MS PGothic" pitchFamily="34" charset="-128"/>
            </a:endParaRPr>
          </a:p>
          <a:p>
            <a:pPr algn="just">
              <a:lnSpc>
                <a:spcPct val="13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Develop a time series based on the relationship (or overlap) observed between the previously used and </a:t>
            </a:r>
            <a:r>
              <a:rPr lang="en-US" altLang="ja-JP" dirty="0">
                <a:latin typeface="+mj-lt"/>
                <a:ea typeface="MS PGothic" pitchFamily="34" charset="-128"/>
              </a:rPr>
              <a:t>new method </a:t>
            </a:r>
            <a:r>
              <a:rPr lang="en-GB" altLang="ja-JP" dirty="0">
                <a:latin typeface="+mj-lt"/>
                <a:ea typeface="MS PGothic" pitchFamily="34" charset="-128"/>
              </a:rPr>
              <a:t>during the years when both can be used</a:t>
            </a:r>
          </a:p>
          <a:p>
            <a:pPr algn="just">
              <a:lnSpc>
                <a:spcPct val="130000"/>
              </a:lnSpc>
            </a:pPr>
            <a:endParaRPr lang="en-GB" altLang="ja-JP" dirty="0">
              <a:latin typeface="+mj-lt"/>
              <a:ea typeface="MS PGothic" pitchFamily="34" charset="-128"/>
            </a:endParaRPr>
          </a:p>
          <a:p>
            <a:pPr algn="just">
              <a:lnSpc>
                <a:spcPct val="13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It is preferable to compare the overlap for multiple years to evaluate the relationship between the two methods</a:t>
            </a:r>
          </a:p>
          <a:p>
            <a:pPr algn="just">
              <a:lnSpc>
                <a:spcPct val="130000"/>
              </a:lnSpc>
            </a:pPr>
            <a:endParaRPr lang="en-GB" altLang="ja-JP" dirty="0">
              <a:latin typeface="+mj-lt"/>
              <a:ea typeface="MS PGothic" pitchFamily="34" charset="-128"/>
            </a:endParaRPr>
          </a:p>
          <a:p>
            <a:pPr algn="just">
              <a:lnSpc>
                <a:spcPct val="130000"/>
              </a:lnSpc>
            </a:pPr>
            <a:r>
              <a:rPr lang="en-GB" altLang="ja-JP" dirty="0">
                <a:latin typeface="+mj-lt"/>
                <a:ea typeface="MS PGothic" pitchFamily="34" charset="-128"/>
              </a:rPr>
              <a:t>If there is no consistent overlap between methods and it is not good practice to use the overlap technique</a:t>
            </a:r>
          </a:p>
          <a:p>
            <a:pPr algn="just" eaLnBrk="1" hangingPunct="1">
              <a:lnSpc>
                <a:spcPct val="130000"/>
              </a:lnSpc>
              <a:buFontTx/>
              <a:buNone/>
            </a:pPr>
            <a:endParaRPr lang="en-GB" altLang="ja-JP" dirty="0">
              <a:latin typeface="+mj-lt"/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/>
              </a:rPr>
              <a:t>5</a:t>
            </a:r>
            <a:endParaRPr lang="en-US" dirty="0"/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929642227"/>
      </p:ext>
    </p:extLst>
  </p:cSld>
  <p:clrMapOvr>
    <a:masterClrMapping/>
  </p:clrMapOvr>
  <p:transition spd="slow">
    <p:wip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14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ja-JP" altLang="en-US">
              <a:ea typeface="MS PGothic" pitchFamily="34" charset="-128"/>
            </a:endParaRPr>
          </a:p>
        </p:txBody>
      </p:sp>
      <p:grpSp>
        <p:nvGrpSpPr>
          <p:cNvPr id="22531" name="Group 17"/>
          <p:cNvGrpSpPr>
            <a:grpSpLocks/>
          </p:cNvGrpSpPr>
          <p:nvPr/>
        </p:nvGrpSpPr>
        <p:grpSpPr bwMode="auto">
          <a:xfrm>
            <a:off x="1172716" y="908720"/>
            <a:ext cx="6855668" cy="4972493"/>
            <a:chOff x="914400" y="762000"/>
            <a:chExt cx="6934200" cy="5210282"/>
          </a:xfrm>
        </p:grpSpPr>
        <p:pic>
          <p:nvPicPr>
            <p:cNvPr id="22534" name="Picture 681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90600" y="762000"/>
              <a:ext cx="6934200" cy="52102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2535" name="Picture 68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19400" y="3200400"/>
              <a:ext cx="3657600" cy="8324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2536" name="TextBox 15"/>
            <p:cNvSpPr txBox="1">
              <a:spLocks noChangeArrowheads="1"/>
            </p:cNvSpPr>
            <p:nvPr/>
          </p:nvSpPr>
          <p:spPr bwMode="auto">
            <a:xfrm>
              <a:off x="2819400" y="914400"/>
              <a:ext cx="3276600" cy="381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/>
              <a:endParaRPr lang="en-US" altLang="ja-JP">
                <a:ea typeface="MS PGothic" pitchFamily="34" charset="-128"/>
              </a:endParaRPr>
            </a:p>
          </p:txBody>
        </p:sp>
      </p:grpSp>
      <p:sp>
        <p:nvSpPr>
          <p:cNvPr id="22532" name="Rectangle 18"/>
          <p:cNvSpPr>
            <a:spLocks noChangeArrowheads="1"/>
          </p:cNvSpPr>
          <p:nvPr/>
        </p:nvSpPr>
        <p:spPr bwMode="auto">
          <a:xfrm>
            <a:off x="2483768" y="4251450"/>
            <a:ext cx="3962400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altLang="ja-JP" sz="1400" b="1" dirty="0">
                <a:latin typeface="Arial Narrow" pitchFamily="34" charset="0"/>
                <a:ea typeface="MS PGothic" pitchFamily="34" charset="-128"/>
              </a:rPr>
              <a:t>y</a:t>
            </a:r>
            <a:r>
              <a:rPr lang="en-GB" altLang="ja-JP" sz="1400" b="1" baseline="-25000" dirty="0">
                <a:latin typeface="Arial Narrow" pitchFamily="34" charset="0"/>
                <a:ea typeface="MS PGothic" pitchFamily="34" charset="-128"/>
              </a:rPr>
              <a:t>0</a:t>
            </a:r>
            <a:r>
              <a:rPr lang="en-GB" altLang="ja-JP" sz="1400" b="1" dirty="0">
                <a:latin typeface="Arial Narrow" pitchFamily="34" charset="0"/>
                <a:ea typeface="MS PGothic" pitchFamily="34" charset="-128"/>
              </a:rPr>
              <a:t>:  </a:t>
            </a:r>
            <a:r>
              <a:rPr lang="en-GB" altLang="ja-JP" sz="1400" dirty="0">
                <a:latin typeface="Arial Narrow" pitchFamily="34" charset="0"/>
                <a:ea typeface="MS PGothic" pitchFamily="34" charset="-128"/>
              </a:rPr>
              <a:t>recalculated estimate using the overlap method</a:t>
            </a:r>
          </a:p>
          <a:p>
            <a:pPr eaLnBrk="1" hangingPunct="1">
              <a:spcBef>
                <a:spcPts val="0"/>
              </a:spcBef>
            </a:pPr>
            <a:r>
              <a:rPr lang="en-GB" altLang="ja-JP" sz="1400" b="1" dirty="0">
                <a:latin typeface="Arial Narrow" pitchFamily="34" charset="0"/>
                <a:ea typeface="MS PGothic" pitchFamily="34" charset="-128"/>
              </a:rPr>
              <a:t>x</a:t>
            </a:r>
            <a:r>
              <a:rPr lang="en-GB" altLang="ja-JP" sz="1400" b="1" baseline="-25000" dirty="0">
                <a:latin typeface="Arial Narrow" pitchFamily="34" charset="0"/>
                <a:ea typeface="MS PGothic" pitchFamily="34" charset="-128"/>
              </a:rPr>
              <a:t>0 </a:t>
            </a:r>
            <a:r>
              <a:rPr lang="en-GB" altLang="ja-JP" sz="1400" b="1" dirty="0">
                <a:latin typeface="Arial Narrow" pitchFamily="34" charset="0"/>
                <a:ea typeface="MS PGothic" pitchFamily="34" charset="-128"/>
              </a:rPr>
              <a:t>: </a:t>
            </a:r>
            <a:r>
              <a:rPr lang="en-GB" altLang="ja-JP" sz="1400" dirty="0">
                <a:latin typeface="Arial Narrow" pitchFamily="34" charset="0"/>
                <a:ea typeface="MS PGothic" pitchFamily="34" charset="-128"/>
              </a:rPr>
              <a:t>estimate developed using the previously used method</a:t>
            </a:r>
          </a:p>
          <a:p>
            <a:pPr eaLnBrk="1" hangingPunct="1">
              <a:spcBef>
                <a:spcPts val="0"/>
              </a:spcBef>
            </a:pPr>
            <a:r>
              <a:rPr lang="en-GB" altLang="ja-JP" sz="1400" b="1" i="1" dirty="0" err="1">
                <a:latin typeface="Arial Narrow" pitchFamily="34" charset="0"/>
                <a:ea typeface="MS PGothic" pitchFamily="34" charset="-128"/>
              </a:rPr>
              <a:t>m,n</a:t>
            </a:r>
            <a:r>
              <a:rPr lang="en-GB" altLang="ja-JP" sz="1400" b="1" i="1" dirty="0">
                <a:latin typeface="Arial Narrow" pitchFamily="34" charset="0"/>
                <a:ea typeface="MS PGothic" pitchFamily="34" charset="-128"/>
              </a:rPr>
              <a:t> :</a:t>
            </a:r>
            <a:r>
              <a:rPr lang="en-GB" altLang="ja-JP" sz="1400" b="1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sz="1400" dirty="0">
                <a:latin typeface="Arial Narrow" pitchFamily="34" charset="0"/>
                <a:ea typeface="MS PGothic" pitchFamily="34" charset="-128"/>
              </a:rPr>
              <a:t>overlapping years</a:t>
            </a:r>
          </a:p>
        </p:txBody>
      </p:sp>
      <p:sp>
        <p:nvSpPr>
          <p:cNvPr id="22533" name="タイトル 1"/>
          <p:cNvSpPr>
            <a:spLocks noGrp="1"/>
          </p:cNvSpPr>
          <p:nvPr>
            <p:ph type="title"/>
          </p:nvPr>
        </p:nvSpPr>
        <p:spPr>
          <a:xfrm>
            <a:off x="590872" y="188640"/>
            <a:ext cx="8229600" cy="573087"/>
          </a:xfrm>
        </p:spPr>
        <p:txBody>
          <a:bodyPr/>
          <a:lstStyle/>
          <a:p>
            <a:r>
              <a:rPr lang="en-US" altLang="ja-JP" dirty="0"/>
              <a:t>Overlap: Consistent Relationship</a:t>
            </a:r>
            <a:endParaRPr lang="ja-JP" altLang="en-US" dirty="0"/>
          </a:p>
        </p:txBody>
      </p:sp>
      <p:sp>
        <p:nvSpPr>
          <p:cNvPr id="9" name="Rectangle 8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prstClr val="black"/>
                </a:solidFill>
                <a:cs typeface="Arial"/>
              </a:rPr>
              <a:t>6</a:t>
            </a:r>
            <a:endParaRPr lang="en-US" dirty="0"/>
          </a:p>
        </p:txBody>
      </p:sp>
      <p:sp>
        <p:nvSpPr>
          <p:cNvPr id="10" name="Rectangle 36"/>
          <p:cNvSpPr>
            <a:spLocks noGrp="1" noChangeArrowheads="1"/>
          </p:cNvSpPr>
          <p:nvPr>
            <p:ph type="dt" sz="quarter" idx="4294967295"/>
          </p:nvPr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dirty="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11" name="Rectangle 37"/>
          <p:cNvSpPr>
            <a:spLocks noGrp="1" noChangeArrowheads="1"/>
          </p:cNvSpPr>
          <p:nvPr>
            <p:ph type="ftr" sz="quarter" idx="4294967295"/>
          </p:nvPr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50000"/>
              </a:spcBef>
              <a:spcAft>
                <a:spcPct val="0"/>
              </a:spcAft>
              <a:defRPr sz="15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hangingPunct="1"/>
            <a:r>
              <a:rPr lang="en-US" altLang="en-US" sz="1200" b="1" i="0" dirty="0"/>
              <a:t>Consultative Group of Experts (CGE)</a:t>
            </a:r>
            <a:endParaRPr lang="de-DE" altLang="en-US" sz="1200" b="1" i="0" dirty="0"/>
          </a:p>
        </p:txBody>
      </p:sp>
    </p:spTree>
    <p:extLst>
      <p:ext uri="{BB962C8B-B14F-4D97-AF65-F5344CB8AC3E}">
        <p14:creationId xmlns:p14="http://schemas.microsoft.com/office/powerpoint/2010/main" val="3796076562"/>
      </p:ext>
    </p:extLst>
  </p:cSld>
  <p:clrMapOvr>
    <a:masterClrMapping/>
  </p:clrMapOvr>
  <p:transition spd="slow">
    <p:wip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646112" y="242417"/>
            <a:ext cx="8102352" cy="522287"/>
          </a:xfrm>
        </p:spPr>
        <p:txBody>
          <a:bodyPr/>
          <a:lstStyle/>
          <a:p>
            <a:pPr eaLnBrk="1" hangingPunct="1"/>
            <a:r>
              <a:rPr lang="en-GB" altLang="ja-JP" dirty="0"/>
              <a:t>Overlap: Inconsistent Relationship</a:t>
            </a:r>
          </a:p>
        </p:txBody>
      </p:sp>
      <p:pic>
        <p:nvPicPr>
          <p:cNvPr id="23555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556171"/>
            <a:ext cx="6286500" cy="3745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7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217168689"/>
      </p:ext>
    </p:extLst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188640"/>
            <a:ext cx="8229600" cy="576064"/>
          </a:xfrm>
        </p:spPr>
        <p:txBody>
          <a:bodyPr/>
          <a:lstStyle/>
          <a:p>
            <a:pPr eaLnBrk="1" hangingPunct="1"/>
            <a:r>
              <a:rPr lang="en-GB" altLang="ja-JP" dirty="0"/>
              <a:t>Surrogate</a:t>
            </a:r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dirty="0"/>
              <a:t>Data</a:t>
            </a:r>
          </a:p>
        </p:txBody>
      </p:sp>
      <p:sp>
        <p:nvSpPr>
          <p:cNvPr id="24579" name="Rectangle 144"/>
          <p:cNvSpPr txBox="1">
            <a:spLocks noChangeArrowheads="1"/>
          </p:cNvSpPr>
          <p:nvPr/>
        </p:nvSpPr>
        <p:spPr bwMode="auto">
          <a:xfrm>
            <a:off x="590872" y="1268760"/>
            <a:ext cx="7941568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804863" indent="-404813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285750" indent="-285750" algn="just"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j-lt"/>
                <a:ea typeface="MS PGothic" pitchFamily="34" charset="-128"/>
              </a:rPr>
              <a:t>The surrogate method relates emissions or removals to underlying activity or other indicative data</a:t>
            </a:r>
          </a:p>
          <a:p>
            <a:pPr marL="541338" indent="-285750" algn="just" eaLnBrk="1" hangingPunct="1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r>
              <a:rPr lang="en-GB" altLang="zh-CN" sz="1600" dirty="0">
                <a:latin typeface="+mj-lt"/>
                <a:ea typeface="MS PGothic" pitchFamily="34" charset="-128"/>
              </a:rPr>
              <a:t>Data (statistical) that is related to the emission (emissions may be proportional to production, vehicle distances travelled and population etc.)</a:t>
            </a:r>
          </a:p>
          <a:p>
            <a:pPr marL="541338" indent="-285750" algn="just" eaLnBrk="1" hangingPunct="1">
              <a:lnSpc>
                <a:spcPct val="130000"/>
              </a:lnSpc>
              <a:spcBef>
                <a:spcPct val="20000"/>
              </a:spcBef>
              <a:buFontTx/>
              <a:buChar char="-"/>
            </a:pPr>
            <a:endParaRPr lang="en-GB" altLang="zh-CN" sz="1600" dirty="0">
              <a:latin typeface="+mj-lt"/>
              <a:ea typeface="MS PGothic" pitchFamily="34" charset="-128"/>
            </a:endParaRPr>
          </a:p>
          <a:p>
            <a:pPr marL="285750" indent="-285750" algn="just" eaLnBrk="1" hangingPunct="1">
              <a:lnSpc>
                <a:spcPct val="130000"/>
              </a:lnSpc>
              <a:spcBef>
                <a:spcPct val="20000"/>
              </a:spcBef>
              <a:buFont typeface="Arial" panose="020B0604020202020204" pitchFamily="34" charset="0"/>
              <a:buChar char="•"/>
            </a:pPr>
            <a:r>
              <a:rPr lang="en-US" altLang="zh-CN" sz="1800" dirty="0">
                <a:latin typeface="+mj-lt"/>
                <a:ea typeface="MS PGothic" pitchFamily="34" charset="-128"/>
              </a:rPr>
              <a:t>Although the relationship between emissions/removals and surrogate can be developed on the basis of data for a single year, the use of multiple years might provide a better estimate</a:t>
            </a:r>
            <a:endParaRPr lang="en-GB" altLang="zh-CN" sz="1800" dirty="0">
              <a:latin typeface="+mj-lt"/>
              <a:ea typeface="MS PGothic" pitchFamily="34" charset="-128"/>
            </a:endParaRPr>
          </a:p>
          <a:p>
            <a:pPr lvl="1" algn="just" eaLnBrk="1" hangingPunct="1">
              <a:lnSpc>
                <a:spcPct val="130000"/>
              </a:lnSpc>
              <a:spcBef>
                <a:spcPct val="50000"/>
              </a:spcBef>
              <a:buFontTx/>
              <a:buChar char="–"/>
            </a:pPr>
            <a:endParaRPr lang="en-GB" altLang="zh-CN" sz="1800" dirty="0">
              <a:solidFill>
                <a:srgbClr val="5492CD"/>
              </a:solidFill>
              <a:latin typeface="+mj-lt"/>
              <a:ea typeface="MS PGothic" pitchFamily="34" charset="-128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8</a:t>
            </a:r>
          </a:p>
        </p:txBody>
      </p:sp>
      <p:sp>
        <p:nvSpPr>
          <p:cNvPr id="5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6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740746952"/>
      </p:ext>
    </p:extLst>
  </p:cSld>
  <p:clrMapOvr>
    <a:masterClrMapping/>
  </p:clrMapOvr>
  <p:transition spd="slow">
    <p:wip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590872" y="219075"/>
            <a:ext cx="8229600" cy="545629"/>
          </a:xfrm>
        </p:spPr>
        <p:txBody>
          <a:bodyPr/>
          <a:lstStyle/>
          <a:p>
            <a:pPr eaLnBrk="1" hangingPunct="1"/>
            <a:r>
              <a:rPr lang="en-GB" altLang="ja-JP" dirty="0"/>
              <a:t>Surrogate</a:t>
            </a:r>
            <a:r>
              <a:rPr lang="en-GB" altLang="ja-JP" sz="3600" dirty="0">
                <a:latin typeface="Arial Narrow" pitchFamily="34" charset="0"/>
                <a:ea typeface="MS PGothic" pitchFamily="34" charset="-128"/>
              </a:rPr>
              <a:t> </a:t>
            </a:r>
            <a:r>
              <a:rPr lang="en-GB" altLang="ja-JP" dirty="0"/>
              <a:t>Data</a:t>
            </a:r>
          </a:p>
        </p:txBody>
      </p:sp>
      <p:pic>
        <p:nvPicPr>
          <p:cNvPr id="25603" name="Picture 9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95736" y="1340768"/>
            <a:ext cx="6096000" cy="4572000"/>
          </a:xfrm>
        </p:spPr>
      </p:pic>
      <p:graphicFrame>
        <p:nvGraphicFramePr>
          <p:cNvPr id="25604" name="Object 6"/>
          <p:cNvGraphicFramePr>
            <a:graphicFrameLocks noGrp="1" noChangeAspect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038719074"/>
              </p:ext>
            </p:extLst>
          </p:nvPr>
        </p:nvGraphicFramePr>
        <p:xfrm>
          <a:off x="3347864" y="3626768"/>
          <a:ext cx="2955925" cy="487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Equation" r:id="rId5" imgW="1155700" imgH="190500" progId="Equation.3">
                  <p:embed/>
                </p:oleObj>
              </mc:Choice>
              <mc:Fallback>
                <p:oleObj name="Equation" r:id="rId5" imgW="1155700" imgH="190500" progId="Equation.3">
                  <p:embed/>
                  <p:pic>
                    <p:nvPicPr>
                      <p:cNvPr id="25604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7864" y="3626768"/>
                        <a:ext cx="2955925" cy="4873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5605" name="Rectangle 7"/>
          <p:cNvSpPr>
            <a:spLocks noChangeArrowheads="1"/>
          </p:cNvSpPr>
          <p:nvPr/>
        </p:nvSpPr>
        <p:spPr bwMode="auto">
          <a:xfrm>
            <a:off x="3110136" y="4390653"/>
            <a:ext cx="3429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GB" altLang="ja-JP" sz="1400" b="1" dirty="0">
                <a:latin typeface="Arial Narrow" pitchFamily="34" charset="0"/>
                <a:ea typeface="MS PGothic" pitchFamily="34" charset="-128"/>
              </a:rPr>
              <a:t>y : </a:t>
            </a:r>
            <a:r>
              <a:rPr lang="en-GB" altLang="ja-JP" sz="1400" dirty="0">
                <a:latin typeface="Arial Narrow" pitchFamily="34" charset="0"/>
                <a:ea typeface="MS PGothic" pitchFamily="34" charset="-128"/>
              </a:rPr>
              <a:t>emission/removal estimate in years 0 and </a:t>
            </a:r>
            <a:r>
              <a:rPr lang="en-GB" altLang="ja-JP" sz="1400" i="1" dirty="0">
                <a:latin typeface="Arial Narrow" pitchFamily="34" charset="0"/>
                <a:ea typeface="MS PGothic" pitchFamily="34" charset="-128"/>
              </a:rPr>
              <a:t>t</a:t>
            </a:r>
          </a:p>
          <a:p>
            <a:pPr eaLnBrk="1" hangingPunct="1">
              <a:spcBef>
                <a:spcPts val="0"/>
              </a:spcBef>
            </a:pPr>
            <a:r>
              <a:rPr lang="en-GB" altLang="ja-JP" sz="1400" b="1" dirty="0">
                <a:latin typeface="Arial Narrow" pitchFamily="34" charset="0"/>
                <a:ea typeface="MS PGothic" pitchFamily="34" charset="-128"/>
              </a:rPr>
              <a:t>s : </a:t>
            </a:r>
            <a:r>
              <a:rPr lang="en-GB" altLang="ja-JP" sz="1400" dirty="0">
                <a:latin typeface="Arial Narrow" pitchFamily="34" charset="0"/>
                <a:ea typeface="MS PGothic" pitchFamily="34" charset="-128"/>
              </a:rPr>
              <a:t>surrogate statistical parameter in years 0 and </a:t>
            </a:r>
            <a:r>
              <a:rPr lang="en-GB" altLang="ja-JP" sz="1400" i="1" dirty="0">
                <a:latin typeface="Arial Narrow" pitchFamily="34" charset="0"/>
                <a:ea typeface="MS PGothic" pitchFamily="34" charset="-128"/>
              </a:rPr>
              <a:t>t</a:t>
            </a:r>
            <a:endParaRPr lang="en-US" altLang="ja-JP" sz="1400" dirty="0">
              <a:latin typeface="Arial Narrow" pitchFamily="34" charset="0"/>
              <a:ea typeface="MS PGothic" pitchFamily="34" charset="-128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244408" y="6291753"/>
            <a:ext cx="288032" cy="3231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9</a:t>
            </a:r>
          </a:p>
        </p:txBody>
      </p:sp>
      <p:sp>
        <p:nvSpPr>
          <p:cNvPr id="7" name="Rectangle 36"/>
          <p:cNvSpPr txBox="1">
            <a:spLocks noChangeArrowheads="1"/>
          </p:cNvSpPr>
          <p:nvPr/>
        </p:nvSpPr>
        <p:spPr>
          <a:xfrm>
            <a:off x="2635250" y="6505575"/>
            <a:ext cx="5230813" cy="179388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/>
              <a:t>Training Materials for National Greenhouse Gas Inventories</a:t>
            </a:r>
            <a:endParaRPr lang="de-DE" altLang="en-US" sz="1200" dirty="0"/>
          </a:p>
        </p:txBody>
      </p:sp>
      <p:sp>
        <p:nvSpPr>
          <p:cNvPr id="8" name="Rectangle 37"/>
          <p:cNvSpPr txBox="1">
            <a:spLocks noChangeArrowheads="1"/>
          </p:cNvSpPr>
          <p:nvPr/>
        </p:nvSpPr>
        <p:spPr>
          <a:xfrm>
            <a:off x="3273425" y="6261099"/>
            <a:ext cx="3098775" cy="2444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GB"/>
            </a:defPPr>
            <a:lvl1pPr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1pPr>
            <a:lvl2pPr marL="742950" indent="-28575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2pPr>
            <a:lvl3pPr marL="11430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3pPr>
            <a:lvl4pPr marL="16002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4pPr>
            <a:lvl5pPr marL="2057400" indent="-228600" algn="l" rtl="0" eaLnBrk="0" fontAlgn="base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5pPr>
            <a:lvl6pPr marL="25146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6pPr>
            <a:lvl7pPr marL="29718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7pPr>
            <a:lvl8pPr marL="34290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8pPr>
            <a:lvl9pPr marL="3886200" indent="-228600" algn="l" defTabSz="914400" rtl="0" eaLnBrk="0" fontAlgn="base" latinLnBrk="0" hangingPunct="0">
              <a:spcBef>
                <a:spcPct val="50000"/>
              </a:spcBef>
              <a:spcAft>
                <a:spcPct val="0"/>
              </a:spcAft>
              <a:defRPr sz="1500" kern="1200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  <a:cs typeface="+mn-cs"/>
              </a:defRPr>
            </a:lvl9pPr>
          </a:lstStyle>
          <a:p>
            <a:pPr eaLnBrk="1" hangingPunct="1"/>
            <a:r>
              <a:rPr lang="en-US" altLang="en-US" sz="1200" b="1"/>
              <a:t>Consultative Group of Experts (CGE)</a:t>
            </a:r>
            <a:endParaRPr lang="de-DE" alt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3707306204"/>
      </p:ext>
    </p:extLst>
  </p:cSld>
  <p:clrMapOvr>
    <a:masterClrMapping/>
  </p:clrMapOvr>
  <p:transition spd="slow">
    <p:wipe/>
  </p:transition>
</p:sld>
</file>

<file path=ppt/theme/theme1.xml><?xml version="1.0" encoding="utf-8"?>
<a:theme xmlns:a="http://schemas.openxmlformats.org/drawingml/2006/main" name=" UNFCCC PowerPoint">
  <a:themeElements>
    <a:clrScheme name="blank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UNFCCC quote">
  <a:themeElements>
    <a:clrScheme name="UNFCCC quot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 quot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 quot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UNFCCC_Master 70pt title">
  <a:themeElements>
    <a:clrScheme name="UNFCCC_Master 70pt title 1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UNFCCC_Master 70pt titl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0" tIns="0" rIns="0" bIns="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None/>
          <a:tabLst/>
          <a:defRPr kumimoji="0" lang="en-GB" sz="15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FCCC_Master 70pt title 1">
        <a:dk1>
          <a:srgbClr val="000000"/>
        </a:dk1>
        <a:lt1>
          <a:srgbClr val="FFFFFF"/>
        </a:lt1>
        <a:dk2>
          <a:srgbClr val="4B93DC"/>
        </a:dk2>
        <a:lt2>
          <a:srgbClr val="808080"/>
        </a:lt2>
        <a:accent1>
          <a:srgbClr val="CCA674"/>
        </a:accent1>
        <a:accent2>
          <a:srgbClr val="FB927D"/>
        </a:accent2>
        <a:accent3>
          <a:srgbClr val="FFFFFF"/>
        </a:accent3>
        <a:accent4>
          <a:srgbClr val="000000"/>
        </a:accent4>
        <a:accent5>
          <a:srgbClr val="E2D0BC"/>
        </a:accent5>
        <a:accent6>
          <a:srgbClr val="E38471"/>
        </a:accent6>
        <a:hlink>
          <a:srgbClr val="A8D6BC"/>
        </a:hlink>
        <a:folHlink>
          <a:srgbClr val="B6D4B8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4B93DC"/>
      </a:dk2>
      <a:lt2>
        <a:srgbClr val="808080"/>
      </a:lt2>
      <a:accent1>
        <a:srgbClr val="CCA674"/>
      </a:accent1>
      <a:accent2>
        <a:srgbClr val="FB927D"/>
      </a:accent2>
      <a:accent3>
        <a:srgbClr val="FFFFFF"/>
      </a:accent3>
      <a:accent4>
        <a:srgbClr val="000000"/>
      </a:accent4>
      <a:accent5>
        <a:srgbClr val="E2D0BC"/>
      </a:accent5>
      <a:accent6>
        <a:srgbClr val="E38471"/>
      </a:accent6>
      <a:hlink>
        <a:srgbClr val="A8D6BC"/>
      </a:hlink>
      <a:folHlink>
        <a:srgbClr val="B6D4B8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Assembly>Microsoft.Office.DocumentManagement, Version=14.0.0.0,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Assembly>Microsoft.Office.DocumentManagement, Version=14.0.0.0,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Occasion xmlns="fd44d591-518f-414d-9c58-168d47e8a02c">22</Occasion>
    <Doc_x0020_type xmlns="fd44d591-518f-414d-9c58-168d47e8a02c">Presentation</Doc_x0020_type>
    <_dlc_DocId xmlns="fd44d591-518f-414d-9c58-168d47e8a02c">XPNSPWEK3DPS-467863604-209</_dlc_DocId>
    <_dlc_DocIdUrl xmlns="fd44d591-518f-414d-9c58-168d47e8a02c">
      <Url>https://process.unfccc.int/sites/CGE/_layouts/DocIdRedir.aspx?ID=XPNSPWEK3DPS-467863604-209</Url>
      <Description>XPNSPWEK3DPS-467863604-209</Description>
    </_dlc_DocIdUrl>
  </documentManagement>
</p:properties>
</file>

<file path=customXml/item4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30F70CB2BEB3E4B9239167C339B484B" ma:contentTypeVersion="2" ma:contentTypeDescription="Create a new document." ma:contentTypeScope="" ma:versionID="cd49b3c25af256f9b0e84d1ff9f5658c">
  <xsd:schema xmlns:xsd="http://www.w3.org/2001/XMLSchema" xmlns:xs="http://www.w3.org/2001/XMLSchema" xmlns:p="http://schemas.microsoft.com/office/2006/metadata/properties" xmlns:ns2="fd44d591-518f-414d-9c58-168d47e8a02c" targetNamespace="http://schemas.microsoft.com/office/2006/metadata/properties" ma:root="true" ma:fieldsID="e4a07d9ff8b6a9e3d9f8ddec7f9a7c95" ns2:_="">
    <xsd:import namespace="fd44d591-518f-414d-9c58-168d47e8a02c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2:Doc_x0020_type" minOccurs="0"/>
                <xsd:element ref="ns2:Occasion" minOccurs="0"/>
                <xsd:element ref="ns2:Occasion_x003a_ActivityText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d44d591-518f-414d-9c58-168d47e8a02c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9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Doc_x0020_type" ma:index="11" nillable="true" ma:displayName="Doc type" ma:default="Minutes" ma:format="Dropdown" ma:internalName="Doc_x0020_type">
      <xsd:simpleType>
        <xsd:restriction base="dms:Choice">
          <xsd:enumeration value="Minutes"/>
          <xsd:enumeration value="Agenda"/>
          <xsd:enumeration value="Presentation"/>
          <xsd:enumeration value="Background documents"/>
          <xsd:enumeration value="Reference materials"/>
          <xsd:enumeration value="Other"/>
          <xsd:enumeration value="Training Presentation"/>
          <xsd:enumeration value="Training Handbook"/>
          <xsd:enumeration value="Document"/>
          <xsd:enumeration value="Archive"/>
        </xsd:restriction>
      </xsd:simpleType>
    </xsd:element>
    <xsd:element name="Occasion" ma:index="12" nillable="true" ma:displayName="Occasion" ma:list="{6e86d4ec-4cb6-4442-9968-65ae73616959}" ma:internalName="Occasion" ma:showField="Title" ma:web="fd44d591-518f-414d-9c58-168d47e8a02c">
      <xsd:simpleType>
        <xsd:restriction base="dms:Lookup"/>
      </xsd:simpleType>
    </xsd:element>
    <xsd:element name="Occasion_x003a_ActivityText" ma:index="13" nillable="true" ma:displayName="Occasion:ActivityText" ma:list="{6e86d4ec-4cb6-4442-9968-65ae73616959}" ma:internalName="Occasion_x003A_ActivityText" ma:readOnly="true" ma:showField="ActivityText" ma:web="fd44d591-518f-414d-9c58-168d47e8a02c">
      <xsd:simpleType>
        <xsd:restriction base="dms:Lookup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1560F39-7C2C-4FBA-8B13-46C777EEF0DD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6C22F993-EDEB-488C-887C-A2B205B6503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2664B465-F52C-45C9-A199-D552C1446FE0}">
  <ds:schemaRefs>
    <ds:schemaRef ds:uri="http://purl.org/dc/terms/"/>
    <ds:schemaRef ds:uri="http://schemas.microsoft.com/office/2006/documentManagement/types"/>
    <ds:schemaRef ds:uri="http://purl.org/dc/elements/1.1/"/>
    <ds:schemaRef ds:uri="http://schemas.microsoft.com/office/2006/metadata/properties"/>
    <ds:schemaRef ds:uri="fd44d591-518f-414d-9c58-168d47e8a02c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purl.org/dc/dcmitype/"/>
  </ds:schemaRefs>
</ds:datastoreItem>
</file>

<file path=customXml/itemProps4.xml><?xml version="1.0" encoding="utf-8"?>
<ds:datastoreItem xmlns:ds="http://schemas.openxmlformats.org/officeDocument/2006/customXml" ds:itemID="{447DE10C-E577-4D0A-8D88-EB986A64EE6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d44d591-518f-414d-9c58-168d47e8a02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1209</Words>
  <Application>Microsoft Office PowerPoint</Application>
  <PresentationFormat>On-screen Show (4:3)</PresentationFormat>
  <Paragraphs>148</Paragraphs>
  <Slides>16</Slides>
  <Notes>14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MS PGothic</vt:lpstr>
      <vt:lpstr>MS PGothic</vt:lpstr>
      <vt:lpstr>Arial</vt:lpstr>
      <vt:lpstr>Arial Narrow</vt:lpstr>
      <vt:lpstr> UNFCCC PowerPoint</vt:lpstr>
      <vt:lpstr>UNFCCC quote</vt:lpstr>
      <vt:lpstr>UNFCCC_Master 70pt title</vt:lpstr>
      <vt:lpstr>Equation</vt:lpstr>
      <vt:lpstr>      </vt:lpstr>
      <vt:lpstr>Foreword, Copyright and Disclaimer</vt:lpstr>
      <vt:lpstr>Time Series </vt:lpstr>
      <vt:lpstr>Splicing Techniques</vt:lpstr>
      <vt:lpstr>Overlap</vt:lpstr>
      <vt:lpstr>Overlap: Consistent Relationship</vt:lpstr>
      <vt:lpstr>Overlap: Inconsistent Relationship</vt:lpstr>
      <vt:lpstr>Surrogate Data</vt:lpstr>
      <vt:lpstr>Surrogate Data</vt:lpstr>
      <vt:lpstr>Interpolation</vt:lpstr>
      <vt:lpstr>Interpolation</vt:lpstr>
      <vt:lpstr>Extrapolation</vt:lpstr>
      <vt:lpstr>Summary of Splicing Techniques</vt:lpstr>
      <vt:lpstr>Quality of Time Series and Documentation</vt:lpstr>
      <vt:lpstr>Summary</vt:lpstr>
      <vt:lpstr>Thank you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2015-02-18T16:07:10Z</dcterms:created>
  <dcterms:modified xsi:type="dcterms:W3CDTF">2017-09-05T12:23:42Z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0x010100130F70CB2BEB3E4B9239167C339B484B</vt:lpwstr>
  </property>
  <property fmtid="{D5CDD505-2E9C-101B-9397-08002B2CF9AE}" pid="3" name="_dlc_DocIdItemGuid">
    <vt:lpwstr>b26fdda2-6d3d-429e-80f0-b392c631ac38</vt:lpwstr>
  </property>
</Properties>
</file>