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1" r:id="rId6"/>
    <p:sldMasterId id="2147483652" r:id="rId7"/>
  </p:sldMasterIdLst>
  <p:notesMasterIdLst>
    <p:notesMasterId r:id="rId28"/>
  </p:notesMasterIdLst>
  <p:handoutMasterIdLst>
    <p:handoutMasterId r:id="rId29"/>
  </p:handoutMasterIdLst>
  <p:sldIdLst>
    <p:sldId id="335" r:id="rId8"/>
    <p:sldId id="355" r:id="rId9"/>
    <p:sldId id="336" r:id="rId10"/>
    <p:sldId id="337" r:id="rId11"/>
    <p:sldId id="338" r:id="rId12"/>
    <p:sldId id="339" r:id="rId13"/>
    <p:sldId id="340" r:id="rId14"/>
    <p:sldId id="341" r:id="rId15"/>
    <p:sldId id="342" r:id="rId16"/>
    <p:sldId id="343" r:id="rId17"/>
    <p:sldId id="344" r:id="rId18"/>
    <p:sldId id="345" r:id="rId19"/>
    <p:sldId id="346" r:id="rId20"/>
    <p:sldId id="353" r:id="rId21"/>
    <p:sldId id="348" r:id="rId22"/>
    <p:sldId id="349" r:id="rId23"/>
    <p:sldId id="354" r:id="rId24"/>
    <p:sldId id="351" r:id="rId25"/>
    <p:sldId id="352" r:id="rId26"/>
    <p:sldId id="266" r:id="rId27"/>
  </p:sldIdLst>
  <p:sldSz cx="9144000" cy="6858000" type="screen4x3"/>
  <p:notesSz cx="6985000" cy="928370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FF"/>
    <a:srgbClr val="4D4D4D"/>
    <a:srgbClr val="5F5F5F"/>
    <a:srgbClr val="777777"/>
    <a:srgbClr val="808080"/>
    <a:srgbClr val="1960AB"/>
    <a:srgbClr val="FFFFFF"/>
    <a:srgbClr val="6C5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3" autoAdjust="0"/>
    <p:restoredTop sz="96370" autoAdjust="0"/>
  </p:normalViewPr>
  <p:slideViewPr>
    <p:cSldViewPr>
      <p:cViewPr varScale="1">
        <p:scale>
          <a:sx n="114" d="100"/>
          <a:sy n="114" d="100"/>
        </p:scale>
        <p:origin x="2190" y="108"/>
      </p:cViewPr>
      <p:guideLst>
        <p:guide orient="horz" pos="2160"/>
        <p:guide pos="2880"/>
      </p:guideLst>
    </p:cSldViewPr>
  </p:slideViewPr>
  <p:notesTextViewPr>
    <p:cViewPr>
      <p:scale>
        <a:sx n="1" d="1"/>
        <a:sy n="1" d="1"/>
      </p:scale>
      <p:origin x="0" y="0"/>
    </p:cViewPr>
  </p:notesTextViewPr>
  <p:sorterViewPr>
    <p:cViewPr>
      <p:scale>
        <a:sx n="190" d="100"/>
        <a:sy n="190" d="100"/>
      </p:scale>
      <p:origin x="0" y="4548"/>
    </p:cViewPr>
  </p:sorterViewPr>
  <p:notesViewPr>
    <p:cSldViewPr>
      <p:cViewPr varScale="1">
        <p:scale>
          <a:sx n="55" d="100"/>
          <a:sy n="55" d="100"/>
        </p:scale>
        <p:origin x="-2832"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2844F-D0CF-4075-891C-22BD1739B835}" type="doc">
      <dgm:prSet loTypeId="urn:microsoft.com/office/officeart/2005/8/layout/vList4#4" loCatId="list" qsTypeId="urn:microsoft.com/office/officeart/2005/8/quickstyle/3d1" qsCatId="3D" csTypeId="urn:microsoft.com/office/officeart/2005/8/colors/colorful1" csCatId="colorful" phldr="1"/>
      <dgm:spPr/>
      <dgm:t>
        <a:bodyPr/>
        <a:lstStyle/>
        <a:p>
          <a:endParaRPr lang="en-GB"/>
        </a:p>
      </dgm:t>
    </dgm:pt>
    <dgm:pt modelId="{3803FAD6-F1F4-4D40-80B3-27F3CC5DCA19}">
      <dgm:prSet phldrT="[Text]" custT="1"/>
      <dgm:spPr>
        <a:xfrm>
          <a:off x="0" y="0"/>
          <a:ext cx="7634287" cy="1414363"/>
        </a:xfrm>
        <a:gradFill rotWithShape="0">
          <a:gsLst>
            <a:gs pos="0">
              <a:srgbClr val="9C5252">
                <a:hueOff val="0"/>
                <a:satOff val="0"/>
                <a:lumOff val="0"/>
                <a:alphaOff val="0"/>
                <a:shade val="45000"/>
                <a:satMod val="155000"/>
              </a:srgbClr>
            </a:gs>
            <a:gs pos="60000">
              <a:srgbClr val="9C5252">
                <a:hueOff val="0"/>
                <a:satOff val="0"/>
                <a:lumOff val="0"/>
                <a:alphaOff val="0"/>
                <a:shade val="95000"/>
                <a:satMod val="150000"/>
              </a:srgbClr>
            </a:gs>
            <a:gs pos="100000">
              <a:srgbClr val="9C525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nSpc>
              <a:spcPct val="120000"/>
            </a:lnSpc>
          </a:pPr>
          <a:r>
            <a:rPr lang="en-GB" sz="2000" dirty="0">
              <a:solidFill>
                <a:sysClr val="window" lastClr="FFFFFF"/>
              </a:solidFill>
              <a:latin typeface="+mj-lt"/>
              <a:ea typeface="+mn-ea"/>
              <a:cs typeface="+mn-cs"/>
            </a:rPr>
            <a:t>Gather Information</a:t>
          </a:r>
        </a:p>
      </dgm:t>
    </dgm:pt>
    <dgm:pt modelId="{31BB3ED5-B9E1-4032-B9E5-37EA5348D744}" type="parTrans" cxnId="{A96388B4-2BCD-463B-886B-DF4344958823}">
      <dgm:prSet/>
      <dgm:spPr/>
      <dgm:t>
        <a:bodyPr/>
        <a:lstStyle/>
        <a:p>
          <a:endParaRPr lang="en-GB">
            <a:latin typeface="Arial Narrow" panose="020B0606020202030204" pitchFamily="34" charset="0"/>
          </a:endParaRPr>
        </a:p>
      </dgm:t>
    </dgm:pt>
    <dgm:pt modelId="{FDE5C6C5-493D-42D5-9D5F-2E6388CE8C17}" type="sibTrans" cxnId="{A96388B4-2BCD-463B-886B-DF4344958823}">
      <dgm:prSet/>
      <dgm:spPr/>
      <dgm:t>
        <a:bodyPr/>
        <a:lstStyle/>
        <a:p>
          <a:endParaRPr lang="en-GB">
            <a:latin typeface="Arial Narrow" panose="020B0606020202030204" pitchFamily="34" charset="0"/>
          </a:endParaRPr>
        </a:p>
      </dgm:t>
    </dgm:pt>
    <dgm:pt modelId="{5C9A2D05-53C8-4434-AC3C-D684B3E70F27}">
      <dgm:prSet phldrT="[Text]" custT="1"/>
      <dgm:spPr>
        <a:xfrm>
          <a:off x="0" y="0"/>
          <a:ext cx="7634287" cy="1414363"/>
        </a:xfrm>
        <a:gradFill rotWithShape="0">
          <a:gsLst>
            <a:gs pos="0">
              <a:srgbClr val="9C5252">
                <a:hueOff val="0"/>
                <a:satOff val="0"/>
                <a:lumOff val="0"/>
                <a:alphaOff val="0"/>
                <a:shade val="45000"/>
                <a:satMod val="155000"/>
              </a:srgbClr>
            </a:gs>
            <a:gs pos="60000">
              <a:srgbClr val="9C5252">
                <a:hueOff val="0"/>
                <a:satOff val="0"/>
                <a:lumOff val="0"/>
                <a:alphaOff val="0"/>
                <a:shade val="95000"/>
                <a:satMod val="150000"/>
              </a:srgbClr>
            </a:gs>
            <a:gs pos="100000">
              <a:srgbClr val="9C525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nSpc>
              <a:spcPct val="120000"/>
            </a:lnSpc>
          </a:pPr>
          <a:r>
            <a:rPr lang="en-GB" sz="1800" dirty="0">
              <a:solidFill>
                <a:sysClr val="window" lastClr="FFFFFF"/>
              </a:solidFill>
              <a:latin typeface="+mj-lt"/>
              <a:ea typeface="+mn-ea"/>
              <a:cs typeface="+mn-cs"/>
            </a:rPr>
            <a:t>Collect uncertainty information on activity data and emission factors</a:t>
          </a:r>
        </a:p>
      </dgm:t>
    </dgm:pt>
    <dgm:pt modelId="{BC216F9E-5DD6-49F0-B020-6BE86A95CAA5}" type="parTrans" cxnId="{EA815A82-BA13-4C41-A12F-A27DEB90F961}">
      <dgm:prSet/>
      <dgm:spPr/>
      <dgm:t>
        <a:bodyPr/>
        <a:lstStyle/>
        <a:p>
          <a:endParaRPr lang="en-GB">
            <a:latin typeface="Arial Narrow" panose="020B0606020202030204" pitchFamily="34" charset="0"/>
          </a:endParaRPr>
        </a:p>
      </dgm:t>
    </dgm:pt>
    <dgm:pt modelId="{AAA42367-65D1-4FE7-9DD0-717B4C8BA804}" type="sibTrans" cxnId="{EA815A82-BA13-4C41-A12F-A27DEB90F961}">
      <dgm:prSet/>
      <dgm:spPr/>
      <dgm:t>
        <a:bodyPr/>
        <a:lstStyle/>
        <a:p>
          <a:endParaRPr lang="en-GB">
            <a:latin typeface="Arial Narrow" panose="020B0606020202030204" pitchFamily="34" charset="0"/>
          </a:endParaRPr>
        </a:p>
      </dgm:t>
    </dgm:pt>
    <dgm:pt modelId="{9CF8E6ED-8EC2-4C16-8E15-B388BCCB0708}">
      <dgm:prSet phldrT="[Text]" custT="1"/>
      <dgm:spPr>
        <a:xfrm>
          <a:off x="0" y="1555799"/>
          <a:ext cx="7634287" cy="1414363"/>
        </a:xfrm>
        <a:gradFill rotWithShape="0">
          <a:gsLst>
            <a:gs pos="0">
              <a:srgbClr val="E68422">
                <a:hueOff val="0"/>
                <a:satOff val="0"/>
                <a:lumOff val="0"/>
                <a:alphaOff val="0"/>
                <a:shade val="45000"/>
                <a:satMod val="155000"/>
              </a:srgbClr>
            </a:gs>
            <a:gs pos="60000">
              <a:srgbClr val="E68422">
                <a:hueOff val="0"/>
                <a:satOff val="0"/>
                <a:lumOff val="0"/>
                <a:alphaOff val="0"/>
                <a:shade val="95000"/>
                <a:satMod val="150000"/>
              </a:srgbClr>
            </a:gs>
            <a:gs pos="100000">
              <a:srgbClr val="E6842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nSpc>
              <a:spcPct val="120000"/>
            </a:lnSpc>
          </a:pPr>
          <a:r>
            <a:rPr lang="en-GB" sz="2000" dirty="0">
              <a:solidFill>
                <a:sysClr val="window" lastClr="FFFFFF"/>
              </a:solidFill>
              <a:latin typeface="+mj-lt"/>
              <a:ea typeface="+mn-ea"/>
              <a:cs typeface="+mn-cs"/>
            </a:rPr>
            <a:t>Decide approach to use</a:t>
          </a:r>
        </a:p>
      </dgm:t>
    </dgm:pt>
    <dgm:pt modelId="{0CBE82F1-7FC0-4D81-8260-44662E5B2D42}" type="parTrans" cxnId="{6A9DA58C-A8F2-412F-8BD6-676093CA739B}">
      <dgm:prSet/>
      <dgm:spPr/>
      <dgm:t>
        <a:bodyPr/>
        <a:lstStyle/>
        <a:p>
          <a:endParaRPr lang="en-GB">
            <a:latin typeface="Arial Narrow" panose="020B0606020202030204" pitchFamily="34" charset="0"/>
          </a:endParaRPr>
        </a:p>
      </dgm:t>
    </dgm:pt>
    <dgm:pt modelId="{14DB22A9-9017-457E-81B3-18B2A4726951}" type="sibTrans" cxnId="{6A9DA58C-A8F2-412F-8BD6-676093CA739B}">
      <dgm:prSet/>
      <dgm:spPr/>
      <dgm:t>
        <a:bodyPr/>
        <a:lstStyle/>
        <a:p>
          <a:endParaRPr lang="en-GB">
            <a:latin typeface="Arial Narrow" panose="020B0606020202030204" pitchFamily="34" charset="0"/>
          </a:endParaRPr>
        </a:p>
      </dgm:t>
    </dgm:pt>
    <dgm:pt modelId="{E275D42C-0476-48E1-934F-7FCBC814D8DE}">
      <dgm:prSet phldrT="[Text]" custT="1"/>
      <dgm:spPr>
        <a:xfrm>
          <a:off x="0" y="1555799"/>
          <a:ext cx="7634287" cy="1414363"/>
        </a:xfrm>
        <a:gradFill rotWithShape="0">
          <a:gsLst>
            <a:gs pos="0">
              <a:srgbClr val="E68422">
                <a:hueOff val="0"/>
                <a:satOff val="0"/>
                <a:lumOff val="0"/>
                <a:alphaOff val="0"/>
                <a:shade val="45000"/>
                <a:satMod val="155000"/>
              </a:srgbClr>
            </a:gs>
            <a:gs pos="60000">
              <a:srgbClr val="E68422">
                <a:hueOff val="0"/>
                <a:satOff val="0"/>
                <a:lumOff val="0"/>
                <a:alphaOff val="0"/>
                <a:shade val="95000"/>
                <a:satMod val="150000"/>
              </a:srgbClr>
            </a:gs>
            <a:gs pos="100000">
              <a:srgbClr val="E6842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nSpc>
              <a:spcPct val="120000"/>
            </a:lnSpc>
          </a:pPr>
          <a:r>
            <a:rPr lang="en-GB" sz="1800" dirty="0">
              <a:solidFill>
                <a:sysClr val="window" lastClr="FFFFFF"/>
              </a:solidFill>
              <a:latin typeface="+mj-lt"/>
              <a:ea typeface="+mn-ea"/>
              <a:cs typeface="+mn-cs"/>
            </a:rPr>
            <a:t>Error Propagation</a:t>
          </a:r>
        </a:p>
      </dgm:t>
    </dgm:pt>
    <dgm:pt modelId="{09B00594-B4B0-4D97-989E-B750B77B5A81}" type="parTrans" cxnId="{0A7B1B1C-E1A5-430E-B240-CB64C55A0845}">
      <dgm:prSet/>
      <dgm:spPr/>
      <dgm:t>
        <a:bodyPr/>
        <a:lstStyle/>
        <a:p>
          <a:endParaRPr lang="en-GB">
            <a:latin typeface="Arial Narrow" panose="020B0606020202030204" pitchFamily="34" charset="0"/>
          </a:endParaRPr>
        </a:p>
      </dgm:t>
    </dgm:pt>
    <dgm:pt modelId="{078CCEC2-202B-45C3-A248-C74D95DFC532}" type="sibTrans" cxnId="{0A7B1B1C-E1A5-430E-B240-CB64C55A0845}">
      <dgm:prSet/>
      <dgm:spPr/>
      <dgm:t>
        <a:bodyPr/>
        <a:lstStyle/>
        <a:p>
          <a:endParaRPr lang="en-GB">
            <a:latin typeface="Arial Narrow" panose="020B0606020202030204" pitchFamily="34" charset="0"/>
          </a:endParaRPr>
        </a:p>
      </dgm:t>
    </dgm:pt>
    <dgm:pt modelId="{D91866D2-F011-4DA4-91CD-9C4B9CB7DA1D}">
      <dgm:prSet phldrT="[Text]" custT="1"/>
      <dgm:spPr>
        <a:xfrm>
          <a:off x="0" y="1555799"/>
          <a:ext cx="7634287" cy="1414363"/>
        </a:xfrm>
        <a:gradFill rotWithShape="0">
          <a:gsLst>
            <a:gs pos="0">
              <a:srgbClr val="E68422">
                <a:hueOff val="0"/>
                <a:satOff val="0"/>
                <a:lumOff val="0"/>
                <a:alphaOff val="0"/>
                <a:shade val="45000"/>
                <a:satMod val="155000"/>
              </a:srgbClr>
            </a:gs>
            <a:gs pos="60000">
              <a:srgbClr val="E68422">
                <a:hueOff val="0"/>
                <a:satOff val="0"/>
                <a:lumOff val="0"/>
                <a:alphaOff val="0"/>
                <a:shade val="95000"/>
                <a:satMod val="150000"/>
              </a:srgbClr>
            </a:gs>
            <a:gs pos="100000">
              <a:srgbClr val="E6842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nSpc>
              <a:spcPct val="120000"/>
            </a:lnSpc>
          </a:pPr>
          <a:r>
            <a:rPr lang="en-GB" sz="1800" dirty="0">
              <a:solidFill>
                <a:sysClr val="window" lastClr="FFFFFF"/>
              </a:solidFill>
              <a:latin typeface="+mj-lt"/>
              <a:ea typeface="+mn-ea"/>
              <a:cs typeface="+mn-cs"/>
            </a:rPr>
            <a:t>Monte Carlo</a:t>
          </a:r>
        </a:p>
      </dgm:t>
    </dgm:pt>
    <dgm:pt modelId="{618E80CB-4190-4D08-B0A2-397649077F40}" type="parTrans" cxnId="{9740F868-4A9B-4891-91E2-E6A73426C89D}">
      <dgm:prSet/>
      <dgm:spPr/>
      <dgm:t>
        <a:bodyPr/>
        <a:lstStyle/>
        <a:p>
          <a:endParaRPr lang="en-GB">
            <a:latin typeface="Arial Narrow" panose="020B0606020202030204" pitchFamily="34" charset="0"/>
          </a:endParaRPr>
        </a:p>
      </dgm:t>
    </dgm:pt>
    <dgm:pt modelId="{61D4B0AA-5F5E-4052-9EBC-E468C5F9A9DD}" type="sibTrans" cxnId="{9740F868-4A9B-4891-91E2-E6A73426C89D}">
      <dgm:prSet/>
      <dgm:spPr/>
      <dgm:t>
        <a:bodyPr/>
        <a:lstStyle/>
        <a:p>
          <a:endParaRPr lang="en-GB">
            <a:latin typeface="Arial Narrow" panose="020B0606020202030204" pitchFamily="34" charset="0"/>
          </a:endParaRPr>
        </a:p>
      </dgm:t>
    </dgm:pt>
    <dgm:pt modelId="{824CE39A-988B-4C06-86A0-8021E76807AD}">
      <dgm:prSet phldrT="[Text]" custT="1"/>
      <dgm:spPr>
        <a:xfrm>
          <a:off x="0" y="3111599"/>
          <a:ext cx="7634287" cy="1414363"/>
        </a:xfrm>
        <a:gradFill rotWithShape="0">
          <a:gsLst>
            <a:gs pos="0">
              <a:srgbClr val="846648">
                <a:hueOff val="0"/>
                <a:satOff val="0"/>
                <a:lumOff val="0"/>
                <a:alphaOff val="0"/>
                <a:shade val="45000"/>
                <a:satMod val="155000"/>
              </a:srgbClr>
            </a:gs>
            <a:gs pos="60000">
              <a:srgbClr val="846648">
                <a:hueOff val="0"/>
                <a:satOff val="0"/>
                <a:lumOff val="0"/>
                <a:alphaOff val="0"/>
                <a:shade val="95000"/>
                <a:satMod val="150000"/>
              </a:srgbClr>
            </a:gs>
            <a:gs pos="100000">
              <a:srgbClr val="846648">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nSpc>
              <a:spcPct val="120000"/>
            </a:lnSpc>
          </a:pPr>
          <a:r>
            <a:rPr lang="en-GB" sz="2000" dirty="0">
              <a:solidFill>
                <a:sysClr val="window" lastClr="FFFFFF"/>
              </a:solidFill>
              <a:latin typeface="+mj-lt"/>
              <a:ea typeface="+mn-ea"/>
              <a:cs typeface="+mn-cs"/>
            </a:rPr>
            <a:t>Perform Inventory Analysis</a:t>
          </a:r>
        </a:p>
      </dgm:t>
    </dgm:pt>
    <dgm:pt modelId="{3439685A-3C8B-4053-B0E5-2792907ADBB4}" type="parTrans" cxnId="{4BE5A113-5826-4492-BE27-75CD663E69DC}">
      <dgm:prSet/>
      <dgm:spPr/>
      <dgm:t>
        <a:bodyPr/>
        <a:lstStyle/>
        <a:p>
          <a:endParaRPr lang="en-GB">
            <a:latin typeface="Arial Narrow" panose="020B0606020202030204" pitchFamily="34" charset="0"/>
          </a:endParaRPr>
        </a:p>
      </dgm:t>
    </dgm:pt>
    <dgm:pt modelId="{9C389991-3205-426E-A40C-E8548038A362}" type="sibTrans" cxnId="{4BE5A113-5826-4492-BE27-75CD663E69DC}">
      <dgm:prSet/>
      <dgm:spPr/>
      <dgm:t>
        <a:bodyPr/>
        <a:lstStyle/>
        <a:p>
          <a:endParaRPr lang="en-GB">
            <a:latin typeface="Arial Narrow" panose="020B0606020202030204" pitchFamily="34" charset="0"/>
          </a:endParaRPr>
        </a:p>
      </dgm:t>
    </dgm:pt>
    <dgm:pt modelId="{89616517-9144-4AE0-B74A-85F8341A86BB}">
      <dgm:prSet phldrT="[Text]" custT="1"/>
      <dgm:spPr>
        <a:xfrm>
          <a:off x="0" y="3111599"/>
          <a:ext cx="7634287" cy="1414363"/>
        </a:xfrm>
        <a:gradFill rotWithShape="0">
          <a:gsLst>
            <a:gs pos="0">
              <a:srgbClr val="846648">
                <a:hueOff val="0"/>
                <a:satOff val="0"/>
                <a:lumOff val="0"/>
                <a:alphaOff val="0"/>
                <a:shade val="45000"/>
                <a:satMod val="155000"/>
              </a:srgbClr>
            </a:gs>
            <a:gs pos="60000">
              <a:srgbClr val="846648">
                <a:hueOff val="0"/>
                <a:satOff val="0"/>
                <a:lumOff val="0"/>
                <a:alphaOff val="0"/>
                <a:shade val="95000"/>
                <a:satMod val="150000"/>
              </a:srgbClr>
            </a:gs>
            <a:gs pos="100000">
              <a:srgbClr val="846648">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nSpc>
              <a:spcPct val="120000"/>
            </a:lnSpc>
          </a:pPr>
          <a:r>
            <a:rPr lang="en-GB" sz="1800" dirty="0">
              <a:solidFill>
                <a:sysClr val="window" lastClr="FFFFFF"/>
              </a:solidFill>
              <a:latin typeface="+mj-lt"/>
              <a:ea typeface="+mn-ea"/>
              <a:cs typeface="+mn-cs"/>
            </a:rPr>
            <a:t>Spreadsheet</a:t>
          </a:r>
        </a:p>
      </dgm:t>
    </dgm:pt>
    <dgm:pt modelId="{7D95256B-44B8-466B-A115-3C6040F68D95}" type="parTrans" cxnId="{D89812A4-6FA8-417F-9D8F-76C80C7B3D4B}">
      <dgm:prSet/>
      <dgm:spPr/>
      <dgm:t>
        <a:bodyPr/>
        <a:lstStyle/>
        <a:p>
          <a:endParaRPr lang="en-GB">
            <a:latin typeface="Arial Narrow" panose="020B0606020202030204" pitchFamily="34" charset="0"/>
          </a:endParaRPr>
        </a:p>
      </dgm:t>
    </dgm:pt>
    <dgm:pt modelId="{AD9FECFC-2979-4F7F-9177-D1F19F02C94B}" type="sibTrans" cxnId="{D89812A4-6FA8-417F-9D8F-76C80C7B3D4B}">
      <dgm:prSet/>
      <dgm:spPr/>
      <dgm:t>
        <a:bodyPr/>
        <a:lstStyle/>
        <a:p>
          <a:endParaRPr lang="en-GB">
            <a:latin typeface="Arial Narrow" panose="020B0606020202030204" pitchFamily="34" charset="0"/>
          </a:endParaRPr>
        </a:p>
      </dgm:t>
    </dgm:pt>
    <dgm:pt modelId="{5336AE94-832A-45C2-8128-26EF2439A62F}">
      <dgm:prSet phldrT="[Text]" custT="1"/>
      <dgm:spPr>
        <a:xfrm>
          <a:off x="0" y="3111599"/>
          <a:ext cx="7634287" cy="1414363"/>
        </a:xfrm>
        <a:gradFill rotWithShape="0">
          <a:gsLst>
            <a:gs pos="0">
              <a:srgbClr val="846648">
                <a:hueOff val="0"/>
                <a:satOff val="0"/>
                <a:lumOff val="0"/>
                <a:alphaOff val="0"/>
                <a:shade val="45000"/>
                <a:satMod val="155000"/>
              </a:srgbClr>
            </a:gs>
            <a:gs pos="60000">
              <a:srgbClr val="846648">
                <a:hueOff val="0"/>
                <a:satOff val="0"/>
                <a:lumOff val="0"/>
                <a:alphaOff val="0"/>
                <a:shade val="95000"/>
                <a:satMod val="150000"/>
              </a:srgbClr>
            </a:gs>
            <a:gs pos="100000">
              <a:srgbClr val="846648">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pPr>
            <a:lnSpc>
              <a:spcPct val="120000"/>
            </a:lnSpc>
          </a:pPr>
          <a:r>
            <a:rPr lang="en-GB" sz="1800" dirty="0">
              <a:solidFill>
                <a:sysClr val="window" lastClr="FFFFFF"/>
              </a:solidFill>
              <a:latin typeface="+mj-lt"/>
              <a:ea typeface="+mn-ea"/>
              <a:cs typeface="+mn-cs"/>
            </a:rPr>
            <a:t>Software tool</a:t>
          </a:r>
        </a:p>
      </dgm:t>
    </dgm:pt>
    <dgm:pt modelId="{1172BF4E-1FF9-467B-B494-0F7EED504A1D}" type="parTrans" cxnId="{E6A36719-7810-4345-9DA5-418A621F5BB3}">
      <dgm:prSet/>
      <dgm:spPr/>
      <dgm:t>
        <a:bodyPr/>
        <a:lstStyle/>
        <a:p>
          <a:endParaRPr lang="en-GB">
            <a:latin typeface="Arial Narrow" panose="020B0606020202030204" pitchFamily="34" charset="0"/>
          </a:endParaRPr>
        </a:p>
      </dgm:t>
    </dgm:pt>
    <dgm:pt modelId="{BBD68DFE-34A9-4FEF-B503-188DFBAB8AC7}" type="sibTrans" cxnId="{E6A36719-7810-4345-9DA5-418A621F5BB3}">
      <dgm:prSet/>
      <dgm:spPr/>
      <dgm:t>
        <a:bodyPr/>
        <a:lstStyle/>
        <a:p>
          <a:endParaRPr lang="en-GB">
            <a:latin typeface="Arial Narrow" panose="020B0606020202030204" pitchFamily="34" charset="0"/>
          </a:endParaRPr>
        </a:p>
      </dgm:t>
    </dgm:pt>
    <dgm:pt modelId="{0674AC40-5480-4807-8552-46E52AA0F9F2}" type="pres">
      <dgm:prSet presAssocID="{7C32844F-D0CF-4075-891C-22BD1739B835}" presName="linear" presStyleCnt="0">
        <dgm:presLayoutVars>
          <dgm:dir/>
          <dgm:resizeHandles val="exact"/>
        </dgm:presLayoutVars>
      </dgm:prSet>
      <dgm:spPr/>
    </dgm:pt>
    <dgm:pt modelId="{DAAD65F1-AE7D-44D9-AB3F-1D01E83598A7}" type="pres">
      <dgm:prSet presAssocID="{3803FAD6-F1F4-4D40-80B3-27F3CC5DCA19}" presName="comp" presStyleCnt="0"/>
      <dgm:spPr/>
    </dgm:pt>
    <dgm:pt modelId="{05CFD578-EAF4-49D1-832C-B4A6B63F8233}" type="pres">
      <dgm:prSet presAssocID="{3803FAD6-F1F4-4D40-80B3-27F3CC5DCA19}" presName="box" presStyleLbl="node1" presStyleIdx="0" presStyleCnt="3"/>
      <dgm:spPr>
        <a:prstGeom prst="roundRect">
          <a:avLst>
            <a:gd name="adj" fmla="val 10000"/>
          </a:avLst>
        </a:prstGeom>
      </dgm:spPr>
    </dgm:pt>
    <dgm:pt modelId="{8AC620F6-EA6E-4E6C-A6AA-8131E9BFC881}" type="pres">
      <dgm:prSet presAssocID="{3803FAD6-F1F4-4D40-80B3-27F3CC5DCA19}" presName="img" presStyleLbl="fgImgPlace1" presStyleIdx="0" presStyleCnt="3"/>
      <dgm:spPr>
        <a:xfrm>
          <a:off x="141436" y="141436"/>
          <a:ext cx="1526857" cy="1131490"/>
        </a:xfrm>
        <a:prstGeom prst="roundRect">
          <a:avLst>
            <a:gd name="adj" fmla="val 10000"/>
          </a:avLst>
        </a:prstGeom>
        <a:blipFill rotWithShape="0">
          <a:blip xmlns:r="http://schemas.openxmlformats.org/officeDocument/2006/relationships" r:embed="rId1"/>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gm:spPr>
    </dgm:pt>
    <dgm:pt modelId="{1039CC1B-AAE7-4EA7-B39F-0850D72745D2}" type="pres">
      <dgm:prSet presAssocID="{3803FAD6-F1F4-4D40-80B3-27F3CC5DCA19}" presName="text" presStyleLbl="node1" presStyleIdx="0" presStyleCnt="3">
        <dgm:presLayoutVars>
          <dgm:bulletEnabled val="1"/>
        </dgm:presLayoutVars>
      </dgm:prSet>
      <dgm:spPr/>
    </dgm:pt>
    <dgm:pt modelId="{BC82C870-2358-4AD2-A929-CB9FB67DDCA4}" type="pres">
      <dgm:prSet presAssocID="{FDE5C6C5-493D-42D5-9D5F-2E6388CE8C17}" presName="spacer" presStyleCnt="0"/>
      <dgm:spPr/>
    </dgm:pt>
    <dgm:pt modelId="{12DC304F-E377-4E29-BC33-E8C560224BE3}" type="pres">
      <dgm:prSet presAssocID="{9CF8E6ED-8EC2-4C16-8E15-B388BCCB0708}" presName="comp" presStyleCnt="0"/>
      <dgm:spPr/>
    </dgm:pt>
    <dgm:pt modelId="{FB85348A-AF10-4550-9022-FD078EBA32CA}" type="pres">
      <dgm:prSet presAssocID="{9CF8E6ED-8EC2-4C16-8E15-B388BCCB0708}" presName="box" presStyleLbl="node1" presStyleIdx="1" presStyleCnt="3"/>
      <dgm:spPr>
        <a:prstGeom prst="roundRect">
          <a:avLst>
            <a:gd name="adj" fmla="val 10000"/>
          </a:avLst>
        </a:prstGeom>
      </dgm:spPr>
    </dgm:pt>
    <dgm:pt modelId="{07FCDEA0-A8A9-401B-B072-A88FE96D7714}" type="pres">
      <dgm:prSet presAssocID="{9CF8E6ED-8EC2-4C16-8E15-B388BCCB0708}" presName="img" presStyleLbl="fgImgPlace1" presStyleIdx="1" presStyleCnt="3"/>
      <dgm:spPr>
        <a:xfrm>
          <a:off x="141436" y="1697236"/>
          <a:ext cx="1526857" cy="1131490"/>
        </a:xfrm>
        <a:prstGeom prst="roundRect">
          <a:avLst>
            <a:gd name="adj" fmla="val 10000"/>
          </a:avLst>
        </a:prstGeom>
        <a:blipFill rotWithShape="0">
          <a:blip xmlns:r="http://schemas.openxmlformats.org/officeDocument/2006/relationships" r:embed="rId2"/>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gm:spPr>
    </dgm:pt>
    <dgm:pt modelId="{95430874-C4CC-4C8E-81E5-4CD9D7268B24}" type="pres">
      <dgm:prSet presAssocID="{9CF8E6ED-8EC2-4C16-8E15-B388BCCB0708}" presName="text" presStyleLbl="node1" presStyleIdx="1" presStyleCnt="3">
        <dgm:presLayoutVars>
          <dgm:bulletEnabled val="1"/>
        </dgm:presLayoutVars>
      </dgm:prSet>
      <dgm:spPr/>
    </dgm:pt>
    <dgm:pt modelId="{BD2D5942-526D-4668-A4A1-586C0A62C02B}" type="pres">
      <dgm:prSet presAssocID="{14DB22A9-9017-457E-81B3-18B2A4726951}" presName="spacer" presStyleCnt="0"/>
      <dgm:spPr/>
    </dgm:pt>
    <dgm:pt modelId="{CEF2BD8E-638D-424D-B5C2-138BF0DF12DE}" type="pres">
      <dgm:prSet presAssocID="{824CE39A-988B-4C06-86A0-8021E76807AD}" presName="comp" presStyleCnt="0"/>
      <dgm:spPr/>
    </dgm:pt>
    <dgm:pt modelId="{3FB1CCFC-F1C4-4650-A40E-E878D370C734}" type="pres">
      <dgm:prSet presAssocID="{824CE39A-988B-4C06-86A0-8021E76807AD}" presName="box" presStyleLbl="node1" presStyleIdx="2" presStyleCnt="3" custLinFactNeighborX="-114"/>
      <dgm:spPr>
        <a:prstGeom prst="roundRect">
          <a:avLst>
            <a:gd name="adj" fmla="val 10000"/>
          </a:avLst>
        </a:prstGeom>
      </dgm:spPr>
    </dgm:pt>
    <dgm:pt modelId="{37D7A0BC-89D0-4D17-9999-4C73A6C59C19}" type="pres">
      <dgm:prSet presAssocID="{824CE39A-988B-4C06-86A0-8021E76807AD}" presName="img" presStyleLbl="fgImgPlace1" presStyleIdx="2" presStyleCnt="3"/>
      <dgm:spPr>
        <a:xfrm>
          <a:off x="141436" y="3253035"/>
          <a:ext cx="1526857" cy="1131490"/>
        </a:xfrm>
        <a:prstGeom prst="roundRect">
          <a:avLst>
            <a:gd name="adj" fmla="val 10000"/>
          </a:avLst>
        </a:prstGeom>
        <a:blipFill rotWithShape="0">
          <a:blip xmlns:r="http://schemas.openxmlformats.org/officeDocument/2006/relationships" r:embed="rId3"/>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gm:spPr>
    </dgm:pt>
    <dgm:pt modelId="{96933323-00C7-42D2-915C-0219167BF38E}" type="pres">
      <dgm:prSet presAssocID="{824CE39A-988B-4C06-86A0-8021E76807AD}" presName="text" presStyleLbl="node1" presStyleIdx="2" presStyleCnt="3">
        <dgm:presLayoutVars>
          <dgm:bulletEnabled val="1"/>
        </dgm:presLayoutVars>
      </dgm:prSet>
      <dgm:spPr/>
    </dgm:pt>
  </dgm:ptLst>
  <dgm:cxnLst>
    <dgm:cxn modelId="{BAB4B808-813E-4F23-84C1-C923BC468D2E}" type="presOf" srcId="{9CF8E6ED-8EC2-4C16-8E15-B388BCCB0708}" destId="{FB85348A-AF10-4550-9022-FD078EBA32CA}" srcOrd="0" destOrd="0" presId="urn:microsoft.com/office/officeart/2005/8/layout/vList4#4"/>
    <dgm:cxn modelId="{5E9ACA12-ADA7-4DB8-99CB-7CEF97721860}" type="presOf" srcId="{5C9A2D05-53C8-4434-AC3C-D684B3E70F27}" destId="{1039CC1B-AAE7-4EA7-B39F-0850D72745D2}" srcOrd="1" destOrd="1" presId="urn:microsoft.com/office/officeart/2005/8/layout/vList4#4"/>
    <dgm:cxn modelId="{4BE5A113-5826-4492-BE27-75CD663E69DC}" srcId="{7C32844F-D0CF-4075-891C-22BD1739B835}" destId="{824CE39A-988B-4C06-86A0-8021E76807AD}" srcOrd="2" destOrd="0" parTransId="{3439685A-3C8B-4053-B0E5-2792907ADBB4}" sibTransId="{9C389991-3205-426E-A40C-E8548038A362}"/>
    <dgm:cxn modelId="{E6A36719-7810-4345-9DA5-418A621F5BB3}" srcId="{824CE39A-988B-4C06-86A0-8021E76807AD}" destId="{5336AE94-832A-45C2-8128-26EF2439A62F}" srcOrd="1" destOrd="0" parTransId="{1172BF4E-1FF9-467B-B494-0F7EED504A1D}" sibTransId="{BBD68DFE-34A9-4FEF-B503-188DFBAB8AC7}"/>
    <dgm:cxn modelId="{0A7B1B1C-E1A5-430E-B240-CB64C55A0845}" srcId="{9CF8E6ED-8EC2-4C16-8E15-B388BCCB0708}" destId="{E275D42C-0476-48E1-934F-7FCBC814D8DE}" srcOrd="0" destOrd="0" parTransId="{09B00594-B4B0-4D97-989E-B750B77B5A81}" sibTransId="{078CCEC2-202B-45C3-A248-C74D95DFC532}"/>
    <dgm:cxn modelId="{28D1BE2A-65C4-43EF-A8DB-3180E37FC115}" type="presOf" srcId="{5336AE94-832A-45C2-8128-26EF2439A62F}" destId="{96933323-00C7-42D2-915C-0219167BF38E}" srcOrd="1" destOrd="2" presId="urn:microsoft.com/office/officeart/2005/8/layout/vList4#4"/>
    <dgm:cxn modelId="{C1DEB92B-1B6B-4868-AE83-418F2C57FD04}" type="presOf" srcId="{D91866D2-F011-4DA4-91CD-9C4B9CB7DA1D}" destId="{FB85348A-AF10-4550-9022-FD078EBA32CA}" srcOrd="0" destOrd="2" presId="urn:microsoft.com/office/officeart/2005/8/layout/vList4#4"/>
    <dgm:cxn modelId="{9740F868-4A9B-4891-91E2-E6A73426C89D}" srcId="{9CF8E6ED-8EC2-4C16-8E15-B388BCCB0708}" destId="{D91866D2-F011-4DA4-91CD-9C4B9CB7DA1D}" srcOrd="1" destOrd="0" parTransId="{618E80CB-4190-4D08-B0A2-397649077F40}" sibTransId="{61D4B0AA-5F5E-4052-9EBC-E468C5F9A9DD}"/>
    <dgm:cxn modelId="{A9846255-E7F9-4952-8BDA-92577B858AE2}" type="presOf" srcId="{89616517-9144-4AE0-B74A-85F8341A86BB}" destId="{3FB1CCFC-F1C4-4650-A40E-E878D370C734}" srcOrd="0" destOrd="1" presId="urn:microsoft.com/office/officeart/2005/8/layout/vList4#4"/>
    <dgm:cxn modelId="{C0D0BC78-9936-4068-A771-94904ACB9F87}" type="presOf" srcId="{3803FAD6-F1F4-4D40-80B3-27F3CC5DCA19}" destId="{05CFD578-EAF4-49D1-832C-B4A6B63F8233}" srcOrd="0" destOrd="0" presId="urn:microsoft.com/office/officeart/2005/8/layout/vList4#4"/>
    <dgm:cxn modelId="{EA815A82-BA13-4C41-A12F-A27DEB90F961}" srcId="{3803FAD6-F1F4-4D40-80B3-27F3CC5DCA19}" destId="{5C9A2D05-53C8-4434-AC3C-D684B3E70F27}" srcOrd="0" destOrd="0" parTransId="{BC216F9E-5DD6-49F0-B020-6BE86A95CAA5}" sibTransId="{AAA42367-65D1-4FE7-9DD0-717B4C8BA804}"/>
    <dgm:cxn modelId="{C226DB8B-A90A-4EA3-9E66-91B07257E577}" type="presOf" srcId="{89616517-9144-4AE0-B74A-85F8341A86BB}" destId="{96933323-00C7-42D2-915C-0219167BF38E}" srcOrd="1" destOrd="1" presId="urn:microsoft.com/office/officeart/2005/8/layout/vList4#4"/>
    <dgm:cxn modelId="{6A9DA58C-A8F2-412F-8BD6-676093CA739B}" srcId="{7C32844F-D0CF-4075-891C-22BD1739B835}" destId="{9CF8E6ED-8EC2-4C16-8E15-B388BCCB0708}" srcOrd="1" destOrd="0" parTransId="{0CBE82F1-7FC0-4D81-8260-44662E5B2D42}" sibTransId="{14DB22A9-9017-457E-81B3-18B2A4726951}"/>
    <dgm:cxn modelId="{B896068E-5A6C-4A2A-BC5E-FA8A72CDE9CF}" type="presOf" srcId="{E275D42C-0476-48E1-934F-7FCBC814D8DE}" destId="{95430874-C4CC-4C8E-81E5-4CD9D7268B24}" srcOrd="1" destOrd="1" presId="urn:microsoft.com/office/officeart/2005/8/layout/vList4#4"/>
    <dgm:cxn modelId="{71632F93-BEE8-4D9A-A77D-E9FFC3F4B819}" type="presOf" srcId="{3803FAD6-F1F4-4D40-80B3-27F3CC5DCA19}" destId="{1039CC1B-AAE7-4EA7-B39F-0850D72745D2}" srcOrd="1" destOrd="0" presId="urn:microsoft.com/office/officeart/2005/8/layout/vList4#4"/>
    <dgm:cxn modelId="{D89812A4-6FA8-417F-9D8F-76C80C7B3D4B}" srcId="{824CE39A-988B-4C06-86A0-8021E76807AD}" destId="{89616517-9144-4AE0-B74A-85F8341A86BB}" srcOrd="0" destOrd="0" parTransId="{7D95256B-44B8-466B-A115-3C6040F68D95}" sibTransId="{AD9FECFC-2979-4F7F-9177-D1F19F02C94B}"/>
    <dgm:cxn modelId="{A96388B4-2BCD-463B-886B-DF4344958823}" srcId="{7C32844F-D0CF-4075-891C-22BD1739B835}" destId="{3803FAD6-F1F4-4D40-80B3-27F3CC5DCA19}" srcOrd="0" destOrd="0" parTransId="{31BB3ED5-B9E1-4032-B9E5-37EA5348D744}" sibTransId="{FDE5C6C5-493D-42D5-9D5F-2E6388CE8C17}"/>
    <dgm:cxn modelId="{309FA0B4-D78B-48D3-9EF0-3781E1801841}" type="presOf" srcId="{824CE39A-988B-4C06-86A0-8021E76807AD}" destId="{96933323-00C7-42D2-915C-0219167BF38E}" srcOrd="1" destOrd="0" presId="urn:microsoft.com/office/officeart/2005/8/layout/vList4#4"/>
    <dgm:cxn modelId="{407A35BA-F139-4962-BD10-73F4D1F49243}" type="presOf" srcId="{E275D42C-0476-48E1-934F-7FCBC814D8DE}" destId="{FB85348A-AF10-4550-9022-FD078EBA32CA}" srcOrd="0" destOrd="1" presId="urn:microsoft.com/office/officeart/2005/8/layout/vList4#4"/>
    <dgm:cxn modelId="{D578E4C4-23D4-47E0-B67F-50446CF39577}" type="presOf" srcId="{5C9A2D05-53C8-4434-AC3C-D684B3E70F27}" destId="{05CFD578-EAF4-49D1-832C-B4A6B63F8233}" srcOrd="0" destOrd="1" presId="urn:microsoft.com/office/officeart/2005/8/layout/vList4#4"/>
    <dgm:cxn modelId="{55DAB0C7-3899-415E-9C29-67E761A85A11}" type="presOf" srcId="{D91866D2-F011-4DA4-91CD-9C4B9CB7DA1D}" destId="{95430874-C4CC-4C8E-81E5-4CD9D7268B24}" srcOrd="1" destOrd="2" presId="urn:microsoft.com/office/officeart/2005/8/layout/vList4#4"/>
    <dgm:cxn modelId="{E249B3CA-A589-4702-BA81-CF951E940924}" type="presOf" srcId="{7C32844F-D0CF-4075-891C-22BD1739B835}" destId="{0674AC40-5480-4807-8552-46E52AA0F9F2}" srcOrd="0" destOrd="0" presId="urn:microsoft.com/office/officeart/2005/8/layout/vList4#4"/>
    <dgm:cxn modelId="{28E04DDC-FBF1-433C-AF47-343A91A1C54E}" type="presOf" srcId="{824CE39A-988B-4C06-86A0-8021E76807AD}" destId="{3FB1CCFC-F1C4-4650-A40E-E878D370C734}" srcOrd="0" destOrd="0" presId="urn:microsoft.com/office/officeart/2005/8/layout/vList4#4"/>
    <dgm:cxn modelId="{7C2569DD-BDB5-4FC1-848C-BA5E283409AC}" type="presOf" srcId="{5336AE94-832A-45C2-8128-26EF2439A62F}" destId="{3FB1CCFC-F1C4-4650-A40E-E878D370C734}" srcOrd="0" destOrd="2" presId="urn:microsoft.com/office/officeart/2005/8/layout/vList4#4"/>
    <dgm:cxn modelId="{3C3D4FF0-1A9C-47A6-83B4-2AF6AF01FCEE}" type="presOf" srcId="{9CF8E6ED-8EC2-4C16-8E15-B388BCCB0708}" destId="{95430874-C4CC-4C8E-81E5-4CD9D7268B24}" srcOrd="1" destOrd="0" presId="urn:microsoft.com/office/officeart/2005/8/layout/vList4#4"/>
    <dgm:cxn modelId="{395FA78F-34AE-4EA9-8C30-D7C38BD0D5AC}" type="presParOf" srcId="{0674AC40-5480-4807-8552-46E52AA0F9F2}" destId="{DAAD65F1-AE7D-44D9-AB3F-1D01E83598A7}" srcOrd="0" destOrd="0" presId="urn:microsoft.com/office/officeart/2005/8/layout/vList4#4"/>
    <dgm:cxn modelId="{F23947AE-0A75-4DE9-B8B2-EE369F8CCC5F}" type="presParOf" srcId="{DAAD65F1-AE7D-44D9-AB3F-1D01E83598A7}" destId="{05CFD578-EAF4-49D1-832C-B4A6B63F8233}" srcOrd="0" destOrd="0" presId="urn:microsoft.com/office/officeart/2005/8/layout/vList4#4"/>
    <dgm:cxn modelId="{2D62E6E2-D471-4D50-975C-7A12C87ED2A0}" type="presParOf" srcId="{DAAD65F1-AE7D-44D9-AB3F-1D01E83598A7}" destId="{8AC620F6-EA6E-4E6C-A6AA-8131E9BFC881}" srcOrd="1" destOrd="0" presId="urn:microsoft.com/office/officeart/2005/8/layout/vList4#4"/>
    <dgm:cxn modelId="{2CAF6843-9D74-4922-8749-8DE88943A7BD}" type="presParOf" srcId="{DAAD65F1-AE7D-44D9-AB3F-1D01E83598A7}" destId="{1039CC1B-AAE7-4EA7-B39F-0850D72745D2}" srcOrd="2" destOrd="0" presId="urn:microsoft.com/office/officeart/2005/8/layout/vList4#4"/>
    <dgm:cxn modelId="{1B08162A-506B-4970-AC10-050F8984A385}" type="presParOf" srcId="{0674AC40-5480-4807-8552-46E52AA0F9F2}" destId="{BC82C870-2358-4AD2-A929-CB9FB67DDCA4}" srcOrd="1" destOrd="0" presId="urn:microsoft.com/office/officeart/2005/8/layout/vList4#4"/>
    <dgm:cxn modelId="{6EC33DFA-337D-4A59-B993-4BDA95037810}" type="presParOf" srcId="{0674AC40-5480-4807-8552-46E52AA0F9F2}" destId="{12DC304F-E377-4E29-BC33-E8C560224BE3}" srcOrd="2" destOrd="0" presId="urn:microsoft.com/office/officeart/2005/8/layout/vList4#4"/>
    <dgm:cxn modelId="{32153EE8-5CB2-4F67-BBD2-D2B499AD352E}" type="presParOf" srcId="{12DC304F-E377-4E29-BC33-E8C560224BE3}" destId="{FB85348A-AF10-4550-9022-FD078EBA32CA}" srcOrd="0" destOrd="0" presId="urn:microsoft.com/office/officeart/2005/8/layout/vList4#4"/>
    <dgm:cxn modelId="{427ABBCF-7255-4DDE-A393-88096D918670}" type="presParOf" srcId="{12DC304F-E377-4E29-BC33-E8C560224BE3}" destId="{07FCDEA0-A8A9-401B-B072-A88FE96D7714}" srcOrd="1" destOrd="0" presId="urn:microsoft.com/office/officeart/2005/8/layout/vList4#4"/>
    <dgm:cxn modelId="{416579A7-051C-4443-8049-469FD7DDC85C}" type="presParOf" srcId="{12DC304F-E377-4E29-BC33-E8C560224BE3}" destId="{95430874-C4CC-4C8E-81E5-4CD9D7268B24}" srcOrd="2" destOrd="0" presId="urn:microsoft.com/office/officeart/2005/8/layout/vList4#4"/>
    <dgm:cxn modelId="{DC7DD385-67CB-445D-99D1-CBE74A83B374}" type="presParOf" srcId="{0674AC40-5480-4807-8552-46E52AA0F9F2}" destId="{BD2D5942-526D-4668-A4A1-586C0A62C02B}" srcOrd="3" destOrd="0" presId="urn:microsoft.com/office/officeart/2005/8/layout/vList4#4"/>
    <dgm:cxn modelId="{B024FAA3-5432-4FAE-90D4-C5EB4DAF56DA}" type="presParOf" srcId="{0674AC40-5480-4807-8552-46E52AA0F9F2}" destId="{CEF2BD8E-638D-424D-B5C2-138BF0DF12DE}" srcOrd="4" destOrd="0" presId="urn:microsoft.com/office/officeart/2005/8/layout/vList4#4"/>
    <dgm:cxn modelId="{76A8336C-12A4-4411-886D-84E0C19E4377}" type="presParOf" srcId="{CEF2BD8E-638D-424D-B5C2-138BF0DF12DE}" destId="{3FB1CCFC-F1C4-4650-A40E-E878D370C734}" srcOrd="0" destOrd="0" presId="urn:microsoft.com/office/officeart/2005/8/layout/vList4#4"/>
    <dgm:cxn modelId="{A51DD370-212E-4670-A043-B2165B66A6F6}" type="presParOf" srcId="{CEF2BD8E-638D-424D-B5C2-138BF0DF12DE}" destId="{37D7A0BC-89D0-4D17-9999-4C73A6C59C19}" srcOrd="1" destOrd="0" presId="urn:microsoft.com/office/officeart/2005/8/layout/vList4#4"/>
    <dgm:cxn modelId="{ADA0735A-9761-4E2B-AE1A-A16C09A30AD4}" type="presParOf" srcId="{CEF2BD8E-638D-424D-B5C2-138BF0DF12DE}" destId="{96933323-00C7-42D2-915C-0219167BF38E}"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FD578-EAF4-49D1-832C-B4A6B63F8233}">
      <dsp:nvSpPr>
        <dsp:cNvPr id="0" name=""/>
        <dsp:cNvSpPr/>
      </dsp:nvSpPr>
      <dsp:spPr>
        <a:xfrm>
          <a:off x="0" y="0"/>
          <a:ext cx="7634287" cy="1414363"/>
        </a:xfrm>
        <a:prstGeom prst="roundRect">
          <a:avLst>
            <a:gd name="adj" fmla="val 10000"/>
          </a:avLst>
        </a:prstGeom>
        <a:gradFill rotWithShape="0">
          <a:gsLst>
            <a:gs pos="0">
              <a:srgbClr val="9C5252">
                <a:hueOff val="0"/>
                <a:satOff val="0"/>
                <a:lumOff val="0"/>
                <a:alphaOff val="0"/>
                <a:shade val="45000"/>
                <a:satMod val="155000"/>
              </a:srgbClr>
            </a:gs>
            <a:gs pos="60000">
              <a:srgbClr val="9C5252">
                <a:hueOff val="0"/>
                <a:satOff val="0"/>
                <a:lumOff val="0"/>
                <a:alphaOff val="0"/>
                <a:shade val="95000"/>
                <a:satMod val="150000"/>
              </a:srgbClr>
            </a:gs>
            <a:gs pos="100000">
              <a:srgbClr val="9C525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20000"/>
            </a:lnSpc>
            <a:spcBef>
              <a:spcPct val="0"/>
            </a:spcBef>
            <a:spcAft>
              <a:spcPct val="35000"/>
            </a:spcAft>
            <a:buNone/>
          </a:pPr>
          <a:r>
            <a:rPr lang="en-GB" sz="2000" kern="1200" dirty="0">
              <a:solidFill>
                <a:sysClr val="window" lastClr="FFFFFF"/>
              </a:solidFill>
              <a:latin typeface="+mj-lt"/>
              <a:ea typeface="+mn-ea"/>
              <a:cs typeface="+mn-cs"/>
            </a:rPr>
            <a:t>Gather Information</a:t>
          </a:r>
        </a:p>
        <a:p>
          <a:pPr marL="171450" lvl="1" indent="-171450" algn="l" defTabSz="800100">
            <a:lnSpc>
              <a:spcPct val="120000"/>
            </a:lnSpc>
            <a:spcBef>
              <a:spcPct val="0"/>
            </a:spcBef>
            <a:spcAft>
              <a:spcPct val="15000"/>
            </a:spcAft>
            <a:buChar char="•"/>
          </a:pPr>
          <a:r>
            <a:rPr lang="en-GB" sz="1800" kern="1200" dirty="0">
              <a:solidFill>
                <a:sysClr val="window" lastClr="FFFFFF"/>
              </a:solidFill>
              <a:latin typeface="+mj-lt"/>
              <a:ea typeface="+mn-ea"/>
              <a:cs typeface="+mn-cs"/>
            </a:rPr>
            <a:t>Collect uncertainty information on activity data and emission factors</a:t>
          </a:r>
        </a:p>
      </dsp:txBody>
      <dsp:txXfrm>
        <a:off x="1668293" y="0"/>
        <a:ext cx="5965993" cy="1414363"/>
      </dsp:txXfrm>
    </dsp:sp>
    <dsp:sp modelId="{8AC620F6-EA6E-4E6C-A6AA-8131E9BFC881}">
      <dsp:nvSpPr>
        <dsp:cNvPr id="0" name=""/>
        <dsp:cNvSpPr/>
      </dsp:nvSpPr>
      <dsp:spPr>
        <a:xfrm>
          <a:off x="141436" y="141436"/>
          <a:ext cx="1526857" cy="1131490"/>
        </a:xfrm>
        <a:prstGeom prst="roundRect">
          <a:avLst>
            <a:gd name="adj" fmla="val 10000"/>
          </a:avLst>
        </a:prstGeom>
        <a:blipFill rotWithShape="0">
          <a:blip xmlns:r="http://schemas.openxmlformats.org/officeDocument/2006/relationships" r:embed="rId1"/>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85348A-AF10-4550-9022-FD078EBA32CA}">
      <dsp:nvSpPr>
        <dsp:cNvPr id="0" name=""/>
        <dsp:cNvSpPr/>
      </dsp:nvSpPr>
      <dsp:spPr>
        <a:xfrm>
          <a:off x="0" y="1555799"/>
          <a:ext cx="7634287" cy="1414363"/>
        </a:xfrm>
        <a:prstGeom prst="roundRect">
          <a:avLst>
            <a:gd name="adj" fmla="val 10000"/>
          </a:avLst>
        </a:prstGeom>
        <a:gradFill rotWithShape="0">
          <a:gsLst>
            <a:gs pos="0">
              <a:srgbClr val="E68422">
                <a:hueOff val="0"/>
                <a:satOff val="0"/>
                <a:lumOff val="0"/>
                <a:alphaOff val="0"/>
                <a:shade val="45000"/>
                <a:satMod val="155000"/>
              </a:srgbClr>
            </a:gs>
            <a:gs pos="60000">
              <a:srgbClr val="E68422">
                <a:hueOff val="0"/>
                <a:satOff val="0"/>
                <a:lumOff val="0"/>
                <a:alphaOff val="0"/>
                <a:shade val="95000"/>
                <a:satMod val="150000"/>
              </a:srgbClr>
            </a:gs>
            <a:gs pos="100000">
              <a:srgbClr val="E6842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20000"/>
            </a:lnSpc>
            <a:spcBef>
              <a:spcPct val="0"/>
            </a:spcBef>
            <a:spcAft>
              <a:spcPct val="35000"/>
            </a:spcAft>
            <a:buNone/>
          </a:pPr>
          <a:r>
            <a:rPr lang="en-GB" sz="2000" kern="1200" dirty="0">
              <a:solidFill>
                <a:sysClr val="window" lastClr="FFFFFF"/>
              </a:solidFill>
              <a:latin typeface="+mj-lt"/>
              <a:ea typeface="+mn-ea"/>
              <a:cs typeface="+mn-cs"/>
            </a:rPr>
            <a:t>Decide approach to use</a:t>
          </a:r>
        </a:p>
        <a:p>
          <a:pPr marL="171450" lvl="1" indent="-171450" algn="l" defTabSz="800100">
            <a:lnSpc>
              <a:spcPct val="120000"/>
            </a:lnSpc>
            <a:spcBef>
              <a:spcPct val="0"/>
            </a:spcBef>
            <a:spcAft>
              <a:spcPct val="15000"/>
            </a:spcAft>
            <a:buChar char="•"/>
          </a:pPr>
          <a:r>
            <a:rPr lang="en-GB" sz="1800" kern="1200" dirty="0">
              <a:solidFill>
                <a:sysClr val="window" lastClr="FFFFFF"/>
              </a:solidFill>
              <a:latin typeface="+mj-lt"/>
              <a:ea typeface="+mn-ea"/>
              <a:cs typeface="+mn-cs"/>
            </a:rPr>
            <a:t>Error Propagation</a:t>
          </a:r>
        </a:p>
        <a:p>
          <a:pPr marL="171450" lvl="1" indent="-171450" algn="l" defTabSz="800100">
            <a:lnSpc>
              <a:spcPct val="120000"/>
            </a:lnSpc>
            <a:spcBef>
              <a:spcPct val="0"/>
            </a:spcBef>
            <a:spcAft>
              <a:spcPct val="15000"/>
            </a:spcAft>
            <a:buChar char="•"/>
          </a:pPr>
          <a:r>
            <a:rPr lang="en-GB" sz="1800" kern="1200" dirty="0">
              <a:solidFill>
                <a:sysClr val="window" lastClr="FFFFFF"/>
              </a:solidFill>
              <a:latin typeface="+mj-lt"/>
              <a:ea typeface="+mn-ea"/>
              <a:cs typeface="+mn-cs"/>
            </a:rPr>
            <a:t>Monte Carlo</a:t>
          </a:r>
        </a:p>
      </dsp:txBody>
      <dsp:txXfrm>
        <a:off x="1668293" y="1555799"/>
        <a:ext cx="5965993" cy="1414363"/>
      </dsp:txXfrm>
    </dsp:sp>
    <dsp:sp modelId="{07FCDEA0-A8A9-401B-B072-A88FE96D7714}">
      <dsp:nvSpPr>
        <dsp:cNvPr id="0" name=""/>
        <dsp:cNvSpPr/>
      </dsp:nvSpPr>
      <dsp:spPr>
        <a:xfrm>
          <a:off x="141436" y="1697236"/>
          <a:ext cx="1526857" cy="1131490"/>
        </a:xfrm>
        <a:prstGeom prst="roundRect">
          <a:avLst>
            <a:gd name="adj" fmla="val 10000"/>
          </a:avLst>
        </a:prstGeom>
        <a:blipFill rotWithShape="0">
          <a:blip xmlns:r="http://schemas.openxmlformats.org/officeDocument/2006/relationships" r:embed="rId2"/>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FB1CCFC-F1C4-4650-A40E-E878D370C734}">
      <dsp:nvSpPr>
        <dsp:cNvPr id="0" name=""/>
        <dsp:cNvSpPr/>
      </dsp:nvSpPr>
      <dsp:spPr>
        <a:xfrm>
          <a:off x="0" y="3111599"/>
          <a:ext cx="7634287" cy="1414363"/>
        </a:xfrm>
        <a:prstGeom prst="roundRect">
          <a:avLst>
            <a:gd name="adj" fmla="val 10000"/>
          </a:avLst>
        </a:prstGeom>
        <a:gradFill rotWithShape="0">
          <a:gsLst>
            <a:gs pos="0">
              <a:srgbClr val="846648">
                <a:hueOff val="0"/>
                <a:satOff val="0"/>
                <a:lumOff val="0"/>
                <a:alphaOff val="0"/>
                <a:shade val="45000"/>
                <a:satMod val="155000"/>
              </a:srgbClr>
            </a:gs>
            <a:gs pos="60000">
              <a:srgbClr val="846648">
                <a:hueOff val="0"/>
                <a:satOff val="0"/>
                <a:lumOff val="0"/>
                <a:alphaOff val="0"/>
                <a:shade val="95000"/>
                <a:satMod val="150000"/>
              </a:srgbClr>
            </a:gs>
            <a:gs pos="100000">
              <a:srgbClr val="846648">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120000"/>
            </a:lnSpc>
            <a:spcBef>
              <a:spcPct val="0"/>
            </a:spcBef>
            <a:spcAft>
              <a:spcPct val="35000"/>
            </a:spcAft>
            <a:buNone/>
          </a:pPr>
          <a:r>
            <a:rPr lang="en-GB" sz="2000" kern="1200" dirty="0">
              <a:solidFill>
                <a:sysClr val="window" lastClr="FFFFFF"/>
              </a:solidFill>
              <a:latin typeface="+mj-lt"/>
              <a:ea typeface="+mn-ea"/>
              <a:cs typeface="+mn-cs"/>
            </a:rPr>
            <a:t>Perform Inventory Analysis</a:t>
          </a:r>
        </a:p>
        <a:p>
          <a:pPr marL="171450" lvl="1" indent="-171450" algn="l" defTabSz="800100">
            <a:lnSpc>
              <a:spcPct val="120000"/>
            </a:lnSpc>
            <a:spcBef>
              <a:spcPct val="0"/>
            </a:spcBef>
            <a:spcAft>
              <a:spcPct val="15000"/>
            </a:spcAft>
            <a:buChar char="•"/>
          </a:pPr>
          <a:r>
            <a:rPr lang="en-GB" sz="1800" kern="1200" dirty="0">
              <a:solidFill>
                <a:sysClr val="window" lastClr="FFFFFF"/>
              </a:solidFill>
              <a:latin typeface="+mj-lt"/>
              <a:ea typeface="+mn-ea"/>
              <a:cs typeface="+mn-cs"/>
            </a:rPr>
            <a:t>Spreadsheet</a:t>
          </a:r>
        </a:p>
        <a:p>
          <a:pPr marL="171450" lvl="1" indent="-171450" algn="l" defTabSz="800100">
            <a:lnSpc>
              <a:spcPct val="120000"/>
            </a:lnSpc>
            <a:spcBef>
              <a:spcPct val="0"/>
            </a:spcBef>
            <a:spcAft>
              <a:spcPct val="15000"/>
            </a:spcAft>
            <a:buChar char="•"/>
          </a:pPr>
          <a:r>
            <a:rPr lang="en-GB" sz="1800" kern="1200" dirty="0">
              <a:solidFill>
                <a:sysClr val="window" lastClr="FFFFFF"/>
              </a:solidFill>
              <a:latin typeface="+mj-lt"/>
              <a:ea typeface="+mn-ea"/>
              <a:cs typeface="+mn-cs"/>
            </a:rPr>
            <a:t>Software tool</a:t>
          </a:r>
        </a:p>
      </dsp:txBody>
      <dsp:txXfrm>
        <a:off x="1668293" y="3111599"/>
        <a:ext cx="5965993" cy="1414363"/>
      </dsp:txXfrm>
    </dsp:sp>
    <dsp:sp modelId="{37D7A0BC-89D0-4D17-9999-4C73A6C59C19}">
      <dsp:nvSpPr>
        <dsp:cNvPr id="0" name=""/>
        <dsp:cNvSpPr/>
      </dsp:nvSpPr>
      <dsp:spPr>
        <a:xfrm>
          <a:off x="141436" y="3253035"/>
          <a:ext cx="1526857" cy="1131490"/>
        </a:xfrm>
        <a:prstGeom prst="roundRect">
          <a:avLst>
            <a:gd name="adj" fmla="val 10000"/>
          </a:avLst>
        </a:prstGeom>
        <a:blipFill rotWithShape="0">
          <a:blip xmlns:r="http://schemas.openxmlformats.org/officeDocument/2006/relationships" r:embed="rId3"/>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758" y="8671061"/>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3027042" cy="463681"/>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1169988"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30917" y="4410730"/>
            <a:ext cx="5123167"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82641" y="139681"/>
            <a:ext cx="6005663" cy="1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88" y="8644339"/>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71575" y="696913"/>
            <a:ext cx="4645025" cy="3482975"/>
          </a:xfrm>
          <a:ln/>
        </p:spPr>
      </p:sp>
      <p:sp>
        <p:nvSpPr>
          <p:cNvPr id="88067" name="Rectangle 3"/>
          <p:cNvSpPr>
            <a:spLocks noGrp="1" noChangeArrowheads="1"/>
          </p:cNvSpPr>
          <p:nvPr>
            <p:ph type="body" idx="1"/>
          </p:nvPr>
        </p:nvSpPr>
        <p:spPr>
          <a:xfrm>
            <a:off x="930246" y="4411246"/>
            <a:ext cx="5124509" cy="4176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977564C5-06EC-4E86-82D0-B524728E7CFE}" type="slidenum">
              <a:rPr lang="en-GB" altLang="ja-JP" b="0" smtClean="0"/>
              <a:pPr eaLnBrk="1" hangingPunct="1"/>
              <a:t>13</a:t>
            </a:fld>
            <a:endParaRPr lang="en-GB" altLang="ja-JP"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15414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8DD78036-F134-4CCD-B6BB-A19649AC3CF1}" type="slidenum">
              <a:rPr lang="en-GB" altLang="ja-JP" b="0" smtClean="0"/>
              <a:pPr eaLnBrk="1" hangingPunct="1"/>
              <a:t>15</a:t>
            </a:fld>
            <a:endParaRPr lang="en-GB" altLang="ja-JP"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96314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3414E65D-110A-4921-9E88-649A253A0CDD}" type="slidenum">
              <a:rPr lang="en-GB" altLang="ja-JP" b="0" smtClean="0"/>
              <a:pPr eaLnBrk="1" hangingPunct="1"/>
              <a:t>16</a:t>
            </a:fld>
            <a:endParaRPr lang="en-GB" altLang="ja-JP"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2964028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C09CE0A6-800A-4D6A-9697-A1974A0B1FC2}" type="slidenum">
              <a:rPr lang="en-GB" altLang="ja-JP" b="0" smtClean="0"/>
              <a:pPr eaLnBrk="1" hangingPunct="1"/>
              <a:t>19</a:t>
            </a:fld>
            <a:endParaRPr lang="en-GB" altLang="ja-JP"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07236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a:t>Presentation title</a:t>
            </a:r>
            <a:endParaRPr lang="en-GB" dirty="0"/>
          </a:p>
        </p:txBody>
      </p:sp>
    </p:spTree>
    <p:extLst>
      <p:ext uri="{BB962C8B-B14F-4D97-AF65-F5344CB8AC3E}">
        <p14:creationId xmlns:p14="http://schemas.microsoft.com/office/powerpoint/2010/main" val="424721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defTabSz="990478" eaLnBrk="1" fontAlgn="auto" hangingPunct="1">
              <a:spcBef>
                <a:spcPts val="0"/>
              </a:spcBef>
              <a:spcAft>
                <a:spcPts val="0"/>
              </a:spcAft>
              <a:defRPr/>
            </a:pPr>
            <a:fld id="{4078555E-4F01-40F6-BDBA-E50323CDC8CC}" type="slidenum">
              <a:rPr lang="en-GB" altLang="ja-JP" sz="1900" b="0" kern="0"/>
              <a:pPr defTabSz="990478" eaLnBrk="1" fontAlgn="auto" hangingPunct="1">
                <a:spcBef>
                  <a:spcPts val="0"/>
                </a:spcBef>
                <a:spcAft>
                  <a:spcPts val="0"/>
                </a:spcAft>
                <a:defRPr/>
              </a:pPr>
              <a:t>3</a:t>
            </a:fld>
            <a:endParaRPr lang="en-GB" altLang="ja-JP" sz="1900" b="0" ker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charset="0"/>
            </a:endParaRPr>
          </a:p>
        </p:txBody>
      </p:sp>
    </p:spTree>
    <p:extLst>
      <p:ext uri="{BB962C8B-B14F-4D97-AF65-F5344CB8AC3E}">
        <p14:creationId xmlns:p14="http://schemas.microsoft.com/office/powerpoint/2010/main" val="246352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FB341DD4-12A5-4017-83DE-ACDEE676DC00}" type="slidenum">
              <a:rPr lang="en-GB" altLang="ja-JP" b="0" smtClean="0"/>
              <a:pPr eaLnBrk="1" hangingPunct="1"/>
              <a:t>4</a:t>
            </a:fld>
            <a:endParaRPr lang="en-GB" altLang="ja-JP"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22451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2EC0D393-18C3-43D1-9CD0-2D3A8F2923DC}" type="slidenum">
              <a:rPr lang="en-GB" altLang="ja-JP" b="0" smtClean="0"/>
              <a:pPr eaLnBrk="1" hangingPunct="1"/>
              <a:t>5</a:t>
            </a:fld>
            <a:endParaRPr lang="en-GB" altLang="ja-JP"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72650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463C4D43-7196-4D6A-90CE-7D83593504D5}" type="slidenum">
              <a:rPr lang="en-GB" altLang="ja-JP" b="0" smtClean="0"/>
              <a:pPr eaLnBrk="1" hangingPunct="1"/>
              <a:t>7</a:t>
            </a:fld>
            <a:endParaRPr lang="en-GB" altLang="ja-JP"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62633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58C7594D-1508-4624-B2D2-AEC9B29DE6C2}" type="slidenum">
              <a:rPr lang="en-GB" altLang="ja-JP" b="0" smtClean="0"/>
              <a:pPr eaLnBrk="1" hangingPunct="1"/>
              <a:t>9</a:t>
            </a:fld>
            <a:endParaRPr lang="en-GB" altLang="ja-JP"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22728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B76A0723-159D-4950-8BA3-6B54CE90C7A8}" type="slidenum">
              <a:rPr lang="en-GB" altLang="ja-JP" b="0" smtClean="0"/>
              <a:pPr eaLnBrk="1" hangingPunct="1"/>
              <a:t>10</a:t>
            </a:fld>
            <a:endParaRPr lang="en-GB" altLang="ja-JP"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03038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D7C3FCA5-5F4E-456F-A22C-A48E75331E15}" type="slidenum">
              <a:rPr lang="en-GB" altLang="ja-JP" b="0" smtClean="0"/>
              <a:pPr eaLnBrk="1" hangingPunct="1"/>
              <a:t>11</a:t>
            </a:fld>
            <a:endParaRPr lang="en-GB" altLang="ja-JP"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2750599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99F07111-C7DF-4E97-A81B-57A15D2B8538}" type="slidenum">
              <a:rPr lang="en-GB" altLang="ja-JP" b="0" smtClean="0"/>
              <a:pPr eaLnBrk="1" hangingPunct="1"/>
              <a:t>12</a:t>
            </a:fld>
            <a:endParaRPr lang="en-GB" altLang="ja-JP"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288196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323528" y="2420888"/>
            <a:ext cx="4460464" cy="286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ct val="150000"/>
              </a:lnSpc>
              <a:defRPr/>
            </a:pPr>
            <a:r>
              <a:rPr lang="en-IE" sz="2800" b="1" kern="0" dirty="0"/>
              <a:t>Uncertainty Analysis in Emission Inventories</a:t>
            </a:r>
            <a:endParaRPr lang="de-DE" sz="2800" b="1" kern="0" dirty="0"/>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8"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992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560" y="322207"/>
            <a:ext cx="7918450" cy="442497"/>
          </a:xfrm>
        </p:spPr>
        <p:txBody>
          <a:bodyPr/>
          <a:lstStyle/>
          <a:p>
            <a:pPr eaLnBrk="1" hangingPunct="1"/>
            <a:r>
              <a:rPr lang="en-GB" altLang="ja-JP" dirty="0"/>
              <a:t>Sources</a:t>
            </a:r>
            <a:r>
              <a:rPr lang="en-GB" altLang="ja-JP" sz="3200" dirty="0">
                <a:latin typeface="Arial Narrow" pitchFamily="34" charset="0"/>
                <a:ea typeface="ＭＳ Ｐゴシック" charset="-128"/>
              </a:rPr>
              <a:t> </a:t>
            </a:r>
            <a:r>
              <a:rPr lang="en-GB" altLang="ja-JP" dirty="0"/>
              <a:t>of Data</a:t>
            </a:r>
            <a:r>
              <a:rPr lang="ja-JP" altLang="en-US" dirty="0"/>
              <a:t> </a:t>
            </a:r>
            <a:r>
              <a:rPr lang="en-US" altLang="ja-JP" dirty="0"/>
              <a:t>and Information</a:t>
            </a:r>
            <a:endParaRPr lang="en-GB" altLang="ja-JP" dirty="0"/>
          </a:p>
        </p:txBody>
      </p:sp>
      <p:sp>
        <p:nvSpPr>
          <p:cNvPr id="27651" name="Rectangle 3"/>
          <p:cNvSpPr>
            <a:spLocks noGrp="1" noChangeArrowheads="1"/>
          </p:cNvSpPr>
          <p:nvPr>
            <p:ph idx="1"/>
          </p:nvPr>
        </p:nvSpPr>
        <p:spPr>
          <a:xfrm>
            <a:off x="395536" y="1176199"/>
            <a:ext cx="8352928" cy="4758829"/>
          </a:xfrm>
        </p:spPr>
        <p:txBody>
          <a:bodyPr/>
          <a:lstStyle/>
          <a:p>
            <a:pPr algn="just">
              <a:lnSpc>
                <a:spcPct val="120000"/>
              </a:lnSpc>
            </a:pPr>
            <a:r>
              <a:rPr lang="en-US" altLang="ja-JP" dirty="0">
                <a:latin typeface="+mj-lt"/>
                <a:ea typeface="ＭＳ Ｐゴシック" charset="-128"/>
              </a:rPr>
              <a:t>There are three broad sources of data and information</a:t>
            </a:r>
          </a:p>
          <a:p>
            <a:pPr marL="541338" algn="just">
              <a:lnSpc>
                <a:spcPct val="110000"/>
              </a:lnSpc>
              <a:buFontTx/>
              <a:buChar char="-"/>
            </a:pPr>
            <a:r>
              <a:rPr lang="en-GB" altLang="ja-JP" dirty="0">
                <a:latin typeface="+mj-lt"/>
                <a:ea typeface="ＭＳ Ｐゴシック" charset="-128"/>
              </a:rPr>
              <a:t>Information contained in models. </a:t>
            </a:r>
            <a:r>
              <a:rPr lang="en-US" altLang="ja-JP" dirty="0">
                <a:latin typeface="+mj-lt"/>
                <a:ea typeface="ＭＳ Ｐゴシック" charset="-128"/>
              </a:rPr>
              <a:t>Models can be as simple as arithmetic multiplication of AD and EF for each category and subsequent summation over all categories, but they may also include complex process models specific to particular categories</a:t>
            </a:r>
          </a:p>
          <a:p>
            <a:pPr marL="541338" algn="just">
              <a:lnSpc>
                <a:spcPct val="110000"/>
              </a:lnSpc>
              <a:buFontTx/>
              <a:buChar char="-"/>
            </a:pPr>
            <a:r>
              <a:rPr lang="en-US" altLang="zh-CN" dirty="0">
                <a:latin typeface="+mj-lt"/>
                <a:ea typeface="ＭＳ Ｐゴシック" charset="-128"/>
              </a:rPr>
              <a:t>Empirical data associated with measurements of emissions, and activity data from surveys and censuses</a:t>
            </a:r>
          </a:p>
          <a:p>
            <a:pPr marL="541338" algn="just">
              <a:lnSpc>
                <a:spcPct val="120000"/>
              </a:lnSpc>
              <a:buFontTx/>
              <a:buChar char="-"/>
            </a:pPr>
            <a:r>
              <a:rPr lang="en-US" altLang="zh-CN" dirty="0">
                <a:latin typeface="+mj-lt"/>
                <a:ea typeface="ＭＳ Ｐゴシック" charset="-128"/>
              </a:rPr>
              <a:t>Quantified estimates of uncertainties based upon expert judgement</a:t>
            </a:r>
          </a:p>
          <a:p>
            <a:pPr marL="541338" algn="just">
              <a:lnSpc>
                <a:spcPct val="120000"/>
              </a:lnSpc>
              <a:buFontTx/>
              <a:buChar char="-"/>
            </a:pPr>
            <a:endParaRPr lang="en-GB" altLang="zh-CN" dirty="0">
              <a:latin typeface="+mj-lt"/>
              <a:ea typeface="ＭＳ Ｐゴシック" charset="-128"/>
            </a:endParaRPr>
          </a:p>
          <a:p>
            <a:pPr algn="just">
              <a:lnSpc>
                <a:spcPct val="120000"/>
              </a:lnSpc>
              <a:spcBef>
                <a:spcPts val="500"/>
              </a:spcBef>
            </a:pPr>
            <a:r>
              <a:rPr lang="en-US" altLang="ja-JP" dirty="0">
                <a:latin typeface="+mj-lt"/>
                <a:ea typeface="ＭＳ Ｐゴシック" charset="-128"/>
              </a:rPr>
              <a:t>Data collection activities should consider data uncertainties. This will ensure the best data is collected and ensures good practice estimates</a:t>
            </a:r>
          </a:p>
          <a:p>
            <a:pPr algn="just">
              <a:lnSpc>
                <a:spcPct val="120000"/>
              </a:lnSpc>
              <a:spcBef>
                <a:spcPts val="500"/>
              </a:spcBef>
            </a:pPr>
            <a:endParaRPr lang="en-US" altLang="ja-JP" dirty="0">
              <a:latin typeface="+mj-lt"/>
              <a:ea typeface="ＭＳ Ｐゴシック" charset="-128"/>
            </a:endParaRPr>
          </a:p>
          <a:p>
            <a:pPr algn="just">
              <a:lnSpc>
                <a:spcPct val="120000"/>
              </a:lnSpc>
              <a:spcBef>
                <a:spcPts val="500"/>
              </a:spcBef>
            </a:pPr>
            <a:r>
              <a:rPr lang="en-US" altLang="ja-JP" dirty="0">
                <a:latin typeface="+mj-lt"/>
                <a:ea typeface="ＭＳ Ｐゴシック" charset="-128"/>
              </a:rPr>
              <a:t>Wherever possible, expert judgment should be elicited using an appropriate protocol (e.g.  Stanford/SRI protocol)</a:t>
            </a:r>
          </a:p>
          <a:p>
            <a:pPr algn="just" eaLnBrk="1" hangingPunct="1">
              <a:lnSpc>
                <a:spcPct val="120000"/>
              </a:lnSpc>
              <a:spcBef>
                <a:spcPts val="500"/>
              </a:spcBef>
            </a:pPr>
            <a:endParaRPr lang="en-US" altLang="ja-JP" dirty="0">
              <a:latin typeface="+mj-lt"/>
              <a:ea typeface="ＭＳ Ｐゴシック" charset="-128"/>
            </a:endParaRP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10</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7097174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27955" y="217293"/>
            <a:ext cx="8264525" cy="547411"/>
          </a:xfrm>
        </p:spPr>
        <p:txBody>
          <a:bodyPr/>
          <a:lstStyle/>
          <a:p>
            <a:pPr eaLnBrk="1" hangingPunct="1"/>
            <a:r>
              <a:rPr lang="en-GB" altLang="ja-JP" dirty="0"/>
              <a:t>Methods</a:t>
            </a:r>
            <a:r>
              <a:rPr lang="en-GB" altLang="ja-JP" sz="3600" dirty="0">
                <a:latin typeface="Arial Narrow" pitchFamily="34" charset="0"/>
                <a:ea typeface="ＭＳ Ｐゴシック" charset="-128"/>
              </a:rPr>
              <a:t> </a:t>
            </a:r>
            <a:r>
              <a:rPr lang="en-GB" altLang="ja-JP" dirty="0"/>
              <a:t>to Combine Uncertainties</a:t>
            </a:r>
          </a:p>
        </p:txBody>
      </p:sp>
      <p:sp>
        <p:nvSpPr>
          <p:cNvPr id="28675" name="Rectangle 3"/>
          <p:cNvSpPr>
            <a:spLocks noGrp="1" noChangeArrowheads="1"/>
          </p:cNvSpPr>
          <p:nvPr>
            <p:ph idx="1"/>
          </p:nvPr>
        </p:nvSpPr>
        <p:spPr>
          <a:xfrm>
            <a:off x="627955" y="1230697"/>
            <a:ext cx="7904486" cy="4790591"/>
          </a:xfrm>
          <a:extLst>
            <a:ext uri="{91240B29-F687-4F45-9708-019B960494DF}">
              <a14:hiddenLine xmlns:a14="http://schemas.microsoft.com/office/drawing/2010/main" w="6350">
                <a:solidFill>
                  <a:srgbClr val="000000"/>
                </a:solidFill>
                <a:miter lim="800000"/>
                <a:headEnd/>
                <a:tailEnd/>
              </a14:hiddenLine>
            </a:ext>
          </a:extLst>
        </p:spPr>
        <p:txBody>
          <a:bodyPr/>
          <a:lstStyle/>
          <a:p>
            <a:pPr algn="just">
              <a:lnSpc>
                <a:spcPct val="130000"/>
              </a:lnSpc>
            </a:pPr>
            <a:r>
              <a:rPr lang="en-GB" altLang="ja-JP" dirty="0">
                <a:latin typeface="+mj-lt"/>
                <a:ea typeface="ＭＳ Ｐゴシック" charset="-128"/>
              </a:rPr>
              <a:t>Approach 1: Error Propagation</a:t>
            </a:r>
          </a:p>
          <a:p>
            <a:pPr marL="541338" algn="just">
              <a:lnSpc>
                <a:spcPct val="130000"/>
              </a:lnSpc>
              <a:buFontTx/>
              <a:buChar char="-"/>
            </a:pPr>
            <a:r>
              <a:rPr lang="en-GB" altLang="ja-JP" dirty="0">
                <a:latin typeface="+mj-lt"/>
                <a:ea typeface="ＭＳ Ｐゴシック" charset="-128"/>
              </a:rPr>
              <a:t>Simple (standard spreadsheet can be used)</a:t>
            </a:r>
          </a:p>
          <a:p>
            <a:pPr marL="892175" lvl="2" indent="-285750" algn="just">
              <a:lnSpc>
                <a:spcPct val="130000"/>
              </a:lnSpc>
              <a:buClr>
                <a:srgbClr val="000000"/>
              </a:buClr>
              <a:buFont typeface="Wingdings" panose="05000000000000000000" pitchFamily="2" charset="2"/>
              <a:buChar char="Ø"/>
            </a:pPr>
            <a:r>
              <a:rPr lang="en-GB" altLang="ja-JP" sz="1600" dirty="0">
                <a:solidFill>
                  <a:srgbClr val="000000"/>
                </a:solidFill>
                <a:ea typeface="ＭＳ Ｐゴシック" charset="-128"/>
              </a:rPr>
              <a:t>Guidelines provide equations and explanations</a:t>
            </a:r>
            <a:endParaRPr lang="en-GB" altLang="ja-JP" dirty="0">
              <a:solidFill>
                <a:srgbClr val="000000"/>
              </a:solidFill>
              <a:ea typeface="ＭＳ Ｐゴシック" charset="-128"/>
            </a:endParaRPr>
          </a:p>
          <a:p>
            <a:pPr marL="541338" algn="just">
              <a:lnSpc>
                <a:spcPct val="130000"/>
              </a:lnSpc>
              <a:buFontTx/>
              <a:buChar char="-"/>
            </a:pPr>
            <a:r>
              <a:rPr lang="en-IE" altLang="ja-JP" dirty="0">
                <a:latin typeface="+mj-lt"/>
                <a:ea typeface="ＭＳ Ｐゴシック" charset="-128"/>
              </a:rPr>
              <a:t>Difficult to deal with correlations</a:t>
            </a:r>
          </a:p>
          <a:p>
            <a:pPr marL="541338" algn="just">
              <a:lnSpc>
                <a:spcPct val="130000"/>
              </a:lnSpc>
              <a:buFontTx/>
              <a:buChar char="-"/>
            </a:pPr>
            <a:r>
              <a:rPr lang="en-IE" altLang="ja-JP" dirty="0">
                <a:latin typeface="+mj-lt"/>
                <a:ea typeface="ＭＳ Ｐゴシック" charset="-128"/>
              </a:rPr>
              <a:t>Standard deviation/mean &lt; 0.3</a:t>
            </a:r>
          </a:p>
          <a:p>
            <a:pPr marL="271462" lvl="1" indent="0" algn="just" eaLnBrk="1" hangingPunct="1">
              <a:lnSpc>
                <a:spcPct val="130000"/>
              </a:lnSpc>
              <a:buNone/>
            </a:pPr>
            <a:endParaRPr lang="en-GB" altLang="ja-JP" dirty="0">
              <a:latin typeface="+mj-lt"/>
              <a:ea typeface="ＭＳ Ｐゴシック" charset="-128"/>
            </a:endParaRPr>
          </a:p>
          <a:p>
            <a:pPr algn="just">
              <a:lnSpc>
                <a:spcPct val="130000"/>
              </a:lnSpc>
            </a:pPr>
            <a:r>
              <a:rPr lang="en-GB" altLang="ja-JP" dirty="0">
                <a:latin typeface="+mj-lt"/>
                <a:ea typeface="ＭＳ Ｐゴシック" charset="-128"/>
              </a:rPr>
              <a:t>Approach 2: Monte Carlo Method</a:t>
            </a:r>
          </a:p>
          <a:p>
            <a:pPr marL="541338" lvl="1" indent="-269875" algn="just">
              <a:lnSpc>
                <a:spcPct val="130000"/>
              </a:lnSpc>
              <a:buFontTx/>
              <a:buChar char="-"/>
            </a:pPr>
            <a:r>
              <a:rPr lang="en-GB" altLang="ja-JP" dirty="0">
                <a:latin typeface="+mj-lt"/>
                <a:ea typeface="ＭＳ Ｐゴシック" charset="-128"/>
                <a:cs typeface="+mn-cs"/>
              </a:rPr>
              <a:t>More complex (specialised software is used)</a:t>
            </a:r>
          </a:p>
          <a:p>
            <a:pPr marL="892175" lvl="2" indent="-285750" algn="just">
              <a:lnSpc>
                <a:spcPct val="110000"/>
              </a:lnSpc>
              <a:buClr>
                <a:srgbClr val="000000"/>
              </a:buClr>
              <a:buFont typeface="Wingdings" panose="05000000000000000000" pitchFamily="2" charset="2"/>
              <a:buChar char="Ø"/>
            </a:pPr>
            <a:r>
              <a:rPr lang="en-US" altLang="ja-JP" sz="1600" dirty="0">
                <a:solidFill>
                  <a:srgbClr val="000000"/>
                </a:solidFill>
                <a:ea typeface="ＭＳ Ｐゴシック" charset="-128"/>
              </a:rPr>
              <a:t>Select random values of input parameters from their pdf and calculate the corresponding emission. Repeat many times and the distribution of the results is the PDF of the result from which mean and uncertainty can be estimated</a:t>
            </a:r>
            <a:endParaRPr lang="en-GB" altLang="ja-JP" sz="1600" dirty="0">
              <a:solidFill>
                <a:srgbClr val="000000"/>
              </a:solidFill>
              <a:ea typeface="ＭＳ Ｐゴシック" charset="-128"/>
            </a:endParaRPr>
          </a:p>
          <a:p>
            <a:pPr marL="541338" lvl="1" indent="-269875" algn="just">
              <a:lnSpc>
                <a:spcPct val="130000"/>
              </a:lnSpc>
              <a:buFontTx/>
              <a:buChar char="-"/>
            </a:pPr>
            <a:r>
              <a:rPr lang="en-GB" altLang="ja-JP" dirty="0">
                <a:latin typeface="+mj-lt"/>
                <a:ea typeface="ＭＳ Ｐゴシック" charset="-128"/>
                <a:cs typeface="+mn-cs"/>
              </a:rPr>
              <a:t>Needs information on PDF (mean, width, shape)</a:t>
            </a:r>
          </a:p>
          <a:p>
            <a:pPr marL="541338" lvl="1" indent="-269875" algn="just">
              <a:lnSpc>
                <a:spcPct val="130000"/>
              </a:lnSpc>
              <a:buFontTx/>
              <a:buChar char="-"/>
            </a:pPr>
            <a:r>
              <a:rPr lang="en-GB" altLang="ja-JP" dirty="0">
                <a:latin typeface="+mj-lt"/>
                <a:ea typeface="ＭＳ Ｐゴシック" charset="-128"/>
                <a:cs typeface="+mn-cs"/>
              </a:rPr>
              <a:t>Suitable where uncertainties large, non-normal distribution, complex algorithms, correlations exist and uncertainties vary with time</a:t>
            </a: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11</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34179130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1625600"/>
            <a:ext cx="9144000" cy="4448175"/>
          </a:xfrm>
          <a:prstGeom prst="rect">
            <a:avLst/>
          </a:prstGeom>
          <a:solidFill>
            <a:srgbClr val="FAF7B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pic>
        <p:nvPicPr>
          <p:cNvPr id="296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34341"/>
          <a:stretch>
            <a:fillRect/>
          </a:stretch>
        </p:blipFill>
        <p:spPr>
          <a:xfrm>
            <a:off x="0" y="1614488"/>
            <a:ext cx="9144000" cy="4338637"/>
          </a:xfrm>
        </p:spPr>
      </p:pic>
      <p:sp>
        <p:nvSpPr>
          <p:cNvPr id="97285" name="Rectangle 5" descr="10%"/>
          <p:cNvSpPr>
            <a:spLocks noChangeArrowheads="1"/>
          </p:cNvSpPr>
          <p:nvPr/>
        </p:nvSpPr>
        <p:spPr bwMode="auto">
          <a:xfrm>
            <a:off x="136525" y="3910013"/>
            <a:ext cx="2246313" cy="147955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sp>
        <p:nvSpPr>
          <p:cNvPr id="97286" name="AutoShape 6"/>
          <p:cNvSpPr>
            <a:spLocks noChangeArrowheads="1"/>
          </p:cNvSpPr>
          <p:nvPr/>
        </p:nvSpPr>
        <p:spPr bwMode="auto">
          <a:xfrm>
            <a:off x="1023938" y="1203325"/>
            <a:ext cx="2797175" cy="438150"/>
          </a:xfrm>
          <a:prstGeom prst="wedgeRectCallout">
            <a:avLst>
              <a:gd name="adj1" fmla="val -28148"/>
              <a:gd name="adj2" fmla="val 56265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dirty="0">
                <a:latin typeface="+mj-lt"/>
                <a:ea typeface="ＭＳ Ｐゴシック" charset="-128"/>
              </a:rPr>
              <a:t>Enter Emissions Data</a:t>
            </a:r>
          </a:p>
        </p:txBody>
      </p:sp>
      <p:sp>
        <p:nvSpPr>
          <p:cNvPr id="97287" name="Rectangle 7"/>
          <p:cNvSpPr>
            <a:spLocks noChangeArrowheads="1"/>
          </p:cNvSpPr>
          <p:nvPr/>
        </p:nvSpPr>
        <p:spPr bwMode="auto">
          <a:xfrm>
            <a:off x="2428875" y="3908425"/>
            <a:ext cx="1239838" cy="147955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sp>
        <p:nvSpPr>
          <p:cNvPr id="97288" name="AutoShape 8"/>
          <p:cNvSpPr>
            <a:spLocks noChangeArrowheads="1"/>
          </p:cNvSpPr>
          <p:nvPr/>
        </p:nvSpPr>
        <p:spPr bwMode="auto">
          <a:xfrm>
            <a:off x="3273425" y="6124575"/>
            <a:ext cx="1935163" cy="382588"/>
          </a:xfrm>
          <a:prstGeom prst="wedgeRectCallout">
            <a:avLst>
              <a:gd name="adj1" fmla="val -48181"/>
              <a:gd name="adj2" fmla="val -231829"/>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dirty="0">
                <a:latin typeface="+mj-lt"/>
                <a:ea typeface="ＭＳ Ｐゴシック" charset="-128"/>
              </a:rPr>
              <a:t>Enter Uncertainties</a:t>
            </a:r>
          </a:p>
        </p:txBody>
      </p:sp>
      <p:sp>
        <p:nvSpPr>
          <p:cNvPr id="97290" name="AutoShape 10"/>
          <p:cNvSpPr>
            <a:spLocks noChangeArrowheads="1"/>
          </p:cNvSpPr>
          <p:nvPr/>
        </p:nvSpPr>
        <p:spPr bwMode="auto">
          <a:xfrm>
            <a:off x="5961063" y="1006475"/>
            <a:ext cx="2682875" cy="661988"/>
          </a:xfrm>
          <a:prstGeom prst="wedgeRectCallout">
            <a:avLst>
              <a:gd name="adj1" fmla="val -50616"/>
              <a:gd name="adj2" fmla="val 378880"/>
            </a:avLst>
          </a:prstGeom>
          <a:noFill/>
          <a:ln w="28575"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a:latin typeface="+mj-lt"/>
                <a:ea typeface="ＭＳ Ｐゴシック" charset="-128"/>
              </a:rPr>
              <a:t>Data Calculated using simple equations</a:t>
            </a:r>
          </a:p>
        </p:txBody>
      </p:sp>
      <p:sp>
        <p:nvSpPr>
          <p:cNvPr id="97292" name="Line 12"/>
          <p:cNvSpPr>
            <a:spLocks noChangeShapeType="1"/>
          </p:cNvSpPr>
          <p:nvPr/>
        </p:nvSpPr>
        <p:spPr bwMode="auto">
          <a:xfrm>
            <a:off x="3719513" y="3910013"/>
            <a:ext cx="5208587"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3" name="Line 13"/>
          <p:cNvSpPr>
            <a:spLocks noChangeShapeType="1"/>
          </p:cNvSpPr>
          <p:nvPr/>
        </p:nvSpPr>
        <p:spPr bwMode="auto">
          <a:xfrm>
            <a:off x="8921750" y="3903663"/>
            <a:ext cx="6350" cy="2136775"/>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4" name="Line 14"/>
          <p:cNvSpPr>
            <a:spLocks noChangeShapeType="1"/>
          </p:cNvSpPr>
          <p:nvPr/>
        </p:nvSpPr>
        <p:spPr bwMode="auto">
          <a:xfrm flipH="1">
            <a:off x="8247063" y="6024563"/>
            <a:ext cx="673100"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6" name="Line 16"/>
          <p:cNvSpPr>
            <a:spLocks noChangeShapeType="1"/>
          </p:cNvSpPr>
          <p:nvPr/>
        </p:nvSpPr>
        <p:spPr bwMode="auto">
          <a:xfrm flipV="1">
            <a:off x="8253413" y="5389563"/>
            <a:ext cx="0" cy="650875"/>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7" name="Line 17"/>
          <p:cNvSpPr>
            <a:spLocks noChangeShapeType="1"/>
          </p:cNvSpPr>
          <p:nvPr/>
        </p:nvSpPr>
        <p:spPr bwMode="auto">
          <a:xfrm flipH="1">
            <a:off x="4945063" y="5400675"/>
            <a:ext cx="3314700" cy="15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8" name="Line 18"/>
          <p:cNvSpPr>
            <a:spLocks noChangeShapeType="1"/>
          </p:cNvSpPr>
          <p:nvPr/>
        </p:nvSpPr>
        <p:spPr bwMode="auto">
          <a:xfrm>
            <a:off x="4957763" y="5403850"/>
            <a:ext cx="0" cy="576263"/>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9" name="Line 19"/>
          <p:cNvSpPr>
            <a:spLocks noChangeShapeType="1"/>
          </p:cNvSpPr>
          <p:nvPr/>
        </p:nvSpPr>
        <p:spPr bwMode="auto">
          <a:xfrm flipH="1">
            <a:off x="4297363" y="5991225"/>
            <a:ext cx="665162"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300" name="Line 20"/>
          <p:cNvSpPr>
            <a:spLocks noChangeShapeType="1"/>
          </p:cNvSpPr>
          <p:nvPr/>
        </p:nvSpPr>
        <p:spPr bwMode="auto">
          <a:xfrm flipH="1" flipV="1">
            <a:off x="4295775" y="5407025"/>
            <a:ext cx="6350" cy="5730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301" name="Line 21"/>
          <p:cNvSpPr>
            <a:spLocks noChangeShapeType="1"/>
          </p:cNvSpPr>
          <p:nvPr/>
        </p:nvSpPr>
        <p:spPr bwMode="auto">
          <a:xfrm flipH="1" flipV="1">
            <a:off x="3714750" y="5395913"/>
            <a:ext cx="592138" cy="4762"/>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302" name="Line 22"/>
          <p:cNvSpPr>
            <a:spLocks noChangeShapeType="1"/>
          </p:cNvSpPr>
          <p:nvPr/>
        </p:nvSpPr>
        <p:spPr bwMode="auto">
          <a:xfrm flipH="1">
            <a:off x="3717925" y="3919538"/>
            <a:ext cx="12700" cy="147955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303" name="Rectangle 23"/>
          <p:cNvSpPr>
            <a:spLocks noChangeArrowheads="1"/>
          </p:cNvSpPr>
          <p:nvPr/>
        </p:nvSpPr>
        <p:spPr bwMode="auto">
          <a:xfrm>
            <a:off x="1166813" y="5407025"/>
            <a:ext cx="1227137" cy="204788"/>
          </a:xfrm>
          <a:prstGeom prst="rect">
            <a:avLst/>
          </a:prstGeom>
          <a:noFill/>
          <a:ln w="28575"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sp>
        <p:nvSpPr>
          <p:cNvPr id="29716" name="Rectangle 2"/>
          <p:cNvSpPr>
            <a:spLocks noGrp="1" noChangeArrowheads="1"/>
          </p:cNvSpPr>
          <p:nvPr>
            <p:ph type="title"/>
          </p:nvPr>
        </p:nvSpPr>
        <p:spPr>
          <a:xfrm>
            <a:off x="627955" y="270992"/>
            <a:ext cx="8264525" cy="493712"/>
          </a:xfrm>
        </p:spPr>
        <p:txBody>
          <a:bodyPr/>
          <a:lstStyle/>
          <a:p>
            <a:pPr eaLnBrk="1" hangingPunct="1"/>
            <a:r>
              <a:rPr lang="en-GB" altLang="ja-JP" dirty="0"/>
              <a:t>Error</a:t>
            </a:r>
            <a:r>
              <a:rPr lang="en-GB" altLang="ja-JP" sz="3400" dirty="0">
                <a:latin typeface="Arial Narrow" pitchFamily="34" charset="0"/>
                <a:ea typeface="ＭＳ Ｐゴシック" charset="-128"/>
              </a:rPr>
              <a:t> </a:t>
            </a:r>
            <a:r>
              <a:rPr lang="en-GB" altLang="ja-JP" dirty="0"/>
              <a:t>Propagation</a:t>
            </a:r>
          </a:p>
        </p:txBody>
      </p:sp>
      <p:sp>
        <p:nvSpPr>
          <p:cNvPr id="21" name="Rectangle 20"/>
          <p:cNvSpPr/>
          <p:nvPr/>
        </p:nvSpPr>
        <p:spPr>
          <a:xfrm>
            <a:off x="8471321"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12</a:t>
            </a:fld>
            <a:endParaRPr lang="en-US" dirty="0"/>
          </a:p>
        </p:txBody>
      </p:sp>
      <p:sp>
        <p:nvSpPr>
          <p:cNvPr id="22" name="Rectangle 36"/>
          <p:cNvSpPr txBox="1">
            <a:spLocks noChangeArrowheads="1"/>
          </p:cNvSpPr>
          <p:nvPr/>
        </p:nvSpPr>
        <p:spPr>
          <a:xfrm>
            <a:off x="4627934" y="6583209"/>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dirty="0"/>
              <a:t>Training Materials for National Greenhouse Gas Inventories</a:t>
            </a:r>
            <a:endParaRPr lang="de-DE" altLang="en-US" sz="1200" dirty="0"/>
          </a:p>
        </p:txBody>
      </p:sp>
      <p:sp>
        <p:nvSpPr>
          <p:cNvPr id="23" name="Rectangle 37"/>
          <p:cNvSpPr txBox="1">
            <a:spLocks noChangeArrowheads="1"/>
          </p:cNvSpPr>
          <p:nvPr/>
        </p:nvSpPr>
        <p:spPr>
          <a:xfrm>
            <a:off x="5266109" y="6338733"/>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Consultative Group of Experts (CGE)</a:t>
            </a:r>
            <a:endParaRPr lang="de-DE" altLang="en-US" sz="1200" b="1" dirty="0"/>
          </a:p>
        </p:txBody>
      </p:sp>
    </p:spTree>
    <p:extLst>
      <p:ext uri="{BB962C8B-B14F-4D97-AF65-F5344CB8AC3E}">
        <p14:creationId xmlns:p14="http://schemas.microsoft.com/office/powerpoint/2010/main" val="3204832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fade">
                                      <p:cBhvr>
                                        <p:cTn id="7" dur="1000"/>
                                        <p:tgtEl>
                                          <p:spTgt spid="972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287"/>
                                        </p:tgtEl>
                                        <p:attrNameLst>
                                          <p:attrName>style.visibility</p:attrName>
                                        </p:attrNameLst>
                                      </p:cBhvr>
                                      <p:to>
                                        <p:strVal val="visible"/>
                                      </p:to>
                                    </p:set>
                                    <p:animEffect transition="in" filter="fade">
                                      <p:cBhvr>
                                        <p:cTn id="10" dur="1000"/>
                                        <p:tgtEl>
                                          <p:spTgt spid="972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286"/>
                                        </p:tgtEl>
                                        <p:attrNameLst>
                                          <p:attrName>style.visibility</p:attrName>
                                        </p:attrNameLst>
                                      </p:cBhvr>
                                      <p:to>
                                        <p:strVal val="visible"/>
                                      </p:to>
                                    </p:set>
                                    <p:animEffect transition="in" filter="fade">
                                      <p:cBhvr>
                                        <p:cTn id="13" dur="1000"/>
                                        <p:tgtEl>
                                          <p:spTgt spid="972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7288"/>
                                        </p:tgtEl>
                                        <p:attrNameLst>
                                          <p:attrName>style.visibility</p:attrName>
                                        </p:attrNameLst>
                                      </p:cBhvr>
                                      <p:to>
                                        <p:strVal val="visible"/>
                                      </p:to>
                                    </p:set>
                                    <p:animEffect transition="in" filter="fade">
                                      <p:cBhvr>
                                        <p:cTn id="16" dur="1000"/>
                                        <p:tgtEl>
                                          <p:spTgt spid="972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7290"/>
                                        </p:tgtEl>
                                        <p:attrNameLst>
                                          <p:attrName>style.visibility</p:attrName>
                                        </p:attrNameLst>
                                      </p:cBhvr>
                                      <p:to>
                                        <p:strVal val="visible"/>
                                      </p:to>
                                    </p:set>
                                    <p:animEffect transition="in" filter="fade">
                                      <p:cBhvr>
                                        <p:cTn id="21" dur="1000"/>
                                        <p:tgtEl>
                                          <p:spTgt spid="972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7292"/>
                                        </p:tgtEl>
                                        <p:attrNameLst>
                                          <p:attrName>style.visibility</p:attrName>
                                        </p:attrNameLst>
                                      </p:cBhvr>
                                      <p:to>
                                        <p:strVal val="visible"/>
                                      </p:to>
                                    </p:set>
                                    <p:animEffect transition="in" filter="fade">
                                      <p:cBhvr>
                                        <p:cTn id="24" dur="1000"/>
                                        <p:tgtEl>
                                          <p:spTgt spid="9729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7303"/>
                                        </p:tgtEl>
                                        <p:attrNameLst>
                                          <p:attrName>style.visibility</p:attrName>
                                        </p:attrNameLst>
                                      </p:cBhvr>
                                      <p:to>
                                        <p:strVal val="visible"/>
                                      </p:to>
                                    </p:set>
                                    <p:animEffect transition="in" filter="fade">
                                      <p:cBhvr>
                                        <p:cTn id="27" dur="1000"/>
                                        <p:tgtEl>
                                          <p:spTgt spid="9730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7293"/>
                                        </p:tgtEl>
                                        <p:attrNameLst>
                                          <p:attrName>style.visibility</p:attrName>
                                        </p:attrNameLst>
                                      </p:cBhvr>
                                      <p:to>
                                        <p:strVal val="visible"/>
                                      </p:to>
                                    </p:set>
                                    <p:animEffect transition="in" filter="fade">
                                      <p:cBhvr>
                                        <p:cTn id="30" dur="1000"/>
                                        <p:tgtEl>
                                          <p:spTgt spid="9729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7294"/>
                                        </p:tgtEl>
                                        <p:attrNameLst>
                                          <p:attrName>style.visibility</p:attrName>
                                        </p:attrNameLst>
                                      </p:cBhvr>
                                      <p:to>
                                        <p:strVal val="visible"/>
                                      </p:to>
                                    </p:set>
                                    <p:animEffect transition="in" filter="fade">
                                      <p:cBhvr>
                                        <p:cTn id="33" dur="1000"/>
                                        <p:tgtEl>
                                          <p:spTgt spid="9729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7296"/>
                                        </p:tgtEl>
                                        <p:attrNameLst>
                                          <p:attrName>style.visibility</p:attrName>
                                        </p:attrNameLst>
                                      </p:cBhvr>
                                      <p:to>
                                        <p:strVal val="visible"/>
                                      </p:to>
                                    </p:set>
                                    <p:animEffect transition="in" filter="fade">
                                      <p:cBhvr>
                                        <p:cTn id="36" dur="1000"/>
                                        <p:tgtEl>
                                          <p:spTgt spid="9729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7297"/>
                                        </p:tgtEl>
                                        <p:attrNameLst>
                                          <p:attrName>style.visibility</p:attrName>
                                        </p:attrNameLst>
                                      </p:cBhvr>
                                      <p:to>
                                        <p:strVal val="visible"/>
                                      </p:to>
                                    </p:set>
                                    <p:animEffect transition="in" filter="fade">
                                      <p:cBhvr>
                                        <p:cTn id="39" dur="1000"/>
                                        <p:tgtEl>
                                          <p:spTgt spid="9729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7298"/>
                                        </p:tgtEl>
                                        <p:attrNameLst>
                                          <p:attrName>style.visibility</p:attrName>
                                        </p:attrNameLst>
                                      </p:cBhvr>
                                      <p:to>
                                        <p:strVal val="visible"/>
                                      </p:to>
                                    </p:set>
                                    <p:animEffect transition="in" filter="fade">
                                      <p:cBhvr>
                                        <p:cTn id="42" dur="1000"/>
                                        <p:tgtEl>
                                          <p:spTgt spid="9729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7299"/>
                                        </p:tgtEl>
                                        <p:attrNameLst>
                                          <p:attrName>style.visibility</p:attrName>
                                        </p:attrNameLst>
                                      </p:cBhvr>
                                      <p:to>
                                        <p:strVal val="visible"/>
                                      </p:to>
                                    </p:set>
                                    <p:animEffect transition="in" filter="fade">
                                      <p:cBhvr>
                                        <p:cTn id="45" dur="1000"/>
                                        <p:tgtEl>
                                          <p:spTgt spid="972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7300"/>
                                        </p:tgtEl>
                                        <p:attrNameLst>
                                          <p:attrName>style.visibility</p:attrName>
                                        </p:attrNameLst>
                                      </p:cBhvr>
                                      <p:to>
                                        <p:strVal val="visible"/>
                                      </p:to>
                                    </p:set>
                                    <p:animEffect transition="in" filter="fade">
                                      <p:cBhvr>
                                        <p:cTn id="48" dur="1000"/>
                                        <p:tgtEl>
                                          <p:spTgt spid="9730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7301"/>
                                        </p:tgtEl>
                                        <p:attrNameLst>
                                          <p:attrName>style.visibility</p:attrName>
                                        </p:attrNameLst>
                                      </p:cBhvr>
                                      <p:to>
                                        <p:strVal val="visible"/>
                                      </p:to>
                                    </p:set>
                                    <p:animEffect transition="in" filter="fade">
                                      <p:cBhvr>
                                        <p:cTn id="51" dur="1000"/>
                                        <p:tgtEl>
                                          <p:spTgt spid="9730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302"/>
                                        </p:tgtEl>
                                        <p:attrNameLst>
                                          <p:attrName>style.visibility</p:attrName>
                                        </p:attrNameLst>
                                      </p:cBhvr>
                                      <p:to>
                                        <p:strVal val="visible"/>
                                      </p:to>
                                    </p:set>
                                    <p:animEffect transition="in" filter="fade">
                                      <p:cBhvr>
                                        <p:cTn id="54" dur="1000"/>
                                        <p:tgtEl>
                                          <p:spTgt spid="97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P spid="97287" grpId="0" animBg="1"/>
      <p:bldP spid="97288" grpId="0" animBg="1"/>
      <p:bldP spid="97290" grpId="0" animBg="1"/>
      <p:bldP spid="97292" grpId="0" animBg="1"/>
      <p:bldP spid="97293" grpId="0" animBg="1"/>
      <p:bldP spid="97294" grpId="0" animBg="1"/>
      <p:bldP spid="97296" grpId="0" animBg="1"/>
      <p:bldP spid="97297" grpId="0" animBg="1"/>
      <p:bldP spid="97298" grpId="0" animBg="1"/>
      <p:bldP spid="97299" grpId="0" animBg="1"/>
      <p:bldP spid="97300" grpId="0" animBg="1"/>
      <p:bldP spid="97301" grpId="0" animBg="1"/>
      <p:bldP spid="97302" grpId="0" animBg="1"/>
      <p:bldP spid="9730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pPr eaLnBrk="1" hangingPunct="1"/>
            <a:endParaRPr lang="en-US" altLang="ja-JP">
              <a:ea typeface="ＭＳ Ｐゴシック" charset="-128"/>
            </a:endParaRPr>
          </a:p>
        </p:txBody>
      </p:sp>
      <p:pic>
        <p:nvPicPr>
          <p:cNvPr id="3072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938" y="0"/>
            <a:ext cx="9136062" cy="6852047"/>
          </a:xfrm>
          <a:solidFill>
            <a:srgbClr val="FFFFE3"/>
          </a:solidFill>
        </p:spPr>
      </p:pic>
      <p:sp>
        <p:nvSpPr>
          <p:cNvPr id="30724" name="AutoShape 7"/>
          <p:cNvSpPr>
            <a:spLocks noChangeArrowheads="1"/>
          </p:cNvSpPr>
          <p:nvPr/>
        </p:nvSpPr>
        <p:spPr bwMode="auto">
          <a:xfrm>
            <a:off x="3454400" y="2895600"/>
            <a:ext cx="1981200" cy="690563"/>
          </a:xfrm>
          <a:prstGeom prst="wedgeRectCallout">
            <a:avLst>
              <a:gd name="adj1" fmla="val -78125"/>
              <a:gd name="adj2" fmla="val 122875"/>
            </a:avLst>
          </a:prstGeom>
          <a:solidFill>
            <a:schemeClr val="bg1"/>
          </a:solidFill>
          <a:ln w="28575" algn="ctr">
            <a:solidFill>
              <a:srgbClr val="FF00FF"/>
            </a:solidFill>
            <a:miter lim="800000"/>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a:latin typeface="+mj-lt"/>
                <a:ea typeface="ＭＳ Ｐゴシック" charset="-128"/>
              </a:rPr>
              <a:t>Note short list of source/sinks</a:t>
            </a:r>
          </a:p>
        </p:txBody>
      </p:sp>
      <p:sp>
        <p:nvSpPr>
          <p:cNvPr id="30725" name="AutoShape 8"/>
          <p:cNvSpPr>
            <a:spLocks noChangeArrowheads="1"/>
          </p:cNvSpPr>
          <p:nvPr/>
        </p:nvSpPr>
        <p:spPr bwMode="auto">
          <a:xfrm>
            <a:off x="5934075" y="542925"/>
            <a:ext cx="2508250" cy="893763"/>
          </a:xfrm>
          <a:prstGeom prst="wedgeRectCallout">
            <a:avLst>
              <a:gd name="adj1" fmla="val -99810"/>
              <a:gd name="adj2" fmla="val -49644"/>
            </a:avLst>
          </a:prstGeom>
          <a:solidFill>
            <a:schemeClr val="bg1"/>
          </a:solidFill>
          <a:ln w="28575" algn="ctr">
            <a:solidFill>
              <a:srgbClr val="FF00FF"/>
            </a:solidFill>
            <a:miter lim="800000"/>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a:latin typeface="+mj-lt"/>
                <a:ea typeface="ＭＳ Ｐゴシック" charset="-128"/>
              </a:rPr>
              <a:t>EF uncertainties based on defaults in guidelines</a:t>
            </a:r>
          </a:p>
        </p:txBody>
      </p:sp>
      <p:sp>
        <p:nvSpPr>
          <p:cNvPr id="30726" name="AutoShape 9"/>
          <p:cNvSpPr>
            <a:spLocks noChangeArrowheads="1"/>
          </p:cNvSpPr>
          <p:nvPr/>
        </p:nvSpPr>
        <p:spPr bwMode="auto">
          <a:xfrm>
            <a:off x="301625" y="630238"/>
            <a:ext cx="2508250" cy="893762"/>
          </a:xfrm>
          <a:prstGeom prst="wedgeRectCallout">
            <a:avLst>
              <a:gd name="adj1" fmla="val 95759"/>
              <a:gd name="adj2" fmla="val -72380"/>
            </a:avLst>
          </a:prstGeom>
          <a:solidFill>
            <a:schemeClr val="bg1"/>
          </a:solidFill>
          <a:ln w="28575" algn="ctr">
            <a:solidFill>
              <a:srgbClr val="FF00FF"/>
            </a:solidFill>
            <a:miter lim="800000"/>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dirty="0">
                <a:latin typeface="+mj-lt"/>
                <a:ea typeface="ＭＳ Ｐゴシック" charset="-128"/>
              </a:rPr>
              <a:t>AD uncertainties based on source of data</a:t>
            </a:r>
          </a:p>
        </p:txBody>
      </p:sp>
      <p:sp>
        <p:nvSpPr>
          <p:cNvPr id="30727" name="AutoShape 10"/>
          <p:cNvSpPr>
            <a:spLocks/>
          </p:cNvSpPr>
          <p:nvPr/>
        </p:nvSpPr>
        <p:spPr bwMode="auto">
          <a:xfrm>
            <a:off x="2459038" y="1920875"/>
            <a:ext cx="366712" cy="4400550"/>
          </a:xfrm>
          <a:prstGeom prst="rightBrace">
            <a:avLst>
              <a:gd name="adj1" fmla="val 30167"/>
              <a:gd name="adj2" fmla="val 50000"/>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spTree>
    <p:extLst>
      <p:ext uri="{BB962C8B-B14F-4D97-AF65-F5344CB8AC3E}">
        <p14:creationId xmlns:p14="http://schemas.microsoft.com/office/powerpoint/2010/main" val="79897622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88641"/>
            <a:ext cx="7869238" cy="576063"/>
          </a:xfrm>
        </p:spPr>
        <p:txBody>
          <a:bodyPr/>
          <a:lstStyle/>
          <a:p>
            <a:r>
              <a:rPr lang="en-GB" altLang="ja-JP" dirty="0"/>
              <a:t>Illustration</a:t>
            </a:r>
            <a:r>
              <a:rPr lang="en-GB" altLang="ja-JP" dirty="0">
                <a:ea typeface="ＭＳ Ｐゴシック" charset="-128"/>
              </a:rPr>
              <a:t> </a:t>
            </a:r>
            <a:r>
              <a:rPr lang="en-GB" altLang="ja-JP" dirty="0"/>
              <a:t>of Monte-Carlo Method</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88400429"/>
              </p:ext>
            </p:extLst>
          </p:nvPr>
        </p:nvGraphicFramePr>
        <p:xfrm>
          <a:off x="656219" y="1263650"/>
          <a:ext cx="7848019" cy="4494694"/>
        </p:xfrm>
        <a:graphic>
          <a:graphicData uri="http://schemas.openxmlformats.org/presentationml/2006/ole">
            <mc:AlternateContent xmlns:mc="http://schemas.openxmlformats.org/markup-compatibility/2006">
              <mc:Choice xmlns:v="urn:schemas-microsoft-com:vml" Requires="v">
                <p:oleObj spid="_x0000_s3109" name="Visio" r:id="rId3" imgW="8448678" imgH="4838670" progId="Visio.Drawing.11">
                  <p:embed/>
                </p:oleObj>
              </mc:Choice>
              <mc:Fallback>
                <p:oleObj name="Visio" r:id="rId3" imgW="8448678" imgH="4838670" progId="Visio.Drawing.11">
                  <p:embed/>
                  <p:pic>
                    <p:nvPicPr>
                      <p:cNvPr id="3584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219" y="1263650"/>
                        <a:ext cx="7848019" cy="4494694"/>
                      </a:xfrm>
                      <a:prstGeom prst="rect">
                        <a:avLst/>
                      </a:prstGeom>
                      <a:noFill/>
                      <a:ln>
                        <a:noFill/>
                      </a:ln>
                      <a:extLst/>
                    </p:spPr>
                  </p:pic>
                </p:oleObj>
              </mc:Fallback>
            </mc:AlternateContent>
          </a:graphicData>
        </a:graphic>
      </p:graphicFrame>
      <p:sp>
        <p:nvSpPr>
          <p:cNvPr id="5" name="Rectangle 4"/>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14</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679107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73410" y="261743"/>
            <a:ext cx="8247062" cy="502961"/>
          </a:xfrm>
        </p:spPr>
        <p:txBody>
          <a:bodyPr/>
          <a:lstStyle/>
          <a:p>
            <a:pPr eaLnBrk="1" hangingPunct="1"/>
            <a:r>
              <a:rPr lang="en-GB" altLang="ja-JP" dirty="0"/>
              <a:t>Example</a:t>
            </a:r>
            <a:r>
              <a:rPr lang="en-GB" altLang="ja-JP" sz="3600" dirty="0">
                <a:latin typeface="Arial Narrow" pitchFamily="34" charset="0"/>
                <a:ea typeface="ＭＳ Ｐゴシック" charset="-128"/>
              </a:rPr>
              <a:t> </a:t>
            </a:r>
            <a:r>
              <a:rPr lang="en-GB" altLang="ja-JP" dirty="0"/>
              <a:t>of Monte Carlo Results</a:t>
            </a:r>
          </a:p>
        </p:txBody>
      </p:sp>
      <p:pic>
        <p:nvPicPr>
          <p:cNvPr id="419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92263" y="1166813"/>
            <a:ext cx="5961062" cy="4525962"/>
          </a:xfr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15</a:t>
            </a:fld>
            <a:endParaRPr lang="en-US" dirty="0"/>
          </a:p>
        </p:txBody>
      </p:sp>
      <p:sp>
        <p:nvSpPr>
          <p:cNvPr id="13"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4"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49335926"/>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200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nodeType="afterGroup">
                            <p:stCondLst>
                              <p:cond delay="4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par>
                          <p:cTn id="21" fill="hold" nodeType="afterGroup">
                            <p:stCondLst>
                              <p:cond delay="6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par>
                          <p:cTn id="25" fill="hold" nodeType="afterGroup">
                            <p:stCondLst>
                              <p:cond delay="8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par>
                          <p:cTn id="29" fill="hold" nodeType="afterGroup">
                            <p:stCondLst>
                              <p:cond delay="10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par>
                          <p:cTn id="33" fill="hold" nodeType="afterGroup">
                            <p:stCondLst>
                              <p:cond delay="1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par>
                          <p:cTn id="37" fill="hold" nodeType="afterGroup">
                            <p:stCondLst>
                              <p:cond delay="14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6966" y="282174"/>
            <a:ext cx="8491538" cy="482530"/>
          </a:xfrm>
        </p:spPr>
        <p:txBody>
          <a:bodyPr/>
          <a:lstStyle/>
          <a:p>
            <a:pPr eaLnBrk="1" hangingPunct="1"/>
            <a:r>
              <a:rPr lang="en-GB" altLang="ja-JP" dirty="0"/>
              <a:t>Summary</a:t>
            </a:r>
            <a:r>
              <a:rPr lang="en-GB" altLang="ja-JP" sz="3600" dirty="0">
                <a:latin typeface="Arial Narrow" pitchFamily="34" charset="0"/>
                <a:ea typeface="ＭＳ Ｐゴシック" charset="-128"/>
              </a:rPr>
              <a:t> </a:t>
            </a:r>
            <a:r>
              <a:rPr lang="en-GB" altLang="ja-JP" dirty="0"/>
              <a:t>Results</a:t>
            </a:r>
          </a:p>
        </p:txBody>
      </p:sp>
      <p:pic>
        <p:nvPicPr>
          <p:cNvPr id="368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96938" y="1162326"/>
            <a:ext cx="7377112" cy="4525963"/>
          </a:xfrm>
        </p:spPr>
      </p:pic>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16</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18470166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873767" cy="492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04" y="3385828"/>
            <a:ext cx="6322558" cy="332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6024030" y="2091892"/>
            <a:ext cx="1990903" cy="561101"/>
          </a:xfrm>
          <a:prstGeom prst="wedgeRectCallout">
            <a:avLst>
              <a:gd name="adj1" fmla="val -117939"/>
              <a:gd name="adj2" fmla="val -187169"/>
            </a:avLst>
          </a:prstGeom>
          <a:solidFill>
            <a:srgbClr val="800080"/>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en-GB" altLang="ja-JP" sz="1600" dirty="0">
                <a:solidFill>
                  <a:srgbClr val="FFFFFF"/>
                </a:solidFill>
                <a:latin typeface="+mj-lt"/>
                <a:ea typeface="ＭＳ Ｐゴシック" charset="-128"/>
                <a:cs typeface="Times New Roman" pitchFamily="18" charset="0"/>
              </a:rPr>
              <a:t>Click “Uncertainty Analysis” </a:t>
            </a:r>
          </a:p>
        </p:txBody>
      </p:sp>
      <p:sp>
        <p:nvSpPr>
          <p:cNvPr id="7" name="Rectangular Callout 5"/>
          <p:cNvSpPr/>
          <p:nvPr/>
        </p:nvSpPr>
        <p:spPr>
          <a:xfrm>
            <a:off x="6881665" y="4149080"/>
            <a:ext cx="1990903" cy="561101"/>
          </a:xfrm>
          <a:prstGeom prst="wedgeRectCallout">
            <a:avLst>
              <a:gd name="adj1" fmla="val -112257"/>
              <a:gd name="adj2" fmla="val 360257"/>
            </a:avLst>
          </a:prstGeom>
          <a:solidFill>
            <a:srgbClr val="800080"/>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GB" sz="1600" b="1" kern="0" dirty="0">
                <a:solidFill>
                  <a:srgbClr val="FFFFFF"/>
                </a:solidFill>
                <a:latin typeface="+mj-lt"/>
                <a:cs typeface="Times New Roman" pitchFamily="18" charset="0"/>
              </a:rPr>
              <a:t>Click to perform analysis</a:t>
            </a:r>
          </a:p>
        </p:txBody>
      </p:sp>
      <p:sp>
        <p:nvSpPr>
          <p:cNvPr id="8" name="タイトル 1"/>
          <p:cNvSpPr>
            <a:spLocks noGrp="1"/>
          </p:cNvSpPr>
          <p:nvPr>
            <p:ph type="title"/>
          </p:nvPr>
        </p:nvSpPr>
        <p:spPr>
          <a:xfrm>
            <a:off x="617092" y="299567"/>
            <a:ext cx="8364180" cy="465137"/>
          </a:xfrm>
        </p:spPr>
        <p:txBody>
          <a:bodyPr/>
          <a:lstStyle/>
          <a:p>
            <a:pPr eaLnBrk="1" hangingPunct="1"/>
            <a:r>
              <a:rPr lang="en-US" altLang="ja-JP" dirty="0">
                <a:ea typeface="ＭＳ Ｐゴシック" charset="-128"/>
              </a:rPr>
              <a:t>IPCC Inventory Software: Uncertainty Analysis</a:t>
            </a:r>
            <a:endParaRPr lang="ja-JP" altLang="en-US" dirty="0">
              <a:ea typeface="ＭＳ Ｐゴシック" charset="-128"/>
            </a:endParaRPr>
          </a:p>
        </p:txBody>
      </p:sp>
      <p:sp>
        <p:nvSpPr>
          <p:cNvPr id="9" name="Rectangle 8"/>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17</a:t>
            </a:r>
            <a:endParaRPr lang="en-US" dirty="0"/>
          </a:p>
        </p:txBody>
      </p:sp>
    </p:spTree>
    <p:extLst>
      <p:ext uri="{BB962C8B-B14F-4D97-AF65-F5344CB8AC3E}">
        <p14:creationId xmlns:p14="http://schemas.microsoft.com/office/powerpoint/2010/main" val="14887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836712"/>
            <a:ext cx="8929688" cy="560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997426"/>
            <a:ext cx="3984625"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5"/>
          <p:cNvSpPr/>
          <p:nvPr/>
        </p:nvSpPr>
        <p:spPr>
          <a:xfrm>
            <a:off x="6326832" y="5426545"/>
            <a:ext cx="2133600" cy="655321"/>
          </a:xfrm>
          <a:prstGeom prst="wedgeRectCallout">
            <a:avLst>
              <a:gd name="adj1" fmla="val -60900"/>
              <a:gd name="adj2" fmla="val -126965"/>
            </a:avLst>
          </a:prstGeom>
          <a:solidFill>
            <a:srgbClr val="800080"/>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mj-lt"/>
                <a:cs typeface="Times New Roman" pitchFamily="18" charset="0"/>
              </a:rPr>
              <a:t>Click  to enter AD and EF uncertainties</a:t>
            </a:r>
          </a:p>
        </p:txBody>
      </p:sp>
      <p:sp>
        <p:nvSpPr>
          <p:cNvPr id="38919" name="タイトル 1"/>
          <p:cNvSpPr>
            <a:spLocks noGrp="1"/>
          </p:cNvSpPr>
          <p:nvPr>
            <p:ph type="title"/>
          </p:nvPr>
        </p:nvSpPr>
        <p:spPr>
          <a:xfrm>
            <a:off x="539552" y="299566"/>
            <a:ext cx="8501261" cy="465138"/>
          </a:xfrm>
        </p:spPr>
        <p:txBody>
          <a:bodyPr/>
          <a:lstStyle/>
          <a:p>
            <a:pPr eaLnBrk="1" hangingPunct="1"/>
            <a:r>
              <a:rPr lang="en-US" altLang="ja-JP" dirty="0"/>
              <a:t>IPCC Inventory Software: Uncertainty Analysis (cont.)</a:t>
            </a:r>
            <a:endParaRPr lang="ja-JP" altLang="en-US" dirty="0"/>
          </a:p>
        </p:txBody>
      </p:sp>
      <p:sp>
        <p:nvSpPr>
          <p:cNvPr id="2" name="正方形/長方形 1"/>
          <p:cNvSpPr/>
          <p:nvPr/>
        </p:nvSpPr>
        <p:spPr>
          <a:xfrm>
            <a:off x="2035175" y="5073650"/>
            <a:ext cx="842963" cy="13493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ea typeface="ＭＳ Ｐゴシック" charset="-128"/>
            </a:endParaRPr>
          </a:p>
        </p:txBody>
      </p:sp>
      <p:sp>
        <p:nvSpPr>
          <p:cNvPr id="7" name="正方形/長方形 6"/>
          <p:cNvSpPr/>
          <p:nvPr/>
        </p:nvSpPr>
        <p:spPr>
          <a:xfrm>
            <a:off x="4154488" y="5842000"/>
            <a:ext cx="842962" cy="13493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ea typeface="ＭＳ Ｐゴシック" charset="-128"/>
            </a:endParaRPr>
          </a:p>
        </p:txBody>
      </p:sp>
      <p:sp>
        <p:nvSpPr>
          <p:cNvPr id="8" name="正方形/長方形 7"/>
          <p:cNvSpPr/>
          <p:nvPr/>
        </p:nvSpPr>
        <p:spPr>
          <a:xfrm>
            <a:off x="4154488" y="5089525"/>
            <a:ext cx="842962" cy="136525"/>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ea typeface="ＭＳ Ｐゴシック" charset="-128"/>
            </a:endParaRPr>
          </a:p>
        </p:txBody>
      </p:sp>
      <p:sp>
        <p:nvSpPr>
          <p:cNvPr id="9" name="正方形/長方形 8"/>
          <p:cNvSpPr/>
          <p:nvPr/>
        </p:nvSpPr>
        <p:spPr>
          <a:xfrm>
            <a:off x="2071688" y="5832475"/>
            <a:ext cx="842962" cy="13493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ea typeface="ＭＳ Ｐゴシック" charset="-128"/>
            </a:endParaRPr>
          </a:p>
        </p:txBody>
      </p:sp>
      <p:sp>
        <p:nvSpPr>
          <p:cNvPr id="10" name="Rectangle 9"/>
          <p:cNvSpPr/>
          <p:nvPr/>
        </p:nvSpPr>
        <p:spPr>
          <a:xfrm>
            <a:off x="8244408" y="6490211"/>
            <a:ext cx="432048" cy="323165"/>
          </a:xfrm>
          <a:prstGeom prst="rect">
            <a:avLst/>
          </a:prstGeom>
        </p:spPr>
        <p:txBody>
          <a:bodyPr wrap="square">
            <a:spAutoFit/>
          </a:bodyPr>
          <a:lstStyle/>
          <a:p>
            <a:r>
              <a:rPr lang="en-US" dirty="0"/>
              <a:t>18</a:t>
            </a:r>
          </a:p>
        </p:txBody>
      </p:sp>
      <p:sp>
        <p:nvSpPr>
          <p:cNvPr id="11" name="Rectangle 36"/>
          <p:cNvSpPr txBox="1">
            <a:spLocks noChangeArrowheads="1"/>
          </p:cNvSpPr>
          <p:nvPr/>
        </p:nvSpPr>
        <p:spPr>
          <a:xfrm>
            <a:off x="3980968" y="6626343"/>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2" name="Rectangle 37"/>
          <p:cNvSpPr txBox="1">
            <a:spLocks noChangeArrowheads="1"/>
          </p:cNvSpPr>
          <p:nvPr/>
        </p:nvSpPr>
        <p:spPr>
          <a:xfrm>
            <a:off x="4619143" y="6381867"/>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dirty="0"/>
              <a:t>Consultative Group of Experts (CGE)</a:t>
            </a:r>
            <a:endParaRPr lang="de-DE" altLang="en-US" sz="1200" b="1" dirty="0"/>
          </a:p>
        </p:txBody>
      </p:sp>
    </p:spTree>
    <p:extLst>
      <p:ext uri="{BB962C8B-B14F-4D97-AF65-F5344CB8AC3E}">
        <p14:creationId xmlns:p14="http://schemas.microsoft.com/office/powerpoint/2010/main" val="2860346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93600" y="226541"/>
            <a:ext cx="8370888" cy="538163"/>
          </a:xfrm>
        </p:spPr>
        <p:txBody>
          <a:bodyPr/>
          <a:lstStyle/>
          <a:p>
            <a:pPr eaLnBrk="1" hangingPunct="1"/>
            <a:r>
              <a:rPr lang="en-GB" altLang="ja-JP" dirty="0"/>
              <a:t>Summary</a:t>
            </a:r>
          </a:p>
        </p:txBody>
      </p:sp>
      <p:sp>
        <p:nvSpPr>
          <p:cNvPr id="39939" name="Rectangle 3"/>
          <p:cNvSpPr>
            <a:spLocks noGrp="1" noChangeArrowheads="1"/>
          </p:cNvSpPr>
          <p:nvPr>
            <p:ph idx="1"/>
          </p:nvPr>
        </p:nvSpPr>
        <p:spPr>
          <a:xfrm>
            <a:off x="593600" y="1221259"/>
            <a:ext cx="7938840" cy="4872037"/>
          </a:xfrm>
        </p:spPr>
        <p:txBody>
          <a:bodyPr/>
          <a:lstStyle/>
          <a:p>
            <a:pPr algn="just">
              <a:lnSpc>
                <a:spcPct val="110000"/>
              </a:lnSpc>
            </a:pPr>
            <a:r>
              <a:rPr lang="en-GB" altLang="ja-JP" dirty="0">
                <a:latin typeface="+mj-lt"/>
                <a:ea typeface="ＭＳ Ｐゴシック" charset="-128"/>
              </a:rPr>
              <a:t>Even simple uncertainty estimates give useful information - If they are performed well</a:t>
            </a:r>
          </a:p>
          <a:p>
            <a:pPr algn="just">
              <a:lnSpc>
                <a:spcPct val="110000"/>
              </a:lnSpc>
            </a:pPr>
            <a:r>
              <a:rPr lang="en-GB" altLang="ja-JP" dirty="0">
                <a:latin typeface="+mj-lt"/>
                <a:ea typeface="ＭＳ Ｐゴシック" charset="-128"/>
              </a:rPr>
              <a:t>Assessment of uncertainty in the input parameters </a:t>
            </a:r>
            <a:r>
              <a:rPr lang="en-GB" altLang="ja-JP" b="1" dirty="0">
                <a:latin typeface="+mj-lt"/>
                <a:ea typeface="ＭＳ Ｐゴシック" charset="-128"/>
              </a:rPr>
              <a:t>should</a:t>
            </a:r>
            <a:r>
              <a:rPr lang="en-GB" altLang="ja-JP" dirty="0">
                <a:latin typeface="+mj-lt"/>
                <a:ea typeface="ＭＳ Ｐゴシック" charset="-128"/>
              </a:rPr>
              <a:t> be part of the data collection </a:t>
            </a:r>
          </a:p>
          <a:p>
            <a:pPr marL="541338" algn="just">
              <a:lnSpc>
                <a:spcPct val="110000"/>
              </a:lnSpc>
              <a:buFontTx/>
              <a:buChar char="-"/>
            </a:pPr>
            <a:r>
              <a:rPr lang="en-GB" altLang="ja-JP" dirty="0">
                <a:latin typeface="+mj-lt"/>
                <a:ea typeface="ＭＳ Ｐゴシック" charset="-128"/>
              </a:rPr>
              <a:t>Careful consideration will improve estimates as well as providing input data for uncertainty analysis</a:t>
            </a:r>
          </a:p>
          <a:p>
            <a:pPr algn="just">
              <a:lnSpc>
                <a:spcPct val="110000"/>
              </a:lnSpc>
            </a:pPr>
            <a:r>
              <a:rPr lang="en-GB" altLang="ja-JP" dirty="0">
                <a:latin typeface="+mj-lt"/>
                <a:ea typeface="ＭＳ Ｐゴシック" charset="-128"/>
              </a:rPr>
              <a:t>If resources limited: effort spent on uncertainty analysis should be small compared with total effort</a:t>
            </a:r>
          </a:p>
          <a:p>
            <a:pPr algn="just">
              <a:lnSpc>
                <a:spcPct val="110000"/>
              </a:lnSpc>
            </a:pPr>
            <a:endParaRPr lang="en-GB" altLang="ja-JP" sz="1000" dirty="0">
              <a:latin typeface="+mj-lt"/>
              <a:ea typeface="ＭＳ Ｐゴシック" charset="-128"/>
            </a:endParaRPr>
          </a:p>
          <a:p>
            <a:pPr algn="just">
              <a:lnSpc>
                <a:spcPct val="120000"/>
              </a:lnSpc>
            </a:pPr>
            <a:r>
              <a:rPr lang="en-GB" altLang="ja-JP" b="1" dirty="0">
                <a:solidFill>
                  <a:schemeClr val="tx2">
                    <a:lumMod val="75000"/>
                  </a:schemeClr>
                </a:solidFill>
                <a:latin typeface="+mj-lt"/>
                <a:ea typeface="ＭＳ Ｐゴシック" charset="-128"/>
              </a:rPr>
              <a:t>At its simplest a well planned uncertainty assessment should only take a few extra hours!</a:t>
            </a:r>
          </a:p>
          <a:p>
            <a:pPr marL="541338" lvl="1" indent="-269875" algn="just">
              <a:lnSpc>
                <a:spcPct val="120000"/>
              </a:lnSpc>
              <a:buFontTx/>
              <a:buChar char="-"/>
            </a:pPr>
            <a:r>
              <a:rPr lang="en-GB" altLang="ja-JP" dirty="0">
                <a:latin typeface="+mj-lt"/>
                <a:ea typeface="ＭＳ Ｐゴシック" charset="-128"/>
                <a:cs typeface="+mn-cs"/>
              </a:rPr>
              <a:t>Uncertainty in AD assessed as data collected</a:t>
            </a:r>
          </a:p>
          <a:p>
            <a:pPr marL="541338" lvl="1" indent="-269875" algn="just">
              <a:lnSpc>
                <a:spcPct val="120000"/>
              </a:lnSpc>
              <a:buFontTx/>
              <a:buChar char="-"/>
            </a:pPr>
            <a:r>
              <a:rPr lang="en-GB" altLang="ja-JP" dirty="0">
                <a:latin typeface="+mj-lt"/>
                <a:ea typeface="ＭＳ Ｐゴシック" charset="-128"/>
                <a:cs typeface="+mn-cs"/>
              </a:rPr>
              <a:t>Uncertainty in EFs from guidelines now available</a:t>
            </a:r>
          </a:p>
          <a:p>
            <a:pPr marL="541338" lvl="1" indent="-269875" algn="just">
              <a:lnSpc>
                <a:spcPct val="120000"/>
              </a:lnSpc>
              <a:buFontTx/>
              <a:buChar char="-"/>
            </a:pPr>
            <a:r>
              <a:rPr lang="en-GB" altLang="ja-JP" dirty="0">
                <a:latin typeface="+mj-lt"/>
                <a:ea typeface="ＭＳ Ｐゴシック" charset="-128"/>
                <a:cs typeface="+mn-cs"/>
              </a:rPr>
              <a:t>Aggregate categories/gases to independent groups of sources/sinks</a:t>
            </a:r>
          </a:p>
          <a:p>
            <a:pPr marL="541338" lvl="1" indent="-269875" algn="just">
              <a:lnSpc>
                <a:spcPct val="120000"/>
              </a:lnSpc>
              <a:buFontTx/>
              <a:buChar char="-"/>
            </a:pPr>
            <a:r>
              <a:rPr lang="en-GB" altLang="ja-JP" dirty="0">
                <a:latin typeface="+mj-lt"/>
                <a:ea typeface="ＭＳ Ｐゴシック" charset="-128"/>
                <a:cs typeface="+mn-cs"/>
              </a:rPr>
              <a:t>Use Approach 1</a:t>
            </a:r>
          </a:p>
          <a:p>
            <a:pPr lvl="1" algn="just" eaLnBrk="1" hangingPunct="1">
              <a:lnSpc>
                <a:spcPct val="120000"/>
              </a:lnSpc>
              <a:buFontTx/>
              <a:buNone/>
            </a:pPr>
            <a:endParaRPr lang="en-GB" altLang="ja-JP" dirty="0">
              <a:latin typeface="+mj-lt"/>
              <a:ea typeface="ＭＳ Ｐゴシック" charset="-128"/>
            </a:endParaRP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19</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2001693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Foreword, Copyright and Disclaimer</a:t>
            </a:r>
            <a:endParaRPr lang="en-GB" dirty="0"/>
          </a:p>
        </p:txBody>
      </p:sp>
      <p:sp>
        <p:nvSpPr>
          <p:cNvPr id="3" name="Content Placeholder 2"/>
          <p:cNvSpPr>
            <a:spLocks noGrp="1"/>
          </p:cNvSpPr>
          <p:nvPr>
            <p:ph idx="1"/>
          </p:nvPr>
        </p:nvSpPr>
        <p:spPr>
          <a:xfrm>
            <a:off x="179512" y="830028"/>
            <a:ext cx="8784976" cy="5263268"/>
          </a:xfrm>
        </p:spPr>
        <p:txBody>
          <a:bodyPr/>
          <a:lstStyle/>
          <a:p>
            <a:r>
              <a:rPr lang="en-IE" sz="1600" dirty="0"/>
              <a:t>These presentation materials to explain the contents of the 2006 IPCC Guidelines:</a:t>
            </a:r>
          </a:p>
          <a:p>
            <a:pPr marL="715963" indent="-342900">
              <a:buFont typeface="+mj-lt"/>
              <a:buAutoNum type="arabicParenR"/>
            </a:pPr>
            <a:r>
              <a:rPr lang="en-IE" sz="1600" dirty="0"/>
              <a:t>are based on the presentations (except presentation on QA/QC) delivered by the Technical Support Unit of the Task Force on National Greenhouse Gas Inventories of the Intergovernmental Panel on Climate Change (IPCC TFI TSU) in the </a:t>
            </a:r>
            <a:r>
              <a:rPr lang="en-IE" sz="1600" i="1" dirty="0"/>
              <a:t>Africa Regional Workshop on the Building of Sustainable National Greenhouse Gas Inventory Management Systems, and the use of the 2006 IPCC Guidelines for National Greenhouse Gas Inventories</a:t>
            </a:r>
            <a:r>
              <a:rPr lang="en-IE" sz="1600" dirty="0"/>
              <a:t> (</a:t>
            </a:r>
            <a:r>
              <a:rPr lang="en-IE" sz="1600" dirty="0" err="1"/>
              <a:t>Swakopmund</a:t>
            </a:r>
            <a:r>
              <a:rPr lang="en-IE" sz="1600" dirty="0"/>
              <a:t>, Namibia, </a:t>
            </a:r>
            <a:r>
              <a:rPr lang="en-IE" sz="1600"/>
              <a:t>24-28 April </a:t>
            </a:r>
            <a:r>
              <a:rPr lang="en-IE" sz="1600" dirty="0"/>
              <a:t>2017);</a:t>
            </a:r>
          </a:p>
          <a:p>
            <a:pPr marL="715963" indent="-342900">
              <a:buFont typeface="+mj-lt"/>
              <a:buAutoNum type="arabicParenR"/>
            </a:pPr>
            <a:r>
              <a:rPr lang="en-IE" sz="1600" dirty="0"/>
              <a:t>have not been subject to a formal IPCC review process  </a:t>
            </a:r>
            <a:r>
              <a:rPr lang="en-IE" sz="1600" dirty="0">
                <a:hlinkClick r:id="rId2"/>
              </a:rPr>
              <a:t>http://www.ipcc.ch/pdf/ipcc-principles/ipcc-principles-appendix-a-final.pdf</a:t>
            </a:r>
            <a:r>
              <a:rPr lang="en-IE" sz="1600" dirty="0"/>
              <a:t>; and</a:t>
            </a:r>
          </a:p>
          <a:p>
            <a:pPr marL="715963" indent="-342900">
              <a:buFont typeface="+mj-lt"/>
              <a:buAutoNum type="arabicParenR"/>
            </a:pPr>
            <a:r>
              <a:rPr lang="en-IE" sz="1600" dirty="0"/>
              <a:t>will be updated from time to time.</a:t>
            </a:r>
          </a:p>
          <a:p>
            <a:r>
              <a:rPr lang="en-IE" sz="1600" dirty="0"/>
              <a:t>If you wish to use these presentation materials in some way or other (e.g., use some or all of these slides in your presentation at a workshop), please inform the TFI TSU through </a:t>
            </a:r>
            <a:r>
              <a:rPr lang="en-IE" sz="1600" dirty="0">
                <a:hlinkClick r:id="rId3"/>
              </a:rPr>
              <a:t>http://www.ipcc-nggip.iges.or.jp/mail</a:t>
            </a:r>
            <a:r>
              <a:rPr lang="en-IE" sz="1600" dirty="0"/>
              <a:t>. Also read the notes in the following websites.</a:t>
            </a:r>
          </a:p>
          <a:p>
            <a:pPr marL="715963" indent="-342900">
              <a:buFont typeface="+mj-lt"/>
              <a:buAutoNum type="arabicParenR"/>
            </a:pPr>
            <a:r>
              <a:rPr lang="en-IE" sz="1600" dirty="0"/>
              <a:t>Copyright: </a:t>
            </a:r>
            <a:r>
              <a:rPr lang="en-IE" sz="1600" dirty="0">
                <a:hlinkClick r:id="rId4"/>
              </a:rPr>
              <a:t>http://www.ipcc.ch/home_copyright.shtml</a:t>
            </a:r>
            <a:endParaRPr lang="en-IE" sz="1600" dirty="0"/>
          </a:p>
          <a:p>
            <a:pPr marL="715963" indent="-342900">
              <a:buFont typeface="+mj-lt"/>
              <a:buAutoNum type="arabicParenR"/>
            </a:pPr>
            <a:r>
              <a:rPr lang="en-IE" sz="1600" dirty="0"/>
              <a:t>Disclaimer: </a:t>
            </a:r>
            <a:r>
              <a:rPr lang="en-IE" sz="1600" dirty="0">
                <a:hlinkClick r:id="rId5"/>
              </a:rPr>
              <a:t>http://www.ipcc.ch/home_disclaimer.shtml</a:t>
            </a:r>
            <a:endParaRPr lang="en-IE" sz="1600" dirty="0"/>
          </a:p>
          <a:p>
            <a:r>
              <a:rPr lang="en-US" sz="1600" dirty="0"/>
              <a:t>The CGE acknowledges the inputs from, and expresses its appreciation to, the IPCC TFI TSU.</a:t>
            </a:r>
            <a:endParaRPr lang="en-GB" sz="160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pic>
        <p:nvPicPr>
          <p:cNvPr id="7" name="Picture 6"/>
          <p:cNvPicPr>
            <a:picLocks noChangeAspect="1"/>
          </p:cNvPicPr>
          <p:nvPr/>
        </p:nvPicPr>
        <p:blipFill>
          <a:blip r:embed="rId6"/>
          <a:stretch>
            <a:fillRect/>
          </a:stretch>
        </p:blipFill>
        <p:spPr>
          <a:xfrm>
            <a:off x="1309113" y="5709339"/>
            <a:ext cx="7212291" cy="590097"/>
          </a:xfrm>
          <a:prstGeom prst="rect">
            <a:avLst/>
          </a:prstGeom>
        </p:spPr>
      </p:pic>
    </p:spTree>
    <p:extLst>
      <p:ext uri="{BB962C8B-B14F-4D97-AF65-F5344CB8AC3E}">
        <p14:creationId xmlns:p14="http://schemas.microsoft.com/office/powerpoint/2010/main" val="377073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ea typeface="ＭＳ Ｐゴシック" pitchFamily="34" charset="-128"/>
              </a:rPr>
              <a:t>Thank you</a:t>
            </a:r>
            <a:endParaRPr lang="en-US" sz="3600" dirty="0"/>
          </a:p>
        </p:txBody>
      </p:sp>
      <p:sp>
        <p:nvSpPr>
          <p:cNvPr id="3"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4"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605201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7533" y="324966"/>
            <a:ext cx="8378963" cy="439738"/>
          </a:xfrm>
        </p:spPr>
        <p:txBody>
          <a:bodyPr/>
          <a:lstStyle/>
          <a:p>
            <a:pPr eaLnBrk="1" hangingPunct="1"/>
            <a:r>
              <a:rPr lang="en-GB" altLang="ja-JP" dirty="0"/>
              <a:t>Introduction</a:t>
            </a:r>
          </a:p>
        </p:txBody>
      </p:sp>
      <p:sp>
        <p:nvSpPr>
          <p:cNvPr id="19459" name="Rectangle 3"/>
          <p:cNvSpPr>
            <a:spLocks noGrp="1" noChangeArrowheads="1"/>
          </p:cNvSpPr>
          <p:nvPr>
            <p:ph idx="1"/>
          </p:nvPr>
        </p:nvSpPr>
        <p:spPr>
          <a:xfrm>
            <a:off x="611740" y="1278537"/>
            <a:ext cx="7992708" cy="4742751"/>
          </a:xfrm>
        </p:spPr>
        <p:txBody>
          <a:bodyPr/>
          <a:lstStyle/>
          <a:p>
            <a:pPr algn="just">
              <a:lnSpc>
                <a:spcPct val="130000"/>
              </a:lnSpc>
            </a:pPr>
            <a:r>
              <a:rPr lang="en-US" altLang="ja-JP" dirty="0">
                <a:latin typeface="+mj-lt"/>
                <a:ea typeface="ＭＳ Ｐゴシック" charset="-128"/>
              </a:rPr>
              <a:t>Uncertainty estimates are an essential element of a complete inventory of GHG emissions/removals</a:t>
            </a:r>
          </a:p>
          <a:p>
            <a:pPr algn="just" eaLnBrk="1" hangingPunct="1">
              <a:lnSpc>
                <a:spcPct val="130000"/>
              </a:lnSpc>
            </a:pPr>
            <a:r>
              <a:rPr lang="en-US" altLang="ja-JP" dirty="0">
                <a:latin typeface="+mj-lt"/>
                <a:ea typeface="ＭＳ Ｐゴシック" charset="-128"/>
              </a:rPr>
              <a:t>Uncertainty: a lack of knowledge of the true value of a variable that can be described as a probability density function (PDF) which </a:t>
            </a:r>
            <a:r>
              <a:rPr kumimoji="0" lang="en-US" altLang="zh-CN" kern="1200" dirty="0">
                <a:latin typeface="+mj-lt"/>
                <a:ea typeface="ＭＳ Ｐゴシック" charset="-128"/>
              </a:rPr>
              <a:t>describes the range and relative likelihood of possible values</a:t>
            </a:r>
          </a:p>
          <a:p>
            <a:pPr algn="just" eaLnBrk="1" hangingPunct="1">
              <a:lnSpc>
                <a:spcPct val="130000"/>
              </a:lnSpc>
            </a:pPr>
            <a:r>
              <a:rPr lang="en-GB" altLang="ja-JP" dirty="0">
                <a:latin typeface="+mj-lt"/>
                <a:ea typeface="ＭＳ Ｐゴシック" charset="-128"/>
              </a:rPr>
              <a:t>Quantitative uncertainty analysis is performed by estimating the 95 percent confidence interval of the emissions and removals estimates for individual categories and for the total inventory</a:t>
            </a:r>
          </a:p>
          <a:p>
            <a:pPr lvl="1" algn="just">
              <a:lnSpc>
                <a:spcPct val="130000"/>
              </a:lnSpc>
              <a:buFont typeface="Arial Narrow" panose="020B0606020202030204" pitchFamily="34" charset="0"/>
              <a:buChar char="–"/>
            </a:pPr>
            <a:r>
              <a:rPr kumimoji="0" lang="en-US" altLang="zh-CN" kern="1200" dirty="0">
                <a:latin typeface="+mj-lt"/>
                <a:ea typeface="ＭＳ Ｐゴシック" charset="-128"/>
                <a:cs typeface="+mn-cs"/>
              </a:rPr>
              <a:t>95 percent confidence interval is enclosed by the 2.5</a:t>
            </a:r>
            <a:r>
              <a:rPr kumimoji="0" lang="en-US" altLang="zh-CN" kern="1200" baseline="30000" dirty="0">
                <a:latin typeface="+mj-lt"/>
                <a:ea typeface="ＭＳ Ｐゴシック" charset="-128"/>
                <a:cs typeface="+mn-cs"/>
              </a:rPr>
              <a:t>th</a:t>
            </a:r>
            <a:r>
              <a:rPr kumimoji="0" lang="en-US" altLang="zh-CN" kern="1200" dirty="0">
                <a:latin typeface="+mj-lt"/>
                <a:ea typeface="ＭＳ Ｐゴシック" charset="-128"/>
                <a:cs typeface="+mn-cs"/>
              </a:rPr>
              <a:t> and 97.5</a:t>
            </a:r>
            <a:r>
              <a:rPr kumimoji="0" lang="en-US" altLang="zh-CN" kern="1200" baseline="30000" dirty="0">
                <a:latin typeface="+mj-lt"/>
                <a:ea typeface="ＭＳ Ｐゴシック" charset="-128"/>
                <a:cs typeface="+mn-cs"/>
              </a:rPr>
              <a:t>th</a:t>
            </a:r>
            <a:r>
              <a:rPr kumimoji="0" lang="en-US" altLang="zh-CN" kern="1200" dirty="0">
                <a:latin typeface="+mj-lt"/>
                <a:ea typeface="ＭＳ Ｐゴシック" charset="-128"/>
                <a:cs typeface="+mn-cs"/>
              </a:rPr>
              <a:t> percentiles of the </a:t>
            </a:r>
            <a:r>
              <a:rPr lang="en-US" altLang="zh-CN" dirty="0">
                <a:latin typeface="+mj-lt"/>
                <a:ea typeface="ＭＳ Ｐゴシック" charset="-128"/>
                <a:cs typeface="+mn-cs"/>
              </a:rPr>
              <a:t>PDF</a:t>
            </a:r>
            <a:endParaRPr lang="en-GB" altLang="ja-JP" dirty="0">
              <a:latin typeface="+mj-lt"/>
              <a:ea typeface="ＭＳ Ｐゴシック" charset="-128"/>
            </a:endParaRPr>
          </a:p>
        </p:txBody>
      </p:sp>
      <p:sp>
        <p:nvSpPr>
          <p:cNvPr id="4" name="Rectangle 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3</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1346468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45988" y="361687"/>
            <a:ext cx="8318500" cy="403017"/>
          </a:xfrm>
        </p:spPr>
        <p:txBody>
          <a:bodyPr/>
          <a:lstStyle/>
          <a:p>
            <a:pPr eaLnBrk="1" hangingPunct="1"/>
            <a:r>
              <a:rPr lang="en-GB" altLang="ja-JP" dirty="0"/>
              <a:t>Probability</a:t>
            </a:r>
            <a:r>
              <a:rPr lang="en-GB" altLang="ja-JP" dirty="0">
                <a:ea typeface="ＭＳ Ｐゴシック" charset="-128"/>
              </a:rPr>
              <a:t> </a:t>
            </a:r>
            <a:r>
              <a:rPr lang="en-GB" altLang="ja-JP" dirty="0"/>
              <a:t>Density Function</a:t>
            </a:r>
          </a:p>
        </p:txBody>
      </p:sp>
      <p:pic>
        <p:nvPicPr>
          <p:cNvPr id="3" name="図 2"/>
          <p:cNvPicPr>
            <a:picLocks noChangeAspect="1"/>
          </p:cNvPicPr>
          <p:nvPr/>
        </p:nvPicPr>
        <p:blipFill>
          <a:blip r:embed="rId3"/>
          <a:stretch>
            <a:fillRect/>
          </a:stretch>
        </p:blipFill>
        <p:spPr>
          <a:xfrm>
            <a:off x="395536" y="1268760"/>
            <a:ext cx="8424936" cy="4750099"/>
          </a:xfrm>
          <a:prstGeom prst="rect">
            <a:avLst/>
          </a:prstGeom>
        </p:spPr>
      </p:pic>
      <p:sp>
        <p:nvSpPr>
          <p:cNvPr id="4" name="Rectangle 3"/>
          <p:cNvSpPr/>
          <p:nvPr/>
        </p:nvSpPr>
        <p:spPr>
          <a:xfrm>
            <a:off x="8244408" y="6291753"/>
            <a:ext cx="288032" cy="323165"/>
          </a:xfrm>
          <a:prstGeom prst="rect">
            <a:avLst/>
          </a:prstGeom>
        </p:spPr>
        <p:txBody>
          <a:bodyPr wrap="square">
            <a:spAutoFit/>
          </a:bodyPr>
          <a:lstStyle/>
          <a:p>
            <a:r>
              <a:rPr lang="en-US" dirty="0"/>
              <a:t>4</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82135625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7544" y="1268760"/>
            <a:ext cx="8280920" cy="4719069"/>
          </a:xfrm>
        </p:spPr>
      </p:pic>
      <p:sp>
        <p:nvSpPr>
          <p:cNvPr id="5" name="Rectangle 2"/>
          <p:cNvSpPr>
            <a:spLocks noGrp="1" noChangeArrowheads="1"/>
          </p:cNvSpPr>
          <p:nvPr>
            <p:ph type="title"/>
          </p:nvPr>
        </p:nvSpPr>
        <p:spPr>
          <a:xfrm>
            <a:off x="645988" y="361687"/>
            <a:ext cx="8318500" cy="403017"/>
          </a:xfrm>
        </p:spPr>
        <p:txBody>
          <a:bodyPr/>
          <a:lstStyle/>
          <a:p>
            <a:pPr eaLnBrk="1" hangingPunct="1"/>
            <a:r>
              <a:rPr lang="en-GB" altLang="ja-JP" dirty="0"/>
              <a:t>Probability</a:t>
            </a:r>
            <a:r>
              <a:rPr lang="en-GB" altLang="ja-JP" dirty="0">
                <a:ea typeface="ＭＳ Ｐゴシック" charset="-128"/>
              </a:rPr>
              <a:t> </a:t>
            </a:r>
            <a:r>
              <a:rPr lang="en-GB" altLang="ja-JP" dirty="0"/>
              <a:t>Density Function</a:t>
            </a:r>
          </a:p>
        </p:txBody>
      </p:sp>
      <p:sp>
        <p:nvSpPr>
          <p:cNvPr id="4" name="Rectangle 3"/>
          <p:cNvSpPr/>
          <p:nvPr/>
        </p:nvSpPr>
        <p:spPr>
          <a:xfrm>
            <a:off x="8244408" y="6291753"/>
            <a:ext cx="288032" cy="323165"/>
          </a:xfrm>
          <a:prstGeom prst="rect">
            <a:avLst/>
          </a:prstGeom>
        </p:spPr>
        <p:txBody>
          <a:bodyPr wrap="square">
            <a:spAutoFit/>
          </a:bodyPr>
          <a:lstStyle/>
          <a:p>
            <a:r>
              <a:rPr lang="en-US" dirty="0"/>
              <a:t>5</a:t>
            </a:r>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79611359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676721" y="260648"/>
            <a:ext cx="8359775" cy="502409"/>
          </a:xfrm>
        </p:spPr>
        <p:txBody>
          <a:bodyPr/>
          <a:lstStyle/>
          <a:p>
            <a:r>
              <a:rPr lang="en-GB" altLang="ja-JP" dirty="0"/>
              <a:t>Specifying Uncertainty</a:t>
            </a:r>
            <a:endParaRPr lang="ja-JP" altLang="en-US" dirty="0"/>
          </a:p>
        </p:txBody>
      </p:sp>
      <p:sp>
        <p:nvSpPr>
          <p:cNvPr id="23555" name="Rectangle 3"/>
          <p:cNvSpPr txBox="1">
            <a:spLocks noChangeArrowheads="1"/>
          </p:cNvSpPr>
          <p:nvPr/>
        </p:nvSpPr>
        <p:spPr bwMode="auto">
          <a:xfrm>
            <a:off x="606774" y="1215211"/>
            <a:ext cx="8141690" cy="192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10000"/>
              </a:lnSpc>
              <a:spcBef>
                <a:spcPts val="0"/>
              </a:spcBef>
              <a:buFontTx/>
              <a:buChar char="•"/>
            </a:pPr>
            <a:r>
              <a:rPr lang="en-GB" altLang="ja-JP" sz="1800" b="0" dirty="0">
                <a:solidFill>
                  <a:srgbClr val="000000"/>
                </a:solidFill>
                <a:latin typeface="+mj-lt"/>
                <a:ea typeface="ＭＳ Ｐゴシック" charset="-128"/>
              </a:rPr>
              <a:t>Uncertainty is quoted as the 2.5</a:t>
            </a:r>
            <a:r>
              <a:rPr lang="en-GB" altLang="ja-JP" sz="1800" b="0" baseline="30000" dirty="0">
                <a:solidFill>
                  <a:srgbClr val="000000"/>
                </a:solidFill>
                <a:latin typeface="+mj-lt"/>
                <a:ea typeface="ＭＳ Ｐゴシック" charset="-128"/>
              </a:rPr>
              <a:t>th</a:t>
            </a:r>
            <a:r>
              <a:rPr lang="en-GB" altLang="ja-JP" sz="1800" b="0" dirty="0">
                <a:solidFill>
                  <a:srgbClr val="000000"/>
                </a:solidFill>
                <a:latin typeface="+mj-lt"/>
                <a:ea typeface="ＭＳ Ｐゴシック" charset="-128"/>
              </a:rPr>
              <a:t> and 97.5</a:t>
            </a:r>
            <a:r>
              <a:rPr lang="en-GB" altLang="ja-JP" sz="1800" b="0" baseline="30000" dirty="0">
                <a:solidFill>
                  <a:srgbClr val="000000"/>
                </a:solidFill>
                <a:latin typeface="+mj-lt"/>
                <a:ea typeface="ＭＳ Ｐゴシック" charset="-128"/>
              </a:rPr>
              <a:t>th</a:t>
            </a:r>
            <a:r>
              <a:rPr lang="en-GB" altLang="ja-JP" sz="1800" b="0" dirty="0">
                <a:solidFill>
                  <a:srgbClr val="000000"/>
                </a:solidFill>
                <a:latin typeface="+mj-lt"/>
                <a:ea typeface="ＭＳ Ｐゴシック" charset="-128"/>
              </a:rPr>
              <a:t> percentiles i.e. bounds around a 95 percent confidence interval</a:t>
            </a:r>
            <a:endParaRPr lang="en-GB" altLang="ja-JP" sz="1800" dirty="0">
              <a:solidFill>
                <a:srgbClr val="000000"/>
              </a:solidFill>
              <a:latin typeface="+mj-lt"/>
              <a:ea typeface="ＭＳ Ｐゴシック" charset="-128"/>
            </a:endParaRPr>
          </a:p>
          <a:p>
            <a:pPr>
              <a:lnSpc>
                <a:spcPct val="110000"/>
              </a:lnSpc>
              <a:spcBef>
                <a:spcPts val="0"/>
              </a:spcBef>
              <a:buFontTx/>
              <a:buChar char="•"/>
            </a:pPr>
            <a:r>
              <a:rPr lang="en-GB" altLang="ja-JP" sz="1800" b="0" dirty="0">
                <a:solidFill>
                  <a:srgbClr val="000000"/>
                </a:solidFill>
                <a:latin typeface="+mj-lt"/>
                <a:ea typeface="ＭＳ Ｐゴシック" charset="-128"/>
              </a:rPr>
              <a:t>This can be expressed,</a:t>
            </a:r>
            <a:r>
              <a:rPr lang="ja-JP" altLang="en-US" sz="1800" b="0" dirty="0">
                <a:solidFill>
                  <a:srgbClr val="000000"/>
                </a:solidFill>
                <a:latin typeface="+mj-lt"/>
                <a:ea typeface="ＭＳ Ｐゴシック" charset="-128"/>
              </a:rPr>
              <a:t> </a:t>
            </a:r>
            <a:r>
              <a:rPr lang="en-US" altLang="ja-JP" sz="1800" b="0" dirty="0">
                <a:solidFill>
                  <a:srgbClr val="000000"/>
                </a:solidFill>
                <a:latin typeface="+mj-lt"/>
                <a:ea typeface="ＭＳ Ｐゴシック" charset="-128"/>
              </a:rPr>
              <a:t>for example:</a:t>
            </a:r>
            <a:endParaRPr lang="en-GB" altLang="ja-JP" sz="1800" b="0" dirty="0">
              <a:solidFill>
                <a:srgbClr val="000000"/>
              </a:solidFill>
              <a:latin typeface="+mj-lt"/>
              <a:ea typeface="ＭＳ Ｐゴシック" charset="-128"/>
            </a:endParaRPr>
          </a:p>
          <a:p>
            <a:pPr marL="800100" lvl="1" indent="-342900" eaLnBrk="1" hangingPunct="1">
              <a:lnSpc>
                <a:spcPct val="110000"/>
              </a:lnSpc>
              <a:spcBef>
                <a:spcPts val="0"/>
              </a:spcBef>
              <a:buFont typeface="Arial Narrow" panose="020B0606020202030204" pitchFamily="34" charset="0"/>
              <a:buChar char="–"/>
            </a:pPr>
            <a:r>
              <a:rPr lang="en-GB" altLang="zh-CN" sz="1800" b="0" dirty="0">
                <a:solidFill>
                  <a:srgbClr val="000000"/>
                </a:solidFill>
                <a:latin typeface="+mj-lt"/>
                <a:ea typeface="ＭＳ Ｐゴシック" charset="-128"/>
              </a:rPr>
              <a:t>234 ±  30%</a:t>
            </a:r>
          </a:p>
          <a:p>
            <a:pPr marL="800100" lvl="1" indent="-342900" eaLnBrk="1" hangingPunct="1">
              <a:lnSpc>
                <a:spcPct val="110000"/>
              </a:lnSpc>
              <a:spcBef>
                <a:spcPts val="0"/>
              </a:spcBef>
              <a:buFont typeface="Arial Narrow" panose="020B0606020202030204" pitchFamily="34" charset="0"/>
              <a:buChar char="–"/>
            </a:pPr>
            <a:r>
              <a:rPr lang="en-GB" altLang="zh-CN" sz="1800" b="0" dirty="0">
                <a:solidFill>
                  <a:srgbClr val="000000"/>
                </a:solidFill>
                <a:latin typeface="+mj-lt"/>
                <a:ea typeface="ＭＳ Ｐゴシック" charset="-128"/>
              </a:rPr>
              <a:t>26400 (- 50%, + 100%)</a:t>
            </a:r>
            <a:endParaRPr lang="en-GB" altLang="zh-CN" sz="1800" b="0" dirty="0">
              <a:solidFill>
                <a:srgbClr val="5492CD"/>
              </a:solidFill>
              <a:latin typeface="+mj-lt"/>
              <a:ea typeface="ＭＳ Ｐゴシック" charset="-128"/>
            </a:endParaRPr>
          </a:p>
        </p:txBody>
      </p:sp>
      <p:pic>
        <p:nvPicPr>
          <p:cNvPr id="3" name="図 2"/>
          <p:cNvPicPr>
            <a:picLocks noChangeAspect="1"/>
          </p:cNvPicPr>
          <p:nvPr/>
        </p:nvPicPr>
        <p:blipFill>
          <a:blip r:embed="rId2"/>
          <a:stretch>
            <a:fillRect/>
          </a:stretch>
        </p:blipFill>
        <p:spPr>
          <a:xfrm>
            <a:off x="1414279" y="2852936"/>
            <a:ext cx="6398081" cy="3456384"/>
          </a:xfrm>
          <a:prstGeom prst="rect">
            <a:avLst/>
          </a:prstGeom>
        </p:spPr>
      </p:pic>
      <p:sp>
        <p:nvSpPr>
          <p:cNvPr id="5" name="Rectangle 4"/>
          <p:cNvSpPr/>
          <p:nvPr/>
        </p:nvSpPr>
        <p:spPr>
          <a:xfrm>
            <a:off x="8244408" y="6291753"/>
            <a:ext cx="288032" cy="323165"/>
          </a:xfrm>
          <a:prstGeom prst="rect">
            <a:avLst/>
          </a:prstGeom>
        </p:spPr>
        <p:txBody>
          <a:bodyPr wrap="square">
            <a:spAutoFit/>
          </a:bodyPr>
          <a:lstStyle/>
          <a:p>
            <a:r>
              <a:rPr lang="en-US" dirty="0"/>
              <a:t>6</a:t>
            </a:r>
          </a:p>
        </p:txBody>
      </p:sp>
      <p:sp>
        <p:nvSpPr>
          <p:cNvPr id="6" name="Rectangle 36"/>
          <p:cNvSpPr txBox="1">
            <a:spLocks noChangeArrowheads="1"/>
          </p:cNvSpPr>
          <p:nvPr/>
        </p:nvSpPr>
        <p:spPr>
          <a:xfrm>
            <a:off x="2635250" y="6583209"/>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338733"/>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02798720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611560" y="206940"/>
            <a:ext cx="8389938" cy="557764"/>
          </a:xfrm>
        </p:spPr>
        <p:txBody>
          <a:bodyPr/>
          <a:lstStyle/>
          <a:p>
            <a:pPr eaLnBrk="1" hangingPunct="1"/>
            <a:r>
              <a:rPr lang="en-GB" altLang="ja-JP" dirty="0"/>
              <a:t>Benefits</a:t>
            </a:r>
            <a:r>
              <a:rPr lang="en-GB" altLang="ja-JP" sz="3600" dirty="0">
                <a:latin typeface="Arial Narrow" pitchFamily="34" charset="0"/>
                <a:ea typeface="ＭＳ Ｐゴシック" charset="-128"/>
              </a:rPr>
              <a:t> </a:t>
            </a:r>
            <a:r>
              <a:rPr lang="en-GB" altLang="ja-JP" dirty="0"/>
              <a:t>of Uncertainty Analysis</a:t>
            </a:r>
          </a:p>
        </p:txBody>
      </p:sp>
      <p:graphicFrame>
        <p:nvGraphicFramePr>
          <p:cNvPr id="24579" name="Object 4"/>
          <p:cNvGraphicFramePr>
            <a:graphicFrameLocks noGrp="1" noChangeAspect="1"/>
          </p:cNvGraphicFramePr>
          <p:nvPr>
            <p:ph idx="1"/>
            <p:extLst>
              <p:ext uri="{D42A27DB-BD31-4B8C-83A1-F6EECF244321}">
                <p14:modId xmlns:p14="http://schemas.microsoft.com/office/powerpoint/2010/main" val="1864070686"/>
              </p:ext>
            </p:extLst>
          </p:nvPr>
        </p:nvGraphicFramePr>
        <p:xfrm>
          <a:off x="2195736" y="1155005"/>
          <a:ext cx="4526082" cy="4540878"/>
        </p:xfrm>
        <a:graphic>
          <a:graphicData uri="http://schemas.openxmlformats.org/presentationml/2006/ole">
            <mc:AlternateContent xmlns:mc="http://schemas.openxmlformats.org/markup-compatibility/2006">
              <mc:Choice xmlns:v="urn:schemas-microsoft-com:vml" Requires="v">
                <p:oleObj spid="_x0000_s1064" name="Visio" r:id="rId4" imgW="4403430" imgH="4417264" progId="Visio.Drawing.11">
                  <p:embed/>
                </p:oleObj>
              </mc:Choice>
              <mc:Fallback>
                <p:oleObj name="Visio" r:id="rId4" imgW="4403430" imgH="4417264" progId="Visio.Drawing.11">
                  <p:embed/>
                  <p:pic>
                    <p:nvPicPr>
                      <p:cNvPr id="24579" name="Object 4"/>
                      <p:cNvPicPr>
                        <a:picLocks noChangeAspect="1" noChangeArrowheads="1"/>
                      </p:cNvPicPr>
                      <p:nvPr/>
                    </p:nvPicPr>
                    <p:blipFill>
                      <a:blip r:embed="rId5"/>
                      <a:srcRect/>
                      <a:stretch>
                        <a:fillRect/>
                      </a:stretch>
                    </p:blipFill>
                    <p:spPr bwMode="auto">
                      <a:xfrm>
                        <a:off x="2195736" y="1155005"/>
                        <a:ext cx="4526082" cy="4540878"/>
                      </a:xfrm>
                      <a:prstGeom prst="rect">
                        <a:avLst/>
                      </a:prstGeom>
                      <a:noFill/>
                      <a:ln>
                        <a:noFill/>
                      </a:ln>
                      <a:effectLst/>
                      <a:extLst/>
                    </p:spPr>
                  </p:pic>
                </p:oleObj>
              </mc:Fallback>
            </mc:AlternateContent>
          </a:graphicData>
        </a:graphic>
      </p:graphicFrame>
      <p:sp>
        <p:nvSpPr>
          <p:cNvPr id="4" name="Rectangle 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7</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77322615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617900" y="212600"/>
            <a:ext cx="8058556" cy="552104"/>
          </a:xfrm>
        </p:spPr>
        <p:txBody>
          <a:bodyPr/>
          <a:lstStyle/>
          <a:p>
            <a:r>
              <a:rPr lang="en-GB" altLang="ja-JP" dirty="0"/>
              <a:t>Uncertainty</a:t>
            </a:r>
            <a:r>
              <a:rPr lang="en-GB" altLang="ja-JP" sz="3600" dirty="0">
                <a:latin typeface="Arial Narrow" pitchFamily="34" charset="0"/>
                <a:ea typeface="ＭＳ Ｐゴシック" charset="-128"/>
              </a:rPr>
              <a:t> </a:t>
            </a:r>
            <a:r>
              <a:rPr lang="en-GB" altLang="ja-JP" dirty="0"/>
              <a:t>Estimation</a:t>
            </a:r>
            <a:endParaRPr lang="ja-JP" altLang="en-US"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421144696"/>
              </p:ext>
            </p:extLst>
          </p:nvPr>
        </p:nvGraphicFramePr>
        <p:xfrm>
          <a:off x="795337" y="1268760"/>
          <a:ext cx="76342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8</a:t>
            </a:fld>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191556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28525" y="217017"/>
            <a:ext cx="8119939" cy="547687"/>
          </a:xfrm>
        </p:spPr>
        <p:txBody>
          <a:bodyPr/>
          <a:lstStyle/>
          <a:p>
            <a:pPr eaLnBrk="1" hangingPunct="1"/>
            <a:r>
              <a:rPr lang="en-GB" altLang="ja-JP" dirty="0"/>
              <a:t>Sources</a:t>
            </a:r>
            <a:r>
              <a:rPr lang="en-GB" altLang="ja-JP" sz="3600" dirty="0">
                <a:latin typeface="Arial Narrow" pitchFamily="34" charset="0"/>
                <a:ea typeface="ＭＳ Ｐゴシック" charset="-128"/>
              </a:rPr>
              <a:t> </a:t>
            </a:r>
            <a:r>
              <a:rPr lang="en-GB" altLang="ja-JP" dirty="0"/>
              <a:t>of Uncertainty</a:t>
            </a:r>
          </a:p>
        </p:txBody>
      </p:sp>
      <p:sp>
        <p:nvSpPr>
          <p:cNvPr id="26627" name="Rectangle 3"/>
          <p:cNvSpPr>
            <a:spLocks noGrp="1" noChangeArrowheads="1"/>
          </p:cNvSpPr>
          <p:nvPr>
            <p:ph idx="1"/>
          </p:nvPr>
        </p:nvSpPr>
        <p:spPr>
          <a:xfrm>
            <a:off x="628525" y="1268760"/>
            <a:ext cx="7903916" cy="4818132"/>
          </a:xfrm>
        </p:spPr>
        <p:txBody>
          <a:bodyPr/>
          <a:lstStyle/>
          <a:p>
            <a:pPr algn="just">
              <a:lnSpc>
                <a:spcPct val="130000"/>
              </a:lnSpc>
              <a:buFont typeface="Arial" panose="020B0604020202020204" pitchFamily="34" charset="0"/>
              <a:buChar char="•"/>
            </a:pPr>
            <a:r>
              <a:rPr lang="en-GB" altLang="ja-JP" dirty="0">
                <a:latin typeface="+mj-lt"/>
                <a:ea typeface="ＭＳ Ｐゴシック" charset="-128"/>
              </a:rPr>
              <a:t>Assumptions and methods</a:t>
            </a:r>
          </a:p>
          <a:p>
            <a:pPr marL="541338" algn="just">
              <a:lnSpc>
                <a:spcPct val="130000"/>
              </a:lnSpc>
              <a:buFontTx/>
              <a:buChar char="-"/>
            </a:pPr>
            <a:r>
              <a:rPr lang="en-GB" altLang="ja-JP" dirty="0">
                <a:latin typeface="+mj-lt"/>
                <a:ea typeface="ＭＳ Ｐゴシック" charset="-128"/>
              </a:rPr>
              <a:t>The method may not accurately reflect the emissions</a:t>
            </a:r>
          </a:p>
          <a:p>
            <a:pPr marL="271462" lvl="1" indent="0" algn="just" eaLnBrk="1" hangingPunct="1">
              <a:lnSpc>
                <a:spcPct val="130000"/>
              </a:lnSpc>
              <a:buNone/>
            </a:pPr>
            <a:endParaRPr lang="en-GB" altLang="ja-JP" dirty="0">
              <a:latin typeface="+mj-lt"/>
              <a:ea typeface="ＭＳ Ｐゴシック" charset="-128"/>
            </a:endParaRPr>
          </a:p>
          <a:p>
            <a:pPr algn="just">
              <a:lnSpc>
                <a:spcPct val="130000"/>
              </a:lnSpc>
            </a:pPr>
            <a:r>
              <a:rPr lang="en-GB" altLang="ja-JP" dirty="0">
                <a:latin typeface="+mj-lt"/>
                <a:ea typeface="ＭＳ Ｐゴシック" charset="-128"/>
              </a:rPr>
              <a:t>Input Data</a:t>
            </a:r>
          </a:p>
          <a:p>
            <a:pPr marL="541338" lvl="1" indent="-269875" algn="just">
              <a:lnSpc>
                <a:spcPct val="130000"/>
              </a:lnSpc>
              <a:buFontTx/>
              <a:buChar char="-"/>
            </a:pPr>
            <a:r>
              <a:rPr lang="en-GB" altLang="ja-JP" dirty="0">
                <a:latin typeface="+mj-lt"/>
                <a:ea typeface="ＭＳ Ｐゴシック" charset="-128"/>
                <a:cs typeface="+mn-cs"/>
              </a:rPr>
              <a:t>Measured values have errors and EFs may not be truly representative</a:t>
            </a:r>
          </a:p>
          <a:p>
            <a:pPr marL="541338" lvl="1" indent="-269875" algn="just">
              <a:lnSpc>
                <a:spcPct val="130000"/>
              </a:lnSpc>
              <a:buFontTx/>
              <a:buChar char="-"/>
            </a:pPr>
            <a:r>
              <a:rPr lang="en-US" altLang="ja-JP" dirty="0">
                <a:latin typeface="+mj-lt"/>
                <a:ea typeface="ＭＳ Ｐゴシック" charset="-128"/>
                <a:cs typeface="+mn-cs"/>
              </a:rPr>
              <a:t>Lack of data</a:t>
            </a:r>
            <a:r>
              <a:rPr lang="ja-JP" altLang="en-US" dirty="0">
                <a:latin typeface="+mj-lt"/>
                <a:ea typeface="ＭＳ Ｐゴシック" charset="-128"/>
                <a:cs typeface="+mn-cs"/>
              </a:rPr>
              <a:t>　</a:t>
            </a:r>
            <a:r>
              <a:rPr lang="en-US" altLang="ja-JP" dirty="0">
                <a:latin typeface="+mj-lt"/>
                <a:ea typeface="ＭＳ Ｐゴシック" charset="-128"/>
                <a:cs typeface="+mn-cs"/>
              </a:rPr>
              <a:t>(e.g. use of proxies, extrapolation)</a:t>
            </a:r>
          </a:p>
          <a:p>
            <a:pPr marL="541338" lvl="1" indent="-269875" algn="just">
              <a:lnSpc>
                <a:spcPct val="130000"/>
              </a:lnSpc>
              <a:buFontTx/>
              <a:buChar char="-"/>
            </a:pPr>
            <a:endParaRPr lang="en-GB" altLang="ja-JP" dirty="0">
              <a:latin typeface="+mj-lt"/>
              <a:ea typeface="ＭＳ Ｐゴシック" charset="-128"/>
              <a:cs typeface="+mn-cs"/>
            </a:endParaRPr>
          </a:p>
          <a:p>
            <a:pPr algn="just">
              <a:lnSpc>
                <a:spcPct val="130000"/>
              </a:lnSpc>
            </a:pPr>
            <a:r>
              <a:rPr lang="en-GB" altLang="ja-JP" dirty="0">
                <a:latin typeface="+mj-lt"/>
                <a:ea typeface="ＭＳ Ｐゴシック" charset="-128"/>
              </a:rPr>
              <a:t>Calculation errors</a:t>
            </a:r>
          </a:p>
          <a:p>
            <a:pPr marL="541338" lvl="1" indent="-269875" algn="just">
              <a:lnSpc>
                <a:spcPct val="130000"/>
              </a:lnSpc>
              <a:buFontTx/>
              <a:buChar char="-"/>
            </a:pPr>
            <a:r>
              <a:rPr lang="en-GB" altLang="ja-JP" dirty="0">
                <a:latin typeface="+mj-lt"/>
                <a:ea typeface="ＭＳ Ｐゴシック" charset="-128"/>
                <a:cs typeface="+mn-cs"/>
              </a:rPr>
              <a:t>Good QA/QC to prevent these</a:t>
            </a:r>
          </a:p>
        </p:txBody>
      </p:sp>
      <p:sp>
        <p:nvSpPr>
          <p:cNvPr id="4" name="Rectangle 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9</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180058132"/>
      </p:ext>
    </p:extLst>
  </p:cSld>
  <p:clrMapOvr>
    <a:masterClrMapping/>
  </p:clrMapOvr>
  <p:transition spd="slow">
    <p:wipe/>
  </p:transition>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ccasion xmlns="fd44d591-518f-414d-9c58-168d47e8a02c">22</Occasion>
    <Doc_x0020_type xmlns="fd44d591-518f-414d-9c58-168d47e8a02c">Presentation</Doc_x0020_type>
    <_dlc_DocId xmlns="fd44d591-518f-414d-9c58-168d47e8a02c">XPNSPWEK3DPS-467863604-207</_dlc_DocId>
    <_dlc_DocIdUrl xmlns="fd44d591-518f-414d-9c58-168d47e8a02c">
      <Url>https://process.unfccc.int/sites/CGE/_layouts/DocIdRedir.aspx?ID=XPNSPWEK3DPS-467863604-207</Url>
      <Description>XPNSPWEK3DPS-467863604-207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0F70CB2BEB3E4B9239167C339B484B" ma:contentTypeVersion="2" ma:contentTypeDescription="Create a new document." ma:contentTypeScope="" ma:versionID="cd49b3c25af256f9b0e84d1ff9f5658c">
  <xsd:schema xmlns:xsd="http://www.w3.org/2001/XMLSchema" xmlns:xs="http://www.w3.org/2001/XMLSchema" xmlns:p="http://schemas.microsoft.com/office/2006/metadata/properties" xmlns:ns2="fd44d591-518f-414d-9c58-168d47e8a02c" targetNamespace="http://schemas.microsoft.com/office/2006/metadata/properties" ma:root="true" ma:fieldsID="e4a07d9ff8b6a9e3d9f8ddec7f9a7c95" ns2:_="">
    <xsd:import namespace="fd44d591-518f-414d-9c58-168d47e8a02c"/>
    <xsd:element name="properties">
      <xsd:complexType>
        <xsd:sequence>
          <xsd:element name="documentManagement">
            <xsd:complexType>
              <xsd:all>
                <xsd:element ref="ns2:_dlc_DocId" minOccurs="0"/>
                <xsd:element ref="ns2:_dlc_DocIdUrl" minOccurs="0"/>
                <xsd:element ref="ns2:_dlc_DocIdPersistId" minOccurs="0"/>
                <xsd:element ref="ns2:Doc_x0020_type" minOccurs="0"/>
                <xsd:element ref="ns2:Occasion" minOccurs="0"/>
                <xsd:element ref="ns2:Occasion_x003a_Activity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4d591-518f-414d-9c58-168d47e8a0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nillable="true" ma:displayName="Doc type" ma:default="Minutes" ma:format="Dropdown" ma:internalName="Doc_x0020_type">
      <xsd:simpleType>
        <xsd:restriction base="dms:Choice">
          <xsd:enumeration value="Minutes"/>
          <xsd:enumeration value="Agenda"/>
          <xsd:enumeration value="Presentation"/>
          <xsd:enumeration value="Background documents"/>
          <xsd:enumeration value="Reference materials"/>
          <xsd:enumeration value="Other"/>
          <xsd:enumeration value="Training Presentation"/>
          <xsd:enumeration value="Training Handbook"/>
          <xsd:enumeration value="Document"/>
          <xsd:enumeration value="Archive"/>
        </xsd:restriction>
      </xsd:simpleType>
    </xsd:element>
    <xsd:element name="Occasion" ma:index="12" nillable="true" ma:displayName="Occasion" ma:list="{6e86d4ec-4cb6-4442-9968-65ae73616959}" ma:internalName="Occasion" ma:showField="Title" ma:web="fd44d591-518f-414d-9c58-168d47e8a02c">
      <xsd:simpleType>
        <xsd:restriction base="dms:Lookup"/>
      </xsd:simpleType>
    </xsd:element>
    <xsd:element name="Occasion_x003a_ActivityText" ma:index="13" nillable="true" ma:displayName="Occasion:ActivityText" ma:list="{6e86d4ec-4cb6-4442-9968-65ae73616959}" ma:internalName="Occasion_x003A_ActivityText" ma:readOnly="true" ma:showField="ActivityText" ma:web="fd44d591-518f-414d-9c58-168d47e8a02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A5EFCB-29D3-4B8A-B7C7-5C175AE9FD84}">
  <ds:schemaRefs>
    <ds:schemaRef ds:uri="fd44d591-518f-414d-9c58-168d47e8a02c"/>
    <ds:schemaRef ds:uri="http://schemas.microsoft.com/office/2006/documentManagement/type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2DF01B3-F390-4F2F-80FA-82F6684263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4d591-518f-414d-9c58-168d47e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95D5C0-1EAB-4033-9901-7B78D9DF6D5E}">
  <ds:schemaRefs>
    <ds:schemaRef ds:uri="http://schemas.microsoft.com/sharepoint/events"/>
  </ds:schemaRefs>
</ds:datastoreItem>
</file>

<file path=customXml/itemProps4.xml><?xml version="1.0" encoding="utf-8"?>
<ds:datastoreItem xmlns:ds="http://schemas.openxmlformats.org/officeDocument/2006/customXml" ds:itemID="{B3739E5A-0E7F-4467-A2B0-23E104614F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1142</Words>
  <Application>Microsoft Office PowerPoint</Application>
  <PresentationFormat>On-screen Show (4:3)</PresentationFormat>
  <Paragraphs>157</Paragraphs>
  <Slides>20</Slides>
  <Notes>14</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29" baseType="lpstr">
      <vt:lpstr>ＭＳ Ｐゴシック</vt:lpstr>
      <vt:lpstr>Arial</vt:lpstr>
      <vt:lpstr>Arial Narrow</vt:lpstr>
      <vt:lpstr>Times New Roman</vt:lpstr>
      <vt:lpstr>Wingdings</vt:lpstr>
      <vt:lpstr> UNFCCC PowerPoint</vt:lpstr>
      <vt:lpstr>UNFCCC quote</vt:lpstr>
      <vt:lpstr>UNFCCC_Master 70pt title</vt:lpstr>
      <vt:lpstr>Visio</vt:lpstr>
      <vt:lpstr>      </vt:lpstr>
      <vt:lpstr>Foreword, Copyright and Disclaimer</vt:lpstr>
      <vt:lpstr>Introduction</vt:lpstr>
      <vt:lpstr>Probability Density Function</vt:lpstr>
      <vt:lpstr>Probability Density Function</vt:lpstr>
      <vt:lpstr>Specifying Uncertainty</vt:lpstr>
      <vt:lpstr>Benefits of Uncertainty Analysis</vt:lpstr>
      <vt:lpstr>Uncertainty Estimation</vt:lpstr>
      <vt:lpstr>Sources of Uncertainty</vt:lpstr>
      <vt:lpstr>Sources of Data and Information</vt:lpstr>
      <vt:lpstr>Methods to Combine Uncertainties</vt:lpstr>
      <vt:lpstr>Error Propagation</vt:lpstr>
      <vt:lpstr>PowerPoint Presentation</vt:lpstr>
      <vt:lpstr>Illustration of Monte-Carlo Method</vt:lpstr>
      <vt:lpstr>Example of Monte Carlo Results</vt:lpstr>
      <vt:lpstr>Summary Results</vt:lpstr>
      <vt:lpstr>IPCC Inventory Software: Uncertainty Analysis</vt:lpstr>
      <vt:lpstr>IPCC Inventory Software: Uncertainty Analysis (cont.)</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2015-02-18T16:07:10Z</dcterms:created>
  <dcterms:modified xsi:type="dcterms:W3CDTF">2017-10-11T11:48:12Z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0x010100130F70CB2BEB3E4B9239167C339B484B</vt:lpwstr>
  </property>
  <property fmtid="{D5CDD505-2E9C-101B-9397-08002B2CF9AE}" pid="3" name="_dlc_DocIdItemGuid">
    <vt:lpwstr>8044ad30-f8f4-4f52-a2cb-aa6f30fd7725</vt:lpwstr>
  </property>
</Properties>
</file>