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1" r:id="rId6"/>
    <p:sldMasterId id="2147483652" r:id="rId7"/>
  </p:sldMasterIdLst>
  <p:notesMasterIdLst>
    <p:notesMasterId r:id="rId38"/>
  </p:notesMasterIdLst>
  <p:handoutMasterIdLst>
    <p:handoutMasterId r:id="rId39"/>
  </p:handoutMasterIdLst>
  <p:sldIdLst>
    <p:sldId id="335" r:id="rId8"/>
    <p:sldId id="364"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266" r:id="rId37"/>
  </p:sldIdLst>
  <p:sldSz cx="9144000" cy="6858000" type="screen4x3"/>
  <p:notesSz cx="6985000" cy="9283700"/>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4D4D4D"/>
    <a:srgbClr val="5F5F5F"/>
    <a:srgbClr val="777777"/>
    <a:srgbClr val="808080"/>
    <a:srgbClr val="1960AB"/>
    <a:srgbClr val="FFFFFF"/>
    <a:srgbClr val="6C5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3" autoAdjust="0"/>
    <p:restoredTop sz="96370" autoAdjust="0"/>
  </p:normalViewPr>
  <p:slideViewPr>
    <p:cSldViewPr>
      <p:cViewPr varScale="1">
        <p:scale>
          <a:sx n="111" d="100"/>
          <a:sy n="111" d="100"/>
        </p:scale>
        <p:origin x="2202" y="96"/>
      </p:cViewPr>
      <p:guideLst>
        <p:guide orient="horz" pos="2160"/>
        <p:guide pos="2880"/>
      </p:guideLst>
    </p:cSldViewPr>
  </p:slideViewPr>
  <p:notesTextViewPr>
    <p:cViewPr>
      <p:scale>
        <a:sx n="66" d="100"/>
        <a:sy n="66" d="100"/>
      </p:scale>
      <p:origin x="0" y="0"/>
    </p:cViewPr>
  </p:notesTextViewPr>
  <p:sorterViewPr>
    <p:cViewPr>
      <p:scale>
        <a:sx n="190" d="100"/>
        <a:sy n="190" d="100"/>
      </p:scale>
      <p:origin x="0" y="4548"/>
    </p:cViewPr>
  </p:sorterViewPr>
  <p:notesViewPr>
    <p:cSldViewPr>
      <p:cViewPr varScale="1">
        <p:scale>
          <a:sx n="55" d="100"/>
          <a:sy n="55" d="100"/>
        </p:scale>
        <p:origin x="-2832" y="-7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BDE4E-487E-4CBE-8B33-FBCC7E997A5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D2C9D027-EC04-463C-9B98-C859ECF85821}">
      <dgm:prSet phldrT="[Text]" custT="1"/>
      <dgm:spPr>
        <a:xfrm rot="5400000">
          <a:off x="-253794" y="258645"/>
          <a:ext cx="1691964" cy="1184375"/>
        </a:xfrm>
        <a:prstGeom prst="chevron">
          <a:avLst/>
        </a:prstGeom>
        <a:solidFill>
          <a:schemeClr val="tx2">
            <a:lumMod val="60000"/>
            <a:lumOff val="40000"/>
          </a:schemeClr>
        </a:solidFill>
        <a:ln w="42500" cap="flat" cmpd="sng" algn="ctr">
          <a:solidFill>
            <a:schemeClr val="tx2">
              <a:lumMod val="75000"/>
            </a:schemeClr>
          </a:solidFill>
          <a:prstDash val="solid"/>
        </a:ln>
        <a:effectLst/>
      </dgm:spPr>
      <dgm:t>
        <a:bodyPr/>
        <a:lstStyle/>
        <a:p>
          <a:r>
            <a:rPr lang="en-GB" sz="2800" dirty="0">
              <a:solidFill>
                <a:srgbClr val="FFFFFF"/>
              </a:solidFill>
              <a:latin typeface="Arial Narrow" panose="020B0606020202030204" pitchFamily="34" charset="0"/>
              <a:ea typeface="+mn-ea"/>
              <a:cs typeface="+mn-cs"/>
            </a:rPr>
            <a:t>1</a:t>
          </a:r>
        </a:p>
      </dgm:t>
    </dgm:pt>
    <dgm:pt modelId="{4AE990B7-79DB-4C3B-8DE1-AEAEC2C9509A}" type="parTrans" cxnId="{81E6715E-4406-48AC-9D6E-D2C38FA9F041}">
      <dgm:prSet/>
      <dgm:spPr/>
      <dgm:t>
        <a:bodyPr/>
        <a:lstStyle/>
        <a:p>
          <a:endParaRPr lang="en-GB"/>
        </a:p>
      </dgm:t>
    </dgm:pt>
    <dgm:pt modelId="{BBA7F89C-CCA2-4BF6-B72D-5B3CDD8EC114}" type="sibTrans" cxnId="{81E6715E-4406-48AC-9D6E-D2C38FA9F041}">
      <dgm:prSet/>
      <dgm:spPr/>
      <dgm:t>
        <a:bodyPr/>
        <a:lstStyle/>
        <a:p>
          <a:endParaRPr lang="en-GB"/>
        </a:p>
      </dgm:t>
    </dgm:pt>
    <dgm:pt modelId="{D12C6CE2-C969-41D3-8BEF-0730450A6536}">
      <dgm:prSet phldrT="[Text]" custT="1"/>
      <dgm:spPr>
        <a:xfrm rot="5400000">
          <a:off x="4458724" y="-3269497"/>
          <a:ext cx="1099777" cy="7648474"/>
        </a:xfrm>
        <a:prstGeom prst="round2SameRect">
          <a:avLst/>
        </a:prstGeom>
        <a:solidFill>
          <a:schemeClr val="bg1">
            <a:lumMod val="95000"/>
            <a:alpha val="90000"/>
          </a:schemeClr>
        </a:solidFill>
        <a:ln w="42500" cap="flat" cmpd="sng" algn="ctr">
          <a:solidFill>
            <a:schemeClr val="tx2">
              <a:lumMod val="75000"/>
            </a:schemeClr>
          </a:solidFill>
          <a:prstDash val="solid"/>
        </a:ln>
        <a:effectLst/>
      </dgm:spPr>
      <dgm:t>
        <a:bodyPr/>
        <a:lstStyle/>
        <a:p>
          <a:pPr>
            <a:lnSpc>
              <a:spcPct val="120000"/>
            </a:lnSpc>
            <a:spcAft>
              <a:spcPts val="0"/>
            </a:spcAft>
          </a:pPr>
          <a:r>
            <a:rPr lang="en-GB" sz="1800" dirty="0">
              <a:solidFill>
                <a:srgbClr val="000000">
                  <a:hueOff val="0"/>
                  <a:satOff val="0"/>
                  <a:lumOff val="0"/>
                  <a:alphaOff val="0"/>
                </a:srgbClr>
              </a:solidFill>
              <a:latin typeface="+mj-lt"/>
              <a:ea typeface="+mn-ea"/>
              <a:cs typeface="+mn-cs"/>
            </a:rPr>
            <a:t>Developing a data collection strategy to meet data quality objectives regarding timeliness, and also consistency, completeness, comparability, accuracy, and transparency </a:t>
          </a:r>
        </a:p>
      </dgm:t>
    </dgm:pt>
    <dgm:pt modelId="{A3A4D806-5D72-4528-972E-81B688F60ED6}" type="parTrans" cxnId="{6AEB9FFC-5BC8-4D02-A1FA-28B183CF8B31}">
      <dgm:prSet/>
      <dgm:spPr/>
      <dgm:t>
        <a:bodyPr/>
        <a:lstStyle/>
        <a:p>
          <a:endParaRPr lang="en-GB"/>
        </a:p>
      </dgm:t>
    </dgm:pt>
    <dgm:pt modelId="{E23C30DF-E264-4708-984F-E5B7E48ABE8B}" type="sibTrans" cxnId="{6AEB9FFC-5BC8-4D02-A1FA-28B183CF8B31}">
      <dgm:prSet/>
      <dgm:spPr/>
      <dgm:t>
        <a:bodyPr/>
        <a:lstStyle/>
        <a:p>
          <a:endParaRPr lang="en-GB"/>
        </a:p>
      </dgm:t>
    </dgm:pt>
    <dgm:pt modelId="{EDF380DE-F5DD-4A18-9E3D-DDA6C4B5D811}">
      <dgm:prSet phldrT="[Text]" custT="1"/>
      <dgm:spPr>
        <a:xfrm rot="5400000">
          <a:off x="-253794" y="1757765"/>
          <a:ext cx="1691964" cy="1184375"/>
        </a:xfrm>
        <a:prstGeom prst="chevron">
          <a:avLst/>
        </a:prstGeom>
        <a:solidFill>
          <a:schemeClr val="tx2">
            <a:lumMod val="60000"/>
            <a:lumOff val="40000"/>
          </a:schemeClr>
        </a:solidFill>
        <a:ln w="42500" cap="flat" cmpd="sng" algn="ctr">
          <a:solidFill>
            <a:schemeClr val="tx2">
              <a:lumMod val="75000"/>
            </a:schemeClr>
          </a:solidFill>
          <a:prstDash val="solid"/>
        </a:ln>
        <a:effectLst/>
      </dgm:spPr>
      <dgm:t>
        <a:bodyPr/>
        <a:lstStyle/>
        <a:p>
          <a:r>
            <a:rPr lang="en-GB" sz="2800" dirty="0">
              <a:solidFill>
                <a:srgbClr val="FFFFFF"/>
              </a:solidFill>
              <a:latin typeface="Arial Narrow" panose="020B0606020202030204" pitchFamily="34" charset="0"/>
              <a:ea typeface="+mn-ea"/>
              <a:cs typeface="+mn-cs"/>
            </a:rPr>
            <a:t>2</a:t>
          </a:r>
        </a:p>
      </dgm:t>
    </dgm:pt>
    <dgm:pt modelId="{11C6F50D-2E5A-4D94-AA85-356DA08E7B3B}" type="parTrans" cxnId="{27C3AF1F-EB45-4D9B-998F-6D649FEC39BB}">
      <dgm:prSet/>
      <dgm:spPr/>
      <dgm:t>
        <a:bodyPr/>
        <a:lstStyle/>
        <a:p>
          <a:endParaRPr lang="en-GB"/>
        </a:p>
      </dgm:t>
    </dgm:pt>
    <dgm:pt modelId="{5EBF6160-1E33-43AF-BB17-1FAA5BB90907}" type="sibTrans" cxnId="{27C3AF1F-EB45-4D9B-998F-6D649FEC39BB}">
      <dgm:prSet/>
      <dgm:spPr/>
      <dgm:t>
        <a:bodyPr/>
        <a:lstStyle/>
        <a:p>
          <a:endParaRPr lang="en-GB"/>
        </a:p>
      </dgm:t>
    </dgm:pt>
    <dgm:pt modelId="{187DC26E-BD32-4ED4-9EFE-5435650F28A6}">
      <dgm:prSet phldrT="[Text]" custT="1"/>
      <dgm:spPr>
        <a:xfrm rot="5400000">
          <a:off x="4458724" y="-1752957"/>
          <a:ext cx="1099777" cy="7648474"/>
        </a:xfrm>
        <a:prstGeom prst="round2SameRect">
          <a:avLst/>
        </a:prstGeom>
        <a:solidFill>
          <a:schemeClr val="bg1">
            <a:lumMod val="95000"/>
            <a:alpha val="90000"/>
          </a:schemeClr>
        </a:solidFill>
        <a:ln w="42500" cap="flat" cmpd="sng" algn="ctr">
          <a:solidFill>
            <a:schemeClr val="tx2">
              <a:lumMod val="75000"/>
            </a:schemeClr>
          </a:solidFill>
          <a:prstDash val="solid"/>
        </a:ln>
        <a:effectLst/>
      </dgm:spPr>
      <dgm:t>
        <a:bodyPr/>
        <a:lstStyle/>
        <a:p>
          <a:pPr>
            <a:lnSpc>
              <a:spcPct val="120000"/>
            </a:lnSpc>
            <a:spcAft>
              <a:spcPts val="0"/>
            </a:spcAft>
          </a:pPr>
          <a:r>
            <a:rPr lang="en-GB" sz="1800" dirty="0">
              <a:solidFill>
                <a:srgbClr val="000000">
                  <a:hueOff val="0"/>
                  <a:satOff val="0"/>
                  <a:lumOff val="0"/>
                  <a:alphaOff val="0"/>
                </a:srgbClr>
              </a:solidFill>
              <a:latin typeface="+mj-lt"/>
              <a:ea typeface="+mn-ea"/>
              <a:cs typeface="+mn-cs"/>
            </a:rPr>
            <a:t>Data acquisition activities include generating new source data, dealing with restricted data and confidentiality, and using expert judgement</a:t>
          </a:r>
        </a:p>
      </dgm:t>
    </dgm:pt>
    <dgm:pt modelId="{F5139D34-03BD-4EF1-BE78-1ECB25A97B4A}" type="parTrans" cxnId="{C0F4BCFA-FD4A-4B65-BF58-01B938BE6280}">
      <dgm:prSet/>
      <dgm:spPr/>
      <dgm:t>
        <a:bodyPr/>
        <a:lstStyle/>
        <a:p>
          <a:endParaRPr lang="en-GB"/>
        </a:p>
      </dgm:t>
    </dgm:pt>
    <dgm:pt modelId="{64A2F2E1-B271-43B4-AD33-F746CCB65927}" type="sibTrans" cxnId="{C0F4BCFA-FD4A-4B65-BF58-01B938BE6280}">
      <dgm:prSet/>
      <dgm:spPr/>
      <dgm:t>
        <a:bodyPr/>
        <a:lstStyle/>
        <a:p>
          <a:endParaRPr lang="en-GB"/>
        </a:p>
      </dgm:t>
    </dgm:pt>
    <dgm:pt modelId="{DB36E46A-D0F5-4D5D-95E4-B5664E6DDFED}">
      <dgm:prSet phldrT="[Text]" custT="1"/>
      <dgm:spPr>
        <a:xfrm rot="5400000">
          <a:off x="-253794" y="3230762"/>
          <a:ext cx="1691964" cy="1184375"/>
        </a:xfrm>
        <a:prstGeom prst="chevron">
          <a:avLst/>
        </a:prstGeom>
        <a:solidFill>
          <a:schemeClr val="tx2">
            <a:lumMod val="60000"/>
            <a:lumOff val="40000"/>
          </a:schemeClr>
        </a:solidFill>
        <a:ln w="42500" cap="flat" cmpd="sng" algn="ctr">
          <a:solidFill>
            <a:schemeClr val="tx2">
              <a:lumMod val="75000"/>
            </a:schemeClr>
          </a:solidFill>
          <a:prstDash val="solid"/>
        </a:ln>
        <a:effectLst/>
      </dgm:spPr>
      <dgm:t>
        <a:bodyPr/>
        <a:lstStyle/>
        <a:p>
          <a:r>
            <a:rPr lang="en-GB" sz="2800" dirty="0">
              <a:solidFill>
                <a:srgbClr val="FFFFFF"/>
              </a:solidFill>
              <a:latin typeface="Arial Narrow" panose="020B0606020202030204" pitchFamily="34" charset="0"/>
              <a:ea typeface="+mn-ea"/>
              <a:cs typeface="+mn-cs"/>
            </a:rPr>
            <a:t>3</a:t>
          </a:r>
        </a:p>
      </dgm:t>
    </dgm:pt>
    <dgm:pt modelId="{6EB15CC9-B4CF-4E11-A55F-62E5C98FEBFF}" type="parTrans" cxnId="{D25A2B27-9C97-468B-B632-3FA06B038713}">
      <dgm:prSet/>
      <dgm:spPr/>
      <dgm:t>
        <a:bodyPr/>
        <a:lstStyle/>
        <a:p>
          <a:endParaRPr lang="en-GB"/>
        </a:p>
      </dgm:t>
    </dgm:pt>
    <dgm:pt modelId="{1FE099FE-BF13-4082-B484-D3D1067A7C77}" type="sibTrans" cxnId="{D25A2B27-9C97-468B-B632-3FA06B038713}">
      <dgm:prSet/>
      <dgm:spPr/>
      <dgm:t>
        <a:bodyPr/>
        <a:lstStyle/>
        <a:p>
          <a:endParaRPr lang="en-GB"/>
        </a:p>
      </dgm:t>
    </dgm:pt>
    <dgm:pt modelId="{1EA58561-2032-4888-BD0C-529537FE3D78}">
      <dgm:prSet phldrT="[Text]" custT="1"/>
      <dgm:spPr>
        <a:xfrm rot="5400000">
          <a:off x="4458724" y="-271257"/>
          <a:ext cx="1099777" cy="7648474"/>
        </a:xfrm>
        <a:prstGeom prst="round2SameRect">
          <a:avLst/>
        </a:prstGeom>
        <a:solidFill>
          <a:schemeClr val="bg1">
            <a:lumMod val="95000"/>
            <a:alpha val="90000"/>
          </a:schemeClr>
        </a:solidFill>
        <a:ln w="42500" cap="flat" cmpd="sng" algn="ctr">
          <a:solidFill>
            <a:schemeClr val="tx2">
              <a:lumMod val="75000"/>
            </a:schemeClr>
          </a:solidFill>
          <a:prstDash val="solid"/>
        </a:ln>
        <a:effectLst/>
      </dgm:spPr>
      <dgm:t>
        <a:bodyPr/>
        <a:lstStyle/>
        <a:p>
          <a:pPr>
            <a:lnSpc>
              <a:spcPct val="120000"/>
            </a:lnSpc>
            <a:spcAft>
              <a:spcPts val="0"/>
            </a:spcAft>
          </a:pPr>
          <a:r>
            <a:rPr lang="en-GB" sz="1800" dirty="0">
              <a:solidFill>
                <a:srgbClr val="000000">
                  <a:hueOff val="0"/>
                  <a:satOff val="0"/>
                  <a:lumOff val="0"/>
                  <a:alphaOff val="0"/>
                </a:srgbClr>
              </a:solidFill>
              <a:latin typeface="+mj-lt"/>
              <a:ea typeface="+mn-ea"/>
              <a:cs typeface="+mn-cs"/>
            </a:rPr>
            <a:t>Turning the raw data into a form that is useful for the inventory</a:t>
          </a:r>
        </a:p>
      </dgm:t>
    </dgm:pt>
    <dgm:pt modelId="{327463BD-E7FC-4ECF-80AD-2BBB8BB25077}" type="parTrans" cxnId="{22AF8585-D227-42C1-B530-90DD12868BDA}">
      <dgm:prSet/>
      <dgm:spPr/>
      <dgm:t>
        <a:bodyPr/>
        <a:lstStyle/>
        <a:p>
          <a:endParaRPr lang="en-GB"/>
        </a:p>
      </dgm:t>
    </dgm:pt>
    <dgm:pt modelId="{DAE4A1B2-7248-4831-9367-1512EB066E83}" type="sibTrans" cxnId="{22AF8585-D227-42C1-B530-90DD12868BDA}">
      <dgm:prSet/>
      <dgm:spPr/>
      <dgm:t>
        <a:bodyPr/>
        <a:lstStyle/>
        <a:p>
          <a:endParaRPr lang="en-GB"/>
        </a:p>
      </dgm:t>
    </dgm:pt>
    <dgm:pt modelId="{7E28D374-2A82-4932-B203-B1A972565E31}">
      <dgm:prSet custT="1"/>
      <dgm:spPr>
        <a:xfrm rot="5400000">
          <a:off x="4458724" y="-3269497"/>
          <a:ext cx="1099777" cy="7648474"/>
        </a:xfrm>
        <a:prstGeom prst="round2SameRect">
          <a:avLst/>
        </a:prstGeom>
        <a:solidFill>
          <a:schemeClr val="bg1">
            <a:lumMod val="95000"/>
            <a:alpha val="90000"/>
          </a:schemeClr>
        </a:solidFill>
        <a:ln w="42500" cap="flat" cmpd="sng" algn="ctr">
          <a:solidFill>
            <a:schemeClr val="tx2">
              <a:lumMod val="75000"/>
            </a:schemeClr>
          </a:solidFill>
          <a:prstDash val="solid"/>
        </a:ln>
        <a:effectLst/>
      </dgm:spPr>
      <dgm:t>
        <a:bodyPr/>
        <a:lstStyle/>
        <a:p>
          <a:pPr>
            <a:lnSpc>
              <a:spcPct val="120000"/>
            </a:lnSpc>
            <a:spcAft>
              <a:spcPts val="0"/>
            </a:spcAft>
          </a:pPr>
          <a:endParaRPr lang="en-GB" sz="1800" dirty="0">
            <a:solidFill>
              <a:srgbClr val="000000">
                <a:hueOff val="0"/>
                <a:satOff val="0"/>
                <a:lumOff val="0"/>
                <a:alphaOff val="0"/>
              </a:srgbClr>
            </a:solidFill>
            <a:latin typeface="+mj-lt"/>
            <a:ea typeface="+mn-ea"/>
            <a:cs typeface="+mn-cs"/>
          </a:endParaRPr>
        </a:p>
      </dgm:t>
    </dgm:pt>
    <dgm:pt modelId="{4F903B70-F226-41AD-90D6-394A7445090A}" type="parTrans" cxnId="{5F5FB6C8-25F5-44A9-AB08-BD8ADC46C3B8}">
      <dgm:prSet/>
      <dgm:spPr/>
      <dgm:t>
        <a:bodyPr/>
        <a:lstStyle/>
        <a:p>
          <a:endParaRPr lang="en-GB"/>
        </a:p>
      </dgm:t>
    </dgm:pt>
    <dgm:pt modelId="{A29DD2C9-CD9A-405E-B459-801D93C95A30}" type="sibTrans" cxnId="{5F5FB6C8-25F5-44A9-AB08-BD8ADC46C3B8}">
      <dgm:prSet/>
      <dgm:spPr/>
      <dgm:t>
        <a:bodyPr/>
        <a:lstStyle/>
        <a:p>
          <a:endParaRPr lang="en-GB"/>
        </a:p>
      </dgm:t>
    </dgm:pt>
    <dgm:pt modelId="{F1793559-C764-4537-9DBE-8F6A667FF3FD}">
      <dgm:prSet phldrT="[Text]" custT="1"/>
      <dgm:spPr>
        <a:xfrm rot="5400000">
          <a:off x="4458724" y="-3269497"/>
          <a:ext cx="1099777" cy="7648474"/>
        </a:xfrm>
        <a:prstGeom prst="round2SameRect">
          <a:avLst/>
        </a:prstGeom>
        <a:solidFill>
          <a:schemeClr val="bg1">
            <a:lumMod val="95000"/>
            <a:alpha val="90000"/>
          </a:schemeClr>
        </a:solidFill>
        <a:ln w="42500" cap="flat" cmpd="sng" algn="ctr">
          <a:solidFill>
            <a:schemeClr val="tx2">
              <a:lumMod val="75000"/>
            </a:schemeClr>
          </a:solidFill>
          <a:prstDash val="solid"/>
        </a:ln>
        <a:effectLst/>
      </dgm:spPr>
      <dgm:t>
        <a:bodyPr/>
        <a:lstStyle/>
        <a:p>
          <a:pPr>
            <a:lnSpc>
              <a:spcPct val="120000"/>
            </a:lnSpc>
            <a:spcAft>
              <a:spcPts val="0"/>
            </a:spcAft>
          </a:pPr>
          <a:endParaRPr lang="en-GB" sz="1800" dirty="0">
            <a:solidFill>
              <a:srgbClr val="000000">
                <a:hueOff val="0"/>
                <a:satOff val="0"/>
                <a:lumOff val="0"/>
                <a:alphaOff val="0"/>
              </a:srgbClr>
            </a:solidFill>
            <a:latin typeface="+mj-lt"/>
            <a:ea typeface="+mn-ea"/>
            <a:cs typeface="+mn-cs"/>
          </a:endParaRPr>
        </a:p>
      </dgm:t>
    </dgm:pt>
    <dgm:pt modelId="{73958AE7-7B83-40D9-96AA-CB7C35CBA9FF}" type="parTrans" cxnId="{5FA72D72-A3AA-4FFA-88B4-4A3235C3B25E}">
      <dgm:prSet/>
      <dgm:spPr/>
      <dgm:t>
        <a:bodyPr/>
        <a:lstStyle/>
        <a:p>
          <a:endParaRPr lang="en-GB"/>
        </a:p>
      </dgm:t>
    </dgm:pt>
    <dgm:pt modelId="{8FDE2145-8BDF-46F6-93DE-F2459514699E}" type="sibTrans" cxnId="{5FA72D72-A3AA-4FFA-88B4-4A3235C3B25E}">
      <dgm:prSet/>
      <dgm:spPr/>
      <dgm:t>
        <a:bodyPr/>
        <a:lstStyle/>
        <a:p>
          <a:endParaRPr lang="en-GB"/>
        </a:p>
      </dgm:t>
    </dgm:pt>
    <dgm:pt modelId="{6C115856-971F-45B1-A216-2A2BCAA0A14A}" type="pres">
      <dgm:prSet presAssocID="{0C3BDE4E-487E-4CBE-8B33-FBCC7E997A5D}" presName="linearFlow" presStyleCnt="0">
        <dgm:presLayoutVars>
          <dgm:dir/>
          <dgm:animLvl val="lvl"/>
          <dgm:resizeHandles val="exact"/>
        </dgm:presLayoutVars>
      </dgm:prSet>
      <dgm:spPr/>
    </dgm:pt>
    <dgm:pt modelId="{F61DBA38-ACDC-4943-9A20-288D90A0AE0D}" type="pres">
      <dgm:prSet presAssocID="{D2C9D027-EC04-463C-9B98-C859ECF85821}" presName="composite" presStyleCnt="0"/>
      <dgm:spPr/>
    </dgm:pt>
    <dgm:pt modelId="{0B95BC39-EDE0-4CCC-8C57-B1E7C9F09B94}" type="pres">
      <dgm:prSet presAssocID="{D2C9D027-EC04-463C-9B98-C859ECF85821}" presName="parentText" presStyleLbl="alignNode1" presStyleIdx="0" presStyleCnt="3">
        <dgm:presLayoutVars>
          <dgm:chMax val="1"/>
          <dgm:bulletEnabled val="1"/>
        </dgm:presLayoutVars>
      </dgm:prSet>
      <dgm:spPr/>
    </dgm:pt>
    <dgm:pt modelId="{D2AE9D48-F3DB-4162-AFC9-2EB4C9179E87}" type="pres">
      <dgm:prSet presAssocID="{D2C9D027-EC04-463C-9B98-C859ECF85821}" presName="descendantText" presStyleLbl="alignAcc1" presStyleIdx="0" presStyleCnt="3" custLinFactNeighborX="0">
        <dgm:presLayoutVars>
          <dgm:bulletEnabled val="1"/>
        </dgm:presLayoutVars>
      </dgm:prSet>
      <dgm:spPr/>
    </dgm:pt>
    <dgm:pt modelId="{B289CB95-1A70-48A1-A9C6-E5345FEE2397}" type="pres">
      <dgm:prSet presAssocID="{BBA7F89C-CCA2-4BF6-B72D-5B3CDD8EC114}" presName="sp" presStyleCnt="0"/>
      <dgm:spPr/>
    </dgm:pt>
    <dgm:pt modelId="{24C7D983-CB8E-4041-9B6D-884A24EA3B4F}" type="pres">
      <dgm:prSet presAssocID="{EDF380DE-F5DD-4A18-9E3D-DDA6C4B5D811}" presName="composite" presStyleCnt="0"/>
      <dgm:spPr/>
    </dgm:pt>
    <dgm:pt modelId="{CE7DC9B5-52F9-4C26-9288-ACD3D5F5D37B}" type="pres">
      <dgm:prSet presAssocID="{EDF380DE-F5DD-4A18-9E3D-DDA6C4B5D811}" presName="parentText" presStyleLbl="alignNode1" presStyleIdx="1" presStyleCnt="3">
        <dgm:presLayoutVars>
          <dgm:chMax val="1"/>
          <dgm:bulletEnabled val="1"/>
        </dgm:presLayoutVars>
      </dgm:prSet>
      <dgm:spPr/>
    </dgm:pt>
    <dgm:pt modelId="{30D0390B-9E31-4BC4-8482-342E67098CB2}" type="pres">
      <dgm:prSet presAssocID="{EDF380DE-F5DD-4A18-9E3D-DDA6C4B5D811}" presName="descendantText" presStyleLbl="alignAcc1" presStyleIdx="1" presStyleCnt="3" custLinFactNeighborX="0" custLinFactNeighborY="1584">
        <dgm:presLayoutVars>
          <dgm:bulletEnabled val="1"/>
        </dgm:presLayoutVars>
      </dgm:prSet>
      <dgm:spPr/>
    </dgm:pt>
    <dgm:pt modelId="{6C277CDB-B0EE-4FB6-9E14-E435CB6E2E3B}" type="pres">
      <dgm:prSet presAssocID="{5EBF6160-1E33-43AF-BB17-1FAA5BB90907}" presName="sp" presStyleCnt="0"/>
      <dgm:spPr/>
    </dgm:pt>
    <dgm:pt modelId="{817456A7-0C5A-43D9-B67E-071B57504593}" type="pres">
      <dgm:prSet presAssocID="{DB36E46A-D0F5-4D5D-95E4-B5664E6DDFED}" presName="composite" presStyleCnt="0"/>
      <dgm:spPr/>
    </dgm:pt>
    <dgm:pt modelId="{2E8D58A4-C02D-449C-B5B7-62C2DC732EE4}" type="pres">
      <dgm:prSet presAssocID="{DB36E46A-D0F5-4D5D-95E4-B5664E6DDFED}" presName="parentText" presStyleLbl="alignNode1" presStyleIdx="2" presStyleCnt="3" custLinFactNeighborX="-4412" custLinFactNeighborY="-1544">
        <dgm:presLayoutVars>
          <dgm:chMax val="1"/>
          <dgm:bulletEnabled val="1"/>
        </dgm:presLayoutVars>
      </dgm:prSet>
      <dgm:spPr/>
    </dgm:pt>
    <dgm:pt modelId="{8B3659D4-2E17-4D40-9076-422278193F37}" type="pres">
      <dgm:prSet presAssocID="{DB36E46A-D0F5-4D5D-95E4-B5664E6DDFED}" presName="descendantText" presStyleLbl="alignAcc1" presStyleIdx="2" presStyleCnt="3">
        <dgm:presLayoutVars>
          <dgm:bulletEnabled val="1"/>
        </dgm:presLayoutVars>
      </dgm:prSet>
      <dgm:spPr/>
    </dgm:pt>
  </dgm:ptLst>
  <dgm:cxnLst>
    <dgm:cxn modelId="{C0F4BCFA-FD4A-4B65-BF58-01B938BE6280}" srcId="{EDF380DE-F5DD-4A18-9E3D-DDA6C4B5D811}" destId="{187DC26E-BD32-4ED4-9EFE-5435650F28A6}" srcOrd="0" destOrd="0" parTransId="{F5139D34-03BD-4EF1-BE78-1ECB25A97B4A}" sibTransId="{64A2F2E1-B271-43B4-AD33-F746CCB65927}"/>
    <dgm:cxn modelId="{0D478256-C104-46B0-9A19-EF8E5AD2B1DC}" type="presOf" srcId="{F1793559-C764-4537-9DBE-8F6A667FF3FD}" destId="{D2AE9D48-F3DB-4162-AFC9-2EB4C9179E87}" srcOrd="0" destOrd="0" presId="urn:microsoft.com/office/officeart/2005/8/layout/chevron2"/>
    <dgm:cxn modelId="{56CA729E-2C93-47FF-ACDA-27627368A9E4}" type="presOf" srcId="{EDF380DE-F5DD-4A18-9E3D-DDA6C4B5D811}" destId="{CE7DC9B5-52F9-4C26-9288-ACD3D5F5D37B}" srcOrd="0" destOrd="0" presId="urn:microsoft.com/office/officeart/2005/8/layout/chevron2"/>
    <dgm:cxn modelId="{B368D1C3-7055-4B22-AC2F-4B31C1EBC100}" type="presOf" srcId="{0C3BDE4E-487E-4CBE-8B33-FBCC7E997A5D}" destId="{6C115856-971F-45B1-A216-2A2BCAA0A14A}" srcOrd="0" destOrd="0" presId="urn:microsoft.com/office/officeart/2005/8/layout/chevron2"/>
    <dgm:cxn modelId="{69ECE8F0-5318-4D86-ADFF-164F3100E683}" type="presOf" srcId="{187DC26E-BD32-4ED4-9EFE-5435650F28A6}" destId="{30D0390B-9E31-4BC4-8482-342E67098CB2}" srcOrd="0" destOrd="0" presId="urn:microsoft.com/office/officeart/2005/8/layout/chevron2"/>
    <dgm:cxn modelId="{D25A2B27-9C97-468B-B632-3FA06B038713}" srcId="{0C3BDE4E-487E-4CBE-8B33-FBCC7E997A5D}" destId="{DB36E46A-D0F5-4D5D-95E4-B5664E6DDFED}" srcOrd="2" destOrd="0" parTransId="{6EB15CC9-B4CF-4E11-A55F-62E5C98FEBFF}" sibTransId="{1FE099FE-BF13-4082-B484-D3D1067A7C77}"/>
    <dgm:cxn modelId="{217FC8A8-145F-40B0-A17B-725BF58A7CD4}" type="presOf" srcId="{DB36E46A-D0F5-4D5D-95E4-B5664E6DDFED}" destId="{2E8D58A4-C02D-449C-B5B7-62C2DC732EE4}" srcOrd="0" destOrd="0" presId="urn:microsoft.com/office/officeart/2005/8/layout/chevron2"/>
    <dgm:cxn modelId="{81E6715E-4406-48AC-9D6E-D2C38FA9F041}" srcId="{0C3BDE4E-487E-4CBE-8B33-FBCC7E997A5D}" destId="{D2C9D027-EC04-463C-9B98-C859ECF85821}" srcOrd="0" destOrd="0" parTransId="{4AE990B7-79DB-4C3B-8DE1-AEAEC2C9509A}" sibTransId="{BBA7F89C-CCA2-4BF6-B72D-5B3CDD8EC114}"/>
    <dgm:cxn modelId="{4D25E046-837C-4B87-A714-D7E96840BFCC}" type="presOf" srcId="{1EA58561-2032-4888-BD0C-529537FE3D78}" destId="{8B3659D4-2E17-4D40-9076-422278193F37}" srcOrd="0" destOrd="0" presId="urn:microsoft.com/office/officeart/2005/8/layout/chevron2"/>
    <dgm:cxn modelId="{5F5FB6C8-25F5-44A9-AB08-BD8ADC46C3B8}" srcId="{D2C9D027-EC04-463C-9B98-C859ECF85821}" destId="{7E28D374-2A82-4932-B203-B1A972565E31}" srcOrd="2" destOrd="0" parTransId="{4F903B70-F226-41AD-90D6-394A7445090A}" sibTransId="{A29DD2C9-CD9A-405E-B459-801D93C95A30}"/>
    <dgm:cxn modelId="{5FA72D72-A3AA-4FFA-88B4-4A3235C3B25E}" srcId="{D2C9D027-EC04-463C-9B98-C859ECF85821}" destId="{F1793559-C764-4537-9DBE-8F6A667FF3FD}" srcOrd="0" destOrd="0" parTransId="{73958AE7-7B83-40D9-96AA-CB7C35CBA9FF}" sibTransId="{8FDE2145-8BDF-46F6-93DE-F2459514699E}"/>
    <dgm:cxn modelId="{27C3AF1F-EB45-4D9B-998F-6D649FEC39BB}" srcId="{0C3BDE4E-487E-4CBE-8B33-FBCC7E997A5D}" destId="{EDF380DE-F5DD-4A18-9E3D-DDA6C4B5D811}" srcOrd="1" destOrd="0" parTransId="{11C6F50D-2E5A-4D94-AA85-356DA08E7B3B}" sibTransId="{5EBF6160-1E33-43AF-BB17-1FAA5BB90907}"/>
    <dgm:cxn modelId="{9CD8EB92-BE62-497B-B900-58503923F097}" type="presOf" srcId="{D2C9D027-EC04-463C-9B98-C859ECF85821}" destId="{0B95BC39-EDE0-4CCC-8C57-B1E7C9F09B94}" srcOrd="0" destOrd="0" presId="urn:microsoft.com/office/officeart/2005/8/layout/chevron2"/>
    <dgm:cxn modelId="{6FD6DC16-512A-4413-BBF2-AB2C8C65B1B9}" type="presOf" srcId="{7E28D374-2A82-4932-B203-B1A972565E31}" destId="{D2AE9D48-F3DB-4162-AFC9-2EB4C9179E87}" srcOrd="0" destOrd="2" presId="urn:microsoft.com/office/officeart/2005/8/layout/chevron2"/>
    <dgm:cxn modelId="{6AEB9FFC-5BC8-4D02-A1FA-28B183CF8B31}" srcId="{D2C9D027-EC04-463C-9B98-C859ECF85821}" destId="{D12C6CE2-C969-41D3-8BEF-0730450A6536}" srcOrd="1" destOrd="0" parTransId="{A3A4D806-5D72-4528-972E-81B688F60ED6}" sibTransId="{E23C30DF-E264-4708-984F-E5B7E48ABE8B}"/>
    <dgm:cxn modelId="{C1B3B4E8-2624-4332-9235-8F9203C0C487}" type="presOf" srcId="{D12C6CE2-C969-41D3-8BEF-0730450A6536}" destId="{D2AE9D48-F3DB-4162-AFC9-2EB4C9179E87}" srcOrd="0" destOrd="1" presId="urn:microsoft.com/office/officeart/2005/8/layout/chevron2"/>
    <dgm:cxn modelId="{22AF8585-D227-42C1-B530-90DD12868BDA}" srcId="{DB36E46A-D0F5-4D5D-95E4-B5664E6DDFED}" destId="{1EA58561-2032-4888-BD0C-529537FE3D78}" srcOrd="0" destOrd="0" parTransId="{327463BD-E7FC-4ECF-80AD-2BBB8BB25077}" sibTransId="{DAE4A1B2-7248-4831-9367-1512EB066E83}"/>
    <dgm:cxn modelId="{BF73D6E0-62E1-4B90-A688-12685535AD23}" type="presParOf" srcId="{6C115856-971F-45B1-A216-2A2BCAA0A14A}" destId="{F61DBA38-ACDC-4943-9A20-288D90A0AE0D}" srcOrd="0" destOrd="0" presId="urn:microsoft.com/office/officeart/2005/8/layout/chevron2"/>
    <dgm:cxn modelId="{B4F25836-F5BD-4E6B-BC44-5C892E83D9BB}" type="presParOf" srcId="{F61DBA38-ACDC-4943-9A20-288D90A0AE0D}" destId="{0B95BC39-EDE0-4CCC-8C57-B1E7C9F09B94}" srcOrd="0" destOrd="0" presId="urn:microsoft.com/office/officeart/2005/8/layout/chevron2"/>
    <dgm:cxn modelId="{D2ABD82A-494E-41EB-BCFD-1C01456164BF}" type="presParOf" srcId="{F61DBA38-ACDC-4943-9A20-288D90A0AE0D}" destId="{D2AE9D48-F3DB-4162-AFC9-2EB4C9179E87}" srcOrd="1" destOrd="0" presId="urn:microsoft.com/office/officeart/2005/8/layout/chevron2"/>
    <dgm:cxn modelId="{2C90C52C-2A3C-4769-9D71-17F4E7616BF3}" type="presParOf" srcId="{6C115856-971F-45B1-A216-2A2BCAA0A14A}" destId="{B289CB95-1A70-48A1-A9C6-E5345FEE2397}" srcOrd="1" destOrd="0" presId="urn:microsoft.com/office/officeart/2005/8/layout/chevron2"/>
    <dgm:cxn modelId="{E0F33DFC-9FD7-4784-966D-063F8FDB53BC}" type="presParOf" srcId="{6C115856-971F-45B1-A216-2A2BCAA0A14A}" destId="{24C7D983-CB8E-4041-9B6D-884A24EA3B4F}" srcOrd="2" destOrd="0" presId="urn:microsoft.com/office/officeart/2005/8/layout/chevron2"/>
    <dgm:cxn modelId="{039598C3-0B65-4110-9242-766B3EE810A9}" type="presParOf" srcId="{24C7D983-CB8E-4041-9B6D-884A24EA3B4F}" destId="{CE7DC9B5-52F9-4C26-9288-ACD3D5F5D37B}" srcOrd="0" destOrd="0" presId="urn:microsoft.com/office/officeart/2005/8/layout/chevron2"/>
    <dgm:cxn modelId="{376AFB91-996B-44DD-A896-3570421E37D0}" type="presParOf" srcId="{24C7D983-CB8E-4041-9B6D-884A24EA3B4F}" destId="{30D0390B-9E31-4BC4-8482-342E67098CB2}" srcOrd="1" destOrd="0" presId="urn:microsoft.com/office/officeart/2005/8/layout/chevron2"/>
    <dgm:cxn modelId="{B8363D9D-4FFB-452A-B714-0115BB732448}" type="presParOf" srcId="{6C115856-971F-45B1-A216-2A2BCAA0A14A}" destId="{6C277CDB-B0EE-4FB6-9E14-E435CB6E2E3B}" srcOrd="3" destOrd="0" presId="urn:microsoft.com/office/officeart/2005/8/layout/chevron2"/>
    <dgm:cxn modelId="{801DD6BC-60EC-41EF-BED1-E6CF3F8E928E}" type="presParOf" srcId="{6C115856-971F-45B1-A216-2A2BCAA0A14A}" destId="{817456A7-0C5A-43D9-B67E-071B57504593}" srcOrd="4" destOrd="0" presId="urn:microsoft.com/office/officeart/2005/8/layout/chevron2"/>
    <dgm:cxn modelId="{23295A28-9130-4C73-A110-320951FDE9AD}" type="presParOf" srcId="{817456A7-0C5A-43D9-B67E-071B57504593}" destId="{2E8D58A4-C02D-449C-B5B7-62C2DC732EE4}" srcOrd="0" destOrd="0" presId="urn:microsoft.com/office/officeart/2005/8/layout/chevron2"/>
    <dgm:cxn modelId="{312D79B3-EC83-4BF9-AE46-754A22ECA603}" type="presParOf" srcId="{817456A7-0C5A-43D9-B67E-071B57504593}" destId="{8B3659D4-2E17-4D40-9076-422278193F37}" srcOrd="1" destOrd="0" presId="urn:microsoft.com/office/officeart/2005/8/layout/chevron2"/>
  </dgm:cxnLst>
  <dgm:bg/>
  <dgm:whole>
    <a:ln>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5BC39-EDE0-4CCC-8C57-B1E7C9F09B94}">
      <dsp:nvSpPr>
        <dsp:cNvPr id="0" name=""/>
        <dsp:cNvSpPr/>
      </dsp:nvSpPr>
      <dsp:spPr>
        <a:xfrm rot="5400000">
          <a:off x="-253794" y="258645"/>
          <a:ext cx="1691964" cy="1184375"/>
        </a:xfrm>
        <a:prstGeom prst="chevron">
          <a:avLst/>
        </a:prstGeom>
        <a:solidFill>
          <a:schemeClr val="tx2">
            <a:lumMod val="60000"/>
            <a:lumOff val="40000"/>
          </a:schemeClr>
        </a:solidFill>
        <a:ln w="425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FFFFFF"/>
              </a:solidFill>
              <a:latin typeface="Arial Narrow" panose="020B0606020202030204" pitchFamily="34" charset="0"/>
              <a:ea typeface="+mn-ea"/>
              <a:cs typeface="+mn-cs"/>
            </a:rPr>
            <a:t>1</a:t>
          </a:r>
        </a:p>
      </dsp:txBody>
      <dsp:txXfrm rot="-5400000">
        <a:off x="1" y="597039"/>
        <a:ext cx="1184375" cy="507589"/>
      </dsp:txXfrm>
    </dsp:sp>
    <dsp:sp modelId="{D2AE9D48-F3DB-4162-AFC9-2EB4C9179E87}">
      <dsp:nvSpPr>
        <dsp:cNvPr id="0" name=""/>
        <dsp:cNvSpPr/>
      </dsp:nvSpPr>
      <dsp:spPr>
        <a:xfrm rot="5400000">
          <a:off x="4382685" y="-3193458"/>
          <a:ext cx="1099777" cy="7496396"/>
        </a:xfrm>
        <a:prstGeom prst="round2SameRect">
          <a:avLst/>
        </a:prstGeom>
        <a:solidFill>
          <a:schemeClr val="bg1">
            <a:lumMod val="95000"/>
            <a:alpha val="90000"/>
          </a:schemeClr>
        </a:solidFill>
        <a:ln w="425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20000"/>
            </a:lnSpc>
            <a:spcBef>
              <a:spcPct val="0"/>
            </a:spcBef>
            <a:spcAft>
              <a:spcPts val="0"/>
            </a:spcAft>
            <a:buChar char="•"/>
          </a:pPr>
          <a:endParaRPr lang="en-GB" sz="1800" kern="1200" dirty="0">
            <a:solidFill>
              <a:srgbClr val="000000">
                <a:hueOff val="0"/>
                <a:satOff val="0"/>
                <a:lumOff val="0"/>
                <a:alphaOff val="0"/>
              </a:srgbClr>
            </a:solidFill>
            <a:latin typeface="+mj-lt"/>
            <a:ea typeface="+mn-ea"/>
            <a:cs typeface="+mn-cs"/>
          </a:endParaRPr>
        </a:p>
        <a:p>
          <a:pPr marL="171450" lvl="1" indent="-171450" algn="l" defTabSz="800100">
            <a:lnSpc>
              <a:spcPct val="120000"/>
            </a:lnSpc>
            <a:spcBef>
              <a:spcPct val="0"/>
            </a:spcBef>
            <a:spcAft>
              <a:spcPts val="0"/>
            </a:spcAft>
            <a:buChar char="•"/>
          </a:pPr>
          <a:r>
            <a:rPr lang="en-GB" sz="1800" kern="1200" dirty="0">
              <a:solidFill>
                <a:srgbClr val="000000">
                  <a:hueOff val="0"/>
                  <a:satOff val="0"/>
                  <a:lumOff val="0"/>
                  <a:alphaOff val="0"/>
                </a:srgbClr>
              </a:solidFill>
              <a:latin typeface="+mj-lt"/>
              <a:ea typeface="+mn-ea"/>
              <a:cs typeface="+mn-cs"/>
            </a:rPr>
            <a:t>Developing a data collection strategy to meet data quality objectives regarding timeliness, and also consistency, completeness, comparability, accuracy, and transparency </a:t>
          </a:r>
        </a:p>
        <a:p>
          <a:pPr marL="171450" lvl="1" indent="-171450" algn="l" defTabSz="800100">
            <a:lnSpc>
              <a:spcPct val="120000"/>
            </a:lnSpc>
            <a:spcBef>
              <a:spcPct val="0"/>
            </a:spcBef>
            <a:spcAft>
              <a:spcPts val="0"/>
            </a:spcAft>
            <a:buChar char="•"/>
          </a:pPr>
          <a:endParaRPr lang="en-GB" sz="1800" kern="1200" dirty="0">
            <a:solidFill>
              <a:srgbClr val="000000">
                <a:hueOff val="0"/>
                <a:satOff val="0"/>
                <a:lumOff val="0"/>
                <a:alphaOff val="0"/>
              </a:srgbClr>
            </a:solidFill>
            <a:latin typeface="+mj-lt"/>
            <a:ea typeface="+mn-ea"/>
            <a:cs typeface="+mn-cs"/>
          </a:endParaRPr>
        </a:p>
      </dsp:txBody>
      <dsp:txXfrm rot="-5400000">
        <a:off x="1184376" y="58538"/>
        <a:ext cx="7442709" cy="992403"/>
      </dsp:txXfrm>
    </dsp:sp>
    <dsp:sp modelId="{CE7DC9B5-52F9-4C26-9288-ACD3D5F5D37B}">
      <dsp:nvSpPr>
        <dsp:cNvPr id="0" name=""/>
        <dsp:cNvSpPr/>
      </dsp:nvSpPr>
      <dsp:spPr>
        <a:xfrm rot="5400000">
          <a:off x="-253794" y="1757765"/>
          <a:ext cx="1691964" cy="1184375"/>
        </a:xfrm>
        <a:prstGeom prst="chevron">
          <a:avLst/>
        </a:prstGeom>
        <a:solidFill>
          <a:schemeClr val="tx2">
            <a:lumMod val="60000"/>
            <a:lumOff val="40000"/>
          </a:schemeClr>
        </a:solidFill>
        <a:ln w="425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FFFFFF"/>
              </a:solidFill>
              <a:latin typeface="Arial Narrow" panose="020B0606020202030204" pitchFamily="34" charset="0"/>
              <a:ea typeface="+mn-ea"/>
              <a:cs typeface="+mn-cs"/>
            </a:rPr>
            <a:t>2</a:t>
          </a:r>
        </a:p>
      </dsp:txBody>
      <dsp:txXfrm rot="-5400000">
        <a:off x="1" y="2096159"/>
        <a:ext cx="1184375" cy="507589"/>
      </dsp:txXfrm>
    </dsp:sp>
    <dsp:sp modelId="{30D0390B-9E31-4BC4-8482-342E67098CB2}">
      <dsp:nvSpPr>
        <dsp:cNvPr id="0" name=""/>
        <dsp:cNvSpPr/>
      </dsp:nvSpPr>
      <dsp:spPr>
        <a:xfrm rot="5400000">
          <a:off x="4382685" y="-1676918"/>
          <a:ext cx="1099777" cy="7496396"/>
        </a:xfrm>
        <a:prstGeom prst="round2SameRect">
          <a:avLst/>
        </a:prstGeom>
        <a:solidFill>
          <a:schemeClr val="bg1">
            <a:lumMod val="95000"/>
            <a:alpha val="90000"/>
          </a:schemeClr>
        </a:solidFill>
        <a:ln w="425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20000"/>
            </a:lnSpc>
            <a:spcBef>
              <a:spcPct val="0"/>
            </a:spcBef>
            <a:spcAft>
              <a:spcPts val="0"/>
            </a:spcAft>
            <a:buChar char="•"/>
          </a:pPr>
          <a:r>
            <a:rPr lang="en-GB" sz="1800" kern="1200" dirty="0">
              <a:solidFill>
                <a:srgbClr val="000000">
                  <a:hueOff val="0"/>
                  <a:satOff val="0"/>
                  <a:lumOff val="0"/>
                  <a:alphaOff val="0"/>
                </a:srgbClr>
              </a:solidFill>
              <a:latin typeface="+mj-lt"/>
              <a:ea typeface="+mn-ea"/>
              <a:cs typeface="+mn-cs"/>
            </a:rPr>
            <a:t>Data acquisition activities include generating new source data, dealing with restricted data and confidentiality, and using expert judgement</a:t>
          </a:r>
        </a:p>
      </dsp:txBody>
      <dsp:txXfrm rot="-5400000">
        <a:off x="1184376" y="1575078"/>
        <a:ext cx="7442709" cy="992403"/>
      </dsp:txXfrm>
    </dsp:sp>
    <dsp:sp modelId="{2E8D58A4-C02D-449C-B5B7-62C2DC732EE4}">
      <dsp:nvSpPr>
        <dsp:cNvPr id="0" name=""/>
        <dsp:cNvSpPr/>
      </dsp:nvSpPr>
      <dsp:spPr>
        <a:xfrm rot="5400000">
          <a:off x="-253794" y="3230762"/>
          <a:ext cx="1691964" cy="1184375"/>
        </a:xfrm>
        <a:prstGeom prst="chevron">
          <a:avLst/>
        </a:prstGeom>
        <a:solidFill>
          <a:schemeClr val="tx2">
            <a:lumMod val="60000"/>
            <a:lumOff val="40000"/>
          </a:schemeClr>
        </a:solidFill>
        <a:ln w="425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FFFFFF"/>
              </a:solidFill>
              <a:latin typeface="Arial Narrow" panose="020B0606020202030204" pitchFamily="34" charset="0"/>
              <a:ea typeface="+mn-ea"/>
              <a:cs typeface="+mn-cs"/>
            </a:rPr>
            <a:t>3</a:t>
          </a:r>
        </a:p>
      </dsp:txBody>
      <dsp:txXfrm rot="-5400000">
        <a:off x="1" y="3569156"/>
        <a:ext cx="1184375" cy="507589"/>
      </dsp:txXfrm>
    </dsp:sp>
    <dsp:sp modelId="{8B3659D4-2E17-4D40-9076-422278193F37}">
      <dsp:nvSpPr>
        <dsp:cNvPr id="0" name=""/>
        <dsp:cNvSpPr/>
      </dsp:nvSpPr>
      <dsp:spPr>
        <a:xfrm rot="5400000">
          <a:off x="4382685" y="-195218"/>
          <a:ext cx="1099777" cy="7496396"/>
        </a:xfrm>
        <a:prstGeom prst="round2SameRect">
          <a:avLst/>
        </a:prstGeom>
        <a:solidFill>
          <a:schemeClr val="bg1">
            <a:lumMod val="95000"/>
            <a:alpha val="90000"/>
          </a:schemeClr>
        </a:solidFill>
        <a:ln w="425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20000"/>
            </a:lnSpc>
            <a:spcBef>
              <a:spcPct val="0"/>
            </a:spcBef>
            <a:spcAft>
              <a:spcPts val="0"/>
            </a:spcAft>
            <a:buChar char="•"/>
          </a:pPr>
          <a:r>
            <a:rPr lang="en-GB" sz="1800" kern="1200" dirty="0">
              <a:solidFill>
                <a:srgbClr val="000000">
                  <a:hueOff val="0"/>
                  <a:satOff val="0"/>
                  <a:lumOff val="0"/>
                  <a:alphaOff val="0"/>
                </a:srgbClr>
              </a:solidFill>
              <a:latin typeface="+mj-lt"/>
              <a:ea typeface="+mn-ea"/>
              <a:cs typeface="+mn-cs"/>
            </a:rPr>
            <a:t>Turning the raw data into a form that is useful for the inventory</a:t>
          </a:r>
        </a:p>
      </dsp:txBody>
      <dsp:txXfrm rot="-5400000">
        <a:off x="1184376" y="3056778"/>
        <a:ext cx="7442709" cy="9924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6026" name="Line 1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758" y="8671061"/>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1"/>
            <a:ext cx="3027042" cy="463681"/>
          </a:xfrm>
          <a:prstGeom prst="rect">
            <a:avLst/>
          </a:prstGeom>
        </p:spPr>
        <p:txBody>
          <a:bodyPr vert="horz" lIns="88093" tIns="44047" rIns="88093" bIns="44047" rtlCol="0"/>
          <a:lstStyle>
            <a:lvl1pPr algn="l">
              <a:defRPr sz="1200"/>
            </a:lvl1pPr>
          </a:lstStyle>
          <a:p>
            <a:endParaRPr lang="en-GB" dirty="0"/>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1169988" y="696913"/>
            <a:ext cx="4645025"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30917" y="4410730"/>
            <a:ext cx="5123167"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0" rIns="95423" bIns="47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2" name="Line 2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3" name="Rectangle 21"/>
          <p:cNvSpPr>
            <a:spLocks noGrp="1" noChangeArrowheads="1"/>
          </p:cNvSpPr>
          <p:nvPr>
            <p:ph type="hdr" sz="quarter"/>
          </p:nvPr>
        </p:nvSpPr>
        <p:spPr bwMode="auto">
          <a:xfrm>
            <a:off x="482641" y="139681"/>
            <a:ext cx="6005663" cy="1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52815">
              <a:spcBef>
                <a:spcPct val="0"/>
              </a:spcBef>
              <a:defRPr sz="1200">
                <a:cs typeface="Arial" charset="0"/>
              </a:defRPr>
            </a:lvl1pPr>
          </a:lstStyle>
          <a:p>
            <a:r>
              <a:rPr lang="en-GB" dirty="0"/>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888" y="8644339"/>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71575" y="696913"/>
            <a:ext cx="4645025" cy="3482975"/>
          </a:xfrm>
          <a:ln/>
        </p:spPr>
      </p:sp>
      <p:sp>
        <p:nvSpPr>
          <p:cNvPr id="88067" name="Rectangle 3"/>
          <p:cNvSpPr>
            <a:spLocks noGrp="1" noChangeArrowheads="1"/>
          </p:cNvSpPr>
          <p:nvPr>
            <p:ph type="body" idx="1"/>
          </p:nvPr>
        </p:nvSpPr>
        <p:spPr>
          <a:xfrm>
            <a:off x="930246" y="4411246"/>
            <a:ext cx="5124509" cy="4176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11</a:t>
            </a:fld>
            <a:endParaRPr lang="en-GB" altLang="ja-JP"/>
          </a:p>
        </p:txBody>
      </p:sp>
    </p:spTree>
    <p:extLst>
      <p:ext uri="{BB962C8B-B14F-4D97-AF65-F5344CB8AC3E}">
        <p14:creationId xmlns:p14="http://schemas.microsoft.com/office/powerpoint/2010/main" val="121149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12</a:t>
            </a:fld>
            <a:endParaRPr lang="en-GB" altLang="ja-JP"/>
          </a:p>
        </p:txBody>
      </p:sp>
    </p:spTree>
    <p:extLst>
      <p:ext uri="{BB962C8B-B14F-4D97-AF65-F5344CB8AC3E}">
        <p14:creationId xmlns:p14="http://schemas.microsoft.com/office/powerpoint/2010/main" val="315184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13</a:t>
            </a:fld>
            <a:endParaRPr lang="en-GB" altLang="ja-JP"/>
          </a:p>
        </p:txBody>
      </p:sp>
    </p:spTree>
    <p:extLst>
      <p:ext uri="{BB962C8B-B14F-4D97-AF65-F5344CB8AC3E}">
        <p14:creationId xmlns:p14="http://schemas.microsoft.com/office/powerpoint/2010/main" val="1281754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14</a:t>
            </a:fld>
            <a:endParaRPr lang="en-GB" altLang="ja-JP"/>
          </a:p>
        </p:txBody>
      </p:sp>
    </p:spTree>
    <p:extLst>
      <p:ext uri="{BB962C8B-B14F-4D97-AF65-F5344CB8AC3E}">
        <p14:creationId xmlns:p14="http://schemas.microsoft.com/office/powerpoint/2010/main" val="1008527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15</a:t>
            </a:fld>
            <a:endParaRPr lang="en-GB" altLang="ja-JP"/>
          </a:p>
        </p:txBody>
      </p:sp>
    </p:spTree>
    <p:extLst>
      <p:ext uri="{BB962C8B-B14F-4D97-AF65-F5344CB8AC3E}">
        <p14:creationId xmlns:p14="http://schemas.microsoft.com/office/powerpoint/2010/main" val="3247275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16</a:t>
            </a:fld>
            <a:endParaRPr lang="en-GB" altLang="ja-JP"/>
          </a:p>
        </p:txBody>
      </p:sp>
    </p:spTree>
    <p:extLst>
      <p:ext uri="{BB962C8B-B14F-4D97-AF65-F5344CB8AC3E}">
        <p14:creationId xmlns:p14="http://schemas.microsoft.com/office/powerpoint/2010/main" val="91170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17</a:t>
            </a:fld>
            <a:endParaRPr lang="en-GB" altLang="ja-JP"/>
          </a:p>
        </p:txBody>
      </p:sp>
    </p:spTree>
    <p:extLst>
      <p:ext uri="{BB962C8B-B14F-4D97-AF65-F5344CB8AC3E}">
        <p14:creationId xmlns:p14="http://schemas.microsoft.com/office/powerpoint/2010/main" val="60004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18</a:t>
            </a:fld>
            <a:endParaRPr lang="en-GB" altLang="ja-JP"/>
          </a:p>
        </p:txBody>
      </p:sp>
    </p:spTree>
    <p:extLst>
      <p:ext uri="{BB962C8B-B14F-4D97-AF65-F5344CB8AC3E}">
        <p14:creationId xmlns:p14="http://schemas.microsoft.com/office/powerpoint/2010/main" val="62951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19</a:t>
            </a:fld>
            <a:endParaRPr lang="en-GB" altLang="ja-JP"/>
          </a:p>
        </p:txBody>
      </p:sp>
    </p:spTree>
    <p:extLst>
      <p:ext uri="{BB962C8B-B14F-4D97-AF65-F5344CB8AC3E}">
        <p14:creationId xmlns:p14="http://schemas.microsoft.com/office/powerpoint/2010/main" val="664162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20</a:t>
            </a:fld>
            <a:endParaRPr lang="en-GB" altLang="ja-JP"/>
          </a:p>
        </p:txBody>
      </p:sp>
    </p:spTree>
    <p:extLst>
      <p:ext uri="{BB962C8B-B14F-4D97-AF65-F5344CB8AC3E}">
        <p14:creationId xmlns:p14="http://schemas.microsoft.com/office/powerpoint/2010/main" val="163446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3</a:t>
            </a:fld>
            <a:endParaRPr lang="en-GB" altLang="ja-JP"/>
          </a:p>
        </p:txBody>
      </p:sp>
    </p:spTree>
    <p:extLst>
      <p:ext uri="{BB962C8B-B14F-4D97-AF65-F5344CB8AC3E}">
        <p14:creationId xmlns:p14="http://schemas.microsoft.com/office/powerpoint/2010/main" val="586460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21</a:t>
            </a:fld>
            <a:endParaRPr lang="en-GB" altLang="ja-JP"/>
          </a:p>
        </p:txBody>
      </p:sp>
    </p:spTree>
    <p:extLst>
      <p:ext uri="{BB962C8B-B14F-4D97-AF65-F5344CB8AC3E}">
        <p14:creationId xmlns:p14="http://schemas.microsoft.com/office/powerpoint/2010/main" val="965318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22</a:t>
            </a:fld>
            <a:endParaRPr lang="en-GB" altLang="ja-JP"/>
          </a:p>
        </p:txBody>
      </p:sp>
    </p:spTree>
    <p:extLst>
      <p:ext uri="{BB962C8B-B14F-4D97-AF65-F5344CB8AC3E}">
        <p14:creationId xmlns:p14="http://schemas.microsoft.com/office/powerpoint/2010/main" val="158524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23</a:t>
            </a:fld>
            <a:endParaRPr lang="en-GB" altLang="ja-JP"/>
          </a:p>
        </p:txBody>
      </p:sp>
    </p:spTree>
    <p:extLst>
      <p:ext uri="{BB962C8B-B14F-4D97-AF65-F5344CB8AC3E}">
        <p14:creationId xmlns:p14="http://schemas.microsoft.com/office/powerpoint/2010/main" val="455682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24</a:t>
            </a:fld>
            <a:endParaRPr lang="en-GB" altLang="ja-JP"/>
          </a:p>
        </p:txBody>
      </p:sp>
    </p:spTree>
    <p:extLst>
      <p:ext uri="{BB962C8B-B14F-4D97-AF65-F5344CB8AC3E}">
        <p14:creationId xmlns:p14="http://schemas.microsoft.com/office/powerpoint/2010/main" val="3871840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25</a:t>
            </a:fld>
            <a:endParaRPr lang="en-GB" altLang="ja-JP"/>
          </a:p>
        </p:txBody>
      </p:sp>
    </p:spTree>
    <p:extLst>
      <p:ext uri="{BB962C8B-B14F-4D97-AF65-F5344CB8AC3E}">
        <p14:creationId xmlns:p14="http://schemas.microsoft.com/office/powerpoint/2010/main" val="221727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26</a:t>
            </a:fld>
            <a:endParaRPr lang="en-GB" altLang="ja-JP"/>
          </a:p>
        </p:txBody>
      </p:sp>
    </p:spTree>
    <p:extLst>
      <p:ext uri="{BB962C8B-B14F-4D97-AF65-F5344CB8AC3E}">
        <p14:creationId xmlns:p14="http://schemas.microsoft.com/office/powerpoint/2010/main" val="4029778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27</a:t>
            </a:fld>
            <a:endParaRPr lang="en-GB" altLang="ja-JP"/>
          </a:p>
        </p:txBody>
      </p:sp>
    </p:spTree>
    <p:extLst>
      <p:ext uri="{BB962C8B-B14F-4D97-AF65-F5344CB8AC3E}">
        <p14:creationId xmlns:p14="http://schemas.microsoft.com/office/powerpoint/2010/main" val="3425501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28</a:t>
            </a:fld>
            <a:endParaRPr lang="en-GB" altLang="ja-JP"/>
          </a:p>
        </p:txBody>
      </p:sp>
    </p:spTree>
    <p:extLst>
      <p:ext uri="{BB962C8B-B14F-4D97-AF65-F5344CB8AC3E}">
        <p14:creationId xmlns:p14="http://schemas.microsoft.com/office/powerpoint/2010/main" val="2326908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29</a:t>
            </a:fld>
            <a:endParaRPr lang="en-GB" altLang="ja-JP"/>
          </a:p>
        </p:txBody>
      </p:sp>
    </p:spTree>
    <p:extLst>
      <p:ext uri="{BB962C8B-B14F-4D97-AF65-F5344CB8AC3E}">
        <p14:creationId xmlns:p14="http://schemas.microsoft.com/office/powerpoint/2010/main" val="2629784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a:t>Presentation title</a:t>
            </a:r>
            <a:endParaRPr lang="en-GB" dirty="0"/>
          </a:p>
        </p:txBody>
      </p:sp>
    </p:spTree>
    <p:extLst>
      <p:ext uri="{BB962C8B-B14F-4D97-AF65-F5344CB8AC3E}">
        <p14:creationId xmlns:p14="http://schemas.microsoft.com/office/powerpoint/2010/main" val="424721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4</a:t>
            </a:fld>
            <a:endParaRPr lang="en-GB" altLang="ja-JP"/>
          </a:p>
        </p:txBody>
      </p:sp>
    </p:spTree>
    <p:extLst>
      <p:ext uri="{BB962C8B-B14F-4D97-AF65-F5344CB8AC3E}">
        <p14:creationId xmlns:p14="http://schemas.microsoft.com/office/powerpoint/2010/main" val="215935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600" dirty="0">
                <a:effectLst/>
                <a:latin typeface="Calibri" panose="020F0502020204030204" pitchFamily="34" charset="0"/>
                <a:ea typeface="SimSun" panose="02010600030101010101" pitchFamily="2" charset="-122"/>
                <a:cs typeface="Times New Roman" panose="02020603050405020304" pitchFamily="18" charset="0"/>
              </a:rPr>
              <a:t> </a:t>
            </a:r>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5</a:t>
            </a:fld>
            <a:endParaRPr lang="en-GB" altLang="ja-JP"/>
          </a:p>
        </p:txBody>
      </p:sp>
    </p:spTree>
    <p:extLst>
      <p:ext uri="{BB962C8B-B14F-4D97-AF65-F5344CB8AC3E}">
        <p14:creationId xmlns:p14="http://schemas.microsoft.com/office/powerpoint/2010/main" val="124189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6</a:t>
            </a:fld>
            <a:endParaRPr lang="en-GB" altLang="ja-JP"/>
          </a:p>
        </p:txBody>
      </p:sp>
    </p:spTree>
    <p:extLst>
      <p:ext uri="{BB962C8B-B14F-4D97-AF65-F5344CB8AC3E}">
        <p14:creationId xmlns:p14="http://schemas.microsoft.com/office/powerpoint/2010/main" val="289947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7</a:t>
            </a:fld>
            <a:endParaRPr lang="en-GB" altLang="ja-JP"/>
          </a:p>
        </p:txBody>
      </p:sp>
    </p:spTree>
    <p:extLst>
      <p:ext uri="{BB962C8B-B14F-4D97-AF65-F5344CB8AC3E}">
        <p14:creationId xmlns:p14="http://schemas.microsoft.com/office/powerpoint/2010/main" val="96064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8</a:t>
            </a:fld>
            <a:endParaRPr lang="en-GB" altLang="ja-JP"/>
          </a:p>
        </p:txBody>
      </p:sp>
    </p:spTree>
    <p:extLst>
      <p:ext uri="{BB962C8B-B14F-4D97-AF65-F5344CB8AC3E}">
        <p14:creationId xmlns:p14="http://schemas.microsoft.com/office/powerpoint/2010/main" val="46234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9</a:t>
            </a:fld>
            <a:endParaRPr lang="en-GB" altLang="ja-JP"/>
          </a:p>
        </p:txBody>
      </p:sp>
    </p:spTree>
    <p:extLst>
      <p:ext uri="{BB962C8B-B14F-4D97-AF65-F5344CB8AC3E}">
        <p14:creationId xmlns:p14="http://schemas.microsoft.com/office/powerpoint/2010/main" val="360249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3E384F-D37A-4F2A-97CD-72DBD6AF72C8}" type="slidenum">
              <a:rPr lang="en-GB" altLang="ja-JP" smtClean="0"/>
              <a:pPr/>
              <a:t>10</a:t>
            </a:fld>
            <a:endParaRPr lang="en-GB" altLang="ja-JP"/>
          </a:p>
        </p:txBody>
      </p:sp>
    </p:spTree>
    <p:extLst>
      <p:ext uri="{BB962C8B-B14F-4D97-AF65-F5344CB8AC3E}">
        <p14:creationId xmlns:p14="http://schemas.microsoft.com/office/powerpoint/2010/main" val="1651488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8913"/>
            <a:ext cx="8240713" cy="593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ltLang="ja-JP"/>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ltLang="ja-JP"/>
          </a:p>
        </p:txBody>
      </p:sp>
      <p:sp>
        <p:nvSpPr>
          <p:cNvPr id="5" name="Rectangle 6"/>
          <p:cNvSpPr>
            <a:spLocks noGrp="1" noChangeArrowheads="1"/>
          </p:cNvSpPr>
          <p:nvPr>
            <p:ph type="sldNum" sz="quarter" idx="12"/>
          </p:nvPr>
        </p:nvSpPr>
        <p:spPr>
          <a:ln/>
        </p:spPr>
        <p:txBody>
          <a:bodyPr/>
          <a:lstStyle>
            <a:lvl1pPr>
              <a:defRPr/>
            </a:lvl1pPr>
          </a:lstStyle>
          <a:p>
            <a:pPr>
              <a:defRPr/>
            </a:pPr>
            <a:fld id="{E7C15867-3AA5-4702-A1BB-0A348BF23B21}" type="slidenum">
              <a:rPr lang="ja-JP" altLang="en-GB"/>
              <a:pPr>
                <a:defRPr/>
              </a:pPr>
              <a:t>‹#›</a:t>
            </a:fld>
            <a:endParaRPr lang="en-GB" altLang="ja-JP"/>
          </a:p>
        </p:txBody>
      </p:sp>
    </p:spTree>
    <p:extLst>
      <p:ext uri="{BB962C8B-B14F-4D97-AF65-F5344CB8AC3E}">
        <p14:creationId xmlns:p14="http://schemas.microsoft.com/office/powerpoint/2010/main" val="1493208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9" name="Picture 42" descr="unfccc-letter-es-e-heade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Lst>
  <p:hf hdr="0" ftr="0" dt="0"/>
  <p:txStyles>
    <p:titleStyle>
      <a:lvl1pPr algn="l" rtl="0" eaLnBrk="1" fontAlgn="base" hangingPunct="1">
        <a:lnSpc>
          <a:spcPts val="1500"/>
        </a:lnSpc>
        <a:spcBef>
          <a:spcPct val="0"/>
        </a:spcBef>
        <a:spcAft>
          <a:spcPct val="0"/>
        </a:spcAft>
        <a:defRPr sz="28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8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8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8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8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8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nggip.iges.or.jp/mail" TargetMode="External"/><Relationship Id="rId2" Type="http://schemas.openxmlformats.org/officeDocument/2006/relationships/hyperlink" Target="http://www.ipcc.ch/pdf/ipcc-principles/ipcc-principles-appendix-a-final.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ipcc.ch/home_disclaimer.shtml" TargetMode="External"/><Relationship Id="rId4" Type="http://schemas.openxmlformats.org/officeDocument/2006/relationships/hyperlink" Target="http://www.ipcc.ch/home_copyright.s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1343025"/>
            <a:ext cx="8258175" cy="1439863"/>
          </a:xfrm>
        </p:spPr>
        <p:txBody>
          <a:bodyPr/>
          <a:lstStyle/>
          <a:p>
            <a:pPr eaLnBrk="1" hangingPunct="1"/>
            <a:r>
              <a:rPr lang="de-DE" altLang="de-DE" sz="3000"/>
              <a:t>      </a:t>
            </a:r>
          </a:p>
        </p:txBody>
      </p:sp>
      <p:sp>
        <p:nvSpPr>
          <p:cNvPr id="7" name="Subtitle 2"/>
          <p:cNvSpPr txBox="1">
            <a:spLocks/>
          </p:cNvSpPr>
          <p:nvPr/>
        </p:nvSpPr>
        <p:spPr bwMode="auto">
          <a:xfrm>
            <a:off x="611560" y="2492896"/>
            <a:ext cx="417243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marL="0" indent="0" algn="l" rtl="0" eaLnBrk="0" fontAlgn="base" hangingPunct="0">
              <a:lnSpc>
                <a:spcPts val="2400"/>
              </a:lnSpc>
              <a:spcBef>
                <a:spcPct val="0"/>
              </a:spcBef>
              <a:spcAft>
                <a:spcPct val="0"/>
              </a:spcAft>
              <a:buClr>
                <a:schemeClr val="tx1"/>
              </a:buClr>
              <a:buFontTx/>
              <a:buNone/>
              <a:defRPr sz="1500">
                <a:solidFill>
                  <a:schemeClr val="bg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a:lnSpc>
                <a:spcPts val="3500"/>
              </a:lnSpc>
              <a:defRPr/>
            </a:pPr>
            <a:r>
              <a:rPr lang="en-IE" sz="3200" b="1" kern="0" dirty="0"/>
              <a:t>Approaches to </a:t>
            </a:r>
          </a:p>
          <a:p>
            <a:pPr>
              <a:lnSpc>
                <a:spcPts val="3500"/>
              </a:lnSpc>
              <a:defRPr/>
            </a:pPr>
            <a:r>
              <a:rPr lang="en-IE" sz="3200" b="1" kern="0" dirty="0"/>
              <a:t>Data Collection</a:t>
            </a:r>
            <a:endParaRPr lang="de-DE" sz="3200" b="1" kern="0" dirty="0"/>
          </a:p>
        </p:txBody>
      </p:sp>
      <p:pic>
        <p:nvPicPr>
          <p:cNvPr id="61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268413"/>
            <a:ext cx="4394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8"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99297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384"/>
            <a:ext cx="8352928" cy="957532"/>
          </a:xfrm>
        </p:spPr>
        <p:txBody>
          <a:bodyPr/>
          <a:lstStyle/>
          <a:p>
            <a:pPr>
              <a:lnSpc>
                <a:spcPct val="120000"/>
              </a:lnSpc>
            </a:pPr>
            <a:r>
              <a:rPr lang="en-US" altLang="ja-JP" sz="2000" dirty="0"/>
              <a:t>Collection of data: General guidance to gathering existing data </a:t>
            </a:r>
            <a:br>
              <a:rPr lang="en-US" altLang="ja-JP" sz="2000" dirty="0"/>
            </a:br>
            <a:r>
              <a:rPr lang="en-US" altLang="ja-JP" sz="2000" dirty="0"/>
              <a:t>- National versus International data</a:t>
            </a:r>
            <a:endParaRPr lang="en-GB" sz="2000" dirty="0"/>
          </a:p>
        </p:txBody>
      </p:sp>
      <p:sp>
        <p:nvSpPr>
          <p:cNvPr id="18" name="Rounded Rectangle 17"/>
          <p:cNvSpPr/>
          <p:nvPr/>
        </p:nvSpPr>
        <p:spPr>
          <a:xfrm>
            <a:off x="293298" y="1190445"/>
            <a:ext cx="8393502" cy="707366"/>
          </a:xfrm>
          <a:prstGeom prst="roundRect">
            <a:avLst/>
          </a:prstGeom>
          <a:solidFill>
            <a:schemeClr val="bg1">
              <a:lumMod val="95000"/>
            </a:schemeClr>
          </a:solidFill>
          <a:ln w="42500" cap="flat" cmpd="sng" algn="ctr">
            <a:solidFill>
              <a:schemeClr val="tx2">
                <a:lumMod val="75000"/>
              </a:schemeClr>
            </a:solidFill>
            <a:prstDash val="solid"/>
          </a:ln>
          <a:effectLst/>
        </p:spPr>
        <p:txBody>
          <a:bodyPr rtlCol="0" anchor="ctr"/>
          <a:lstStyle/>
          <a:p>
            <a:pPr marL="0" marR="0" lvl="0" indent="0" defTabSz="914400" eaLnBrk="1" fontAlgn="auto" latinLnBrk="0" hangingPunct="1">
              <a:lnSpc>
                <a:spcPct val="100000"/>
              </a:lnSpc>
              <a:spcBef>
                <a:spcPct val="20000"/>
              </a:spcBef>
              <a:spcAft>
                <a:spcPts val="0"/>
              </a:spcAft>
              <a:buClrTx/>
              <a:buSzTx/>
              <a:buFontTx/>
              <a:buNone/>
              <a:tabLst/>
              <a:defRPr/>
            </a:pPr>
            <a:r>
              <a:rPr kumimoji="1" lang="en-US" altLang="ja-JP" sz="2400" b="0" i="0" u="none" strike="noStrike" kern="0" cap="none" spc="0" normalizeH="0" baseline="0" noProof="0" dirty="0">
                <a:ln>
                  <a:noFill/>
                </a:ln>
                <a:solidFill>
                  <a:schemeClr val="tx2"/>
                </a:solidFill>
                <a:effectLst/>
                <a:uLnTx/>
                <a:uFillTx/>
                <a:latin typeface="+mj-lt"/>
                <a:ea typeface="ＭＳ Ｐゴシック" pitchFamily="34" charset="-128"/>
                <a:cs typeface="+mn-cs"/>
              </a:rPr>
              <a:t>Choosing between published national and international data</a:t>
            </a:r>
          </a:p>
        </p:txBody>
      </p:sp>
      <p:sp>
        <p:nvSpPr>
          <p:cNvPr id="19" name="Rounded Rectangle 18"/>
          <p:cNvSpPr/>
          <p:nvPr/>
        </p:nvSpPr>
        <p:spPr>
          <a:xfrm>
            <a:off x="293298" y="2780928"/>
            <a:ext cx="3861274" cy="2320506"/>
          </a:xfrm>
          <a:prstGeom prst="roundRect">
            <a:avLst/>
          </a:prstGeom>
          <a:solidFill>
            <a:schemeClr val="bg1">
              <a:lumMod val="95000"/>
            </a:schemeClr>
          </a:solidFill>
          <a:ln w="42500" cap="flat" cmpd="sng" algn="ctr">
            <a:solidFill>
              <a:schemeClr val="tx2">
                <a:lumMod val="75000"/>
              </a:scheme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800" b="1" i="0" u="none" strike="noStrike" kern="0" cap="none" spc="0" normalizeH="0" baseline="0" noProof="0" dirty="0">
                <a:ln>
                  <a:noFill/>
                </a:ln>
                <a:solidFill>
                  <a:schemeClr val="tx2"/>
                </a:solidFill>
                <a:effectLst/>
                <a:uLnTx/>
                <a:uFillTx/>
                <a:latin typeface="+mj-lt"/>
                <a:ea typeface="+mn-ea"/>
                <a:cs typeface="+mn-cs"/>
              </a:rPr>
              <a:t>NATIONAL Data</a:t>
            </a:r>
            <a:r>
              <a:rPr kumimoji="0" lang="en-GB" sz="1800" b="0" i="0" u="none" strike="noStrike" kern="0" cap="none" spc="0" normalizeH="0" baseline="0" noProof="0" dirty="0">
                <a:ln>
                  <a:noFill/>
                </a:ln>
                <a:solidFill>
                  <a:schemeClr val="tx2"/>
                </a:solidFill>
                <a:effectLst/>
                <a:uLnTx/>
                <a:uFillTx/>
                <a:latin typeface="+mj-lt"/>
                <a:ea typeface="+mn-ea"/>
                <a:cs typeface="+mn-cs"/>
              </a:rPr>
              <a: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dirty="0">
                <a:ln>
                  <a:noFill/>
                </a:ln>
                <a:solidFill>
                  <a:schemeClr val="tx2"/>
                </a:solidFill>
                <a:effectLst/>
                <a:uLnTx/>
                <a:uFillTx/>
                <a:latin typeface="+mj-lt"/>
                <a:ea typeface="+mn-ea"/>
                <a:cs typeface="+mn-cs"/>
              </a:rPr>
              <a:t>Preferable to use national data since sources are typically more up to date and provide better links to the originators of data</a:t>
            </a:r>
          </a:p>
        </p:txBody>
      </p:sp>
      <p:sp>
        <p:nvSpPr>
          <p:cNvPr id="20" name="Rounded Rectangle 19"/>
          <p:cNvSpPr/>
          <p:nvPr/>
        </p:nvSpPr>
        <p:spPr>
          <a:xfrm>
            <a:off x="4490049" y="2780928"/>
            <a:ext cx="4192437" cy="2294626"/>
          </a:xfrm>
          <a:prstGeom prst="roundRect">
            <a:avLst/>
          </a:prstGeom>
          <a:solidFill>
            <a:schemeClr val="bg1">
              <a:lumMod val="95000"/>
            </a:schemeClr>
          </a:solidFill>
          <a:ln w="42500" cap="flat" cmpd="sng" algn="ctr">
            <a:solidFill>
              <a:schemeClr val="tx2">
                <a:lumMod val="75000"/>
              </a:scheme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800" b="1" i="0" u="none" strike="noStrike" kern="0" cap="none" spc="0" normalizeH="0" baseline="0" noProof="0" dirty="0">
                <a:ln>
                  <a:noFill/>
                </a:ln>
                <a:solidFill>
                  <a:schemeClr val="tx2"/>
                </a:solidFill>
                <a:effectLst/>
                <a:uLnTx/>
                <a:uFillTx/>
                <a:latin typeface="+mj-lt"/>
                <a:ea typeface="+mn-ea"/>
                <a:cs typeface="+mn-cs"/>
              </a:rPr>
              <a:t>INTERNATIONAL Data</a:t>
            </a:r>
            <a:r>
              <a:rPr kumimoji="0" lang="en-GB" sz="1800" b="0" i="0" u="none" strike="noStrike" kern="0" cap="none" spc="0" normalizeH="0" baseline="0" noProof="0" dirty="0">
                <a:ln>
                  <a:noFill/>
                </a:ln>
                <a:solidFill>
                  <a:schemeClr val="tx2"/>
                </a:solidFill>
                <a:effectLst/>
                <a:uLnTx/>
                <a:uFillTx/>
                <a:latin typeface="+mj-lt"/>
                <a:ea typeface="+mn-ea"/>
                <a:cs typeface="+mn-cs"/>
              </a:rPr>
              <a: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dirty="0">
                <a:ln>
                  <a:noFill/>
                </a:ln>
                <a:solidFill>
                  <a:schemeClr val="tx2"/>
                </a:solidFill>
                <a:effectLst/>
                <a:uLnTx/>
                <a:uFillTx/>
                <a:latin typeface="+mj-lt"/>
                <a:ea typeface="+mn-ea"/>
                <a:cs typeface="+mn-cs"/>
              </a:rPr>
              <a:t>Often international data have undergone additional checking and verification and may rely on nationally-derived data; adjusted to increase consistency</a:t>
            </a:r>
          </a:p>
        </p:txBody>
      </p:sp>
      <p:sp>
        <p:nvSpPr>
          <p:cNvPr id="21" name="Down Arrow 20"/>
          <p:cNvSpPr/>
          <p:nvPr/>
        </p:nvSpPr>
        <p:spPr>
          <a:xfrm>
            <a:off x="6588224" y="1980067"/>
            <a:ext cx="72565" cy="738983"/>
          </a:xfrm>
          <a:prstGeom prst="downArrow">
            <a:avLst/>
          </a:prstGeom>
          <a:solidFill>
            <a:srgbClr val="BBE0E3"/>
          </a:solidFill>
          <a:ln w="425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mj-lt"/>
              <a:ea typeface="+mn-ea"/>
              <a:cs typeface="+mn-cs"/>
            </a:endParaRPr>
          </a:p>
        </p:txBody>
      </p:sp>
      <p:sp>
        <p:nvSpPr>
          <p:cNvPr id="22" name="Down Arrow 21"/>
          <p:cNvSpPr/>
          <p:nvPr/>
        </p:nvSpPr>
        <p:spPr>
          <a:xfrm>
            <a:off x="2223935" y="1980067"/>
            <a:ext cx="51759" cy="707366"/>
          </a:xfrm>
          <a:prstGeom prst="downArrow">
            <a:avLst/>
          </a:prstGeom>
          <a:solidFill>
            <a:srgbClr val="BBE0E3"/>
          </a:solidFill>
          <a:ln w="425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mj-lt"/>
              <a:ea typeface="+mn-ea"/>
              <a:cs typeface="+mn-cs"/>
            </a:endParaRPr>
          </a:p>
        </p:txBody>
      </p:sp>
      <p:sp>
        <p:nvSpPr>
          <p:cNvPr id="23" name="Rounded Rectangle 22"/>
          <p:cNvSpPr/>
          <p:nvPr/>
        </p:nvSpPr>
        <p:spPr>
          <a:xfrm>
            <a:off x="293298" y="5262544"/>
            <a:ext cx="8389188" cy="724619"/>
          </a:xfrm>
          <a:prstGeom prst="roundRect">
            <a:avLst/>
          </a:prstGeom>
          <a:solidFill>
            <a:schemeClr val="bg1">
              <a:lumMod val="95000"/>
            </a:schemeClr>
          </a:solidFill>
          <a:ln w="42500" cap="flat" cmpd="sng" algn="ctr">
            <a:solidFill>
              <a:schemeClr val="tx2">
                <a:lumMod val="75000"/>
              </a:scheme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dirty="0">
                <a:ln>
                  <a:noFill/>
                </a:ln>
                <a:solidFill>
                  <a:schemeClr val="tx2"/>
                </a:solidFill>
                <a:effectLst/>
                <a:uLnTx/>
                <a:uFillTx/>
                <a:latin typeface="+mj-lt"/>
                <a:ea typeface="+mn-ea"/>
                <a:cs typeface="+mn-cs"/>
              </a:rPr>
              <a:t>Cross-checking between data sets can help assess completeness and identify problems</a:t>
            </a:r>
          </a:p>
        </p:txBody>
      </p:sp>
      <p:sp>
        <p:nvSpPr>
          <p:cNvPr id="9" name="Rectangle 8"/>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10</a:t>
            </a:fld>
            <a:endParaRPr lang="en-US" dirty="0"/>
          </a:p>
        </p:txBody>
      </p:sp>
      <p:sp>
        <p:nvSpPr>
          <p:cNvPr id="10"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1"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59959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8598079" cy="836712"/>
          </a:xfrm>
        </p:spPr>
        <p:txBody>
          <a:bodyPr/>
          <a:lstStyle/>
          <a:p>
            <a:pPr>
              <a:lnSpc>
                <a:spcPct val="120000"/>
              </a:lnSpc>
            </a:pPr>
            <a:r>
              <a:rPr lang="en-US" altLang="ja-JP" sz="2200" dirty="0"/>
              <a:t>Collection of data: General guidance to gathering existing data- Surrogate data</a:t>
            </a:r>
            <a:endParaRPr lang="en-GB" sz="2200" dirty="0"/>
          </a:p>
        </p:txBody>
      </p:sp>
      <p:grpSp>
        <p:nvGrpSpPr>
          <p:cNvPr id="4" name="Group 3"/>
          <p:cNvGrpSpPr/>
          <p:nvPr/>
        </p:nvGrpSpPr>
        <p:grpSpPr>
          <a:xfrm>
            <a:off x="323528" y="836713"/>
            <a:ext cx="8566092" cy="5256583"/>
            <a:chOff x="323528" y="836713"/>
            <a:chExt cx="8566092" cy="5256583"/>
          </a:xfrm>
          <a:solidFill>
            <a:schemeClr val="bg1">
              <a:lumMod val="95000"/>
            </a:schemeClr>
          </a:solidFill>
        </p:grpSpPr>
        <p:sp>
          <p:nvSpPr>
            <p:cNvPr id="8" name="Freeform 7"/>
            <p:cNvSpPr/>
            <p:nvPr/>
          </p:nvSpPr>
          <p:spPr>
            <a:xfrm>
              <a:off x="323528" y="836713"/>
              <a:ext cx="2877460" cy="52565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p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14300" tIns="1108710" rIns="114300" bIns="1108710" numCol="1" spcCol="1270" anchor="t" anchorCtr="0">
              <a:noAutofit/>
            </a:bodyPr>
            <a:lstStyle/>
            <a:p>
              <a:pPr lvl="0" algn="l" defTabSz="800100">
                <a:lnSpc>
                  <a:spcPct val="90000"/>
                </a:lnSpc>
                <a:spcBef>
                  <a:spcPct val="0"/>
                </a:spcBef>
                <a:spcAft>
                  <a:spcPct val="35000"/>
                </a:spcAft>
              </a:pPr>
              <a:r>
                <a:rPr lang="en-GB" sz="1800" b="1" kern="1200" dirty="0">
                  <a:solidFill>
                    <a:schemeClr val="tx2"/>
                  </a:solidFill>
                  <a:latin typeface="+mj-lt"/>
                  <a:ea typeface="+mn-ea"/>
                  <a:cs typeface="+mn-cs"/>
                </a:rPr>
                <a:t>When to use and what  is Surrogate data?</a:t>
              </a:r>
            </a:p>
            <a:p>
              <a:pPr marL="171450" lvl="1" indent="-171450" algn="l" defTabSz="711200">
                <a:lnSpc>
                  <a:spcPct val="90000"/>
                </a:lnSpc>
                <a:spcBef>
                  <a:spcPct val="0"/>
                </a:spcBef>
                <a:spcAft>
                  <a:spcPct val="15000"/>
                </a:spcAft>
                <a:buChar char="••"/>
              </a:pPr>
              <a:r>
                <a:rPr lang="en-GB" sz="1600" kern="1200" dirty="0">
                  <a:solidFill>
                    <a:schemeClr val="tx2"/>
                  </a:solidFill>
                  <a:latin typeface="+mj-lt"/>
                  <a:ea typeface="+mn-ea"/>
                  <a:cs typeface="+mn-cs"/>
                </a:rPr>
                <a:t>In some cases, directly applicable data may be unavailable or have gaps (e.g., if survey and sampling programmes may be infrequent).</a:t>
              </a:r>
            </a:p>
            <a:p>
              <a:pPr marL="171450" lvl="1" indent="-171450" algn="l" defTabSz="711200">
                <a:lnSpc>
                  <a:spcPct val="90000"/>
                </a:lnSpc>
                <a:spcBef>
                  <a:spcPct val="0"/>
                </a:spcBef>
                <a:spcAft>
                  <a:spcPct val="15000"/>
                </a:spcAft>
                <a:buChar char="••"/>
              </a:pPr>
              <a:r>
                <a:rPr lang="en-GB" sz="1600" kern="1200" dirty="0">
                  <a:solidFill>
                    <a:schemeClr val="tx2"/>
                  </a:solidFill>
                  <a:latin typeface="+mj-lt"/>
                  <a:ea typeface="+mn-ea"/>
                  <a:cs typeface="+mn-cs"/>
                </a:rPr>
                <a:t>surrogate data –   alternative data that have a correlation with the data that they are replacing should be physically and statistically related to the facility emissions</a:t>
              </a:r>
              <a:r>
                <a:rPr lang="en-GB" sz="1800" kern="1200" dirty="0">
                  <a:solidFill>
                    <a:schemeClr val="tx2"/>
                  </a:solidFill>
                  <a:latin typeface="+mj-lt"/>
                  <a:ea typeface="+mn-ea"/>
                  <a:cs typeface="+mn-cs"/>
                </a:rPr>
                <a:t>:</a:t>
              </a:r>
            </a:p>
            <a:p>
              <a:pPr marL="171450" lvl="1" indent="-171450" algn="l" defTabSz="800100">
                <a:lnSpc>
                  <a:spcPct val="90000"/>
                </a:lnSpc>
                <a:spcBef>
                  <a:spcPct val="0"/>
                </a:spcBef>
                <a:spcAft>
                  <a:spcPct val="15000"/>
                </a:spcAft>
                <a:buChar char="••"/>
              </a:pPr>
              <a:endParaRPr lang="en-GB" sz="1800" kern="1200" dirty="0">
                <a:solidFill>
                  <a:schemeClr val="tx2"/>
                </a:solidFill>
                <a:latin typeface="+mj-lt"/>
                <a:ea typeface="+mn-ea"/>
                <a:cs typeface="+mn-cs"/>
              </a:endParaRPr>
            </a:p>
          </p:txBody>
        </p:sp>
        <p:sp>
          <p:nvSpPr>
            <p:cNvPr id="9" name="Freeform 8"/>
            <p:cNvSpPr/>
            <p:nvPr/>
          </p:nvSpPr>
          <p:spPr>
            <a:xfrm>
              <a:off x="3272996" y="836713"/>
              <a:ext cx="2623972" cy="52565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p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14301" tIns="1108710" rIns="114300" bIns="1108710" numCol="1" spcCol="1270" anchor="ctr" anchorCtr="0">
              <a:noAutofit/>
            </a:bodyPr>
            <a:lstStyle/>
            <a:p>
              <a:pPr lvl="0" algn="ctr" defTabSz="800100">
                <a:lnSpc>
                  <a:spcPct val="90000"/>
                </a:lnSpc>
                <a:spcBef>
                  <a:spcPct val="0"/>
                </a:spcBef>
                <a:spcAft>
                  <a:spcPct val="35000"/>
                </a:spcAft>
              </a:pPr>
              <a:r>
                <a:rPr lang="en-GB" altLang="zh-CN" sz="1800" b="1" kern="1200" dirty="0">
                  <a:solidFill>
                    <a:schemeClr val="tx2"/>
                  </a:solidFill>
                  <a:latin typeface="+mj-lt"/>
                  <a:ea typeface="SimSun" pitchFamily="2" charset="-122"/>
                  <a:cs typeface="+mn-cs"/>
                </a:rPr>
                <a:t>What is Good Practice?:</a:t>
              </a:r>
            </a:p>
            <a:p>
              <a:pPr lvl="0" algn="ctr" defTabSz="800100">
                <a:lnSpc>
                  <a:spcPct val="90000"/>
                </a:lnSpc>
                <a:spcBef>
                  <a:spcPct val="0"/>
                </a:spcBef>
                <a:spcAft>
                  <a:spcPct val="35000"/>
                </a:spcAft>
              </a:pPr>
              <a:r>
                <a:rPr lang="en-GB" altLang="zh-CN" sz="1600" kern="1200" dirty="0">
                  <a:solidFill>
                    <a:schemeClr val="tx2"/>
                  </a:solidFill>
                  <a:latin typeface="+mj-lt"/>
                  <a:ea typeface="SimSun" pitchFamily="2" charset="-122"/>
                  <a:cs typeface="+mn-cs"/>
                </a:rPr>
                <a:t>When using surrogate data to estimate emissions or removals, it is </a:t>
              </a:r>
              <a:r>
                <a:rPr lang="en-GB" altLang="zh-CN" sz="1600" b="1" kern="1200" dirty="0">
                  <a:solidFill>
                    <a:schemeClr val="tx2"/>
                  </a:solidFill>
                  <a:latin typeface="+mj-lt"/>
                  <a:ea typeface="SimSun" pitchFamily="2" charset="-122"/>
                  <a:cs typeface="+mn-cs"/>
                </a:rPr>
                <a:t>good practice</a:t>
              </a:r>
              <a:r>
                <a:rPr lang="en-GB" altLang="zh-CN" sz="1600" kern="1200" dirty="0">
                  <a:solidFill>
                    <a:schemeClr val="tx2"/>
                  </a:solidFill>
                  <a:latin typeface="+mj-lt"/>
                  <a:ea typeface="SimSun" pitchFamily="2" charset="-122"/>
                  <a:cs typeface="+mn-cs"/>
                </a:rPr>
                <a:t> for countries to perform the following steps:</a:t>
              </a:r>
              <a:endParaRPr lang="en-GB" sz="1600" kern="1200" dirty="0">
                <a:solidFill>
                  <a:schemeClr val="tx2"/>
                </a:solidFill>
                <a:latin typeface="+mj-lt"/>
                <a:cs typeface="+mn-cs"/>
              </a:endParaRPr>
            </a:p>
          </p:txBody>
        </p:sp>
        <p:sp>
          <p:nvSpPr>
            <p:cNvPr id="10" name="Freeform 9"/>
            <p:cNvSpPr/>
            <p:nvPr/>
          </p:nvSpPr>
          <p:spPr>
            <a:xfrm>
              <a:off x="6012160" y="836713"/>
              <a:ext cx="2877460" cy="52565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p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1600" tIns="1108710" rIns="101600" bIns="1108710" numCol="1" spcCol="1270" anchor="ctr" anchorCtr="0">
              <a:noAutofit/>
            </a:bodyPr>
            <a:lstStyle/>
            <a:p>
              <a:pPr lvl="0" algn="ctr" defTabSz="711200">
                <a:lnSpc>
                  <a:spcPct val="90000"/>
                </a:lnSpc>
                <a:spcBef>
                  <a:spcPct val="0"/>
                </a:spcBef>
                <a:spcAft>
                  <a:spcPct val="35000"/>
                </a:spcAft>
              </a:pPr>
              <a:r>
                <a:rPr lang="en-GB" altLang="zh-CN" sz="1600" kern="1200" dirty="0">
                  <a:solidFill>
                    <a:schemeClr val="tx2"/>
                  </a:solidFill>
                  <a:latin typeface="+mj-lt"/>
                  <a:ea typeface="SimSun" pitchFamily="2" charset="-122"/>
                  <a:cs typeface="+mn-cs"/>
                </a:rPr>
                <a:t>1) Confirm and document the physical relationship between emissions/removals and the surrogate activity data. </a:t>
              </a:r>
            </a:p>
            <a:p>
              <a:pPr lvl="0" algn="ctr" defTabSz="711200">
                <a:lnSpc>
                  <a:spcPct val="90000"/>
                </a:lnSpc>
                <a:spcBef>
                  <a:spcPct val="0"/>
                </a:spcBef>
                <a:spcAft>
                  <a:spcPct val="35000"/>
                </a:spcAft>
              </a:pPr>
              <a:r>
                <a:rPr lang="en-GB" altLang="zh-CN" sz="1600" kern="1200" dirty="0">
                  <a:solidFill>
                    <a:schemeClr val="tx2"/>
                  </a:solidFill>
                  <a:latin typeface="+mj-lt"/>
                  <a:ea typeface="SimSun" pitchFamily="2" charset="-122"/>
                  <a:cs typeface="+mn-cs"/>
                </a:rPr>
                <a:t>2) Confirm and document a statistically significant correlation between emissions/removals and the surrogate activity data. </a:t>
              </a:r>
            </a:p>
            <a:p>
              <a:pPr lvl="0" algn="ctr" defTabSz="711200">
                <a:lnSpc>
                  <a:spcPct val="90000"/>
                </a:lnSpc>
                <a:spcBef>
                  <a:spcPct val="0"/>
                </a:spcBef>
                <a:spcAft>
                  <a:spcPct val="35000"/>
                </a:spcAft>
              </a:pPr>
              <a:r>
                <a:rPr lang="en-GB" altLang="zh-CN" sz="1600" kern="1200" dirty="0">
                  <a:solidFill>
                    <a:schemeClr val="tx2"/>
                  </a:solidFill>
                  <a:latin typeface="+mj-lt"/>
                  <a:ea typeface="SimSun" pitchFamily="2" charset="-122"/>
                  <a:cs typeface="+mn-cs"/>
                </a:rPr>
                <a:t>3) Using regression analysis, develop a country-specific factor relating emissions/removals to the surrogate data</a:t>
              </a:r>
              <a:endParaRPr lang="en-GB" sz="1600" kern="1200" dirty="0">
                <a:solidFill>
                  <a:schemeClr val="tx2"/>
                </a:solidFill>
                <a:latin typeface="+mj-lt"/>
                <a:cs typeface="+mn-cs"/>
              </a:endParaRPr>
            </a:p>
          </p:txBody>
        </p:sp>
      </p:grpSp>
      <p:sp>
        <p:nvSpPr>
          <p:cNvPr id="7" name="Rectangle 6"/>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11</a:t>
            </a:fld>
            <a:endParaRPr lang="en-US" dirty="0"/>
          </a:p>
        </p:txBody>
      </p:sp>
      <p:sp>
        <p:nvSpPr>
          <p:cNvPr id="11"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2"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96697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82433" y="1"/>
            <a:ext cx="8382055" cy="836712"/>
          </a:xfrm>
        </p:spPr>
        <p:txBody>
          <a:bodyPr/>
          <a:lstStyle/>
          <a:p>
            <a:pPr eaLnBrk="1" hangingPunct="1">
              <a:defRPr/>
            </a:pPr>
            <a:r>
              <a:rPr lang="en-US" altLang="ja-JP" dirty="0"/>
              <a:t>Collection</a:t>
            </a:r>
            <a:r>
              <a:rPr lang="en-US" altLang="ja-JP" b="1" dirty="0">
                <a:effectLst>
                  <a:outerShdw blurRad="38100" dist="38100" dir="2700000" algn="tl">
                    <a:srgbClr val="C0C0C0"/>
                  </a:outerShdw>
                </a:effectLst>
                <a:ea typeface="ＭＳ Ｐゴシック" pitchFamily="34" charset="-128"/>
              </a:rPr>
              <a:t> </a:t>
            </a:r>
            <a:r>
              <a:rPr lang="en-US" altLang="ja-JP" dirty="0"/>
              <a:t>of data: Generating new data</a:t>
            </a:r>
          </a:p>
        </p:txBody>
      </p:sp>
      <p:sp>
        <p:nvSpPr>
          <p:cNvPr id="14339" name="Rectangle 3"/>
          <p:cNvSpPr>
            <a:spLocks noGrp="1" noChangeArrowheads="1"/>
          </p:cNvSpPr>
          <p:nvPr>
            <p:ph type="body" idx="1"/>
          </p:nvPr>
        </p:nvSpPr>
        <p:spPr>
          <a:xfrm>
            <a:off x="467543" y="1197099"/>
            <a:ext cx="8136905" cy="5112221"/>
          </a:xfrm>
        </p:spPr>
        <p:txBody>
          <a:bodyPr/>
          <a:lstStyle/>
          <a:p>
            <a:pPr marL="0" indent="0" eaLnBrk="1" hangingPunct="1">
              <a:lnSpc>
                <a:spcPct val="90000"/>
              </a:lnSpc>
              <a:buNone/>
            </a:pPr>
            <a:r>
              <a:rPr lang="en-GB" altLang="ja-JP" dirty="0">
                <a:latin typeface="+mj-lt"/>
                <a:ea typeface="ＭＳ Ｐゴシック" pitchFamily="34" charset="-128"/>
              </a:rPr>
              <a:t>If representative emission factors, activity data or other estimation parameters do not exist, or cannot be estimated from existing sources. </a:t>
            </a:r>
          </a:p>
          <a:p>
            <a:pPr marL="0" indent="0" eaLnBrk="1" hangingPunct="1">
              <a:lnSpc>
                <a:spcPct val="90000"/>
              </a:lnSpc>
              <a:buNone/>
            </a:pPr>
            <a:endParaRPr lang="en-US" altLang="ja-JP" sz="2400" dirty="0">
              <a:latin typeface="+mj-lt"/>
              <a:ea typeface="ＭＳ Ｐゴシック" pitchFamily="34" charset="-128"/>
            </a:endParaRPr>
          </a:p>
          <a:p>
            <a:pPr eaLnBrk="1" hangingPunct="1">
              <a:lnSpc>
                <a:spcPct val="110000"/>
              </a:lnSpc>
              <a:buFont typeface="Wingdings" panose="05000000000000000000" pitchFamily="2" charset="2"/>
              <a:buChar char="Ø"/>
            </a:pPr>
            <a:r>
              <a:rPr lang="en-US" altLang="ja-JP" dirty="0">
                <a:latin typeface="+mj-lt"/>
                <a:ea typeface="ＭＳ Ｐゴシック" pitchFamily="34" charset="-128"/>
              </a:rPr>
              <a:t>By measurements</a:t>
            </a:r>
          </a:p>
          <a:p>
            <a:pPr marL="533400" eaLnBrk="1" hangingPunct="1">
              <a:lnSpc>
                <a:spcPct val="110000"/>
              </a:lnSpc>
              <a:buFontTx/>
              <a:buChar char="-"/>
            </a:pPr>
            <a:r>
              <a:rPr lang="en-US" altLang="ja-JP" dirty="0">
                <a:latin typeface="+mj-lt"/>
                <a:ea typeface="ＭＳ Ｐゴシック" pitchFamily="34" charset="-128"/>
              </a:rPr>
              <a:t>Representative sample</a:t>
            </a:r>
          </a:p>
          <a:p>
            <a:pPr marL="533400" eaLnBrk="1" hangingPunct="1">
              <a:lnSpc>
                <a:spcPct val="110000"/>
              </a:lnSpc>
              <a:buFontTx/>
              <a:buChar char="-"/>
            </a:pPr>
            <a:r>
              <a:rPr lang="en-US" altLang="ja-JP" dirty="0">
                <a:latin typeface="+mj-lt"/>
                <a:ea typeface="ＭＳ Ｐゴシック" pitchFamily="34" charset="-128"/>
              </a:rPr>
              <a:t>Suitable measurement method</a:t>
            </a:r>
          </a:p>
          <a:p>
            <a:pPr marL="533400" eaLnBrk="1" hangingPunct="1">
              <a:lnSpc>
                <a:spcPct val="110000"/>
              </a:lnSpc>
              <a:buFontTx/>
              <a:buChar char="-"/>
            </a:pPr>
            <a:r>
              <a:rPr lang="en-US" altLang="ja-JP" dirty="0">
                <a:latin typeface="+mj-lt"/>
                <a:ea typeface="ＭＳ Ｐゴシック" pitchFamily="34" charset="-128"/>
              </a:rPr>
              <a:t>Well-designed measurement program defines </a:t>
            </a:r>
            <a:r>
              <a:rPr lang="en-US" altLang="ja-JP" sz="1600" dirty="0">
                <a:latin typeface="+mj-lt"/>
                <a:ea typeface="ＭＳ Ｐゴシック" pitchFamily="34" charset="-128"/>
              </a:rPr>
              <a:t>(Table 2.1, Vol 1 2006 GL):</a:t>
            </a:r>
          </a:p>
          <a:p>
            <a:pPr marL="1079500" lvl="2" indent="-457200" eaLnBrk="1" hangingPunct="1">
              <a:lnSpc>
                <a:spcPct val="110000"/>
              </a:lnSpc>
            </a:pPr>
            <a:r>
              <a:rPr lang="en-US" altLang="ja-JP" dirty="0">
                <a:latin typeface="+mj-lt"/>
                <a:ea typeface="ＭＳ Ｐゴシック" pitchFamily="34" charset="-128"/>
              </a:rPr>
              <a:t>Measurement objective</a:t>
            </a:r>
          </a:p>
          <a:p>
            <a:pPr marL="1079500" lvl="2" indent="-457200">
              <a:lnSpc>
                <a:spcPct val="110000"/>
              </a:lnSpc>
            </a:pPr>
            <a:r>
              <a:rPr lang="en-US" altLang="ja-JP" dirty="0">
                <a:ea typeface="ＭＳ Ｐゴシック" pitchFamily="34" charset="-128"/>
              </a:rPr>
              <a:t>M</a:t>
            </a:r>
            <a:r>
              <a:rPr lang="en-US" altLang="ja-JP" dirty="0">
                <a:latin typeface="+mj-lt"/>
                <a:ea typeface="ＭＳ Ｐゴシック" pitchFamily="34" charset="-128"/>
              </a:rPr>
              <a:t>ethodology protocol</a:t>
            </a:r>
          </a:p>
          <a:p>
            <a:pPr marL="1079500" lvl="2" indent="-457200">
              <a:lnSpc>
                <a:spcPct val="110000"/>
              </a:lnSpc>
            </a:pPr>
            <a:r>
              <a:rPr lang="en-US" altLang="ja-JP" dirty="0">
                <a:ea typeface="ＭＳ Ｐゴシック" pitchFamily="34" charset="-128"/>
              </a:rPr>
              <a:t>M</a:t>
            </a:r>
            <a:r>
              <a:rPr lang="en-US" altLang="ja-JP" dirty="0">
                <a:latin typeface="+mj-lt"/>
                <a:ea typeface="ＭＳ Ｐゴシック" pitchFamily="34" charset="-128"/>
              </a:rPr>
              <a:t>easurement plan with clear instructions to the measurement personnel</a:t>
            </a:r>
          </a:p>
          <a:p>
            <a:pPr marL="1079500" lvl="2" indent="-457200" eaLnBrk="1" hangingPunct="1">
              <a:lnSpc>
                <a:spcPct val="110000"/>
              </a:lnSpc>
            </a:pPr>
            <a:r>
              <a:rPr lang="en-US" altLang="ja-JP" dirty="0">
                <a:latin typeface="+mj-lt"/>
                <a:ea typeface="ＭＳ Ｐゴシック" pitchFamily="34" charset="-128"/>
              </a:rPr>
              <a:t>Data processing and reporting procedures, and documentation</a:t>
            </a:r>
          </a:p>
          <a:p>
            <a:pPr marL="1079500" lvl="2" indent="-457200" eaLnBrk="1" hangingPunct="1">
              <a:lnSpc>
                <a:spcPct val="110000"/>
              </a:lnSpc>
            </a:pPr>
            <a:endParaRPr lang="en-US" altLang="ja-JP" sz="2000" dirty="0">
              <a:latin typeface="+mj-lt"/>
              <a:ea typeface="ＭＳ Ｐゴシック" pitchFamily="34" charset="-128"/>
            </a:endParaRPr>
          </a:p>
          <a:p>
            <a:pPr eaLnBrk="1" hangingPunct="1">
              <a:lnSpc>
                <a:spcPct val="110000"/>
              </a:lnSpc>
              <a:buFont typeface="Wingdings" panose="05000000000000000000" pitchFamily="2" charset="2"/>
              <a:buChar char="Ø"/>
            </a:pPr>
            <a:r>
              <a:rPr lang="en-US" altLang="ja-JP" dirty="0">
                <a:latin typeface="+mj-lt"/>
                <a:ea typeface="ＭＳ Ｐゴシック" pitchFamily="34" charset="-128"/>
              </a:rPr>
              <a:t>Using models</a:t>
            </a:r>
          </a:p>
          <a:p>
            <a:pPr marL="533400" lvl="1" indent="-269875">
              <a:lnSpc>
                <a:spcPct val="110000"/>
              </a:lnSpc>
              <a:buFontTx/>
              <a:buChar char="-"/>
            </a:pPr>
            <a:r>
              <a:rPr lang="en-US" altLang="ja-JP" dirty="0">
                <a:latin typeface="+mj-lt"/>
                <a:ea typeface="ＭＳ Ｐゴシック" pitchFamily="34" charset="-128"/>
                <a:cs typeface="+mn-cs"/>
              </a:rPr>
              <a:t>Models can be used to generate data</a:t>
            </a:r>
          </a:p>
          <a:p>
            <a:pPr marL="533400" lvl="1" indent="-269875">
              <a:lnSpc>
                <a:spcPct val="110000"/>
              </a:lnSpc>
              <a:buFontTx/>
              <a:buChar char="-"/>
            </a:pPr>
            <a:r>
              <a:rPr lang="en-US" altLang="ja-JP" dirty="0">
                <a:latin typeface="+mj-lt"/>
                <a:ea typeface="ＭＳ Ｐゴシック" pitchFamily="34" charset="-128"/>
                <a:cs typeface="+mn-cs"/>
              </a:rPr>
              <a:t>Models are a means of data transformation</a:t>
            </a: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12</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03772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89935" y="1"/>
            <a:ext cx="8388601" cy="980728"/>
          </a:xfrm>
        </p:spPr>
        <p:txBody>
          <a:bodyPr/>
          <a:lstStyle/>
          <a:p>
            <a:pPr eaLnBrk="1" hangingPunct="1">
              <a:defRPr/>
            </a:pPr>
            <a:r>
              <a:rPr lang="en-US" altLang="ja-JP" dirty="0"/>
              <a:t>Adapting data for inventory use</a:t>
            </a:r>
          </a:p>
        </p:txBody>
      </p:sp>
      <p:sp>
        <p:nvSpPr>
          <p:cNvPr id="15363" name="Rectangle 3"/>
          <p:cNvSpPr>
            <a:spLocks noGrp="1" noChangeArrowheads="1"/>
          </p:cNvSpPr>
          <p:nvPr>
            <p:ph type="body" idx="1"/>
          </p:nvPr>
        </p:nvSpPr>
        <p:spPr>
          <a:xfrm>
            <a:off x="589935" y="1268760"/>
            <a:ext cx="8082117" cy="4930548"/>
          </a:xfrm>
        </p:spPr>
        <p:txBody>
          <a:bodyPr/>
          <a:lstStyle/>
          <a:p>
            <a:pPr eaLnBrk="1" hangingPunct="1">
              <a:lnSpc>
                <a:spcPct val="130000"/>
              </a:lnSpc>
              <a:buFontTx/>
              <a:buNone/>
            </a:pPr>
            <a:r>
              <a:rPr lang="en-US" altLang="ja-JP" sz="2400" b="1" dirty="0">
                <a:solidFill>
                  <a:schemeClr val="tx2"/>
                </a:solidFill>
                <a:latin typeface="+mj-lt"/>
                <a:ea typeface="ＭＳ Ｐゴシック" pitchFamily="34" charset="-128"/>
              </a:rPr>
              <a:t>Aim:</a:t>
            </a:r>
            <a:r>
              <a:rPr lang="en-US" altLang="ja-JP" sz="2400" dirty="0">
                <a:solidFill>
                  <a:schemeClr val="tx2"/>
                </a:solidFill>
                <a:latin typeface="+mj-lt"/>
                <a:ea typeface="ＭＳ Ｐゴシック" pitchFamily="34" charset="-128"/>
              </a:rPr>
              <a:t> </a:t>
            </a:r>
            <a:r>
              <a:rPr lang="en-US" altLang="ja-JP" dirty="0">
                <a:latin typeface="+mj-lt"/>
                <a:ea typeface="ＭＳ Ｐゴシック" pitchFamily="34" charset="-128"/>
              </a:rPr>
              <a:t>to ensure that the level of detail and coverage of the data, including sectors/process/abatement, match the location, land type, compound and years included</a:t>
            </a:r>
          </a:p>
          <a:p>
            <a:pPr eaLnBrk="1" hangingPunct="1">
              <a:lnSpc>
                <a:spcPct val="130000"/>
              </a:lnSpc>
            </a:pPr>
            <a:r>
              <a:rPr lang="en-GB" altLang="ja-JP" dirty="0">
                <a:latin typeface="+mj-lt"/>
                <a:ea typeface="ＭＳ Ｐゴシック" pitchFamily="34" charset="-128"/>
              </a:rPr>
              <a:t>Greenhouse gas inventories require consistent estimates across time series and between categories. </a:t>
            </a:r>
          </a:p>
          <a:p>
            <a:pPr eaLnBrk="1" hangingPunct="1">
              <a:lnSpc>
                <a:spcPct val="130000"/>
              </a:lnSpc>
            </a:pPr>
            <a:r>
              <a:rPr lang="en-GB" altLang="ja-JP" dirty="0">
                <a:latin typeface="+mj-lt"/>
                <a:ea typeface="ＭＳ Ｐゴシック" pitchFamily="34" charset="-128"/>
              </a:rPr>
              <a:t>Adapting data includes filling gaps if data are missing for one or more years or the data do not represent the year or national coverage required. </a:t>
            </a:r>
            <a:endParaRPr lang="en-US" altLang="ja-JP" dirty="0">
              <a:latin typeface="+mj-lt"/>
              <a:ea typeface="ＭＳ Ｐゴシック" pitchFamily="34" charset="-128"/>
            </a:endParaRPr>
          </a:p>
          <a:p>
            <a:pPr eaLnBrk="1" hangingPunct="1">
              <a:lnSpc>
                <a:spcPct val="130000"/>
              </a:lnSpc>
              <a:buFontTx/>
              <a:buNone/>
            </a:pPr>
            <a:endParaRPr lang="en-US" altLang="ja-JP" dirty="0">
              <a:solidFill>
                <a:schemeClr val="tx2"/>
              </a:solidFill>
              <a:latin typeface="+mj-lt"/>
              <a:ea typeface="ＭＳ Ｐゴシック" pitchFamily="34" charset="-128"/>
            </a:endParaRPr>
          </a:p>
          <a:p>
            <a:pPr eaLnBrk="1" hangingPunct="1">
              <a:lnSpc>
                <a:spcPct val="130000"/>
              </a:lnSpc>
              <a:buFontTx/>
              <a:buNone/>
            </a:pPr>
            <a:r>
              <a:rPr lang="en-US" altLang="ja-JP" dirty="0">
                <a:solidFill>
                  <a:schemeClr val="tx2"/>
                </a:solidFill>
                <a:latin typeface="+mj-lt"/>
                <a:ea typeface="ＭＳ Ｐゴシック" pitchFamily="34" charset="-128"/>
              </a:rPr>
              <a:t>  (Techniques to </a:t>
            </a:r>
            <a:r>
              <a:rPr lang="en-US" altLang="ja-JP" b="1" u="sng" dirty="0">
                <a:solidFill>
                  <a:schemeClr val="tx2"/>
                </a:solidFill>
                <a:latin typeface="+mj-lt"/>
                <a:ea typeface="ＭＳ Ｐゴシック" pitchFamily="34" charset="-128"/>
              </a:rPr>
              <a:t>address gaps in data sets</a:t>
            </a:r>
            <a:r>
              <a:rPr lang="en-US" altLang="ja-JP" dirty="0">
                <a:solidFill>
                  <a:schemeClr val="tx2"/>
                </a:solidFill>
                <a:latin typeface="+mj-lt"/>
                <a:ea typeface="ＭＳ Ｐゴシック" pitchFamily="34" charset="-128"/>
              </a:rPr>
              <a:t> will be explained in detail in the other presentation “Time Series Consistency”.)</a:t>
            </a:r>
          </a:p>
          <a:p>
            <a:pPr marL="0" indent="0" eaLnBrk="1" hangingPunct="1">
              <a:lnSpc>
                <a:spcPct val="80000"/>
              </a:lnSpc>
              <a:buNone/>
            </a:pPr>
            <a:endParaRPr lang="ja-JP" altLang="en-US" dirty="0">
              <a:latin typeface="+mj-lt"/>
              <a:ea typeface="ＭＳ Ｐゴシック" pitchFamily="34" charset="-128"/>
            </a:endParaRP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13</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6594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76064" y="0"/>
            <a:ext cx="8604448" cy="89196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US" altLang="ja-JP" sz="2400" dirty="0"/>
              <a:t>Adapting data for inventory use -  examples of approaches</a:t>
            </a:r>
          </a:p>
        </p:txBody>
      </p:sp>
      <p:sp>
        <p:nvSpPr>
          <p:cNvPr id="17411" name="Rectangle 3"/>
          <p:cNvSpPr>
            <a:spLocks noGrp="1" noChangeArrowheads="1"/>
          </p:cNvSpPr>
          <p:nvPr>
            <p:ph type="body" idx="1"/>
          </p:nvPr>
        </p:nvSpPr>
        <p:spPr>
          <a:xfrm>
            <a:off x="539948" y="1268760"/>
            <a:ext cx="8064500" cy="4420666"/>
          </a:xfrm>
        </p:spPr>
        <p:txBody>
          <a:bodyPr/>
          <a:lstStyle/>
          <a:p>
            <a:pPr marL="0" lvl="0" indent="0">
              <a:lnSpc>
                <a:spcPct val="100000"/>
              </a:lnSpc>
              <a:spcBef>
                <a:spcPct val="40000"/>
              </a:spcBef>
              <a:buClrTx/>
              <a:buNone/>
            </a:pPr>
            <a:r>
              <a:rPr lang="en-US" altLang="ja-JP" sz="2400" b="1" kern="1200" dirty="0">
                <a:solidFill>
                  <a:schemeClr val="tx2"/>
                </a:solidFill>
                <a:ea typeface="ＭＳ Ｐゴシック" pitchFamily="34" charset="-128"/>
              </a:rPr>
              <a:t>Combining data sets numerically:</a:t>
            </a:r>
          </a:p>
          <a:p>
            <a:pPr eaLnBrk="1" hangingPunct="1">
              <a:lnSpc>
                <a:spcPct val="130000"/>
              </a:lnSpc>
              <a:buFontTx/>
              <a:buNone/>
            </a:pPr>
            <a:r>
              <a:rPr lang="en-US" altLang="ja-JP" b="1" dirty="0">
                <a:latin typeface="+mj-lt"/>
                <a:ea typeface="ＭＳ Ｐゴシック" pitchFamily="34" charset="-128"/>
              </a:rPr>
              <a:t>Presented with several potential datasets for the same estimates?</a:t>
            </a:r>
          </a:p>
          <a:p>
            <a:pPr eaLnBrk="1" hangingPunct="1">
              <a:lnSpc>
                <a:spcPct val="130000"/>
              </a:lnSpc>
              <a:buFontTx/>
              <a:buNone/>
            </a:pPr>
            <a:endParaRPr lang="en-US" altLang="ja-JP" b="1" dirty="0">
              <a:latin typeface="+mj-lt"/>
              <a:ea typeface="ＭＳ Ｐゴシック" pitchFamily="34" charset="-128"/>
            </a:endParaRPr>
          </a:p>
          <a:p>
            <a:pPr eaLnBrk="1" hangingPunct="1">
              <a:lnSpc>
                <a:spcPct val="130000"/>
              </a:lnSpc>
            </a:pPr>
            <a:r>
              <a:rPr lang="en-US" altLang="ja-JP" dirty="0">
                <a:latin typeface="+mj-lt"/>
                <a:ea typeface="ＭＳ Ｐゴシック" pitchFamily="34" charset="-128"/>
              </a:rPr>
              <a:t>Combination can be achieved by pooling the raw data and re-estimating the mean and 95% confidence limit</a:t>
            </a:r>
          </a:p>
          <a:p>
            <a:pPr eaLnBrk="1" hangingPunct="1">
              <a:lnSpc>
                <a:spcPct val="130000"/>
              </a:lnSpc>
            </a:pPr>
            <a:r>
              <a:rPr lang="en-GB" altLang="ja-JP" dirty="0">
                <a:latin typeface="+mj-lt"/>
                <a:ea typeface="ＭＳ Ｐゴシック" pitchFamily="34" charset="-128"/>
              </a:rPr>
              <a:t>Also possible to combine measurements of a single quantity made using different methods that produce results with different underlying probability distributions.</a:t>
            </a:r>
          </a:p>
          <a:p>
            <a:pPr eaLnBrk="1" hangingPunct="1">
              <a:lnSpc>
                <a:spcPct val="130000"/>
              </a:lnSpc>
            </a:pPr>
            <a:r>
              <a:rPr lang="en-US" altLang="ja-JP" dirty="0">
                <a:latin typeface="+mj-lt"/>
                <a:ea typeface="ＭＳ Ｐゴシック" pitchFamily="34" charset="-128"/>
              </a:rPr>
              <a:t>Method could be more complex; sufficient to use expert judgment to average the results or identify more reliable data set</a:t>
            </a:r>
          </a:p>
          <a:p>
            <a:pPr eaLnBrk="1" hangingPunct="1"/>
            <a:endParaRPr lang="en-US" altLang="ja-JP" dirty="0">
              <a:solidFill>
                <a:srgbClr val="6666FF"/>
              </a:solidFill>
              <a:latin typeface="+mj-lt"/>
              <a:ea typeface="ＭＳ Ｐゴシック" pitchFamily="34" charset="-128"/>
            </a:endParaRP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14</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05472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11188" y="140112"/>
            <a:ext cx="8208962" cy="752475"/>
          </a:xfrm>
        </p:spPr>
        <p:txBody>
          <a:bodyPr/>
          <a:lstStyle/>
          <a:p>
            <a:pPr>
              <a:defRPr/>
            </a:pPr>
            <a:r>
              <a:rPr lang="en-US" altLang="ja-JP" dirty="0"/>
              <a:t>Adapting data for inventory use</a:t>
            </a:r>
          </a:p>
        </p:txBody>
      </p:sp>
      <p:sp>
        <p:nvSpPr>
          <p:cNvPr id="6" name="Rectangle 4"/>
          <p:cNvSpPr>
            <a:spLocks noChangeArrowheads="1"/>
          </p:cNvSpPr>
          <p:nvPr/>
        </p:nvSpPr>
        <p:spPr bwMode="auto">
          <a:xfrm>
            <a:off x="679604" y="1120978"/>
            <a:ext cx="760095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30000"/>
              </a:lnSpc>
              <a:spcBef>
                <a:spcPct val="20000"/>
              </a:spcBef>
            </a:pPr>
            <a:r>
              <a:rPr lang="en-US" altLang="ja-JP" sz="2400" b="1" dirty="0">
                <a:latin typeface="+mj-lt"/>
              </a:rPr>
              <a:t>Data that are not homogenous?</a:t>
            </a:r>
          </a:p>
          <a:p>
            <a:pPr marL="342900" indent="-342900">
              <a:spcBef>
                <a:spcPct val="20000"/>
              </a:spcBef>
              <a:buFontTx/>
              <a:buChar char="•"/>
            </a:pPr>
            <a:r>
              <a:rPr lang="en-GB" altLang="zh-CN" sz="1800" dirty="0">
                <a:latin typeface="+mj-lt"/>
                <a:ea typeface="SimSun" pitchFamily="2" charset="-122"/>
              </a:rPr>
              <a:t>Inventory estimate should be stratified (subdivided) so that each stratum is homogeneous and the national total for the source category will then be the sum of the strata.</a:t>
            </a:r>
            <a:r>
              <a:rPr lang="en-US" altLang="zh-CN" sz="1800" dirty="0">
                <a:latin typeface="+mj-lt"/>
                <a:ea typeface="SimSun" pitchFamily="2" charset="-122"/>
              </a:rPr>
              <a:t> </a:t>
            </a:r>
            <a:endParaRPr lang="en-US" altLang="ja-JP" sz="1800" dirty="0">
              <a:latin typeface="+mj-lt"/>
            </a:endParaRPr>
          </a:p>
          <a:p>
            <a:pPr marL="342900" indent="-342900">
              <a:spcBef>
                <a:spcPct val="20000"/>
              </a:spcBef>
              <a:buFontTx/>
              <a:buChar char="•"/>
            </a:pPr>
            <a:endParaRPr lang="ja-JP" altLang="en-US" sz="1800" dirty="0">
              <a:solidFill>
                <a:srgbClr val="6666FF"/>
              </a:solidFill>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934" y="3641787"/>
            <a:ext cx="2881620" cy="201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3864077" y="4468761"/>
            <a:ext cx="1238865" cy="14749"/>
          </a:xfrm>
          <a:prstGeom prst="straightConnector1">
            <a:avLst/>
          </a:prstGeom>
          <a:ln w="539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738596" y="3641786"/>
            <a:ext cx="2772696" cy="1887794"/>
          </a:xfrm>
          <a:custGeom>
            <a:avLst/>
            <a:gdLst>
              <a:gd name="connsiteX0" fmla="*/ 117987 w 2772696"/>
              <a:gd name="connsiteY0" fmla="*/ 0 h 1887794"/>
              <a:gd name="connsiteX1" fmla="*/ 235974 w 2772696"/>
              <a:gd name="connsiteY1" fmla="*/ 44245 h 1887794"/>
              <a:gd name="connsiteX2" fmla="*/ 383458 w 2772696"/>
              <a:gd name="connsiteY2" fmla="*/ 103239 h 1887794"/>
              <a:gd name="connsiteX3" fmla="*/ 648929 w 2772696"/>
              <a:gd name="connsiteY3" fmla="*/ 132736 h 1887794"/>
              <a:gd name="connsiteX4" fmla="*/ 648929 w 2772696"/>
              <a:gd name="connsiteY4" fmla="*/ 132736 h 1887794"/>
              <a:gd name="connsiteX5" fmla="*/ 766916 w 2772696"/>
              <a:gd name="connsiteY5" fmla="*/ 88491 h 1887794"/>
              <a:gd name="connsiteX6" fmla="*/ 973393 w 2772696"/>
              <a:gd name="connsiteY6" fmla="*/ 103239 h 1887794"/>
              <a:gd name="connsiteX7" fmla="*/ 1017638 w 2772696"/>
              <a:gd name="connsiteY7" fmla="*/ 117987 h 1887794"/>
              <a:gd name="connsiteX8" fmla="*/ 1135625 w 2772696"/>
              <a:gd name="connsiteY8" fmla="*/ 117987 h 1887794"/>
              <a:gd name="connsiteX9" fmla="*/ 1135625 w 2772696"/>
              <a:gd name="connsiteY9" fmla="*/ 117987 h 1887794"/>
              <a:gd name="connsiteX10" fmla="*/ 1371600 w 2772696"/>
              <a:gd name="connsiteY10" fmla="*/ 294968 h 1887794"/>
              <a:gd name="connsiteX11" fmla="*/ 1489587 w 2772696"/>
              <a:gd name="connsiteY11" fmla="*/ 398207 h 1887794"/>
              <a:gd name="connsiteX12" fmla="*/ 1504335 w 2772696"/>
              <a:gd name="connsiteY12" fmla="*/ 398207 h 1887794"/>
              <a:gd name="connsiteX13" fmla="*/ 1814051 w 2772696"/>
              <a:gd name="connsiteY13" fmla="*/ 442452 h 1887794"/>
              <a:gd name="connsiteX14" fmla="*/ 2433483 w 2772696"/>
              <a:gd name="connsiteY14" fmla="*/ 457200 h 1887794"/>
              <a:gd name="connsiteX15" fmla="*/ 2625213 w 2772696"/>
              <a:gd name="connsiteY15" fmla="*/ 486697 h 1887794"/>
              <a:gd name="connsiteX16" fmla="*/ 2713703 w 2772696"/>
              <a:gd name="connsiteY16" fmla="*/ 560439 h 1887794"/>
              <a:gd name="connsiteX17" fmla="*/ 2772696 w 2772696"/>
              <a:gd name="connsiteY17" fmla="*/ 722671 h 1887794"/>
              <a:gd name="connsiteX18" fmla="*/ 2743200 w 2772696"/>
              <a:gd name="connsiteY18" fmla="*/ 943897 h 1887794"/>
              <a:gd name="connsiteX19" fmla="*/ 2610464 w 2772696"/>
              <a:gd name="connsiteY19" fmla="*/ 1047136 h 1887794"/>
              <a:gd name="connsiteX20" fmla="*/ 2330245 w 2772696"/>
              <a:gd name="connsiteY20" fmla="*/ 1061884 h 1887794"/>
              <a:gd name="connsiteX21" fmla="*/ 2109019 w 2772696"/>
              <a:gd name="connsiteY21" fmla="*/ 1017639 h 1887794"/>
              <a:gd name="connsiteX22" fmla="*/ 1902542 w 2772696"/>
              <a:gd name="connsiteY22" fmla="*/ 1017639 h 1887794"/>
              <a:gd name="connsiteX23" fmla="*/ 1814051 w 2772696"/>
              <a:gd name="connsiteY23" fmla="*/ 1135626 h 1887794"/>
              <a:gd name="connsiteX24" fmla="*/ 1755058 w 2772696"/>
              <a:gd name="connsiteY24" fmla="*/ 1224116 h 1887794"/>
              <a:gd name="connsiteX25" fmla="*/ 1873045 w 2772696"/>
              <a:gd name="connsiteY25" fmla="*/ 1268362 h 1887794"/>
              <a:gd name="connsiteX26" fmla="*/ 1976283 w 2772696"/>
              <a:gd name="connsiteY26" fmla="*/ 1356852 h 1887794"/>
              <a:gd name="connsiteX27" fmla="*/ 1976283 w 2772696"/>
              <a:gd name="connsiteY27" fmla="*/ 1371600 h 1887794"/>
              <a:gd name="connsiteX28" fmla="*/ 2035277 w 2772696"/>
              <a:gd name="connsiteY28" fmla="*/ 1489587 h 1887794"/>
              <a:gd name="connsiteX29" fmla="*/ 2035277 w 2772696"/>
              <a:gd name="connsiteY29" fmla="*/ 1489587 h 1887794"/>
              <a:gd name="connsiteX30" fmla="*/ 2064774 w 2772696"/>
              <a:gd name="connsiteY30" fmla="*/ 1637071 h 1887794"/>
              <a:gd name="connsiteX31" fmla="*/ 2020529 w 2772696"/>
              <a:gd name="connsiteY31" fmla="*/ 1725562 h 1887794"/>
              <a:gd name="connsiteX32" fmla="*/ 1814051 w 2772696"/>
              <a:gd name="connsiteY32" fmla="*/ 1740310 h 1887794"/>
              <a:gd name="connsiteX33" fmla="*/ 1769806 w 2772696"/>
              <a:gd name="connsiteY33" fmla="*/ 1755058 h 1887794"/>
              <a:gd name="connsiteX34" fmla="*/ 1666567 w 2772696"/>
              <a:gd name="connsiteY34" fmla="*/ 1769807 h 1887794"/>
              <a:gd name="connsiteX35" fmla="*/ 1666567 w 2772696"/>
              <a:gd name="connsiteY35" fmla="*/ 1769807 h 1887794"/>
              <a:gd name="connsiteX36" fmla="*/ 1489587 w 2772696"/>
              <a:gd name="connsiteY36" fmla="*/ 1725562 h 1887794"/>
              <a:gd name="connsiteX37" fmla="*/ 1386348 w 2772696"/>
              <a:gd name="connsiteY37" fmla="*/ 1666568 h 1887794"/>
              <a:gd name="connsiteX38" fmla="*/ 1253613 w 2772696"/>
              <a:gd name="connsiteY38" fmla="*/ 1666568 h 1887794"/>
              <a:gd name="connsiteX39" fmla="*/ 1091380 w 2772696"/>
              <a:gd name="connsiteY39" fmla="*/ 1666568 h 1887794"/>
              <a:gd name="connsiteX40" fmla="*/ 929148 w 2772696"/>
              <a:gd name="connsiteY40" fmla="*/ 1828800 h 1887794"/>
              <a:gd name="connsiteX41" fmla="*/ 737419 w 2772696"/>
              <a:gd name="connsiteY41" fmla="*/ 1873045 h 1887794"/>
              <a:gd name="connsiteX42" fmla="*/ 737419 w 2772696"/>
              <a:gd name="connsiteY42" fmla="*/ 1873045 h 1887794"/>
              <a:gd name="connsiteX43" fmla="*/ 545690 w 2772696"/>
              <a:gd name="connsiteY43" fmla="*/ 1887794 h 1887794"/>
              <a:gd name="connsiteX44" fmla="*/ 294967 w 2772696"/>
              <a:gd name="connsiteY44" fmla="*/ 1814052 h 1887794"/>
              <a:gd name="connsiteX45" fmla="*/ 132735 w 2772696"/>
              <a:gd name="connsiteY45" fmla="*/ 1592826 h 1887794"/>
              <a:gd name="connsiteX46" fmla="*/ 29496 w 2772696"/>
              <a:gd name="connsiteY46" fmla="*/ 1327355 h 1887794"/>
              <a:gd name="connsiteX47" fmla="*/ 0 w 2772696"/>
              <a:gd name="connsiteY47" fmla="*/ 1002891 h 1887794"/>
              <a:gd name="connsiteX48" fmla="*/ 0 w 2772696"/>
              <a:gd name="connsiteY48" fmla="*/ 766916 h 1887794"/>
              <a:gd name="connsiteX49" fmla="*/ 44245 w 2772696"/>
              <a:gd name="connsiteY49" fmla="*/ 486697 h 1887794"/>
              <a:gd name="connsiteX50" fmla="*/ 58993 w 2772696"/>
              <a:gd name="connsiteY50" fmla="*/ 176981 h 1887794"/>
              <a:gd name="connsiteX51" fmla="*/ 88490 w 2772696"/>
              <a:gd name="connsiteY51" fmla="*/ 44245 h 1887794"/>
              <a:gd name="connsiteX52" fmla="*/ 117987 w 2772696"/>
              <a:gd name="connsiteY52" fmla="*/ 0 h 18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72696" h="1887794">
                <a:moveTo>
                  <a:pt x="117987" y="0"/>
                </a:moveTo>
                <a:lnTo>
                  <a:pt x="235974" y="44245"/>
                </a:lnTo>
                <a:lnTo>
                  <a:pt x="383458" y="103239"/>
                </a:lnTo>
                <a:cubicBezTo>
                  <a:pt x="559385" y="142334"/>
                  <a:pt x="470869" y="132736"/>
                  <a:pt x="648929" y="132736"/>
                </a:cubicBezTo>
                <a:lnTo>
                  <a:pt x="648929" y="132736"/>
                </a:lnTo>
                <a:cubicBezTo>
                  <a:pt x="688258" y="117988"/>
                  <a:pt x="725085" y="92294"/>
                  <a:pt x="766916" y="88491"/>
                </a:cubicBezTo>
                <a:cubicBezTo>
                  <a:pt x="835634" y="82244"/>
                  <a:pt x="904865" y="95177"/>
                  <a:pt x="973393" y="103239"/>
                </a:cubicBezTo>
                <a:cubicBezTo>
                  <a:pt x="988833" y="105055"/>
                  <a:pt x="1002156" y="116580"/>
                  <a:pt x="1017638" y="117987"/>
                </a:cubicBezTo>
                <a:cubicBezTo>
                  <a:pt x="1056805" y="121548"/>
                  <a:pt x="1096296" y="117987"/>
                  <a:pt x="1135625" y="117987"/>
                </a:cubicBezTo>
                <a:lnTo>
                  <a:pt x="1135625" y="117987"/>
                </a:lnTo>
                <a:lnTo>
                  <a:pt x="1371600" y="294968"/>
                </a:lnTo>
                <a:cubicBezTo>
                  <a:pt x="1483783" y="375100"/>
                  <a:pt x="1455925" y="330885"/>
                  <a:pt x="1489587" y="398207"/>
                </a:cubicBezTo>
                <a:lnTo>
                  <a:pt x="1504335" y="398207"/>
                </a:lnTo>
                <a:lnTo>
                  <a:pt x="1814051" y="442452"/>
                </a:lnTo>
                <a:lnTo>
                  <a:pt x="2433483" y="457200"/>
                </a:lnTo>
                <a:lnTo>
                  <a:pt x="2625213" y="486697"/>
                </a:lnTo>
                <a:lnTo>
                  <a:pt x="2713703" y="560439"/>
                </a:lnTo>
                <a:lnTo>
                  <a:pt x="2772696" y="722671"/>
                </a:lnTo>
                <a:lnTo>
                  <a:pt x="2743200" y="943897"/>
                </a:lnTo>
                <a:lnTo>
                  <a:pt x="2610464" y="1047136"/>
                </a:lnTo>
                <a:lnTo>
                  <a:pt x="2330245" y="1061884"/>
                </a:lnTo>
                <a:lnTo>
                  <a:pt x="2109019" y="1017639"/>
                </a:lnTo>
                <a:lnTo>
                  <a:pt x="1902542" y="1017639"/>
                </a:lnTo>
                <a:lnTo>
                  <a:pt x="1814051" y="1135626"/>
                </a:lnTo>
                <a:lnTo>
                  <a:pt x="1755058" y="1224116"/>
                </a:lnTo>
                <a:lnTo>
                  <a:pt x="1873045" y="1268362"/>
                </a:lnTo>
                <a:lnTo>
                  <a:pt x="1976283" y="1356852"/>
                </a:lnTo>
                <a:lnTo>
                  <a:pt x="1976283" y="1371600"/>
                </a:lnTo>
                <a:lnTo>
                  <a:pt x="2035277" y="1489587"/>
                </a:lnTo>
                <a:lnTo>
                  <a:pt x="2035277" y="1489587"/>
                </a:lnTo>
                <a:lnTo>
                  <a:pt x="2064774" y="1637071"/>
                </a:lnTo>
                <a:lnTo>
                  <a:pt x="2020529" y="1725562"/>
                </a:lnTo>
                <a:cubicBezTo>
                  <a:pt x="1951703" y="1730478"/>
                  <a:pt x="1882580" y="1732248"/>
                  <a:pt x="1814051" y="1740310"/>
                </a:cubicBezTo>
                <a:cubicBezTo>
                  <a:pt x="1798611" y="1742126"/>
                  <a:pt x="1784982" y="1751686"/>
                  <a:pt x="1769806" y="1755058"/>
                </a:cubicBezTo>
                <a:cubicBezTo>
                  <a:pt x="1699799" y="1770615"/>
                  <a:pt x="1707384" y="1769807"/>
                  <a:pt x="1666567" y="1769807"/>
                </a:cubicBezTo>
                <a:lnTo>
                  <a:pt x="1666567" y="1769807"/>
                </a:lnTo>
                <a:lnTo>
                  <a:pt x="1489587" y="1725562"/>
                </a:lnTo>
                <a:lnTo>
                  <a:pt x="1386348" y="1666568"/>
                </a:lnTo>
                <a:lnTo>
                  <a:pt x="1253613" y="1666568"/>
                </a:lnTo>
                <a:lnTo>
                  <a:pt x="1091380" y="1666568"/>
                </a:lnTo>
                <a:lnTo>
                  <a:pt x="929148" y="1828800"/>
                </a:lnTo>
                <a:cubicBezTo>
                  <a:pt x="788145" y="1881676"/>
                  <a:pt x="853164" y="1873045"/>
                  <a:pt x="737419" y="1873045"/>
                </a:cubicBezTo>
                <a:lnTo>
                  <a:pt x="737419" y="1873045"/>
                </a:lnTo>
                <a:lnTo>
                  <a:pt x="545690" y="1887794"/>
                </a:lnTo>
                <a:lnTo>
                  <a:pt x="294967" y="1814052"/>
                </a:lnTo>
                <a:lnTo>
                  <a:pt x="132735" y="1592826"/>
                </a:lnTo>
                <a:lnTo>
                  <a:pt x="29496" y="1327355"/>
                </a:lnTo>
                <a:lnTo>
                  <a:pt x="0" y="1002891"/>
                </a:lnTo>
                <a:lnTo>
                  <a:pt x="0" y="766916"/>
                </a:lnTo>
                <a:lnTo>
                  <a:pt x="44245" y="486697"/>
                </a:lnTo>
                <a:lnTo>
                  <a:pt x="58993" y="176981"/>
                </a:lnTo>
                <a:cubicBezTo>
                  <a:pt x="74285" y="39359"/>
                  <a:pt x="29224" y="44245"/>
                  <a:pt x="88490" y="44245"/>
                </a:cubicBezTo>
                <a:lnTo>
                  <a:pt x="117987" y="0"/>
                </a:lnTo>
                <a:close/>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7" name="Rectangle 6"/>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15</a:t>
            </a:fld>
            <a:endParaRPr lang="en-US" dirty="0"/>
          </a:p>
        </p:txBody>
      </p:sp>
      <p:sp>
        <p:nvSpPr>
          <p:cNvPr id="9"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0"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06846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06" y="0"/>
            <a:ext cx="7792926" cy="836712"/>
          </a:xfrm>
        </p:spPr>
        <p:txBody>
          <a:bodyPr/>
          <a:lstStyle/>
          <a:p>
            <a:r>
              <a:rPr lang="en-US" altLang="ja-JP" dirty="0"/>
              <a:t>Adapting data for inventory use</a:t>
            </a:r>
            <a:endParaRPr lang="en-GB" dirty="0"/>
          </a:p>
        </p:txBody>
      </p:sp>
      <p:sp>
        <p:nvSpPr>
          <p:cNvPr id="8" name="Rounded Rectangle 7"/>
          <p:cNvSpPr/>
          <p:nvPr/>
        </p:nvSpPr>
        <p:spPr>
          <a:xfrm>
            <a:off x="239106" y="1293962"/>
            <a:ext cx="4261450" cy="4546121"/>
          </a:xfrm>
          <a:prstGeom prst="roundRect">
            <a:avLst/>
          </a:prstGeom>
          <a:solidFill>
            <a:schemeClr val="bg1">
              <a:lumMod val="95000"/>
            </a:schemeClr>
          </a:solidFill>
          <a:ln w="42500" cap="flat" cmpd="sng" algn="ctr">
            <a:solidFill>
              <a:schemeClr val="tx2">
                <a:lumMod val="75000"/>
              </a:scheme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2000" b="1" i="0" u="none" strike="noStrike" kern="0" cap="none" spc="0" normalizeH="0" baseline="0" noProof="0" dirty="0">
                <a:ln>
                  <a:noFill/>
                </a:ln>
                <a:solidFill>
                  <a:schemeClr val="tx2"/>
                </a:solidFill>
                <a:effectLst/>
                <a:uLnTx/>
                <a:uFillTx/>
                <a:latin typeface="+mj-lt"/>
                <a:ea typeface="ＭＳ Ｐゴシック" pitchFamily="34" charset="-128"/>
                <a:cs typeface="+mn-cs"/>
              </a:rPr>
              <a:t>Empirical datasets contain outliers?</a:t>
            </a:r>
          </a:p>
          <a:p>
            <a:pPr marL="342900" marR="0" lvl="0" indent="-342900"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zh-CN" sz="1800" b="0" i="0" u="none" strike="noStrike" kern="0" cap="none" spc="0" normalizeH="0" baseline="0" noProof="0" dirty="0">
                <a:ln>
                  <a:noFill/>
                </a:ln>
                <a:solidFill>
                  <a:schemeClr val="tx2"/>
                </a:solidFill>
                <a:effectLst/>
                <a:uLnTx/>
                <a:uFillTx/>
                <a:latin typeface="+mj-lt"/>
                <a:ea typeface="SimSun" pitchFamily="2" charset="-122"/>
                <a:cs typeface="+mn-cs"/>
              </a:rPr>
              <a:t>Rule: lying more than 3x standard deviation</a:t>
            </a:r>
          </a:p>
          <a:p>
            <a:pPr marL="342900" marR="0" lvl="0" indent="-342900"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zh-CN" sz="1800" b="0" i="0" u="none" strike="noStrike" kern="0" cap="none" spc="0" normalizeH="0" baseline="0" noProof="0" dirty="0">
                <a:ln>
                  <a:noFill/>
                </a:ln>
                <a:solidFill>
                  <a:schemeClr val="tx2"/>
                </a:solidFill>
                <a:effectLst/>
                <a:uLnTx/>
                <a:uFillTx/>
                <a:latin typeface="+mj-lt"/>
                <a:ea typeface="SimSun" pitchFamily="2" charset="-122"/>
                <a:cs typeface="+mn-cs"/>
              </a:rPr>
              <a:t>But exercise caution: anomalous data may indicate some other set of circumstances that may need to be separately estimated (e.g. plant in start-up conditions; drainage leading to sudden release of CH</a:t>
            </a:r>
            <a:r>
              <a:rPr kumimoji="0" lang="en-GB" altLang="zh-CN" sz="1800" b="0" i="0" u="none" strike="noStrike" kern="0" cap="none" spc="0" normalizeH="0" baseline="-25000" noProof="0" dirty="0">
                <a:ln>
                  <a:noFill/>
                </a:ln>
                <a:solidFill>
                  <a:schemeClr val="tx2"/>
                </a:solidFill>
                <a:effectLst/>
                <a:uLnTx/>
                <a:uFillTx/>
                <a:latin typeface="+mj-lt"/>
                <a:ea typeface="SimSun" pitchFamily="2" charset="-122"/>
                <a:cs typeface="+mn-cs"/>
              </a:rPr>
              <a:t>4</a:t>
            </a:r>
            <a:r>
              <a:rPr kumimoji="0" lang="en-GB" altLang="zh-CN" sz="1800" b="0" i="0" u="none" strike="noStrike" kern="0" cap="none" spc="0" normalizeH="0" baseline="0" noProof="0" dirty="0">
                <a:ln>
                  <a:noFill/>
                </a:ln>
                <a:solidFill>
                  <a:schemeClr val="tx2"/>
                </a:solidFill>
                <a:effectLst/>
                <a:uLnTx/>
                <a:uFillTx/>
                <a:latin typeface="+mj-lt"/>
                <a:ea typeface="SimSun" pitchFamily="2" charset="-122"/>
                <a:cs typeface="+mn-cs"/>
              </a:rPr>
              <a:t> in rice field) </a:t>
            </a:r>
            <a:endParaRPr kumimoji="0" lang="ja-JP" altLang="en-US" sz="1800" b="0" i="0" u="none" strike="noStrike" kern="0" cap="none" spc="0" normalizeH="0" baseline="0" noProof="0" dirty="0">
              <a:ln>
                <a:noFill/>
              </a:ln>
              <a:solidFill>
                <a:schemeClr val="tx2"/>
              </a:solidFill>
              <a:effectLst/>
              <a:uLnTx/>
              <a:uFillTx/>
              <a:latin typeface="+mj-lt"/>
              <a:ea typeface="ＭＳ Ｐゴシック" pitchFamily="34" charset="-128"/>
              <a:cs typeface="+mn-cs"/>
            </a:endParaRPr>
          </a:p>
        </p:txBody>
      </p:sp>
      <p:sp>
        <p:nvSpPr>
          <p:cNvPr id="9" name="Rounded Rectangle 8"/>
          <p:cNvSpPr/>
          <p:nvPr/>
        </p:nvSpPr>
        <p:spPr>
          <a:xfrm>
            <a:off x="4716017" y="1293962"/>
            <a:ext cx="4104455" cy="4546121"/>
          </a:xfrm>
          <a:prstGeom prst="roundRect">
            <a:avLst/>
          </a:prstGeom>
          <a:solidFill>
            <a:schemeClr val="bg1">
              <a:lumMod val="95000"/>
            </a:schemeClr>
          </a:solidFill>
          <a:ln w="42500" cap="flat" cmpd="sng" algn="ctr">
            <a:solidFill>
              <a:schemeClr val="tx2">
                <a:lumMod val="75000"/>
              </a:schemeClr>
            </a:solidFill>
            <a:prstDash val="solid"/>
          </a:ln>
          <a:effectLst/>
        </p:spPr>
        <p:txBody>
          <a:bodyPr rtlCol="0" anchor="ctr"/>
          <a:lstStyle/>
          <a:p>
            <a:pPr marL="342900" marR="0" lvl="0" indent="-342900" defTabSz="914400" eaLnBrk="1" fontAlgn="auto" latinLnBrk="0" hangingPunct="1">
              <a:lnSpc>
                <a:spcPct val="90000"/>
              </a:lnSpc>
              <a:spcBef>
                <a:spcPct val="20000"/>
              </a:spcBef>
              <a:spcAft>
                <a:spcPts val="0"/>
              </a:spcAft>
              <a:buClrTx/>
              <a:buSzTx/>
              <a:buFontTx/>
              <a:buNone/>
              <a:tabLst/>
              <a:defRPr/>
            </a:pPr>
            <a:r>
              <a:rPr kumimoji="0" lang="en-US" altLang="ja-JP" sz="2000" b="1" i="0" u="none" strike="noStrike" kern="0" cap="none" spc="0" normalizeH="0" baseline="0" noProof="0" dirty="0">
                <a:ln>
                  <a:noFill/>
                </a:ln>
                <a:solidFill>
                  <a:schemeClr val="tx2"/>
                </a:solidFill>
                <a:effectLst/>
                <a:uLnTx/>
                <a:uFillTx/>
                <a:latin typeface="+mj-lt"/>
                <a:cs typeface="+mn-cs"/>
              </a:rPr>
              <a:t>Multi-year averaging?</a:t>
            </a:r>
          </a:p>
          <a:p>
            <a:pPr marL="342900" marR="0" lvl="0" indent="-342900" defTabSz="914400" eaLnBrk="1" fontAlgn="auto" latinLnBrk="0" hangingPunct="1">
              <a:lnSpc>
                <a:spcPct val="90000"/>
              </a:lnSpc>
              <a:spcBef>
                <a:spcPct val="20000"/>
              </a:spcBef>
              <a:spcAft>
                <a:spcPts val="0"/>
              </a:spcAft>
              <a:buClrTx/>
              <a:buSzTx/>
              <a:buFontTx/>
              <a:buChar char="•"/>
              <a:tabLst/>
              <a:defRPr/>
            </a:pPr>
            <a:r>
              <a:rPr kumimoji="0" lang="en-GB" altLang="zh-CN" sz="1800" b="0" i="0" u="none" strike="noStrike" kern="0" cap="none" spc="0" normalizeH="0" baseline="0" noProof="0" dirty="0">
                <a:ln>
                  <a:noFill/>
                </a:ln>
                <a:solidFill>
                  <a:schemeClr val="tx2"/>
                </a:solidFill>
                <a:effectLst/>
                <a:uLnTx/>
                <a:uFillTx/>
                <a:latin typeface="+mj-lt"/>
                <a:ea typeface="SimSun" pitchFamily="2" charset="-122"/>
                <a:cs typeface="+mn-cs"/>
              </a:rPr>
              <a:t>Countries should report annual inventory estimates</a:t>
            </a:r>
          </a:p>
          <a:p>
            <a:pPr marL="342900" marR="0" lvl="0" indent="-342900" defTabSz="914400" eaLnBrk="1" fontAlgn="auto" latinLnBrk="0" hangingPunct="1">
              <a:lnSpc>
                <a:spcPct val="90000"/>
              </a:lnSpc>
              <a:spcBef>
                <a:spcPct val="20000"/>
              </a:spcBef>
              <a:spcAft>
                <a:spcPts val="0"/>
              </a:spcAft>
              <a:buClrTx/>
              <a:buSzTx/>
              <a:buFontTx/>
              <a:buChar char="•"/>
              <a:tabLst/>
              <a:defRPr/>
            </a:pPr>
            <a:r>
              <a:rPr lang="en-GB" altLang="zh-CN" sz="1800" kern="0" dirty="0">
                <a:solidFill>
                  <a:schemeClr val="tx2"/>
                </a:solidFill>
                <a:latin typeface="+mj-lt"/>
                <a:ea typeface="SimSun" pitchFamily="2" charset="-122"/>
              </a:rPr>
              <a:t>A</a:t>
            </a:r>
            <a:r>
              <a:rPr kumimoji="0" lang="en-GB" altLang="zh-CN" sz="1800" b="0" i="0" u="none" strike="noStrike" kern="0" cap="none" spc="0" normalizeH="0" baseline="0" noProof="0" dirty="0">
                <a:ln>
                  <a:noFill/>
                </a:ln>
                <a:solidFill>
                  <a:schemeClr val="tx2"/>
                </a:solidFill>
                <a:effectLst/>
                <a:uLnTx/>
                <a:uFillTx/>
                <a:latin typeface="+mj-lt"/>
                <a:ea typeface="SimSun" pitchFamily="2" charset="-122"/>
                <a:cs typeface="+mn-cs"/>
              </a:rPr>
              <a:t>void using multi-year averaging of data:</a:t>
            </a:r>
          </a:p>
          <a:p>
            <a:pPr marL="742950" marR="0" lvl="1" indent="-285750" defTabSz="914400" eaLnBrk="1" fontAlgn="auto" latinLnBrk="0" hangingPunct="1">
              <a:lnSpc>
                <a:spcPct val="90000"/>
              </a:lnSpc>
              <a:spcBef>
                <a:spcPct val="20000"/>
              </a:spcBef>
              <a:spcAft>
                <a:spcPts val="0"/>
              </a:spcAft>
              <a:buClrTx/>
              <a:buSzTx/>
              <a:buFontTx/>
              <a:buChar char="–"/>
              <a:tabLst/>
              <a:defRPr/>
            </a:pPr>
            <a:r>
              <a:rPr kumimoji="0" lang="en-GB" altLang="zh-CN" sz="1800" b="0" i="0" u="none" strike="noStrike" kern="0" cap="none" spc="0" normalizeH="0" baseline="0" noProof="0" dirty="0">
                <a:ln>
                  <a:noFill/>
                </a:ln>
                <a:solidFill>
                  <a:schemeClr val="tx2"/>
                </a:solidFill>
                <a:effectLst/>
                <a:uLnTx/>
                <a:uFillTx/>
                <a:latin typeface="+mj-lt"/>
                <a:ea typeface="SimSun" pitchFamily="2" charset="-122"/>
                <a:cs typeface="+mn-cs"/>
              </a:rPr>
              <a:t>over- or under-estimates of emissions over time</a:t>
            </a:r>
          </a:p>
          <a:p>
            <a:pPr marL="742950" marR="0" lvl="1" indent="-285750" defTabSz="914400" eaLnBrk="1" fontAlgn="auto" latinLnBrk="0" hangingPunct="1">
              <a:lnSpc>
                <a:spcPct val="90000"/>
              </a:lnSpc>
              <a:spcBef>
                <a:spcPct val="20000"/>
              </a:spcBef>
              <a:spcAft>
                <a:spcPts val="0"/>
              </a:spcAft>
              <a:buClrTx/>
              <a:buSzTx/>
              <a:buFontTx/>
              <a:buChar char="–"/>
              <a:tabLst/>
              <a:defRPr/>
            </a:pPr>
            <a:r>
              <a:rPr kumimoji="0" lang="en-GB" altLang="zh-CN" sz="1800" b="0" i="0" u="none" strike="noStrike" kern="0" cap="none" spc="0" normalizeH="0" baseline="0" noProof="0" dirty="0">
                <a:ln>
                  <a:noFill/>
                </a:ln>
                <a:solidFill>
                  <a:schemeClr val="tx2"/>
                </a:solidFill>
                <a:effectLst/>
                <a:uLnTx/>
                <a:uFillTx/>
                <a:latin typeface="+mj-lt"/>
                <a:ea typeface="SimSun" pitchFamily="2" charset="-122"/>
                <a:cs typeface="+mn-cs"/>
              </a:rPr>
              <a:t>increased uncertainty</a:t>
            </a:r>
          </a:p>
          <a:p>
            <a:pPr marL="742950" marR="0" lvl="1" indent="-285750" defTabSz="914400" eaLnBrk="1" fontAlgn="auto" latinLnBrk="0" hangingPunct="1">
              <a:lnSpc>
                <a:spcPct val="90000"/>
              </a:lnSpc>
              <a:spcBef>
                <a:spcPct val="20000"/>
              </a:spcBef>
              <a:spcAft>
                <a:spcPts val="0"/>
              </a:spcAft>
              <a:buClrTx/>
              <a:buSzTx/>
              <a:buFontTx/>
              <a:buChar char="–"/>
              <a:tabLst/>
              <a:defRPr/>
            </a:pPr>
            <a:r>
              <a:rPr kumimoji="0" lang="en-GB" altLang="zh-CN" sz="1800" b="0" i="0" u="none" strike="noStrike" kern="0" cap="none" spc="0" normalizeH="0" baseline="0" noProof="0" dirty="0">
                <a:ln>
                  <a:noFill/>
                </a:ln>
                <a:solidFill>
                  <a:schemeClr val="tx2"/>
                </a:solidFill>
                <a:effectLst/>
                <a:uLnTx/>
                <a:uFillTx/>
                <a:latin typeface="+mj-lt"/>
                <a:ea typeface="SimSun" pitchFamily="2" charset="-122"/>
                <a:cs typeface="+mn-cs"/>
              </a:rPr>
              <a:t>reduced transparency, comparability, or time-series consistency of estimates</a:t>
            </a:r>
          </a:p>
        </p:txBody>
      </p:sp>
      <p:sp>
        <p:nvSpPr>
          <p:cNvPr id="5" name="Rectangle 4"/>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16</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86436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11188" y="228600"/>
            <a:ext cx="8137525" cy="752475"/>
          </a:xfrm>
        </p:spPr>
        <p:txBody>
          <a:bodyPr/>
          <a:lstStyle/>
          <a:p>
            <a:pPr eaLnBrk="1" hangingPunct="1">
              <a:defRPr/>
            </a:pPr>
            <a:r>
              <a:rPr lang="en-US" altLang="ja-JP" dirty="0"/>
              <a:t>Adapting</a:t>
            </a:r>
            <a:r>
              <a:rPr lang="en-US" altLang="ja-JP" b="1" dirty="0">
                <a:effectLst>
                  <a:outerShdw blurRad="38100" dist="38100" dir="2700000" algn="tl">
                    <a:srgbClr val="C0C0C0"/>
                  </a:outerShdw>
                </a:effectLst>
                <a:ea typeface="ＭＳ Ｐゴシック" pitchFamily="34" charset="-128"/>
              </a:rPr>
              <a:t> </a:t>
            </a:r>
            <a:r>
              <a:rPr lang="en-US" altLang="ja-JP" dirty="0"/>
              <a:t>data for inventory use</a:t>
            </a:r>
          </a:p>
        </p:txBody>
      </p:sp>
      <p:sp>
        <p:nvSpPr>
          <p:cNvPr id="19459" name="Rectangle 3"/>
          <p:cNvSpPr>
            <a:spLocks noGrp="1" noChangeArrowheads="1"/>
          </p:cNvSpPr>
          <p:nvPr>
            <p:ph type="body" idx="1"/>
          </p:nvPr>
        </p:nvSpPr>
        <p:spPr>
          <a:xfrm>
            <a:off x="539750" y="1196752"/>
            <a:ext cx="8496300" cy="4680520"/>
          </a:xfrm>
        </p:spPr>
        <p:txBody>
          <a:bodyPr/>
          <a:lstStyle/>
          <a:p>
            <a:pPr eaLnBrk="1" hangingPunct="1">
              <a:lnSpc>
                <a:spcPct val="130000"/>
              </a:lnSpc>
              <a:spcBef>
                <a:spcPct val="10000"/>
              </a:spcBef>
              <a:buFontTx/>
              <a:buNone/>
            </a:pPr>
            <a:r>
              <a:rPr lang="en-US" altLang="ja-JP" sz="2000" b="1" dirty="0">
                <a:latin typeface="+mj-lt"/>
                <a:ea typeface="ＭＳ Ｐゴシック" pitchFamily="34" charset="-128"/>
              </a:rPr>
              <a:t>Non-calendar year data?</a:t>
            </a:r>
          </a:p>
          <a:p>
            <a:pPr eaLnBrk="1" hangingPunct="1">
              <a:lnSpc>
                <a:spcPct val="130000"/>
              </a:lnSpc>
              <a:spcBef>
                <a:spcPct val="10000"/>
              </a:spcBef>
            </a:pPr>
            <a:r>
              <a:rPr lang="en-GB" altLang="zh-CN" b="1" i="1" dirty="0">
                <a:latin typeface="+mj-lt"/>
                <a:ea typeface="SimSun" pitchFamily="2" charset="-122"/>
              </a:rPr>
              <a:t>Good Practice </a:t>
            </a:r>
            <a:r>
              <a:rPr lang="en-GB" altLang="zh-CN" dirty="0">
                <a:latin typeface="+mj-lt"/>
                <a:ea typeface="SimSun" pitchFamily="2" charset="-122"/>
              </a:rPr>
              <a:t>to use calendar year </a:t>
            </a:r>
            <a:r>
              <a:rPr lang="en-GB" altLang="ja-JP" dirty="0">
                <a:latin typeface="+mj-lt"/>
                <a:ea typeface="SimSun" pitchFamily="2" charset="-122"/>
              </a:rPr>
              <a:t>(CY) </a:t>
            </a:r>
            <a:r>
              <a:rPr lang="en-GB" altLang="zh-CN" dirty="0">
                <a:latin typeface="+mj-lt"/>
                <a:ea typeface="SimSun" pitchFamily="2" charset="-122"/>
              </a:rPr>
              <a:t>data whenever available</a:t>
            </a:r>
          </a:p>
          <a:p>
            <a:pPr eaLnBrk="1" hangingPunct="1">
              <a:lnSpc>
                <a:spcPct val="130000"/>
              </a:lnSpc>
              <a:spcBef>
                <a:spcPct val="10000"/>
              </a:spcBef>
            </a:pPr>
            <a:r>
              <a:rPr lang="en-US" altLang="ja-JP" dirty="0">
                <a:latin typeface="+mj-lt"/>
                <a:ea typeface="ＭＳ Ｐゴシック" pitchFamily="34" charset="-128"/>
              </a:rPr>
              <a:t>If not, use other types; but use consistently over time-series and document</a:t>
            </a:r>
          </a:p>
          <a:p>
            <a:pPr eaLnBrk="1" hangingPunct="1">
              <a:lnSpc>
                <a:spcPct val="130000"/>
              </a:lnSpc>
              <a:spcBef>
                <a:spcPct val="10000"/>
              </a:spcBef>
            </a:pPr>
            <a:r>
              <a:rPr lang="en-US" altLang="ja-JP" dirty="0">
                <a:latin typeface="+mj-lt"/>
                <a:ea typeface="ＭＳ Ｐゴシック" pitchFamily="34" charset="-128"/>
              </a:rPr>
              <a:t>Data should be corrected where possible to represent CY</a:t>
            </a:r>
          </a:p>
          <a:p>
            <a:pPr eaLnBrk="1" hangingPunct="1">
              <a:lnSpc>
                <a:spcPct val="130000"/>
              </a:lnSpc>
              <a:spcBef>
                <a:spcPct val="10000"/>
              </a:spcBef>
            </a:pPr>
            <a:endParaRPr lang="en-US" altLang="ja-JP" dirty="0">
              <a:latin typeface="+mj-lt"/>
              <a:ea typeface="ＭＳ Ｐゴシック" pitchFamily="34" charset="-128"/>
            </a:endParaRPr>
          </a:p>
          <a:p>
            <a:pPr marL="0" indent="0">
              <a:lnSpc>
                <a:spcPct val="130000"/>
              </a:lnSpc>
              <a:spcBef>
                <a:spcPct val="10000"/>
              </a:spcBef>
              <a:buNone/>
            </a:pPr>
            <a:r>
              <a:rPr lang="en-US" altLang="ja-JP" sz="2000" b="1" dirty="0">
                <a:latin typeface="+mj-lt"/>
              </a:rPr>
              <a:t>Regional inventory data?</a:t>
            </a:r>
          </a:p>
          <a:p>
            <a:pPr marL="342900" indent="-342900">
              <a:lnSpc>
                <a:spcPct val="130000"/>
              </a:lnSpc>
              <a:spcBef>
                <a:spcPct val="10000"/>
              </a:spcBef>
            </a:pPr>
            <a:r>
              <a:rPr lang="en-GB" altLang="zh-CN" dirty="0">
                <a:latin typeface="+mj-lt"/>
                <a:ea typeface="SimSun" pitchFamily="2" charset="-122"/>
              </a:rPr>
              <a:t>In some cases, regional data are more detailed and up-to-date than national data</a:t>
            </a:r>
          </a:p>
          <a:p>
            <a:pPr marL="342900" indent="-342900">
              <a:lnSpc>
                <a:spcPct val="130000"/>
              </a:lnSpc>
              <a:spcBef>
                <a:spcPct val="10000"/>
              </a:spcBef>
            </a:pPr>
            <a:r>
              <a:rPr lang="en-GB" altLang="zh-CN" dirty="0">
                <a:latin typeface="+mj-lt"/>
                <a:ea typeface="SimSun" pitchFamily="2" charset="-122"/>
              </a:rPr>
              <a:t>Can be used provided that:</a:t>
            </a:r>
          </a:p>
          <a:p>
            <a:pPr marL="742950" lvl="1" indent="-285750">
              <a:lnSpc>
                <a:spcPct val="130000"/>
              </a:lnSpc>
              <a:spcBef>
                <a:spcPct val="10000"/>
              </a:spcBef>
              <a:buFontTx/>
              <a:buChar char="–"/>
            </a:pPr>
            <a:r>
              <a:rPr lang="en-GB" altLang="zh-CN" sz="1600" dirty="0">
                <a:latin typeface="+mj-lt"/>
                <a:ea typeface="SimSun" pitchFamily="2" charset="-122"/>
              </a:rPr>
              <a:t>Each regional component is compiled consistent with good practice QA/QC, choice of tiers, Time Series Consistency, and completeness</a:t>
            </a:r>
          </a:p>
          <a:p>
            <a:pPr marL="742950" lvl="1" indent="-285750">
              <a:lnSpc>
                <a:spcPct val="130000"/>
              </a:lnSpc>
              <a:spcBef>
                <a:spcPct val="10000"/>
              </a:spcBef>
              <a:buFontTx/>
              <a:buChar char="–"/>
            </a:pPr>
            <a:r>
              <a:rPr lang="en-GB" altLang="zh-CN" sz="1600" dirty="0">
                <a:latin typeface="+mj-lt"/>
                <a:ea typeface="SimSun" pitchFamily="2" charset="-122"/>
              </a:rPr>
              <a:t>The approach to aggregate is transparent</a:t>
            </a:r>
          </a:p>
          <a:p>
            <a:pPr marL="742950" lvl="1" indent="-285750">
              <a:lnSpc>
                <a:spcPct val="130000"/>
              </a:lnSpc>
              <a:spcBef>
                <a:spcPct val="10000"/>
              </a:spcBef>
              <a:buFontTx/>
              <a:buChar char="–"/>
            </a:pPr>
            <a:r>
              <a:rPr lang="en-GB" altLang="zh-CN" sz="1600" dirty="0">
                <a:latin typeface="+mj-lt"/>
                <a:ea typeface="SimSun" pitchFamily="2" charset="-122"/>
              </a:rPr>
              <a:t>The final inventory complies with good practice requirements</a:t>
            </a:r>
            <a:endParaRPr lang="en-US" altLang="ja-JP" sz="1600" dirty="0">
              <a:latin typeface="+mj-lt"/>
            </a:endParaRPr>
          </a:p>
          <a:p>
            <a:pPr marL="0" indent="0" eaLnBrk="1" hangingPunct="1">
              <a:spcBef>
                <a:spcPct val="10000"/>
              </a:spcBef>
              <a:buNone/>
            </a:pPr>
            <a:endParaRPr lang="ja-JP" altLang="en-US" dirty="0">
              <a:latin typeface="+mj-lt"/>
              <a:ea typeface="ＭＳ Ｐゴシック" pitchFamily="34" charset="-128"/>
            </a:endParaRPr>
          </a:p>
        </p:txBody>
      </p:sp>
      <p:sp>
        <p:nvSpPr>
          <p:cNvPr id="5" name="Rectangle 4"/>
          <p:cNvSpPr>
            <a:spLocks noChangeArrowheads="1"/>
          </p:cNvSpPr>
          <p:nvPr/>
        </p:nvSpPr>
        <p:spPr bwMode="auto">
          <a:xfrm>
            <a:off x="452606" y="2924944"/>
            <a:ext cx="8316913"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10000"/>
              </a:spcBef>
            </a:pPr>
            <a:endParaRPr lang="en-US" altLang="ja-JP" sz="2400" dirty="0">
              <a:latin typeface="Arial Narrow" panose="020B0606020202030204" pitchFamily="34" charset="0"/>
            </a:endParaRPr>
          </a:p>
        </p:txBody>
      </p:sp>
      <p:sp>
        <p:nvSpPr>
          <p:cNvPr id="6" name="Rectangle 5"/>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17</a:t>
            </a:fld>
            <a:endParaRPr lang="en-US" dirty="0"/>
          </a:p>
        </p:txBody>
      </p:sp>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5870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4213" y="228600"/>
            <a:ext cx="7056437" cy="752475"/>
          </a:xfrm>
        </p:spPr>
        <p:txBody>
          <a:bodyPr/>
          <a:lstStyle/>
          <a:p>
            <a:pPr eaLnBrk="1" hangingPunct="1">
              <a:defRPr/>
            </a:pPr>
            <a:r>
              <a:rPr lang="en-US" altLang="ja-JP" dirty="0"/>
              <a:t>How are EFs derived?</a:t>
            </a:r>
          </a:p>
        </p:txBody>
      </p:sp>
      <p:sp>
        <p:nvSpPr>
          <p:cNvPr id="6" name="Rectangle 3"/>
          <p:cNvSpPr txBox="1">
            <a:spLocks noChangeArrowheads="1"/>
          </p:cNvSpPr>
          <p:nvPr/>
        </p:nvSpPr>
        <p:spPr bwMode="auto">
          <a:xfrm>
            <a:off x="578734" y="1268760"/>
            <a:ext cx="8097722"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eaLnBrk="1" hangingPunct="1">
              <a:lnSpc>
                <a:spcPct val="130000"/>
              </a:lnSpc>
              <a:buFontTx/>
              <a:buNone/>
            </a:pPr>
            <a:r>
              <a:rPr lang="en-GB" sz="1800" b="1" kern="0" dirty="0">
                <a:solidFill>
                  <a:schemeClr val="tx1"/>
                </a:solidFill>
                <a:latin typeface="+mj-lt"/>
              </a:rPr>
              <a:t>It is good practice to follow a stepwise approach to data collection by:</a:t>
            </a:r>
          </a:p>
          <a:p>
            <a:pPr eaLnBrk="1" hangingPunct="1">
              <a:lnSpc>
                <a:spcPct val="130000"/>
              </a:lnSpc>
              <a:buFont typeface="Arial" panose="020B0604020202020204" pitchFamily="34" charset="0"/>
              <a:buChar char="•"/>
            </a:pPr>
            <a:r>
              <a:rPr lang="en-GB" sz="1800" kern="0" dirty="0">
                <a:solidFill>
                  <a:schemeClr val="tx1"/>
                </a:solidFill>
                <a:latin typeface="+mj-lt"/>
              </a:rPr>
              <a:t>Setting priorities</a:t>
            </a:r>
          </a:p>
          <a:p>
            <a:pPr eaLnBrk="1" hangingPunct="1">
              <a:lnSpc>
                <a:spcPct val="130000"/>
              </a:lnSpc>
              <a:buFont typeface="Arial" panose="020B0604020202020204" pitchFamily="34" charset="0"/>
              <a:buChar char="•"/>
            </a:pPr>
            <a:r>
              <a:rPr lang="en-GB" sz="1800" kern="0" dirty="0">
                <a:solidFill>
                  <a:schemeClr val="tx1"/>
                </a:solidFill>
                <a:latin typeface="+mj-lt"/>
              </a:rPr>
              <a:t>Developing a strategy for accessing the data, and</a:t>
            </a:r>
          </a:p>
          <a:p>
            <a:pPr eaLnBrk="1" hangingPunct="1">
              <a:lnSpc>
                <a:spcPct val="130000"/>
              </a:lnSpc>
              <a:buFont typeface="Arial" panose="020B0604020202020204" pitchFamily="34" charset="0"/>
              <a:buChar char="•"/>
            </a:pPr>
            <a:r>
              <a:rPr lang="en-GB" sz="1800" kern="0" dirty="0">
                <a:solidFill>
                  <a:schemeClr val="tx1"/>
                </a:solidFill>
                <a:latin typeface="+mj-lt"/>
              </a:rPr>
              <a:t>Collecting and processing data</a:t>
            </a:r>
          </a:p>
          <a:p>
            <a:pPr marL="514350" indent="-514350" eaLnBrk="1" hangingPunct="1">
              <a:lnSpc>
                <a:spcPct val="130000"/>
              </a:lnSpc>
              <a:buFont typeface="+mj-lt"/>
              <a:buAutoNum type="arabicPeriod"/>
            </a:pPr>
            <a:endParaRPr lang="en-GB" sz="1800" kern="0" dirty="0">
              <a:solidFill>
                <a:schemeClr val="tx1"/>
              </a:solidFill>
              <a:latin typeface="+mj-lt"/>
            </a:endParaRPr>
          </a:p>
          <a:p>
            <a:pPr marL="0" lvl="0" indent="0" eaLnBrk="1" hangingPunct="1">
              <a:lnSpc>
                <a:spcPct val="130000"/>
              </a:lnSpc>
              <a:spcBef>
                <a:spcPct val="0"/>
              </a:spcBef>
              <a:buClr>
                <a:srgbClr val="000000"/>
              </a:buClr>
              <a:buNone/>
            </a:pPr>
            <a:r>
              <a:rPr kumimoji="0" lang="en-GB" sz="1800" b="1" kern="0" dirty="0">
                <a:solidFill>
                  <a:srgbClr val="000000"/>
                </a:solidFill>
                <a:latin typeface="+mj-lt"/>
              </a:rPr>
              <a:t>The derivation or review of emission factors and other estimation parameters include use of:</a:t>
            </a:r>
          </a:p>
          <a:p>
            <a:pPr eaLnBrk="1" hangingPunct="1">
              <a:lnSpc>
                <a:spcPct val="130000"/>
              </a:lnSpc>
              <a:spcBef>
                <a:spcPct val="0"/>
              </a:spcBef>
              <a:buClr>
                <a:srgbClr val="000000"/>
              </a:buClr>
            </a:pPr>
            <a:r>
              <a:rPr kumimoji="0" lang="en-GB" sz="1800" kern="0" dirty="0">
                <a:solidFill>
                  <a:srgbClr val="000000"/>
                </a:solidFill>
                <a:latin typeface="+mj-lt"/>
              </a:rPr>
              <a:t>Literature sources</a:t>
            </a:r>
          </a:p>
          <a:p>
            <a:pPr eaLnBrk="1" hangingPunct="1">
              <a:lnSpc>
                <a:spcPct val="130000"/>
              </a:lnSpc>
              <a:spcBef>
                <a:spcPct val="0"/>
              </a:spcBef>
              <a:buClr>
                <a:srgbClr val="000000"/>
              </a:buClr>
            </a:pPr>
            <a:r>
              <a:rPr kumimoji="0" lang="en-GB" sz="1800" kern="0" dirty="0">
                <a:solidFill>
                  <a:srgbClr val="000000"/>
                </a:solidFill>
                <a:latin typeface="+mj-lt"/>
              </a:rPr>
              <a:t>Data obtained by measurements</a:t>
            </a:r>
          </a:p>
          <a:p>
            <a:pPr eaLnBrk="1" hangingPunct="1">
              <a:lnSpc>
                <a:spcPct val="130000"/>
              </a:lnSpc>
              <a:spcBef>
                <a:spcPct val="0"/>
              </a:spcBef>
              <a:buClr>
                <a:srgbClr val="000000"/>
              </a:buClr>
            </a:pPr>
            <a:r>
              <a:rPr kumimoji="0" lang="en-GB" sz="1800" kern="0" dirty="0">
                <a:solidFill>
                  <a:srgbClr val="000000"/>
                </a:solidFill>
                <a:latin typeface="+mj-lt"/>
              </a:rPr>
              <a:t>Derived datasets</a:t>
            </a:r>
          </a:p>
          <a:p>
            <a:pPr marL="514350" indent="-514350" eaLnBrk="1" hangingPunct="1">
              <a:lnSpc>
                <a:spcPct val="130000"/>
              </a:lnSpc>
              <a:buFont typeface="+mj-lt"/>
              <a:buAutoNum type="arabicPeriod"/>
            </a:pPr>
            <a:endParaRPr lang="en-GB" sz="1800" kern="0" dirty="0">
              <a:solidFill>
                <a:schemeClr val="tx1"/>
              </a:solidFill>
              <a:latin typeface="+mj-lt"/>
            </a:endParaRPr>
          </a:p>
        </p:txBody>
      </p:sp>
      <p:sp>
        <p:nvSpPr>
          <p:cNvPr id="4" name="Rectangle 3"/>
          <p:cNvSpPr/>
          <p:nvPr/>
        </p:nvSpPr>
        <p:spPr>
          <a:xfrm>
            <a:off x="8028384" y="6165304"/>
            <a:ext cx="445430" cy="323165"/>
          </a:xfrm>
          <a:prstGeom prst="rect">
            <a:avLst/>
          </a:prstGeom>
        </p:spPr>
        <p:txBody>
          <a:bodyPr wrap="square">
            <a:spAutoFit/>
          </a:bodyPr>
          <a:lstStyle/>
          <a:p>
            <a:fld id="{AAEF72BF-65D0-402F-936E-810A03B388F7}" type="slidenum">
              <a:rPr lang="en-US" altLang="en-US">
                <a:solidFill>
                  <a:prstClr val="black"/>
                </a:solidFill>
                <a:cs typeface="Arial"/>
              </a:rPr>
              <a:pPr/>
              <a:t>18</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03349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82601" y="1268760"/>
            <a:ext cx="7921847" cy="4680520"/>
          </a:xfrm>
        </p:spPr>
        <p:txBody>
          <a:bodyPr/>
          <a:lstStyle/>
          <a:p>
            <a:pPr marL="342900" indent="-342900" eaLnBrk="1" hangingPunct="1">
              <a:lnSpc>
                <a:spcPct val="130000"/>
              </a:lnSpc>
              <a:buFontTx/>
              <a:buAutoNum type="arabicPeriod"/>
            </a:pPr>
            <a:r>
              <a:rPr lang="en-US" altLang="ja-JP" b="1" dirty="0">
                <a:latin typeface="+mj-lt"/>
                <a:ea typeface="ＭＳ Ｐゴシック" pitchFamily="34" charset="-128"/>
              </a:rPr>
              <a:t>Literature sources</a:t>
            </a:r>
          </a:p>
          <a:p>
            <a:pPr eaLnBrk="1" hangingPunct="1">
              <a:lnSpc>
                <a:spcPct val="130000"/>
              </a:lnSpc>
            </a:pPr>
            <a:r>
              <a:rPr lang="en-GB" dirty="0">
                <a:latin typeface="+mj-lt"/>
              </a:rPr>
              <a:t>A useful approach for gathering and selecting from among a variety of possible data</a:t>
            </a:r>
            <a:endParaRPr lang="en-US" altLang="ja-JP" dirty="0">
              <a:latin typeface="+mj-lt"/>
              <a:ea typeface="ＭＳ Ｐゴシック" pitchFamily="34" charset="-128"/>
            </a:endParaRPr>
          </a:p>
          <a:p>
            <a:pPr eaLnBrk="1" hangingPunct="1">
              <a:lnSpc>
                <a:spcPct val="130000"/>
              </a:lnSpc>
            </a:pPr>
            <a:r>
              <a:rPr lang="en-US" altLang="ja-JP" dirty="0">
                <a:latin typeface="+mj-lt"/>
                <a:ea typeface="ＭＳ Ｐゴシック" pitchFamily="34" charset="-128"/>
              </a:rPr>
              <a:t>Maybe time-consuming because many lead to old data</a:t>
            </a:r>
          </a:p>
          <a:p>
            <a:pPr eaLnBrk="1" hangingPunct="1">
              <a:lnSpc>
                <a:spcPct val="130000"/>
              </a:lnSpc>
            </a:pPr>
            <a:r>
              <a:rPr lang="en-US" altLang="ja-JP" dirty="0">
                <a:latin typeface="+mj-lt"/>
                <a:ea typeface="ＭＳ Ｐゴシック" pitchFamily="34" charset="-128"/>
              </a:rPr>
              <a:t>Should be fully documented to be transparent</a:t>
            </a:r>
          </a:p>
          <a:p>
            <a:pPr>
              <a:lnSpc>
                <a:spcPct val="130000"/>
              </a:lnSpc>
            </a:pPr>
            <a:r>
              <a:rPr lang="en-GB" dirty="0">
                <a:latin typeface="+mj-lt"/>
              </a:rPr>
              <a:t>It is </a:t>
            </a:r>
            <a:r>
              <a:rPr lang="en-GB" i="1" dirty="0">
                <a:latin typeface="+mj-lt"/>
              </a:rPr>
              <a:t>good practice</a:t>
            </a:r>
            <a:r>
              <a:rPr lang="en-GB" dirty="0">
                <a:latin typeface="+mj-lt"/>
              </a:rPr>
              <a:t>, for countries to use their own, peer-reviewed, published literature because this should provide the most accurate representation of their country’s practices and activities. </a:t>
            </a:r>
          </a:p>
          <a:p>
            <a:pPr>
              <a:lnSpc>
                <a:spcPct val="130000"/>
              </a:lnSpc>
            </a:pPr>
            <a:r>
              <a:rPr lang="en-GB" dirty="0">
                <a:latin typeface="+mj-lt"/>
              </a:rPr>
              <a:t>If no country-specific peer-reviewed studies available, the inventory compiler can use IPCC default factors and Tier 1 methods as indicated by the decision trees in Volumes 2 to 5, or Tier 2 methods with data from Emission Factor Database (EFDB), or other literature values</a:t>
            </a:r>
            <a:endParaRPr lang="en-US" altLang="ja-JP" dirty="0">
              <a:latin typeface="+mj-lt"/>
              <a:ea typeface="ＭＳ Ｐゴシック" pitchFamily="34" charset="-128"/>
            </a:endParaRPr>
          </a:p>
        </p:txBody>
      </p:sp>
      <p:sp>
        <p:nvSpPr>
          <p:cNvPr id="6" name="Rectangle 2"/>
          <p:cNvSpPr>
            <a:spLocks noGrp="1" noChangeArrowheads="1"/>
          </p:cNvSpPr>
          <p:nvPr>
            <p:ph type="title"/>
          </p:nvPr>
        </p:nvSpPr>
        <p:spPr>
          <a:xfrm>
            <a:off x="684213" y="228600"/>
            <a:ext cx="7056437" cy="752475"/>
          </a:xfrm>
        </p:spPr>
        <p:txBody>
          <a:bodyPr/>
          <a:lstStyle/>
          <a:p>
            <a:pPr eaLnBrk="1" hangingPunct="1">
              <a:defRPr/>
            </a:pPr>
            <a:r>
              <a:rPr lang="en-US" altLang="ja-JP" dirty="0"/>
              <a:t>How are EFs derived?</a:t>
            </a: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19</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32189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Foreword, Copyright and Disclaimer</a:t>
            </a:r>
            <a:endParaRPr lang="en-GB" dirty="0"/>
          </a:p>
        </p:txBody>
      </p:sp>
      <p:sp>
        <p:nvSpPr>
          <p:cNvPr id="3" name="Content Placeholder 2"/>
          <p:cNvSpPr>
            <a:spLocks noGrp="1"/>
          </p:cNvSpPr>
          <p:nvPr>
            <p:ph idx="1"/>
          </p:nvPr>
        </p:nvSpPr>
        <p:spPr>
          <a:xfrm>
            <a:off x="179512" y="1037052"/>
            <a:ext cx="8784976" cy="5263268"/>
          </a:xfrm>
        </p:spPr>
        <p:txBody>
          <a:bodyPr/>
          <a:lstStyle/>
          <a:p>
            <a:r>
              <a:rPr lang="en-IE" sz="1600" dirty="0"/>
              <a:t>These presentation materials to explain the contents of the 2006 IPCC Guidelines:</a:t>
            </a:r>
          </a:p>
          <a:p>
            <a:pPr marL="715963" indent="-342900">
              <a:buFont typeface="+mj-lt"/>
              <a:buAutoNum type="arabicParenR"/>
            </a:pPr>
            <a:r>
              <a:rPr lang="en-IE" sz="1600" dirty="0"/>
              <a:t>are based on the presentations (except presentation on QA/QC) delivered by the Technical Support Unit of the Task Force on National Greenhouse Gas Inventories of the Intergovernmental Panel on Climate Change (IPCC TFI TSU) in the </a:t>
            </a:r>
            <a:r>
              <a:rPr lang="en-IE" sz="1600" i="1" dirty="0"/>
              <a:t>IPCC Expert Meeting to collect EFDB and Software users’ feedback</a:t>
            </a:r>
            <a:r>
              <a:rPr lang="en-IE" sz="1600" dirty="0"/>
              <a:t> (Kitakyushu, Japan, 14-17 March 2017);</a:t>
            </a:r>
          </a:p>
          <a:p>
            <a:pPr marL="715963" indent="-342900">
              <a:buFont typeface="+mj-lt"/>
              <a:buAutoNum type="arabicParenR"/>
            </a:pPr>
            <a:r>
              <a:rPr lang="en-IE" sz="1600" dirty="0"/>
              <a:t>have not been subject to a formal IPCC review process  </a:t>
            </a:r>
            <a:r>
              <a:rPr lang="en-IE" sz="1600" dirty="0">
                <a:hlinkClick r:id="rId2"/>
              </a:rPr>
              <a:t>http://www.ipcc.ch/pdf/ipcc-principles/ipcc-principles-appendix-a-final.pdf</a:t>
            </a:r>
            <a:r>
              <a:rPr lang="en-IE" sz="1600" dirty="0"/>
              <a:t>; and</a:t>
            </a:r>
          </a:p>
          <a:p>
            <a:pPr marL="715963" indent="-342900">
              <a:buFont typeface="+mj-lt"/>
              <a:buAutoNum type="arabicParenR"/>
            </a:pPr>
            <a:r>
              <a:rPr lang="en-IE" sz="1600" dirty="0"/>
              <a:t>will be updated from time to time.</a:t>
            </a:r>
          </a:p>
          <a:p>
            <a:r>
              <a:rPr lang="en-IE" sz="1600" dirty="0"/>
              <a:t>If you wish to use these presentation materials in some way or other (e.g., use some or all of these slides in your presentation at a workshop), please inform the TFI TSU through </a:t>
            </a:r>
            <a:r>
              <a:rPr lang="en-IE" sz="1600" dirty="0">
                <a:hlinkClick r:id="rId3"/>
              </a:rPr>
              <a:t>http://www.ipcc-nggip.iges.or.jp/mail</a:t>
            </a:r>
            <a:r>
              <a:rPr lang="en-IE" sz="1600" dirty="0"/>
              <a:t>. Also read the notes in the following websites.</a:t>
            </a:r>
          </a:p>
          <a:p>
            <a:pPr marL="715963" indent="-342900">
              <a:buFont typeface="+mj-lt"/>
              <a:buAutoNum type="arabicParenR"/>
            </a:pPr>
            <a:r>
              <a:rPr lang="en-IE" sz="1600" dirty="0"/>
              <a:t>Copyright: </a:t>
            </a:r>
            <a:r>
              <a:rPr lang="en-IE" sz="1600" dirty="0">
                <a:hlinkClick r:id="rId4"/>
              </a:rPr>
              <a:t>http://www.ipcc.ch/home_copyright.shtml</a:t>
            </a:r>
            <a:endParaRPr lang="en-IE" sz="1600" dirty="0"/>
          </a:p>
          <a:p>
            <a:pPr marL="715963" indent="-342900">
              <a:buFont typeface="+mj-lt"/>
              <a:buAutoNum type="arabicParenR"/>
            </a:pPr>
            <a:r>
              <a:rPr lang="en-IE" sz="1600" dirty="0"/>
              <a:t>Disclaimer: </a:t>
            </a:r>
            <a:r>
              <a:rPr lang="en-IE" sz="1600" dirty="0">
                <a:hlinkClick r:id="rId5"/>
              </a:rPr>
              <a:t>http://www.ipcc.ch/home_disclaimer.shtml</a:t>
            </a:r>
            <a:endParaRPr lang="en-IE" sz="1600" dirty="0"/>
          </a:p>
          <a:p>
            <a:r>
              <a:rPr lang="en-US" sz="1600" dirty="0"/>
              <a:t>The CGE acknowledges the inputs from, and expresses its appreciation to, the IPCC TFI TSU.</a:t>
            </a:r>
            <a:endParaRPr lang="en-GB" sz="160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2</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pic>
        <p:nvPicPr>
          <p:cNvPr id="7" name="Picture 6"/>
          <p:cNvPicPr>
            <a:picLocks noChangeAspect="1"/>
          </p:cNvPicPr>
          <p:nvPr/>
        </p:nvPicPr>
        <p:blipFill>
          <a:blip r:embed="rId6"/>
          <a:stretch>
            <a:fillRect/>
          </a:stretch>
        </p:blipFill>
        <p:spPr>
          <a:xfrm>
            <a:off x="1043608" y="5414290"/>
            <a:ext cx="7212291" cy="590097"/>
          </a:xfrm>
          <a:prstGeom prst="rect">
            <a:avLst/>
          </a:prstGeom>
        </p:spPr>
      </p:pic>
    </p:spTree>
    <p:extLst>
      <p:ext uri="{BB962C8B-B14F-4D97-AF65-F5344CB8AC3E}">
        <p14:creationId xmlns:p14="http://schemas.microsoft.com/office/powerpoint/2010/main" val="67928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903" name="Group 159"/>
          <p:cNvGraphicFramePr>
            <a:graphicFrameLocks noGrp="1"/>
          </p:cNvGraphicFramePr>
          <p:nvPr>
            <p:ph/>
            <p:extLst>
              <p:ext uri="{D42A27DB-BD31-4B8C-83A1-F6EECF244321}">
                <p14:modId xmlns:p14="http://schemas.microsoft.com/office/powerpoint/2010/main" val="537957826"/>
              </p:ext>
            </p:extLst>
          </p:nvPr>
        </p:nvGraphicFramePr>
        <p:xfrm>
          <a:off x="395536" y="520176"/>
          <a:ext cx="8353176" cy="5348205"/>
        </p:xfrm>
        <a:graphic>
          <a:graphicData uri="http://schemas.openxmlformats.org/drawingml/2006/table">
            <a:tbl>
              <a:tblPr/>
              <a:tblGrid>
                <a:gridCol w="2239232">
                  <a:extLst>
                    <a:ext uri="{9D8B030D-6E8A-4147-A177-3AD203B41FA5}">
                      <a16:colId xmlns:a16="http://schemas.microsoft.com/office/drawing/2014/main" val="20000"/>
                    </a:ext>
                  </a:extLst>
                </a:gridCol>
                <a:gridCol w="2190321">
                  <a:extLst>
                    <a:ext uri="{9D8B030D-6E8A-4147-A177-3AD203B41FA5}">
                      <a16:colId xmlns:a16="http://schemas.microsoft.com/office/drawing/2014/main" val="20001"/>
                    </a:ext>
                  </a:extLst>
                </a:gridCol>
                <a:gridCol w="3923623">
                  <a:extLst>
                    <a:ext uri="{9D8B030D-6E8A-4147-A177-3AD203B41FA5}">
                      <a16:colId xmlns:a16="http://schemas.microsoft.com/office/drawing/2014/main" val="20002"/>
                    </a:ext>
                  </a:extLst>
                </a:gridCol>
              </a:tblGrid>
              <a:tr h="532852">
                <a:tc grid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j-lt"/>
                          <a:ea typeface="SimSun" pitchFamily="2" charset="-122"/>
                          <a:cs typeface="Times New Roman" pitchFamily="18" charset="0"/>
                        </a:rPr>
                        <a:t>Table 2.2  , </a:t>
                      </a:r>
                      <a:r>
                        <a:rPr kumimoji="0" lang="en-GB" altLang="zh-CN" sz="1200" b="1" i="0" u="none" strike="noStrike" cap="none" normalizeH="0" baseline="0" dirty="0" err="1">
                          <a:ln>
                            <a:noFill/>
                          </a:ln>
                          <a:solidFill>
                            <a:schemeClr val="tx1"/>
                          </a:solidFill>
                          <a:effectLst/>
                          <a:latin typeface="+mj-lt"/>
                          <a:ea typeface="SimSun" pitchFamily="2" charset="-122"/>
                          <a:cs typeface="Times New Roman" pitchFamily="18" charset="0"/>
                        </a:rPr>
                        <a:t>Vol</a:t>
                      </a:r>
                      <a:r>
                        <a:rPr kumimoji="0" lang="en-GB" altLang="zh-CN" sz="1200" b="1" i="0" u="none" strike="noStrike" cap="none" normalizeH="0" baseline="0" dirty="0">
                          <a:ln>
                            <a:noFill/>
                          </a:ln>
                          <a:solidFill>
                            <a:schemeClr val="tx1"/>
                          </a:solidFill>
                          <a:effectLst/>
                          <a:latin typeface="+mj-lt"/>
                          <a:ea typeface="SimSun" pitchFamily="2" charset="-122"/>
                          <a:cs typeface="Times New Roman" pitchFamily="18" charset="0"/>
                        </a:rPr>
                        <a:t> 1, 2006 GL</a:t>
                      </a:r>
                      <a:br>
                        <a:rPr kumimoji="0" lang="en-GB" altLang="zh-CN" sz="1200" b="1" i="0" u="none" strike="noStrike" cap="none" normalizeH="0" baseline="0" dirty="0">
                          <a:ln>
                            <a:noFill/>
                          </a:ln>
                          <a:solidFill>
                            <a:schemeClr val="tx1"/>
                          </a:solidFill>
                          <a:effectLst/>
                          <a:latin typeface="+mj-lt"/>
                          <a:ea typeface="SimSun" pitchFamily="2" charset="-122"/>
                          <a:cs typeface="Times New Roman" pitchFamily="18" charset="0"/>
                        </a:rPr>
                      </a:br>
                      <a:r>
                        <a:rPr kumimoji="0" lang="en-GB" altLang="zh-CN" sz="1200" b="1" i="0" u="none" strike="noStrike" cap="none" normalizeH="0" baseline="0" dirty="0">
                          <a:ln>
                            <a:noFill/>
                          </a:ln>
                          <a:solidFill>
                            <a:schemeClr val="tx1"/>
                          </a:solidFill>
                          <a:effectLst/>
                          <a:latin typeface="+mj-lt"/>
                          <a:ea typeface="SimSun" pitchFamily="2" charset="-122"/>
                          <a:cs typeface="Times New Roman" pitchFamily="18" charset="0"/>
                        </a:rPr>
                        <a:t>Potential sources of literature data </a:t>
                      </a:r>
                      <a:endParaRPr kumimoji="0" lang="en-GB" altLang="zh-CN" sz="1200" b="0" i="0" u="none" strike="noStrike" cap="none" normalizeH="0" baseline="0" dirty="0">
                        <a:ln>
                          <a:noFill/>
                        </a:ln>
                        <a:solidFill>
                          <a:schemeClr val="tx1"/>
                        </a:solidFill>
                        <a:effectLst/>
                        <a:latin typeface="+mj-lt"/>
                        <a:ea typeface="SimSun" pitchFamily="2" charset="-122"/>
                        <a:cs typeface="Times New Roman" pitchFamily="18" charset="0"/>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3170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200" b="1" i="0" u="none" strike="noStrike" cap="none" normalizeH="0" baseline="0">
                          <a:ln>
                            <a:noFill/>
                          </a:ln>
                          <a:solidFill>
                            <a:schemeClr val="tx1"/>
                          </a:solidFill>
                          <a:effectLst/>
                          <a:latin typeface="+mj-lt"/>
                          <a:ea typeface="SimSun" pitchFamily="2" charset="-122"/>
                          <a:cs typeface="Times New Roman" pitchFamily="18" charset="0"/>
                        </a:rPr>
                        <a:t>Literature Type</a:t>
                      </a:r>
                      <a:endPar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200" b="1" i="0" u="none" strike="noStrike" cap="none" normalizeH="0" baseline="0">
                          <a:ln>
                            <a:noFill/>
                          </a:ln>
                          <a:solidFill>
                            <a:schemeClr val="tx1"/>
                          </a:solidFill>
                          <a:effectLst/>
                          <a:latin typeface="+mj-lt"/>
                          <a:ea typeface="SimSun" pitchFamily="2" charset="-122"/>
                          <a:cs typeface="Times New Roman" pitchFamily="18" charset="0"/>
                        </a:rPr>
                        <a:t>Where to find it</a:t>
                      </a:r>
                      <a:endPar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200" b="1" i="0" u="none" strike="noStrike" cap="none" normalizeH="0" baseline="0">
                          <a:ln>
                            <a:noFill/>
                          </a:ln>
                          <a:solidFill>
                            <a:schemeClr val="tx1"/>
                          </a:solidFill>
                          <a:effectLst/>
                          <a:latin typeface="+mj-lt"/>
                          <a:ea typeface="SimSun" pitchFamily="2" charset="-122"/>
                          <a:cs typeface="Times New Roman" pitchFamily="18" charset="0"/>
                        </a:rPr>
                        <a:t>Comments</a:t>
                      </a:r>
                      <a:endPar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285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IPCC Guidelines</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IPCC website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dirty="0">
                          <a:ln>
                            <a:noFill/>
                          </a:ln>
                          <a:solidFill>
                            <a:schemeClr val="tx1"/>
                          </a:solidFill>
                          <a:effectLst/>
                          <a:latin typeface="+mj-lt"/>
                          <a:ea typeface="SimSun" pitchFamily="2" charset="-122"/>
                          <a:cs typeface="Times New Roman" pitchFamily="18" charset="0"/>
                        </a:rPr>
                        <a:t>Provide agreed default factors for Tier 1 methods but may not be representative of national circumstances.</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33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dirty="0">
                          <a:ln>
                            <a:noFill/>
                          </a:ln>
                          <a:solidFill>
                            <a:schemeClr val="tx1"/>
                          </a:solidFill>
                          <a:effectLst/>
                          <a:latin typeface="+mj-lt"/>
                          <a:ea typeface="SimSun" pitchFamily="2" charset="-122"/>
                          <a:cs typeface="Times New Roman" pitchFamily="18" charset="0"/>
                        </a:rPr>
                        <a:t>IPCC Emission Factor Database (EFDB)</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dirty="0">
                          <a:ln>
                            <a:noFill/>
                          </a:ln>
                          <a:solidFill>
                            <a:schemeClr val="tx1"/>
                          </a:solidFill>
                          <a:effectLst/>
                          <a:latin typeface="+mj-lt"/>
                          <a:ea typeface="SimSun" pitchFamily="2" charset="-122"/>
                          <a:cs typeface="Times New Roman" pitchFamily="18" charset="0"/>
                        </a:rPr>
                        <a:t>IPCC website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Described in more detail below. May not be representative of processes in your country or appropriate for </a:t>
                      </a:r>
                      <a:r>
                        <a:rPr kumimoji="0" lang="en-GB" altLang="zh-CN" sz="1200" b="0" i="1" u="none" strike="noStrike" cap="none" normalizeH="0" baseline="0">
                          <a:ln>
                            <a:noFill/>
                          </a:ln>
                          <a:solidFill>
                            <a:schemeClr val="tx1"/>
                          </a:solidFill>
                          <a:effectLst/>
                          <a:latin typeface="+mj-lt"/>
                          <a:ea typeface="SimSun" pitchFamily="2" charset="-122"/>
                          <a:cs typeface="Times New Roman" pitchFamily="18" charset="0"/>
                        </a:rPr>
                        <a:t>key category</a:t>
                      </a: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 estimates. </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33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dirty="0">
                          <a:ln>
                            <a:noFill/>
                          </a:ln>
                          <a:solidFill>
                            <a:schemeClr val="tx1"/>
                          </a:solidFill>
                          <a:effectLst/>
                          <a:latin typeface="+mj-lt"/>
                          <a:ea typeface="SimSun" pitchFamily="2" charset="-122"/>
                          <a:cs typeface="Times New Roman" pitchFamily="18" charset="0"/>
                        </a:rPr>
                        <a:t>EMEP/EEA</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dirty="0">
                          <a:ln>
                            <a:noFill/>
                          </a:ln>
                          <a:solidFill>
                            <a:schemeClr val="tx1"/>
                          </a:solidFill>
                          <a:effectLst/>
                          <a:latin typeface="+mj-lt"/>
                          <a:ea typeface="SimSun" pitchFamily="2" charset="-122"/>
                          <a:cs typeface="Times New Roman" pitchFamily="18" charset="0"/>
                        </a:rPr>
                        <a:t>Emission Inventory Guidebook (Formerly EMEP/CORINAIR)</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dirty="0">
                          <a:ln>
                            <a:noFill/>
                          </a:ln>
                          <a:solidFill>
                            <a:schemeClr val="tx1"/>
                          </a:solidFill>
                          <a:effectLst/>
                          <a:latin typeface="+mj-lt"/>
                          <a:ea typeface="SimSun" pitchFamily="2" charset="-122"/>
                          <a:cs typeface="Times New Roman" pitchFamily="18" charset="0"/>
                        </a:rPr>
                        <a:t>EEA (European Environment Agency website)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Useful defaults or for cross-checking. May not be representative of processes in your country or appropriate for </a:t>
                      </a:r>
                      <a:r>
                        <a:rPr kumimoji="0" lang="en-GB" altLang="zh-CN" sz="1200" b="0" i="1" u="none" strike="noStrike" cap="none" normalizeH="0" baseline="0">
                          <a:ln>
                            <a:noFill/>
                          </a:ln>
                          <a:solidFill>
                            <a:schemeClr val="tx1"/>
                          </a:solidFill>
                          <a:effectLst/>
                          <a:latin typeface="+mj-lt"/>
                          <a:ea typeface="SimSun" pitchFamily="2" charset="-122"/>
                          <a:cs typeface="Times New Roman" pitchFamily="18" charset="0"/>
                        </a:rPr>
                        <a:t>key category</a:t>
                      </a: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 estimates. </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26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dirty="0">
                          <a:ln>
                            <a:noFill/>
                          </a:ln>
                          <a:solidFill>
                            <a:schemeClr val="tx1"/>
                          </a:solidFill>
                          <a:effectLst/>
                          <a:latin typeface="+mj-lt"/>
                          <a:ea typeface="SimSun" pitchFamily="2" charset="-122"/>
                          <a:cs typeface="Times New Roman" pitchFamily="18" charset="0"/>
                        </a:rPr>
                        <a:t>International Emission Factor Databases: USEPA</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USEPA website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Useful defaults or for cross-checking. May not be representative of processes in your country or appropriate for </a:t>
                      </a:r>
                      <a:r>
                        <a:rPr kumimoji="0" lang="en-GB" altLang="zh-CN" sz="1200" b="0" i="1" u="none" strike="noStrike" cap="none" normalizeH="0" baseline="0">
                          <a:ln>
                            <a:noFill/>
                          </a:ln>
                          <a:solidFill>
                            <a:schemeClr val="tx1"/>
                          </a:solidFill>
                          <a:effectLst/>
                          <a:latin typeface="+mj-lt"/>
                          <a:ea typeface="SimSun" pitchFamily="2" charset="-122"/>
                          <a:cs typeface="Times New Roman" pitchFamily="18" charset="0"/>
                        </a:rPr>
                        <a:t>key category</a:t>
                      </a: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 estimates.</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31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Country-specific data from international or national peer reviewed journals</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National reference libraries, environmental press, environmental news journals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Reliable if representative. Can take time to be published.</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326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National testing facilities (e.g., road traffic testing facilities)</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a:ln>
                            <a:noFill/>
                          </a:ln>
                          <a:solidFill>
                            <a:schemeClr val="tx1"/>
                          </a:solidFill>
                          <a:effectLst/>
                          <a:latin typeface="+mj-lt"/>
                          <a:ea typeface="SimSun" pitchFamily="2" charset="-122"/>
                          <a:cs typeface="Times New Roman" pitchFamily="18" charset="0"/>
                        </a:rPr>
                        <a:t>National laboratories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0" i="0" u="none" strike="noStrike" cap="none" normalizeH="0" baseline="0" dirty="0">
                          <a:ln>
                            <a:noFill/>
                          </a:ln>
                          <a:solidFill>
                            <a:schemeClr val="tx1"/>
                          </a:solidFill>
                          <a:effectLst/>
                          <a:latin typeface="+mj-lt"/>
                          <a:ea typeface="SimSun" pitchFamily="2" charset="-122"/>
                          <a:cs typeface="Times New Roman" pitchFamily="18" charset="0"/>
                        </a:rPr>
                        <a:t>Reliable. Need to make sure the factors are representative and that standard methods are used.</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 name="Rectangle 2"/>
          <p:cNvSpPr/>
          <p:nvPr/>
        </p:nvSpPr>
        <p:spPr>
          <a:xfrm>
            <a:off x="8130075" y="6291753"/>
            <a:ext cx="402365" cy="323165"/>
          </a:xfrm>
          <a:prstGeom prst="rect">
            <a:avLst/>
          </a:prstGeom>
        </p:spPr>
        <p:txBody>
          <a:bodyPr wrap="square">
            <a:spAutoFit/>
          </a:bodyPr>
          <a:lstStyle/>
          <a:p>
            <a:fld id="{AAEF72BF-65D0-402F-936E-810A03B388F7}" type="slidenum">
              <a:rPr lang="en-US" altLang="en-US">
                <a:solidFill>
                  <a:prstClr val="black"/>
                </a:solidFill>
                <a:cs typeface="Arial"/>
              </a:rPr>
              <a:pPr/>
              <a:t>20</a:t>
            </a:fld>
            <a:endParaRPr lang="en-US" dirty="0"/>
          </a:p>
        </p:txBody>
      </p:sp>
      <p:sp>
        <p:nvSpPr>
          <p:cNvPr id="4"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5"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92174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78734" y="1284507"/>
            <a:ext cx="8025714" cy="4160717"/>
          </a:xfrm>
        </p:spPr>
        <p:txBody>
          <a:bodyPr/>
          <a:lstStyle/>
          <a:p>
            <a:pPr eaLnBrk="1" hangingPunct="1">
              <a:lnSpc>
                <a:spcPct val="100000"/>
              </a:lnSpc>
              <a:buFontTx/>
              <a:buNone/>
            </a:pPr>
            <a:r>
              <a:rPr lang="en-US" altLang="ja-JP" b="1" dirty="0">
                <a:latin typeface="+mj-lt"/>
                <a:ea typeface="ＭＳ Ｐゴシック" pitchFamily="34" charset="-128"/>
              </a:rPr>
              <a:t>2. Data obtained by measurements (applies concepts presented in  2006 GL, Volume 1, Section 2.2.2 to assess quality of measurement data)</a:t>
            </a:r>
          </a:p>
          <a:p>
            <a:pPr eaLnBrk="1" hangingPunct="1">
              <a:lnSpc>
                <a:spcPct val="100000"/>
              </a:lnSpc>
              <a:buFontTx/>
              <a:buNone/>
            </a:pPr>
            <a:endParaRPr lang="en-US" altLang="zh-CN" b="1" dirty="0">
              <a:latin typeface="+mj-lt"/>
              <a:ea typeface="ＭＳ Ｐゴシック" pitchFamily="34" charset="-128"/>
            </a:endParaRPr>
          </a:p>
          <a:p>
            <a:pPr>
              <a:lnSpc>
                <a:spcPct val="100000"/>
              </a:lnSpc>
            </a:pPr>
            <a:r>
              <a:rPr lang="en-US" altLang="zh-CN" dirty="0">
                <a:latin typeface="+mj-lt"/>
                <a:ea typeface="SimSun" pitchFamily="2" charset="-122"/>
              </a:rPr>
              <a:t>Emissions can be determined directly  (e.g., </a:t>
            </a:r>
            <a:r>
              <a:rPr lang="en-GB" altLang="zh-CN" dirty="0">
                <a:latin typeface="+mj-lt"/>
                <a:ea typeface="SimSun" pitchFamily="2" charset="-122"/>
              </a:rPr>
              <a:t>using continuous emission monitoring systems) or calculated</a:t>
            </a:r>
          </a:p>
          <a:p>
            <a:pPr marL="0" indent="0">
              <a:lnSpc>
                <a:spcPct val="100000"/>
              </a:lnSpc>
              <a:buNone/>
            </a:pPr>
            <a:endParaRPr lang="en-US" altLang="zh-CN" dirty="0">
              <a:latin typeface="+mj-lt"/>
              <a:ea typeface="SimSun" pitchFamily="2" charset="-122"/>
            </a:endParaRPr>
          </a:p>
          <a:p>
            <a:pPr>
              <a:lnSpc>
                <a:spcPct val="100000"/>
              </a:lnSpc>
            </a:pPr>
            <a:r>
              <a:rPr lang="en-US" altLang="zh-CN" dirty="0">
                <a:latin typeface="+mj-lt"/>
                <a:ea typeface="SimSun" pitchFamily="2" charset="-122"/>
              </a:rPr>
              <a:t>Require a well-designed measurement program</a:t>
            </a:r>
          </a:p>
          <a:p>
            <a:pPr marL="0" indent="0">
              <a:lnSpc>
                <a:spcPct val="100000"/>
              </a:lnSpc>
              <a:buNone/>
            </a:pPr>
            <a:endParaRPr lang="en-US" altLang="zh-CN" dirty="0">
              <a:latin typeface="+mj-lt"/>
              <a:ea typeface="SimSun" pitchFamily="2" charset="-122"/>
            </a:endParaRPr>
          </a:p>
          <a:p>
            <a:pPr>
              <a:lnSpc>
                <a:spcPct val="100000"/>
              </a:lnSpc>
            </a:pPr>
            <a:r>
              <a:rPr lang="en-US" altLang="zh-CN" dirty="0">
                <a:latin typeface="+mj-lt"/>
                <a:ea typeface="SimSun" pitchFamily="2" charset="-122"/>
              </a:rPr>
              <a:t>Require suitable and well-documented measurement methods</a:t>
            </a:r>
          </a:p>
          <a:p>
            <a:pPr eaLnBrk="1" hangingPunct="1">
              <a:lnSpc>
                <a:spcPct val="100000"/>
              </a:lnSpc>
              <a:buFontTx/>
              <a:buNone/>
            </a:pPr>
            <a:endParaRPr lang="en-US" altLang="zh-CN" dirty="0">
              <a:latin typeface="+mj-lt"/>
              <a:ea typeface="SimSun" pitchFamily="2" charset="-122"/>
            </a:endParaRPr>
          </a:p>
        </p:txBody>
      </p:sp>
      <p:sp>
        <p:nvSpPr>
          <p:cNvPr id="6" name="Rectangle 2"/>
          <p:cNvSpPr>
            <a:spLocks noGrp="1" noChangeArrowheads="1"/>
          </p:cNvSpPr>
          <p:nvPr>
            <p:ph type="title"/>
          </p:nvPr>
        </p:nvSpPr>
        <p:spPr>
          <a:xfrm>
            <a:off x="684213" y="228600"/>
            <a:ext cx="7056437" cy="752475"/>
          </a:xfrm>
        </p:spPr>
        <p:txBody>
          <a:bodyPr/>
          <a:lstStyle/>
          <a:p>
            <a:pPr eaLnBrk="1" hangingPunct="1">
              <a:defRPr/>
            </a:pPr>
            <a:r>
              <a:rPr lang="en-US" altLang="ja-JP" dirty="0"/>
              <a:t>How are EFs derived?</a:t>
            </a: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21</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208677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50742" y="1200839"/>
            <a:ext cx="7881698" cy="4820449"/>
          </a:xfrm>
        </p:spPr>
        <p:txBody>
          <a:bodyPr/>
          <a:lstStyle/>
          <a:p>
            <a:pPr eaLnBrk="1" hangingPunct="1">
              <a:lnSpc>
                <a:spcPct val="130000"/>
              </a:lnSpc>
              <a:buFontTx/>
              <a:buNone/>
            </a:pPr>
            <a:r>
              <a:rPr lang="en-US" altLang="ja-JP" b="1" dirty="0">
                <a:latin typeface="+mj-lt"/>
                <a:ea typeface="ＭＳ Ｐゴシック" pitchFamily="34" charset="-128"/>
              </a:rPr>
              <a:t>2. Data obtained by measurements </a:t>
            </a:r>
            <a:r>
              <a:rPr lang="en-US" altLang="ja-JP" sz="1600" dirty="0">
                <a:latin typeface="+mj-lt"/>
                <a:ea typeface="ＭＳ Ｐゴシック" pitchFamily="34" charset="-128"/>
              </a:rPr>
              <a:t>(applies concepts presented in Volume 1, Section 2.2.2  to assess quality of measurement data)</a:t>
            </a:r>
          </a:p>
          <a:p>
            <a:pPr eaLnBrk="1" hangingPunct="1">
              <a:lnSpc>
                <a:spcPct val="130000"/>
              </a:lnSpc>
              <a:buFontTx/>
              <a:buNone/>
            </a:pPr>
            <a:endParaRPr lang="en-GB" altLang="zh-CN" dirty="0">
              <a:latin typeface="+mj-lt"/>
              <a:ea typeface="SimSun" pitchFamily="2" charset="-122"/>
            </a:endParaRPr>
          </a:p>
          <a:p>
            <a:pPr>
              <a:lnSpc>
                <a:spcPct val="130000"/>
              </a:lnSpc>
            </a:pPr>
            <a:r>
              <a:rPr lang="en-US" altLang="zh-CN" dirty="0">
                <a:latin typeface="+mj-lt"/>
                <a:ea typeface="SimSun" pitchFamily="2" charset="-122"/>
              </a:rPr>
              <a:t>Use instruments </a:t>
            </a:r>
            <a:r>
              <a:rPr lang="en-GB" dirty="0">
                <a:latin typeface="+mj-lt"/>
              </a:rPr>
              <a:t>with known performance characteristics (i.e. regularly calibrated, maintained, and inspected) or perform relative accuracy audits against established standard reference methods</a:t>
            </a:r>
            <a:endParaRPr lang="en-US" altLang="zh-CN" dirty="0">
              <a:latin typeface="+mj-lt"/>
              <a:ea typeface="SimSun" pitchFamily="2" charset="-122"/>
            </a:endParaRPr>
          </a:p>
          <a:p>
            <a:pPr eaLnBrk="1" hangingPunct="1">
              <a:lnSpc>
                <a:spcPct val="130000"/>
              </a:lnSpc>
            </a:pPr>
            <a:r>
              <a:rPr lang="en-US" altLang="zh-CN" dirty="0">
                <a:latin typeface="+mj-lt"/>
                <a:ea typeface="SimSun" pitchFamily="2" charset="-122"/>
              </a:rPr>
              <a:t>Be representative of the sector-specific activity or practice and appropriate for national circumstances</a:t>
            </a:r>
          </a:p>
          <a:p>
            <a:pPr eaLnBrk="1" hangingPunct="1">
              <a:lnSpc>
                <a:spcPct val="130000"/>
              </a:lnSpc>
            </a:pPr>
            <a:r>
              <a:rPr lang="en-US" altLang="ja-JP" dirty="0">
                <a:latin typeface="+mj-lt"/>
                <a:ea typeface="SimSun" pitchFamily="2" charset="-122"/>
              </a:rPr>
              <a:t>Not double-count or omit the emissions data that are intended to be measured</a:t>
            </a:r>
            <a:endParaRPr lang="en-US" altLang="ja-JP" dirty="0">
              <a:latin typeface="+mj-lt"/>
              <a:ea typeface="ＭＳ Ｐゴシック" pitchFamily="34" charset="-128"/>
            </a:endParaRPr>
          </a:p>
        </p:txBody>
      </p:sp>
      <p:sp>
        <p:nvSpPr>
          <p:cNvPr id="5" name="Rectangle 2"/>
          <p:cNvSpPr>
            <a:spLocks noGrp="1" noChangeArrowheads="1"/>
          </p:cNvSpPr>
          <p:nvPr>
            <p:ph type="title"/>
          </p:nvPr>
        </p:nvSpPr>
        <p:spPr>
          <a:xfrm>
            <a:off x="684213" y="228600"/>
            <a:ext cx="7056437" cy="752475"/>
          </a:xfrm>
        </p:spPr>
        <p:txBody>
          <a:bodyPr/>
          <a:lstStyle/>
          <a:p>
            <a:pPr eaLnBrk="1" hangingPunct="1">
              <a:defRPr/>
            </a:pPr>
            <a:r>
              <a:rPr lang="en-US" altLang="ja-JP" dirty="0"/>
              <a:t>How are EFs derived?</a:t>
            </a: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22</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388993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11560" y="194023"/>
            <a:ext cx="8460659" cy="752475"/>
          </a:xfrm>
        </p:spPr>
        <p:txBody>
          <a:bodyPr/>
          <a:lstStyle/>
          <a:p>
            <a:pPr eaLnBrk="1" hangingPunct="1">
              <a:defRPr/>
            </a:pPr>
            <a:r>
              <a:rPr lang="en-US" altLang="ja-JP" dirty="0"/>
              <a:t>How are Activity Data produced?</a:t>
            </a:r>
          </a:p>
        </p:txBody>
      </p:sp>
      <p:sp>
        <p:nvSpPr>
          <p:cNvPr id="6" name="Rectangle 3"/>
          <p:cNvSpPr txBox="1">
            <a:spLocks noChangeArrowheads="1"/>
          </p:cNvSpPr>
          <p:nvPr/>
        </p:nvSpPr>
        <p:spPr bwMode="auto">
          <a:xfrm>
            <a:off x="578734" y="1272181"/>
            <a:ext cx="7953706" cy="402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eaLnBrk="1" hangingPunct="1">
              <a:lnSpc>
                <a:spcPct val="130000"/>
              </a:lnSpc>
              <a:buFontTx/>
              <a:buNone/>
            </a:pPr>
            <a:r>
              <a:rPr lang="en-GB" sz="1800" b="1" kern="0" dirty="0">
                <a:solidFill>
                  <a:schemeClr val="tx1"/>
                </a:solidFill>
                <a:latin typeface="+mj-lt"/>
              </a:rPr>
              <a:t>It is good practice to follow a stepwise approach to data collection by:</a:t>
            </a:r>
          </a:p>
          <a:p>
            <a:pPr eaLnBrk="1" hangingPunct="1">
              <a:lnSpc>
                <a:spcPct val="130000"/>
              </a:lnSpc>
              <a:buFont typeface="Arial" panose="020B0604020202020204" pitchFamily="34" charset="0"/>
              <a:buChar char="•"/>
            </a:pPr>
            <a:r>
              <a:rPr lang="en-GB" sz="1800" kern="0" dirty="0">
                <a:solidFill>
                  <a:schemeClr val="tx1"/>
                </a:solidFill>
                <a:latin typeface="+mj-lt"/>
              </a:rPr>
              <a:t>Setting priorities</a:t>
            </a:r>
          </a:p>
          <a:p>
            <a:pPr eaLnBrk="1" hangingPunct="1">
              <a:lnSpc>
                <a:spcPct val="130000"/>
              </a:lnSpc>
              <a:buFont typeface="Arial" panose="020B0604020202020204" pitchFamily="34" charset="0"/>
              <a:buChar char="•"/>
            </a:pPr>
            <a:r>
              <a:rPr lang="en-GB" sz="1800" kern="0" dirty="0">
                <a:solidFill>
                  <a:schemeClr val="tx1"/>
                </a:solidFill>
                <a:latin typeface="+mj-lt"/>
              </a:rPr>
              <a:t>Developing a strategy for accessing the data, and</a:t>
            </a:r>
          </a:p>
          <a:p>
            <a:pPr eaLnBrk="1" hangingPunct="1">
              <a:lnSpc>
                <a:spcPct val="130000"/>
              </a:lnSpc>
              <a:buFont typeface="Arial" panose="020B0604020202020204" pitchFamily="34" charset="0"/>
              <a:buChar char="•"/>
            </a:pPr>
            <a:r>
              <a:rPr lang="en-GB" sz="1800" kern="0" dirty="0">
                <a:solidFill>
                  <a:schemeClr val="tx1"/>
                </a:solidFill>
                <a:latin typeface="+mj-lt"/>
              </a:rPr>
              <a:t>Collecting and processing data</a:t>
            </a:r>
          </a:p>
          <a:p>
            <a:pPr marL="0" indent="0" eaLnBrk="1" hangingPunct="1">
              <a:lnSpc>
                <a:spcPct val="130000"/>
              </a:lnSpc>
              <a:buNone/>
            </a:pPr>
            <a:endParaRPr lang="en-GB" sz="1800" kern="0" dirty="0">
              <a:solidFill>
                <a:schemeClr val="tx1"/>
              </a:solidFill>
              <a:latin typeface="+mj-lt"/>
            </a:endParaRPr>
          </a:p>
          <a:p>
            <a:pPr marL="269875" lvl="0" indent="-269875" eaLnBrk="1" hangingPunct="1">
              <a:lnSpc>
                <a:spcPct val="130000"/>
              </a:lnSpc>
              <a:spcBef>
                <a:spcPct val="0"/>
              </a:spcBef>
              <a:buClr>
                <a:srgbClr val="000000"/>
              </a:buClr>
              <a:buNone/>
            </a:pPr>
            <a:r>
              <a:rPr kumimoji="0" lang="en-GB" sz="1800" b="1" kern="0" dirty="0">
                <a:solidFill>
                  <a:srgbClr val="000000"/>
                </a:solidFill>
                <a:latin typeface="+mj-lt"/>
              </a:rPr>
              <a:t>The production or review of activity data include use of:</a:t>
            </a:r>
          </a:p>
          <a:p>
            <a:pPr eaLnBrk="1" hangingPunct="1">
              <a:lnSpc>
                <a:spcPct val="130000"/>
              </a:lnSpc>
              <a:spcBef>
                <a:spcPct val="0"/>
              </a:spcBef>
              <a:buClr>
                <a:srgbClr val="000000"/>
              </a:buClr>
            </a:pPr>
            <a:r>
              <a:rPr kumimoji="0" lang="en-GB" sz="1800" kern="0" dirty="0">
                <a:solidFill>
                  <a:srgbClr val="000000"/>
                </a:solidFill>
                <a:latin typeface="+mj-lt"/>
              </a:rPr>
              <a:t>Information on specialized data sources</a:t>
            </a:r>
          </a:p>
          <a:p>
            <a:pPr eaLnBrk="1" hangingPunct="1">
              <a:lnSpc>
                <a:spcPct val="130000"/>
              </a:lnSpc>
              <a:spcBef>
                <a:spcPct val="0"/>
              </a:spcBef>
              <a:buClr>
                <a:srgbClr val="000000"/>
              </a:buClr>
            </a:pPr>
            <a:r>
              <a:rPr kumimoji="0" lang="en-GB" sz="1800" kern="0" dirty="0">
                <a:solidFill>
                  <a:srgbClr val="000000"/>
                </a:solidFill>
                <a:latin typeface="+mj-lt"/>
              </a:rPr>
              <a:t>Surveys and censuses</a:t>
            </a:r>
          </a:p>
          <a:p>
            <a:pPr eaLnBrk="1" hangingPunct="1">
              <a:lnSpc>
                <a:spcPct val="130000"/>
              </a:lnSpc>
              <a:spcBef>
                <a:spcPct val="0"/>
              </a:spcBef>
              <a:buClr>
                <a:srgbClr val="000000"/>
              </a:buClr>
            </a:pPr>
            <a:r>
              <a:rPr kumimoji="0" lang="en-GB" sz="1800" kern="0" dirty="0">
                <a:solidFill>
                  <a:srgbClr val="000000"/>
                </a:solidFill>
                <a:latin typeface="+mj-lt"/>
              </a:rPr>
              <a:t>Measurement related data, where appropriate</a:t>
            </a:r>
          </a:p>
          <a:p>
            <a:pPr marL="0" indent="0" eaLnBrk="1" hangingPunct="1">
              <a:lnSpc>
                <a:spcPct val="130000"/>
              </a:lnSpc>
              <a:buNone/>
            </a:pPr>
            <a:endParaRPr lang="en-GB" sz="1800" kern="0" dirty="0">
              <a:solidFill>
                <a:schemeClr val="tx1"/>
              </a:solidFill>
              <a:latin typeface="+mj-lt"/>
            </a:endParaRP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23</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5614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22176" y="1271712"/>
            <a:ext cx="7910264" cy="2229296"/>
          </a:xfrm>
        </p:spPr>
        <p:txBody>
          <a:bodyPr/>
          <a:lstStyle/>
          <a:p>
            <a:pPr marL="342900" indent="-342900" eaLnBrk="1" hangingPunct="1">
              <a:lnSpc>
                <a:spcPct val="130000"/>
              </a:lnSpc>
              <a:buFontTx/>
              <a:buAutoNum type="arabicPeriod"/>
            </a:pPr>
            <a:r>
              <a:rPr lang="en-US" altLang="ja-JP" b="1" dirty="0">
                <a:latin typeface="+mj-lt"/>
                <a:ea typeface="ＭＳ Ｐゴシック" pitchFamily="34" charset="-128"/>
              </a:rPr>
              <a:t>Information on specialized data sources</a:t>
            </a:r>
          </a:p>
          <a:p>
            <a:pPr>
              <a:lnSpc>
                <a:spcPct val="130000"/>
              </a:lnSpc>
            </a:pPr>
            <a:r>
              <a:rPr lang="en-US" altLang="ja-JP" dirty="0">
                <a:ea typeface="ＭＳ Ｐゴシック" pitchFamily="34" charset="-128"/>
              </a:rPr>
              <a:t>Use data from such bodies as National Statistical Agencies, and national regulatory authorities</a:t>
            </a:r>
          </a:p>
          <a:p>
            <a:pPr>
              <a:lnSpc>
                <a:spcPct val="130000"/>
              </a:lnSpc>
            </a:pPr>
            <a:r>
              <a:rPr lang="en-US" altLang="ja-JP" dirty="0">
                <a:ea typeface="ＭＳ Ｐゴシック" pitchFamily="34" charset="-128"/>
              </a:rPr>
              <a:t>National and international statistics</a:t>
            </a:r>
          </a:p>
          <a:p>
            <a:pPr>
              <a:lnSpc>
                <a:spcPct val="130000"/>
              </a:lnSpc>
            </a:pPr>
            <a:r>
              <a:rPr lang="en-US" altLang="ja-JP" dirty="0">
                <a:ea typeface="ＭＳ Ｐゴシック" pitchFamily="34" charset="-128"/>
              </a:rPr>
              <a:t>Other sources of specialized literature (UN statistics, US Geological Survey, etc.)</a:t>
            </a:r>
          </a:p>
          <a:p>
            <a:pPr>
              <a:lnSpc>
                <a:spcPct val="130000"/>
              </a:lnSpc>
            </a:pPr>
            <a:endParaRPr lang="en-US" altLang="ja-JP" dirty="0">
              <a:ea typeface="ＭＳ Ｐゴシック" pitchFamily="34" charset="-128"/>
            </a:endParaRPr>
          </a:p>
          <a:p>
            <a:pPr marL="0" indent="0" eaLnBrk="1" hangingPunct="1">
              <a:lnSpc>
                <a:spcPct val="130000"/>
              </a:lnSpc>
              <a:buNone/>
            </a:pPr>
            <a:endParaRPr lang="en-US" altLang="ja-JP" b="1" dirty="0">
              <a:latin typeface="+mj-lt"/>
              <a:ea typeface="ＭＳ Ｐゴシック" pitchFamily="34" charset="-128"/>
            </a:endParaRPr>
          </a:p>
        </p:txBody>
      </p:sp>
      <p:sp>
        <p:nvSpPr>
          <p:cNvPr id="2" name="TextBox 1"/>
          <p:cNvSpPr txBox="1"/>
          <p:nvPr/>
        </p:nvSpPr>
        <p:spPr>
          <a:xfrm>
            <a:off x="7016897" y="5159753"/>
            <a:ext cx="1515543" cy="646331"/>
          </a:xfrm>
          <a:prstGeom prst="rect">
            <a:avLst/>
          </a:prstGeom>
          <a:noFill/>
        </p:spPr>
        <p:txBody>
          <a:bodyPr wrap="none" rtlCol="0">
            <a:spAutoFit/>
          </a:bodyPr>
          <a:lstStyle/>
          <a:p>
            <a:pPr>
              <a:spcBef>
                <a:spcPts val="0"/>
              </a:spcBef>
            </a:pPr>
            <a:r>
              <a:rPr lang="en-GB" sz="1800" b="1" dirty="0">
                <a:latin typeface="Arial Narrow" panose="020B0606020202030204" pitchFamily="34" charset="0"/>
              </a:rPr>
              <a:t>Source:</a:t>
            </a:r>
          </a:p>
          <a:p>
            <a:pPr>
              <a:spcBef>
                <a:spcPts val="0"/>
              </a:spcBef>
            </a:pPr>
            <a:r>
              <a:rPr lang="en-GB" sz="1800" b="1" dirty="0">
                <a:latin typeface="Arial Narrow" panose="020B0606020202030204" pitchFamily="34" charset="0"/>
              </a:rPr>
              <a:t>FAOSTAT 2013</a:t>
            </a:r>
          </a:p>
        </p:txBody>
      </p:sp>
      <p:pic>
        <p:nvPicPr>
          <p:cNvPr id="1026" name="Picture 2" descr="C:\Users\troxler\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212976"/>
            <a:ext cx="6840760" cy="28822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611560" y="194023"/>
            <a:ext cx="8460659" cy="752475"/>
          </a:xfrm>
        </p:spPr>
        <p:txBody>
          <a:bodyPr/>
          <a:lstStyle/>
          <a:p>
            <a:pPr eaLnBrk="1" hangingPunct="1">
              <a:defRPr/>
            </a:pPr>
            <a:r>
              <a:rPr lang="en-US" altLang="ja-JP" dirty="0"/>
              <a:t>How are Activity Data produced?</a:t>
            </a:r>
          </a:p>
        </p:txBody>
      </p:sp>
      <p:sp>
        <p:nvSpPr>
          <p:cNvPr id="6" name="Rectangle 5"/>
          <p:cNvSpPr/>
          <p:nvPr/>
        </p:nvSpPr>
        <p:spPr>
          <a:xfrm>
            <a:off x="8028384" y="6291753"/>
            <a:ext cx="504056" cy="323165"/>
          </a:xfrm>
          <a:prstGeom prst="rect">
            <a:avLst/>
          </a:prstGeom>
        </p:spPr>
        <p:txBody>
          <a:bodyPr wrap="square">
            <a:spAutoFit/>
          </a:bodyPr>
          <a:lstStyle/>
          <a:p>
            <a:fld id="{AAEF72BF-65D0-402F-936E-810A03B388F7}" type="slidenum">
              <a:rPr lang="en-US" altLang="en-US">
                <a:solidFill>
                  <a:prstClr val="black"/>
                </a:solidFill>
                <a:cs typeface="Arial"/>
              </a:rPr>
              <a:pPr/>
              <a:t>24</a:t>
            </a:fld>
            <a:endParaRPr lang="en-US" dirty="0"/>
          </a:p>
        </p:txBody>
      </p:sp>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9"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889705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17474" y="1269657"/>
            <a:ext cx="7914966" cy="4967655"/>
          </a:xfrm>
        </p:spPr>
        <p:txBody>
          <a:bodyPr/>
          <a:lstStyle/>
          <a:p>
            <a:pPr eaLnBrk="1" hangingPunct="1">
              <a:lnSpc>
                <a:spcPct val="130000"/>
              </a:lnSpc>
              <a:buNone/>
            </a:pPr>
            <a:r>
              <a:rPr lang="en-US" altLang="ja-JP" b="1" dirty="0">
                <a:latin typeface="+mj-lt"/>
                <a:ea typeface="ＭＳ Ｐゴシック" pitchFamily="34" charset="-128"/>
              </a:rPr>
              <a:t>2. Survey and Census Information </a:t>
            </a:r>
          </a:p>
          <a:p>
            <a:pPr eaLnBrk="1" hangingPunct="1">
              <a:lnSpc>
                <a:spcPct val="110000"/>
              </a:lnSpc>
              <a:buFont typeface="Arial" panose="020B0604020202020204" pitchFamily="34" charset="0"/>
              <a:buChar char="•"/>
            </a:pPr>
            <a:r>
              <a:rPr lang="en-US" altLang="ja-JP" dirty="0">
                <a:latin typeface="+mj-lt"/>
                <a:ea typeface="ＭＳ Ｐゴシック" pitchFamily="34" charset="-128"/>
              </a:rPr>
              <a:t>Provide the best agricultural, production and energy statistics for GHG inventories</a:t>
            </a:r>
          </a:p>
          <a:p>
            <a:pPr>
              <a:lnSpc>
                <a:spcPct val="110000"/>
              </a:lnSpc>
            </a:pPr>
            <a:r>
              <a:rPr lang="en-GB" dirty="0">
                <a:latin typeface="+mj-lt"/>
              </a:rPr>
              <a:t>Generally these data are compiled by national statistical agencies or relevant ministries for national policy purposes or to comply with international demand for data</a:t>
            </a:r>
          </a:p>
          <a:p>
            <a:pPr marL="0" indent="0">
              <a:lnSpc>
                <a:spcPct val="130000"/>
              </a:lnSpc>
              <a:buNone/>
            </a:pPr>
            <a:endParaRPr lang="en-US" altLang="ja-JP" sz="500" b="1" dirty="0">
              <a:latin typeface="+mj-lt"/>
              <a:ea typeface="ＭＳ Ｐゴシック" pitchFamily="34" charset="-128"/>
            </a:endParaRPr>
          </a:p>
          <a:p>
            <a:pPr marL="0" indent="0" eaLnBrk="1" hangingPunct="1">
              <a:lnSpc>
                <a:spcPct val="130000"/>
              </a:lnSpc>
              <a:buNone/>
            </a:pPr>
            <a:r>
              <a:rPr lang="en-GB" altLang="zh-CN" b="1" i="1" dirty="0">
                <a:solidFill>
                  <a:schemeClr val="tx2"/>
                </a:solidFill>
                <a:latin typeface="+mj-lt"/>
                <a:ea typeface="SimSun" pitchFamily="2" charset="-122"/>
              </a:rPr>
              <a:t>Survey data</a:t>
            </a:r>
            <a:r>
              <a:rPr lang="en-GB" altLang="zh-CN" dirty="0">
                <a:solidFill>
                  <a:schemeClr val="tx2"/>
                </a:solidFill>
                <a:latin typeface="+mj-lt"/>
                <a:ea typeface="SimSun" pitchFamily="2" charset="-122"/>
              </a:rPr>
              <a:t>:</a:t>
            </a:r>
          </a:p>
          <a:p>
            <a:pPr lvl="1" eaLnBrk="1" hangingPunct="1">
              <a:lnSpc>
                <a:spcPct val="110000"/>
              </a:lnSpc>
              <a:buFont typeface="Arial" panose="020B0604020202020204" pitchFamily="34" charset="0"/>
              <a:buChar char="•"/>
            </a:pPr>
            <a:r>
              <a:rPr lang="en-GB" altLang="zh-CN" dirty="0">
                <a:latin typeface="+mj-lt"/>
                <a:ea typeface="SimSun" pitchFamily="2" charset="-122"/>
              </a:rPr>
              <a:t>Derived from sampling and do not include real data for the whole population</a:t>
            </a:r>
          </a:p>
          <a:p>
            <a:pPr lvl="1" eaLnBrk="1" hangingPunct="1">
              <a:lnSpc>
                <a:spcPct val="110000"/>
              </a:lnSpc>
              <a:buFont typeface="Arial" panose="020B0604020202020204" pitchFamily="34" charset="0"/>
              <a:buChar char="•"/>
            </a:pPr>
            <a:r>
              <a:rPr lang="en-GB" altLang="zh-CN" dirty="0">
                <a:latin typeface="+mj-lt"/>
                <a:ea typeface="SimSun" pitchFamily="2" charset="-122"/>
              </a:rPr>
              <a:t>Representativeness and methods for developing the population estimate require careful review</a:t>
            </a:r>
          </a:p>
          <a:p>
            <a:pPr marL="0" indent="0" eaLnBrk="1" hangingPunct="1">
              <a:lnSpc>
                <a:spcPct val="130000"/>
              </a:lnSpc>
              <a:buNone/>
            </a:pPr>
            <a:r>
              <a:rPr lang="en-GB" altLang="zh-CN" b="1" i="1" dirty="0">
                <a:solidFill>
                  <a:schemeClr val="tx2"/>
                </a:solidFill>
                <a:latin typeface="+mj-lt"/>
                <a:ea typeface="SimSun" pitchFamily="2" charset="-122"/>
              </a:rPr>
              <a:t>Census data</a:t>
            </a:r>
            <a:r>
              <a:rPr lang="en-GB" altLang="zh-CN" dirty="0">
                <a:solidFill>
                  <a:schemeClr val="tx2"/>
                </a:solidFill>
                <a:latin typeface="+mj-lt"/>
                <a:ea typeface="SimSun" pitchFamily="2" charset="-122"/>
              </a:rPr>
              <a:t>:</a:t>
            </a:r>
          </a:p>
          <a:p>
            <a:pPr lvl="1" eaLnBrk="1" hangingPunct="1">
              <a:lnSpc>
                <a:spcPct val="110000"/>
              </a:lnSpc>
              <a:buFont typeface="Arial" panose="020B0604020202020204" pitchFamily="34" charset="0"/>
              <a:buChar char="•"/>
            </a:pPr>
            <a:r>
              <a:rPr lang="en-GB" altLang="zh-CN" dirty="0">
                <a:latin typeface="+mj-lt"/>
                <a:ea typeface="SimSun" pitchFamily="2" charset="-122"/>
              </a:rPr>
              <a:t>Based on a complete count of the whole population</a:t>
            </a:r>
          </a:p>
          <a:p>
            <a:pPr lvl="1" eaLnBrk="1" hangingPunct="1">
              <a:lnSpc>
                <a:spcPct val="110000"/>
              </a:lnSpc>
              <a:buFont typeface="Arial" panose="020B0604020202020204" pitchFamily="34" charset="0"/>
              <a:buChar char="•"/>
            </a:pPr>
            <a:r>
              <a:rPr lang="en-US" altLang="zh-CN" dirty="0">
                <a:latin typeface="+mj-lt"/>
                <a:ea typeface="SimSun" pitchFamily="2" charset="-122"/>
              </a:rPr>
              <a:t>Limited in detail and can be costly and time consuming </a:t>
            </a:r>
          </a:p>
        </p:txBody>
      </p:sp>
      <p:sp>
        <p:nvSpPr>
          <p:cNvPr id="5" name="Rectangle 2"/>
          <p:cNvSpPr>
            <a:spLocks noGrp="1" noChangeArrowheads="1"/>
          </p:cNvSpPr>
          <p:nvPr>
            <p:ph type="title"/>
          </p:nvPr>
        </p:nvSpPr>
        <p:spPr>
          <a:xfrm>
            <a:off x="611560" y="194023"/>
            <a:ext cx="8460659" cy="752475"/>
          </a:xfrm>
        </p:spPr>
        <p:txBody>
          <a:bodyPr/>
          <a:lstStyle/>
          <a:p>
            <a:pPr eaLnBrk="1" hangingPunct="1">
              <a:defRPr/>
            </a:pPr>
            <a:r>
              <a:rPr lang="en-US" altLang="ja-JP" dirty="0"/>
              <a:t>How are Activity Data produced?</a:t>
            </a: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25</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982493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60540" y="1268761"/>
            <a:ext cx="7943908" cy="5184576"/>
          </a:xfrm>
        </p:spPr>
        <p:txBody>
          <a:bodyPr/>
          <a:lstStyle/>
          <a:p>
            <a:pPr eaLnBrk="1" hangingPunct="1">
              <a:lnSpc>
                <a:spcPct val="130000"/>
              </a:lnSpc>
              <a:buNone/>
            </a:pPr>
            <a:r>
              <a:rPr lang="en-US" altLang="ja-JP" b="1" dirty="0">
                <a:latin typeface="+mj-lt"/>
                <a:ea typeface="ＭＳ Ｐゴシック" pitchFamily="34" charset="-128"/>
              </a:rPr>
              <a:t>2. Survey and Census Information</a:t>
            </a:r>
          </a:p>
          <a:p>
            <a:pPr>
              <a:lnSpc>
                <a:spcPct val="120000"/>
              </a:lnSpc>
              <a:spcBef>
                <a:spcPts val="0"/>
              </a:spcBef>
              <a:buFont typeface="Arial" panose="020B0604020202020204" pitchFamily="34" charset="0"/>
              <a:buChar char="•"/>
            </a:pPr>
            <a:r>
              <a:rPr lang="en-US" altLang="ja-JP" b="1" dirty="0">
                <a:solidFill>
                  <a:schemeClr val="tx2"/>
                </a:solidFill>
                <a:latin typeface="+mj-lt"/>
                <a:ea typeface="ＭＳ Ｐゴシック" pitchFamily="34" charset="-128"/>
              </a:rPr>
              <a:t>Energy surveys</a:t>
            </a:r>
            <a:r>
              <a:rPr lang="en-US" altLang="ja-JP" b="1" dirty="0">
                <a:latin typeface="+mj-lt"/>
                <a:ea typeface="ＭＳ Ｐゴシック" pitchFamily="34" charset="-128"/>
              </a:rPr>
              <a:t>:</a:t>
            </a:r>
            <a:r>
              <a:rPr lang="en-US" altLang="ja-JP" dirty="0">
                <a:latin typeface="+mj-lt"/>
                <a:ea typeface="ＭＳ Ｐゴシック" pitchFamily="34" charset="-128"/>
              </a:rPr>
              <a:t> </a:t>
            </a:r>
            <a:r>
              <a:rPr lang="en-GB" sz="1600" dirty="0">
                <a:latin typeface="+mj-lt"/>
              </a:rPr>
              <a:t>The best way to avoid double-counting is to compile energy balances according to the basic principles, concepts and methods developed at the international level.</a:t>
            </a:r>
            <a:endParaRPr lang="en-US" altLang="ja-JP" sz="1600" dirty="0">
              <a:latin typeface="+mj-lt"/>
              <a:ea typeface="ＭＳ Ｐゴシック" pitchFamily="34" charset="-128"/>
            </a:endParaRPr>
          </a:p>
          <a:p>
            <a:pPr>
              <a:lnSpc>
                <a:spcPct val="120000"/>
              </a:lnSpc>
              <a:spcBef>
                <a:spcPts val="0"/>
              </a:spcBef>
              <a:buFont typeface="Arial" panose="020B0604020202020204" pitchFamily="34" charset="0"/>
              <a:buChar char="•"/>
            </a:pPr>
            <a:r>
              <a:rPr lang="en-US" altLang="ja-JP" b="1" dirty="0">
                <a:solidFill>
                  <a:schemeClr val="tx2"/>
                </a:solidFill>
                <a:latin typeface="+mj-lt"/>
                <a:ea typeface="ＭＳ Ｐゴシック" pitchFamily="34" charset="-128"/>
              </a:rPr>
              <a:t>Industry surveys</a:t>
            </a:r>
            <a:r>
              <a:rPr lang="en-US" altLang="ja-JP" dirty="0">
                <a:latin typeface="+mj-lt"/>
                <a:ea typeface="ＭＳ Ｐゴシック" pitchFamily="34" charset="-128"/>
              </a:rPr>
              <a:t>: </a:t>
            </a:r>
            <a:r>
              <a:rPr lang="en-GB" altLang="ja-JP" sz="1600" dirty="0">
                <a:latin typeface="+mj-lt"/>
              </a:rPr>
              <a:t>S</a:t>
            </a:r>
            <a:r>
              <a:rPr lang="en-GB" sz="1600" dirty="0">
                <a:latin typeface="+mj-lt"/>
              </a:rPr>
              <a:t>tandardised lists of industrial commodities have been established at international level, and countries are encouraged to adopt these lists for collecting harmonized statistics.</a:t>
            </a:r>
            <a:endParaRPr lang="en-US" altLang="ja-JP" sz="1600" dirty="0">
              <a:latin typeface="+mj-lt"/>
              <a:ea typeface="ＭＳ Ｐゴシック" pitchFamily="34" charset="-128"/>
            </a:endParaRPr>
          </a:p>
          <a:p>
            <a:pPr>
              <a:lnSpc>
                <a:spcPct val="120000"/>
              </a:lnSpc>
              <a:spcBef>
                <a:spcPts val="0"/>
              </a:spcBef>
              <a:buFont typeface="Arial" panose="020B0604020202020204" pitchFamily="34" charset="0"/>
              <a:buChar char="•"/>
            </a:pPr>
            <a:r>
              <a:rPr lang="en-US" altLang="ja-JP" b="1" dirty="0">
                <a:solidFill>
                  <a:schemeClr val="tx2"/>
                </a:solidFill>
                <a:latin typeface="+mj-lt"/>
                <a:ea typeface="ＭＳ Ｐゴシック" pitchFamily="34" charset="-128"/>
              </a:rPr>
              <a:t>Agriculture surveys &amp; censuses</a:t>
            </a:r>
            <a:r>
              <a:rPr lang="en-US" altLang="ja-JP" dirty="0">
                <a:latin typeface="+mj-lt"/>
                <a:ea typeface="ＭＳ Ｐゴシック" pitchFamily="34" charset="-128"/>
              </a:rPr>
              <a:t>: </a:t>
            </a:r>
            <a:r>
              <a:rPr lang="en-US" altLang="ja-JP" sz="1600" dirty="0">
                <a:latin typeface="+mj-lt"/>
                <a:ea typeface="ＭＳ Ｐゴシック" pitchFamily="34" charset="-128"/>
              </a:rPr>
              <a:t>The </a:t>
            </a:r>
            <a:r>
              <a:rPr lang="en-GB" sz="1600" dirty="0">
                <a:latin typeface="+mj-lt"/>
              </a:rPr>
              <a:t>FAO promotes and provides guidance on national censuses of agriculture.</a:t>
            </a:r>
            <a:endParaRPr lang="en-US" altLang="ja-JP" sz="1600" dirty="0">
              <a:latin typeface="+mj-lt"/>
              <a:ea typeface="ＭＳ Ｐゴシック" pitchFamily="34" charset="-128"/>
            </a:endParaRPr>
          </a:p>
          <a:p>
            <a:pPr>
              <a:lnSpc>
                <a:spcPct val="120000"/>
              </a:lnSpc>
              <a:spcBef>
                <a:spcPts val="0"/>
              </a:spcBef>
              <a:buFont typeface="Arial" panose="020B0604020202020204" pitchFamily="34" charset="0"/>
              <a:buChar char="•"/>
            </a:pPr>
            <a:r>
              <a:rPr lang="en-US" altLang="ja-JP" b="1" dirty="0">
                <a:solidFill>
                  <a:schemeClr val="tx2"/>
                </a:solidFill>
                <a:latin typeface="+mj-lt"/>
                <a:ea typeface="ＭＳ Ｐゴシック" pitchFamily="34" charset="-128"/>
              </a:rPr>
              <a:t>Forest surveys</a:t>
            </a:r>
            <a:r>
              <a:rPr lang="en-US" altLang="ja-JP" dirty="0">
                <a:latin typeface="+mj-lt"/>
                <a:ea typeface="ＭＳ Ｐゴシック" pitchFamily="34" charset="-128"/>
              </a:rPr>
              <a:t>: </a:t>
            </a:r>
            <a:r>
              <a:rPr lang="en-US" altLang="ja-JP" sz="1600" dirty="0">
                <a:latin typeface="+mj-lt"/>
                <a:ea typeface="ＭＳ Ｐゴシック" pitchFamily="34" charset="-128"/>
              </a:rPr>
              <a:t>The FAO also provides </a:t>
            </a:r>
            <a:r>
              <a:rPr lang="en-GB" sz="1600" dirty="0">
                <a:latin typeface="+mj-lt"/>
              </a:rPr>
              <a:t>support national forest assessments including on the sampling design, intensity, plot configuration and variables to collect.</a:t>
            </a:r>
            <a:endParaRPr lang="en-US" altLang="ja-JP" sz="1600" dirty="0">
              <a:latin typeface="+mj-lt"/>
              <a:ea typeface="ＭＳ Ｐゴシック" pitchFamily="34" charset="-128"/>
            </a:endParaRPr>
          </a:p>
          <a:p>
            <a:pPr eaLnBrk="1" hangingPunct="1">
              <a:lnSpc>
                <a:spcPct val="120000"/>
              </a:lnSpc>
              <a:spcBef>
                <a:spcPts val="0"/>
              </a:spcBef>
              <a:buFont typeface="Arial" panose="020B0604020202020204" pitchFamily="34" charset="0"/>
              <a:buChar char="•"/>
            </a:pPr>
            <a:r>
              <a:rPr lang="en-US" altLang="ja-JP" b="1" dirty="0">
                <a:solidFill>
                  <a:schemeClr val="tx2"/>
                </a:solidFill>
                <a:latin typeface="+mj-lt"/>
                <a:ea typeface="ＭＳ Ｐゴシック" pitchFamily="34" charset="-128"/>
              </a:rPr>
              <a:t>Waste surveys</a:t>
            </a:r>
            <a:r>
              <a:rPr lang="en-US" altLang="ja-JP" dirty="0">
                <a:latin typeface="+mj-lt"/>
                <a:ea typeface="ＭＳ Ｐゴシック" pitchFamily="34" charset="-128"/>
              </a:rPr>
              <a:t>: </a:t>
            </a:r>
            <a:r>
              <a:rPr lang="en-GB" altLang="ja-JP" sz="1600" dirty="0">
                <a:latin typeface="+mj-lt"/>
              </a:rPr>
              <a:t>V</a:t>
            </a:r>
            <a:r>
              <a:rPr lang="en-GB" sz="1600" dirty="0">
                <a:latin typeface="+mj-lt"/>
              </a:rPr>
              <a:t>olume and composition of industrial waste that they produce each year is generally estimated. However, the volume of production is directly proportional. Municipal waste  can be estimated by weighing vehicles before and after collection. </a:t>
            </a:r>
            <a:endParaRPr lang="en-US" altLang="ja-JP" sz="1600" dirty="0">
              <a:latin typeface="+mj-lt"/>
              <a:ea typeface="ＭＳ Ｐゴシック" pitchFamily="34" charset="-128"/>
            </a:endParaRPr>
          </a:p>
        </p:txBody>
      </p:sp>
      <p:sp>
        <p:nvSpPr>
          <p:cNvPr id="5" name="Rectangle 2"/>
          <p:cNvSpPr>
            <a:spLocks noGrp="1" noChangeArrowheads="1"/>
          </p:cNvSpPr>
          <p:nvPr>
            <p:ph type="title"/>
          </p:nvPr>
        </p:nvSpPr>
        <p:spPr>
          <a:xfrm>
            <a:off x="611560" y="194023"/>
            <a:ext cx="8460659" cy="752475"/>
          </a:xfrm>
        </p:spPr>
        <p:txBody>
          <a:bodyPr/>
          <a:lstStyle/>
          <a:p>
            <a:pPr eaLnBrk="1" hangingPunct="1">
              <a:defRPr/>
            </a:pPr>
            <a:r>
              <a:rPr lang="en-US" altLang="ja-JP" dirty="0"/>
              <a:t>How are Activity Data produced?</a:t>
            </a: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26</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19890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0"/>
            <a:ext cx="7704856" cy="973177"/>
          </a:xfrm>
        </p:spPr>
        <p:txBody>
          <a:bodyPr/>
          <a:lstStyle/>
          <a:p>
            <a:pPr lvl="0" eaLnBrk="1" hangingPunct="1">
              <a:lnSpc>
                <a:spcPct val="80000"/>
              </a:lnSpc>
            </a:pPr>
            <a:br>
              <a:rPr lang="en-US" altLang="ja-JP" dirty="0">
                <a:effectLst>
                  <a:outerShdw blurRad="38100" dist="38100" dir="2700000" algn="tl">
                    <a:srgbClr val="C0C0C0"/>
                  </a:outerShdw>
                </a:effectLst>
                <a:ea typeface="ＭＳ Ｐゴシック" pitchFamily="34" charset="-128"/>
              </a:rPr>
            </a:br>
            <a:br>
              <a:rPr lang="en-US" altLang="ja-JP" dirty="0">
                <a:effectLst>
                  <a:outerShdw blurRad="38100" dist="38100" dir="2700000" algn="tl">
                    <a:srgbClr val="C0C0C0"/>
                  </a:outerShdw>
                </a:effectLst>
                <a:ea typeface="ＭＳ Ｐゴシック" pitchFamily="34" charset="-128"/>
              </a:rPr>
            </a:br>
            <a:r>
              <a:rPr lang="en-US" altLang="ja-JP" dirty="0"/>
              <a:t>Why is Eliciting expert judgment important?</a:t>
            </a:r>
            <a:br>
              <a:rPr kumimoji="0" lang="en-US" altLang="ja-JP" b="0" dirty="0">
                <a:solidFill>
                  <a:srgbClr val="333399"/>
                </a:solidFill>
                <a:ea typeface="ＭＳ Ｐゴシック" pitchFamily="34" charset="-128"/>
                <a:cs typeface="+mn-cs"/>
              </a:rPr>
            </a:br>
            <a:br>
              <a:rPr kumimoji="0" lang="en-US" b="0" dirty="0">
                <a:solidFill>
                  <a:srgbClr val="333399"/>
                </a:solidFill>
                <a:ea typeface="ＭＳ Ｐゴシック" pitchFamily="34" charset="-128"/>
                <a:cs typeface="+mn-cs"/>
              </a:rPr>
            </a:br>
            <a:endParaRPr lang="en-GB" b="1" dirty="0"/>
          </a:p>
        </p:txBody>
      </p:sp>
      <p:sp>
        <p:nvSpPr>
          <p:cNvPr id="3" name="Rectangle 2"/>
          <p:cNvSpPr/>
          <p:nvPr/>
        </p:nvSpPr>
        <p:spPr>
          <a:xfrm>
            <a:off x="611560" y="987986"/>
            <a:ext cx="7992888" cy="1059008"/>
          </a:xfrm>
          <a:prstGeom prst="rect">
            <a:avLst/>
          </a:prstGeom>
        </p:spPr>
        <p:txBody>
          <a:bodyPr wrap="square">
            <a:spAutoFit/>
          </a:bodyPr>
          <a:lstStyle/>
          <a:p>
            <a:pPr marL="285750" indent="-285750">
              <a:lnSpc>
                <a:spcPct val="120000"/>
              </a:lnSpc>
              <a:spcBef>
                <a:spcPts val="0"/>
              </a:spcBef>
              <a:buFont typeface="Arial" panose="020B0604020202020204" pitchFamily="34" charset="0"/>
              <a:buChar char="•"/>
            </a:pPr>
            <a:r>
              <a:rPr lang="en-IE" sz="1800" dirty="0">
                <a:latin typeface="+mj-lt"/>
              </a:rPr>
              <a:t>Aim to be as representative as possible in order to reduce possible bias and increase accuracy. </a:t>
            </a:r>
          </a:p>
          <a:p>
            <a:pPr marL="285750" indent="-285750">
              <a:lnSpc>
                <a:spcPct val="120000"/>
              </a:lnSpc>
              <a:spcBef>
                <a:spcPts val="0"/>
              </a:spcBef>
              <a:buFont typeface="Arial" panose="020B0604020202020204" pitchFamily="34" charset="0"/>
              <a:buChar char="•"/>
            </a:pPr>
            <a:r>
              <a:rPr lang="en-IE" sz="1800" dirty="0">
                <a:latin typeface="+mj-lt"/>
              </a:rPr>
              <a:t>Use of expert judgment may be needed when determining:</a:t>
            </a:r>
            <a:endParaRPr lang="en-US" sz="1800" dirty="0">
              <a:latin typeface="+mj-lt"/>
            </a:endParaRPr>
          </a:p>
        </p:txBody>
      </p:sp>
      <p:grpSp>
        <p:nvGrpSpPr>
          <p:cNvPr id="7" name="Group 6"/>
          <p:cNvGrpSpPr/>
          <p:nvPr/>
        </p:nvGrpSpPr>
        <p:grpSpPr>
          <a:xfrm>
            <a:off x="1117293" y="2057935"/>
            <a:ext cx="6911091" cy="3891345"/>
            <a:chOff x="1693356" y="1910029"/>
            <a:chExt cx="6911091" cy="3891345"/>
          </a:xfrm>
        </p:grpSpPr>
        <p:sp>
          <p:nvSpPr>
            <p:cNvPr id="8" name="Freeform 7"/>
            <p:cNvSpPr/>
            <p:nvPr/>
          </p:nvSpPr>
          <p:spPr>
            <a:xfrm>
              <a:off x="1693356" y="1918523"/>
              <a:ext cx="1047497" cy="1496423"/>
            </a:xfrm>
            <a:custGeom>
              <a:avLst/>
              <a:gdLst>
                <a:gd name="connsiteX0" fmla="*/ 0 w 1496422"/>
                <a:gd name="connsiteY0" fmla="*/ 0 h 1047496"/>
                <a:gd name="connsiteX1" fmla="*/ 972674 w 1496422"/>
                <a:gd name="connsiteY1" fmla="*/ 0 h 1047496"/>
                <a:gd name="connsiteX2" fmla="*/ 1496422 w 1496422"/>
                <a:gd name="connsiteY2" fmla="*/ 523748 h 1047496"/>
                <a:gd name="connsiteX3" fmla="*/ 972674 w 1496422"/>
                <a:gd name="connsiteY3" fmla="*/ 1047496 h 1047496"/>
                <a:gd name="connsiteX4" fmla="*/ 0 w 1496422"/>
                <a:gd name="connsiteY4" fmla="*/ 1047496 h 1047496"/>
                <a:gd name="connsiteX5" fmla="*/ 523748 w 1496422"/>
                <a:gd name="connsiteY5" fmla="*/ 523748 h 1047496"/>
                <a:gd name="connsiteX6" fmla="*/ 0 w 1496422"/>
                <a:gd name="connsiteY6" fmla="*/ 0 h 104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422" h="1047496">
                  <a:moveTo>
                    <a:pt x="1496422" y="0"/>
                  </a:moveTo>
                  <a:lnTo>
                    <a:pt x="1496422" y="680872"/>
                  </a:lnTo>
                  <a:lnTo>
                    <a:pt x="748211" y="1047496"/>
                  </a:lnTo>
                  <a:lnTo>
                    <a:pt x="0" y="680872"/>
                  </a:lnTo>
                  <a:lnTo>
                    <a:pt x="0" y="0"/>
                  </a:lnTo>
                  <a:lnTo>
                    <a:pt x="748211" y="366624"/>
                  </a:lnTo>
                  <a:lnTo>
                    <a:pt x="1496422" y="0"/>
                  </a:lnTo>
                  <a:close/>
                </a:path>
              </a:pathLst>
            </a:custGeom>
            <a:solidFill>
              <a:schemeClr val="tx2">
                <a:lumMod val="40000"/>
                <a:lumOff val="60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1430" tIns="535179" rIns="11431" bIns="535178" numCol="1" spcCol="1270" anchor="ctr" anchorCtr="0">
              <a:noAutofit/>
            </a:bodyPr>
            <a:lstStyle/>
            <a:p>
              <a:pPr lvl="0" algn="ctr" defTabSz="800100">
                <a:lnSpc>
                  <a:spcPct val="90000"/>
                </a:lnSpc>
                <a:spcBef>
                  <a:spcPct val="0"/>
                </a:spcBef>
                <a:spcAft>
                  <a:spcPct val="35000"/>
                </a:spcAft>
              </a:pPr>
              <a:r>
                <a:rPr lang="en-GB" sz="1800" kern="1200" dirty="0">
                  <a:solidFill>
                    <a:schemeClr val="tx2"/>
                  </a:solidFill>
                  <a:latin typeface="+mj-lt"/>
                  <a:ea typeface="+mn-ea"/>
                  <a:cs typeface="+mn-cs"/>
                </a:rPr>
                <a:t>Step 1</a:t>
              </a:r>
            </a:p>
          </p:txBody>
        </p:sp>
        <p:sp>
          <p:nvSpPr>
            <p:cNvPr id="9" name="Freeform 8"/>
            <p:cNvSpPr/>
            <p:nvPr/>
          </p:nvSpPr>
          <p:spPr>
            <a:xfrm>
              <a:off x="2740850" y="1910029"/>
              <a:ext cx="5863597" cy="972675"/>
            </a:xfrm>
            <a:custGeom>
              <a:avLst/>
              <a:gdLst>
                <a:gd name="connsiteX0" fmla="*/ 162116 w 972674"/>
                <a:gd name="connsiteY0" fmla="*/ 0 h 5071507"/>
                <a:gd name="connsiteX1" fmla="*/ 810558 w 972674"/>
                <a:gd name="connsiteY1" fmla="*/ 0 h 5071507"/>
                <a:gd name="connsiteX2" fmla="*/ 972674 w 972674"/>
                <a:gd name="connsiteY2" fmla="*/ 162116 h 5071507"/>
                <a:gd name="connsiteX3" fmla="*/ 972674 w 972674"/>
                <a:gd name="connsiteY3" fmla="*/ 5071507 h 5071507"/>
                <a:gd name="connsiteX4" fmla="*/ 972674 w 972674"/>
                <a:gd name="connsiteY4" fmla="*/ 5071507 h 5071507"/>
                <a:gd name="connsiteX5" fmla="*/ 0 w 972674"/>
                <a:gd name="connsiteY5" fmla="*/ 5071507 h 5071507"/>
                <a:gd name="connsiteX6" fmla="*/ 0 w 972674"/>
                <a:gd name="connsiteY6" fmla="*/ 5071507 h 5071507"/>
                <a:gd name="connsiteX7" fmla="*/ 0 w 972674"/>
                <a:gd name="connsiteY7" fmla="*/ 162116 h 5071507"/>
                <a:gd name="connsiteX8" fmla="*/ 162116 w 972674"/>
                <a:gd name="connsiteY8" fmla="*/ 0 h 50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674" h="5071507">
                  <a:moveTo>
                    <a:pt x="972674" y="845272"/>
                  </a:moveTo>
                  <a:lnTo>
                    <a:pt x="972674" y="4226235"/>
                  </a:lnTo>
                  <a:cubicBezTo>
                    <a:pt x="972674" y="4693063"/>
                    <a:pt x="958753" y="5071504"/>
                    <a:pt x="941581" y="5071504"/>
                  </a:cubicBezTo>
                  <a:lnTo>
                    <a:pt x="0" y="5071504"/>
                  </a:lnTo>
                  <a:lnTo>
                    <a:pt x="0" y="5071504"/>
                  </a:lnTo>
                  <a:lnTo>
                    <a:pt x="0" y="3"/>
                  </a:lnTo>
                  <a:lnTo>
                    <a:pt x="0" y="3"/>
                  </a:lnTo>
                  <a:lnTo>
                    <a:pt x="941581" y="3"/>
                  </a:lnTo>
                  <a:cubicBezTo>
                    <a:pt x="958753" y="3"/>
                    <a:pt x="972674" y="378444"/>
                    <a:pt x="972674" y="845272"/>
                  </a:cubicBezTo>
                  <a:close/>
                </a:path>
              </a:pathLst>
            </a:custGeom>
            <a:solidFill>
              <a:schemeClr val="bg1">
                <a:lumMod val="95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58912" rIns="58912" bIns="58913"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The proper methodology </a:t>
              </a:r>
            </a:p>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The parameter value from ranges provided </a:t>
              </a:r>
            </a:p>
          </p:txBody>
        </p:sp>
        <p:sp>
          <p:nvSpPr>
            <p:cNvPr id="10" name="Freeform 9"/>
            <p:cNvSpPr/>
            <p:nvPr/>
          </p:nvSpPr>
          <p:spPr>
            <a:xfrm>
              <a:off x="1693356" y="3137078"/>
              <a:ext cx="1047496" cy="1496422"/>
            </a:xfrm>
            <a:custGeom>
              <a:avLst/>
              <a:gdLst>
                <a:gd name="connsiteX0" fmla="*/ 0 w 1496422"/>
                <a:gd name="connsiteY0" fmla="*/ 0 h 1047496"/>
                <a:gd name="connsiteX1" fmla="*/ 972674 w 1496422"/>
                <a:gd name="connsiteY1" fmla="*/ 0 h 1047496"/>
                <a:gd name="connsiteX2" fmla="*/ 1496422 w 1496422"/>
                <a:gd name="connsiteY2" fmla="*/ 523748 h 1047496"/>
                <a:gd name="connsiteX3" fmla="*/ 972674 w 1496422"/>
                <a:gd name="connsiteY3" fmla="*/ 1047496 h 1047496"/>
                <a:gd name="connsiteX4" fmla="*/ 0 w 1496422"/>
                <a:gd name="connsiteY4" fmla="*/ 1047496 h 1047496"/>
                <a:gd name="connsiteX5" fmla="*/ 523748 w 1496422"/>
                <a:gd name="connsiteY5" fmla="*/ 523748 h 1047496"/>
                <a:gd name="connsiteX6" fmla="*/ 0 w 1496422"/>
                <a:gd name="connsiteY6" fmla="*/ 0 h 104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422" h="1047496">
                  <a:moveTo>
                    <a:pt x="1496422" y="0"/>
                  </a:moveTo>
                  <a:lnTo>
                    <a:pt x="1496422" y="680872"/>
                  </a:lnTo>
                  <a:lnTo>
                    <a:pt x="748211" y="1047496"/>
                  </a:lnTo>
                  <a:lnTo>
                    <a:pt x="0" y="680872"/>
                  </a:lnTo>
                  <a:lnTo>
                    <a:pt x="0" y="0"/>
                  </a:lnTo>
                  <a:lnTo>
                    <a:pt x="748211" y="366624"/>
                  </a:lnTo>
                  <a:lnTo>
                    <a:pt x="1496422" y="0"/>
                  </a:lnTo>
                  <a:close/>
                </a:path>
              </a:pathLst>
            </a:custGeom>
            <a:solidFill>
              <a:schemeClr val="tx2">
                <a:lumMod val="40000"/>
                <a:lumOff val="60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1430" tIns="535178" rIns="11430" bIns="535178" numCol="1" spcCol="1270" anchor="ctr" anchorCtr="0">
              <a:noAutofit/>
            </a:bodyPr>
            <a:lstStyle/>
            <a:p>
              <a:pPr lvl="0" algn="ctr" defTabSz="800100">
                <a:lnSpc>
                  <a:spcPct val="90000"/>
                </a:lnSpc>
                <a:spcBef>
                  <a:spcPct val="0"/>
                </a:spcBef>
                <a:spcAft>
                  <a:spcPct val="35000"/>
                </a:spcAft>
              </a:pPr>
              <a:r>
                <a:rPr lang="en-GB" sz="1800" kern="1200" dirty="0">
                  <a:solidFill>
                    <a:schemeClr val="tx2"/>
                  </a:solidFill>
                  <a:latin typeface="+mj-lt"/>
                  <a:ea typeface="+mn-ea"/>
                  <a:cs typeface="+mn-cs"/>
                </a:rPr>
                <a:t>Step 2</a:t>
              </a:r>
            </a:p>
          </p:txBody>
        </p:sp>
        <p:sp>
          <p:nvSpPr>
            <p:cNvPr id="11" name="Freeform 10"/>
            <p:cNvSpPr/>
            <p:nvPr/>
          </p:nvSpPr>
          <p:spPr>
            <a:xfrm>
              <a:off x="2740850" y="3143807"/>
              <a:ext cx="5863597" cy="972675"/>
            </a:xfrm>
            <a:custGeom>
              <a:avLst/>
              <a:gdLst>
                <a:gd name="connsiteX0" fmla="*/ 162116 w 972674"/>
                <a:gd name="connsiteY0" fmla="*/ 0 h 5071507"/>
                <a:gd name="connsiteX1" fmla="*/ 810558 w 972674"/>
                <a:gd name="connsiteY1" fmla="*/ 0 h 5071507"/>
                <a:gd name="connsiteX2" fmla="*/ 972674 w 972674"/>
                <a:gd name="connsiteY2" fmla="*/ 162116 h 5071507"/>
                <a:gd name="connsiteX3" fmla="*/ 972674 w 972674"/>
                <a:gd name="connsiteY3" fmla="*/ 5071507 h 5071507"/>
                <a:gd name="connsiteX4" fmla="*/ 972674 w 972674"/>
                <a:gd name="connsiteY4" fmla="*/ 5071507 h 5071507"/>
                <a:gd name="connsiteX5" fmla="*/ 0 w 972674"/>
                <a:gd name="connsiteY5" fmla="*/ 5071507 h 5071507"/>
                <a:gd name="connsiteX6" fmla="*/ 0 w 972674"/>
                <a:gd name="connsiteY6" fmla="*/ 5071507 h 5071507"/>
                <a:gd name="connsiteX7" fmla="*/ 0 w 972674"/>
                <a:gd name="connsiteY7" fmla="*/ 162116 h 5071507"/>
                <a:gd name="connsiteX8" fmla="*/ 162116 w 972674"/>
                <a:gd name="connsiteY8" fmla="*/ 0 h 50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674" h="5071507">
                  <a:moveTo>
                    <a:pt x="972674" y="845272"/>
                  </a:moveTo>
                  <a:lnTo>
                    <a:pt x="972674" y="4226235"/>
                  </a:lnTo>
                  <a:cubicBezTo>
                    <a:pt x="972674" y="4693063"/>
                    <a:pt x="958753" y="5071504"/>
                    <a:pt x="941581" y="5071504"/>
                  </a:cubicBezTo>
                  <a:lnTo>
                    <a:pt x="0" y="5071504"/>
                  </a:lnTo>
                  <a:lnTo>
                    <a:pt x="0" y="5071504"/>
                  </a:lnTo>
                  <a:lnTo>
                    <a:pt x="0" y="3"/>
                  </a:lnTo>
                  <a:lnTo>
                    <a:pt x="0" y="3"/>
                  </a:lnTo>
                  <a:lnTo>
                    <a:pt x="941581" y="3"/>
                  </a:lnTo>
                  <a:cubicBezTo>
                    <a:pt x="958753" y="3"/>
                    <a:pt x="972674" y="378444"/>
                    <a:pt x="972674" y="845272"/>
                  </a:cubicBezTo>
                  <a:close/>
                </a:path>
              </a:pathLst>
            </a:custGeom>
            <a:solidFill>
              <a:schemeClr val="bg1">
                <a:lumMod val="95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58912" rIns="58912" bIns="58913"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The most appropriate activity data to use </a:t>
              </a:r>
            </a:p>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The most appropriate way to apply a methodology </a:t>
              </a:r>
            </a:p>
          </p:txBody>
        </p:sp>
        <p:sp>
          <p:nvSpPr>
            <p:cNvPr id="12" name="Freeform 11"/>
            <p:cNvSpPr/>
            <p:nvPr/>
          </p:nvSpPr>
          <p:spPr>
            <a:xfrm>
              <a:off x="1693356" y="4304951"/>
              <a:ext cx="1047495" cy="1496423"/>
            </a:xfrm>
            <a:custGeom>
              <a:avLst/>
              <a:gdLst>
                <a:gd name="connsiteX0" fmla="*/ 0 w 1496422"/>
                <a:gd name="connsiteY0" fmla="*/ 0 h 1047496"/>
                <a:gd name="connsiteX1" fmla="*/ 972674 w 1496422"/>
                <a:gd name="connsiteY1" fmla="*/ 0 h 1047496"/>
                <a:gd name="connsiteX2" fmla="*/ 1496422 w 1496422"/>
                <a:gd name="connsiteY2" fmla="*/ 523748 h 1047496"/>
                <a:gd name="connsiteX3" fmla="*/ 972674 w 1496422"/>
                <a:gd name="connsiteY3" fmla="*/ 1047496 h 1047496"/>
                <a:gd name="connsiteX4" fmla="*/ 0 w 1496422"/>
                <a:gd name="connsiteY4" fmla="*/ 1047496 h 1047496"/>
                <a:gd name="connsiteX5" fmla="*/ 523748 w 1496422"/>
                <a:gd name="connsiteY5" fmla="*/ 523748 h 1047496"/>
                <a:gd name="connsiteX6" fmla="*/ 0 w 1496422"/>
                <a:gd name="connsiteY6" fmla="*/ 0 h 104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422" h="1047496">
                  <a:moveTo>
                    <a:pt x="1496422" y="0"/>
                  </a:moveTo>
                  <a:lnTo>
                    <a:pt x="1496422" y="680872"/>
                  </a:lnTo>
                  <a:lnTo>
                    <a:pt x="748211" y="1047496"/>
                  </a:lnTo>
                  <a:lnTo>
                    <a:pt x="0" y="680872"/>
                  </a:lnTo>
                  <a:lnTo>
                    <a:pt x="0" y="0"/>
                  </a:lnTo>
                  <a:lnTo>
                    <a:pt x="748211" y="366624"/>
                  </a:lnTo>
                  <a:lnTo>
                    <a:pt x="1496422" y="0"/>
                  </a:lnTo>
                  <a:close/>
                </a:path>
              </a:pathLst>
            </a:custGeom>
            <a:solidFill>
              <a:schemeClr val="tx2">
                <a:lumMod val="40000"/>
                <a:lumOff val="60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1430" tIns="535178" rIns="11430" bIns="535178" numCol="1" spcCol="1270" anchor="ctr" anchorCtr="0">
              <a:noAutofit/>
            </a:bodyPr>
            <a:lstStyle/>
            <a:p>
              <a:pPr lvl="0" algn="ctr" defTabSz="800100">
                <a:lnSpc>
                  <a:spcPct val="90000"/>
                </a:lnSpc>
                <a:spcBef>
                  <a:spcPct val="0"/>
                </a:spcBef>
                <a:spcAft>
                  <a:spcPct val="35000"/>
                </a:spcAft>
              </a:pPr>
              <a:r>
                <a:rPr lang="en-GB" sz="1800" kern="1200" dirty="0">
                  <a:solidFill>
                    <a:schemeClr val="tx2"/>
                  </a:solidFill>
                  <a:latin typeface="+mj-lt"/>
                  <a:ea typeface="+mn-ea"/>
                  <a:cs typeface="+mn-cs"/>
                </a:rPr>
                <a:t>Step 3</a:t>
              </a:r>
            </a:p>
          </p:txBody>
        </p:sp>
        <p:sp>
          <p:nvSpPr>
            <p:cNvPr id="13" name="Freeform 12"/>
            <p:cNvSpPr/>
            <p:nvPr/>
          </p:nvSpPr>
          <p:spPr>
            <a:xfrm>
              <a:off x="2740850" y="4304950"/>
              <a:ext cx="5863597" cy="992367"/>
            </a:xfrm>
            <a:custGeom>
              <a:avLst/>
              <a:gdLst>
                <a:gd name="connsiteX0" fmla="*/ 162116 w 972674"/>
                <a:gd name="connsiteY0" fmla="*/ 0 h 5071507"/>
                <a:gd name="connsiteX1" fmla="*/ 810558 w 972674"/>
                <a:gd name="connsiteY1" fmla="*/ 0 h 5071507"/>
                <a:gd name="connsiteX2" fmla="*/ 972674 w 972674"/>
                <a:gd name="connsiteY2" fmla="*/ 162116 h 5071507"/>
                <a:gd name="connsiteX3" fmla="*/ 972674 w 972674"/>
                <a:gd name="connsiteY3" fmla="*/ 5071507 h 5071507"/>
                <a:gd name="connsiteX4" fmla="*/ 972674 w 972674"/>
                <a:gd name="connsiteY4" fmla="*/ 5071507 h 5071507"/>
                <a:gd name="connsiteX5" fmla="*/ 0 w 972674"/>
                <a:gd name="connsiteY5" fmla="*/ 5071507 h 5071507"/>
                <a:gd name="connsiteX6" fmla="*/ 0 w 972674"/>
                <a:gd name="connsiteY6" fmla="*/ 5071507 h 5071507"/>
                <a:gd name="connsiteX7" fmla="*/ 0 w 972674"/>
                <a:gd name="connsiteY7" fmla="*/ 162116 h 5071507"/>
                <a:gd name="connsiteX8" fmla="*/ 162116 w 972674"/>
                <a:gd name="connsiteY8" fmla="*/ 0 h 50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674" h="5071507">
                  <a:moveTo>
                    <a:pt x="972674" y="845272"/>
                  </a:moveTo>
                  <a:lnTo>
                    <a:pt x="972674" y="4226235"/>
                  </a:lnTo>
                  <a:cubicBezTo>
                    <a:pt x="972674" y="4693063"/>
                    <a:pt x="958753" y="5071504"/>
                    <a:pt x="941581" y="5071504"/>
                  </a:cubicBezTo>
                  <a:lnTo>
                    <a:pt x="0" y="5071504"/>
                  </a:lnTo>
                  <a:lnTo>
                    <a:pt x="0" y="5071504"/>
                  </a:lnTo>
                  <a:lnTo>
                    <a:pt x="0" y="3"/>
                  </a:lnTo>
                  <a:lnTo>
                    <a:pt x="0" y="3"/>
                  </a:lnTo>
                  <a:lnTo>
                    <a:pt x="941581" y="3"/>
                  </a:lnTo>
                  <a:cubicBezTo>
                    <a:pt x="958753" y="3"/>
                    <a:pt x="972674" y="378444"/>
                    <a:pt x="972674" y="845272"/>
                  </a:cubicBezTo>
                  <a:close/>
                </a:path>
              </a:pathLst>
            </a:custGeom>
            <a:solidFill>
              <a:schemeClr val="bg1">
                <a:lumMod val="95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57642" rIns="57642" bIns="57643" numCol="1" spcCol="1270" anchor="ctr" anchorCtr="0">
              <a:noAutofit/>
            </a:bodyPr>
            <a:lstStyle/>
            <a:p>
              <a:pPr marL="171450" lvl="1" indent="-171450" algn="l" defTabSz="711200">
                <a:lnSpc>
                  <a:spcPct val="90000"/>
                </a:lnSpc>
                <a:spcBef>
                  <a:spcPct val="0"/>
                </a:spcBef>
                <a:spcAft>
                  <a:spcPts val="0"/>
                </a:spcAft>
                <a:buChar char="••"/>
              </a:pPr>
              <a:endParaRPr lang="en-GB" sz="1600" kern="1200" dirty="0">
                <a:solidFill>
                  <a:schemeClr val="tx2"/>
                </a:solidFill>
                <a:latin typeface="+mj-lt"/>
                <a:ea typeface="+mn-ea"/>
                <a:cs typeface="+mn-cs"/>
              </a:endParaRPr>
            </a:p>
            <a:p>
              <a:pPr marL="171450" lvl="1" indent="-171450" algn="l" defTabSz="711200">
                <a:lnSpc>
                  <a:spcPct val="90000"/>
                </a:lnSpc>
                <a:spcBef>
                  <a:spcPct val="0"/>
                </a:spcBef>
                <a:spcAft>
                  <a:spcPts val="0"/>
                </a:spcAft>
                <a:buChar char="••"/>
              </a:pPr>
              <a:r>
                <a:rPr lang="en-GB" sz="1600" kern="1200" dirty="0">
                  <a:solidFill>
                    <a:schemeClr val="tx2"/>
                  </a:solidFill>
                  <a:latin typeface="+mj-lt"/>
                  <a:ea typeface="+mn-ea"/>
                  <a:cs typeface="+mn-cs"/>
                </a:rPr>
                <a:t>The appropriate mix of technologies in use</a:t>
              </a:r>
            </a:p>
            <a:p>
              <a:pPr marL="171450" lvl="1" indent="-171450" algn="l" defTabSz="711200">
                <a:lnSpc>
                  <a:spcPct val="90000"/>
                </a:lnSpc>
                <a:spcBef>
                  <a:spcPct val="0"/>
                </a:spcBef>
                <a:spcAft>
                  <a:spcPts val="0"/>
                </a:spcAft>
                <a:buChar char="••"/>
              </a:pPr>
              <a:r>
                <a:rPr lang="en-GB" sz="1600" kern="1200" dirty="0">
                  <a:solidFill>
                    <a:schemeClr val="tx2"/>
                  </a:solidFill>
                  <a:latin typeface="+mj-lt"/>
                  <a:ea typeface="+mn-ea"/>
                  <a:cs typeface="+mn-cs"/>
                </a:rPr>
                <a:t>Statistical techniques</a:t>
              </a:r>
            </a:p>
            <a:p>
              <a:pPr marL="171450" lvl="1" indent="-171450" algn="l" defTabSz="711200">
                <a:lnSpc>
                  <a:spcPct val="90000"/>
                </a:lnSpc>
                <a:spcBef>
                  <a:spcPct val="0"/>
                </a:spcBef>
                <a:spcAft>
                  <a:spcPts val="0"/>
                </a:spcAft>
                <a:buChar char="••"/>
              </a:pPr>
              <a:r>
                <a:rPr lang="en-GB" sz="1600" kern="1200" dirty="0">
                  <a:solidFill>
                    <a:schemeClr val="tx2"/>
                  </a:solidFill>
                  <a:latin typeface="+mj-lt"/>
                  <a:ea typeface="+mn-ea"/>
                  <a:cs typeface="+mn-cs"/>
                </a:rPr>
                <a:t>How to interpret datasets that are small, highly skewed or incomplete</a:t>
              </a:r>
            </a:p>
            <a:p>
              <a:pPr marL="171450" lvl="1" indent="-171450" algn="l" defTabSz="800100">
                <a:lnSpc>
                  <a:spcPct val="90000"/>
                </a:lnSpc>
                <a:spcBef>
                  <a:spcPct val="0"/>
                </a:spcBef>
                <a:spcAft>
                  <a:spcPts val="0"/>
                </a:spcAft>
                <a:buChar char="••"/>
              </a:pPr>
              <a:endParaRPr lang="en-GB" sz="1800" kern="1200" dirty="0">
                <a:solidFill>
                  <a:schemeClr val="tx2"/>
                </a:solidFill>
                <a:latin typeface="+mj-lt"/>
                <a:ea typeface="+mn-ea"/>
                <a:cs typeface="+mn-cs"/>
              </a:endParaRPr>
            </a:p>
          </p:txBody>
        </p:sp>
      </p:grpSp>
      <p:sp>
        <p:nvSpPr>
          <p:cNvPr id="14" name="Rectangle 1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27</a:t>
            </a:fld>
            <a:endParaRPr lang="en-US" dirty="0"/>
          </a:p>
        </p:txBody>
      </p:sp>
      <p:sp>
        <p:nvSpPr>
          <p:cNvPr id="1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800870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11560" y="183247"/>
            <a:ext cx="8027474" cy="752475"/>
          </a:xfrm>
        </p:spPr>
        <p:txBody>
          <a:bodyPr/>
          <a:lstStyle/>
          <a:p>
            <a:pPr eaLnBrk="1" hangingPunct="1">
              <a:defRPr/>
            </a:pPr>
            <a:r>
              <a:rPr lang="en-US" altLang="ja-JP" dirty="0"/>
              <a:t>Eliciting</a:t>
            </a:r>
            <a:r>
              <a:rPr lang="en-US" altLang="ja-JP" dirty="0">
                <a:effectLst>
                  <a:outerShdw blurRad="38100" dist="38100" dir="2700000" algn="tl">
                    <a:srgbClr val="C0C0C0"/>
                  </a:outerShdw>
                </a:effectLst>
                <a:ea typeface="ＭＳ Ｐゴシック" pitchFamily="34" charset="-128"/>
              </a:rPr>
              <a:t> </a:t>
            </a:r>
            <a:r>
              <a:rPr lang="en-US" altLang="ja-JP" dirty="0"/>
              <a:t>expert judgment?</a:t>
            </a:r>
          </a:p>
        </p:txBody>
      </p:sp>
      <p:sp>
        <p:nvSpPr>
          <p:cNvPr id="24579" name="Rectangle 3"/>
          <p:cNvSpPr>
            <a:spLocks noGrp="1" noChangeArrowheads="1"/>
          </p:cNvSpPr>
          <p:nvPr>
            <p:ph type="body" idx="1"/>
          </p:nvPr>
        </p:nvSpPr>
        <p:spPr>
          <a:xfrm>
            <a:off x="613487" y="1196753"/>
            <a:ext cx="7918953" cy="4896544"/>
          </a:xfrm>
        </p:spPr>
        <p:txBody>
          <a:bodyPr/>
          <a:lstStyle/>
          <a:p>
            <a:pPr marL="0" indent="0">
              <a:lnSpc>
                <a:spcPct val="130000"/>
              </a:lnSpc>
              <a:spcAft>
                <a:spcPts val="100"/>
              </a:spcAft>
              <a:buNone/>
            </a:pPr>
            <a:r>
              <a:rPr lang="en-GB" altLang="zh-CN" dirty="0">
                <a:latin typeface="+mj-lt"/>
                <a:ea typeface="SimSun" pitchFamily="2" charset="-122"/>
              </a:rPr>
              <a:t>In some cases, an appropriate protocol is especially important. For example, to fill gaps in the available data, to select data from a range of possible values or make judgments about uncertainty ranges. </a:t>
            </a:r>
          </a:p>
          <a:p>
            <a:pPr>
              <a:lnSpc>
                <a:spcPct val="110000"/>
              </a:lnSpc>
              <a:buFont typeface="Arial" panose="020B0604020202020204" pitchFamily="34" charset="0"/>
              <a:buChar char="•"/>
            </a:pPr>
            <a:r>
              <a:rPr lang="en-GB" altLang="zh-CN" b="1" u="sng" dirty="0">
                <a:solidFill>
                  <a:schemeClr val="tx2"/>
                </a:solidFill>
                <a:latin typeface="+mj-lt"/>
                <a:ea typeface="SimSun" pitchFamily="2" charset="-122"/>
              </a:rPr>
              <a:t>Motivating</a:t>
            </a:r>
            <a:r>
              <a:rPr lang="en-GB" altLang="zh-CN" dirty="0">
                <a:latin typeface="+mj-lt"/>
                <a:ea typeface="SimSun" pitchFamily="2" charset="-122"/>
              </a:rPr>
              <a:t>: </a:t>
            </a:r>
            <a:r>
              <a:rPr lang="en-GB" altLang="zh-CN" sz="1600" dirty="0">
                <a:latin typeface="+mj-lt"/>
                <a:ea typeface="SimSun" pitchFamily="2" charset="-122"/>
              </a:rPr>
              <a:t>establish a rapport; describe the context</a:t>
            </a:r>
          </a:p>
          <a:p>
            <a:pPr eaLnBrk="1" hangingPunct="1">
              <a:lnSpc>
                <a:spcPct val="110000"/>
              </a:lnSpc>
              <a:spcBef>
                <a:spcPct val="60000"/>
              </a:spcBef>
              <a:buFont typeface="Arial" panose="020B0604020202020204" pitchFamily="34" charset="0"/>
              <a:buChar char="•"/>
            </a:pPr>
            <a:r>
              <a:rPr lang="en-GB" altLang="zh-CN" b="1" u="sng" dirty="0">
                <a:solidFill>
                  <a:schemeClr val="tx2"/>
                </a:solidFill>
                <a:latin typeface="+mj-lt"/>
                <a:ea typeface="SimSun" pitchFamily="2" charset="-122"/>
              </a:rPr>
              <a:t>Structuring:</a:t>
            </a:r>
            <a:r>
              <a:rPr lang="en-GB" altLang="zh-CN" b="1" dirty="0">
                <a:solidFill>
                  <a:schemeClr val="tx2"/>
                </a:solidFill>
                <a:latin typeface="+mj-lt"/>
                <a:ea typeface="SimSun" pitchFamily="2" charset="-122"/>
              </a:rPr>
              <a:t> </a:t>
            </a:r>
            <a:r>
              <a:rPr lang="en-GB" altLang="zh-CN" sz="1600" dirty="0">
                <a:latin typeface="+mj-lt"/>
                <a:ea typeface="SimSun" pitchFamily="2" charset="-122"/>
              </a:rPr>
              <a:t>define the quantities for which judgements are to be sought (e.g. the year and country, the source/sink category, the structure of the inventory model, </a:t>
            </a:r>
            <a:r>
              <a:rPr lang="en-GB" altLang="zh-CN" sz="1600" dirty="0" err="1">
                <a:latin typeface="+mj-lt"/>
                <a:ea typeface="SimSun" pitchFamily="2" charset="-122"/>
              </a:rPr>
              <a:t>etc</a:t>
            </a:r>
            <a:r>
              <a:rPr lang="en-GB" altLang="zh-CN" sz="1600" dirty="0">
                <a:latin typeface="+mj-lt"/>
                <a:ea typeface="SimSun" pitchFamily="2" charset="-122"/>
              </a:rPr>
              <a:t>).</a:t>
            </a:r>
          </a:p>
          <a:p>
            <a:pPr eaLnBrk="1" hangingPunct="1">
              <a:lnSpc>
                <a:spcPct val="110000"/>
              </a:lnSpc>
              <a:spcBef>
                <a:spcPct val="60000"/>
              </a:spcBef>
              <a:buFont typeface="Arial" panose="020B0604020202020204" pitchFamily="34" charset="0"/>
              <a:buChar char="•"/>
            </a:pPr>
            <a:r>
              <a:rPr lang="en-GB" altLang="zh-CN" b="1" u="sng" dirty="0">
                <a:solidFill>
                  <a:schemeClr val="tx2"/>
                </a:solidFill>
                <a:latin typeface="+mj-lt"/>
                <a:ea typeface="SimSun" pitchFamily="2" charset="-122"/>
              </a:rPr>
              <a:t>Conditioning</a:t>
            </a:r>
            <a:r>
              <a:rPr lang="en-GB" altLang="zh-CN" u="sng" dirty="0">
                <a:latin typeface="+mj-lt"/>
                <a:ea typeface="SimSun" pitchFamily="2" charset="-122"/>
              </a:rPr>
              <a:t>:</a:t>
            </a:r>
            <a:r>
              <a:rPr lang="en-GB" altLang="zh-CN" dirty="0">
                <a:latin typeface="+mj-lt"/>
                <a:ea typeface="SimSun" pitchFamily="2" charset="-122"/>
              </a:rPr>
              <a:t> </a:t>
            </a:r>
            <a:r>
              <a:rPr lang="en-GB" altLang="zh-CN" sz="1600" dirty="0">
                <a:latin typeface="+mj-lt"/>
                <a:ea typeface="SimSun" pitchFamily="2" charset="-122"/>
              </a:rPr>
              <a:t>work with the expert to identify and record all relevant data, models, and theory relating to the formulation of the judgements.</a:t>
            </a:r>
          </a:p>
          <a:p>
            <a:pPr eaLnBrk="1" hangingPunct="1">
              <a:lnSpc>
                <a:spcPct val="110000"/>
              </a:lnSpc>
              <a:spcBef>
                <a:spcPct val="60000"/>
              </a:spcBef>
              <a:buFont typeface="Arial" panose="020B0604020202020204" pitchFamily="34" charset="0"/>
              <a:buChar char="•"/>
            </a:pPr>
            <a:r>
              <a:rPr lang="en-GB" altLang="zh-CN" b="1" u="sng" dirty="0">
                <a:solidFill>
                  <a:schemeClr val="tx2"/>
                </a:solidFill>
                <a:latin typeface="+mj-lt"/>
                <a:ea typeface="SimSun" pitchFamily="2" charset="-122"/>
              </a:rPr>
              <a:t>Encoding</a:t>
            </a:r>
            <a:r>
              <a:rPr lang="en-GB" altLang="zh-CN" u="sng" dirty="0">
                <a:latin typeface="+mj-lt"/>
                <a:ea typeface="SimSun" pitchFamily="2" charset="-122"/>
              </a:rPr>
              <a:t>:</a:t>
            </a:r>
            <a:r>
              <a:rPr lang="en-GB" altLang="zh-CN" dirty="0">
                <a:latin typeface="+mj-lt"/>
                <a:ea typeface="SimSun" pitchFamily="2" charset="-122"/>
              </a:rPr>
              <a:t> </a:t>
            </a:r>
            <a:r>
              <a:rPr lang="en-GB" altLang="zh-CN" sz="1600" dirty="0">
                <a:latin typeface="+mj-lt"/>
                <a:ea typeface="SimSun" pitchFamily="2" charset="-122"/>
              </a:rPr>
              <a:t>encoding is the process of converting an expert’s judgement regarding uncertainty into a quantitative PDF (see </a:t>
            </a:r>
            <a:r>
              <a:rPr lang="en-GB" altLang="zh-CN" sz="1600" dirty="0" err="1">
                <a:latin typeface="+mj-lt"/>
                <a:ea typeface="SimSun" pitchFamily="2" charset="-122"/>
              </a:rPr>
              <a:t>Vol</a:t>
            </a:r>
            <a:r>
              <a:rPr lang="en-GB" altLang="zh-CN" sz="1600" dirty="0">
                <a:latin typeface="+mj-lt"/>
                <a:ea typeface="SimSun" pitchFamily="2" charset="-122"/>
              </a:rPr>
              <a:t> 1. Chapter 3). </a:t>
            </a:r>
          </a:p>
          <a:p>
            <a:pPr eaLnBrk="1" hangingPunct="1">
              <a:lnSpc>
                <a:spcPct val="110000"/>
              </a:lnSpc>
              <a:spcBef>
                <a:spcPct val="60000"/>
              </a:spcBef>
              <a:buFont typeface="Arial" panose="020B0604020202020204" pitchFamily="34" charset="0"/>
              <a:buChar char="•"/>
            </a:pPr>
            <a:r>
              <a:rPr lang="en-GB" altLang="zh-CN" b="1" u="sng" dirty="0">
                <a:solidFill>
                  <a:schemeClr val="tx2"/>
                </a:solidFill>
                <a:latin typeface="+mj-lt"/>
                <a:ea typeface="SimSun" pitchFamily="2" charset="-122"/>
              </a:rPr>
              <a:t>Verification:</a:t>
            </a:r>
            <a:r>
              <a:rPr lang="en-GB" altLang="zh-CN" dirty="0">
                <a:latin typeface="+mj-lt"/>
                <a:ea typeface="SimSun" pitchFamily="2" charset="-122"/>
              </a:rPr>
              <a:t> </a:t>
            </a:r>
            <a:r>
              <a:rPr lang="en-GB" altLang="zh-CN" sz="1600" dirty="0" err="1">
                <a:latin typeface="+mj-lt"/>
                <a:ea typeface="SimSun" pitchFamily="2" charset="-122"/>
              </a:rPr>
              <a:t>analyze</a:t>
            </a:r>
            <a:r>
              <a:rPr lang="en-GB" altLang="zh-CN" sz="1600" dirty="0">
                <a:latin typeface="+mj-lt"/>
                <a:ea typeface="SimSun" pitchFamily="2" charset="-122"/>
              </a:rPr>
              <a:t> the expert’s response and provide the expert with feedback. Is what has been encoded really what the expert meant? Are there inconsistencies in the expert’s judgement?</a:t>
            </a:r>
            <a:endParaRPr lang="en-US" altLang="ja-JP" sz="1600" dirty="0">
              <a:latin typeface="+mj-lt"/>
              <a:ea typeface="ＭＳ Ｐゴシック" pitchFamily="34" charset="-128"/>
            </a:endParaRPr>
          </a:p>
        </p:txBody>
      </p:sp>
      <p:sp>
        <p:nvSpPr>
          <p:cNvPr id="4" name="Rectangle 3"/>
          <p:cNvSpPr/>
          <p:nvPr/>
        </p:nvSpPr>
        <p:spPr>
          <a:xfrm>
            <a:off x="8115671" y="6291753"/>
            <a:ext cx="416769" cy="323165"/>
          </a:xfrm>
          <a:prstGeom prst="rect">
            <a:avLst/>
          </a:prstGeom>
        </p:spPr>
        <p:txBody>
          <a:bodyPr wrap="square">
            <a:spAutoFit/>
          </a:bodyPr>
          <a:lstStyle/>
          <a:p>
            <a:fld id="{AAEF72BF-65D0-402F-936E-810A03B388F7}" type="slidenum">
              <a:rPr lang="en-US" altLang="en-US">
                <a:solidFill>
                  <a:prstClr val="black"/>
                </a:solidFill>
                <a:cs typeface="Arial"/>
              </a:rPr>
              <a:pPr/>
              <a:t>28</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9827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560" y="216024"/>
            <a:ext cx="7920879" cy="692696"/>
          </a:xfrm>
        </p:spPr>
        <p:txBody>
          <a:bodyPr/>
          <a:lstStyle/>
          <a:p>
            <a:pPr eaLnBrk="1" hangingPunct="1">
              <a:defRPr/>
            </a:pPr>
            <a:r>
              <a:rPr lang="en-US" altLang="ja-JP" dirty="0"/>
              <a:t>Summary  of presentation – Key messages</a:t>
            </a:r>
          </a:p>
        </p:txBody>
      </p:sp>
      <p:sp>
        <p:nvSpPr>
          <p:cNvPr id="5123" name="Rectangle 2"/>
          <p:cNvSpPr>
            <a:spLocks noGrp="1" noChangeArrowheads="1"/>
          </p:cNvSpPr>
          <p:nvPr>
            <p:ph type="body" idx="1"/>
          </p:nvPr>
        </p:nvSpPr>
        <p:spPr>
          <a:xfrm>
            <a:off x="611561" y="1196752"/>
            <a:ext cx="7992887" cy="4824536"/>
          </a:xfrm>
        </p:spPr>
        <p:txBody>
          <a:bodyPr/>
          <a:lstStyle/>
          <a:p>
            <a:pPr eaLnBrk="1" hangingPunct="1">
              <a:lnSpc>
                <a:spcPct val="130000"/>
              </a:lnSpc>
              <a:spcBef>
                <a:spcPts val="0"/>
              </a:spcBef>
            </a:pPr>
            <a:r>
              <a:rPr lang="en-US" altLang="ja-JP" sz="1700" dirty="0">
                <a:latin typeface="+mj-lt"/>
                <a:ea typeface="ＭＳ Ｐゴシック" pitchFamily="34" charset="-128"/>
              </a:rPr>
              <a:t>IPCC Guidance provides advice on approaches  to data collection  (Chapter 2, </a:t>
            </a:r>
            <a:r>
              <a:rPr lang="en-US" altLang="ja-JP" sz="1700" dirty="0" err="1">
                <a:latin typeface="+mj-lt"/>
                <a:ea typeface="ＭＳ Ｐゴシック" pitchFamily="34" charset="-128"/>
              </a:rPr>
              <a:t>Vol</a:t>
            </a:r>
            <a:r>
              <a:rPr lang="en-US" altLang="ja-JP" sz="1700" dirty="0">
                <a:latin typeface="+mj-lt"/>
                <a:ea typeface="ＭＳ Ｐゴシック" pitchFamily="34" charset="-128"/>
              </a:rPr>
              <a:t> 1, 2006 GL)</a:t>
            </a:r>
          </a:p>
          <a:p>
            <a:pPr eaLnBrk="1" hangingPunct="1">
              <a:lnSpc>
                <a:spcPct val="130000"/>
              </a:lnSpc>
              <a:spcBef>
                <a:spcPts val="0"/>
              </a:spcBef>
            </a:pPr>
            <a:r>
              <a:rPr lang="en-US" altLang="ja-JP" sz="1700" dirty="0">
                <a:latin typeface="+mj-lt"/>
                <a:ea typeface="ＭＳ Ｐゴシック" pitchFamily="34" charset="-128"/>
              </a:rPr>
              <a:t>It is good practice to have a formalized data collection process adapted to national circumstances</a:t>
            </a:r>
          </a:p>
          <a:p>
            <a:pPr eaLnBrk="1" hangingPunct="1">
              <a:lnSpc>
                <a:spcPct val="130000"/>
              </a:lnSpc>
              <a:spcBef>
                <a:spcPts val="0"/>
              </a:spcBef>
            </a:pPr>
            <a:r>
              <a:rPr lang="en-US" altLang="ja-JP" sz="1700" dirty="0">
                <a:latin typeface="+mj-lt"/>
                <a:ea typeface="ＭＳ Ｐゴシック" pitchFamily="34" charset="-128"/>
              </a:rPr>
              <a:t>Need to follow data collection procedures for collection of new and existing data</a:t>
            </a:r>
          </a:p>
          <a:p>
            <a:pPr eaLnBrk="1" hangingPunct="1">
              <a:lnSpc>
                <a:spcPct val="130000"/>
              </a:lnSpc>
              <a:spcBef>
                <a:spcPts val="0"/>
              </a:spcBef>
            </a:pPr>
            <a:r>
              <a:rPr lang="en-US" altLang="ja-JP" sz="1700" dirty="0">
                <a:latin typeface="+mj-lt"/>
                <a:ea typeface="ＭＳ Ｐゴシック" pitchFamily="34" charset="-128"/>
              </a:rPr>
              <a:t>Good practice for Inventory compilers to follow methodological approaches for data collection as listed in the IPCC guidelines</a:t>
            </a:r>
          </a:p>
          <a:p>
            <a:pPr eaLnBrk="1" hangingPunct="1">
              <a:lnSpc>
                <a:spcPct val="130000"/>
              </a:lnSpc>
              <a:spcBef>
                <a:spcPts val="0"/>
              </a:spcBef>
            </a:pPr>
            <a:r>
              <a:rPr lang="en-US" altLang="ja-JP" sz="1700" dirty="0">
                <a:latin typeface="+mj-lt"/>
                <a:ea typeface="ＭＳ Ｐゴシック" pitchFamily="34" charset="-128"/>
              </a:rPr>
              <a:t>Advice on emission factors focuses on understanding and generating measured data as well as finding and using default factors</a:t>
            </a:r>
          </a:p>
          <a:p>
            <a:pPr eaLnBrk="1" hangingPunct="1">
              <a:lnSpc>
                <a:spcPct val="130000"/>
              </a:lnSpc>
              <a:spcBef>
                <a:spcPts val="0"/>
              </a:spcBef>
            </a:pPr>
            <a:r>
              <a:rPr lang="en-US" altLang="ja-JP" sz="1700" dirty="0">
                <a:latin typeface="+mj-lt"/>
                <a:ea typeface="ＭＳ Ｐゴシック" pitchFamily="34" charset="-128"/>
              </a:rPr>
              <a:t>Advice on activity data focuses on  generating and using new census&amp; survey data as well as use of existing national and International data sets</a:t>
            </a:r>
          </a:p>
          <a:p>
            <a:pPr eaLnBrk="1" hangingPunct="1">
              <a:lnSpc>
                <a:spcPct val="130000"/>
              </a:lnSpc>
              <a:spcBef>
                <a:spcPts val="0"/>
              </a:spcBef>
            </a:pPr>
            <a:r>
              <a:rPr lang="en-US" altLang="ja-JP" sz="1700" dirty="0">
                <a:latin typeface="+mj-lt"/>
                <a:ea typeface="ＭＳ Ｐゴシック" pitchFamily="34" charset="-128"/>
              </a:rPr>
              <a:t>Guidance on adapting data for inventory use, </a:t>
            </a:r>
          </a:p>
          <a:p>
            <a:pPr eaLnBrk="1" hangingPunct="1">
              <a:lnSpc>
                <a:spcPct val="130000"/>
              </a:lnSpc>
              <a:spcBef>
                <a:spcPts val="0"/>
              </a:spcBef>
            </a:pPr>
            <a:r>
              <a:rPr lang="en-US" altLang="ja-JP" sz="1700" dirty="0">
                <a:latin typeface="+mj-lt"/>
                <a:ea typeface="ＭＳ Ｐゴシック" pitchFamily="34" charset="-128"/>
              </a:rPr>
              <a:t>The need for  maintaining QA/QC records during every stage of data collection</a:t>
            </a:r>
          </a:p>
          <a:p>
            <a:pPr eaLnBrk="1" hangingPunct="1">
              <a:lnSpc>
                <a:spcPct val="130000"/>
              </a:lnSpc>
              <a:spcBef>
                <a:spcPts val="0"/>
              </a:spcBef>
            </a:pPr>
            <a:r>
              <a:rPr lang="en-US" altLang="ja-JP" sz="1700" dirty="0">
                <a:latin typeface="+mj-lt"/>
                <a:ea typeface="ＭＳ Ｐゴシック" pitchFamily="34" charset="-128"/>
              </a:rPr>
              <a:t>Protocol for expert elicitation</a:t>
            </a:r>
          </a:p>
          <a:p>
            <a:pPr eaLnBrk="1" hangingPunct="1">
              <a:lnSpc>
                <a:spcPct val="130000"/>
              </a:lnSpc>
              <a:spcBef>
                <a:spcPts val="0"/>
              </a:spcBef>
            </a:pPr>
            <a:endParaRPr lang="en-US" altLang="ja-JP" sz="1700" dirty="0">
              <a:latin typeface="+mj-lt"/>
              <a:ea typeface="ＭＳ Ｐゴシック" pitchFamily="34" charset="-128"/>
            </a:endParaRPr>
          </a:p>
        </p:txBody>
      </p:sp>
      <p:sp>
        <p:nvSpPr>
          <p:cNvPr id="5" name="Rectangle 4"/>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29</a:t>
            </a:r>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2880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559" y="122609"/>
            <a:ext cx="8462771" cy="71410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US" altLang="ja-JP" dirty="0"/>
              <a:t>Outline</a:t>
            </a:r>
          </a:p>
        </p:txBody>
      </p:sp>
      <p:sp>
        <p:nvSpPr>
          <p:cNvPr id="5123" name="Rectangle 2"/>
          <p:cNvSpPr>
            <a:spLocks noGrp="1" noChangeArrowheads="1"/>
          </p:cNvSpPr>
          <p:nvPr>
            <p:ph type="body" idx="1"/>
          </p:nvPr>
        </p:nvSpPr>
        <p:spPr>
          <a:xfrm>
            <a:off x="611559" y="1218158"/>
            <a:ext cx="7972758" cy="4803130"/>
          </a:xfrm>
        </p:spPr>
        <p:txBody>
          <a:bodyPr/>
          <a:lstStyle/>
          <a:p>
            <a:pPr marL="536575" indent="-536575" eaLnBrk="1" hangingPunct="1">
              <a:spcBef>
                <a:spcPct val="40000"/>
              </a:spcBef>
              <a:buFont typeface="Wingdings" pitchFamily="2" charset="2"/>
              <a:buChar char="Ø"/>
            </a:pPr>
            <a:r>
              <a:rPr lang="en-US" altLang="ja-JP" dirty="0">
                <a:ea typeface="ＭＳ Ｐゴシック" pitchFamily="34" charset="-128"/>
              </a:rPr>
              <a:t>Why is data collection important in GHG compilation</a:t>
            </a:r>
          </a:p>
          <a:p>
            <a:pPr marL="536575" indent="-536575" eaLnBrk="1" hangingPunct="1">
              <a:spcBef>
                <a:spcPct val="40000"/>
              </a:spcBef>
              <a:buFont typeface="Wingdings" pitchFamily="2" charset="2"/>
              <a:buChar char="Ø"/>
            </a:pPr>
            <a:r>
              <a:rPr lang="en-US" altLang="ja-JP" dirty="0">
                <a:ea typeface="ＭＳ Ｐゴシック" pitchFamily="34" charset="-128"/>
              </a:rPr>
              <a:t>Data acquisition and confidentiality</a:t>
            </a:r>
          </a:p>
          <a:p>
            <a:pPr marL="536575" indent="-536575" eaLnBrk="1" hangingPunct="1">
              <a:spcBef>
                <a:spcPct val="40000"/>
              </a:spcBef>
              <a:buFont typeface="Wingdings" pitchFamily="2" charset="2"/>
              <a:buChar char="Ø"/>
            </a:pPr>
            <a:r>
              <a:rPr lang="en-US" altLang="ja-JP" dirty="0">
                <a:ea typeface="ＭＳ Ｐゴシック" pitchFamily="34" charset="-128"/>
              </a:rPr>
              <a:t>Collection of data</a:t>
            </a:r>
          </a:p>
          <a:p>
            <a:pPr lvl="1">
              <a:spcBef>
                <a:spcPct val="40000"/>
              </a:spcBef>
              <a:buFont typeface="Arial" panose="020B0604020202020204" pitchFamily="34" charset="0"/>
              <a:buChar char="•"/>
            </a:pPr>
            <a:r>
              <a:rPr lang="en-US" altLang="ja-JP" dirty="0">
                <a:ea typeface="ＭＳ Ｐゴシック" pitchFamily="34" charset="-128"/>
              </a:rPr>
              <a:t>Sources of data</a:t>
            </a:r>
          </a:p>
          <a:p>
            <a:pPr lvl="1">
              <a:spcBef>
                <a:spcPct val="40000"/>
              </a:spcBef>
              <a:buFont typeface="Arial" panose="020B0604020202020204" pitchFamily="34" charset="0"/>
              <a:buChar char="•"/>
            </a:pPr>
            <a:r>
              <a:rPr lang="en-US" altLang="ja-JP" dirty="0">
                <a:ea typeface="ＭＳ Ｐゴシック" pitchFamily="34" charset="-128"/>
              </a:rPr>
              <a:t>Collecting existing data</a:t>
            </a:r>
          </a:p>
          <a:p>
            <a:pPr lvl="1">
              <a:spcBef>
                <a:spcPct val="40000"/>
              </a:spcBef>
              <a:buFont typeface="Arial" panose="020B0604020202020204" pitchFamily="34" charset="0"/>
              <a:buChar char="•"/>
            </a:pPr>
            <a:r>
              <a:rPr lang="en-US" altLang="ja-JP" dirty="0">
                <a:ea typeface="ＭＳ Ｐゴシック" pitchFamily="34" charset="-128"/>
              </a:rPr>
              <a:t>Generating new data</a:t>
            </a:r>
          </a:p>
          <a:p>
            <a:pPr marL="536575" indent="-536575" eaLnBrk="1" hangingPunct="1">
              <a:spcBef>
                <a:spcPct val="40000"/>
              </a:spcBef>
              <a:buFont typeface="Wingdings" pitchFamily="2" charset="2"/>
              <a:buChar char="Ø"/>
            </a:pPr>
            <a:r>
              <a:rPr lang="en-US" altLang="ja-JP" dirty="0">
                <a:ea typeface="ＭＳ Ｐゴシック" pitchFamily="34" charset="-128"/>
              </a:rPr>
              <a:t>Adapting data for inventory use</a:t>
            </a:r>
          </a:p>
          <a:p>
            <a:pPr marL="536575" indent="-536575" eaLnBrk="1" hangingPunct="1">
              <a:spcBef>
                <a:spcPct val="40000"/>
              </a:spcBef>
              <a:buFont typeface="Wingdings" pitchFamily="2" charset="2"/>
              <a:buChar char="Ø"/>
            </a:pPr>
            <a:r>
              <a:rPr lang="en-US" altLang="ja-JP" dirty="0">
                <a:ea typeface="ＭＳ Ｐゴシック" pitchFamily="34" charset="-128"/>
              </a:rPr>
              <a:t>Derivation or review of emission factors (EFs)</a:t>
            </a:r>
          </a:p>
          <a:p>
            <a:pPr marL="536575" indent="-536575" eaLnBrk="1" hangingPunct="1">
              <a:spcBef>
                <a:spcPct val="40000"/>
              </a:spcBef>
              <a:buFont typeface="Wingdings" pitchFamily="2" charset="2"/>
              <a:buChar char="Ø"/>
            </a:pPr>
            <a:r>
              <a:rPr lang="en-US" altLang="ja-JP" dirty="0">
                <a:ea typeface="ＭＳ Ｐゴシック" pitchFamily="34" charset="-128"/>
              </a:rPr>
              <a:t>Production or review of activity data (AD)</a:t>
            </a:r>
          </a:p>
          <a:p>
            <a:pPr marL="536575" indent="-536575" eaLnBrk="1" hangingPunct="1">
              <a:spcBef>
                <a:spcPct val="40000"/>
              </a:spcBef>
              <a:buFont typeface="Wingdings" pitchFamily="2" charset="2"/>
              <a:buChar char="Ø"/>
            </a:pPr>
            <a:r>
              <a:rPr lang="en-US" altLang="ja-JP" dirty="0">
                <a:ea typeface="ＭＳ Ｐゴシック" pitchFamily="34" charset="-128"/>
              </a:rPr>
              <a:t>Protocol for expert elicitation</a:t>
            </a:r>
          </a:p>
          <a:p>
            <a:pPr marL="536575" indent="-536575" eaLnBrk="1" hangingPunct="1">
              <a:spcBef>
                <a:spcPct val="40000"/>
              </a:spcBef>
              <a:buFont typeface="Wingdings" pitchFamily="2" charset="2"/>
              <a:buChar char="Ø"/>
            </a:pPr>
            <a:r>
              <a:rPr lang="en-US" altLang="ja-JP" dirty="0">
                <a:ea typeface="ＭＳ Ｐゴシック" pitchFamily="34" charset="-128"/>
              </a:rPr>
              <a:t>Summary</a:t>
            </a:r>
          </a:p>
        </p:txBody>
      </p:sp>
      <p:sp>
        <p:nvSpPr>
          <p:cNvPr id="4" name="Rectangle 3"/>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3</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902349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ea typeface="ＭＳ Ｐゴシック" pitchFamily="34" charset="-128"/>
              </a:rPr>
              <a:t>Thank you</a:t>
            </a:r>
            <a:endParaRPr lang="en-US" sz="3600" dirty="0"/>
          </a:p>
        </p:txBody>
      </p:sp>
      <p:sp>
        <p:nvSpPr>
          <p:cNvPr id="3"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4"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60520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
            <a:ext cx="8964487" cy="908720"/>
          </a:xfrm>
        </p:spPr>
        <p:txBody>
          <a:bodyPr/>
          <a:lstStyle/>
          <a:p>
            <a:r>
              <a:rPr lang="en-GB" sz="2000" dirty="0"/>
              <a:t>Why are approaches to data collection important in GHG compilation process</a:t>
            </a:r>
          </a:p>
        </p:txBody>
      </p:sp>
      <p:grpSp>
        <p:nvGrpSpPr>
          <p:cNvPr id="7" name="Group 6"/>
          <p:cNvGrpSpPr/>
          <p:nvPr/>
        </p:nvGrpSpPr>
        <p:grpSpPr>
          <a:xfrm>
            <a:off x="686949" y="1268760"/>
            <a:ext cx="8224405" cy="4680520"/>
            <a:chOff x="686949" y="1268760"/>
            <a:chExt cx="8224405" cy="4680520"/>
          </a:xfrm>
        </p:grpSpPr>
        <p:sp>
          <p:nvSpPr>
            <p:cNvPr id="8" name="Freeform 7"/>
            <p:cNvSpPr/>
            <p:nvPr/>
          </p:nvSpPr>
          <p:spPr>
            <a:xfrm>
              <a:off x="686949" y="1268760"/>
              <a:ext cx="6444655" cy="1064204"/>
            </a:xfrm>
            <a:custGeom>
              <a:avLst/>
              <a:gdLst>
                <a:gd name="connsiteX0" fmla="*/ 0 w 6444655"/>
                <a:gd name="connsiteY0" fmla="*/ 106420 h 1064204"/>
                <a:gd name="connsiteX1" fmla="*/ 106420 w 6444655"/>
                <a:gd name="connsiteY1" fmla="*/ 0 h 1064204"/>
                <a:gd name="connsiteX2" fmla="*/ 6338235 w 6444655"/>
                <a:gd name="connsiteY2" fmla="*/ 0 h 1064204"/>
                <a:gd name="connsiteX3" fmla="*/ 6444655 w 6444655"/>
                <a:gd name="connsiteY3" fmla="*/ 106420 h 1064204"/>
                <a:gd name="connsiteX4" fmla="*/ 6444655 w 6444655"/>
                <a:gd name="connsiteY4" fmla="*/ 957784 h 1064204"/>
                <a:gd name="connsiteX5" fmla="*/ 6338235 w 6444655"/>
                <a:gd name="connsiteY5" fmla="*/ 1064204 h 1064204"/>
                <a:gd name="connsiteX6" fmla="*/ 106420 w 6444655"/>
                <a:gd name="connsiteY6" fmla="*/ 1064204 h 1064204"/>
                <a:gd name="connsiteX7" fmla="*/ 0 w 6444655"/>
                <a:gd name="connsiteY7" fmla="*/ 957784 h 1064204"/>
                <a:gd name="connsiteX8" fmla="*/ 0 w 6444655"/>
                <a:gd name="connsiteY8" fmla="*/ 106420 h 10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4655" h="1064204">
                  <a:moveTo>
                    <a:pt x="0" y="106420"/>
                  </a:moveTo>
                  <a:cubicBezTo>
                    <a:pt x="0" y="47646"/>
                    <a:pt x="47646" y="0"/>
                    <a:pt x="106420" y="0"/>
                  </a:cubicBezTo>
                  <a:lnTo>
                    <a:pt x="6338235" y="0"/>
                  </a:lnTo>
                  <a:cubicBezTo>
                    <a:pt x="6397009" y="0"/>
                    <a:pt x="6444655" y="47646"/>
                    <a:pt x="6444655" y="106420"/>
                  </a:cubicBezTo>
                  <a:lnTo>
                    <a:pt x="6444655" y="957784"/>
                  </a:lnTo>
                  <a:cubicBezTo>
                    <a:pt x="6444655" y="1016558"/>
                    <a:pt x="6397009" y="1064204"/>
                    <a:pt x="6338235" y="1064204"/>
                  </a:cubicBezTo>
                  <a:lnTo>
                    <a:pt x="106420" y="1064204"/>
                  </a:lnTo>
                  <a:cubicBezTo>
                    <a:pt x="47646" y="1064204"/>
                    <a:pt x="0" y="1016558"/>
                    <a:pt x="0" y="957784"/>
                  </a:cubicBezTo>
                  <a:lnTo>
                    <a:pt x="0" y="106420"/>
                  </a:lnTo>
                  <a:close/>
                </a:path>
              </a:pathLst>
            </a:custGeom>
            <a:solidFill>
              <a:schemeClr val="bg1">
                <a:lumMod val="95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2129" tIns="92129" rIns="1168097" bIns="92129" numCol="1" spcCol="1270" anchor="ctr" anchorCtr="0">
              <a:noAutofit/>
            </a:bodyPr>
            <a:lstStyle/>
            <a:p>
              <a:pPr lvl="0" algn="l" defTabSz="711200">
                <a:lnSpc>
                  <a:spcPct val="120000"/>
                </a:lnSpc>
                <a:spcBef>
                  <a:spcPct val="0"/>
                </a:spcBef>
                <a:spcAft>
                  <a:spcPts val="0"/>
                </a:spcAft>
              </a:pPr>
              <a:r>
                <a:rPr lang="en-US" altLang="ja-JP" sz="1600" kern="1200" dirty="0">
                  <a:solidFill>
                    <a:schemeClr val="tx2"/>
                  </a:solidFill>
                  <a:latin typeface="+mj-lt"/>
                  <a:ea typeface="ＭＳ Ｐゴシック" pitchFamily="34" charset="-128"/>
                  <a:cs typeface="+mn-cs"/>
                </a:rPr>
                <a:t>Data collection is an integral part of developing and updating a GHG inventory</a:t>
              </a:r>
              <a:endParaRPr lang="en-GB" sz="1600" kern="1200" dirty="0">
                <a:solidFill>
                  <a:schemeClr val="tx2"/>
                </a:solidFill>
                <a:latin typeface="+mj-lt"/>
                <a:cs typeface="+mn-cs"/>
              </a:endParaRPr>
            </a:p>
          </p:txBody>
        </p:sp>
        <p:sp>
          <p:nvSpPr>
            <p:cNvPr id="9" name="Freeform 8"/>
            <p:cNvSpPr/>
            <p:nvPr/>
          </p:nvSpPr>
          <p:spPr>
            <a:xfrm>
              <a:off x="1276842" y="2526456"/>
              <a:ext cx="6751542" cy="1064204"/>
            </a:xfrm>
            <a:custGeom>
              <a:avLst/>
              <a:gdLst>
                <a:gd name="connsiteX0" fmla="*/ 0 w 6444655"/>
                <a:gd name="connsiteY0" fmla="*/ 106420 h 1064204"/>
                <a:gd name="connsiteX1" fmla="*/ 106420 w 6444655"/>
                <a:gd name="connsiteY1" fmla="*/ 0 h 1064204"/>
                <a:gd name="connsiteX2" fmla="*/ 6338235 w 6444655"/>
                <a:gd name="connsiteY2" fmla="*/ 0 h 1064204"/>
                <a:gd name="connsiteX3" fmla="*/ 6444655 w 6444655"/>
                <a:gd name="connsiteY3" fmla="*/ 106420 h 1064204"/>
                <a:gd name="connsiteX4" fmla="*/ 6444655 w 6444655"/>
                <a:gd name="connsiteY4" fmla="*/ 957784 h 1064204"/>
                <a:gd name="connsiteX5" fmla="*/ 6338235 w 6444655"/>
                <a:gd name="connsiteY5" fmla="*/ 1064204 h 1064204"/>
                <a:gd name="connsiteX6" fmla="*/ 106420 w 6444655"/>
                <a:gd name="connsiteY6" fmla="*/ 1064204 h 1064204"/>
                <a:gd name="connsiteX7" fmla="*/ 0 w 6444655"/>
                <a:gd name="connsiteY7" fmla="*/ 957784 h 1064204"/>
                <a:gd name="connsiteX8" fmla="*/ 0 w 6444655"/>
                <a:gd name="connsiteY8" fmla="*/ 106420 h 10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4655" h="1064204">
                  <a:moveTo>
                    <a:pt x="0" y="106420"/>
                  </a:moveTo>
                  <a:cubicBezTo>
                    <a:pt x="0" y="47646"/>
                    <a:pt x="47646" y="0"/>
                    <a:pt x="106420" y="0"/>
                  </a:cubicBezTo>
                  <a:lnTo>
                    <a:pt x="6338235" y="0"/>
                  </a:lnTo>
                  <a:cubicBezTo>
                    <a:pt x="6397009" y="0"/>
                    <a:pt x="6444655" y="47646"/>
                    <a:pt x="6444655" y="106420"/>
                  </a:cubicBezTo>
                  <a:lnTo>
                    <a:pt x="6444655" y="957784"/>
                  </a:lnTo>
                  <a:cubicBezTo>
                    <a:pt x="6444655" y="1016558"/>
                    <a:pt x="6397009" y="1064204"/>
                    <a:pt x="6338235" y="1064204"/>
                  </a:cubicBezTo>
                  <a:lnTo>
                    <a:pt x="106420" y="1064204"/>
                  </a:lnTo>
                  <a:cubicBezTo>
                    <a:pt x="47646" y="1064204"/>
                    <a:pt x="0" y="1016558"/>
                    <a:pt x="0" y="957784"/>
                  </a:cubicBezTo>
                  <a:lnTo>
                    <a:pt x="0" y="106420"/>
                  </a:lnTo>
                  <a:close/>
                </a:path>
              </a:pathLst>
            </a:custGeom>
            <a:solidFill>
              <a:schemeClr val="bg1">
                <a:lumMod val="95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2129" tIns="92129" rIns="1264791" bIns="92129" numCol="1" spcCol="1270" anchor="ctr" anchorCtr="0">
              <a:noAutofit/>
            </a:bodyPr>
            <a:lstStyle/>
            <a:p>
              <a:pPr lvl="0" algn="l" defTabSz="711200">
                <a:lnSpc>
                  <a:spcPct val="120000"/>
                </a:lnSpc>
                <a:spcBef>
                  <a:spcPct val="0"/>
                </a:spcBef>
                <a:spcAft>
                  <a:spcPts val="0"/>
                </a:spcAft>
              </a:pPr>
              <a:r>
                <a:rPr lang="en-GB" sz="1600" kern="1200" dirty="0">
                  <a:solidFill>
                    <a:schemeClr val="tx2"/>
                  </a:solidFill>
                  <a:latin typeface="+mj-lt"/>
                  <a:ea typeface="+mn-ea"/>
                  <a:cs typeface="+mn-cs"/>
                </a:rPr>
                <a:t>Formalised data collection activities should be established, adapted to national circumstances and reviewed periodically as part of implementing </a:t>
              </a:r>
              <a:r>
                <a:rPr lang="en-GB" sz="1600" b="1" i="1" kern="1200" dirty="0">
                  <a:solidFill>
                    <a:schemeClr val="tx2"/>
                  </a:solidFill>
                  <a:latin typeface="+mj-lt"/>
                  <a:ea typeface="+mn-ea"/>
                  <a:cs typeface="+mn-cs"/>
                </a:rPr>
                <a:t>good practice </a:t>
              </a:r>
            </a:p>
          </p:txBody>
        </p:sp>
        <p:sp>
          <p:nvSpPr>
            <p:cNvPr id="10" name="Freeform 9"/>
            <p:cNvSpPr/>
            <p:nvPr/>
          </p:nvSpPr>
          <p:spPr>
            <a:xfrm>
              <a:off x="1857930" y="3784152"/>
              <a:ext cx="6602502" cy="1064204"/>
            </a:xfrm>
            <a:custGeom>
              <a:avLst/>
              <a:gdLst>
                <a:gd name="connsiteX0" fmla="*/ 0 w 6444655"/>
                <a:gd name="connsiteY0" fmla="*/ 106420 h 1064204"/>
                <a:gd name="connsiteX1" fmla="*/ 106420 w 6444655"/>
                <a:gd name="connsiteY1" fmla="*/ 0 h 1064204"/>
                <a:gd name="connsiteX2" fmla="*/ 6338235 w 6444655"/>
                <a:gd name="connsiteY2" fmla="*/ 0 h 1064204"/>
                <a:gd name="connsiteX3" fmla="*/ 6444655 w 6444655"/>
                <a:gd name="connsiteY3" fmla="*/ 106420 h 1064204"/>
                <a:gd name="connsiteX4" fmla="*/ 6444655 w 6444655"/>
                <a:gd name="connsiteY4" fmla="*/ 957784 h 1064204"/>
                <a:gd name="connsiteX5" fmla="*/ 6338235 w 6444655"/>
                <a:gd name="connsiteY5" fmla="*/ 1064204 h 1064204"/>
                <a:gd name="connsiteX6" fmla="*/ 106420 w 6444655"/>
                <a:gd name="connsiteY6" fmla="*/ 1064204 h 1064204"/>
                <a:gd name="connsiteX7" fmla="*/ 0 w 6444655"/>
                <a:gd name="connsiteY7" fmla="*/ 957784 h 1064204"/>
                <a:gd name="connsiteX8" fmla="*/ 0 w 6444655"/>
                <a:gd name="connsiteY8" fmla="*/ 106420 h 10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4655" h="1064204">
                  <a:moveTo>
                    <a:pt x="0" y="106420"/>
                  </a:moveTo>
                  <a:cubicBezTo>
                    <a:pt x="0" y="47646"/>
                    <a:pt x="47646" y="0"/>
                    <a:pt x="106420" y="0"/>
                  </a:cubicBezTo>
                  <a:lnTo>
                    <a:pt x="6338235" y="0"/>
                  </a:lnTo>
                  <a:cubicBezTo>
                    <a:pt x="6397009" y="0"/>
                    <a:pt x="6444655" y="47646"/>
                    <a:pt x="6444655" y="106420"/>
                  </a:cubicBezTo>
                  <a:lnTo>
                    <a:pt x="6444655" y="957784"/>
                  </a:lnTo>
                  <a:cubicBezTo>
                    <a:pt x="6444655" y="1016558"/>
                    <a:pt x="6397009" y="1064204"/>
                    <a:pt x="6338235" y="1064204"/>
                  </a:cubicBezTo>
                  <a:lnTo>
                    <a:pt x="106420" y="1064204"/>
                  </a:lnTo>
                  <a:cubicBezTo>
                    <a:pt x="47646" y="1064204"/>
                    <a:pt x="0" y="1016558"/>
                    <a:pt x="0" y="957784"/>
                  </a:cubicBezTo>
                  <a:lnTo>
                    <a:pt x="0" y="106420"/>
                  </a:lnTo>
                  <a:close/>
                </a:path>
              </a:pathLst>
            </a:custGeom>
            <a:solidFill>
              <a:schemeClr val="bg1">
                <a:lumMod val="95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2129" tIns="92129" rIns="1256735" bIns="92129" numCol="1" spcCol="1270" anchor="ctr" anchorCtr="0">
              <a:noAutofit/>
            </a:bodyPr>
            <a:lstStyle/>
            <a:p>
              <a:pPr lvl="0" algn="l" defTabSz="711200">
                <a:lnSpc>
                  <a:spcPct val="120000"/>
                </a:lnSpc>
                <a:spcBef>
                  <a:spcPct val="0"/>
                </a:spcBef>
                <a:spcAft>
                  <a:spcPts val="0"/>
                </a:spcAft>
              </a:pPr>
              <a:r>
                <a:rPr lang="en-US" altLang="ja-JP" sz="1600" kern="1200" dirty="0">
                  <a:solidFill>
                    <a:schemeClr val="tx2"/>
                  </a:solidFill>
                  <a:latin typeface="+mj-lt"/>
                  <a:ea typeface="ＭＳ Ｐゴシック" pitchFamily="34" charset="-128"/>
                  <a:cs typeface="+mn-cs"/>
                </a:rPr>
                <a:t>Data collection procedures are necessary for finding and processing existing data, as well as for generating new data by surveys or measurement campaigns</a:t>
              </a:r>
              <a:endParaRPr lang="en-GB" sz="1600" kern="1200" dirty="0">
                <a:solidFill>
                  <a:schemeClr val="tx2"/>
                </a:solidFill>
                <a:latin typeface="+mj-lt"/>
                <a:cs typeface="+mn-cs"/>
              </a:endParaRPr>
            </a:p>
          </p:txBody>
        </p:sp>
        <p:sp>
          <p:nvSpPr>
            <p:cNvPr id="11" name="Freeform 10"/>
            <p:cNvSpPr/>
            <p:nvPr/>
          </p:nvSpPr>
          <p:spPr>
            <a:xfrm>
              <a:off x="2466699" y="5041849"/>
              <a:ext cx="6444655" cy="907431"/>
            </a:xfrm>
            <a:custGeom>
              <a:avLst/>
              <a:gdLst>
                <a:gd name="connsiteX0" fmla="*/ 0 w 6444655"/>
                <a:gd name="connsiteY0" fmla="*/ 106420 h 1064204"/>
                <a:gd name="connsiteX1" fmla="*/ 106420 w 6444655"/>
                <a:gd name="connsiteY1" fmla="*/ 0 h 1064204"/>
                <a:gd name="connsiteX2" fmla="*/ 6338235 w 6444655"/>
                <a:gd name="connsiteY2" fmla="*/ 0 h 1064204"/>
                <a:gd name="connsiteX3" fmla="*/ 6444655 w 6444655"/>
                <a:gd name="connsiteY3" fmla="*/ 106420 h 1064204"/>
                <a:gd name="connsiteX4" fmla="*/ 6444655 w 6444655"/>
                <a:gd name="connsiteY4" fmla="*/ 957784 h 1064204"/>
                <a:gd name="connsiteX5" fmla="*/ 6338235 w 6444655"/>
                <a:gd name="connsiteY5" fmla="*/ 1064204 h 1064204"/>
                <a:gd name="connsiteX6" fmla="*/ 106420 w 6444655"/>
                <a:gd name="connsiteY6" fmla="*/ 1064204 h 1064204"/>
                <a:gd name="connsiteX7" fmla="*/ 0 w 6444655"/>
                <a:gd name="connsiteY7" fmla="*/ 957784 h 1064204"/>
                <a:gd name="connsiteX8" fmla="*/ 0 w 6444655"/>
                <a:gd name="connsiteY8" fmla="*/ 106420 h 10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4655" h="1064204">
                  <a:moveTo>
                    <a:pt x="0" y="106420"/>
                  </a:moveTo>
                  <a:cubicBezTo>
                    <a:pt x="0" y="47646"/>
                    <a:pt x="47646" y="0"/>
                    <a:pt x="106420" y="0"/>
                  </a:cubicBezTo>
                  <a:lnTo>
                    <a:pt x="6338235" y="0"/>
                  </a:lnTo>
                  <a:cubicBezTo>
                    <a:pt x="6397009" y="0"/>
                    <a:pt x="6444655" y="47646"/>
                    <a:pt x="6444655" y="106420"/>
                  </a:cubicBezTo>
                  <a:lnTo>
                    <a:pt x="6444655" y="957784"/>
                  </a:lnTo>
                  <a:cubicBezTo>
                    <a:pt x="6444655" y="1016558"/>
                    <a:pt x="6397009" y="1064204"/>
                    <a:pt x="6338235" y="1064204"/>
                  </a:cubicBezTo>
                  <a:lnTo>
                    <a:pt x="106420" y="1064204"/>
                  </a:lnTo>
                  <a:cubicBezTo>
                    <a:pt x="47646" y="1064204"/>
                    <a:pt x="0" y="1016558"/>
                    <a:pt x="0" y="957784"/>
                  </a:cubicBezTo>
                  <a:lnTo>
                    <a:pt x="0" y="106420"/>
                  </a:lnTo>
                  <a:close/>
                </a:path>
              </a:pathLst>
            </a:custGeom>
            <a:solidFill>
              <a:schemeClr val="bg1">
                <a:lumMod val="95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2129" tIns="92129" rIns="1264791" bIns="92129" numCol="1" spcCol="1270" anchor="ctr" anchorCtr="0">
              <a:noAutofit/>
            </a:bodyPr>
            <a:lstStyle/>
            <a:p>
              <a:pPr lvl="0" algn="l" defTabSz="711200">
                <a:lnSpc>
                  <a:spcPct val="120000"/>
                </a:lnSpc>
                <a:spcBef>
                  <a:spcPct val="0"/>
                </a:spcBef>
                <a:spcAft>
                  <a:spcPts val="0"/>
                </a:spcAft>
              </a:pPr>
              <a:r>
                <a:rPr lang="en-GB" sz="1600" kern="1200" dirty="0">
                  <a:solidFill>
                    <a:schemeClr val="tx2"/>
                  </a:solidFill>
                  <a:latin typeface="+mj-lt"/>
                  <a:cs typeface="+mn-cs"/>
                </a:rPr>
                <a:t>Data collection should cover values and their uncertainties</a:t>
              </a:r>
              <a:endParaRPr lang="en-US" altLang="ja-JP" sz="1600" kern="1200" dirty="0">
                <a:solidFill>
                  <a:schemeClr val="tx2"/>
                </a:solidFill>
                <a:latin typeface="+mj-lt"/>
                <a:ea typeface="ＭＳ Ｐゴシック" pitchFamily="34" charset="-128"/>
                <a:cs typeface="+mn-cs"/>
              </a:endParaRPr>
            </a:p>
          </p:txBody>
        </p:sp>
        <p:sp>
          <p:nvSpPr>
            <p:cNvPr id="12" name="Freeform 11"/>
            <p:cNvSpPr/>
            <p:nvPr/>
          </p:nvSpPr>
          <p:spPr>
            <a:xfrm>
              <a:off x="6309689" y="2083844"/>
              <a:ext cx="691733" cy="691733"/>
            </a:xfrm>
            <a:custGeom>
              <a:avLst/>
              <a:gdLst>
                <a:gd name="connsiteX0" fmla="*/ 0 w 691733"/>
                <a:gd name="connsiteY0" fmla="*/ 380453 h 691733"/>
                <a:gd name="connsiteX1" fmla="*/ 155640 w 691733"/>
                <a:gd name="connsiteY1" fmla="*/ 380453 h 691733"/>
                <a:gd name="connsiteX2" fmla="*/ 155640 w 691733"/>
                <a:gd name="connsiteY2" fmla="*/ 0 h 691733"/>
                <a:gd name="connsiteX3" fmla="*/ 536093 w 691733"/>
                <a:gd name="connsiteY3" fmla="*/ 0 h 691733"/>
                <a:gd name="connsiteX4" fmla="*/ 536093 w 691733"/>
                <a:gd name="connsiteY4" fmla="*/ 380453 h 691733"/>
                <a:gd name="connsiteX5" fmla="*/ 691733 w 691733"/>
                <a:gd name="connsiteY5" fmla="*/ 380453 h 691733"/>
                <a:gd name="connsiteX6" fmla="*/ 345867 w 691733"/>
                <a:gd name="connsiteY6" fmla="*/ 691733 h 691733"/>
                <a:gd name="connsiteX7" fmla="*/ 0 w 691733"/>
                <a:gd name="connsiteY7" fmla="*/ 380453 h 69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733" h="691733">
                  <a:moveTo>
                    <a:pt x="0" y="380453"/>
                  </a:moveTo>
                  <a:lnTo>
                    <a:pt x="155640" y="380453"/>
                  </a:lnTo>
                  <a:lnTo>
                    <a:pt x="155640" y="0"/>
                  </a:lnTo>
                  <a:lnTo>
                    <a:pt x="536093" y="0"/>
                  </a:lnTo>
                  <a:lnTo>
                    <a:pt x="536093" y="380453"/>
                  </a:lnTo>
                  <a:lnTo>
                    <a:pt x="691733" y="380453"/>
                  </a:lnTo>
                  <a:lnTo>
                    <a:pt x="345867" y="691733"/>
                  </a:lnTo>
                  <a:lnTo>
                    <a:pt x="0" y="380453"/>
                  </a:lnTo>
                  <a:close/>
                </a:path>
              </a:pathLst>
            </a:custGeom>
            <a:solidFill>
              <a:schemeClr val="tx2">
                <a:lumMod val="60000"/>
                <a:lumOff val="40000"/>
                <a:alpha val="90000"/>
              </a:schemeClr>
            </a:solidFill>
            <a:ln w="42500" cap="flat" cmpd="sng" algn="ctr">
              <a:solidFill>
                <a:srgbClr val="BBE0E3">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97550" tIns="41910" rIns="197550" bIns="213114" numCol="1" spcCol="1270" anchor="ctr" anchorCtr="0">
              <a:noAutofit/>
            </a:bodyPr>
            <a:lstStyle/>
            <a:p>
              <a:pPr lvl="0" algn="ctr" defTabSz="1466850">
                <a:lnSpc>
                  <a:spcPct val="90000"/>
                </a:lnSpc>
                <a:spcBef>
                  <a:spcPct val="0"/>
                </a:spcBef>
                <a:spcAft>
                  <a:spcPct val="35000"/>
                </a:spcAft>
              </a:pPr>
              <a:endParaRPr lang="en-GB" sz="3300" kern="1200">
                <a:solidFill>
                  <a:srgbClr val="000000">
                    <a:hueOff val="0"/>
                    <a:satOff val="0"/>
                    <a:lumOff val="0"/>
                    <a:alphaOff val="0"/>
                  </a:srgbClr>
                </a:solidFill>
                <a:latin typeface="Arial"/>
                <a:ea typeface="+mn-ea"/>
                <a:cs typeface="+mn-cs"/>
              </a:endParaRPr>
            </a:p>
          </p:txBody>
        </p:sp>
        <p:sp>
          <p:nvSpPr>
            <p:cNvPr id="13" name="Freeform 12"/>
            <p:cNvSpPr/>
            <p:nvPr/>
          </p:nvSpPr>
          <p:spPr>
            <a:xfrm>
              <a:off x="6899582" y="3341540"/>
              <a:ext cx="691733" cy="691733"/>
            </a:xfrm>
            <a:custGeom>
              <a:avLst/>
              <a:gdLst>
                <a:gd name="connsiteX0" fmla="*/ 0 w 691733"/>
                <a:gd name="connsiteY0" fmla="*/ 380453 h 691733"/>
                <a:gd name="connsiteX1" fmla="*/ 155640 w 691733"/>
                <a:gd name="connsiteY1" fmla="*/ 380453 h 691733"/>
                <a:gd name="connsiteX2" fmla="*/ 155640 w 691733"/>
                <a:gd name="connsiteY2" fmla="*/ 0 h 691733"/>
                <a:gd name="connsiteX3" fmla="*/ 536093 w 691733"/>
                <a:gd name="connsiteY3" fmla="*/ 0 h 691733"/>
                <a:gd name="connsiteX4" fmla="*/ 536093 w 691733"/>
                <a:gd name="connsiteY4" fmla="*/ 380453 h 691733"/>
                <a:gd name="connsiteX5" fmla="*/ 691733 w 691733"/>
                <a:gd name="connsiteY5" fmla="*/ 380453 h 691733"/>
                <a:gd name="connsiteX6" fmla="*/ 345867 w 691733"/>
                <a:gd name="connsiteY6" fmla="*/ 691733 h 691733"/>
                <a:gd name="connsiteX7" fmla="*/ 0 w 691733"/>
                <a:gd name="connsiteY7" fmla="*/ 380453 h 69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733" h="691733">
                  <a:moveTo>
                    <a:pt x="0" y="380453"/>
                  </a:moveTo>
                  <a:lnTo>
                    <a:pt x="155640" y="380453"/>
                  </a:lnTo>
                  <a:lnTo>
                    <a:pt x="155640" y="0"/>
                  </a:lnTo>
                  <a:lnTo>
                    <a:pt x="536093" y="0"/>
                  </a:lnTo>
                  <a:lnTo>
                    <a:pt x="536093" y="380453"/>
                  </a:lnTo>
                  <a:lnTo>
                    <a:pt x="691733" y="380453"/>
                  </a:lnTo>
                  <a:lnTo>
                    <a:pt x="345867" y="691733"/>
                  </a:lnTo>
                  <a:lnTo>
                    <a:pt x="0" y="380453"/>
                  </a:lnTo>
                  <a:close/>
                </a:path>
              </a:pathLst>
            </a:custGeom>
            <a:solidFill>
              <a:schemeClr val="tx2">
                <a:lumMod val="60000"/>
                <a:lumOff val="40000"/>
                <a:alpha val="90000"/>
              </a:schemeClr>
            </a:solidFill>
            <a:ln w="42500" cap="flat" cmpd="sng" algn="ctr">
              <a:solidFill>
                <a:srgbClr val="BBE0E3">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97550" tIns="41910" rIns="197550" bIns="213114" numCol="1" spcCol="1270" anchor="ctr" anchorCtr="0">
              <a:noAutofit/>
            </a:bodyPr>
            <a:lstStyle/>
            <a:p>
              <a:pPr lvl="0" algn="ctr" defTabSz="1466850">
                <a:lnSpc>
                  <a:spcPct val="90000"/>
                </a:lnSpc>
                <a:spcBef>
                  <a:spcPct val="0"/>
                </a:spcBef>
                <a:spcAft>
                  <a:spcPct val="35000"/>
                </a:spcAft>
              </a:pPr>
              <a:endParaRPr lang="en-GB" sz="3300" kern="1200">
                <a:solidFill>
                  <a:srgbClr val="000000">
                    <a:hueOff val="0"/>
                    <a:satOff val="0"/>
                    <a:lumOff val="0"/>
                    <a:alphaOff val="0"/>
                  </a:srgbClr>
                </a:solidFill>
                <a:latin typeface="Arial"/>
                <a:ea typeface="+mn-ea"/>
                <a:cs typeface="+mn-cs"/>
              </a:endParaRPr>
            </a:p>
          </p:txBody>
        </p:sp>
        <p:sp>
          <p:nvSpPr>
            <p:cNvPr id="14" name="Freeform 13"/>
            <p:cNvSpPr/>
            <p:nvPr/>
          </p:nvSpPr>
          <p:spPr>
            <a:xfrm>
              <a:off x="7480670" y="4599236"/>
              <a:ext cx="691733" cy="691733"/>
            </a:xfrm>
            <a:custGeom>
              <a:avLst/>
              <a:gdLst>
                <a:gd name="connsiteX0" fmla="*/ 0 w 691733"/>
                <a:gd name="connsiteY0" fmla="*/ 380453 h 691733"/>
                <a:gd name="connsiteX1" fmla="*/ 155640 w 691733"/>
                <a:gd name="connsiteY1" fmla="*/ 380453 h 691733"/>
                <a:gd name="connsiteX2" fmla="*/ 155640 w 691733"/>
                <a:gd name="connsiteY2" fmla="*/ 0 h 691733"/>
                <a:gd name="connsiteX3" fmla="*/ 536093 w 691733"/>
                <a:gd name="connsiteY3" fmla="*/ 0 h 691733"/>
                <a:gd name="connsiteX4" fmla="*/ 536093 w 691733"/>
                <a:gd name="connsiteY4" fmla="*/ 380453 h 691733"/>
                <a:gd name="connsiteX5" fmla="*/ 691733 w 691733"/>
                <a:gd name="connsiteY5" fmla="*/ 380453 h 691733"/>
                <a:gd name="connsiteX6" fmla="*/ 345867 w 691733"/>
                <a:gd name="connsiteY6" fmla="*/ 691733 h 691733"/>
                <a:gd name="connsiteX7" fmla="*/ 0 w 691733"/>
                <a:gd name="connsiteY7" fmla="*/ 380453 h 69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733" h="691733">
                  <a:moveTo>
                    <a:pt x="0" y="380453"/>
                  </a:moveTo>
                  <a:lnTo>
                    <a:pt x="155640" y="380453"/>
                  </a:lnTo>
                  <a:lnTo>
                    <a:pt x="155640" y="0"/>
                  </a:lnTo>
                  <a:lnTo>
                    <a:pt x="536093" y="0"/>
                  </a:lnTo>
                  <a:lnTo>
                    <a:pt x="536093" y="380453"/>
                  </a:lnTo>
                  <a:lnTo>
                    <a:pt x="691733" y="380453"/>
                  </a:lnTo>
                  <a:lnTo>
                    <a:pt x="345867" y="691733"/>
                  </a:lnTo>
                  <a:lnTo>
                    <a:pt x="0" y="380453"/>
                  </a:lnTo>
                  <a:close/>
                </a:path>
              </a:pathLst>
            </a:custGeom>
            <a:solidFill>
              <a:schemeClr val="tx2">
                <a:lumMod val="60000"/>
                <a:lumOff val="40000"/>
                <a:alpha val="90000"/>
              </a:schemeClr>
            </a:solidFill>
            <a:ln w="42500" cap="flat" cmpd="sng" algn="ctr">
              <a:solidFill>
                <a:srgbClr val="BBE0E3">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97550" tIns="41910" rIns="197550" bIns="213114" numCol="1" spcCol="1270" anchor="ctr" anchorCtr="0">
              <a:noAutofit/>
            </a:bodyPr>
            <a:lstStyle/>
            <a:p>
              <a:pPr lvl="0" algn="ctr" defTabSz="1466850">
                <a:lnSpc>
                  <a:spcPct val="90000"/>
                </a:lnSpc>
                <a:spcBef>
                  <a:spcPct val="0"/>
                </a:spcBef>
                <a:spcAft>
                  <a:spcPct val="35000"/>
                </a:spcAft>
              </a:pPr>
              <a:endParaRPr lang="en-GB" sz="3300" kern="1200">
                <a:solidFill>
                  <a:srgbClr val="000000">
                    <a:hueOff val="0"/>
                    <a:satOff val="0"/>
                    <a:lumOff val="0"/>
                    <a:alphaOff val="0"/>
                  </a:srgbClr>
                </a:solidFill>
                <a:latin typeface="Arial"/>
                <a:ea typeface="+mn-ea"/>
                <a:cs typeface="+mn-cs"/>
              </a:endParaRPr>
            </a:p>
          </p:txBody>
        </p:sp>
      </p:grpSp>
      <p:sp>
        <p:nvSpPr>
          <p:cNvPr id="15" name="Rectangle 14"/>
          <p:cNvSpPr/>
          <p:nvPr/>
        </p:nvSpPr>
        <p:spPr>
          <a:xfrm>
            <a:off x="8244408" y="6291753"/>
            <a:ext cx="288032" cy="323165"/>
          </a:xfrm>
          <a:prstGeom prst="rect">
            <a:avLst/>
          </a:prstGeom>
        </p:spPr>
        <p:txBody>
          <a:bodyPr wrap="square">
            <a:spAutoFit/>
          </a:bodyPr>
          <a:lstStyle/>
          <a:p>
            <a:r>
              <a:rPr lang="en-US" dirty="0"/>
              <a:t>4</a:t>
            </a:r>
          </a:p>
        </p:txBody>
      </p:sp>
      <p:sp>
        <p:nvSpPr>
          <p:cNvPr id="1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69323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73372"/>
            <a:ext cx="9004300" cy="1054100"/>
          </a:xfrm>
        </p:spPr>
        <p:txBody>
          <a:bodyPr/>
          <a:lstStyle/>
          <a:p>
            <a:pPr>
              <a:lnSpc>
                <a:spcPct val="120000"/>
              </a:lnSpc>
            </a:pPr>
            <a:r>
              <a:rPr lang="en-GB" sz="2000" dirty="0"/>
              <a:t>IPCC provide guidance on collection of existing national/international data and new data on EF, AD and uncertainty data collection- this covers:</a:t>
            </a:r>
          </a:p>
        </p:txBody>
      </p:sp>
      <p:graphicFrame>
        <p:nvGraphicFramePr>
          <p:cNvPr id="6" name="Content Placeholder 3"/>
          <p:cNvGraphicFramePr>
            <a:graphicFrameLocks/>
          </p:cNvGraphicFramePr>
          <p:nvPr>
            <p:extLst>
              <p:ext uri="{D42A27DB-BD31-4B8C-83A1-F6EECF244321}">
                <p14:modId xmlns:p14="http://schemas.microsoft.com/office/powerpoint/2010/main" val="3074965254"/>
              </p:ext>
            </p:extLst>
          </p:nvPr>
        </p:nvGraphicFramePr>
        <p:xfrm>
          <a:off x="211708" y="1262743"/>
          <a:ext cx="8680772" cy="4699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8244408" y="6291753"/>
            <a:ext cx="288032" cy="323165"/>
          </a:xfrm>
          <a:prstGeom prst="rect">
            <a:avLst/>
          </a:prstGeom>
        </p:spPr>
        <p:txBody>
          <a:bodyPr wrap="square">
            <a:spAutoFit/>
          </a:bodyPr>
          <a:lstStyle/>
          <a:p>
            <a:r>
              <a:rPr lang="en-US" dirty="0"/>
              <a:t>5</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68664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4591"/>
            <a:ext cx="8604448" cy="690113"/>
          </a:xfrm>
        </p:spPr>
        <p:txBody>
          <a:bodyPr/>
          <a:lstStyle/>
          <a:p>
            <a:pPr>
              <a:lnSpc>
                <a:spcPct val="120000"/>
              </a:lnSpc>
            </a:pPr>
            <a:r>
              <a:rPr lang="en-US" altLang="ja-JP" sz="2400" dirty="0"/>
              <a:t>Data</a:t>
            </a:r>
            <a:r>
              <a:rPr lang="en-US" altLang="ja-JP" sz="2400" dirty="0">
                <a:effectLst>
                  <a:outerShdw blurRad="38100" dist="38100" dir="2700000" algn="tl">
                    <a:srgbClr val="C0C0C0"/>
                  </a:outerShdw>
                </a:effectLst>
                <a:ea typeface="ＭＳ Ｐゴシック" pitchFamily="34" charset="-128"/>
              </a:rPr>
              <a:t> </a:t>
            </a:r>
            <a:r>
              <a:rPr lang="en-US" altLang="ja-JP" sz="2400" dirty="0"/>
              <a:t>acquisition: Dealing with restricted data and confidentiality</a:t>
            </a:r>
            <a:endParaRPr lang="en-GB" sz="2400" dirty="0"/>
          </a:p>
        </p:txBody>
      </p:sp>
      <p:sp>
        <p:nvSpPr>
          <p:cNvPr id="17" name="Rectangle 16"/>
          <p:cNvSpPr/>
          <p:nvPr/>
        </p:nvSpPr>
        <p:spPr>
          <a:xfrm>
            <a:off x="611560" y="1059232"/>
            <a:ext cx="7444596" cy="653698"/>
          </a:xfrm>
          <a:prstGeom prst="rect">
            <a:avLst/>
          </a:prstGeom>
          <a:solidFill>
            <a:schemeClr val="bg1">
              <a:lumMod val="95000"/>
            </a:schemeClr>
          </a:solidFill>
          <a:ln w="42500" cap="flat" cmpd="sng" algn="ctr">
            <a:solidFill>
              <a:schemeClr val="tx2">
                <a:lumMod val="75000"/>
              </a:schemeClr>
            </a:solidFill>
            <a:prstDash val="solid"/>
          </a:ln>
          <a:effectLst/>
        </p:spPr>
        <p:txBody>
          <a:bodyPr rtlCol="0" anchor="ctr"/>
          <a:lstStyle/>
          <a:p>
            <a:pPr marL="536575" marR="0" lvl="0" indent="-536575" defTabSz="914400" eaLnBrk="1" fontAlgn="auto" latinLnBrk="0" hangingPunct="1">
              <a:lnSpc>
                <a:spcPct val="80000"/>
              </a:lnSpc>
              <a:spcBef>
                <a:spcPct val="40000"/>
              </a:spcBef>
              <a:spcAft>
                <a:spcPts val="0"/>
              </a:spcAft>
              <a:buClrTx/>
              <a:buSzTx/>
              <a:buFont typeface="Wingdings" pitchFamily="2" charset="2"/>
              <a:buChar char="Ø"/>
              <a:tabLst/>
              <a:defRPr/>
            </a:pPr>
            <a:r>
              <a:rPr kumimoji="0" lang="en-US" altLang="ja-JP" sz="1800" b="0" i="0" u="none" strike="noStrike" kern="0" cap="none" spc="0" normalizeH="0" baseline="0" noProof="0" dirty="0">
                <a:ln>
                  <a:noFill/>
                </a:ln>
                <a:solidFill>
                  <a:schemeClr val="tx2"/>
                </a:solidFill>
                <a:effectLst/>
                <a:uLnTx/>
                <a:uFillTx/>
                <a:latin typeface="+mj-lt"/>
                <a:ea typeface="ＭＳ Ｐゴシック" pitchFamily="34" charset="-128"/>
                <a:cs typeface="+mn-cs"/>
              </a:rPr>
              <a:t>It  is good practice to engage data suppliers in the process of inventory compilation and improvement</a:t>
            </a:r>
          </a:p>
        </p:txBody>
      </p:sp>
      <p:sp>
        <p:nvSpPr>
          <p:cNvPr id="18" name="Rectangle 17"/>
          <p:cNvSpPr/>
          <p:nvPr/>
        </p:nvSpPr>
        <p:spPr>
          <a:xfrm>
            <a:off x="611560" y="3416061"/>
            <a:ext cx="7444596" cy="2533220"/>
          </a:xfrm>
          <a:prstGeom prst="rect">
            <a:avLst/>
          </a:prstGeom>
          <a:solidFill>
            <a:schemeClr val="bg1">
              <a:lumMod val="95000"/>
            </a:schemeClr>
          </a:solidFill>
          <a:ln w="42500" cap="flat" cmpd="sng" algn="ctr">
            <a:solidFill>
              <a:schemeClr val="tx2">
                <a:lumMod val="75000"/>
              </a:schemeClr>
            </a:solidFill>
            <a:prstDash val="solid"/>
          </a:ln>
          <a:effectLst/>
        </p:spPr>
        <p:txBody>
          <a:bodyPr rtlCol="0" anchor="ctr"/>
          <a:lstStyle/>
          <a:p>
            <a:pPr marL="536575" marR="0" lvl="0" indent="-536575" defTabSz="914400" eaLnBrk="1" fontAlgn="auto" latinLnBrk="0" hangingPunct="1">
              <a:lnSpc>
                <a:spcPct val="80000"/>
              </a:lnSpc>
              <a:spcBef>
                <a:spcPct val="40000"/>
              </a:spcBef>
              <a:spcAft>
                <a:spcPts val="0"/>
              </a:spcAft>
              <a:buClrTx/>
              <a:buSzTx/>
              <a:buFont typeface="Wingdings" pitchFamily="2" charset="2"/>
              <a:buChar char="Ø"/>
              <a:tabLst/>
              <a:defRPr/>
            </a:pPr>
            <a:r>
              <a:rPr kumimoji="0" lang="en-US" altLang="ja-JP" sz="1800" b="0" i="0" u="none" strike="noStrike" kern="0" cap="none" spc="0" normalizeH="0" baseline="0" noProof="0" dirty="0">
                <a:ln>
                  <a:noFill/>
                </a:ln>
                <a:solidFill>
                  <a:schemeClr val="tx2"/>
                </a:solidFill>
                <a:effectLst/>
                <a:uLnTx/>
                <a:uFillTx/>
                <a:latin typeface="+mj-lt"/>
                <a:ea typeface="ＭＳ Ｐゴシック" pitchFamily="34" charset="-128"/>
                <a:cs typeface="+mn-cs"/>
              </a:rPr>
              <a:t>Find solutions to overcome these concerns by:</a:t>
            </a:r>
          </a:p>
          <a:p>
            <a:pPr marL="1287463" marR="0" lvl="1" indent="-285750" defTabSz="914400" eaLnBrk="1" fontAlgn="auto" latinLnBrk="0" hangingPunct="1">
              <a:lnSpc>
                <a:spcPct val="80000"/>
              </a:lnSpc>
              <a:spcBef>
                <a:spcPct val="40000"/>
              </a:spcBef>
              <a:spcAft>
                <a:spcPts val="0"/>
              </a:spcAft>
              <a:buClrTx/>
              <a:buSzTx/>
              <a:buFont typeface="Arial" panose="020B0604020202020204" pitchFamily="34" charset="0"/>
              <a:buChar char="•"/>
              <a:tabLst/>
              <a:defRPr/>
            </a:pPr>
            <a:r>
              <a:rPr kumimoji="0" lang="en-US" altLang="ja-JP" sz="1600" b="0" i="0" u="none" strike="noStrike" kern="0" cap="none" spc="0" normalizeH="0" baseline="0" noProof="0" dirty="0">
                <a:ln>
                  <a:noFill/>
                </a:ln>
                <a:solidFill>
                  <a:schemeClr val="tx2"/>
                </a:solidFill>
                <a:effectLst/>
                <a:uLnTx/>
                <a:uFillTx/>
                <a:latin typeface="+mj-lt"/>
                <a:ea typeface="ＭＳ Ｐゴシック" pitchFamily="34" charset="-128"/>
                <a:cs typeface="+mn-cs"/>
              </a:rPr>
              <a:t>explaining the intended use of the data,</a:t>
            </a:r>
          </a:p>
          <a:p>
            <a:pPr marL="1287463" marR="0" lvl="1" indent="-285750" defTabSz="914400" eaLnBrk="1" fontAlgn="auto" latinLnBrk="0" hangingPunct="1">
              <a:lnSpc>
                <a:spcPct val="80000"/>
              </a:lnSpc>
              <a:spcBef>
                <a:spcPct val="40000"/>
              </a:spcBef>
              <a:spcAft>
                <a:spcPts val="0"/>
              </a:spcAft>
              <a:buClrTx/>
              <a:buSzTx/>
              <a:buFont typeface="Arial" panose="020B0604020202020204" pitchFamily="34" charset="0"/>
              <a:buChar char="•"/>
              <a:tabLst/>
              <a:defRPr/>
            </a:pPr>
            <a:r>
              <a:rPr kumimoji="0" lang="en-US" altLang="ja-JP" sz="1600" b="0" i="0" u="none" strike="noStrike" kern="0" cap="none" spc="0" normalizeH="0" baseline="0" noProof="0" dirty="0">
                <a:ln>
                  <a:noFill/>
                </a:ln>
                <a:solidFill>
                  <a:schemeClr val="tx2"/>
                </a:solidFill>
                <a:effectLst/>
                <a:uLnTx/>
                <a:uFillTx/>
                <a:latin typeface="+mj-lt"/>
                <a:ea typeface="ＭＳ Ｐゴシック" pitchFamily="34" charset="-128"/>
                <a:cs typeface="+mn-cs"/>
              </a:rPr>
              <a:t>agreeing, in writing, to the level at which it will be made public,</a:t>
            </a:r>
          </a:p>
          <a:p>
            <a:pPr marL="1287463" marR="0" lvl="1" indent="-285750" defTabSz="914400" eaLnBrk="1" fontAlgn="auto" latinLnBrk="0" hangingPunct="1">
              <a:lnSpc>
                <a:spcPct val="80000"/>
              </a:lnSpc>
              <a:spcBef>
                <a:spcPct val="40000"/>
              </a:spcBef>
              <a:spcAft>
                <a:spcPts val="0"/>
              </a:spcAft>
              <a:buClrTx/>
              <a:buSzTx/>
              <a:buFont typeface="Arial" panose="020B0604020202020204" pitchFamily="34" charset="0"/>
              <a:buChar char="•"/>
              <a:tabLst/>
              <a:defRPr/>
            </a:pPr>
            <a:r>
              <a:rPr kumimoji="0" lang="en-US" altLang="ja-JP" sz="1600" b="0" i="0" u="none" strike="noStrike" kern="0" cap="none" spc="0" normalizeH="0" baseline="0" noProof="0" dirty="0">
                <a:ln>
                  <a:noFill/>
                </a:ln>
                <a:solidFill>
                  <a:schemeClr val="tx2"/>
                </a:solidFill>
                <a:effectLst/>
                <a:uLnTx/>
                <a:uFillTx/>
                <a:latin typeface="+mj-lt"/>
                <a:ea typeface="ＭＳ Ｐゴシック" pitchFamily="34" charset="-128"/>
                <a:cs typeface="+mn-cs"/>
              </a:rPr>
              <a:t>identifying the increased accuracy that can be gained through its use in inventories,</a:t>
            </a:r>
          </a:p>
          <a:p>
            <a:pPr marL="1287463" marR="0" lvl="1" indent="-285750" defTabSz="914400" eaLnBrk="1" fontAlgn="auto" latinLnBrk="0" hangingPunct="1">
              <a:lnSpc>
                <a:spcPct val="80000"/>
              </a:lnSpc>
              <a:spcBef>
                <a:spcPct val="40000"/>
              </a:spcBef>
              <a:spcAft>
                <a:spcPts val="0"/>
              </a:spcAft>
              <a:buClrTx/>
              <a:buSzTx/>
              <a:buFont typeface="Arial" panose="020B0604020202020204" pitchFamily="34" charset="0"/>
              <a:buChar char="•"/>
              <a:tabLst/>
              <a:defRPr/>
            </a:pPr>
            <a:r>
              <a:rPr kumimoji="0" lang="en-US" altLang="ja-JP" sz="1600" b="0" i="0" u="none" strike="noStrike" kern="0" cap="none" spc="0" normalizeH="0" baseline="0" noProof="0" dirty="0">
                <a:ln>
                  <a:noFill/>
                </a:ln>
                <a:solidFill>
                  <a:schemeClr val="tx2"/>
                </a:solidFill>
                <a:effectLst/>
                <a:uLnTx/>
                <a:uFillTx/>
                <a:latin typeface="+mj-lt"/>
                <a:ea typeface="ＭＳ Ｐゴシック" pitchFamily="34" charset="-128"/>
                <a:cs typeface="+mn-cs"/>
              </a:rPr>
              <a:t>offering cooperation to derive mutually acceptable data sets,</a:t>
            </a:r>
          </a:p>
          <a:p>
            <a:pPr marL="1287463" marR="0" lvl="1" indent="-285750" defTabSz="914400" eaLnBrk="1" fontAlgn="auto" latinLnBrk="0" hangingPunct="1">
              <a:lnSpc>
                <a:spcPct val="80000"/>
              </a:lnSpc>
              <a:spcBef>
                <a:spcPct val="40000"/>
              </a:spcBef>
              <a:spcAft>
                <a:spcPts val="0"/>
              </a:spcAft>
              <a:buClrTx/>
              <a:buSzTx/>
              <a:buFont typeface="Arial" panose="020B0604020202020204" pitchFamily="34" charset="0"/>
              <a:buChar char="•"/>
              <a:tabLst/>
              <a:defRPr/>
            </a:pPr>
            <a:r>
              <a:rPr kumimoji="0" lang="en-US" altLang="ja-JP" sz="1600" b="0" i="0" u="none" strike="noStrike" kern="0" cap="none" spc="0" normalizeH="0" baseline="0" noProof="0" dirty="0">
                <a:ln>
                  <a:noFill/>
                </a:ln>
                <a:solidFill>
                  <a:schemeClr val="tx2"/>
                </a:solidFill>
                <a:effectLst/>
                <a:uLnTx/>
                <a:uFillTx/>
                <a:latin typeface="+mj-lt"/>
                <a:ea typeface="ＭＳ Ｐゴシック" pitchFamily="34" charset="-128"/>
                <a:cs typeface="+mn-cs"/>
              </a:rPr>
              <a:t>and/or giving credit/acknowledgement in the inventory to the data provided.</a:t>
            </a:r>
          </a:p>
        </p:txBody>
      </p:sp>
      <p:sp>
        <p:nvSpPr>
          <p:cNvPr id="19" name="Rectangle 18"/>
          <p:cNvSpPr/>
          <p:nvPr/>
        </p:nvSpPr>
        <p:spPr>
          <a:xfrm>
            <a:off x="611561" y="2274740"/>
            <a:ext cx="7444595" cy="650204"/>
          </a:xfrm>
          <a:prstGeom prst="rect">
            <a:avLst/>
          </a:prstGeom>
          <a:solidFill>
            <a:schemeClr val="bg1">
              <a:lumMod val="95000"/>
            </a:schemeClr>
          </a:solidFill>
          <a:ln w="42500" cap="flat" cmpd="sng" algn="ctr">
            <a:solidFill>
              <a:schemeClr val="tx2">
                <a:lumMod val="75000"/>
              </a:schemeClr>
            </a:solidFill>
            <a:prstDash val="solid"/>
          </a:ln>
          <a:effectLst/>
        </p:spPr>
        <p:txBody>
          <a:bodyPr rtlCol="0" anchor="ctr"/>
          <a:lstStyle/>
          <a:p>
            <a:pPr marL="536575" marR="0" lvl="0" indent="-536575" defTabSz="914400" eaLnBrk="1" fontAlgn="auto" latinLnBrk="0" hangingPunct="1">
              <a:lnSpc>
                <a:spcPct val="80000"/>
              </a:lnSpc>
              <a:spcBef>
                <a:spcPct val="40000"/>
              </a:spcBef>
              <a:spcAft>
                <a:spcPts val="0"/>
              </a:spcAft>
              <a:buClrTx/>
              <a:buSzTx/>
              <a:buFont typeface="Wingdings" pitchFamily="2" charset="2"/>
              <a:buChar char="Ø"/>
              <a:tabLst/>
              <a:defRPr/>
            </a:pPr>
            <a:r>
              <a:rPr kumimoji="1" lang="en-US" altLang="ja-JP" sz="1800" b="0" i="0" u="none" strike="noStrike" kern="0" cap="none" spc="0" normalizeH="0" baseline="0" noProof="0" dirty="0">
                <a:ln>
                  <a:noFill/>
                </a:ln>
                <a:solidFill>
                  <a:schemeClr val="tx2"/>
                </a:solidFill>
                <a:effectLst/>
                <a:uLnTx/>
                <a:uFillTx/>
                <a:latin typeface="+mj-lt"/>
                <a:ea typeface="ＭＳ Ｐゴシック" pitchFamily="34" charset="-128"/>
                <a:cs typeface="+mn-cs"/>
              </a:rPr>
              <a:t>Data providers might restrict access to information because it is confidential, unpublished, or not yet finalized.</a:t>
            </a:r>
          </a:p>
        </p:txBody>
      </p:sp>
      <p:sp>
        <p:nvSpPr>
          <p:cNvPr id="20" name="Down Arrow 19"/>
          <p:cNvSpPr/>
          <p:nvPr/>
        </p:nvSpPr>
        <p:spPr>
          <a:xfrm>
            <a:off x="4087368" y="1842555"/>
            <a:ext cx="484632" cy="362309"/>
          </a:xfrm>
          <a:prstGeom prst="downArrow">
            <a:avLst/>
          </a:prstGeom>
          <a:solidFill>
            <a:srgbClr val="BBE0E3"/>
          </a:solidFill>
          <a:ln w="42500" cap="flat" cmpd="sng" algn="ctr">
            <a:solidFill>
              <a:schemeClr val="tx2">
                <a:lumMod val="75000"/>
              </a:scheme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1" name="Down Arrow 20"/>
          <p:cNvSpPr/>
          <p:nvPr/>
        </p:nvSpPr>
        <p:spPr>
          <a:xfrm>
            <a:off x="4087368" y="2997679"/>
            <a:ext cx="484632" cy="388187"/>
          </a:xfrm>
          <a:prstGeom prst="downArrow">
            <a:avLst/>
          </a:prstGeom>
          <a:solidFill>
            <a:srgbClr val="BBE0E3"/>
          </a:solidFill>
          <a:ln w="42500" cap="flat" cmpd="sng" algn="ctr">
            <a:solidFill>
              <a:schemeClr val="tx2">
                <a:lumMod val="75000"/>
              </a:scheme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8" name="Rectangle 7"/>
          <p:cNvSpPr/>
          <p:nvPr/>
        </p:nvSpPr>
        <p:spPr>
          <a:xfrm>
            <a:off x="8244408" y="6291753"/>
            <a:ext cx="288032" cy="323165"/>
          </a:xfrm>
          <a:prstGeom prst="rect">
            <a:avLst/>
          </a:prstGeom>
        </p:spPr>
        <p:txBody>
          <a:bodyPr wrap="square">
            <a:spAutoFit/>
          </a:bodyPr>
          <a:lstStyle/>
          <a:p>
            <a:r>
              <a:rPr lang="en-US" dirty="0"/>
              <a:t>6</a:t>
            </a:r>
          </a:p>
        </p:txBody>
      </p:sp>
      <p:sp>
        <p:nvSpPr>
          <p:cNvPr id="9"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0"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57062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0"/>
            <a:ext cx="8495928" cy="992777"/>
          </a:xfrm>
        </p:spPr>
        <p:txBody>
          <a:bodyPr/>
          <a:lstStyle/>
          <a:p>
            <a:r>
              <a:rPr lang="en-US" altLang="ja-JP" sz="2200" dirty="0"/>
              <a:t>Gathering</a:t>
            </a:r>
            <a:r>
              <a:rPr lang="en-US" altLang="ja-JP" sz="2200" dirty="0">
                <a:effectLst>
                  <a:outerShdw blurRad="38100" dist="38100" dir="2700000" algn="tl">
                    <a:srgbClr val="C0C0C0"/>
                  </a:outerShdw>
                </a:effectLst>
                <a:ea typeface="ＭＳ Ｐゴシック" pitchFamily="34" charset="-128"/>
              </a:rPr>
              <a:t> </a:t>
            </a:r>
            <a:r>
              <a:rPr lang="en-US" altLang="ja-JP" sz="2200" dirty="0"/>
              <a:t>existing data: Possible sources of country-specific data</a:t>
            </a:r>
            <a:endParaRPr lang="en-GB" sz="2200" dirty="0"/>
          </a:p>
        </p:txBody>
      </p:sp>
      <p:grpSp>
        <p:nvGrpSpPr>
          <p:cNvPr id="4" name="Group 3"/>
          <p:cNvGrpSpPr/>
          <p:nvPr/>
        </p:nvGrpSpPr>
        <p:grpSpPr>
          <a:xfrm>
            <a:off x="407206" y="1244235"/>
            <a:ext cx="8310432" cy="4777052"/>
            <a:chOff x="407206" y="1244235"/>
            <a:chExt cx="8310432" cy="4777052"/>
          </a:xfrm>
        </p:grpSpPr>
        <p:sp>
          <p:nvSpPr>
            <p:cNvPr id="9" name="Freeform 8"/>
            <p:cNvSpPr/>
            <p:nvPr/>
          </p:nvSpPr>
          <p:spPr>
            <a:xfrm>
              <a:off x="407206" y="1244236"/>
              <a:ext cx="2652626" cy="292121"/>
            </a:xfrm>
            <a:custGeom>
              <a:avLst/>
              <a:gdLst>
                <a:gd name="connsiteX0" fmla="*/ 0 w 2652626"/>
                <a:gd name="connsiteY0" fmla="*/ 0 h 350405"/>
                <a:gd name="connsiteX1" fmla="*/ 2652626 w 2652626"/>
                <a:gd name="connsiteY1" fmla="*/ 0 h 350405"/>
                <a:gd name="connsiteX2" fmla="*/ 2652626 w 2652626"/>
                <a:gd name="connsiteY2" fmla="*/ 350405 h 350405"/>
                <a:gd name="connsiteX3" fmla="*/ 0 w 2652626"/>
                <a:gd name="connsiteY3" fmla="*/ 350405 h 350405"/>
                <a:gd name="connsiteX4" fmla="*/ 0 w 2652626"/>
                <a:gd name="connsiteY4" fmla="*/ 0 h 350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626" h="350405">
                  <a:moveTo>
                    <a:pt x="0" y="0"/>
                  </a:moveTo>
                  <a:lnTo>
                    <a:pt x="2652626" y="0"/>
                  </a:lnTo>
                  <a:lnTo>
                    <a:pt x="2652626" y="350405"/>
                  </a:lnTo>
                  <a:lnTo>
                    <a:pt x="0" y="350405"/>
                  </a:lnTo>
                  <a:lnTo>
                    <a:pt x="0" y="0"/>
                  </a:lnTo>
                  <a:close/>
                </a:path>
              </a:pathLst>
            </a:custGeom>
            <a:solidFill>
              <a:srgbClr val="BBE0E3">
                <a:hueOff val="0"/>
                <a:satOff val="0"/>
                <a:lumOff val="0"/>
                <a:alphaOff val="0"/>
              </a:srgbClr>
            </a:solidFill>
            <a:ln w="42500" cap="flat" cmpd="sng" algn="ctr">
              <a:solidFill>
                <a:srgbClr val="BBE0E3">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kern="1200" dirty="0">
                  <a:solidFill>
                    <a:schemeClr val="tx2"/>
                  </a:solidFill>
                  <a:latin typeface="+mj-lt"/>
                  <a:ea typeface="+mn-ea"/>
                  <a:cs typeface="+mn-cs"/>
                </a:rPr>
                <a:t>National</a:t>
              </a:r>
            </a:p>
          </p:txBody>
        </p:sp>
        <p:sp>
          <p:nvSpPr>
            <p:cNvPr id="10" name="Freeform 9"/>
            <p:cNvSpPr/>
            <p:nvPr/>
          </p:nvSpPr>
          <p:spPr>
            <a:xfrm>
              <a:off x="407206" y="1724004"/>
              <a:ext cx="2652626" cy="4297283"/>
            </a:xfrm>
            <a:custGeom>
              <a:avLst/>
              <a:gdLst>
                <a:gd name="connsiteX0" fmla="*/ 0 w 2652626"/>
                <a:gd name="connsiteY0" fmla="*/ 0 h 3941798"/>
                <a:gd name="connsiteX1" fmla="*/ 2652626 w 2652626"/>
                <a:gd name="connsiteY1" fmla="*/ 0 h 3941798"/>
                <a:gd name="connsiteX2" fmla="*/ 2652626 w 2652626"/>
                <a:gd name="connsiteY2" fmla="*/ 3941798 h 3941798"/>
                <a:gd name="connsiteX3" fmla="*/ 0 w 2652626"/>
                <a:gd name="connsiteY3" fmla="*/ 3941798 h 3941798"/>
                <a:gd name="connsiteX4" fmla="*/ 0 w 2652626"/>
                <a:gd name="connsiteY4" fmla="*/ 0 h 3941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626" h="3941798">
                  <a:moveTo>
                    <a:pt x="0" y="0"/>
                  </a:moveTo>
                  <a:lnTo>
                    <a:pt x="2652626" y="0"/>
                  </a:lnTo>
                  <a:lnTo>
                    <a:pt x="2652626" y="3941798"/>
                  </a:lnTo>
                  <a:lnTo>
                    <a:pt x="0" y="3941798"/>
                  </a:lnTo>
                  <a:lnTo>
                    <a:pt x="0" y="0"/>
                  </a:lnTo>
                  <a:close/>
                </a:path>
              </a:pathLst>
            </a:custGeom>
            <a:solidFill>
              <a:schemeClr val="bg1">
                <a:lumMod val="95000"/>
                <a:alpha val="90000"/>
              </a:schemeClr>
            </a:solidFill>
            <a:ln w="42500" cap="flat" cmpd="sng" algn="ctr">
              <a:solidFill>
                <a:srgbClr val="BBE0E3">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20000"/>
                </a:lnSpc>
                <a:spcBef>
                  <a:spcPct val="0"/>
                </a:spcBef>
                <a:spcAft>
                  <a:spcPct val="15000"/>
                </a:spcAft>
                <a:buChar char="••"/>
              </a:pPr>
              <a:r>
                <a:rPr lang="en-GB" sz="1600" kern="1200" dirty="0">
                  <a:solidFill>
                    <a:schemeClr val="tx2"/>
                  </a:solidFill>
                  <a:latin typeface="+mj-lt"/>
                  <a:ea typeface="+mn-ea"/>
                  <a:cs typeface="+mn-cs"/>
                </a:rPr>
                <a:t>National statistics Agencies</a:t>
              </a:r>
            </a:p>
            <a:p>
              <a:pPr marL="228600" lvl="1" indent="-228600" algn="l" defTabSz="889000">
                <a:lnSpc>
                  <a:spcPct val="120000"/>
                </a:lnSpc>
                <a:spcBef>
                  <a:spcPct val="0"/>
                </a:spcBef>
                <a:spcAft>
                  <a:spcPct val="15000"/>
                </a:spcAft>
                <a:buChar char="••"/>
              </a:pPr>
              <a:r>
                <a:rPr lang="en-GB" sz="1600" kern="1200" dirty="0" err="1">
                  <a:solidFill>
                    <a:schemeClr val="tx2"/>
                  </a:solidFill>
                  <a:latin typeface="+mj-lt"/>
                  <a:ea typeface="+mn-ea"/>
                  <a:cs typeface="+mn-cs"/>
                </a:rPr>
                <a:t>Sectoral</a:t>
              </a:r>
              <a:r>
                <a:rPr lang="en-GB" sz="1600" kern="1200" dirty="0">
                  <a:solidFill>
                    <a:schemeClr val="tx2"/>
                  </a:solidFill>
                  <a:latin typeface="+mj-lt"/>
                  <a:ea typeface="+mn-ea"/>
                  <a:cs typeface="+mn-cs"/>
                </a:rPr>
                <a:t> experts, stakeholder organisations </a:t>
              </a:r>
            </a:p>
            <a:p>
              <a:pPr marL="228600" lvl="1" indent="-228600" algn="l" defTabSz="889000">
                <a:lnSpc>
                  <a:spcPct val="120000"/>
                </a:lnSpc>
                <a:spcBef>
                  <a:spcPct val="0"/>
                </a:spcBef>
                <a:spcAft>
                  <a:spcPct val="15000"/>
                </a:spcAft>
                <a:buChar char="••"/>
              </a:pPr>
              <a:r>
                <a:rPr lang="en-GB" sz="1600" kern="1200" dirty="0">
                  <a:solidFill>
                    <a:schemeClr val="tx2"/>
                  </a:solidFill>
                  <a:latin typeface="+mj-lt"/>
                  <a:ea typeface="+mn-ea"/>
                  <a:cs typeface="+mn-cs"/>
                </a:rPr>
                <a:t>Other national experts</a:t>
              </a:r>
            </a:p>
            <a:p>
              <a:pPr marL="228600" lvl="1" indent="-228600" algn="l" defTabSz="889000">
                <a:lnSpc>
                  <a:spcPct val="120000"/>
                </a:lnSpc>
                <a:spcBef>
                  <a:spcPct val="0"/>
                </a:spcBef>
                <a:spcAft>
                  <a:spcPct val="15000"/>
                </a:spcAft>
                <a:buChar char="••"/>
              </a:pPr>
              <a:r>
                <a:rPr lang="en-GB" sz="1600" kern="1200" dirty="0">
                  <a:solidFill>
                    <a:schemeClr val="tx2"/>
                  </a:solidFill>
                  <a:latin typeface="+mj-lt"/>
                  <a:ea typeface="+mn-ea"/>
                  <a:cs typeface="+mn-cs"/>
                </a:rPr>
                <a:t>Reference libraries (National Libraries)</a:t>
              </a:r>
            </a:p>
            <a:p>
              <a:pPr marL="228600" lvl="1" indent="-228600" algn="l" defTabSz="889000">
                <a:lnSpc>
                  <a:spcPct val="120000"/>
                </a:lnSpc>
                <a:spcBef>
                  <a:spcPct val="0"/>
                </a:spcBef>
                <a:spcAft>
                  <a:spcPct val="15000"/>
                </a:spcAft>
                <a:buChar char="••"/>
              </a:pPr>
              <a:r>
                <a:rPr lang="en-GB" sz="1600" kern="1200" dirty="0">
                  <a:solidFill>
                    <a:schemeClr val="tx2"/>
                  </a:solidFill>
                  <a:latin typeface="+mj-lt"/>
                  <a:ea typeface="+mn-ea"/>
                  <a:cs typeface="+mn-cs"/>
                </a:rPr>
                <a:t>National Inventory Reports from Parties to the United Nations Framework Convention on Climate Change</a:t>
              </a:r>
            </a:p>
            <a:p>
              <a:pPr marL="228600" lvl="1" indent="-228600" algn="l" defTabSz="889000">
                <a:lnSpc>
                  <a:spcPct val="120000"/>
                </a:lnSpc>
                <a:spcBef>
                  <a:spcPct val="0"/>
                </a:spcBef>
                <a:spcAft>
                  <a:spcPct val="15000"/>
                </a:spcAft>
                <a:buChar char="••"/>
              </a:pPr>
              <a:endParaRPr lang="en-GB" sz="1600" kern="1200" dirty="0">
                <a:solidFill>
                  <a:schemeClr val="tx2"/>
                </a:solidFill>
                <a:latin typeface="+mj-lt"/>
                <a:ea typeface="+mn-ea"/>
                <a:cs typeface="+mn-cs"/>
              </a:endParaRPr>
            </a:p>
            <a:p>
              <a:pPr marL="228600" lvl="1" indent="-228600" algn="l" defTabSz="889000">
                <a:lnSpc>
                  <a:spcPct val="120000"/>
                </a:lnSpc>
                <a:spcBef>
                  <a:spcPct val="0"/>
                </a:spcBef>
                <a:spcAft>
                  <a:spcPct val="15000"/>
                </a:spcAft>
                <a:buChar char="••"/>
              </a:pPr>
              <a:endParaRPr lang="en-GB" sz="1600" kern="1200" dirty="0">
                <a:solidFill>
                  <a:schemeClr val="tx2"/>
                </a:solidFill>
                <a:latin typeface="+mj-lt"/>
                <a:ea typeface="+mn-ea"/>
                <a:cs typeface="+mn-cs"/>
              </a:endParaRPr>
            </a:p>
            <a:p>
              <a:pPr marL="228600" lvl="1" indent="-228600" algn="l" defTabSz="889000">
                <a:lnSpc>
                  <a:spcPct val="120000"/>
                </a:lnSpc>
                <a:spcBef>
                  <a:spcPct val="0"/>
                </a:spcBef>
                <a:spcAft>
                  <a:spcPct val="15000"/>
                </a:spcAft>
                <a:buChar char="••"/>
              </a:pPr>
              <a:endParaRPr lang="en-GB" sz="1600" kern="1200" dirty="0">
                <a:solidFill>
                  <a:schemeClr val="tx2"/>
                </a:solidFill>
                <a:latin typeface="+mj-lt"/>
                <a:ea typeface="+mn-ea"/>
                <a:cs typeface="+mn-cs"/>
              </a:endParaRPr>
            </a:p>
            <a:p>
              <a:pPr marL="228600" lvl="1" indent="-228600" algn="l" defTabSz="889000">
                <a:lnSpc>
                  <a:spcPct val="120000"/>
                </a:lnSpc>
                <a:spcBef>
                  <a:spcPct val="0"/>
                </a:spcBef>
                <a:spcAft>
                  <a:spcPct val="15000"/>
                </a:spcAft>
                <a:buChar char="••"/>
              </a:pPr>
              <a:endParaRPr lang="en-GB" sz="1600" kern="1200" dirty="0">
                <a:solidFill>
                  <a:schemeClr val="tx2"/>
                </a:solidFill>
                <a:latin typeface="+mj-lt"/>
                <a:ea typeface="+mn-ea"/>
                <a:cs typeface="+mn-cs"/>
              </a:endParaRPr>
            </a:p>
            <a:p>
              <a:pPr marL="228600" lvl="1" indent="-228600" algn="l" defTabSz="889000">
                <a:lnSpc>
                  <a:spcPct val="120000"/>
                </a:lnSpc>
                <a:spcBef>
                  <a:spcPct val="0"/>
                </a:spcBef>
                <a:spcAft>
                  <a:spcPct val="15000"/>
                </a:spcAft>
                <a:buChar char="••"/>
              </a:pPr>
              <a:endParaRPr lang="en-GB" sz="1600" kern="1200" dirty="0">
                <a:solidFill>
                  <a:schemeClr val="tx2"/>
                </a:solidFill>
                <a:latin typeface="+mj-lt"/>
                <a:ea typeface="+mn-ea"/>
                <a:cs typeface="+mn-cs"/>
              </a:endParaRPr>
            </a:p>
          </p:txBody>
        </p:sp>
        <p:sp>
          <p:nvSpPr>
            <p:cNvPr id="11" name="Freeform 10"/>
            <p:cNvSpPr/>
            <p:nvPr/>
          </p:nvSpPr>
          <p:spPr>
            <a:xfrm>
              <a:off x="3191143" y="1244236"/>
              <a:ext cx="2652626" cy="289357"/>
            </a:xfrm>
            <a:custGeom>
              <a:avLst/>
              <a:gdLst>
                <a:gd name="connsiteX0" fmla="*/ 0 w 2652626"/>
                <a:gd name="connsiteY0" fmla="*/ 0 h 350405"/>
                <a:gd name="connsiteX1" fmla="*/ 2652626 w 2652626"/>
                <a:gd name="connsiteY1" fmla="*/ 0 h 350405"/>
                <a:gd name="connsiteX2" fmla="*/ 2652626 w 2652626"/>
                <a:gd name="connsiteY2" fmla="*/ 350405 h 350405"/>
                <a:gd name="connsiteX3" fmla="*/ 0 w 2652626"/>
                <a:gd name="connsiteY3" fmla="*/ 350405 h 350405"/>
                <a:gd name="connsiteX4" fmla="*/ 0 w 2652626"/>
                <a:gd name="connsiteY4" fmla="*/ 0 h 350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626" h="350405">
                  <a:moveTo>
                    <a:pt x="0" y="0"/>
                  </a:moveTo>
                  <a:lnTo>
                    <a:pt x="2652626" y="0"/>
                  </a:lnTo>
                  <a:lnTo>
                    <a:pt x="2652626" y="350405"/>
                  </a:lnTo>
                  <a:lnTo>
                    <a:pt x="0" y="350405"/>
                  </a:lnTo>
                  <a:lnTo>
                    <a:pt x="0" y="0"/>
                  </a:lnTo>
                  <a:close/>
                </a:path>
              </a:pathLst>
            </a:custGeom>
            <a:solidFill>
              <a:srgbClr val="BBE0E3">
                <a:hueOff val="0"/>
                <a:satOff val="0"/>
                <a:lumOff val="0"/>
                <a:alphaOff val="0"/>
              </a:srgbClr>
            </a:solidFill>
            <a:ln w="42500" cap="flat" cmpd="sng" algn="ctr">
              <a:solidFill>
                <a:srgbClr val="BBE0E3">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kern="1200" dirty="0">
                  <a:solidFill>
                    <a:schemeClr val="tx2"/>
                  </a:solidFill>
                  <a:latin typeface="+mj-lt"/>
                  <a:ea typeface="+mn-ea"/>
                  <a:cs typeface="+mn-cs"/>
                </a:rPr>
                <a:t>International</a:t>
              </a:r>
            </a:p>
          </p:txBody>
        </p:sp>
        <p:sp>
          <p:nvSpPr>
            <p:cNvPr id="12" name="Freeform 11"/>
            <p:cNvSpPr/>
            <p:nvPr/>
          </p:nvSpPr>
          <p:spPr>
            <a:xfrm>
              <a:off x="3203849" y="1724004"/>
              <a:ext cx="2652626" cy="4297283"/>
            </a:xfrm>
            <a:custGeom>
              <a:avLst/>
              <a:gdLst>
                <a:gd name="connsiteX0" fmla="*/ 0 w 2652626"/>
                <a:gd name="connsiteY0" fmla="*/ 0 h 3941798"/>
                <a:gd name="connsiteX1" fmla="*/ 2652626 w 2652626"/>
                <a:gd name="connsiteY1" fmla="*/ 0 h 3941798"/>
                <a:gd name="connsiteX2" fmla="*/ 2652626 w 2652626"/>
                <a:gd name="connsiteY2" fmla="*/ 3941798 h 3941798"/>
                <a:gd name="connsiteX3" fmla="*/ 0 w 2652626"/>
                <a:gd name="connsiteY3" fmla="*/ 3941798 h 3941798"/>
                <a:gd name="connsiteX4" fmla="*/ 0 w 2652626"/>
                <a:gd name="connsiteY4" fmla="*/ 0 h 3941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626" h="3941798">
                  <a:moveTo>
                    <a:pt x="0" y="0"/>
                  </a:moveTo>
                  <a:lnTo>
                    <a:pt x="2652626" y="0"/>
                  </a:lnTo>
                  <a:lnTo>
                    <a:pt x="2652626" y="3941798"/>
                  </a:lnTo>
                  <a:lnTo>
                    <a:pt x="0" y="3941798"/>
                  </a:lnTo>
                  <a:lnTo>
                    <a:pt x="0" y="0"/>
                  </a:lnTo>
                  <a:close/>
                </a:path>
              </a:pathLst>
            </a:custGeom>
            <a:solidFill>
              <a:schemeClr val="bg1">
                <a:lumMod val="95000"/>
                <a:alpha val="90000"/>
              </a:schemeClr>
            </a:solidFill>
            <a:ln w="42500" cap="flat" cmpd="sng" algn="ctr">
              <a:solidFill>
                <a:srgbClr val="BBE0E3">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20000"/>
                </a:lnSpc>
                <a:spcBef>
                  <a:spcPct val="0"/>
                </a:spcBef>
                <a:spcAft>
                  <a:spcPct val="15000"/>
                </a:spcAft>
                <a:buChar char="••"/>
              </a:pPr>
              <a:r>
                <a:rPr lang="en-GB" altLang="zh-CN" sz="1600" kern="1200" dirty="0">
                  <a:solidFill>
                    <a:schemeClr val="tx2"/>
                  </a:solidFill>
                  <a:latin typeface="+mj-lt"/>
                  <a:ea typeface="SimSun" pitchFamily="2" charset="-122"/>
                  <a:cs typeface="+mn-cs"/>
                </a:rPr>
                <a:t>IPCC Emission Factor Database</a:t>
              </a:r>
              <a:r>
                <a:rPr lang="en-GB" altLang="ja-JP" sz="1600" kern="1200" dirty="0">
                  <a:solidFill>
                    <a:schemeClr val="tx2"/>
                  </a:solidFill>
                  <a:latin typeface="+mj-lt"/>
                  <a:ea typeface="ＭＳ Ｐゴシック" pitchFamily="34" charset="-128"/>
                  <a:cs typeface="+mn-cs"/>
                </a:rPr>
                <a:t> (EFDB)</a:t>
              </a:r>
              <a:endParaRPr lang="en-GB" sz="1600" kern="1200" dirty="0">
                <a:solidFill>
                  <a:schemeClr val="tx2"/>
                </a:solidFill>
                <a:latin typeface="+mj-lt"/>
                <a:cs typeface="+mn-cs"/>
              </a:endParaRPr>
            </a:p>
            <a:p>
              <a:pPr marL="228600" lvl="1" indent="-228600" algn="l" defTabSz="889000">
                <a:lnSpc>
                  <a:spcPct val="120000"/>
                </a:lnSpc>
                <a:spcBef>
                  <a:spcPct val="0"/>
                </a:spcBef>
                <a:spcAft>
                  <a:spcPct val="15000"/>
                </a:spcAft>
                <a:buChar char="••"/>
              </a:pPr>
              <a:r>
                <a:rPr lang="en-GB" altLang="zh-CN" sz="1600" kern="1200" dirty="0">
                  <a:solidFill>
                    <a:schemeClr val="tx2"/>
                  </a:solidFill>
                  <a:latin typeface="+mj-lt"/>
                  <a:ea typeface="SimSun" pitchFamily="2" charset="-122"/>
                  <a:cs typeface="+mn-cs"/>
                </a:rPr>
                <a:t>International organisations publishing statistics e.g., United Nations, Eurostat or the International Energy Agency, OECD, FAO and the IMF (which maintains international activity as well as economic data)</a:t>
              </a:r>
              <a:endParaRPr lang="en-GB" sz="1600" kern="1200" dirty="0">
                <a:solidFill>
                  <a:schemeClr val="tx2"/>
                </a:solidFill>
                <a:latin typeface="+mj-lt"/>
                <a:cs typeface="+mn-cs"/>
              </a:endParaRPr>
            </a:p>
            <a:p>
              <a:pPr marL="228600" lvl="1" indent="-228600" algn="l" defTabSz="889000">
                <a:lnSpc>
                  <a:spcPct val="120000"/>
                </a:lnSpc>
                <a:spcBef>
                  <a:spcPct val="0"/>
                </a:spcBef>
                <a:spcAft>
                  <a:spcPct val="15000"/>
                </a:spcAft>
                <a:buChar char="••"/>
              </a:pPr>
              <a:r>
                <a:rPr lang="en-GB" sz="1600" kern="1200" dirty="0">
                  <a:solidFill>
                    <a:schemeClr val="tx2"/>
                  </a:solidFill>
                  <a:latin typeface="+mj-lt"/>
                  <a:cs typeface="+mn-cs"/>
                </a:rPr>
                <a:t>Other international experts</a:t>
              </a:r>
            </a:p>
            <a:p>
              <a:pPr marL="228600" lvl="1" indent="-228600" algn="l" defTabSz="889000">
                <a:lnSpc>
                  <a:spcPct val="120000"/>
                </a:lnSpc>
                <a:spcBef>
                  <a:spcPct val="0"/>
                </a:spcBef>
                <a:spcAft>
                  <a:spcPct val="15000"/>
                </a:spcAft>
                <a:buChar char="••"/>
              </a:pPr>
              <a:endParaRPr lang="en-GB" sz="1600" kern="1200" dirty="0">
                <a:solidFill>
                  <a:schemeClr val="tx2"/>
                </a:solidFill>
                <a:latin typeface="+mj-lt"/>
                <a:cs typeface="+mn-cs"/>
              </a:endParaRPr>
            </a:p>
          </p:txBody>
        </p:sp>
        <p:sp>
          <p:nvSpPr>
            <p:cNvPr id="13" name="Freeform 12"/>
            <p:cNvSpPr/>
            <p:nvPr/>
          </p:nvSpPr>
          <p:spPr>
            <a:xfrm>
              <a:off x="6021237" y="1244235"/>
              <a:ext cx="2696401" cy="289357"/>
            </a:xfrm>
            <a:custGeom>
              <a:avLst/>
              <a:gdLst>
                <a:gd name="connsiteX0" fmla="*/ 0 w 2993520"/>
                <a:gd name="connsiteY0" fmla="*/ 0 h 312556"/>
                <a:gd name="connsiteX1" fmla="*/ 2993520 w 2993520"/>
                <a:gd name="connsiteY1" fmla="*/ 0 h 312556"/>
                <a:gd name="connsiteX2" fmla="*/ 2993520 w 2993520"/>
                <a:gd name="connsiteY2" fmla="*/ 312556 h 312556"/>
                <a:gd name="connsiteX3" fmla="*/ 0 w 2993520"/>
                <a:gd name="connsiteY3" fmla="*/ 312556 h 312556"/>
                <a:gd name="connsiteX4" fmla="*/ 0 w 2993520"/>
                <a:gd name="connsiteY4" fmla="*/ 0 h 31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3520" h="312556">
                  <a:moveTo>
                    <a:pt x="0" y="0"/>
                  </a:moveTo>
                  <a:lnTo>
                    <a:pt x="2993520" y="0"/>
                  </a:lnTo>
                  <a:lnTo>
                    <a:pt x="2993520" y="312556"/>
                  </a:lnTo>
                  <a:lnTo>
                    <a:pt x="0" y="312556"/>
                  </a:lnTo>
                  <a:lnTo>
                    <a:pt x="0" y="0"/>
                  </a:lnTo>
                  <a:close/>
                </a:path>
              </a:pathLst>
            </a:custGeom>
            <a:solidFill>
              <a:srgbClr val="BBE0E3">
                <a:hueOff val="0"/>
                <a:satOff val="0"/>
                <a:lumOff val="0"/>
                <a:alphaOff val="0"/>
              </a:srgbClr>
            </a:solidFill>
            <a:ln w="42500" cap="flat" cmpd="sng" algn="ctr">
              <a:solidFill>
                <a:srgbClr val="BBE0E3">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kern="1200" dirty="0">
                  <a:solidFill>
                    <a:schemeClr val="tx2"/>
                  </a:solidFill>
                  <a:latin typeface="+mj-lt"/>
                  <a:ea typeface="+mn-ea"/>
                  <a:cs typeface="+mn-cs"/>
                </a:rPr>
                <a:t>Other</a:t>
              </a:r>
            </a:p>
          </p:txBody>
        </p:sp>
        <p:sp>
          <p:nvSpPr>
            <p:cNvPr id="14" name="Freeform 13"/>
            <p:cNvSpPr/>
            <p:nvPr/>
          </p:nvSpPr>
          <p:spPr>
            <a:xfrm>
              <a:off x="6021237" y="1724004"/>
              <a:ext cx="2655219" cy="4297283"/>
            </a:xfrm>
            <a:custGeom>
              <a:avLst/>
              <a:gdLst>
                <a:gd name="connsiteX0" fmla="*/ 0 w 2655219"/>
                <a:gd name="connsiteY0" fmla="*/ 0 h 3583508"/>
                <a:gd name="connsiteX1" fmla="*/ 2655219 w 2655219"/>
                <a:gd name="connsiteY1" fmla="*/ 0 h 3583508"/>
                <a:gd name="connsiteX2" fmla="*/ 2655219 w 2655219"/>
                <a:gd name="connsiteY2" fmla="*/ 3583508 h 3583508"/>
                <a:gd name="connsiteX3" fmla="*/ 0 w 2655219"/>
                <a:gd name="connsiteY3" fmla="*/ 3583508 h 3583508"/>
                <a:gd name="connsiteX4" fmla="*/ 0 w 2655219"/>
                <a:gd name="connsiteY4" fmla="*/ 0 h 358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219" h="3583508">
                  <a:moveTo>
                    <a:pt x="0" y="0"/>
                  </a:moveTo>
                  <a:lnTo>
                    <a:pt x="2655219" y="0"/>
                  </a:lnTo>
                  <a:lnTo>
                    <a:pt x="2655219" y="3583508"/>
                  </a:lnTo>
                  <a:lnTo>
                    <a:pt x="0" y="3583508"/>
                  </a:lnTo>
                  <a:lnTo>
                    <a:pt x="0" y="0"/>
                  </a:lnTo>
                  <a:close/>
                </a:path>
              </a:pathLst>
            </a:custGeom>
            <a:solidFill>
              <a:schemeClr val="bg1">
                <a:lumMod val="95000"/>
                <a:alpha val="90000"/>
              </a:schemeClr>
            </a:solidFill>
            <a:ln w="42500" cap="flat" cmpd="sng" algn="ctr">
              <a:solidFill>
                <a:srgbClr val="BBE0E3">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20000"/>
                </a:lnSpc>
                <a:spcBef>
                  <a:spcPct val="0"/>
                </a:spcBef>
                <a:spcAft>
                  <a:spcPct val="15000"/>
                </a:spcAft>
                <a:buChar char="••"/>
              </a:pPr>
              <a:r>
                <a:rPr lang="en-GB" sz="1600" kern="1200" dirty="0">
                  <a:solidFill>
                    <a:schemeClr val="tx2"/>
                  </a:solidFill>
                  <a:latin typeface="+mj-lt"/>
                  <a:ea typeface="+mn-ea"/>
                  <a:cs typeface="+mn-cs"/>
                </a:rPr>
                <a:t>Scientific and technical articles in environmental books, journals and reports</a:t>
              </a:r>
            </a:p>
            <a:p>
              <a:pPr marL="228600" lvl="1" indent="-228600" algn="l" defTabSz="889000">
                <a:lnSpc>
                  <a:spcPct val="120000"/>
                </a:lnSpc>
                <a:spcBef>
                  <a:spcPct val="0"/>
                </a:spcBef>
                <a:spcAft>
                  <a:spcPct val="15000"/>
                </a:spcAft>
                <a:buChar char="••"/>
              </a:pPr>
              <a:r>
                <a:rPr lang="en-GB" sz="1600" kern="1200" dirty="0">
                  <a:solidFill>
                    <a:schemeClr val="tx2"/>
                  </a:solidFill>
                  <a:latin typeface="+mj-lt"/>
                  <a:ea typeface="+mn-ea"/>
                  <a:cs typeface="+mn-cs"/>
                </a:rPr>
                <a:t>Universities </a:t>
              </a:r>
            </a:p>
            <a:p>
              <a:pPr marL="228600" lvl="1" indent="-228600" algn="l" defTabSz="889000">
                <a:lnSpc>
                  <a:spcPct val="120000"/>
                </a:lnSpc>
                <a:spcBef>
                  <a:spcPct val="0"/>
                </a:spcBef>
                <a:spcAft>
                  <a:spcPct val="15000"/>
                </a:spcAft>
                <a:buChar char="••"/>
              </a:pPr>
              <a:r>
                <a:rPr lang="en-GB" sz="1600" kern="1200" dirty="0">
                  <a:solidFill>
                    <a:schemeClr val="tx2"/>
                  </a:solidFill>
                  <a:latin typeface="+mj-lt"/>
                  <a:ea typeface="+mn-ea"/>
                  <a:cs typeface="+mn-cs"/>
                </a:rPr>
                <a:t>Web search for organisations &amp; specialists </a:t>
              </a:r>
            </a:p>
            <a:p>
              <a:pPr marL="228600" lvl="1" indent="-228600" algn="l" defTabSz="889000">
                <a:lnSpc>
                  <a:spcPct val="120000"/>
                </a:lnSpc>
                <a:spcBef>
                  <a:spcPct val="0"/>
                </a:spcBef>
                <a:spcAft>
                  <a:spcPct val="15000"/>
                </a:spcAft>
                <a:buChar char="••"/>
              </a:pPr>
              <a:endParaRPr lang="en-GB" sz="1600" kern="1200" dirty="0">
                <a:solidFill>
                  <a:schemeClr val="tx2"/>
                </a:solidFill>
                <a:latin typeface="+mj-lt"/>
                <a:ea typeface="+mn-ea"/>
                <a:cs typeface="+mn-cs"/>
              </a:endParaRPr>
            </a:p>
          </p:txBody>
        </p:sp>
      </p:grpSp>
      <p:sp>
        <p:nvSpPr>
          <p:cNvPr id="15" name="Rectangle 14"/>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7</a:t>
            </a:fld>
            <a:endParaRPr lang="en-US" dirty="0"/>
          </a:p>
        </p:txBody>
      </p:sp>
      <p:sp>
        <p:nvSpPr>
          <p:cNvPr id="1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14978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957532" y="-79140"/>
            <a:ext cx="8083866" cy="963041"/>
          </a:xfrm>
        </p:spPr>
        <p:txBody>
          <a:bodyPr/>
          <a:lstStyle/>
          <a:p>
            <a:pPr eaLnBrk="1" hangingPunct="1">
              <a:lnSpc>
                <a:spcPct val="120000"/>
              </a:lnSpc>
              <a:defRPr/>
            </a:pPr>
            <a:r>
              <a:rPr lang="en-US" altLang="ja-JP" sz="2000" dirty="0"/>
              <a:t>Collection</a:t>
            </a:r>
            <a:r>
              <a:rPr lang="en-US" altLang="ja-JP" sz="2000" b="1" dirty="0">
                <a:effectLst>
                  <a:outerShdw blurRad="38100" dist="38100" dir="2700000" algn="tl">
                    <a:srgbClr val="C0C0C0"/>
                  </a:outerShdw>
                </a:effectLst>
                <a:ea typeface="ＭＳ Ｐゴシック" pitchFamily="34" charset="-128"/>
              </a:rPr>
              <a:t> </a:t>
            </a:r>
            <a:r>
              <a:rPr lang="en-US" altLang="ja-JP" sz="2000" dirty="0"/>
              <a:t>of data: General guidance for gathering existing data </a:t>
            </a:r>
            <a:br>
              <a:rPr lang="en-US" altLang="ja-JP" sz="2000" dirty="0"/>
            </a:br>
            <a:r>
              <a:rPr lang="en-US" altLang="ja-JP" sz="2000" dirty="0"/>
              <a:t>– Important Steps</a:t>
            </a:r>
          </a:p>
        </p:txBody>
      </p:sp>
      <p:sp>
        <p:nvSpPr>
          <p:cNvPr id="9219" name="Rectangle 3"/>
          <p:cNvSpPr>
            <a:spLocks noGrp="1" noChangeArrowheads="1"/>
          </p:cNvSpPr>
          <p:nvPr>
            <p:ph type="body" idx="1"/>
          </p:nvPr>
        </p:nvSpPr>
        <p:spPr>
          <a:xfrm>
            <a:off x="684213" y="1268760"/>
            <a:ext cx="8174037" cy="4824413"/>
          </a:xfrm>
        </p:spPr>
        <p:txBody>
          <a:bodyPr/>
          <a:lstStyle/>
          <a:p>
            <a:pPr eaLnBrk="1" hangingPunct="1">
              <a:buFont typeface="Wingdings" panose="05000000000000000000" pitchFamily="2" charset="2"/>
              <a:buChar char="Ø"/>
            </a:pPr>
            <a:r>
              <a:rPr lang="en-US" altLang="ja-JP" b="1" dirty="0">
                <a:latin typeface="+mj-lt"/>
                <a:ea typeface="ＭＳ Ｐゴシック" pitchFamily="34" charset="-128"/>
              </a:rPr>
              <a:t>Begin with screening of available data</a:t>
            </a:r>
          </a:p>
          <a:p>
            <a:pPr marL="990600" lvl="1" indent="-533400" eaLnBrk="1" hangingPunct="1">
              <a:buFont typeface="Arial" panose="020B0604020202020204" pitchFamily="34" charset="0"/>
              <a:buChar char="•"/>
            </a:pPr>
            <a:r>
              <a:rPr lang="en-US" altLang="ja-JP" dirty="0">
                <a:latin typeface="+mj-lt"/>
                <a:ea typeface="ＭＳ Ｐゴシック" pitchFamily="34" charset="-128"/>
              </a:rPr>
              <a:t>Iterative process where details of available data are built up</a:t>
            </a:r>
          </a:p>
          <a:p>
            <a:pPr marL="990600" lvl="1" indent="-533400" eaLnBrk="1" hangingPunct="1">
              <a:buFont typeface="Arial" panose="020B0604020202020204" pitchFamily="34" charset="0"/>
              <a:buChar char="•"/>
            </a:pPr>
            <a:r>
              <a:rPr lang="en-US" altLang="ja-JP" dirty="0">
                <a:latin typeface="+mj-lt"/>
                <a:ea typeface="ＭＳ Ｐゴシック" pitchFamily="34" charset="-128"/>
              </a:rPr>
              <a:t>Slow and requires questioning until final judgment about usefulness of a data set for the inventory can be made e.g. consider the original intent for data source</a:t>
            </a:r>
          </a:p>
          <a:p>
            <a:pPr marL="990600" lvl="1" indent="-533400" eaLnBrk="1" hangingPunct="1">
              <a:buFont typeface="Wingdings" pitchFamily="2" charset="2"/>
              <a:buAutoNum type="arabicPeriod"/>
            </a:pPr>
            <a:endParaRPr lang="en-US" altLang="ja-JP" dirty="0">
              <a:latin typeface="+mj-lt"/>
              <a:ea typeface="ＭＳ Ｐゴシック" pitchFamily="34" charset="-128"/>
            </a:endParaRPr>
          </a:p>
          <a:p>
            <a:pPr>
              <a:buFont typeface="Wingdings" panose="05000000000000000000" pitchFamily="2" charset="2"/>
              <a:buChar char="Ø"/>
            </a:pPr>
            <a:r>
              <a:rPr lang="en-US" altLang="ja-JP" b="1" dirty="0">
                <a:latin typeface="+mj-lt"/>
                <a:ea typeface="ＭＳ Ｐゴシック" pitchFamily="34" charset="-128"/>
              </a:rPr>
              <a:t>Refining data requirements</a:t>
            </a:r>
          </a:p>
          <a:p>
            <a:pPr marL="990600" lvl="1" indent="-533400" eaLnBrk="1" hangingPunct="1">
              <a:buFont typeface="Arial" panose="020B0604020202020204" pitchFamily="34" charset="0"/>
              <a:buChar char="•"/>
            </a:pPr>
            <a:r>
              <a:rPr lang="en-US" altLang="ja-JP" dirty="0">
                <a:latin typeface="+mj-lt"/>
                <a:ea typeface="ＭＳ Ｐゴシック" pitchFamily="34" charset="-128"/>
              </a:rPr>
              <a:t>Formal specification and data request (i.e. knowing what to ask for, from whom, and when)</a:t>
            </a:r>
          </a:p>
          <a:p>
            <a:pPr marL="990600" lvl="1" indent="-533400" eaLnBrk="1" hangingPunct="1">
              <a:buFont typeface="Arial" panose="020B0604020202020204" pitchFamily="34" charset="0"/>
              <a:buChar char="•"/>
            </a:pPr>
            <a:r>
              <a:rPr lang="en-US" altLang="ja-JP" dirty="0">
                <a:latin typeface="+mj-lt"/>
                <a:ea typeface="ＭＳ Ｐゴシック" pitchFamily="34" charset="-128"/>
              </a:rPr>
              <a:t>Specifications include the following:</a:t>
            </a:r>
          </a:p>
        </p:txBody>
      </p:sp>
      <p:sp>
        <p:nvSpPr>
          <p:cNvPr id="4" name="Rectangle 3"/>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8</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43832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1049655"/>
          </a:xfrm>
        </p:spPr>
        <p:txBody>
          <a:bodyPr/>
          <a:lstStyle/>
          <a:p>
            <a:r>
              <a:rPr lang="en-GB" sz="2200" dirty="0"/>
              <a:t>Collection of data: Refining data requirements (specifications)…</a:t>
            </a:r>
          </a:p>
        </p:txBody>
      </p:sp>
      <p:grpSp>
        <p:nvGrpSpPr>
          <p:cNvPr id="4" name="Group 3"/>
          <p:cNvGrpSpPr/>
          <p:nvPr/>
        </p:nvGrpSpPr>
        <p:grpSpPr>
          <a:xfrm>
            <a:off x="208344" y="1237658"/>
            <a:ext cx="8681136" cy="4765926"/>
            <a:chOff x="139336" y="1237658"/>
            <a:chExt cx="8681136" cy="4765926"/>
          </a:xfrm>
        </p:grpSpPr>
        <p:sp>
          <p:nvSpPr>
            <p:cNvPr id="8" name="Freeform 7"/>
            <p:cNvSpPr/>
            <p:nvPr/>
          </p:nvSpPr>
          <p:spPr>
            <a:xfrm>
              <a:off x="1009335" y="1237658"/>
              <a:ext cx="7803653" cy="1388678"/>
            </a:xfrm>
            <a:custGeom>
              <a:avLst/>
              <a:gdLst>
                <a:gd name="connsiteX0" fmla="*/ 231451 w 1388677"/>
                <a:gd name="connsiteY0" fmla="*/ 0 h 8039632"/>
                <a:gd name="connsiteX1" fmla="*/ 1157226 w 1388677"/>
                <a:gd name="connsiteY1" fmla="*/ 0 h 8039632"/>
                <a:gd name="connsiteX2" fmla="*/ 1388677 w 1388677"/>
                <a:gd name="connsiteY2" fmla="*/ 231451 h 8039632"/>
                <a:gd name="connsiteX3" fmla="*/ 1388677 w 1388677"/>
                <a:gd name="connsiteY3" fmla="*/ 8039632 h 8039632"/>
                <a:gd name="connsiteX4" fmla="*/ 1388677 w 1388677"/>
                <a:gd name="connsiteY4" fmla="*/ 8039632 h 8039632"/>
                <a:gd name="connsiteX5" fmla="*/ 0 w 1388677"/>
                <a:gd name="connsiteY5" fmla="*/ 8039632 h 8039632"/>
                <a:gd name="connsiteX6" fmla="*/ 0 w 1388677"/>
                <a:gd name="connsiteY6" fmla="*/ 8039632 h 8039632"/>
                <a:gd name="connsiteX7" fmla="*/ 0 w 1388677"/>
                <a:gd name="connsiteY7" fmla="*/ 231451 h 8039632"/>
                <a:gd name="connsiteX8" fmla="*/ 231451 w 1388677"/>
                <a:gd name="connsiteY8" fmla="*/ 0 h 80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77" h="8039632">
                  <a:moveTo>
                    <a:pt x="1388677" y="1339969"/>
                  </a:moveTo>
                  <a:lnTo>
                    <a:pt x="1388677" y="6699663"/>
                  </a:lnTo>
                  <a:cubicBezTo>
                    <a:pt x="1388677" y="7439707"/>
                    <a:pt x="1370778" y="8039629"/>
                    <a:pt x="1348699" y="8039629"/>
                  </a:cubicBezTo>
                  <a:lnTo>
                    <a:pt x="0" y="8039629"/>
                  </a:lnTo>
                  <a:lnTo>
                    <a:pt x="0" y="8039629"/>
                  </a:lnTo>
                  <a:lnTo>
                    <a:pt x="0" y="3"/>
                  </a:lnTo>
                  <a:lnTo>
                    <a:pt x="0" y="3"/>
                  </a:lnTo>
                  <a:lnTo>
                    <a:pt x="1348699" y="3"/>
                  </a:lnTo>
                  <a:cubicBezTo>
                    <a:pt x="1370778" y="3"/>
                    <a:pt x="1388677" y="599925"/>
                    <a:pt x="1388677" y="1339969"/>
                  </a:cubicBezTo>
                  <a:close/>
                </a:path>
              </a:pathLst>
            </a:custGeom>
            <a:solidFill>
              <a:schemeClr val="bg1">
                <a:lumMod val="95000"/>
                <a:alpha val="90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47651" tIns="191615" rIns="315440" bIns="191616"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Definition of the data set (e.g., time series, sectors and sub-sector detail, national coverage, requirements for uncertainty data, emission factors and/or activity data units),</a:t>
              </a:r>
            </a:p>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Definition of the format (e.g., spreadsheet) and structure (e.g., what different tables are needed and their structure) of the data set</a:t>
              </a:r>
            </a:p>
          </p:txBody>
        </p:sp>
        <p:sp>
          <p:nvSpPr>
            <p:cNvPr id="9" name="Freeform 8"/>
            <p:cNvSpPr/>
            <p:nvPr/>
          </p:nvSpPr>
          <p:spPr>
            <a:xfrm>
              <a:off x="171926" y="1237659"/>
              <a:ext cx="758814" cy="1388678"/>
            </a:xfrm>
            <a:custGeom>
              <a:avLst/>
              <a:gdLst>
                <a:gd name="connsiteX0" fmla="*/ 0 w 758814"/>
                <a:gd name="connsiteY0" fmla="*/ 126472 h 1735847"/>
                <a:gd name="connsiteX1" fmla="*/ 126472 w 758814"/>
                <a:gd name="connsiteY1" fmla="*/ 0 h 1735847"/>
                <a:gd name="connsiteX2" fmla="*/ 632342 w 758814"/>
                <a:gd name="connsiteY2" fmla="*/ 0 h 1735847"/>
                <a:gd name="connsiteX3" fmla="*/ 758814 w 758814"/>
                <a:gd name="connsiteY3" fmla="*/ 126472 h 1735847"/>
                <a:gd name="connsiteX4" fmla="*/ 758814 w 758814"/>
                <a:gd name="connsiteY4" fmla="*/ 1609375 h 1735847"/>
                <a:gd name="connsiteX5" fmla="*/ 632342 w 758814"/>
                <a:gd name="connsiteY5" fmla="*/ 1735847 h 1735847"/>
                <a:gd name="connsiteX6" fmla="*/ 126472 w 758814"/>
                <a:gd name="connsiteY6" fmla="*/ 1735847 h 1735847"/>
                <a:gd name="connsiteX7" fmla="*/ 0 w 758814"/>
                <a:gd name="connsiteY7" fmla="*/ 1609375 h 1735847"/>
                <a:gd name="connsiteX8" fmla="*/ 0 w 758814"/>
                <a:gd name="connsiteY8" fmla="*/ 126472 h 173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814" h="1735847">
                  <a:moveTo>
                    <a:pt x="0" y="126472"/>
                  </a:moveTo>
                  <a:cubicBezTo>
                    <a:pt x="0" y="56623"/>
                    <a:pt x="56623" y="0"/>
                    <a:pt x="126472" y="0"/>
                  </a:cubicBezTo>
                  <a:lnTo>
                    <a:pt x="632342" y="0"/>
                  </a:lnTo>
                  <a:cubicBezTo>
                    <a:pt x="702191" y="0"/>
                    <a:pt x="758814" y="56623"/>
                    <a:pt x="758814" y="126472"/>
                  </a:cubicBezTo>
                  <a:lnTo>
                    <a:pt x="758814" y="1609375"/>
                  </a:lnTo>
                  <a:cubicBezTo>
                    <a:pt x="758814" y="1679224"/>
                    <a:pt x="702191" y="1735847"/>
                    <a:pt x="632342" y="1735847"/>
                  </a:cubicBezTo>
                  <a:lnTo>
                    <a:pt x="126472" y="1735847"/>
                  </a:lnTo>
                  <a:cubicBezTo>
                    <a:pt x="56623" y="1735847"/>
                    <a:pt x="0" y="1679224"/>
                    <a:pt x="0" y="1609375"/>
                  </a:cubicBezTo>
                  <a:lnTo>
                    <a:pt x="0" y="126472"/>
                  </a:lnTo>
                  <a:close/>
                </a:path>
              </a:pathLst>
            </a:custGeom>
            <a:solidFill>
              <a:schemeClr val="tx2">
                <a:lumMod val="40000"/>
                <a:lumOff val="60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5622" tIns="71332" rIns="105622" bIns="71332" numCol="1" spcCol="1270" anchor="ctr" anchorCtr="0">
              <a:noAutofit/>
            </a:bodyPr>
            <a:lstStyle/>
            <a:p>
              <a:pPr lvl="0" algn="ctr" defTabSz="800100">
                <a:lnSpc>
                  <a:spcPct val="90000"/>
                </a:lnSpc>
                <a:spcBef>
                  <a:spcPct val="0"/>
                </a:spcBef>
                <a:spcAft>
                  <a:spcPct val="35000"/>
                </a:spcAft>
              </a:pPr>
              <a:r>
                <a:rPr lang="en-GB" sz="1800" kern="1200" dirty="0">
                  <a:solidFill>
                    <a:schemeClr val="tx2"/>
                  </a:solidFill>
                  <a:latin typeface="+mj-lt"/>
                  <a:ea typeface="+mn-ea"/>
                  <a:cs typeface="+mn-cs"/>
                </a:rPr>
                <a:t>Part:1</a:t>
              </a:r>
            </a:p>
          </p:txBody>
        </p:sp>
        <p:sp>
          <p:nvSpPr>
            <p:cNvPr id="10" name="Freeform 9"/>
            <p:cNvSpPr/>
            <p:nvPr/>
          </p:nvSpPr>
          <p:spPr>
            <a:xfrm>
              <a:off x="1001529" y="2780928"/>
              <a:ext cx="7818943" cy="1735847"/>
            </a:xfrm>
            <a:custGeom>
              <a:avLst/>
              <a:gdLst>
                <a:gd name="connsiteX0" fmla="*/ 250351 w 1502077"/>
                <a:gd name="connsiteY0" fmla="*/ 0 h 8055385"/>
                <a:gd name="connsiteX1" fmla="*/ 1251726 w 1502077"/>
                <a:gd name="connsiteY1" fmla="*/ 0 h 8055385"/>
                <a:gd name="connsiteX2" fmla="*/ 1502077 w 1502077"/>
                <a:gd name="connsiteY2" fmla="*/ 250351 h 8055385"/>
                <a:gd name="connsiteX3" fmla="*/ 1502077 w 1502077"/>
                <a:gd name="connsiteY3" fmla="*/ 8055385 h 8055385"/>
                <a:gd name="connsiteX4" fmla="*/ 1502077 w 1502077"/>
                <a:gd name="connsiteY4" fmla="*/ 8055385 h 8055385"/>
                <a:gd name="connsiteX5" fmla="*/ 0 w 1502077"/>
                <a:gd name="connsiteY5" fmla="*/ 8055385 h 8055385"/>
                <a:gd name="connsiteX6" fmla="*/ 0 w 1502077"/>
                <a:gd name="connsiteY6" fmla="*/ 8055385 h 8055385"/>
                <a:gd name="connsiteX7" fmla="*/ 0 w 1502077"/>
                <a:gd name="connsiteY7" fmla="*/ 250351 h 8055385"/>
                <a:gd name="connsiteX8" fmla="*/ 250351 w 1502077"/>
                <a:gd name="connsiteY8" fmla="*/ 0 h 805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077" h="8055385">
                  <a:moveTo>
                    <a:pt x="1502077" y="1342590"/>
                  </a:moveTo>
                  <a:lnTo>
                    <a:pt x="1502077" y="6712795"/>
                  </a:lnTo>
                  <a:cubicBezTo>
                    <a:pt x="1502077" y="7454287"/>
                    <a:pt x="1481176" y="8055385"/>
                    <a:pt x="1455394" y="8055385"/>
                  </a:cubicBezTo>
                  <a:lnTo>
                    <a:pt x="0" y="8055385"/>
                  </a:lnTo>
                  <a:lnTo>
                    <a:pt x="0" y="8055385"/>
                  </a:lnTo>
                  <a:lnTo>
                    <a:pt x="0" y="0"/>
                  </a:lnTo>
                  <a:lnTo>
                    <a:pt x="0" y="0"/>
                  </a:lnTo>
                  <a:lnTo>
                    <a:pt x="1455394" y="0"/>
                  </a:lnTo>
                  <a:cubicBezTo>
                    <a:pt x="1481176" y="0"/>
                    <a:pt x="1502077" y="601098"/>
                    <a:pt x="1502077" y="1342590"/>
                  </a:cubicBezTo>
                  <a:close/>
                </a:path>
              </a:pathLst>
            </a:custGeom>
            <a:solidFill>
              <a:schemeClr val="bg1">
                <a:lumMod val="95000"/>
                <a:alpha val="90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47651" tIns="197149" rIns="320974" bIns="197151"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Description of any assumptions made regarding national coverage, the sectors included, representative year, technology/management level, and emission factors or uncertainty parameters</a:t>
              </a:r>
            </a:p>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Identification of the routines and timescales for data collection activities (e.g., how often is the data set updated and what elements are updated),</a:t>
              </a:r>
            </a:p>
          </p:txBody>
        </p:sp>
        <p:sp>
          <p:nvSpPr>
            <p:cNvPr id="11" name="Freeform 10"/>
            <p:cNvSpPr/>
            <p:nvPr/>
          </p:nvSpPr>
          <p:spPr>
            <a:xfrm>
              <a:off x="139336" y="2780928"/>
              <a:ext cx="796378" cy="1735847"/>
            </a:xfrm>
            <a:custGeom>
              <a:avLst/>
              <a:gdLst>
                <a:gd name="connsiteX0" fmla="*/ 0 w 796378"/>
                <a:gd name="connsiteY0" fmla="*/ 132732 h 1735847"/>
                <a:gd name="connsiteX1" fmla="*/ 132732 w 796378"/>
                <a:gd name="connsiteY1" fmla="*/ 0 h 1735847"/>
                <a:gd name="connsiteX2" fmla="*/ 663646 w 796378"/>
                <a:gd name="connsiteY2" fmla="*/ 0 h 1735847"/>
                <a:gd name="connsiteX3" fmla="*/ 796378 w 796378"/>
                <a:gd name="connsiteY3" fmla="*/ 132732 h 1735847"/>
                <a:gd name="connsiteX4" fmla="*/ 796378 w 796378"/>
                <a:gd name="connsiteY4" fmla="*/ 1603115 h 1735847"/>
                <a:gd name="connsiteX5" fmla="*/ 663646 w 796378"/>
                <a:gd name="connsiteY5" fmla="*/ 1735847 h 1735847"/>
                <a:gd name="connsiteX6" fmla="*/ 132732 w 796378"/>
                <a:gd name="connsiteY6" fmla="*/ 1735847 h 1735847"/>
                <a:gd name="connsiteX7" fmla="*/ 0 w 796378"/>
                <a:gd name="connsiteY7" fmla="*/ 1603115 h 1735847"/>
                <a:gd name="connsiteX8" fmla="*/ 0 w 796378"/>
                <a:gd name="connsiteY8" fmla="*/ 132732 h 173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78" h="1735847">
                  <a:moveTo>
                    <a:pt x="0" y="132732"/>
                  </a:moveTo>
                  <a:cubicBezTo>
                    <a:pt x="0" y="59426"/>
                    <a:pt x="59426" y="0"/>
                    <a:pt x="132732" y="0"/>
                  </a:cubicBezTo>
                  <a:lnTo>
                    <a:pt x="663646" y="0"/>
                  </a:lnTo>
                  <a:cubicBezTo>
                    <a:pt x="736952" y="0"/>
                    <a:pt x="796378" y="59426"/>
                    <a:pt x="796378" y="132732"/>
                  </a:cubicBezTo>
                  <a:lnTo>
                    <a:pt x="796378" y="1603115"/>
                  </a:lnTo>
                  <a:cubicBezTo>
                    <a:pt x="796378" y="1676421"/>
                    <a:pt x="736952" y="1735847"/>
                    <a:pt x="663646" y="1735847"/>
                  </a:cubicBezTo>
                  <a:lnTo>
                    <a:pt x="132732" y="1735847"/>
                  </a:lnTo>
                  <a:cubicBezTo>
                    <a:pt x="59426" y="1735847"/>
                    <a:pt x="0" y="1676421"/>
                    <a:pt x="0" y="1603115"/>
                  </a:cubicBezTo>
                  <a:lnTo>
                    <a:pt x="0" y="132732"/>
                  </a:lnTo>
                  <a:close/>
                </a:path>
              </a:pathLst>
            </a:custGeom>
            <a:solidFill>
              <a:schemeClr val="tx2">
                <a:lumMod val="40000"/>
                <a:lumOff val="60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7456" tIns="73166" rIns="107456" bIns="73166" numCol="1" spcCol="1270" anchor="ctr" anchorCtr="0">
              <a:noAutofit/>
            </a:bodyPr>
            <a:lstStyle/>
            <a:p>
              <a:pPr lvl="0" algn="ctr" defTabSz="800100">
                <a:lnSpc>
                  <a:spcPct val="90000"/>
                </a:lnSpc>
                <a:spcBef>
                  <a:spcPct val="0"/>
                </a:spcBef>
                <a:spcAft>
                  <a:spcPct val="35000"/>
                </a:spcAft>
              </a:pPr>
              <a:r>
                <a:rPr lang="en-GB" sz="1800" kern="1200" dirty="0">
                  <a:solidFill>
                    <a:schemeClr val="tx2"/>
                  </a:solidFill>
                  <a:latin typeface="+mj-lt"/>
                  <a:ea typeface="+mn-ea"/>
                  <a:cs typeface="+mn-cs"/>
                </a:rPr>
                <a:t>Part:2</a:t>
              </a:r>
            </a:p>
          </p:txBody>
        </p:sp>
        <p:sp>
          <p:nvSpPr>
            <p:cNvPr id="12" name="Freeform 11"/>
            <p:cNvSpPr/>
            <p:nvPr/>
          </p:nvSpPr>
          <p:spPr>
            <a:xfrm>
              <a:off x="1014023" y="4653136"/>
              <a:ext cx="7798965" cy="1350448"/>
            </a:xfrm>
            <a:custGeom>
              <a:avLst/>
              <a:gdLst>
                <a:gd name="connsiteX0" fmla="*/ 225079 w 1350447"/>
                <a:gd name="connsiteY0" fmla="*/ 0 h 7940033"/>
                <a:gd name="connsiteX1" fmla="*/ 1125368 w 1350447"/>
                <a:gd name="connsiteY1" fmla="*/ 0 h 7940033"/>
                <a:gd name="connsiteX2" fmla="*/ 1350447 w 1350447"/>
                <a:gd name="connsiteY2" fmla="*/ 225079 h 7940033"/>
                <a:gd name="connsiteX3" fmla="*/ 1350447 w 1350447"/>
                <a:gd name="connsiteY3" fmla="*/ 7940033 h 7940033"/>
                <a:gd name="connsiteX4" fmla="*/ 1350447 w 1350447"/>
                <a:gd name="connsiteY4" fmla="*/ 7940033 h 7940033"/>
                <a:gd name="connsiteX5" fmla="*/ 0 w 1350447"/>
                <a:gd name="connsiteY5" fmla="*/ 7940033 h 7940033"/>
                <a:gd name="connsiteX6" fmla="*/ 0 w 1350447"/>
                <a:gd name="connsiteY6" fmla="*/ 7940033 h 7940033"/>
                <a:gd name="connsiteX7" fmla="*/ 0 w 1350447"/>
                <a:gd name="connsiteY7" fmla="*/ 225079 h 7940033"/>
                <a:gd name="connsiteX8" fmla="*/ 225079 w 1350447"/>
                <a:gd name="connsiteY8" fmla="*/ 0 h 79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447" h="7940033">
                  <a:moveTo>
                    <a:pt x="1350447" y="1323365"/>
                  </a:moveTo>
                  <a:lnTo>
                    <a:pt x="1350447" y="6616668"/>
                  </a:lnTo>
                  <a:cubicBezTo>
                    <a:pt x="1350447" y="7347544"/>
                    <a:pt x="1333308" y="7940033"/>
                    <a:pt x="1312165" y="7940033"/>
                  </a:cubicBezTo>
                  <a:lnTo>
                    <a:pt x="0" y="7940033"/>
                  </a:lnTo>
                  <a:lnTo>
                    <a:pt x="0" y="7940033"/>
                  </a:lnTo>
                  <a:lnTo>
                    <a:pt x="0" y="0"/>
                  </a:lnTo>
                  <a:lnTo>
                    <a:pt x="0" y="0"/>
                  </a:lnTo>
                  <a:lnTo>
                    <a:pt x="1312165" y="0"/>
                  </a:lnTo>
                  <a:cubicBezTo>
                    <a:pt x="1333308" y="0"/>
                    <a:pt x="1350447" y="592489"/>
                    <a:pt x="1350447" y="1323365"/>
                  </a:cubicBezTo>
                  <a:close/>
                </a:path>
              </a:pathLst>
            </a:custGeom>
            <a:solidFill>
              <a:schemeClr val="bg1">
                <a:lumMod val="95000"/>
                <a:alpha val="90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47651" tIns="189748" rIns="313572" bIns="189749"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Reference to documentation and QA/QC procedures,</a:t>
              </a:r>
            </a:p>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Contact name and organisation,</a:t>
              </a:r>
            </a:p>
            <a:p>
              <a:pPr marL="171450" lvl="1" indent="-171450" algn="l" defTabSz="800100">
                <a:lnSpc>
                  <a:spcPct val="90000"/>
                </a:lnSpc>
                <a:spcBef>
                  <a:spcPct val="0"/>
                </a:spcBef>
                <a:spcAft>
                  <a:spcPct val="15000"/>
                </a:spcAft>
                <a:buChar char="••"/>
              </a:pPr>
              <a:r>
                <a:rPr lang="en-GB" sz="1800" kern="1200" dirty="0">
                  <a:solidFill>
                    <a:schemeClr val="tx2"/>
                  </a:solidFill>
                  <a:latin typeface="+mj-lt"/>
                  <a:ea typeface="+mn-ea"/>
                  <a:cs typeface="+mn-cs"/>
                </a:rPr>
                <a:t>Date of availability</a:t>
              </a:r>
            </a:p>
          </p:txBody>
        </p:sp>
        <p:sp>
          <p:nvSpPr>
            <p:cNvPr id="13" name="Freeform 12"/>
            <p:cNvSpPr/>
            <p:nvPr/>
          </p:nvSpPr>
          <p:spPr>
            <a:xfrm>
              <a:off x="171926" y="4653136"/>
              <a:ext cx="761832" cy="1350448"/>
            </a:xfrm>
            <a:custGeom>
              <a:avLst/>
              <a:gdLst>
                <a:gd name="connsiteX0" fmla="*/ 0 w 761832"/>
                <a:gd name="connsiteY0" fmla="*/ 126975 h 1735847"/>
                <a:gd name="connsiteX1" fmla="*/ 126975 w 761832"/>
                <a:gd name="connsiteY1" fmla="*/ 0 h 1735847"/>
                <a:gd name="connsiteX2" fmla="*/ 634857 w 761832"/>
                <a:gd name="connsiteY2" fmla="*/ 0 h 1735847"/>
                <a:gd name="connsiteX3" fmla="*/ 761832 w 761832"/>
                <a:gd name="connsiteY3" fmla="*/ 126975 h 1735847"/>
                <a:gd name="connsiteX4" fmla="*/ 761832 w 761832"/>
                <a:gd name="connsiteY4" fmla="*/ 1608872 h 1735847"/>
                <a:gd name="connsiteX5" fmla="*/ 634857 w 761832"/>
                <a:gd name="connsiteY5" fmla="*/ 1735847 h 1735847"/>
                <a:gd name="connsiteX6" fmla="*/ 126975 w 761832"/>
                <a:gd name="connsiteY6" fmla="*/ 1735847 h 1735847"/>
                <a:gd name="connsiteX7" fmla="*/ 0 w 761832"/>
                <a:gd name="connsiteY7" fmla="*/ 1608872 h 1735847"/>
                <a:gd name="connsiteX8" fmla="*/ 0 w 761832"/>
                <a:gd name="connsiteY8" fmla="*/ 126975 h 173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832" h="1735847">
                  <a:moveTo>
                    <a:pt x="0" y="126975"/>
                  </a:moveTo>
                  <a:cubicBezTo>
                    <a:pt x="0" y="56849"/>
                    <a:pt x="56849" y="0"/>
                    <a:pt x="126975" y="0"/>
                  </a:cubicBezTo>
                  <a:lnTo>
                    <a:pt x="634857" y="0"/>
                  </a:lnTo>
                  <a:cubicBezTo>
                    <a:pt x="704983" y="0"/>
                    <a:pt x="761832" y="56849"/>
                    <a:pt x="761832" y="126975"/>
                  </a:cubicBezTo>
                  <a:lnTo>
                    <a:pt x="761832" y="1608872"/>
                  </a:lnTo>
                  <a:cubicBezTo>
                    <a:pt x="761832" y="1678998"/>
                    <a:pt x="704983" y="1735847"/>
                    <a:pt x="634857" y="1735847"/>
                  </a:cubicBezTo>
                  <a:lnTo>
                    <a:pt x="126975" y="1735847"/>
                  </a:lnTo>
                  <a:cubicBezTo>
                    <a:pt x="56849" y="1735847"/>
                    <a:pt x="0" y="1678998"/>
                    <a:pt x="0" y="1608872"/>
                  </a:cubicBezTo>
                  <a:lnTo>
                    <a:pt x="0" y="126975"/>
                  </a:lnTo>
                  <a:close/>
                </a:path>
              </a:pathLst>
            </a:custGeom>
            <a:solidFill>
              <a:schemeClr val="tx2">
                <a:lumMod val="40000"/>
                <a:lumOff val="60000"/>
              </a:schemeClr>
            </a:solidFill>
            <a:ln w="42500" cap="flat" cmpd="sng" algn="ctr">
              <a:solidFill>
                <a:schemeClr val="tx2">
                  <a:lumMod val="7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5770" tIns="71480" rIns="105770" bIns="71480" numCol="1" spcCol="1270" anchor="ctr" anchorCtr="0">
              <a:noAutofit/>
            </a:bodyPr>
            <a:lstStyle/>
            <a:p>
              <a:pPr lvl="0" algn="ctr" defTabSz="800100">
                <a:lnSpc>
                  <a:spcPct val="90000"/>
                </a:lnSpc>
                <a:spcBef>
                  <a:spcPct val="0"/>
                </a:spcBef>
                <a:spcAft>
                  <a:spcPct val="35000"/>
                </a:spcAft>
              </a:pPr>
              <a:r>
                <a:rPr lang="en-GB" sz="1800" kern="1200" dirty="0">
                  <a:solidFill>
                    <a:schemeClr val="tx2"/>
                  </a:solidFill>
                  <a:latin typeface="+mj-lt"/>
                  <a:ea typeface="+mn-ea"/>
                  <a:cs typeface="+mn-cs"/>
                </a:rPr>
                <a:t>Part:3</a:t>
              </a:r>
            </a:p>
          </p:txBody>
        </p:sp>
      </p:grpSp>
      <p:sp>
        <p:nvSpPr>
          <p:cNvPr id="14" name="Rectangle 13"/>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9</a:t>
            </a:fld>
            <a:endParaRPr lang="en-US" dirty="0"/>
          </a:p>
        </p:txBody>
      </p:sp>
      <p:sp>
        <p:nvSpPr>
          <p:cNvPr id="1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027431527"/>
      </p:ext>
    </p:extLst>
  </p:cSld>
  <p:clrMapOvr>
    <a:masterClrMapping/>
  </p:clrMapOvr>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Occasion xmlns="fd44d591-518f-414d-9c58-168d47e8a02c">22</Occasion>
    <Doc_x0020_type xmlns="fd44d591-518f-414d-9c58-168d47e8a02c">Presentation</Doc_x0020_type>
    <_dlc_DocId xmlns="fd44d591-518f-414d-9c58-168d47e8a02c">XPNSPWEK3DPS-467863604-206</_dlc_DocId>
    <_dlc_DocIdUrl xmlns="fd44d591-518f-414d-9c58-168d47e8a02c">
      <Url>https://process.unfccc.int/sites/CGE/_layouts/DocIdRedir.aspx?ID=XPNSPWEK3DPS-467863604-206</Url>
      <Description>XPNSPWEK3DPS-467863604-206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30F70CB2BEB3E4B9239167C339B484B" ma:contentTypeVersion="2" ma:contentTypeDescription="Create a new document." ma:contentTypeScope="" ma:versionID="cd49b3c25af256f9b0e84d1ff9f5658c">
  <xsd:schema xmlns:xsd="http://www.w3.org/2001/XMLSchema" xmlns:xs="http://www.w3.org/2001/XMLSchema" xmlns:p="http://schemas.microsoft.com/office/2006/metadata/properties" xmlns:ns2="fd44d591-518f-414d-9c58-168d47e8a02c" targetNamespace="http://schemas.microsoft.com/office/2006/metadata/properties" ma:root="true" ma:fieldsID="e4a07d9ff8b6a9e3d9f8ddec7f9a7c95" ns2:_="">
    <xsd:import namespace="fd44d591-518f-414d-9c58-168d47e8a02c"/>
    <xsd:element name="properties">
      <xsd:complexType>
        <xsd:sequence>
          <xsd:element name="documentManagement">
            <xsd:complexType>
              <xsd:all>
                <xsd:element ref="ns2:_dlc_DocId" minOccurs="0"/>
                <xsd:element ref="ns2:_dlc_DocIdUrl" minOccurs="0"/>
                <xsd:element ref="ns2:_dlc_DocIdPersistId" minOccurs="0"/>
                <xsd:element ref="ns2:Doc_x0020_type" minOccurs="0"/>
                <xsd:element ref="ns2:Occasion" minOccurs="0"/>
                <xsd:element ref="ns2:Occasion_x003a_Activity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4d591-518f-414d-9c58-168d47e8a0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_x0020_type" ma:index="11" nillable="true" ma:displayName="Doc type" ma:default="Minutes" ma:format="Dropdown" ma:internalName="Doc_x0020_type">
      <xsd:simpleType>
        <xsd:restriction base="dms:Choice">
          <xsd:enumeration value="Minutes"/>
          <xsd:enumeration value="Agenda"/>
          <xsd:enumeration value="Presentation"/>
          <xsd:enumeration value="Background documents"/>
          <xsd:enumeration value="Reference materials"/>
          <xsd:enumeration value="Other"/>
          <xsd:enumeration value="Training Presentation"/>
          <xsd:enumeration value="Training Handbook"/>
          <xsd:enumeration value="Document"/>
          <xsd:enumeration value="Archive"/>
        </xsd:restriction>
      </xsd:simpleType>
    </xsd:element>
    <xsd:element name="Occasion" ma:index="12" nillable="true" ma:displayName="Occasion" ma:list="{6e86d4ec-4cb6-4442-9968-65ae73616959}" ma:internalName="Occasion" ma:showField="Title" ma:web="fd44d591-518f-414d-9c58-168d47e8a02c">
      <xsd:simpleType>
        <xsd:restriction base="dms:Lookup"/>
      </xsd:simpleType>
    </xsd:element>
    <xsd:element name="Occasion_x003a_ActivityText" ma:index="13" nillable="true" ma:displayName="Occasion:ActivityText" ma:list="{6e86d4ec-4cb6-4442-9968-65ae73616959}" ma:internalName="Occasion_x003A_ActivityText" ma:readOnly="true" ma:showField="ActivityText" ma:web="fd44d591-518f-414d-9c58-168d47e8a02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C6508-A007-480A-A520-ACF091F1EAC8}">
  <ds:schemaRefs>
    <ds:schemaRef ds:uri="http://schemas.microsoft.com/sharepoint/events"/>
  </ds:schemaRefs>
</ds:datastoreItem>
</file>

<file path=customXml/itemProps2.xml><?xml version="1.0" encoding="utf-8"?>
<ds:datastoreItem xmlns:ds="http://schemas.openxmlformats.org/officeDocument/2006/customXml" ds:itemID="{9475DDA6-D4C9-471C-8AA0-4BA218E0709C}">
  <ds:schemaRefs>
    <ds:schemaRef ds:uri="http://schemas.microsoft.com/office/2006/metadata/properties"/>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infopath/2007/PartnerControls"/>
    <ds:schemaRef ds:uri="fd44d591-518f-414d-9c58-168d47e8a02c"/>
    <ds:schemaRef ds:uri="http://schemas.openxmlformats.org/package/2006/metadata/core-properties"/>
  </ds:schemaRefs>
</ds:datastoreItem>
</file>

<file path=customXml/itemProps3.xml><?xml version="1.0" encoding="utf-8"?>
<ds:datastoreItem xmlns:ds="http://schemas.openxmlformats.org/officeDocument/2006/customXml" ds:itemID="{15C5C234-62B3-4E60-9230-99D322ECE2BE}">
  <ds:schemaRefs>
    <ds:schemaRef ds:uri="http://schemas.microsoft.com/sharepoint/v3/contenttype/forms"/>
  </ds:schemaRefs>
</ds:datastoreItem>
</file>

<file path=customXml/itemProps4.xml><?xml version="1.0" encoding="utf-8"?>
<ds:datastoreItem xmlns:ds="http://schemas.openxmlformats.org/officeDocument/2006/customXml" ds:itemID="{7A7C1E2C-9EEA-41C5-9B62-7E34B2452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4d591-518f-414d-9c58-168d47e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3287</Words>
  <Application>Microsoft Office PowerPoint</Application>
  <PresentationFormat>On-screen Show (4:3)</PresentationFormat>
  <Paragraphs>389</Paragraphs>
  <Slides>30</Slides>
  <Notes>29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ＭＳ Ｐゴシック</vt:lpstr>
      <vt:lpstr>SimSun</vt:lpstr>
      <vt:lpstr>Arial</vt:lpstr>
      <vt:lpstr>Arial Narrow</vt:lpstr>
      <vt:lpstr>Calibri</vt:lpstr>
      <vt:lpstr>Times New Roman</vt:lpstr>
      <vt:lpstr>Wingdings</vt:lpstr>
      <vt:lpstr> UNFCCC PowerPoint</vt:lpstr>
      <vt:lpstr>UNFCCC quote</vt:lpstr>
      <vt:lpstr>UNFCCC_Master 70pt title</vt:lpstr>
      <vt:lpstr>      </vt:lpstr>
      <vt:lpstr>Foreword, Copyright and Disclaimer</vt:lpstr>
      <vt:lpstr>Outline</vt:lpstr>
      <vt:lpstr>Why are approaches to data collection important in GHG compilation process</vt:lpstr>
      <vt:lpstr>IPCC provide guidance on collection of existing national/international data and new data on EF, AD and uncertainty data collection- this covers:</vt:lpstr>
      <vt:lpstr>Data acquisition: Dealing with restricted data and confidentiality</vt:lpstr>
      <vt:lpstr>Gathering existing data: Possible sources of country-specific data</vt:lpstr>
      <vt:lpstr>Collection of data: General guidance for gathering existing data  – Important Steps</vt:lpstr>
      <vt:lpstr>Collection of data: Refining data requirements (specifications)…</vt:lpstr>
      <vt:lpstr>Collection of data: General guidance to gathering existing data  - National versus International data</vt:lpstr>
      <vt:lpstr>Collection of data: General guidance to gathering existing data- Surrogate data</vt:lpstr>
      <vt:lpstr>Collection of data: Generating new data</vt:lpstr>
      <vt:lpstr>Adapting data for inventory use</vt:lpstr>
      <vt:lpstr>Adapting data for inventory use -  examples of approaches</vt:lpstr>
      <vt:lpstr>Adapting data for inventory use</vt:lpstr>
      <vt:lpstr>Adapting data for inventory use</vt:lpstr>
      <vt:lpstr>Adapting data for inventory use</vt:lpstr>
      <vt:lpstr>How are EFs derived?</vt:lpstr>
      <vt:lpstr>How are EFs derived?</vt:lpstr>
      <vt:lpstr>PowerPoint Presentation</vt:lpstr>
      <vt:lpstr>How are EFs derived?</vt:lpstr>
      <vt:lpstr>How are EFs derived?</vt:lpstr>
      <vt:lpstr>How are Activity Data produced?</vt:lpstr>
      <vt:lpstr>How are Activity Data produced?</vt:lpstr>
      <vt:lpstr>How are Activity Data produced?</vt:lpstr>
      <vt:lpstr>How are Activity Data produced?</vt:lpstr>
      <vt:lpstr>  Why is Eliciting expert judgment important?  </vt:lpstr>
      <vt:lpstr>Eliciting expert judgment?</vt:lpstr>
      <vt:lpstr>Summary  of presentation – Key messages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2015-02-18T16:07:10Z</dcterms:created>
  <dcterms:modified xsi:type="dcterms:W3CDTF">2017-09-05T12:22:37Z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0x010100130F70CB2BEB3E4B9239167C339B484B</vt:lpwstr>
  </property>
  <property fmtid="{D5CDD505-2E9C-101B-9397-08002B2CF9AE}" pid="3" name="_dlc_DocIdItemGuid">
    <vt:lpwstr>2b89d9c0-d318-4973-bda5-ddd5acbcb17a</vt:lpwstr>
  </property>
</Properties>
</file>