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51" r:id="rId2"/>
    <p:sldMasterId id="2147483652" r:id="rId3"/>
  </p:sldMasterIdLst>
  <p:notesMasterIdLst>
    <p:notesMasterId r:id="rId15"/>
  </p:notesMasterIdLst>
  <p:handoutMasterIdLst>
    <p:handoutMasterId r:id="rId16"/>
  </p:handoutMasterIdLst>
  <p:sldIdLst>
    <p:sldId id="256" r:id="rId4"/>
    <p:sldId id="261" r:id="rId5"/>
    <p:sldId id="268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1" r:id="rId14"/>
  </p:sldIdLst>
  <p:sldSz cx="9144000" cy="6858000" type="screen4x3"/>
  <p:notesSz cx="6794500" cy="9906000"/>
  <p:defaultTextStyle>
    <a:defPPr>
      <a:defRPr lang="en-GB"/>
    </a:defPPr>
    <a:lvl1pPr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70AB"/>
    <a:srgbClr val="1960AB"/>
    <a:srgbClr val="4D4D4D"/>
    <a:srgbClr val="5F5F5F"/>
    <a:srgbClr val="777777"/>
    <a:srgbClr val="808080"/>
    <a:srgbClr val="FFFFFF"/>
    <a:srgbClr val="6C547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66" autoAdjust="0"/>
    <p:restoredTop sz="88174" autoAdjust="0"/>
  </p:normalViewPr>
  <p:slideViewPr>
    <p:cSldViewPr>
      <p:cViewPr varScale="1">
        <p:scale>
          <a:sx n="74" d="100"/>
          <a:sy n="74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3108" y="-102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2E35E9-9605-4452-B7C3-BD60F7164D60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A390FD0-2D1C-44AE-89CA-B6DBF782EF2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Technical Review (17 weeks)</a:t>
          </a:r>
          <a:endParaRPr lang="en-GB" dirty="0"/>
        </a:p>
      </dgm:t>
    </dgm:pt>
    <dgm:pt modelId="{69C1547D-66D6-4EAE-ABF3-EBE32282DD63}" type="parTrans" cxnId="{1B5FC210-82C9-44C5-9A8F-4D01D9EE7BA8}">
      <dgm:prSet/>
      <dgm:spPr/>
      <dgm:t>
        <a:bodyPr/>
        <a:lstStyle/>
        <a:p>
          <a:endParaRPr lang="en-GB"/>
        </a:p>
      </dgm:t>
    </dgm:pt>
    <dgm:pt modelId="{E75795C0-5226-483D-AF11-44B490B4E78B}" type="sibTrans" cxnId="{1B5FC210-82C9-44C5-9A8F-4D01D9EE7BA8}">
      <dgm:prSet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endParaRPr lang="en-GB"/>
        </a:p>
      </dgm:t>
    </dgm:pt>
    <dgm:pt modelId="{FD6E0814-301C-42D0-B724-90D25D2936BB}">
      <dgm:prSet phldrT="[Text]"/>
      <dgm:spPr>
        <a:ln>
          <a:solidFill>
            <a:schemeClr val="tx2"/>
          </a:solidFill>
        </a:ln>
      </dgm:spPr>
      <dgm:t>
        <a:bodyPr/>
        <a:lstStyle/>
        <a:p>
          <a:r>
            <a:rPr lang="en-US" dirty="0" smtClean="0"/>
            <a:t>[</a:t>
          </a:r>
          <a:r>
            <a:rPr lang="en-US" i="1" dirty="0" smtClean="0"/>
            <a:t>Preparation of review (4-8 weeks before RW)</a:t>
          </a:r>
          <a:r>
            <a:rPr lang="en-US" dirty="0" smtClean="0"/>
            <a:t>]</a:t>
          </a:r>
          <a:endParaRPr lang="en-GB" dirty="0"/>
        </a:p>
      </dgm:t>
    </dgm:pt>
    <dgm:pt modelId="{90072197-9518-4E42-AB3D-B996C1E5728F}" type="parTrans" cxnId="{8E04EC56-6473-45B4-BC85-6B8579D83E22}">
      <dgm:prSet/>
      <dgm:spPr/>
      <dgm:t>
        <a:bodyPr/>
        <a:lstStyle/>
        <a:p>
          <a:endParaRPr lang="en-GB"/>
        </a:p>
      </dgm:t>
    </dgm:pt>
    <dgm:pt modelId="{B95D97F0-B9F0-4170-A202-DD38842B17EF}" type="sibTrans" cxnId="{8E04EC56-6473-45B4-BC85-6B8579D83E22}">
      <dgm:prSet/>
      <dgm:spPr/>
      <dgm:t>
        <a:bodyPr/>
        <a:lstStyle/>
        <a:p>
          <a:endParaRPr lang="en-GB"/>
        </a:p>
      </dgm:t>
    </dgm:pt>
    <dgm:pt modelId="{49D0B134-F6EF-42F1-A71E-047DCEE0441E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Multilateral Assessment </a:t>
          </a:r>
          <a:br>
            <a:rPr lang="en-US" dirty="0" smtClean="0"/>
          </a:br>
          <a:r>
            <a:rPr lang="en-US" dirty="0" smtClean="0"/>
            <a:t>(14 weeks)</a:t>
          </a:r>
          <a:endParaRPr lang="en-GB" dirty="0"/>
        </a:p>
      </dgm:t>
    </dgm:pt>
    <dgm:pt modelId="{AE5E8A00-9F83-4C63-BD5C-666EA80AB536}" type="parTrans" cxnId="{01D1B014-5020-4764-8FD2-0C16B2C6C8A5}">
      <dgm:prSet/>
      <dgm:spPr/>
      <dgm:t>
        <a:bodyPr/>
        <a:lstStyle/>
        <a:p>
          <a:endParaRPr lang="en-GB"/>
        </a:p>
      </dgm:t>
    </dgm:pt>
    <dgm:pt modelId="{4C4AEB51-76ED-4088-B3AF-6A2CB04B8FD3}" type="sibTrans" cxnId="{01D1B014-5020-4764-8FD2-0C16B2C6C8A5}">
      <dgm:prSet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endParaRPr lang="en-GB"/>
        </a:p>
      </dgm:t>
    </dgm:pt>
    <dgm:pt modelId="{43E6A3F0-6D2D-4798-8752-1F78C42E15AF}">
      <dgm:prSet phldrT="[Text]"/>
      <dgm:spPr>
        <a:ln>
          <a:solidFill>
            <a:schemeClr val="tx2"/>
          </a:solidFill>
        </a:ln>
      </dgm:spPr>
      <dgm:t>
        <a:bodyPr/>
        <a:lstStyle/>
        <a:p>
          <a:r>
            <a:rPr lang="en-US" dirty="0" smtClean="0"/>
            <a:t>Preparation of MA (min.12 weeks before SBI)</a:t>
          </a:r>
          <a:endParaRPr lang="en-GB" dirty="0"/>
        </a:p>
      </dgm:t>
    </dgm:pt>
    <dgm:pt modelId="{12181740-F7AE-4353-A54C-E5004E1ED7EC}" type="parTrans" cxnId="{7F78EB37-73BC-460F-B193-F8740F34D34B}">
      <dgm:prSet/>
      <dgm:spPr/>
      <dgm:t>
        <a:bodyPr/>
        <a:lstStyle/>
        <a:p>
          <a:endParaRPr lang="en-GB"/>
        </a:p>
      </dgm:t>
    </dgm:pt>
    <dgm:pt modelId="{3969B637-AF90-4E26-96B1-AF4DC7D0341D}" type="sibTrans" cxnId="{7F78EB37-73BC-460F-B193-F8740F34D34B}">
      <dgm:prSet/>
      <dgm:spPr/>
      <dgm:t>
        <a:bodyPr/>
        <a:lstStyle/>
        <a:p>
          <a:endParaRPr lang="en-GB"/>
        </a:p>
      </dgm:t>
    </dgm:pt>
    <dgm:pt modelId="{A96F9422-1222-463A-B98D-B16D971C105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IAR Party Record (9 weeks after SBI)</a:t>
          </a:r>
          <a:endParaRPr lang="en-GB" dirty="0"/>
        </a:p>
      </dgm:t>
    </dgm:pt>
    <dgm:pt modelId="{D5460764-B454-4717-B826-0AB18DD22BB3}" type="parTrans" cxnId="{118AE07B-2BCB-4B45-B582-6A1A2381B9EB}">
      <dgm:prSet/>
      <dgm:spPr/>
      <dgm:t>
        <a:bodyPr/>
        <a:lstStyle/>
        <a:p>
          <a:endParaRPr lang="en-GB"/>
        </a:p>
      </dgm:t>
    </dgm:pt>
    <dgm:pt modelId="{ADAF0A1B-6AD4-4417-84F7-8FDAF5319AA9}" type="sibTrans" cxnId="{118AE07B-2BCB-4B45-B582-6A1A2381B9EB}">
      <dgm:prSet/>
      <dgm:spPr/>
      <dgm:t>
        <a:bodyPr/>
        <a:lstStyle/>
        <a:p>
          <a:endParaRPr lang="en-GB"/>
        </a:p>
      </dgm:t>
    </dgm:pt>
    <dgm:pt modelId="{45E74F63-FA95-472D-BDAC-F50FD2924CDA}">
      <dgm:prSet phldrT="[Text]"/>
      <dgm:spPr>
        <a:ln>
          <a:solidFill>
            <a:schemeClr val="tx2"/>
          </a:solidFill>
        </a:ln>
      </dgm:spPr>
      <dgm:t>
        <a:bodyPr/>
        <a:lstStyle/>
        <a:p>
          <a:r>
            <a:rPr lang="en-US" dirty="0" smtClean="0"/>
            <a:t>SBI summary report (9 weeks)</a:t>
          </a:r>
          <a:endParaRPr lang="en-GB" dirty="0"/>
        </a:p>
      </dgm:t>
    </dgm:pt>
    <dgm:pt modelId="{E9A65F0F-A74A-4126-8D0F-87FB72A9313A}" type="parTrans" cxnId="{7AFF9747-DA3F-4F80-B0A8-F7EC565A24E6}">
      <dgm:prSet/>
      <dgm:spPr/>
      <dgm:t>
        <a:bodyPr/>
        <a:lstStyle/>
        <a:p>
          <a:endParaRPr lang="en-GB"/>
        </a:p>
      </dgm:t>
    </dgm:pt>
    <dgm:pt modelId="{AAC58F40-09E3-4D66-823E-EEB2A38F102F}" type="sibTrans" cxnId="{7AFF9747-DA3F-4F80-B0A8-F7EC565A24E6}">
      <dgm:prSet/>
      <dgm:spPr/>
      <dgm:t>
        <a:bodyPr/>
        <a:lstStyle/>
        <a:p>
          <a:endParaRPr lang="en-GB"/>
        </a:p>
      </dgm:t>
    </dgm:pt>
    <dgm:pt modelId="{46595D95-0A49-4AD4-8BAC-3DEAF3E615C1}">
      <dgm:prSet phldrT="[Text]"/>
      <dgm:spPr>
        <a:ln>
          <a:solidFill>
            <a:schemeClr val="tx2"/>
          </a:solidFill>
        </a:ln>
      </dgm:spPr>
      <dgm:t>
        <a:bodyPr/>
        <a:lstStyle/>
        <a:p>
          <a:r>
            <a:rPr lang="en-US" dirty="0" smtClean="0"/>
            <a:t>Review week (1 week)</a:t>
          </a:r>
          <a:endParaRPr lang="en-GB" dirty="0"/>
        </a:p>
      </dgm:t>
    </dgm:pt>
    <dgm:pt modelId="{72CF2F80-65F8-4D1E-8DC3-85585357ACB2}" type="parTrans" cxnId="{7AE233D7-8F9F-4886-8BBB-A474895D7AC6}">
      <dgm:prSet/>
      <dgm:spPr/>
      <dgm:t>
        <a:bodyPr/>
        <a:lstStyle/>
        <a:p>
          <a:endParaRPr lang="en-GB"/>
        </a:p>
      </dgm:t>
    </dgm:pt>
    <dgm:pt modelId="{EA6AECF3-29C7-46AF-BD0C-D831CC298B76}" type="sibTrans" cxnId="{7AE233D7-8F9F-4886-8BBB-A474895D7AC6}">
      <dgm:prSet/>
      <dgm:spPr/>
      <dgm:t>
        <a:bodyPr/>
        <a:lstStyle/>
        <a:p>
          <a:endParaRPr lang="en-GB"/>
        </a:p>
      </dgm:t>
    </dgm:pt>
    <dgm:pt modelId="{194D8328-5662-4427-8C80-9593E7F7DD1A}">
      <dgm:prSet phldrT="[Text]"/>
      <dgm:spPr>
        <a:ln>
          <a:solidFill>
            <a:schemeClr val="tx2"/>
          </a:solidFill>
        </a:ln>
      </dgm:spPr>
      <dgm:t>
        <a:bodyPr/>
        <a:lstStyle/>
        <a:p>
          <a:r>
            <a:rPr lang="en-US" dirty="0" smtClean="0"/>
            <a:t>Finalizing review report (16 weeks after review week)</a:t>
          </a:r>
          <a:endParaRPr lang="en-GB" dirty="0"/>
        </a:p>
      </dgm:t>
    </dgm:pt>
    <dgm:pt modelId="{D995CC57-E804-4CC9-B004-7DE7A59EAC5E}" type="parTrans" cxnId="{C52EFDB6-8300-4843-A384-CDBE4E807EA6}">
      <dgm:prSet/>
      <dgm:spPr/>
      <dgm:t>
        <a:bodyPr/>
        <a:lstStyle/>
        <a:p>
          <a:endParaRPr lang="en-GB"/>
        </a:p>
      </dgm:t>
    </dgm:pt>
    <dgm:pt modelId="{103EBA1F-BB17-47C5-AB08-C2609A4F208D}" type="sibTrans" cxnId="{C52EFDB6-8300-4843-A384-CDBE4E807EA6}">
      <dgm:prSet/>
      <dgm:spPr/>
      <dgm:t>
        <a:bodyPr/>
        <a:lstStyle/>
        <a:p>
          <a:endParaRPr lang="en-GB"/>
        </a:p>
      </dgm:t>
    </dgm:pt>
    <dgm:pt modelId="{C195D447-E0FD-4418-9088-752C5A29E986}">
      <dgm:prSet phldrT="[Text]"/>
      <dgm:spPr>
        <a:ln>
          <a:solidFill>
            <a:schemeClr val="tx2"/>
          </a:solidFill>
        </a:ln>
      </dgm:spPr>
      <dgm:t>
        <a:bodyPr/>
        <a:lstStyle/>
        <a:p>
          <a:r>
            <a:rPr lang="en-US" dirty="0" smtClean="0"/>
            <a:t>Questions by Parties </a:t>
          </a:r>
          <a:br>
            <a:rPr lang="en-US" dirty="0" smtClean="0"/>
          </a:br>
          <a:r>
            <a:rPr lang="en-US" dirty="0" smtClean="0"/>
            <a:t>(min. 4 weeks)</a:t>
          </a:r>
          <a:endParaRPr lang="en-GB" dirty="0"/>
        </a:p>
      </dgm:t>
    </dgm:pt>
    <dgm:pt modelId="{950023F7-6DD5-4605-BA66-19CB9BBA6F94}" type="parTrans" cxnId="{351AF906-9B29-496C-B9AB-5217192C0472}">
      <dgm:prSet/>
      <dgm:spPr/>
      <dgm:t>
        <a:bodyPr/>
        <a:lstStyle/>
        <a:p>
          <a:endParaRPr lang="en-GB"/>
        </a:p>
      </dgm:t>
    </dgm:pt>
    <dgm:pt modelId="{48339EFC-1141-4E07-A7C3-9024442D8A12}" type="sibTrans" cxnId="{351AF906-9B29-496C-B9AB-5217192C0472}">
      <dgm:prSet/>
      <dgm:spPr/>
      <dgm:t>
        <a:bodyPr/>
        <a:lstStyle/>
        <a:p>
          <a:endParaRPr lang="en-GB"/>
        </a:p>
      </dgm:t>
    </dgm:pt>
    <dgm:pt modelId="{2EE8AE27-E091-4A08-B1FB-25A683560429}">
      <dgm:prSet phldrT="[Text]"/>
      <dgm:spPr>
        <a:ln>
          <a:solidFill>
            <a:schemeClr val="tx2"/>
          </a:solidFill>
        </a:ln>
      </dgm:spPr>
      <dgm:t>
        <a:bodyPr/>
        <a:lstStyle/>
        <a:p>
          <a:r>
            <a:rPr lang="en-US" dirty="0" smtClean="0"/>
            <a:t>Answers by Parties </a:t>
          </a:r>
          <a:br>
            <a:rPr lang="en-US" dirty="0" smtClean="0"/>
          </a:br>
          <a:r>
            <a:rPr lang="en-US" dirty="0" smtClean="0"/>
            <a:t>(min. 8 weeks)</a:t>
          </a:r>
          <a:endParaRPr lang="en-GB" dirty="0"/>
        </a:p>
      </dgm:t>
    </dgm:pt>
    <dgm:pt modelId="{ADF33C93-D7FA-4C36-8C26-8A98E9174009}" type="parTrans" cxnId="{FA19E9B3-4481-4521-B87E-DFBE7CD92B6B}">
      <dgm:prSet/>
      <dgm:spPr/>
      <dgm:t>
        <a:bodyPr/>
        <a:lstStyle/>
        <a:p>
          <a:endParaRPr lang="en-GB"/>
        </a:p>
      </dgm:t>
    </dgm:pt>
    <dgm:pt modelId="{909D7919-88AD-46AA-8492-77B315B49EA3}" type="sibTrans" cxnId="{FA19E9B3-4481-4521-B87E-DFBE7CD92B6B}">
      <dgm:prSet/>
      <dgm:spPr/>
      <dgm:t>
        <a:bodyPr/>
        <a:lstStyle/>
        <a:p>
          <a:endParaRPr lang="en-GB"/>
        </a:p>
      </dgm:t>
    </dgm:pt>
    <dgm:pt modelId="{74B93FD5-4BBA-47FD-9392-40EF01A19BF8}">
      <dgm:prSet phldrT="[Text]"/>
      <dgm:spPr>
        <a:ln>
          <a:solidFill>
            <a:schemeClr val="tx2"/>
          </a:solidFill>
        </a:ln>
      </dgm:spPr>
      <dgm:t>
        <a:bodyPr/>
        <a:lstStyle/>
        <a:p>
          <a:r>
            <a:rPr lang="en-US" dirty="0" smtClean="0"/>
            <a:t>MA during SBI </a:t>
          </a:r>
          <a:br>
            <a:rPr lang="en-US" dirty="0" smtClean="0"/>
          </a:br>
          <a:r>
            <a:rPr lang="en-US" dirty="0" smtClean="0"/>
            <a:t>(2 weeks)</a:t>
          </a:r>
          <a:endParaRPr lang="en-GB" dirty="0"/>
        </a:p>
      </dgm:t>
    </dgm:pt>
    <dgm:pt modelId="{3A790A5B-6DED-4494-8F14-E070865C5E30}" type="parTrans" cxnId="{2510FD32-E041-4EFD-9E21-8EDAD0CDE59C}">
      <dgm:prSet/>
      <dgm:spPr/>
      <dgm:t>
        <a:bodyPr/>
        <a:lstStyle/>
        <a:p>
          <a:endParaRPr lang="en-GB"/>
        </a:p>
      </dgm:t>
    </dgm:pt>
    <dgm:pt modelId="{D3202DC8-277B-45D3-AE01-627EAFBA1390}" type="sibTrans" cxnId="{2510FD32-E041-4EFD-9E21-8EDAD0CDE59C}">
      <dgm:prSet/>
      <dgm:spPr/>
      <dgm:t>
        <a:bodyPr/>
        <a:lstStyle/>
        <a:p>
          <a:endParaRPr lang="en-GB"/>
        </a:p>
      </dgm:t>
    </dgm:pt>
    <dgm:pt modelId="{5CA67F2C-0C78-48BA-8CE9-BFA6D077DD61}">
      <dgm:prSet phldrT="[Text]"/>
      <dgm:spPr>
        <a:ln>
          <a:solidFill>
            <a:schemeClr val="tx2"/>
          </a:solidFill>
        </a:ln>
      </dgm:spPr>
      <dgm:t>
        <a:bodyPr/>
        <a:lstStyle/>
        <a:p>
          <a:endParaRPr lang="en-GB" dirty="0"/>
        </a:p>
      </dgm:t>
    </dgm:pt>
    <dgm:pt modelId="{A71D4502-EA7B-4A38-ADC0-48347DDEA9F6}" type="parTrans" cxnId="{3C6A4E64-9736-4958-8751-E30AA070D6FA}">
      <dgm:prSet/>
      <dgm:spPr/>
      <dgm:t>
        <a:bodyPr/>
        <a:lstStyle/>
        <a:p>
          <a:endParaRPr lang="en-GB"/>
        </a:p>
      </dgm:t>
    </dgm:pt>
    <dgm:pt modelId="{A27EFA3C-50E9-44FE-B491-EE612B8AAC30}" type="sibTrans" cxnId="{3C6A4E64-9736-4958-8751-E30AA070D6FA}">
      <dgm:prSet/>
      <dgm:spPr/>
      <dgm:t>
        <a:bodyPr/>
        <a:lstStyle/>
        <a:p>
          <a:endParaRPr lang="en-GB"/>
        </a:p>
      </dgm:t>
    </dgm:pt>
    <dgm:pt modelId="{DB5450E5-775B-4A01-8045-9C89E6A47B01}">
      <dgm:prSet phldrT="[Text]"/>
      <dgm:spPr>
        <a:ln>
          <a:solidFill>
            <a:schemeClr val="tx2"/>
          </a:solidFill>
        </a:ln>
      </dgm:spPr>
      <dgm:t>
        <a:bodyPr/>
        <a:lstStyle/>
        <a:p>
          <a:r>
            <a:rPr lang="en-GB" b="0" dirty="0" smtClean="0"/>
            <a:t>Observations by the reviewed Party (8 weeks </a:t>
          </a:r>
          <a:r>
            <a:rPr lang="en-GB" dirty="0" smtClean="0"/>
            <a:t>after SBI)</a:t>
          </a:r>
          <a:endParaRPr lang="en-GB" dirty="0"/>
        </a:p>
      </dgm:t>
    </dgm:pt>
    <dgm:pt modelId="{5211E6FF-85F6-4C25-89DF-9F2E112456B0}" type="parTrans" cxnId="{9F229FB4-EEE6-4270-8A84-4C7003F2B431}">
      <dgm:prSet/>
      <dgm:spPr/>
      <dgm:t>
        <a:bodyPr/>
        <a:lstStyle/>
        <a:p>
          <a:endParaRPr lang="en-GB"/>
        </a:p>
      </dgm:t>
    </dgm:pt>
    <dgm:pt modelId="{817D808C-EEBA-4D51-8FFB-6E6CC3DA5BF7}" type="sibTrans" cxnId="{9F229FB4-EEE6-4270-8A84-4C7003F2B431}">
      <dgm:prSet/>
      <dgm:spPr/>
      <dgm:t>
        <a:bodyPr/>
        <a:lstStyle/>
        <a:p>
          <a:endParaRPr lang="en-GB"/>
        </a:p>
      </dgm:t>
    </dgm:pt>
    <dgm:pt modelId="{924AEE8F-E8FA-46A0-82EE-8CA653FA32D9}">
      <dgm:prSet phldrT="[Text]"/>
      <dgm:spPr>
        <a:ln>
          <a:solidFill>
            <a:schemeClr val="tx2"/>
          </a:solidFill>
        </a:ln>
      </dgm:spPr>
      <dgm:t>
        <a:bodyPr/>
        <a:lstStyle/>
        <a:p>
          <a:r>
            <a:rPr lang="en-US" dirty="0" smtClean="0"/>
            <a:t>Review report</a:t>
          </a:r>
          <a:endParaRPr lang="en-GB" dirty="0"/>
        </a:p>
      </dgm:t>
    </dgm:pt>
    <dgm:pt modelId="{66AC984B-77B2-4D1D-8ECF-6DEF09C5C11D}" type="parTrans" cxnId="{7EEE5A6A-DDA6-4025-9AC0-E4821498B297}">
      <dgm:prSet/>
      <dgm:spPr/>
      <dgm:t>
        <a:bodyPr/>
        <a:lstStyle/>
        <a:p>
          <a:endParaRPr lang="en-GB"/>
        </a:p>
      </dgm:t>
    </dgm:pt>
    <dgm:pt modelId="{13C915E6-6013-4CB0-A3BF-A6754F3D0FC4}" type="sibTrans" cxnId="{7EEE5A6A-DDA6-4025-9AC0-E4821498B297}">
      <dgm:prSet/>
      <dgm:spPr/>
      <dgm:t>
        <a:bodyPr/>
        <a:lstStyle/>
        <a:p>
          <a:endParaRPr lang="en-GB"/>
        </a:p>
      </dgm:t>
    </dgm:pt>
    <dgm:pt modelId="{72D102F9-4383-4E64-AAC8-6232F2E05D6F}">
      <dgm:prSet phldrT="[Text]"/>
      <dgm:spPr>
        <a:ln>
          <a:solidFill>
            <a:schemeClr val="tx2"/>
          </a:solidFill>
        </a:ln>
      </dgm:spPr>
      <dgm:t>
        <a:bodyPr/>
        <a:lstStyle/>
        <a:p>
          <a:endParaRPr lang="en-GB" dirty="0"/>
        </a:p>
      </dgm:t>
    </dgm:pt>
    <dgm:pt modelId="{4B7780C3-5D85-4E6A-8708-6DAA2CB4259F}" type="parTrans" cxnId="{6B935259-1452-4B55-9DC4-30AF1F557CDF}">
      <dgm:prSet/>
      <dgm:spPr/>
      <dgm:t>
        <a:bodyPr/>
        <a:lstStyle/>
        <a:p>
          <a:endParaRPr lang="en-GB"/>
        </a:p>
      </dgm:t>
    </dgm:pt>
    <dgm:pt modelId="{076BB8EF-7879-4415-A474-76C4620C78F3}" type="sibTrans" cxnId="{6B935259-1452-4B55-9DC4-30AF1F557CDF}">
      <dgm:prSet/>
      <dgm:spPr/>
      <dgm:t>
        <a:bodyPr/>
        <a:lstStyle/>
        <a:p>
          <a:endParaRPr lang="en-GB"/>
        </a:p>
      </dgm:t>
    </dgm:pt>
    <dgm:pt modelId="{2D7D5F61-4183-42FC-A342-8108F9832A73}">
      <dgm:prSet phldrT="[Text]"/>
      <dgm:spPr>
        <a:ln>
          <a:solidFill>
            <a:schemeClr val="tx2"/>
          </a:solidFill>
        </a:ln>
      </dgm:spPr>
      <dgm:t>
        <a:bodyPr/>
        <a:lstStyle/>
        <a:p>
          <a:r>
            <a:rPr lang="en-US" dirty="0" smtClean="0"/>
            <a:t>Q+As by Parties</a:t>
          </a:r>
          <a:endParaRPr lang="en-GB" dirty="0"/>
        </a:p>
      </dgm:t>
    </dgm:pt>
    <dgm:pt modelId="{CED665E3-9DF9-4F0A-9F8D-82F31DAFB938}" type="parTrans" cxnId="{AEAEE345-269E-49AB-947E-4F35B3224D0C}">
      <dgm:prSet/>
      <dgm:spPr/>
      <dgm:t>
        <a:bodyPr/>
        <a:lstStyle/>
        <a:p>
          <a:endParaRPr lang="en-GB"/>
        </a:p>
      </dgm:t>
    </dgm:pt>
    <dgm:pt modelId="{02A2B81A-CCB6-4EA2-843F-95FB9DF874E7}" type="sibTrans" cxnId="{AEAEE345-269E-49AB-947E-4F35B3224D0C}">
      <dgm:prSet/>
      <dgm:spPr/>
      <dgm:t>
        <a:bodyPr/>
        <a:lstStyle/>
        <a:p>
          <a:endParaRPr lang="en-GB"/>
        </a:p>
      </dgm:t>
    </dgm:pt>
    <dgm:pt modelId="{4988A8A1-AAF1-4CE0-9732-E192E6CFF597}" type="pres">
      <dgm:prSet presAssocID="{1F2E35E9-9605-4452-B7C3-BD60F7164D6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4CF17E8-8043-478F-9AA8-B94684ABD0B9}" type="pres">
      <dgm:prSet presAssocID="{2A390FD0-2D1C-44AE-89CA-B6DBF782EF23}" presName="composite" presStyleCnt="0"/>
      <dgm:spPr/>
    </dgm:pt>
    <dgm:pt modelId="{19A27B42-9396-426A-8183-242B12162DA2}" type="pres">
      <dgm:prSet presAssocID="{2A390FD0-2D1C-44AE-89CA-B6DBF782EF23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4E80086-6C8F-4D20-9C70-1388CDF60E41}" type="pres">
      <dgm:prSet presAssocID="{2A390FD0-2D1C-44AE-89CA-B6DBF782EF23}" presName="parSh" presStyleLbl="node1" presStyleIdx="0" presStyleCnt="3"/>
      <dgm:spPr/>
      <dgm:t>
        <a:bodyPr/>
        <a:lstStyle/>
        <a:p>
          <a:endParaRPr lang="en-GB"/>
        </a:p>
      </dgm:t>
    </dgm:pt>
    <dgm:pt modelId="{1277E42C-DAD6-4232-A607-D23522FB7F3F}" type="pres">
      <dgm:prSet presAssocID="{2A390FD0-2D1C-44AE-89CA-B6DBF782EF23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A19FF2A-FB27-414B-AF17-A08223571D64}" type="pres">
      <dgm:prSet presAssocID="{E75795C0-5226-483D-AF11-44B490B4E78B}" presName="sibTrans" presStyleLbl="sibTrans2D1" presStyleIdx="0" presStyleCnt="2"/>
      <dgm:spPr/>
      <dgm:t>
        <a:bodyPr/>
        <a:lstStyle/>
        <a:p>
          <a:endParaRPr lang="en-GB"/>
        </a:p>
      </dgm:t>
    </dgm:pt>
    <dgm:pt modelId="{91CF5C0F-3EA7-4FC4-A1D5-A9B2490C3B95}" type="pres">
      <dgm:prSet presAssocID="{E75795C0-5226-483D-AF11-44B490B4E78B}" presName="connTx" presStyleLbl="sibTrans2D1" presStyleIdx="0" presStyleCnt="2"/>
      <dgm:spPr/>
      <dgm:t>
        <a:bodyPr/>
        <a:lstStyle/>
        <a:p>
          <a:endParaRPr lang="en-GB"/>
        </a:p>
      </dgm:t>
    </dgm:pt>
    <dgm:pt modelId="{54080AC9-A563-433A-9290-16AFB0555ABB}" type="pres">
      <dgm:prSet presAssocID="{49D0B134-F6EF-42F1-A71E-047DCEE0441E}" presName="composite" presStyleCnt="0"/>
      <dgm:spPr/>
    </dgm:pt>
    <dgm:pt modelId="{327883E4-AD1B-48C0-B991-A147206AECA1}" type="pres">
      <dgm:prSet presAssocID="{49D0B134-F6EF-42F1-A71E-047DCEE0441E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5AF9E41-C801-4C04-B658-61364B36FF8F}" type="pres">
      <dgm:prSet presAssocID="{49D0B134-F6EF-42F1-A71E-047DCEE0441E}" presName="parSh" presStyleLbl="node1" presStyleIdx="1" presStyleCnt="3"/>
      <dgm:spPr/>
      <dgm:t>
        <a:bodyPr/>
        <a:lstStyle/>
        <a:p>
          <a:endParaRPr lang="en-GB"/>
        </a:p>
      </dgm:t>
    </dgm:pt>
    <dgm:pt modelId="{BB4C6817-B840-4499-AD48-91CCDCF4E59D}" type="pres">
      <dgm:prSet presAssocID="{49D0B134-F6EF-42F1-A71E-047DCEE0441E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CA0842A-5453-4476-8B8E-24B24608B357}" type="pres">
      <dgm:prSet presAssocID="{4C4AEB51-76ED-4088-B3AF-6A2CB04B8FD3}" presName="sibTrans" presStyleLbl="sibTrans2D1" presStyleIdx="1" presStyleCnt="2"/>
      <dgm:spPr/>
      <dgm:t>
        <a:bodyPr/>
        <a:lstStyle/>
        <a:p>
          <a:endParaRPr lang="en-GB"/>
        </a:p>
      </dgm:t>
    </dgm:pt>
    <dgm:pt modelId="{AF5EB4A4-F0C6-4876-B5BA-4E5B9B20251F}" type="pres">
      <dgm:prSet presAssocID="{4C4AEB51-76ED-4088-B3AF-6A2CB04B8FD3}" presName="connTx" presStyleLbl="sibTrans2D1" presStyleIdx="1" presStyleCnt="2"/>
      <dgm:spPr/>
      <dgm:t>
        <a:bodyPr/>
        <a:lstStyle/>
        <a:p>
          <a:endParaRPr lang="en-GB"/>
        </a:p>
      </dgm:t>
    </dgm:pt>
    <dgm:pt modelId="{4A91C6F7-6B6D-47B2-A81F-3D8BA96EF92F}" type="pres">
      <dgm:prSet presAssocID="{A96F9422-1222-463A-B98D-B16D971C1057}" presName="composite" presStyleCnt="0"/>
      <dgm:spPr/>
    </dgm:pt>
    <dgm:pt modelId="{2684AAA4-35CE-48E9-83BA-F9858A40BA2F}" type="pres">
      <dgm:prSet presAssocID="{A96F9422-1222-463A-B98D-B16D971C1057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D9415C4-564B-4570-8CD0-0980881EB86D}" type="pres">
      <dgm:prSet presAssocID="{A96F9422-1222-463A-B98D-B16D971C1057}" presName="parSh" presStyleLbl="node1" presStyleIdx="2" presStyleCnt="3"/>
      <dgm:spPr/>
      <dgm:t>
        <a:bodyPr/>
        <a:lstStyle/>
        <a:p>
          <a:endParaRPr lang="en-GB"/>
        </a:p>
      </dgm:t>
    </dgm:pt>
    <dgm:pt modelId="{736C65A9-BEA1-4C53-9952-D475EA6EB4FC}" type="pres">
      <dgm:prSet presAssocID="{A96F9422-1222-463A-B98D-B16D971C1057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EBC9A2A-4E64-483B-826A-664971BD298A}" type="presOf" srcId="{5CA67F2C-0C78-48BA-8CE9-BFA6D077DD61}" destId="{736C65A9-BEA1-4C53-9952-D475EA6EB4FC}" srcOrd="0" destOrd="5" presId="urn:microsoft.com/office/officeart/2005/8/layout/process3"/>
    <dgm:cxn modelId="{EB98A56D-2EA5-4044-9F90-0D8BA1E1E1AE}" type="presOf" srcId="{1F2E35E9-9605-4452-B7C3-BD60F7164D60}" destId="{4988A8A1-AAF1-4CE0-9732-E192E6CFF597}" srcOrd="0" destOrd="0" presId="urn:microsoft.com/office/officeart/2005/8/layout/process3"/>
    <dgm:cxn modelId="{118AE07B-2BCB-4B45-B582-6A1A2381B9EB}" srcId="{1F2E35E9-9605-4452-B7C3-BD60F7164D60}" destId="{A96F9422-1222-463A-B98D-B16D971C1057}" srcOrd="2" destOrd="0" parTransId="{D5460764-B454-4717-B826-0AB18DD22BB3}" sibTransId="{ADAF0A1B-6AD4-4417-84F7-8FDAF5319AA9}"/>
    <dgm:cxn modelId="{2510FD32-E041-4EFD-9E21-8EDAD0CDE59C}" srcId="{49D0B134-F6EF-42F1-A71E-047DCEE0441E}" destId="{74B93FD5-4BBA-47FD-9392-40EF01A19BF8}" srcOrd="1" destOrd="0" parTransId="{3A790A5B-6DED-4494-8F14-E070865C5E30}" sibTransId="{D3202DC8-277B-45D3-AE01-627EAFBA1390}"/>
    <dgm:cxn modelId="{7F78EB37-73BC-460F-B193-F8740F34D34B}" srcId="{49D0B134-F6EF-42F1-A71E-047DCEE0441E}" destId="{43E6A3F0-6D2D-4798-8752-1F78C42E15AF}" srcOrd="0" destOrd="0" parTransId="{12181740-F7AE-4353-A54C-E5004E1ED7EC}" sibTransId="{3969B637-AF90-4E26-96B1-AF4DC7D0341D}"/>
    <dgm:cxn modelId="{394A4AFF-7EC9-4315-9E04-1FE1132CCD5B}" type="presOf" srcId="{43E6A3F0-6D2D-4798-8752-1F78C42E15AF}" destId="{BB4C6817-B840-4499-AD48-91CCDCF4E59D}" srcOrd="0" destOrd="0" presId="urn:microsoft.com/office/officeart/2005/8/layout/process3"/>
    <dgm:cxn modelId="{39EA8D9D-96CC-46AA-8124-D7D376AF529D}" type="presOf" srcId="{2EE8AE27-E091-4A08-B1FB-25A683560429}" destId="{BB4C6817-B840-4499-AD48-91CCDCF4E59D}" srcOrd="0" destOrd="2" presId="urn:microsoft.com/office/officeart/2005/8/layout/process3"/>
    <dgm:cxn modelId="{7AE233D7-8F9F-4886-8BBB-A474895D7AC6}" srcId="{2A390FD0-2D1C-44AE-89CA-B6DBF782EF23}" destId="{46595D95-0A49-4AD4-8BAC-3DEAF3E615C1}" srcOrd="1" destOrd="0" parTransId="{72CF2F80-65F8-4D1E-8DC3-85585357ACB2}" sibTransId="{EA6AECF3-29C7-46AF-BD0C-D831CC298B76}"/>
    <dgm:cxn modelId="{6BBFDDA8-7034-494A-85C7-19C37CF6D741}" type="presOf" srcId="{A96F9422-1222-463A-B98D-B16D971C1057}" destId="{2684AAA4-35CE-48E9-83BA-F9858A40BA2F}" srcOrd="0" destOrd="0" presId="urn:microsoft.com/office/officeart/2005/8/layout/process3"/>
    <dgm:cxn modelId="{64FE87D5-FEFB-446D-9FBB-B6EA7659AF69}" type="presOf" srcId="{4C4AEB51-76ED-4088-B3AF-6A2CB04B8FD3}" destId="{5CA0842A-5453-4476-8B8E-24B24608B357}" srcOrd="0" destOrd="0" presId="urn:microsoft.com/office/officeart/2005/8/layout/process3"/>
    <dgm:cxn modelId="{8BC8919E-D42A-4520-87B2-F429F8D0D1B2}" type="presOf" srcId="{2D7D5F61-4183-42FC-A342-8108F9832A73}" destId="{736C65A9-BEA1-4C53-9952-D475EA6EB4FC}" srcOrd="0" destOrd="2" presId="urn:microsoft.com/office/officeart/2005/8/layout/process3"/>
    <dgm:cxn modelId="{1B5FC210-82C9-44C5-9A8F-4D01D9EE7BA8}" srcId="{1F2E35E9-9605-4452-B7C3-BD60F7164D60}" destId="{2A390FD0-2D1C-44AE-89CA-B6DBF782EF23}" srcOrd="0" destOrd="0" parTransId="{69C1547D-66D6-4EAE-ABF3-EBE32282DD63}" sibTransId="{E75795C0-5226-483D-AF11-44B490B4E78B}"/>
    <dgm:cxn modelId="{8392AFAC-A7AB-4441-9FAB-9927DD2E5F70}" type="presOf" srcId="{FD6E0814-301C-42D0-B724-90D25D2936BB}" destId="{1277E42C-DAD6-4232-A607-D23522FB7F3F}" srcOrd="0" destOrd="0" presId="urn:microsoft.com/office/officeart/2005/8/layout/process3"/>
    <dgm:cxn modelId="{7EEE5A6A-DDA6-4025-9AC0-E4821498B297}" srcId="{A96F9422-1222-463A-B98D-B16D971C1057}" destId="{924AEE8F-E8FA-46A0-82EE-8CA653FA32D9}" srcOrd="3" destOrd="0" parTransId="{66AC984B-77B2-4D1D-8ECF-6DEF09C5C11D}" sibTransId="{13C915E6-6013-4CB0-A3BF-A6754F3D0FC4}"/>
    <dgm:cxn modelId="{A3912D38-6518-4883-8EFB-10A1F6ED751E}" type="presOf" srcId="{49D0B134-F6EF-42F1-A71E-047DCEE0441E}" destId="{327883E4-AD1B-48C0-B991-A147206AECA1}" srcOrd="0" destOrd="0" presId="urn:microsoft.com/office/officeart/2005/8/layout/process3"/>
    <dgm:cxn modelId="{FA19E9B3-4481-4521-B87E-DFBE7CD92B6B}" srcId="{43E6A3F0-6D2D-4798-8752-1F78C42E15AF}" destId="{2EE8AE27-E091-4A08-B1FB-25A683560429}" srcOrd="1" destOrd="0" parTransId="{ADF33C93-D7FA-4C36-8C26-8A98E9174009}" sibTransId="{909D7919-88AD-46AA-8492-77B315B49EA3}"/>
    <dgm:cxn modelId="{73719664-D686-4206-8D4F-21D62ADB4A25}" type="presOf" srcId="{C195D447-E0FD-4418-9088-752C5A29E986}" destId="{BB4C6817-B840-4499-AD48-91CCDCF4E59D}" srcOrd="0" destOrd="1" presId="urn:microsoft.com/office/officeart/2005/8/layout/process3"/>
    <dgm:cxn modelId="{4C986638-D0B2-4980-8809-639B2F079397}" type="presOf" srcId="{194D8328-5662-4427-8C80-9593E7F7DD1A}" destId="{1277E42C-DAD6-4232-A607-D23522FB7F3F}" srcOrd="0" destOrd="2" presId="urn:microsoft.com/office/officeart/2005/8/layout/process3"/>
    <dgm:cxn modelId="{351AF906-9B29-496C-B9AB-5217192C0472}" srcId="{43E6A3F0-6D2D-4798-8752-1F78C42E15AF}" destId="{C195D447-E0FD-4418-9088-752C5A29E986}" srcOrd="0" destOrd="0" parTransId="{950023F7-6DD5-4605-BA66-19CB9BBA6F94}" sibTransId="{48339EFC-1141-4E07-A7C3-9024442D8A12}"/>
    <dgm:cxn modelId="{C8556D61-C06A-4CB7-B6E3-1254EC806F48}" type="presOf" srcId="{924AEE8F-E8FA-46A0-82EE-8CA653FA32D9}" destId="{736C65A9-BEA1-4C53-9952-D475EA6EB4FC}" srcOrd="0" destOrd="3" presId="urn:microsoft.com/office/officeart/2005/8/layout/process3"/>
    <dgm:cxn modelId="{C52EFDB6-8300-4843-A384-CDBE4E807EA6}" srcId="{2A390FD0-2D1C-44AE-89CA-B6DBF782EF23}" destId="{194D8328-5662-4427-8C80-9593E7F7DD1A}" srcOrd="2" destOrd="0" parTransId="{D995CC57-E804-4CC9-B004-7DE7A59EAC5E}" sibTransId="{103EBA1F-BB17-47C5-AB08-C2609A4F208D}"/>
    <dgm:cxn modelId="{01D1B014-5020-4764-8FD2-0C16B2C6C8A5}" srcId="{1F2E35E9-9605-4452-B7C3-BD60F7164D60}" destId="{49D0B134-F6EF-42F1-A71E-047DCEE0441E}" srcOrd="1" destOrd="0" parTransId="{AE5E8A00-9F83-4C63-BD5C-666EA80AB536}" sibTransId="{4C4AEB51-76ED-4088-B3AF-6A2CB04B8FD3}"/>
    <dgm:cxn modelId="{276370F0-C63A-4EF6-AA9E-2684ED985062}" type="presOf" srcId="{45E74F63-FA95-472D-BDAC-F50FD2924CDA}" destId="{736C65A9-BEA1-4C53-9952-D475EA6EB4FC}" srcOrd="0" destOrd="0" presId="urn:microsoft.com/office/officeart/2005/8/layout/process3"/>
    <dgm:cxn modelId="{29B1F018-6BEE-4832-8E5D-0A1A262256DB}" type="presOf" srcId="{4C4AEB51-76ED-4088-B3AF-6A2CB04B8FD3}" destId="{AF5EB4A4-F0C6-4876-B5BA-4E5B9B20251F}" srcOrd="1" destOrd="0" presId="urn:microsoft.com/office/officeart/2005/8/layout/process3"/>
    <dgm:cxn modelId="{310B8BCC-BB0A-4E82-BE98-E4C0C1971398}" type="presOf" srcId="{E75795C0-5226-483D-AF11-44B490B4E78B}" destId="{3A19FF2A-FB27-414B-AF17-A08223571D64}" srcOrd="0" destOrd="0" presId="urn:microsoft.com/office/officeart/2005/8/layout/process3"/>
    <dgm:cxn modelId="{6B935259-1452-4B55-9DC4-30AF1F557CDF}" srcId="{A96F9422-1222-463A-B98D-B16D971C1057}" destId="{72D102F9-4383-4E64-AAC8-6232F2E05D6F}" srcOrd="4" destOrd="0" parTransId="{4B7780C3-5D85-4E6A-8708-6DAA2CB4259F}" sibTransId="{076BB8EF-7879-4415-A474-76C4620C78F3}"/>
    <dgm:cxn modelId="{CCDCF21A-C595-445C-9282-D2A3DFD754F3}" type="presOf" srcId="{49D0B134-F6EF-42F1-A71E-047DCEE0441E}" destId="{85AF9E41-C801-4C04-B658-61364B36FF8F}" srcOrd="1" destOrd="0" presId="urn:microsoft.com/office/officeart/2005/8/layout/process3"/>
    <dgm:cxn modelId="{9F229FB4-EEE6-4270-8A84-4C7003F2B431}" srcId="{A96F9422-1222-463A-B98D-B16D971C1057}" destId="{DB5450E5-775B-4A01-8045-9C89E6A47B01}" srcOrd="1" destOrd="0" parTransId="{5211E6FF-85F6-4C25-89DF-9F2E112456B0}" sibTransId="{817D808C-EEBA-4D51-8FFB-6E6CC3DA5BF7}"/>
    <dgm:cxn modelId="{AEAEE345-269E-49AB-947E-4F35B3224D0C}" srcId="{A96F9422-1222-463A-B98D-B16D971C1057}" destId="{2D7D5F61-4183-42FC-A342-8108F9832A73}" srcOrd="2" destOrd="0" parTransId="{CED665E3-9DF9-4F0A-9F8D-82F31DAFB938}" sibTransId="{02A2B81A-CCB6-4EA2-843F-95FB9DF874E7}"/>
    <dgm:cxn modelId="{4456ED41-3FE1-4101-8C3C-11847AF39502}" type="presOf" srcId="{2A390FD0-2D1C-44AE-89CA-B6DBF782EF23}" destId="{19A27B42-9396-426A-8183-242B12162DA2}" srcOrd="0" destOrd="0" presId="urn:microsoft.com/office/officeart/2005/8/layout/process3"/>
    <dgm:cxn modelId="{3C6A4E64-9736-4958-8751-E30AA070D6FA}" srcId="{A96F9422-1222-463A-B98D-B16D971C1057}" destId="{5CA67F2C-0C78-48BA-8CE9-BFA6D077DD61}" srcOrd="5" destOrd="0" parTransId="{A71D4502-EA7B-4A38-ADC0-48347DDEA9F6}" sibTransId="{A27EFA3C-50E9-44FE-B491-EE612B8AAC30}"/>
    <dgm:cxn modelId="{D9807A4E-22D6-4527-9716-179E72409D1E}" type="presOf" srcId="{46595D95-0A49-4AD4-8BAC-3DEAF3E615C1}" destId="{1277E42C-DAD6-4232-A607-D23522FB7F3F}" srcOrd="0" destOrd="1" presId="urn:microsoft.com/office/officeart/2005/8/layout/process3"/>
    <dgm:cxn modelId="{21A9500C-8050-4B6E-BC12-2209A6937DBE}" type="presOf" srcId="{2A390FD0-2D1C-44AE-89CA-B6DBF782EF23}" destId="{14E80086-6C8F-4D20-9C70-1388CDF60E41}" srcOrd="1" destOrd="0" presId="urn:microsoft.com/office/officeart/2005/8/layout/process3"/>
    <dgm:cxn modelId="{18C3EE8A-9900-4A75-9E05-04F0501686BC}" type="presOf" srcId="{72D102F9-4383-4E64-AAC8-6232F2E05D6F}" destId="{736C65A9-BEA1-4C53-9952-D475EA6EB4FC}" srcOrd="0" destOrd="4" presId="urn:microsoft.com/office/officeart/2005/8/layout/process3"/>
    <dgm:cxn modelId="{9BCDCDB0-8F30-46A4-A287-EC8F7F69C090}" type="presOf" srcId="{DB5450E5-775B-4A01-8045-9C89E6A47B01}" destId="{736C65A9-BEA1-4C53-9952-D475EA6EB4FC}" srcOrd="0" destOrd="1" presId="urn:microsoft.com/office/officeart/2005/8/layout/process3"/>
    <dgm:cxn modelId="{7AFF9747-DA3F-4F80-B0A8-F7EC565A24E6}" srcId="{A96F9422-1222-463A-B98D-B16D971C1057}" destId="{45E74F63-FA95-472D-BDAC-F50FD2924CDA}" srcOrd="0" destOrd="0" parTransId="{E9A65F0F-A74A-4126-8D0F-87FB72A9313A}" sibTransId="{AAC58F40-09E3-4D66-823E-EEB2A38F102F}"/>
    <dgm:cxn modelId="{61B4FC47-84F6-4241-B855-B4F5C66917D4}" type="presOf" srcId="{74B93FD5-4BBA-47FD-9392-40EF01A19BF8}" destId="{BB4C6817-B840-4499-AD48-91CCDCF4E59D}" srcOrd="0" destOrd="3" presId="urn:microsoft.com/office/officeart/2005/8/layout/process3"/>
    <dgm:cxn modelId="{36B27325-326D-40EF-BAD9-C896F1DAAD87}" type="presOf" srcId="{A96F9422-1222-463A-B98D-B16D971C1057}" destId="{AD9415C4-564B-4570-8CD0-0980881EB86D}" srcOrd="1" destOrd="0" presId="urn:microsoft.com/office/officeart/2005/8/layout/process3"/>
    <dgm:cxn modelId="{8E04EC56-6473-45B4-BC85-6B8579D83E22}" srcId="{2A390FD0-2D1C-44AE-89CA-B6DBF782EF23}" destId="{FD6E0814-301C-42D0-B724-90D25D2936BB}" srcOrd="0" destOrd="0" parTransId="{90072197-9518-4E42-AB3D-B996C1E5728F}" sibTransId="{B95D97F0-B9F0-4170-A202-DD38842B17EF}"/>
    <dgm:cxn modelId="{FB62C87A-1546-44EA-A0C3-B11E89F076EB}" type="presOf" srcId="{E75795C0-5226-483D-AF11-44B490B4E78B}" destId="{91CF5C0F-3EA7-4FC4-A1D5-A9B2490C3B95}" srcOrd="1" destOrd="0" presId="urn:microsoft.com/office/officeart/2005/8/layout/process3"/>
    <dgm:cxn modelId="{B9C3CC38-34F9-457F-B6A0-2BA815071596}" type="presParOf" srcId="{4988A8A1-AAF1-4CE0-9732-E192E6CFF597}" destId="{D4CF17E8-8043-478F-9AA8-B94684ABD0B9}" srcOrd="0" destOrd="0" presId="urn:microsoft.com/office/officeart/2005/8/layout/process3"/>
    <dgm:cxn modelId="{D3846535-7941-4072-B839-80D0413E0C51}" type="presParOf" srcId="{D4CF17E8-8043-478F-9AA8-B94684ABD0B9}" destId="{19A27B42-9396-426A-8183-242B12162DA2}" srcOrd="0" destOrd="0" presId="urn:microsoft.com/office/officeart/2005/8/layout/process3"/>
    <dgm:cxn modelId="{2ADA7E8C-188B-4795-BBA2-81E64E1731F9}" type="presParOf" srcId="{D4CF17E8-8043-478F-9AA8-B94684ABD0B9}" destId="{14E80086-6C8F-4D20-9C70-1388CDF60E41}" srcOrd="1" destOrd="0" presId="urn:microsoft.com/office/officeart/2005/8/layout/process3"/>
    <dgm:cxn modelId="{B5F6AE2A-791F-4895-9A48-C18ED3C53B58}" type="presParOf" srcId="{D4CF17E8-8043-478F-9AA8-B94684ABD0B9}" destId="{1277E42C-DAD6-4232-A607-D23522FB7F3F}" srcOrd="2" destOrd="0" presId="urn:microsoft.com/office/officeart/2005/8/layout/process3"/>
    <dgm:cxn modelId="{5678C835-273A-4BF3-B137-E5874833FF49}" type="presParOf" srcId="{4988A8A1-AAF1-4CE0-9732-E192E6CFF597}" destId="{3A19FF2A-FB27-414B-AF17-A08223571D64}" srcOrd="1" destOrd="0" presId="urn:microsoft.com/office/officeart/2005/8/layout/process3"/>
    <dgm:cxn modelId="{93886516-95BB-4247-89B0-4CD5200FAF44}" type="presParOf" srcId="{3A19FF2A-FB27-414B-AF17-A08223571D64}" destId="{91CF5C0F-3EA7-4FC4-A1D5-A9B2490C3B95}" srcOrd="0" destOrd="0" presId="urn:microsoft.com/office/officeart/2005/8/layout/process3"/>
    <dgm:cxn modelId="{52EFEDAA-839C-4997-B864-CFB73D37E909}" type="presParOf" srcId="{4988A8A1-AAF1-4CE0-9732-E192E6CFF597}" destId="{54080AC9-A563-433A-9290-16AFB0555ABB}" srcOrd="2" destOrd="0" presId="urn:microsoft.com/office/officeart/2005/8/layout/process3"/>
    <dgm:cxn modelId="{C9692E3F-B081-4968-9D9A-8CF6403DD542}" type="presParOf" srcId="{54080AC9-A563-433A-9290-16AFB0555ABB}" destId="{327883E4-AD1B-48C0-B991-A147206AECA1}" srcOrd="0" destOrd="0" presId="urn:microsoft.com/office/officeart/2005/8/layout/process3"/>
    <dgm:cxn modelId="{BA9174C5-38BB-4CB5-B169-18FC227D25EF}" type="presParOf" srcId="{54080AC9-A563-433A-9290-16AFB0555ABB}" destId="{85AF9E41-C801-4C04-B658-61364B36FF8F}" srcOrd="1" destOrd="0" presId="urn:microsoft.com/office/officeart/2005/8/layout/process3"/>
    <dgm:cxn modelId="{F4C1CD26-E66C-4001-B1F4-79807370A9AB}" type="presParOf" srcId="{54080AC9-A563-433A-9290-16AFB0555ABB}" destId="{BB4C6817-B840-4499-AD48-91CCDCF4E59D}" srcOrd="2" destOrd="0" presId="urn:microsoft.com/office/officeart/2005/8/layout/process3"/>
    <dgm:cxn modelId="{7AA7B70D-75FD-4741-9F48-67AE624E350D}" type="presParOf" srcId="{4988A8A1-AAF1-4CE0-9732-E192E6CFF597}" destId="{5CA0842A-5453-4476-8B8E-24B24608B357}" srcOrd="3" destOrd="0" presId="urn:microsoft.com/office/officeart/2005/8/layout/process3"/>
    <dgm:cxn modelId="{AFD4D8D0-D885-4FE1-9296-08249C67FBE0}" type="presParOf" srcId="{5CA0842A-5453-4476-8B8E-24B24608B357}" destId="{AF5EB4A4-F0C6-4876-B5BA-4E5B9B20251F}" srcOrd="0" destOrd="0" presId="urn:microsoft.com/office/officeart/2005/8/layout/process3"/>
    <dgm:cxn modelId="{7FF73C25-78D1-477C-9E0F-B270DFD46042}" type="presParOf" srcId="{4988A8A1-AAF1-4CE0-9732-E192E6CFF597}" destId="{4A91C6F7-6B6D-47B2-A81F-3D8BA96EF92F}" srcOrd="4" destOrd="0" presId="urn:microsoft.com/office/officeart/2005/8/layout/process3"/>
    <dgm:cxn modelId="{D9FFDAF1-FA4C-416F-8519-5EDF6858E771}" type="presParOf" srcId="{4A91C6F7-6B6D-47B2-A81F-3D8BA96EF92F}" destId="{2684AAA4-35CE-48E9-83BA-F9858A40BA2F}" srcOrd="0" destOrd="0" presId="urn:microsoft.com/office/officeart/2005/8/layout/process3"/>
    <dgm:cxn modelId="{B20AFABC-40CB-4A03-A875-3025CCE7B113}" type="presParOf" srcId="{4A91C6F7-6B6D-47B2-A81F-3D8BA96EF92F}" destId="{AD9415C4-564B-4570-8CD0-0980881EB86D}" srcOrd="1" destOrd="0" presId="urn:microsoft.com/office/officeart/2005/8/layout/process3"/>
    <dgm:cxn modelId="{31B0EAD1-FF20-4CB7-88C6-E8D39C7C53FC}" type="presParOf" srcId="{4A91C6F7-6B6D-47B2-A81F-3D8BA96EF92F}" destId="{736C65A9-BEA1-4C53-9952-D475EA6EB4FC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E80086-6C8F-4D20-9C70-1388CDF60E41}">
      <dsp:nvSpPr>
        <dsp:cNvPr id="0" name=""/>
        <dsp:cNvSpPr/>
      </dsp:nvSpPr>
      <dsp:spPr>
        <a:xfrm>
          <a:off x="3913" y="494082"/>
          <a:ext cx="1779210" cy="105894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Technical Review (17 weeks)</a:t>
          </a:r>
          <a:endParaRPr lang="en-GB" sz="1400" kern="1200" dirty="0"/>
        </a:p>
      </dsp:txBody>
      <dsp:txXfrm>
        <a:off x="3913" y="494082"/>
        <a:ext cx="1779210" cy="705960"/>
      </dsp:txXfrm>
    </dsp:sp>
    <dsp:sp modelId="{1277E42C-DAD6-4232-A607-D23522FB7F3F}">
      <dsp:nvSpPr>
        <dsp:cNvPr id="0" name=""/>
        <dsp:cNvSpPr/>
      </dsp:nvSpPr>
      <dsp:spPr>
        <a:xfrm>
          <a:off x="368329" y="1200042"/>
          <a:ext cx="1779210" cy="26333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[</a:t>
          </a:r>
          <a:r>
            <a:rPr lang="en-US" sz="1400" i="1" kern="1200" dirty="0" smtClean="0"/>
            <a:t>Preparation of review (4-8 weeks before RW)</a:t>
          </a:r>
          <a:r>
            <a:rPr lang="en-US" sz="1400" kern="1200" dirty="0" smtClean="0"/>
            <a:t>]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Review week (1 week)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Finalizing review report (16 weeks after review week)</a:t>
          </a:r>
          <a:endParaRPr lang="en-GB" sz="1400" kern="1200" dirty="0"/>
        </a:p>
      </dsp:txBody>
      <dsp:txXfrm>
        <a:off x="420440" y="1252153"/>
        <a:ext cx="1674988" cy="2529177"/>
      </dsp:txXfrm>
    </dsp:sp>
    <dsp:sp modelId="{3A19FF2A-FB27-414B-AF17-A08223571D64}">
      <dsp:nvSpPr>
        <dsp:cNvPr id="0" name=""/>
        <dsp:cNvSpPr/>
      </dsp:nvSpPr>
      <dsp:spPr>
        <a:xfrm>
          <a:off x="2052845" y="625576"/>
          <a:ext cx="571810" cy="442972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2052845" y="714170"/>
        <a:ext cx="438918" cy="265784"/>
      </dsp:txXfrm>
    </dsp:sp>
    <dsp:sp modelId="{85AF9E41-C801-4C04-B658-61364B36FF8F}">
      <dsp:nvSpPr>
        <dsp:cNvPr id="0" name=""/>
        <dsp:cNvSpPr/>
      </dsp:nvSpPr>
      <dsp:spPr>
        <a:xfrm>
          <a:off x="2862011" y="494082"/>
          <a:ext cx="1779210" cy="105894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Multilateral Assessment </a:t>
          </a:r>
          <a:br>
            <a:rPr lang="en-US" sz="1400" kern="1200" dirty="0" smtClean="0"/>
          </a:br>
          <a:r>
            <a:rPr lang="en-US" sz="1400" kern="1200" dirty="0" smtClean="0"/>
            <a:t>(14 weeks)</a:t>
          </a:r>
          <a:endParaRPr lang="en-GB" sz="1400" kern="1200" dirty="0"/>
        </a:p>
      </dsp:txBody>
      <dsp:txXfrm>
        <a:off x="2862011" y="494082"/>
        <a:ext cx="1779210" cy="705960"/>
      </dsp:txXfrm>
    </dsp:sp>
    <dsp:sp modelId="{BB4C6817-B840-4499-AD48-91CCDCF4E59D}">
      <dsp:nvSpPr>
        <dsp:cNvPr id="0" name=""/>
        <dsp:cNvSpPr/>
      </dsp:nvSpPr>
      <dsp:spPr>
        <a:xfrm>
          <a:off x="3226427" y="1200042"/>
          <a:ext cx="1779210" cy="26333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Preparation of MA (min.12 weeks before SBI)</a:t>
          </a:r>
          <a:endParaRPr lang="en-GB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Questions by Parties </a:t>
          </a:r>
          <a:br>
            <a:rPr lang="en-US" sz="1400" kern="1200" dirty="0" smtClean="0"/>
          </a:br>
          <a:r>
            <a:rPr lang="en-US" sz="1400" kern="1200" dirty="0" smtClean="0"/>
            <a:t>(min. 4 weeks)</a:t>
          </a:r>
          <a:endParaRPr lang="en-GB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Answers by Parties </a:t>
          </a:r>
          <a:br>
            <a:rPr lang="en-US" sz="1400" kern="1200" dirty="0" smtClean="0"/>
          </a:br>
          <a:r>
            <a:rPr lang="en-US" sz="1400" kern="1200" dirty="0" smtClean="0"/>
            <a:t>(min. 8 weeks)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MA during SBI </a:t>
          </a:r>
          <a:br>
            <a:rPr lang="en-US" sz="1400" kern="1200" dirty="0" smtClean="0"/>
          </a:br>
          <a:r>
            <a:rPr lang="en-US" sz="1400" kern="1200" dirty="0" smtClean="0"/>
            <a:t>(2 weeks)</a:t>
          </a:r>
          <a:endParaRPr lang="en-GB" sz="1400" kern="1200" dirty="0"/>
        </a:p>
      </dsp:txBody>
      <dsp:txXfrm>
        <a:off x="3278538" y="1252153"/>
        <a:ext cx="1674988" cy="2529177"/>
      </dsp:txXfrm>
    </dsp:sp>
    <dsp:sp modelId="{5CA0842A-5453-4476-8B8E-24B24608B357}">
      <dsp:nvSpPr>
        <dsp:cNvPr id="0" name=""/>
        <dsp:cNvSpPr/>
      </dsp:nvSpPr>
      <dsp:spPr>
        <a:xfrm>
          <a:off x="4910943" y="625576"/>
          <a:ext cx="571810" cy="442972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4910943" y="714170"/>
        <a:ext cx="438918" cy="265784"/>
      </dsp:txXfrm>
    </dsp:sp>
    <dsp:sp modelId="{AD9415C4-564B-4570-8CD0-0980881EB86D}">
      <dsp:nvSpPr>
        <dsp:cNvPr id="0" name=""/>
        <dsp:cNvSpPr/>
      </dsp:nvSpPr>
      <dsp:spPr>
        <a:xfrm>
          <a:off x="5720109" y="494082"/>
          <a:ext cx="1779210" cy="105894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IAR Party Record (9 weeks after SBI)</a:t>
          </a:r>
          <a:endParaRPr lang="en-GB" sz="1400" kern="1200" dirty="0"/>
        </a:p>
      </dsp:txBody>
      <dsp:txXfrm>
        <a:off x="5720109" y="494082"/>
        <a:ext cx="1779210" cy="705960"/>
      </dsp:txXfrm>
    </dsp:sp>
    <dsp:sp modelId="{736C65A9-BEA1-4C53-9952-D475EA6EB4FC}">
      <dsp:nvSpPr>
        <dsp:cNvPr id="0" name=""/>
        <dsp:cNvSpPr/>
      </dsp:nvSpPr>
      <dsp:spPr>
        <a:xfrm>
          <a:off x="6084526" y="1200042"/>
          <a:ext cx="1779210" cy="26333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SBI summary report (9 weeks)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b="0" kern="1200" dirty="0" smtClean="0"/>
            <a:t>Observations by the reviewed Party (8 weeks </a:t>
          </a:r>
          <a:r>
            <a:rPr lang="en-GB" sz="1400" kern="1200" dirty="0" smtClean="0"/>
            <a:t>after SBI)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Q+As by Parties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Review report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400" kern="1200" dirty="0"/>
        </a:p>
      </dsp:txBody>
      <dsp:txXfrm>
        <a:off x="6136637" y="1252153"/>
        <a:ext cx="1674988" cy="25291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3" name="Line 7"/>
          <p:cNvSpPr>
            <a:spLocks noChangeShapeType="1"/>
          </p:cNvSpPr>
          <p:nvPr/>
        </p:nvSpPr>
        <p:spPr bwMode="auto">
          <a:xfrm>
            <a:off x="475555" y="388743"/>
            <a:ext cx="5843392" cy="153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8093" tIns="44047" rIns="88093" bIns="44047"/>
          <a:lstStyle/>
          <a:p>
            <a:endParaRPr lang="en-GB"/>
          </a:p>
        </p:txBody>
      </p:sp>
      <p:sp>
        <p:nvSpPr>
          <p:cNvPr id="86026" name="Line 10"/>
          <p:cNvSpPr>
            <a:spLocks noChangeShapeType="1"/>
          </p:cNvSpPr>
          <p:nvPr/>
        </p:nvSpPr>
        <p:spPr bwMode="auto">
          <a:xfrm>
            <a:off x="475555" y="9223782"/>
            <a:ext cx="5843392" cy="153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8093" tIns="44047" rIns="88093" bIns="44047"/>
          <a:lstStyle/>
          <a:p>
            <a:endParaRPr lang="en-GB"/>
          </a:p>
        </p:txBody>
      </p:sp>
      <p:pic>
        <p:nvPicPr>
          <p:cNvPr id="6" name="Picture 42" descr="unfccc-letter-es-e-header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9337" y="9252294"/>
            <a:ext cx="621412" cy="628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486" cy="494762"/>
          </a:xfrm>
          <a:prstGeom prst="rect">
            <a:avLst/>
          </a:prstGeom>
        </p:spPr>
        <p:txBody>
          <a:bodyPr vert="horz" lIns="88093" tIns="44047" rIns="88093" bIns="44047" rtlCol="0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914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6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528" y="4706387"/>
            <a:ext cx="4983444" cy="4455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23" tIns="47710" rIns="95423" bIns="47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85011" name="Line 19"/>
          <p:cNvSpPr>
            <a:spLocks noChangeShapeType="1"/>
          </p:cNvSpPr>
          <p:nvPr/>
        </p:nvSpPr>
        <p:spPr bwMode="auto">
          <a:xfrm>
            <a:off x="475555" y="388743"/>
            <a:ext cx="5843392" cy="153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8093" tIns="44047" rIns="88093" bIns="44047"/>
          <a:lstStyle/>
          <a:p>
            <a:endParaRPr lang="en-GB"/>
          </a:p>
        </p:txBody>
      </p:sp>
      <p:sp>
        <p:nvSpPr>
          <p:cNvPr id="85012" name="Line 20"/>
          <p:cNvSpPr>
            <a:spLocks noChangeShapeType="1"/>
          </p:cNvSpPr>
          <p:nvPr/>
        </p:nvSpPr>
        <p:spPr bwMode="auto">
          <a:xfrm>
            <a:off x="475555" y="9223782"/>
            <a:ext cx="5843392" cy="153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8093" tIns="44047" rIns="88093" bIns="44047"/>
          <a:lstStyle/>
          <a:p>
            <a:endParaRPr lang="en-GB"/>
          </a:p>
        </p:txBody>
      </p:sp>
      <p:sp>
        <p:nvSpPr>
          <p:cNvPr id="85013" name="Rectangle 2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69478" y="149044"/>
            <a:ext cx="5841872" cy="173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52815">
              <a:spcBef>
                <a:spcPct val="0"/>
              </a:spcBef>
              <a:defRPr sz="1200">
                <a:cs typeface="Arial" charset="0"/>
              </a:defRPr>
            </a:lvl1pPr>
          </a:lstStyle>
          <a:p>
            <a:r>
              <a:rPr lang="en-GB"/>
              <a:t>Presentation title</a:t>
            </a:r>
          </a:p>
        </p:txBody>
      </p:sp>
      <p:pic>
        <p:nvPicPr>
          <p:cNvPr id="8" name="Picture 42" descr="unfccc-letter-es-e-header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55" y="9223781"/>
            <a:ext cx="621412" cy="628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926696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271463" indent="-27146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46100" indent="-273050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00100" indent="-25241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073150" indent="-27146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346200" indent="-27146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SBI 41: 3-14 Dec 2014 (beginning Mai,</a:t>
            </a:r>
            <a:r>
              <a:rPr lang="de-DE" baseline="0" dirty="0" smtClean="0"/>
              <a:t> Sept)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aseline="0" dirty="0" smtClean="0"/>
              <a:t>SBI 42: 3-14 June 2014 (beginning Nov, March)</a:t>
            </a:r>
          </a:p>
          <a:p>
            <a:endParaRPr lang="de-DE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1527" indent="-261527" defTabSz="880933">
              <a:defRPr/>
            </a:pPr>
            <a:r>
              <a:rPr lang="de-DE" baseline="0" dirty="0" smtClean="0"/>
              <a:t>SBI 43: 2-13 Dec 2015 (beginning Mai, Sept)</a:t>
            </a:r>
            <a:endParaRPr lang="de-DE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Ø"/>
            </a:pPr>
            <a:r>
              <a:rPr lang="en-GB" dirty="0" smtClean="0"/>
              <a:t>2/CP.17 recognizes the need to have an </a:t>
            </a:r>
            <a:r>
              <a:rPr lang="en-GB" b="1" dirty="0" smtClean="0"/>
              <a:t>efficient, cost-effective and practical </a:t>
            </a:r>
            <a:r>
              <a:rPr lang="en-GB" dirty="0" smtClean="0"/>
              <a:t>international assessment and review process which does </a:t>
            </a:r>
            <a:r>
              <a:rPr lang="en-GB" b="1" dirty="0" smtClean="0"/>
              <a:t>not impose an excessive burden </a:t>
            </a:r>
            <a:r>
              <a:rPr lang="en-GB" dirty="0" smtClean="0"/>
              <a:t>on Parties and on the secretariat (</a:t>
            </a:r>
            <a:r>
              <a:rPr lang="en-GB" dirty="0" err="1" smtClean="0"/>
              <a:t>preambular</a:t>
            </a:r>
            <a:r>
              <a:rPr lang="en-GB" dirty="0" smtClean="0"/>
              <a:t>)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2/CP.17 requests the secretariat to </a:t>
            </a:r>
            <a:r>
              <a:rPr lang="en-GB" b="1" dirty="0" smtClean="0"/>
              <a:t>enhance coordination</a:t>
            </a:r>
            <a:r>
              <a:rPr lang="en-GB" dirty="0" smtClean="0"/>
              <a:t> between different review processes in such a way as to </a:t>
            </a:r>
            <a:r>
              <a:rPr lang="en-GB" b="1" dirty="0" smtClean="0"/>
              <a:t>ensure effective and efficient processes and procedures </a:t>
            </a:r>
            <a:r>
              <a:rPr lang="en-GB" dirty="0" smtClean="0"/>
              <a:t>(</a:t>
            </a:r>
            <a:r>
              <a:rPr lang="en-GB" dirty="0" err="1" smtClean="0"/>
              <a:t>para</a:t>
            </a:r>
            <a:r>
              <a:rPr lang="en-GB" dirty="0" smtClean="0"/>
              <a:t>. 29)</a:t>
            </a:r>
          </a:p>
          <a:p>
            <a:endParaRPr lang="de-D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0" y="1265238"/>
            <a:ext cx="9144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ctrTitle"/>
          </p:nvPr>
        </p:nvSpPr>
        <p:spPr>
          <a:xfrm>
            <a:off x="627063" y="2205038"/>
            <a:ext cx="7881937" cy="1204912"/>
          </a:xfrm>
        </p:spPr>
        <p:txBody>
          <a:bodyPr anchor="b"/>
          <a:lstStyle>
            <a:lvl1pPr>
              <a:lnSpc>
                <a:spcPts val="3600"/>
              </a:lnSpc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idx="1"/>
          </p:nvPr>
        </p:nvSpPr>
        <p:spPr>
          <a:xfrm>
            <a:off x="625475" y="3922713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273425" y="6505575"/>
            <a:ext cx="5230813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GB"/>
              <a:t>UNFCCC secretariat, programme</a:t>
            </a:r>
            <a:endParaRPr lang="de-DE"/>
          </a:p>
        </p:txBody>
      </p:sp>
      <p:sp>
        <p:nvSpPr>
          <p:cNvPr id="3109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3425" y="6261100"/>
            <a:ext cx="5230813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/>
            </a:lvl1pPr>
          </a:lstStyle>
          <a:p>
            <a:r>
              <a:rPr lang="de-DE"/>
              <a:t>Firstname Lastname, Job Title</a:t>
            </a:r>
          </a:p>
        </p:txBody>
      </p:sp>
      <p:sp>
        <p:nvSpPr>
          <p:cNvPr id="3110" name="Line 38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1" name="Line 39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3112" name="Picture 40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309563"/>
            <a:ext cx="7866063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14" name="Picture 42" descr="unfccc-letter-es-e-header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005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258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553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954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79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447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8874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1183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54848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2056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5108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53152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7561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0929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ChangeArrowheads="1"/>
          </p:cNvSpPr>
          <p:nvPr/>
        </p:nvSpPr>
        <p:spPr bwMode="auto">
          <a:xfrm>
            <a:off x="0" y="1262063"/>
            <a:ext cx="9144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7063" y="2205038"/>
            <a:ext cx="7881937" cy="1439862"/>
          </a:xfrm>
        </p:spPr>
        <p:txBody>
          <a:bodyPr/>
          <a:lstStyle>
            <a:lvl1pPr>
              <a:lnSpc>
                <a:spcPts val="5600"/>
              </a:lnSpc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5475" y="3922713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159751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273425" y="6505575"/>
            <a:ext cx="5230813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GB"/>
              <a:t>UNFCCC secretariat, programme</a:t>
            </a:r>
            <a:endParaRPr lang="de-DE"/>
          </a:p>
        </p:txBody>
      </p:sp>
      <p:sp>
        <p:nvSpPr>
          <p:cNvPr id="1597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3425" y="6261100"/>
            <a:ext cx="5230813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/>
            </a:lvl1pPr>
          </a:lstStyle>
          <a:p>
            <a:r>
              <a:rPr lang="de-DE"/>
              <a:t>Firstname Lastname, Job Title</a:t>
            </a:r>
          </a:p>
        </p:txBody>
      </p:sp>
      <p:sp>
        <p:nvSpPr>
          <p:cNvPr id="159753" name="Line 9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9754" name="Line 10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59755" name="Picture 11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309563"/>
            <a:ext cx="7866063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9757" name="Picture 13" descr="unfccc-letter-es-e-header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4385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79263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4960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201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5331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5838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7727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78856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21298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12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97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576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604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901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6785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9457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5192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53" name="Rectangle 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57" name="Line 33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8" name="Line 34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9" name="Picture 42" descr="unfccc-letter-es-e-header"/>
          <p:cNvPicPr preferRelativeResize="0"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9pPr>
    </p:titleStyle>
    <p:bodyStyle>
      <a:lvl1pPr marL="269875" indent="-269875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</a:defRPr>
      </a:lvl2pPr>
      <a:lvl3pPr marL="900113" indent="-269875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3pPr>
      <a:lvl4pPr marL="1169988" indent="-268288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4pPr>
      <a:lvl5pPr marL="14382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5pPr>
      <a:lvl6pPr marL="18954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6pPr>
      <a:lvl7pPr marL="23526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7pPr>
      <a:lvl8pPr marL="28098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8pPr>
      <a:lvl9pPr marL="32670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3" name="Rectangle 7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2584" name="Rectangle 8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258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5258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52589" name="Line 13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2590" name="Line 14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52592" name="Picture 16" descr="unfccc-letter-es-e-header"/>
          <p:cNvPicPr preferRelativeResize="0"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ctr" rtl="0" fontAlgn="base">
        <a:lnSpc>
          <a:spcPts val="2900"/>
        </a:lnSpc>
        <a:spcBef>
          <a:spcPct val="0"/>
        </a:spcBef>
        <a:spcAft>
          <a:spcPct val="0"/>
        </a:spcAft>
        <a:defRPr sz="24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ctr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8723" name="Rectangle 3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8727" name="Line 7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8728" name="Line 8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58730" name="Picture 10" descr="unfccc-letter-es-e-header"/>
          <p:cNvPicPr preferRelativeResize="0"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69875" indent="-269875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  <a:cs typeface="+mn-cs"/>
        </a:defRPr>
      </a:lvl2pPr>
      <a:lvl3pPr marL="900113" indent="-269875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3pPr>
      <a:lvl4pPr marL="1169988" indent="-268288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4pPr>
      <a:lvl5pPr marL="14382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5pPr>
      <a:lvl6pPr marL="18954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6pPr>
      <a:lvl7pPr marL="23526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7pPr>
      <a:lvl8pPr marL="28098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8pPr>
      <a:lvl9pPr marL="32670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r>
              <a:rPr lang="en-GB"/>
              <a:t>UNFCCC secretariat, programme</a:t>
            </a:r>
            <a:endParaRPr lang="de-DE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 smtClean="0"/>
              <a:t>Barbara Muik, Programme Officer</a:t>
            </a:r>
            <a:endParaRPr lang="de-DE" dirty="0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Planning for the International Assessment and Review process</a:t>
            </a:r>
            <a:endParaRPr lang="de-DE" dirty="0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First technical workshop on the revision of the guidelines for the review of biennial reports and national communications, including national inventory reviews for developed country </a:t>
            </a:r>
            <a:r>
              <a:rPr lang="en-GB" dirty="0" smtClean="0"/>
              <a:t>Parties. Bonn, 7 October 2013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Planning for 1</a:t>
            </a:r>
            <a:r>
              <a:rPr lang="en-GB" baseline="30000" dirty="0"/>
              <a:t>st</a:t>
            </a:r>
            <a:r>
              <a:rPr lang="en-GB" dirty="0"/>
              <a:t> IAR </a:t>
            </a:r>
            <a:r>
              <a:rPr lang="en-GB" dirty="0" smtClean="0"/>
              <a:t>cycle – challenge  -  increasing demand for review  experts </a:t>
            </a:r>
            <a:endParaRPr lang="en-GB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23826" y="1052736"/>
            <a:ext cx="7867650" cy="4680520"/>
          </a:xfrm>
          <a:prstGeom prst="rect">
            <a:avLst/>
          </a:prstGeom>
        </p:spPr>
        <p:txBody>
          <a:bodyPr/>
          <a:lstStyle>
            <a:lvl1pPr marL="269875" indent="-269875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357188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AutoNum type="alphaLcParenR"/>
              <a:defRPr sz="1500">
                <a:solidFill>
                  <a:schemeClr val="tx1"/>
                </a:solidFill>
                <a:latin typeface="+mn-lt"/>
                <a:cs typeface="+mn-cs"/>
              </a:defRPr>
            </a:lvl2pPr>
            <a:lvl3pPr marL="900113" indent="-269875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3pPr>
            <a:lvl4pPr marL="1169988" indent="-268288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4pPr>
            <a:lvl5pPr marL="14382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5pPr>
            <a:lvl6pPr marL="18954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6pPr>
            <a:lvl7pPr marL="23526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7pPr>
            <a:lvl8pPr marL="28098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8pPr>
            <a:lvl9pPr marL="32670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lvl="1">
              <a:buFont typeface="Wingdings" pitchFamily="2" charset="2"/>
              <a:buChar char="Ø"/>
            </a:pPr>
            <a:r>
              <a:rPr lang="en-US" sz="1800" b="1" dirty="0" smtClean="0"/>
              <a:t>Increasing number of experts </a:t>
            </a:r>
            <a:r>
              <a:rPr lang="en-US" sz="1800" dirty="0" smtClean="0"/>
              <a:t>is needed</a:t>
            </a:r>
            <a:endParaRPr lang="en-US" sz="1800" dirty="0" smtClean="0"/>
          </a:p>
          <a:p>
            <a:pPr lvl="2">
              <a:buFont typeface="Wingdings" pitchFamily="2" charset="2"/>
              <a:buChar char="Ø"/>
            </a:pPr>
            <a:r>
              <a:rPr lang="en-US" sz="1800" dirty="0"/>
              <a:t>144 experts in NC5 review </a:t>
            </a:r>
            <a:r>
              <a:rPr lang="en-US" sz="1800" dirty="0" smtClean="0"/>
              <a:t>cycle </a:t>
            </a:r>
            <a:r>
              <a:rPr lang="en-US" sz="1800" dirty="0" smtClean="0"/>
              <a:t>(in-country and centralized reviews)</a:t>
            </a:r>
            <a:endParaRPr lang="en-US" sz="1800" dirty="0" smtClean="0"/>
          </a:p>
          <a:p>
            <a:pPr lvl="1">
              <a:buFont typeface="Wingdings" pitchFamily="2" charset="2"/>
              <a:buChar char="Ø"/>
            </a:pPr>
            <a:r>
              <a:rPr lang="en-US" sz="1800" b="1" dirty="0" smtClean="0"/>
              <a:t>Pressure on AI Parties</a:t>
            </a:r>
            <a:r>
              <a:rPr lang="en-US" sz="1800" dirty="0" smtClean="0"/>
              <a:t>: </a:t>
            </a:r>
          </a:p>
          <a:p>
            <a:pPr lvl="2">
              <a:buFont typeface="Wingdings" pitchFamily="2" charset="2"/>
              <a:buChar char="Ø"/>
            </a:pPr>
            <a:r>
              <a:rPr lang="en-US" sz="1800" dirty="0" smtClean="0"/>
              <a:t>Financial resources to fund experts; </a:t>
            </a:r>
          </a:p>
          <a:p>
            <a:pPr lvl="2">
              <a:buFont typeface="Wingdings" pitchFamily="2" charset="2"/>
              <a:buChar char="Ø"/>
            </a:pPr>
            <a:r>
              <a:rPr lang="en-US" sz="1800" dirty="0" smtClean="0"/>
              <a:t>In-kind contribution by experts </a:t>
            </a:r>
            <a:r>
              <a:rPr lang="en-US" sz="1800" dirty="0" smtClean="0"/>
              <a:t>(15-20 working day per review/per expert)</a:t>
            </a:r>
            <a:endParaRPr lang="en-US" sz="1800" dirty="0" smtClean="0"/>
          </a:p>
          <a:p>
            <a:pPr lvl="2">
              <a:buFont typeface="Wingdings" pitchFamily="2" charset="2"/>
              <a:buChar char="Ø"/>
            </a:pPr>
            <a:r>
              <a:rPr lang="en-US" sz="1800" dirty="0" smtClean="0"/>
              <a:t>Organizational efforts  for in-country reviews </a:t>
            </a:r>
            <a:r>
              <a:rPr lang="en-US" sz="1800" dirty="0" smtClean="0"/>
              <a:t>and mobilization </a:t>
            </a:r>
            <a:r>
              <a:rPr lang="en-US" sz="1800" dirty="0" smtClean="0"/>
              <a:t>of resources for reviews 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Enhancing </a:t>
            </a:r>
            <a:r>
              <a:rPr lang="en-US" sz="1800" b="1" dirty="0" smtClean="0"/>
              <a:t>competence </a:t>
            </a:r>
            <a:r>
              <a:rPr lang="en-US" sz="1800" dirty="0" smtClean="0"/>
              <a:t>of experts 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b="1" dirty="0" smtClean="0"/>
              <a:t>Competing review </a:t>
            </a:r>
            <a:r>
              <a:rPr lang="en-US" sz="1800" b="1" dirty="0" smtClean="0"/>
              <a:t>processes:</a:t>
            </a:r>
            <a:r>
              <a:rPr lang="en-US" sz="1800" dirty="0" smtClean="0"/>
              <a:t> </a:t>
            </a:r>
            <a:r>
              <a:rPr lang="en-US" sz="1800" dirty="0" smtClean="0"/>
              <a:t>annual and periodic (the same experts </a:t>
            </a:r>
            <a:r>
              <a:rPr lang="en-US" sz="1800" dirty="0" smtClean="0"/>
              <a:t>are </a:t>
            </a:r>
            <a:r>
              <a:rPr lang="en-US" sz="1800" dirty="0" smtClean="0"/>
              <a:t>involved in the review activities. Participation in both GHG inventory and BR/NC reviews </a:t>
            </a:r>
            <a:r>
              <a:rPr lang="en-US" sz="1800" dirty="0" smtClean="0"/>
              <a:t>in 2014 implies </a:t>
            </a:r>
            <a:r>
              <a:rPr lang="en-US" sz="1800" dirty="0" smtClean="0"/>
              <a:t>up to 40 working days away from the expert’s ordinary work. This hardly possible for many experts)   </a:t>
            </a:r>
          </a:p>
          <a:p>
            <a:pPr marL="271462" lvl="1" indent="0">
              <a:buNone/>
            </a:pPr>
            <a:endParaRPr lang="en-US" sz="1800" dirty="0" smtClean="0"/>
          </a:p>
          <a:p>
            <a:pPr lvl="1">
              <a:buFont typeface="Wingdings" pitchFamily="2" charset="2"/>
              <a:buChar char="Ø"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781199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</a:t>
            </a:r>
            <a:endParaRPr lang="en-GB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23826" y="1052736"/>
            <a:ext cx="7867650" cy="4680520"/>
          </a:xfrm>
          <a:prstGeom prst="rect">
            <a:avLst/>
          </a:prstGeom>
        </p:spPr>
        <p:txBody>
          <a:bodyPr/>
          <a:lstStyle>
            <a:lvl1pPr marL="269875" indent="-269875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357188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AutoNum type="alphaLcParenR"/>
              <a:defRPr sz="1500">
                <a:solidFill>
                  <a:schemeClr val="tx1"/>
                </a:solidFill>
                <a:latin typeface="+mn-lt"/>
                <a:cs typeface="+mn-cs"/>
              </a:defRPr>
            </a:lvl2pPr>
            <a:lvl3pPr marL="900113" indent="-269875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3pPr>
            <a:lvl4pPr marL="1169988" indent="-268288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4pPr>
            <a:lvl5pPr marL="14382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5pPr>
            <a:lvl6pPr marL="18954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6pPr>
            <a:lvl7pPr marL="23526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7pPr>
            <a:lvl8pPr marL="28098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8pPr>
            <a:lvl9pPr marL="32670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Continuous IAR activities in 2014 -2015 puts </a:t>
            </a:r>
            <a:r>
              <a:rPr lang="en-US" sz="1800" b="1" dirty="0" smtClean="0"/>
              <a:t>huge p</a:t>
            </a:r>
            <a:r>
              <a:rPr lang="en-US" sz="1800" b="1" dirty="0" smtClean="0"/>
              <a:t>ressure </a:t>
            </a:r>
            <a:r>
              <a:rPr lang="en-US" sz="1800" dirty="0" smtClean="0"/>
              <a:t>on </a:t>
            </a:r>
            <a:r>
              <a:rPr lang="en-US" sz="1800" dirty="0" smtClean="0"/>
              <a:t>resources (time</a:t>
            </a:r>
            <a:r>
              <a:rPr lang="en-US" sz="1800" dirty="0" smtClean="0"/>
              <a:t>, people and </a:t>
            </a:r>
            <a:r>
              <a:rPr lang="en-US" sz="1800" dirty="0" smtClean="0"/>
              <a:t>financial) </a:t>
            </a:r>
            <a:r>
              <a:rPr lang="en-US" sz="1800" b="1" dirty="0" smtClean="0"/>
              <a:t>of </a:t>
            </a:r>
            <a:r>
              <a:rPr lang="en-US" sz="1800" b="1" dirty="0" smtClean="0"/>
              <a:t>Parties and the secretariat</a:t>
            </a:r>
            <a:r>
              <a:rPr lang="en-US" sz="1800" dirty="0" smtClean="0"/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Challenges due to: </a:t>
            </a:r>
          </a:p>
          <a:p>
            <a:pPr lvl="2">
              <a:buFont typeface="Wingdings" pitchFamily="2" charset="2"/>
              <a:buChar char="Ø"/>
            </a:pPr>
            <a:r>
              <a:rPr lang="en-US" sz="1800" dirty="0" smtClean="0"/>
              <a:t>Launching of </a:t>
            </a:r>
            <a:r>
              <a:rPr lang="en-US" sz="1800" b="1" dirty="0" smtClean="0"/>
              <a:t>a </a:t>
            </a:r>
            <a:r>
              <a:rPr lang="en-US" sz="1800" b="1" dirty="0" smtClean="0"/>
              <a:t>new process </a:t>
            </a:r>
            <a:endParaRPr lang="en-US" sz="1800" b="1" dirty="0" smtClean="0"/>
          </a:p>
          <a:p>
            <a:pPr lvl="2">
              <a:buFont typeface="Wingdings" pitchFamily="2" charset="2"/>
              <a:buChar char="Ø"/>
            </a:pPr>
            <a:r>
              <a:rPr lang="en-US" sz="1800" b="1" dirty="0" smtClean="0"/>
              <a:t>Tight schedule</a:t>
            </a:r>
            <a:r>
              <a:rPr lang="en-US" sz="1800" b="1" dirty="0"/>
              <a:t> </a:t>
            </a:r>
            <a:r>
              <a:rPr lang="en-US" sz="1800" dirty="0" smtClean="0"/>
              <a:t>for IAR</a:t>
            </a:r>
            <a:endParaRPr lang="en-US" sz="1800" dirty="0" smtClean="0"/>
          </a:p>
          <a:p>
            <a:pPr lvl="2">
              <a:buFont typeface="Wingdings" pitchFamily="2" charset="2"/>
              <a:buChar char="Ø"/>
            </a:pPr>
            <a:r>
              <a:rPr lang="en-US" sz="1800" dirty="0" smtClean="0"/>
              <a:t>The need for </a:t>
            </a:r>
            <a:r>
              <a:rPr lang="en-US" sz="1800" b="1" dirty="0" smtClean="0"/>
              <a:t>increasing number of experts</a:t>
            </a:r>
            <a:r>
              <a:rPr lang="en-US" sz="1800" dirty="0" smtClean="0"/>
              <a:t>;  </a:t>
            </a:r>
          </a:p>
          <a:p>
            <a:pPr lvl="2">
              <a:buFont typeface="Wingdings" pitchFamily="2" charset="2"/>
              <a:buChar char="Ø"/>
            </a:pPr>
            <a:r>
              <a:rPr lang="en-US" sz="1800" dirty="0" smtClean="0"/>
              <a:t>The need for </a:t>
            </a:r>
            <a:r>
              <a:rPr lang="en-US" sz="1800" b="1" dirty="0" smtClean="0"/>
              <a:t>qualified/trained experts</a:t>
            </a:r>
            <a:r>
              <a:rPr lang="en-US" sz="1800" dirty="0" smtClean="0"/>
              <a:t>.  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Need </a:t>
            </a:r>
            <a:r>
              <a:rPr lang="en-US" sz="1800" dirty="0" smtClean="0"/>
              <a:t>to consider these challenges while discussing format of the BR/NC reviews. </a:t>
            </a:r>
          </a:p>
          <a:p>
            <a:pPr marL="271462" lvl="1" indent="0">
              <a:buNone/>
            </a:pPr>
            <a:r>
              <a:rPr lang="en-US" sz="1800" dirty="0" smtClean="0"/>
              <a:t> </a:t>
            </a:r>
          </a:p>
          <a:p>
            <a:pPr lvl="1">
              <a:buFont typeface="Wingdings" pitchFamily="2" charset="2"/>
              <a:buChar char="Ø"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223278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64363" y="309563"/>
            <a:ext cx="7869238" cy="314325"/>
          </a:xfrm>
        </p:spPr>
        <p:txBody>
          <a:bodyPr/>
          <a:lstStyle/>
          <a:p>
            <a:pPr marL="271462" lvl="1" indent="0"/>
            <a:r>
              <a:rPr lang="en-GB" dirty="0" smtClean="0"/>
              <a:t>IAR cycle based </a:t>
            </a:r>
            <a:r>
              <a:rPr lang="en-GB" dirty="0"/>
              <a:t>on decision 2/CP.17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82849"/>
            <a:ext cx="8401496" cy="4610447"/>
          </a:xfrm>
        </p:spPr>
        <p:txBody>
          <a:bodyPr/>
          <a:lstStyle/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1 January 2014 – submission of </a:t>
            </a:r>
            <a:r>
              <a:rPr lang="en-US" sz="1800" b="1" dirty="0" smtClean="0"/>
              <a:t>first biennial reports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1 March 2014 (two months after submission (</a:t>
            </a:r>
            <a:r>
              <a:rPr lang="en-US" sz="1800" dirty="0" err="1" smtClean="0"/>
              <a:t>para</a:t>
            </a:r>
            <a:r>
              <a:rPr lang="en-US" sz="1800" dirty="0" smtClean="0"/>
              <a:t>. 25)) – 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round of </a:t>
            </a:r>
            <a:r>
              <a:rPr lang="en-US" sz="1800" b="1" dirty="0" smtClean="0"/>
              <a:t>IAR starts </a:t>
            </a:r>
            <a:r>
              <a:rPr lang="en-US" sz="1800" dirty="0" smtClean="0"/>
              <a:t>with the </a:t>
            </a:r>
            <a:r>
              <a:rPr lang="en-US" sz="1800" b="1" dirty="0" smtClean="0"/>
              <a:t>technical review of BRs</a:t>
            </a:r>
            <a:r>
              <a:rPr lang="en-US" sz="1800" dirty="0" smtClean="0"/>
              <a:t>:</a:t>
            </a:r>
          </a:p>
          <a:p>
            <a:pPr lvl="2">
              <a:buFont typeface="Wingdings" pitchFamily="2" charset="2"/>
              <a:buChar char="Ø"/>
            </a:pPr>
            <a:r>
              <a:rPr lang="en-GB" sz="1800" dirty="0" smtClean="0"/>
              <a:t>In accordance </a:t>
            </a:r>
            <a:r>
              <a:rPr lang="en-GB" sz="1800" dirty="0"/>
              <a:t>with existing </a:t>
            </a:r>
            <a:r>
              <a:rPr lang="en-GB" sz="1800" dirty="0" smtClean="0"/>
              <a:t>and revised </a:t>
            </a:r>
            <a:r>
              <a:rPr lang="en-GB" sz="1800" dirty="0"/>
              <a:t>guidelines and </a:t>
            </a:r>
            <a:r>
              <a:rPr lang="en-GB" sz="1800" dirty="0" smtClean="0"/>
              <a:t>procedures (</a:t>
            </a:r>
            <a:r>
              <a:rPr lang="en-GB" sz="1800" dirty="0" err="1" smtClean="0"/>
              <a:t>para</a:t>
            </a:r>
            <a:r>
              <a:rPr lang="en-GB" sz="1800" dirty="0" smtClean="0"/>
              <a:t>. 6, </a:t>
            </a:r>
            <a:r>
              <a:rPr lang="en-GB" sz="1800" dirty="0"/>
              <a:t>Annex II</a:t>
            </a:r>
            <a:r>
              <a:rPr lang="en-GB" sz="1800" dirty="0" smtClean="0"/>
              <a:t>);</a:t>
            </a:r>
            <a:endParaRPr lang="en-US" sz="1800" dirty="0"/>
          </a:p>
          <a:p>
            <a:pPr lvl="2">
              <a:buFont typeface="Wingdings" pitchFamily="2" charset="2"/>
              <a:buChar char="Ø"/>
            </a:pPr>
            <a:r>
              <a:rPr lang="en-GB" sz="1800" b="1" dirty="0" smtClean="0"/>
              <a:t>Technical </a:t>
            </a:r>
            <a:r>
              <a:rPr lang="en-GB" sz="1800" b="1" dirty="0"/>
              <a:t>review report </a:t>
            </a:r>
            <a:r>
              <a:rPr lang="en-GB" sz="1800" dirty="0" smtClean="0"/>
              <a:t>based on existing </a:t>
            </a:r>
            <a:r>
              <a:rPr lang="en-GB" sz="1800" dirty="0"/>
              <a:t>reporting standards </a:t>
            </a:r>
            <a:r>
              <a:rPr lang="en-GB" sz="1800" dirty="0" smtClean="0"/>
              <a:t>(</a:t>
            </a:r>
            <a:r>
              <a:rPr lang="en-GB" sz="1800" dirty="0" err="1"/>
              <a:t>para</a:t>
            </a:r>
            <a:r>
              <a:rPr lang="en-GB" sz="1800" dirty="0"/>
              <a:t>. </a:t>
            </a:r>
            <a:r>
              <a:rPr lang="en-GB" sz="1800" dirty="0" smtClean="0"/>
              <a:t>7, </a:t>
            </a:r>
            <a:r>
              <a:rPr lang="en-GB" sz="1800" dirty="0"/>
              <a:t>Annex II</a:t>
            </a:r>
            <a:r>
              <a:rPr lang="en-GB" sz="1800" dirty="0" smtClean="0"/>
              <a:t>);</a:t>
            </a:r>
            <a:endParaRPr lang="en-US" sz="1800" dirty="0" smtClean="0"/>
          </a:p>
          <a:p>
            <a:pPr lvl="1">
              <a:buFont typeface="Wingdings" pitchFamily="2" charset="2"/>
              <a:buChar char="Ø"/>
            </a:pPr>
            <a:r>
              <a:rPr lang="en-US" sz="1800" b="1" dirty="0" smtClean="0"/>
              <a:t>Multilateral Assessment builds on the published </a:t>
            </a:r>
            <a:r>
              <a:rPr lang="en-GB" sz="1800" b="1" dirty="0" smtClean="0"/>
              <a:t>BR review </a:t>
            </a:r>
            <a:r>
              <a:rPr lang="en-GB" sz="1800" b="1" dirty="0"/>
              <a:t>report </a:t>
            </a:r>
            <a:r>
              <a:rPr lang="en-GB" sz="1800" dirty="0" smtClean="0"/>
              <a:t>as major input (</a:t>
            </a:r>
            <a:r>
              <a:rPr lang="en-GB" sz="1800" dirty="0" err="1" smtClean="0"/>
              <a:t>para</a:t>
            </a:r>
            <a:r>
              <a:rPr lang="en-GB" sz="1800" dirty="0"/>
              <a:t>. </a:t>
            </a:r>
            <a:r>
              <a:rPr lang="en-GB" sz="1800" dirty="0" smtClean="0"/>
              <a:t>8, </a:t>
            </a:r>
            <a:r>
              <a:rPr lang="en-GB" sz="1800" dirty="0"/>
              <a:t>Annex II</a:t>
            </a:r>
            <a:r>
              <a:rPr lang="en-GB" sz="1800" dirty="0" smtClean="0"/>
              <a:t>);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Any Party can submit </a:t>
            </a:r>
            <a:r>
              <a:rPr lang="en-GB" sz="1800" dirty="0"/>
              <a:t>written </a:t>
            </a:r>
            <a:r>
              <a:rPr lang="en-GB" sz="1800" b="1" dirty="0" smtClean="0"/>
              <a:t>questions in </a:t>
            </a:r>
            <a:r>
              <a:rPr lang="en-GB" sz="1800" b="1" dirty="0"/>
              <a:t>advance </a:t>
            </a:r>
            <a:r>
              <a:rPr lang="en-GB" sz="1800" dirty="0"/>
              <a:t>of </a:t>
            </a:r>
            <a:r>
              <a:rPr lang="en-GB" sz="1800" dirty="0" smtClean="0"/>
              <a:t>the MA (</a:t>
            </a:r>
            <a:r>
              <a:rPr lang="en-GB" sz="1800" dirty="0" err="1"/>
              <a:t>para</a:t>
            </a:r>
            <a:r>
              <a:rPr lang="en-GB" sz="1800" dirty="0"/>
              <a:t>. </a:t>
            </a:r>
            <a:r>
              <a:rPr lang="en-GB" sz="1800" dirty="0" smtClean="0"/>
              <a:t>10, </a:t>
            </a:r>
            <a:r>
              <a:rPr lang="en-GB" sz="1800" dirty="0"/>
              <a:t>Annex II</a:t>
            </a:r>
            <a:r>
              <a:rPr lang="en-GB" sz="1800" dirty="0" smtClean="0"/>
              <a:t>);</a:t>
            </a:r>
          </a:p>
          <a:p>
            <a:pPr lvl="1">
              <a:buFont typeface="Wingdings" pitchFamily="2" charset="2"/>
              <a:buChar char="Ø"/>
            </a:pPr>
            <a:r>
              <a:rPr lang="en-GB" sz="1800" dirty="0"/>
              <a:t>The Party under assessment should </a:t>
            </a:r>
            <a:r>
              <a:rPr lang="en-GB" sz="1800" b="1" dirty="0" smtClean="0"/>
              <a:t>respond</a:t>
            </a:r>
            <a:r>
              <a:rPr lang="en-GB" sz="1800" dirty="0" smtClean="0"/>
              <a:t> </a:t>
            </a:r>
            <a:r>
              <a:rPr lang="en-GB" sz="1800" dirty="0"/>
              <a:t>to those </a:t>
            </a:r>
            <a:r>
              <a:rPr lang="en-GB" sz="1800" dirty="0" smtClean="0"/>
              <a:t>questions </a:t>
            </a:r>
            <a:r>
              <a:rPr lang="en-GB" sz="1800" b="1" dirty="0" smtClean="0"/>
              <a:t>within </a:t>
            </a:r>
            <a:r>
              <a:rPr lang="en-GB" sz="1800" b="1" dirty="0"/>
              <a:t>two </a:t>
            </a:r>
            <a:r>
              <a:rPr lang="en-GB" sz="1800" b="1" dirty="0" smtClean="0"/>
              <a:t>months </a:t>
            </a:r>
            <a:r>
              <a:rPr lang="en-GB" sz="1800" dirty="0"/>
              <a:t>(ibid.);</a:t>
            </a:r>
            <a:endParaRPr lang="en-US" sz="1800" dirty="0" smtClean="0"/>
          </a:p>
          <a:p>
            <a:pPr lvl="1">
              <a:buFont typeface="Wingdings" pitchFamily="2" charset="2"/>
              <a:buChar char="Ø"/>
            </a:pPr>
            <a:r>
              <a:rPr lang="en-GB" sz="1800" dirty="0"/>
              <a:t>The secretariat will compile the </a:t>
            </a:r>
            <a:r>
              <a:rPr lang="en-GB" sz="1800" dirty="0" smtClean="0"/>
              <a:t>Q+As and </a:t>
            </a:r>
            <a:r>
              <a:rPr lang="en-GB" sz="1800" dirty="0"/>
              <a:t>publish them on the UNFCCC </a:t>
            </a:r>
            <a:r>
              <a:rPr lang="en-GB" sz="1800" dirty="0" smtClean="0"/>
              <a:t>website (ibid.);</a:t>
            </a:r>
            <a:endParaRPr lang="en-US" sz="1800" dirty="0" smtClean="0"/>
          </a:p>
        </p:txBody>
      </p:sp>
      <p:sp>
        <p:nvSpPr>
          <p:cNvPr id="165892" name="Text Box 4"/>
          <p:cNvSpPr txBox="1">
            <a:spLocks noChangeArrowheads="1"/>
          </p:cNvSpPr>
          <p:nvPr/>
        </p:nvSpPr>
        <p:spPr bwMode="auto">
          <a:xfrm>
            <a:off x="635000" y="908720"/>
            <a:ext cx="7869238" cy="579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ts val="3200"/>
              </a:lnSpc>
              <a:spcBef>
                <a:spcPct val="0"/>
              </a:spcBef>
            </a:pPr>
            <a:r>
              <a:rPr lang="de-DE" sz="2400" dirty="0" smtClean="0"/>
              <a:t>1st IAR cycle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23882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64363" y="309563"/>
            <a:ext cx="7869238" cy="314325"/>
          </a:xfrm>
        </p:spPr>
        <p:txBody>
          <a:bodyPr/>
          <a:lstStyle/>
          <a:p>
            <a:pPr marL="271462" lvl="1" indent="0"/>
            <a:r>
              <a:rPr lang="en-GB" dirty="0" smtClean="0"/>
              <a:t>IAR cycle based </a:t>
            </a:r>
            <a:r>
              <a:rPr lang="en-GB" dirty="0"/>
              <a:t>on decision 2/CP.17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98873"/>
            <a:ext cx="8401496" cy="4322415"/>
          </a:xfrm>
        </p:spPr>
        <p:txBody>
          <a:bodyPr/>
          <a:lstStyle/>
          <a:p>
            <a:pPr lvl="1">
              <a:buFont typeface="Wingdings" pitchFamily="2" charset="2"/>
              <a:buChar char="Ø"/>
            </a:pPr>
            <a:r>
              <a:rPr lang="en-GB" sz="1800" b="1" dirty="0" smtClean="0"/>
              <a:t>During </a:t>
            </a:r>
            <a:r>
              <a:rPr lang="en-GB" sz="1800" b="1" dirty="0"/>
              <a:t>the SBI </a:t>
            </a:r>
            <a:r>
              <a:rPr lang="en-GB" sz="1800" b="1" dirty="0" smtClean="0"/>
              <a:t>session</a:t>
            </a:r>
            <a:r>
              <a:rPr lang="en-GB" sz="1800" dirty="0" smtClean="0"/>
              <a:t>, all AI </a:t>
            </a:r>
            <a:r>
              <a:rPr lang="en-GB" sz="1800" dirty="0"/>
              <a:t>Parties will undergo </a:t>
            </a:r>
            <a:r>
              <a:rPr lang="en-GB" sz="1800" dirty="0" smtClean="0"/>
              <a:t>the assessment. 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IAR </a:t>
            </a:r>
            <a:r>
              <a:rPr lang="en-US" sz="1800" dirty="0"/>
              <a:t>output </a:t>
            </a:r>
            <a:r>
              <a:rPr lang="en-US" sz="1800" dirty="0" smtClean="0"/>
              <a:t>record (</a:t>
            </a:r>
            <a:r>
              <a:rPr lang="en-GB" sz="1800" dirty="0" err="1"/>
              <a:t>para</a:t>
            </a:r>
            <a:r>
              <a:rPr lang="en-GB" sz="1800" dirty="0"/>
              <a:t>. 30, and </a:t>
            </a:r>
            <a:r>
              <a:rPr lang="en-GB" sz="1800" dirty="0" err="1"/>
              <a:t>para</a:t>
            </a:r>
            <a:r>
              <a:rPr lang="en-GB" sz="1800" dirty="0"/>
              <a:t>. </a:t>
            </a:r>
            <a:r>
              <a:rPr lang="en-GB" sz="1800" dirty="0" smtClean="0"/>
              <a:t>11 of </a:t>
            </a:r>
            <a:r>
              <a:rPr lang="en-GB" sz="1800" dirty="0"/>
              <a:t>Annex II</a:t>
            </a:r>
            <a:r>
              <a:rPr lang="en-US" sz="1800" dirty="0" smtClean="0"/>
              <a:t>):</a:t>
            </a:r>
          </a:p>
          <a:p>
            <a:pPr lvl="2">
              <a:buFont typeface="Wingdings" pitchFamily="2" charset="2"/>
              <a:buChar char="Ø"/>
            </a:pPr>
            <a:r>
              <a:rPr lang="en-US" sz="1800" dirty="0" smtClean="0"/>
              <a:t>Secretariat to </a:t>
            </a:r>
            <a:r>
              <a:rPr lang="en-US" sz="1800" b="1" dirty="0" smtClean="0"/>
              <a:t>prepare a summary report </a:t>
            </a:r>
            <a:r>
              <a:rPr lang="en-US" sz="1800" dirty="0" smtClean="0"/>
              <a:t>of the SBI;</a:t>
            </a:r>
          </a:p>
          <a:p>
            <a:pPr lvl="2">
              <a:buFont typeface="Wingdings" pitchFamily="2" charset="2"/>
              <a:buChar char="Ø"/>
            </a:pPr>
            <a:r>
              <a:rPr lang="en-GB" sz="1800" dirty="0" smtClean="0"/>
              <a:t>Any other </a:t>
            </a:r>
            <a:r>
              <a:rPr lang="en-GB" sz="1800" b="1" dirty="0"/>
              <a:t>observations</a:t>
            </a:r>
            <a:r>
              <a:rPr lang="en-GB" sz="1800" dirty="0"/>
              <a:t> by the </a:t>
            </a:r>
            <a:r>
              <a:rPr lang="en-GB" sz="1800" dirty="0" smtClean="0"/>
              <a:t>reviewed Party submitted </a:t>
            </a:r>
            <a:r>
              <a:rPr lang="en-GB" sz="1800" b="1" dirty="0" smtClean="0"/>
              <a:t>two </a:t>
            </a:r>
            <a:r>
              <a:rPr lang="en-GB" sz="1800" b="1" dirty="0"/>
              <a:t>months </a:t>
            </a:r>
            <a:r>
              <a:rPr lang="en-GB" sz="1800" b="1" dirty="0" smtClean="0"/>
              <a:t>after </a:t>
            </a:r>
            <a:r>
              <a:rPr lang="en-GB" sz="1800" b="1" dirty="0"/>
              <a:t>the SBI</a:t>
            </a:r>
            <a:r>
              <a:rPr lang="en-GB" sz="1800" dirty="0" smtClean="0"/>
              <a:t>.</a:t>
            </a:r>
          </a:p>
          <a:p>
            <a:pPr lvl="1">
              <a:buFont typeface="Wingdings" pitchFamily="2" charset="2"/>
              <a:buChar char="Ø"/>
            </a:pPr>
            <a:endParaRPr lang="en-US" sz="1800" dirty="0"/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Key steps and involvement:</a:t>
            </a:r>
            <a:endParaRPr lang="en-GB" sz="1800" dirty="0" smtClean="0"/>
          </a:p>
        </p:txBody>
      </p:sp>
      <p:sp>
        <p:nvSpPr>
          <p:cNvPr id="165892" name="Text Box 4"/>
          <p:cNvSpPr txBox="1">
            <a:spLocks noChangeArrowheads="1"/>
          </p:cNvSpPr>
          <p:nvPr/>
        </p:nvSpPr>
        <p:spPr bwMode="auto">
          <a:xfrm>
            <a:off x="635000" y="908720"/>
            <a:ext cx="7869238" cy="579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ts val="3200"/>
              </a:lnSpc>
              <a:spcBef>
                <a:spcPct val="0"/>
              </a:spcBef>
            </a:pPr>
            <a:r>
              <a:rPr lang="de-DE" sz="2400" dirty="0" smtClean="0"/>
              <a:t>1st IAR cycle</a:t>
            </a:r>
            <a:endParaRPr lang="de-DE" sz="24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079549"/>
              </p:ext>
            </p:extLst>
          </p:nvPr>
        </p:nvGraphicFramePr>
        <p:xfrm>
          <a:off x="827584" y="4170392"/>
          <a:ext cx="6552728" cy="1463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2208"/>
                <a:gridCol w="1512168"/>
                <a:gridCol w="1656184"/>
                <a:gridCol w="1512168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 </a:t>
                      </a:r>
                      <a:endParaRPr lang="en-GB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1970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BR submission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1970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Technical review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1970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Multilateral assessment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1970AB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Party under IAR</a:t>
                      </a:r>
                      <a:endParaRPr lang="en-GB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1970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Other Parties</a:t>
                      </a:r>
                      <a:endParaRPr lang="en-GB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1970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 </a:t>
                      </a:r>
                      <a:endParaRPr lang="en-GB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ERT</a:t>
                      </a:r>
                      <a:endParaRPr lang="en-GB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1970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 </a:t>
                      </a:r>
                      <a:endParaRPr lang="en-GB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Secretariat</a:t>
                      </a:r>
                      <a:endParaRPr lang="en-GB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1970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 </a:t>
                      </a:r>
                      <a:endParaRPr lang="en-GB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299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798628"/>
              </p:ext>
            </p:extLst>
          </p:nvPr>
        </p:nvGraphicFramePr>
        <p:xfrm>
          <a:off x="635000" y="1263650"/>
          <a:ext cx="7867650" cy="4327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GB" dirty="0"/>
              <a:t>IAR cycle based on decision 2/CP.17</a:t>
            </a:r>
          </a:p>
        </p:txBody>
      </p:sp>
      <p:sp>
        <p:nvSpPr>
          <p:cNvPr id="165892" name="Text Box 4"/>
          <p:cNvSpPr txBox="1">
            <a:spLocks noChangeArrowheads="1"/>
          </p:cNvSpPr>
          <p:nvPr/>
        </p:nvSpPr>
        <p:spPr bwMode="auto">
          <a:xfrm>
            <a:off x="635000" y="905198"/>
            <a:ext cx="7869238" cy="579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ts val="3200"/>
              </a:lnSpc>
              <a:spcBef>
                <a:spcPct val="0"/>
              </a:spcBef>
            </a:pPr>
            <a:r>
              <a:rPr lang="de-DE" sz="2400" dirty="0" smtClean="0"/>
              <a:t>Detailed 1st IAR cycle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15862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>
          <a:xfrm>
            <a:off x="1526153" y="3150970"/>
            <a:ext cx="1581062" cy="323165"/>
          </a:xfrm>
          <a:prstGeom prst="rect">
            <a:avLst/>
          </a:prstGeom>
          <a:solidFill>
            <a:srgbClr val="00B050"/>
          </a:solidFill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GB" dirty="0"/>
              <a:t>IAR </a:t>
            </a:r>
            <a:r>
              <a:rPr lang="en-GB" dirty="0" smtClean="0"/>
              <a:t>cycle </a:t>
            </a:r>
            <a:r>
              <a:rPr lang="en-GB" dirty="0"/>
              <a:t>based on decision 2/CP.17</a:t>
            </a:r>
          </a:p>
        </p:txBody>
      </p:sp>
      <p:sp>
        <p:nvSpPr>
          <p:cNvPr id="165892" name="Text Box 4"/>
          <p:cNvSpPr txBox="1">
            <a:spLocks noChangeArrowheads="1"/>
          </p:cNvSpPr>
          <p:nvPr/>
        </p:nvSpPr>
        <p:spPr bwMode="auto">
          <a:xfrm>
            <a:off x="635000" y="908720"/>
            <a:ext cx="7869238" cy="579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ts val="3200"/>
              </a:lnSpc>
              <a:spcBef>
                <a:spcPct val="0"/>
              </a:spcBef>
            </a:pPr>
            <a:r>
              <a:rPr lang="de-DE" sz="2400" dirty="0" smtClean="0"/>
              <a:t>Detailed 1st IAR cycle</a:t>
            </a:r>
            <a:endParaRPr lang="de-DE" sz="2400" dirty="0"/>
          </a:p>
        </p:txBody>
      </p:sp>
      <p:grpSp>
        <p:nvGrpSpPr>
          <p:cNvPr id="2" name="Group 1"/>
          <p:cNvGrpSpPr/>
          <p:nvPr/>
        </p:nvGrpSpPr>
        <p:grpSpPr>
          <a:xfrm>
            <a:off x="179512" y="3645024"/>
            <a:ext cx="8324726" cy="1728193"/>
            <a:chOff x="179512" y="3645024"/>
            <a:chExt cx="8324726" cy="1728193"/>
          </a:xfrm>
        </p:grpSpPr>
        <p:grpSp>
          <p:nvGrpSpPr>
            <p:cNvPr id="6" name="Group 5"/>
            <p:cNvGrpSpPr/>
            <p:nvPr/>
          </p:nvGrpSpPr>
          <p:grpSpPr>
            <a:xfrm>
              <a:off x="634999" y="3645024"/>
              <a:ext cx="7869239" cy="334518"/>
              <a:chOff x="634999" y="3501007"/>
              <a:chExt cx="7869239" cy="334518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7308303" y="3512360"/>
                <a:ext cx="1008113" cy="323165"/>
              </a:xfrm>
              <a:prstGeom prst="rect">
                <a:avLst/>
              </a:prstGeom>
              <a:noFill/>
              <a:ln w="19050"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2016</a:t>
                </a:r>
                <a:endParaRPr lang="en-GB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975340" y="3501007"/>
                <a:ext cx="3332964" cy="323165"/>
              </a:xfrm>
              <a:prstGeom prst="rect">
                <a:avLst/>
              </a:prstGeom>
              <a:noFill/>
              <a:ln w="19050"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2015</a:t>
                </a:r>
                <a:endParaRPr lang="en-GB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634999" y="3508949"/>
                <a:ext cx="3340341" cy="323165"/>
              </a:xfrm>
              <a:prstGeom prst="rect">
                <a:avLst/>
              </a:prstGeom>
              <a:noFill/>
              <a:ln w="19050"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2014</a:t>
                </a:r>
                <a:endParaRPr lang="en-GB" dirty="0"/>
              </a:p>
            </p:txBody>
          </p:sp>
          <p:sp>
            <p:nvSpPr>
              <p:cNvPr id="10" name="Pentagon 9"/>
              <p:cNvSpPr/>
              <p:nvPr/>
            </p:nvSpPr>
            <p:spPr bwMode="auto">
              <a:xfrm>
                <a:off x="635000" y="3501008"/>
                <a:ext cx="7869238" cy="324036"/>
              </a:xfrm>
              <a:prstGeom prst="homePlat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1" name="Straight Connector 10"/>
              <p:cNvCxnSpPr/>
              <p:nvPr/>
            </p:nvCxnSpPr>
            <p:spPr bwMode="auto">
              <a:xfrm>
                <a:off x="3975340" y="3508949"/>
                <a:ext cx="0" cy="324036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2" name="Straight Connector 11"/>
              <p:cNvCxnSpPr/>
              <p:nvPr/>
            </p:nvCxnSpPr>
            <p:spPr bwMode="auto">
              <a:xfrm>
                <a:off x="7308304" y="3508949"/>
                <a:ext cx="0" cy="324036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7" name="TextBox 26"/>
            <p:cNvSpPr txBox="1"/>
            <p:nvPr/>
          </p:nvSpPr>
          <p:spPr>
            <a:xfrm>
              <a:off x="179512" y="4588387"/>
              <a:ext cx="1152128" cy="7848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1</a:t>
              </a:r>
              <a:r>
                <a:rPr lang="en-GB" baseline="30000" dirty="0"/>
                <a:t>st</a:t>
              </a:r>
              <a:r>
                <a:rPr lang="en-GB" dirty="0"/>
                <a:t> BR </a:t>
              </a:r>
              <a:r>
                <a:rPr lang="en-GB" dirty="0" smtClean="0"/>
                <a:t>and </a:t>
              </a:r>
              <a:br>
                <a:rPr lang="en-GB" dirty="0" smtClean="0"/>
              </a:br>
              <a:r>
                <a:rPr lang="en-GB" dirty="0" smtClean="0"/>
                <a:t>6</a:t>
              </a:r>
              <a:r>
                <a:rPr lang="en-GB" baseline="30000" dirty="0" smtClean="0"/>
                <a:t>th</a:t>
              </a:r>
              <a:r>
                <a:rPr lang="en-GB" dirty="0" smtClean="0"/>
                <a:t> </a:t>
              </a:r>
              <a:r>
                <a:rPr lang="en-GB" dirty="0"/>
                <a:t>NC </a:t>
              </a:r>
              <a:r>
                <a:rPr lang="en-GB" dirty="0" smtClean="0"/>
                <a:t>submission</a:t>
              </a:r>
              <a:endParaRPr lang="en-GB" dirty="0"/>
            </a:p>
          </p:txBody>
        </p:sp>
        <p:cxnSp>
          <p:nvCxnSpPr>
            <p:cNvPr id="28" name="Straight Connector 27"/>
            <p:cNvCxnSpPr/>
            <p:nvPr/>
          </p:nvCxnSpPr>
          <p:spPr bwMode="auto">
            <a:xfrm>
              <a:off x="634999" y="3977728"/>
              <a:ext cx="1" cy="60253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4" name="TextBox 33"/>
            <p:cNvSpPr txBox="1"/>
            <p:nvPr/>
          </p:nvSpPr>
          <p:spPr>
            <a:xfrm>
              <a:off x="7320954" y="4591762"/>
              <a:ext cx="1152128" cy="5539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2</a:t>
              </a:r>
              <a:r>
                <a:rPr lang="en-GB" baseline="30000" dirty="0" smtClean="0"/>
                <a:t>nd</a:t>
              </a:r>
              <a:r>
                <a:rPr lang="en-GB" dirty="0" smtClean="0"/>
                <a:t> BR submission</a:t>
              </a:r>
              <a:endParaRPr lang="en-GB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7314358" y="3983799"/>
              <a:ext cx="1" cy="60253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0" name="TextBox 39"/>
          <p:cNvSpPr txBox="1"/>
          <p:nvPr/>
        </p:nvSpPr>
        <p:spPr>
          <a:xfrm>
            <a:off x="634999" y="1412776"/>
            <a:ext cx="1152128" cy="7848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 March, beginning of 1</a:t>
            </a:r>
            <a:r>
              <a:rPr lang="en-GB" baseline="30000" dirty="0" smtClean="0"/>
              <a:t>st</a:t>
            </a:r>
            <a:r>
              <a:rPr lang="en-GB" dirty="0" smtClean="0"/>
              <a:t> IAR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1547664" y="2348880"/>
            <a:ext cx="1659022" cy="553998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Technical review (17 weeks) 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3275856" y="2351233"/>
            <a:ext cx="1628628" cy="553998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Preparation IAR (12 weeks)</a:t>
            </a:r>
            <a:endParaRPr lang="en-GB" dirty="0"/>
          </a:p>
        </p:txBody>
      </p:sp>
      <p:sp>
        <p:nvSpPr>
          <p:cNvPr id="44" name="TextBox 43"/>
          <p:cNvSpPr txBox="1"/>
          <p:nvPr/>
        </p:nvSpPr>
        <p:spPr>
          <a:xfrm>
            <a:off x="6100419" y="2351768"/>
            <a:ext cx="1207885" cy="553998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IAR Record (9 weeks)</a:t>
            </a:r>
            <a:endParaRPr lang="en-GB" dirty="0"/>
          </a:p>
        </p:txBody>
      </p:sp>
      <p:cxnSp>
        <p:nvCxnSpPr>
          <p:cNvPr id="41" name="Straight Connector 40"/>
          <p:cNvCxnSpPr>
            <a:endCxn id="40" idx="2"/>
          </p:cNvCxnSpPr>
          <p:nvPr/>
        </p:nvCxnSpPr>
        <p:spPr bwMode="auto">
          <a:xfrm flipV="1">
            <a:off x="1211063" y="2197606"/>
            <a:ext cx="0" cy="11593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Connector 47"/>
          <p:cNvCxnSpPr>
            <a:endCxn id="33" idx="2"/>
          </p:cNvCxnSpPr>
          <p:nvPr/>
        </p:nvCxnSpPr>
        <p:spPr bwMode="auto">
          <a:xfrm flipV="1">
            <a:off x="1593257" y="2902878"/>
            <a:ext cx="783918" cy="24809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/>
          <p:cNvCxnSpPr>
            <a:endCxn id="43" idx="2"/>
          </p:cNvCxnSpPr>
          <p:nvPr/>
        </p:nvCxnSpPr>
        <p:spPr bwMode="auto">
          <a:xfrm flipV="1">
            <a:off x="2782291" y="2905231"/>
            <a:ext cx="1307879" cy="24573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TextBox 60"/>
          <p:cNvSpPr txBox="1"/>
          <p:nvPr/>
        </p:nvSpPr>
        <p:spPr>
          <a:xfrm>
            <a:off x="4993998" y="2351233"/>
            <a:ext cx="1018162" cy="553998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SBI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(2 weeks)</a:t>
            </a:r>
            <a:endParaRPr lang="en-GB" dirty="0"/>
          </a:p>
        </p:txBody>
      </p:sp>
      <p:cxnSp>
        <p:nvCxnSpPr>
          <p:cNvPr id="62" name="Straight Connector 61"/>
          <p:cNvCxnSpPr>
            <a:endCxn id="61" idx="2"/>
          </p:cNvCxnSpPr>
          <p:nvPr/>
        </p:nvCxnSpPr>
        <p:spPr bwMode="auto">
          <a:xfrm flipV="1">
            <a:off x="3206686" y="2905231"/>
            <a:ext cx="2296393" cy="24721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Connector 69"/>
          <p:cNvCxnSpPr>
            <a:endCxn id="44" idx="2"/>
          </p:cNvCxnSpPr>
          <p:nvPr/>
        </p:nvCxnSpPr>
        <p:spPr bwMode="auto">
          <a:xfrm flipV="1">
            <a:off x="3685098" y="2905766"/>
            <a:ext cx="3019264" cy="24520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TextBox 44"/>
          <p:cNvSpPr txBox="1"/>
          <p:nvPr/>
        </p:nvSpPr>
        <p:spPr>
          <a:xfrm>
            <a:off x="1223765" y="3150970"/>
            <a:ext cx="2619416" cy="323165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IAR process (40 weeks)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634999" y="3152443"/>
            <a:ext cx="576064" cy="323165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prep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745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GB" dirty="0"/>
              <a:t>IAR </a:t>
            </a:r>
            <a:r>
              <a:rPr lang="en-GB" dirty="0" smtClean="0"/>
              <a:t>cycle </a:t>
            </a:r>
            <a:r>
              <a:rPr lang="en-GB" dirty="0"/>
              <a:t>based on decision 2/CP.17</a:t>
            </a:r>
          </a:p>
        </p:txBody>
      </p:sp>
      <p:sp>
        <p:nvSpPr>
          <p:cNvPr id="165892" name="Text Box 4"/>
          <p:cNvSpPr txBox="1">
            <a:spLocks noChangeArrowheads="1"/>
          </p:cNvSpPr>
          <p:nvPr/>
        </p:nvSpPr>
        <p:spPr bwMode="auto">
          <a:xfrm>
            <a:off x="635000" y="905198"/>
            <a:ext cx="7869238" cy="579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ts val="3200"/>
              </a:lnSpc>
              <a:spcBef>
                <a:spcPct val="0"/>
              </a:spcBef>
            </a:pPr>
            <a:r>
              <a:rPr lang="de-DE" sz="2400" dirty="0" smtClean="0"/>
              <a:t>Detailed 1st IAR cycle</a:t>
            </a:r>
            <a:endParaRPr lang="de-DE" sz="24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179512" y="3645024"/>
            <a:ext cx="8324726" cy="1728193"/>
            <a:chOff x="179512" y="3645024"/>
            <a:chExt cx="8324726" cy="1728193"/>
          </a:xfrm>
        </p:grpSpPr>
        <p:grpSp>
          <p:nvGrpSpPr>
            <p:cNvPr id="6" name="Group 5"/>
            <p:cNvGrpSpPr/>
            <p:nvPr/>
          </p:nvGrpSpPr>
          <p:grpSpPr>
            <a:xfrm>
              <a:off x="634999" y="3645024"/>
              <a:ext cx="7869239" cy="334518"/>
              <a:chOff x="634999" y="3501007"/>
              <a:chExt cx="7869239" cy="334518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7308303" y="3512360"/>
                <a:ext cx="1008113" cy="323165"/>
              </a:xfrm>
              <a:prstGeom prst="rect">
                <a:avLst/>
              </a:prstGeom>
              <a:noFill/>
              <a:ln w="19050"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2016</a:t>
                </a:r>
                <a:endParaRPr lang="en-GB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975340" y="3501007"/>
                <a:ext cx="3332964" cy="323165"/>
              </a:xfrm>
              <a:prstGeom prst="rect">
                <a:avLst/>
              </a:prstGeom>
              <a:noFill/>
              <a:ln w="19050"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2015</a:t>
                </a:r>
                <a:endParaRPr lang="en-GB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634999" y="3508949"/>
                <a:ext cx="3340341" cy="323165"/>
              </a:xfrm>
              <a:prstGeom prst="rect">
                <a:avLst/>
              </a:prstGeom>
              <a:noFill/>
              <a:ln w="19050"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2014</a:t>
                </a:r>
                <a:endParaRPr lang="en-GB" dirty="0"/>
              </a:p>
            </p:txBody>
          </p:sp>
          <p:sp>
            <p:nvSpPr>
              <p:cNvPr id="10" name="Pentagon 9"/>
              <p:cNvSpPr/>
              <p:nvPr/>
            </p:nvSpPr>
            <p:spPr bwMode="auto">
              <a:xfrm>
                <a:off x="635000" y="3501008"/>
                <a:ext cx="7869238" cy="324036"/>
              </a:xfrm>
              <a:prstGeom prst="homePlat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1" name="Straight Connector 10"/>
              <p:cNvCxnSpPr/>
              <p:nvPr/>
            </p:nvCxnSpPr>
            <p:spPr bwMode="auto">
              <a:xfrm>
                <a:off x="3975340" y="3508949"/>
                <a:ext cx="0" cy="324036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2" name="Straight Connector 11"/>
              <p:cNvCxnSpPr/>
              <p:nvPr/>
            </p:nvCxnSpPr>
            <p:spPr bwMode="auto">
              <a:xfrm>
                <a:off x="7308304" y="3508949"/>
                <a:ext cx="0" cy="324036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3" name="Straight Connector 12"/>
            <p:cNvCxnSpPr/>
            <p:nvPr/>
          </p:nvCxnSpPr>
          <p:spPr bwMode="auto">
            <a:xfrm>
              <a:off x="2339752" y="3645896"/>
              <a:ext cx="0" cy="62566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" name="TextBox 13"/>
            <p:cNvSpPr txBox="1"/>
            <p:nvPr/>
          </p:nvSpPr>
          <p:spPr>
            <a:xfrm>
              <a:off x="1568930" y="4268597"/>
              <a:ext cx="773660" cy="3231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SBI 40</a:t>
              </a:r>
              <a:endParaRPr lang="en-GB" dirty="0"/>
            </a:p>
          </p:txBody>
        </p:sp>
        <p:cxnSp>
          <p:nvCxnSpPr>
            <p:cNvPr id="15" name="Straight Connector 14"/>
            <p:cNvCxnSpPr/>
            <p:nvPr/>
          </p:nvCxnSpPr>
          <p:spPr bwMode="auto">
            <a:xfrm>
              <a:off x="3851920" y="3645025"/>
              <a:ext cx="0" cy="62566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" name="TextBox 15"/>
            <p:cNvSpPr txBox="1"/>
            <p:nvPr/>
          </p:nvSpPr>
          <p:spPr>
            <a:xfrm>
              <a:off x="3059832" y="4267726"/>
              <a:ext cx="792088" cy="323165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SBI 41</a:t>
              </a:r>
              <a:endParaRPr lang="en-GB" dirty="0"/>
            </a:p>
          </p:txBody>
        </p:sp>
        <p:cxnSp>
          <p:nvCxnSpPr>
            <p:cNvPr id="21" name="Straight Connector 20"/>
            <p:cNvCxnSpPr/>
            <p:nvPr/>
          </p:nvCxnSpPr>
          <p:spPr bwMode="auto">
            <a:xfrm>
              <a:off x="5652120" y="3645025"/>
              <a:ext cx="0" cy="62566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" name="TextBox 21"/>
            <p:cNvSpPr txBox="1"/>
            <p:nvPr/>
          </p:nvSpPr>
          <p:spPr>
            <a:xfrm>
              <a:off x="4860032" y="4257093"/>
              <a:ext cx="792088" cy="3231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SBI 42</a:t>
              </a:r>
              <a:endParaRPr lang="en-GB" dirty="0"/>
            </a:p>
          </p:txBody>
        </p:sp>
        <p:cxnSp>
          <p:nvCxnSpPr>
            <p:cNvPr id="23" name="Straight Connector 22"/>
            <p:cNvCxnSpPr/>
            <p:nvPr/>
          </p:nvCxnSpPr>
          <p:spPr bwMode="auto">
            <a:xfrm>
              <a:off x="7164288" y="3645025"/>
              <a:ext cx="0" cy="62566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" name="TextBox 23"/>
            <p:cNvSpPr txBox="1"/>
            <p:nvPr/>
          </p:nvSpPr>
          <p:spPr>
            <a:xfrm>
              <a:off x="6372200" y="4257093"/>
              <a:ext cx="792088" cy="3231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SBI 43</a:t>
              </a:r>
              <a:endParaRPr lang="en-GB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79512" y="4588387"/>
              <a:ext cx="1152128" cy="7848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1</a:t>
              </a:r>
              <a:r>
                <a:rPr lang="en-GB" baseline="30000" dirty="0"/>
                <a:t>st</a:t>
              </a:r>
              <a:r>
                <a:rPr lang="en-GB" dirty="0"/>
                <a:t> BR </a:t>
              </a:r>
              <a:r>
                <a:rPr lang="en-GB" dirty="0" smtClean="0"/>
                <a:t>and </a:t>
              </a:r>
              <a:br>
                <a:rPr lang="en-GB" dirty="0" smtClean="0"/>
              </a:br>
              <a:r>
                <a:rPr lang="en-GB" dirty="0" smtClean="0"/>
                <a:t>6</a:t>
              </a:r>
              <a:r>
                <a:rPr lang="en-GB" baseline="30000" dirty="0" smtClean="0"/>
                <a:t>th</a:t>
              </a:r>
              <a:r>
                <a:rPr lang="en-GB" dirty="0" smtClean="0"/>
                <a:t> </a:t>
              </a:r>
              <a:r>
                <a:rPr lang="en-GB" dirty="0"/>
                <a:t>NC </a:t>
              </a:r>
              <a:r>
                <a:rPr lang="en-GB" dirty="0" smtClean="0"/>
                <a:t>submission</a:t>
              </a:r>
              <a:endParaRPr lang="en-GB" dirty="0"/>
            </a:p>
          </p:txBody>
        </p:sp>
        <p:cxnSp>
          <p:nvCxnSpPr>
            <p:cNvPr id="28" name="Straight Connector 27"/>
            <p:cNvCxnSpPr/>
            <p:nvPr/>
          </p:nvCxnSpPr>
          <p:spPr bwMode="auto">
            <a:xfrm>
              <a:off x="634999" y="3977728"/>
              <a:ext cx="1" cy="60253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4" name="TextBox 33"/>
            <p:cNvSpPr txBox="1"/>
            <p:nvPr/>
          </p:nvSpPr>
          <p:spPr>
            <a:xfrm>
              <a:off x="7320954" y="4591762"/>
              <a:ext cx="1152128" cy="5539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2</a:t>
              </a:r>
              <a:r>
                <a:rPr lang="en-GB" baseline="30000" dirty="0" smtClean="0"/>
                <a:t>nd</a:t>
              </a:r>
              <a:r>
                <a:rPr lang="en-GB" dirty="0" smtClean="0"/>
                <a:t> BR submission</a:t>
              </a:r>
              <a:endParaRPr lang="en-GB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7314358" y="3983799"/>
              <a:ext cx="1" cy="60253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0" name="TextBox 39"/>
          <p:cNvSpPr txBox="1"/>
          <p:nvPr/>
        </p:nvSpPr>
        <p:spPr>
          <a:xfrm>
            <a:off x="634999" y="1682091"/>
            <a:ext cx="1152128" cy="7848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 March, beginning of 1</a:t>
            </a:r>
            <a:r>
              <a:rPr lang="en-GB" baseline="30000" dirty="0" smtClean="0"/>
              <a:t>st</a:t>
            </a:r>
            <a:r>
              <a:rPr lang="en-GB" dirty="0" smtClean="0"/>
              <a:t> IAR</a:t>
            </a:r>
            <a:endParaRPr lang="en-GB" dirty="0"/>
          </a:p>
        </p:txBody>
      </p:sp>
      <p:cxnSp>
        <p:nvCxnSpPr>
          <p:cNvPr id="41" name="Straight Connector 40"/>
          <p:cNvCxnSpPr>
            <a:endCxn id="40" idx="2"/>
          </p:cNvCxnSpPr>
          <p:nvPr/>
        </p:nvCxnSpPr>
        <p:spPr bwMode="auto">
          <a:xfrm flipV="1">
            <a:off x="1211063" y="2466921"/>
            <a:ext cx="0" cy="117810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" name="Group 3"/>
          <p:cNvGrpSpPr/>
          <p:nvPr/>
        </p:nvGrpSpPr>
        <p:grpSpPr>
          <a:xfrm>
            <a:off x="1534893" y="3068960"/>
            <a:ext cx="3109116" cy="331031"/>
            <a:chOff x="1658126" y="3068960"/>
            <a:chExt cx="3109116" cy="331031"/>
          </a:xfrm>
        </p:grpSpPr>
        <p:grpSp>
          <p:nvGrpSpPr>
            <p:cNvPr id="3" name="Group 2"/>
            <p:cNvGrpSpPr/>
            <p:nvPr/>
          </p:nvGrpSpPr>
          <p:grpSpPr>
            <a:xfrm>
              <a:off x="1658126" y="3068960"/>
              <a:ext cx="3109116" cy="331031"/>
              <a:chOff x="2269336" y="1675375"/>
              <a:chExt cx="3109116" cy="331031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4569619" y="1675375"/>
                <a:ext cx="792088" cy="323165"/>
                <a:chOff x="3563888" y="3150970"/>
                <a:chExt cx="792088" cy="323165"/>
              </a:xfrm>
            </p:grpSpPr>
            <p:sp>
              <p:nvSpPr>
                <p:cNvPr id="60" name="TextBox 59"/>
                <p:cNvSpPr txBox="1"/>
                <p:nvPr/>
              </p:nvSpPr>
              <p:spPr>
                <a:xfrm>
                  <a:off x="3563888" y="3150970"/>
                  <a:ext cx="45719" cy="323165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endParaRPr lang="en-GB" dirty="0"/>
                </a:p>
              </p:txBody>
            </p:sp>
            <p:sp>
              <p:nvSpPr>
                <p:cNvPr id="72" name="TextBox 71"/>
                <p:cNvSpPr txBox="1"/>
                <p:nvPr/>
              </p:nvSpPr>
              <p:spPr>
                <a:xfrm>
                  <a:off x="3609607" y="3150970"/>
                  <a:ext cx="746369" cy="323165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endParaRPr lang="en-GB" dirty="0"/>
                </a:p>
              </p:txBody>
            </p:sp>
          </p:grpSp>
          <p:sp>
            <p:nvSpPr>
              <p:cNvPr id="45" name="TextBox 44"/>
              <p:cNvSpPr txBox="1"/>
              <p:nvPr/>
            </p:nvSpPr>
            <p:spPr>
              <a:xfrm>
                <a:off x="2269336" y="1683241"/>
                <a:ext cx="3109116" cy="32316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   IAR process</a:t>
                </a:r>
                <a:endParaRPr lang="en-GB" dirty="0"/>
              </a:p>
            </p:txBody>
          </p:sp>
        </p:grpSp>
        <p:sp>
          <p:nvSpPr>
            <p:cNvPr id="64" name="TextBox 63"/>
            <p:cNvSpPr txBox="1"/>
            <p:nvPr/>
          </p:nvSpPr>
          <p:spPr>
            <a:xfrm>
              <a:off x="3212684" y="3076825"/>
              <a:ext cx="768584" cy="323165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GB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934389" y="3075722"/>
              <a:ext cx="1278295" cy="323165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GB" dirty="0"/>
            </a:p>
          </p:txBody>
        </p:sp>
      </p:grpSp>
      <p:cxnSp>
        <p:nvCxnSpPr>
          <p:cNvPr id="73" name="Straight Connector 72"/>
          <p:cNvCxnSpPr>
            <a:endCxn id="75" idx="2"/>
          </p:cNvCxnSpPr>
          <p:nvPr/>
        </p:nvCxnSpPr>
        <p:spPr bwMode="auto">
          <a:xfrm flipV="1">
            <a:off x="1811156" y="2758862"/>
            <a:ext cx="760572" cy="3168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>
            <a:endCxn id="76" idx="2"/>
          </p:cNvCxnSpPr>
          <p:nvPr/>
        </p:nvCxnSpPr>
        <p:spPr bwMode="auto">
          <a:xfrm flipV="1">
            <a:off x="3089451" y="2758862"/>
            <a:ext cx="1071942" cy="3179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Box 74"/>
          <p:cNvSpPr txBox="1"/>
          <p:nvPr/>
        </p:nvSpPr>
        <p:spPr>
          <a:xfrm>
            <a:off x="1815644" y="2204864"/>
            <a:ext cx="1512168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RW 29 weeks before SBI</a:t>
            </a:r>
            <a:endParaRPr lang="en-GB" dirty="0"/>
          </a:p>
        </p:txBody>
      </p:sp>
      <p:sp>
        <p:nvSpPr>
          <p:cNvPr id="76" name="TextBox 75"/>
          <p:cNvSpPr txBox="1"/>
          <p:nvPr/>
        </p:nvSpPr>
        <p:spPr>
          <a:xfrm>
            <a:off x="3441971" y="2204864"/>
            <a:ext cx="1438844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RR 12 weeks before SBI </a:t>
            </a:r>
            <a:endParaRPr lang="en-GB" dirty="0"/>
          </a:p>
        </p:txBody>
      </p:sp>
      <p:sp>
        <p:nvSpPr>
          <p:cNvPr id="77" name="TextBox 76"/>
          <p:cNvSpPr txBox="1"/>
          <p:nvPr/>
        </p:nvSpPr>
        <p:spPr>
          <a:xfrm>
            <a:off x="4955579" y="2201401"/>
            <a:ext cx="1581419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Record 9 weeks after SBI</a:t>
            </a:r>
            <a:endParaRPr lang="en-GB" dirty="0"/>
          </a:p>
        </p:txBody>
      </p:sp>
      <p:cxnSp>
        <p:nvCxnSpPr>
          <p:cNvPr id="78" name="Straight Connector 77"/>
          <p:cNvCxnSpPr>
            <a:endCxn id="77" idx="2"/>
          </p:cNvCxnSpPr>
          <p:nvPr/>
        </p:nvCxnSpPr>
        <p:spPr bwMode="auto">
          <a:xfrm flipV="1">
            <a:off x="4644009" y="2755399"/>
            <a:ext cx="1102280" cy="3099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6598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GB" dirty="0"/>
              <a:t>IAR </a:t>
            </a:r>
            <a:r>
              <a:rPr lang="en-GB" dirty="0" smtClean="0"/>
              <a:t>cycle </a:t>
            </a:r>
            <a:r>
              <a:rPr lang="en-GB" dirty="0"/>
              <a:t>based on decision 2/CP.17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79512" y="3645024"/>
            <a:ext cx="8324726" cy="1728193"/>
            <a:chOff x="179512" y="3645024"/>
            <a:chExt cx="8324726" cy="1728193"/>
          </a:xfrm>
        </p:grpSpPr>
        <p:grpSp>
          <p:nvGrpSpPr>
            <p:cNvPr id="6" name="Group 5"/>
            <p:cNvGrpSpPr/>
            <p:nvPr/>
          </p:nvGrpSpPr>
          <p:grpSpPr>
            <a:xfrm>
              <a:off x="634999" y="3645024"/>
              <a:ext cx="7869239" cy="334518"/>
              <a:chOff x="634999" y="3501007"/>
              <a:chExt cx="7869239" cy="334518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7308303" y="3512360"/>
                <a:ext cx="1008113" cy="323165"/>
              </a:xfrm>
              <a:prstGeom prst="rect">
                <a:avLst/>
              </a:prstGeom>
              <a:noFill/>
              <a:ln w="19050"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2016</a:t>
                </a:r>
                <a:endParaRPr lang="en-GB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975340" y="3501007"/>
                <a:ext cx="3332964" cy="323165"/>
              </a:xfrm>
              <a:prstGeom prst="rect">
                <a:avLst/>
              </a:prstGeom>
              <a:noFill/>
              <a:ln w="19050"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2015</a:t>
                </a:r>
                <a:endParaRPr lang="en-GB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634999" y="3508949"/>
                <a:ext cx="3340341" cy="323165"/>
              </a:xfrm>
              <a:prstGeom prst="rect">
                <a:avLst/>
              </a:prstGeom>
              <a:noFill/>
              <a:ln w="19050"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2014</a:t>
                </a:r>
                <a:endParaRPr lang="en-GB" dirty="0"/>
              </a:p>
            </p:txBody>
          </p:sp>
          <p:sp>
            <p:nvSpPr>
              <p:cNvPr id="10" name="Pentagon 9"/>
              <p:cNvSpPr/>
              <p:nvPr/>
            </p:nvSpPr>
            <p:spPr bwMode="auto">
              <a:xfrm>
                <a:off x="635000" y="3501008"/>
                <a:ext cx="7869238" cy="324036"/>
              </a:xfrm>
              <a:prstGeom prst="homePlat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1" name="Straight Connector 10"/>
              <p:cNvCxnSpPr/>
              <p:nvPr/>
            </p:nvCxnSpPr>
            <p:spPr bwMode="auto">
              <a:xfrm>
                <a:off x="3975340" y="3508949"/>
                <a:ext cx="0" cy="324036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2" name="Straight Connector 11"/>
              <p:cNvCxnSpPr/>
              <p:nvPr/>
            </p:nvCxnSpPr>
            <p:spPr bwMode="auto">
              <a:xfrm>
                <a:off x="7308304" y="3508949"/>
                <a:ext cx="0" cy="324036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3" name="Straight Connector 12"/>
            <p:cNvCxnSpPr/>
            <p:nvPr/>
          </p:nvCxnSpPr>
          <p:spPr bwMode="auto">
            <a:xfrm>
              <a:off x="2339752" y="3645896"/>
              <a:ext cx="0" cy="62566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" name="TextBox 13"/>
            <p:cNvSpPr txBox="1"/>
            <p:nvPr/>
          </p:nvSpPr>
          <p:spPr>
            <a:xfrm>
              <a:off x="1568930" y="4268597"/>
              <a:ext cx="773660" cy="3231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SBI 40</a:t>
              </a:r>
              <a:endParaRPr lang="en-GB" dirty="0"/>
            </a:p>
          </p:txBody>
        </p:sp>
        <p:cxnSp>
          <p:nvCxnSpPr>
            <p:cNvPr id="15" name="Straight Connector 14"/>
            <p:cNvCxnSpPr/>
            <p:nvPr/>
          </p:nvCxnSpPr>
          <p:spPr bwMode="auto">
            <a:xfrm>
              <a:off x="3851920" y="3645025"/>
              <a:ext cx="0" cy="62566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" name="TextBox 15"/>
            <p:cNvSpPr txBox="1"/>
            <p:nvPr/>
          </p:nvSpPr>
          <p:spPr>
            <a:xfrm>
              <a:off x="3059832" y="4267726"/>
              <a:ext cx="792088" cy="3231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SBI 41</a:t>
              </a:r>
              <a:endParaRPr lang="en-GB" dirty="0"/>
            </a:p>
          </p:txBody>
        </p:sp>
        <p:cxnSp>
          <p:nvCxnSpPr>
            <p:cNvPr id="21" name="Straight Connector 20"/>
            <p:cNvCxnSpPr/>
            <p:nvPr/>
          </p:nvCxnSpPr>
          <p:spPr bwMode="auto">
            <a:xfrm>
              <a:off x="5652120" y="3645025"/>
              <a:ext cx="0" cy="62566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" name="TextBox 21"/>
            <p:cNvSpPr txBox="1"/>
            <p:nvPr/>
          </p:nvSpPr>
          <p:spPr>
            <a:xfrm>
              <a:off x="4860032" y="4257093"/>
              <a:ext cx="792088" cy="323165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SBI 42</a:t>
              </a:r>
              <a:endParaRPr lang="en-GB" dirty="0"/>
            </a:p>
          </p:txBody>
        </p:sp>
        <p:cxnSp>
          <p:nvCxnSpPr>
            <p:cNvPr id="23" name="Straight Connector 22"/>
            <p:cNvCxnSpPr/>
            <p:nvPr/>
          </p:nvCxnSpPr>
          <p:spPr bwMode="auto">
            <a:xfrm>
              <a:off x="7164288" y="3645025"/>
              <a:ext cx="0" cy="62566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" name="TextBox 23"/>
            <p:cNvSpPr txBox="1"/>
            <p:nvPr/>
          </p:nvSpPr>
          <p:spPr>
            <a:xfrm>
              <a:off x="6372200" y="4257093"/>
              <a:ext cx="792088" cy="3231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SBI 43</a:t>
              </a:r>
              <a:endParaRPr lang="en-GB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79512" y="4588387"/>
              <a:ext cx="1152128" cy="7848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1</a:t>
              </a:r>
              <a:r>
                <a:rPr lang="en-GB" baseline="30000" dirty="0"/>
                <a:t>st</a:t>
              </a:r>
              <a:r>
                <a:rPr lang="en-GB" dirty="0"/>
                <a:t> BR </a:t>
              </a:r>
              <a:r>
                <a:rPr lang="en-GB" dirty="0" smtClean="0"/>
                <a:t>and </a:t>
              </a:r>
              <a:br>
                <a:rPr lang="en-GB" dirty="0" smtClean="0"/>
              </a:br>
              <a:r>
                <a:rPr lang="en-GB" dirty="0" smtClean="0"/>
                <a:t>6</a:t>
              </a:r>
              <a:r>
                <a:rPr lang="en-GB" baseline="30000" dirty="0" smtClean="0"/>
                <a:t>th</a:t>
              </a:r>
              <a:r>
                <a:rPr lang="en-GB" dirty="0" smtClean="0"/>
                <a:t> </a:t>
              </a:r>
              <a:r>
                <a:rPr lang="en-GB" dirty="0"/>
                <a:t>NC </a:t>
              </a:r>
              <a:r>
                <a:rPr lang="en-GB" dirty="0" smtClean="0"/>
                <a:t>submission</a:t>
              </a:r>
              <a:endParaRPr lang="en-GB" dirty="0"/>
            </a:p>
          </p:txBody>
        </p:sp>
        <p:cxnSp>
          <p:nvCxnSpPr>
            <p:cNvPr id="28" name="Straight Connector 27"/>
            <p:cNvCxnSpPr/>
            <p:nvPr/>
          </p:nvCxnSpPr>
          <p:spPr bwMode="auto">
            <a:xfrm>
              <a:off x="634999" y="3977728"/>
              <a:ext cx="1" cy="60253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4" name="TextBox 33"/>
            <p:cNvSpPr txBox="1"/>
            <p:nvPr/>
          </p:nvSpPr>
          <p:spPr>
            <a:xfrm>
              <a:off x="7320954" y="4591762"/>
              <a:ext cx="1152128" cy="5539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2</a:t>
              </a:r>
              <a:r>
                <a:rPr lang="en-GB" baseline="30000" dirty="0" smtClean="0"/>
                <a:t>nd</a:t>
              </a:r>
              <a:r>
                <a:rPr lang="en-GB" dirty="0" smtClean="0"/>
                <a:t> BR submission</a:t>
              </a:r>
              <a:endParaRPr lang="en-GB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7314358" y="3983799"/>
              <a:ext cx="1" cy="60253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0" name="TextBox 39"/>
          <p:cNvSpPr txBox="1"/>
          <p:nvPr/>
        </p:nvSpPr>
        <p:spPr>
          <a:xfrm>
            <a:off x="634999" y="1700808"/>
            <a:ext cx="1152128" cy="7848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 March, beginning of 1</a:t>
            </a:r>
            <a:r>
              <a:rPr lang="en-GB" baseline="30000" dirty="0" smtClean="0"/>
              <a:t>st</a:t>
            </a:r>
            <a:r>
              <a:rPr lang="en-GB" dirty="0" smtClean="0"/>
              <a:t> IAR</a:t>
            </a:r>
            <a:endParaRPr lang="en-GB" dirty="0"/>
          </a:p>
        </p:txBody>
      </p:sp>
      <p:cxnSp>
        <p:nvCxnSpPr>
          <p:cNvPr id="41" name="Straight Connector 40"/>
          <p:cNvCxnSpPr>
            <a:endCxn id="40" idx="2"/>
          </p:cNvCxnSpPr>
          <p:nvPr/>
        </p:nvCxnSpPr>
        <p:spPr bwMode="auto">
          <a:xfrm flipV="1">
            <a:off x="1211063" y="2485638"/>
            <a:ext cx="0" cy="11593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" name="Group 3"/>
          <p:cNvGrpSpPr/>
          <p:nvPr/>
        </p:nvGrpSpPr>
        <p:grpSpPr>
          <a:xfrm>
            <a:off x="3327082" y="3068960"/>
            <a:ext cx="3109116" cy="331031"/>
            <a:chOff x="1658126" y="3068960"/>
            <a:chExt cx="3109116" cy="331031"/>
          </a:xfrm>
        </p:grpSpPr>
        <p:grpSp>
          <p:nvGrpSpPr>
            <p:cNvPr id="3" name="Group 2"/>
            <p:cNvGrpSpPr/>
            <p:nvPr/>
          </p:nvGrpSpPr>
          <p:grpSpPr>
            <a:xfrm>
              <a:off x="1658126" y="3068960"/>
              <a:ext cx="3109116" cy="331031"/>
              <a:chOff x="2269336" y="1675375"/>
              <a:chExt cx="3109116" cy="331031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4569619" y="1675375"/>
                <a:ext cx="792088" cy="323165"/>
                <a:chOff x="3563888" y="3150970"/>
                <a:chExt cx="792088" cy="323165"/>
              </a:xfrm>
            </p:grpSpPr>
            <p:sp>
              <p:nvSpPr>
                <p:cNvPr id="60" name="TextBox 59"/>
                <p:cNvSpPr txBox="1"/>
                <p:nvPr/>
              </p:nvSpPr>
              <p:spPr>
                <a:xfrm>
                  <a:off x="3563888" y="3150970"/>
                  <a:ext cx="45719" cy="323165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endParaRPr lang="en-GB" dirty="0"/>
                </a:p>
              </p:txBody>
            </p:sp>
            <p:sp>
              <p:nvSpPr>
                <p:cNvPr id="72" name="TextBox 71"/>
                <p:cNvSpPr txBox="1"/>
                <p:nvPr/>
              </p:nvSpPr>
              <p:spPr>
                <a:xfrm>
                  <a:off x="3609607" y="3150970"/>
                  <a:ext cx="746369" cy="323165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endParaRPr lang="en-GB" dirty="0"/>
                </a:p>
              </p:txBody>
            </p:sp>
          </p:grpSp>
          <p:sp>
            <p:nvSpPr>
              <p:cNvPr id="45" name="TextBox 44"/>
              <p:cNvSpPr txBox="1"/>
              <p:nvPr/>
            </p:nvSpPr>
            <p:spPr>
              <a:xfrm>
                <a:off x="2269336" y="1683241"/>
                <a:ext cx="3109116" cy="32316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   IAR process</a:t>
                </a:r>
                <a:endParaRPr lang="en-GB" dirty="0"/>
              </a:p>
            </p:txBody>
          </p:sp>
        </p:grpSp>
        <p:sp>
          <p:nvSpPr>
            <p:cNvPr id="64" name="TextBox 63"/>
            <p:cNvSpPr txBox="1"/>
            <p:nvPr/>
          </p:nvSpPr>
          <p:spPr>
            <a:xfrm>
              <a:off x="3212684" y="3076825"/>
              <a:ext cx="791444" cy="323165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GB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934389" y="3075722"/>
              <a:ext cx="1278295" cy="323165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GB" dirty="0"/>
            </a:p>
          </p:txBody>
        </p:sp>
      </p:grpSp>
      <p:cxnSp>
        <p:nvCxnSpPr>
          <p:cNvPr id="73" name="Straight Connector 72"/>
          <p:cNvCxnSpPr>
            <a:endCxn id="75" idx="2"/>
          </p:cNvCxnSpPr>
          <p:nvPr/>
        </p:nvCxnSpPr>
        <p:spPr bwMode="auto">
          <a:xfrm flipV="1">
            <a:off x="3603345" y="2758862"/>
            <a:ext cx="760572" cy="3168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>
            <a:endCxn id="76" idx="2"/>
          </p:cNvCxnSpPr>
          <p:nvPr/>
        </p:nvCxnSpPr>
        <p:spPr bwMode="auto">
          <a:xfrm flipV="1">
            <a:off x="4881640" y="2758862"/>
            <a:ext cx="1071942" cy="3179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Box 74"/>
          <p:cNvSpPr txBox="1"/>
          <p:nvPr/>
        </p:nvSpPr>
        <p:spPr>
          <a:xfrm>
            <a:off x="3607833" y="2204864"/>
            <a:ext cx="1512168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RW 29 weeks before SBI</a:t>
            </a:r>
            <a:endParaRPr lang="en-GB" dirty="0"/>
          </a:p>
        </p:txBody>
      </p:sp>
      <p:sp>
        <p:nvSpPr>
          <p:cNvPr id="76" name="TextBox 75"/>
          <p:cNvSpPr txBox="1"/>
          <p:nvPr/>
        </p:nvSpPr>
        <p:spPr>
          <a:xfrm>
            <a:off x="5234160" y="2204864"/>
            <a:ext cx="1438844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RR 12 weeks before SBI </a:t>
            </a:r>
            <a:endParaRPr lang="en-GB" dirty="0"/>
          </a:p>
        </p:txBody>
      </p:sp>
      <p:sp>
        <p:nvSpPr>
          <p:cNvPr id="77" name="TextBox 76"/>
          <p:cNvSpPr txBox="1"/>
          <p:nvPr/>
        </p:nvSpPr>
        <p:spPr>
          <a:xfrm>
            <a:off x="6747768" y="2201401"/>
            <a:ext cx="1581419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Record 9 weeks after SBI</a:t>
            </a:r>
            <a:endParaRPr lang="en-GB" dirty="0"/>
          </a:p>
        </p:txBody>
      </p:sp>
      <p:cxnSp>
        <p:nvCxnSpPr>
          <p:cNvPr id="78" name="Straight Connector 77"/>
          <p:cNvCxnSpPr>
            <a:endCxn id="77" idx="2"/>
          </p:cNvCxnSpPr>
          <p:nvPr/>
        </p:nvCxnSpPr>
        <p:spPr bwMode="auto">
          <a:xfrm flipV="1">
            <a:off x="6436198" y="2755399"/>
            <a:ext cx="1102280" cy="3099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635000" y="905198"/>
            <a:ext cx="7869238" cy="579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ts val="3200"/>
              </a:lnSpc>
              <a:spcBef>
                <a:spcPct val="0"/>
              </a:spcBef>
            </a:pPr>
            <a:r>
              <a:rPr lang="de-DE" sz="2400" dirty="0" smtClean="0"/>
              <a:t>Detailed 1st IAR cycle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76578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GB" dirty="0"/>
              <a:t>IAR </a:t>
            </a:r>
            <a:r>
              <a:rPr lang="en-GB" dirty="0" smtClean="0"/>
              <a:t>cycle </a:t>
            </a:r>
            <a:r>
              <a:rPr lang="en-GB" dirty="0"/>
              <a:t>based on decision 2/CP.17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79512" y="3645024"/>
            <a:ext cx="8324726" cy="1728193"/>
            <a:chOff x="179512" y="3645024"/>
            <a:chExt cx="8324726" cy="1728193"/>
          </a:xfrm>
        </p:grpSpPr>
        <p:grpSp>
          <p:nvGrpSpPr>
            <p:cNvPr id="6" name="Group 5"/>
            <p:cNvGrpSpPr/>
            <p:nvPr/>
          </p:nvGrpSpPr>
          <p:grpSpPr>
            <a:xfrm>
              <a:off x="634999" y="3645024"/>
              <a:ext cx="7869239" cy="334518"/>
              <a:chOff x="634999" y="3501007"/>
              <a:chExt cx="7869239" cy="334518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7308303" y="3512360"/>
                <a:ext cx="1008113" cy="323165"/>
              </a:xfrm>
              <a:prstGeom prst="rect">
                <a:avLst/>
              </a:prstGeom>
              <a:noFill/>
              <a:ln w="19050"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2016</a:t>
                </a:r>
                <a:endParaRPr lang="en-GB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975340" y="3501007"/>
                <a:ext cx="3332964" cy="323165"/>
              </a:xfrm>
              <a:prstGeom prst="rect">
                <a:avLst/>
              </a:prstGeom>
              <a:noFill/>
              <a:ln w="19050"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2015</a:t>
                </a:r>
                <a:endParaRPr lang="en-GB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634999" y="3508949"/>
                <a:ext cx="3340341" cy="323165"/>
              </a:xfrm>
              <a:prstGeom prst="rect">
                <a:avLst/>
              </a:prstGeom>
              <a:noFill/>
              <a:ln w="19050"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2014</a:t>
                </a:r>
                <a:endParaRPr lang="en-GB" dirty="0"/>
              </a:p>
            </p:txBody>
          </p:sp>
          <p:sp>
            <p:nvSpPr>
              <p:cNvPr id="10" name="Pentagon 9"/>
              <p:cNvSpPr/>
              <p:nvPr/>
            </p:nvSpPr>
            <p:spPr bwMode="auto">
              <a:xfrm>
                <a:off x="635000" y="3501008"/>
                <a:ext cx="7869238" cy="324036"/>
              </a:xfrm>
              <a:prstGeom prst="homePlat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1" name="Straight Connector 10"/>
              <p:cNvCxnSpPr/>
              <p:nvPr/>
            </p:nvCxnSpPr>
            <p:spPr bwMode="auto">
              <a:xfrm>
                <a:off x="3975340" y="3508949"/>
                <a:ext cx="0" cy="324036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2" name="Straight Connector 11"/>
              <p:cNvCxnSpPr/>
              <p:nvPr/>
            </p:nvCxnSpPr>
            <p:spPr bwMode="auto">
              <a:xfrm>
                <a:off x="7308304" y="3508949"/>
                <a:ext cx="0" cy="324036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3" name="Straight Connector 12"/>
            <p:cNvCxnSpPr/>
            <p:nvPr/>
          </p:nvCxnSpPr>
          <p:spPr bwMode="auto">
            <a:xfrm>
              <a:off x="2339752" y="3645896"/>
              <a:ext cx="0" cy="62566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" name="TextBox 13"/>
            <p:cNvSpPr txBox="1"/>
            <p:nvPr/>
          </p:nvSpPr>
          <p:spPr>
            <a:xfrm>
              <a:off x="1568930" y="4268597"/>
              <a:ext cx="773660" cy="3231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SBI 40</a:t>
              </a:r>
              <a:endParaRPr lang="en-GB" dirty="0"/>
            </a:p>
          </p:txBody>
        </p:sp>
        <p:cxnSp>
          <p:nvCxnSpPr>
            <p:cNvPr id="15" name="Straight Connector 14"/>
            <p:cNvCxnSpPr/>
            <p:nvPr/>
          </p:nvCxnSpPr>
          <p:spPr bwMode="auto">
            <a:xfrm>
              <a:off x="3851920" y="3645025"/>
              <a:ext cx="0" cy="62566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" name="TextBox 15"/>
            <p:cNvSpPr txBox="1"/>
            <p:nvPr/>
          </p:nvSpPr>
          <p:spPr>
            <a:xfrm>
              <a:off x="3059832" y="4267726"/>
              <a:ext cx="792088" cy="3231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SBI 41</a:t>
              </a:r>
              <a:endParaRPr lang="en-GB" dirty="0"/>
            </a:p>
          </p:txBody>
        </p:sp>
        <p:cxnSp>
          <p:nvCxnSpPr>
            <p:cNvPr id="21" name="Straight Connector 20"/>
            <p:cNvCxnSpPr/>
            <p:nvPr/>
          </p:nvCxnSpPr>
          <p:spPr bwMode="auto">
            <a:xfrm>
              <a:off x="5652120" y="3645025"/>
              <a:ext cx="0" cy="62566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" name="TextBox 21"/>
            <p:cNvSpPr txBox="1"/>
            <p:nvPr/>
          </p:nvSpPr>
          <p:spPr>
            <a:xfrm>
              <a:off x="4860032" y="4257093"/>
              <a:ext cx="792088" cy="3231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SBI 42</a:t>
              </a:r>
              <a:endParaRPr lang="en-GB" dirty="0"/>
            </a:p>
          </p:txBody>
        </p:sp>
        <p:cxnSp>
          <p:nvCxnSpPr>
            <p:cNvPr id="23" name="Straight Connector 22"/>
            <p:cNvCxnSpPr/>
            <p:nvPr/>
          </p:nvCxnSpPr>
          <p:spPr bwMode="auto">
            <a:xfrm>
              <a:off x="7164288" y="3645025"/>
              <a:ext cx="0" cy="62566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" name="TextBox 23"/>
            <p:cNvSpPr txBox="1"/>
            <p:nvPr/>
          </p:nvSpPr>
          <p:spPr>
            <a:xfrm>
              <a:off x="6372200" y="4257093"/>
              <a:ext cx="792088" cy="323165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SBI 43</a:t>
              </a:r>
              <a:endParaRPr lang="en-GB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79512" y="4588387"/>
              <a:ext cx="1152128" cy="7848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1</a:t>
              </a:r>
              <a:r>
                <a:rPr lang="en-GB" baseline="30000" dirty="0"/>
                <a:t>st</a:t>
              </a:r>
              <a:r>
                <a:rPr lang="en-GB" dirty="0"/>
                <a:t> BR </a:t>
              </a:r>
              <a:r>
                <a:rPr lang="en-GB" dirty="0" smtClean="0"/>
                <a:t>and </a:t>
              </a:r>
              <a:br>
                <a:rPr lang="en-GB" dirty="0" smtClean="0"/>
              </a:br>
              <a:r>
                <a:rPr lang="en-GB" dirty="0" smtClean="0"/>
                <a:t>6</a:t>
              </a:r>
              <a:r>
                <a:rPr lang="en-GB" baseline="30000" dirty="0" smtClean="0"/>
                <a:t>th</a:t>
              </a:r>
              <a:r>
                <a:rPr lang="en-GB" dirty="0" smtClean="0"/>
                <a:t> </a:t>
              </a:r>
              <a:r>
                <a:rPr lang="en-GB" dirty="0"/>
                <a:t>NC </a:t>
              </a:r>
              <a:r>
                <a:rPr lang="en-GB" dirty="0" smtClean="0"/>
                <a:t>submission</a:t>
              </a:r>
              <a:endParaRPr lang="en-GB" dirty="0"/>
            </a:p>
          </p:txBody>
        </p:sp>
        <p:cxnSp>
          <p:nvCxnSpPr>
            <p:cNvPr id="28" name="Straight Connector 27"/>
            <p:cNvCxnSpPr/>
            <p:nvPr/>
          </p:nvCxnSpPr>
          <p:spPr bwMode="auto">
            <a:xfrm>
              <a:off x="634999" y="3977728"/>
              <a:ext cx="1" cy="60253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4" name="TextBox 33"/>
            <p:cNvSpPr txBox="1"/>
            <p:nvPr/>
          </p:nvSpPr>
          <p:spPr>
            <a:xfrm>
              <a:off x="7320954" y="4591762"/>
              <a:ext cx="1152128" cy="5539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2</a:t>
              </a:r>
              <a:r>
                <a:rPr lang="en-GB" baseline="30000" dirty="0" smtClean="0"/>
                <a:t>nd</a:t>
              </a:r>
              <a:r>
                <a:rPr lang="en-GB" dirty="0" smtClean="0"/>
                <a:t> BR submission</a:t>
              </a:r>
              <a:endParaRPr lang="en-GB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7314358" y="3983799"/>
              <a:ext cx="1" cy="60253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0" name="TextBox 39"/>
          <p:cNvSpPr txBox="1"/>
          <p:nvPr/>
        </p:nvSpPr>
        <p:spPr>
          <a:xfrm>
            <a:off x="634999" y="1700808"/>
            <a:ext cx="1152128" cy="7848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 March, beginning of 1</a:t>
            </a:r>
            <a:r>
              <a:rPr lang="en-GB" baseline="30000" dirty="0" smtClean="0"/>
              <a:t>st</a:t>
            </a:r>
            <a:r>
              <a:rPr lang="en-GB" dirty="0" smtClean="0"/>
              <a:t> IAR</a:t>
            </a:r>
            <a:endParaRPr lang="en-GB" dirty="0"/>
          </a:p>
        </p:txBody>
      </p:sp>
      <p:cxnSp>
        <p:nvCxnSpPr>
          <p:cNvPr id="41" name="Straight Connector 40"/>
          <p:cNvCxnSpPr>
            <a:endCxn id="40" idx="2"/>
          </p:cNvCxnSpPr>
          <p:nvPr/>
        </p:nvCxnSpPr>
        <p:spPr bwMode="auto">
          <a:xfrm flipV="1">
            <a:off x="1211063" y="2485638"/>
            <a:ext cx="0" cy="11593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" name="Group 3"/>
          <p:cNvGrpSpPr/>
          <p:nvPr/>
        </p:nvGrpSpPr>
        <p:grpSpPr>
          <a:xfrm>
            <a:off x="4826479" y="3068960"/>
            <a:ext cx="3109116" cy="331031"/>
            <a:chOff x="1658126" y="3068960"/>
            <a:chExt cx="3109116" cy="331031"/>
          </a:xfrm>
        </p:grpSpPr>
        <p:grpSp>
          <p:nvGrpSpPr>
            <p:cNvPr id="3" name="Group 2"/>
            <p:cNvGrpSpPr/>
            <p:nvPr/>
          </p:nvGrpSpPr>
          <p:grpSpPr>
            <a:xfrm>
              <a:off x="1658126" y="3068960"/>
              <a:ext cx="3109116" cy="331031"/>
              <a:chOff x="2269336" y="1675375"/>
              <a:chExt cx="3109116" cy="331031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4569619" y="1675375"/>
                <a:ext cx="792088" cy="323165"/>
                <a:chOff x="3563888" y="3150970"/>
                <a:chExt cx="792088" cy="323165"/>
              </a:xfrm>
            </p:grpSpPr>
            <p:sp>
              <p:nvSpPr>
                <p:cNvPr id="60" name="TextBox 59"/>
                <p:cNvSpPr txBox="1"/>
                <p:nvPr/>
              </p:nvSpPr>
              <p:spPr>
                <a:xfrm>
                  <a:off x="3563888" y="3150970"/>
                  <a:ext cx="45719" cy="323165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endParaRPr lang="en-GB" dirty="0"/>
                </a:p>
              </p:txBody>
            </p:sp>
            <p:sp>
              <p:nvSpPr>
                <p:cNvPr id="72" name="TextBox 71"/>
                <p:cNvSpPr txBox="1"/>
                <p:nvPr/>
              </p:nvSpPr>
              <p:spPr>
                <a:xfrm>
                  <a:off x="3609607" y="3150970"/>
                  <a:ext cx="746369" cy="323165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endParaRPr lang="en-GB" dirty="0"/>
                </a:p>
              </p:txBody>
            </p:sp>
          </p:grpSp>
          <p:sp>
            <p:nvSpPr>
              <p:cNvPr id="45" name="TextBox 44"/>
              <p:cNvSpPr txBox="1"/>
              <p:nvPr/>
            </p:nvSpPr>
            <p:spPr>
              <a:xfrm>
                <a:off x="2269336" y="1683241"/>
                <a:ext cx="3109116" cy="32316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   IAR process</a:t>
                </a:r>
                <a:endParaRPr lang="en-GB" dirty="0"/>
              </a:p>
            </p:txBody>
          </p:sp>
        </p:grpSp>
        <p:sp>
          <p:nvSpPr>
            <p:cNvPr id="64" name="TextBox 63"/>
            <p:cNvSpPr txBox="1"/>
            <p:nvPr/>
          </p:nvSpPr>
          <p:spPr>
            <a:xfrm>
              <a:off x="3212683" y="3076825"/>
              <a:ext cx="783251" cy="323165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GB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934389" y="3075722"/>
              <a:ext cx="1278295" cy="323165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GB" dirty="0"/>
            </a:p>
          </p:txBody>
        </p:sp>
      </p:grpSp>
      <p:cxnSp>
        <p:nvCxnSpPr>
          <p:cNvPr id="73" name="Straight Connector 72"/>
          <p:cNvCxnSpPr>
            <a:endCxn id="75" idx="2"/>
          </p:cNvCxnSpPr>
          <p:nvPr/>
        </p:nvCxnSpPr>
        <p:spPr bwMode="auto">
          <a:xfrm flipV="1">
            <a:off x="5102742" y="2758862"/>
            <a:ext cx="760572" cy="3168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>
            <a:endCxn id="76" idx="2"/>
          </p:cNvCxnSpPr>
          <p:nvPr/>
        </p:nvCxnSpPr>
        <p:spPr bwMode="auto">
          <a:xfrm flipV="1">
            <a:off x="6381037" y="2758862"/>
            <a:ext cx="1071942" cy="3179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Box 74"/>
          <p:cNvSpPr txBox="1"/>
          <p:nvPr/>
        </p:nvSpPr>
        <p:spPr>
          <a:xfrm>
            <a:off x="5107230" y="2204864"/>
            <a:ext cx="1512168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RW 29 weeks before SBI</a:t>
            </a:r>
            <a:endParaRPr lang="en-GB" dirty="0"/>
          </a:p>
        </p:txBody>
      </p:sp>
      <p:sp>
        <p:nvSpPr>
          <p:cNvPr id="76" name="TextBox 75"/>
          <p:cNvSpPr txBox="1"/>
          <p:nvPr/>
        </p:nvSpPr>
        <p:spPr>
          <a:xfrm>
            <a:off x="6733557" y="2204864"/>
            <a:ext cx="1438844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RR 12 weeks before SBI </a:t>
            </a:r>
            <a:endParaRPr lang="en-GB" dirty="0"/>
          </a:p>
        </p:txBody>
      </p:sp>
      <p:sp>
        <p:nvSpPr>
          <p:cNvPr id="77" name="TextBox 76"/>
          <p:cNvSpPr txBox="1"/>
          <p:nvPr/>
        </p:nvSpPr>
        <p:spPr>
          <a:xfrm>
            <a:off x="7381691" y="1423809"/>
            <a:ext cx="1581419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Record 9 weeks after SBI</a:t>
            </a:r>
            <a:endParaRPr lang="en-GB" dirty="0"/>
          </a:p>
        </p:txBody>
      </p:sp>
      <p:cxnSp>
        <p:nvCxnSpPr>
          <p:cNvPr id="78" name="Straight Connector 77"/>
          <p:cNvCxnSpPr/>
          <p:nvPr/>
        </p:nvCxnSpPr>
        <p:spPr bwMode="auto">
          <a:xfrm flipV="1">
            <a:off x="7935595" y="1977807"/>
            <a:ext cx="1027515" cy="10979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 Box 4"/>
          <p:cNvSpPr txBox="1">
            <a:spLocks noChangeArrowheads="1"/>
          </p:cNvSpPr>
          <p:nvPr/>
        </p:nvSpPr>
        <p:spPr bwMode="auto">
          <a:xfrm>
            <a:off x="635000" y="905198"/>
            <a:ext cx="7869238" cy="579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ts val="3200"/>
              </a:lnSpc>
              <a:spcBef>
                <a:spcPct val="0"/>
              </a:spcBef>
            </a:pPr>
            <a:r>
              <a:rPr lang="de-DE" sz="2400" dirty="0" smtClean="0"/>
              <a:t>Detailed 1st IAR cycle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418785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GB" dirty="0" smtClean="0"/>
              <a:t>Planning for 1</a:t>
            </a:r>
            <a:r>
              <a:rPr lang="en-GB" baseline="30000" dirty="0" smtClean="0"/>
              <a:t>st</a:t>
            </a:r>
            <a:r>
              <a:rPr lang="en-GB" dirty="0" smtClean="0"/>
              <a:t> IAR cycle – challenge – </a:t>
            </a:r>
            <a:r>
              <a:rPr lang="en-GB" dirty="0" smtClean="0"/>
              <a:t>continuous </a:t>
            </a:r>
            <a:r>
              <a:rPr lang="en-GB" dirty="0" smtClean="0"/>
              <a:t>review activities  puts </a:t>
            </a:r>
            <a:r>
              <a:rPr lang="en-GB" dirty="0" smtClean="0"/>
              <a:t>pressure </a:t>
            </a:r>
            <a:r>
              <a:rPr lang="en-GB" dirty="0" smtClean="0"/>
              <a:t>on Parties and the secretariat  </a:t>
            </a:r>
            <a:endParaRPr lang="en-GB" dirty="0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5000" y="1770881"/>
            <a:ext cx="7867650" cy="4106391"/>
          </a:xfrm>
        </p:spPr>
        <p:txBody>
          <a:bodyPr/>
          <a:lstStyle/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For the multilateral assessment of Parties </a:t>
            </a:r>
            <a:r>
              <a:rPr lang="en-US" sz="1800" dirty="0" smtClean="0"/>
              <a:t>working group session under </a:t>
            </a:r>
            <a:r>
              <a:rPr lang="en-US" sz="1800" dirty="0" smtClean="0"/>
              <a:t> </a:t>
            </a:r>
            <a:r>
              <a:rPr lang="en-US" sz="1800" dirty="0" smtClean="0"/>
              <a:t>SBI 41 (Dec 2014)</a:t>
            </a:r>
          </a:p>
          <a:p>
            <a:pPr lvl="2">
              <a:buFont typeface="Wingdings" pitchFamily="2" charset="2"/>
              <a:buChar char="Ø"/>
            </a:pPr>
            <a:r>
              <a:rPr lang="en-US" sz="1800" dirty="0" smtClean="0"/>
              <a:t>Review week by April 2014</a:t>
            </a:r>
          </a:p>
          <a:p>
            <a:pPr lvl="2">
              <a:buFont typeface="Wingdings" pitchFamily="2" charset="2"/>
              <a:buChar char="Ø"/>
            </a:pPr>
            <a:r>
              <a:rPr lang="en-US" sz="1800" dirty="0" smtClean="0"/>
              <a:t>Review report by August 2014</a:t>
            </a:r>
          </a:p>
          <a:p>
            <a:pPr lvl="2">
              <a:buFont typeface="Wingdings" pitchFamily="2" charset="2"/>
              <a:buChar char="Ø"/>
            </a:pPr>
            <a:r>
              <a:rPr lang="en-US" sz="1800" dirty="0" smtClean="0"/>
              <a:t>IA record by Jan 2015</a:t>
            </a:r>
          </a:p>
          <a:p>
            <a:pPr lvl="1">
              <a:buFont typeface="Wingdings" pitchFamily="2" charset="2"/>
              <a:buChar char="Ø"/>
            </a:pPr>
            <a:endParaRPr lang="en-US" sz="1800" dirty="0" smtClean="0"/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For the multilateral assessment of Parties at SBI 42 (June 2015)</a:t>
            </a:r>
          </a:p>
          <a:p>
            <a:pPr lvl="2">
              <a:buFont typeface="Wingdings" pitchFamily="2" charset="2"/>
              <a:buChar char="Ø"/>
            </a:pPr>
            <a:r>
              <a:rPr lang="en-US" sz="1800" dirty="0" smtClean="0"/>
              <a:t>Review week by October 2014</a:t>
            </a:r>
          </a:p>
          <a:p>
            <a:pPr lvl="2">
              <a:buFont typeface="Wingdings" pitchFamily="2" charset="2"/>
              <a:buChar char="Ø"/>
            </a:pPr>
            <a:r>
              <a:rPr lang="en-US" sz="1800" dirty="0" smtClean="0"/>
              <a:t>Review report by February 2015</a:t>
            </a:r>
          </a:p>
          <a:p>
            <a:pPr lvl="2">
              <a:buFont typeface="Wingdings" pitchFamily="2" charset="2"/>
              <a:buChar char="Ø"/>
            </a:pPr>
            <a:r>
              <a:rPr lang="en-US" sz="1800" dirty="0" smtClean="0"/>
              <a:t>IA record by July 2015</a:t>
            </a:r>
            <a:endParaRPr lang="en-GB" sz="1800" dirty="0"/>
          </a:p>
          <a:p>
            <a:pPr lvl="2">
              <a:buFont typeface="Wingdings" pitchFamily="2" charset="2"/>
              <a:buChar char="Ø"/>
            </a:pPr>
            <a:endParaRPr lang="en-US" sz="1800" dirty="0" smtClean="0"/>
          </a:p>
          <a:p>
            <a:pPr lvl="1">
              <a:buFont typeface="Wingdings" pitchFamily="2" charset="2"/>
              <a:buChar char="Ø"/>
            </a:pPr>
            <a:r>
              <a:rPr lang="en-US" sz="1800" dirty="0"/>
              <a:t>For the multilateral assessment of Parties at SBI </a:t>
            </a:r>
            <a:r>
              <a:rPr lang="en-US" sz="1800" dirty="0" smtClean="0"/>
              <a:t>43 (Dec  </a:t>
            </a:r>
            <a:r>
              <a:rPr lang="en-US" sz="1800" dirty="0"/>
              <a:t>2015</a:t>
            </a:r>
            <a:r>
              <a:rPr lang="en-US" sz="1800" dirty="0" smtClean="0"/>
              <a:t>)</a:t>
            </a:r>
          </a:p>
          <a:p>
            <a:pPr lvl="2">
              <a:buFont typeface="Wingdings" pitchFamily="2" charset="2"/>
              <a:buChar char="Ø"/>
            </a:pPr>
            <a:r>
              <a:rPr lang="en-US" sz="1800" dirty="0" smtClean="0"/>
              <a:t>A few remaining Parties, if needed. </a:t>
            </a:r>
            <a:endParaRPr lang="en-US" sz="1800" dirty="0"/>
          </a:p>
          <a:p>
            <a:pPr lvl="2">
              <a:buFont typeface="Wingdings" pitchFamily="2" charset="2"/>
              <a:buChar char="Ø"/>
            </a:pPr>
            <a:endParaRPr lang="en-US" sz="1800" dirty="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35000" y="905198"/>
            <a:ext cx="7869238" cy="579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ts val="3200"/>
              </a:lnSpc>
              <a:spcBef>
                <a:spcPct val="0"/>
              </a:spcBef>
            </a:pPr>
            <a:r>
              <a:rPr lang="de-DE" sz="2400" dirty="0" smtClean="0"/>
              <a:t>Planning for 1st IAR cycle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74856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 UNFCCC PowerPoint">
  <a:themeElements>
    <a:clrScheme name="blank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NFCCC quote">
  <a:themeElements>
    <a:clrScheme name="UNFCCC quote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UNFCCC quo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 quot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UNFCCC_Master 70pt title">
  <a:themeElements>
    <a:clrScheme name="UNFCCC_Master 70pt title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UNFCCC_Master 70pt tit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_Master 70pt titl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982</Words>
  <Application>Microsoft Office PowerPoint</Application>
  <PresentationFormat>On-screen Show (4:3)</PresentationFormat>
  <Paragraphs>157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 UNFCCC PowerPoint</vt:lpstr>
      <vt:lpstr>UNFCCC quote</vt:lpstr>
      <vt:lpstr>UNFCCC_Master 70pt title</vt:lpstr>
      <vt:lpstr>Planning for the International Assessment and Review process</vt:lpstr>
      <vt:lpstr>IAR cycle based on decision 2/CP.17</vt:lpstr>
      <vt:lpstr>IAR cycle based on decision 2/CP.17</vt:lpstr>
      <vt:lpstr>IAR cycle based on decision 2/CP.17</vt:lpstr>
      <vt:lpstr>IAR cycle based on decision 2/CP.17</vt:lpstr>
      <vt:lpstr>IAR cycle based on decision 2/CP.17</vt:lpstr>
      <vt:lpstr>IAR cycle based on decision 2/CP.17</vt:lpstr>
      <vt:lpstr>IAR cycle based on decision 2/CP.17</vt:lpstr>
      <vt:lpstr>Planning for 1st IAR cycle – challenge – continuous review activities  puts pressure on Parties and the secretariat  </vt:lpstr>
      <vt:lpstr>Planning for 1st IAR cycle – challenge  -  increasing demand for review  experts </vt:lpstr>
      <vt:lpstr>Conclusions 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2013-09-19T09:02:03Z</dcterms:created>
  <dcterms:modified xsi:type="dcterms:W3CDTF">2013-10-04T13:42:46Z</dcterms:modified>
</cp:coreProperties>
</file>