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5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261" r:id="rId6"/>
    <p:sldId id="262" r:id="rId7"/>
    <p:sldId id="263" r:id="rId8"/>
    <p:sldId id="264" r:id="rId9"/>
    <p:sldId id="274" r:id="rId10"/>
    <p:sldId id="265" r:id="rId11"/>
    <p:sldId id="269" r:id="rId12"/>
    <p:sldId id="271" r:id="rId13"/>
    <p:sldId id="275" r:id="rId14"/>
    <p:sldId id="273" r:id="rId15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0AB"/>
    <a:srgbClr val="1960AB"/>
    <a:srgbClr val="4D4D4D"/>
    <a:srgbClr val="5F5F5F"/>
    <a:srgbClr val="777777"/>
    <a:srgbClr val="808080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66" autoAdjust="0"/>
    <p:restoredTop sz="99823" autoAdjust="0"/>
  </p:normalViewPr>
  <p:slideViewPr>
    <p:cSldViewPr>
      <p:cViewPr varScale="1">
        <p:scale>
          <a:sx n="78" d="100"/>
          <a:sy n="78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3108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75555" y="388743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75555" y="9223782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337" y="9252294"/>
            <a:ext cx="621412" cy="62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486" cy="494762"/>
          </a:xfrm>
          <a:prstGeom prst="rect">
            <a:avLst/>
          </a:prstGeom>
        </p:spPr>
        <p:txBody>
          <a:bodyPr vert="horz" lIns="88093" tIns="44047" rIns="88093" bIns="44047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8" y="4706387"/>
            <a:ext cx="4983444" cy="445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0" rIns="95423" bIns="47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75555" y="388743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75555" y="9223782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478" y="149044"/>
            <a:ext cx="5841872" cy="173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815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5" y="9223781"/>
            <a:ext cx="621412" cy="62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Ruta Bubniene, Programme Officer</a:t>
            </a:r>
            <a:endParaRPr lang="de-DE" dirty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Identification of overlapping and unique information in the biennial reports, national communications and GHG inventories</a:t>
            </a:r>
            <a:endParaRPr lang="de-DE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First technical workshop on the revision of the guidelines for the review of biennial reports and national communications, including national inventory reviews for developed country </a:t>
            </a:r>
            <a:r>
              <a:rPr lang="en-GB" dirty="0" smtClean="0"/>
              <a:t>Parties. Bonn, 7 October 2013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pproaches  to address the review of overlapping information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Three options of the structure of review report: 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The technical assessment by technical content;  </a:t>
            </a:r>
          </a:p>
          <a:p>
            <a:pPr lvl="1"/>
            <a:r>
              <a:rPr lang="en-US" sz="2000" dirty="0" smtClean="0"/>
              <a:t>The technical assessment by reporting guidelines;  </a:t>
            </a:r>
          </a:p>
          <a:p>
            <a:pPr lvl="1"/>
            <a:r>
              <a:rPr lang="en-US" sz="2000" dirty="0" smtClean="0"/>
              <a:t>The technical assessment by reporting elements of the relevant guidelines grouped by technical content.  </a:t>
            </a:r>
          </a:p>
          <a:p>
            <a:pPr marL="27146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69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The technical assessment by reporting elements of the relevant guidelines grouped by technical </a:t>
            </a:r>
            <a:r>
              <a:rPr lang="en-US" dirty="0" smtClean="0"/>
              <a:t>content  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2" lvl="1" indent="0">
              <a:buNone/>
            </a:pPr>
            <a:r>
              <a:rPr lang="en-US" dirty="0" smtClean="0"/>
              <a:t>Part </a:t>
            </a:r>
            <a:r>
              <a:rPr lang="en-US" dirty="0"/>
              <a:t>I. Overview: Assessment of completeness and transparency   </a:t>
            </a:r>
          </a:p>
          <a:p>
            <a:pPr marL="271462" lvl="1" indent="0">
              <a:buNone/>
            </a:pPr>
            <a:r>
              <a:rPr lang="en-US" dirty="0"/>
              <a:t>Part II. Technical assessment of the reviewed elements for BR, NC and supplementary information under the KP </a:t>
            </a:r>
          </a:p>
          <a:p>
            <a:pPr lvl="1">
              <a:buAutoNum type="alphaUcPeriod"/>
            </a:pPr>
            <a:r>
              <a:rPr lang="en-US" dirty="0"/>
              <a:t>GHG emissions and national </a:t>
            </a:r>
            <a:r>
              <a:rPr lang="en-US" dirty="0" smtClean="0"/>
              <a:t>circumstances </a:t>
            </a:r>
            <a:endParaRPr lang="en-US" dirty="0"/>
          </a:p>
          <a:p>
            <a:pPr lvl="1">
              <a:buAutoNum type="alphaUcPeriod"/>
            </a:pPr>
            <a:r>
              <a:rPr lang="en-US" dirty="0"/>
              <a:t>QEWER targets</a:t>
            </a:r>
          </a:p>
          <a:p>
            <a:pPr lvl="1">
              <a:buAutoNum type="alphaUcPeriod"/>
            </a:pPr>
            <a:r>
              <a:rPr lang="en-US" dirty="0" err="1"/>
              <a:t>PaMs</a:t>
            </a:r>
            <a:r>
              <a:rPr lang="en-US" dirty="0"/>
              <a:t> </a:t>
            </a:r>
          </a:p>
          <a:p>
            <a:pPr lvl="1">
              <a:buAutoNum type="alphaUcPeriod"/>
            </a:pPr>
            <a:r>
              <a:rPr lang="en-US" dirty="0"/>
              <a:t>Projections and total effect of </a:t>
            </a:r>
            <a:r>
              <a:rPr lang="en-US" dirty="0" err="1"/>
              <a:t>PaMs</a:t>
            </a:r>
            <a:endParaRPr lang="en-US" dirty="0"/>
          </a:p>
          <a:p>
            <a:pPr lvl="1">
              <a:buAutoNum type="alphaUcPeriod"/>
            </a:pPr>
            <a:r>
              <a:rPr lang="en-US" dirty="0"/>
              <a:t>Provision of financial, technological and capacity building support </a:t>
            </a:r>
          </a:p>
          <a:p>
            <a:pPr marL="271462" lvl="1" indent="0">
              <a:buNone/>
            </a:pPr>
            <a:r>
              <a:rPr lang="en-US" dirty="0"/>
              <a:t>Part III. Technical assessment of the reviewed elements specific for NC only </a:t>
            </a:r>
          </a:p>
          <a:p>
            <a:pPr marL="271462" lvl="1" indent="0">
              <a:buNone/>
            </a:pPr>
            <a:r>
              <a:rPr lang="en-US" dirty="0"/>
              <a:t>Part IV. Summary of the reviewed elements specific to KP only </a:t>
            </a:r>
          </a:p>
          <a:p>
            <a:pPr marL="271462" lvl="1" indent="0">
              <a:buNone/>
            </a:pPr>
            <a:r>
              <a:rPr lang="en-US" dirty="0"/>
              <a:t>Part V. Conclusions and </a:t>
            </a:r>
            <a:r>
              <a:rPr lang="en-US" dirty="0" smtClean="0"/>
              <a:t>recommendations</a:t>
            </a:r>
            <a:endParaRPr lang="en-US" dirty="0"/>
          </a:p>
          <a:p>
            <a:pPr marL="271462" lvl="1" indent="0">
              <a:buNone/>
            </a:pPr>
            <a:r>
              <a:rPr lang="en-US" dirty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009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 sz="1400" dirty="0" smtClean="0"/>
              <a:t>Conclusions </a:t>
            </a:r>
            <a:endParaRPr lang="en-GB" sz="1400" dirty="0"/>
          </a:p>
        </p:txBody>
      </p:sp>
      <p:sp>
        <p:nvSpPr>
          <p:cNvPr id="4" name="Text Placeholder 7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47525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1800" dirty="0" smtClean="0"/>
              <a:t>BR is an elaboration </a:t>
            </a:r>
            <a:r>
              <a:rPr lang="en-GB" sz="1800" dirty="0"/>
              <a:t>of NC </a:t>
            </a:r>
            <a:r>
              <a:rPr lang="en-GB" sz="1800" dirty="0" smtClean="0"/>
              <a:t>taking </a:t>
            </a:r>
            <a:r>
              <a:rPr lang="en-GB" sz="1800" dirty="0"/>
              <a:t>into account 10 years of </a:t>
            </a:r>
            <a:r>
              <a:rPr lang="en-GB" sz="1800" dirty="0" smtClean="0"/>
              <a:t>experience </a:t>
            </a:r>
            <a:r>
              <a:rPr lang="en-GB" sz="1800" dirty="0"/>
              <a:t>of reporting and </a:t>
            </a:r>
            <a:r>
              <a:rPr lang="en-GB" sz="1800" dirty="0" smtClean="0"/>
              <a:t>review;  </a:t>
            </a:r>
          </a:p>
          <a:p>
            <a:pPr>
              <a:lnSpc>
                <a:spcPct val="150000"/>
              </a:lnSpc>
            </a:pPr>
            <a:r>
              <a:rPr lang="en-GB" sz="1800" dirty="0" smtClean="0"/>
              <a:t>BR requests greater </a:t>
            </a:r>
            <a:r>
              <a:rPr lang="en-GB" sz="1800" dirty="0"/>
              <a:t>level of details on </a:t>
            </a:r>
            <a:r>
              <a:rPr lang="en-GB" sz="1800" dirty="0" smtClean="0"/>
              <a:t>QEWER target </a:t>
            </a:r>
            <a:r>
              <a:rPr lang="en-GB" sz="1800" dirty="0"/>
              <a:t>and on </a:t>
            </a:r>
            <a:r>
              <a:rPr lang="en-GB" sz="1800" dirty="0" smtClean="0"/>
              <a:t>finance;  </a:t>
            </a:r>
            <a:endParaRPr lang="en-GB" sz="1800" dirty="0"/>
          </a:p>
          <a:p>
            <a:pPr>
              <a:lnSpc>
                <a:spcPct val="150000"/>
              </a:lnSpc>
            </a:pPr>
            <a:r>
              <a:rPr lang="en-GB" sz="1800" dirty="0" smtClean="0"/>
              <a:t>Essential </a:t>
            </a:r>
            <a:r>
              <a:rPr lang="en-GB" sz="1800" dirty="0"/>
              <a:t>elements </a:t>
            </a:r>
            <a:r>
              <a:rPr lang="en-GB" sz="1800" dirty="0" smtClean="0"/>
              <a:t>(GHG, </a:t>
            </a:r>
            <a:r>
              <a:rPr lang="en-GB" sz="1800" dirty="0" err="1" smtClean="0"/>
              <a:t>PaMs</a:t>
            </a:r>
            <a:r>
              <a:rPr lang="en-GB" sz="1800" dirty="0" smtClean="0"/>
              <a:t>, projections, support) fully </a:t>
            </a:r>
            <a:r>
              <a:rPr lang="en-GB" sz="1800" dirty="0"/>
              <a:t>or partially overlap </a:t>
            </a:r>
            <a:r>
              <a:rPr lang="en-GB" sz="1800" dirty="0" smtClean="0"/>
              <a:t>between NC </a:t>
            </a:r>
            <a:r>
              <a:rPr lang="en-GB" sz="1800" dirty="0"/>
              <a:t>and </a:t>
            </a:r>
            <a:r>
              <a:rPr lang="en-GB" sz="1800" dirty="0" smtClean="0"/>
              <a:t>BR;  </a:t>
            </a:r>
          </a:p>
          <a:p>
            <a:pPr>
              <a:lnSpc>
                <a:spcPct val="150000"/>
              </a:lnSpc>
            </a:pPr>
            <a:r>
              <a:rPr lang="en-GB" sz="1800" dirty="0" smtClean="0"/>
              <a:t>Submitted NC6/BR1 by one </a:t>
            </a:r>
            <a:r>
              <a:rPr lang="en-GB" sz="1800" dirty="0"/>
              <a:t>Party </a:t>
            </a:r>
            <a:r>
              <a:rPr lang="en-GB" sz="1800" dirty="0" smtClean="0"/>
              <a:t>proofs that information in BR1 and NC6 overlaps to </a:t>
            </a:r>
            <a:r>
              <a:rPr lang="en-GB" sz="1800" dirty="0"/>
              <a:t>great </a:t>
            </a:r>
            <a:r>
              <a:rPr lang="en-GB" sz="1800" dirty="0" smtClean="0"/>
              <a:t>extent;   </a:t>
            </a:r>
          </a:p>
          <a:p>
            <a:pPr>
              <a:lnSpc>
                <a:spcPct val="150000"/>
              </a:lnSpc>
            </a:pPr>
            <a:r>
              <a:rPr lang="en-GB" sz="1800" dirty="0" smtClean="0"/>
              <a:t>Options to conduct reviews of NC6 and BR1 in conjunction and to review identical information </a:t>
            </a:r>
            <a:r>
              <a:rPr lang="en-GB" sz="1800" dirty="0" smtClean="0"/>
              <a:t>only once </a:t>
            </a:r>
            <a:r>
              <a:rPr lang="en-GB" sz="1800" dirty="0" smtClean="0"/>
              <a:t>should be made operational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dirty="0" smtClean="0"/>
              <a:t>					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22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805"/>
    </mc:Choice>
    <mc:Fallback xmlns="">
      <p:transition spd="slow" advTm="8980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4B93DC"/>
                </a:solidFill>
              </a:rPr>
              <a:t>Mandate for reporting of NC6 and BR1 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475252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R</a:t>
            </a:r>
            <a:r>
              <a:rPr lang="en-US" sz="1800" dirty="0" smtClean="0"/>
              <a:t>eporting requirements:</a:t>
            </a:r>
          </a:p>
          <a:p>
            <a:pPr>
              <a:lnSpc>
                <a:spcPct val="100000"/>
              </a:lnSpc>
            </a:pPr>
            <a:r>
              <a:rPr lang="en-US" sz="1800" b="1" dirty="0"/>
              <a:t>Common tabular format </a:t>
            </a:r>
            <a:r>
              <a:rPr lang="en-US" sz="1800" dirty="0"/>
              <a:t>for “UNFCCC biennial reporting guidelines for developed country Parties” (decision 19/CP.18) 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UNFCCC </a:t>
            </a:r>
            <a:r>
              <a:rPr lang="en-US" sz="1800" b="1" dirty="0"/>
              <a:t>biennial reporting guidelines </a:t>
            </a:r>
            <a:r>
              <a:rPr lang="en-US" sz="1800" dirty="0"/>
              <a:t>for developed country Parties (Annex, decision 2/CP.17) 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For KP Parties: Guidelines for the preparation of the information under </a:t>
            </a:r>
            <a:r>
              <a:rPr lang="en-US" sz="1800" b="1" dirty="0" smtClean="0"/>
              <a:t>Art. 7 of the Kyoto Protocol </a:t>
            </a:r>
            <a:r>
              <a:rPr lang="en-US" sz="1800" dirty="0" smtClean="0"/>
              <a:t>(Annex, decision 15/CMP.1). (T</a:t>
            </a:r>
            <a:r>
              <a:rPr lang="en-GB" sz="1800" dirty="0" smtClean="0"/>
              <a:t>he proposed </a:t>
            </a:r>
            <a:r>
              <a:rPr lang="en-GB" sz="1800" dirty="0"/>
              <a:t>approach does not affect reporting on Article 7.2 that should continue in accordance with the existing GL and </a:t>
            </a:r>
            <a:r>
              <a:rPr lang="en-GB" sz="1800" dirty="0" smtClean="0"/>
              <a:t>annotated outline for NC5)</a:t>
            </a:r>
            <a:r>
              <a:rPr lang="en-US" sz="1800" dirty="0"/>
              <a:t> 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dirty="0" smtClean="0"/>
              <a:t>UNFCCC </a:t>
            </a:r>
            <a:r>
              <a:rPr lang="en-US" sz="1800" dirty="0"/>
              <a:t>reporting guidelines </a:t>
            </a:r>
            <a:r>
              <a:rPr lang="en-US" sz="1800" b="1" dirty="0"/>
              <a:t>on national communications </a:t>
            </a:r>
            <a:r>
              <a:rPr lang="en-US" sz="1800" dirty="0"/>
              <a:t>(FCCC/CP/1999/7) 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b="1" dirty="0"/>
              <a:t>Submission due date 1 January 2014 </a:t>
            </a:r>
            <a:r>
              <a:rPr lang="en-US" sz="1800" dirty="0"/>
              <a:t>for NC6 (9/CP.16) and BR1 (2/CP.17)</a:t>
            </a:r>
            <a:endParaRPr lang="en-GB" sz="1800" dirty="0"/>
          </a:p>
          <a:p>
            <a:pPr marL="0" indent="0">
              <a:lnSpc>
                <a:spcPct val="150000"/>
              </a:lnSpc>
              <a:buNone/>
            </a:pPr>
            <a:endParaRPr lang="en-GB" sz="18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dirty="0" smtClean="0"/>
              <a:t>					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66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805"/>
    </mc:Choice>
    <mc:Fallback xmlns="">
      <p:transition spd="slow" advTm="8980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dirty="0" smtClean="0"/>
              <a:t>GHG </a:t>
            </a:r>
            <a:r>
              <a:rPr lang="en-GB" sz="1400" dirty="0"/>
              <a:t>emissions and trends </a:t>
            </a:r>
            <a:r>
              <a:rPr lang="en-GB" sz="1400" dirty="0" smtClean="0"/>
              <a:t>– fully overlapping information  </a:t>
            </a:r>
            <a:endParaRPr lang="en-GB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745374"/>
              </p:ext>
            </p:extLst>
          </p:nvPr>
        </p:nvGraphicFramePr>
        <p:xfrm>
          <a:off x="611560" y="908720"/>
          <a:ext cx="7848872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8164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National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communication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Biennial report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(BR)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Full overlap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III. GHG inventory information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II. Information on GHG emissions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and trends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Summary information, time-series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(base year/1990 - 2011), consistent with inventory e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xplanation of differences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(para.10)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Emission trend tables (para.11)</a:t>
                      </a:r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Summar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y information,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Time-series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(base year/1990 - 2011) c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onsistent with inventory, explanation of differences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(para.2)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1 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(CRF table 10) 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Descriptive summary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, diagrams, factors underlying emission trends (para.12)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Consistent with annual inventory (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para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10.)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National inventory arrangements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(NIA) (para.3), Changes in NIA (para.3)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21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dirty="0" smtClean="0"/>
              <a:t>Policies </a:t>
            </a:r>
            <a:r>
              <a:rPr lang="en-GB" sz="1400" dirty="0"/>
              <a:t>and </a:t>
            </a:r>
            <a:r>
              <a:rPr lang="en-GB" sz="1400" dirty="0" smtClean="0"/>
              <a:t>measures – partially overlapping information  </a:t>
            </a:r>
            <a:endParaRPr lang="en-GB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760939"/>
              </p:ext>
            </p:extLst>
          </p:nvPr>
        </p:nvGraphicFramePr>
        <p:xfrm>
          <a:off x="539552" y="836712"/>
          <a:ext cx="7920880" cy="277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National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communication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Biennial report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(BR)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Partial overlap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657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IV. Policies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and measures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IV. C.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Policy making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process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IV.D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PaMs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and their effects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III. QEWER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target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IV. Progress in achievement of QEWER target 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Policy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context, targets (para.20)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of Q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EWER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target  (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paras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. 4, 5), CRF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Table 2a-f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P&amp;M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and their effects (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paras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. 22, 23, 24,25)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Mitigation actions and their effects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para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. 6), CRF Table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247062"/>
              </p:ext>
            </p:extLst>
          </p:nvPr>
        </p:nvGraphicFramePr>
        <p:xfrm>
          <a:off x="539552" y="3717032"/>
          <a:ext cx="3960440" cy="142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Unique info</a:t>
                      </a:r>
                      <a:r>
                        <a:rPr lang="en-US" sz="1800" baseline="0" dirty="0" smtClean="0"/>
                        <a:t> in </a:t>
                      </a:r>
                      <a:r>
                        <a:rPr lang="en-US" sz="1800" dirty="0" smtClean="0"/>
                        <a:t>NC6</a:t>
                      </a:r>
                      <a:endParaRPr lang="en-GB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Description of progress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monitoring and evaluation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PaMs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para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. 21)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5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P&amp;M</a:t>
                      </a:r>
                      <a:r>
                        <a:rPr lang="en-US" sz="1800" baseline="0" dirty="0" smtClean="0"/>
                        <a:t> no longer in place(para.26)</a:t>
                      </a:r>
                      <a:endParaRPr lang="en-GB" sz="18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621806"/>
              </p:ext>
            </p:extLst>
          </p:nvPr>
        </p:nvGraphicFramePr>
        <p:xfrm>
          <a:off x="4499992" y="3717032"/>
          <a:ext cx="396044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Unique info in BR1 </a:t>
                      </a:r>
                      <a:endParaRPr lang="en-GB" sz="1800" b="1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Estimates of emission reductions and removals and the use of units from market based mechanisms and ULUCF (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paras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. 9, 10), CRF Tables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4 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Changes in domestic institutional arrangements (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para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7)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extent possible, information on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response measures (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para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. 8)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81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dirty="0" smtClean="0"/>
              <a:t>Projections – full overlapping information </a:t>
            </a:r>
            <a:endParaRPr lang="en-GB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489989"/>
              </p:ext>
            </p:extLst>
          </p:nvPr>
        </p:nvGraphicFramePr>
        <p:xfrm>
          <a:off x="611560" y="2060848"/>
          <a:ext cx="792088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V. Projections</a:t>
                      </a:r>
                      <a:r>
                        <a:rPr lang="en-US" b="1" baseline="0" dirty="0" smtClean="0"/>
                        <a:t> and the total effect of </a:t>
                      </a:r>
                      <a:r>
                        <a:rPr lang="en-US" b="1" baseline="0" dirty="0" err="1" smtClean="0"/>
                        <a:t>PaMs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 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V. Projections</a:t>
                      </a:r>
                      <a:r>
                        <a:rPr lang="en-US" b="1" baseline="0" dirty="0" smtClean="0"/>
                        <a:t> 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r>
                        <a:rPr lang="en-US" baseline="0" dirty="0" smtClean="0"/>
                        <a:t> of projections for the year 2005, 2010, 2015, 2020 (</a:t>
                      </a:r>
                      <a:r>
                        <a:rPr lang="en-US" baseline="0" dirty="0" err="1" smtClean="0"/>
                        <a:t>p</a:t>
                      </a:r>
                      <a:r>
                        <a:rPr lang="en-US" dirty="0" err="1" smtClean="0"/>
                        <a:t>aras</a:t>
                      </a:r>
                      <a:r>
                        <a:rPr lang="en-US" dirty="0" smtClean="0"/>
                        <a:t>. 27-41)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Updated projections</a:t>
                      </a:r>
                      <a:r>
                        <a:rPr lang="en-US" baseline="0" dirty="0" smtClean="0"/>
                        <a:t> for 2020 and 2030 consistent with NC GLs (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. 11), CRF table 6 </a:t>
                      </a:r>
                      <a:endParaRPr lang="en-US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Methodology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paras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dirty="0" smtClean="0"/>
                        <a:t>42-46)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Changes in models or methodologies (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. 12)</a:t>
                      </a:r>
                      <a:endParaRPr lang="en-US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underlying assumptions (para.47)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CRF table 5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831955"/>
              </p:ext>
            </p:extLst>
          </p:nvPr>
        </p:nvGraphicFramePr>
        <p:xfrm>
          <a:off x="611560" y="1268760"/>
          <a:ext cx="7920880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National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communication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Biennial report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(BR)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Full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overlap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69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dirty="0" smtClean="0"/>
              <a:t>Provision </a:t>
            </a:r>
            <a:r>
              <a:rPr lang="en-GB" sz="1400" dirty="0"/>
              <a:t>of financial </a:t>
            </a:r>
            <a:r>
              <a:rPr lang="en-GB" sz="1400" dirty="0" smtClean="0"/>
              <a:t>resources – partially overlapping information </a:t>
            </a:r>
            <a:endParaRPr lang="en-GB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815922"/>
              </p:ext>
            </p:extLst>
          </p:nvPr>
        </p:nvGraphicFramePr>
        <p:xfrm>
          <a:off x="611560" y="1700808"/>
          <a:ext cx="7920880" cy="3312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5637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VII.</a:t>
                      </a:r>
                      <a:r>
                        <a:rPr lang="en-US" sz="1600" baseline="0" dirty="0" smtClean="0"/>
                        <a:t> Financial resources and transfer of technology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Finance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93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Information on provision</a:t>
                      </a:r>
                      <a:r>
                        <a:rPr lang="en-US" sz="1600" baseline="0" dirty="0" smtClean="0"/>
                        <a:t> of financial resources (</a:t>
                      </a:r>
                      <a:r>
                        <a:rPr lang="en-US" sz="1600" baseline="0" dirty="0" err="1" smtClean="0"/>
                        <a:t>para</a:t>
                      </a:r>
                      <a:r>
                        <a:rPr lang="en-US" sz="1600" baseline="0" dirty="0" smtClean="0"/>
                        <a:t>. 50), </a:t>
                      </a:r>
                      <a:r>
                        <a:rPr lang="en-US" sz="1600" dirty="0" smtClean="0"/>
                        <a:t>New and additional’ (</a:t>
                      </a:r>
                      <a:r>
                        <a:rPr lang="en-US" sz="1600" dirty="0" err="1" smtClean="0"/>
                        <a:t>para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51)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a</a:t>
                      </a:r>
                      <a:r>
                        <a:rPr lang="en-US" sz="1600" dirty="0" smtClean="0"/>
                        <a:t>ssistance</a:t>
                      </a:r>
                      <a:r>
                        <a:rPr lang="en-US" sz="1600" baseline="0" dirty="0" smtClean="0"/>
                        <a:t> to developing Parties that are vulnerable to climate change (</a:t>
                      </a:r>
                      <a:r>
                        <a:rPr lang="en-US" sz="1600" baseline="0" dirty="0" err="1" smtClean="0"/>
                        <a:t>para</a:t>
                      </a:r>
                      <a:r>
                        <a:rPr lang="en-US" sz="1600" baseline="0" dirty="0" smtClean="0"/>
                        <a:t> 52);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</a:rPr>
                        <a:t>Provision of financial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</a:rPr>
                        <a:t>, technological and capacity building support c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</a:rPr>
                        <a:t>onsistent with NC GLs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</a:rPr>
                        <a:t> section VII. Requirements; show how the support is 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</a:rPr>
                        <a:t>‘new and additional” (</a:t>
                      </a:r>
                      <a:r>
                        <a:rPr lang="en-US" sz="1600" i="0" dirty="0" err="1" smtClean="0">
                          <a:solidFill>
                            <a:schemeClr val="tx1"/>
                          </a:solidFill>
                        </a:rPr>
                        <a:t>para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</a:rPr>
                        <a:t> 13)</a:t>
                      </a:r>
                      <a:endParaRPr lang="en-US" sz="16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0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Bilateral, regional and other channels (tables 4, 5) (</a:t>
                      </a:r>
                      <a:r>
                        <a:rPr lang="en-US" sz="1600" baseline="0" dirty="0" err="1" smtClean="0"/>
                        <a:t>para</a:t>
                      </a:r>
                      <a:r>
                        <a:rPr lang="en-US" sz="1600" baseline="0" dirty="0" smtClean="0"/>
                        <a:t>. 53)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>
                          <a:solidFill>
                            <a:schemeClr val="tx1"/>
                          </a:solidFill>
                        </a:rPr>
                        <a:t>Allocation channels, sector, status, 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</a:rPr>
                        <a:t>types of instruments (</a:t>
                      </a:r>
                      <a:r>
                        <a:rPr lang="en-US" sz="1600" i="0" baseline="0" dirty="0" err="1" smtClean="0">
                          <a:solidFill>
                            <a:schemeClr val="tx1"/>
                          </a:solidFill>
                        </a:rPr>
                        <a:t>paras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</a:rPr>
                        <a:t> 17-18, 20),  CRF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</a:rPr>
                        <a:t> table 7 </a:t>
                      </a:r>
                      <a:endParaRPr lang="en-US" sz="16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0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Support</a:t>
                      </a:r>
                      <a:r>
                        <a:rPr lang="en-US" sz="1600" baseline="0" dirty="0" smtClean="0"/>
                        <a:t> to meet specific needs arising from response measures 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961517"/>
              </p:ext>
            </p:extLst>
          </p:nvPr>
        </p:nvGraphicFramePr>
        <p:xfrm>
          <a:off x="619944" y="917105"/>
          <a:ext cx="7920880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National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communication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Biennial report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(BR)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Partial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overlap – more details in BR 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31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dirty="0" smtClean="0"/>
              <a:t>Provision </a:t>
            </a:r>
            <a:r>
              <a:rPr lang="en-GB" sz="1400" dirty="0"/>
              <a:t>of financial </a:t>
            </a:r>
            <a:r>
              <a:rPr lang="en-GB" sz="1400" dirty="0" smtClean="0"/>
              <a:t>resources – partially overlapping information 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77121"/>
              </p:ext>
            </p:extLst>
          </p:nvPr>
        </p:nvGraphicFramePr>
        <p:xfrm>
          <a:off x="619944" y="917105"/>
          <a:ext cx="7920880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National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communication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Biennial report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(BR)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Partial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overlap – more details in BR 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248402"/>
              </p:ext>
            </p:extLst>
          </p:nvPr>
        </p:nvGraphicFramePr>
        <p:xfrm>
          <a:off x="4499992" y="1844824"/>
          <a:ext cx="3960440" cy="314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</a:tblGrid>
              <a:tr h="58178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Unique info in BR1 on finance</a:t>
                      </a:r>
                      <a:r>
                        <a:rPr lang="en-US" sz="1800" b="1" baseline="0" dirty="0" smtClean="0">
                          <a:latin typeface="+mj-lt"/>
                        </a:rPr>
                        <a:t> </a:t>
                      </a:r>
                      <a:endParaRPr lang="en-GB" sz="1800" b="1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National approach for tracking the provision of FTCB support (</a:t>
                      </a:r>
                      <a:r>
                        <a:rPr lang="en-US" sz="1600" b="1" dirty="0" err="1" smtClean="0"/>
                        <a:t>para</a:t>
                      </a:r>
                      <a:r>
                        <a:rPr lang="en-US" sz="1600" b="1" dirty="0" smtClean="0"/>
                        <a:t>. 14)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Description</a:t>
                      </a:r>
                      <a:r>
                        <a:rPr lang="en-US" sz="1600" b="1" baseline="0" dirty="0" smtClean="0"/>
                        <a:t> of methodology used (</a:t>
                      </a:r>
                      <a:r>
                        <a:rPr lang="en-US" sz="1600" b="1" baseline="0" dirty="0" err="1" smtClean="0"/>
                        <a:t>para</a:t>
                      </a:r>
                      <a:r>
                        <a:rPr lang="en-US" sz="1600" b="1" baseline="0" dirty="0" smtClean="0"/>
                        <a:t>. 15)</a:t>
                      </a:r>
                      <a:endParaRPr lang="en-US" sz="1600" b="1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To extent possible,</a:t>
                      </a:r>
                      <a:r>
                        <a:rPr lang="en-US" sz="1600" b="1" baseline="0" dirty="0" smtClean="0"/>
                        <a:t> how resources address the needs of NAI Parties (para.16)</a:t>
                      </a:r>
                      <a:endParaRPr lang="en-US" sz="1600" b="1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To the extent possible on</a:t>
                      </a:r>
                      <a:r>
                        <a:rPr lang="en-US" sz="1600" b="1" baseline="0" dirty="0" smtClean="0"/>
                        <a:t> private financial flows (</a:t>
                      </a:r>
                      <a:r>
                        <a:rPr lang="en-US" sz="1600" b="1" baseline="0" dirty="0" err="1" smtClean="0"/>
                        <a:t>para</a:t>
                      </a:r>
                      <a:r>
                        <a:rPr lang="en-US" sz="1600" b="1" baseline="0" dirty="0" smtClean="0"/>
                        <a:t>. 19)</a:t>
                      </a:r>
                      <a:endParaRPr lang="en-US" sz="1600" b="1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7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dirty="0" smtClean="0"/>
              <a:t>Transfer </a:t>
            </a:r>
            <a:r>
              <a:rPr lang="en-GB" sz="1400" dirty="0"/>
              <a:t>of technology </a:t>
            </a:r>
            <a:r>
              <a:rPr lang="en-GB" sz="1400" dirty="0" smtClean="0"/>
              <a:t>– fully overlapping information </a:t>
            </a:r>
            <a:endParaRPr lang="en-GB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62121"/>
              </p:ext>
            </p:extLst>
          </p:nvPr>
        </p:nvGraphicFramePr>
        <p:xfrm>
          <a:off x="611560" y="1628800"/>
          <a:ext cx="784887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586"/>
                <a:gridCol w="398428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VI.</a:t>
                      </a:r>
                      <a:r>
                        <a:rPr lang="en-US" b="1" baseline="0" dirty="0" smtClean="0"/>
                        <a:t> D. Activities related to technology transfer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VII. B. Technology</a:t>
                      </a:r>
                      <a:r>
                        <a:rPr lang="en-US" b="1" baseline="0" dirty="0" smtClean="0"/>
                        <a:t> development and transfer </a:t>
                      </a:r>
                      <a:endParaRPr lang="en-US" b="1" dirty="0" smtClean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18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Repor</a:t>
                      </a:r>
                      <a:r>
                        <a:rPr lang="en-US" baseline="0" dirty="0" smtClean="0"/>
                        <a:t>t details on measures […] for transfer, access to </a:t>
                      </a:r>
                      <a:r>
                        <a:rPr lang="en-US" b="1" baseline="0" dirty="0" smtClean="0"/>
                        <a:t>environmentally –sound </a:t>
                      </a:r>
                      <a:r>
                        <a:rPr lang="en-US" baseline="0" dirty="0" smtClean="0"/>
                        <a:t>technologies (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 54.); provide info in </a:t>
                      </a:r>
                      <a:r>
                        <a:rPr lang="en-US" dirty="0" smtClean="0"/>
                        <a:t>Table 6,</a:t>
                      </a:r>
                      <a:r>
                        <a:rPr lang="en-US" baseline="0" dirty="0" smtClean="0"/>
                        <a:t> and on </a:t>
                      </a:r>
                      <a:r>
                        <a:rPr lang="en-US" b="0" baseline="0" dirty="0" smtClean="0"/>
                        <a:t>h</a:t>
                      </a:r>
                      <a:r>
                        <a:rPr lang="en-US" b="0" dirty="0" smtClean="0"/>
                        <a:t>ard and soft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 smtClean="0"/>
                        <a:t>technologies (</a:t>
                      </a:r>
                      <a:r>
                        <a:rPr lang="en-US" dirty="0" err="1" smtClean="0"/>
                        <a:t>para</a:t>
                      </a:r>
                      <a:r>
                        <a:rPr lang="en-US" dirty="0" smtClean="0"/>
                        <a:t> 55.)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Report on measures</a:t>
                      </a:r>
                      <a:r>
                        <a:rPr lang="en-US" baseline="0" dirty="0" smtClean="0"/>
                        <a:t> .. to transfer, access  and the </a:t>
                      </a:r>
                      <a:r>
                        <a:rPr lang="en-US" b="1" baseline="0" dirty="0" smtClean="0"/>
                        <a:t>d</a:t>
                      </a:r>
                      <a:r>
                        <a:rPr lang="en-US" b="1" dirty="0" smtClean="0"/>
                        <a:t>eployment</a:t>
                      </a:r>
                      <a:r>
                        <a:rPr lang="en-US" dirty="0" smtClean="0"/>
                        <a:t> of [</a:t>
                      </a:r>
                      <a:r>
                        <a:rPr lang="en-US" baseline="0" dirty="0" smtClean="0"/>
                        <a:t>…] </a:t>
                      </a:r>
                      <a:r>
                        <a:rPr lang="en-US" b="1" baseline="0" dirty="0" smtClean="0"/>
                        <a:t>climate –friendly </a:t>
                      </a:r>
                      <a:r>
                        <a:rPr lang="en-US" baseline="0" dirty="0" smtClean="0"/>
                        <a:t>technologies (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. 21), CRF table 8 </a:t>
                      </a:r>
                      <a:endParaRPr lang="en-US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Clearly distinguish between activities undertaken by public and private sectors  (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. 54)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To the extent possible</a:t>
                      </a:r>
                      <a:r>
                        <a:rPr lang="en-US" b="0" baseline="0" dirty="0" smtClean="0"/>
                        <a:t> the sources of technology transfer from the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public or  private sectors and shall distinguish between activities undertaken by the public and private sectors (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. 22)</a:t>
                      </a:r>
                      <a:endParaRPr lang="en-US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r>
                        <a:rPr lang="en-US" baseline="0" dirty="0" smtClean="0"/>
                        <a:t> development and enhancement of endogenous capacities and technologies (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. 56)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Support</a:t>
                      </a:r>
                      <a:r>
                        <a:rPr lang="en-US" baseline="0" dirty="0" smtClean="0"/>
                        <a:t> development and enhancement of endogenous capacities and technologies (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. 21) </a:t>
                      </a:r>
                      <a:endParaRPr lang="en-US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275844"/>
              </p:ext>
            </p:extLst>
          </p:nvPr>
        </p:nvGraphicFramePr>
        <p:xfrm>
          <a:off x="611560" y="836712"/>
          <a:ext cx="7920880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National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communication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Biennial report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(BR)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Full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overlap 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80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dirty="0" smtClean="0"/>
              <a:t>Overlapping information </a:t>
            </a:r>
            <a:endParaRPr lang="en-GB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160784"/>
              </p:ext>
            </p:extLst>
          </p:nvPr>
        </p:nvGraphicFramePr>
        <p:xfrm>
          <a:off x="1115616" y="836712"/>
          <a:ext cx="7416824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BR1 / NC6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overlapping </a:t>
                      </a:r>
                      <a:endParaRPr lang="en-GB" sz="18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Description of quantified economy-wide emission</a:t>
                      </a:r>
                      <a:r>
                        <a:rPr lang="en-US" sz="18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reduction (QEWER) </a:t>
                      </a:r>
                      <a:r>
                        <a:rPr lang="en-US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GHG emissions and trends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endParaRPr lang="en-US" sz="18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B050"/>
                          </a:solidFill>
                          <a:latin typeface="+mj-lt"/>
                        </a:rPr>
                        <a:t>PaMs</a:t>
                      </a:r>
                      <a:endParaRPr lang="en-US" sz="18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Projections and total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effect of </a:t>
                      </a:r>
                      <a:r>
                        <a:rPr lang="en-US" sz="1800" b="1" baseline="0" dirty="0" err="1" smtClean="0">
                          <a:solidFill>
                            <a:srgbClr val="00B050"/>
                          </a:solidFill>
                          <a:latin typeface="+mj-lt"/>
                        </a:rPr>
                        <a:t>PaMs</a:t>
                      </a:r>
                      <a:endParaRPr lang="en-US" sz="18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Provision of financial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and technological  support to developing country Parties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49638"/>
              </p:ext>
            </p:extLst>
          </p:nvPr>
        </p:nvGraphicFramePr>
        <p:xfrm>
          <a:off x="1115616" y="3717032"/>
          <a:ext cx="3312368" cy="216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Unique info</a:t>
                      </a:r>
                      <a:r>
                        <a:rPr lang="en-US" sz="1800" baseline="0" dirty="0" smtClean="0"/>
                        <a:t> in </a:t>
                      </a:r>
                      <a:r>
                        <a:rPr lang="en-US" sz="1800" dirty="0" smtClean="0"/>
                        <a:t>NC6</a:t>
                      </a:r>
                      <a:endParaRPr lang="en-GB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+mn-lt"/>
                          <a:ea typeface="+mn-ea"/>
                          <a:cs typeface="+mn-cs"/>
                        </a:rPr>
                        <a:t>National circumstances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5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+mn-lt"/>
                          <a:ea typeface="+mn-ea"/>
                          <a:cs typeface="+mn-cs"/>
                        </a:rPr>
                        <a:t>V&amp;A 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+mn-lt"/>
                          <a:ea typeface="+mn-ea"/>
                          <a:cs typeface="+mn-cs"/>
                        </a:rPr>
                        <a:t>RSO 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+mn-lt"/>
                          <a:ea typeface="+mn-ea"/>
                          <a:cs typeface="+mn-cs"/>
                        </a:rPr>
                        <a:t>Education, training and public awareness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364432"/>
              </p:ext>
            </p:extLst>
          </p:nvPr>
        </p:nvGraphicFramePr>
        <p:xfrm>
          <a:off x="5508104" y="3717032"/>
          <a:ext cx="3024336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Unique info in BR1 </a:t>
                      </a:r>
                      <a:endParaRPr lang="en-GB" sz="1800" b="1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Level of detail in describing QEWER target </a:t>
                      </a:r>
                    </a:p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Level of detail on finance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Capacity building</a:t>
                      </a:r>
                      <a:endParaRPr lang="en-US" sz="18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Other reporting</a:t>
                      </a:r>
                      <a:r>
                        <a:rPr lang="en-US" sz="1800" b="1" baseline="0" dirty="0" smtClean="0"/>
                        <a:t> matters</a:t>
                      </a:r>
                      <a:endParaRPr lang="en-GB" sz="1800" b="1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15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1247</Words>
  <Application>Microsoft Office PowerPoint</Application>
  <PresentationFormat>On-screen Show (4:3)</PresentationFormat>
  <Paragraphs>137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 UNFCCC PowerPoint</vt:lpstr>
      <vt:lpstr>UNFCCC quote</vt:lpstr>
      <vt:lpstr>UNFCCC_Master 70pt title</vt:lpstr>
      <vt:lpstr>Identification of overlapping and unique information in the biennial reports, national communications and GHG inventories</vt:lpstr>
      <vt:lpstr>Mandate for reporting of NC6 and BR1 </vt:lpstr>
      <vt:lpstr>GHG emissions and trends – fully overlapping information  </vt:lpstr>
      <vt:lpstr>Policies and measures – partially overlapping information  </vt:lpstr>
      <vt:lpstr>Projections – full overlapping information </vt:lpstr>
      <vt:lpstr>Provision of financial resources – partially overlapping information </vt:lpstr>
      <vt:lpstr>Provision of financial resources – partially overlapping information </vt:lpstr>
      <vt:lpstr>Transfer of technology – fully overlapping information </vt:lpstr>
      <vt:lpstr>Overlapping information </vt:lpstr>
      <vt:lpstr>Approaches  to address the review of overlapping information </vt:lpstr>
      <vt:lpstr>The technical assessment by reporting elements of the relevant guidelines grouped by technical content   </vt:lpstr>
      <vt:lpstr>Conclusions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2013-09-19T09:02:03Z</dcterms:created>
  <dcterms:modified xsi:type="dcterms:W3CDTF">2013-10-07T07:21:08Z</dcterms:modified>
</cp:coreProperties>
</file>