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2" r:id="rId3"/>
  </p:sldMasterIdLst>
  <p:notesMasterIdLst>
    <p:notesMasterId r:id="rId17"/>
  </p:notesMasterIdLst>
  <p:handoutMasterIdLst>
    <p:handoutMasterId r:id="rId18"/>
  </p:handoutMasterIdLst>
  <p:sldIdLst>
    <p:sldId id="256" r:id="rId4"/>
    <p:sldId id="279" r:id="rId5"/>
    <p:sldId id="260" r:id="rId6"/>
    <p:sldId id="259" r:id="rId7"/>
    <p:sldId id="271" r:id="rId8"/>
    <p:sldId id="273" r:id="rId9"/>
    <p:sldId id="272" r:id="rId10"/>
    <p:sldId id="274" r:id="rId11"/>
    <p:sldId id="275" r:id="rId12"/>
    <p:sldId id="276" r:id="rId13"/>
    <p:sldId id="277" r:id="rId14"/>
    <p:sldId id="278" r:id="rId15"/>
    <p:sldId id="269" r:id="rId16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lliam Kojo Agyemang-Bonsu" initials="WAB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5F5F5F"/>
    <a:srgbClr val="777777"/>
    <a:srgbClr val="808080"/>
    <a:srgbClr val="1960AB"/>
    <a:srgbClr val="FFFFFF"/>
    <a:srgbClr val="6C547A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66" autoAdjust="0"/>
    <p:restoredTop sz="83871" autoAdjust="0"/>
  </p:normalViewPr>
  <p:slideViewPr>
    <p:cSldViewPr>
      <p:cViewPr varScale="1">
        <p:scale>
          <a:sx n="78" d="100"/>
          <a:sy n="78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NAMAs</c:v>
                </c:pt>
              </c:strCache>
            </c:strRef>
          </c:tx>
          <c:dPt>
            <c:idx val="5"/>
            <c:bubble3D val="0"/>
            <c:spPr>
              <a:pattFill prst="dkVert">
                <a:fgClr>
                  <a:schemeClr val="accent1"/>
                </a:fgClr>
                <a:bgClr>
                  <a:schemeClr val="bg1"/>
                </a:bgClr>
              </a:pattFill>
            </c:spPr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4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5"/>
              <c:showLegendKey val="0"/>
              <c:showVal val="1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Africa</c:v>
                </c:pt>
                <c:pt idx="1">
                  <c:v>Asia (excluding SIDS)</c:v>
                </c:pt>
                <c:pt idx="2">
                  <c:v>Latin America (excluding SIDS)</c:v>
                </c:pt>
                <c:pt idx="3">
                  <c:v>Eastern Europe</c:v>
                </c:pt>
                <c:pt idx="4">
                  <c:v>SIDS</c:v>
                </c:pt>
                <c:pt idx="5">
                  <c:v>Others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25</c:v>
                </c:pt>
                <c:pt idx="1">
                  <c:v>13</c:v>
                </c:pt>
                <c:pt idx="2">
                  <c:v>7</c:v>
                </c:pt>
                <c:pt idx="3">
                  <c:v>3</c:v>
                </c:pt>
                <c:pt idx="4">
                  <c:v>7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pattFill prst="pct60">
              <a:fgClr>
                <a:schemeClr val="accent1"/>
              </a:fgClr>
              <a:bgClr>
                <a:schemeClr val="bg1"/>
              </a:bgClr>
            </a:pattFill>
          </c:spPr>
          <c:invertIfNegative val="0"/>
          <c:dPt>
            <c:idx val="0"/>
            <c:invertIfNegative val="0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Africa</c:v>
                </c:pt>
                <c:pt idx="1">
                  <c:v>Asia</c:v>
                </c:pt>
                <c:pt idx="2">
                  <c:v>Latin America</c:v>
                </c:pt>
                <c:pt idx="3">
                  <c:v>Eastern Europe</c:v>
                </c:pt>
                <c:pt idx="4">
                  <c:v>SIDS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 formatCode="0%">
                  <c:v>0.49</c:v>
                </c:pt>
                <c:pt idx="1">
                  <c:v>0.32500000000000001</c:v>
                </c:pt>
                <c:pt idx="2">
                  <c:v>0.41199999999999998</c:v>
                </c:pt>
                <c:pt idx="3">
                  <c:v>0.42899999999999999</c:v>
                </c:pt>
                <c:pt idx="4">
                  <c:v>0.20599999999999999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6226176"/>
        <c:axId val="186227712"/>
        <c:axId val="0"/>
      </c:bar3DChart>
      <c:catAx>
        <c:axId val="186226176"/>
        <c:scaling>
          <c:orientation val="minMax"/>
        </c:scaling>
        <c:delete val="0"/>
        <c:axPos val="b"/>
        <c:majorTickMark val="out"/>
        <c:minorTickMark val="none"/>
        <c:tickLblPos val="nextTo"/>
        <c:crossAx val="186227712"/>
        <c:crosses val="autoZero"/>
        <c:auto val="1"/>
        <c:lblAlgn val="ctr"/>
        <c:lblOffset val="100"/>
        <c:noMultiLvlLbl val="0"/>
      </c:catAx>
      <c:valAx>
        <c:axId val="1862277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86226176"/>
        <c:crosses val="autoZero"/>
        <c:crossBetween val="between"/>
      </c:valAx>
      <c:spPr>
        <a:solidFill>
          <a:schemeClr val="accent2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9B6EF7-F993-4373-B2AD-E7B233CCA34B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E607E24-E56D-4123-86D2-DBF682B32C5C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b="1" dirty="0" smtClean="0">
              <a:solidFill>
                <a:srgbClr val="FF0000"/>
              </a:solidFill>
            </a:rPr>
            <a:t>Background</a:t>
          </a:r>
          <a:endParaRPr lang="en-GB" sz="2800" b="1" dirty="0">
            <a:solidFill>
              <a:srgbClr val="FF0000"/>
            </a:solidFill>
          </a:endParaRPr>
        </a:p>
      </dgm:t>
    </dgm:pt>
    <dgm:pt modelId="{E9B61E4B-6CEF-4C59-BBE7-486B9F596B79}" type="parTrans" cxnId="{828F4F48-1EA7-4E95-862A-B26B8F2C795C}">
      <dgm:prSet/>
      <dgm:spPr/>
      <dgm:t>
        <a:bodyPr/>
        <a:lstStyle/>
        <a:p>
          <a:endParaRPr lang="en-GB"/>
        </a:p>
      </dgm:t>
    </dgm:pt>
    <dgm:pt modelId="{A3AF743A-CE7B-4737-9766-5CAB27976EA9}" type="sibTrans" cxnId="{828F4F48-1EA7-4E95-862A-B26B8F2C795C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C81036BB-4240-4B36-A36A-E92EFB6EF537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b="1" dirty="0" smtClean="0">
              <a:solidFill>
                <a:srgbClr val="FF0000"/>
              </a:solidFill>
            </a:rPr>
            <a:t>Overview of the agreed outcome</a:t>
          </a:r>
        </a:p>
        <a:p>
          <a:r>
            <a:rPr lang="en-US" sz="1900" dirty="0" smtClean="0">
              <a:sym typeface="Symbol"/>
            </a:rPr>
            <a:t>	</a:t>
          </a:r>
          <a:r>
            <a:rPr lang="en-US" sz="2400" dirty="0" smtClean="0"/>
            <a:t>Issues relating to reporting</a:t>
          </a:r>
        </a:p>
        <a:p>
          <a:r>
            <a:rPr lang="en-US" sz="2400" dirty="0" smtClean="0">
              <a:sym typeface="Symbol"/>
            </a:rPr>
            <a:t>	</a:t>
          </a:r>
          <a:r>
            <a:rPr lang="en-US" sz="2400" dirty="0" smtClean="0"/>
            <a:t>Issues relating to NAMAs</a:t>
          </a:r>
          <a:endParaRPr lang="en-GB" sz="2400" dirty="0"/>
        </a:p>
      </dgm:t>
    </dgm:pt>
    <dgm:pt modelId="{514FE03C-6153-4FDA-A757-81418A8A2887}" type="parTrans" cxnId="{7DA5E5B5-FE53-4E22-B8A1-5F0425DD29E0}">
      <dgm:prSet/>
      <dgm:spPr/>
      <dgm:t>
        <a:bodyPr/>
        <a:lstStyle/>
        <a:p>
          <a:endParaRPr lang="en-GB"/>
        </a:p>
      </dgm:t>
    </dgm:pt>
    <dgm:pt modelId="{70CA81CB-DF93-44BC-AD1C-B76507EE535F}" type="sibTrans" cxnId="{7DA5E5B5-FE53-4E22-B8A1-5F0425DD29E0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8781FC71-1296-460E-9ED9-C676D7968BF5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b="1" dirty="0" smtClean="0">
              <a:solidFill>
                <a:srgbClr val="FF0000"/>
              </a:solidFill>
            </a:rPr>
            <a:t>Overview of submitted NAMAs</a:t>
          </a:r>
          <a:r>
            <a:rPr lang="en-US" sz="2800" dirty="0" smtClean="0"/>
            <a:t>    	</a:t>
          </a:r>
          <a:r>
            <a:rPr lang="en-US" sz="2400" dirty="0" smtClean="0"/>
            <a:t>(FCCC/SBI/2013/INF.1/Rev.2)</a:t>
          </a:r>
          <a:endParaRPr lang="en-GB" sz="2400" dirty="0"/>
        </a:p>
      </dgm:t>
    </dgm:pt>
    <dgm:pt modelId="{E9F01FEF-919C-4C8F-8A11-AA8821EFD7D4}" type="parTrans" cxnId="{E914EF72-BF5B-4AFF-AC32-464FE7126E3F}">
      <dgm:prSet/>
      <dgm:spPr/>
      <dgm:t>
        <a:bodyPr/>
        <a:lstStyle/>
        <a:p>
          <a:endParaRPr lang="en-GB"/>
        </a:p>
      </dgm:t>
    </dgm:pt>
    <dgm:pt modelId="{CA286FE8-FBB7-4C4A-A43F-8BA9DCFA2798}" type="sibTrans" cxnId="{E914EF72-BF5B-4AFF-AC32-464FE7126E3F}">
      <dgm:prSet/>
      <dgm:spPr/>
      <dgm:t>
        <a:bodyPr/>
        <a:lstStyle/>
        <a:p>
          <a:endParaRPr lang="en-GB"/>
        </a:p>
      </dgm:t>
    </dgm:pt>
    <dgm:pt modelId="{3C8CA323-AF7C-469C-A457-D6B9393947CF}" type="pres">
      <dgm:prSet presAssocID="{1C9B6EF7-F993-4373-B2AD-E7B233CCA34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14CF033-EDD5-41BD-9A59-1C624FDF4A1A}" type="pres">
      <dgm:prSet presAssocID="{1C9B6EF7-F993-4373-B2AD-E7B233CCA34B}" presName="dummyMaxCanvas" presStyleCnt="0">
        <dgm:presLayoutVars/>
      </dgm:prSet>
      <dgm:spPr/>
    </dgm:pt>
    <dgm:pt modelId="{51F615D9-6FCC-474A-B56B-EB74B29268DC}" type="pres">
      <dgm:prSet presAssocID="{1C9B6EF7-F993-4373-B2AD-E7B233CCA34B}" presName="ThreeNodes_1" presStyleLbl="node1" presStyleIdx="0" presStyleCnt="3" custLinFactNeighborX="538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9367381-D083-4476-A7B0-186585A51B5D}" type="pres">
      <dgm:prSet presAssocID="{1C9B6EF7-F993-4373-B2AD-E7B233CCA34B}" presName="ThreeNodes_2" presStyleLbl="node1" presStyleIdx="1" presStyleCnt="3" custScaleX="111175" custLinFactNeighborX="627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E30AE7-EB98-44D3-8FDF-5900DDAC7D6F}" type="pres">
      <dgm:prSet presAssocID="{1C9B6EF7-F993-4373-B2AD-E7B233CCA34B}" presName="ThreeNodes_3" presStyleLbl="node1" presStyleIdx="2" presStyleCnt="3" custScaleX="108084" custLinFactNeighborX="49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CF6D4E2-9A22-46D1-A0BD-EF86F5E934D5}" type="pres">
      <dgm:prSet presAssocID="{1C9B6EF7-F993-4373-B2AD-E7B233CCA34B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3F4F77B-6D9C-4715-A31C-846EC7C3F7AB}" type="pres">
      <dgm:prSet presAssocID="{1C9B6EF7-F993-4373-B2AD-E7B233CCA34B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CBF0400-DA22-4FDE-8C70-2185158191F0}" type="pres">
      <dgm:prSet presAssocID="{1C9B6EF7-F993-4373-B2AD-E7B233CCA34B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F554E35-B61A-41B8-AED6-79654DF62C17}" type="pres">
      <dgm:prSet presAssocID="{1C9B6EF7-F993-4373-B2AD-E7B233CCA34B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C4E5152-FAA6-4472-9FEB-495A54B8C57A}" type="pres">
      <dgm:prSet presAssocID="{1C9B6EF7-F993-4373-B2AD-E7B233CCA34B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914EF72-BF5B-4AFF-AC32-464FE7126E3F}" srcId="{1C9B6EF7-F993-4373-B2AD-E7B233CCA34B}" destId="{8781FC71-1296-460E-9ED9-C676D7968BF5}" srcOrd="2" destOrd="0" parTransId="{E9F01FEF-919C-4C8F-8A11-AA8821EFD7D4}" sibTransId="{CA286FE8-FBB7-4C4A-A43F-8BA9DCFA2798}"/>
    <dgm:cxn modelId="{828F4F48-1EA7-4E95-862A-B26B8F2C795C}" srcId="{1C9B6EF7-F993-4373-B2AD-E7B233CCA34B}" destId="{2E607E24-E56D-4123-86D2-DBF682B32C5C}" srcOrd="0" destOrd="0" parTransId="{E9B61E4B-6CEF-4C59-BBE7-486B9F596B79}" sibTransId="{A3AF743A-CE7B-4737-9766-5CAB27976EA9}"/>
    <dgm:cxn modelId="{E8BC0909-D6E4-4E59-B95C-CE5CEA112D3A}" type="presOf" srcId="{1C9B6EF7-F993-4373-B2AD-E7B233CCA34B}" destId="{3C8CA323-AF7C-469C-A457-D6B9393947CF}" srcOrd="0" destOrd="0" presId="urn:microsoft.com/office/officeart/2005/8/layout/vProcess5"/>
    <dgm:cxn modelId="{953E3759-6EDC-4DC1-945A-64CFC9A29878}" type="presOf" srcId="{C81036BB-4240-4B36-A36A-E92EFB6EF537}" destId="{4F554E35-B61A-41B8-AED6-79654DF62C17}" srcOrd="1" destOrd="0" presId="urn:microsoft.com/office/officeart/2005/8/layout/vProcess5"/>
    <dgm:cxn modelId="{DD5874AA-0D0C-4F6B-8892-70F80B313DF3}" type="presOf" srcId="{2E607E24-E56D-4123-86D2-DBF682B32C5C}" destId="{51F615D9-6FCC-474A-B56B-EB74B29268DC}" srcOrd="0" destOrd="0" presId="urn:microsoft.com/office/officeart/2005/8/layout/vProcess5"/>
    <dgm:cxn modelId="{9BDC4EC8-9380-498A-9892-F4786EB64B49}" type="presOf" srcId="{C81036BB-4240-4B36-A36A-E92EFB6EF537}" destId="{E9367381-D083-4476-A7B0-186585A51B5D}" srcOrd="0" destOrd="0" presId="urn:microsoft.com/office/officeart/2005/8/layout/vProcess5"/>
    <dgm:cxn modelId="{495DE35C-09E2-4664-8D2B-EAAC73AE15DB}" type="presOf" srcId="{8781FC71-1296-460E-9ED9-C676D7968BF5}" destId="{1EE30AE7-EB98-44D3-8FDF-5900DDAC7D6F}" srcOrd="0" destOrd="0" presId="urn:microsoft.com/office/officeart/2005/8/layout/vProcess5"/>
    <dgm:cxn modelId="{7DA5E5B5-FE53-4E22-B8A1-5F0425DD29E0}" srcId="{1C9B6EF7-F993-4373-B2AD-E7B233CCA34B}" destId="{C81036BB-4240-4B36-A36A-E92EFB6EF537}" srcOrd="1" destOrd="0" parTransId="{514FE03C-6153-4FDA-A757-81418A8A2887}" sibTransId="{70CA81CB-DF93-44BC-AD1C-B76507EE535F}"/>
    <dgm:cxn modelId="{B1E3AF1F-1024-493D-9099-6159119E3C3A}" type="presOf" srcId="{70CA81CB-DF93-44BC-AD1C-B76507EE535F}" destId="{F3F4F77B-6D9C-4715-A31C-846EC7C3F7AB}" srcOrd="0" destOrd="0" presId="urn:microsoft.com/office/officeart/2005/8/layout/vProcess5"/>
    <dgm:cxn modelId="{4F0AF2F9-D96A-4F2B-80A3-1DFAEA424451}" type="presOf" srcId="{A3AF743A-CE7B-4737-9766-5CAB27976EA9}" destId="{DCF6D4E2-9A22-46D1-A0BD-EF86F5E934D5}" srcOrd="0" destOrd="0" presId="urn:microsoft.com/office/officeart/2005/8/layout/vProcess5"/>
    <dgm:cxn modelId="{1CC6BE3E-8A6B-4C11-B3D2-D52772222177}" type="presOf" srcId="{8781FC71-1296-460E-9ED9-C676D7968BF5}" destId="{9C4E5152-FAA6-4472-9FEB-495A54B8C57A}" srcOrd="1" destOrd="0" presId="urn:microsoft.com/office/officeart/2005/8/layout/vProcess5"/>
    <dgm:cxn modelId="{204F250D-62B3-4C2D-86D1-69F5AC971D00}" type="presOf" srcId="{2E607E24-E56D-4123-86D2-DBF682B32C5C}" destId="{FCBF0400-DA22-4FDE-8C70-2185158191F0}" srcOrd="1" destOrd="0" presId="urn:microsoft.com/office/officeart/2005/8/layout/vProcess5"/>
    <dgm:cxn modelId="{BDDF014B-2085-4E7D-B57B-89EABA4CA855}" type="presParOf" srcId="{3C8CA323-AF7C-469C-A457-D6B9393947CF}" destId="{214CF033-EDD5-41BD-9A59-1C624FDF4A1A}" srcOrd="0" destOrd="0" presId="urn:microsoft.com/office/officeart/2005/8/layout/vProcess5"/>
    <dgm:cxn modelId="{5736E51B-0C27-4209-BDE8-113FEE34962D}" type="presParOf" srcId="{3C8CA323-AF7C-469C-A457-D6B9393947CF}" destId="{51F615D9-6FCC-474A-B56B-EB74B29268DC}" srcOrd="1" destOrd="0" presId="urn:microsoft.com/office/officeart/2005/8/layout/vProcess5"/>
    <dgm:cxn modelId="{72B229B7-66D7-4C46-BC3B-7A33C96DC3B6}" type="presParOf" srcId="{3C8CA323-AF7C-469C-A457-D6B9393947CF}" destId="{E9367381-D083-4476-A7B0-186585A51B5D}" srcOrd="2" destOrd="0" presId="urn:microsoft.com/office/officeart/2005/8/layout/vProcess5"/>
    <dgm:cxn modelId="{8069CC79-CF75-452E-877A-CFA24252C3C7}" type="presParOf" srcId="{3C8CA323-AF7C-469C-A457-D6B9393947CF}" destId="{1EE30AE7-EB98-44D3-8FDF-5900DDAC7D6F}" srcOrd="3" destOrd="0" presId="urn:microsoft.com/office/officeart/2005/8/layout/vProcess5"/>
    <dgm:cxn modelId="{D6FD1036-794A-4F6C-9C9D-4DFB059278F4}" type="presParOf" srcId="{3C8CA323-AF7C-469C-A457-D6B9393947CF}" destId="{DCF6D4E2-9A22-46D1-A0BD-EF86F5E934D5}" srcOrd="4" destOrd="0" presId="urn:microsoft.com/office/officeart/2005/8/layout/vProcess5"/>
    <dgm:cxn modelId="{8218F30F-0B88-49CE-85C4-DE229E327A75}" type="presParOf" srcId="{3C8CA323-AF7C-469C-A457-D6B9393947CF}" destId="{F3F4F77B-6D9C-4715-A31C-846EC7C3F7AB}" srcOrd="5" destOrd="0" presId="urn:microsoft.com/office/officeart/2005/8/layout/vProcess5"/>
    <dgm:cxn modelId="{E3A50421-43FC-454D-8CD8-E0FCF6CC32BD}" type="presParOf" srcId="{3C8CA323-AF7C-469C-A457-D6B9393947CF}" destId="{FCBF0400-DA22-4FDE-8C70-2185158191F0}" srcOrd="6" destOrd="0" presId="urn:microsoft.com/office/officeart/2005/8/layout/vProcess5"/>
    <dgm:cxn modelId="{DF7C31B3-BF91-4974-A1CB-5BD262F3A389}" type="presParOf" srcId="{3C8CA323-AF7C-469C-A457-D6B9393947CF}" destId="{4F554E35-B61A-41B8-AED6-79654DF62C17}" srcOrd="7" destOrd="0" presId="urn:microsoft.com/office/officeart/2005/8/layout/vProcess5"/>
    <dgm:cxn modelId="{CCF6F14D-5547-4C86-BDE3-5BA1CC6CFC02}" type="presParOf" srcId="{3C8CA323-AF7C-469C-A457-D6B9393947CF}" destId="{9C4E5152-FAA6-4472-9FEB-495A54B8C57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9D43C9-DD9E-4145-84BC-D8872F7BFCFC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435BDB7-96E2-451C-96DF-A39852FF1816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b="1" dirty="0" smtClean="0"/>
            <a:t>Bali Action Plan</a:t>
          </a:r>
          <a:r>
            <a:rPr lang="en-US" sz="2400" dirty="0" smtClean="0"/>
            <a:t>: </a:t>
          </a:r>
        </a:p>
        <a:p>
          <a:r>
            <a:rPr lang="en-US" sz="2400" dirty="0" smtClean="0"/>
            <a:t>A </a:t>
          </a:r>
          <a:r>
            <a:rPr lang="en-GB" sz="2400" i="0" dirty="0" smtClean="0"/>
            <a:t>comprehensive process to enable the full, effective and sustained implementation of the Convention through long-term cooperative action</a:t>
          </a:r>
          <a:endParaRPr lang="en-GB" sz="2400" dirty="0"/>
        </a:p>
      </dgm:t>
    </dgm:pt>
    <dgm:pt modelId="{5FB4CC53-CC2B-4DCB-B7BD-9D2C0B523A85}" type="parTrans" cxnId="{B0AE3C56-49D5-4EEB-8463-7E79C286684A}">
      <dgm:prSet/>
      <dgm:spPr/>
      <dgm:t>
        <a:bodyPr/>
        <a:lstStyle/>
        <a:p>
          <a:endParaRPr lang="en-GB"/>
        </a:p>
      </dgm:t>
    </dgm:pt>
    <dgm:pt modelId="{6EF66014-4FE4-45B0-85BA-40BB6C3CC5E6}" type="sibTrans" cxnId="{B0AE3C56-49D5-4EEB-8463-7E79C286684A}">
      <dgm:prSet/>
      <dgm:spPr/>
      <dgm:t>
        <a:bodyPr/>
        <a:lstStyle/>
        <a:p>
          <a:endParaRPr lang="en-GB"/>
        </a:p>
      </dgm:t>
    </dgm:pt>
    <dgm:pt modelId="{0E6AEE36-E8E5-4B8C-BEBB-757E8468C606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b="1" dirty="0" smtClean="0"/>
            <a:t>Enhanced Action on Mitigation:</a:t>
          </a:r>
        </a:p>
        <a:p>
          <a:r>
            <a:rPr lang="en-US" sz="2400" b="1" dirty="0" smtClean="0"/>
            <a:t> </a:t>
          </a:r>
          <a:r>
            <a:rPr lang="en-US" sz="2400" dirty="0" smtClean="0">
              <a:sym typeface="Wingdings" pitchFamily="2" charset="2"/>
            </a:rPr>
            <a:t> </a:t>
          </a:r>
          <a:r>
            <a:rPr lang="en-US" sz="2400" i="0" dirty="0" smtClean="0">
              <a:sym typeface="Wingdings" pitchFamily="2" charset="2"/>
            </a:rPr>
            <a:t>NAMAs in </a:t>
          </a:r>
          <a:r>
            <a:rPr lang="en-GB" sz="2400" i="0" dirty="0" smtClean="0"/>
            <a:t>the context of sustainable development, supported and enabled by technology, financing and capacity-building, in a measurable, reportable and verifiable manner</a:t>
          </a:r>
          <a:endParaRPr lang="en-US" sz="2400" dirty="0" smtClean="0">
            <a:sym typeface="Wingdings" pitchFamily="2" charset="2"/>
          </a:endParaRPr>
        </a:p>
        <a:p>
          <a:endParaRPr lang="en-GB" sz="2100" dirty="0"/>
        </a:p>
      </dgm:t>
    </dgm:pt>
    <dgm:pt modelId="{4CE43CBA-6BF9-4C52-AC3C-128EA7FE0C92}" type="parTrans" cxnId="{926A3A67-6011-4B9D-9A52-AE98600B63F6}">
      <dgm:prSet/>
      <dgm:spPr/>
      <dgm:t>
        <a:bodyPr/>
        <a:lstStyle/>
        <a:p>
          <a:endParaRPr lang="en-GB"/>
        </a:p>
      </dgm:t>
    </dgm:pt>
    <dgm:pt modelId="{8F76CA26-FFD4-46D5-B7FC-AB7A36A7DF1D}" type="sibTrans" cxnId="{926A3A67-6011-4B9D-9A52-AE98600B63F6}">
      <dgm:prSet/>
      <dgm:spPr/>
      <dgm:t>
        <a:bodyPr/>
        <a:lstStyle/>
        <a:p>
          <a:endParaRPr lang="en-GB"/>
        </a:p>
      </dgm:t>
    </dgm:pt>
    <dgm:pt modelId="{9AAB14C1-E325-4519-BDD2-71DA32C3F721}" type="pres">
      <dgm:prSet presAssocID="{3D9D43C9-DD9E-4145-84BC-D8872F7BFCF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7D88418-AD9F-48BE-BCA0-04437E0388C0}" type="pres">
      <dgm:prSet presAssocID="{B435BDB7-96E2-451C-96DF-A39852FF1816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453D66D-0CA5-4A0C-8652-374BF6F2CE3D}" type="pres">
      <dgm:prSet presAssocID="{6EF66014-4FE4-45B0-85BA-40BB6C3CC5E6}" presName="sibTrans" presStyleCnt="0"/>
      <dgm:spPr/>
    </dgm:pt>
    <dgm:pt modelId="{6E26853C-C1E6-4008-BD1F-13CA249C6678}" type="pres">
      <dgm:prSet presAssocID="{0E6AEE36-E8E5-4B8C-BEBB-757E8468C606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26A3A67-6011-4B9D-9A52-AE98600B63F6}" srcId="{3D9D43C9-DD9E-4145-84BC-D8872F7BFCFC}" destId="{0E6AEE36-E8E5-4B8C-BEBB-757E8468C606}" srcOrd="1" destOrd="0" parTransId="{4CE43CBA-6BF9-4C52-AC3C-128EA7FE0C92}" sibTransId="{8F76CA26-FFD4-46D5-B7FC-AB7A36A7DF1D}"/>
    <dgm:cxn modelId="{936FED02-9144-4A83-8605-B3F4A9F5FE22}" type="presOf" srcId="{3D9D43C9-DD9E-4145-84BC-D8872F7BFCFC}" destId="{9AAB14C1-E325-4519-BDD2-71DA32C3F721}" srcOrd="0" destOrd="0" presId="urn:microsoft.com/office/officeart/2005/8/layout/hList6"/>
    <dgm:cxn modelId="{B0AE3C56-49D5-4EEB-8463-7E79C286684A}" srcId="{3D9D43C9-DD9E-4145-84BC-D8872F7BFCFC}" destId="{B435BDB7-96E2-451C-96DF-A39852FF1816}" srcOrd="0" destOrd="0" parTransId="{5FB4CC53-CC2B-4DCB-B7BD-9D2C0B523A85}" sibTransId="{6EF66014-4FE4-45B0-85BA-40BB6C3CC5E6}"/>
    <dgm:cxn modelId="{CE4C3FBB-DC68-4CD1-8CD2-B29B202B0FDC}" type="presOf" srcId="{B435BDB7-96E2-451C-96DF-A39852FF1816}" destId="{27D88418-AD9F-48BE-BCA0-04437E0388C0}" srcOrd="0" destOrd="0" presId="urn:microsoft.com/office/officeart/2005/8/layout/hList6"/>
    <dgm:cxn modelId="{3FE73DFC-A914-4C86-B118-18FC457C0421}" type="presOf" srcId="{0E6AEE36-E8E5-4B8C-BEBB-757E8468C606}" destId="{6E26853C-C1E6-4008-BD1F-13CA249C6678}" srcOrd="0" destOrd="0" presId="urn:microsoft.com/office/officeart/2005/8/layout/hList6"/>
    <dgm:cxn modelId="{990CE397-2BEC-45CE-8B1A-EC8F788243FE}" type="presParOf" srcId="{9AAB14C1-E325-4519-BDD2-71DA32C3F721}" destId="{27D88418-AD9F-48BE-BCA0-04437E0388C0}" srcOrd="0" destOrd="0" presId="urn:microsoft.com/office/officeart/2005/8/layout/hList6"/>
    <dgm:cxn modelId="{805452C8-5B86-4B11-B8F7-AA22A1AE7DA2}" type="presParOf" srcId="{9AAB14C1-E325-4519-BDD2-71DA32C3F721}" destId="{6453D66D-0CA5-4A0C-8652-374BF6F2CE3D}" srcOrd="1" destOrd="0" presId="urn:microsoft.com/office/officeart/2005/8/layout/hList6"/>
    <dgm:cxn modelId="{CB3911DD-0128-499B-9AB4-5E7BFBB7C311}" type="presParOf" srcId="{9AAB14C1-E325-4519-BDD2-71DA32C3F721}" destId="{6E26853C-C1E6-4008-BD1F-13CA249C6678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504925-C1AE-4F4D-8EA0-7AD0E5967C6E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740F215-C0D3-4838-93FD-69A77F240181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Main components for mitigation actions by developing countries are:</a:t>
          </a:r>
          <a:endParaRPr lang="en-GB" dirty="0"/>
        </a:p>
      </dgm:t>
    </dgm:pt>
    <dgm:pt modelId="{70814090-4E13-4F7C-B68B-321B7C2617F7}" type="parTrans" cxnId="{69AEC5A6-EAA4-4FE3-B5E7-378E64533533}">
      <dgm:prSet/>
      <dgm:spPr/>
      <dgm:t>
        <a:bodyPr/>
        <a:lstStyle/>
        <a:p>
          <a:endParaRPr lang="en-GB"/>
        </a:p>
      </dgm:t>
    </dgm:pt>
    <dgm:pt modelId="{96D0FEDA-B7F9-4F8E-A755-CD780B90FA5A}" type="sibTrans" cxnId="{69AEC5A6-EAA4-4FE3-B5E7-378E64533533}">
      <dgm:prSet/>
      <dgm:spPr/>
      <dgm:t>
        <a:bodyPr/>
        <a:lstStyle/>
        <a:p>
          <a:endParaRPr lang="en-GB"/>
        </a:p>
      </dgm:t>
    </dgm:pt>
    <dgm:pt modelId="{166623EE-D286-4152-9E20-EDE1A267F78C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3200" dirty="0" smtClean="0"/>
            <a:t>Reporting</a:t>
          </a:r>
          <a:endParaRPr lang="en-GB" sz="3200" dirty="0"/>
        </a:p>
      </dgm:t>
    </dgm:pt>
    <dgm:pt modelId="{98ADB4AE-0AB1-4264-A9B6-A631B4309779}" type="parTrans" cxnId="{87E4A1C4-00D7-42E1-A7F6-942EC27CE940}">
      <dgm:prSet/>
      <dgm:spPr/>
      <dgm:t>
        <a:bodyPr/>
        <a:lstStyle/>
        <a:p>
          <a:endParaRPr lang="en-GB"/>
        </a:p>
      </dgm:t>
    </dgm:pt>
    <dgm:pt modelId="{02084B66-2C65-46DC-AFF4-2D62A19935AE}" type="sibTrans" cxnId="{87E4A1C4-00D7-42E1-A7F6-942EC27CE940}">
      <dgm:prSet/>
      <dgm:spPr/>
      <dgm:t>
        <a:bodyPr/>
        <a:lstStyle/>
        <a:p>
          <a:endParaRPr lang="en-GB"/>
        </a:p>
      </dgm:t>
    </dgm:pt>
    <dgm:pt modelId="{E52277EC-CA01-4687-BEA3-2F30FD3DE56A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Agreed Outcome consists of the following decisions </a:t>
          </a:r>
          <a:endParaRPr lang="en-GB" dirty="0"/>
        </a:p>
      </dgm:t>
    </dgm:pt>
    <dgm:pt modelId="{24932C60-C5A5-402F-9098-B1AAF3A402C4}" type="parTrans" cxnId="{ACED303D-3FF7-41B1-A7E9-73F97D33A952}">
      <dgm:prSet/>
      <dgm:spPr/>
      <dgm:t>
        <a:bodyPr/>
        <a:lstStyle/>
        <a:p>
          <a:endParaRPr lang="en-GB"/>
        </a:p>
      </dgm:t>
    </dgm:pt>
    <dgm:pt modelId="{FBD59F7D-3FD0-4E63-9F8F-37512DA08CEC}" type="sibTrans" cxnId="{ACED303D-3FF7-41B1-A7E9-73F97D33A952}">
      <dgm:prSet/>
      <dgm:spPr/>
      <dgm:t>
        <a:bodyPr/>
        <a:lstStyle/>
        <a:p>
          <a:endParaRPr lang="en-GB"/>
        </a:p>
      </dgm:t>
    </dgm:pt>
    <dgm:pt modelId="{20FDEAC8-9AC0-4283-80AA-EE35037DDA45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US" sz="2800" dirty="0" smtClean="0"/>
            <a:t>1/CP.16,  </a:t>
          </a:r>
          <a:endParaRPr lang="en-GB" sz="2800" dirty="0"/>
        </a:p>
      </dgm:t>
    </dgm:pt>
    <dgm:pt modelId="{11A65B44-2E69-4401-B0E8-3A2C9F631EBD}" type="parTrans" cxnId="{8C8E03B1-76BD-4D7F-8ACC-A28D9AEE1657}">
      <dgm:prSet/>
      <dgm:spPr/>
      <dgm:t>
        <a:bodyPr/>
        <a:lstStyle/>
        <a:p>
          <a:endParaRPr lang="en-GB"/>
        </a:p>
      </dgm:t>
    </dgm:pt>
    <dgm:pt modelId="{85CF3394-B864-49FE-BA51-B12F875EA727}" type="sibTrans" cxnId="{8C8E03B1-76BD-4D7F-8ACC-A28D9AEE1657}">
      <dgm:prSet/>
      <dgm:spPr/>
      <dgm:t>
        <a:bodyPr/>
        <a:lstStyle/>
        <a:p>
          <a:endParaRPr lang="en-GB"/>
        </a:p>
      </dgm:t>
    </dgm:pt>
    <dgm:pt modelId="{4B6E8966-593D-42B6-A876-9885FA4EC929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endParaRPr lang="en-GB" sz="2200" dirty="0"/>
        </a:p>
      </dgm:t>
    </dgm:pt>
    <dgm:pt modelId="{4BB4003E-5600-464F-8082-3EE777A5B484}" type="parTrans" cxnId="{48E846E8-A009-44E2-9966-4DCD283B4B05}">
      <dgm:prSet/>
      <dgm:spPr/>
      <dgm:t>
        <a:bodyPr/>
        <a:lstStyle/>
        <a:p>
          <a:endParaRPr lang="en-GB"/>
        </a:p>
      </dgm:t>
    </dgm:pt>
    <dgm:pt modelId="{3ECB7D0B-3211-46B5-A1A6-5FE951C1EE5E}" type="sibTrans" cxnId="{48E846E8-A009-44E2-9966-4DCD283B4B05}">
      <dgm:prSet/>
      <dgm:spPr/>
      <dgm:t>
        <a:bodyPr/>
        <a:lstStyle/>
        <a:p>
          <a:endParaRPr lang="en-GB"/>
        </a:p>
      </dgm:t>
    </dgm:pt>
    <dgm:pt modelId="{B13802B7-A0A7-45E3-8145-3C8A0FF63822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US" sz="2800" dirty="0" smtClean="0"/>
            <a:t>2/CP.17, </a:t>
          </a:r>
        </a:p>
      </dgm:t>
    </dgm:pt>
    <dgm:pt modelId="{6F7CDECA-DD66-4ACC-869D-61F61E0A28DA}" type="parTrans" cxnId="{10CF1727-9946-473D-B7C6-9A947C6502D7}">
      <dgm:prSet/>
      <dgm:spPr/>
      <dgm:t>
        <a:bodyPr/>
        <a:lstStyle/>
        <a:p>
          <a:endParaRPr lang="en-GB"/>
        </a:p>
      </dgm:t>
    </dgm:pt>
    <dgm:pt modelId="{2D6EB761-4AC1-43EC-AFEE-14E84CCEFF37}" type="sibTrans" cxnId="{10CF1727-9946-473D-B7C6-9A947C6502D7}">
      <dgm:prSet/>
      <dgm:spPr/>
      <dgm:t>
        <a:bodyPr/>
        <a:lstStyle/>
        <a:p>
          <a:endParaRPr lang="en-GB"/>
        </a:p>
      </dgm:t>
    </dgm:pt>
    <dgm:pt modelId="{6F29D62B-653F-4EA6-8BE1-D11A4A765B9D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US" sz="2800" dirty="0" smtClean="0"/>
            <a:t>1/CP.18, and </a:t>
          </a:r>
        </a:p>
      </dgm:t>
    </dgm:pt>
    <dgm:pt modelId="{99383D5D-3034-4B92-9ABF-0F1FA6D87A5A}" type="parTrans" cxnId="{9EA1542C-3202-4283-B33E-C8894EA13C14}">
      <dgm:prSet/>
      <dgm:spPr/>
      <dgm:t>
        <a:bodyPr/>
        <a:lstStyle/>
        <a:p>
          <a:endParaRPr lang="en-GB"/>
        </a:p>
      </dgm:t>
    </dgm:pt>
    <dgm:pt modelId="{D158F7E6-C229-46EA-9336-2E9E15376187}" type="sibTrans" cxnId="{9EA1542C-3202-4283-B33E-C8894EA13C14}">
      <dgm:prSet/>
      <dgm:spPr/>
      <dgm:t>
        <a:bodyPr/>
        <a:lstStyle/>
        <a:p>
          <a:endParaRPr lang="en-GB"/>
        </a:p>
      </dgm:t>
    </dgm:pt>
    <dgm:pt modelId="{2F6E62C6-4FCC-4DD3-A20E-9DDB2E73FFB6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US" sz="2800" dirty="0" smtClean="0"/>
            <a:t>24/CP.18 </a:t>
          </a:r>
        </a:p>
      </dgm:t>
    </dgm:pt>
    <dgm:pt modelId="{6DDEE046-32FF-492F-8EA8-2A780A80E5E7}" type="parTrans" cxnId="{D051028F-C329-45B3-8022-2FB7AD0661CE}">
      <dgm:prSet/>
      <dgm:spPr/>
      <dgm:t>
        <a:bodyPr/>
        <a:lstStyle/>
        <a:p>
          <a:endParaRPr lang="en-GB"/>
        </a:p>
      </dgm:t>
    </dgm:pt>
    <dgm:pt modelId="{57DDF316-4DAF-434E-B028-044107EF71AD}" type="sibTrans" cxnId="{D051028F-C329-45B3-8022-2FB7AD0661CE}">
      <dgm:prSet/>
      <dgm:spPr/>
      <dgm:t>
        <a:bodyPr/>
        <a:lstStyle/>
        <a:p>
          <a:endParaRPr lang="en-GB"/>
        </a:p>
      </dgm:t>
    </dgm:pt>
    <dgm:pt modelId="{4B31E0BD-920E-4179-A29C-956F6989D96E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3200" dirty="0" smtClean="0"/>
            <a:t>NAMAs</a:t>
          </a:r>
          <a:endParaRPr lang="en-US" sz="3200" dirty="0" smtClean="0"/>
        </a:p>
      </dgm:t>
    </dgm:pt>
    <dgm:pt modelId="{27D719DE-8E48-4B7F-91EB-3065D42E8FA8}" type="parTrans" cxnId="{85129022-51BF-4D57-8B97-7D69FB007F7C}">
      <dgm:prSet/>
      <dgm:spPr/>
      <dgm:t>
        <a:bodyPr/>
        <a:lstStyle/>
        <a:p>
          <a:endParaRPr lang="en-GB"/>
        </a:p>
      </dgm:t>
    </dgm:pt>
    <dgm:pt modelId="{F17A3624-C7FE-4C5A-8356-CF0C6907E88D}" type="sibTrans" cxnId="{85129022-51BF-4D57-8B97-7D69FB007F7C}">
      <dgm:prSet/>
      <dgm:spPr/>
      <dgm:t>
        <a:bodyPr/>
        <a:lstStyle/>
        <a:p>
          <a:endParaRPr lang="en-GB"/>
        </a:p>
      </dgm:t>
    </dgm:pt>
    <dgm:pt modelId="{660FF616-A9E9-41AA-9517-63C097C14924}" type="pres">
      <dgm:prSet presAssocID="{A4504925-C1AE-4F4D-8EA0-7AD0E5967C6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2D90DAFD-11BA-4F04-B24E-B14481D0ED2E}" type="pres">
      <dgm:prSet presAssocID="{8740F215-C0D3-4838-93FD-69A77F240181}" presName="linNode" presStyleCnt="0"/>
      <dgm:spPr/>
    </dgm:pt>
    <dgm:pt modelId="{24EF175D-8B22-412D-AC82-5B20E22F8993}" type="pres">
      <dgm:prSet presAssocID="{8740F215-C0D3-4838-93FD-69A77F240181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E3D1646-3793-4FD2-A1F5-EEB5456FDAC8}" type="pres">
      <dgm:prSet presAssocID="{8740F215-C0D3-4838-93FD-69A77F240181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9CE81B1-3B1A-4244-8F96-84946FE84975}" type="pres">
      <dgm:prSet presAssocID="{96D0FEDA-B7F9-4F8E-A755-CD780B90FA5A}" presName="spacing" presStyleCnt="0"/>
      <dgm:spPr/>
    </dgm:pt>
    <dgm:pt modelId="{3B9FA0D5-1882-4531-9D68-B3B66A389DD9}" type="pres">
      <dgm:prSet presAssocID="{E52277EC-CA01-4687-BEA3-2F30FD3DE56A}" presName="linNode" presStyleCnt="0"/>
      <dgm:spPr/>
    </dgm:pt>
    <dgm:pt modelId="{A5887364-A45A-4F20-8EAF-0CF6E7408EDB}" type="pres">
      <dgm:prSet presAssocID="{E52277EC-CA01-4687-BEA3-2F30FD3DE56A}" presName="parentShp" presStyleLbl="node1" presStyleIdx="1" presStyleCnt="2" custLinFactNeighborY="293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9544971-A3E0-48DD-AC9B-5BD50BE5B79D}" type="pres">
      <dgm:prSet presAssocID="{E52277EC-CA01-4687-BEA3-2F30FD3DE56A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5129022-51BF-4D57-8B97-7D69FB007F7C}" srcId="{8740F215-C0D3-4838-93FD-69A77F240181}" destId="{4B31E0BD-920E-4179-A29C-956F6989D96E}" srcOrd="1" destOrd="0" parTransId="{27D719DE-8E48-4B7F-91EB-3065D42E8FA8}" sibTransId="{F17A3624-C7FE-4C5A-8356-CF0C6907E88D}"/>
    <dgm:cxn modelId="{FBA6EA09-FA13-42C9-BF90-6DE74CF736AA}" type="presOf" srcId="{6F29D62B-653F-4EA6-8BE1-D11A4A765B9D}" destId="{C9544971-A3E0-48DD-AC9B-5BD50BE5B79D}" srcOrd="0" destOrd="2" presId="urn:microsoft.com/office/officeart/2005/8/layout/vList6"/>
    <dgm:cxn modelId="{D051028F-C329-45B3-8022-2FB7AD0661CE}" srcId="{E52277EC-CA01-4687-BEA3-2F30FD3DE56A}" destId="{2F6E62C6-4FCC-4DD3-A20E-9DDB2E73FFB6}" srcOrd="3" destOrd="0" parTransId="{6DDEE046-32FF-492F-8EA8-2A780A80E5E7}" sibTransId="{57DDF316-4DAF-434E-B028-044107EF71AD}"/>
    <dgm:cxn modelId="{10CF1727-9946-473D-B7C6-9A947C6502D7}" srcId="{E52277EC-CA01-4687-BEA3-2F30FD3DE56A}" destId="{B13802B7-A0A7-45E3-8145-3C8A0FF63822}" srcOrd="1" destOrd="0" parTransId="{6F7CDECA-DD66-4ACC-869D-61F61E0A28DA}" sibTransId="{2D6EB761-4AC1-43EC-AFEE-14E84CCEFF37}"/>
    <dgm:cxn modelId="{8C8E03B1-76BD-4D7F-8ACC-A28D9AEE1657}" srcId="{E52277EC-CA01-4687-BEA3-2F30FD3DE56A}" destId="{20FDEAC8-9AC0-4283-80AA-EE35037DDA45}" srcOrd="0" destOrd="0" parTransId="{11A65B44-2E69-4401-B0E8-3A2C9F631EBD}" sibTransId="{85CF3394-B864-49FE-BA51-B12F875EA727}"/>
    <dgm:cxn modelId="{87E4A1C4-00D7-42E1-A7F6-942EC27CE940}" srcId="{8740F215-C0D3-4838-93FD-69A77F240181}" destId="{166623EE-D286-4152-9E20-EDE1A267F78C}" srcOrd="0" destOrd="0" parTransId="{98ADB4AE-0AB1-4264-A9B6-A631B4309779}" sibTransId="{02084B66-2C65-46DC-AFF4-2D62A19935AE}"/>
    <dgm:cxn modelId="{FE248892-7D40-447D-81F2-6B8AE79B20AC}" type="presOf" srcId="{166623EE-D286-4152-9E20-EDE1A267F78C}" destId="{2E3D1646-3793-4FD2-A1F5-EEB5456FDAC8}" srcOrd="0" destOrd="0" presId="urn:microsoft.com/office/officeart/2005/8/layout/vList6"/>
    <dgm:cxn modelId="{5BF7476B-3E59-48F8-A887-210DF04AD1C2}" type="presOf" srcId="{A4504925-C1AE-4F4D-8EA0-7AD0E5967C6E}" destId="{660FF616-A9E9-41AA-9517-63C097C14924}" srcOrd="0" destOrd="0" presId="urn:microsoft.com/office/officeart/2005/8/layout/vList6"/>
    <dgm:cxn modelId="{ACED303D-3FF7-41B1-A7E9-73F97D33A952}" srcId="{A4504925-C1AE-4F4D-8EA0-7AD0E5967C6E}" destId="{E52277EC-CA01-4687-BEA3-2F30FD3DE56A}" srcOrd="1" destOrd="0" parTransId="{24932C60-C5A5-402F-9098-B1AAF3A402C4}" sibTransId="{FBD59F7D-3FD0-4E63-9F8F-37512DA08CEC}"/>
    <dgm:cxn modelId="{FDDB1D0C-933A-42D0-BF88-55167E148797}" type="presOf" srcId="{2F6E62C6-4FCC-4DD3-A20E-9DDB2E73FFB6}" destId="{C9544971-A3E0-48DD-AC9B-5BD50BE5B79D}" srcOrd="0" destOrd="3" presId="urn:microsoft.com/office/officeart/2005/8/layout/vList6"/>
    <dgm:cxn modelId="{380963EC-1ED2-413B-A7A7-2AC9D75C137E}" type="presOf" srcId="{20FDEAC8-9AC0-4283-80AA-EE35037DDA45}" destId="{C9544971-A3E0-48DD-AC9B-5BD50BE5B79D}" srcOrd="0" destOrd="0" presId="urn:microsoft.com/office/officeart/2005/8/layout/vList6"/>
    <dgm:cxn modelId="{48E846E8-A009-44E2-9966-4DCD283B4B05}" srcId="{E52277EC-CA01-4687-BEA3-2F30FD3DE56A}" destId="{4B6E8966-593D-42B6-A876-9885FA4EC929}" srcOrd="4" destOrd="0" parTransId="{4BB4003E-5600-464F-8082-3EE777A5B484}" sibTransId="{3ECB7D0B-3211-46B5-A1A6-5FE951C1EE5E}"/>
    <dgm:cxn modelId="{69AEC5A6-EAA4-4FE3-B5E7-378E64533533}" srcId="{A4504925-C1AE-4F4D-8EA0-7AD0E5967C6E}" destId="{8740F215-C0D3-4838-93FD-69A77F240181}" srcOrd="0" destOrd="0" parTransId="{70814090-4E13-4F7C-B68B-321B7C2617F7}" sibTransId="{96D0FEDA-B7F9-4F8E-A755-CD780B90FA5A}"/>
    <dgm:cxn modelId="{EFCDA3BF-2971-4E3E-B958-D6060E4F49F5}" type="presOf" srcId="{4B6E8966-593D-42B6-A876-9885FA4EC929}" destId="{C9544971-A3E0-48DD-AC9B-5BD50BE5B79D}" srcOrd="0" destOrd="4" presId="urn:microsoft.com/office/officeart/2005/8/layout/vList6"/>
    <dgm:cxn modelId="{BC8FE3A1-6EC7-4B72-8707-3D8E0735AE4F}" type="presOf" srcId="{B13802B7-A0A7-45E3-8145-3C8A0FF63822}" destId="{C9544971-A3E0-48DD-AC9B-5BD50BE5B79D}" srcOrd="0" destOrd="1" presId="urn:microsoft.com/office/officeart/2005/8/layout/vList6"/>
    <dgm:cxn modelId="{033C70FB-0474-43F1-987E-86052DAE19D0}" type="presOf" srcId="{E52277EC-CA01-4687-BEA3-2F30FD3DE56A}" destId="{A5887364-A45A-4F20-8EAF-0CF6E7408EDB}" srcOrd="0" destOrd="0" presId="urn:microsoft.com/office/officeart/2005/8/layout/vList6"/>
    <dgm:cxn modelId="{9EA1542C-3202-4283-B33E-C8894EA13C14}" srcId="{E52277EC-CA01-4687-BEA3-2F30FD3DE56A}" destId="{6F29D62B-653F-4EA6-8BE1-D11A4A765B9D}" srcOrd="2" destOrd="0" parTransId="{99383D5D-3034-4B92-9ABF-0F1FA6D87A5A}" sibTransId="{D158F7E6-C229-46EA-9336-2E9E15376187}"/>
    <dgm:cxn modelId="{D8CA771D-AE9C-4677-B105-0AF4D5C7E1F3}" type="presOf" srcId="{8740F215-C0D3-4838-93FD-69A77F240181}" destId="{24EF175D-8B22-412D-AC82-5B20E22F8993}" srcOrd="0" destOrd="0" presId="urn:microsoft.com/office/officeart/2005/8/layout/vList6"/>
    <dgm:cxn modelId="{93A88473-E9D4-4E11-A39A-9080CAD84DD8}" type="presOf" srcId="{4B31E0BD-920E-4179-A29C-956F6989D96E}" destId="{2E3D1646-3793-4FD2-A1F5-EEB5456FDAC8}" srcOrd="0" destOrd="1" presId="urn:microsoft.com/office/officeart/2005/8/layout/vList6"/>
    <dgm:cxn modelId="{EF8C2D7E-4983-4BEF-958D-363EAB909BA5}" type="presParOf" srcId="{660FF616-A9E9-41AA-9517-63C097C14924}" destId="{2D90DAFD-11BA-4F04-B24E-B14481D0ED2E}" srcOrd="0" destOrd="0" presId="urn:microsoft.com/office/officeart/2005/8/layout/vList6"/>
    <dgm:cxn modelId="{7F724BD8-F7F1-4B05-A9E5-C25886BFB6F6}" type="presParOf" srcId="{2D90DAFD-11BA-4F04-B24E-B14481D0ED2E}" destId="{24EF175D-8B22-412D-AC82-5B20E22F8993}" srcOrd="0" destOrd="0" presId="urn:microsoft.com/office/officeart/2005/8/layout/vList6"/>
    <dgm:cxn modelId="{91EBF5BF-B26B-4363-B7F9-5D22B9E90DB2}" type="presParOf" srcId="{2D90DAFD-11BA-4F04-B24E-B14481D0ED2E}" destId="{2E3D1646-3793-4FD2-A1F5-EEB5456FDAC8}" srcOrd="1" destOrd="0" presId="urn:microsoft.com/office/officeart/2005/8/layout/vList6"/>
    <dgm:cxn modelId="{91EAEF40-CFDC-4AFC-BE0E-C1CC6EA49511}" type="presParOf" srcId="{660FF616-A9E9-41AA-9517-63C097C14924}" destId="{A9CE81B1-3B1A-4244-8F96-84946FE84975}" srcOrd="1" destOrd="0" presId="urn:microsoft.com/office/officeart/2005/8/layout/vList6"/>
    <dgm:cxn modelId="{AB34B347-17A2-4540-9B79-59823430C7F6}" type="presParOf" srcId="{660FF616-A9E9-41AA-9517-63C097C14924}" destId="{3B9FA0D5-1882-4531-9D68-B3B66A389DD9}" srcOrd="2" destOrd="0" presId="urn:microsoft.com/office/officeart/2005/8/layout/vList6"/>
    <dgm:cxn modelId="{D139253B-F44C-487D-A156-0D435C9C8152}" type="presParOf" srcId="{3B9FA0D5-1882-4531-9D68-B3B66A389DD9}" destId="{A5887364-A45A-4F20-8EAF-0CF6E7408EDB}" srcOrd="0" destOrd="0" presId="urn:microsoft.com/office/officeart/2005/8/layout/vList6"/>
    <dgm:cxn modelId="{D8583DD6-8257-49E6-8444-36E266198F7E}" type="presParOf" srcId="{3B9FA0D5-1882-4531-9D68-B3B66A389DD9}" destId="{C9544971-A3E0-48DD-AC9B-5BD50BE5B79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528A283-3A1E-4809-9CDD-621CC43FE91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9BA4815-A9E0-43E2-9FD7-2EC37F437849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b="1" dirty="0" smtClean="0"/>
            <a:t>Negotiations under the AWGLCA concluded in Doha</a:t>
          </a:r>
          <a:endParaRPr lang="en-GB" b="1" dirty="0"/>
        </a:p>
      </dgm:t>
    </dgm:pt>
    <dgm:pt modelId="{F6C09A80-1C93-4BA9-A7EC-2D54CBA2AE50}" type="parTrans" cxnId="{E97AC761-5F3C-4706-8EC5-33248E514CFE}">
      <dgm:prSet/>
      <dgm:spPr/>
      <dgm:t>
        <a:bodyPr/>
        <a:lstStyle/>
        <a:p>
          <a:endParaRPr lang="en-GB"/>
        </a:p>
      </dgm:t>
    </dgm:pt>
    <dgm:pt modelId="{86717701-BD09-4820-B768-1DF7218FD096}" type="sibTrans" cxnId="{E97AC761-5F3C-4706-8EC5-33248E514CFE}">
      <dgm:prSet/>
      <dgm:spPr/>
      <dgm:t>
        <a:bodyPr/>
        <a:lstStyle/>
        <a:p>
          <a:endParaRPr lang="en-GB"/>
        </a:p>
      </dgm:t>
    </dgm:pt>
    <dgm:pt modelId="{CB4B7164-76C9-4C03-BABF-E9792A7D9888}" type="pres">
      <dgm:prSet presAssocID="{1528A283-3A1E-4809-9CDD-621CC43FE91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056E837-8793-4EF6-A2F7-161B228B8D63}" type="pres">
      <dgm:prSet presAssocID="{F9BA4815-A9E0-43E2-9FD7-2EC37F437849}" presName="parentText" presStyleLbl="node1" presStyleIdx="0" presStyleCnt="1" custScaleY="12193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1EFBA59-1166-45D7-B78B-94F19BD2BE9B}" type="presOf" srcId="{F9BA4815-A9E0-43E2-9FD7-2EC37F437849}" destId="{6056E837-8793-4EF6-A2F7-161B228B8D63}" srcOrd="0" destOrd="0" presId="urn:microsoft.com/office/officeart/2005/8/layout/vList2"/>
    <dgm:cxn modelId="{BD66A540-D964-4316-928E-6DED0F63D570}" type="presOf" srcId="{1528A283-3A1E-4809-9CDD-621CC43FE91D}" destId="{CB4B7164-76C9-4C03-BABF-E9792A7D9888}" srcOrd="0" destOrd="0" presId="urn:microsoft.com/office/officeart/2005/8/layout/vList2"/>
    <dgm:cxn modelId="{E97AC761-5F3C-4706-8EC5-33248E514CFE}" srcId="{1528A283-3A1E-4809-9CDD-621CC43FE91D}" destId="{F9BA4815-A9E0-43E2-9FD7-2EC37F437849}" srcOrd="0" destOrd="0" parTransId="{F6C09A80-1C93-4BA9-A7EC-2D54CBA2AE50}" sibTransId="{86717701-BD09-4820-B768-1DF7218FD096}"/>
    <dgm:cxn modelId="{E6C0E9DE-04FD-45FC-AB9B-4BA10A49404A}" type="presParOf" srcId="{CB4B7164-76C9-4C03-BABF-E9792A7D9888}" destId="{6056E837-8793-4EF6-A2F7-161B228B8D6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F615D9-6FCC-474A-B56B-EB74B29268DC}">
      <dsp:nvSpPr>
        <dsp:cNvPr id="0" name=""/>
        <dsp:cNvSpPr/>
      </dsp:nvSpPr>
      <dsp:spPr>
        <a:xfrm>
          <a:off x="241189" y="0"/>
          <a:ext cx="7161195" cy="142575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FF0000"/>
              </a:solidFill>
            </a:rPr>
            <a:t>Background</a:t>
          </a:r>
          <a:endParaRPr lang="en-GB" sz="2800" b="1" kern="1200" dirty="0">
            <a:solidFill>
              <a:srgbClr val="FF0000"/>
            </a:solidFill>
          </a:endParaRPr>
        </a:p>
      </dsp:txBody>
      <dsp:txXfrm>
        <a:off x="282948" y="41759"/>
        <a:ext cx="5622691" cy="1342240"/>
      </dsp:txXfrm>
    </dsp:sp>
    <dsp:sp modelId="{E9367381-D083-4476-A7B0-186585A51B5D}">
      <dsp:nvSpPr>
        <dsp:cNvPr id="0" name=""/>
        <dsp:cNvSpPr/>
      </dsp:nvSpPr>
      <dsp:spPr>
        <a:xfrm>
          <a:off x="463476" y="1663384"/>
          <a:ext cx="7961459" cy="142575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FF0000"/>
              </a:solidFill>
            </a:rPr>
            <a:t>Overview of the agreed outcome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ym typeface="Symbol"/>
            </a:rPr>
            <a:t>	</a:t>
          </a:r>
          <a:r>
            <a:rPr lang="en-US" sz="2400" kern="1200" dirty="0" smtClean="0"/>
            <a:t>Issues relating to reporting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ym typeface="Symbol"/>
            </a:rPr>
            <a:t>	</a:t>
          </a:r>
          <a:r>
            <a:rPr lang="en-US" sz="2400" kern="1200" dirty="0" smtClean="0"/>
            <a:t>Issues relating to NAMAs</a:t>
          </a:r>
          <a:endParaRPr lang="en-GB" sz="2400" kern="1200" dirty="0"/>
        </a:p>
      </dsp:txBody>
      <dsp:txXfrm>
        <a:off x="505235" y="1705143"/>
        <a:ext cx="6145153" cy="1342240"/>
      </dsp:txXfrm>
    </dsp:sp>
    <dsp:sp modelId="{1EE30AE7-EB98-44D3-8FDF-5900DDAC7D6F}">
      <dsp:nvSpPr>
        <dsp:cNvPr id="0" name=""/>
        <dsp:cNvSpPr/>
      </dsp:nvSpPr>
      <dsp:spPr>
        <a:xfrm>
          <a:off x="829557" y="3326769"/>
          <a:ext cx="7740106" cy="142575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FF0000"/>
              </a:solidFill>
            </a:rPr>
            <a:t>Overview of submitted NAMAs</a:t>
          </a:r>
          <a:r>
            <a:rPr lang="en-US" sz="2800" kern="1200" dirty="0" smtClean="0"/>
            <a:t>    	</a:t>
          </a:r>
          <a:r>
            <a:rPr lang="en-US" sz="2400" kern="1200" dirty="0" smtClean="0"/>
            <a:t>(FCCC/SBI/2013/INF.1/Rev.2)</a:t>
          </a:r>
          <a:endParaRPr lang="en-GB" sz="2400" kern="1200" dirty="0"/>
        </a:p>
      </dsp:txBody>
      <dsp:txXfrm>
        <a:off x="871316" y="3368528"/>
        <a:ext cx="5971977" cy="1342240"/>
      </dsp:txXfrm>
    </dsp:sp>
    <dsp:sp modelId="{DCF6D4E2-9A22-46D1-A0BD-EF86F5E934D5}">
      <dsp:nvSpPr>
        <dsp:cNvPr id="0" name=""/>
        <dsp:cNvSpPr/>
      </dsp:nvSpPr>
      <dsp:spPr>
        <a:xfrm>
          <a:off x="6089724" y="1081200"/>
          <a:ext cx="926742" cy="926742"/>
        </a:xfrm>
        <a:prstGeom prst="downArrow">
          <a:avLst>
            <a:gd name="adj1" fmla="val 55000"/>
            <a:gd name="adj2" fmla="val 45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600" kern="1200"/>
        </a:p>
      </dsp:txBody>
      <dsp:txXfrm>
        <a:off x="6298241" y="1081200"/>
        <a:ext cx="509708" cy="697373"/>
      </dsp:txXfrm>
    </dsp:sp>
    <dsp:sp modelId="{F3F4F77B-6D9C-4715-A31C-846EC7C3F7AB}">
      <dsp:nvSpPr>
        <dsp:cNvPr id="0" name=""/>
        <dsp:cNvSpPr/>
      </dsp:nvSpPr>
      <dsp:spPr>
        <a:xfrm>
          <a:off x="6721595" y="2735079"/>
          <a:ext cx="926742" cy="926742"/>
        </a:xfrm>
        <a:prstGeom prst="downArrow">
          <a:avLst>
            <a:gd name="adj1" fmla="val 55000"/>
            <a:gd name="adj2" fmla="val 45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600" kern="1200"/>
        </a:p>
      </dsp:txBody>
      <dsp:txXfrm>
        <a:off x="6930112" y="2735079"/>
        <a:ext cx="509708" cy="6973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D88418-AD9F-48BE-BCA0-04437E0388C0}">
      <dsp:nvSpPr>
        <dsp:cNvPr id="0" name=""/>
        <dsp:cNvSpPr/>
      </dsp:nvSpPr>
      <dsp:spPr>
        <a:xfrm rot="16200000">
          <a:off x="-682852" y="686888"/>
          <a:ext cx="5256583" cy="3882806"/>
        </a:xfrm>
        <a:prstGeom prst="flowChartManualOperation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Bali Action Plan</a:t>
          </a:r>
          <a:r>
            <a:rPr lang="en-US" sz="2400" kern="1200" dirty="0" smtClean="0"/>
            <a:t>: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 </a:t>
          </a:r>
          <a:r>
            <a:rPr lang="en-GB" sz="2400" i="0" kern="1200" dirty="0" smtClean="0"/>
            <a:t>comprehensive process to enable the full, effective and sustained implementation of the Convention through long-term cooperative action</a:t>
          </a:r>
          <a:endParaRPr lang="en-GB" sz="2400" kern="1200" dirty="0"/>
        </a:p>
      </dsp:txBody>
      <dsp:txXfrm rot="5400000">
        <a:off x="4037" y="1051316"/>
        <a:ext cx="3882806" cy="3153949"/>
      </dsp:txXfrm>
    </dsp:sp>
    <dsp:sp modelId="{6E26853C-C1E6-4008-BD1F-13CA249C6678}">
      <dsp:nvSpPr>
        <dsp:cNvPr id="0" name=""/>
        <dsp:cNvSpPr/>
      </dsp:nvSpPr>
      <dsp:spPr>
        <a:xfrm rot="16200000">
          <a:off x="3491164" y="686888"/>
          <a:ext cx="5256583" cy="3882806"/>
        </a:xfrm>
        <a:prstGeom prst="flowChartManualOperation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Enhanced Action on Mitigation: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 </a:t>
          </a:r>
          <a:r>
            <a:rPr lang="en-US" sz="2400" kern="1200" dirty="0" smtClean="0">
              <a:sym typeface="Wingdings" pitchFamily="2" charset="2"/>
            </a:rPr>
            <a:t> </a:t>
          </a:r>
          <a:r>
            <a:rPr lang="en-US" sz="2400" i="0" kern="1200" dirty="0" smtClean="0">
              <a:sym typeface="Wingdings" pitchFamily="2" charset="2"/>
            </a:rPr>
            <a:t>NAMAs in </a:t>
          </a:r>
          <a:r>
            <a:rPr lang="en-GB" sz="2400" i="0" kern="1200" dirty="0" smtClean="0"/>
            <a:t>the context of sustainable development, supported and enabled by technology, financing and capacity-building, in a measurable, reportable and verifiable manner</a:t>
          </a:r>
          <a:endParaRPr lang="en-US" sz="2400" kern="1200" dirty="0" smtClean="0">
            <a:sym typeface="Wingdings" pitchFamily="2" charset="2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100" kern="1200" dirty="0"/>
        </a:p>
      </dsp:txBody>
      <dsp:txXfrm rot="5400000">
        <a:off x="4178053" y="1051316"/>
        <a:ext cx="3882806" cy="31539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3D1646-3793-4FD2-A1F5-EEB5456FDAC8}">
      <dsp:nvSpPr>
        <dsp:cNvPr id="0" name=""/>
        <dsp:cNvSpPr/>
      </dsp:nvSpPr>
      <dsp:spPr>
        <a:xfrm>
          <a:off x="3168352" y="590"/>
          <a:ext cx="4752528" cy="2304347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200" kern="1200" dirty="0" smtClean="0"/>
            <a:t>Reporting</a:t>
          </a:r>
          <a:endParaRPr lang="en-GB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200" kern="1200" dirty="0" smtClean="0"/>
            <a:t>NAMAs</a:t>
          </a:r>
          <a:endParaRPr lang="en-US" sz="3200" kern="1200" dirty="0" smtClean="0"/>
        </a:p>
      </dsp:txBody>
      <dsp:txXfrm>
        <a:off x="3168352" y="288633"/>
        <a:ext cx="3888398" cy="1728261"/>
      </dsp:txXfrm>
    </dsp:sp>
    <dsp:sp modelId="{24EF175D-8B22-412D-AC82-5B20E22F8993}">
      <dsp:nvSpPr>
        <dsp:cNvPr id="0" name=""/>
        <dsp:cNvSpPr/>
      </dsp:nvSpPr>
      <dsp:spPr>
        <a:xfrm>
          <a:off x="0" y="590"/>
          <a:ext cx="3168352" cy="2304347"/>
        </a:xfrm>
        <a:prstGeom prst="round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Main components for mitigation actions by developing countries are:</a:t>
          </a:r>
          <a:endParaRPr lang="en-GB" sz="2700" kern="1200" dirty="0"/>
        </a:p>
      </dsp:txBody>
      <dsp:txXfrm>
        <a:off x="112489" y="113079"/>
        <a:ext cx="2943374" cy="2079369"/>
      </dsp:txXfrm>
    </dsp:sp>
    <dsp:sp modelId="{C9544971-A3E0-48DD-AC9B-5BD50BE5B79D}">
      <dsp:nvSpPr>
        <dsp:cNvPr id="0" name=""/>
        <dsp:cNvSpPr/>
      </dsp:nvSpPr>
      <dsp:spPr>
        <a:xfrm>
          <a:off x="3168352" y="2535373"/>
          <a:ext cx="4752528" cy="2304347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1/CP.16,  </a:t>
          </a:r>
          <a:endParaRPr lang="en-GB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2/CP.17, 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1/CP.18, and 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24/CP.18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2200" kern="1200" dirty="0"/>
        </a:p>
      </dsp:txBody>
      <dsp:txXfrm>
        <a:off x="3168352" y="2823416"/>
        <a:ext cx="3888398" cy="1728261"/>
      </dsp:txXfrm>
    </dsp:sp>
    <dsp:sp modelId="{A5887364-A45A-4F20-8EAF-0CF6E7408EDB}">
      <dsp:nvSpPr>
        <dsp:cNvPr id="0" name=""/>
        <dsp:cNvSpPr/>
      </dsp:nvSpPr>
      <dsp:spPr>
        <a:xfrm>
          <a:off x="0" y="2535964"/>
          <a:ext cx="3168352" cy="2304347"/>
        </a:xfrm>
        <a:prstGeom prst="round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Agreed Outcome consists of the following decisions </a:t>
          </a:r>
          <a:endParaRPr lang="en-GB" sz="2700" kern="1200" dirty="0"/>
        </a:p>
      </dsp:txBody>
      <dsp:txXfrm>
        <a:off x="112489" y="2648453"/>
        <a:ext cx="2943374" cy="20793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56E837-8793-4EF6-A2F7-161B228B8D63}">
      <dsp:nvSpPr>
        <dsp:cNvPr id="0" name=""/>
        <dsp:cNvSpPr/>
      </dsp:nvSpPr>
      <dsp:spPr>
        <a:xfrm>
          <a:off x="0" y="28533"/>
          <a:ext cx="7344816" cy="627736"/>
        </a:xfrm>
        <a:prstGeom prst="round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Negotiations under the AWGLCA concluded in Doha</a:t>
          </a:r>
          <a:endParaRPr lang="en-GB" sz="2200" b="1" kern="1200" dirty="0"/>
        </a:p>
      </dsp:txBody>
      <dsp:txXfrm>
        <a:off x="30644" y="59177"/>
        <a:ext cx="7283528" cy="5664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Line 7"/>
          <p:cNvSpPr>
            <a:spLocks noChangeShapeType="1"/>
          </p:cNvSpPr>
          <p:nvPr/>
        </p:nvSpPr>
        <p:spPr bwMode="auto">
          <a:xfrm>
            <a:off x="496888" y="401638"/>
            <a:ext cx="61055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47" name="Line 10"/>
          <p:cNvSpPr>
            <a:spLocks noChangeShapeType="1"/>
          </p:cNvSpPr>
          <p:nvPr/>
        </p:nvSpPr>
        <p:spPr bwMode="auto">
          <a:xfrm>
            <a:off x="496888" y="9529763"/>
            <a:ext cx="61055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6027" name="Rectangle 1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90538" y="153988"/>
            <a:ext cx="6103937" cy="17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89013">
              <a:spcBef>
                <a:spcPct val="0"/>
              </a:spcBef>
              <a:defRPr sz="120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pic>
        <p:nvPicPr>
          <p:cNvPr id="31749" name="Picture 12" descr="unfccc_logos+tex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88" y="9642475"/>
            <a:ext cx="53800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1704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3" rIns="99048" bIns="495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0" name="Line 19"/>
          <p:cNvSpPr>
            <a:spLocks noChangeShapeType="1"/>
          </p:cNvSpPr>
          <p:nvPr/>
        </p:nvSpPr>
        <p:spPr bwMode="auto">
          <a:xfrm>
            <a:off x="496888" y="401638"/>
            <a:ext cx="61055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1" name="Line 20"/>
          <p:cNvSpPr>
            <a:spLocks noChangeShapeType="1"/>
          </p:cNvSpPr>
          <p:nvPr/>
        </p:nvSpPr>
        <p:spPr bwMode="auto">
          <a:xfrm>
            <a:off x="496888" y="9529763"/>
            <a:ext cx="61055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5013" name="Rectangle 2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90538" y="153988"/>
            <a:ext cx="6103937" cy="17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89013">
              <a:spcBef>
                <a:spcPct val="0"/>
              </a:spcBef>
              <a:defRPr sz="120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pic>
        <p:nvPicPr>
          <p:cNvPr id="19463" name="Picture 22" descr="unfccc_logos+tex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88" y="9642475"/>
            <a:ext cx="6103937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36083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271463" indent="-271463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46100" indent="-27305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00100" indent="-252413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073150" indent="-271463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346200" indent="-271463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1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89013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89013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89013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89013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Presentation title</a:t>
            </a: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1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89013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89013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89013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89013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Presentation title</a:t>
            </a: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1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89013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89013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89013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89013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Presentation title</a:t>
            </a: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1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89013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89013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89013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89013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Presentation title</a:t>
            </a: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1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89013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89013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89013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89013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Presentation title</a:t>
            </a: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1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89013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89013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89013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89013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Presentation title</a:t>
            </a: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1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89013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89013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89013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89013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Presentation title</a:t>
            </a: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1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89013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89013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89013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89013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Presentation title</a:t>
            </a: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1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89013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89013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89013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89013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Presentation title</a:t>
            </a: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1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89013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89013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89013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89013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Presentation title</a:t>
            </a: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1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8901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89013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89013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89013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89013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Presentation title</a:t>
            </a: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4"/>
          <p:cNvSpPr>
            <a:spLocks noChangeArrowheads="1"/>
          </p:cNvSpPr>
          <p:nvPr/>
        </p:nvSpPr>
        <p:spPr bwMode="auto">
          <a:xfrm>
            <a:off x="0" y="1265238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" name="Line 38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Line 39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7" name="Picture 40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3"/>
            <a:ext cx="7866063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2" descr="unfccc-letter-es-e-header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0" name="Rectangle 28"/>
          <p:cNvSpPr>
            <a:spLocks noGrp="1" noChangeArrowheads="1"/>
          </p:cNvSpPr>
          <p:nvPr>
            <p:ph type="ctrTitle"/>
          </p:nvPr>
        </p:nvSpPr>
        <p:spPr>
          <a:xfrm>
            <a:off x="627063" y="2205038"/>
            <a:ext cx="7881937" cy="1204912"/>
          </a:xfrm>
        </p:spPr>
        <p:txBody>
          <a:bodyPr anchor="b"/>
          <a:lstStyle>
            <a:lvl1pPr>
              <a:lnSpc>
                <a:spcPts val="3600"/>
              </a:lnSpc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625475" y="3922713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" name="Rectangle 36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273425" y="6505575"/>
            <a:ext cx="5230813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r>
              <a:rPr lang="en-US"/>
              <a:t>UNFCCC secretariat</a:t>
            </a:r>
            <a:endParaRPr lang="de-DE"/>
          </a:p>
        </p:txBody>
      </p:sp>
      <p:sp>
        <p:nvSpPr>
          <p:cNvPr id="10" name="Rectangle 3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273425" y="6261100"/>
            <a:ext cx="5230813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/>
            </a:lvl1pPr>
          </a:lstStyle>
          <a:p>
            <a:pPr>
              <a:defRPr/>
            </a:pPr>
            <a:r>
              <a:rPr lang="de-DE"/>
              <a:t>Claudio Forner</a:t>
            </a:r>
          </a:p>
        </p:txBody>
      </p:sp>
    </p:spTree>
    <p:extLst>
      <p:ext uri="{BB962C8B-B14F-4D97-AF65-F5344CB8AC3E}">
        <p14:creationId xmlns:p14="http://schemas.microsoft.com/office/powerpoint/2010/main" val="3689978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646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309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842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0830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4671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086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917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784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50975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5957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4345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51529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8512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8297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262063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7" name="Picture 11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3"/>
            <a:ext cx="7866063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unfccc-letter-es-e-header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7063" y="2205038"/>
            <a:ext cx="7881937" cy="1439862"/>
          </a:xfrm>
        </p:spPr>
        <p:txBody>
          <a:bodyPr/>
          <a:lstStyle>
            <a:lvl1pPr>
              <a:lnSpc>
                <a:spcPts val="5600"/>
              </a:lnSpc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5475" y="3922713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273425" y="6505575"/>
            <a:ext cx="5230813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r>
              <a:rPr lang="en-US"/>
              <a:t>UNFCCC secretariat</a:t>
            </a:r>
            <a:endParaRPr lang="de-DE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273425" y="6261100"/>
            <a:ext cx="5230813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/>
            </a:lvl1pPr>
          </a:lstStyle>
          <a:p>
            <a:pPr>
              <a:defRPr/>
            </a:pPr>
            <a:r>
              <a:rPr lang="de-DE"/>
              <a:t>Claudio Forner</a:t>
            </a:r>
          </a:p>
        </p:txBody>
      </p:sp>
    </p:spTree>
    <p:extLst>
      <p:ext uri="{BB962C8B-B14F-4D97-AF65-F5344CB8AC3E}">
        <p14:creationId xmlns:p14="http://schemas.microsoft.com/office/powerpoint/2010/main" val="347121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7955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15179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4530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3017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8711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5169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15584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63863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51435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234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50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404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125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65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236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8711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3763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6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7" name="Rectangle 27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8" name="Rectangle 28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Line 33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1" name="Line 34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032" name="Picture 47" descr="unfccc_logos_bi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6261100"/>
            <a:ext cx="135413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9pPr>
    </p:titleStyle>
    <p:bodyStyle>
      <a:lvl1pPr marL="269875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</a:defRPr>
      </a:lvl2pPr>
      <a:lvl3pPr marL="900113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3pPr>
      <a:lvl4pPr marL="1169988" indent="-2682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4pPr>
      <a:lvl5pPr marL="14382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5pPr>
      <a:lvl6pPr marL="18954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6pPr>
      <a:lvl7pPr marL="23526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7pPr>
      <a:lvl8pPr marL="28098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8pPr>
      <a:lvl9pPr marL="32670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2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54" name="Line 13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5" name="Line 14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2056" name="Picture 16" descr="unfccc-letter-es-e-header"/>
          <p:cNvPicPr preferRelativeResize="0"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ctr" rtl="0" eaLnBrk="0" fontAlgn="base" hangingPunct="0">
        <a:lnSpc>
          <a:spcPts val="2900"/>
        </a:lnSpc>
        <a:spcBef>
          <a:spcPct val="0"/>
        </a:spcBef>
        <a:spcAft>
          <a:spcPct val="0"/>
        </a:spcAft>
        <a:defRPr sz="24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Line 7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3080" name="Picture 10" descr="unfccc-letter-es-e-header"/>
          <p:cNvPicPr preferRelativeResize="0"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63" b="44247"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69875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  <a:cs typeface="+mn-cs"/>
        </a:defRPr>
      </a:lvl2pPr>
      <a:lvl3pPr marL="900113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3pPr>
      <a:lvl4pPr marL="1169988" indent="-2682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4pPr>
      <a:lvl5pPr marL="14382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5pPr>
      <a:lvl6pPr marL="18954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6pPr>
      <a:lvl7pPr marL="23526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7pPr>
      <a:lvl8pPr marL="28098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8pPr>
      <a:lvl9pPr marL="32670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6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smtClean="0"/>
              <a:t>UNFCCC secretariat</a:t>
            </a:r>
            <a:endParaRPr lang="de-DE" sz="1200" smtClean="0"/>
          </a:p>
        </p:txBody>
      </p:sp>
      <p:sp>
        <p:nvSpPr>
          <p:cNvPr id="6147" name="Rectangle 37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3848" y="6021288"/>
            <a:ext cx="5904656" cy="504056"/>
          </a:xfrm>
          <a:noFill/>
        </p:spPr>
        <p:txBody>
          <a:bodyPr/>
          <a:lstStyle>
            <a:lvl1pPr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sz="1200" dirty="0" smtClean="0"/>
              <a:t>William Kojo Agyemang-Bonsu, Manager, Non-Annex I Support sub-programme, </a:t>
            </a:r>
          </a:p>
          <a:p>
            <a:pPr eaLnBrk="1" hangingPunct="1"/>
            <a:r>
              <a:rPr lang="de-DE" sz="1200" dirty="0" smtClean="0"/>
              <a:t>Mitigation, Data and Analysis Programme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Nationally Appropriate Mitigation Actions by Developing Country Parties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Overview of the Agreed </a:t>
            </a:r>
            <a:r>
              <a:rPr lang="en-US" b="1" dirty="0"/>
              <a:t>O</a:t>
            </a:r>
            <a:r>
              <a:rPr lang="en-US" b="1" dirty="0" smtClean="0"/>
              <a:t>utcome Pursuant to Bali Action Plan and status of participation by developing countries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309563"/>
            <a:ext cx="7869238" cy="598487"/>
          </a:xfrm>
        </p:spPr>
        <p:txBody>
          <a:bodyPr/>
          <a:lstStyle/>
          <a:p>
            <a:pPr eaLnBrk="1" hangingPunct="1"/>
            <a:r>
              <a:rPr lang="en-US" sz="2400" dirty="0" smtClean="0"/>
              <a:t>Overview of FCCC/SBI/2013/INF.12/Rev.2</a:t>
            </a:r>
            <a:endParaRPr lang="de-DE" sz="24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23850" y="981075"/>
            <a:ext cx="8569325" cy="511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69875" indent="-269875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357188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AutoNum type="alphaLcParenR"/>
              <a:defRPr sz="1500">
                <a:solidFill>
                  <a:schemeClr val="tx1"/>
                </a:solidFill>
                <a:latin typeface="+mn-lt"/>
                <a:cs typeface="+mn-cs"/>
              </a:defRPr>
            </a:lvl2pPr>
            <a:lvl3pPr marL="900113" indent="-269875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3pPr>
            <a:lvl4pPr marL="1169988" indent="-268288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4pPr>
            <a:lvl5pPr marL="1438275" indent="-2667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5pPr>
            <a:lvl6pPr marL="18954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6pPr>
            <a:lvl7pPr marL="23526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7pPr>
            <a:lvl8pPr marL="28098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8pPr>
            <a:lvl9pPr marL="32670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369887" indent="-457200" eaLnBrk="1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57 Parties and the African Group have submitted NAMAs, corresponding to approximately 37.5% of all developing countries. The global break down in absolute numbers and in percent by region is:</a:t>
            </a:r>
          </a:p>
          <a:p>
            <a:pPr marL="271462" lvl="1" indent="0" eaLnBrk="1" hangingPunct="1">
              <a:lnSpc>
                <a:spcPct val="100000"/>
              </a:lnSpc>
              <a:spcBef>
                <a:spcPts val="600"/>
              </a:spcBef>
              <a:buNone/>
              <a:defRPr/>
            </a:pPr>
            <a:endParaRPr lang="en-US" sz="2800" dirty="0" smtClean="0"/>
          </a:p>
          <a:p>
            <a:pPr marL="271462" lvl="1" indent="0" eaLnBrk="1" hangingPunct="1">
              <a:lnSpc>
                <a:spcPct val="100000"/>
              </a:lnSpc>
              <a:spcBef>
                <a:spcPts val="600"/>
              </a:spcBef>
              <a:buFontTx/>
              <a:buNone/>
              <a:defRPr/>
            </a:pPr>
            <a:endParaRPr lang="en-US" sz="2800" dirty="0" smtClean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1588920"/>
              </p:ext>
            </p:extLst>
          </p:nvPr>
        </p:nvGraphicFramePr>
        <p:xfrm>
          <a:off x="684076" y="2636912"/>
          <a:ext cx="8136396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309563"/>
            <a:ext cx="7869238" cy="598487"/>
          </a:xfrm>
        </p:spPr>
        <p:txBody>
          <a:bodyPr/>
          <a:lstStyle/>
          <a:p>
            <a:pPr eaLnBrk="1" hangingPunct="1"/>
            <a:r>
              <a:rPr lang="en-US" sz="2400" dirty="0" smtClean="0"/>
              <a:t>Overview of FCCC/SBI/2013/INF.12/Rev.2</a:t>
            </a:r>
            <a:endParaRPr lang="de-DE" sz="24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23850" y="981075"/>
            <a:ext cx="8569325" cy="511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69875" indent="-269875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357188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AutoNum type="alphaLcParenR"/>
              <a:defRPr sz="1500">
                <a:solidFill>
                  <a:schemeClr val="tx1"/>
                </a:solidFill>
                <a:latin typeface="+mn-lt"/>
                <a:cs typeface="+mn-cs"/>
              </a:defRPr>
            </a:lvl2pPr>
            <a:lvl3pPr marL="900113" indent="-269875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3pPr>
            <a:lvl4pPr marL="1169988" indent="-268288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4pPr>
            <a:lvl5pPr marL="1438275" indent="-2667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5pPr>
            <a:lvl6pPr marL="18954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6pPr>
            <a:lvl7pPr marL="23526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7pPr>
            <a:lvl8pPr marL="28098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8pPr>
            <a:lvl9pPr marL="32670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369887" indent="-457200" eaLnBrk="1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Participation at regional level (approximately)</a:t>
            </a:r>
          </a:p>
          <a:p>
            <a:pPr marL="369887" indent="-457200" eaLnBrk="1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endParaRPr lang="en-US" sz="2800" dirty="0"/>
          </a:p>
          <a:p>
            <a:pPr marL="369887" indent="-457200" eaLnBrk="1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marL="0" indent="0" eaLnBrk="1" hangingPunct="1">
              <a:lnSpc>
                <a:spcPct val="100000"/>
              </a:lnSpc>
              <a:spcBef>
                <a:spcPts val="600"/>
              </a:spcBef>
              <a:buFontTx/>
              <a:buNone/>
              <a:defRPr/>
            </a:pPr>
            <a:endParaRPr lang="en-US" sz="2800" dirty="0" smtClean="0"/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defRPr/>
            </a:pPr>
            <a:endParaRPr lang="en-US" sz="2800" dirty="0" smtClean="0"/>
          </a:p>
          <a:p>
            <a:pPr marL="271462" lvl="1" indent="0" eaLnBrk="1" hangingPunct="1">
              <a:lnSpc>
                <a:spcPct val="100000"/>
              </a:lnSpc>
              <a:spcBef>
                <a:spcPts val="600"/>
              </a:spcBef>
              <a:buFontTx/>
              <a:buNone/>
              <a:defRPr/>
            </a:pPr>
            <a:endParaRPr lang="en-US" sz="2800" dirty="0" smtClean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448147237"/>
              </p:ext>
            </p:extLst>
          </p:nvPr>
        </p:nvGraphicFramePr>
        <p:xfrm>
          <a:off x="827584" y="1844824"/>
          <a:ext cx="763284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309563"/>
            <a:ext cx="7869238" cy="598487"/>
          </a:xfrm>
        </p:spPr>
        <p:txBody>
          <a:bodyPr/>
          <a:lstStyle/>
          <a:p>
            <a:pPr eaLnBrk="1" hangingPunct="1"/>
            <a:r>
              <a:rPr lang="en-US" sz="2400" dirty="0" smtClean="0"/>
              <a:t>Overview of FCCC/SBI/2013/INF.12/Rev.2</a:t>
            </a:r>
            <a:endParaRPr lang="de-DE" sz="24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23850" y="981075"/>
            <a:ext cx="8569325" cy="511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69875" indent="-269875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357188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AutoNum type="alphaLcParenR"/>
              <a:defRPr sz="1500">
                <a:solidFill>
                  <a:schemeClr val="tx1"/>
                </a:solidFill>
                <a:latin typeface="+mn-lt"/>
                <a:cs typeface="+mn-cs"/>
              </a:defRPr>
            </a:lvl2pPr>
            <a:lvl3pPr marL="900113" indent="-269875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3pPr>
            <a:lvl4pPr marL="1169988" indent="-268288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4pPr>
            <a:lvl5pPr marL="1438275" indent="-2667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5pPr>
            <a:lvl6pPr marL="18954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6pPr>
            <a:lvl7pPr marL="23526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7pPr>
            <a:lvl8pPr marL="28098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8pPr>
            <a:lvl9pPr marL="32670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369887" indent="-457200" eaLnBrk="1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Characteristics of NAMAs:</a:t>
            </a:r>
          </a:p>
          <a:p>
            <a:pPr marL="1270000" lvl="3" indent="-457200" eaLnBrk="1" hangingPunct="1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2800" dirty="0" smtClean="0"/>
              <a:t>National goals and strategies: 35.1 %</a:t>
            </a:r>
          </a:p>
          <a:p>
            <a:pPr marL="1270000" lvl="3" indent="-457200" eaLnBrk="1" hangingPunct="1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2800" dirty="0" err="1" smtClean="0"/>
              <a:t>Sectoral</a:t>
            </a:r>
            <a:r>
              <a:rPr lang="en-US" sz="2800" dirty="0" smtClean="0"/>
              <a:t> policies and/or </a:t>
            </a:r>
            <a:r>
              <a:rPr lang="en-US" sz="2800" dirty="0" err="1" smtClean="0"/>
              <a:t>programmes</a:t>
            </a:r>
            <a:r>
              <a:rPr lang="en-US" sz="2800" dirty="0" smtClean="0"/>
              <a:t>: 17.5%</a:t>
            </a:r>
          </a:p>
          <a:p>
            <a:pPr marL="1270000" lvl="3" indent="-457200" eaLnBrk="1" hangingPunct="1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2800" dirty="0" smtClean="0"/>
              <a:t>Lists of projects: 38.6%</a:t>
            </a:r>
          </a:p>
          <a:p>
            <a:pPr marL="1270000" lvl="3" indent="-457200" eaLnBrk="1" hangingPunct="1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2800" dirty="0" smtClean="0"/>
              <a:t>Other: 8.7:</a:t>
            </a:r>
          </a:p>
          <a:p>
            <a:pPr marL="369887" indent="-457200" eaLnBrk="1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endParaRPr lang="en-US" sz="2800" dirty="0"/>
          </a:p>
          <a:p>
            <a:pPr marL="369887" indent="-457200" eaLnBrk="1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marL="0" indent="0" eaLnBrk="1" hangingPunct="1">
              <a:lnSpc>
                <a:spcPct val="100000"/>
              </a:lnSpc>
              <a:spcBef>
                <a:spcPts val="600"/>
              </a:spcBef>
              <a:buFontTx/>
              <a:buNone/>
              <a:defRPr/>
            </a:pPr>
            <a:endParaRPr lang="en-US" sz="2800" dirty="0" smtClean="0"/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defRPr/>
            </a:pPr>
            <a:endParaRPr lang="en-US" sz="2800" dirty="0" smtClean="0"/>
          </a:p>
          <a:p>
            <a:pPr marL="271462" lvl="1" indent="0" eaLnBrk="1" hangingPunct="1">
              <a:lnSpc>
                <a:spcPct val="100000"/>
              </a:lnSpc>
              <a:spcBef>
                <a:spcPts val="600"/>
              </a:spcBef>
              <a:buFontTx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sz="4500" smtClean="0"/>
          </a:p>
          <a:p>
            <a:pPr algn="ctr" eaLnBrk="1" hangingPunct="1">
              <a:buFontTx/>
              <a:buNone/>
            </a:pPr>
            <a:endParaRPr lang="en-US" sz="4500" smtClean="0"/>
          </a:p>
          <a:p>
            <a:pPr algn="ctr" eaLnBrk="1" hangingPunct="1">
              <a:buFontTx/>
              <a:buNone/>
            </a:pPr>
            <a:endParaRPr lang="en-US" sz="4500" smtClean="0"/>
          </a:p>
          <a:p>
            <a:pPr algn="ctr" eaLnBrk="1" hangingPunct="1">
              <a:buFontTx/>
              <a:buNone/>
            </a:pPr>
            <a:endParaRPr lang="en-US" sz="4500" smtClean="0"/>
          </a:p>
          <a:p>
            <a:pPr algn="ctr" eaLnBrk="1" hangingPunct="1">
              <a:buFontTx/>
              <a:buNone/>
            </a:pPr>
            <a:endParaRPr lang="en-US" sz="4500" smtClean="0"/>
          </a:p>
          <a:p>
            <a:pPr algn="ctr" eaLnBrk="1" hangingPunct="1">
              <a:buFontTx/>
              <a:buNone/>
            </a:pPr>
            <a:endParaRPr lang="en-US" sz="4500" smtClean="0"/>
          </a:p>
          <a:p>
            <a:pPr algn="ctr" eaLnBrk="1" hangingPunct="1">
              <a:spcBef>
                <a:spcPct val="25000"/>
              </a:spcBef>
              <a:spcAft>
                <a:spcPct val="20000"/>
              </a:spcAft>
              <a:buFontTx/>
              <a:buNone/>
            </a:pPr>
            <a:r>
              <a:rPr lang="en-US" sz="4500" smtClean="0"/>
              <a:t>Thank you</a:t>
            </a:r>
          </a:p>
          <a:p>
            <a:pPr eaLnBrk="1" hangingPunct="1">
              <a:spcBef>
                <a:spcPct val="25000"/>
              </a:spcBef>
              <a:spcAft>
                <a:spcPct val="20000"/>
              </a:spcAft>
            </a:pPr>
            <a:endParaRPr lang="en-US" sz="4500" smtClean="0"/>
          </a:p>
          <a:p>
            <a:pPr eaLnBrk="1" hangingPunct="1">
              <a:spcBef>
                <a:spcPct val="25000"/>
              </a:spcBef>
              <a:spcAft>
                <a:spcPct val="20000"/>
              </a:spcAft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Outline</a:t>
            </a:r>
            <a:endParaRPr lang="en-GB" sz="24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234005220"/>
              </p:ext>
            </p:extLst>
          </p:nvPr>
        </p:nvGraphicFramePr>
        <p:xfrm>
          <a:off x="323528" y="1052736"/>
          <a:ext cx="842493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262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309563"/>
            <a:ext cx="7869238" cy="527050"/>
          </a:xfrm>
        </p:spPr>
        <p:txBody>
          <a:bodyPr/>
          <a:lstStyle/>
          <a:p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Background</a:t>
            </a:r>
            <a:r>
              <a:rPr lang="en-GB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/>
            </a:r>
            <a:br>
              <a:rPr lang="en-GB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endParaRPr lang="en-US" sz="24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763877798"/>
              </p:ext>
            </p:extLst>
          </p:nvPr>
        </p:nvGraphicFramePr>
        <p:xfrm>
          <a:off x="611560" y="764704"/>
          <a:ext cx="806489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/>
          <p:cNvSpPr/>
          <p:nvPr/>
        </p:nvSpPr>
        <p:spPr>
          <a:xfrm>
            <a:off x="4479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GB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309563"/>
            <a:ext cx="7869238" cy="598487"/>
          </a:xfrm>
        </p:spPr>
        <p:txBody>
          <a:bodyPr/>
          <a:lstStyle/>
          <a:p>
            <a:pPr eaLnBrk="1" hangingPunct="1"/>
            <a:r>
              <a:rPr lang="en-US" sz="2400" dirty="0" smtClean="0"/>
              <a:t>Overview of the agreed outcome</a:t>
            </a:r>
            <a:endParaRPr lang="de-DE" sz="2400" dirty="0" smtClean="0"/>
          </a:p>
        </p:txBody>
      </p:sp>
      <p:sp>
        <p:nvSpPr>
          <p:cNvPr id="3" name="Right Brace 2"/>
          <p:cNvSpPr/>
          <p:nvPr/>
        </p:nvSpPr>
        <p:spPr bwMode="auto">
          <a:xfrm>
            <a:off x="2699792" y="5085184"/>
            <a:ext cx="288032" cy="936104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7824" y="5410091"/>
            <a:ext cx="165618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MRV framework</a:t>
            </a:r>
            <a:endParaRPr lang="en-GB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90544815"/>
              </p:ext>
            </p:extLst>
          </p:nvPr>
        </p:nvGraphicFramePr>
        <p:xfrm>
          <a:off x="683568" y="1628800"/>
          <a:ext cx="7920880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055478861"/>
              </p:ext>
            </p:extLst>
          </p:nvPr>
        </p:nvGraphicFramePr>
        <p:xfrm>
          <a:off x="827584" y="836712"/>
          <a:ext cx="7344816" cy="6848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309563"/>
            <a:ext cx="7869238" cy="598487"/>
          </a:xfrm>
        </p:spPr>
        <p:txBody>
          <a:bodyPr/>
          <a:lstStyle/>
          <a:p>
            <a:pPr eaLnBrk="1" hangingPunct="1"/>
            <a:r>
              <a:rPr lang="en-US" sz="2400" smtClean="0"/>
              <a:t>Overview of the agreed outcome: Reporting (I)</a:t>
            </a:r>
            <a:endParaRPr lang="de-DE" sz="240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68863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ts val="600"/>
              </a:spcBef>
              <a:defRPr/>
            </a:pPr>
            <a:r>
              <a:rPr lang="en-US" sz="2400" dirty="0" smtClean="0">
                <a:solidFill>
                  <a:srgbClr val="00B050"/>
                </a:solidFill>
              </a:rPr>
              <a:t>National communications every four years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defRPr/>
            </a:pPr>
            <a:r>
              <a:rPr lang="en-US" sz="2400" dirty="0" smtClean="0">
                <a:solidFill>
                  <a:srgbClr val="00B050"/>
                </a:solidFill>
              </a:rPr>
              <a:t>Biennial update reports (BUR)</a:t>
            </a:r>
          </a:p>
          <a:p>
            <a:pPr marL="728662" lvl="1" indent="-457200" eaLnBrk="1" hangingPunct="1">
              <a:lnSpc>
                <a:spcPct val="100000"/>
              </a:lnSpc>
              <a:buFont typeface="Wingdings" pitchFamily="2" charset="2"/>
              <a:buChar char="Ø"/>
              <a:defRPr/>
            </a:pPr>
            <a:r>
              <a:rPr lang="en-US" sz="2200" dirty="0" smtClean="0"/>
              <a:t>Guidelines </a:t>
            </a:r>
            <a:r>
              <a:rPr lang="en-US" sz="2200" dirty="0"/>
              <a:t>adopted by the </a:t>
            </a:r>
            <a:r>
              <a:rPr lang="en-US" sz="2200" dirty="0" smtClean="0"/>
              <a:t>COP at its 17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session – Annex III to decision 2/CP.17</a:t>
            </a:r>
            <a:endParaRPr lang="en-GB" sz="2200" dirty="0"/>
          </a:p>
          <a:p>
            <a:pPr marL="728662" lvl="1" indent="-457200" eaLnBrk="1" hangingPunct="1">
              <a:lnSpc>
                <a:spcPct val="100000"/>
              </a:lnSpc>
              <a:buFont typeface="Wingdings" pitchFamily="2" charset="2"/>
              <a:buChar char="Ø"/>
              <a:defRPr/>
            </a:pPr>
            <a:r>
              <a:rPr lang="en-GB" sz="2200" dirty="0" smtClean="0"/>
              <a:t>First </a:t>
            </a:r>
            <a:r>
              <a:rPr lang="en-GB" sz="2200" dirty="0"/>
              <a:t>round </a:t>
            </a:r>
            <a:r>
              <a:rPr lang="en-GB" sz="2200" dirty="0" smtClean="0"/>
              <a:t>of BUR to be submitted developing countries by </a:t>
            </a:r>
            <a:r>
              <a:rPr lang="en-GB" sz="2200" dirty="0">
                <a:solidFill>
                  <a:srgbClr val="FF0000"/>
                </a:solidFill>
              </a:rPr>
              <a:t>December </a:t>
            </a:r>
            <a:r>
              <a:rPr lang="en-GB" sz="2200" dirty="0" smtClean="0">
                <a:solidFill>
                  <a:srgbClr val="FF0000"/>
                </a:solidFill>
              </a:rPr>
              <a:t>2014</a:t>
            </a:r>
            <a:r>
              <a:rPr lang="en-GB" sz="2200" dirty="0" smtClean="0"/>
              <a:t>, with flexibility for SIDS and LDCs</a:t>
            </a:r>
            <a:endParaRPr lang="en-US" sz="2200" dirty="0" smtClean="0"/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defRPr/>
            </a:pPr>
            <a:r>
              <a:rPr lang="en-US" sz="2400" dirty="0" smtClean="0">
                <a:solidFill>
                  <a:srgbClr val="00B050"/>
                </a:solidFill>
              </a:rPr>
              <a:t>International Consultations and Analysis</a:t>
            </a:r>
          </a:p>
          <a:p>
            <a:pPr marL="728662" lvl="1" indent="-457200" eaLnBrk="1" hangingPunct="1">
              <a:lnSpc>
                <a:spcPct val="100000"/>
              </a:lnSpc>
              <a:buFont typeface="Wingdings" pitchFamily="2" charset="2"/>
              <a:buChar char="Ø"/>
              <a:defRPr/>
            </a:pPr>
            <a:r>
              <a:rPr lang="en-GB" sz="2200" dirty="0" smtClean="0"/>
              <a:t>Non-intrusive</a:t>
            </a:r>
            <a:r>
              <a:rPr lang="en-GB" sz="2200" dirty="0"/>
              <a:t>, non-punitive and respectful of national </a:t>
            </a:r>
            <a:r>
              <a:rPr lang="en-GB" sz="2200" dirty="0" smtClean="0"/>
              <a:t>sovereignty</a:t>
            </a:r>
          </a:p>
          <a:p>
            <a:pPr marL="728662" lvl="1" indent="-457200" eaLnBrk="1" hangingPunct="1">
              <a:lnSpc>
                <a:spcPct val="100000"/>
              </a:lnSpc>
              <a:buFont typeface="Wingdings" pitchFamily="2" charset="2"/>
              <a:buChar char="Ø"/>
              <a:defRPr/>
            </a:pPr>
            <a:r>
              <a:rPr lang="en-GB" sz="2400" dirty="0"/>
              <a:t>A</a:t>
            </a:r>
            <a:r>
              <a:rPr lang="en-GB" sz="2400" dirty="0" smtClean="0"/>
              <a:t>im </a:t>
            </a:r>
            <a:r>
              <a:rPr lang="en-GB" sz="2400" dirty="0"/>
              <a:t>to increase the transparency of mitigation actions and their effects</a:t>
            </a:r>
            <a:endParaRPr lang="en-US" sz="2200" dirty="0" smtClean="0"/>
          </a:p>
          <a:p>
            <a:pPr marL="728662" lvl="1" indent="-457200" eaLnBrk="1" hangingPunct="1">
              <a:lnSpc>
                <a:spcPct val="100000"/>
              </a:lnSpc>
              <a:buFont typeface="Wingdings" pitchFamily="2" charset="2"/>
              <a:buChar char="Ø"/>
              <a:defRPr/>
            </a:pPr>
            <a:r>
              <a:rPr lang="en-US" sz="2200" dirty="0" smtClean="0"/>
              <a:t>To be conducted as workshops for facilitative exchange of views under the SBI, open to all Parties</a:t>
            </a:r>
          </a:p>
          <a:p>
            <a:pPr marL="728662" lvl="1" indent="-457200" eaLnBrk="1" hangingPunct="1">
              <a:lnSpc>
                <a:spcPct val="100000"/>
              </a:lnSpc>
              <a:buFont typeface="Wingdings" pitchFamily="2" charset="2"/>
              <a:buChar char="Ø"/>
              <a:defRPr/>
            </a:pPr>
            <a:r>
              <a:rPr lang="en-US" sz="2200" dirty="0" smtClean="0"/>
              <a:t>First rounds of ICA will be conducted commencing within 6 months of the  submission of first round of BURs – </a:t>
            </a:r>
            <a:r>
              <a:rPr lang="en-US" sz="2200" dirty="0" smtClean="0">
                <a:solidFill>
                  <a:srgbClr val="FF0000"/>
                </a:solidFill>
              </a:rPr>
              <a:t>June 2015</a:t>
            </a:r>
            <a:endParaRPr lang="en-GB" sz="2200" dirty="0">
              <a:solidFill>
                <a:srgbClr val="FF0000"/>
              </a:solidFill>
            </a:endParaRPr>
          </a:p>
          <a:p>
            <a:pPr marL="728662" lvl="1" indent="-457200" eaLnBrk="1" hangingPunct="1">
              <a:lnSpc>
                <a:spcPct val="100000"/>
              </a:lnSpc>
              <a:buFont typeface="Wingdings" pitchFamily="2" charset="2"/>
              <a:buChar char="Ø"/>
              <a:defRPr/>
            </a:pPr>
            <a:r>
              <a:rPr lang="en-US" sz="2200" dirty="0" smtClean="0"/>
              <a:t>Modalities and guidelines </a:t>
            </a:r>
            <a:r>
              <a:rPr lang="en-US" sz="2200" dirty="0"/>
              <a:t>adopted by the </a:t>
            </a:r>
            <a:r>
              <a:rPr lang="en-US" sz="2200" dirty="0" smtClean="0"/>
              <a:t>COP at 17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session – Annex IV to decision 2/CP.17</a:t>
            </a:r>
            <a:endParaRPr lang="en-GB" sz="2200" dirty="0"/>
          </a:p>
          <a:p>
            <a:pPr marL="271462" lvl="1" indent="0" eaLnBrk="1" hangingPunct="1">
              <a:lnSpc>
                <a:spcPct val="100000"/>
              </a:lnSpc>
              <a:buFontTx/>
              <a:buNone/>
              <a:defRPr/>
            </a:pP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309563"/>
            <a:ext cx="7869238" cy="598487"/>
          </a:xfrm>
        </p:spPr>
        <p:txBody>
          <a:bodyPr/>
          <a:lstStyle/>
          <a:p>
            <a:pPr eaLnBrk="1" hangingPunct="1"/>
            <a:r>
              <a:rPr lang="en-US" sz="2400" smtClean="0"/>
              <a:t>Overview of the agreed outcome: Reporting (II)</a:t>
            </a:r>
            <a:endParaRPr lang="de-DE" sz="240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23850" y="765175"/>
            <a:ext cx="8569325" cy="5111750"/>
          </a:xfrm>
        </p:spPr>
        <p:txBody>
          <a:bodyPr/>
          <a:lstStyle/>
          <a:p>
            <a:pPr marL="269875" lvl="1" indent="0" eaLnBrk="1" hangingPunct="1">
              <a:lnSpc>
                <a:spcPct val="100000"/>
              </a:lnSpc>
              <a:buFontTx/>
              <a:buNone/>
            </a:pPr>
            <a:r>
              <a:rPr lang="en-US" sz="2800" b="1" dirty="0" smtClean="0"/>
              <a:t>Follow up work under the Subsidiary bodies</a:t>
            </a:r>
            <a:endParaRPr lang="en-GB" sz="2800" b="1" dirty="0" smtClean="0"/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sz="2800" dirty="0" smtClean="0"/>
              <a:t>Guidelines for domestic MRV is being developed by the SBSTA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en-GB" sz="2800" dirty="0" smtClean="0"/>
              <a:t>Composition, modalities and procedures of the team of technical experts (to undertake the analysis of the BURs from developing countries) is being developed by the SBI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309563"/>
            <a:ext cx="7869238" cy="598487"/>
          </a:xfrm>
        </p:spPr>
        <p:txBody>
          <a:bodyPr/>
          <a:lstStyle/>
          <a:p>
            <a:pPr eaLnBrk="1" hangingPunct="1"/>
            <a:r>
              <a:rPr lang="en-US" sz="2400" smtClean="0"/>
              <a:t>Overview of the agreed outcome: NAMAs</a:t>
            </a:r>
            <a:endParaRPr lang="de-DE" sz="240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827088" y="981075"/>
            <a:ext cx="7777162" cy="5111750"/>
          </a:xfrm>
        </p:spPr>
        <p:txBody>
          <a:bodyPr/>
          <a:lstStyle/>
          <a:p>
            <a:pPr marL="0" indent="0">
              <a:lnSpc>
                <a:spcPct val="100000"/>
              </a:lnSpc>
              <a:buFontTx/>
              <a:buNone/>
            </a:pPr>
            <a:endParaRPr lang="en-GB" sz="3600" dirty="0" smtClean="0"/>
          </a:p>
          <a:p>
            <a:pPr marL="0" indent="0">
              <a:lnSpc>
                <a:spcPct val="100000"/>
              </a:lnSpc>
              <a:buFontTx/>
              <a:buNone/>
            </a:pPr>
            <a:r>
              <a:rPr lang="en-GB" sz="3600" dirty="0" smtClean="0"/>
              <a:t>Developing country Parties will take NAMAs in the context of sustainable development, supported and enabled by technology, financing and capacity-building, aimed at achieving a deviation in emissions relative to ‘business as usual’ emissions in 2020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309563"/>
            <a:ext cx="7869238" cy="598487"/>
          </a:xfrm>
        </p:spPr>
        <p:txBody>
          <a:bodyPr/>
          <a:lstStyle/>
          <a:p>
            <a:pPr eaLnBrk="1" hangingPunct="1"/>
            <a:r>
              <a:rPr lang="en-US" sz="2400" smtClean="0"/>
              <a:t>Overview of the agreed outcome: NAMAs</a:t>
            </a:r>
            <a:endParaRPr lang="de-DE" sz="240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07504" y="836713"/>
            <a:ext cx="9036496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69875" indent="-269875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357188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AutoNum type="alphaLcParenR"/>
              <a:defRPr sz="1500">
                <a:solidFill>
                  <a:schemeClr val="tx1"/>
                </a:solidFill>
                <a:latin typeface="+mn-lt"/>
                <a:cs typeface="+mn-cs"/>
              </a:defRPr>
            </a:lvl2pPr>
            <a:lvl3pPr marL="900113" indent="-269875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3pPr>
            <a:lvl4pPr marL="1169988" indent="-268288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4pPr>
            <a:lvl5pPr marL="1438275" indent="-2667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5pPr>
            <a:lvl6pPr marL="18954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6pPr>
            <a:lvl7pPr marL="23526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7pPr>
            <a:lvl8pPr marL="28098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8pPr>
            <a:lvl9pPr marL="32670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defRPr/>
            </a:pPr>
            <a:r>
              <a:rPr lang="en-US" sz="2800" dirty="0" smtClean="0"/>
              <a:t>Two avenues for work on NAMAs by developing countries:</a:t>
            </a:r>
            <a:endParaRPr lang="en-US" sz="2800" dirty="0"/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defRPr/>
            </a:pPr>
            <a:r>
              <a:rPr lang="en-US" sz="2800" dirty="0" smtClean="0">
                <a:solidFill>
                  <a:srgbClr val="00B050"/>
                </a:solidFill>
              </a:rPr>
              <a:t>Decision 1/CP.16, </a:t>
            </a:r>
            <a:r>
              <a:rPr lang="en-US" sz="2800" dirty="0" err="1" smtClean="0">
                <a:solidFill>
                  <a:srgbClr val="00B050"/>
                </a:solidFill>
              </a:rPr>
              <a:t>para</a:t>
            </a:r>
            <a:r>
              <a:rPr lang="en-US" sz="2800" dirty="0" smtClean="0">
                <a:solidFill>
                  <a:srgbClr val="00B050"/>
                </a:solidFill>
              </a:rPr>
              <a:t>. 50 (open invitation)</a:t>
            </a:r>
            <a:r>
              <a:rPr lang="en-US" sz="2800" dirty="0" smtClean="0"/>
              <a:t>:</a:t>
            </a:r>
          </a:p>
          <a:p>
            <a:pPr marL="1000125" lvl="2" indent="-457200" eaLnBrk="1" hangingPunct="1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2300" dirty="0" smtClean="0"/>
              <a:t>Compilation of NAMAs (FCCC/SBI/2013/INF.12/Rev.2)</a:t>
            </a:r>
          </a:p>
          <a:p>
            <a:pPr marL="1000125" lvl="2" indent="-457200" eaLnBrk="1" hangingPunct="1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2300" dirty="0" smtClean="0"/>
              <a:t>SBI work </a:t>
            </a:r>
            <a:r>
              <a:rPr lang="en-US" sz="2300" dirty="0" err="1" smtClean="0"/>
              <a:t>programme</a:t>
            </a:r>
            <a:r>
              <a:rPr lang="en-US" sz="2300" dirty="0" smtClean="0"/>
              <a:t> on NAMAs for 2013-2014</a:t>
            </a:r>
            <a:endParaRPr lang="en-US" sz="2300" dirty="0"/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defRPr/>
            </a:pPr>
            <a:r>
              <a:rPr lang="en-US" sz="2800" dirty="0" smtClean="0">
                <a:solidFill>
                  <a:srgbClr val="00B050"/>
                </a:solidFill>
              </a:rPr>
              <a:t>Registry (individual NAMAs)</a:t>
            </a:r>
          </a:p>
          <a:p>
            <a:pPr lvl="2" eaLnBrk="1" hangingPunct="1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2300" dirty="0" smtClean="0"/>
              <a:t>Recording of NAMAs seeking international support</a:t>
            </a:r>
          </a:p>
          <a:p>
            <a:pPr lvl="2" eaLnBrk="1" hangingPunct="1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2300" dirty="0"/>
              <a:t>Recording of individual NAMAs </a:t>
            </a:r>
            <a:r>
              <a:rPr lang="en-US" sz="2300" dirty="0" smtClean="0"/>
              <a:t>for recognition</a:t>
            </a:r>
          </a:p>
          <a:p>
            <a:pPr lvl="2" eaLnBrk="1" hangingPunct="1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2300" dirty="0" smtClean="0"/>
              <a:t>Recording support available/provided</a:t>
            </a:r>
          </a:p>
          <a:p>
            <a:pPr lvl="2" eaLnBrk="1" hangingPunct="1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2300" dirty="0" smtClean="0"/>
              <a:t>Facilitate matching of the actions with support</a:t>
            </a:r>
          </a:p>
          <a:p>
            <a:pPr lvl="2" eaLnBrk="1" hangingPunct="1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2300" dirty="0" smtClean="0">
                <a:solidFill>
                  <a:srgbClr val="FF0000"/>
                </a:solidFill>
              </a:rPr>
              <a:t>Prototype of the registry was deployed in April 2013</a:t>
            </a:r>
          </a:p>
          <a:p>
            <a:pPr lvl="2" eaLnBrk="1" hangingPunct="1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2300" dirty="0" smtClean="0">
                <a:solidFill>
                  <a:srgbClr val="FF0000"/>
                </a:solidFill>
              </a:rPr>
              <a:t>Functional registry (dynamic web-based) version which open to the public was also deployed 16 October 2013.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309563"/>
            <a:ext cx="7869238" cy="598487"/>
          </a:xfrm>
        </p:spPr>
        <p:txBody>
          <a:bodyPr/>
          <a:lstStyle/>
          <a:p>
            <a:pPr eaLnBrk="1" hangingPunct="1"/>
            <a:r>
              <a:rPr lang="en-US" sz="2400" dirty="0" smtClean="0"/>
              <a:t>Overview of FCCC/SBI/2013/INF.12/Rev.2</a:t>
            </a:r>
            <a:endParaRPr lang="de-DE" sz="24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23850" y="981075"/>
            <a:ext cx="8569325" cy="511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69875" indent="-269875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357188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AutoNum type="alphaLcParenR"/>
              <a:defRPr sz="1500">
                <a:solidFill>
                  <a:schemeClr val="tx1"/>
                </a:solidFill>
                <a:latin typeface="+mn-lt"/>
                <a:cs typeface="+mn-cs"/>
              </a:defRPr>
            </a:lvl2pPr>
            <a:lvl3pPr marL="900113" indent="-269875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3pPr>
            <a:lvl4pPr marL="1169988" indent="-268288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4pPr>
            <a:lvl5pPr marL="1438275" indent="-2667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5pPr>
            <a:lvl6pPr marL="18954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6pPr>
            <a:lvl7pPr marL="23526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7pPr>
            <a:lvl8pPr marL="28098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8pPr>
            <a:lvl9pPr marL="32670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369887" indent="-457200" eaLnBrk="1" hangingPunct="1">
              <a:lnSpc>
                <a:spcPct val="10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800" dirty="0"/>
              <a:t>Contains the following NAMAs:</a:t>
            </a:r>
          </a:p>
          <a:p>
            <a:pPr marL="728662" lvl="1" indent="-457200" eaLnBrk="1" hangingPunct="1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2800" dirty="0" smtClean="0"/>
              <a:t>From FCCC/AWGLCA/2011/INF.1</a:t>
            </a:r>
          </a:p>
          <a:p>
            <a:pPr marL="728662" lvl="1" indent="-457200" eaLnBrk="1" hangingPunct="1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2800" dirty="0" smtClean="0"/>
              <a:t>From FCCC/AWGLCA/2012/MISC.2 and Add.1</a:t>
            </a:r>
          </a:p>
          <a:p>
            <a:pPr marL="728662" lvl="1" indent="-457200" eaLnBrk="1" hangingPunct="1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2800" dirty="0" smtClean="0"/>
              <a:t>NAMAs communicated by Burkina Faso, Dominican Republic, Gambia, Guinea, Kyrgyzstan and Cook Islands.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NFCCC quote">
  <a:themeElements>
    <a:clrScheme name="UNFCCC quot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 quo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 quot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UNFCCC_Master 70pt title">
  <a:themeElements>
    <a:clrScheme name="UNFCCC_Master 70pt titl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_Master 70pt tit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_Master 70pt titl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662</TotalTime>
  <Words>618</Words>
  <Application>Microsoft Office PowerPoint</Application>
  <PresentationFormat>On-screen Show (4:3)</PresentationFormat>
  <Paragraphs>96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blank</vt:lpstr>
      <vt:lpstr>UNFCCC quote</vt:lpstr>
      <vt:lpstr>UNFCCC_Master 70pt title</vt:lpstr>
      <vt:lpstr>Nationally Appropriate Mitigation Actions by Developing Country Parties</vt:lpstr>
      <vt:lpstr>Outline</vt:lpstr>
      <vt:lpstr>Background </vt:lpstr>
      <vt:lpstr>Overview of the agreed outcome</vt:lpstr>
      <vt:lpstr>Overview of the agreed outcome: Reporting (I)</vt:lpstr>
      <vt:lpstr>Overview of the agreed outcome: Reporting (II)</vt:lpstr>
      <vt:lpstr>Overview of the agreed outcome: NAMAs</vt:lpstr>
      <vt:lpstr>Overview of the agreed outcome: NAMAs</vt:lpstr>
      <vt:lpstr>Overview of FCCC/SBI/2013/INF.12/Rev.2</vt:lpstr>
      <vt:lpstr>Overview of FCCC/SBI/2013/INF.12/Rev.2</vt:lpstr>
      <vt:lpstr>Overview of FCCC/SBI/2013/INF.12/Rev.2</vt:lpstr>
      <vt:lpstr>Overview of FCCC/SBI/2013/INF.12/Rev.2</vt:lpstr>
      <vt:lpstr>PowerPoint Presentation</vt:lpstr>
    </vt:vector>
  </TitlesOfParts>
  <Company>UNFCCC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NAMA registry prototype</dc:title>
  <dc:creator>forner</dc:creator>
  <cp:lastModifiedBy>Marie-Therese Diouf-Sperling</cp:lastModifiedBy>
  <cp:revision>47</cp:revision>
  <cp:lastPrinted>2004-03-02T21:24:15Z</cp:lastPrinted>
  <dcterms:created xsi:type="dcterms:W3CDTF">2012-04-26T07:34:16Z</dcterms:created>
  <dcterms:modified xsi:type="dcterms:W3CDTF">2013-11-10T13:56:39Z</dcterms:modified>
</cp:coreProperties>
</file>