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10.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1" r:id="rId2"/>
    <p:sldMasterId id="2147483652" r:id="rId3"/>
  </p:sldMasterIdLst>
  <p:notesMasterIdLst>
    <p:notesMasterId r:id="rId43"/>
  </p:notesMasterIdLst>
  <p:handoutMasterIdLst>
    <p:handoutMasterId r:id="rId44"/>
  </p:handoutMasterIdLst>
  <p:sldIdLst>
    <p:sldId id="256" r:id="rId4"/>
    <p:sldId id="299" r:id="rId5"/>
    <p:sldId id="369" r:id="rId6"/>
    <p:sldId id="370" r:id="rId7"/>
    <p:sldId id="371" r:id="rId8"/>
    <p:sldId id="383" r:id="rId9"/>
    <p:sldId id="384" r:id="rId10"/>
    <p:sldId id="385" r:id="rId11"/>
    <p:sldId id="368" r:id="rId12"/>
    <p:sldId id="346" r:id="rId13"/>
    <p:sldId id="352" r:id="rId14"/>
    <p:sldId id="374" r:id="rId15"/>
    <p:sldId id="380" r:id="rId16"/>
    <p:sldId id="353" r:id="rId17"/>
    <p:sldId id="338" r:id="rId18"/>
    <p:sldId id="309" r:id="rId19"/>
    <p:sldId id="375" r:id="rId20"/>
    <p:sldId id="376" r:id="rId21"/>
    <p:sldId id="377" r:id="rId22"/>
    <p:sldId id="378" r:id="rId23"/>
    <p:sldId id="340" r:id="rId24"/>
    <p:sldId id="341" r:id="rId25"/>
    <p:sldId id="334" r:id="rId26"/>
    <p:sldId id="379" r:id="rId27"/>
    <p:sldId id="357" r:id="rId28"/>
    <p:sldId id="359" r:id="rId29"/>
    <p:sldId id="360" r:id="rId30"/>
    <p:sldId id="362" r:id="rId31"/>
    <p:sldId id="387" r:id="rId32"/>
    <p:sldId id="363" r:id="rId33"/>
    <p:sldId id="364" r:id="rId34"/>
    <p:sldId id="365" r:id="rId35"/>
    <p:sldId id="355" r:id="rId36"/>
    <p:sldId id="335" r:id="rId37"/>
    <p:sldId id="386" r:id="rId38"/>
    <p:sldId id="381" r:id="rId39"/>
    <p:sldId id="327" r:id="rId40"/>
    <p:sldId id="292" r:id="rId41"/>
    <p:sldId id="367" r:id="rId42"/>
  </p:sldIdLst>
  <p:sldSz cx="9144000" cy="6858000" type="screen4x3"/>
  <p:notesSz cx="6794500" cy="9906000"/>
  <p:defaultTextStyle>
    <a:defPPr>
      <a:defRPr lang="en-GB"/>
    </a:defPPr>
    <a:lvl1pPr algn="l" rtl="0" fontAlgn="base">
      <a:spcBef>
        <a:spcPct val="50000"/>
      </a:spcBef>
      <a:spcAft>
        <a:spcPct val="0"/>
      </a:spcAft>
      <a:defRPr sz="1500" kern="1200">
        <a:solidFill>
          <a:schemeClr val="tx1"/>
        </a:solidFill>
        <a:latin typeface="Arial" charset="0"/>
        <a:ea typeface="+mn-ea"/>
        <a:cs typeface="+mn-cs"/>
      </a:defRPr>
    </a:lvl1pPr>
    <a:lvl2pPr marL="457200" algn="l" rtl="0" fontAlgn="base">
      <a:spcBef>
        <a:spcPct val="50000"/>
      </a:spcBef>
      <a:spcAft>
        <a:spcPct val="0"/>
      </a:spcAft>
      <a:defRPr sz="1500" kern="1200">
        <a:solidFill>
          <a:schemeClr val="tx1"/>
        </a:solidFill>
        <a:latin typeface="Arial" charset="0"/>
        <a:ea typeface="+mn-ea"/>
        <a:cs typeface="+mn-cs"/>
      </a:defRPr>
    </a:lvl2pPr>
    <a:lvl3pPr marL="914400" algn="l" rtl="0" fontAlgn="base">
      <a:spcBef>
        <a:spcPct val="50000"/>
      </a:spcBef>
      <a:spcAft>
        <a:spcPct val="0"/>
      </a:spcAft>
      <a:defRPr sz="1500" kern="1200">
        <a:solidFill>
          <a:schemeClr val="tx1"/>
        </a:solidFill>
        <a:latin typeface="Arial" charset="0"/>
        <a:ea typeface="+mn-ea"/>
        <a:cs typeface="+mn-cs"/>
      </a:defRPr>
    </a:lvl3pPr>
    <a:lvl4pPr marL="1371600" algn="l" rtl="0" fontAlgn="base">
      <a:spcBef>
        <a:spcPct val="50000"/>
      </a:spcBef>
      <a:spcAft>
        <a:spcPct val="0"/>
      </a:spcAft>
      <a:defRPr sz="1500" kern="1200">
        <a:solidFill>
          <a:schemeClr val="tx1"/>
        </a:solidFill>
        <a:latin typeface="Arial" charset="0"/>
        <a:ea typeface="+mn-ea"/>
        <a:cs typeface="+mn-cs"/>
      </a:defRPr>
    </a:lvl4pPr>
    <a:lvl5pPr marL="1828800" algn="l" rtl="0" fontAlgn="base">
      <a:spcBef>
        <a:spcPct val="50000"/>
      </a:spcBef>
      <a:spcAft>
        <a:spcPct val="0"/>
      </a:spcAft>
      <a:defRPr sz="1500" kern="1200">
        <a:solidFill>
          <a:schemeClr val="tx1"/>
        </a:solidFill>
        <a:latin typeface="Arial" charset="0"/>
        <a:ea typeface="+mn-ea"/>
        <a:cs typeface="+mn-cs"/>
      </a:defRPr>
    </a:lvl5pPr>
    <a:lvl6pPr marL="2286000" algn="l" defTabSz="914400" rtl="0" eaLnBrk="1" latinLnBrk="0" hangingPunct="1">
      <a:defRPr sz="1500" kern="1200">
        <a:solidFill>
          <a:schemeClr val="tx1"/>
        </a:solidFill>
        <a:latin typeface="Arial" charset="0"/>
        <a:ea typeface="+mn-ea"/>
        <a:cs typeface="+mn-cs"/>
      </a:defRPr>
    </a:lvl6pPr>
    <a:lvl7pPr marL="2743200" algn="l" defTabSz="914400" rtl="0" eaLnBrk="1" latinLnBrk="0" hangingPunct="1">
      <a:defRPr sz="1500" kern="1200">
        <a:solidFill>
          <a:schemeClr val="tx1"/>
        </a:solidFill>
        <a:latin typeface="Arial" charset="0"/>
        <a:ea typeface="+mn-ea"/>
        <a:cs typeface="+mn-cs"/>
      </a:defRPr>
    </a:lvl7pPr>
    <a:lvl8pPr marL="3200400" algn="l" defTabSz="914400" rtl="0" eaLnBrk="1" latinLnBrk="0" hangingPunct="1">
      <a:defRPr sz="1500" kern="1200">
        <a:solidFill>
          <a:schemeClr val="tx1"/>
        </a:solidFill>
        <a:latin typeface="Arial" charset="0"/>
        <a:ea typeface="+mn-ea"/>
        <a:cs typeface="+mn-cs"/>
      </a:defRPr>
    </a:lvl8pPr>
    <a:lvl9pPr marL="3657600" algn="l" defTabSz="914400" rtl="0" eaLnBrk="1" latinLnBrk="0" hangingPunct="1">
      <a:defRPr sz="15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60AB"/>
    <a:srgbClr val="4D4D4D"/>
    <a:srgbClr val="5F5F5F"/>
    <a:srgbClr val="777777"/>
    <a:srgbClr val="808080"/>
    <a:srgbClr val="FFFFFF"/>
    <a:srgbClr val="6C547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66" autoAdjust="0"/>
    <p:restoredTop sz="85908" autoAdjust="0"/>
  </p:normalViewPr>
  <p:slideViewPr>
    <p:cSldViewPr>
      <p:cViewPr>
        <p:scale>
          <a:sx n="80" d="100"/>
          <a:sy n="80" d="100"/>
        </p:scale>
        <p:origin x="-1301" y="-5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79" d="100"/>
          <a:sy n="79" d="100"/>
        </p:scale>
        <p:origin x="-4014" y="-96"/>
      </p:cViewPr>
      <p:guideLst>
        <p:guide orient="horz" pos="3119"/>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'Registry users 2013to14'!$A$37:$C$37</c:f>
              <c:strCache>
                <c:ptCount val="1"/>
                <c:pt idx="0">
                  <c:v>Number of NAMA approvers</c:v>
                </c:pt>
              </c:strCache>
            </c:strRef>
          </c:tx>
          <c:spPr>
            <a:pattFill prst="pct5">
              <a:fgClr>
                <a:schemeClr val="accent1"/>
              </a:fgClr>
              <a:bgClr>
                <a:schemeClr val="bg1"/>
              </a:bgClr>
            </a:pattFill>
            <a:ln>
              <a:solidFill>
                <a:schemeClr val="accent1"/>
              </a:solidFill>
            </a:ln>
          </c:spPr>
          <c:invertIfNegative val="0"/>
          <c:cat>
            <c:strRef>
              <c:f>'Registry users 2013to14'!$D$36:$F$36</c:f>
              <c:strCache>
                <c:ptCount val="3"/>
                <c:pt idx="0">
                  <c:v>Total registry users in 2013</c:v>
                </c:pt>
                <c:pt idx="1">
                  <c:v>Total registry users in 2014</c:v>
                </c:pt>
                <c:pt idx="2">
                  <c:v>Total registry users in 2015</c:v>
                </c:pt>
              </c:strCache>
            </c:strRef>
          </c:cat>
          <c:val>
            <c:numRef>
              <c:f>'Registry users 2013to14'!$D$37:$F$37</c:f>
              <c:numCache>
                <c:formatCode>General</c:formatCode>
                <c:ptCount val="3"/>
                <c:pt idx="0">
                  <c:v>69</c:v>
                </c:pt>
                <c:pt idx="1">
                  <c:v>77</c:v>
                </c:pt>
                <c:pt idx="2">
                  <c:v>95</c:v>
                </c:pt>
              </c:numCache>
            </c:numRef>
          </c:val>
        </c:ser>
        <c:ser>
          <c:idx val="1"/>
          <c:order val="1"/>
          <c:tx>
            <c:strRef>
              <c:f>'Registry users 2013to14'!$A$38:$C$38</c:f>
              <c:strCache>
                <c:ptCount val="1"/>
                <c:pt idx="0">
                  <c:v>Number of NAMA developers</c:v>
                </c:pt>
              </c:strCache>
            </c:strRef>
          </c:tx>
          <c:spPr>
            <a:pattFill prst="ltDnDiag">
              <a:fgClr>
                <a:schemeClr val="accent1"/>
              </a:fgClr>
              <a:bgClr>
                <a:schemeClr val="bg1"/>
              </a:bgClr>
            </a:pattFill>
            <a:ln>
              <a:solidFill>
                <a:schemeClr val="tx1"/>
              </a:solidFill>
            </a:ln>
          </c:spPr>
          <c:invertIfNegative val="0"/>
          <c:cat>
            <c:strRef>
              <c:f>'Registry users 2013to14'!$D$36:$F$36</c:f>
              <c:strCache>
                <c:ptCount val="3"/>
                <c:pt idx="0">
                  <c:v>Total registry users in 2013</c:v>
                </c:pt>
                <c:pt idx="1">
                  <c:v>Total registry users in 2014</c:v>
                </c:pt>
                <c:pt idx="2">
                  <c:v>Total registry users in 2015</c:v>
                </c:pt>
              </c:strCache>
            </c:strRef>
          </c:cat>
          <c:val>
            <c:numRef>
              <c:f>'Registry users 2013to14'!$D$38:$F$38</c:f>
              <c:numCache>
                <c:formatCode>General</c:formatCode>
                <c:ptCount val="3"/>
                <c:pt idx="1">
                  <c:v>8</c:v>
                </c:pt>
                <c:pt idx="2">
                  <c:v>8</c:v>
                </c:pt>
              </c:numCache>
            </c:numRef>
          </c:val>
        </c:ser>
        <c:ser>
          <c:idx val="2"/>
          <c:order val="2"/>
          <c:tx>
            <c:strRef>
              <c:f>'Registry users 2013to14'!$A$39:$C$39</c:f>
              <c:strCache>
                <c:ptCount val="1"/>
                <c:pt idx="0">
                  <c:v>Number of support editors</c:v>
                </c:pt>
              </c:strCache>
            </c:strRef>
          </c:tx>
          <c:spPr>
            <a:pattFill prst="pct50">
              <a:fgClr>
                <a:schemeClr val="accent1"/>
              </a:fgClr>
              <a:bgClr>
                <a:schemeClr val="bg1"/>
              </a:bgClr>
            </a:pattFill>
            <a:ln>
              <a:solidFill>
                <a:schemeClr val="accent1"/>
              </a:solidFill>
            </a:ln>
          </c:spPr>
          <c:invertIfNegative val="0"/>
          <c:cat>
            <c:strRef>
              <c:f>'Registry users 2013to14'!$D$36:$F$36</c:f>
              <c:strCache>
                <c:ptCount val="3"/>
                <c:pt idx="0">
                  <c:v>Total registry users in 2013</c:v>
                </c:pt>
                <c:pt idx="1">
                  <c:v>Total registry users in 2014</c:v>
                </c:pt>
                <c:pt idx="2">
                  <c:v>Total registry users in 2015</c:v>
                </c:pt>
              </c:strCache>
            </c:strRef>
          </c:cat>
          <c:val>
            <c:numRef>
              <c:f>'Registry users 2013to14'!$D$39:$F$39</c:f>
              <c:numCache>
                <c:formatCode>General</c:formatCode>
                <c:ptCount val="3"/>
                <c:pt idx="0">
                  <c:v>18</c:v>
                </c:pt>
                <c:pt idx="1">
                  <c:v>25</c:v>
                </c:pt>
                <c:pt idx="2">
                  <c:v>26</c:v>
                </c:pt>
              </c:numCache>
            </c:numRef>
          </c:val>
        </c:ser>
        <c:dLbls>
          <c:showLegendKey val="0"/>
          <c:showVal val="1"/>
          <c:showCatName val="0"/>
          <c:showSerName val="0"/>
          <c:showPercent val="0"/>
          <c:showBubbleSize val="0"/>
        </c:dLbls>
        <c:gapWidth val="75"/>
        <c:overlap val="100"/>
        <c:axId val="158826496"/>
        <c:axId val="158828032"/>
      </c:barChart>
      <c:catAx>
        <c:axId val="158826496"/>
        <c:scaling>
          <c:orientation val="minMax"/>
        </c:scaling>
        <c:delete val="0"/>
        <c:axPos val="b"/>
        <c:majorTickMark val="none"/>
        <c:minorTickMark val="none"/>
        <c:tickLblPos val="nextTo"/>
        <c:crossAx val="158828032"/>
        <c:crosses val="autoZero"/>
        <c:auto val="1"/>
        <c:lblAlgn val="ctr"/>
        <c:lblOffset val="100"/>
        <c:noMultiLvlLbl val="0"/>
      </c:catAx>
      <c:valAx>
        <c:axId val="158828032"/>
        <c:scaling>
          <c:orientation val="minMax"/>
        </c:scaling>
        <c:delete val="0"/>
        <c:axPos val="l"/>
        <c:title>
          <c:tx>
            <c:rich>
              <a:bodyPr rot="-5400000" vert="horz"/>
              <a:lstStyle/>
              <a:p>
                <a:pPr>
                  <a:defRPr/>
                </a:pPr>
                <a:r>
                  <a:rPr lang="en-US"/>
                  <a:t>Number of registry users</a:t>
                </a:r>
              </a:p>
            </c:rich>
          </c:tx>
          <c:overlay val="0"/>
        </c:title>
        <c:numFmt formatCode="General" sourceLinked="1"/>
        <c:majorTickMark val="none"/>
        <c:minorTickMark val="none"/>
        <c:tickLblPos val="nextTo"/>
        <c:crossAx val="158826496"/>
        <c:crosses val="autoZero"/>
        <c:crossBetween val="between"/>
      </c:valAx>
    </c:plotArea>
    <c:legend>
      <c:legendPos val="b"/>
      <c:overlay val="0"/>
    </c:legend>
    <c:plotVisOnly val="1"/>
    <c:dispBlanksAs val="gap"/>
    <c:showDLblsOverMax val="0"/>
  </c:chart>
  <c:txPr>
    <a:bodyPr/>
    <a:lstStyle/>
    <a:p>
      <a:pPr>
        <a:defRPr>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'NAMA entries 2013_2015'!$A$5</c:f>
              <c:strCache>
                <c:ptCount val="1"/>
                <c:pt idx="0">
                  <c:v>NAMAs for recognition</c:v>
                </c:pt>
              </c:strCache>
            </c:strRef>
          </c:tx>
          <c:spPr>
            <a:pattFill prst="ltDnDiag">
              <a:fgClr>
                <a:schemeClr val="tx1"/>
              </a:fgClr>
              <a:bgClr>
                <a:schemeClr val="bg1"/>
              </a:bgClr>
            </a:pattFill>
            <a:ln>
              <a:solidFill>
                <a:schemeClr val="tx1"/>
              </a:solidFill>
            </a:ln>
          </c:spPr>
          <c:invertIfNegative val="0"/>
          <c:cat>
            <c:numRef>
              <c:f>'NAMA entries 2013_2015'!$B$4:$D$4</c:f>
              <c:numCache>
                <c:formatCode>General</c:formatCode>
                <c:ptCount val="3"/>
                <c:pt idx="0">
                  <c:v>2013</c:v>
                </c:pt>
                <c:pt idx="1">
                  <c:v>2014</c:v>
                </c:pt>
                <c:pt idx="2">
                  <c:v>2015</c:v>
                </c:pt>
              </c:numCache>
            </c:numRef>
          </c:cat>
          <c:val>
            <c:numRef>
              <c:f>'NAMA entries 2013_2015'!$B$5:$D$5</c:f>
              <c:numCache>
                <c:formatCode>General</c:formatCode>
                <c:ptCount val="3"/>
                <c:pt idx="0">
                  <c:v>4</c:v>
                </c:pt>
                <c:pt idx="1">
                  <c:v>4</c:v>
                </c:pt>
                <c:pt idx="2">
                  <c:v>7</c:v>
                </c:pt>
              </c:numCache>
            </c:numRef>
          </c:val>
        </c:ser>
        <c:ser>
          <c:idx val="1"/>
          <c:order val="1"/>
          <c:tx>
            <c:strRef>
              <c:f>'NAMA entries 2013_2015'!$A$6</c:f>
              <c:strCache>
                <c:ptCount val="1"/>
                <c:pt idx="0">
                  <c:v>NAMAs seeking support for implementation</c:v>
                </c:pt>
              </c:strCache>
            </c:strRef>
          </c:tx>
          <c:spPr>
            <a:pattFill prst="pct50">
              <a:fgClr>
                <a:schemeClr val="tx1"/>
              </a:fgClr>
              <a:bgClr>
                <a:schemeClr val="bg1"/>
              </a:bgClr>
            </a:pattFill>
            <a:ln>
              <a:solidFill>
                <a:schemeClr val="tx1"/>
              </a:solidFill>
            </a:ln>
          </c:spPr>
          <c:invertIfNegative val="0"/>
          <c:cat>
            <c:numRef>
              <c:f>'NAMA entries 2013_2015'!$B$4:$D$4</c:f>
              <c:numCache>
                <c:formatCode>General</c:formatCode>
                <c:ptCount val="3"/>
                <c:pt idx="0">
                  <c:v>2013</c:v>
                </c:pt>
                <c:pt idx="1">
                  <c:v>2014</c:v>
                </c:pt>
                <c:pt idx="2">
                  <c:v>2015</c:v>
                </c:pt>
              </c:numCache>
            </c:numRef>
          </c:cat>
          <c:val>
            <c:numRef>
              <c:f>'NAMA entries 2013_2015'!$B$6:$D$6</c:f>
              <c:numCache>
                <c:formatCode>General</c:formatCode>
                <c:ptCount val="3"/>
                <c:pt idx="0">
                  <c:v>24</c:v>
                </c:pt>
                <c:pt idx="1">
                  <c:v>33</c:v>
                </c:pt>
                <c:pt idx="2">
                  <c:v>50</c:v>
                </c:pt>
              </c:numCache>
            </c:numRef>
          </c:val>
        </c:ser>
        <c:ser>
          <c:idx val="2"/>
          <c:order val="2"/>
          <c:tx>
            <c:strRef>
              <c:f>'NAMA entries 2013_2015'!$A$7</c:f>
              <c:strCache>
                <c:ptCount val="1"/>
                <c:pt idx="0">
                  <c:v>NAMAs seeking support for preparation</c:v>
                </c:pt>
              </c:strCache>
            </c:strRef>
          </c:tx>
          <c:spPr>
            <a:pattFill prst="pct5">
              <a:fgClr>
                <a:schemeClr val="accent1"/>
              </a:fgClr>
              <a:bgClr>
                <a:schemeClr val="bg1"/>
              </a:bgClr>
            </a:pattFill>
            <a:ln>
              <a:solidFill>
                <a:schemeClr val="tx1"/>
              </a:solidFill>
            </a:ln>
          </c:spPr>
          <c:invertIfNegative val="0"/>
          <c:cat>
            <c:numRef>
              <c:f>'NAMA entries 2013_2015'!$B$4:$D$4</c:f>
              <c:numCache>
                <c:formatCode>General</c:formatCode>
                <c:ptCount val="3"/>
                <c:pt idx="0">
                  <c:v>2013</c:v>
                </c:pt>
                <c:pt idx="1">
                  <c:v>2014</c:v>
                </c:pt>
                <c:pt idx="2">
                  <c:v>2015</c:v>
                </c:pt>
              </c:numCache>
            </c:numRef>
          </c:cat>
          <c:val>
            <c:numRef>
              <c:f>'NAMA entries 2013_2015'!$B$7:$D$7</c:f>
              <c:numCache>
                <c:formatCode>General</c:formatCode>
                <c:ptCount val="3"/>
                <c:pt idx="0">
                  <c:v>12</c:v>
                </c:pt>
                <c:pt idx="1">
                  <c:v>14</c:v>
                </c:pt>
                <c:pt idx="2">
                  <c:v>41</c:v>
                </c:pt>
              </c:numCache>
            </c:numRef>
          </c:val>
        </c:ser>
        <c:dLbls>
          <c:showLegendKey val="0"/>
          <c:showVal val="1"/>
          <c:showCatName val="0"/>
          <c:showSerName val="0"/>
          <c:showPercent val="0"/>
          <c:showBubbleSize val="0"/>
        </c:dLbls>
        <c:gapWidth val="75"/>
        <c:overlap val="100"/>
        <c:axId val="158950144"/>
        <c:axId val="158951680"/>
      </c:barChart>
      <c:catAx>
        <c:axId val="158950144"/>
        <c:scaling>
          <c:orientation val="minMax"/>
        </c:scaling>
        <c:delete val="0"/>
        <c:axPos val="b"/>
        <c:numFmt formatCode="General" sourceLinked="1"/>
        <c:majorTickMark val="none"/>
        <c:minorTickMark val="none"/>
        <c:tickLblPos val="nextTo"/>
        <c:crossAx val="158951680"/>
        <c:crosses val="autoZero"/>
        <c:auto val="1"/>
        <c:lblAlgn val="ctr"/>
        <c:lblOffset val="100"/>
        <c:noMultiLvlLbl val="0"/>
      </c:catAx>
      <c:valAx>
        <c:axId val="158951680"/>
        <c:scaling>
          <c:orientation val="minMax"/>
        </c:scaling>
        <c:delete val="0"/>
        <c:axPos val="l"/>
        <c:title>
          <c:tx>
            <c:rich>
              <a:bodyPr rot="-5400000" vert="horz"/>
              <a:lstStyle/>
              <a:p>
                <a:pPr>
                  <a:defRPr/>
                </a:pPr>
                <a:r>
                  <a:rPr lang="en-US"/>
                  <a:t>Recorded  NAMAs</a:t>
                </a:r>
              </a:p>
            </c:rich>
          </c:tx>
          <c:overlay val="0"/>
        </c:title>
        <c:numFmt formatCode="General" sourceLinked="1"/>
        <c:majorTickMark val="none"/>
        <c:minorTickMark val="none"/>
        <c:tickLblPos val="nextTo"/>
        <c:crossAx val="158950144"/>
        <c:crosses val="autoZero"/>
        <c:crossBetween val="between"/>
      </c:valAx>
    </c:plotArea>
    <c:legend>
      <c:legendPos val="b"/>
      <c:overlay val="0"/>
    </c:legend>
    <c:plotVisOnly val="1"/>
    <c:dispBlanksAs val="gap"/>
    <c:showDLblsOverMax val="0"/>
  </c:chart>
  <c:txPr>
    <a:bodyPr/>
    <a:lstStyle/>
    <a:p>
      <a:pPr>
        <a:defRPr>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'NAI with access rights'!$A$21</c:f>
              <c:strCache>
                <c:ptCount val="1"/>
                <c:pt idx="0">
                  <c:v>Number of NAI Parties with access rights</c:v>
                </c:pt>
              </c:strCache>
            </c:strRef>
          </c:tx>
          <c:spPr>
            <a:pattFill prst="pct5">
              <a:fgClr>
                <a:schemeClr val="accent1"/>
              </a:fgClr>
              <a:bgClr>
                <a:schemeClr val="bg1"/>
              </a:bgClr>
            </a:pattFill>
            <a:ln>
              <a:solidFill>
                <a:schemeClr val="tx1"/>
              </a:solidFill>
            </a:ln>
          </c:spPr>
          <c:invertIfNegative val="0"/>
          <c:cat>
            <c:strRef>
              <c:f>'NAI with access rights'!$B$19:$I$20</c:f>
              <c:strCache>
                <c:ptCount val="8"/>
                <c:pt idx="0">
                  <c:v>African States</c:v>
                </c:pt>
                <c:pt idx="1">
                  <c:v>Asia-Pacific States</c:v>
                </c:pt>
                <c:pt idx="2">
                  <c:v>Eastern European States</c:v>
                </c:pt>
                <c:pt idx="3">
                  <c:v>Latin American and Caribbean States</c:v>
                </c:pt>
                <c:pt idx="4">
                  <c:v>Total number of NAI Parties</c:v>
                </c:pt>
                <c:pt idx="6">
                  <c:v>Total number of SIDS</c:v>
                </c:pt>
                <c:pt idx="7">
                  <c:v>Total number of LDCs</c:v>
                </c:pt>
              </c:strCache>
            </c:strRef>
          </c:cat>
          <c:val>
            <c:numRef>
              <c:f>'NAI with access rights'!$B$21:$I$21</c:f>
              <c:numCache>
                <c:formatCode>General</c:formatCode>
                <c:ptCount val="8"/>
                <c:pt idx="0">
                  <c:v>39</c:v>
                </c:pt>
                <c:pt idx="1">
                  <c:v>28</c:v>
                </c:pt>
                <c:pt idx="2">
                  <c:v>7</c:v>
                </c:pt>
                <c:pt idx="3">
                  <c:v>21</c:v>
                </c:pt>
                <c:pt idx="4">
                  <c:v>95</c:v>
                </c:pt>
                <c:pt idx="6">
                  <c:v>17</c:v>
                </c:pt>
                <c:pt idx="7">
                  <c:v>29</c:v>
                </c:pt>
              </c:numCache>
            </c:numRef>
          </c:val>
        </c:ser>
        <c:ser>
          <c:idx val="1"/>
          <c:order val="1"/>
          <c:tx>
            <c:strRef>
              <c:f>'NAI with access rights'!$A$22</c:f>
              <c:strCache>
                <c:ptCount val="1"/>
                <c:pt idx="0">
                  <c:v>Number of NAI Parties without access rights </c:v>
                </c:pt>
              </c:strCache>
            </c:strRef>
          </c:tx>
          <c:spPr>
            <a:pattFill prst="pct50">
              <a:fgClr>
                <a:schemeClr val="accent1"/>
              </a:fgClr>
              <a:bgClr>
                <a:schemeClr val="bg1"/>
              </a:bgClr>
            </a:pattFill>
            <a:ln>
              <a:solidFill>
                <a:schemeClr val="tx1"/>
              </a:solidFill>
            </a:ln>
          </c:spPr>
          <c:invertIfNegative val="0"/>
          <c:cat>
            <c:strRef>
              <c:f>'NAI with access rights'!$B$19:$I$20</c:f>
              <c:strCache>
                <c:ptCount val="8"/>
                <c:pt idx="0">
                  <c:v>African States</c:v>
                </c:pt>
                <c:pt idx="1">
                  <c:v>Asia-Pacific States</c:v>
                </c:pt>
                <c:pt idx="2">
                  <c:v>Eastern European States</c:v>
                </c:pt>
                <c:pt idx="3">
                  <c:v>Latin American and Caribbean States</c:v>
                </c:pt>
                <c:pt idx="4">
                  <c:v>Total number of NAI Parties</c:v>
                </c:pt>
                <c:pt idx="6">
                  <c:v>Total number of SIDS</c:v>
                </c:pt>
                <c:pt idx="7">
                  <c:v>Total number of LDCs</c:v>
                </c:pt>
              </c:strCache>
            </c:strRef>
          </c:cat>
          <c:val>
            <c:numRef>
              <c:f>'NAI with access rights'!$B$22:$I$22</c:f>
              <c:numCache>
                <c:formatCode>General</c:formatCode>
                <c:ptCount val="8"/>
                <c:pt idx="0">
                  <c:v>14</c:v>
                </c:pt>
                <c:pt idx="1">
                  <c:v>27</c:v>
                </c:pt>
                <c:pt idx="2">
                  <c:v>2</c:v>
                </c:pt>
                <c:pt idx="3">
                  <c:v>12</c:v>
                </c:pt>
                <c:pt idx="4">
                  <c:v>55</c:v>
                </c:pt>
                <c:pt idx="6">
                  <c:v>23</c:v>
                </c:pt>
                <c:pt idx="7">
                  <c:v>19</c:v>
                </c:pt>
              </c:numCache>
            </c:numRef>
          </c:val>
        </c:ser>
        <c:dLbls>
          <c:showLegendKey val="0"/>
          <c:showVal val="1"/>
          <c:showCatName val="0"/>
          <c:showSerName val="0"/>
          <c:showPercent val="0"/>
          <c:showBubbleSize val="0"/>
        </c:dLbls>
        <c:gapWidth val="75"/>
        <c:overlap val="100"/>
        <c:axId val="159781248"/>
        <c:axId val="159782784"/>
      </c:barChart>
      <c:catAx>
        <c:axId val="159781248"/>
        <c:scaling>
          <c:orientation val="minMax"/>
        </c:scaling>
        <c:delete val="0"/>
        <c:axPos val="b"/>
        <c:majorTickMark val="none"/>
        <c:minorTickMark val="none"/>
        <c:tickLblPos val="nextTo"/>
        <c:crossAx val="159782784"/>
        <c:crosses val="autoZero"/>
        <c:auto val="1"/>
        <c:lblAlgn val="ctr"/>
        <c:lblOffset val="100"/>
        <c:noMultiLvlLbl val="0"/>
      </c:catAx>
      <c:valAx>
        <c:axId val="159782784"/>
        <c:scaling>
          <c:orientation val="minMax"/>
        </c:scaling>
        <c:delete val="0"/>
        <c:axPos val="l"/>
        <c:title>
          <c:tx>
            <c:rich>
              <a:bodyPr rot="-5400000" vert="horz"/>
              <a:lstStyle/>
              <a:p>
                <a:pPr>
                  <a:defRPr/>
                </a:pPr>
                <a:r>
                  <a:rPr lang="en-US"/>
                  <a:t>Per cent</a:t>
                </a:r>
                <a:r>
                  <a:rPr lang="en-US" baseline="0"/>
                  <a:t> and number of NAI parties </a:t>
                </a:r>
                <a:endParaRPr lang="en-US"/>
              </a:p>
            </c:rich>
          </c:tx>
          <c:overlay val="0"/>
        </c:title>
        <c:numFmt formatCode="0%" sourceLinked="1"/>
        <c:majorTickMark val="none"/>
        <c:minorTickMark val="none"/>
        <c:tickLblPos val="nextTo"/>
        <c:crossAx val="159781248"/>
        <c:crosses val="autoZero"/>
        <c:crossBetween val="between"/>
      </c:valAx>
    </c:plotArea>
    <c:legend>
      <c:legendPos val="b"/>
      <c:overlay val="0"/>
    </c:legend>
    <c:plotVisOnly val="1"/>
    <c:dispBlanksAs val="gap"/>
    <c:showDLblsOverMax val="0"/>
  </c:chart>
  <c:txPr>
    <a:bodyPr/>
    <a:lstStyle/>
    <a:p>
      <a:pPr>
        <a:defRPr>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6111111111111"/>
          <c:y val="2.3148148148148147E-3"/>
          <c:w val="0.46388888888888891"/>
          <c:h val="0.77314814814814814"/>
        </c:manualLayout>
      </c:layout>
      <c:pieChart>
        <c:varyColors val="1"/>
        <c:ser>
          <c:idx val="0"/>
          <c:order val="0"/>
          <c:spPr>
            <a:ln>
              <a:solidFill>
                <a:schemeClr val="tx1"/>
              </a:solidFill>
            </a:ln>
          </c:spPr>
          <c:dLbls>
            <c:showLegendKey val="0"/>
            <c:showVal val="0"/>
            <c:showCatName val="1"/>
            <c:showSerName val="0"/>
            <c:showPercent val="1"/>
            <c:showBubbleSize val="0"/>
            <c:showLeaderLines val="1"/>
          </c:dLbls>
          <c:cat>
            <c:strRef>
              <c:f>'Registered Entries'!$A$13:$A$15</c:f>
              <c:strCache>
                <c:ptCount val="3"/>
                <c:pt idx="0">
                  <c:v>NAMAs for recognition</c:v>
                </c:pt>
                <c:pt idx="1">
                  <c:v>NAMAs seeking support for implementation</c:v>
                </c:pt>
                <c:pt idx="2">
                  <c:v>NAMAs seeking support for preparation</c:v>
                </c:pt>
              </c:strCache>
            </c:strRef>
          </c:cat>
          <c:val>
            <c:numRef>
              <c:f>'Registered Entries'!$B$13:$B$15</c:f>
              <c:numCache>
                <c:formatCode>General</c:formatCode>
                <c:ptCount val="3"/>
                <c:pt idx="0">
                  <c:v>7</c:v>
                </c:pt>
                <c:pt idx="1">
                  <c:v>50</c:v>
                </c:pt>
                <c:pt idx="2">
                  <c:v>41</c:v>
                </c:pt>
              </c:numCache>
            </c:numRef>
          </c:val>
        </c:ser>
        <c:dLbls>
          <c:showLegendKey val="0"/>
          <c:showVal val="0"/>
          <c:showCatName val="1"/>
          <c:showSerName val="0"/>
          <c:showPercent val="1"/>
          <c:showBubbleSize val="0"/>
          <c:showLeaderLines val="1"/>
        </c:dLbls>
        <c:firstSliceAng val="0"/>
      </c:pieChart>
      <c:spPr>
        <a:noFill/>
      </c:spPr>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370053601399525E-2"/>
          <c:y val="6.0726495317810783E-2"/>
          <c:w val="0.89542910984869872"/>
          <c:h val="0.76970148549901418"/>
        </c:manualLayout>
      </c:layout>
      <c:barChart>
        <c:barDir val="col"/>
        <c:grouping val="stacked"/>
        <c:varyColors val="0"/>
        <c:ser>
          <c:idx val="0"/>
          <c:order val="0"/>
          <c:tx>
            <c:strRef>
              <c:f>'Registered NAMA by Region'!$A$2</c:f>
              <c:strCache>
                <c:ptCount val="1"/>
                <c:pt idx="0">
                  <c:v>NAMAs seeking support for implementation</c:v>
                </c:pt>
              </c:strCache>
            </c:strRef>
          </c:tx>
          <c:spPr>
            <a:pattFill prst="pct50">
              <a:fgClr>
                <a:schemeClr val="tx1"/>
              </a:fgClr>
              <a:bgClr>
                <a:schemeClr val="bg1"/>
              </a:bgClr>
            </a:pattFill>
            <a:ln>
              <a:solidFill>
                <a:schemeClr val="tx1"/>
              </a:solidFill>
            </a:ln>
          </c:spPr>
          <c:invertIfNegative val="0"/>
          <c:cat>
            <c:strRef>
              <c:f>'Registered NAMA by Region'!$B$1:$H$1</c:f>
              <c:strCache>
                <c:ptCount val="7"/>
                <c:pt idx="0">
                  <c:v>African States</c:v>
                </c:pt>
                <c:pt idx="1">
                  <c:v>Asia-Pacific States</c:v>
                </c:pt>
                <c:pt idx="2">
                  <c:v>Eastern European States</c:v>
                </c:pt>
                <c:pt idx="3">
                  <c:v>Latin American and Caribbean States</c:v>
                </c:pt>
                <c:pt idx="4">
                  <c:v>Total number of NAI Parties</c:v>
                </c:pt>
                <c:pt idx="5">
                  <c:v>Total number of SIDS</c:v>
                </c:pt>
                <c:pt idx="6">
                  <c:v>Total number of LDCs</c:v>
                </c:pt>
              </c:strCache>
            </c:strRef>
          </c:cat>
          <c:val>
            <c:numRef>
              <c:f>'Registered NAMA by Region'!$B$2:$H$2</c:f>
              <c:numCache>
                <c:formatCode>General</c:formatCode>
                <c:ptCount val="7"/>
                <c:pt idx="0">
                  <c:v>4</c:v>
                </c:pt>
                <c:pt idx="1">
                  <c:v>13</c:v>
                </c:pt>
                <c:pt idx="2">
                  <c:v>14</c:v>
                </c:pt>
                <c:pt idx="3">
                  <c:v>19</c:v>
                </c:pt>
                <c:pt idx="4">
                  <c:v>50</c:v>
                </c:pt>
                <c:pt idx="5">
                  <c:v>1</c:v>
                </c:pt>
                <c:pt idx="6">
                  <c:v>10</c:v>
                </c:pt>
              </c:numCache>
            </c:numRef>
          </c:val>
        </c:ser>
        <c:ser>
          <c:idx val="1"/>
          <c:order val="1"/>
          <c:tx>
            <c:strRef>
              <c:f>'Registered NAMA by Region'!$A$3</c:f>
              <c:strCache>
                <c:ptCount val="1"/>
                <c:pt idx="0">
                  <c:v>NAMAs seeking support for preparation</c:v>
                </c:pt>
              </c:strCache>
            </c:strRef>
          </c:tx>
          <c:spPr>
            <a:pattFill prst="pct5">
              <a:fgClr>
                <a:schemeClr val="tx1"/>
              </a:fgClr>
              <a:bgClr>
                <a:schemeClr val="bg1"/>
              </a:bgClr>
            </a:pattFill>
            <a:ln>
              <a:solidFill>
                <a:schemeClr val="tx1"/>
              </a:solidFill>
            </a:ln>
          </c:spPr>
          <c:invertIfNegative val="0"/>
          <c:cat>
            <c:strRef>
              <c:f>'Registered NAMA by Region'!$B$1:$H$1</c:f>
              <c:strCache>
                <c:ptCount val="7"/>
                <c:pt idx="0">
                  <c:v>African States</c:v>
                </c:pt>
                <c:pt idx="1">
                  <c:v>Asia-Pacific States</c:v>
                </c:pt>
                <c:pt idx="2">
                  <c:v>Eastern European States</c:v>
                </c:pt>
                <c:pt idx="3">
                  <c:v>Latin American and Caribbean States</c:v>
                </c:pt>
                <c:pt idx="4">
                  <c:v>Total number of NAI Parties</c:v>
                </c:pt>
                <c:pt idx="5">
                  <c:v>Total number of SIDS</c:v>
                </c:pt>
                <c:pt idx="6">
                  <c:v>Total number of LDCs</c:v>
                </c:pt>
              </c:strCache>
            </c:strRef>
          </c:cat>
          <c:val>
            <c:numRef>
              <c:f>'Registered NAMA by Region'!$B$3:$H$3</c:f>
              <c:numCache>
                <c:formatCode>General</c:formatCode>
                <c:ptCount val="7"/>
                <c:pt idx="0">
                  <c:v>11</c:v>
                </c:pt>
                <c:pt idx="1">
                  <c:v>16</c:v>
                </c:pt>
                <c:pt idx="2">
                  <c:v>1</c:v>
                </c:pt>
                <c:pt idx="3">
                  <c:v>13</c:v>
                </c:pt>
                <c:pt idx="4">
                  <c:v>41</c:v>
                </c:pt>
                <c:pt idx="5">
                  <c:v>6</c:v>
                </c:pt>
                <c:pt idx="6">
                  <c:v>2</c:v>
                </c:pt>
              </c:numCache>
            </c:numRef>
          </c:val>
        </c:ser>
        <c:ser>
          <c:idx val="2"/>
          <c:order val="2"/>
          <c:tx>
            <c:strRef>
              <c:f>'Registered NAMA by Region'!$A$4</c:f>
              <c:strCache>
                <c:ptCount val="1"/>
                <c:pt idx="0">
                  <c:v>NAMAs for recognition</c:v>
                </c:pt>
              </c:strCache>
            </c:strRef>
          </c:tx>
          <c:spPr>
            <a:pattFill prst="ltDnDiag">
              <a:fgClr>
                <a:schemeClr val="tx1"/>
              </a:fgClr>
              <a:bgClr>
                <a:schemeClr val="bg1"/>
              </a:bgClr>
            </a:pattFill>
            <a:ln>
              <a:solidFill>
                <a:schemeClr val="tx1"/>
              </a:solidFill>
            </a:ln>
          </c:spPr>
          <c:invertIfNegative val="0"/>
          <c:cat>
            <c:strRef>
              <c:f>'Registered NAMA by Region'!$B$1:$H$1</c:f>
              <c:strCache>
                <c:ptCount val="7"/>
                <c:pt idx="0">
                  <c:v>African States</c:v>
                </c:pt>
                <c:pt idx="1">
                  <c:v>Asia-Pacific States</c:v>
                </c:pt>
                <c:pt idx="2">
                  <c:v>Eastern European States</c:v>
                </c:pt>
                <c:pt idx="3">
                  <c:v>Latin American and Caribbean States</c:v>
                </c:pt>
                <c:pt idx="4">
                  <c:v>Total number of NAI Parties</c:v>
                </c:pt>
                <c:pt idx="5">
                  <c:v>Total number of SIDS</c:v>
                </c:pt>
                <c:pt idx="6">
                  <c:v>Total number of LDCs</c:v>
                </c:pt>
              </c:strCache>
            </c:strRef>
          </c:cat>
          <c:val>
            <c:numRef>
              <c:f>'Registered NAMA by Region'!$B$4:$H$4</c:f>
              <c:numCache>
                <c:formatCode>General</c:formatCode>
                <c:ptCount val="7"/>
                <c:pt idx="0">
                  <c:v>1</c:v>
                </c:pt>
                <c:pt idx="2">
                  <c:v>1</c:v>
                </c:pt>
                <c:pt idx="3">
                  <c:v>5</c:v>
                </c:pt>
                <c:pt idx="4">
                  <c:v>7</c:v>
                </c:pt>
                <c:pt idx="6">
                  <c:v>1</c:v>
                </c:pt>
              </c:numCache>
            </c:numRef>
          </c:val>
        </c:ser>
        <c:dLbls>
          <c:showLegendKey val="0"/>
          <c:showVal val="1"/>
          <c:showCatName val="0"/>
          <c:showSerName val="0"/>
          <c:showPercent val="0"/>
          <c:showBubbleSize val="0"/>
        </c:dLbls>
        <c:gapWidth val="75"/>
        <c:overlap val="100"/>
        <c:axId val="159925376"/>
        <c:axId val="159926912"/>
      </c:barChart>
      <c:catAx>
        <c:axId val="159925376"/>
        <c:scaling>
          <c:orientation val="minMax"/>
        </c:scaling>
        <c:delete val="0"/>
        <c:axPos val="b"/>
        <c:majorTickMark val="none"/>
        <c:minorTickMark val="none"/>
        <c:tickLblPos val="nextTo"/>
        <c:crossAx val="159926912"/>
        <c:crosses val="autoZero"/>
        <c:auto val="1"/>
        <c:lblAlgn val="ctr"/>
        <c:lblOffset val="100"/>
        <c:noMultiLvlLbl val="0"/>
      </c:catAx>
      <c:valAx>
        <c:axId val="159926912"/>
        <c:scaling>
          <c:orientation val="minMax"/>
        </c:scaling>
        <c:delete val="0"/>
        <c:axPos val="l"/>
        <c:title>
          <c:tx>
            <c:rich>
              <a:bodyPr rot="-5400000" vert="horz"/>
              <a:lstStyle/>
              <a:p>
                <a:pPr>
                  <a:defRPr/>
                </a:pPr>
                <a:r>
                  <a:rPr lang="en-US"/>
                  <a:t>Number of recorded NAMAs</a:t>
                </a:r>
              </a:p>
            </c:rich>
          </c:tx>
          <c:overlay val="0"/>
        </c:title>
        <c:numFmt formatCode="General" sourceLinked="1"/>
        <c:majorTickMark val="none"/>
        <c:minorTickMark val="none"/>
        <c:tickLblPos val="nextTo"/>
        <c:crossAx val="159925376"/>
        <c:crosses val="autoZero"/>
        <c:crossBetween val="between"/>
      </c:valAx>
    </c:plotArea>
    <c:legend>
      <c:legendPos val="b"/>
      <c:overlay val="0"/>
    </c:legend>
    <c:plotVisOnly val="1"/>
    <c:dispBlanksAs val="gap"/>
    <c:showDLblsOverMax val="0"/>
  </c:chart>
  <c:txPr>
    <a:bodyPr/>
    <a:lstStyle/>
    <a:p>
      <a:pPr>
        <a:defRPr sz="10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'NAMAs by Sector'!$A$13</c:f>
              <c:strCache>
                <c:ptCount val="1"/>
                <c:pt idx="0">
                  <c:v>NAMAs seeking support for implementation</c:v>
                </c:pt>
              </c:strCache>
            </c:strRef>
          </c:tx>
          <c:spPr>
            <a:pattFill prst="pct50">
              <a:fgClr>
                <a:schemeClr val="tx1"/>
              </a:fgClr>
              <a:bgClr>
                <a:schemeClr val="bg1"/>
              </a:bgClr>
            </a:pattFill>
            <a:ln>
              <a:solidFill>
                <a:schemeClr val="tx1"/>
              </a:solidFill>
            </a:ln>
          </c:spPr>
          <c:invertIfNegative val="0"/>
          <c:cat>
            <c:strRef>
              <c:f>'NAMAs by Sector'!$B$12:$I$12</c:f>
              <c:strCache>
                <c:ptCount val="8"/>
                <c:pt idx="0">
                  <c:v>Energy supply</c:v>
                </c:pt>
                <c:pt idx="1">
                  <c:v>Residential and commercial buildings</c:v>
                </c:pt>
                <c:pt idx="2">
                  <c:v>Agriculture</c:v>
                </c:pt>
                <c:pt idx="3">
                  <c:v>Waste management</c:v>
                </c:pt>
                <c:pt idx="4">
                  <c:v>Transport and infrastructure</c:v>
                </c:pt>
                <c:pt idx="5">
                  <c:v>Industry</c:v>
                </c:pt>
                <c:pt idx="6">
                  <c:v>Forestry</c:v>
                </c:pt>
                <c:pt idx="7">
                  <c:v>Other</c:v>
                </c:pt>
              </c:strCache>
            </c:strRef>
          </c:cat>
          <c:val>
            <c:numRef>
              <c:f>'NAMAs by Sector'!$B$13:$I$13</c:f>
              <c:numCache>
                <c:formatCode>General</c:formatCode>
                <c:ptCount val="8"/>
                <c:pt idx="0">
                  <c:v>27</c:v>
                </c:pt>
                <c:pt idx="1">
                  <c:v>10</c:v>
                </c:pt>
                <c:pt idx="2">
                  <c:v>6</c:v>
                </c:pt>
                <c:pt idx="3">
                  <c:v>4</c:v>
                </c:pt>
                <c:pt idx="4">
                  <c:v>8</c:v>
                </c:pt>
                <c:pt idx="5">
                  <c:v>4</c:v>
                </c:pt>
                <c:pt idx="6">
                  <c:v>3</c:v>
                </c:pt>
                <c:pt idx="7">
                  <c:v>3</c:v>
                </c:pt>
              </c:numCache>
            </c:numRef>
          </c:val>
        </c:ser>
        <c:ser>
          <c:idx val="1"/>
          <c:order val="1"/>
          <c:tx>
            <c:strRef>
              <c:f>'NAMAs by Sector'!$A$14</c:f>
              <c:strCache>
                <c:ptCount val="1"/>
                <c:pt idx="0">
                  <c:v>NAMAs seeking support for preparation</c:v>
                </c:pt>
              </c:strCache>
            </c:strRef>
          </c:tx>
          <c:spPr>
            <a:pattFill prst="pct5">
              <a:fgClr>
                <a:schemeClr val="tx1"/>
              </a:fgClr>
              <a:bgClr>
                <a:schemeClr val="bg1"/>
              </a:bgClr>
            </a:pattFill>
            <a:ln>
              <a:solidFill>
                <a:schemeClr val="tx1"/>
              </a:solidFill>
            </a:ln>
          </c:spPr>
          <c:invertIfNegative val="0"/>
          <c:cat>
            <c:strRef>
              <c:f>'NAMAs by Sector'!$B$12:$I$12</c:f>
              <c:strCache>
                <c:ptCount val="8"/>
                <c:pt idx="0">
                  <c:v>Energy supply</c:v>
                </c:pt>
                <c:pt idx="1">
                  <c:v>Residential and commercial buildings</c:v>
                </c:pt>
                <c:pt idx="2">
                  <c:v>Agriculture</c:v>
                </c:pt>
                <c:pt idx="3">
                  <c:v>Waste management</c:v>
                </c:pt>
                <c:pt idx="4">
                  <c:v>Transport and infrastructure</c:v>
                </c:pt>
                <c:pt idx="5">
                  <c:v>Industry</c:v>
                </c:pt>
                <c:pt idx="6">
                  <c:v>Forestry</c:v>
                </c:pt>
                <c:pt idx="7">
                  <c:v>Other</c:v>
                </c:pt>
              </c:strCache>
            </c:strRef>
          </c:cat>
          <c:val>
            <c:numRef>
              <c:f>'NAMAs by Sector'!$B$14:$I$14</c:f>
              <c:numCache>
                <c:formatCode>General</c:formatCode>
                <c:ptCount val="8"/>
                <c:pt idx="0">
                  <c:v>19</c:v>
                </c:pt>
                <c:pt idx="1">
                  <c:v>9</c:v>
                </c:pt>
                <c:pt idx="2">
                  <c:v>2</c:v>
                </c:pt>
                <c:pt idx="3">
                  <c:v>9</c:v>
                </c:pt>
                <c:pt idx="4">
                  <c:v>8</c:v>
                </c:pt>
                <c:pt idx="5">
                  <c:v>3</c:v>
                </c:pt>
                <c:pt idx="6">
                  <c:v>2</c:v>
                </c:pt>
                <c:pt idx="7">
                  <c:v>2</c:v>
                </c:pt>
              </c:numCache>
            </c:numRef>
          </c:val>
        </c:ser>
        <c:ser>
          <c:idx val="2"/>
          <c:order val="2"/>
          <c:tx>
            <c:strRef>
              <c:f>'NAMAs by Sector'!$A$15</c:f>
              <c:strCache>
                <c:ptCount val="1"/>
                <c:pt idx="0">
                  <c:v>NAMAs for recognition</c:v>
                </c:pt>
              </c:strCache>
            </c:strRef>
          </c:tx>
          <c:spPr>
            <a:pattFill prst="ltDnDiag">
              <a:fgClr>
                <a:schemeClr val="tx1"/>
              </a:fgClr>
              <a:bgClr>
                <a:schemeClr val="bg1"/>
              </a:bgClr>
            </a:pattFill>
            <a:ln>
              <a:solidFill>
                <a:schemeClr val="tx1"/>
              </a:solidFill>
            </a:ln>
          </c:spPr>
          <c:invertIfNegative val="0"/>
          <c:cat>
            <c:strRef>
              <c:f>'NAMAs by Sector'!$B$12:$I$12</c:f>
              <c:strCache>
                <c:ptCount val="8"/>
                <c:pt idx="0">
                  <c:v>Energy supply</c:v>
                </c:pt>
                <c:pt idx="1">
                  <c:v>Residential and commercial buildings</c:v>
                </c:pt>
                <c:pt idx="2">
                  <c:v>Agriculture</c:v>
                </c:pt>
                <c:pt idx="3">
                  <c:v>Waste management</c:v>
                </c:pt>
                <c:pt idx="4">
                  <c:v>Transport and infrastructure</c:v>
                </c:pt>
                <c:pt idx="5">
                  <c:v>Industry</c:v>
                </c:pt>
                <c:pt idx="6">
                  <c:v>Forestry</c:v>
                </c:pt>
                <c:pt idx="7">
                  <c:v>Other</c:v>
                </c:pt>
              </c:strCache>
            </c:strRef>
          </c:cat>
          <c:val>
            <c:numRef>
              <c:f>'NAMAs by Sector'!$B$15:$I$15</c:f>
              <c:numCache>
                <c:formatCode>General</c:formatCode>
                <c:ptCount val="8"/>
                <c:pt idx="0">
                  <c:v>4</c:v>
                </c:pt>
                <c:pt idx="1">
                  <c:v>4</c:v>
                </c:pt>
                <c:pt idx="2">
                  <c:v>2</c:v>
                </c:pt>
                <c:pt idx="3">
                  <c:v>2</c:v>
                </c:pt>
                <c:pt idx="4">
                  <c:v>5</c:v>
                </c:pt>
                <c:pt idx="5">
                  <c:v>3</c:v>
                </c:pt>
                <c:pt idx="6">
                  <c:v>3</c:v>
                </c:pt>
                <c:pt idx="7">
                  <c:v>0</c:v>
                </c:pt>
              </c:numCache>
            </c:numRef>
          </c:val>
        </c:ser>
        <c:dLbls>
          <c:showLegendKey val="0"/>
          <c:showVal val="1"/>
          <c:showCatName val="0"/>
          <c:showSerName val="0"/>
          <c:showPercent val="0"/>
          <c:showBubbleSize val="0"/>
        </c:dLbls>
        <c:gapWidth val="75"/>
        <c:overlap val="100"/>
        <c:axId val="160242304"/>
        <c:axId val="160248192"/>
      </c:barChart>
      <c:catAx>
        <c:axId val="160242304"/>
        <c:scaling>
          <c:orientation val="minMax"/>
        </c:scaling>
        <c:delete val="0"/>
        <c:axPos val="b"/>
        <c:majorTickMark val="none"/>
        <c:minorTickMark val="none"/>
        <c:tickLblPos val="nextTo"/>
        <c:crossAx val="160248192"/>
        <c:crosses val="autoZero"/>
        <c:auto val="1"/>
        <c:lblAlgn val="ctr"/>
        <c:lblOffset val="100"/>
        <c:noMultiLvlLbl val="0"/>
      </c:catAx>
      <c:valAx>
        <c:axId val="160248192"/>
        <c:scaling>
          <c:orientation val="minMax"/>
        </c:scaling>
        <c:delete val="0"/>
        <c:axPos val="l"/>
        <c:title>
          <c:tx>
            <c:rich>
              <a:bodyPr rot="-5400000" vert="horz"/>
              <a:lstStyle/>
              <a:p>
                <a:pPr>
                  <a:defRPr/>
                </a:pPr>
                <a:r>
                  <a:rPr lang="en-US"/>
                  <a:t>Number</a:t>
                </a:r>
                <a:r>
                  <a:rPr lang="en-US" baseline="0"/>
                  <a:t> of recorded NAMA entries</a:t>
                </a:r>
                <a:endParaRPr lang="en-US"/>
              </a:p>
            </c:rich>
          </c:tx>
          <c:overlay val="0"/>
        </c:title>
        <c:numFmt formatCode="General" sourceLinked="1"/>
        <c:majorTickMark val="none"/>
        <c:minorTickMark val="none"/>
        <c:tickLblPos val="nextTo"/>
        <c:crossAx val="160242304"/>
        <c:crosses val="autoZero"/>
        <c:crossBetween val="between"/>
      </c:valAx>
    </c:plotArea>
    <c:legend>
      <c:legendPos val="b"/>
      <c:overlay val="0"/>
    </c:legend>
    <c:plotVisOnly val="1"/>
    <c:dispBlanksAs val="gap"/>
    <c:showDLblsOverMax val="0"/>
  </c:chart>
  <c:txPr>
    <a:bodyPr/>
    <a:lstStyle/>
    <a:p>
      <a:pPr>
        <a:defRPr>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'NAMA by Technology'!$A$3</c:f>
              <c:strCache>
                <c:ptCount val="1"/>
                <c:pt idx="0">
                  <c:v>NAMAs seeking support for implementation</c:v>
                </c:pt>
              </c:strCache>
            </c:strRef>
          </c:tx>
          <c:spPr>
            <a:pattFill prst="pct50">
              <a:fgClr>
                <a:schemeClr val="tx1"/>
              </a:fgClr>
              <a:bgClr>
                <a:schemeClr val="bg1"/>
              </a:bgClr>
            </a:pattFill>
            <a:ln>
              <a:solidFill>
                <a:schemeClr val="tx1"/>
              </a:solidFill>
            </a:ln>
          </c:spPr>
          <c:invertIfNegative val="0"/>
          <c:cat>
            <c:strRef>
              <c:f>'NAMA by Technology'!$B$2:$M$2</c:f>
              <c:strCache>
                <c:ptCount val="12"/>
                <c:pt idx="0">
                  <c:v>Bioenergy</c:v>
                </c:pt>
                <c:pt idx="1">
                  <c:v>Energy efficiency</c:v>
                </c:pt>
                <c:pt idx="2">
                  <c:v>Hydropower</c:v>
                </c:pt>
                <c:pt idx="3">
                  <c:v>Wind energy</c:v>
                </c:pt>
                <c:pt idx="4">
                  <c:v>Carbon capture and storage</c:v>
                </c:pt>
                <c:pt idx="5">
                  <c:v>Land fill gas collection</c:v>
                </c:pt>
                <c:pt idx="6">
                  <c:v>Cleaner fuels</c:v>
                </c:pt>
                <c:pt idx="7">
                  <c:v>Geothermal energy</c:v>
                </c:pt>
                <c:pt idx="8">
                  <c:v>Solar energy</c:v>
                </c:pt>
                <c:pt idx="9">
                  <c:v>Ocean energy</c:v>
                </c:pt>
                <c:pt idx="10">
                  <c:v>Low till/No till</c:v>
                </c:pt>
                <c:pt idx="11">
                  <c:v>Other</c:v>
                </c:pt>
              </c:strCache>
            </c:strRef>
          </c:cat>
          <c:val>
            <c:numRef>
              <c:f>'NAMA by Technology'!$B$3:$M$3</c:f>
              <c:numCache>
                <c:formatCode>General</c:formatCode>
                <c:ptCount val="12"/>
                <c:pt idx="0">
                  <c:v>9</c:v>
                </c:pt>
                <c:pt idx="1">
                  <c:v>26</c:v>
                </c:pt>
                <c:pt idx="2">
                  <c:v>6</c:v>
                </c:pt>
                <c:pt idx="3">
                  <c:v>8</c:v>
                </c:pt>
                <c:pt idx="4">
                  <c:v>1</c:v>
                </c:pt>
                <c:pt idx="6">
                  <c:v>6</c:v>
                </c:pt>
                <c:pt idx="7">
                  <c:v>3</c:v>
                </c:pt>
                <c:pt idx="8">
                  <c:v>9</c:v>
                </c:pt>
                <c:pt idx="9">
                  <c:v>1</c:v>
                </c:pt>
                <c:pt idx="11">
                  <c:v>11</c:v>
                </c:pt>
              </c:numCache>
            </c:numRef>
          </c:val>
        </c:ser>
        <c:ser>
          <c:idx val="1"/>
          <c:order val="1"/>
          <c:tx>
            <c:strRef>
              <c:f>'NAMA by Technology'!$A$4</c:f>
              <c:strCache>
                <c:ptCount val="1"/>
                <c:pt idx="0">
                  <c:v>NAMAs seeking support for preparation</c:v>
                </c:pt>
              </c:strCache>
            </c:strRef>
          </c:tx>
          <c:spPr>
            <a:pattFill prst="pct5">
              <a:fgClr>
                <a:schemeClr val="tx1"/>
              </a:fgClr>
              <a:bgClr>
                <a:schemeClr val="bg1"/>
              </a:bgClr>
            </a:pattFill>
            <a:ln>
              <a:solidFill>
                <a:schemeClr val="tx1"/>
              </a:solidFill>
            </a:ln>
          </c:spPr>
          <c:invertIfNegative val="0"/>
          <c:cat>
            <c:strRef>
              <c:f>'NAMA by Technology'!$B$2:$M$2</c:f>
              <c:strCache>
                <c:ptCount val="12"/>
                <c:pt idx="0">
                  <c:v>Bioenergy</c:v>
                </c:pt>
                <c:pt idx="1">
                  <c:v>Energy efficiency</c:v>
                </c:pt>
                <c:pt idx="2">
                  <c:v>Hydropower</c:v>
                </c:pt>
                <c:pt idx="3">
                  <c:v>Wind energy</c:v>
                </c:pt>
                <c:pt idx="4">
                  <c:v>Carbon capture and storage</c:v>
                </c:pt>
                <c:pt idx="5">
                  <c:v>Land fill gas collection</c:v>
                </c:pt>
                <c:pt idx="6">
                  <c:v>Cleaner fuels</c:v>
                </c:pt>
                <c:pt idx="7">
                  <c:v>Geothermal energy</c:v>
                </c:pt>
                <c:pt idx="8">
                  <c:v>Solar energy</c:v>
                </c:pt>
                <c:pt idx="9">
                  <c:v>Ocean energy</c:v>
                </c:pt>
                <c:pt idx="10">
                  <c:v>Low till/No till</c:v>
                </c:pt>
                <c:pt idx="11">
                  <c:v>Other</c:v>
                </c:pt>
              </c:strCache>
            </c:strRef>
          </c:cat>
          <c:val>
            <c:numRef>
              <c:f>'NAMA by Technology'!$B$4:$M$4</c:f>
              <c:numCache>
                <c:formatCode>General</c:formatCode>
                <c:ptCount val="12"/>
                <c:pt idx="0">
                  <c:v>4</c:v>
                </c:pt>
                <c:pt idx="1">
                  <c:v>15</c:v>
                </c:pt>
                <c:pt idx="2">
                  <c:v>2</c:v>
                </c:pt>
                <c:pt idx="3">
                  <c:v>5</c:v>
                </c:pt>
                <c:pt idx="4">
                  <c:v>3</c:v>
                </c:pt>
                <c:pt idx="5">
                  <c:v>1</c:v>
                </c:pt>
                <c:pt idx="6">
                  <c:v>6</c:v>
                </c:pt>
                <c:pt idx="8">
                  <c:v>8</c:v>
                </c:pt>
                <c:pt idx="11">
                  <c:v>13</c:v>
                </c:pt>
              </c:numCache>
            </c:numRef>
          </c:val>
        </c:ser>
        <c:ser>
          <c:idx val="2"/>
          <c:order val="2"/>
          <c:tx>
            <c:strRef>
              <c:f>'NAMA by Technology'!$A$5</c:f>
              <c:strCache>
                <c:ptCount val="1"/>
                <c:pt idx="0">
                  <c:v>NAMAs for recognition</c:v>
                </c:pt>
              </c:strCache>
            </c:strRef>
          </c:tx>
          <c:spPr>
            <a:pattFill prst="ltDnDiag">
              <a:fgClr>
                <a:schemeClr val="tx1"/>
              </a:fgClr>
              <a:bgClr>
                <a:schemeClr val="bg1"/>
              </a:bgClr>
            </a:pattFill>
            <a:ln>
              <a:solidFill>
                <a:schemeClr val="tx1"/>
              </a:solidFill>
            </a:ln>
          </c:spPr>
          <c:invertIfNegative val="0"/>
          <c:cat>
            <c:strRef>
              <c:f>'NAMA by Technology'!$B$2:$M$2</c:f>
              <c:strCache>
                <c:ptCount val="12"/>
                <c:pt idx="0">
                  <c:v>Bioenergy</c:v>
                </c:pt>
                <c:pt idx="1">
                  <c:v>Energy efficiency</c:v>
                </c:pt>
                <c:pt idx="2">
                  <c:v>Hydropower</c:v>
                </c:pt>
                <c:pt idx="3">
                  <c:v>Wind energy</c:v>
                </c:pt>
                <c:pt idx="4">
                  <c:v>Carbon capture and storage</c:v>
                </c:pt>
                <c:pt idx="5">
                  <c:v>Land fill gas collection</c:v>
                </c:pt>
                <c:pt idx="6">
                  <c:v>Cleaner fuels</c:v>
                </c:pt>
                <c:pt idx="7">
                  <c:v>Geothermal energy</c:v>
                </c:pt>
                <c:pt idx="8">
                  <c:v>Solar energy</c:v>
                </c:pt>
                <c:pt idx="9">
                  <c:v>Ocean energy</c:v>
                </c:pt>
                <c:pt idx="10">
                  <c:v>Low till/No till</c:v>
                </c:pt>
                <c:pt idx="11">
                  <c:v>Other</c:v>
                </c:pt>
              </c:strCache>
            </c:strRef>
          </c:cat>
          <c:val>
            <c:numRef>
              <c:f>'NAMA by Technology'!$B$5:$M$5</c:f>
              <c:numCache>
                <c:formatCode>General</c:formatCode>
                <c:ptCount val="12"/>
                <c:pt idx="0">
                  <c:v>2</c:v>
                </c:pt>
                <c:pt idx="1">
                  <c:v>3</c:v>
                </c:pt>
                <c:pt idx="2">
                  <c:v>1</c:v>
                </c:pt>
                <c:pt idx="3">
                  <c:v>1</c:v>
                </c:pt>
                <c:pt idx="6">
                  <c:v>2</c:v>
                </c:pt>
                <c:pt idx="8">
                  <c:v>1</c:v>
                </c:pt>
                <c:pt idx="11">
                  <c:v>2</c:v>
                </c:pt>
              </c:numCache>
            </c:numRef>
          </c:val>
        </c:ser>
        <c:dLbls>
          <c:showLegendKey val="0"/>
          <c:showVal val="1"/>
          <c:showCatName val="0"/>
          <c:showSerName val="0"/>
          <c:showPercent val="0"/>
          <c:showBubbleSize val="0"/>
        </c:dLbls>
        <c:gapWidth val="75"/>
        <c:overlap val="100"/>
        <c:axId val="160607616"/>
        <c:axId val="160609408"/>
      </c:barChart>
      <c:catAx>
        <c:axId val="160607616"/>
        <c:scaling>
          <c:orientation val="minMax"/>
        </c:scaling>
        <c:delete val="0"/>
        <c:axPos val="b"/>
        <c:majorTickMark val="none"/>
        <c:minorTickMark val="none"/>
        <c:tickLblPos val="nextTo"/>
        <c:crossAx val="160609408"/>
        <c:crosses val="autoZero"/>
        <c:auto val="1"/>
        <c:lblAlgn val="ctr"/>
        <c:lblOffset val="100"/>
        <c:noMultiLvlLbl val="0"/>
      </c:catAx>
      <c:valAx>
        <c:axId val="160609408"/>
        <c:scaling>
          <c:orientation val="minMax"/>
        </c:scaling>
        <c:delete val="0"/>
        <c:axPos val="l"/>
        <c:title>
          <c:tx>
            <c:rich>
              <a:bodyPr rot="-5400000" vert="horz"/>
              <a:lstStyle/>
              <a:p>
                <a:pPr>
                  <a:defRPr/>
                </a:pPr>
                <a:r>
                  <a:rPr lang="en-US"/>
                  <a:t>Number of recorded NAMA entries</a:t>
                </a:r>
              </a:p>
            </c:rich>
          </c:tx>
          <c:overlay val="0"/>
        </c:title>
        <c:numFmt formatCode="General" sourceLinked="1"/>
        <c:majorTickMark val="none"/>
        <c:minorTickMark val="none"/>
        <c:tickLblPos val="nextTo"/>
        <c:crossAx val="160607616"/>
        <c:crosses val="autoZero"/>
        <c:crossBetween val="between"/>
      </c:valAx>
    </c:plotArea>
    <c:legend>
      <c:legendPos val="b"/>
      <c:overlay val="0"/>
    </c:legend>
    <c:plotVisOnly val="1"/>
    <c:dispBlanksAs val="gap"/>
    <c:showDLblsOverMax val="0"/>
  </c:chart>
  <c:txPr>
    <a:bodyPr/>
    <a:lstStyle/>
    <a:p>
      <a:pPr>
        <a:defRPr>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63376291523164"/>
          <c:y val="1.579426498216616E-2"/>
          <c:w val="0.87846116691641307"/>
          <c:h val="0.72125879048264951"/>
        </c:manualLayout>
      </c:layout>
      <c:barChart>
        <c:barDir val="col"/>
        <c:grouping val="stacked"/>
        <c:varyColors val="0"/>
        <c:ser>
          <c:idx val="0"/>
          <c:order val="0"/>
          <c:tx>
            <c:strRef>
              <c:f>'Type of support sought NAMA'!$A$3</c:f>
              <c:strCache>
                <c:ptCount val="1"/>
                <c:pt idx="0">
                  <c:v>NAMAs seeking support for implementation</c:v>
                </c:pt>
              </c:strCache>
            </c:strRef>
          </c:tx>
          <c:spPr>
            <a:pattFill prst="pct50">
              <a:fgClr>
                <a:schemeClr val="tx1"/>
              </a:fgClr>
              <a:bgClr>
                <a:schemeClr val="bg1"/>
              </a:bgClr>
            </a:pattFill>
            <a:ln>
              <a:solidFill>
                <a:schemeClr val="tx1"/>
              </a:solidFill>
            </a:ln>
          </c:spPr>
          <c:invertIfNegative val="0"/>
          <c:cat>
            <c:strRef>
              <c:f>'Type of support sought NAMA'!$B$2:$I$2</c:f>
              <c:strCache>
                <c:ptCount val="8"/>
                <c:pt idx="0">
                  <c:v>Grant</c:v>
                </c:pt>
                <c:pt idx="1">
                  <c:v>Loan (sovereign)</c:v>
                </c:pt>
                <c:pt idx="2">
                  <c:v>Loan (Private)</c:v>
                </c:pt>
                <c:pt idx="3">
                  <c:v>Concessional loan</c:v>
                </c:pt>
                <c:pt idx="4">
                  <c:v>Guarantee</c:v>
                </c:pt>
                <c:pt idx="5">
                  <c:v>Equity</c:v>
                </c:pt>
                <c:pt idx="6">
                  <c:v>Carbon finance</c:v>
                </c:pt>
                <c:pt idx="7">
                  <c:v>Other</c:v>
                </c:pt>
              </c:strCache>
            </c:strRef>
          </c:cat>
          <c:val>
            <c:numRef>
              <c:f>'Type of support sought NAMA'!$B$3:$I$3</c:f>
              <c:numCache>
                <c:formatCode>General</c:formatCode>
                <c:ptCount val="8"/>
                <c:pt idx="0">
                  <c:v>44</c:v>
                </c:pt>
                <c:pt idx="1">
                  <c:v>10</c:v>
                </c:pt>
                <c:pt idx="2">
                  <c:v>11</c:v>
                </c:pt>
                <c:pt idx="3">
                  <c:v>16</c:v>
                </c:pt>
                <c:pt idx="4">
                  <c:v>5</c:v>
                </c:pt>
                <c:pt idx="5">
                  <c:v>9</c:v>
                </c:pt>
                <c:pt idx="6">
                  <c:v>13</c:v>
                </c:pt>
                <c:pt idx="7">
                  <c:v>3</c:v>
                </c:pt>
              </c:numCache>
            </c:numRef>
          </c:val>
        </c:ser>
        <c:ser>
          <c:idx val="1"/>
          <c:order val="1"/>
          <c:tx>
            <c:strRef>
              <c:f>'Type of support sought NAMA'!$A$4</c:f>
              <c:strCache>
                <c:ptCount val="1"/>
                <c:pt idx="0">
                  <c:v>NAMAs seeking support for preparation</c:v>
                </c:pt>
              </c:strCache>
            </c:strRef>
          </c:tx>
          <c:spPr>
            <a:pattFill prst="pct5">
              <a:fgClr>
                <a:schemeClr val="tx1"/>
              </a:fgClr>
              <a:bgClr>
                <a:schemeClr val="bg1"/>
              </a:bgClr>
            </a:pattFill>
            <a:ln>
              <a:solidFill>
                <a:schemeClr val="tx1"/>
              </a:solidFill>
            </a:ln>
          </c:spPr>
          <c:invertIfNegative val="0"/>
          <c:cat>
            <c:strRef>
              <c:f>'Type of support sought NAMA'!$B$2:$I$2</c:f>
              <c:strCache>
                <c:ptCount val="8"/>
                <c:pt idx="0">
                  <c:v>Grant</c:v>
                </c:pt>
                <c:pt idx="1">
                  <c:v>Loan (sovereign)</c:v>
                </c:pt>
                <c:pt idx="2">
                  <c:v>Loan (Private)</c:v>
                </c:pt>
                <c:pt idx="3">
                  <c:v>Concessional loan</c:v>
                </c:pt>
                <c:pt idx="4">
                  <c:v>Guarantee</c:v>
                </c:pt>
                <c:pt idx="5">
                  <c:v>Equity</c:v>
                </c:pt>
                <c:pt idx="6">
                  <c:v>Carbon finance</c:v>
                </c:pt>
                <c:pt idx="7">
                  <c:v>Other</c:v>
                </c:pt>
              </c:strCache>
            </c:strRef>
          </c:cat>
          <c:val>
            <c:numRef>
              <c:f>'Type of support sought NAMA'!$B$4:$I$4</c:f>
              <c:numCache>
                <c:formatCode>General</c:formatCode>
                <c:ptCount val="8"/>
                <c:pt idx="0">
                  <c:v>41</c:v>
                </c:pt>
                <c:pt idx="1">
                  <c:v>1</c:v>
                </c:pt>
                <c:pt idx="2">
                  <c:v>1</c:v>
                </c:pt>
                <c:pt idx="3">
                  <c:v>2</c:v>
                </c:pt>
              </c:numCache>
            </c:numRef>
          </c:val>
        </c:ser>
        <c:dLbls>
          <c:showLegendKey val="0"/>
          <c:showVal val="1"/>
          <c:showCatName val="0"/>
          <c:showSerName val="0"/>
          <c:showPercent val="0"/>
          <c:showBubbleSize val="0"/>
        </c:dLbls>
        <c:gapWidth val="75"/>
        <c:overlap val="100"/>
        <c:axId val="160647424"/>
        <c:axId val="160653312"/>
      </c:barChart>
      <c:catAx>
        <c:axId val="160647424"/>
        <c:scaling>
          <c:orientation val="minMax"/>
        </c:scaling>
        <c:delete val="0"/>
        <c:axPos val="b"/>
        <c:majorTickMark val="none"/>
        <c:minorTickMark val="none"/>
        <c:tickLblPos val="nextTo"/>
        <c:crossAx val="160653312"/>
        <c:crosses val="autoZero"/>
        <c:auto val="1"/>
        <c:lblAlgn val="ctr"/>
        <c:lblOffset val="100"/>
        <c:noMultiLvlLbl val="0"/>
      </c:catAx>
      <c:valAx>
        <c:axId val="160653312"/>
        <c:scaling>
          <c:orientation val="minMax"/>
        </c:scaling>
        <c:delete val="0"/>
        <c:axPos val="l"/>
        <c:title>
          <c:tx>
            <c:rich>
              <a:bodyPr rot="-5400000" vert="horz"/>
              <a:lstStyle/>
              <a:p>
                <a:pPr>
                  <a:defRPr/>
                </a:pPr>
                <a:r>
                  <a:rPr lang="en-US"/>
                  <a:t>Number of recorded NAMA entries </a:t>
                </a:r>
              </a:p>
            </c:rich>
          </c:tx>
          <c:overlay val="0"/>
        </c:title>
        <c:numFmt formatCode="General" sourceLinked="1"/>
        <c:majorTickMark val="none"/>
        <c:minorTickMark val="none"/>
        <c:tickLblPos val="nextTo"/>
        <c:crossAx val="160647424"/>
        <c:crosses val="autoZero"/>
        <c:crossBetween val="between"/>
      </c:valAx>
    </c:plotArea>
    <c:legend>
      <c:legendPos val="b"/>
      <c:overlay val="0"/>
    </c:legend>
    <c:plotVisOnly val="1"/>
    <c:dispBlanksAs val="gap"/>
    <c:showDLblsOverMax val="0"/>
  </c:chart>
  <c:txPr>
    <a:bodyPr/>
    <a:lstStyle/>
    <a:p>
      <a:pPr>
        <a:defRPr sz="10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'NAMA by Action'!$A$3</c:f>
              <c:strCache>
                <c:ptCount val="1"/>
                <c:pt idx="0">
                  <c:v>NAMAs seeking support for implementation</c:v>
                </c:pt>
              </c:strCache>
            </c:strRef>
          </c:tx>
          <c:spPr>
            <a:pattFill prst="pct50">
              <a:fgClr>
                <a:schemeClr val="tx1"/>
              </a:fgClr>
              <a:bgClr>
                <a:schemeClr val="bg1"/>
              </a:bgClr>
            </a:pattFill>
            <a:ln>
              <a:solidFill>
                <a:schemeClr val="tx1"/>
              </a:solidFill>
            </a:ln>
          </c:spPr>
          <c:invertIfNegative val="0"/>
          <c:cat>
            <c:strRef>
              <c:f>'NAMA by Action'!$B$2:$G$2</c:f>
              <c:strCache>
                <c:ptCount val="6"/>
                <c:pt idx="0">
                  <c:v>National / sectoral goal</c:v>
                </c:pt>
                <c:pt idx="1">
                  <c:v>Strategy</c:v>
                </c:pt>
                <c:pt idx="2">
                  <c:v>National / sectoral policy or programme</c:v>
                </c:pt>
                <c:pt idx="3">
                  <c:v>Project investment in machinery</c:v>
                </c:pt>
                <c:pt idx="4">
                  <c:v>Project investment in infrastructure</c:v>
                </c:pt>
                <c:pt idx="5">
                  <c:v>Other</c:v>
                </c:pt>
              </c:strCache>
            </c:strRef>
          </c:cat>
          <c:val>
            <c:numRef>
              <c:f>'NAMA by Action'!$B$3:$G$3</c:f>
              <c:numCache>
                <c:formatCode>General</c:formatCode>
                <c:ptCount val="6"/>
                <c:pt idx="0">
                  <c:v>19</c:v>
                </c:pt>
                <c:pt idx="1">
                  <c:v>9</c:v>
                </c:pt>
                <c:pt idx="2">
                  <c:v>33</c:v>
                </c:pt>
                <c:pt idx="3">
                  <c:v>5</c:v>
                </c:pt>
                <c:pt idx="4">
                  <c:v>17</c:v>
                </c:pt>
                <c:pt idx="5">
                  <c:v>3</c:v>
                </c:pt>
              </c:numCache>
            </c:numRef>
          </c:val>
        </c:ser>
        <c:ser>
          <c:idx val="1"/>
          <c:order val="1"/>
          <c:tx>
            <c:strRef>
              <c:f>'NAMA by Action'!$A$4</c:f>
              <c:strCache>
                <c:ptCount val="1"/>
                <c:pt idx="0">
                  <c:v>NAMAs seeking support for preparation</c:v>
                </c:pt>
              </c:strCache>
            </c:strRef>
          </c:tx>
          <c:spPr>
            <a:pattFill prst="pct5">
              <a:fgClr>
                <a:schemeClr val="tx1"/>
              </a:fgClr>
              <a:bgClr>
                <a:schemeClr val="bg1"/>
              </a:bgClr>
            </a:pattFill>
            <a:ln>
              <a:solidFill>
                <a:schemeClr val="tx1"/>
              </a:solidFill>
            </a:ln>
          </c:spPr>
          <c:invertIfNegative val="0"/>
          <c:cat>
            <c:strRef>
              <c:f>'NAMA by Action'!$B$2:$G$2</c:f>
              <c:strCache>
                <c:ptCount val="6"/>
                <c:pt idx="0">
                  <c:v>National / sectoral goal</c:v>
                </c:pt>
                <c:pt idx="1">
                  <c:v>Strategy</c:v>
                </c:pt>
                <c:pt idx="2">
                  <c:v>National / sectoral policy or programme</c:v>
                </c:pt>
                <c:pt idx="3">
                  <c:v>Project investment in machinery</c:v>
                </c:pt>
                <c:pt idx="4">
                  <c:v>Project investment in infrastructure</c:v>
                </c:pt>
                <c:pt idx="5">
                  <c:v>Other</c:v>
                </c:pt>
              </c:strCache>
            </c:strRef>
          </c:cat>
          <c:val>
            <c:numRef>
              <c:f>'NAMA by Action'!$B$4:$G$4</c:f>
              <c:numCache>
                <c:formatCode>General</c:formatCode>
                <c:ptCount val="6"/>
                <c:pt idx="0">
                  <c:v>11</c:v>
                </c:pt>
                <c:pt idx="1">
                  <c:v>6</c:v>
                </c:pt>
                <c:pt idx="2">
                  <c:v>26</c:v>
                </c:pt>
                <c:pt idx="3">
                  <c:v>7</c:v>
                </c:pt>
                <c:pt idx="4">
                  <c:v>8</c:v>
                </c:pt>
                <c:pt idx="5">
                  <c:v>1</c:v>
                </c:pt>
              </c:numCache>
            </c:numRef>
          </c:val>
        </c:ser>
        <c:ser>
          <c:idx val="2"/>
          <c:order val="2"/>
          <c:tx>
            <c:strRef>
              <c:f>'NAMA by Action'!$A$5</c:f>
              <c:strCache>
                <c:ptCount val="1"/>
                <c:pt idx="0">
                  <c:v>NAMAs for recognition</c:v>
                </c:pt>
              </c:strCache>
            </c:strRef>
          </c:tx>
          <c:spPr>
            <a:pattFill prst="ltDnDiag">
              <a:fgClr>
                <a:schemeClr val="tx1"/>
              </a:fgClr>
              <a:bgClr>
                <a:schemeClr val="bg1"/>
              </a:bgClr>
            </a:pattFill>
            <a:ln>
              <a:solidFill>
                <a:schemeClr val="tx1"/>
              </a:solidFill>
            </a:ln>
          </c:spPr>
          <c:invertIfNegative val="0"/>
          <c:cat>
            <c:strRef>
              <c:f>'NAMA by Action'!$B$2:$G$2</c:f>
              <c:strCache>
                <c:ptCount val="6"/>
                <c:pt idx="0">
                  <c:v>National / sectoral goal</c:v>
                </c:pt>
                <c:pt idx="1">
                  <c:v>Strategy</c:v>
                </c:pt>
                <c:pt idx="2">
                  <c:v>National / sectoral policy or programme</c:v>
                </c:pt>
                <c:pt idx="3">
                  <c:v>Project investment in machinery</c:v>
                </c:pt>
                <c:pt idx="4">
                  <c:v>Project investment in infrastructure</c:v>
                </c:pt>
                <c:pt idx="5">
                  <c:v>Other</c:v>
                </c:pt>
              </c:strCache>
            </c:strRef>
          </c:cat>
          <c:val>
            <c:numRef>
              <c:f>'NAMA by Action'!$B$5:$G$5</c:f>
              <c:numCache>
                <c:formatCode>General</c:formatCode>
                <c:ptCount val="6"/>
                <c:pt idx="0">
                  <c:v>2</c:v>
                </c:pt>
                <c:pt idx="2">
                  <c:v>7</c:v>
                </c:pt>
                <c:pt idx="3">
                  <c:v>1</c:v>
                </c:pt>
                <c:pt idx="4">
                  <c:v>4</c:v>
                </c:pt>
              </c:numCache>
            </c:numRef>
          </c:val>
        </c:ser>
        <c:dLbls>
          <c:showLegendKey val="0"/>
          <c:showVal val="1"/>
          <c:showCatName val="0"/>
          <c:showSerName val="0"/>
          <c:showPercent val="0"/>
          <c:showBubbleSize val="0"/>
        </c:dLbls>
        <c:gapWidth val="75"/>
        <c:overlap val="100"/>
        <c:axId val="160828416"/>
        <c:axId val="160850688"/>
      </c:barChart>
      <c:catAx>
        <c:axId val="160828416"/>
        <c:scaling>
          <c:orientation val="minMax"/>
        </c:scaling>
        <c:delete val="0"/>
        <c:axPos val="b"/>
        <c:majorTickMark val="none"/>
        <c:minorTickMark val="none"/>
        <c:tickLblPos val="nextTo"/>
        <c:crossAx val="160850688"/>
        <c:crosses val="autoZero"/>
        <c:auto val="1"/>
        <c:lblAlgn val="ctr"/>
        <c:lblOffset val="100"/>
        <c:noMultiLvlLbl val="0"/>
      </c:catAx>
      <c:valAx>
        <c:axId val="160850688"/>
        <c:scaling>
          <c:orientation val="minMax"/>
        </c:scaling>
        <c:delete val="0"/>
        <c:axPos val="l"/>
        <c:title>
          <c:tx>
            <c:rich>
              <a:bodyPr rot="-5400000" vert="horz"/>
              <a:lstStyle/>
              <a:p>
                <a:pPr>
                  <a:defRPr/>
                </a:pPr>
                <a:r>
                  <a:rPr lang="en-US"/>
                  <a:t>Number of recorded NAMA entries</a:t>
                </a:r>
              </a:p>
            </c:rich>
          </c:tx>
          <c:overlay val="0"/>
        </c:title>
        <c:numFmt formatCode="General" sourceLinked="1"/>
        <c:majorTickMark val="none"/>
        <c:minorTickMark val="none"/>
        <c:tickLblPos val="nextTo"/>
        <c:crossAx val="160828416"/>
        <c:crosses val="autoZero"/>
        <c:crossBetween val="between"/>
      </c:valAx>
    </c:plotArea>
    <c:legend>
      <c:legendPos val="b"/>
      <c:overlay val="0"/>
    </c:legend>
    <c:plotVisOnly val="1"/>
    <c:dispBlanksAs val="gap"/>
    <c:showDLblsOverMax val="0"/>
  </c:chart>
  <c:txPr>
    <a:bodyPr/>
    <a:lstStyle/>
    <a:p>
      <a:pPr>
        <a:defRPr>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7D91E2-EB28-4BA6-BB95-542648EC72D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AC53559-3665-4037-9000-B7DA7D27FC7C}">
      <dgm:prSet phldrT="[Text]"/>
      <dgm:spPr/>
      <dgm:t>
        <a:bodyPr/>
        <a:lstStyle/>
        <a:p>
          <a:r>
            <a:rPr lang="en-GB" dirty="0" smtClean="0"/>
            <a:t>to set up a registry to record nationally appropriate mitigation actions </a:t>
          </a:r>
          <a:endParaRPr lang="en-US" dirty="0"/>
        </a:p>
      </dgm:t>
    </dgm:pt>
    <dgm:pt modelId="{E2453F04-3F3A-46F0-A2FA-813AC61DA6F7}" type="parTrans" cxnId="{0C57EA52-4BE1-4686-BBEE-AC377FB74F73}">
      <dgm:prSet/>
      <dgm:spPr/>
      <dgm:t>
        <a:bodyPr/>
        <a:lstStyle/>
        <a:p>
          <a:endParaRPr lang="en-US"/>
        </a:p>
      </dgm:t>
    </dgm:pt>
    <dgm:pt modelId="{11C019E7-0888-4B02-B447-1A3A826938DA}" type="sibTrans" cxnId="{0C57EA52-4BE1-4686-BBEE-AC377FB74F73}">
      <dgm:prSet/>
      <dgm:spPr/>
      <dgm:t>
        <a:bodyPr/>
        <a:lstStyle/>
        <a:p>
          <a:endParaRPr lang="en-US"/>
        </a:p>
      </dgm:t>
    </dgm:pt>
    <dgm:pt modelId="{CBBD4E61-3D54-4E03-9EAF-813853F82A35}">
      <dgm:prSet phldrT="[Text]"/>
      <dgm:spPr>
        <a:solidFill>
          <a:schemeClr val="tx2">
            <a:lumMod val="60000"/>
            <a:lumOff val="40000"/>
          </a:schemeClr>
        </a:solidFill>
      </dgm:spPr>
      <dgm:t>
        <a:bodyPr/>
        <a:lstStyle/>
        <a:p>
          <a:r>
            <a:rPr lang="en-GB" dirty="0" smtClean="0"/>
            <a:t>the registry should be developed as a dynamic, web-based platform managed by a dedicated team in the secretariat  </a:t>
          </a:r>
          <a:endParaRPr lang="en-US" dirty="0"/>
        </a:p>
      </dgm:t>
    </dgm:pt>
    <dgm:pt modelId="{5DB2F2AA-AAFC-469F-BBE9-0CCB07E0538C}" type="parTrans" cxnId="{1CC1FEE8-2191-46DB-AD85-EC228955F1D2}">
      <dgm:prSet/>
      <dgm:spPr/>
      <dgm:t>
        <a:bodyPr/>
        <a:lstStyle/>
        <a:p>
          <a:endParaRPr lang="en-US"/>
        </a:p>
      </dgm:t>
    </dgm:pt>
    <dgm:pt modelId="{548498D2-608D-4435-8ED5-F58128FF0C0D}" type="sibTrans" cxnId="{1CC1FEE8-2191-46DB-AD85-EC228955F1D2}">
      <dgm:prSet/>
      <dgm:spPr/>
      <dgm:t>
        <a:bodyPr/>
        <a:lstStyle/>
        <a:p>
          <a:endParaRPr lang="en-US"/>
        </a:p>
      </dgm:t>
    </dgm:pt>
    <dgm:pt modelId="{A464EC9C-F235-4CB4-B423-022E7AF217CB}" type="pres">
      <dgm:prSet presAssocID="{EC7D91E2-EB28-4BA6-BB95-542648EC72D1}" presName="Name0" presStyleCnt="0">
        <dgm:presLayoutVars>
          <dgm:chMax val="7"/>
          <dgm:chPref val="7"/>
          <dgm:dir/>
        </dgm:presLayoutVars>
      </dgm:prSet>
      <dgm:spPr/>
      <dgm:t>
        <a:bodyPr/>
        <a:lstStyle/>
        <a:p>
          <a:endParaRPr lang="en-US"/>
        </a:p>
      </dgm:t>
    </dgm:pt>
    <dgm:pt modelId="{6C51D128-8166-43FC-A393-C4483BF4CB0E}" type="pres">
      <dgm:prSet presAssocID="{EC7D91E2-EB28-4BA6-BB95-542648EC72D1}" presName="Name1" presStyleCnt="0"/>
      <dgm:spPr/>
    </dgm:pt>
    <dgm:pt modelId="{2B84CCE2-877A-4B71-AD14-B36F08F68D2C}" type="pres">
      <dgm:prSet presAssocID="{EC7D91E2-EB28-4BA6-BB95-542648EC72D1}" presName="cycle" presStyleCnt="0"/>
      <dgm:spPr/>
    </dgm:pt>
    <dgm:pt modelId="{AB8B34C5-7045-48A6-AF2E-44603097A906}" type="pres">
      <dgm:prSet presAssocID="{EC7D91E2-EB28-4BA6-BB95-542648EC72D1}" presName="srcNode" presStyleLbl="node1" presStyleIdx="0" presStyleCnt="2"/>
      <dgm:spPr/>
    </dgm:pt>
    <dgm:pt modelId="{A4258F5F-E429-4A23-9B3F-4BCEC74D437A}" type="pres">
      <dgm:prSet presAssocID="{EC7D91E2-EB28-4BA6-BB95-542648EC72D1}" presName="conn" presStyleLbl="parChTrans1D2" presStyleIdx="0" presStyleCnt="1"/>
      <dgm:spPr/>
      <dgm:t>
        <a:bodyPr/>
        <a:lstStyle/>
        <a:p>
          <a:endParaRPr lang="en-US"/>
        </a:p>
      </dgm:t>
    </dgm:pt>
    <dgm:pt modelId="{B3BA79C0-6D60-4C3A-9B59-131EC6619A1D}" type="pres">
      <dgm:prSet presAssocID="{EC7D91E2-EB28-4BA6-BB95-542648EC72D1}" presName="extraNode" presStyleLbl="node1" presStyleIdx="0" presStyleCnt="2"/>
      <dgm:spPr/>
    </dgm:pt>
    <dgm:pt modelId="{E1F6AF20-AB8B-481D-B5B0-ACB5B42D6C9A}" type="pres">
      <dgm:prSet presAssocID="{EC7D91E2-EB28-4BA6-BB95-542648EC72D1}" presName="dstNode" presStyleLbl="node1" presStyleIdx="0" presStyleCnt="2"/>
      <dgm:spPr/>
    </dgm:pt>
    <dgm:pt modelId="{AB647B50-507B-4EBE-93A1-62E5DCA3AC34}" type="pres">
      <dgm:prSet presAssocID="{8AC53559-3665-4037-9000-B7DA7D27FC7C}" presName="text_1" presStyleLbl="node1" presStyleIdx="0" presStyleCnt="2">
        <dgm:presLayoutVars>
          <dgm:bulletEnabled val="1"/>
        </dgm:presLayoutVars>
      </dgm:prSet>
      <dgm:spPr/>
      <dgm:t>
        <a:bodyPr/>
        <a:lstStyle/>
        <a:p>
          <a:endParaRPr lang="en-US"/>
        </a:p>
      </dgm:t>
    </dgm:pt>
    <dgm:pt modelId="{2C631AF3-8528-4FD7-9147-EFC6AB804C8D}" type="pres">
      <dgm:prSet presAssocID="{8AC53559-3665-4037-9000-B7DA7D27FC7C}" presName="accent_1" presStyleCnt="0"/>
      <dgm:spPr/>
    </dgm:pt>
    <dgm:pt modelId="{F740D7D7-085C-4F86-8B4E-F47D6F44B49C}" type="pres">
      <dgm:prSet presAssocID="{8AC53559-3665-4037-9000-B7DA7D27FC7C}" presName="accentRepeatNode" presStyleLbl="solidFgAcc1" presStyleIdx="0" presStyleCnt="2"/>
      <dgm:spPr/>
    </dgm:pt>
    <dgm:pt modelId="{23F8B67C-9B81-4391-9EA6-A8A9A71B267F}" type="pres">
      <dgm:prSet presAssocID="{CBBD4E61-3D54-4E03-9EAF-813853F82A35}" presName="text_2" presStyleLbl="node1" presStyleIdx="1" presStyleCnt="2">
        <dgm:presLayoutVars>
          <dgm:bulletEnabled val="1"/>
        </dgm:presLayoutVars>
      </dgm:prSet>
      <dgm:spPr/>
      <dgm:t>
        <a:bodyPr/>
        <a:lstStyle/>
        <a:p>
          <a:endParaRPr lang="en-US"/>
        </a:p>
      </dgm:t>
    </dgm:pt>
    <dgm:pt modelId="{2B054914-0E27-4B53-BA5F-2D8C327FF977}" type="pres">
      <dgm:prSet presAssocID="{CBBD4E61-3D54-4E03-9EAF-813853F82A35}" presName="accent_2" presStyleCnt="0"/>
      <dgm:spPr/>
    </dgm:pt>
    <dgm:pt modelId="{CF9F41DC-75DF-4A7F-BB84-06848396C375}" type="pres">
      <dgm:prSet presAssocID="{CBBD4E61-3D54-4E03-9EAF-813853F82A35}" presName="accentRepeatNode" presStyleLbl="solidFgAcc1" presStyleIdx="1" presStyleCnt="2"/>
      <dgm:spPr/>
    </dgm:pt>
  </dgm:ptLst>
  <dgm:cxnLst>
    <dgm:cxn modelId="{23333A44-8516-4E2D-8890-03D538C52EC8}" type="presOf" srcId="{11C019E7-0888-4B02-B447-1A3A826938DA}" destId="{A4258F5F-E429-4A23-9B3F-4BCEC74D437A}" srcOrd="0" destOrd="0" presId="urn:microsoft.com/office/officeart/2008/layout/VerticalCurvedList"/>
    <dgm:cxn modelId="{2622F61C-2616-48F6-8697-6F9A1821DAA5}" type="presOf" srcId="{CBBD4E61-3D54-4E03-9EAF-813853F82A35}" destId="{23F8B67C-9B81-4391-9EA6-A8A9A71B267F}" srcOrd="0" destOrd="0" presId="urn:microsoft.com/office/officeart/2008/layout/VerticalCurvedList"/>
    <dgm:cxn modelId="{1CC1FEE8-2191-46DB-AD85-EC228955F1D2}" srcId="{EC7D91E2-EB28-4BA6-BB95-542648EC72D1}" destId="{CBBD4E61-3D54-4E03-9EAF-813853F82A35}" srcOrd="1" destOrd="0" parTransId="{5DB2F2AA-AAFC-469F-BBE9-0CCB07E0538C}" sibTransId="{548498D2-608D-4435-8ED5-F58128FF0C0D}"/>
    <dgm:cxn modelId="{E21D0E20-546B-42FC-919D-2E79222A04A1}" type="presOf" srcId="{EC7D91E2-EB28-4BA6-BB95-542648EC72D1}" destId="{A464EC9C-F235-4CB4-B423-022E7AF217CB}" srcOrd="0" destOrd="0" presId="urn:microsoft.com/office/officeart/2008/layout/VerticalCurvedList"/>
    <dgm:cxn modelId="{0C57EA52-4BE1-4686-BBEE-AC377FB74F73}" srcId="{EC7D91E2-EB28-4BA6-BB95-542648EC72D1}" destId="{8AC53559-3665-4037-9000-B7DA7D27FC7C}" srcOrd="0" destOrd="0" parTransId="{E2453F04-3F3A-46F0-A2FA-813AC61DA6F7}" sibTransId="{11C019E7-0888-4B02-B447-1A3A826938DA}"/>
    <dgm:cxn modelId="{14FD883D-7534-443C-AEDB-8CA0C068BC11}" type="presOf" srcId="{8AC53559-3665-4037-9000-B7DA7D27FC7C}" destId="{AB647B50-507B-4EBE-93A1-62E5DCA3AC34}" srcOrd="0" destOrd="0" presId="urn:microsoft.com/office/officeart/2008/layout/VerticalCurvedList"/>
    <dgm:cxn modelId="{E64D8BEF-0623-49ED-94D3-A6E3EEE9EB81}" type="presParOf" srcId="{A464EC9C-F235-4CB4-B423-022E7AF217CB}" destId="{6C51D128-8166-43FC-A393-C4483BF4CB0E}" srcOrd="0" destOrd="0" presId="urn:microsoft.com/office/officeart/2008/layout/VerticalCurvedList"/>
    <dgm:cxn modelId="{06E007FF-01D9-48F7-87AE-18CC9E37F33B}" type="presParOf" srcId="{6C51D128-8166-43FC-A393-C4483BF4CB0E}" destId="{2B84CCE2-877A-4B71-AD14-B36F08F68D2C}" srcOrd="0" destOrd="0" presId="urn:microsoft.com/office/officeart/2008/layout/VerticalCurvedList"/>
    <dgm:cxn modelId="{80F479BC-A493-49A3-A0C2-89C30D46D7E6}" type="presParOf" srcId="{2B84CCE2-877A-4B71-AD14-B36F08F68D2C}" destId="{AB8B34C5-7045-48A6-AF2E-44603097A906}" srcOrd="0" destOrd="0" presId="urn:microsoft.com/office/officeart/2008/layout/VerticalCurvedList"/>
    <dgm:cxn modelId="{A630110A-2BBF-4441-BA25-D47475ADE3F8}" type="presParOf" srcId="{2B84CCE2-877A-4B71-AD14-B36F08F68D2C}" destId="{A4258F5F-E429-4A23-9B3F-4BCEC74D437A}" srcOrd="1" destOrd="0" presId="urn:microsoft.com/office/officeart/2008/layout/VerticalCurvedList"/>
    <dgm:cxn modelId="{2077E441-CAA1-4D9C-9FE6-07918E4C6F1E}" type="presParOf" srcId="{2B84CCE2-877A-4B71-AD14-B36F08F68D2C}" destId="{B3BA79C0-6D60-4C3A-9B59-131EC6619A1D}" srcOrd="2" destOrd="0" presId="urn:microsoft.com/office/officeart/2008/layout/VerticalCurvedList"/>
    <dgm:cxn modelId="{7D98F590-3E95-4F4E-B1EC-4C2791601889}" type="presParOf" srcId="{2B84CCE2-877A-4B71-AD14-B36F08F68D2C}" destId="{E1F6AF20-AB8B-481D-B5B0-ACB5B42D6C9A}" srcOrd="3" destOrd="0" presId="urn:microsoft.com/office/officeart/2008/layout/VerticalCurvedList"/>
    <dgm:cxn modelId="{03D924A2-04D9-4819-856F-3AB07CE6E7E6}" type="presParOf" srcId="{6C51D128-8166-43FC-A393-C4483BF4CB0E}" destId="{AB647B50-507B-4EBE-93A1-62E5DCA3AC34}" srcOrd="1" destOrd="0" presId="urn:microsoft.com/office/officeart/2008/layout/VerticalCurvedList"/>
    <dgm:cxn modelId="{AA951274-553C-4883-845A-F18FA6A96A45}" type="presParOf" srcId="{6C51D128-8166-43FC-A393-C4483BF4CB0E}" destId="{2C631AF3-8528-4FD7-9147-EFC6AB804C8D}" srcOrd="2" destOrd="0" presId="urn:microsoft.com/office/officeart/2008/layout/VerticalCurvedList"/>
    <dgm:cxn modelId="{0DEF2F56-10B9-4049-A0BA-50821AE375B6}" type="presParOf" srcId="{2C631AF3-8528-4FD7-9147-EFC6AB804C8D}" destId="{F740D7D7-085C-4F86-8B4E-F47D6F44B49C}" srcOrd="0" destOrd="0" presId="urn:microsoft.com/office/officeart/2008/layout/VerticalCurvedList"/>
    <dgm:cxn modelId="{D20D2D3E-ED94-426F-9E87-E89F7D9AD13C}" type="presParOf" srcId="{6C51D128-8166-43FC-A393-C4483BF4CB0E}" destId="{23F8B67C-9B81-4391-9EA6-A8A9A71B267F}" srcOrd="3" destOrd="0" presId="urn:microsoft.com/office/officeart/2008/layout/VerticalCurvedList"/>
    <dgm:cxn modelId="{5BE9BD21-F176-4599-B88C-BB8354EF8364}" type="presParOf" srcId="{6C51D128-8166-43FC-A393-C4483BF4CB0E}" destId="{2B054914-0E27-4B53-BA5F-2D8C327FF977}" srcOrd="4" destOrd="0" presId="urn:microsoft.com/office/officeart/2008/layout/VerticalCurvedList"/>
    <dgm:cxn modelId="{D73DC0E3-CDD7-454D-942C-B51AF27F0A88}" type="presParOf" srcId="{2B054914-0E27-4B53-BA5F-2D8C327FF977}" destId="{CF9F41DC-75DF-4A7F-BB84-06848396C37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439A42-D119-4A1B-AF5B-6CE17918D14E}"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CBC3B84B-CE87-44E2-B649-78BA4F84338C}">
      <dgm:prSet phldrT="[Text]"/>
      <dgm:spPr/>
      <dgm:t>
        <a:bodyPr/>
        <a:lstStyle/>
        <a:p>
          <a:r>
            <a:rPr lang="en-US" dirty="0" smtClean="0"/>
            <a:t>August 2012 </a:t>
          </a:r>
          <a:endParaRPr lang="en-US" dirty="0"/>
        </a:p>
      </dgm:t>
    </dgm:pt>
    <dgm:pt modelId="{DE1D4488-3A79-49D6-B169-0D3191283911}" type="parTrans" cxnId="{2D899075-1D49-4192-BD34-999C66C81922}">
      <dgm:prSet/>
      <dgm:spPr/>
      <dgm:t>
        <a:bodyPr/>
        <a:lstStyle/>
        <a:p>
          <a:endParaRPr lang="en-US"/>
        </a:p>
      </dgm:t>
    </dgm:pt>
    <dgm:pt modelId="{B5B0433B-4214-461E-B8CD-1075850F0885}" type="sibTrans" cxnId="{2D899075-1D49-4192-BD34-999C66C81922}">
      <dgm:prSet/>
      <dgm:spPr/>
      <dgm:t>
        <a:bodyPr/>
        <a:lstStyle/>
        <a:p>
          <a:endParaRPr lang="en-US"/>
        </a:p>
      </dgm:t>
    </dgm:pt>
    <dgm:pt modelId="{58F5ACEF-500F-4E9B-8CF0-FEE788CE418A}">
      <dgm:prSet phldrT="[Text]" custT="1"/>
      <dgm:spPr/>
      <dgm:t>
        <a:bodyPr/>
        <a:lstStyle/>
        <a:p>
          <a:r>
            <a:rPr lang="en-US" sz="1600" b="1" dirty="0" smtClean="0"/>
            <a:t>Interim facility </a:t>
          </a:r>
          <a:endParaRPr lang="en-US" sz="1600" b="1" dirty="0"/>
        </a:p>
      </dgm:t>
    </dgm:pt>
    <dgm:pt modelId="{AED80196-A0E8-49BE-A15C-090986C72ADA}" type="parTrans" cxnId="{1E2D5F12-D138-4B15-B390-49B87C62888C}">
      <dgm:prSet/>
      <dgm:spPr/>
      <dgm:t>
        <a:bodyPr/>
        <a:lstStyle/>
        <a:p>
          <a:endParaRPr lang="en-US"/>
        </a:p>
      </dgm:t>
    </dgm:pt>
    <dgm:pt modelId="{6E713C51-7E53-4E91-BB0D-157EFE52317A}" type="sibTrans" cxnId="{1E2D5F12-D138-4B15-B390-49B87C62888C}">
      <dgm:prSet/>
      <dgm:spPr/>
      <dgm:t>
        <a:bodyPr/>
        <a:lstStyle/>
        <a:p>
          <a:endParaRPr lang="en-US"/>
        </a:p>
      </dgm:t>
    </dgm:pt>
    <dgm:pt modelId="{048E551B-AAE1-4442-8909-C19B38F163FA}">
      <dgm:prSet phldrT="[Text]"/>
      <dgm:spPr/>
      <dgm:t>
        <a:bodyPr/>
        <a:lstStyle/>
        <a:p>
          <a:r>
            <a:rPr lang="en-US" dirty="0" smtClean="0"/>
            <a:t>April 2013 </a:t>
          </a:r>
          <a:endParaRPr lang="en-US" dirty="0"/>
        </a:p>
      </dgm:t>
    </dgm:pt>
    <dgm:pt modelId="{C1BA940A-B942-46E8-8F72-F410CEE32B3B}" type="parTrans" cxnId="{F60C685A-D8EE-4168-BFCC-101A84428F9F}">
      <dgm:prSet/>
      <dgm:spPr/>
      <dgm:t>
        <a:bodyPr/>
        <a:lstStyle/>
        <a:p>
          <a:endParaRPr lang="en-US"/>
        </a:p>
      </dgm:t>
    </dgm:pt>
    <dgm:pt modelId="{55C528EE-438F-4D72-908E-39CA11E2CB37}" type="sibTrans" cxnId="{F60C685A-D8EE-4168-BFCC-101A84428F9F}">
      <dgm:prSet/>
      <dgm:spPr/>
      <dgm:t>
        <a:bodyPr/>
        <a:lstStyle/>
        <a:p>
          <a:endParaRPr lang="en-US"/>
        </a:p>
      </dgm:t>
    </dgm:pt>
    <dgm:pt modelId="{F649E175-A76A-4739-B927-187B885D4707}">
      <dgm:prSet phldrT="[Text]" custT="1"/>
      <dgm:spPr/>
      <dgm:t>
        <a:bodyPr/>
        <a:lstStyle/>
        <a:p>
          <a:r>
            <a:rPr lang="en-US" sz="1600" b="1" dirty="0" smtClean="0"/>
            <a:t>Fully functional Prototype</a:t>
          </a:r>
          <a:endParaRPr lang="en-US" sz="1600" b="1" dirty="0"/>
        </a:p>
      </dgm:t>
    </dgm:pt>
    <dgm:pt modelId="{CC36BF1D-CDAF-45CD-AA42-62279B752FB1}" type="parTrans" cxnId="{5DF2A279-A7AE-4376-A011-57230E4F4E22}">
      <dgm:prSet/>
      <dgm:spPr/>
      <dgm:t>
        <a:bodyPr/>
        <a:lstStyle/>
        <a:p>
          <a:endParaRPr lang="en-US"/>
        </a:p>
      </dgm:t>
    </dgm:pt>
    <dgm:pt modelId="{BC4B1C9E-FD82-4A55-837C-1D12D10FC71C}" type="sibTrans" cxnId="{5DF2A279-A7AE-4376-A011-57230E4F4E22}">
      <dgm:prSet/>
      <dgm:spPr/>
      <dgm:t>
        <a:bodyPr/>
        <a:lstStyle/>
        <a:p>
          <a:endParaRPr lang="en-US"/>
        </a:p>
      </dgm:t>
    </dgm:pt>
    <dgm:pt modelId="{51030326-B40A-4D27-9D0F-F828C34839A0}">
      <dgm:prSet phldrT="[Text]"/>
      <dgm:spPr/>
      <dgm:t>
        <a:bodyPr/>
        <a:lstStyle/>
        <a:p>
          <a:r>
            <a:rPr lang="en-US" dirty="0" smtClean="0"/>
            <a:t>October 2013</a:t>
          </a:r>
          <a:endParaRPr lang="en-US" dirty="0"/>
        </a:p>
      </dgm:t>
    </dgm:pt>
    <dgm:pt modelId="{B057591B-9DB7-4626-B660-78C860CB7EE7}" type="parTrans" cxnId="{57167DD0-EF54-4DA5-B3E4-66AC3C531C74}">
      <dgm:prSet/>
      <dgm:spPr/>
      <dgm:t>
        <a:bodyPr/>
        <a:lstStyle/>
        <a:p>
          <a:endParaRPr lang="en-US"/>
        </a:p>
      </dgm:t>
    </dgm:pt>
    <dgm:pt modelId="{8955518F-0440-4EB1-BA36-7A2488DC133D}" type="sibTrans" cxnId="{57167DD0-EF54-4DA5-B3E4-66AC3C531C74}">
      <dgm:prSet/>
      <dgm:spPr/>
      <dgm:t>
        <a:bodyPr/>
        <a:lstStyle/>
        <a:p>
          <a:endParaRPr lang="en-US"/>
        </a:p>
      </dgm:t>
    </dgm:pt>
    <dgm:pt modelId="{4E097E50-FE15-41F6-A5CD-3E9698E39553}">
      <dgm:prSet phldrT="[Text]" custT="1"/>
      <dgm:spPr/>
      <dgm:t>
        <a:bodyPr/>
        <a:lstStyle/>
        <a:p>
          <a:r>
            <a:rPr lang="en-US" sz="1600" b="1" dirty="0" smtClean="0"/>
            <a:t>First release of the web-based registry </a:t>
          </a:r>
          <a:endParaRPr lang="en-US" sz="1600" b="1" dirty="0"/>
        </a:p>
      </dgm:t>
    </dgm:pt>
    <dgm:pt modelId="{40D443E9-9800-4B38-8F59-281A39BC89E8}" type="parTrans" cxnId="{09D8B584-F922-42CA-8C06-97D6646663C7}">
      <dgm:prSet/>
      <dgm:spPr/>
      <dgm:t>
        <a:bodyPr/>
        <a:lstStyle/>
        <a:p>
          <a:endParaRPr lang="en-US"/>
        </a:p>
      </dgm:t>
    </dgm:pt>
    <dgm:pt modelId="{CC166E03-A59D-4917-BC42-B070EA60BA32}" type="sibTrans" cxnId="{09D8B584-F922-42CA-8C06-97D6646663C7}">
      <dgm:prSet/>
      <dgm:spPr/>
      <dgm:t>
        <a:bodyPr/>
        <a:lstStyle/>
        <a:p>
          <a:endParaRPr lang="en-US"/>
        </a:p>
      </dgm:t>
    </dgm:pt>
    <dgm:pt modelId="{C101D924-F3A1-46FE-918B-F3FD27666275}">
      <dgm:prSet/>
      <dgm:spPr/>
      <dgm:t>
        <a:bodyPr/>
        <a:lstStyle/>
        <a:p>
          <a:r>
            <a:rPr lang="en-US" dirty="0" smtClean="0"/>
            <a:t>March 2014</a:t>
          </a:r>
          <a:endParaRPr lang="en-US" dirty="0"/>
        </a:p>
      </dgm:t>
    </dgm:pt>
    <dgm:pt modelId="{58902CF0-C822-450F-9F1E-D482BC993859}" type="parTrans" cxnId="{A0B10A8B-0F0E-49F9-94B4-29AB8DDDED04}">
      <dgm:prSet/>
      <dgm:spPr/>
      <dgm:t>
        <a:bodyPr/>
        <a:lstStyle/>
        <a:p>
          <a:endParaRPr lang="en-US"/>
        </a:p>
      </dgm:t>
    </dgm:pt>
    <dgm:pt modelId="{E1DCBE6B-3074-4378-A97F-3B6B85BC83D9}" type="sibTrans" cxnId="{A0B10A8B-0F0E-49F9-94B4-29AB8DDDED04}">
      <dgm:prSet/>
      <dgm:spPr/>
      <dgm:t>
        <a:bodyPr/>
        <a:lstStyle/>
        <a:p>
          <a:endParaRPr lang="en-US"/>
        </a:p>
      </dgm:t>
    </dgm:pt>
    <dgm:pt modelId="{1F6C2F2D-BF73-41C3-9860-8EB3622164EF}">
      <dgm:prSet/>
      <dgm:spPr/>
      <dgm:t>
        <a:bodyPr/>
        <a:lstStyle/>
        <a:p>
          <a:r>
            <a:rPr lang="en-US" dirty="0" smtClean="0"/>
            <a:t>August 2015</a:t>
          </a:r>
          <a:endParaRPr lang="en-US" dirty="0"/>
        </a:p>
      </dgm:t>
    </dgm:pt>
    <dgm:pt modelId="{E595EDA1-8B56-4471-9227-3B8A86BC71D1}" type="parTrans" cxnId="{1C40F920-55CA-4FDE-A4F8-86E3B8792C11}">
      <dgm:prSet/>
      <dgm:spPr/>
      <dgm:t>
        <a:bodyPr/>
        <a:lstStyle/>
        <a:p>
          <a:endParaRPr lang="en-US"/>
        </a:p>
      </dgm:t>
    </dgm:pt>
    <dgm:pt modelId="{855DE4F0-9634-47B2-952F-AD640275D2F0}" type="sibTrans" cxnId="{1C40F920-55CA-4FDE-A4F8-86E3B8792C11}">
      <dgm:prSet/>
      <dgm:spPr/>
      <dgm:t>
        <a:bodyPr/>
        <a:lstStyle/>
        <a:p>
          <a:endParaRPr lang="en-US"/>
        </a:p>
      </dgm:t>
    </dgm:pt>
    <dgm:pt modelId="{3DAFCF95-8C6D-4D2D-A26D-790AE1CDF53B}" type="pres">
      <dgm:prSet presAssocID="{B7439A42-D119-4A1B-AF5B-6CE17918D14E}" presName="rootnode" presStyleCnt="0">
        <dgm:presLayoutVars>
          <dgm:chMax/>
          <dgm:chPref/>
          <dgm:dir/>
          <dgm:animLvl val="lvl"/>
        </dgm:presLayoutVars>
      </dgm:prSet>
      <dgm:spPr/>
      <dgm:t>
        <a:bodyPr/>
        <a:lstStyle/>
        <a:p>
          <a:endParaRPr lang="en-US"/>
        </a:p>
      </dgm:t>
    </dgm:pt>
    <dgm:pt modelId="{41F5B31F-7497-4E21-A35F-359CDB1C63CF}" type="pres">
      <dgm:prSet presAssocID="{CBC3B84B-CE87-44E2-B649-78BA4F84338C}" presName="composite" presStyleCnt="0"/>
      <dgm:spPr/>
    </dgm:pt>
    <dgm:pt modelId="{70AE5A09-8275-420D-B437-FE20ED097485}" type="pres">
      <dgm:prSet presAssocID="{CBC3B84B-CE87-44E2-B649-78BA4F84338C}" presName="bentUpArrow1" presStyleLbl="alignImgPlace1" presStyleIdx="0" presStyleCnt="4"/>
      <dgm:spPr/>
    </dgm:pt>
    <dgm:pt modelId="{7A54DA4F-5040-42E4-8091-E0E603CDB84A}" type="pres">
      <dgm:prSet presAssocID="{CBC3B84B-CE87-44E2-B649-78BA4F84338C}" presName="ParentText" presStyleLbl="node1" presStyleIdx="0" presStyleCnt="5">
        <dgm:presLayoutVars>
          <dgm:chMax val="1"/>
          <dgm:chPref val="1"/>
          <dgm:bulletEnabled val="1"/>
        </dgm:presLayoutVars>
      </dgm:prSet>
      <dgm:spPr/>
      <dgm:t>
        <a:bodyPr/>
        <a:lstStyle/>
        <a:p>
          <a:endParaRPr lang="en-US"/>
        </a:p>
      </dgm:t>
    </dgm:pt>
    <dgm:pt modelId="{027A3604-1170-477F-A478-CF606B1B5D9B}" type="pres">
      <dgm:prSet presAssocID="{CBC3B84B-CE87-44E2-B649-78BA4F84338C}" presName="ChildText" presStyleLbl="revTx" presStyleIdx="0" presStyleCnt="4" custScaleX="191865" custLinFactNeighborX="69885">
        <dgm:presLayoutVars>
          <dgm:chMax val="0"/>
          <dgm:chPref val="0"/>
          <dgm:bulletEnabled val="1"/>
        </dgm:presLayoutVars>
      </dgm:prSet>
      <dgm:spPr/>
      <dgm:t>
        <a:bodyPr/>
        <a:lstStyle/>
        <a:p>
          <a:endParaRPr lang="en-US"/>
        </a:p>
      </dgm:t>
    </dgm:pt>
    <dgm:pt modelId="{7BC18D2E-84FB-46DA-A540-BBD369A3A9D6}" type="pres">
      <dgm:prSet presAssocID="{B5B0433B-4214-461E-B8CD-1075850F0885}" presName="sibTrans" presStyleCnt="0"/>
      <dgm:spPr/>
    </dgm:pt>
    <dgm:pt modelId="{D1E2C703-44B1-4BDB-9007-3CB4A355F2E0}" type="pres">
      <dgm:prSet presAssocID="{048E551B-AAE1-4442-8909-C19B38F163FA}" presName="composite" presStyleCnt="0"/>
      <dgm:spPr/>
    </dgm:pt>
    <dgm:pt modelId="{01AA5512-6B77-475C-8F80-B08BAA9606D9}" type="pres">
      <dgm:prSet presAssocID="{048E551B-AAE1-4442-8909-C19B38F163FA}" presName="bentUpArrow1" presStyleLbl="alignImgPlace1" presStyleIdx="1" presStyleCnt="4"/>
      <dgm:spPr/>
    </dgm:pt>
    <dgm:pt modelId="{A6D744C7-FB71-45F0-B058-B18461C7B414}" type="pres">
      <dgm:prSet presAssocID="{048E551B-AAE1-4442-8909-C19B38F163FA}" presName="ParentText" presStyleLbl="node1" presStyleIdx="1" presStyleCnt="5">
        <dgm:presLayoutVars>
          <dgm:chMax val="1"/>
          <dgm:chPref val="1"/>
          <dgm:bulletEnabled val="1"/>
        </dgm:presLayoutVars>
      </dgm:prSet>
      <dgm:spPr/>
      <dgm:t>
        <a:bodyPr/>
        <a:lstStyle/>
        <a:p>
          <a:endParaRPr lang="en-US"/>
        </a:p>
      </dgm:t>
    </dgm:pt>
    <dgm:pt modelId="{48DFFA6F-38E4-4404-8C91-9276FC9F0A70}" type="pres">
      <dgm:prSet presAssocID="{048E551B-AAE1-4442-8909-C19B38F163FA}" presName="ChildText" presStyleLbl="revTx" presStyleIdx="1" presStyleCnt="4" custScaleX="221582" custLinFactNeighborX="77881">
        <dgm:presLayoutVars>
          <dgm:chMax val="0"/>
          <dgm:chPref val="0"/>
          <dgm:bulletEnabled val="1"/>
        </dgm:presLayoutVars>
      </dgm:prSet>
      <dgm:spPr/>
      <dgm:t>
        <a:bodyPr/>
        <a:lstStyle/>
        <a:p>
          <a:endParaRPr lang="en-US"/>
        </a:p>
      </dgm:t>
    </dgm:pt>
    <dgm:pt modelId="{5D49FF18-BAF7-4DD6-8F80-E48CA278919F}" type="pres">
      <dgm:prSet presAssocID="{55C528EE-438F-4D72-908E-39CA11E2CB37}" presName="sibTrans" presStyleCnt="0"/>
      <dgm:spPr/>
    </dgm:pt>
    <dgm:pt modelId="{BCEFBFBB-23F8-4E4A-A757-835BF58E995C}" type="pres">
      <dgm:prSet presAssocID="{51030326-B40A-4D27-9D0F-F828C34839A0}" presName="composite" presStyleCnt="0"/>
      <dgm:spPr/>
    </dgm:pt>
    <dgm:pt modelId="{31385C73-B194-4840-8670-DCAF9719716A}" type="pres">
      <dgm:prSet presAssocID="{51030326-B40A-4D27-9D0F-F828C34839A0}" presName="bentUpArrow1" presStyleLbl="alignImgPlace1" presStyleIdx="2" presStyleCnt="4"/>
      <dgm:spPr/>
    </dgm:pt>
    <dgm:pt modelId="{E6A167A4-5029-4FBA-8B39-06137BD96F52}" type="pres">
      <dgm:prSet presAssocID="{51030326-B40A-4D27-9D0F-F828C34839A0}" presName="ParentText" presStyleLbl="node1" presStyleIdx="2" presStyleCnt="5">
        <dgm:presLayoutVars>
          <dgm:chMax val="1"/>
          <dgm:chPref val="1"/>
          <dgm:bulletEnabled val="1"/>
        </dgm:presLayoutVars>
      </dgm:prSet>
      <dgm:spPr/>
      <dgm:t>
        <a:bodyPr/>
        <a:lstStyle/>
        <a:p>
          <a:endParaRPr lang="en-US"/>
        </a:p>
      </dgm:t>
    </dgm:pt>
    <dgm:pt modelId="{578366A2-C1AC-44E1-B8FB-E31C152D299E}" type="pres">
      <dgm:prSet presAssocID="{51030326-B40A-4D27-9D0F-F828C34839A0}" presName="ChildText" presStyleLbl="revTx" presStyleIdx="2" presStyleCnt="4" custScaleX="244555" custLinFactNeighborX="87925">
        <dgm:presLayoutVars>
          <dgm:chMax val="0"/>
          <dgm:chPref val="0"/>
          <dgm:bulletEnabled val="1"/>
        </dgm:presLayoutVars>
      </dgm:prSet>
      <dgm:spPr/>
      <dgm:t>
        <a:bodyPr/>
        <a:lstStyle/>
        <a:p>
          <a:endParaRPr lang="en-US"/>
        </a:p>
      </dgm:t>
    </dgm:pt>
    <dgm:pt modelId="{63EAC3DD-0A35-4954-A730-D5628D370B3A}" type="pres">
      <dgm:prSet presAssocID="{8955518F-0440-4EB1-BA36-7A2488DC133D}" presName="sibTrans" presStyleCnt="0"/>
      <dgm:spPr/>
    </dgm:pt>
    <dgm:pt modelId="{5B3B1530-19F4-4FCD-9E15-6AD49282375F}" type="pres">
      <dgm:prSet presAssocID="{C101D924-F3A1-46FE-918B-F3FD27666275}" presName="composite" presStyleCnt="0"/>
      <dgm:spPr/>
    </dgm:pt>
    <dgm:pt modelId="{2FB5DF1E-6B59-4671-9984-4C905B3FA886}" type="pres">
      <dgm:prSet presAssocID="{C101D924-F3A1-46FE-918B-F3FD27666275}" presName="bentUpArrow1" presStyleLbl="alignImgPlace1" presStyleIdx="3" presStyleCnt="4"/>
      <dgm:spPr/>
    </dgm:pt>
    <dgm:pt modelId="{F4FF2325-7A67-4980-84AC-071F23C3CAC5}" type="pres">
      <dgm:prSet presAssocID="{C101D924-F3A1-46FE-918B-F3FD27666275}" presName="ParentText" presStyleLbl="node1" presStyleIdx="3" presStyleCnt="5">
        <dgm:presLayoutVars>
          <dgm:chMax val="1"/>
          <dgm:chPref val="1"/>
          <dgm:bulletEnabled val="1"/>
        </dgm:presLayoutVars>
      </dgm:prSet>
      <dgm:spPr/>
      <dgm:t>
        <a:bodyPr/>
        <a:lstStyle/>
        <a:p>
          <a:endParaRPr lang="en-US"/>
        </a:p>
      </dgm:t>
    </dgm:pt>
    <dgm:pt modelId="{5E0115CB-8B7A-4DC9-83AB-1E71B9A11802}" type="pres">
      <dgm:prSet presAssocID="{C101D924-F3A1-46FE-918B-F3FD27666275}" presName="ChildText" presStyleLbl="revTx" presStyleIdx="3" presStyleCnt="4">
        <dgm:presLayoutVars>
          <dgm:chMax val="0"/>
          <dgm:chPref val="0"/>
          <dgm:bulletEnabled val="1"/>
        </dgm:presLayoutVars>
      </dgm:prSet>
      <dgm:spPr/>
    </dgm:pt>
    <dgm:pt modelId="{222B28E2-9AC6-4758-8746-517EF9D8FCA9}" type="pres">
      <dgm:prSet presAssocID="{E1DCBE6B-3074-4378-A97F-3B6B85BC83D9}" presName="sibTrans" presStyleCnt="0"/>
      <dgm:spPr/>
    </dgm:pt>
    <dgm:pt modelId="{486D8C71-96F4-4E26-97A6-5E7AECACBDAC}" type="pres">
      <dgm:prSet presAssocID="{1F6C2F2D-BF73-41C3-9860-8EB3622164EF}" presName="composite" presStyleCnt="0"/>
      <dgm:spPr/>
    </dgm:pt>
    <dgm:pt modelId="{C42F6CB0-A423-4955-8E85-836ADE50AE21}" type="pres">
      <dgm:prSet presAssocID="{1F6C2F2D-BF73-41C3-9860-8EB3622164EF}" presName="ParentText" presStyleLbl="node1" presStyleIdx="4" presStyleCnt="5">
        <dgm:presLayoutVars>
          <dgm:chMax val="1"/>
          <dgm:chPref val="1"/>
          <dgm:bulletEnabled val="1"/>
        </dgm:presLayoutVars>
      </dgm:prSet>
      <dgm:spPr/>
      <dgm:t>
        <a:bodyPr/>
        <a:lstStyle/>
        <a:p>
          <a:endParaRPr lang="en-US"/>
        </a:p>
      </dgm:t>
    </dgm:pt>
  </dgm:ptLst>
  <dgm:cxnLst>
    <dgm:cxn modelId="{1C40F920-55CA-4FDE-A4F8-86E3B8792C11}" srcId="{B7439A42-D119-4A1B-AF5B-6CE17918D14E}" destId="{1F6C2F2D-BF73-41C3-9860-8EB3622164EF}" srcOrd="4" destOrd="0" parTransId="{E595EDA1-8B56-4471-9227-3B8A86BC71D1}" sibTransId="{855DE4F0-9634-47B2-952F-AD640275D2F0}"/>
    <dgm:cxn modelId="{09D8B584-F922-42CA-8C06-97D6646663C7}" srcId="{51030326-B40A-4D27-9D0F-F828C34839A0}" destId="{4E097E50-FE15-41F6-A5CD-3E9698E39553}" srcOrd="0" destOrd="0" parTransId="{40D443E9-9800-4B38-8F59-281A39BC89E8}" sibTransId="{CC166E03-A59D-4917-BC42-B070EA60BA32}"/>
    <dgm:cxn modelId="{ECA687BA-F7BA-4000-8F7C-C2A067480690}" type="presOf" srcId="{58F5ACEF-500F-4E9B-8CF0-FEE788CE418A}" destId="{027A3604-1170-477F-A478-CF606B1B5D9B}" srcOrd="0" destOrd="0" presId="urn:microsoft.com/office/officeart/2005/8/layout/StepDownProcess"/>
    <dgm:cxn modelId="{2D899075-1D49-4192-BD34-999C66C81922}" srcId="{B7439A42-D119-4A1B-AF5B-6CE17918D14E}" destId="{CBC3B84B-CE87-44E2-B649-78BA4F84338C}" srcOrd="0" destOrd="0" parTransId="{DE1D4488-3A79-49D6-B169-0D3191283911}" sibTransId="{B5B0433B-4214-461E-B8CD-1075850F0885}"/>
    <dgm:cxn modelId="{79C00FF8-7B3A-4520-ACA3-08BBB1BBC23E}" type="presOf" srcId="{048E551B-AAE1-4442-8909-C19B38F163FA}" destId="{A6D744C7-FB71-45F0-B058-B18461C7B414}" srcOrd="0" destOrd="0" presId="urn:microsoft.com/office/officeart/2005/8/layout/StepDownProcess"/>
    <dgm:cxn modelId="{8D7F0E6B-F6AF-440A-87DF-AB26511C8D55}" type="presOf" srcId="{CBC3B84B-CE87-44E2-B649-78BA4F84338C}" destId="{7A54DA4F-5040-42E4-8091-E0E603CDB84A}" srcOrd="0" destOrd="0" presId="urn:microsoft.com/office/officeart/2005/8/layout/StepDownProcess"/>
    <dgm:cxn modelId="{1E2D5F12-D138-4B15-B390-49B87C62888C}" srcId="{CBC3B84B-CE87-44E2-B649-78BA4F84338C}" destId="{58F5ACEF-500F-4E9B-8CF0-FEE788CE418A}" srcOrd="0" destOrd="0" parTransId="{AED80196-A0E8-49BE-A15C-090986C72ADA}" sibTransId="{6E713C51-7E53-4E91-BB0D-157EFE52317A}"/>
    <dgm:cxn modelId="{5DF2A279-A7AE-4376-A011-57230E4F4E22}" srcId="{048E551B-AAE1-4442-8909-C19B38F163FA}" destId="{F649E175-A76A-4739-B927-187B885D4707}" srcOrd="0" destOrd="0" parTransId="{CC36BF1D-CDAF-45CD-AA42-62279B752FB1}" sibTransId="{BC4B1C9E-FD82-4A55-837C-1D12D10FC71C}"/>
    <dgm:cxn modelId="{1B7E58AB-CDF2-4C5B-AB4F-BBC6D36C845D}" type="presOf" srcId="{B7439A42-D119-4A1B-AF5B-6CE17918D14E}" destId="{3DAFCF95-8C6D-4D2D-A26D-790AE1CDF53B}" srcOrd="0" destOrd="0" presId="urn:microsoft.com/office/officeart/2005/8/layout/StepDownProcess"/>
    <dgm:cxn modelId="{D2AFE4E1-B187-4C1C-AA76-9CB5C9CF9D2D}" type="presOf" srcId="{C101D924-F3A1-46FE-918B-F3FD27666275}" destId="{F4FF2325-7A67-4980-84AC-071F23C3CAC5}" srcOrd="0" destOrd="0" presId="urn:microsoft.com/office/officeart/2005/8/layout/StepDownProcess"/>
    <dgm:cxn modelId="{2628C168-DC3E-4D2C-AC36-1535B36B3E62}" type="presOf" srcId="{1F6C2F2D-BF73-41C3-9860-8EB3622164EF}" destId="{C42F6CB0-A423-4955-8E85-836ADE50AE21}" srcOrd="0" destOrd="0" presId="urn:microsoft.com/office/officeart/2005/8/layout/StepDownProcess"/>
    <dgm:cxn modelId="{57167DD0-EF54-4DA5-B3E4-66AC3C531C74}" srcId="{B7439A42-D119-4A1B-AF5B-6CE17918D14E}" destId="{51030326-B40A-4D27-9D0F-F828C34839A0}" srcOrd="2" destOrd="0" parTransId="{B057591B-9DB7-4626-B660-78C860CB7EE7}" sibTransId="{8955518F-0440-4EB1-BA36-7A2488DC133D}"/>
    <dgm:cxn modelId="{898C53A9-6B8C-4213-99E8-B81C49733609}" type="presOf" srcId="{51030326-B40A-4D27-9D0F-F828C34839A0}" destId="{E6A167A4-5029-4FBA-8B39-06137BD96F52}" srcOrd="0" destOrd="0" presId="urn:microsoft.com/office/officeart/2005/8/layout/StepDownProcess"/>
    <dgm:cxn modelId="{A0B10A8B-0F0E-49F9-94B4-29AB8DDDED04}" srcId="{B7439A42-D119-4A1B-AF5B-6CE17918D14E}" destId="{C101D924-F3A1-46FE-918B-F3FD27666275}" srcOrd="3" destOrd="0" parTransId="{58902CF0-C822-450F-9F1E-D482BC993859}" sibTransId="{E1DCBE6B-3074-4378-A97F-3B6B85BC83D9}"/>
    <dgm:cxn modelId="{F60C685A-D8EE-4168-BFCC-101A84428F9F}" srcId="{B7439A42-D119-4A1B-AF5B-6CE17918D14E}" destId="{048E551B-AAE1-4442-8909-C19B38F163FA}" srcOrd="1" destOrd="0" parTransId="{C1BA940A-B942-46E8-8F72-F410CEE32B3B}" sibTransId="{55C528EE-438F-4D72-908E-39CA11E2CB37}"/>
    <dgm:cxn modelId="{70DED0AF-E07A-461A-B81A-192891B797C2}" type="presOf" srcId="{F649E175-A76A-4739-B927-187B885D4707}" destId="{48DFFA6F-38E4-4404-8C91-9276FC9F0A70}" srcOrd="0" destOrd="0" presId="urn:microsoft.com/office/officeart/2005/8/layout/StepDownProcess"/>
    <dgm:cxn modelId="{034B9068-F16D-4402-8AB4-AB0B4A35AC7D}" type="presOf" srcId="{4E097E50-FE15-41F6-A5CD-3E9698E39553}" destId="{578366A2-C1AC-44E1-B8FB-E31C152D299E}" srcOrd="0" destOrd="0" presId="urn:microsoft.com/office/officeart/2005/8/layout/StepDownProcess"/>
    <dgm:cxn modelId="{F58BA2F9-6D73-4683-9986-EDE6FE575952}" type="presParOf" srcId="{3DAFCF95-8C6D-4D2D-A26D-790AE1CDF53B}" destId="{41F5B31F-7497-4E21-A35F-359CDB1C63CF}" srcOrd="0" destOrd="0" presId="urn:microsoft.com/office/officeart/2005/8/layout/StepDownProcess"/>
    <dgm:cxn modelId="{C9EBBBCD-4EC7-43F6-8D89-C81735F06191}" type="presParOf" srcId="{41F5B31F-7497-4E21-A35F-359CDB1C63CF}" destId="{70AE5A09-8275-420D-B437-FE20ED097485}" srcOrd="0" destOrd="0" presId="urn:microsoft.com/office/officeart/2005/8/layout/StepDownProcess"/>
    <dgm:cxn modelId="{B4E03AE1-DC1D-4204-B002-AFFB9BFABEAB}" type="presParOf" srcId="{41F5B31F-7497-4E21-A35F-359CDB1C63CF}" destId="{7A54DA4F-5040-42E4-8091-E0E603CDB84A}" srcOrd="1" destOrd="0" presId="urn:microsoft.com/office/officeart/2005/8/layout/StepDownProcess"/>
    <dgm:cxn modelId="{E748DB7F-88A9-465A-99A6-CD4D8372D42A}" type="presParOf" srcId="{41F5B31F-7497-4E21-A35F-359CDB1C63CF}" destId="{027A3604-1170-477F-A478-CF606B1B5D9B}" srcOrd="2" destOrd="0" presId="urn:microsoft.com/office/officeart/2005/8/layout/StepDownProcess"/>
    <dgm:cxn modelId="{A37E7DAF-64F6-41C0-9E28-EFC00D4821AD}" type="presParOf" srcId="{3DAFCF95-8C6D-4D2D-A26D-790AE1CDF53B}" destId="{7BC18D2E-84FB-46DA-A540-BBD369A3A9D6}" srcOrd="1" destOrd="0" presId="urn:microsoft.com/office/officeart/2005/8/layout/StepDownProcess"/>
    <dgm:cxn modelId="{5CD7C1E9-982A-4D57-B25C-56C6D791D635}" type="presParOf" srcId="{3DAFCF95-8C6D-4D2D-A26D-790AE1CDF53B}" destId="{D1E2C703-44B1-4BDB-9007-3CB4A355F2E0}" srcOrd="2" destOrd="0" presId="urn:microsoft.com/office/officeart/2005/8/layout/StepDownProcess"/>
    <dgm:cxn modelId="{443BEF4C-9089-4384-BDB6-46214F676C28}" type="presParOf" srcId="{D1E2C703-44B1-4BDB-9007-3CB4A355F2E0}" destId="{01AA5512-6B77-475C-8F80-B08BAA9606D9}" srcOrd="0" destOrd="0" presId="urn:microsoft.com/office/officeart/2005/8/layout/StepDownProcess"/>
    <dgm:cxn modelId="{4A69F053-98C7-40F2-BCA5-124140CD9103}" type="presParOf" srcId="{D1E2C703-44B1-4BDB-9007-3CB4A355F2E0}" destId="{A6D744C7-FB71-45F0-B058-B18461C7B414}" srcOrd="1" destOrd="0" presId="urn:microsoft.com/office/officeart/2005/8/layout/StepDownProcess"/>
    <dgm:cxn modelId="{084BB35E-B749-4F99-B7C1-5860E4242C3C}" type="presParOf" srcId="{D1E2C703-44B1-4BDB-9007-3CB4A355F2E0}" destId="{48DFFA6F-38E4-4404-8C91-9276FC9F0A70}" srcOrd="2" destOrd="0" presId="urn:microsoft.com/office/officeart/2005/8/layout/StepDownProcess"/>
    <dgm:cxn modelId="{F9E69972-652D-4732-9C47-24BA897175CE}" type="presParOf" srcId="{3DAFCF95-8C6D-4D2D-A26D-790AE1CDF53B}" destId="{5D49FF18-BAF7-4DD6-8F80-E48CA278919F}" srcOrd="3" destOrd="0" presId="urn:microsoft.com/office/officeart/2005/8/layout/StepDownProcess"/>
    <dgm:cxn modelId="{11153FDE-28F0-440C-BC66-0E75EADA1737}" type="presParOf" srcId="{3DAFCF95-8C6D-4D2D-A26D-790AE1CDF53B}" destId="{BCEFBFBB-23F8-4E4A-A757-835BF58E995C}" srcOrd="4" destOrd="0" presId="urn:microsoft.com/office/officeart/2005/8/layout/StepDownProcess"/>
    <dgm:cxn modelId="{0B70490C-6F77-41EB-AB0E-612F7F445948}" type="presParOf" srcId="{BCEFBFBB-23F8-4E4A-A757-835BF58E995C}" destId="{31385C73-B194-4840-8670-DCAF9719716A}" srcOrd="0" destOrd="0" presId="urn:microsoft.com/office/officeart/2005/8/layout/StepDownProcess"/>
    <dgm:cxn modelId="{90929030-A4DB-4BC2-A972-4D776355E876}" type="presParOf" srcId="{BCEFBFBB-23F8-4E4A-A757-835BF58E995C}" destId="{E6A167A4-5029-4FBA-8B39-06137BD96F52}" srcOrd="1" destOrd="0" presId="urn:microsoft.com/office/officeart/2005/8/layout/StepDownProcess"/>
    <dgm:cxn modelId="{314267F2-B3DE-48FD-BC77-1621F80BBA27}" type="presParOf" srcId="{BCEFBFBB-23F8-4E4A-A757-835BF58E995C}" destId="{578366A2-C1AC-44E1-B8FB-E31C152D299E}" srcOrd="2" destOrd="0" presId="urn:microsoft.com/office/officeart/2005/8/layout/StepDownProcess"/>
    <dgm:cxn modelId="{CD8331C7-8B33-4C37-BCBF-318A20A99049}" type="presParOf" srcId="{3DAFCF95-8C6D-4D2D-A26D-790AE1CDF53B}" destId="{63EAC3DD-0A35-4954-A730-D5628D370B3A}" srcOrd="5" destOrd="0" presId="urn:microsoft.com/office/officeart/2005/8/layout/StepDownProcess"/>
    <dgm:cxn modelId="{C1EF5D54-C9CB-412A-AB22-26DAF6717B62}" type="presParOf" srcId="{3DAFCF95-8C6D-4D2D-A26D-790AE1CDF53B}" destId="{5B3B1530-19F4-4FCD-9E15-6AD49282375F}" srcOrd="6" destOrd="0" presId="urn:microsoft.com/office/officeart/2005/8/layout/StepDownProcess"/>
    <dgm:cxn modelId="{7B441D7B-EA25-47EA-B94F-2E5FDBD6D226}" type="presParOf" srcId="{5B3B1530-19F4-4FCD-9E15-6AD49282375F}" destId="{2FB5DF1E-6B59-4671-9984-4C905B3FA886}" srcOrd="0" destOrd="0" presId="urn:microsoft.com/office/officeart/2005/8/layout/StepDownProcess"/>
    <dgm:cxn modelId="{A07F369E-ADAD-4E30-8D07-27F6E39B3782}" type="presParOf" srcId="{5B3B1530-19F4-4FCD-9E15-6AD49282375F}" destId="{F4FF2325-7A67-4980-84AC-071F23C3CAC5}" srcOrd="1" destOrd="0" presId="urn:microsoft.com/office/officeart/2005/8/layout/StepDownProcess"/>
    <dgm:cxn modelId="{8CFA974C-5EF1-4731-AE3F-4AB709BA7FEE}" type="presParOf" srcId="{5B3B1530-19F4-4FCD-9E15-6AD49282375F}" destId="{5E0115CB-8B7A-4DC9-83AB-1E71B9A11802}" srcOrd="2" destOrd="0" presId="urn:microsoft.com/office/officeart/2005/8/layout/StepDownProcess"/>
    <dgm:cxn modelId="{68C7C5A8-1903-4838-812B-AE11FE675BD9}" type="presParOf" srcId="{3DAFCF95-8C6D-4D2D-A26D-790AE1CDF53B}" destId="{222B28E2-9AC6-4758-8746-517EF9D8FCA9}" srcOrd="7" destOrd="0" presId="urn:microsoft.com/office/officeart/2005/8/layout/StepDownProcess"/>
    <dgm:cxn modelId="{125DE0F2-F50B-4E2C-9141-CFCF44B73FDB}" type="presParOf" srcId="{3DAFCF95-8C6D-4D2D-A26D-790AE1CDF53B}" destId="{486D8C71-96F4-4E26-97A6-5E7AECACBDAC}" srcOrd="8" destOrd="0" presId="urn:microsoft.com/office/officeart/2005/8/layout/StepDownProcess"/>
    <dgm:cxn modelId="{498BBD41-B4C9-44AB-9F29-3195A67D445D}" type="presParOf" srcId="{486D8C71-96F4-4E26-97A6-5E7AECACBDAC}" destId="{C42F6CB0-A423-4955-8E85-836ADE50AE21}"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92248A-825F-4356-B3CF-7715E3E9BC2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3C5BF523-0BBE-4F9E-8753-5A66B90643D4}">
      <dgm:prSet phldrT="[Text]"/>
      <dgm:spPr/>
      <dgm:t>
        <a:bodyPr/>
        <a:lstStyle/>
        <a:p>
          <a:r>
            <a:rPr lang="en-US" dirty="0" smtClean="0"/>
            <a:t>NAMA Approver</a:t>
          </a:r>
          <a:endParaRPr lang="en-GB" dirty="0"/>
        </a:p>
      </dgm:t>
    </dgm:pt>
    <dgm:pt modelId="{9AA9B19D-64B7-40C7-B07D-70B0E576A7EB}" type="parTrans" cxnId="{94B03D68-5F35-48D6-81F0-7DB96610BB8D}">
      <dgm:prSet/>
      <dgm:spPr/>
      <dgm:t>
        <a:bodyPr/>
        <a:lstStyle/>
        <a:p>
          <a:endParaRPr lang="en-GB"/>
        </a:p>
      </dgm:t>
    </dgm:pt>
    <dgm:pt modelId="{2E02726A-A803-45C6-8E6D-3F0874CE85EB}" type="sibTrans" cxnId="{94B03D68-5F35-48D6-81F0-7DB96610BB8D}">
      <dgm:prSet/>
      <dgm:spPr/>
      <dgm:t>
        <a:bodyPr/>
        <a:lstStyle/>
        <a:p>
          <a:endParaRPr lang="en-GB"/>
        </a:p>
      </dgm:t>
    </dgm:pt>
    <dgm:pt modelId="{16C77501-7F4D-47A5-A8AD-8EFF49768F81}">
      <dgm:prSet phldrT="[Text]"/>
      <dgm:spPr/>
      <dgm:t>
        <a:bodyPr/>
        <a:lstStyle/>
        <a:p>
          <a:r>
            <a:rPr lang="en-US" dirty="0" smtClean="0"/>
            <a:t>Create/edit NAMA entries </a:t>
          </a:r>
          <a:endParaRPr lang="en-GB" dirty="0"/>
        </a:p>
      </dgm:t>
    </dgm:pt>
    <dgm:pt modelId="{82F813E2-8F21-4D4C-A577-CB879CA70B5A}" type="parTrans" cxnId="{335AB925-F695-4CF5-AD9B-C9A91267B431}">
      <dgm:prSet/>
      <dgm:spPr/>
      <dgm:t>
        <a:bodyPr/>
        <a:lstStyle/>
        <a:p>
          <a:endParaRPr lang="en-GB"/>
        </a:p>
      </dgm:t>
    </dgm:pt>
    <dgm:pt modelId="{95033DB7-49B6-4B6B-8FC9-CC3E78862BF6}" type="sibTrans" cxnId="{335AB925-F695-4CF5-AD9B-C9A91267B431}">
      <dgm:prSet/>
      <dgm:spPr/>
      <dgm:t>
        <a:bodyPr/>
        <a:lstStyle/>
        <a:p>
          <a:endParaRPr lang="en-GB"/>
        </a:p>
      </dgm:t>
    </dgm:pt>
    <dgm:pt modelId="{CEC7E85A-4F82-46C6-9DBA-98986FB10C96}">
      <dgm:prSet phldrT="[Text]"/>
      <dgm:spPr/>
      <dgm:t>
        <a:bodyPr/>
        <a:lstStyle/>
        <a:p>
          <a:r>
            <a:rPr lang="en-US" dirty="0" smtClean="0"/>
            <a:t>Grant  NAMA developer access rights</a:t>
          </a:r>
          <a:endParaRPr lang="en-GB" dirty="0"/>
        </a:p>
      </dgm:t>
    </dgm:pt>
    <dgm:pt modelId="{656596A9-7B0E-4697-A9BD-BAA0EDE1C557}" type="parTrans" cxnId="{22D11071-D5B4-427C-A61D-3962089027CD}">
      <dgm:prSet/>
      <dgm:spPr/>
      <dgm:t>
        <a:bodyPr/>
        <a:lstStyle/>
        <a:p>
          <a:endParaRPr lang="en-GB"/>
        </a:p>
      </dgm:t>
    </dgm:pt>
    <dgm:pt modelId="{564C19D4-D9AB-4ED3-A2BB-89DD199AA70A}" type="sibTrans" cxnId="{22D11071-D5B4-427C-A61D-3962089027CD}">
      <dgm:prSet/>
      <dgm:spPr/>
      <dgm:t>
        <a:bodyPr/>
        <a:lstStyle/>
        <a:p>
          <a:endParaRPr lang="en-GB"/>
        </a:p>
      </dgm:t>
    </dgm:pt>
    <dgm:pt modelId="{F9BDE2E9-49DB-4E3B-AB10-4BD8C223E728}">
      <dgm:prSet phldrT="[Text]"/>
      <dgm:spPr/>
      <dgm:t>
        <a:bodyPr/>
        <a:lstStyle/>
        <a:p>
          <a:pPr algn="ctr"/>
          <a:r>
            <a:rPr lang="en-US" dirty="0" smtClean="0"/>
            <a:t>NAMA Developer</a:t>
          </a:r>
          <a:endParaRPr lang="en-GB" dirty="0"/>
        </a:p>
      </dgm:t>
    </dgm:pt>
    <dgm:pt modelId="{7BEF7EFA-D8BF-4045-A530-DBC18A8C2D4F}" type="parTrans" cxnId="{46520B67-4CA1-4425-913E-AF0336CD40E1}">
      <dgm:prSet/>
      <dgm:spPr/>
      <dgm:t>
        <a:bodyPr/>
        <a:lstStyle/>
        <a:p>
          <a:endParaRPr lang="en-GB"/>
        </a:p>
      </dgm:t>
    </dgm:pt>
    <dgm:pt modelId="{AEE5CE4C-D9F9-48F1-BF86-F2A570506FCC}" type="sibTrans" cxnId="{46520B67-4CA1-4425-913E-AF0336CD40E1}">
      <dgm:prSet/>
      <dgm:spPr/>
      <dgm:t>
        <a:bodyPr/>
        <a:lstStyle/>
        <a:p>
          <a:endParaRPr lang="en-GB"/>
        </a:p>
      </dgm:t>
    </dgm:pt>
    <dgm:pt modelId="{DBCA1C45-944F-4830-B575-F57134C32403}">
      <dgm:prSet phldrT="[Text]"/>
      <dgm:spPr/>
      <dgm:t>
        <a:bodyPr/>
        <a:lstStyle/>
        <a:p>
          <a:r>
            <a:rPr lang="en-US" dirty="0" smtClean="0"/>
            <a:t>Create/edit NAMA entries</a:t>
          </a:r>
          <a:endParaRPr lang="en-GB" dirty="0"/>
        </a:p>
      </dgm:t>
    </dgm:pt>
    <dgm:pt modelId="{F77C5A65-1202-4B11-BF44-38BD3D5D35B5}" type="parTrans" cxnId="{1B5D159C-409B-4501-9D62-39A83162DED8}">
      <dgm:prSet/>
      <dgm:spPr/>
      <dgm:t>
        <a:bodyPr/>
        <a:lstStyle/>
        <a:p>
          <a:endParaRPr lang="en-GB"/>
        </a:p>
      </dgm:t>
    </dgm:pt>
    <dgm:pt modelId="{642C6D5A-69AA-4DEE-A635-A93C7FA729B4}" type="sibTrans" cxnId="{1B5D159C-409B-4501-9D62-39A83162DED8}">
      <dgm:prSet/>
      <dgm:spPr/>
      <dgm:t>
        <a:bodyPr/>
        <a:lstStyle/>
        <a:p>
          <a:endParaRPr lang="en-GB"/>
        </a:p>
      </dgm:t>
    </dgm:pt>
    <dgm:pt modelId="{5654E79C-0EA6-4E6A-922F-37E4A3101E18}">
      <dgm:prSet phldrT="[Text]"/>
      <dgm:spPr/>
      <dgm:t>
        <a:bodyPr/>
        <a:lstStyle/>
        <a:p>
          <a:r>
            <a:rPr lang="en-US" dirty="0" smtClean="0"/>
            <a:t>Confirm receipt of support</a:t>
          </a:r>
          <a:endParaRPr lang="en-GB" dirty="0"/>
        </a:p>
      </dgm:t>
    </dgm:pt>
    <dgm:pt modelId="{8AFEA83C-A3FD-45A1-9E07-DE2582DDE822}" type="parTrans" cxnId="{AE17A323-2F09-4A6C-95DF-B0FAF2337973}">
      <dgm:prSet/>
      <dgm:spPr/>
      <dgm:t>
        <a:bodyPr/>
        <a:lstStyle/>
        <a:p>
          <a:endParaRPr lang="en-GB"/>
        </a:p>
      </dgm:t>
    </dgm:pt>
    <dgm:pt modelId="{6846F5A0-5010-489D-9F2D-F3F470DF8039}" type="sibTrans" cxnId="{AE17A323-2F09-4A6C-95DF-B0FAF2337973}">
      <dgm:prSet/>
      <dgm:spPr/>
      <dgm:t>
        <a:bodyPr/>
        <a:lstStyle/>
        <a:p>
          <a:endParaRPr lang="en-GB"/>
        </a:p>
      </dgm:t>
    </dgm:pt>
    <dgm:pt modelId="{E4550DE8-92FA-4BF7-A8F2-3105117D098D}">
      <dgm:prSet phldrT="[Text]"/>
      <dgm:spPr/>
      <dgm:t>
        <a:bodyPr/>
        <a:lstStyle/>
        <a:p>
          <a:r>
            <a:rPr lang="en-US" dirty="0" smtClean="0"/>
            <a:t>Support editor</a:t>
          </a:r>
          <a:endParaRPr lang="en-GB" dirty="0"/>
        </a:p>
      </dgm:t>
    </dgm:pt>
    <dgm:pt modelId="{69A0B936-BCA9-49A3-8503-F89B3C785BED}" type="parTrans" cxnId="{7BFEE4A0-EB28-4AB0-B818-94461CF24C6A}">
      <dgm:prSet/>
      <dgm:spPr/>
      <dgm:t>
        <a:bodyPr/>
        <a:lstStyle/>
        <a:p>
          <a:endParaRPr lang="en-GB"/>
        </a:p>
      </dgm:t>
    </dgm:pt>
    <dgm:pt modelId="{B0176F1F-6CA1-4BD5-A6B9-4624FB29CA38}" type="sibTrans" cxnId="{7BFEE4A0-EB28-4AB0-B818-94461CF24C6A}">
      <dgm:prSet/>
      <dgm:spPr/>
      <dgm:t>
        <a:bodyPr/>
        <a:lstStyle/>
        <a:p>
          <a:endParaRPr lang="en-GB"/>
        </a:p>
      </dgm:t>
    </dgm:pt>
    <dgm:pt modelId="{70616BC8-9D6C-416F-9798-7F92AF820726}">
      <dgm:prSet phldrT="[Text]"/>
      <dgm:spPr/>
      <dgm:t>
        <a:bodyPr/>
        <a:lstStyle/>
        <a:p>
          <a:r>
            <a:rPr lang="en-US" dirty="0" smtClean="0"/>
            <a:t>Create entries on support available</a:t>
          </a:r>
          <a:endParaRPr lang="en-GB" dirty="0"/>
        </a:p>
      </dgm:t>
    </dgm:pt>
    <dgm:pt modelId="{1B6606C8-8353-4BBF-9AF0-9720BAEE9E76}" type="parTrans" cxnId="{E1A8C3ED-85A8-48D6-98E6-11FFC5DAE9DD}">
      <dgm:prSet/>
      <dgm:spPr/>
      <dgm:t>
        <a:bodyPr/>
        <a:lstStyle/>
        <a:p>
          <a:endParaRPr lang="en-GB"/>
        </a:p>
      </dgm:t>
    </dgm:pt>
    <dgm:pt modelId="{5B234452-6D73-4EC8-BCCB-4879908ECCDC}" type="sibTrans" cxnId="{E1A8C3ED-85A8-48D6-98E6-11FFC5DAE9DD}">
      <dgm:prSet/>
      <dgm:spPr/>
      <dgm:t>
        <a:bodyPr/>
        <a:lstStyle/>
        <a:p>
          <a:endParaRPr lang="en-GB"/>
        </a:p>
      </dgm:t>
    </dgm:pt>
    <dgm:pt modelId="{2ACE62F8-A26F-4D82-A55F-58F9F8BD4382}">
      <dgm:prSet phldrT="[Text]"/>
      <dgm:spPr/>
      <dgm:t>
        <a:bodyPr/>
        <a:lstStyle/>
        <a:p>
          <a:r>
            <a:rPr lang="en-US" dirty="0" smtClean="0"/>
            <a:t>Confirm provision of support</a:t>
          </a:r>
          <a:endParaRPr lang="en-GB" dirty="0"/>
        </a:p>
      </dgm:t>
    </dgm:pt>
    <dgm:pt modelId="{4169CA30-81A6-4F76-8615-A0769BBCD2E0}" type="parTrans" cxnId="{CC8770EB-2320-426F-9A13-B14BF467351C}">
      <dgm:prSet/>
      <dgm:spPr/>
      <dgm:t>
        <a:bodyPr/>
        <a:lstStyle/>
        <a:p>
          <a:endParaRPr lang="en-GB"/>
        </a:p>
      </dgm:t>
    </dgm:pt>
    <dgm:pt modelId="{19E076A2-BD14-4655-BE06-73D4F154BD52}" type="sibTrans" cxnId="{CC8770EB-2320-426F-9A13-B14BF467351C}">
      <dgm:prSet/>
      <dgm:spPr/>
      <dgm:t>
        <a:bodyPr/>
        <a:lstStyle/>
        <a:p>
          <a:endParaRPr lang="en-GB"/>
        </a:p>
      </dgm:t>
    </dgm:pt>
    <dgm:pt modelId="{8EB86085-50B9-4F57-8FB2-B8B8AA5186EF}">
      <dgm:prSet/>
      <dgm:spPr/>
      <dgm:t>
        <a:bodyPr/>
        <a:lstStyle/>
        <a:p>
          <a:r>
            <a:rPr lang="en-US" dirty="0" smtClean="0"/>
            <a:t>Public</a:t>
          </a:r>
          <a:endParaRPr lang="en-GB" dirty="0"/>
        </a:p>
      </dgm:t>
    </dgm:pt>
    <dgm:pt modelId="{C67887A9-0A0B-4389-906C-CA956BD5B280}" type="parTrans" cxnId="{14F44DDE-7B0E-4AEE-B76F-FEEB4FA05424}">
      <dgm:prSet/>
      <dgm:spPr/>
      <dgm:t>
        <a:bodyPr/>
        <a:lstStyle/>
        <a:p>
          <a:endParaRPr lang="en-GB"/>
        </a:p>
      </dgm:t>
    </dgm:pt>
    <dgm:pt modelId="{8A7D1BD8-99C2-4D6E-8CFE-756E36614D3A}" type="sibTrans" cxnId="{14F44DDE-7B0E-4AEE-B76F-FEEB4FA05424}">
      <dgm:prSet/>
      <dgm:spPr/>
      <dgm:t>
        <a:bodyPr/>
        <a:lstStyle/>
        <a:p>
          <a:endParaRPr lang="en-GB"/>
        </a:p>
      </dgm:t>
    </dgm:pt>
    <dgm:pt modelId="{AECD802E-DFCD-4D13-91B1-26189313BC22}">
      <dgm:prSet/>
      <dgm:spPr/>
      <dgm:t>
        <a:bodyPr/>
        <a:lstStyle/>
        <a:p>
          <a:r>
            <a:rPr lang="en-US" dirty="0" smtClean="0"/>
            <a:t>Browse &amp; search all content</a:t>
          </a:r>
          <a:endParaRPr lang="en-GB" dirty="0"/>
        </a:p>
      </dgm:t>
    </dgm:pt>
    <dgm:pt modelId="{92B66D76-11F9-4D69-91EF-82CFB2CCCFA6}" type="parTrans" cxnId="{879A5E47-A368-47D8-82FE-D289933D7390}">
      <dgm:prSet/>
      <dgm:spPr/>
      <dgm:t>
        <a:bodyPr/>
        <a:lstStyle/>
        <a:p>
          <a:endParaRPr lang="en-GB"/>
        </a:p>
      </dgm:t>
    </dgm:pt>
    <dgm:pt modelId="{F44E33C6-427B-4D99-B539-365E04C84D81}" type="sibTrans" cxnId="{879A5E47-A368-47D8-82FE-D289933D7390}">
      <dgm:prSet/>
      <dgm:spPr/>
      <dgm:t>
        <a:bodyPr/>
        <a:lstStyle/>
        <a:p>
          <a:endParaRPr lang="en-GB"/>
        </a:p>
      </dgm:t>
    </dgm:pt>
    <dgm:pt modelId="{1A4D89E0-71F1-4727-980B-F6EA09567C1F}">
      <dgm:prSet phldrT="[Text]"/>
      <dgm:spPr/>
      <dgm:t>
        <a:bodyPr/>
        <a:lstStyle/>
        <a:p>
          <a:r>
            <a:rPr lang="en-US" dirty="0" smtClean="0"/>
            <a:t>Confirm receipt of support</a:t>
          </a:r>
          <a:endParaRPr lang="en-GB" dirty="0"/>
        </a:p>
      </dgm:t>
    </dgm:pt>
    <dgm:pt modelId="{1D9E7BBE-C295-4303-950B-59BFA2ADB31A}" type="parTrans" cxnId="{EE861E72-B47B-46E6-8C4B-9BE1EA7BFCAE}">
      <dgm:prSet/>
      <dgm:spPr/>
      <dgm:t>
        <a:bodyPr/>
        <a:lstStyle/>
        <a:p>
          <a:endParaRPr lang="en-GB"/>
        </a:p>
      </dgm:t>
    </dgm:pt>
    <dgm:pt modelId="{0B239BB5-6BDD-4360-91B6-EF34DAABDF14}" type="sibTrans" cxnId="{EE861E72-B47B-46E6-8C4B-9BE1EA7BFCAE}">
      <dgm:prSet/>
      <dgm:spPr/>
      <dgm:t>
        <a:bodyPr/>
        <a:lstStyle/>
        <a:p>
          <a:endParaRPr lang="en-GB"/>
        </a:p>
      </dgm:t>
    </dgm:pt>
    <dgm:pt modelId="{CC2AD06D-6512-409F-AF6B-30A9EB49FA07}">
      <dgm:prSet phldrT="[Text]"/>
      <dgm:spPr/>
      <dgm:t>
        <a:bodyPr/>
        <a:lstStyle/>
        <a:p>
          <a:r>
            <a:rPr lang="en-US" dirty="0" smtClean="0"/>
            <a:t>Approve entries from developers</a:t>
          </a:r>
          <a:endParaRPr lang="en-GB" dirty="0"/>
        </a:p>
      </dgm:t>
    </dgm:pt>
    <dgm:pt modelId="{F67D87CC-652A-4A60-B94E-94D0D332D95B}" type="parTrans" cxnId="{E555BCB8-97DA-490C-B8E3-DA0FDA14D1B6}">
      <dgm:prSet/>
      <dgm:spPr/>
      <dgm:t>
        <a:bodyPr/>
        <a:lstStyle/>
        <a:p>
          <a:endParaRPr lang="en-US"/>
        </a:p>
      </dgm:t>
    </dgm:pt>
    <dgm:pt modelId="{BB1A3FE9-D1DB-4C0C-A403-D9457E261F76}" type="sibTrans" cxnId="{E555BCB8-97DA-490C-B8E3-DA0FDA14D1B6}">
      <dgm:prSet/>
      <dgm:spPr/>
      <dgm:t>
        <a:bodyPr/>
        <a:lstStyle/>
        <a:p>
          <a:endParaRPr lang="en-US"/>
        </a:p>
      </dgm:t>
    </dgm:pt>
    <dgm:pt modelId="{02BDBCE2-C717-49A0-B7BB-A23964D14AB7}" type="pres">
      <dgm:prSet presAssocID="{E092248A-825F-4356-B3CF-7715E3E9BC2C}" presName="Name0" presStyleCnt="0">
        <dgm:presLayoutVars>
          <dgm:dir/>
          <dgm:animLvl val="lvl"/>
          <dgm:resizeHandles val="exact"/>
        </dgm:presLayoutVars>
      </dgm:prSet>
      <dgm:spPr/>
      <dgm:t>
        <a:bodyPr/>
        <a:lstStyle/>
        <a:p>
          <a:endParaRPr lang="en-GB"/>
        </a:p>
      </dgm:t>
    </dgm:pt>
    <dgm:pt modelId="{91A7C00E-D257-41F1-898A-B38023BE6119}" type="pres">
      <dgm:prSet presAssocID="{3C5BF523-0BBE-4F9E-8753-5A66B90643D4}" presName="linNode" presStyleCnt="0"/>
      <dgm:spPr/>
    </dgm:pt>
    <dgm:pt modelId="{6A9FC438-6918-4F61-A96E-27009D2B2602}" type="pres">
      <dgm:prSet presAssocID="{3C5BF523-0BBE-4F9E-8753-5A66B90643D4}" presName="parentText" presStyleLbl="node1" presStyleIdx="0" presStyleCnt="4">
        <dgm:presLayoutVars>
          <dgm:chMax val="1"/>
          <dgm:bulletEnabled val="1"/>
        </dgm:presLayoutVars>
      </dgm:prSet>
      <dgm:spPr/>
      <dgm:t>
        <a:bodyPr/>
        <a:lstStyle/>
        <a:p>
          <a:endParaRPr lang="en-GB"/>
        </a:p>
      </dgm:t>
    </dgm:pt>
    <dgm:pt modelId="{E0CFA33E-4BE6-4CB8-A4C0-87B235983D04}" type="pres">
      <dgm:prSet presAssocID="{3C5BF523-0BBE-4F9E-8753-5A66B90643D4}" presName="descendantText" presStyleLbl="alignAccFollowNode1" presStyleIdx="0" presStyleCnt="4">
        <dgm:presLayoutVars>
          <dgm:bulletEnabled val="1"/>
        </dgm:presLayoutVars>
      </dgm:prSet>
      <dgm:spPr/>
      <dgm:t>
        <a:bodyPr/>
        <a:lstStyle/>
        <a:p>
          <a:endParaRPr lang="en-GB"/>
        </a:p>
      </dgm:t>
    </dgm:pt>
    <dgm:pt modelId="{860D617D-7E52-43A9-BE82-89D8902DDCAE}" type="pres">
      <dgm:prSet presAssocID="{2E02726A-A803-45C6-8E6D-3F0874CE85EB}" presName="sp" presStyleCnt="0"/>
      <dgm:spPr/>
    </dgm:pt>
    <dgm:pt modelId="{E809F3C4-1190-4B2D-B4A6-770783CD5BEC}" type="pres">
      <dgm:prSet presAssocID="{F9BDE2E9-49DB-4E3B-AB10-4BD8C223E728}" presName="linNode" presStyleCnt="0"/>
      <dgm:spPr/>
    </dgm:pt>
    <dgm:pt modelId="{048B9CA1-C9E3-488D-A1D1-B71ABC051C0E}" type="pres">
      <dgm:prSet presAssocID="{F9BDE2E9-49DB-4E3B-AB10-4BD8C223E728}" presName="parentText" presStyleLbl="node1" presStyleIdx="1" presStyleCnt="4">
        <dgm:presLayoutVars>
          <dgm:chMax val="1"/>
          <dgm:bulletEnabled val="1"/>
        </dgm:presLayoutVars>
      </dgm:prSet>
      <dgm:spPr/>
      <dgm:t>
        <a:bodyPr/>
        <a:lstStyle/>
        <a:p>
          <a:endParaRPr lang="en-GB"/>
        </a:p>
      </dgm:t>
    </dgm:pt>
    <dgm:pt modelId="{75C0F4EF-094E-4532-B233-348A0C9E90A8}" type="pres">
      <dgm:prSet presAssocID="{F9BDE2E9-49DB-4E3B-AB10-4BD8C223E728}" presName="descendantText" presStyleLbl="alignAccFollowNode1" presStyleIdx="1" presStyleCnt="4">
        <dgm:presLayoutVars>
          <dgm:bulletEnabled val="1"/>
        </dgm:presLayoutVars>
      </dgm:prSet>
      <dgm:spPr/>
      <dgm:t>
        <a:bodyPr/>
        <a:lstStyle/>
        <a:p>
          <a:endParaRPr lang="en-GB"/>
        </a:p>
      </dgm:t>
    </dgm:pt>
    <dgm:pt modelId="{230C928F-A5EA-4780-BF35-4BBA6B7963EF}" type="pres">
      <dgm:prSet presAssocID="{AEE5CE4C-D9F9-48F1-BF86-F2A570506FCC}" presName="sp" presStyleCnt="0"/>
      <dgm:spPr/>
    </dgm:pt>
    <dgm:pt modelId="{B7949526-D798-41DC-9DD4-3D34D2D2BB76}" type="pres">
      <dgm:prSet presAssocID="{E4550DE8-92FA-4BF7-A8F2-3105117D098D}" presName="linNode" presStyleCnt="0"/>
      <dgm:spPr/>
    </dgm:pt>
    <dgm:pt modelId="{1DB7216F-3030-4AAF-9BDB-A36BF82C7C9B}" type="pres">
      <dgm:prSet presAssocID="{E4550DE8-92FA-4BF7-A8F2-3105117D098D}" presName="parentText" presStyleLbl="node1" presStyleIdx="2" presStyleCnt="4">
        <dgm:presLayoutVars>
          <dgm:chMax val="1"/>
          <dgm:bulletEnabled val="1"/>
        </dgm:presLayoutVars>
      </dgm:prSet>
      <dgm:spPr/>
      <dgm:t>
        <a:bodyPr/>
        <a:lstStyle/>
        <a:p>
          <a:endParaRPr lang="en-GB"/>
        </a:p>
      </dgm:t>
    </dgm:pt>
    <dgm:pt modelId="{3892C328-6B63-4845-9A85-19CFA0E50382}" type="pres">
      <dgm:prSet presAssocID="{E4550DE8-92FA-4BF7-A8F2-3105117D098D}" presName="descendantText" presStyleLbl="alignAccFollowNode1" presStyleIdx="2" presStyleCnt="4">
        <dgm:presLayoutVars>
          <dgm:bulletEnabled val="1"/>
        </dgm:presLayoutVars>
      </dgm:prSet>
      <dgm:spPr/>
      <dgm:t>
        <a:bodyPr/>
        <a:lstStyle/>
        <a:p>
          <a:endParaRPr lang="en-GB"/>
        </a:p>
      </dgm:t>
    </dgm:pt>
    <dgm:pt modelId="{EE3A2638-FDBD-4E8F-89E6-9A4BDD003523}" type="pres">
      <dgm:prSet presAssocID="{B0176F1F-6CA1-4BD5-A6B9-4624FB29CA38}" presName="sp" presStyleCnt="0"/>
      <dgm:spPr/>
    </dgm:pt>
    <dgm:pt modelId="{FB592F36-9508-4596-926F-DA4D3F6E9573}" type="pres">
      <dgm:prSet presAssocID="{8EB86085-50B9-4F57-8FB2-B8B8AA5186EF}" presName="linNode" presStyleCnt="0"/>
      <dgm:spPr/>
    </dgm:pt>
    <dgm:pt modelId="{528D504D-DAFB-43AC-B44B-17635BE9B330}" type="pres">
      <dgm:prSet presAssocID="{8EB86085-50B9-4F57-8FB2-B8B8AA5186EF}" presName="parentText" presStyleLbl="node1" presStyleIdx="3" presStyleCnt="4">
        <dgm:presLayoutVars>
          <dgm:chMax val="1"/>
          <dgm:bulletEnabled val="1"/>
        </dgm:presLayoutVars>
      </dgm:prSet>
      <dgm:spPr/>
      <dgm:t>
        <a:bodyPr/>
        <a:lstStyle/>
        <a:p>
          <a:endParaRPr lang="en-GB"/>
        </a:p>
      </dgm:t>
    </dgm:pt>
    <dgm:pt modelId="{20F44F6C-09CC-4C80-9941-F336AE337889}" type="pres">
      <dgm:prSet presAssocID="{8EB86085-50B9-4F57-8FB2-B8B8AA5186EF}" presName="descendantText" presStyleLbl="alignAccFollowNode1" presStyleIdx="3" presStyleCnt="4">
        <dgm:presLayoutVars>
          <dgm:bulletEnabled val="1"/>
        </dgm:presLayoutVars>
      </dgm:prSet>
      <dgm:spPr/>
      <dgm:t>
        <a:bodyPr/>
        <a:lstStyle/>
        <a:p>
          <a:endParaRPr lang="en-GB"/>
        </a:p>
      </dgm:t>
    </dgm:pt>
  </dgm:ptLst>
  <dgm:cxnLst>
    <dgm:cxn modelId="{7F06BD6D-D862-48E1-8991-DEC2D879817C}" type="presOf" srcId="{E4550DE8-92FA-4BF7-A8F2-3105117D098D}" destId="{1DB7216F-3030-4AAF-9BDB-A36BF82C7C9B}" srcOrd="0" destOrd="0" presId="urn:microsoft.com/office/officeart/2005/8/layout/vList5"/>
    <dgm:cxn modelId="{335AB925-F695-4CF5-AD9B-C9A91267B431}" srcId="{3C5BF523-0BBE-4F9E-8753-5A66B90643D4}" destId="{16C77501-7F4D-47A5-A8AD-8EFF49768F81}" srcOrd="0" destOrd="0" parTransId="{82F813E2-8F21-4D4C-A577-CB879CA70B5A}" sibTransId="{95033DB7-49B6-4B6B-8FC9-CC3E78862BF6}"/>
    <dgm:cxn modelId="{E555BCB8-97DA-490C-B8E3-DA0FDA14D1B6}" srcId="{3C5BF523-0BBE-4F9E-8753-5A66B90643D4}" destId="{CC2AD06D-6512-409F-AF6B-30A9EB49FA07}" srcOrd="2" destOrd="0" parTransId="{F67D87CC-652A-4A60-B94E-94D0D332D95B}" sibTransId="{BB1A3FE9-D1DB-4C0C-A403-D9457E261F76}"/>
    <dgm:cxn modelId="{BD3F5690-A6A8-42CB-9272-4139F46E6E2E}" type="presOf" srcId="{8EB86085-50B9-4F57-8FB2-B8B8AA5186EF}" destId="{528D504D-DAFB-43AC-B44B-17635BE9B330}" srcOrd="0" destOrd="0" presId="urn:microsoft.com/office/officeart/2005/8/layout/vList5"/>
    <dgm:cxn modelId="{A69A1ED5-F7A6-48B7-AD97-BFB27CC27AC6}" type="presOf" srcId="{E092248A-825F-4356-B3CF-7715E3E9BC2C}" destId="{02BDBCE2-C717-49A0-B7BB-A23964D14AB7}" srcOrd="0" destOrd="0" presId="urn:microsoft.com/office/officeart/2005/8/layout/vList5"/>
    <dgm:cxn modelId="{AE17A323-2F09-4A6C-95DF-B0FAF2337973}" srcId="{F9BDE2E9-49DB-4E3B-AB10-4BD8C223E728}" destId="{5654E79C-0EA6-4E6A-922F-37E4A3101E18}" srcOrd="1" destOrd="0" parTransId="{8AFEA83C-A3FD-45A1-9E07-DE2582DDE822}" sibTransId="{6846F5A0-5010-489D-9F2D-F3F470DF8039}"/>
    <dgm:cxn modelId="{E1A8C3ED-85A8-48D6-98E6-11FFC5DAE9DD}" srcId="{E4550DE8-92FA-4BF7-A8F2-3105117D098D}" destId="{70616BC8-9D6C-416F-9798-7F92AF820726}" srcOrd="0" destOrd="0" parTransId="{1B6606C8-8353-4BBF-9AF0-9720BAEE9E76}" sibTransId="{5B234452-6D73-4EC8-BCCB-4879908ECCDC}"/>
    <dgm:cxn modelId="{4CC59697-B20A-485D-922B-783FC5A1CEC0}" type="presOf" srcId="{1A4D89E0-71F1-4727-980B-F6EA09567C1F}" destId="{E0CFA33E-4BE6-4CB8-A4C0-87B235983D04}" srcOrd="0" destOrd="3" presId="urn:microsoft.com/office/officeart/2005/8/layout/vList5"/>
    <dgm:cxn modelId="{14F44DDE-7B0E-4AEE-B76F-FEEB4FA05424}" srcId="{E092248A-825F-4356-B3CF-7715E3E9BC2C}" destId="{8EB86085-50B9-4F57-8FB2-B8B8AA5186EF}" srcOrd="3" destOrd="0" parTransId="{C67887A9-0A0B-4389-906C-CA956BD5B280}" sibTransId="{8A7D1BD8-99C2-4D6E-8CFE-756E36614D3A}"/>
    <dgm:cxn modelId="{248298FB-EE91-4D61-BFB6-316C47A6B08D}" type="presOf" srcId="{AECD802E-DFCD-4D13-91B1-26189313BC22}" destId="{20F44F6C-09CC-4C80-9941-F336AE337889}" srcOrd="0" destOrd="0" presId="urn:microsoft.com/office/officeart/2005/8/layout/vList5"/>
    <dgm:cxn modelId="{CC8770EB-2320-426F-9A13-B14BF467351C}" srcId="{E4550DE8-92FA-4BF7-A8F2-3105117D098D}" destId="{2ACE62F8-A26F-4D82-A55F-58F9F8BD4382}" srcOrd="1" destOrd="0" parTransId="{4169CA30-81A6-4F76-8615-A0769BBCD2E0}" sibTransId="{19E076A2-BD14-4655-BE06-73D4F154BD52}"/>
    <dgm:cxn modelId="{7BFEE4A0-EB28-4AB0-B818-94461CF24C6A}" srcId="{E092248A-825F-4356-B3CF-7715E3E9BC2C}" destId="{E4550DE8-92FA-4BF7-A8F2-3105117D098D}" srcOrd="2" destOrd="0" parTransId="{69A0B936-BCA9-49A3-8503-F89B3C785BED}" sibTransId="{B0176F1F-6CA1-4BD5-A6B9-4624FB29CA38}"/>
    <dgm:cxn modelId="{9F147BA7-3C71-48F2-A41E-A67FE2C0D361}" type="presOf" srcId="{F9BDE2E9-49DB-4E3B-AB10-4BD8C223E728}" destId="{048B9CA1-C9E3-488D-A1D1-B71ABC051C0E}" srcOrd="0" destOrd="0" presId="urn:microsoft.com/office/officeart/2005/8/layout/vList5"/>
    <dgm:cxn modelId="{7E863778-E8C9-4465-9407-FE1A022062C7}" type="presOf" srcId="{16C77501-7F4D-47A5-A8AD-8EFF49768F81}" destId="{E0CFA33E-4BE6-4CB8-A4C0-87B235983D04}" srcOrd="0" destOrd="0" presId="urn:microsoft.com/office/officeart/2005/8/layout/vList5"/>
    <dgm:cxn modelId="{34EBBC19-7844-4B34-A574-4B9471F61461}" type="presOf" srcId="{2ACE62F8-A26F-4D82-A55F-58F9F8BD4382}" destId="{3892C328-6B63-4845-9A85-19CFA0E50382}" srcOrd="0" destOrd="1" presId="urn:microsoft.com/office/officeart/2005/8/layout/vList5"/>
    <dgm:cxn modelId="{A54FA7EF-2736-4DFE-A6B3-487A2E5BA827}" type="presOf" srcId="{DBCA1C45-944F-4830-B575-F57134C32403}" destId="{75C0F4EF-094E-4532-B233-348A0C9E90A8}" srcOrd="0" destOrd="0" presId="urn:microsoft.com/office/officeart/2005/8/layout/vList5"/>
    <dgm:cxn modelId="{F8A2FEF3-70BF-4189-90DE-2B3E2EE96EEC}" type="presOf" srcId="{CEC7E85A-4F82-46C6-9DBA-98986FB10C96}" destId="{E0CFA33E-4BE6-4CB8-A4C0-87B235983D04}" srcOrd="0" destOrd="1" presId="urn:microsoft.com/office/officeart/2005/8/layout/vList5"/>
    <dgm:cxn modelId="{879A5E47-A368-47D8-82FE-D289933D7390}" srcId="{8EB86085-50B9-4F57-8FB2-B8B8AA5186EF}" destId="{AECD802E-DFCD-4D13-91B1-26189313BC22}" srcOrd="0" destOrd="0" parTransId="{92B66D76-11F9-4D69-91EF-82CFB2CCCFA6}" sibTransId="{F44E33C6-427B-4D99-B539-365E04C84D81}"/>
    <dgm:cxn modelId="{94B03D68-5F35-48D6-81F0-7DB96610BB8D}" srcId="{E092248A-825F-4356-B3CF-7715E3E9BC2C}" destId="{3C5BF523-0BBE-4F9E-8753-5A66B90643D4}" srcOrd="0" destOrd="0" parTransId="{9AA9B19D-64B7-40C7-B07D-70B0E576A7EB}" sibTransId="{2E02726A-A803-45C6-8E6D-3F0874CE85EB}"/>
    <dgm:cxn modelId="{FD34473F-9820-48A5-9FA4-529912D04B13}" type="presOf" srcId="{5654E79C-0EA6-4E6A-922F-37E4A3101E18}" destId="{75C0F4EF-094E-4532-B233-348A0C9E90A8}" srcOrd="0" destOrd="1" presId="urn:microsoft.com/office/officeart/2005/8/layout/vList5"/>
    <dgm:cxn modelId="{46520B67-4CA1-4425-913E-AF0336CD40E1}" srcId="{E092248A-825F-4356-B3CF-7715E3E9BC2C}" destId="{F9BDE2E9-49DB-4E3B-AB10-4BD8C223E728}" srcOrd="1" destOrd="0" parTransId="{7BEF7EFA-D8BF-4045-A530-DBC18A8C2D4F}" sibTransId="{AEE5CE4C-D9F9-48F1-BF86-F2A570506FCC}"/>
    <dgm:cxn modelId="{043BA66C-0D4D-4684-93D7-B65DF6D095A4}" type="presOf" srcId="{CC2AD06D-6512-409F-AF6B-30A9EB49FA07}" destId="{E0CFA33E-4BE6-4CB8-A4C0-87B235983D04}" srcOrd="0" destOrd="2" presId="urn:microsoft.com/office/officeart/2005/8/layout/vList5"/>
    <dgm:cxn modelId="{EE861E72-B47B-46E6-8C4B-9BE1EA7BFCAE}" srcId="{3C5BF523-0BBE-4F9E-8753-5A66B90643D4}" destId="{1A4D89E0-71F1-4727-980B-F6EA09567C1F}" srcOrd="3" destOrd="0" parTransId="{1D9E7BBE-C295-4303-950B-59BFA2ADB31A}" sibTransId="{0B239BB5-6BDD-4360-91B6-EF34DAABDF14}"/>
    <dgm:cxn modelId="{5A9C7E20-7D7A-45DD-89D5-C744BB531DB7}" type="presOf" srcId="{70616BC8-9D6C-416F-9798-7F92AF820726}" destId="{3892C328-6B63-4845-9A85-19CFA0E50382}" srcOrd="0" destOrd="0" presId="urn:microsoft.com/office/officeart/2005/8/layout/vList5"/>
    <dgm:cxn modelId="{CA1AAB55-83D3-45EF-9675-555130DE1C46}" type="presOf" srcId="{3C5BF523-0BBE-4F9E-8753-5A66B90643D4}" destId="{6A9FC438-6918-4F61-A96E-27009D2B2602}" srcOrd="0" destOrd="0" presId="urn:microsoft.com/office/officeart/2005/8/layout/vList5"/>
    <dgm:cxn modelId="{22D11071-D5B4-427C-A61D-3962089027CD}" srcId="{3C5BF523-0BBE-4F9E-8753-5A66B90643D4}" destId="{CEC7E85A-4F82-46C6-9DBA-98986FB10C96}" srcOrd="1" destOrd="0" parTransId="{656596A9-7B0E-4697-A9BD-BAA0EDE1C557}" sibTransId="{564C19D4-D9AB-4ED3-A2BB-89DD199AA70A}"/>
    <dgm:cxn modelId="{1B5D159C-409B-4501-9D62-39A83162DED8}" srcId="{F9BDE2E9-49DB-4E3B-AB10-4BD8C223E728}" destId="{DBCA1C45-944F-4830-B575-F57134C32403}" srcOrd="0" destOrd="0" parTransId="{F77C5A65-1202-4B11-BF44-38BD3D5D35B5}" sibTransId="{642C6D5A-69AA-4DEE-A635-A93C7FA729B4}"/>
    <dgm:cxn modelId="{B66C9928-3715-4C60-A201-5B887572D47C}" type="presParOf" srcId="{02BDBCE2-C717-49A0-B7BB-A23964D14AB7}" destId="{91A7C00E-D257-41F1-898A-B38023BE6119}" srcOrd="0" destOrd="0" presId="urn:microsoft.com/office/officeart/2005/8/layout/vList5"/>
    <dgm:cxn modelId="{D01FDB4A-63FB-47F8-A162-A42359BE6672}" type="presParOf" srcId="{91A7C00E-D257-41F1-898A-B38023BE6119}" destId="{6A9FC438-6918-4F61-A96E-27009D2B2602}" srcOrd="0" destOrd="0" presId="urn:microsoft.com/office/officeart/2005/8/layout/vList5"/>
    <dgm:cxn modelId="{8E5689AE-5F59-4AF1-8ED4-E5CB0B322A3C}" type="presParOf" srcId="{91A7C00E-D257-41F1-898A-B38023BE6119}" destId="{E0CFA33E-4BE6-4CB8-A4C0-87B235983D04}" srcOrd="1" destOrd="0" presId="urn:microsoft.com/office/officeart/2005/8/layout/vList5"/>
    <dgm:cxn modelId="{AB20D0CA-A46E-492C-8BF1-C5C4F978C137}" type="presParOf" srcId="{02BDBCE2-C717-49A0-B7BB-A23964D14AB7}" destId="{860D617D-7E52-43A9-BE82-89D8902DDCAE}" srcOrd="1" destOrd="0" presId="urn:microsoft.com/office/officeart/2005/8/layout/vList5"/>
    <dgm:cxn modelId="{6C44E35B-A0E2-4CC6-AE79-CE74EFA185DF}" type="presParOf" srcId="{02BDBCE2-C717-49A0-B7BB-A23964D14AB7}" destId="{E809F3C4-1190-4B2D-B4A6-770783CD5BEC}" srcOrd="2" destOrd="0" presId="urn:microsoft.com/office/officeart/2005/8/layout/vList5"/>
    <dgm:cxn modelId="{0740C2A7-0896-44F7-9BC5-87ED6CB167CF}" type="presParOf" srcId="{E809F3C4-1190-4B2D-B4A6-770783CD5BEC}" destId="{048B9CA1-C9E3-488D-A1D1-B71ABC051C0E}" srcOrd="0" destOrd="0" presId="urn:microsoft.com/office/officeart/2005/8/layout/vList5"/>
    <dgm:cxn modelId="{498DC1A3-C1C3-434B-AC32-322DFD8BA44E}" type="presParOf" srcId="{E809F3C4-1190-4B2D-B4A6-770783CD5BEC}" destId="{75C0F4EF-094E-4532-B233-348A0C9E90A8}" srcOrd="1" destOrd="0" presId="urn:microsoft.com/office/officeart/2005/8/layout/vList5"/>
    <dgm:cxn modelId="{64C51549-A919-461E-A87C-64FDC5D55D7D}" type="presParOf" srcId="{02BDBCE2-C717-49A0-B7BB-A23964D14AB7}" destId="{230C928F-A5EA-4780-BF35-4BBA6B7963EF}" srcOrd="3" destOrd="0" presId="urn:microsoft.com/office/officeart/2005/8/layout/vList5"/>
    <dgm:cxn modelId="{0EE0D056-0F4B-4C80-9288-1A72B1F4FBC1}" type="presParOf" srcId="{02BDBCE2-C717-49A0-B7BB-A23964D14AB7}" destId="{B7949526-D798-41DC-9DD4-3D34D2D2BB76}" srcOrd="4" destOrd="0" presId="urn:microsoft.com/office/officeart/2005/8/layout/vList5"/>
    <dgm:cxn modelId="{AD1865A0-3BAF-4FED-9486-E8582CFBAE50}" type="presParOf" srcId="{B7949526-D798-41DC-9DD4-3D34D2D2BB76}" destId="{1DB7216F-3030-4AAF-9BDB-A36BF82C7C9B}" srcOrd="0" destOrd="0" presId="urn:microsoft.com/office/officeart/2005/8/layout/vList5"/>
    <dgm:cxn modelId="{4717E878-7D9B-40E3-81AC-C1A47D123E82}" type="presParOf" srcId="{B7949526-D798-41DC-9DD4-3D34D2D2BB76}" destId="{3892C328-6B63-4845-9A85-19CFA0E50382}" srcOrd="1" destOrd="0" presId="urn:microsoft.com/office/officeart/2005/8/layout/vList5"/>
    <dgm:cxn modelId="{8696D6C6-C885-43D0-A398-8DB0C3D39935}" type="presParOf" srcId="{02BDBCE2-C717-49A0-B7BB-A23964D14AB7}" destId="{EE3A2638-FDBD-4E8F-89E6-9A4BDD003523}" srcOrd="5" destOrd="0" presId="urn:microsoft.com/office/officeart/2005/8/layout/vList5"/>
    <dgm:cxn modelId="{C8D88383-BE28-4C57-B513-54BC9EAD1FF2}" type="presParOf" srcId="{02BDBCE2-C717-49A0-B7BB-A23964D14AB7}" destId="{FB592F36-9508-4596-926F-DA4D3F6E9573}" srcOrd="6" destOrd="0" presId="urn:microsoft.com/office/officeart/2005/8/layout/vList5"/>
    <dgm:cxn modelId="{532FAA27-862E-432C-BEB1-E8413ADCF110}" type="presParOf" srcId="{FB592F36-9508-4596-926F-DA4D3F6E9573}" destId="{528D504D-DAFB-43AC-B44B-17635BE9B330}" srcOrd="0" destOrd="0" presId="urn:microsoft.com/office/officeart/2005/8/layout/vList5"/>
    <dgm:cxn modelId="{3FF29C71-A3C9-4664-98BD-7579979C7DA0}" type="presParOf" srcId="{FB592F36-9508-4596-926F-DA4D3F6E9573}" destId="{20F44F6C-09CC-4C80-9941-F336AE33788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005782-D406-EA4D-97D3-D82903D92B39}" type="doc">
      <dgm:prSet loTypeId="urn:microsoft.com/office/officeart/2005/8/layout/orgChart1" loCatId="" qsTypeId="urn:microsoft.com/office/officeart/2005/8/quickstyle/simple4" qsCatId="simple" csTypeId="urn:microsoft.com/office/officeart/2005/8/colors/accent0_3" csCatId="mainScheme" phldr="1"/>
      <dgm:spPr/>
      <dgm:t>
        <a:bodyPr/>
        <a:lstStyle/>
        <a:p>
          <a:endParaRPr lang="en-US"/>
        </a:p>
      </dgm:t>
    </dgm:pt>
    <dgm:pt modelId="{4BA9C1D9-6244-6542-B1F7-30D39DC966F4}">
      <dgm:prSet phldrT="[Text]"/>
      <dgm:spPr/>
      <dgm:t>
        <a:bodyPr/>
        <a:lstStyle/>
        <a:p>
          <a:r>
            <a:rPr lang="en-US" dirty="0" smtClean="0"/>
            <a:t>NAMA registry</a:t>
          </a:r>
          <a:endParaRPr lang="en-US" dirty="0"/>
        </a:p>
      </dgm:t>
    </dgm:pt>
    <dgm:pt modelId="{AD3A923A-7317-F84F-8A3F-54CC447EEAA0}" type="parTrans" cxnId="{EA000F02-6B74-6E47-A717-8AFC336C3BA3}">
      <dgm:prSet/>
      <dgm:spPr/>
      <dgm:t>
        <a:bodyPr/>
        <a:lstStyle/>
        <a:p>
          <a:endParaRPr lang="en-US"/>
        </a:p>
      </dgm:t>
    </dgm:pt>
    <dgm:pt modelId="{AD2885C7-4E43-0C40-96B5-67F7AB296B7E}" type="sibTrans" cxnId="{EA000F02-6B74-6E47-A717-8AFC336C3BA3}">
      <dgm:prSet/>
      <dgm:spPr/>
      <dgm:t>
        <a:bodyPr/>
        <a:lstStyle/>
        <a:p>
          <a:endParaRPr lang="en-US"/>
        </a:p>
      </dgm:t>
    </dgm:pt>
    <dgm:pt modelId="{9B060602-86BE-A248-9306-F5AD04059CB6}">
      <dgm:prSet phldrT="[Text]" custT="1"/>
      <dgm:spPr/>
      <dgm:t>
        <a:bodyPr/>
        <a:lstStyle/>
        <a:p>
          <a:r>
            <a:rPr lang="en-US" sz="2000" dirty="0" smtClean="0"/>
            <a:t>NA Country A</a:t>
          </a:r>
        </a:p>
        <a:p>
          <a:r>
            <a:rPr lang="en-US" sz="1600" dirty="0" smtClean="0"/>
            <a:t>decentralized</a:t>
          </a:r>
          <a:endParaRPr lang="en-US" sz="2000" dirty="0"/>
        </a:p>
      </dgm:t>
    </dgm:pt>
    <dgm:pt modelId="{B39FCE32-0F7A-FB49-BAB6-A51C82182A30}" type="parTrans" cxnId="{DB406D55-7AB3-1945-8245-08616A389C32}">
      <dgm:prSet/>
      <dgm:spPr/>
      <dgm:t>
        <a:bodyPr/>
        <a:lstStyle/>
        <a:p>
          <a:endParaRPr lang="en-US"/>
        </a:p>
      </dgm:t>
    </dgm:pt>
    <dgm:pt modelId="{B8C10A3D-193E-EE42-89AA-B2EE9BFB0A54}" type="sibTrans" cxnId="{DB406D55-7AB3-1945-8245-08616A389C32}">
      <dgm:prSet/>
      <dgm:spPr/>
      <dgm:t>
        <a:bodyPr/>
        <a:lstStyle/>
        <a:p>
          <a:endParaRPr lang="en-US"/>
        </a:p>
      </dgm:t>
    </dgm:pt>
    <dgm:pt modelId="{52773E25-334A-FF42-8437-6755C3648BCD}">
      <dgm:prSet phldrT="[Text]" custT="1"/>
      <dgm:spPr/>
      <dgm:t>
        <a:bodyPr/>
        <a:lstStyle/>
        <a:p>
          <a:r>
            <a:rPr lang="en-US" sz="2000" dirty="0" smtClean="0"/>
            <a:t>NA Country B</a:t>
          </a:r>
        </a:p>
        <a:p>
          <a:r>
            <a:rPr lang="en-US" sz="1600" dirty="0" smtClean="0"/>
            <a:t>Centralized </a:t>
          </a:r>
          <a:endParaRPr lang="en-US" sz="2000" dirty="0"/>
        </a:p>
      </dgm:t>
    </dgm:pt>
    <dgm:pt modelId="{A6013149-3CAB-3747-9FCA-A3F0416D3558}" type="parTrans" cxnId="{7CA7A861-CF6A-7A4E-9F0D-4712541CB22E}">
      <dgm:prSet/>
      <dgm:spPr/>
      <dgm:t>
        <a:bodyPr/>
        <a:lstStyle/>
        <a:p>
          <a:endParaRPr lang="en-US"/>
        </a:p>
      </dgm:t>
    </dgm:pt>
    <dgm:pt modelId="{5D480062-9DDD-914D-B355-A81917495382}" type="sibTrans" cxnId="{7CA7A861-CF6A-7A4E-9F0D-4712541CB22E}">
      <dgm:prSet/>
      <dgm:spPr/>
      <dgm:t>
        <a:bodyPr/>
        <a:lstStyle/>
        <a:p>
          <a:endParaRPr lang="en-US"/>
        </a:p>
      </dgm:t>
    </dgm:pt>
    <dgm:pt modelId="{A1BB2219-4C42-8845-B8E0-87967C2FC308}">
      <dgm:prSet custT="1"/>
      <dgm:spPr/>
      <dgm:t>
        <a:bodyPr/>
        <a:lstStyle/>
        <a:p>
          <a:r>
            <a:rPr lang="en-US" sz="1200" dirty="0" smtClean="0"/>
            <a:t>NAMA developer</a:t>
          </a:r>
          <a:endParaRPr lang="en-US" sz="1200" dirty="0"/>
        </a:p>
      </dgm:t>
    </dgm:pt>
    <dgm:pt modelId="{1F2A646A-A99E-FC4F-AB22-4EEF6EEC56A3}" type="parTrans" cxnId="{97EC7246-FDEE-5F4F-9DAF-D02250A99922}">
      <dgm:prSet/>
      <dgm:spPr/>
      <dgm:t>
        <a:bodyPr/>
        <a:lstStyle/>
        <a:p>
          <a:endParaRPr lang="en-US"/>
        </a:p>
      </dgm:t>
    </dgm:pt>
    <dgm:pt modelId="{6B9742FD-915B-DE4D-BAAF-BDFEBA28A775}" type="sibTrans" cxnId="{97EC7246-FDEE-5F4F-9DAF-D02250A99922}">
      <dgm:prSet/>
      <dgm:spPr/>
      <dgm:t>
        <a:bodyPr/>
        <a:lstStyle/>
        <a:p>
          <a:endParaRPr lang="en-US"/>
        </a:p>
      </dgm:t>
    </dgm:pt>
    <dgm:pt modelId="{763C660B-8254-4D40-88DC-DDA7DECF27D2}">
      <dgm:prSet phldrT="[Text]" custT="1"/>
      <dgm:spPr/>
      <dgm:t>
        <a:bodyPr/>
        <a:lstStyle/>
        <a:p>
          <a:r>
            <a:rPr lang="en-US" sz="1200" dirty="0" smtClean="0"/>
            <a:t>NAMA developer</a:t>
          </a:r>
          <a:endParaRPr lang="en-US" sz="1200" dirty="0"/>
        </a:p>
      </dgm:t>
    </dgm:pt>
    <dgm:pt modelId="{C94368C2-8BA7-D94F-9CAB-D39963A2E22B}" type="parTrans" cxnId="{E9A258F3-7D6B-E942-A524-EEDAA6C1A581}">
      <dgm:prSet/>
      <dgm:spPr/>
      <dgm:t>
        <a:bodyPr/>
        <a:lstStyle/>
        <a:p>
          <a:endParaRPr lang="en-US"/>
        </a:p>
      </dgm:t>
    </dgm:pt>
    <dgm:pt modelId="{A7C94428-FD67-8142-A1D8-919785CCF5BE}" type="sibTrans" cxnId="{E9A258F3-7D6B-E942-A524-EEDAA6C1A581}">
      <dgm:prSet/>
      <dgm:spPr/>
      <dgm:t>
        <a:bodyPr/>
        <a:lstStyle/>
        <a:p>
          <a:endParaRPr lang="en-US"/>
        </a:p>
      </dgm:t>
    </dgm:pt>
    <dgm:pt modelId="{0AACA3D2-3193-7D4B-BD19-84F3D5A349EC}" type="pres">
      <dgm:prSet presAssocID="{89005782-D406-EA4D-97D3-D82903D92B39}" presName="hierChild1" presStyleCnt="0">
        <dgm:presLayoutVars>
          <dgm:orgChart val="1"/>
          <dgm:chPref val="1"/>
          <dgm:dir/>
          <dgm:animOne val="branch"/>
          <dgm:animLvl val="lvl"/>
          <dgm:resizeHandles/>
        </dgm:presLayoutVars>
      </dgm:prSet>
      <dgm:spPr/>
      <dgm:t>
        <a:bodyPr/>
        <a:lstStyle/>
        <a:p>
          <a:endParaRPr lang="en-US"/>
        </a:p>
      </dgm:t>
    </dgm:pt>
    <dgm:pt modelId="{18607EFA-1027-1541-87C5-460F5A23F6E6}" type="pres">
      <dgm:prSet presAssocID="{4BA9C1D9-6244-6542-B1F7-30D39DC966F4}" presName="hierRoot1" presStyleCnt="0">
        <dgm:presLayoutVars>
          <dgm:hierBranch val="init"/>
        </dgm:presLayoutVars>
      </dgm:prSet>
      <dgm:spPr/>
    </dgm:pt>
    <dgm:pt modelId="{679AEE3A-F614-6A48-B0B1-83DBC0835624}" type="pres">
      <dgm:prSet presAssocID="{4BA9C1D9-6244-6542-B1F7-30D39DC966F4}" presName="rootComposite1" presStyleCnt="0"/>
      <dgm:spPr/>
    </dgm:pt>
    <dgm:pt modelId="{1102999F-8A85-074D-BF89-038194918551}" type="pres">
      <dgm:prSet presAssocID="{4BA9C1D9-6244-6542-B1F7-30D39DC966F4}" presName="rootText1" presStyleLbl="node0" presStyleIdx="0" presStyleCnt="1" custScaleX="165196" custScaleY="181505" custLinFactNeighborY="-12310">
        <dgm:presLayoutVars>
          <dgm:chPref val="3"/>
        </dgm:presLayoutVars>
      </dgm:prSet>
      <dgm:spPr/>
      <dgm:t>
        <a:bodyPr/>
        <a:lstStyle/>
        <a:p>
          <a:endParaRPr lang="en-US"/>
        </a:p>
      </dgm:t>
    </dgm:pt>
    <dgm:pt modelId="{17D0EE62-0425-1044-B255-F23E359AA634}" type="pres">
      <dgm:prSet presAssocID="{4BA9C1D9-6244-6542-B1F7-30D39DC966F4}" presName="rootConnector1" presStyleLbl="node1" presStyleIdx="0" presStyleCnt="0"/>
      <dgm:spPr/>
      <dgm:t>
        <a:bodyPr/>
        <a:lstStyle/>
        <a:p>
          <a:endParaRPr lang="en-US"/>
        </a:p>
      </dgm:t>
    </dgm:pt>
    <dgm:pt modelId="{6B8CC065-ED9D-7A46-9423-C27483FF9731}" type="pres">
      <dgm:prSet presAssocID="{4BA9C1D9-6244-6542-B1F7-30D39DC966F4}" presName="hierChild2" presStyleCnt="0"/>
      <dgm:spPr/>
    </dgm:pt>
    <dgm:pt modelId="{B340F5ED-7B5D-8C4C-B44C-64790F342980}" type="pres">
      <dgm:prSet presAssocID="{B39FCE32-0F7A-FB49-BAB6-A51C82182A30}" presName="Name37" presStyleLbl="parChTrans1D2" presStyleIdx="0" presStyleCnt="2"/>
      <dgm:spPr/>
      <dgm:t>
        <a:bodyPr/>
        <a:lstStyle/>
        <a:p>
          <a:endParaRPr lang="en-US"/>
        </a:p>
      </dgm:t>
    </dgm:pt>
    <dgm:pt modelId="{5F27D192-F0D9-844F-A505-479EBCFFF391}" type="pres">
      <dgm:prSet presAssocID="{9B060602-86BE-A248-9306-F5AD04059CB6}" presName="hierRoot2" presStyleCnt="0">
        <dgm:presLayoutVars>
          <dgm:hierBranch val="init"/>
        </dgm:presLayoutVars>
      </dgm:prSet>
      <dgm:spPr/>
    </dgm:pt>
    <dgm:pt modelId="{9F7A846B-FD44-EA45-A9DE-C717E7124D2A}" type="pres">
      <dgm:prSet presAssocID="{9B060602-86BE-A248-9306-F5AD04059CB6}" presName="rootComposite" presStyleCnt="0"/>
      <dgm:spPr/>
    </dgm:pt>
    <dgm:pt modelId="{FD2C8309-8DCE-E847-B6B8-5C484DBA3F53}" type="pres">
      <dgm:prSet presAssocID="{9B060602-86BE-A248-9306-F5AD04059CB6}" presName="rootText" presStyleLbl="node2" presStyleIdx="0" presStyleCnt="2" custScaleX="140752" custScaleY="140746" custLinFactNeighborX="-35412">
        <dgm:presLayoutVars>
          <dgm:chPref val="3"/>
        </dgm:presLayoutVars>
      </dgm:prSet>
      <dgm:spPr/>
      <dgm:t>
        <a:bodyPr/>
        <a:lstStyle/>
        <a:p>
          <a:endParaRPr lang="en-US"/>
        </a:p>
      </dgm:t>
    </dgm:pt>
    <dgm:pt modelId="{102F4577-3767-7045-A413-02F4C539B0E3}" type="pres">
      <dgm:prSet presAssocID="{9B060602-86BE-A248-9306-F5AD04059CB6}" presName="rootConnector" presStyleLbl="node2" presStyleIdx="0" presStyleCnt="2"/>
      <dgm:spPr/>
      <dgm:t>
        <a:bodyPr/>
        <a:lstStyle/>
        <a:p>
          <a:endParaRPr lang="en-US"/>
        </a:p>
      </dgm:t>
    </dgm:pt>
    <dgm:pt modelId="{1D35C0B6-AA54-7148-BD9B-FB8FD6EE221C}" type="pres">
      <dgm:prSet presAssocID="{9B060602-86BE-A248-9306-F5AD04059CB6}" presName="hierChild4" presStyleCnt="0"/>
      <dgm:spPr/>
    </dgm:pt>
    <dgm:pt modelId="{33D23DED-4659-5545-9611-7FB787F7FF9A}" type="pres">
      <dgm:prSet presAssocID="{C94368C2-8BA7-D94F-9CAB-D39963A2E22B}" presName="Name37" presStyleLbl="parChTrans1D3" presStyleIdx="0" presStyleCnt="2"/>
      <dgm:spPr/>
      <dgm:t>
        <a:bodyPr/>
        <a:lstStyle/>
        <a:p>
          <a:endParaRPr lang="en-US"/>
        </a:p>
      </dgm:t>
    </dgm:pt>
    <dgm:pt modelId="{8534986E-2EF7-8A43-AA2D-9E55D453057F}" type="pres">
      <dgm:prSet presAssocID="{763C660B-8254-4D40-88DC-DDA7DECF27D2}" presName="hierRoot2" presStyleCnt="0">
        <dgm:presLayoutVars>
          <dgm:hierBranch val="init"/>
        </dgm:presLayoutVars>
      </dgm:prSet>
      <dgm:spPr/>
    </dgm:pt>
    <dgm:pt modelId="{70ACAC52-5857-C940-9076-AFE13897B797}" type="pres">
      <dgm:prSet presAssocID="{763C660B-8254-4D40-88DC-DDA7DECF27D2}" presName="rootComposite" presStyleCnt="0"/>
      <dgm:spPr/>
    </dgm:pt>
    <dgm:pt modelId="{19BA6D4F-D76B-2C40-9CB4-ECA61E9D6DFD}" type="pres">
      <dgm:prSet presAssocID="{763C660B-8254-4D40-88DC-DDA7DECF27D2}" presName="rootText" presStyleLbl="node3" presStyleIdx="0" presStyleCnt="2" custLinFactNeighborX="-32010" custLinFactNeighborY="7478">
        <dgm:presLayoutVars>
          <dgm:chPref val="3"/>
        </dgm:presLayoutVars>
      </dgm:prSet>
      <dgm:spPr/>
      <dgm:t>
        <a:bodyPr/>
        <a:lstStyle/>
        <a:p>
          <a:endParaRPr lang="en-US"/>
        </a:p>
      </dgm:t>
    </dgm:pt>
    <dgm:pt modelId="{6B1E1CFF-BC95-3248-881F-124C2DFE734C}" type="pres">
      <dgm:prSet presAssocID="{763C660B-8254-4D40-88DC-DDA7DECF27D2}" presName="rootConnector" presStyleLbl="node3" presStyleIdx="0" presStyleCnt="2"/>
      <dgm:spPr/>
      <dgm:t>
        <a:bodyPr/>
        <a:lstStyle/>
        <a:p>
          <a:endParaRPr lang="en-US"/>
        </a:p>
      </dgm:t>
    </dgm:pt>
    <dgm:pt modelId="{5DE440CC-3CB1-C84A-85CF-BFDD05FEDEDF}" type="pres">
      <dgm:prSet presAssocID="{763C660B-8254-4D40-88DC-DDA7DECF27D2}" presName="hierChild4" presStyleCnt="0"/>
      <dgm:spPr/>
    </dgm:pt>
    <dgm:pt modelId="{2FF6AE9B-0852-5941-B41D-954E34E9E8BB}" type="pres">
      <dgm:prSet presAssocID="{763C660B-8254-4D40-88DC-DDA7DECF27D2}" presName="hierChild5" presStyleCnt="0"/>
      <dgm:spPr/>
    </dgm:pt>
    <dgm:pt modelId="{19C7427E-9363-2849-8BAC-2B6038DE1472}" type="pres">
      <dgm:prSet presAssocID="{1F2A646A-A99E-FC4F-AB22-4EEF6EEC56A3}" presName="Name37" presStyleLbl="parChTrans1D3" presStyleIdx="1" presStyleCnt="2"/>
      <dgm:spPr/>
      <dgm:t>
        <a:bodyPr/>
        <a:lstStyle/>
        <a:p>
          <a:endParaRPr lang="en-US"/>
        </a:p>
      </dgm:t>
    </dgm:pt>
    <dgm:pt modelId="{15EF5FF4-498E-BB43-B907-77CA893AB8B8}" type="pres">
      <dgm:prSet presAssocID="{A1BB2219-4C42-8845-B8E0-87967C2FC308}" presName="hierRoot2" presStyleCnt="0">
        <dgm:presLayoutVars>
          <dgm:hierBranch val="init"/>
        </dgm:presLayoutVars>
      </dgm:prSet>
      <dgm:spPr/>
    </dgm:pt>
    <dgm:pt modelId="{AE427D45-B1B1-2645-97FD-94CE8BE11C98}" type="pres">
      <dgm:prSet presAssocID="{A1BB2219-4C42-8845-B8E0-87967C2FC308}" presName="rootComposite" presStyleCnt="0"/>
      <dgm:spPr/>
    </dgm:pt>
    <dgm:pt modelId="{D7BEF4E6-E2E1-2542-B0D1-E84CC522B75F}" type="pres">
      <dgm:prSet presAssocID="{A1BB2219-4C42-8845-B8E0-87967C2FC308}" presName="rootText" presStyleLbl="node3" presStyleIdx="1" presStyleCnt="2" custLinFactX="-81046" custLinFactY="-34522" custLinFactNeighborX="-100000" custLinFactNeighborY="-100000">
        <dgm:presLayoutVars>
          <dgm:chPref val="3"/>
        </dgm:presLayoutVars>
      </dgm:prSet>
      <dgm:spPr/>
      <dgm:t>
        <a:bodyPr/>
        <a:lstStyle/>
        <a:p>
          <a:endParaRPr lang="en-US"/>
        </a:p>
      </dgm:t>
    </dgm:pt>
    <dgm:pt modelId="{44C81548-0E08-1040-B84F-EE191D9E1E18}" type="pres">
      <dgm:prSet presAssocID="{A1BB2219-4C42-8845-B8E0-87967C2FC308}" presName="rootConnector" presStyleLbl="node3" presStyleIdx="1" presStyleCnt="2"/>
      <dgm:spPr/>
      <dgm:t>
        <a:bodyPr/>
        <a:lstStyle/>
        <a:p>
          <a:endParaRPr lang="en-US"/>
        </a:p>
      </dgm:t>
    </dgm:pt>
    <dgm:pt modelId="{58802AED-098B-4744-A7FC-BB9AED8071F1}" type="pres">
      <dgm:prSet presAssocID="{A1BB2219-4C42-8845-B8E0-87967C2FC308}" presName="hierChild4" presStyleCnt="0"/>
      <dgm:spPr/>
    </dgm:pt>
    <dgm:pt modelId="{E4550642-2CA3-914B-AFC0-397CC213F44C}" type="pres">
      <dgm:prSet presAssocID="{A1BB2219-4C42-8845-B8E0-87967C2FC308}" presName="hierChild5" presStyleCnt="0"/>
      <dgm:spPr/>
    </dgm:pt>
    <dgm:pt modelId="{74F6867E-4E4D-3C4D-A57A-DC27601E8DB8}" type="pres">
      <dgm:prSet presAssocID="{9B060602-86BE-A248-9306-F5AD04059CB6}" presName="hierChild5" presStyleCnt="0"/>
      <dgm:spPr/>
    </dgm:pt>
    <dgm:pt modelId="{0544FFDD-C40B-8048-8687-4CFAFDA68E3D}" type="pres">
      <dgm:prSet presAssocID="{A6013149-3CAB-3747-9FCA-A3F0416D3558}" presName="Name37" presStyleLbl="parChTrans1D2" presStyleIdx="1" presStyleCnt="2"/>
      <dgm:spPr/>
      <dgm:t>
        <a:bodyPr/>
        <a:lstStyle/>
        <a:p>
          <a:endParaRPr lang="en-US"/>
        </a:p>
      </dgm:t>
    </dgm:pt>
    <dgm:pt modelId="{641A2AC5-7998-A04B-996C-5E7D8709A982}" type="pres">
      <dgm:prSet presAssocID="{52773E25-334A-FF42-8437-6755C3648BCD}" presName="hierRoot2" presStyleCnt="0">
        <dgm:presLayoutVars>
          <dgm:hierBranch val="init"/>
        </dgm:presLayoutVars>
      </dgm:prSet>
      <dgm:spPr/>
    </dgm:pt>
    <dgm:pt modelId="{EEC6CA95-365B-DC4A-A597-A646C7E756D8}" type="pres">
      <dgm:prSet presAssocID="{52773E25-334A-FF42-8437-6755C3648BCD}" presName="rootComposite" presStyleCnt="0"/>
      <dgm:spPr/>
    </dgm:pt>
    <dgm:pt modelId="{F71C17A6-E895-C046-9D9B-F7B19813EB63}" type="pres">
      <dgm:prSet presAssocID="{52773E25-334A-FF42-8437-6755C3648BCD}" presName="rootText" presStyleLbl="node2" presStyleIdx="1" presStyleCnt="2" custScaleX="140698" custScaleY="140698" custLinFactNeighborX="23138">
        <dgm:presLayoutVars>
          <dgm:chPref val="3"/>
        </dgm:presLayoutVars>
      </dgm:prSet>
      <dgm:spPr/>
      <dgm:t>
        <a:bodyPr/>
        <a:lstStyle/>
        <a:p>
          <a:endParaRPr lang="en-US"/>
        </a:p>
      </dgm:t>
    </dgm:pt>
    <dgm:pt modelId="{6B27D988-4514-F54B-B98F-931C36CB674F}" type="pres">
      <dgm:prSet presAssocID="{52773E25-334A-FF42-8437-6755C3648BCD}" presName="rootConnector" presStyleLbl="node2" presStyleIdx="1" presStyleCnt="2"/>
      <dgm:spPr/>
      <dgm:t>
        <a:bodyPr/>
        <a:lstStyle/>
        <a:p>
          <a:endParaRPr lang="en-US"/>
        </a:p>
      </dgm:t>
    </dgm:pt>
    <dgm:pt modelId="{D17DF71B-0EE8-4F4C-9161-429B390127D8}" type="pres">
      <dgm:prSet presAssocID="{52773E25-334A-FF42-8437-6755C3648BCD}" presName="hierChild4" presStyleCnt="0"/>
      <dgm:spPr/>
    </dgm:pt>
    <dgm:pt modelId="{94D292F5-5F45-0F41-AB4F-A264EA7E0964}" type="pres">
      <dgm:prSet presAssocID="{52773E25-334A-FF42-8437-6755C3648BCD}" presName="hierChild5" presStyleCnt="0"/>
      <dgm:spPr/>
    </dgm:pt>
    <dgm:pt modelId="{1CBD78C5-CE26-3B4E-81DC-4E329D04A484}" type="pres">
      <dgm:prSet presAssocID="{4BA9C1D9-6244-6542-B1F7-30D39DC966F4}" presName="hierChild3" presStyleCnt="0"/>
      <dgm:spPr/>
    </dgm:pt>
  </dgm:ptLst>
  <dgm:cxnLst>
    <dgm:cxn modelId="{8C833A54-746D-4FD0-A9E4-F409BEE79448}" type="presOf" srcId="{89005782-D406-EA4D-97D3-D82903D92B39}" destId="{0AACA3D2-3193-7D4B-BD19-84F3D5A349EC}" srcOrd="0" destOrd="0" presId="urn:microsoft.com/office/officeart/2005/8/layout/orgChart1"/>
    <dgm:cxn modelId="{EA000F02-6B74-6E47-A717-8AFC336C3BA3}" srcId="{89005782-D406-EA4D-97D3-D82903D92B39}" destId="{4BA9C1D9-6244-6542-B1F7-30D39DC966F4}" srcOrd="0" destOrd="0" parTransId="{AD3A923A-7317-F84F-8A3F-54CC447EEAA0}" sibTransId="{AD2885C7-4E43-0C40-96B5-67F7AB296B7E}"/>
    <dgm:cxn modelId="{97EC7246-FDEE-5F4F-9DAF-D02250A99922}" srcId="{9B060602-86BE-A248-9306-F5AD04059CB6}" destId="{A1BB2219-4C42-8845-B8E0-87967C2FC308}" srcOrd="1" destOrd="0" parTransId="{1F2A646A-A99E-FC4F-AB22-4EEF6EEC56A3}" sibTransId="{6B9742FD-915B-DE4D-BAAF-BDFEBA28A775}"/>
    <dgm:cxn modelId="{02F3D3C1-24E4-4C66-8631-7EA1FF245E0B}" type="presOf" srcId="{763C660B-8254-4D40-88DC-DDA7DECF27D2}" destId="{6B1E1CFF-BC95-3248-881F-124C2DFE734C}" srcOrd="1" destOrd="0" presId="urn:microsoft.com/office/officeart/2005/8/layout/orgChart1"/>
    <dgm:cxn modelId="{2CD348D5-5CCD-4B53-8C59-443FDDB03065}" type="presOf" srcId="{A1BB2219-4C42-8845-B8E0-87967C2FC308}" destId="{44C81548-0E08-1040-B84F-EE191D9E1E18}" srcOrd="1" destOrd="0" presId="urn:microsoft.com/office/officeart/2005/8/layout/orgChart1"/>
    <dgm:cxn modelId="{7CA7A861-CF6A-7A4E-9F0D-4712541CB22E}" srcId="{4BA9C1D9-6244-6542-B1F7-30D39DC966F4}" destId="{52773E25-334A-FF42-8437-6755C3648BCD}" srcOrd="1" destOrd="0" parTransId="{A6013149-3CAB-3747-9FCA-A3F0416D3558}" sibTransId="{5D480062-9DDD-914D-B355-A81917495382}"/>
    <dgm:cxn modelId="{F9470591-2A75-4737-94D1-C9B2EFC0FD4C}" type="presOf" srcId="{1F2A646A-A99E-FC4F-AB22-4EEF6EEC56A3}" destId="{19C7427E-9363-2849-8BAC-2B6038DE1472}" srcOrd="0" destOrd="0" presId="urn:microsoft.com/office/officeart/2005/8/layout/orgChart1"/>
    <dgm:cxn modelId="{1D4390CC-6BD9-434A-805B-4A06A0EC7FBC}" type="presOf" srcId="{9B060602-86BE-A248-9306-F5AD04059CB6}" destId="{102F4577-3767-7045-A413-02F4C539B0E3}" srcOrd="1" destOrd="0" presId="urn:microsoft.com/office/officeart/2005/8/layout/orgChart1"/>
    <dgm:cxn modelId="{5A7A7B67-1F07-4EC1-BA46-BA282F6365EE}" type="presOf" srcId="{4BA9C1D9-6244-6542-B1F7-30D39DC966F4}" destId="{1102999F-8A85-074D-BF89-038194918551}" srcOrd="0" destOrd="0" presId="urn:microsoft.com/office/officeart/2005/8/layout/orgChart1"/>
    <dgm:cxn modelId="{246A574B-B107-421D-9B58-CF6AF98100AE}" type="presOf" srcId="{9B060602-86BE-A248-9306-F5AD04059CB6}" destId="{FD2C8309-8DCE-E847-B6B8-5C484DBA3F53}" srcOrd="0" destOrd="0" presId="urn:microsoft.com/office/officeart/2005/8/layout/orgChart1"/>
    <dgm:cxn modelId="{E9C9357A-9885-4BE7-8715-0F7B4C03C102}" type="presOf" srcId="{B39FCE32-0F7A-FB49-BAB6-A51C82182A30}" destId="{B340F5ED-7B5D-8C4C-B44C-64790F342980}" srcOrd="0" destOrd="0" presId="urn:microsoft.com/office/officeart/2005/8/layout/orgChart1"/>
    <dgm:cxn modelId="{169FB4D2-2A0B-4F8B-BCB7-D9A9FBC5BA26}" type="presOf" srcId="{C94368C2-8BA7-D94F-9CAB-D39963A2E22B}" destId="{33D23DED-4659-5545-9611-7FB787F7FF9A}" srcOrd="0" destOrd="0" presId="urn:microsoft.com/office/officeart/2005/8/layout/orgChart1"/>
    <dgm:cxn modelId="{B024F39D-8288-4D7F-9A8C-51E0230E5C46}" type="presOf" srcId="{52773E25-334A-FF42-8437-6755C3648BCD}" destId="{F71C17A6-E895-C046-9D9B-F7B19813EB63}" srcOrd="0" destOrd="0" presId="urn:microsoft.com/office/officeart/2005/8/layout/orgChart1"/>
    <dgm:cxn modelId="{1DF68DE4-636C-4209-A384-05543A70FECC}" type="presOf" srcId="{A1BB2219-4C42-8845-B8E0-87967C2FC308}" destId="{D7BEF4E6-E2E1-2542-B0D1-E84CC522B75F}" srcOrd="0" destOrd="0" presId="urn:microsoft.com/office/officeart/2005/8/layout/orgChart1"/>
    <dgm:cxn modelId="{B06A7952-1CCF-4E23-A72A-82FAC025B7C2}" type="presOf" srcId="{A6013149-3CAB-3747-9FCA-A3F0416D3558}" destId="{0544FFDD-C40B-8048-8687-4CFAFDA68E3D}" srcOrd="0" destOrd="0" presId="urn:microsoft.com/office/officeart/2005/8/layout/orgChart1"/>
    <dgm:cxn modelId="{1574C8F9-6115-40C9-BD10-98D02BD4934E}" type="presOf" srcId="{52773E25-334A-FF42-8437-6755C3648BCD}" destId="{6B27D988-4514-F54B-B98F-931C36CB674F}" srcOrd="1" destOrd="0" presId="urn:microsoft.com/office/officeart/2005/8/layout/orgChart1"/>
    <dgm:cxn modelId="{DA9E38D7-E02C-4BC7-81CD-F572C73B7E48}" type="presOf" srcId="{763C660B-8254-4D40-88DC-DDA7DECF27D2}" destId="{19BA6D4F-D76B-2C40-9CB4-ECA61E9D6DFD}" srcOrd="0" destOrd="0" presId="urn:microsoft.com/office/officeart/2005/8/layout/orgChart1"/>
    <dgm:cxn modelId="{DB406D55-7AB3-1945-8245-08616A389C32}" srcId="{4BA9C1D9-6244-6542-B1F7-30D39DC966F4}" destId="{9B060602-86BE-A248-9306-F5AD04059CB6}" srcOrd="0" destOrd="0" parTransId="{B39FCE32-0F7A-FB49-BAB6-A51C82182A30}" sibTransId="{B8C10A3D-193E-EE42-89AA-B2EE9BFB0A54}"/>
    <dgm:cxn modelId="{174BC263-CCAE-46E9-8CD1-759DEB2CABC9}" type="presOf" srcId="{4BA9C1D9-6244-6542-B1F7-30D39DC966F4}" destId="{17D0EE62-0425-1044-B255-F23E359AA634}" srcOrd="1" destOrd="0" presId="urn:microsoft.com/office/officeart/2005/8/layout/orgChart1"/>
    <dgm:cxn modelId="{E9A258F3-7D6B-E942-A524-EEDAA6C1A581}" srcId="{9B060602-86BE-A248-9306-F5AD04059CB6}" destId="{763C660B-8254-4D40-88DC-DDA7DECF27D2}" srcOrd="0" destOrd="0" parTransId="{C94368C2-8BA7-D94F-9CAB-D39963A2E22B}" sibTransId="{A7C94428-FD67-8142-A1D8-919785CCF5BE}"/>
    <dgm:cxn modelId="{0DB13CA3-2C02-48F6-A9BB-F9288A131F3B}" type="presParOf" srcId="{0AACA3D2-3193-7D4B-BD19-84F3D5A349EC}" destId="{18607EFA-1027-1541-87C5-460F5A23F6E6}" srcOrd="0" destOrd="0" presId="urn:microsoft.com/office/officeart/2005/8/layout/orgChart1"/>
    <dgm:cxn modelId="{8C582C44-DC04-4FC1-BF5D-938F5AC9F114}" type="presParOf" srcId="{18607EFA-1027-1541-87C5-460F5A23F6E6}" destId="{679AEE3A-F614-6A48-B0B1-83DBC0835624}" srcOrd="0" destOrd="0" presId="urn:microsoft.com/office/officeart/2005/8/layout/orgChart1"/>
    <dgm:cxn modelId="{AA6451EC-E9C7-4A1F-B9F4-0497F7089D16}" type="presParOf" srcId="{679AEE3A-F614-6A48-B0B1-83DBC0835624}" destId="{1102999F-8A85-074D-BF89-038194918551}" srcOrd="0" destOrd="0" presId="urn:microsoft.com/office/officeart/2005/8/layout/orgChart1"/>
    <dgm:cxn modelId="{9C8913ED-477D-43BF-8DA4-BF335EE27A4E}" type="presParOf" srcId="{679AEE3A-F614-6A48-B0B1-83DBC0835624}" destId="{17D0EE62-0425-1044-B255-F23E359AA634}" srcOrd="1" destOrd="0" presId="urn:microsoft.com/office/officeart/2005/8/layout/orgChart1"/>
    <dgm:cxn modelId="{744D2C58-7C20-4927-835A-5B139BFF8AB1}" type="presParOf" srcId="{18607EFA-1027-1541-87C5-460F5A23F6E6}" destId="{6B8CC065-ED9D-7A46-9423-C27483FF9731}" srcOrd="1" destOrd="0" presId="urn:microsoft.com/office/officeart/2005/8/layout/orgChart1"/>
    <dgm:cxn modelId="{1CBEB9E8-8354-4B6F-A0F3-02925B0B53D8}" type="presParOf" srcId="{6B8CC065-ED9D-7A46-9423-C27483FF9731}" destId="{B340F5ED-7B5D-8C4C-B44C-64790F342980}" srcOrd="0" destOrd="0" presId="urn:microsoft.com/office/officeart/2005/8/layout/orgChart1"/>
    <dgm:cxn modelId="{1668A2B2-0ADE-4A00-BE9B-A30ABCC93408}" type="presParOf" srcId="{6B8CC065-ED9D-7A46-9423-C27483FF9731}" destId="{5F27D192-F0D9-844F-A505-479EBCFFF391}" srcOrd="1" destOrd="0" presId="urn:microsoft.com/office/officeart/2005/8/layout/orgChart1"/>
    <dgm:cxn modelId="{58739B01-1DF3-4B53-9C3A-ECB77526348D}" type="presParOf" srcId="{5F27D192-F0D9-844F-A505-479EBCFFF391}" destId="{9F7A846B-FD44-EA45-A9DE-C717E7124D2A}" srcOrd="0" destOrd="0" presId="urn:microsoft.com/office/officeart/2005/8/layout/orgChart1"/>
    <dgm:cxn modelId="{63FB0B6E-F943-49F3-AA7B-1066F6E4CB40}" type="presParOf" srcId="{9F7A846B-FD44-EA45-A9DE-C717E7124D2A}" destId="{FD2C8309-8DCE-E847-B6B8-5C484DBA3F53}" srcOrd="0" destOrd="0" presId="urn:microsoft.com/office/officeart/2005/8/layout/orgChart1"/>
    <dgm:cxn modelId="{D1445842-68FA-46B3-8F25-B22EB877EF56}" type="presParOf" srcId="{9F7A846B-FD44-EA45-A9DE-C717E7124D2A}" destId="{102F4577-3767-7045-A413-02F4C539B0E3}" srcOrd="1" destOrd="0" presId="urn:microsoft.com/office/officeart/2005/8/layout/orgChart1"/>
    <dgm:cxn modelId="{5B0E33FD-E089-4795-B014-0DF0C56352E2}" type="presParOf" srcId="{5F27D192-F0D9-844F-A505-479EBCFFF391}" destId="{1D35C0B6-AA54-7148-BD9B-FB8FD6EE221C}" srcOrd="1" destOrd="0" presId="urn:microsoft.com/office/officeart/2005/8/layout/orgChart1"/>
    <dgm:cxn modelId="{0AD82396-DA9D-4CF8-89A4-A464871A48D2}" type="presParOf" srcId="{1D35C0B6-AA54-7148-BD9B-FB8FD6EE221C}" destId="{33D23DED-4659-5545-9611-7FB787F7FF9A}" srcOrd="0" destOrd="0" presId="urn:microsoft.com/office/officeart/2005/8/layout/orgChart1"/>
    <dgm:cxn modelId="{A2812E0C-50ED-45E1-9C5A-1208829B7DC0}" type="presParOf" srcId="{1D35C0B6-AA54-7148-BD9B-FB8FD6EE221C}" destId="{8534986E-2EF7-8A43-AA2D-9E55D453057F}" srcOrd="1" destOrd="0" presId="urn:microsoft.com/office/officeart/2005/8/layout/orgChart1"/>
    <dgm:cxn modelId="{686CE6C6-7326-427A-8E4F-2B29C36364E7}" type="presParOf" srcId="{8534986E-2EF7-8A43-AA2D-9E55D453057F}" destId="{70ACAC52-5857-C940-9076-AFE13897B797}" srcOrd="0" destOrd="0" presId="urn:microsoft.com/office/officeart/2005/8/layout/orgChart1"/>
    <dgm:cxn modelId="{8854FA1F-8B95-4128-9522-FF75E4E6BEA3}" type="presParOf" srcId="{70ACAC52-5857-C940-9076-AFE13897B797}" destId="{19BA6D4F-D76B-2C40-9CB4-ECA61E9D6DFD}" srcOrd="0" destOrd="0" presId="urn:microsoft.com/office/officeart/2005/8/layout/orgChart1"/>
    <dgm:cxn modelId="{D17157CE-F0EB-4D65-ABA8-4E7E903BF711}" type="presParOf" srcId="{70ACAC52-5857-C940-9076-AFE13897B797}" destId="{6B1E1CFF-BC95-3248-881F-124C2DFE734C}" srcOrd="1" destOrd="0" presId="urn:microsoft.com/office/officeart/2005/8/layout/orgChart1"/>
    <dgm:cxn modelId="{D0888DDC-3447-4083-8528-547CFB12656A}" type="presParOf" srcId="{8534986E-2EF7-8A43-AA2D-9E55D453057F}" destId="{5DE440CC-3CB1-C84A-85CF-BFDD05FEDEDF}" srcOrd="1" destOrd="0" presId="urn:microsoft.com/office/officeart/2005/8/layout/orgChart1"/>
    <dgm:cxn modelId="{59C3603E-07CF-4FC7-BB19-D9EFC4200166}" type="presParOf" srcId="{8534986E-2EF7-8A43-AA2D-9E55D453057F}" destId="{2FF6AE9B-0852-5941-B41D-954E34E9E8BB}" srcOrd="2" destOrd="0" presId="urn:microsoft.com/office/officeart/2005/8/layout/orgChart1"/>
    <dgm:cxn modelId="{0AA569B4-7964-4C9C-BE38-B36553F5026F}" type="presParOf" srcId="{1D35C0B6-AA54-7148-BD9B-FB8FD6EE221C}" destId="{19C7427E-9363-2849-8BAC-2B6038DE1472}" srcOrd="2" destOrd="0" presId="urn:microsoft.com/office/officeart/2005/8/layout/orgChart1"/>
    <dgm:cxn modelId="{7457B8FD-DA2C-436C-BA5D-675EAE676BB5}" type="presParOf" srcId="{1D35C0B6-AA54-7148-BD9B-FB8FD6EE221C}" destId="{15EF5FF4-498E-BB43-B907-77CA893AB8B8}" srcOrd="3" destOrd="0" presId="urn:microsoft.com/office/officeart/2005/8/layout/orgChart1"/>
    <dgm:cxn modelId="{DD73A72B-F7BA-4930-BF83-32B2ECC0C9F6}" type="presParOf" srcId="{15EF5FF4-498E-BB43-B907-77CA893AB8B8}" destId="{AE427D45-B1B1-2645-97FD-94CE8BE11C98}" srcOrd="0" destOrd="0" presId="urn:microsoft.com/office/officeart/2005/8/layout/orgChart1"/>
    <dgm:cxn modelId="{54120290-89C4-4335-B961-77770C5DD6C8}" type="presParOf" srcId="{AE427D45-B1B1-2645-97FD-94CE8BE11C98}" destId="{D7BEF4E6-E2E1-2542-B0D1-E84CC522B75F}" srcOrd="0" destOrd="0" presId="urn:microsoft.com/office/officeart/2005/8/layout/orgChart1"/>
    <dgm:cxn modelId="{40F10DC2-57C7-4F3A-8A1B-FC767B4AF7BA}" type="presParOf" srcId="{AE427D45-B1B1-2645-97FD-94CE8BE11C98}" destId="{44C81548-0E08-1040-B84F-EE191D9E1E18}" srcOrd="1" destOrd="0" presId="urn:microsoft.com/office/officeart/2005/8/layout/orgChart1"/>
    <dgm:cxn modelId="{C7090A24-2A8E-44E2-8298-6F02EF292995}" type="presParOf" srcId="{15EF5FF4-498E-BB43-B907-77CA893AB8B8}" destId="{58802AED-098B-4744-A7FC-BB9AED8071F1}" srcOrd="1" destOrd="0" presId="urn:microsoft.com/office/officeart/2005/8/layout/orgChart1"/>
    <dgm:cxn modelId="{90723036-AEDF-44D1-9784-0ECE0141B078}" type="presParOf" srcId="{15EF5FF4-498E-BB43-B907-77CA893AB8B8}" destId="{E4550642-2CA3-914B-AFC0-397CC213F44C}" srcOrd="2" destOrd="0" presId="urn:microsoft.com/office/officeart/2005/8/layout/orgChart1"/>
    <dgm:cxn modelId="{456481D6-EB3F-4C7C-AC52-F337FC6CB253}" type="presParOf" srcId="{5F27D192-F0D9-844F-A505-479EBCFFF391}" destId="{74F6867E-4E4D-3C4D-A57A-DC27601E8DB8}" srcOrd="2" destOrd="0" presId="urn:microsoft.com/office/officeart/2005/8/layout/orgChart1"/>
    <dgm:cxn modelId="{FCCE823F-0090-41DF-9144-FA0C672854F9}" type="presParOf" srcId="{6B8CC065-ED9D-7A46-9423-C27483FF9731}" destId="{0544FFDD-C40B-8048-8687-4CFAFDA68E3D}" srcOrd="2" destOrd="0" presId="urn:microsoft.com/office/officeart/2005/8/layout/orgChart1"/>
    <dgm:cxn modelId="{40173B8D-A627-4816-8239-24CB64AE451B}" type="presParOf" srcId="{6B8CC065-ED9D-7A46-9423-C27483FF9731}" destId="{641A2AC5-7998-A04B-996C-5E7D8709A982}" srcOrd="3" destOrd="0" presId="urn:microsoft.com/office/officeart/2005/8/layout/orgChart1"/>
    <dgm:cxn modelId="{4D33212A-7A5E-4985-8AE8-1CD0F5FCF3DE}" type="presParOf" srcId="{641A2AC5-7998-A04B-996C-5E7D8709A982}" destId="{EEC6CA95-365B-DC4A-A597-A646C7E756D8}" srcOrd="0" destOrd="0" presId="urn:microsoft.com/office/officeart/2005/8/layout/orgChart1"/>
    <dgm:cxn modelId="{FC30D91E-00E1-4C80-B5E6-94FDBA569E60}" type="presParOf" srcId="{EEC6CA95-365B-DC4A-A597-A646C7E756D8}" destId="{F71C17A6-E895-C046-9D9B-F7B19813EB63}" srcOrd="0" destOrd="0" presId="urn:microsoft.com/office/officeart/2005/8/layout/orgChart1"/>
    <dgm:cxn modelId="{AB6BCB7A-2237-4BC1-95EF-808D366B6217}" type="presParOf" srcId="{EEC6CA95-365B-DC4A-A597-A646C7E756D8}" destId="{6B27D988-4514-F54B-B98F-931C36CB674F}" srcOrd="1" destOrd="0" presId="urn:microsoft.com/office/officeart/2005/8/layout/orgChart1"/>
    <dgm:cxn modelId="{22857E4A-F22C-4891-B738-A62D45E3D9E9}" type="presParOf" srcId="{641A2AC5-7998-A04B-996C-5E7D8709A982}" destId="{D17DF71B-0EE8-4F4C-9161-429B390127D8}" srcOrd="1" destOrd="0" presId="urn:microsoft.com/office/officeart/2005/8/layout/orgChart1"/>
    <dgm:cxn modelId="{3F0BA30D-82D9-4D3B-A335-6603E065B238}" type="presParOf" srcId="{641A2AC5-7998-A04B-996C-5E7D8709A982}" destId="{94D292F5-5F45-0F41-AB4F-A264EA7E0964}" srcOrd="2" destOrd="0" presId="urn:microsoft.com/office/officeart/2005/8/layout/orgChart1"/>
    <dgm:cxn modelId="{C8532D7B-7B80-455E-91B4-1C5204665139}" type="presParOf" srcId="{18607EFA-1027-1541-87C5-460F5A23F6E6}" destId="{1CBD78C5-CE26-3B4E-81DC-4E329D04A48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D6032E-66D8-4BC9-A38E-D7CBBD8AB6BE}"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BED3D10A-1CA5-4146-8556-E5CE5FE460BA}">
      <dgm:prSet phldrT="[Text]"/>
      <dgm:spPr/>
      <dgm:t>
        <a:bodyPr/>
        <a:lstStyle/>
        <a:p>
          <a:r>
            <a:rPr lang="en-US" dirty="0" smtClean="0"/>
            <a:t>Support activities </a:t>
          </a:r>
          <a:endParaRPr lang="en-US" dirty="0"/>
        </a:p>
      </dgm:t>
    </dgm:pt>
    <dgm:pt modelId="{A6CEEBF5-5F7B-4567-A9FC-11693D1E305B}" type="parTrans" cxnId="{C22A24EA-D727-463D-B17D-A172534FD02F}">
      <dgm:prSet/>
      <dgm:spPr/>
      <dgm:t>
        <a:bodyPr/>
        <a:lstStyle/>
        <a:p>
          <a:endParaRPr lang="en-US"/>
        </a:p>
      </dgm:t>
    </dgm:pt>
    <dgm:pt modelId="{FDDE1160-766C-4EEC-BEA9-60855762A369}" type="sibTrans" cxnId="{C22A24EA-D727-463D-B17D-A172534FD02F}">
      <dgm:prSet/>
      <dgm:spPr/>
      <dgm:t>
        <a:bodyPr/>
        <a:lstStyle/>
        <a:p>
          <a:endParaRPr lang="en-US"/>
        </a:p>
      </dgm:t>
    </dgm:pt>
    <dgm:pt modelId="{F6EB440B-F351-48D5-A73A-88CE16ED88BD}">
      <dgm:prSet phldrT="[Text]" custT="1"/>
      <dgm:spPr>
        <a:solidFill>
          <a:srgbClr val="92D050"/>
        </a:solidFill>
      </dgm:spPr>
      <dgm:t>
        <a:bodyPr/>
        <a:lstStyle/>
        <a:p>
          <a:r>
            <a:rPr lang="en-US" sz="1400" b="1" dirty="0" smtClean="0"/>
            <a:t>Operation of the registry according with technical standard</a:t>
          </a:r>
          <a:endParaRPr lang="en-US" sz="1400" b="1" dirty="0"/>
        </a:p>
      </dgm:t>
    </dgm:pt>
    <dgm:pt modelId="{1A2AAE79-B61A-45E3-B3E8-0FAA7954846B}" type="parTrans" cxnId="{6939F453-2422-41D6-9406-9C9536952572}">
      <dgm:prSet/>
      <dgm:spPr/>
      <dgm:t>
        <a:bodyPr/>
        <a:lstStyle/>
        <a:p>
          <a:endParaRPr lang="en-US"/>
        </a:p>
      </dgm:t>
    </dgm:pt>
    <dgm:pt modelId="{F1A7C69B-4169-40E2-8F5E-D350AED656E5}" type="sibTrans" cxnId="{6939F453-2422-41D6-9406-9C9536952572}">
      <dgm:prSet/>
      <dgm:spPr/>
      <dgm:t>
        <a:bodyPr/>
        <a:lstStyle/>
        <a:p>
          <a:endParaRPr lang="en-US"/>
        </a:p>
      </dgm:t>
    </dgm:pt>
    <dgm:pt modelId="{E7767437-3657-4B00-92B7-A4AA2963B59B}">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1600" b="1" dirty="0" smtClean="0"/>
            <a:t>Day to day technical support to registry users </a:t>
          </a:r>
          <a:endParaRPr lang="en-US" sz="1600" b="1" dirty="0"/>
        </a:p>
      </dgm:t>
    </dgm:pt>
    <dgm:pt modelId="{5B72E44F-FB95-4CF5-A7EE-5D21F3FF8D6F}" type="parTrans" cxnId="{F7716670-6FEE-4347-AA1D-117504F050F8}">
      <dgm:prSet/>
      <dgm:spPr/>
      <dgm:t>
        <a:bodyPr/>
        <a:lstStyle/>
        <a:p>
          <a:endParaRPr lang="en-US"/>
        </a:p>
      </dgm:t>
    </dgm:pt>
    <dgm:pt modelId="{57ECF5C3-86E6-41E5-B802-272B59ABB6FB}" type="sibTrans" cxnId="{F7716670-6FEE-4347-AA1D-117504F050F8}">
      <dgm:prSet/>
      <dgm:spPr/>
      <dgm:t>
        <a:bodyPr/>
        <a:lstStyle/>
        <a:p>
          <a:endParaRPr lang="en-US"/>
        </a:p>
      </dgm:t>
    </dgm:pt>
    <dgm:pt modelId="{85FCC1C6-9F02-419C-8B6D-27F30BF94835}">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US" sz="1600" b="1" dirty="0" smtClean="0"/>
            <a:t>Support materials on the use of the registry </a:t>
          </a:r>
          <a:endParaRPr lang="en-US" sz="1600" b="1" dirty="0"/>
        </a:p>
      </dgm:t>
    </dgm:pt>
    <dgm:pt modelId="{06589FF5-8F5C-447C-8671-17EF2F5105FC}" type="parTrans" cxnId="{5487B4B3-1741-4203-B107-51E2F078707A}">
      <dgm:prSet/>
      <dgm:spPr/>
      <dgm:t>
        <a:bodyPr/>
        <a:lstStyle/>
        <a:p>
          <a:endParaRPr lang="en-US"/>
        </a:p>
      </dgm:t>
    </dgm:pt>
    <dgm:pt modelId="{A6643D06-9D99-41CF-A95F-4D9E77F7F01A}" type="sibTrans" cxnId="{5487B4B3-1741-4203-B107-51E2F078707A}">
      <dgm:prSet/>
      <dgm:spPr/>
      <dgm:t>
        <a:bodyPr/>
        <a:lstStyle/>
        <a:p>
          <a:endParaRPr lang="en-US"/>
        </a:p>
      </dgm:t>
    </dgm:pt>
    <dgm:pt modelId="{F2E4449C-E378-434B-A4BC-3637398B3531}">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1600" b="1" dirty="0" smtClean="0"/>
            <a:t>Training and demonstration on the use of the registry </a:t>
          </a:r>
          <a:endParaRPr lang="en-US" sz="1600" b="1" dirty="0"/>
        </a:p>
      </dgm:t>
    </dgm:pt>
    <dgm:pt modelId="{3B5F1E7E-835F-4C08-8D61-63391C20C67A}" type="parTrans" cxnId="{910618B3-425D-4D35-8106-CFC08B820EC0}">
      <dgm:prSet/>
      <dgm:spPr/>
      <dgm:t>
        <a:bodyPr/>
        <a:lstStyle/>
        <a:p>
          <a:endParaRPr lang="en-US"/>
        </a:p>
      </dgm:t>
    </dgm:pt>
    <dgm:pt modelId="{F373E194-EFDE-4DFA-B1CE-A6A626D7B323}" type="sibTrans" cxnId="{910618B3-425D-4D35-8106-CFC08B820EC0}">
      <dgm:prSet/>
      <dgm:spPr/>
      <dgm:t>
        <a:bodyPr/>
        <a:lstStyle/>
        <a:p>
          <a:endParaRPr lang="en-US"/>
        </a:p>
      </dgm:t>
    </dgm:pt>
    <dgm:pt modelId="{029222F8-984E-4A45-A771-6D64C3BD0124}">
      <dgm:prSet custT="1"/>
      <dgm:spPr>
        <a:solidFill>
          <a:schemeClr val="accent2">
            <a:lumMod val="75000"/>
          </a:schemeClr>
        </a:solidFill>
      </dgm:spPr>
      <dgm:t>
        <a:bodyPr/>
        <a:lstStyle/>
        <a:p>
          <a:r>
            <a:rPr lang="en-US" sz="1600" b="1" dirty="0" smtClean="0"/>
            <a:t>Engagement activities to increase the use</a:t>
          </a:r>
          <a:endParaRPr lang="en-US" sz="1600" b="1" dirty="0"/>
        </a:p>
      </dgm:t>
    </dgm:pt>
    <dgm:pt modelId="{1102AB4A-83E7-4ADF-A3D1-33C4DEABFD4F}" type="parTrans" cxnId="{4912B987-BB3E-4677-A91E-0A66AAAA3C55}">
      <dgm:prSet/>
      <dgm:spPr/>
      <dgm:t>
        <a:bodyPr/>
        <a:lstStyle/>
        <a:p>
          <a:endParaRPr lang="en-US"/>
        </a:p>
      </dgm:t>
    </dgm:pt>
    <dgm:pt modelId="{2401B59F-25A1-49EB-AA61-DEA5BEEE1290}" type="sibTrans" cxnId="{4912B987-BB3E-4677-A91E-0A66AAAA3C55}">
      <dgm:prSet/>
      <dgm:spPr/>
      <dgm:t>
        <a:bodyPr/>
        <a:lstStyle/>
        <a:p>
          <a:endParaRPr lang="en-US"/>
        </a:p>
      </dgm:t>
    </dgm:pt>
    <dgm:pt modelId="{DEA896F5-F4F4-4DCD-B446-FFE084FB2F45}" type="pres">
      <dgm:prSet presAssocID="{A4D6032E-66D8-4BC9-A38E-D7CBBD8AB6BE}" presName="Name0" presStyleCnt="0">
        <dgm:presLayoutVars>
          <dgm:chMax val="1"/>
          <dgm:dir/>
          <dgm:animLvl val="ctr"/>
          <dgm:resizeHandles val="exact"/>
        </dgm:presLayoutVars>
      </dgm:prSet>
      <dgm:spPr/>
      <dgm:t>
        <a:bodyPr/>
        <a:lstStyle/>
        <a:p>
          <a:endParaRPr lang="en-US"/>
        </a:p>
      </dgm:t>
    </dgm:pt>
    <dgm:pt modelId="{3AE63ABA-0ED2-463B-9B4D-F15E030A888D}" type="pres">
      <dgm:prSet presAssocID="{BED3D10A-1CA5-4146-8556-E5CE5FE460BA}" presName="centerShape" presStyleLbl="node0" presStyleIdx="0" presStyleCnt="1" custLinFactNeighborX="4242" custLinFactNeighborY="-1436"/>
      <dgm:spPr/>
      <dgm:t>
        <a:bodyPr/>
        <a:lstStyle/>
        <a:p>
          <a:endParaRPr lang="en-US"/>
        </a:p>
      </dgm:t>
    </dgm:pt>
    <dgm:pt modelId="{F61A496E-D582-4119-A212-CEF6756372C3}" type="pres">
      <dgm:prSet presAssocID="{F6EB440B-F351-48D5-A73A-88CE16ED88BD}" presName="node" presStyleLbl="node1" presStyleIdx="0" presStyleCnt="5" custScaleX="217092">
        <dgm:presLayoutVars>
          <dgm:bulletEnabled val="1"/>
        </dgm:presLayoutVars>
      </dgm:prSet>
      <dgm:spPr/>
      <dgm:t>
        <a:bodyPr/>
        <a:lstStyle/>
        <a:p>
          <a:endParaRPr lang="en-US"/>
        </a:p>
      </dgm:t>
    </dgm:pt>
    <dgm:pt modelId="{4F44525E-5AE7-476E-AE90-092B48994CFC}" type="pres">
      <dgm:prSet presAssocID="{F6EB440B-F351-48D5-A73A-88CE16ED88BD}" presName="dummy" presStyleCnt="0"/>
      <dgm:spPr/>
    </dgm:pt>
    <dgm:pt modelId="{59DC538A-68AA-45BB-BEE3-D5CF4238B5BF}" type="pres">
      <dgm:prSet presAssocID="{F1A7C69B-4169-40E2-8F5E-D350AED656E5}" presName="sibTrans" presStyleLbl="sibTrans2D1" presStyleIdx="0" presStyleCnt="5"/>
      <dgm:spPr/>
      <dgm:t>
        <a:bodyPr/>
        <a:lstStyle/>
        <a:p>
          <a:endParaRPr lang="en-US"/>
        </a:p>
      </dgm:t>
    </dgm:pt>
    <dgm:pt modelId="{B31F4EAC-C72D-410A-9371-A46D0E994E1F}" type="pres">
      <dgm:prSet presAssocID="{E7767437-3657-4B00-92B7-A4AA2963B59B}" presName="node" presStyleLbl="node1" presStyleIdx="1" presStyleCnt="5" custScaleX="202808" custRadScaleRad="141886" custRadScaleInc="52251">
        <dgm:presLayoutVars>
          <dgm:bulletEnabled val="1"/>
        </dgm:presLayoutVars>
      </dgm:prSet>
      <dgm:spPr/>
      <dgm:t>
        <a:bodyPr/>
        <a:lstStyle/>
        <a:p>
          <a:endParaRPr lang="en-US"/>
        </a:p>
      </dgm:t>
    </dgm:pt>
    <dgm:pt modelId="{1427C0D4-AD9A-40AB-962B-D14518A7BF31}" type="pres">
      <dgm:prSet presAssocID="{E7767437-3657-4B00-92B7-A4AA2963B59B}" presName="dummy" presStyleCnt="0"/>
      <dgm:spPr/>
    </dgm:pt>
    <dgm:pt modelId="{3A5703B5-A6F9-4A60-868E-D82DD79B384E}" type="pres">
      <dgm:prSet presAssocID="{57ECF5C3-86E6-41E5-B802-272B59ABB6FB}" presName="sibTrans" presStyleLbl="sibTrans2D1" presStyleIdx="1" presStyleCnt="5"/>
      <dgm:spPr/>
      <dgm:t>
        <a:bodyPr/>
        <a:lstStyle/>
        <a:p>
          <a:endParaRPr lang="en-US"/>
        </a:p>
      </dgm:t>
    </dgm:pt>
    <dgm:pt modelId="{929CF558-462C-4B05-A8F2-7AEA11D2FAF3}" type="pres">
      <dgm:prSet presAssocID="{85FCC1C6-9F02-419C-8B6D-27F30BF94835}" presName="node" presStyleLbl="node1" presStyleIdx="2" presStyleCnt="5" custScaleX="192596" custRadScaleRad="129323" custRadScaleInc="-72979">
        <dgm:presLayoutVars>
          <dgm:bulletEnabled val="1"/>
        </dgm:presLayoutVars>
      </dgm:prSet>
      <dgm:spPr/>
      <dgm:t>
        <a:bodyPr/>
        <a:lstStyle/>
        <a:p>
          <a:endParaRPr lang="en-US"/>
        </a:p>
      </dgm:t>
    </dgm:pt>
    <dgm:pt modelId="{002F4BDD-D0FA-4B7E-9D66-F8F2A07F7566}" type="pres">
      <dgm:prSet presAssocID="{85FCC1C6-9F02-419C-8B6D-27F30BF94835}" presName="dummy" presStyleCnt="0"/>
      <dgm:spPr/>
    </dgm:pt>
    <dgm:pt modelId="{71550D55-EF75-41E3-90B3-A6C2B54A7886}" type="pres">
      <dgm:prSet presAssocID="{A6643D06-9D99-41CF-A95F-4D9E77F7F01A}" presName="sibTrans" presStyleLbl="sibTrans2D1" presStyleIdx="2" presStyleCnt="5" custScaleY="55441"/>
      <dgm:spPr/>
      <dgm:t>
        <a:bodyPr/>
        <a:lstStyle/>
        <a:p>
          <a:endParaRPr lang="en-US"/>
        </a:p>
      </dgm:t>
    </dgm:pt>
    <dgm:pt modelId="{DAFA1BB9-BEA2-4D2D-8A7C-17DE569006AF}" type="pres">
      <dgm:prSet presAssocID="{F2E4449C-E378-434B-A4BC-3637398B3531}" presName="node" presStyleLbl="node1" presStyleIdx="3" presStyleCnt="5" custScaleX="178758" custRadScaleRad="127916" custRadScaleInc="33472">
        <dgm:presLayoutVars>
          <dgm:bulletEnabled val="1"/>
        </dgm:presLayoutVars>
      </dgm:prSet>
      <dgm:spPr/>
      <dgm:t>
        <a:bodyPr/>
        <a:lstStyle/>
        <a:p>
          <a:endParaRPr lang="en-US"/>
        </a:p>
      </dgm:t>
    </dgm:pt>
    <dgm:pt modelId="{BE8B4239-DF3E-444C-9FD0-6882F462508C}" type="pres">
      <dgm:prSet presAssocID="{F2E4449C-E378-434B-A4BC-3637398B3531}" presName="dummy" presStyleCnt="0"/>
      <dgm:spPr/>
    </dgm:pt>
    <dgm:pt modelId="{3923AC9A-8CAE-4833-8304-5859757B0BB2}" type="pres">
      <dgm:prSet presAssocID="{F373E194-EFDE-4DFA-B1CE-A6A626D7B323}" presName="sibTrans" presStyleLbl="sibTrans2D1" presStyleIdx="3" presStyleCnt="5"/>
      <dgm:spPr/>
      <dgm:t>
        <a:bodyPr/>
        <a:lstStyle/>
        <a:p>
          <a:endParaRPr lang="en-US"/>
        </a:p>
      </dgm:t>
    </dgm:pt>
    <dgm:pt modelId="{14F3C3BF-A044-4FD3-B4DC-5F3A0825EF02}" type="pres">
      <dgm:prSet presAssocID="{029222F8-984E-4A45-A771-6D64C3BD0124}" presName="node" presStyleLbl="node1" presStyleIdx="4" presStyleCnt="5" custScaleX="231385" custRadScaleRad="129219" custRadScaleInc="-43005">
        <dgm:presLayoutVars>
          <dgm:bulletEnabled val="1"/>
        </dgm:presLayoutVars>
      </dgm:prSet>
      <dgm:spPr/>
      <dgm:t>
        <a:bodyPr/>
        <a:lstStyle/>
        <a:p>
          <a:endParaRPr lang="en-US"/>
        </a:p>
      </dgm:t>
    </dgm:pt>
    <dgm:pt modelId="{A5E4944D-5A94-4336-B908-53CB6B4395A6}" type="pres">
      <dgm:prSet presAssocID="{029222F8-984E-4A45-A771-6D64C3BD0124}" presName="dummy" presStyleCnt="0"/>
      <dgm:spPr/>
    </dgm:pt>
    <dgm:pt modelId="{F4362B12-681B-44D3-843B-1EA76653F5B3}" type="pres">
      <dgm:prSet presAssocID="{2401B59F-25A1-49EB-AA61-DEA5BEEE1290}" presName="sibTrans" presStyleLbl="sibTrans2D1" presStyleIdx="4" presStyleCnt="5"/>
      <dgm:spPr/>
      <dgm:t>
        <a:bodyPr/>
        <a:lstStyle/>
        <a:p>
          <a:endParaRPr lang="en-US"/>
        </a:p>
      </dgm:t>
    </dgm:pt>
  </dgm:ptLst>
  <dgm:cxnLst>
    <dgm:cxn modelId="{9B1488E4-D8C3-4337-8F47-A478FFE1A7FE}" type="presOf" srcId="{029222F8-984E-4A45-A771-6D64C3BD0124}" destId="{14F3C3BF-A044-4FD3-B4DC-5F3A0825EF02}" srcOrd="0" destOrd="0" presId="urn:microsoft.com/office/officeart/2005/8/layout/radial6"/>
    <dgm:cxn modelId="{6A5D6C67-EAB3-4CF6-816D-3A10109CC0D8}" type="presOf" srcId="{57ECF5C3-86E6-41E5-B802-272B59ABB6FB}" destId="{3A5703B5-A6F9-4A60-868E-D82DD79B384E}" srcOrd="0" destOrd="0" presId="urn:microsoft.com/office/officeart/2005/8/layout/radial6"/>
    <dgm:cxn modelId="{C18107EE-612D-4241-8E18-0BAA95F60C70}" type="presOf" srcId="{A4D6032E-66D8-4BC9-A38E-D7CBBD8AB6BE}" destId="{DEA896F5-F4F4-4DCD-B446-FFE084FB2F45}" srcOrd="0" destOrd="0" presId="urn:microsoft.com/office/officeart/2005/8/layout/radial6"/>
    <dgm:cxn modelId="{6939F453-2422-41D6-9406-9C9536952572}" srcId="{BED3D10A-1CA5-4146-8556-E5CE5FE460BA}" destId="{F6EB440B-F351-48D5-A73A-88CE16ED88BD}" srcOrd="0" destOrd="0" parTransId="{1A2AAE79-B61A-45E3-B3E8-0FAA7954846B}" sibTransId="{F1A7C69B-4169-40E2-8F5E-D350AED656E5}"/>
    <dgm:cxn modelId="{43EE7587-0F24-4A6E-A3B0-E3C204E13FF6}" type="presOf" srcId="{F6EB440B-F351-48D5-A73A-88CE16ED88BD}" destId="{F61A496E-D582-4119-A212-CEF6756372C3}" srcOrd="0" destOrd="0" presId="urn:microsoft.com/office/officeart/2005/8/layout/radial6"/>
    <dgm:cxn modelId="{F7716670-6FEE-4347-AA1D-117504F050F8}" srcId="{BED3D10A-1CA5-4146-8556-E5CE5FE460BA}" destId="{E7767437-3657-4B00-92B7-A4AA2963B59B}" srcOrd="1" destOrd="0" parTransId="{5B72E44F-FB95-4CF5-A7EE-5D21F3FF8D6F}" sibTransId="{57ECF5C3-86E6-41E5-B802-272B59ABB6FB}"/>
    <dgm:cxn modelId="{EC3F2A93-5F66-47D5-A80C-2C1FCE2D5E9B}" type="presOf" srcId="{F373E194-EFDE-4DFA-B1CE-A6A626D7B323}" destId="{3923AC9A-8CAE-4833-8304-5859757B0BB2}" srcOrd="0" destOrd="0" presId="urn:microsoft.com/office/officeart/2005/8/layout/radial6"/>
    <dgm:cxn modelId="{52B29AE7-E5BA-4632-99C7-7180A4620F35}" type="presOf" srcId="{A6643D06-9D99-41CF-A95F-4D9E77F7F01A}" destId="{71550D55-EF75-41E3-90B3-A6C2B54A7886}" srcOrd="0" destOrd="0" presId="urn:microsoft.com/office/officeart/2005/8/layout/radial6"/>
    <dgm:cxn modelId="{2845F47D-E457-4C31-BC47-DD0FD530ACE2}" type="presOf" srcId="{E7767437-3657-4B00-92B7-A4AA2963B59B}" destId="{B31F4EAC-C72D-410A-9371-A46D0E994E1F}" srcOrd="0" destOrd="0" presId="urn:microsoft.com/office/officeart/2005/8/layout/radial6"/>
    <dgm:cxn modelId="{C410660B-FDD3-4D65-BAB2-53133BFD109C}" type="presOf" srcId="{2401B59F-25A1-49EB-AA61-DEA5BEEE1290}" destId="{F4362B12-681B-44D3-843B-1EA76653F5B3}" srcOrd="0" destOrd="0" presId="urn:microsoft.com/office/officeart/2005/8/layout/radial6"/>
    <dgm:cxn modelId="{C2BE1885-4F12-46E4-A2B3-ECF5CB2708D4}" type="presOf" srcId="{F1A7C69B-4169-40E2-8F5E-D350AED656E5}" destId="{59DC538A-68AA-45BB-BEE3-D5CF4238B5BF}" srcOrd="0" destOrd="0" presId="urn:microsoft.com/office/officeart/2005/8/layout/radial6"/>
    <dgm:cxn modelId="{0F276262-740A-42EB-9BA5-13C7C5EF56BD}" type="presOf" srcId="{BED3D10A-1CA5-4146-8556-E5CE5FE460BA}" destId="{3AE63ABA-0ED2-463B-9B4D-F15E030A888D}" srcOrd="0" destOrd="0" presId="urn:microsoft.com/office/officeart/2005/8/layout/radial6"/>
    <dgm:cxn modelId="{75A7A8C7-5C0E-4F3D-9CE6-A8943B33B142}" type="presOf" srcId="{F2E4449C-E378-434B-A4BC-3637398B3531}" destId="{DAFA1BB9-BEA2-4D2D-8A7C-17DE569006AF}" srcOrd="0" destOrd="0" presId="urn:microsoft.com/office/officeart/2005/8/layout/radial6"/>
    <dgm:cxn modelId="{C22A24EA-D727-463D-B17D-A172534FD02F}" srcId="{A4D6032E-66D8-4BC9-A38E-D7CBBD8AB6BE}" destId="{BED3D10A-1CA5-4146-8556-E5CE5FE460BA}" srcOrd="0" destOrd="0" parTransId="{A6CEEBF5-5F7B-4567-A9FC-11693D1E305B}" sibTransId="{FDDE1160-766C-4EEC-BEA9-60855762A369}"/>
    <dgm:cxn modelId="{910618B3-425D-4D35-8106-CFC08B820EC0}" srcId="{BED3D10A-1CA5-4146-8556-E5CE5FE460BA}" destId="{F2E4449C-E378-434B-A4BC-3637398B3531}" srcOrd="3" destOrd="0" parTransId="{3B5F1E7E-835F-4C08-8D61-63391C20C67A}" sibTransId="{F373E194-EFDE-4DFA-B1CE-A6A626D7B323}"/>
    <dgm:cxn modelId="{4912B987-BB3E-4677-A91E-0A66AAAA3C55}" srcId="{BED3D10A-1CA5-4146-8556-E5CE5FE460BA}" destId="{029222F8-984E-4A45-A771-6D64C3BD0124}" srcOrd="4" destOrd="0" parTransId="{1102AB4A-83E7-4ADF-A3D1-33C4DEABFD4F}" sibTransId="{2401B59F-25A1-49EB-AA61-DEA5BEEE1290}"/>
    <dgm:cxn modelId="{5487B4B3-1741-4203-B107-51E2F078707A}" srcId="{BED3D10A-1CA5-4146-8556-E5CE5FE460BA}" destId="{85FCC1C6-9F02-419C-8B6D-27F30BF94835}" srcOrd="2" destOrd="0" parTransId="{06589FF5-8F5C-447C-8671-17EF2F5105FC}" sibTransId="{A6643D06-9D99-41CF-A95F-4D9E77F7F01A}"/>
    <dgm:cxn modelId="{2B9AF455-1E3A-4A3A-96AD-CCE01657F744}" type="presOf" srcId="{85FCC1C6-9F02-419C-8B6D-27F30BF94835}" destId="{929CF558-462C-4B05-A8F2-7AEA11D2FAF3}" srcOrd="0" destOrd="0" presId="urn:microsoft.com/office/officeart/2005/8/layout/radial6"/>
    <dgm:cxn modelId="{55689D0D-7B76-44E3-ADC5-B681DFF490B4}" type="presParOf" srcId="{DEA896F5-F4F4-4DCD-B446-FFE084FB2F45}" destId="{3AE63ABA-0ED2-463B-9B4D-F15E030A888D}" srcOrd="0" destOrd="0" presId="urn:microsoft.com/office/officeart/2005/8/layout/radial6"/>
    <dgm:cxn modelId="{481870C0-2CA4-449E-8FB5-BCF5B32AA6AE}" type="presParOf" srcId="{DEA896F5-F4F4-4DCD-B446-FFE084FB2F45}" destId="{F61A496E-D582-4119-A212-CEF6756372C3}" srcOrd="1" destOrd="0" presId="urn:microsoft.com/office/officeart/2005/8/layout/radial6"/>
    <dgm:cxn modelId="{75A08128-5B46-410F-AD51-6C913414027D}" type="presParOf" srcId="{DEA896F5-F4F4-4DCD-B446-FFE084FB2F45}" destId="{4F44525E-5AE7-476E-AE90-092B48994CFC}" srcOrd="2" destOrd="0" presId="urn:microsoft.com/office/officeart/2005/8/layout/radial6"/>
    <dgm:cxn modelId="{98B4764A-688E-4AE8-B2CD-B601461F4098}" type="presParOf" srcId="{DEA896F5-F4F4-4DCD-B446-FFE084FB2F45}" destId="{59DC538A-68AA-45BB-BEE3-D5CF4238B5BF}" srcOrd="3" destOrd="0" presId="urn:microsoft.com/office/officeart/2005/8/layout/radial6"/>
    <dgm:cxn modelId="{337DD5F0-9C86-41D3-8098-E2C8EC72E032}" type="presParOf" srcId="{DEA896F5-F4F4-4DCD-B446-FFE084FB2F45}" destId="{B31F4EAC-C72D-410A-9371-A46D0E994E1F}" srcOrd="4" destOrd="0" presId="urn:microsoft.com/office/officeart/2005/8/layout/radial6"/>
    <dgm:cxn modelId="{AA0CFB90-E906-416E-8C6B-3BD24A5128AB}" type="presParOf" srcId="{DEA896F5-F4F4-4DCD-B446-FFE084FB2F45}" destId="{1427C0D4-AD9A-40AB-962B-D14518A7BF31}" srcOrd="5" destOrd="0" presId="urn:microsoft.com/office/officeart/2005/8/layout/radial6"/>
    <dgm:cxn modelId="{78FD5FB6-54A0-424A-A99F-FBE3385229FA}" type="presParOf" srcId="{DEA896F5-F4F4-4DCD-B446-FFE084FB2F45}" destId="{3A5703B5-A6F9-4A60-868E-D82DD79B384E}" srcOrd="6" destOrd="0" presId="urn:microsoft.com/office/officeart/2005/8/layout/radial6"/>
    <dgm:cxn modelId="{95ABF1A0-C614-429A-ACF4-5312C3B496BE}" type="presParOf" srcId="{DEA896F5-F4F4-4DCD-B446-FFE084FB2F45}" destId="{929CF558-462C-4B05-A8F2-7AEA11D2FAF3}" srcOrd="7" destOrd="0" presId="urn:microsoft.com/office/officeart/2005/8/layout/radial6"/>
    <dgm:cxn modelId="{EBB97E79-96EB-4F5A-A2A0-8117B97142CD}" type="presParOf" srcId="{DEA896F5-F4F4-4DCD-B446-FFE084FB2F45}" destId="{002F4BDD-D0FA-4B7E-9D66-F8F2A07F7566}" srcOrd="8" destOrd="0" presId="urn:microsoft.com/office/officeart/2005/8/layout/radial6"/>
    <dgm:cxn modelId="{AAA2AB62-5103-4926-BE7F-CD86FC036ADE}" type="presParOf" srcId="{DEA896F5-F4F4-4DCD-B446-FFE084FB2F45}" destId="{71550D55-EF75-41E3-90B3-A6C2B54A7886}" srcOrd="9" destOrd="0" presId="urn:microsoft.com/office/officeart/2005/8/layout/radial6"/>
    <dgm:cxn modelId="{F62CE1D6-D888-45FD-B3B5-AF4AB0335368}" type="presParOf" srcId="{DEA896F5-F4F4-4DCD-B446-FFE084FB2F45}" destId="{DAFA1BB9-BEA2-4D2D-8A7C-17DE569006AF}" srcOrd="10" destOrd="0" presId="urn:microsoft.com/office/officeart/2005/8/layout/radial6"/>
    <dgm:cxn modelId="{D5EB91A9-1442-472C-B6F5-184D2095FB2A}" type="presParOf" srcId="{DEA896F5-F4F4-4DCD-B446-FFE084FB2F45}" destId="{BE8B4239-DF3E-444C-9FD0-6882F462508C}" srcOrd="11" destOrd="0" presId="urn:microsoft.com/office/officeart/2005/8/layout/radial6"/>
    <dgm:cxn modelId="{661344CA-093E-4D97-AEA4-0125D49FFE5F}" type="presParOf" srcId="{DEA896F5-F4F4-4DCD-B446-FFE084FB2F45}" destId="{3923AC9A-8CAE-4833-8304-5859757B0BB2}" srcOrd="12" destOrd="0" presId="urn:microsoft.com/office/officeart/2005/8/layout/radial6"/>
    <dgm:cxn modelId="{71003084-CAF8-491B-83E6-48C988827E68}" type="presParOf" srcId="{DEA896F5-F4F4-4DCD-B446-FFE084FB2F45}" destId="{14F3C3BF-A044-4FD3-B4DC-5F3A0825EF02}" srcOrd="13" destOrd="0" presId="urn:microsoft.com/office/officeart/2005/8/layout/radial6"/>
    <dgm:cxn modelId="{9C4DC5DC-D0D4-482B-8E6B-37FFFA707BBD}" type="presParOf" srcId="{DEA896F5-F4F4-4DCD-B446-FFE084FB2F45}" destId="{A5E4944D-5A94-4336-B908-53CB6B4395A6}" srcOrd="14" destOrd="0" presId="urn:microsoft.com/office/officeart/2005/8/layout/radial6"/>
    <dgm:cxn modelId="{636B4945-6451-4419-95D9-D9777A4A741B}" type="presParOf" srcId="{DEA896F5-F4F4-4DCD-B446-FFE084FB2F45}" destId="{F4362B12-681B-44D3-843B-1EA76653F5B3}"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752748-E0BA-40FA-94C4-AE75F556AEF7}"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7E68107B-1281-4751-AD20-E5F974CC8273}">
      <dgm:prSet phldrT="[Text]"/>
      <dgm:spPr/>
      <dgm:t>
        <a:bodyPr/>
        <a:lstStyle/>
        <a:p>
          <a:r>
            <a:rPr lang="en-US" dirty="0" smtClean="0"/>
            <a:t>Promotion and marketing Platform </a:t>
          </a:r>
          <a:endParaRPr lang="en-US" dirty="0"/>
        </a:p>
      </dgm:t>
    </dgm:pt>
    <dgm:pt modelId="{512AC511-D9CC-4BD7-BA2C-D83660046AA6}" type="parTrans" cxnId="{1A4A0282-9AB3-463F-ADC6-03AE6571A863}">
      <dgm:prSet/>
      <dgm:spPr/>
      <dgm:t>
        <a:bodyPr/>
        <a:lstStyle/>
        <a:p>
          <a:endParaRPr lang="en-US"/>
        </a:p>
      </dgm:t>
    </dgm:pt>
    <dgm:pt modelId="{A4DD73D4-BAF9-4DFE-A086-A7B0428D95EC}" type="sibTrans" cxnId="{1A4A0282-9AB3-463F-ADC6-03AE6571A863}">
      <dgm:prSet/>
      <dgm:spPr/>
      <dgm:t>
        <a:bodyPr/>
        <a:lstStyle/>
        <a:p>
          <a:endParaRPr lang="en-US"/>
        </a:p>
      </dgm:t>
    </dgm:pt>
    <dgm:pt modelId="{03B718B7-5F76-4859-985F-1DE7B4B3CE11}">
      <dgm:prSet phldrT="[Text]"/>
      <dgm:spPr/>
      <dgm:t>
        <a:bodyPr/>
        <a:lstStyle/>
        <a:p>
          <a:r>
            <a:rPr lang="en-US" dirty="0" smtClean="0"/>
            <a:t>To gain visibility for undertaking climate actions on the ground;</a:t>
          </a:r>
          <a:endParaRPr lang="en-US" dirty="0"/>
        </a:p>
      </dgm:t>
    </dgm:pt>
    <dgm:pt modelId="{C7AAC4E8-99C5-47A6-BB12-7911179A21C7}" type="parTrans" cxnId="{6BE23FAE-82AD-4C89-BAE9-9F8EEFC9B36B}">
      <dgm:prSet/>
      <dgm:spPr/>
      <dgm:t>
        <a:bodyPr/>
        <a:lstStyle/>
        <a:p>
          <a:endParaRPr lang="en-US"/>
        </a:p>
      </dgm:t>
    </dgm:pt>
    <dgm:pt modelId="{565F8A54-AA70-490A-BCF0-2B3AA0837AF9}" type="sibTrans" cxnId="{6BE23FAE-82AD-4C89-BAE9-9F8EEFC9B36B}">
      <dgm:prSet/>
      <dgm:spPr/>
      <dgm:t>
        <a:bodyPr/>
        <a:lstStyle/>
        <a:p>
          <a:endParaRPr lang="en-US"/>
        </a:p>
      </dgm:t>
    </dgm:pt>
    <dgm:pt modelId="{F6973180-31F2-472C-9434-BB7F7659A42E}">
      <dgm:prSet phldrT="[Text]"/>
      <dgm:spPr/>
      <dgm:t>
        <a:bodyPr/>
        <a:lstStyle/>
        <a:p>
          <a:r>
            <a:rPr lang="en-US" dirty="0" smtClean="0"/>
            <a:t>Authentic and official source </a:t>
          </a:r>
          <a:endParaRPr lang="en-US" dirty="0"/>
        </a:p>
      </dgm:t>
    </dgm:pt>
    <dgm:pt modelId="{8FB335E0-1B6A-49BC-BF24-01D625EA080E}" type="parTrans" cxnId="{AD3B5E94-E8E3-41A5-90A3-C6DE636D3E10}">
      <dgm:prSet/>
      <dgm:spPr/>
      <dgm:t>
        <a:bodyPr/>
        <a:lstStyle/>
        <a:p>
          <a:endParaRPr lang="en-US"/>
        </a:p>
      </dgm:t>
    </dgm:pt>
    <dgm:pt modelId="{2DCFA245-A9A3-4C15-A2B4-6BE299F7C806}" type="sibTrans" cxnId="{AD3B5E94-E8E3-41A5-90A3-C6DE636D3E10}">
      <dgm:prSet/>
      <dgm:spPr/>
      <dgm:t>
        <a:bodyPr/>
        <a:lstStyle/>
        <a:p>
          <a:endParaRPr lang="en-US"/>
        </a:p>
      </dgm:t>
    </dgm:pt>
    <dgm:pt modelId="{6145970C-1843-484B-9120-2FD7180B8884}">
      <dgm:prSet phldrT="[Text]"/>
      <dgm:spPr/>
      <dgm:t>
        <a:bodyPr/>
        <a:lstStyle/>
        <a:p>
          <a:r>
            <a:rPr lang="en-IE" dirty="0" smtClean="0"/>
            <a:t>of information, data and knowledge on NAMAs, and support needed and available for NAMAs.</a:t>
          </a:r>
          <a:endParaRPr lang="en-US" dirty="0"/>
        </a:p>
      </dgm:t>
    </dgm:pt>
    <dgm:pt modelId="{AB9F9A82-0B25-44C4-A67E-FD8CAA20AB4E}" type="parTrans" cxnId="{6BAE8910-1CE5-4659-BA00-9FAB64F01E95}">
      <dgm:prSet/>
      <dgm:spPr/>
      <dgm:t>
        <a:bodyPr/>
        <a:lstStyle/>
        <a:p>
          <a:endParaRPr lang="en-US"/>
        </a:p>
      </dgm:t>
    </dgm:pt>
    <dgm:pt modelId="{AA1BF323-E4C0-4664-BD67-D9B8F0AAD1B8}" type="sibTrans" cxnId="{6BAE8910-1CE5-4659-BA00-9FAB64F01E95}">
      <dgm:prSet/>
      <dgm:spPr/>
      <dgm:t>
        <a:bodyPr/>
        <a:lstStyle/>
        <a:p>
          <a:endParaRPr lang="en-US"/>
        </a:p>
      </dgm:t>
    </dgm:pt>
    <dgm:pt modelId="{55A1303F-6689-4E14-9437-9059748C6E22}">
      <dgm:prSet/>
      <dgm:spPr/>
      <dgm:t>
        <a:bodyPr/>
        <a:lstStyle/>
        <a:p>
          <a:r>
            <a:rPr lang="en-US" dirty="0" smtClean="0"/>
            <a:t>Information sharing platform </a:t>
          </a:r>
          <a:endParaRPr lang="en-US" dirty="0"/>
        </a:p>
      </dgm:t>
    </dgm:pt>
    <dgm:pt modelId="{AEF5EAF3-FEFD-4B55-9626-D4122A6C4CC8}" type="parTrans" cxnId="{F4736185-6AB7-44B8-89E4-76B2F0393AA9}">
      <dgm:prSet/>
      <dgm:spPr/>
      <dgm:t>
        <a:bodyPr/>
        <a:lstStyle/>
        <a:p>
          <a:endParaRPr lang="en-US"/>
        </a:p>
      </dgm:t>
    </dgm:pt>
    <dgm:pt modelId="{73AC5D44-CD5B-4431-BE09-7BF6BA14C99F}" type="sibTrans" cxnId="{F4736185-6AB7-44B8-89E4-76B2F0393AA9}">
      <dgm:prSet/>
      <dgm:spPr/>
      <dgm:t>
        <a:bodyPr/>
        <a:lstStyle/>
        <a:p>
          <a:endParaRPr lang="en-US"/>
        </a:p>
      </dgm:t>
    </dgm:pt>
    <dgm:pt modelId="{58C8C6CB-2044-4C7E-B66E-7261A95DA3EE}">
      <dgm:prSet/>
      <dgm:spPr/>
      <dgm:t>
        <a:bodyPr/>
        <a:lstStyle/>
        <a:p>
          <a:r>
            <a:rPr lang="en-IE" dirty="0" smtClean="0"/>
            <a:t>For sharing best practices, technical tools and information for designing and implementing NAMAs</a:t>
          </a:r>
          <a:endParaRPr lang="en-US" dirty="0"/>
        </a:p>
      </dgm:t>
    </dgm:pt>
    <dgm:pt modelId="{C5C50424-996C-4F26-B6AF-B08F35367E1F}" type="parTrans" cxnId="{473A705D-C31B-47AA-8BF8-043331280445}">
      <dgm:prSet/>
      <dgm:spPr/>
      <dgm:t>
        <a:bodyPr/>
        <a:lstStyle/>
        <a:p>
          <a:endParaRPr lang="en-US"/>
        </a:p>
      </dgm:t>
    </dgm:pt>
    <dgm:pt modelId="{5F5DCA8A-EF92-4549-AA20-9B317A541462}" type="sibTrans" cxnId="{473A705D-C31B-47AA-8BF8-043331280445}">
      <dgm:prSet/>
      <dgm:spPr/>
      <dgm:t>
        <a:bodyPr/>
        <a:lstStyle/>
        <a:p>
          <a:endParaRPr lang="en-US"/>
        </a:p>
      </dgm:t>
    </dgm:pt>
    <dgm:pt modelId="{6573D0FD-23EC-4F6F-8D36-DC4CA1A2264D}">
      <dgm:prSet/>
      <dgm:spPr/>
      <dgm:t>
        <a:bodyPr/>
        <a:lstStyle/>
        <a:p>
          <a:r>
            <a:rPr lang="en-US" dirty="0" smtClean="0"/>
            <a:t>To increase probability for obtaining international support </a:t>
          </a:r>
          <a:endParaRPr lang="en-US" dirty="0"/>
        </a:p>
      </dgm:t>
    </dgm:pt>
    <dgm:pt modelId="{9EA1E13A-D500-425D-BB6B-47B39F3F2730}" type="parTrans" cxnId="{342DDE89-0A72-488D-A25A-B0F93F3E212D}">
      <dgm:prSet/>
      <dgm:spPr/>
      <dgm:t>
        <a:bodyPr/>
        <a:lstStyle/>
        <a:p>
          <a:endParaRPr lang="en-US"/>
        </a:p>
      </dgm:t>
    </dgm:pt>
    <dgm:pt modelId="{683EA2D5-CA11-4038-9C89-C24FEF571926}" type="sibTrans" cxnId="{342DDE89-0A72-488D-A25A-B0F93F3E212D}">
      <dgm:prSet/>
      <dgm:spPr/>
      <dgm:t>
        <a:bodyPr/>
        <a:lstStyle/>
        <a:p>
          <a:endParaRPr lang="en-US"/>
        </a:p>
      </dgm:t>
    </dgm:pt>
    <dgm:pt modelId="{46FE087D-8B20-4261-BD3C-EB583CDA33C7}" type="pres">
      <dgm:prSet presAssocID="{A0752748-E0BA-40FA-94C4-AE75F556AEF7}" presName="linear" presStyleCnt="0">
        <dgm:presLayoutVars>
          <dgm:animLvl val="lvl"/>
          <dgm:resizeHandles val="exact"/>
        </dgm:presLayoutVars>
      </dgm:prSet>
      <dgm:spPr/>
      <dgm:t>
        <a:bodyPr/>
        <a:lstStyle/>
        <a:p>
          <a:endParaRPr lang="en-US"/>
        </a:p>
      </dgm:t>
    </dgm:pt>
    <dgm:pt modelId="{637A2BF3-8954-49EE-9997-EA36C27FC3D1}" type="pres">
      <dgm:prSet presAssocID="{7E68107B-1281-4751-AD20-E5F974CC8273}" presName="parentText" presStyleLbl="node1" presStyleIdx="0" presStyleCnt="3">
        <dgm:presLayoutVars>
          <dgm:chMax val="0"/>
          <dgm:bulletEnabled val="1"/>
        </dgm:presLayoutVars>
      </dgm:prSet>
      <dgm:spPr/>
      <dgm:t>
        <a:bodyPr/>
        <a:lstStyle/>
        <a:p>
          <a:endParaRPr lang="en-US"/>
        </a:p>
      </dgm:t>
    </dgm:pt>
    <dgm:pt modelId="{117C59F7-CC28-4842-9F7F-B0F4E7856CC3}" type="pres">
      <dgm:prSet presAssocID="{7E68107B-1281-4751-AD20-E5F974CC8273}" presName="childText" presStyleLbl="revTx" presStyleIdx="0" presStyleCnt="3">
        <dgm:presLayoutVars>
          <dgm:bulletEnabled val="1"/>
        </dgm:presLayoutVars>
      </dgm:prSet>
      <dgm:spPr/>
      <dgm:t>
        <a:bodyPr/>
        <a:lstStyle/>
        <a:p>
          <a:endParaRPr lang="en-US"/>
        </a:p>
      </dgm:t>
    </dgm:pt>
    <dgm:pt modelId="{4D4F98BF-247B-41FE-952D-87A52BB27E15}" type="pres">
      <dgm:prSet presAssocID="{F6973180-31F2-472C-9434-BB7F7659A42E}" presName="parentText" presStyleLbl="node1" presStyleIdx="1" presStyleCnt="3">
        <dgm:presLayoutVars>
          <dgm:chMax val="0"/>
          <dgm:bulletEnabled val="1"/>
        </dgm:presLayoutVars>
      </dgm:prSet>
      <dgm:spPr/>
      <dgm:t>
        <a:bodyPr/>
        <a:lstStyle/>
        <a:p>
          <a:endParaRPr lang="en-US"/>
        </a:p>
      </dgm:t>
    </dgm:pt>
    <dgm:pt modelId="{D3808C91-1E35-4A8A-BDF0-EC3C70F8145D}" type="pres">
      <dgm:prSet presAssocID="{F6973180-31F2-472C-9434-BB7F7659A42E}" presName="childText" presStyleLbl="revTx" presStyleIdx="1" presStyleCnt="3">
        <dgm:presLayoutVars>
          <dgm:bulletEnabled val="1"/>
        </dgm:presLayoutVars>
      </dgm:prSet>
      <dgm:spPr/>
      <dgm:t>
        <a:bodyPr/>
        <a:lstStyle/>
        <a:p>
          <a:endParaRPr lang="en-US"/>
        </a:p>
      </dgm:t>
    </dgm:pt>
    <dgm:pt modelId="{5317E38B-1E87-49E9-830A-F2FD65E16F25}" type="pres">
      <dgm:prSet presAssocID="{55A1303F-6689-4E14-9437-9059748C6E22}" presName="parentText" presStyleLbl="node1" presStyleIdx="2" presStyleCnt="3">
        <dgm:presLayoutVars>
          <dgm:chMax val="0"/>
          <dgm:bulletEnabled val="1"/>
        </dgm:presLayoutVars>
      </dgm:prSet>
      <dgm:spPr/>
      <dgm:t>
        <a:bodyPr/>
        <a:lstStyle/>
        <a:p>
          <a:endParaRPr lang="en-US"/>
        </a:p>
      </dgm:t>
    </dgm:pt>
    <dgm:pt modelId="{0ABAFD62-357B-413D-A8D4-A0CEDE18E9F6}" type="pres">
      <dgm:prSet presAssocID="{55A1303F-6689-4E14-9437-9059748C6E22}" presName="childText" presStyleLbl="revTx" presStyleIdx="2" presStyleCnt="3">
        <dgm:presLayoutVars>
          <dgm:bulletEnabled val="1"/>
        </dgm:presLayoutVars>
      </dgm:prSet>
      <dgm:spPr/>
      <dgm:t>
        <a:bodyPr/>
        <a:lstStyle/>
        <a:p>
          <a:endParaRPr lang="en-US"/>
        </a:p>
      </dgm:t>
    </dgm:pt>
  </dgm:ptLst>
  <dgm:cxnLst>
    <dgm:cxn modelId="{473A705D-C31B-47AA-8BF8-043331280445}" srcId="{55A1303F-6689-4E14-9437-9059748C6E22}" destId="{58C8C6CB-2044-4C7E-B66E-7261A95DA3EE}" srcOrd="0" destOrd="0" parTransId="{C5C50424-996C-4F26-B6AF-B08F35367E1F}" sibTransId="{5F5DCA8A-EF92-4549-AA20-9B317A541462}"/>
    <dgm:cxn modelId="{E3BBA29B-E9F2-4E8E-AAFE-42EEE9558CC2}" type="presOf" srcId="{6573D0FD-23EC-4F6F-8D36-DC4CA1A2264D}" destId="{117C59F7-CC28-4842-9F7F-B0F4E7856CC3}" srcOrd="0" destOrd="1" presId="urn:microsoft.com/office/officeart/2005/8/layout/vList2"/>
    <dgm:cxn modelId="{6BE23FAE-82AD-4C89-BAE9-9F8EEFC9B36B}" srcId="{7E68107B-1281-4751-AD20-E5F974CC8273}" destId="{03B718B7-5F76-4859-985F-1DE7B4B3CE11}" srcOrd="0" destOrd="0" parTransId="{C7AAC4E8-99C5-47A6-BB12-7911179A21C7}" sibTransId="{565F8A54-AA70-490A-BCF0-2B3AA0837AF9}"/>
    <dgm:cxn modelId="{AF596203-2828-4B28-BA31-CECE6A0CFF60}" type="presOf" srcId="{55A1303F-6689-4E14-9437-9059748C6E22}" destId="{5317E38B-1E87-49E9-830A-F2FD65E16F25}" srcOrd="0" destOrd="0" presId="urn:microsoft.com/office/officeart/2005/8/layout/vList2"/>
    <dgm:cxn modelId="{09F62BD8-803C-4F93-87F8-E53C46CB1490}" type="presOf" srcId="{58C8C6CB-2044-4C7E-B66E-7261A95DA3EE}" destId="{0ABAFD62-357B-413D-A8D4-A0CEDE18E9F6}" srcOrd="0" destOrd="0" presId="urn:microsoft.com/office/officeart/2005/8/layout/vList2"/>
    <dgm:cxn modelId="{CE0CCAA7-387F-4219-AFCA-3B14FF3E5A49}" type="presOf" srcId="{A0752748-E0BA-40FA-94C4-AE75F556AEF7}" destId="{46FE087D-8B20-4261-BD3C-EB583CDA33C7}" srcOrd="0" destOrd="0" presId="urn:microsoft.com/office/officeart/2005/8/layout/vList2"/>
    <dgm:cxn modelId="{6BAE8910-1CE5-4659-BA00-9FAB64F01E95}" srcId="{F6973180-31F2-472C-9434-BB7F7659A42E}" destId="{6145970C-1843-484B-9120-2FD7180B8884}" srcOrd="0" destOrd="0" parTransId="{AB9F9A82-0B25-44C4-A67E-FD8CAA20AB4E}" sibTransId="{AA1BF323-E4C0-4664-BD67-D9B8F0AAD1B8}"/>
    <dgm:cxn modelId="{FF8318C8-72EF-466C-BD5C-C4E575685478}" type="presOf" srcId="{F6973180-31F2-472C-9434-BB7F7659A42E}" destId="{4D4F98BF-247B-41FE-952D-87A52BB27E15}" srcOrd="0" destOrd="0" presId="urn:microsoft.com/office/officeart/2005/8/layout/vList2"/>
    <dgm:cxn modelId="{AD3B5E94-E8E3-41A5-90A3-C6DE636D3E10}" srcId="{A0752748-E0BA-40FA-94C4-AE75F556AEF7}" destId="{F6973180-31F2-472C-9434-BB7F7659A42E}" srcOrd="1" destOrd="0" parTransId="{8FB335E0-1B6A-49BC-BF24-01D625EA080E}" sibTransId="{2DCFA245-A9A3-4C15-A2B4-6BE299F7C806}"/>
    <dgm:cxn modelId="{342DDE89-0A72-488D-A25A-B0F93F3E212D}" srcId="{7E68107B-1281-4751-AD20-E5F974CC8273}" destId="{6573D0FD-23EC-4F6F-8D36-DC4CA1A2264D}" srcOrd="1" destOrd="0" parTransId="{9EA1E13A-D500-425D-BB6B-47B39F3F2730}" sibTransId="{683EA2D5-CA11-4038-9C89-C24FEF571926}"/>
    <dgm:cxn modelId="{F4736185-6AB7-44B8-89E4-76B2F0393AA9}" srcId="{A0752748-E0BA-40FA-94C4-AE75F556AEF7}" destId="{55A1303F-6689-4E14-9437-9059748C6E22}" srcOrd="2" destOrd="0" parTransId="{AEF5EAF3-FEFD-4B55-9626-D4122A6C4CC8}" sibTransId="{73AC5D44-CD5B-4431-BE09-7BF6BA14C99F}"/>
    <dgm:cxn modelId="{ED741C96-2D9D-4032-ACFD-B9F4EF1937A7}" type="presOf" srcId="{03B718B7-5F76-4859-985F-1DE7B4B3CE11}" destId="{117C59F7-CC28-4842-9F7F-B0F4E7856CC3}" srcOrd="0" destOrd="0" presId="urn:microsoft.com/office/officeart/2005/8/layout/vList2"/>
    <dgm:cxn modelId="{947BD8D9-A924-40F8-A508-ECCCEAC7EF78}" type="presOf" srcId="{7E68107B-1281-4751-AD20-E5F974CC8273}" destId="{637A2BF3-8954-49EE-9997-EA36C27FC3D1}" srcOrd="0" destOrd="0" presId="urn:microsoft.com/office/officeart/2005/8/layout/vList2"/>
    <dgm:cxn modelId="{94F3080A-4E7C-443E-8E21-5806F08D88F1}" type="presOf" srcId="{6145970C-1843-484B-9120-2FD7180B8884}" destId="{D3808C91-1E35-4A8A-BDF0-EC3C70F8145D}" srcOrd="0" destOrd="0" presId="urn:microsoft.com/office/officeart/2005/8/layout/vList2"/>
    <dgm:cxn modelId="{1A4A0282-9AB3-463F-ADC6-03AE6571A863}" srcId="{A0752748-E0BA-40FA-94C4-AE75F556AEF7}" destId="{7E68107B-1281-4751-AD20-E5F974CC8273}" srcOrd="0" destOrd="0" parTransId="{512AC511-D9CC-4BD7-BA2C-D83660046AA6}" sibTransId="{A4DD73D4-BAF9-4DFE-A086-A7B0428D95EC}"/>
    <dgm:cxn modelId="{D36FAE2F-B55D-4CB5-AA08-4EF867BCA9E4}" type="presParOf" srcId="{46FE087D-8B20-4261-BD3C-EB583CDA33C7}" destId="{637A2BF3-8954-49EE-9997-EA36C27FC3D1}" srcOrd="0" destOrd="0" presId="urn:microsoft.com/office/officeart/2005/8/layout/vList2"/>
    <dgm:cxn modelId="{C5E017CC-B924-4B35-BA99-FB6AF882B890}" type="presParOf" srcId="{46FE087D-8B20-4261-BD3C-EB583CDA33C7}" destId="{117C59F7-CC28-4842-9F7F-B0F4E7856CC3}" srcOrd="1" destOrd="0" presId="urn:microsoft.com/office/officeart/2005/8/layout/vList2"/>
    <dgm:cxn modelId="{59B76493-F552-4511-8C72-68AD4B7E0FF5}" type="presParOf" srcId="{46FE087D-8B20-4261-BD3C-EB583CDA33C7}" destId="{4D4F98BF-247B-41FE-952D-87A52BB27E15}" srcOrd="2" destOrd="0" presId="urn:microsoft.com/office/officeart/2005/8/layout/vList2"/>
    <dgm:cxn modelId="{CCDF6575-72DE-4EA9-ADEC-2F5893CA8543}" type="presParOf" srcId="{46FE087D-8B20-4261-BD3C-EB583CDA33C7}" destId="{D3808C91-1E35-4A8A-BDF0-EC3C70F8145D}" srcOrd="3" destOrd="0" presId="urn:microsoft.com/office/officeart/2005/8/layout/vList2"/>
    <dgm:cxn modelId="{76E9F278-C0E7-44FB-97F6-5AD43A808E81}" type="presParOf" srcId="{46FE087D-8B20-4261-BD3C-EB583CDA33C7}" destId="{5317E38B-1E87-49E9-830A-F2FD65E16F25}" srcOrd="4" destOrd="0" presId="urn:microsoft.com/office/officeart/2005/8/layout/vList2"/>
    <dgm:cxn modelId="{D57B8958-3266-4B8B-96B1-B7ED85898FD5}" type="presParOf" srcId="{46FE087D-8B20-4261-BD3C-EB583CDA33C7}" destId="{0ABAFD62-357B-413D-A8D4-A0CEDE18E9F6}"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BAE5E5B8-F82E-46BB-8632-75CB491D9217}"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F9184B6F-05D7-498B-A9BC-F72F7B452577}">
      <dgm:prSet phldrT="[Text]"/>
      <dgm:spPr/>
      <dgm:t>
        <a:bodyPr/>
        <a:lstStyle/>
        <a:p>
          <a:r>
            <a:rPr lang="en-US" b="1" dirty="0" smtClean="0"/>
            <a:t>Acting as submission portal for financial mechanisms under the convention, national and international support agencies</a:t>
          </a:r>
          <a:r>
            <a:rPr lang="en-US" dirty="0" smtClean="0"/>
            <a:t>;</a:t>
          </a:r>
          <a:endParaRPr lang="en-US" b="1" dirty="0"/>
        </a:p>
      </dgm:t>
    </dgm:pt>
    <dgm:pt modelId="{1F25F319-36C2-484E-8E11-114F60B02120}" type="parTrans" cxnId="{AC3A45B6-79C6-4C02-BD4D-9A123A139D91}">
      <dgm:prSet/>
      <dgm:spPr/>
      <dgm:t>
        <a:bodyPr/>
        <a:lstStyle/>
        <a:p>
          <a:endParaRPr lang="en-US"/>
        </a:p>
      </dgm:t>
    </dgm:pt>
    <dgm:pt modelId="{A235EB66-0CB0-4290-9D7D-B4C059FFC20F}" type="sibTrans" cxnId="{AC3A45B6-79C6-4C02-BD4D-9A123A139D91}">
      <dgm:prSet/>
      <dgm:spPr/>
      <dgm:t>
        <a:bodyPr/>
        <a:lstStyle/>
        <a:p>
          <a:endParaRPr lang="en-US"/>
        </a:p>
      </dgm:t>
    </dgm:pt>
    <dgm:pt modelId="{1D673594-95F8-425E-90B7-BB8D77E1C334}">
      <dgm:prSet phldrT="[Text]"/>
      <dgm:spPr/>
      <dgm:t>
        <a:bodyPr/>
        <a:lstStyle/>
        <a:p>
          <a:r>
            <a:rPr lang="en-US" b="1" dirty="0" smtClean="0"/>
            <a:t>Official tracking of implementation of international support commitments for mitigation actions under the 2015 climate agreement;</a:t>
          </a:r>
          <a:endParaRPr lang="en-US" b="1" dirty="0"/>
        </a:p>
      </dgm:t>
    </dgm:pt>
    <dgm:pt modelId="{D942AE64-640B-4A10-A6AE-49DC49606814}" type="parTrans" cxnId="{2B169E14-929D-45FF-BFBF-3765B6D875A8}">
      <dgm:prSet/>
      <dgm:spPr/>
      <dgm:t>
        <a:bodyPr/>
        <a:lstStyle/>
        <a:p>
          <a:endParaRPr lang="en-US"/>
        </a:p>
      </dgm:t>
    </dgm:pt>
    <dgm:pt modelId="{A3A6AED9-D04A-4F93-9C46-AA932ACF0498}" type="sibTrans" cxnId="{2B169E14-929D-45FF-BFBF-3765B6D875A8}">
      <dgm:prSet/>
      <dgm:spPr/>
      <dgm:t>
        <a:bodyPr/>
        <a:lstStyle/>
        <a:p>
          <a:endParaRPr lang="en-US"/>
        </a:p>
      </dgm:t>
    </dgm:pt>
    <dgm:pt modelId="{869035CD-DAD0-452E-9AA6-4F653104C48E}">
      <dgm:prSet/>
      <dgm:spPr/>
      <dgm:t>
        <a:bodyPr/>
        <a:lstStyle/>
        <a:p>
          <a:r>
            <a:rPr lang="en-US" b="1" dirty="0" smtClean="0"/>
            <a:t>Official tracking of concrete climate actions on the ground (GHG emissions reduction targets/achievement) and associated support needs under the 2015 climate agreement;</a:t>
          </a:r>
        </a:p>
      </dgm:t>
    </dgm:pt>
    <dgm:pt modelId="{8CB8D80B-373A-4320-93E9-80D81DF600B0}" type="parTrans" cxnId="{3D67487A-6190-4576-BFD1-BBB06EA97C8C}">
      <dgm:prSet/>
      <dgm:spPr/>
      <dgm:t>
        <a:bodyPr/>
        <a:lstStyle/>
        <a:p>
          <a:endParaRPr lang="en-US"/>
        </a:p>
      </dgm:t>
    </dgm:pt>
    <dgm:pt modelId="{CDA01569-C1B2-4775-B19F-14D44A4046D2}" type="sibTrans" cxnId="{3D67487A-6190-4576-BFD1-BBB06EA97C8C}">
      <dgm:prSet/>
      <dgm:spPr/>
      <dgm:t>
        <a:bodyPr/>
        <a:lstStyle/>
        <a:p>
          <a:endParaRPr lang="en-US"/>
        </a:p>
      </dgm:t>
    </dgm:pt>
    <dgm:pt modelId="{D21F4AEB-9F90-4C6A-BA6C-2B22165A0691}" type="pres">
      <dgm:prSet presAssocID="{BAE5E5B8-F82E-46BB-8632-75CB491D9217}" presName="Name0" presStyleCnt="0">
        <dgm:presLayoutVars>
          <dgm:chMax val="7"/>
          <dgm:chPref val="7"/>
          <dgm:dir/>
        </dgm:presLayoutVars>
      </dgm:prSet>
      <dgm:spPr/>
      <dgm:t>
        <a:bodyPr/>
        <a:lstStyle/>
        <a:p>
          <a:endParaRPr lang="en-US"/>
        </a:p>
      </dgm:t>
    </dgm:pt>
    <dgm:pt modelId="{DAF92D9B-C60B-43FC-A6BE-C97BB5A59ADB}" type="pres">
      <dgm:prSet presAssocID="{BAE5E5B8-F82E-46BB-8632-75CB491D9217}" presName="Name1" presStyleCnt="0"/>
      <dgm:spPr/>
    </dgm:pt>
    <dgm:pt modelId="{B43F9409-442C-46AF-BAD6-D594DFC7714B}" type="pres">
      <dgm:prSet presAssocID="{BAE5E5B8-F82E-46BB-8632-75CB491D9217}" presName="cycle" presStyleCnt="0"/>
      <dgm:spPr/>
    </dgm:pt>
    <dgm:pt modelId="{78360BAE-DA17-4CBE-8101-16C64583A150}" type="pres">
      <dgm:prSet presAssocID="{BAE5E5B8-F82E-46BB-8632-75CB491D9217}" presName="srcNode" presStyleLbl="node1" presStyleIdx="0" presStyleCnt="3"/>
      <dgm:spPr/>
    </dgm:pt>
    <dgm:pt modelId="{E9C73931-467F-4DEB-92AE-4B09D33D9E1E}" type="pres">
      <dgm:prSet presAssocID="{BAE5E5B8-F82E-46BB-8632-75CB491D9217}" presName="conn" presStyleLbl="parChTrans1D2" presStyleIdx="0" presStyleCnt="1"/>
      <dgm:spPr/>
      <dgm:t>
        <a:bodyPr/>
        <a:lstStyle/>
        <a:p>
          <a:endParaRPr lang="en-US"/>
        </a:p>
      </dgm:t>
    </dgm:pt>
    <dgm:pt modelId="{D808D7B9-8CB7-4DAB-B52A-523017E30155}" type="pres">
      <dgm:prSet presAssocID="{BAE5E5B8-F82E-46BB-8632-75CB491D9217}" presName="extraNode" presStyleLbl="node1" presStyleIdx="0" presStyleCnt="3"/>
      <dgm:spPr/>
    </dgm:pt>
    <dgm:pt modelId="{7E30CBAF-562C-45A2-823D-62C181424217}" type="pres">
      <dgm:prSet presAssocID="{BAE5E5B8-F82E-46BB-8632-75CB491D9217}" presName="dstNode" presStyleLbl="node1" presStyleIdx="0" presStyleCnt="3"/>
      <dgm:spPr/>
    </dgm:pt>
    <dgm:pt modelId="{935F1515-8060-4D54-B6CD-05ED85B0DE2D}" type="pres">
      <dgm:prSet presAssocID="{F9184B6F-05D7-498B-A9BC-F72F7B452577}" presName="text_1" presStyleLbl="node1" presStyleIdx="0" presStyleCnt="3" custLinFactNeighborX="-503" custLinFactNeighborY="7613">
        <dgm:presLayoutVars>
          <dgm:bulletEnabled val="1"/>
        </dgm:presLayoutVars>
      </dgm:prSet>
      <dgm:spPr/>
      <dgm:t>
        <a:bodyPr/>
        <a:lstStyle/>
        <a:p>
          <a:endParaRPr lang="en-US"/>
        </a:p>
      </dgm:t>
    </dgm:pt>
    <dgm:pt modelId="{45172554-F3C3-43B5-A1FC-B3DE15A30F26}" type="pres">
      <dgm:prSet presAssocID="{F9184B6F-05D7-498B-A9BC-F72F7B452577}" presName="accent_1" presStyleCnt="0"/>
      <dgm:spPr/>
    </dgm:pt>
    <dgm:pt modelId="{280BE081-31B4-4AC3-A48C-F2743835E832}" type="pres">
      <dgm:prSet presAssocID="{F9184B6F-05D7-498B-A9BC-F72F7B452577}" presName="accentRepeatNode" presStyleLbl="solidFgAcc1" presStyleIdx="0" presStyleCnt="3"/>
      <dgm:spPr/>
    </dgm:pt>
    <dgm:pt modelId="{DEFC0334-F821-46B0-A6DC-4641C6B28ABB}" type="pres">
      <dgm:prSet presAssocID="{869035CD-DAD0-452E-9AA6-4F653104C48E}" presName="text_2" presStyleLbl="node1" presStyleIdx="1" presStyleCnt="3">
        <dgm:presLayoutVars>
          <dgm:bulletEnabled val="1"/>
        </dgm:presLayoutVars>
      </dgm:prSet>
      <dgm:spPr/>
      <dgm:t>
        <a:bodyPr/>
        <a:lstStyle/>
        <a:p>
          <a:endParaRPr lang="en-US"/>
        </a:p>
      </dgm:t>
    </dgm:pt>
    <dgm:pt modelId="{BB8C018D-B444-4C7A-B74D-C0A4AE8076E0}" type="pres">
      <dgm:prSet presAssocID="{869035CD-DAD0-452E-9AA6-4F653104C48E}" presName="accent_2" presStyleCnt="0"/>
      <dgm:spPr/>
    </dgm:pt>
    <dgm:pt modelId="{6645D5C9-CFEB-47A9-95FD-2EF30D14A497}" type="pres">
      <dgm:prSet presAssocID="{869035CD-DAD0-452E-9AA6-4F653104C48E}" presName="accentRepeatNode" presStyleLbl="solidFgAcc1" presStyleIdx="1" presStyleCnt="3"/>
      <dgm:spPr/>
      <dgm:t>
        <a:bodyPr/>
        <a:lstStyle/>
        <a:p>
          <a:endParaRPr lang="en-US"/>
        </a:p>
      </dgm:t>
    </dgm:pt>
    <dgm:pt modelId="{F80D8831-666C-4794-BDB1-4BC3358AADF3}" type="pres">
      <dgm:prSet presAssocID="{1D673594-95F8-425E-90B7-BB8D77E1C334}" presName="text_3" presStyleLbl="node1" presStyleIdx="2" presStyleCnt="3">
        <dgm:presLayoutVars>
          <dgm:bulletEnabled val="1"/>
        </dgm:presLayoutVars>
      </dgm:prSet>
      <dgm:spPr/>
      <dgm:t>
        <a:bodyPr/>
        <a:lstStyle/>
        <a:p>
          <a:endParaRPr lang="en-US"/>
        </a:p>
      </dgm:t>
    </dgm:pt>
    <dgm:pt modelId="{F7713F2B-9A51-45CA-8A59-91E4865D4A48}" type="pres">
      <dgm:prSet presAssocID="{1D673594-95F8-425E-90B7-BB8D77E1C334}" presName="accent_3" presStyleCnt="0"/>
      <dgm:spPr/>
    </dgm:pt>
    <dgm:pt modelId="{D031E204-9D2E-44C0-8F11-34C35829F568}" type="pres">
      <dgm:prSet presAssocID="{1D673594-95F8-425E-90B7-BB8D77E1C334}" presName="accentRepeatNode" presStyleLbl="solidFgAcc1" presStyleIdx="2" presStyleCnt="3"/>
      <dgm:spPr/>
    </dgm:pt>
  </dgm:ptLst>
  <dgm:cxnLst>
    <dgm:cxn modelId="{3C0BB5EF-CD12-41A3-8ACE-ABE9064A8FA9}" type="presOf" srcId="{F9184B6F-05D7-498B-A9BC-F72F7B452577}" destId="{935F1515-8060-4D54-B6CD-05ED85B0DE2D}" srcOrd="0" destOrd="0" presId="urn:microsoft.com/office/officeart/2008/layout/VerticalCurvedList"/>
    <dgm:cxn modelId="{2B169E14-929D-45FF-BFBF-3765B6D875A8}" srcId="{BAE5E5B8-F82E-46BB-8632-75CB491D9217}" destId="{1D673594-95F8-425E-90B7-BB8D77E1C334}" srcOrd="2" destOrd="0" parTransId="{D942AE64-640B-4A10-A6AE-49DC49606814}" sibTransId="{A3A6AED9-D04A-4F93-9C46-AA932ACF0498}"/>
    <dgm:cxn modelId="{AC3A45B6-79C6-4C02-BD4D-9A123A139D91}" srcId="{BAE5E5B8-F82E-46BB-8632-75CB491D9217}" destId="{F9184B6F-05D7-498B-A9BC-F72F7B452577}" srcOrd="0" destOrd="0" parTransId="{1F25F319-36C2-484E-8E11-114F60B02120}" sibTransId="{A235EB66-0CB0-4290-9D7D-B4C059FFC20F}"/>
    <dgm:cxn modelId="{C2AE6050-03F7-4EC1-A940-D43868DC0815}" type="presOf" srcId="{BAE5E5B8-F82E-46BB-8632-75CB491D9217}" destId="{D21F4AEB-9F90-4C6A-BA6C-2B22165A0691}" srcOrd="0" destOrd="0" presId="urn:microsoft.com/office/officeart/2008/layout/VerticalCurvedList"/>
    <dgm:cxn modelId="{2BB97C84-82D2-4999-BF0A-8C99793DBC65}" type="presOf" srcId="{869035CD-DAD0-452E-9AA6-4F653104C48E}" destId="{DEFC0334-F821-46B0-A6DC-4641C6B28ABB}" srcOrd="0" destOrd="0" presId="urn:microsoft.com/office/officeart/2008/layout/VerticalCurvedList"/>
    <dgm:cxn modelId="{7C31A06D-157E-4A9F-A9FA-5E49E3395E9A}" type="presOf" srcId="{A235EB66-0CB0-4290-9D7D-B4C059FFC20F}" destId="{E9C73931-467F-4DEB-92AE-4B09D33D9E1E}" srcOrd="0" destOrd="0" presId="urn:microsoft.com/office/officeart/2008/layout/VerticalCurvedList"/>
    <dgm:cxn modelId="{3D67487A-6190-4576-BFD1-BBB06EA97C8C}" srcId="{BAE5E5B8-F82E-46BB-8632-75CB491D9217}" destId="{869035CD-DAD0-452E-9AA6-4F653104C48E}" srcOrd="1" destOrd="0" parTransId="{8CB8D80B-373A-4320-93E9-80D81DF600B0}" sibTransId="{CDA01569-C1B2-4775-B19F-14D44A4046D2}"/>
    <dgm:cxn modelId="{1AB9AC3C-8DB1-4D31-A36F-DEE947490D41}" type="presOf" srcId="{1D673594-95F8-425E-90B7-BB8D77E1C334}" destId="{F80D8831-666C-4794-BDB1-4BC3358AADF3}" srcOrd="0" destOrd="0" presId="urn:microsoft.com/office/officeart/2008/layout/VerticalCurvedList"/>
    <dgm:cxn modelId="{91AAEAE4-608A-4EC1-8E7F-C9078C9F4A77}" type="presParOf" srcId="{D21F4AEB-9F90-4C6A-BA6C-2B22165A0691}" destId="{DAF92D9B-C60B-43FC-A6BE-C97BB5A59ADB}" srcOrd="0" destOrd="0" presId="urn:microsoft.com/office/officeart/2008/layout/VerticalCurvedList"/>
    <dgm:cxn modelId="{C3C67A00-34C8-4785-99A3-DEC81CA4AC50}" type="presParOf" srcId="{DAF92D9B-C60B-43FC-A6BE-C97BB5A59ADB}" destId="{B43F9409-442C-46AF-BAD6-D594DFC7714B}" srcOrd="0" destOrd="0" presId="urn:microsoft.com/office/officeart/2008/layout/VerticalCurvedList"/>
    <dgm:cxn modelId="{04AF2DEA-F8EB-4D98-A3A2-14EE50A78E51}" type="presParOf" srcId="{B43F9409-442C-46AF-BAD6-D594DFC7714B}" destId="{78360BAE-DA17-4CBE-8101-16C64583A150}" srcOrd="0" destOrd="0" presId="urn:microsoft.com/office/officeart/2008/layout/VerticalCurvedList"/>
    <dgm:cxn modelId="{418FD759-410C-4B67-A401-EFED48DE0D29}" type="presParOf" srcId="{B43F9409-442C-46AF-BAD6-D594DFC7714B}" destId="{E9C73931-467F-4DEB-92AE-4B09D33D9E1E}" srcOrd="1" destOrd="0" presId="urn:microsoft.com/office/officeart/2008/layout/VerticalCurvedList"/>
    <dgm:cxn modelId="{44E4335D-AE36-4C95-AF5B-C3E6BB5A4820}" type="presParOf" srcId="{B43F9409-442C-46AF-BAD6-D594DFC7714B}" destId="{D808D7B9-8CB7-4DAB-B52A-523017E30155}" srcOrd="2" destOrd="0" presId="urn:microsoft.com/office/officeart/2008/layout/VerticalCurvedList"/>
    <dgm:cxn modelId="{9E5F9E89-6EDD-408D-93F4-AA8370A491C7}" type="presParOf" srcId="{B43F9409-442C-46AF-BAD6-D594DFC7714B}" destId="{7E30CBAF-562C-45A2-823D-62C181424217}" srcOrd="3" destOrd="0" presId="urn:microsoft.com/office/officeart/2008/layout/VerticalCurvedList"/>
    <dgm:cxn modelId="{213AFB09-9A74-44A4-B940-B12E0101A5EF}" type="presParOf" srcId="{DAF92D9B-C60B-43FC-A6BE-C97BB5A59ADB}" destId="{935F1515-8060-4D54-B6CD-05ED85B0DE2D}" srcOrd="1" destOrd="0" presId="urn:microsoft.com/office/officeart/2008/layout/VerticalCurvedList"/>
    <dgm:cxn modelId="{8ED0D513-F074-428D-A964-F363AE34A015}" type="presParOf" srcId="{DAF92D9B-C60B-43FC-A6BE-C97BB5A59ADB}" destId="{45172554-F3C3-43B5-A1FC-B3DE15A30F26}" srcOrd="2" destOrd="0" presId="urn:microsoft.com/office/officeart/2008/layout/VerticalCurvedList"/>
    <dgm:cxn modelId="{40034D0C-18D8-49D0-BF28-DE311C02A971}" type="presParOf" srcId="{45172554-F3C3-43B5-A1FC-B3DE15A30F26}" destId="{280BE081-31B4-4AC3-A48C-F2743835E832}" srcOrd="0" destOrd="0" presId="urn:microsoft.com/office/officeart/2008/layout/VerticalCurvedList"/>
    <dgm:cxn modelId="{FF8F017D-4E83-49C1-A001-F8C5BB6EF03E}" type="presParOf" srcId="{DAF92D9B-C60B-43FC-A6BE-C97BB5A59ADB}" destId="{DEFC0334-F821-46B0-A6DC-4641C6B28ABB}" srcOrd="3" destOrd="0" presId="urn:microsoft.com/office/officeart/2008/layout/VerticalCurvedList"/>
    <dgm:cxn modelId="{D57C3381-BA49-474C-9368-7EFA8CF0323D}" type="presParOf" srcId="{DAF92D9B-C60B-43FC-A6BE-C97BB5A59ADB}" destId="{BB8C018D-B444-4C7A-B74D-C0A4AE8076E0}" srcOrd="4" destOrd="0" presId="urn:microsoft.com/office/officeart/2008/layout/VerticalCurvedList"/>
    <dgm:cxn modelId="{9472294D-A6EC-4082-A5AD-A81FEA22F334}" type="presParOf" srcId="{BB8C018D-B444-4C7A-B74D-C0A4AE8076E0}" destId="{6645D5C9-CFEB-47A9-95FD-2EF30D14A497}" srcOrd="0" destOrd="0" presId="urn:microsoft.com/office/officeart/2008/layout/VerticalCurvedList"/>
    <dgm:cxn modelId="{7ECAF4B0-2FCA-4A33-9D34-7E8B1C54C52A}" type="presParOf" srcId="{DAF92D9B-C60B-43FC-A6BE-C97BB5A59ADB}" destId="{F80D8831-666C-4794-BDB1-4BC3358AADF3}" srcOrd="5" destOrd="0" presId="urn:microsoft.com/office/officeart/2008/layout/VerticalCurvedList"/>
    <dgm:cxn modelId="{FD49B6F5-A846-4226-A22E-5156E0B7861B}" type="presParOf" srcId="{DAF92D9B-C60B-43FC-A6BE-C97BB5A59ADB}" destId="{F7713F2B-9A51-45CA-8A59-91E4865D4A48}" srcOrd="6" destOrd="0" presId="urn:microsoft.com/office/officeart/2008/layout/VerticalCurvedList"/>
    <dgm:cxn modelId="{A2ACBCA5-348B-4ABA-A28B-56990F1F2361}" type="presParOf" srcId="{F7713F2B-9A51-45CA-8A59-91E4865D4A48}" destId="{D031E204-9D2E-44C0-8F11-34C35829F56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E5E5B8-F82E-46BB-8632-75CB491D9217}"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F9184B6F-05D7-498B-A9BC-F72F7B452577}">
      <dgm:prSet phldrT="[Text]"/>
      <dgm:spPr/>
      <dgm:t>
        <a:bodyPr/>
        <a:lstStyle/>
        <a:p>
          <a:r>
            <a:rPr lang="en-US" b="1" dirty="0" smtClean="0"/>
            <a:t>Reporting implementation status of NAMAs and associated ex-post impacts (emission reductions and sustainable development benefits);</a:t>
          </a:r>
          <a:endParaRPr lang="en-US" b="1" dirty="0"/>
        </a:p>
      </dgm:t>
    </dgm:pt>
    <dgm:pt modelId="{1F25F319-36C2-484E-8E11-114F60B02120}" type="parTrans" cxnId="{AC3A45B6-79C6-4C02-BD4D-9A123A139D91}">
      <dgm:prSet/>
      <dgm:spPr/>
      <dgm:t>
        <a:bodyPr/>
        <a:lstStyle/>
        <a:p>
          <a:endParaRPr lang="en-US"/>
        </a:p>
      </dgm:t>
    </dgm:pt>
    <dgm:pt modelId="{A235EB66-0CB0-4290-9D7D-B4C059FFC20F}" type="sibTrans" cxnId="{AC3A45B6-79C6-4C02-BD4D-9A123A139D91}">
      <dgm:prSet/>
      <dgm:spPr/>
      <dgm:t>
        <a:bodyPr/>
        <a:lstStyle/>
        <a:p>
          <a:endParaRPr lang="en-US"/>
        </a:p>
      </dgm:t>
    </dgm:pt>
    <dgm:pt modelId="{D3577A49-AFB3-4EE1-B524-3F65C6B0EBD1}">
      <dgm:prSet phldrT="[Text]"/>
      <dgm:spPr/>
      <dgm:t>
        <a:bodyPr/>
        <a:lstStyle/>
        <a:p>
          <a:r>
            <a:rPr lang="en-US" b="1" dirty="0" smtClean="0"/>
            <a:t>Recording data with a view to improving emissions statistics and projections;</a:t>
          </a:r>
          <a:endParaRPr lang="en-US" b="1" dirty="0"/>
        </a:p>
      </dgm:t>
    </dgm:pt>
    <dgm:pt modelId="{2F2387FD-46F0-4DCB-99D2-F0B0840775F8}" type="parTrans" cxnId="{601CE592-E969-438F-8B77-0F68D030D16E}">
      <dgm:prSet/>
      <dgm:spPr/>
      <dgm:t>
        <a:bodyPr/>
        <a:lstStyle/>
        <a:p>
          <a:endParaRPr lang="en-US"/>
        </a:p>
      </dgm:t>
    </dgm:pt>
    <dgm:pt modelId="{E7F4753A-8047-4D5E-85EC-14511AF3EA3E}" type="sibTrans" cxnId="{601CE592-E969-438F-8B77-0F68D030D16E}">
      <dgm:prSet/>
      <dgm:spPr/>
      <dgm:t>
        <a:bodyPr/>
        <a:lstStyle/>
        <a:p>
          <a:endParaRPr lang="en-US"/>
        </a:p>
      </dgm:t>
    </dgm:pt>
    <dgm:pt modelId="{869035CD-DAD0-452E-9AA6-4F653104C48E}">
      <dgm:prSet/>
      <dgm:spPr/>
      <dgm:t>
        <a:bodyPr/>
        <a:lstStyle/>
        <a:p>
          <a:r>
            <a:rPr lang="en-US" b="1" dirty="0" smtClean="0"/>
            <a:t>Showing what works in terms of investment and support;</a:t>
          </a:r>
        </a:p>
      </dgm:t>
    </dgm:pt>
    <dgm:pt modelId="{8CB8D80B-373A-4320-93E9-80D81DF600B0}" type="parTrans" cxnId="{3D67487A-6190-4576-BFD1-BBB06EA97C8C}">
      <dgm:prSet/>
      <dgm:spPr/>
      <dgm:t>
        <a:bodyPr/>
        <a:lstStyle/>
        <a:p>
          <a:endParaRPr lang="en-US"/>
        </a:p>
      </dgm:t>
    </dgm:pt>
    <dgm:pt modelId="{CDA01569-C1B2-4775-B19F-14D44A4046D2}" type="sibTrans" cxnId="{3D67487A-6190-4576-BFD1-BBB06EA97C8C}">
      <dgm:prSet/>
      <dgm:spPr/>
      <dgm:t>
        <a:bodyPr/>
        <a:lstStyle/>
        <a:p>
          <a:endParaRPr lang="en-US"/>
        </a:p>
      </dgm:t>
    </dgm:pt>
    <dgm:pt modelId="{F40837BB-6E57-4B06-8A1F-C1E4BB477812}">
      <dgm:prSet/>
      <dgm:spPr/>
      <dgm:t>
        <a:bodyPr/>
        <a:lstStyle/>
        <a:p>
          <a:r>
            <a:rPr lang="en-US" b="1" smtClean="0"/>
            <a:t>Compiling and sharing best practices;</a:t>
          </a:r>
          <a:endParaRPr lang="en-US" b="1" dirty="0"/>
        </a:p>
      </dgm:t>
    </dgm:pt>
    <dgm:pt modelId="{1DC3B359-7DC6-4C94-9B66-7649C9E90E13}" type="parTrans" cxnId="{E7D4D859-E018-438E-8B0C-039189077668}">
      <dgm:prSet/>
      <dgm:spPr/>
      <dgm:t>
        <a:bodyPr/>
        <a:lstStyle/>
        <a:p>
          <a:endParaRPr lang="en-US"/>
        </a:p>
      </dgm:t>
    </dgm:pt>
    <dgm:pt modelId="{C7DE80E2-FB2C-4DD1-891E-8AD8E2E467F8}" type="sibTrans" cxnId="{E7D4D859-E018-438E-8B0C-039189077668}">
      <dgm:prSet/>
      <dgm:spPr/>
      <dgm:t>
        <a:bodyPr/>
        <a:lstStyle/>
        <a:p>
          <a:endParaRPr lang="en-US"/>
        </a:p>
      </dgm:t>
    </dgm:pt>
    <dgm:pt modelId="{D21F4AEB-9F90-4C6A-BA6C-2B22165A0691}" type="pres">
      <dgm:prSet presAssocID="{BAE5E5B8-F82E-46BB-8632-75CB491D9217}" presName="Name0" presStyleCnt="0">
        <dgm:presLayoutVars>
          <dgm:chMax val="7"/>
          <dgm:chPref val="7"/>
          <dgm:dir/>
        </dgm:presLayoutVars>
      </dgm:prSet>
      <dgm:spPr/>
      <dgm:t>
        <a:bodyPr/>
        <a:lstStyle/>
        <a:p>
          <a:endParaRPr lang="en-US"/>
        </a:p>
      </dgm:t>
    </dgm:pt>
    <dgm:pt modelId="{DAF92D9B-C60B-43FC-A6BE-C97BB5A59ADB}" type="pres">
      <dgm:prSet presAssocID="{BAE5E5B8-F82E-46BB-8632-75CB491D9217}" presName="Name1" presStyleCnt="0"/>
      <dgm:spPr/>
    </dgm:pt>
    <dgm:pt modelId="{B43F9409-442C-46AF-BAD6-D594DFC7714B}" type="pres">
      <dgm:prSet presAssocID="{BAE5E5B8-F82E-46BB-8632-75CB491D9217}" presName="cycle" presStyleCnt="0"/>
      <dgm:spPr/>
    </dgm:pt>
    <dgm:pt modelId="{78360BAE-DA17-4CBE-8101-16C64583A150}" type="pres">
      <dgm:prSet presAssocID="{BAE5E5B8-F82E-46BB-8632-75CB491D9217}" presName="srcNode" presStyleLbl="node1" presStyleIdx="0" presStyleCnt="4"/>
      <dgm:spPr/>
    </dgm:pt>
    <dgm:pt modelId="{E9C73931-467F-4DEB-92AE-4B09D33D9E1E}" type="pres">
      <dgm:prSet presAssocID="{BAE5E5B8-F82E-46BB-8632-75CB491D9217}" presName="conn" presStyleLbl="parChTrans1D2" presStyleIdx="0" presStyleCnt="1"/>
      <dgm:spPr/>
      <dgm:t>
        <a:bodyPr/>
        <a:lstStyle/>
        <a:p>
          <a:endParaRPr lang="en-US"/>
        </a:p>
      </dgm:t>
    </dgm:pt>
    <dgm:pt modelId="{D808D7B9-8CB7-4DAB-B52A-523017E30155}" type="pres">
      <dgm:prSet presAssocID="{BAE5E5B8-F82E-46BB-8632-75CB491D9217}" presName="extraNode" presStyleLbl="node1" presStyleIdx="0" presStyleCnt="4"/>
      <dgm:spPr/>
    </dgm:pt>
    <dgm:pt modelId="{7E30CBAF-562C-45A2-823D-62C181424217}" type="pres">
      <dgm:prSet presAssocID="{BAE5E5B8-F82E-46BB-8632-75CB491D9217}" presName="dstNode" presStyleLbl="node1" presStyleIdx="0" presStyleCnt="4"/>
      <dgm:spPr/>
    </dgm:pt>
    <dgm:pt modelId="{935F1515-8060-4D54-B6CD-05ED85B0DE2D}" type="pres">
      <dgm:prSet presAssocID="{F9184B6F-05D7-498B-A9BC-F72F7B452577}" presName="text_1" presStyleLbl="node1" presStyleIdx="0" presStyleCnt="4" custLinFactNeighborX="-503" custLinFactNeighborY="7613">
        <dgm:presLayoutVars>
          <dgm:bulletEnabled val="1"/>
        </dgm:presLayoutVars>
      </dgm:prSet>
      <dgm:spPr/>
      <dgm:t>
        <a:bodyPr/>
        <a:lstStyle/>
        <a:p>
          <a:endParaRPr lang="en-US"/>
        </a:p>
      </dgm:t>
    </dgm:pt>
    <dgm:pt modelId="{45172554-F3C3-43B5-A1FC-B3DE15A30F26}" type="pres">
      <dgm:prSet presAssocID="{F9184B6F-05D7-498B-A9BC-F72F7B452577}" presName="accent_1" presStyleCnt="0"/>
      <dgm:spPr/>
    </dgm:pt>
    <dgm:pt modelId="{280BE081-31B4-4AC3-A48C-F2743835E832}" type="pres">
      <dgm:prSet presAssocID="{F9184B6F-05D7-498B-A9BC-F72F7B452577}" presName="accentRepeatNode" presStyleLbl="solidFgAcc1" presStyleIdx="0" presStyleCnt="4"/>
      <dgm:spPr/>
    </dgm:pt>
    <dgm:pt modelId="{DEFC0334-F821-46B0-A6DC-4641C6B28ABB}" type="pres">
      <dgm:prSet presAssocID="{869035CD-DAD0-452E-9AA6-4F653104C48E}" presName="text_2" presStyleLbl="node1" presStyleIdx="1" presStyleCnt="4">
        <dgm:presLayoutVars>
          <dgm:bulletEnabled val="1"/>
        </dgm:presLayoutVars>
      </dgm:prSet>
      <dgm:spPr/>
      <dgm:t>
        <a:bodyPr/>
        <a:lstStyle/>
        <a:p>
          <a:endParaRPr lang="en-US"/>
        </a:p>
      </dgm:t>
    </dgm:pt>
    <dgm:pt modelId="{BB8C018D-B444-4C7A-B74D-C0A4AE8076E0}" type="pres">
      <dgm:prSet presAssocID="{869035CD-DAD0-452E-9AA6-4F653104C48E}" presName="accent_2" presStyleCnt="0"/>
      <dgm:spPr/>
    </dgm:pt>
    <dgm:pt modelId="{6645D5C9-CFEB-47A9-95FD-2EF30D14A497}" type="pres">
      <dgm:prSet presAssocID="{869035CD-DAD0-452E-9AA6-4F653104C48E}" presName="accentRepeatNode" presStyleLbl="solidFgAcc1" presStyleIdx="1" presStyleCnt="4"/>
      <dgm:spPr/>
    </dgm:pt>
    <dgm:pt modelId="{275BFF56-6DDC-4946-9B28-6428516A2E1C}" type="pres">
      <dgm:prSet presAssocID="{F40837BB-6E57-4B06-8A1F-C1E4BB477812}" presName="text_3" presStyleLbl="node1" presStyleIdx="2" presStyleCnt="4">
        <dgm:presLayoutVars>
          <dgm:bulletEnabled val="1"/>
        </dgm:presLayoutVars>
      </dgm:prSet>
      <dgm:spPr/>
      <dgm:t>
        <a:bodyPr/>
        <a:lstStyle/>
        <a:p>
          <a:endParaRPr lang="en-US"/>
        </a:p>
      </dgm:t>
    </dgm:pt>
    <dgm:pt modelId="{52707964-DF8E-41D8-9796-ED74F838F9AE}" type="pres">
      <dgm:prSet presAssocID="{F40837BB-6E57-4B06-8A1F-C1E4BB477812}" presName="accent_3" presStyleCnt="0"/>
      <dgm:spPr/>
    </dgm:pt>
    <dgm:pt modelId="{C3900594-C7CC-4D88-8F83-30958A858BA6}" type="pres">
      <dgm:prSet presAssocID="{F40837BB-6E57-4B06-8A1F-C1E4BB477812}" presName="accentRepeatNode" presStyleLbl="solidFgAcc1" presStyleIdx="2" presStyleCnt="4"/>
      <dgm:spPr/>
    </dgm:pt>
    <dgm:pt modelId="{D741EF01-518D-4B85-9845-EFA4465FC3C7}" type="pres">
      <dgm:prSet presAssocID="{D3577A49-AFB3-4EE1-B524-3F65C6B0EBD1}" presName="text_4" presStyleLbl="node1" presStyleIdx="3" presStyleCnt="4">
        <dgm:presLayoutVars>
          <dgm:bulletEnabled val="1"/>
        </dgm:presLayoutVars>
      </dgm:prSet>
      <dgm:spPr/>
      <dgm:t>
        <a:bodyPr/>
        <a:lstStyle/>
        <a:p>
          <a:endParaRPr lang="en-US"/>
        </a:p>
      </dgm:t>
    </dgm:pt>
    <dgm:pt modelId="{9587D03D-BF45-438F-B99E-05FB5F261993}" type="pres">
      <dgm:prSet presAssocID="{D3577A49-AFB3-4EE1-B524-3F65C6B0EBD1}" presName="accent_4" presStyleCnt="0"/>
      <dgm:spPr/>
    </dgm:pt>
    <dgm:pt modelId="{FC815097-5E58-429F-844B-F95384FE8E1E}" type="pres">
      <dgm:prSet presAssocID="{D3577A49-AFB3-4EE1-B524-3F65C6B0EBD1}" presName="accentRepeatNode" presStyleLbl="solidFgAcc1" presStyleIdx="3" presStyleCnt="4"/>
      <dgm:spPr/>
    </dgm:pt>
  </dgm:ptLst>
  <dgm:cxnLst>
    <dgm:cxn modelId="{1360AD21-66CC-40C8-ABED-2013298170A3}" type="presOf" srcId="{869035CD-DAD0-452E-9AA6-4F653104C48E}" destId="{DEFC0334-F821-46B0-A6DC-4641C6B28ABB}" srcOrd="0" destOrd="0" presId="urn:microsoft.com/office/officeart/2008/layout/VerticalCurvedList"/>
    <dgm:cxn modelId="{1EA256F3-E6DD-4730-91E3-6E87FBFB67D6}" type="presOf" srcId="{A235EB66-0CB0-4290-9D7D-B4C059FFC20F}" destId="{E9C73931-467F-4DEB-92AE-4B09D33D9E1E}" srcOrd="0" destOrd="0" presId="urn:microsoft.com/office/officeart/2008/layout/VerticalCurvedList"/>
    <dgm:cxn modelId="{C564E966-0FCA-4A8D-997D-CCC77500F86F}" type="presOf" srcId="{F40837BB-6E57-4B06-8A1F-C1E4BB477812}" destId="{275BFF56-6DDC-4946-9B28-6428516A2E1C}" srcOrd="0" destOrd="0" presId="urn:microsoft.com/office/officeart/2008/layout/VerticalCurvedList"/>
    <dgm:cxn modelId="{AC3A45B6-79C6-4C02-BD4D-9A123A139D91}" srcId="{BAE5E5B8-F82E-46BB-8632-75CB491D9217}" destId="{F9184B6F-05D7-498B-A9BC-F72F7B452577}" srcOrd="0" destOrd="0" parTransId="{1F25F319-36C2-484E-8E11-114F60B02120}" sibTransId="{A235EB66-0CB0-4290-9D7D-B4C059FFC20F}"/>
    <dgm:cxn modelId="{601CE592-E969-438F-8B77-0F68D030D16E}" srcId="{BAE5E5B8-F82E-46BB-8632-75CB491D9217}" destId="{D3577A49-AFB3-4EE1-B524-3F65C6B0EBD1}" srcOrd="3" destOrd="0" parTransId="{2F2387FD-46F0-4DCB-99D2-F0B0840775F8}" sibTransId="{E7F4753A-8047-4D5E-85EC-14511AF3EA3E}"/>
    <dgm:cxn modelId="{3F650B3D-2A1E-47BB-89DF-414633671BB5}" type="presOf" srcId="{F9184B6F-05D7-498B-A9BC-F72F7B452577}" destId="{935F1515-8060-4D54-B6CD-05ED85B0DE2D}" srcOrd="0" destOrd="0" presId="urn:microsoft.com/office/officeart/2008/layout/VerticalCurvedList"/>
    <dgm:cxn modelId="{63B76A2A-0D30-4330-84ED-434C13568D2C}" type="presOf" srcId="{BAE5E5B8-F82E-46BB-8632-75CB491D9217}" destId="{D21F4AEB-9F90-4C6A-BA6C-2B22165A0691}" srcOrd="0" destOrd="0" presId="urn:microsoft.com/office/officeart/2008/layout/VerticalCurvedList"/>
    <dgm:cxn modelId="{3D67487A-6190-4576-BFD1-BBB06EA97C8C}" srcId="{BAE5E5B8-F82E-46BB-8632-75CB491D9217}" destId="{869035CD-DAD0-452E-9AA6-4F653104C48E}" srcOrd="1" destOrd="0" parTransId="{8CB8D80B-373A-4320-93E9-80D81DF600B0}" sibTransId="{CDA01569-C1B2-4775-B19F-14D44A4046D2}"/>
    <dgm:cxn modelId="{E7D4D859-E018-438E-8B0C-039189077668}" srcId="{BAE5E5B8-F82E-46BB-8632-75CB491D9217}" destId="{F40837BB-6E57-4B06-8A1F-C1E4BB477812}" srcOrd="2" destOrd="0" parTransId="{1DC3B359-7DC6-4C94-9B66-7649C9E90E13}" sibTransId="{C7DE80E2-FB2C-4DD1-891E-8AD8E2E467F8}"/>
    <dgm:cxn modelId="{75A70008-59DB-406B-93A4-56FCFB0EE1E5}" type="presOf" srcId="{D3577A49-AFB3-4EE1-B524-3F65C6B0EBD1}" destId="{D741EF01-518D-4B85-9845-EFA4465FC3C7}" srcOrd="0" destOrd="0" presId="urn:microsoft.com/office/officeart/2008/layout/VerticalCurvedList"/>
    <dgm:cxn modelId="{21A09756-4DDD-4F1F-B457-88C3A441C769}" type="presParOf" srcId="{D21F4AEB-9F90-4C6A-BA6C-2B22165A0691}" destId="{DAF92D9B-C60B-43FC-A6BE-C97BB5A59ADB}" srcOrd="0" destOrd="0" presId="urn:microsoft.com/office/officeart/2008/layout/VerticalCurvedList"/>
    <dgm:cxn modelId="{7B8EC93E-6B77-48DD-8FC6-03A262733331}" type="presParOf" srcId="{DAF92D9B-C60B-43FC-A6BE-C97BB5A59ADB}" destId="{B43F9409-442C-46AF-BAD6-D594DFC7714B}" srcOrd="0" destOrd="0" presId="urn:microsoft.com/office/officeart/2008/layout/VerticalCurvedList"/>
    <dgm:cxn modelId="{246068B4-55F2-4FD6-8939-9F95C0532EC6}" type="presParOf" srcId="{B43F9409-442C-46AF-BAD6-D594DFC7714B}" destId="{78360BAE-DA17-4CBE-8101-16C64583A150}" srcOrd="0" destOrd="0" presId="urn:microsoft.com/office/officeart/2008/layout/VerticalCurvedList"/>
    <dgm:cxn modelId="{810DC3B4-480D-482E-BF91-4E862FC317C1}" type="presParOf" srcId="{B43F9409-442C-46AF-BAD6-D594DFC7714B}" destId="{E9C73931-467F-4DEB-92AE-4B09D33D9E1E}" srcOrd="1" destOrd="0" presId="urn:microsoft.com/office/officeart/2008/layout/VerticalCurvedList"/>
    <dgm:cxn modelId="{A8E6E744-D1DA-48DB-9F92-DFB1465889F7}" type="presParOf" srcId="{B43F9409-442C-46AF-BAD6-D594DFC7714B}" destId="{D808D7B9-8CB7-4DAB-B52A-523017E30155}" srcOrd="2" destOrd="0" presId="urn:microsoft.com/office/officeart/2008/layout/VerticalCurvedList"/>
    <dgm:cxn modelId="{A7FB29E8-5F60-4E38-9C75-99C57F6FA1F2}" type="presParOf" srcId="{B43F9409-442C-46AF-BAD6-D594DFC7714B}" destId="{7E30CBAF-562C-45A2-823D-62C181424217}" srcOrd="3" destOrd="0" presId="urn:microsoft.com/office/officeart/2008/layout/VerticalCurvedList"/>
    <dgm:cxn modelId="{177F04C7-80E7-4197-B2BC-F0681C4871BD}" type="presParOf" srcId="{DAF92D9B-C60B-43FC-A6BE-C97BB5A59ADB}" destId="{935F1515-8060-4D54-B6CD-05ED85B0DE2D}" srcOrd="1" destOrd="0" presId="urn:microsoft.com/office/officeart/2008/layout/VerticalCurvedList"/>
    <dgm:cxn modelId="{42A7FB49-0FC3-4115-930B-C15FC59086E9}" type="presParOf" srcId="{DAF92D9B-C60B-43FC-A6BE-C97BB5A59ADB}" destId="{45172554-F3C3-43B5-A1FC-B3DE15A30F26}" srcOrd="2" destOrd="0" presId="urn:microsoft.com/office/officeart/2008/layout/VerticalCurvedList"/>
    <dgm:cxn modelId="{CE2B2DA5-4862-4148-B5CE-38BCE024DA63}" type="presParOf" srcId="{45172554-F3C3-43B5-A1FC-B3DE15A30F26}" destId="{280BE081-31B4-4AC3-A48C-F2743835E832}" srcOrd="0" destOrd="0" presId="urn:microsoft.com/office/officeart/2008/layout/VerticalCurvedList"/>
    <dgm:cxn modelId="{39262315-A918-4EE7-8086-952BFF4109F0}" type="presParOf" srcId="{DAF92D9B-C60B-43FC-A6BE-C97BB5A59ADB}" destId="{DEFC0334-F821-46B0-A6DC-4641C6B28ABB}" srcOrd="3" destOrd="0" presId="urn:microsoft.com/office/officeart/2008/layout/VerticalCurvedList"/>
    <dgm:cxn modelId="{322B15DE-69CA-4E34-B9DD-F1D9DE1006B6}" type="presParOf" srcId="{DAF92D9B-C60B-43FC-A6BE-C97BB5A59ADB}" destId="{BB8C018D-B444-4C7A-B74D-C0A4AE8076E0}" srcOrd="4" destOrd="0" presId="urn:microsoft.com/office/officeart/2008/layout/VerticalCurvedList"/>
    <dgm:cxn modelId="{09617C8C-9D6E-49EB-B580-569059FABF9F}" type="presParOf" srcId="{BB8C018D-B444-4C7A-B74D-C0A4AE8076E0}" destId="{6645D5C9-CFEB-47A9-95FD-2EF30D14A497}" srcOrd="0" destOrd="0" presId="urn:microsoft.com/office/officeart/2008/layout/VerticalCurvedList"/>
    <dgm:cxn modelId="{E02CB75C-0C1A-4807-8A0F-8EA6017AEBBC}" type="presParOf" srcId="{DAF92D9B-C60B-43FC-A6BE-C97BB5A59ADB}" destId="{275BFF56-6DDC-4946-9B28-6428516A2E1C}" srcOrd="5" destOrd="0" presId="urn:microsoft.com/office/officeart/2008/layout/VerticalCurvedList"/>
    <dgm:cxn modelId="{9C1AD0CF-C0B9-4B2F-9D4D-D21385421FDB}" type="presParOf" srcId="{DAF92D9B-C60B-43FC-A6BE-C97BB5A59ADB}" destId="{52707964-DF8E-41D8-9796-ED74F838F9AE}" srcOrd="6" destOrd="0" presId="urn:microsoft.com/office/officeart/2008/layout/VerticalCurvedList"/>
    <dgm:cxn modelId="{606B8196-1CCD-4306-B5DE-5E8539BE89B6}" type="presParOf" srcId="{52707964-DF8E-41D8-9796-ED74F838F9AE}" destId="{C3900594-C7CC-4D88-8F83-30958A858BA6}" srcOrd="0" destOrd="0" presId="urn:microsoft.com/office/officeart/2008/layout/VerticalCurvedList"/>
    <dgm:cxn modelId="{FC0A831F-2B2D-4488-BC21-0A0831D4C855}" type="presParOf" srcId="{DAF92D9B-C60B-43FC-A6BE-C97BB5A59ADB}" destId="{D741EF01-518D-4B85-9845-EFA4465FC3C7}" srcOrd="7" destOrd="0" presId="urn:microsoft.com/office/officeart/2008/layout/VerticalCurvedList"/>
    <dgm:cxn modelId="{E11ADEA0-FCCD-4EDA-8882-7AF2833A9E9C}" type="presParOf" srcId="{DAF92D9B-C60B-43FC-A6BE-C97BB5A59ADB}" destId="{9587D03D-BF45-438F-B99E-05FB5F261993}" srcOrd="8" destOrd="0" presId="urn:microsoft.com/office/officeart/2008/layout/VerticalCurvedList"/>
    <dgm:cxn modelId="{C6A49169-EAAD-4C16-82E6-24534997A15B}" type="presParOf" srcId="{9587D03D-BF45-438F-B99E-05FB5F261993}" destId="{FC815097-5E58-429F-844B-F95384FE8E1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2BD65E2-5EA4-414A-939D-3EFFA85B940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1D83A2BB-C489-4412-8B44-1A812226DBE5}">
      <dgm:prSet phldrT="[Text]" custT="1"/>
      <dgm:spPr/>
      <dgm:t>
        <a:bodyPr/>
        <a:lstStyle/>
        <a:p>
          <a:r>
            <a:rPr lang="en-US" sz="1800" dirty="0" smtClean="0"/>
            <a:t>What you would like to suggest for further improvements in the registry including technical functionalities and support by the secretariat ? </a:t>
          </a:r>
          <a:endParaRPr lang="en-US" sz="1800" dirty="0"/>
        </a:p>
      </dgm:t>
    </dgm:pt>
    <dgm:pt modelId="{F0DB09D5-ADD5-4833-99EB-19EF6C8A7A50}" type="parTrans" cxnId="{BE115689-3270-4D7C-8B9A-2EAD781C1E93}">
      <dgm:prSet/>
      <dgm:spPr/>
      <dgm:t>
        <a:bodyPr/>
        <a:lstStyle/>
        <a:p>
          <a:endParaRPr lang="en-US"/>
        </a:p>
      </dgm:t>
    </dgm:pt>
    <dgm:pt modelId="{14C32B67-9296-46AF-86B8-72C51B0A7392}" type="sibTrans" cxnId="{BE115689-3270-4D7C-8B9A-2EAD781C1E93}">
      <dgm:prSet/>
      <dgm:spPr/>
      <dgm:t>
        <a:bodyPr/>
        <a:lstStyle/>
        <a:p>
          <a:endParaRPr lang="en-US"/>
        </a:p>
      </dgm:t>
    </dgm:pt>
    <dgm:pt modelId="{7696D5E1-1AB1-40BB-A930-2C755E5C03CB}">
      <dgm:prSet phldrT="[Text]"/>
      <dgm:spPr/>
      <dgm:t>
        <a:bodyPr/>
        <a:lstStyle/>
        <a:p>
          <a:r>
            <a:rPr lang="en-US" dirty="0" smtClean="0"/>
            <a:t>What are the main challenges preventing more active engagement in the registry of actors developing NAMAs and providing support for them? What actions could be taken by the relevant stakeholders including Parties and UNFCCC secretariat to address those challenges to fulfill the objectives of the registry ? </a:t>
          </a:r>
          <a:endParaRPr lang="en-US" dirty="0"/>
        </a:p>
      </dgm:t>
    </dgm:pt>
    <dgm:pt modelId="{9293EB03-AA8F-4668-A9E6-D6862C362202}" type="parTrans" cxnId="{55547039-6473-4350-A9E6-DE16EB4B498E}">
      <dgm:prSet/>
      <dgm:spPr/>
      <dgm:t>
        <a:bodyPr/>
        <a:lstStyle/>
        <a:p>
          <a:endParaRPr lang="en-US"/>
        </a:p>
      </dgm:t>
    </dgm:pt>
    <dgm:pt modelId="{F275C1B8-A194-47C4-A579-3D65F2470CC8}" type="sibTrans" cxnId="{55547039-6473-4350-A9E6-DE16EB4B498E}">
      <dgm:prSet/>
      <dgm:spPr/>
      <dgm:t>
        <a:bodyPr/>
        <a:lstStyle/>
        <a:p>
          <a:endParaRPr lang="en-US"/>
        </a:p>
      </dgm:t>
    </dgm:pt>
    <dgm:pt modelId="{9D916CE9-0B6D-4B69-8343-6BA8D78CDB6A}">
      <dgm:prSet phldrT="[Text]"/>
      <dgm:spPr/>
      <dgm:t>
        <a:bodyPr/>
        <a:lstStyle/>
        <a:p>
          <a:r>
            <a:rPr lang="en-US" dirty="0" smtClean="0"/>
            <a:t>1</a:t>
          </a:r>
          <a:endParaRPr lang="en-US" dirty="0"/>
        </a:p>
      </dgm:t>
    </dgm:pt>
    <dgm:pt modelId="{18E44CBD-EDAF-4154-B17B-8D0D64AC0153}" type="sibTrans" cxnId="{D66C772B-0664-4E85-8672-9CE2A33D5E75}">
      <dgm:prSet/>
      <dgm:spPr/>
      <dgm:t>
        <a:bodyPr/>
        <a:lstStyle/>
        <a:p>
          <a:endParaRPr lang="en-US"/>
        </a:p>
      </dgm:t>
    </dgm:pt>
    <dgm:pt modelId="{F92D2B12-14A6-4730-A16F-7C764AEAEE5D}" type="parTrans" cxnId="{D66C772B-0664-4E85-8672-9CE2A33D5E75}">
      <dgm:prSet/>
      <dgm:spPr/>
      <dgm:t>
        <a:bodyPr/>
        <a:lstStyle/>
        <a:p>
          <a:endParaRPr lang="en-US"/>
        </a:p>
      </dgm:t>
    </dgm:pt>
    <dgm:pt modelId="{BAFD6E99-1C06-4925-AD53-242134E659D9}">
      <dgm:prSet phldrT="[Text]"/>
      <dgm:spPr/>
      <dgm:t>
        <a:bodyPr/>
        <a:lstStyle/>
        <a:p>
          <a:r>
            <a:rPr lang="en-US" dirty="0" smtClean="0"/>
            <a:t>2</a:t>
          </a:r>
          <a:endParaRPr lang="en-US" dirty="0"/>
        </a:p>
      </dgm:t>
    </dgm:pt>
    <dgm:pt modelId="{EABB2644-F0F3-4133-BEA7-630097F1D033}" type="sibTrans" cxnId="{9AF21843-B5AD-41AA-B082-2520A9F44B34}">
      <dgm:prSet/>
      <dgm:spPr/>
      <dgm:t>
        <a:bodyPr/>
        <a:lstStyle/>
        <a:p>
          <a:endParaRPr lang="en-US"/>
        </a:p>
      </dgm:t>
    </dgm:pt>
    <dgm:pt modelId="{AADF149B-C20F-4DDD-A542-7498C66E9878}" type="parTrans" cxnId="{9AF21843-B5AD-41AA-B082-2520A9F44B34}">
      <dgm:prSet/>
      <dgm:spPr/>
      <dgm:t>
        <a:bodyPr/>
        <a:lstStyle/>
        <a:p>
          <a:endParaRPr lang="en-US"/>
        </a:p>
      </dgm:t>
    </dgm:pt>
    <dgm:pt modelId="{E131879F-0254-4FDE-9B77-C6D48431BAC3}" type="pres">
      <dgm:prSet presAssocID="{32BD65E2-5EA4-414A-939D-3EFFA85B9409}" presName="linearFlow" presStyleCnt="0">
        <dgm:presLayoutVars>
          <dgm:dir/>
          <dgm:animLvl val="lvl"/>
          <dgm:resizeHandles val="exact"/>
        </dgm:presLayoutVars>
      </dgm:prSet>
      <dgm:spPr/>
      <dgm:t>
        <a:bodyPr/>
        <a:lstStyle/>
        <a:p>
          <a:endParaRPr lang="en-US"/>
        </a:p>
      </dgm:t>
    </dgm:pt>
    <dgm:pt modelId="{DF1DB4C1-9BCD-4FB8-9122-748E8D3449B2}" type="pres">
      <dgm:prSet presAssocID="{9D916CE9-0B6D-4B69-8343-6BA8D78CDB6A}" presName="composite" presStyleCnt="0"/>
      <dgm:spPr/>
    </dgm:pt>
    <dgm:pt modelId="{56806DD2-44CC-4415-8FB7-9645DAF62792}" type="pres">
      <dgm:prSet presAssocID="{9D916CE9-0B6D-4B69-8343-6BA8D78CDB6A}" presName="parentText" presStyleLbl="alignNode1" presStyleIdx="0" presStyleCnt="2">
        <dgm:presLayoutVars>
          <dgm:chMax val="1"/>
          <dgm:bulletEnabled val="1"/>
        </dgm:presLayoutVars>
      </dgm:prSet>
      <dgm:spPr/>
      <dgm:t>
        <a:bodyPr/>
        <a:lstStyle/>
        <a:p>
          <a:endParaRPr lang="en-US"/>
        </a:p>
      </dgm:t>
    </dgm:pt>
    <dgm:pt modelId="{471DB1B2-5922-4C0F-913A-9C8C302C331A}" type="pres">
      <dgm:prSet presAssocID="{9D916CE9-0B6D-4B69-8343-6BA8D78CDB6A}" presName="descendantText" presStyleLbl="alignAcc1" presStyleIdx="0" presStyleCnt="2">
        <dgm:presLayoutVars>
          <dgm:bulletEnabled val="1"/>
        </dgm:presLayoutVars>
      </dgm:prSet>
      <dgm:spPr/>
      <dgm:t>
        <a:bodyPr/>
        <a:lstStyle/>
        <a:p>
          <a:endParaRPr lang="en-US"/>
        </a:p>
      </dgm:t>
    </dgm:pt>
    <dgm:pt modelId="{C118F38E-528F-48DE-AFBA-594FAA8F4005}" type="pres">
      <dgm:prSet presAssocID="{18E44CBD-EDAF-4154-B17B-8D0D64AC0153}" presName="sp" presStyleCnt="0"/>
      <dgm:spPr/>
    </dgm:pt>
    <dgm:pt modelId="{B02443AB-3731-411D-9AEB-72404110350B}" type="pres">
      <dgm:prSet presAssocID="{BAFD6E99-1C06-4925-AD53-242134E659D9}" presName="composite" presStyleCnt="0"/>
      <dgm:spPr/>
    </dgm:pt>
    <dgm:pt modelId="{F79B9A8B-666B-4579-8716-2ADE0A702BAE}" type="pres">
      <dgm:prSet presAssocID="{BAFD6E99-1C06-4925-AD53-242134E659D9}" presName="parentText" presStyleLbl="alignNode1" presStyleIdx="1" presStyleCnt="2">
        <dgm:presLayoutVars>
          <dgm:chMax val="1"/>
          <dgm:bulletEnabled val="1"/>
        </dgm:presLayoutVars>
      </dgm:prSet>
      <dgm:spPr/>
      <dgm:t>
        <a:bodyPr/>
        <a:lstStyle/>
        <a:p>
          <a:endParaRPr lang="en-US"/>
        </a:p>
      </dgm:t>
    </dgm:pt>
    <dgm:pt modelId="{92306770-D470-40D4-9EDE-1F3882B663E3}" type="pres">
      <dgm:prSet presAssocID="{BAFD6E99-1C06-4925-AD53-242134E659D9}" presName="descendantText" presStyleLbl="alignAcc1" presStyleIdx="1" presStyleCnt="2">
        <dgm:presLayoutVars>
          <dgm:bulletEnabled val="1"/>
        </dgm:presLayoutVars>
      </dgm:prSet>
      <dgm:spPr/>
      <dgm:t>
        <a:bodyPr/>
        <a:lstStyle/>
        <a:p>
          <a:endParaRPr lang="en-US"/>
        </a:p>
      </dgm:t>
    </dgm:pt>
  </dgm:ptLst>
  <dgm:cxnLst>
    <dgm:cxn modelId="{D66C772B-0664-4E85-8672-9CE2A33D5E75}" srcId="{32BD65E2-5EA4-414A-939D-3EFFA85B9409}" destId="{9D916CE9-0B6D-4B69-8343-6BA8D78CDB6A}" srcOrd="0" destOrd="0" parTransId="{F92D2B12-14A6-4730-A16F-7C764AEAEE5D}" sibTransId="{18E44CBD-EDAF-4154-B17B-8D0D64AC0153}"/>
    <dgm:cxn modelId="{2DA8A5B6-1AEF-40C8-944E-4BA2EAB0B8D0}" type="presOf" srcId="{32BD65E2-5EA4-414A-939D-3EFFA85B9409}" destId="{E131879F-0254-4FDE-9B77-C6D48431BAC3}" srcOrd="0" destOrd="0" presId="urn:microsoft.com/office/officeart/2005/8/layout/chevron2"/>
    <dgm:cxn modelId="{765C1D56-22E8-45DA-B11D-597011BB85B6}" type="presOf" srcId="{7696D5E1-1AB1-40BB-A930-2C755E5C03CB}" destId="{92306770-D470-40D4-9EDE-1F3882B663E3}" srcOrd="0" destOrd="0" presId="urn:microsoft.com/office/officeart/2005/8/layout/chevron2"/>
    <dgm:cxn modelId="{55547039-6473-4350-A9E6-DE16EB4B498E}" srcId="{BAFD6E99-1C06-4925-AD53-242134E659D9}" destId="{7696D5E1-1AB1-40BB-A930-2C755E5C03CB}" srcOrd="0" destOrd="0" parTransId="{9293EB03-AA8F-4668-A9E6-D6862C362202}" sibTransId="{F275C1B8-A194-47C4-A579-3D65F2470CC8}"/>
    <dgm:cxn modelId="{EAC5C5B5-1F07-4DFC-9637-03B217B1F2B0}" type="presOf" srcId="{9D916CE9-0B6D-4B69-8343-6BA8D78CDB6A}" destId="{56806DD2-44CC-4415-8FB7-9645DAF62792}" srcOrd="0" destOrd="0" presId="urn:microsoft.com/office/officeart/2005/8/layout/chevron2"/>
    <dgm:cxn modelId="{BE115689-3270-4D7C-8B9A-2EAD781C1E93}" srcId="{9D916CE9-0B6D-4B69-8343-6BA8D78CDB6A}" destId="{1D83A2BB-C489-4412-8B44-1A812226DBE5}" srcOrd="0" destOrd="0" parTransId="{F0DB09D5-ADD5-4833-99EB-19EF6C8A7A50}" sibTransId="{14C32B67-9296-46AF-86B8-72C51B0A7392}"/>
    <dgm:cxn modelId="{6EEC8B53-0392-4CE2-BE5E-DDAF302DACC2}" type="presOf" srcId="{BAFD6E99-1C06-4925-AD53-242134E659D9}" destId="{F79B9A8B-666B-4579-8716-2ADE0A702BAE}" srcOrd="0" destOrd="0" presId="urn:microsoft.com/office/officeart/2005/8/layout/chevron2"/>
    <dgm:cxn modelId="{8F0AF2B2-D0A8-414D-8F62-A9D62B59C5CE}" type="presOf" srcId="{1D83A2BB-C489-4412-8B44-1A812226DBE5}" destId="{471DB1B2-5922-4C0F-913A-9C8C302C331A}" srcOrd="0" destOrd="0" presId="urn:microsoft.com/office/officeart/2005/8/layout/chevron2"/>
    <dgm:cxn modelId="{9AF21843-B5AD-41AA-B082-2520A9F44B34}" srcId="{32BD65E2-5EA4-414A-939D-3EFFA85B9409}" destId="{BAFD6E99-1C06-4925-AD53-242134E659D9}" srcOrd="1" destOrd="0" parTransId="{AADF149B-C20F-4DDD-A542-7498C66E9878}" sibTransId="{EABB2644-F0F3-4133-BEA7-630097F1D033}"/>
    <dgm:cxn modelId="{C063AA1C-5D96-4F02-80F7-F4FF9CD4349F}" type="presParOf" srcId="{E131879F-0254-4FDE-9B77-C6D48431BAC3}" destId="{DF1DB4C1-9BCD-4FB8-9122-748E8D3449B2}" srcOrd="0" destOrd="0" presId="urn:microsoft.com/office/officeart/2005/8/layout/chevron2"/>
    <dgm:cxn modelId="{ED7B1B29-92C0-4A0E-808C-A00D92F8F98D}" type="presParOf" srcId="{DF1DB4C1-9BCD-4FB8-9122-748E8D3449B2}" destId="{56806DD2-44CC-4415-8FB7-9645DAF62792}" srcOrd="0" destOrd="0" presId="urn:microsoft.com/office/officeart/2005/8/layout/chevron2"/>
    <dgm:cxn modelId="{41C68464-5644-4F61-BFC5-EE7A916BBBB1}" type="presParOf" srcId="{DF1DB4C1-9BCD-4FB8-9122-748E8D3449B2}" destId="{471DB1B2-5922-4C0F-913A-9C8C302C331A}" srcOrd="1" destOrd="0" presId="urn:microsoft.com/office/officeart/2005/8/layout/chevron2"/>
    <dgm:cxn modelId="{02F1B019-D659-4AB7-A5C5-07BDCF91A65B}" type="presParOf" srcId="{E131879F-0254-4FDE-9B77-C6D48431BAC3}" destId="{C118F38E-528F-48DE-AFBA-594FAA8F4005}" srcOrd="1" destOrd="0" presId="urn:microsoft.com/office/officeart/2005/8/layout/chevron2"/>
    <dgm:cxn modelId="{FB9FFC0E-8130-46EE-9909-FFA7E66D837C}" type="presParOf" srcId="{E131879F-0254-4FDE-9B77-C6D48431BAC3}" destId="{B02443AB-3731-411D-9AEB-72404110350B}" srcOrd="2" destOrd="0" presId="urn:microsoft.com/office/officeart/2005/8/layout/chevron2"/>
    <dgm:cxn modelId="{8B65B553-D133-4ED1-AFBD-BD5606C43080}" type="presParOf" srcId="{B02443AB-3731-411D-9AEB-72404110350B}" destId="{F79B9A8B-666B-4579-8716-2ADE0A702BAE}" srcOrd="0" destOrd="0" presId="urn:microsoft.com/office/officeart/2005/8/layout/chevron2"/>
    <dgm:cxn modelId="{56700D01-F9FA-4615-9A65-C79C66DD297D}" type="presParOf" srcId="{B02443AB-3731-411D-9AEB-72404110350B}" destId="{92306770-D470-40D4-9EDE-1F3882B663E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258F5F-E429-4A23-9B3F-4BCEC74D437A}">
      <dsp:nvSpPr>
        <dsp:cNvPr id="0" name=""/>
        <dsp:cNvSpPr/>
      </dsp:nvSpPr>
      <dsp:spPr>
        <a:xfrm>
          <a:off x="-4560586"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647B50-507B-4EBE-93A1-62E5DCA3AC34}">
      <dsp:nvSpPr>
        <dsp:cNvPr id="0" name=""/>
        <dsp:cNvSpPr/>
      </dsp:nvSpPr>
      <dsp:spPr>
        <a:xfrm>
          <a:off x="747064" y="580583"/>
          <a:ext cx="7296393" cy="11610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1547" tIns="66040" rIns="66040" bIns="66040" numCol="1" spcCol="1270" anchor="ctr" anchorCtr="0">
          <a:noAutofit/>
        </a:bodyPr>
        <a:lstStyle/>
        <a:p>
          <a:pPr lvl="0" algn="l" defTabSz="1155700">
            <a:lnSpc>
              <a:spcPct val="90000"/>
            </a:lnSpc>
            <a:spcBef>
              <a:spcPct val="0"/>
            </a:spcBef>
            <a:spcAft>
              <a:spcPct val="35000"/>
            </a:spcAft>
          </a:pPr>
          <a:r>
            <a:rPr lang="en-GB" sz="2600" kern="1200" dirty="0" smtClean="0"/>
            <a:t>to set up a registry to record nationally appropriate mitigation actions </a:t>
          </a:r>
          <a:endParaRPr lang="en-US" sz="2600" kern="1200" dirty="0"/>
        </a:p>
      </dsp:txBody>
      <dsp:txXfrm>
        <a:off x="747064" y="580583"/>
        <a:ext cx="7296393" cy="1161003"/>
      </dsp:txXfrm>
    </dsp:sp>
    <dsp:sp modelId="{F740D7D7-085C-4F86-8B4E-F47D6F44B49C}">
      <dsp:nvSpPr>
        <dsp:cNvPr id="0" name=""/>
        <dsp:cNvSpPr/>
      </dsp:nvSpPr>
      <dsp:spPr>
        <a:xfrm>
          <a:off x="21437" y="435457"/>
          <a:ext cx="1451254" cy="145125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F8B67C-9B81-4391-9EA6-A8A9A71B267F}">
      <dsp:nvSpPr>
        <dsp:cNvPr id="0" name=""/>
        <dsp:cNvSpPr/>
      </dsp:nvSpPr>
      <dsp:spPr>
        <a:xfrm>
          <a:off x="747064" y="2322413"/>
          <a:ext cx="7296393" cy="1161003"/>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1547" tIns="66040" rIns="66040" bIns="66040" numCol="1" spcCol="1270" anchor="ctr" anchorCtr="0">
          <a:noAutofit/>
        </a:bodyPr>
        <a:lstStyle/>
        <a:p>
          <a:pPr lvl="0" algn="l" defTabSz="1155700">
            <a:lnSpc>
              <a:spcPct val="90000"/>
            </a:lnSpc>
            <a:spcBef>
              <a:spcPct val="0"/>
            </a:spcBef>
            <a:spcAft>
              <a:spcPct val="35000"/>
            </a:spcAft>
          </a:pPr>
          <a:r>
            <a:rPr lang="en-GB" sz="2600" kern="1200" dirty="0" smtClean="0"/>
            <a:t>the registry should be developed as a dynamic, web-based platform managed by a dedicated team in the secretariat  </a:t>
          </a:r>
          <a:endParaRPr lang="en-US" sz="2600" kern="1200" dirty="0"/>
        </a:p>
      </dsp:txBody>
      <dsp:txXfrm>
        <a:off x="747064" y="2322413"/>
        <a:ext cx="7296393" cy="1161003"/>
      </dsp:txXfrm>
    </dsp:sp>
    <dsp:sp modelId="{CF9F41DC-75DF-4A7F-BB84-06848396C375}">
      <dsp:nvSpPr>
        <dsp:cNvPr id="0" name=""/>
        <dsp:cNvSpPr/>
      </dsp:nvSpPr>
      <dsp:spPr>
        <a:xfrm>
          <a:off x="21437" y="2177288"/>
          <a:ext cx="1451254" cy="145125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E5A09-8275-420D-B437-FE20ED097485}">
      <dsp:nvSpPr>
        <dsp:cNvPr id="0" name=""/>
        <dsp:cNvSpPr/>
      </dsp:nvSpPr>
      <dsp:spPr>
        <a:xfrm rot="5400000">
          <a:off x="1353361" y="758700"/>
          <a:ext cx="660285" cy="751711"/>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54DA4F-5040-42E4-8091-E0E603CDB84A}">
      <dsp:nvSpPr>
        <dsp:cNvPr id="0" name=""/>
        <dsp:cNvSpPr/>
      </dsp:nvSpPr>
      <dsp:spPr>
        <a:xfrm>
          <a:off x="1178426" y="26760"/>
          <a:ext cx="1111532" cy="778036"/>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August 2012 </a:t>
          </a:r>
          <a:endParaRPr lang="en-US" sz="1900" kern="1200" dirty="0"/>
        </a:p>
      </dsp:txBody>
      <dsp:txXfrm>
        <a:off x="1216413" y="64747"/>
        <a:ext cx="1035558" cy="702062"/>
      </dsp:txXfrm>
    </dsp:sp>
    <dsp:sp modelId="{027A3604-1170-477F-A478-CF606B1B5D9B}">
      <dsp:nvSpPr>
        <dsp:cNvPr id="0" name=""/>
        <dsp:cNvSpPr/>
      </dsp:nvSpPr>
      <dsp:spPr>
        <a:xfrm>
          <a:off x="2483596" y="100964"/>
          <a:ext cx="1551080" cy="628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t>Interim facility </a:t>
          </a:r>
          <a:endParaRPr lang="en-US" sz="1600" b="1" kern="1200" dirty="0"/>
        </a:p>
      </dsp:txBody>
      <dsp:txXfrm>
        <a:off x="2483596" y="100964"/>
        <a:ext cx="1551080" cy="628843"/>
      </dsp:txXfrm>
    </dsp:sp>
    <dsp:sp modelId="{01AA5512-6B77-475C-8F80-B08BAA9606D9}">
      <dsp:nvSpPr>
        <dsp:cNvPr id="0" name=""/>
        <dsp:cNvSpPr/>
      </dsp:nvSpPr>
      <dsp:spPr>
        <a:xfrm rot="5400000">
          <a:off x="2453178" y="1632692"/>
          <a:ext cx="660285" cy="751711"/>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D744C7-FB71-45F0-B058-B18461C7B414}">
      <dsp:nvSpPr>
        <dsp:cNvPr id="0" name=""/>
        <dsp:cNvSpPr/>
      </dsp:nvSpPr>
      <dsp:spPr>
        <a:xfrm>
          <a:off x="2278242" y="900752"/>
          <a:ext cx="1111532" cy="778036"/>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April 2013 </a:t>
          </a:r>
          <a:endParaRPr lang="en-US" sz="1900" kern="1200" dirty="0"/>
        </a:p>
      </dsp:txBody>
      <dsp:txXfrm>
        <a:off x="2316229" y="938739"/>
        <a:ext cx="1035558" cy="702062"/>
      </dsp:txXfrm>
    </dsp:sp>
    <dsp:sp modelId="{48DFFA6F-38E4-4404-8C91-9276FC9F0A70}">
      <dsp:nvSpPr>
        <dsp:cNvPr id="0" name=""/>
        <dsp:cNvSpPr/>
      </dsp:nvSpPr>
      <dsp:spPr>
        <a:xfrm>
          <a:off x="3527934" y="974955"/>
          <a:ext cx="1791319" cy="628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t>Fully functional Prototype</a:t>
          </a:r>
          <a:endParaRPr lang="en-US" sz="1600" b="1" kern="1200" dirty="0"/>
        </a:p>
      </dsp:txBody>
      <dsp:txXfrm>
        <a:off x="3527934" y="974955"/>
        <a:ext cx="1791319" cy="628843"/>
      </dsp:txXfrm>
    </dsp:sp>
    <dsp:sp modelId="{31385C73-B194-4840-8670-DCAF9719716A}">
      <dsp:nvSpPr>
        <dsp:cNvPr id="0" name=""/>
        <dsp:cNvSpPr/>
      </dsp:nvSpPr>
      <dsp:spPr>
        <a:xfrm rot="5400000">
          <a:off x="3552994" y="2506684"/>
          <a:ext cx="660285" cy="751711"/>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A167A4-5029-4FBA-8B39-06137BD96F52}">
      <dsp:nvSpPr>
        <dsp:cNvPr id="0" name=""/>
        <dsp:cNvSpPr/>
      </dsp:nvSpPr>
      <dsp:spPr>
        <a:xfrm>
          <a:off x="3378058" y="1774744"/>
          <a:ext cx="1111532" cy="778036"/>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October 2013</a:t>
          </a:r>
          <a:endParaRPr lang="en-US" sz="1900" kern="1200" dirty="0"/>
        </a:p>
      </dsp:txBody>
      <dsp:txXfrm>
        <a:off x="3416045" y="1812731"/>
        <a:ext cx="1035558" cy="702062"/>
      </dsp:txXfrm>
    </dsp:sp>
    <dsp:sp modelId="{578366A2-C1AC-44E1-B8FB-E31C152D299E}">
      <dsp:nvSpPr>
        <dsp:cNvPr id="0" name=""/>
        <dsp:cNvSpPr/>
      </dsp:nvSpPr>
      <dsp:spPr>
        <a:xfrm>
          <a:off x="4616089" y="1848947"/>
          <a:ext cx="1977038" cy="628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t>First release of the web-based registry </a:t>
          </a:r>
          <a:endParaRPr lang="en-US" sz="1600" b="1" kern="1200" dirty="0"/>
        </a:p>
      </dsp:txBody>
      <dsp:txXfrm>
        <a:off x="4616089" y="1848947"/>
        <a:ext cx="1977038" cy="628843"/>
      </dsp:txXfrm>
    </dsp:sp>
    <dsp:sp modelId="{2FB5DF1E-6B59-4671-9984-4C905B3FA886}">
      <dsp:nvSpPr>
        <dsp:cNvPr id="0" name=""/>
        <dsp:cNvSpPr/>
      </dsp:nvSpPr>
      <dsp:spPr>
        <a:xfrm rot="5400000">
          <a:off x="4652810" y="3380675"/>
          <a:ext cx="660285" cy="751711"/>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FF2325-7A67-4980-84AC-071F23C3CAC5}">
      <dsp:nvSpPr>
        <dsp:cNvPr id="0" name=""/>
        <dsp:cNvSpPr/>
      </dsp:nvSpPr>
      <dsp:spPr>
        <a:xfrm>
          <a:off x="4477875" y="2648736"/>
          <a:ext cx="1111532" cy="778036"/>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March 2014</a:t>
          </a:r>
          <a:endParaRPr lang="en-US" sz="1900" kern="1200" dirty="0"/>
        </a:p>
      </dsp:txBody>
      <dsp:txXfrm>
        <a:off x="4515862" y="2686723"/>
        <a:ext cx="1035558" cy="702062"/>
      </dsp:txXfrm>
    </dsp:sp>
    <dsp:sp modelId="{5E0115CB-8B7A-4DC9-83AB-1E71B9A11802}">
      <dsp:nvSpPr>
        <dsp:cNvPr id="0" name=""/>
        <dsp:cNvSpPr/>
      </dsp:nvSpPr>
      <dsp:spPr>
        <a:xfrm>
          <a:off x="5589407" y="2722939"/>
          <a:ext cx="808422" cy="628843"/>
        </a:xfrm>
        <a:prstGeom prst="rect">
          <a:avLst/>
        </a:prstGeom>
        <a:noFill/>
        <a:ln>
          <a:noFill/>
        </a:ln>
        <a:effectLst/>
      </dsp:spPr>
      <dsp:style>
        <a:lnRef idx="0">
          <a:scrgbClr r="0" g="0" b="0"/>
        </a:lnRef>
        <a:fillRef idx="0">
          <a:scrgbClr r="0" g="0" b="0"/>
        </a:fillRef>
        <a:effectRef idx="0">
          <a:scrgbClr r="0" g="0" b="0"/>
        </a:effectRef>
        <a:fontRef idx="minor"/>
      </dsp:style>
    </dsp:sp>
    <dsp:sp modelId="{C42F6CB0-A423-4955-8E85-836ADE50AE21}">
      <dsp:nvSpPr>
        <dsp:cNvPr id="0" name=""/>
        <dsp:cNvSpPr/>
      </dsp:nvSpPr>
      <dsp:spPr>
        <a:xfrm>
          <a:off x="5577691" y="3522727"/>
          <a:ext cx="1111532" cy="778036"/>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August 2015</a:t>
          </a:r>
          <a:endParaRPr lang="en-US" sz="1900" kern="1200" dirty="0"/>
        </a:p>
      </dsp:txBody>
      <dsp:txXfrm>
        <a:off x="5615678" y="3560714"/>
        <a:ext cx="1035558" cy="7020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FA33E-4BE6-4CB8-A4C0-87B235983D04}">
      <dsp:nvSpPr>
        <dsp:cNvPr id="0" name=""/>
        <dsp:cNvSpPr/>
      </dsp:nvSpPr>
      <dsp:spPr>
        <a:xfrm rot="5400000">
          <a:off x="4739274" y="-1930652"/>
          <a:ext cx="763678" cy="481987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t>Create/edit NAMA entries </a:t>
          </a:r>
          <a:endParaRPr lang="en-GB" sz="1000" kern="1200" dirty="0"/>
        </a:p>
        <a:p>
          <a:pPr marL="57150" lvl="1" indent="-57150" algn="l" defTabSz="444500">
            <a:lnSpc>
              <a:spcPct val="90000"/>
            </a:lnSpc>
            <a:spcBef>
              <a:spcPct val="0"/>
            </a:spcBef>
            <a:spcAft>
              <a:spcPct val="15000"/>
            </a:spcAft>
            <a:buChar char="••"/>
          </a:pPr>
          <a:r>
            <a:rPr lang="en-US" sz="1000" kern="1200" dirty="0" smtClean="0"/>
            <a:t>Grant  NAMA developer access rights</a:t>
          </a:r>
          <a:endParaRPr lang="en-GB" sz="1000" kern="1200" dirty="0"/>
        </a:p>
        <a:p>
          <a:pPr marL="57150" lvl="1" indent="-57150" algn="l" defTabSz="444500">
            <a:lnSpc>
              <a:spcPct val="90000"/>
            </a:lnSpc>
            <a:spcBef>
              <a:spcPct val="0"/>
            </a:spcBef>
            <a:spcAft>
              <a:spcPct val="15000"/>
            </a:spcAft>
            <a:buChar char="••"/>
          </a:pPr>
          <a:r>
            <a:rPr lang="en-US" sz="1000" kern="1200" dirty="0" smtClean="0"/>
            <a:t>Approve entries from developers</a:t>
          </a:r>
          <a:endParaRPr lang="en-GB" sz="1000" kern="1200" dirty="0"/>
        </a:p>
        <a:p>
          <a:pPr marL="57150" lvl="1" indent="-57150" algn="l" defTabSz="444500">
            <a:lnSpc>
              <a:spcPct val="90000"/>
            </a:lnSpc>
            <a:spcBef>
              <a:spcPct val="0"/>
            </a:spcBef>
            <a:spcAft>
              <a:spcPct val="15000"/>
            </a:spcAft>
            <a:buChar char="••"/>
          </a:pPr>
          <a:r>
            <a:rPr lang="en-US" sz="1000" kern="1200" dirty="0" smtClean="0"/>
            <a:t>Confirm receipt of support</a:t>
          </a:r>
          <a:endParaRPr lang="en-GB" sz="1000" kern="1200" dirty="0"/>
        </a:p>
      </dsp:txBody>
      <dsp:txXfrm rot="-5400000">
        <a:off x="2711177" y="134725"/>
        <a:ext cx="4782592" cy="689118"/>
      </dsp:txXfrm>
    </dsp:sp>
    <dsp:sp modelId="{6A9FC438-6918-4F61-A96E-27009D2B2602}">
      <dsp:nvSpPr>
        <dsp:cNvPr id="0" name=""/>
        <dsp:cNvSpPr/>
      </dsp:nvSpPr>
      <dsp:spPr>
        <a:xfrm>
          <a:off x="0" y="1984"/>
          <a:ext cx="2711178" cy="9545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NAMA Approver</a:t>
          </a:r>
          <a:endParaRPr lang="en-GB" sz="2800" kern="1200" dirty="0"/>
        </a:p>
      </dsp:txBody>
      <dsp:txXfrm>
        <a:off x="46600" y="48584"/>
        <a:ext cx="2617978" cy="861397"/>
      </dsp:txXfrm>
    </dsp:sp>
    <dsp:sp modelId="{75C0F4EF-094E-4532-B233-348A0C9E90A8}">
      <dsp:nvSpPr>
        <dsp:cNvPr id="0" name=""/>
        <dsp:cNvSpPr/>
      </dsp:nvSpPr>
      <dsp:spPr>
        <a:xfrm rot="5400000">
          <a:off x="4739274" y="-928324"/>
          <a:ext cx="763678" cy="481987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t>Create/edit NAMA entries</a:t>
          </a:r>
          <a:endParaRPr lang="en-GB" sz="1000" kern="1200" dirty="0"/>
        </a:p>
        <a:p>
          <a:pPr marL="57150" lvl="1" indent="-57150" algn="l" defTabSz="444500">
            <a:lnSpc>
              <a:spcPct val="90000"/>
            </a:lnSpc>
            <a:spcBef>
              <a:spcPct val="0"/>
            </a:spcBef>
            <a:spcAft>
              <a:spcPct val="15000"/>
            </a:spcAft>
            <a:buChar char="••"/>
          </a:pPr>
          <a:r>
            <a:rPr lang="en-US" sz="1000" kern="1200" dirty="0" smtClean="0"/>
            <a:t>Confirm receipt of support</a:t>
          </a:r>
          <a:endParaRPr lang="en-GB" sz="1000" kern="1200" dirty="0"/>
        </a:p>
      </dsp:txBody>
      <dsp:txXfrm rot="-5400000">
        <a:off x="2711177" y="1137053"/>
        <a:ext cx="4782592" cy="689118"/>
      </dsp:txXfrm>
    </dsp:sp>
    <dsp:sp modelId="{048B9CA1-C9E3-488D-A1D1-B71ABC051C0E}">
      <dsp:nvSpPr>
        <dsp:cNvPr id="0" name=""/>
        <dsp:cNvSpPr/>
      </dsp:nvSpPr>
      <dsp:spPr>
        <a:xfrm>
          <a:off x="0" y="1004312"/>
          <a:ext cx="2711178" cy="9545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NAMA Developer</a:t>
          </a:r>
          <a:endParaRPr lang="en-GB" sz="2800" kern="1200" dirty="0"/>
        </a:p>
      </dsp:txBody>
      <dsp:txXfrm>
        <a:off x="46600" y="1050912"/>
        <a:ext cx="2617978" cy="861397"/>
      </dsp:txXfrm>
    </dsp:sp>
    <dsp:sp modelId="{3892C328-6B63-4845-9A85-19CFA0E50382}">
      <dsp:nvSpPr>
        <dsp:cNvPr id="0" name=""/>
        <dsp:cNvSpPr/>
      </dsp:nvSpPr>
      <dsp:spPr>
        <a:xfrm rot="5400000">
          <a:off x="4739274" y="74002"/>
          <a:ext cx="763678" cy="481987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t>Create entries on support available</a:t>
          </a:r>
          <a:endParaRPr lang="en-GB" sz="1000" kern="1200" dirty="0"/>
        </a:p>
        <a:p>
          <a:pPr marL="57150" lvl="1" indent="-57150" algn="l" defTabSz="444500">
            <a:lnSpc>
              <a:spcPct val="90000"/>
            </a:lnSpc>
            <a:spcBef>
              <a:spcPct val="0"/>
            </a:spcBef>
            <a:spcAft>
              <a:spcPct val="15000"/>
            </a:spcAft>
            <a:buChar char="••"/>
          </a:pPr>
          <a:r>
            <a:rPr lang="en-US" sz="1000" kern="1200" dirty="0" smtClean="0"/>
            <a:t>Confirm provision of support</a:t>
          </a:r>
          <a:endParaRPr lang="en-GB" sz="1000" kern="1200" dirty="0"/>
        </a:p>
      </dsp:txBody>
      <dsp:txXfrm rot="-5400000">
        <a:off x="2711177" y="2139379"/>
        <a:ext cx="4782592" cy="689118"/>
      </dsp:txXfrm>
    </dsp:sp>
    <dsp:sp modelId="{1DB7216F-3030-4AAF-9BDB-A36BF82C7C9B}">
      <dsp:nvSpPr>
        <dsp:cNvPr id="0" name=""/>
        <dsp:cNvSpPr/>
      </dsp:nvSpPr>
      <dsp:spPr>
        <a:xfrm>
          <a:off x="0" y="2006639"/>
          <a:ext cx="2711178" cy="9545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Support editor</a:t>
          </a:r>
          <a:endParaRPr lang="en-GB" sz="2800" kern="1200" dirty="0"/>
        </a:p>
      </dsp:txBody>
      <dsp:txXfrm>
        <a:off x="46600" y="2053239"/>
        <a:ext cx="2617978" cy="861397"/>
      </dsp:txXfrm>
    </dsp:sp>
    <dsp:sp modelId="{20F44F6C-09CC-4C80-9941-F336AE337889}">
      <dsp:nvSpPr>
        <dsp:cNvPr id="0" name=""/>
        <dsp:cNvSpPr/>
      </dsp:nvSpPr>
      <dsp:spPr>
        <a:xfrm rot="5400000">
          <a:off x="4739274" y="1076330"/>
          <a:ext cx="763678" cy="481987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t>Browse &amp; search all content</a:t>
          </a:r>
          <a:endParaRPr lang="en-GB" sz="1000" kern="1200" dirty="0"/>
        </a:p>
      </dsp:txBody>
      <dsp:txXfrm rot="-5400000">
        <a:off x="2711177" y="3141707"/>
        <a:ext cx="4782592" cy="689118"/>
      </dsp:txXfrm>
    </dsp:sp>
    <dsp:sp modelId="{528D504D-DAFB-43AC-B44B-17635BE9B330}">
      <dsp:nvSpPr>
        <dsp:cNvPr id="0" name=""/>
        <dsp:cNvSpPr/>
      </dsp:nvSpPr>
      <dsp:spPr>
        <a:xfrm>
          <a:off x="0" y="3008967"/>
          <a:ext cx="2711178" cy="9545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Public</a:t>
          </a:r>
          <a:endParaRPr lang="en-GB" sz="2800" kern="1200" dirty="0"/>
        </a:p>
      </dsp:txBody>
      <dsp:txXfrm>
        <a:off x="46600" y="3055567"/>
        <a:ext cx="2617978" cy="8613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44FFDD-C40B-8048-8687-4CFAFDA68E3D}">
      <dsp:nvSpPr>
        <dsp:cNvPr id="0" name=""/>
        <dsp:cNvSpPr/>
      </dsp:nvSpPr>
      <dsp:spPr>
        <a:xfrm>
          <a:off x="3708412" y="1068144"/>
          <a:ext cx="1224230" cy="247922"/>
        </a:xfrm>
        <a:custGeom>
          <a:avLst/>
          <a:gdLst/>
          <a:ahLst/>
          <a:cxnLst/>
          <a:rect l="0" t="0" r="0" b="0"/>
          <a:pathLst>
            <a:path>
              <a:moveTo>
                <a:pt x="0" y="0"/>
              </a:moveTo>
              <a:lnTo>
                <a:pt x="0" y="124339"/>
              </a:lnTo>
              <a:lnTo>
                <a:pt x="1224230" y="124339"/>
              </a:lnTo>
              <a:lnTo>
                <a:pt x="1224230" y="247922"/>
              </a:lnTo>
            </a:path>
          </a:pathLst>
        </a:custGeom>
        <a:noFill/>
        <a:ln w="9525"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9C7427E-9363-2849-8BAC-2B6038DE1472}">
      <dsp:nvSpPr>
        <dsp:cNvPr id="0" name=""/>
        <dsp:cNvSpPr/>
      </dsp:nvSpPr>
      <dsp:spPr>
        <a:xfrm>
          <a:off x="1388772" y="2144347"/>
          <a:ext cx="288611" cy="585421"/>
        </a:xfrm>
        <a:custGeom>
          <a:avLst/>
          <a:gdLst/>
          <a:ahLst/>
          <a:cxnLst/>
          <a:rect l="0" t="0" r="0" b="0"/>
          <a:pathLst>
            <a:path>
              <a:moveTo>
                <a:pt x="288611" y="0"/>
              </a:moveTo>
              <a:lnTo>
                <a:pt x="288611" y="585421"/>
              </a:lnTo>
              <a:lnTo>
                <a:pt x="0" y="585421"/>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3D23DED-4659-5545-9611-7FB787F7FF9A}">
      <dsp:nvSpPr>
        <dsp:cNvPr id="0" name=""/>
        <dsp:cNvSpPr/>
      </dsp:nvSpPr>
      <dsp:spPr>
        <a:xfrm>
          <a:off x="1677383" y="2144347"/>
          <a:ext cx="288535" cy="585421"/>
        </a:xfrm>
        <a:custGeom>
          <a:avLst/>
          <a:gdLst/>
          <a:ahLst/>
          <a:cxnLst/>
          <a:rect l="0" t="0" r="0" b="0"/>
          <a:pathLst>
            <a:path>
              <a:moveTo>
                <a:pt x="0" y="0"/>
              </a:moveTo>
              <a:lnTo>
                <a:pt x="0" y="585421"/>
              </a:lnTo>
              <a:lnTo>
                <a:pt x="288535" y="585421"/>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340F5ED-7B5D-8C4C-B44C-64790F342980}">
      <dsp:nvSpPr>
        <dsp:cNvPr id="0" name=""/>
        <dsp:cNvSpPr/>
      </dsp:nvSpPr>
      <dsp:spPr>
        <a:xfrm>
          <a:off x="2340036" y="1068144"/>
          <a:ext cx="1368375" cy="247922"/>
        </a:xfrm>
        <a:custGeom>
          <a:avLst/>
          <a:gdLst/>
          <a:ahLst/>
          <a:cxnLst/>
          <a:rect l="0" t="0" r="0" b="0"/>
          <a:pathLst>
            <a:path>
              <a:moveTo>
                <a:pt x="1368375" y="0"/>
              </a:moveTo>
              <a:lnTo>
                <a:pt x="1368375" y="124339"/>
              </a:lnTo>
              <a:lnTo>
                <a:pt x="0" y="124339"/>
              </a:lnTo>
              <a:lnTo>
                <a:pt x="0" y="247922"/>
              </a:lnTo>
            </a:path>
          </a:pathLst>
        </a:custGeom>
        <a:noFill/>
        <a:ln w="9525"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102999F-8A85-074D-BF89-038194918551}">
      <dsp:nvSpPr>
        <dsp:cNvPr id="0" name=""/>
        <dsp:cNvSpPr/>
      </dsp:nvSpPr>
      <dsp:spPr>
        <a:xfrm>
          <a:off x="2736244" y="0"/>
          <a:ext cx="1944334" cy="1068144"/>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kern="1200" dirty="0" smtClean="0"/>
            <a:t>NAMA registry</a:t>
          </a:r>
          <a:endParaRPr lang="en-US" sz="3800" kern="1200" dirty="0"/>
        </a:p>
      </dsp:txBody>
      <dsp:txXfrm>
        <a:off x="2736244" y="0"/>
        <a:ext cx="1944334" cy="1068144"/>
      </dsp:txXfrm>
    </dsp:sp>
    <dsp:sp modelId="{FD2C8309-8DCE-E847-B6B8-5C484DBA3F53}">
      <dsp:nvSpPr>
        <dsp:cNvPr id="0" name=""/>
        <dsp:cNvSpPr/>
      </dsp:nvSpPr>
      <dsp:spPr>
        <a:xfrm>
          <a:off x="1511720" y="1316067"/>
          <a:ext cx="1656631" cy="828280"/>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NA Country A</a:t>
          </a:r>
        </a:p>
        <a:p>
          <a:pPr lvl="0" algn="ctr" defTabSz="889000">
            <a:lnSpc>
              <a:spcPct val="90000"/>
            </a:lnSpc>
            <a:spcBef>
              <a:spcPct val="0"/>
            </a:spcBef>
            <a:spcAft>
              <a:spcPct val="35000"/>
            </a:spcAft>
          </a:pPr>
          <a:r>
            <a:rPr lang="en-US" sz="1600" kern="1200" dirty="0" smtClean="0"/>
            <a:t>decentralized</a:t>
          </a:r>
          <a:endParaRPr lang="en-US" sz="2000" kern="1200" dirty="0"/>
        </a:p>
      </dsp:txBody>
      <dsp:txXfrm>
        <a:off x="1511720" y="1316067"/>
        <a:ext cx="1656631" cy="828280"/>
      </dsp:txXfrm>
    </dsp:sp>
    <dsp:sp modelId="{19BA6D4F-D76B-2C40-9CB4-ECA61E9D6DFD}">
      <dsp:nvSpPr>
        <dsp:cNvPr id="0" name=""/>
        <dsp:cNvSpPr/>
      </dsp:nvSpPr>
      <dsp:spPr>
        <a:xfrm>
          <a:off x="1965919" y="2435522"/>
          <a:ext cx="1176986" cy="588493"/>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NAMA developer</a:t>
          </a:r>
          <a:endParaRPr lang="en-US" sz="1200" kern="1200" dirty="0"/>
        </a:p>
      </dsp:txBody>
      <dsp:txXfrm>
        <a:off x="1965919" y="2435522"/>
        <a:ext cx="1176986" cy="588493"/>
      </dsp:txXfrm>
    </dsp:sp>
    <dsp:sp modelId="{D7BEF4E6-E2E1-2542-B0D1-E84CC522B75F}">
      <dsp:nvSpPr>
        <dsp:cNvPr id="0" name=""/>
        <dsp:cNvSpPr/>
      </dsp:nvSpPr>
      <dsp:spPr>
        <a:xfrm>
          <a:off x="211785" y="2435522"/>
          <a:ext cx="1176986" cy="588493"/>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NAMA developer</a:t>
          </a:r>
          <a:endParaRPr lang="en-US" sz="1200" kern="1200" dirty="0"/>
        </a:p>
      </dsp:txBody>
      <dsp:txXfrm>
        <a:off x="211785" y="2435522"/>
        <a:ext cx="1176986" cy="588493"/>
      </dsp:txXfrm>
    </dsp:sp>
    <dsp:sp modelId="{F71C17A6-E895-C046-9D9B-F7B19813EB63}">
      <dsp:nvSpPr>
        <dsp:cNvPr id="0" name=""/>
        <dsp:cNvSpPr/>
      </dsp:nvSpPr>
      <dsp:spPr>
        <a:xfrm>
          <a:off x="4104644" y="1316067"/>
          <a:ext cx="1655996" cy="827998"/>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NA Country B</a:t>
          </a:r>
        </a:p>
        <a:p>
          <a:pPr lvl="0" algn="ctr" defTabSz="889000">
            <a:lnSpc>
              <a:spcPct val="90000"/>
            </a:lnSpc>
            <a:spcBef>
              <a:spcPct val="0"/>
            </a:spcBef>
            <a:spcAft>
              <a:spcPct val="35000"/>
            </a:spcAft>
          </a:pPr>
          <a:r>
            <a:rPr lang="en-US" sz="1600" kern="1200" dirty="0" smtClean="0"/>
            <a:t>Centralized </a:t>
          </a:r>
          <a:endParaRPr lang="en-US" sz="2000" kern="1200" dirty="0"/>
        </a:p>
      </dsp:txBody>
      <dsp:txXfrm>
        <a:off x="4104644" y="1316067"/>
        <a:ext cx="1655996" cy="8279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23" name="Line 7"/>
          <p:cNvSpPr>
            <a:spLocks noChangeShapeType="1"/>
          </p:cNvSpPr>
          <p:nvPr/>
        </p:nvSpPr>
        <p:spPr bwMode="auto">
          <a:xfrm>
            <a:off x="475555" y="388743"/>
            <a:ext cx="5843392" cy="15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81" tIns="44040" rIns="88081" bIns="44040"/>
          <a:lstStyle/>
          <a:p>
            <a:endParaRPr lang="en-GB"/>
          </a:p>
        </p:txBody>
      </p:sp>
      <p:sp>
        <p:nvSpPr>
          <p:cNvPr id="86026" name="Line 10"/>
          <p:cNvSpPr>
            <a:spLocks noChangeShapeType="1"/>
          </p:cNvSpPr>
          <p:nvPr/>
        </p:nvSpPr>
        <p:spPr bwMode="auto">
          <a:xfrm>
            <a:off x="475555" y="9223783"/>
            <a:ext cx="5843392" cy="15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81" tIns="44040" rIns="88081" bIns="44040"/>
          <a:lstStyle/>
          <a:p>
            <a:endParaRPr lang="en-GB"/>
          </a:p>
        </p:txBody>
      </p:sp>
      <p:pic>
        <p:nvPicPr>
          <p:cNvPr id="6" name="Picture 42" descr="unfccc-letter-es-e-heade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9336" y="9252294"/>
            <a:ext cx="621412" cy="62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Header Placeholder 3"/>
          <p:cNvSpPr>
            <a:spLocks noGrp="1"/>
          </p:cNvSpPr>
          <p:nvPr>
            <p:ph type="hdr" sz="quarter"/>
          </p:nvPr>
        </p:nvSpPr>
        <p:spPr>
          <a:xfrm>
            <a:off x="0" y="2"/>
            <a:ext cx="2944486" cy="494762"/>
          </a:xfrm>
          <a:prstGeom prst="rect">
            <a:avLst/>
          </a:prstGeom>
        </p:spPr>
        <p:txBody>
          <a:bodyPr vert="horz" lIns="88081" tIns="44040" rIns="88081" bIns="44040" rtlCol="0"/>
          <a:lstStyle>
            <a:lvl1pPr algn="l">
              <a:defRPr sz="1100"/>
            </a:lvl1pPr>
          </a:lstStyle>
          <a:p>
            <a:endParaRPr lang="en-GB"/>
          </a:p>
        </p:txBody>
      </p:sp>
    </p:spTree>
    <p:extLst>
      <p:ext uri="{BB962C8B-B14F-4D97-AF65-F5344CB8AC3E}">
        <p14:creationId xmlns:p14="http://schemas.microsoft.com/office/powerpoint/2010/main" val="2807914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6" name="Rectangle 4"/>
          <p:cNvSpPr>
            <a:spLocks noGrp="1" noRot="1" noChangeAspect="1" noChangeArrowheads="1" noTextEdit="1"/>
          </p:cNvSpPr>
          <p:nvPr>
            <p:ph type="sldImg" idx="2"/>
          </p:nvPr>
        </p:nvSpPr>
        <p:spPr bwMode="auto">
          <a:xfrm>
            <a:off x="922338" y="744538"/>
            <a:ext cx="4949825" cy="371316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4997" name="Rectangle 5"/>
          <p:cNvSpPr>
            <a:spLocks noGrp="1" noChangeArrowheads="1"/>
          </p:cNvSpPr>
          <p:nvPr>
            <p:ph type="body" sz="quarter" idx="3"/>
          </p:nvPr>
        </p:nvSpPr>
        <p:spPr bwMode="auto">
          <a:xfrm>
            <a:off x="905528" y="4706388"/>
            <a:ext cx="4983444" cy="4455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10" tIns="47704" rIns="95410" bIns="47704"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5011" name="Line 19"/>
          <p:cNvSpPr>
            <a:spLocks noChangeShapeType="1"/>
          </p:cNvSpPr>
          <p:nvPr/>
        </p:nvSpPr>
        <p:spPr bwMode="auto">
          <a:xfrm>
            <a:off x="475555" y="388743"/>
            <a:ext cx="5843392" cy="15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81" tIns="44040" rIns="88081" bIns="44040"/>
          <a:lstStyle/>
          <a:p>
            <a:endParaRPr lang="en-GB"/>
          </a:p>
        </p:txBody>
      </p:sp>
      <p:sp>
        <p:nvSpPr>
          <p:cNvPr id="85012" name="Line 20"/>
          <p:cNvSpPr>
            <a:spLocks noChangeShapeType="1"/>
          </p:cNvSpPr>
          <p:nvPr/>
        </p:nvSpPr>
        <p:spPr bwMode="auto">
          <a:xfrm>
            <a:off x="475555" y="9223783"/>
            <a:ext cx="5843392" cy="15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81" tIns="44040" rIns="88081" bIns="44040"/>
          <a:lstStyle/>
          <a:p>
            <a:endParaRPr lang="en-GB"/>
          </a:p>
        </p:txBody>
      </p:sp>
      <p:sp>
        <p:nvSpPr>
          <p:cNvPr id="85013" name="Rectangle 21"/>
          <p:cNvSpPr>
            <a:spLocks noGrp="1" noChangeArrowheads="1"/>
          </p:cNvSpPr>
          <p:nvPr>
            <p:ph type="hdr" sz="quarter"/>
          </p:nvPr>
        </p:nvSpPr>
        <p:spPr bwMode="auto">
          <a:xfrm>
            <a:off x="469478" y="149045"/>
            <a:ext cx="5841872" cy="173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defTabSz="952681">
              <a:spcBef>
                <a:spcPct val="0"/>
              </a:spcBef>
              <a:defRPr sz="1100">
                <a:cs typeface="Arial" charset="0"/>
              </a:defRPr>
            </a:lvl1pPr>
          </a:lstStyle>
          <a:p>
            <a:r>
              <a:rPr lang="en-GB"/>
              <a:t>Presentation title</a:t>
            </a:r>
          </a:p>
        </p:txBody>
      </p:sp>
      <p:pic>
        <p:nvPicPr>
          <p:cNvPr id="8" name="Picture 42" descr="unfccc-letter-es-e-heade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555" y="9223781"/>
            <a:ext cx="621412" cy="62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9266967"/>
      </p:ext>
    </p:extLst>
  </p:cSld>
  <p:clrMap bg1="lt1" tx1="dk1" bg2="lt2" tx2="dk2" accent1="accent1" accent2="accent2" accent3="accent3" accent4="accent4" accent5="accent5" accent6="accent6" hlink="hlink" folHlink="folHlink"/>
  <p:hf ftr="0" dt="0"/>
  <p:notesStyle>
    <a:lvl1pPr marL="271463" indent="-271463" algn="l" rtl="0" fontAlgn="base">
      <a:spcBef>
        <a:spcPct val="30000"/>
      </a:spcBef>
      <a:spcAft>
        <a:spcPct val="0"/>
      </a:spcAft>
      <a:buChar char="•"/>
      <a:defRPr sz="1200" kern="1200">
        <a:solidFill>
          <a:schemeClr val="tx1"/>
        </a:solidFill>
        <a:latin typeface="Arial" charset="0"/>
        <a:ea typeface="+mn-ea"/>
        <a:cs typeface="Arial" charset="0"/>
      </a:defRPr>
    </a:lvl1pPr>
    <a:lvl2pPr marL="546100" indent="-273050" algn="l" rtl="0" fontAlgn="base">
      <a:spcBef>
        <a:spcPct val="30000"/>
      </a:spcBef>
      <a:spcAft>
        <a:spcPct val="0"/>
      </a:spcAft>
      <a:buChar char="•"/>
      <a:defRPr sz="1200" kern="1200">
        <a:solidFill>
          <a:schemeClr val="tx1"/>
        </a:solidFill>
        <a:latin typeface="Arial" charset="0"/>
        <a:ea typeface="+mn-ea"/>
        <a:cs typeface="Arial" charset="0"/>
      </a:defRPr>
    </a:lvl2pPr>
    <a:lvl3pPr marL="800100" indent="-252413" algn="l" rtl="0" fontAlgn="base">
      <a:spcBef>
        <a:spcPct val="30000"/>
      </a:spcBef>
      <a:spcAft>
        <a:spcPct val="0"/>
      </a:spcAft>
      <a:buChar char="•"/>
      <a:defRPr sz="1200" kern="1200">
        <a:solidFill>
          <a:schemeClr val="tx1"/>
        </a:solidFill>
        <a:latin typeface="Arial" charset="0"/>
        <a:ea typeface="+mn-ea"/>
        <a:cs typeface="Arial" charset="0"/>
      </a:defRPr>
    </a:lvl3pPr>
    <a:lvl4pPr marL="1073150" indent="-271463" algn="l" rtl="0" fontAlgn="base">
      <a:spcBef>
        <a:spcPct val="30000"/>
      </a:spcBef>
      <a:spcAft>
        <a:spcPct val="0"/>
      </a:spcAft>
      <a:buChar char="•"/>
      <a:defRPr sz="1200" kern="1200">
        <a:solidFill>
          <a:schemeClr val="tx1"/>
        </a:solidFill>
        <a:latin typeface="Arial" charset="0"/>
        <a:ea typeface="+mn-ea"/>
        <a:cs typeface="Arial" charset="0"/>
      </a:defRPr>
    </a:lvl4pPr>
    <a:lvl5pPr marL="1346200" indent="-271463" algn="l" rtl="0" fontAlgn="base">
      <a:spcBef>
        <a:spcPct val="30000"/>
      </a:spcBef>
      <a:spcAft>
        <a:spcPct val="0"/>
      </a:spcAft>
      <a:buChar char="•"/>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p:cNvSpPr>
            <a:spLocks noGrp="1" noChangeArrowheads="1"/>
          </p:cNvSpPr>
          <p:nvPr>
            <p:ph type="hdr" sz="quarter"/>
          </p:nvPr>
        </p:nvSpPr>
        <p:spPr>
          <a:ln/>
        </p:spPr>
        <p:txBody>
          <a:bodyPr/>
          <a:lstStyle/>
          <a:p>
            <a:r>
              <a:rPr lang="en-GB"/>
              <a:t>Presentation title</a:t>
            </a:r>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GB" smtClean="0"/>
              <a:t>Presentation title</a:t>
            </a:r>
            <a:endParaRPr lang="en-GB"/>
          </a:p>
        </p:txBody>
      </p:sp>
    </p:spTree>
    <p:extLst>
      <p:ext uri="{BB962C8B-B14F-4D97-AF65-F5344CB8AC3E}">
        <p14:creationId xmlns:p14="http://schemas.microsoft.com/office/powerpoint/2010/main" val="782713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GB" smtClean="0"/>
              <a:t>Presentation title</a:t>
            </a:r>
            <a:endParaRPr lang="en-GB"/>
          </a:p>
        </p:txBody>
      </p:sp>
    </p:spTree>
    <p:extLst>
      <p:ext uri="{BB962C8B-B14F-4D97-AF65-F5344CB8AC3E}">
        <p14:creationId xmlns:p14="http://schemas.microsoft.com/office/powerpoint/2010/main" val="3597455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GB" smtClean="0"/>
              <a:t>Presentation title</a:t>
            </a:r>
            <a:endParaRPr lang="en-GB"/>
          </a:p>
        </p:txBody>
      </p:sp>
    </p:spTree>
    <p:extLst>
      <p:ext uri="{BB962C8B-B14F-4D97-AF65-F5344CB8AC3E}">
        <p14:creationId xmlns:p14="http://schemas.microsoft.com/office/powerpoint/2010/main" val="886382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GB" smtClean="0"/>
              <a:t>Presentation title</a:t>
            </a:r>
            <a:endParaRPr lang="en-GB"/>
          </a:p>
        </p:txBody>
      </p:sp>
    </p:spTree>
    <p:extLst>
      <p:ext uri="{BB962C8B-B14F-4D97-AF65-F5344CB8AC3E}">
        <p14:creationId xmlns:p14="http://schemas.microsoft.com/office/powerpoint/2010/main" val="2407707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GB" smtClean="0"/>
              <a:t>Presentation title</a:t>
            </a:r>
            <a:endParaRPr lang="en-GB"/>
          </a:p>
        </p:txBody>
      </p:sp>
    </p:spTree>
    <p:extLst>
      <p:ext uri="{BB962C8B-B14F-4D97-AF65-F5344CB8AC3E}">
        <p14:creationId xmlns:p14="http://schemas.microsoft.com/office/powerpoint/2010/main" val="2407707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smtClean="0"/>
              <a:t>Presentation title</a:t>
            </a:r>
            <a:endParaRPr lang="en-GB"/>
          </a:p>
        </p:txBody>
      </p:sp>
    </p:spTree>
    <p:extLst>
      <p:ext uri="{BB962C8B-B14F-4D97-AF65-F5344CB8AC3E}">
        <p14:creationId xmlns:p14="http://schemas.microsoft.com/office/powerpoint/2010/main" val="2711346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GB" smtClean="0"/>
              <a:t>Presentation title</a:t>
            </a:r>
            <a:endParaRPr lang="en-GB"/>
          </a:p>
        </p:txBody>
      </p:sp>
    </p:spTree>
    <p:extLst>
      <p:ext uri="{BB962C8B-B14F-4D97-AF65-F5344CB8AC3E}">
        <p14:creationId xmlns:p14="http://schemas.microsoft.com/office/powerpoint/2010/main" val="1189380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GB" smtClean="0"/>
              <a:t>Presentation title</a:t>
            </a:r>
            <a:endParaRPr lang="en-GB"/>
          </a:p>
        </p:txBody>
      </p:sp>
    </p:spTree>
    <p:extLst>
      <p:ext uri="{BB962C8B-B14F-4D97-AF65-F5344CB8AC3E}">
        <p14:creationId xmlns:p14="http://schemas.microsoft.com/office/powerpoint/2010/main" val="74584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smtClean="0"/>
              <a:t>Presentation title</a:t>
            </a:r>
            <a:endParaRPr lang="en-GB"/>
          </a:p>
        </p:txBody>
      </p:sp>
    </p:spTree>
    <p:extLst>
      <p:ext uri="{BB962C8B-B14F-4D97-AF65-F5344CB8AC3E}">
        <p14:creationId xmlns:p14="http://schemas.microsoft.com/office/powerpoint/2010/main" val="783583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Header Placeholder 3"/>
          <p:cNvSpPr>
            <a:spLocks noGrp="1"/>
          </p:cNvSpPr>
          <p:nvPr>
            <p:ph type="hdr" sz="quarter" idx="10"/>
          </p:nvPr>
        </p:nvSpPr>
        <p:spPr/>
        <p:txBody>
          <a:bodyPr/>
          <a:lstStyle/>
          <a:p>
            <a:r>
              <a:rPr lang="en-GB" smtClean="0"/>
              <a:t>Presentation title</a:t>
            </a:r>
            <a:endParaRPr lang="en-GB"/>
          </a:p>
        </p:txBody>
      </p:sp>
    </p:spTree>
    <p:extLst>
      <p:ext uri="{BB962C8B-B14F-4D97-AF65-F5344CB8AC3E}">
        <p14:creationId xmlns:p14="http://schemas.microsoft.com/office/powerpoint/2010/main" val="2196694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smtClean="0"/>
              <a:t>Presentation title</a:t>
            </a:r>
            <a:endParaRPr lang="en-GB"/>
          </a:p>
        </p:txBody>
      </p:sp>
    </p:spTree>
    <p:extLst>
      <p:ext uri="{BB962C8B-B14F-4D97-AF65-F5344CB8AC3E}">
        <p14:creationId xmlns:p14="http://schemas.microsoft.com/office/powerpoint/2010/main" val="2266911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Header Placeholder 3"/>
          <p:cNvSpPr>
            <a:spLocks noGrp="1"/>
          </p:cNvSpPr>
          <p:nvPr>
            <p:ph type="hdr" sz="quarter" idx="10"/>
          </p:nvPr>
        </p:nvSpPr>
        <p:spPr/>
        <p:txBody>
          <a:bodyPr/>
          <a:lstStyle/>
          <a:p>
            <a:r>
              <a:rPr lang="en-GB" smtClean="0"/>
              <a:t>Presentation title</a:t>
            </a:r>
            <a:endParaRPr lang="en-GB"/>
          </a:p>
        </p:txBody>
      </p:sp>
    </p:spTree>
    <p:extLst>
      <p:ext uri="{BB962C8B-B14F-4D97-AF65-F5344CB8AC3E}">
        <p14:creationId xmlns:p14="http://schemas.microsoft.com/office/powerpoint/2010/main" val="2196694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GB" smtClean="0"/>
              <a:t>Presentation title</a:t>
            </a:r>
            <a:endParaRPr lang="en-GB"/>
          </a:p>
        </p:txBody>
      </p:sp>
    </p:spTree>
    <p:extLst>
      <p:ext uri="{BB962C8B-B14F-4D97-AF65-F5344CB8AC3E}">
        <p14:creationId xmlns:p14="http://schemas.microsoft.com/office/powerpoint/2010/main" val="3633375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p:cNvSpPr>
            <a:spLocks noGrp="1" noChangeArrowheads="1"/>
          </p:cNvSpPr>
          <p:nvPr>
            <p:ph type="hdr" sz="quarter"/>
          </p:nvPr>
        </p:nvSpPr>
        <p:spPr>
          <a:ln/>
        </p:spPr>
        <p:txBody>
          <a:bodyPr/>
          <a:lstStyle/>
          <a:p>
            <a:r>
              <a:rPr lang="en-GB"/>
              <a:t>Presentation title</a:t>
            </a:r>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GB" smtClean="0"/>
              <a:t>Presentation title</a:t>
            </a:r>
            <a:endParaRPr lang="en-GB"/>
          </a:p>
        </p:txBody>
      </p:sp>
    </p:spTree>
    <p:extLst>
      <p:ext uri="{BB962C8B-B14F-4D97-AF65-F5344CB8AC3E}">
        <p14:creationId xmlns:p14="http://schemas.microsoft.com/office/powerpoint/2010/main" val="1904546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smtClean="0"/>
              <a:t>Presentation title</a:t>
            </a:r>
            <a:endParaRPr lang="en-GB"/>
          </a:p>
        </p:txBody>
      </p:sp>
    </p:spTree>
    <p:extLst>
      <p:ext uri="{BB962C8B-B14F-4D97-AF65-F5344CB8AC3E}">
        <p14:creationId xmlns:p14="http://schemas.microsoft.com/office/powerpoint/2010/main" val="1055116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smtClean="0"/>
              <a:t>Presentation title</a:t>
            </a:r>
            <a:endParaRPr lang="en-GB"/>
          </a:p>
        </p:txBody>
      </p:sp>
    </p:spTree>
    <p:extLst>
      <p:ext uri="{BB962C8B-B14F-4D97-AF65-F5344CB8AC3E}">
        <p14:creationId xmlns:p14="http://schemas.microsoft.com/office/powerpoint/2010/main" val="56177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smtClean="0"/>
              <a:t>Presentation title</a:t>
            </a:r>
            <a:endParaRPr lang="en-GB"/>
          </a:p>
        </p:txBody>
      </p:sp>
    </p:spTree>
    <p:extLst>
      <p:ext uri="{BB962C8B-B14F-4D97-AF65-F5344CB8AC3E}">
        <p14:creationId xmlns:p14="http://schemas.microsoft.com/office/powerpoint/2010/main" val="3018897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three key types of user for the registry……</a:t>
            </a:r>
          </a:p>
          <a:p>
            <a:endParaRPr lang="en-US" dirty="0" smtClean="0"/>
          </a:p>
          <a:p>
            <a:endParaRPr lang="en-GB" dirty="0"/>
          </a:p>
        </p:txBody>
      </p:sp>
      <p:sp>
        <p:nvSpPr>
          <p:cNvPr id="4" name="Header Placeholder 3"/>
          <p:cNvSpPr>
            <a:spLocks noGrp="1"/>
          </p:cNvSpPr>
          <p:nvPr>
            <p:ph type="hdr" sz="quarter" idx="10"/>
          </p:nvPr>
        </p:nvSpPr>
        <p:spPr/>
        <p:txBody>
          <a:bodyPr/>
          <a:lstStyle/>
          <a:p>
            <a:r>
              <a:rPr lang="en-GB" smtClean="0"/>
              <a:t>Presentation title</a:t>
            </a:r>
            <a:endParaRPr lang="en-GB"/>
          </a:p>
        </p:txBody>
      </p:sp>
    </p:spTree>
    <p:extLst>
      <p:ext uri="{BB962C8B-B14F-4D97-AF65-F5344CB8AC3E}">
        <p14:creationId xmlns:p14="http://schemas.microsoft.com/office/powerpoint/2010/main" val="3910841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GB" smtClean="0"/>
              <a:t>Presentation title</a:t>
            </a:r>
            <a:endParaRPr lang="en-GB"/>
          </a:p>
        </p:txBody>
      </p:sp>
    </p:spTree>
    <p:extLst>
      <p:ext uri="{BB962C8B-B14F-4D97-AF65-F5344CB8AC3E}">
        <p14:creationId xmlns:p14="http://schemas.microsoft.com/office/powerpoint/2010/main" val="2763906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smtClean="0"/>
              <a:t>Presentation title</a:t>
            </a:r>
            <a:endParaRPr lang="en-GB"/>
          </a:p>
        </p:txBody>
      </p:sp>
    </p:spTree>
    <p:extLst>
      <p:ext uri="{BB962C8B-B14F-4D97-AF65-F5344CB8AC3E}">
        <p14:creationId xmlns:p14="http://schemas.microsoft.com/office/powerpoint/2010/main" val="3002196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GB" smtClean="0"/>
              <a:t>Presentation title</a:t>
            </a:r>
            <a:endParaRPr lang="en-GB"/>
          </a:p>
        </p:txBody>
      </p:sp>
    </p:spTree>
    <p:extLst>
      <p:ext uri="{BB962C8B-B14F-4D97-AF65-F5344CB8AC3E}">
        <p14:creationId xmlns:p14="http://schemas.microsoft.com/office/powerpoint/2010/main" val="10478087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3106" name="Rectangle 34"/>
          <p:cNvSpPr>
            <a:spLocks noChangeArrowheads="1"/>
          </p:cNvSpPr>
          <p:nvPr/>
        </p:nvSpPr>
        <p:spPr bwMode="auto">
          <a:xfrm>
            <a:off x="0" y="1265238"/>
            <a:ext cx="9144000" cy="432593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00" name="Rectangle 28"/>
          <p:cNvSpPr>
            <a:spLocks noGrp="1" noChangeArrowheads="1"/>
          </p:cNvSpPr>
          <p:nvPr>
            <p:ph type="ctrTitle"/>
          </p:nvPr>
        </p:nvSpPr>
        <p:spPr>
          <a:xfrm>
            <a:off x="627063" y="2205038"/>
            <a:ext cx="7881937" cy="1204912"/>
          </a:xfrm>
        </p:spPr>
        <p:txBody>
          <a:bodyPr anchor="b"/>
          <a:lstStyle>
            <a:lvl1pPr>
              <a:lnSpc>
                <a:spcPts val="3600"/>
              </a:lnSpc>
              <a:defRPr sz="3000">
                <a:solidFill>
                  <a:schemeClr val="bg1"/>
                </a:solidFill>
              </a:defRPr>
            </a:lvl1pPr>
          </a:lstStyle>
          <a:p>
            <a:pPr lvl="0"/>
            <a:r>
              <a:rPr lang="en-US" noProof="0" smtClean="0"/>
              <a:t>Click to edit Master title style</a:t>
            </a:r>
            <a:endParaRPr lang="en-GB" noProof="0" smtClean="0"/>
          </a:p>
        </p:txBody>
      </p:sp>
      <p:sp>
        <p:nvSpPr>
          <p:cNvPr id="3101" name="Rectangle 29"/>
          <p:cNvSpPr>
            <a:spLocks noGrp="1" noChangeArrowheads="1"/>
          </p:cNvSpPr>
          <p:nvPr>
            <p:ph type="subTitle" idx="1"/>
          </p:nvPr>
        </p:nvSpPr>
        <p:spPr>
          <a:xfrm>
            <a:off x="625475" y="3922713"/>
            <a:ext cx="7881938" cy="758825"/>
          </a:xfrm>
        </p:spPr>
        <p:txBody>
          <a:bodyPr/>
          <a:lstStyle>
            <a:lvl1pPr marL="0" indent="0">
              <a:buFontTx/>
              <a:buNone/>
              <a:defRPr>
                <a:solidFill>
                  <a:schemeClr val="bg1"/>
                </a:solidFill>
              </a:defRPr>
            </a:lvl1pPr>
          </a:lstStyle>
          <a:p>
            <a:pPr lvl="0"/>
            <a:r>
              <a:rPr lang="en-US" noProof="0" smtClean="0"/>
              <a:t>Click to edit Master subtitle style</a:t>
            </a:r>
            <a:endParaRPr lang="en-GB" noProof="0" smtClean="0"/>
          </a:p>
        </p:txBody>
      </p:sp>
      <p:sp>
        <p:nvSpPr>
          <p:cNvPr id="3108" name="Rectangle 36"/>
          <p:cNvSpPr>
            <a:spLocks noGrp="1" noChangeArrowheads="1"/>
          </p:cNvSpPr>
          <p:nvPr>
            <p:ph type="dt" sz="quarter" idx="2"/>
          </p:nvPr>
        </p:nvSpPr>
        <p:spPr bwMode="auto">
          <a:xfrm>
            <a:off x="3273425" y="6505575"/>
            <a:ext cx="5230813"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a:lvl1pPr>
          </a:lstStyle>
          <a:p>
            <a:r>
              <a:rPr lang="en-US" smtClean="0"/>
              <a:t>UNFCCC secretariat - Mitigation, Data and Analysis Programme</a:t>
            </a:r>
            <a:endParaRPr lang="de-DE"/>
          </a:p>
        </p:txBody>
      </p:sp>
      <p:sp>
        <p:nvSpPr>
          <p:cNvPr id="3109" name="Rectangle 37"/>
          <p:cNvSpPr>
            <a:spLocks noGrp="1" noChangeArrowheads="1"/>
          </p:cNvSpPr>
          <p:nvPr>
            <p:ph type="ftr" sz="quarter" idx="3"/>
          </p:nvPr>
        </p:nvSpPr>
        <p:spPr bwMode="auto">
          <a:xfrm>
            <a:off x="3273425" y="6261100"/>
            <a:ext cx="5230813"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b="1" i="1"/>
            </a:lvl1pPr>
          </a:lstStyle>
          <a:p>
            <a:r>
              <a:rPr lang="de-DE" smtClean="0"/>
              <a:t>Gopal Raj Joshi, Associate Programme Officer</a:t>
            </a:r>
            <a:endParaRPr lang="de-DE"/>
          </a:p>
        </p:txBody>
      </p:sp>
      <p:sp>
        <p:nvSpPr>
          <p:cNvPr id="3110" name="Line 38"/>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11" name="Line 39"/>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3112" name="Picture 40" descr="unfccc_schriftzug_b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850" y="309563"/>
            <a:ext cx="7866063" cy="314325"/>
          </a:xfrm>
          <a:prstGeom prst="rect">
            <a:avLst/>
          </a:prstGeom>
          <a:noFill/>
          <a:extLst>
            <a:ext uri="{909E8E84-426E-40DD-AFC4-6F175D3DCCD1}">
              <a14:hiddenFill xmlns:a14="http://schemas.microsoft.com/office/drawing/2010/main">
                <a:solidFill>
                  <a:srgbClr val="FFFFFF"/>
                </a:solidFill>
              </a14:hiddenFill>
            </a:ext>
          </a:extLst>
        </p:spPr>
      </p:pic>
      <p:pic>
        <p:nvPicPr>
          <p:cNvPr id="3114" name="Picture 42" descr="unfccc-letter-es-e-heade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59005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7325" y="309563"/>
            <a:ext cx="1966913" cy="52816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35000" y="309563"/>
            <a:ext cx="5749925" cy="5281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30258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803553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52954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679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35000"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5025"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37447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91887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307118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5484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62056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63510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45315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16756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7325" y="309563"/>
            <a:ext cx="1966913" cy="52816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35000" y="309563"/>
            <a:ext cx="5749925" cy="5281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69092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0" y="1262063"/>
            <a:ext cx="9144000" cy="432593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9747" name="Rectangle 3"/>
          <p:cNvSpPr>
            <a:spLocks noGrp="1" noChangeArrowheads="1"/>
          </p:cNvSpPr>
          <p:nvPr>
            <p:ph type="ctrTitle"/>
          </p:nvPr>
        </p:nvSpPr>
        <p:spPr>
          <a:xfrm>
            <a:off x="627063" y="2205038"/>
            <a:ext cx="7881937" cy="1439862"/>
          </a:xfrm>
        </p:spPr>
        <p:txBody>
          <a:bodyPr/>
          <a:lstStyle>
            <a:lvl1pPr>
              <a:lnSpc>
                <a:spcPts val="5600"/>
              </a:lnSpc>
              <a:defRPr sz="5000">
                <a:solidFill>
                  <a:schemeClr val="bg1"/>
                </a:solidFill>
              </a:defRPr>
            </a:lvl1pPr>
          </a:lstStyle>
          <a:p>
            <a:pPr lvl="0"/>
            <a:r>
              <a:rPr lang="en-GB" noProof="0" smtClean="0"/>
              <a:t>Click to edit Master title style</a:t>
            </a:r>
          </a:p>
        </p:txBody>
      </p:sp>
      <p:sp>
        <p:nvSpPr>
          <p:cNvPr id="159748" name="Rectangle 4"/>
          <p:cNvSpPr>
            <a:spLocks noGrp="1" noChangeArrowheads="1"/>
          </p:cNvSpPr>
          <p:nvPr>
            <p:ph type="subTitle" idx="1"/>
          </p:nvPr>
        </p:nvSpPr>
        <p:spPr>
          <a:xfrm>
            <a:off x="625475" y="3922713"/>
            <a:ext cx="7881938" cy="758825"/>
          </a:xfrm>
        </p:spPr>
        <p:txBody>
          <a:bodyPr/>
          <a:lstStyle>
            <a:lvl1pPr marL="0" indent="0">
              <a:buFontTx/>
              <a:buNone/>
              <a:defRPr>
                <a:solidFill>
                  <a:schemeClr val="bg1"/>
                </a:solidFill>
              </a:defRPr>
            </a:lvl1pPr>
          </a:lstStyle>
          <a:p>
            <a:pPr lvl="0"/>
            <a:r>
              <a:rPr lang="en-GB" noProof="0" smtClean="0"/>
              <a:t>Click to edit Master subtitle style</a:t>
            </a:r>
          </a:p>
        </p:txBody>
      </p:sp>
      <p:sp>
        <p:nvSpPr>
          <p:cNvPr id="159751" name="Rectangle 7"/>
          <p:cNvSpPr>
            <a:spLocks noGrp="1" noChangeArrowheads="1"/>
          </p:cNvSpPr>
          <p:nvPr>
            <p:ph type="dt" sz="quarter" idx="2"/>
          </p:nvPr>
        </p:nvSpPr>
        <p:spPr bwMode="auto">
          <a:xfrm>
            <a:off x="3273425" y="6505575"/>
            <a:ext cx="5230813"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a:lvl1pPr>
          </a:lstStyle>
          <a:p>
            <a:r>
              <a:rPr lang="en-US" smtClean="0"/>
              <a:t>UNFCCC secretariat - Mitigation, Data and Analysis Programme</a:t>
            </a:r>
            <a:endParaRPr lang="de-DE"/>
          </a:p>
        </p:txBody>
      </p:sp>
      <p:sp>
        <p:nvSpPr>
          <p:cNvPr id="159752" name="Rectangle 8"/>
          <p:cNvSpPr>
            <a:spLocks noGrp="1" noChangeArrowheads="1"/>
          </p:cNvSpPr>
          <p:nvPr>
            <p:ph type="ftr" sz="quarter" idx="3"/>
          </p:nvPr>
        </p:nvSpPr>
        <p:spPr bwMode="auto">
          <a:xfrm>
            <a:off x="3273425" y="6261100"/>
            <a:ext cx="5230813"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b="1" i="1"/>
            </a:lvl1pPr>
          </a:lstStyle>
          <a:p>
            <a:r>
              <a:rPr lang="de-DE" smtClean="0"/>
              <a:t>Gopal Raj Joshi, Associate Programme Officer</a:t>
            </a:r>
            <a:endParaRPr lang="de-DE"/>
          </a:p>
        </p:txBody>
      </p:sp>
      <p:sp>
        <p:nvSpPr>
          <p:cNvPr id="159753" name="Line 9"/>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9754" name="Line 10"/>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159755" name="Picture 11" descr="unfccc_schriftzug_b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850" y="309563"/>
            <a:ext cx="7866063" cy="314325"/>
          </a:xfrm>
          <a:prstGeom prst="rect">
            <a:avLst/>
          </a:prstGeom>
          <a:noFill/>
          <a:extLst>
            <a:ext uri="{909E8E84-426E-40DD-AFC4-6F175D3DCCD1}">
              <a14:hiddenFill xmlns:a14="http://schemas.microsoft.com/office/drawing/2010/main">
                <a:solidFill>
                  <a:srgbClr val="FFFFFF"/>
                </a:solidFill>
              </a14:hiddenFill>
            </a:ext>
          </a:extLst>
        </p:spPr>
      </p:pic>
      <p:pic>
        <p:nvPicPr>
          <p:cNvPr id="159757" name="Picture 13" descr="unfccc-letter-es-e-heade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74438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079263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35000"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5025"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09496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17201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9545331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5838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0772729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678856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821298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8012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7325" y="309563"/>
            <a:ext cx="1966913" cy="52816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35000" y="309563"/>
            <a:ext cx="5749925" cy="5281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5997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35000"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5025"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34576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92604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660901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6785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59457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15192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050" name="Rectangle 26"/>
          <p:cNvSpPr>
            <a:spLocks noChangeArrowheads="1"/>
          </p:cNvSpPr>
          <p:nvPr/>
        </p:nvSpPr>
        <p:spPr bwMode="auto">
          <a:xfrm>
            <a:off x="0" y="1263650"/>
            <a:ext cx="136525" cy="43259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1" name="Rectangle 27"/>
          <p:cNvSpPr>
            <a:spLocks noChangeArrowheads="1"/>
          </p:cNvSpPr>
          <p:nvPr/>
        </p:nvSpPr>
        <p:spPr bwMode="auto">
          <a:xfrm>
            <a:off x="9007475" y="1263650"/>
            <a:ext cx="136525" cy="43259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2" name="Rectangle 28"/>
          <p:cNvSpPr>
            <a:spLocks noGrp="1" noChangeArrowheads="1"/>
          </p:cNvSpPr>
          <p:nvPr>
            <p:ph type="title"/>
          </p:nvPr>
        </p:nvSpPr>
        <p:spPr bwMode="auto">
          <a:xfrm>
            <a:off x="635000" y="309563"/>
            <a:ext cx="7869238"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endParaRPr lang="en-GB" smtClean="0"/>
          </a:p>
        </p:txBody>
      </p:sp>
      <p:sp>
        <p:nvSpPr>
          <p:cNvPr id="1053" name="Rectangle 29"/>
          <p:cNvSpPr>
            <a:spLocks noGrp="1" noChangeArrowheads="1"/>
          </p:cNvSpPr>
          <p:nvPr>
            <p:ph type="body" idx="1"/>
          </p:nvPr>
        </p:nvSpPr>
        <p:spPr bwMode="auto">
          <a:xfrm>
            <a:off x="635000" y="1263650"/>
            <a:ext cx="786765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57" name="Line 33"/>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58" name="Line 34"/>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9" name="Picture 42" descr="unfccc-letter-es-e-header"/>
          <p:cNvPicPr preferRelativeResize="0">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iming>
    <p:tnLst>
      <p:par>
        <p:cTn id="1" dur="indefinite" restart="never" nodeType="tmRoot"/>
      </p:par>
    </p:tnLst>
  </p:timing>
  <p:hf sldNum="0" hdr="0"/>
  <p:txStyles>
    <p:titleStyle>
      <a:lvl1pPr algn="l" rtl="0" eaLnBrk="1" fontAlgn="base" hangingPunct="1">
        <a:lnSpc>
          <a:spcPts val="1500"/>
        </a:lnSpc>
        <a:spcBef>
          <a:spcPct val="0"/>
        </a:spcBef>
        <a:spcAft>
          <a:spcPct val="0"/>
        </a:spcAft>
        <a:defRPr sz="1200">
          <a:solidFill>
            <a:schemeClr val="tx2"/>
          </a:solidFill>
          <a:latin typeface="+mj-lt"/>
          <a:ea typeface="+mj-ea"/>
          <a:cs typeface="+mj-cs"/>
        </a:defRPr>
      </a:lvl1pPr>
      <a:lvl2pPr algn="l" rtl="0" eaLnBrk="1" fontAlgn="base" hangingPunct="1">
        <a:lnSpc>
          <a:spcPts val="1500"/>
        </a:lnSpc>
        <a:spcBef>
          <a:spcPct val="0"/>
        </a:spcBef>
        <a:spcAft>
          <a:spcPct val="0"/>
        </a:spcAft>
        <a:defRPr sz="1200">
          <a:solidFill>
            <a:schemeClr val="tx2"/>
          </a:solidFill>
          <a:latin typeface="Arial" charset="0"/>
        </a:defRPr>
      </a:lvl2pPr>
      <a:lvl3pPr algn="l" rtl="0" eaLnBrk="1" fontAlgn="base" hangingPunct="1">
        <a:lnSpc>
          <a:spcPts val="1500"/>
        </a:lnSpc>
        <a:spcBef>
          <a:spcPct val="0"/>
        </a:spcBef>
        <a:spcAft>
          <a:spcPct val="0"/>
        </a:spcAft>
        <a:defRPr sz="1200">
          <a:solidFill>
            <a:schemeClr val="tx2"/>
          </a:solidFill>
          <a:latin typeface="Arial" charset="0"/>
        </a:defRPr>
      </a:lvl3pPr>
      <a:lvl4pPr algn="l" rtl="0" eaLnBrk="1" fontAlgn="base" hangingPunct="1">
        <a:lnSpc>
          <a:spcPts val="1500"/>
        </a:lnSpc>
        <a:spcBef>
          <a:spcPct val="0"/>
        </a:spcBef>
        <a:spcAft>
          <a:spcPct val="0"/>
        </a:spcAft>
        <a:defRPr sz="1200">
          <a:solidFill>
            <a:schemeClr val="tx2"/>
          </a:solidFill>
          <a:latin typeface="Arial" charset="0"/>
        </a:defRPr>
      </a:lvl4pPr>
      <a:lvl5pPr algn="l" rtl="0" eaLnBrk="1" fontAlgn="base" hangingPunct="1">
        <a:lnSpc>
          <a:spcPts val="1500"/>
        </a:lnSpc>
        <a:spcBef>
          <a:spcPct val="0"/>
        </a:spcBef>
        <a:spcAft>
          <a:spcPct val="0"/>
        </a:spcAft>
        <a:defRPr sz="1200">
          <a:solidFill>
            <a:schemeClr val="tx2"/>
          </a:solidFill>
          <a:latin typeface="Arial" charset="0"/>
        </a:defRPr>
      </a:lvl5pPr>
      <a:lvl6pPr marL="457200" algn="l" rtl="0" eaLnBrk="1" fontAlgn="base" hangingPunct="1">
        <a:lnSpc>
          <a:spcPts val="1500"/>
        </a:lnSpc>
        <a:spcBef>
          <a:spcPct val="0"/>
        </a:spcBef>
        <a:spcAft>
          <a:spcPct val="0"/>
        </a:spcAft>
        <a:defRPr sz="1200">
          <a:solidFill>
            <a:schemeClr val="tx2"/>
          </a:solidFill>
          <a:latin typeface="Arial" charset="0"/>
        </a:defRPr>
      </a:lvl6pPr>
      <a:lvl7pPr marL="914400" algn="l" rtl="0" eaLnBrk="1" fontAlgn="base" hangingPunct="1">
        <a:lnSpc>
          <a:spcPts val="1500"/>
        </a:lnSpc>
        <a:spcBef>
          <a:spcPct val="0"/>
        </a:spcBef>
        <a:spcAft>
          <a:spcPct val="0"/>
        </a:spcAft>
        <a:defRPr sz="1200">
          <a:solidFill>
            <a:schemeClr val="tx2"/>
          </a:solidFill>
          <a:latin typeface="Arial" charset="0"/>
        </a:defRPr>
      </a:lvl7pPr>
      <a:lvl8pPr marL="1371600" algn="l" rtl="0" eaLnBrk="1" fontAlgn="base" hangingPunct="1">
        <a:lnSpc>
          <a:spcPts val="1500"/>
        </a:lnSpc>
        <a:spcBef>
          <a:spcPct val="0"/>
        </a:spcBef>
        <a:spcAft>
          <a:spcPct val="0"/>
        </a:spcAft>
        <a:defRPr sz="1200">
          <a:solidFill>
            <a:schemeClr val="tx2"/>
          </a:solidFill>
          <a:latin typeface="Arial" charset="0"/>
        </a:defRPr>
      </a:lvl8pPr>
      <a:lvl9pPr marL="1828800" algn="l" rtl="0" eaLnBrk="1" fontAlgn="base" hangingPunct="1">
        <a:lnSpc>
          <a:spcPts val="1500"/>
        </a:lnSpc>
        <a:spcBef>
          <a:spcPct val="0"/>
        </a:spcBef>
        <a:spcAft>
          <a:spcPct val="0"/>
        </a:spcAft>
        <a:defRPr sz="1200">
          <a:solidFill>
            <a:schemeClr val="tx2"/>
          </a:solidFill>
          <a:latin typeface="Arial" charset="0"/>
        </a:defRPr>
      </a:lvl9pPr>
    </p:titleStyle>
    <p:bodyStyle>
      <a:lvl1pPr marL="269875" indent="-269875" algn="l" rtl="0" eaLnBrk="1" fontAlgn="base" hangingPunct="1">
        <a:lnSpc>
          <a:spcPts val="2400"/>
        </a:lnSpc>
        <a:spcBef>
          <a:spcPct val="0"/>
        </a:spcBef>
        <a:spcAft>
          <a:spcPct val="0"/>
        </a:spcAft>
        <a:buClr>
          <a:schemeClr val="tx1"/>
        </a:buClr>
        <a:buChar char="•"/>
        <a:defRPr sz="1500">
          <a:solidFill>
            <a:schemeClr val="tx1"/>
          </a:solidFill>
          <a:latin typeface="+mn-lt"/>
          <a:ea typeface="+mn-ea"/>
          <a:cs typeface="+mn-cs"/>
        </a:defRPr>
      </a:lvl1pPr>
      <a:lvl2pPr marL="628650" indent="-357188" algn="l" rtl="0" eaLnBrk="1" fontAlgn="base" hangingPunct="1">
        <a:lnSpc>
          <a:spcPts val="2400"/>
        </a:lnSpc>
        <a:spcBef>
          <a:spcPct val="0"/>
        </a:spcBef>
        <a:spcAft>
          <a:spcPct val="0"/>
        </a:spcAft>
        <a:buClr>
          <a:schemeClr val="tx1"/>
        </a:buClr>
        <a:buAutoNum type="alphaLcParenR"/>
        <a:defRPr sz="1500">
          <a:solidFill>
            <a:schemeClr val="tx1"/>
          </a:solidFill>
          <a:latin typeface="+mn-lt"/>
        </a:defRPr>
      </a:lvl2pPr>
      <a:lvl3pPr marL="900113" indent="-269875" algn="l" rtl="0" eaLnBrk="1" fontAlgn="base" hangingPunct="1">
        <a:lnSpc>
          <a:spcPts val="2400"/>
        </a:lnSpc>
        <a:spcBef>
          <a:spcPct val="0"/>
        </a:spcBef>
        <a:spcAft>
          <a:spcPct val="0"/>
        </a:spcAft>
        <a:buClr>
          <a:schemeClr val="tx1"/>
        </a:buClr>
        <a:buChar char="•"/>
        <a:defRPr sz="1500">
          <a:solidFill>
            <a:schemeClr val="tx1"/>
          </a:solidFill>
          <a:latin typeface="+mn-lt"/>
        </a:defRPr>
      </a:lvl3pPr>
      <a:lvl4pPr marL="1169988" indent="-268288" algn="l" rtl="0" eaLnBrk="1" fontAlgn="base" hangingPunct="1">
        <a:lnSpc>
          <a:spcPts val="2400"/>
        </a:lnSpc>
        <a:spcBef>
          <a:spcPct val="0"/>
        </a:spcBef>
        <a:spcAft>
          <a:spcPct val="0"/>
        </a:spcAft>
        <a:buClr>
          <a:schemeClr val="tx1"/>
        </a:buClr>
        <a:buChar char="•"/>
        <a:defRPr sz="1500">
          <a:solidFill>
            <a:schemeClr val="tx1"/>
          </a:solidFill>
          <a:latin typeface="+mn-lt"/>
        </a:defRPr>
      </a:lvl4pPr>
      <a:lvl5pPr marL="14382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5pPr>
      <a:lvl6pPr marL="18954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6pPr>
      <a:lvl7pPr marL="23526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7pPr>
      <a:lvl8pPr marL="28098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8pPr>
      <a:lvl9pPr marL="32670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2583" name="Rectangle 7"/>
          <p:cNvSpPr>
            <a:spLocks noChangeArrowheads="1"/>
          </p:cNvSpPr>
          <p:nvPr/>
        </p:nvSpPr>
        <p:spPr bwMode="auto">
          <a:xfrm>
            <a:off x="0" y="1263650"/>
            <a:ext cx="136525" cy="43259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2584" name="Rectangle 8"/>
          <p:cNvSpPr>
            <a:spLocks noChangeArrowheads="1"/>
          </p:cNvSpPr>
          <p:nvPr/>
        </p:nvSpPr>
        <p:spPr bwMode="auto">
          <a:xfrm>
            <a:off x="9007475" y="1263650"/>
            <a:ext cx="136525" cy="43259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2585" name="Rectangle 9"/>
          <p:cNvSpPr>
            <a:spLocks noGrp="1" noChangeArrowheads="1"/>
          </p:cNvSpPr>
          <p:nvPr>
            <p:ph type="title"/>
          </p:nvPr>
        </p:nvSpPr>
        <p:spPr bwMode="auto">
          <a:xfrm>
            <a:off x="635000" y="309563"/>
            <a:ext cx="7869238"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152586" name="Rectangle 10"/>
          <p:cNvSpPr>
            <a:spLocks noGrp="1" noChangeArrowheads="1"/>
          </p:cNvSpPr>
          <p:nvPr>
            <p:ph type="body" idx="1"/>
          </p:nvPr>
        </p:nvSpPr>
        <p:spPr bwMode="auto">
          <a:xfrm>
            <a:off x="635000" y="1263650"/>
            <a:ext cx="786765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Master text styles</a:t>
            </a:r>
          </a:p>
        </p:txBody>
      </p:sp>
      <p:sp>
        <p:nvSpPr>
          <p:cNvPr id="152589" name="Line 13"/>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2590" name="Line 14"/>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152592" name="Picture 16" descr="unfccc-letter-es-e-header"/>
          <p:cNvPicPr preferRelativeResize="0">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p:txStyles>
    <p:titleStyle>
      <a:lvl1pPr algn="l" rtl="0" eaLnBrk="0" fontAlgn="base" hangingPunct="0">
        <a:lnSpc>
          <a:spcPts val="1500"/>
        </a:lnSpc>
        <a:spcBef>
          <a:spcPct val="0"/>
        </a:spcBef>
        <a:spcAft>
          <a:spcPct val="0"/>
        </a:spcAft>
        <a:defRPr sz="1200">
          <a:solidFill>
            <a:schemeClr val="tx2"/>
          </a:solidFill>
          <a:latin typeface="+mj-lt"/>
          <a:ea typeface="+mj-ea"/>
          <a:cs typeface="+mj-cs"/>
        </a:defRPr>
      </a:lvl1pPr>
      <a:lvl2pPr algn="l" rtl="0" eaLnBrk="0" fontAlgn="base" hangingPunct="0">
        <a:lnSpc>
          <a:spcPts val="1500"/>
        </a:lnSpc>
        <a:spcBef>
          <a:spcPct val="0"/>
        </a:spcBef>
        <a:spcAft>
          <a:spcPct val="0"/>
        </a:spcAft>
        <a:defRPr sz="1200">
          <a:solidFill>
            <a:schemeClr val="tx2"/>
          </a:solidFill>
          <a:latin typeface="Arial" charset="0"/>
          <a:cs typeface="Arial" charset="0"/>
        </a:defRPr>
      </a:lvl2pPr>
      <a:lvl3pPr algn="l" rtl="0" eaLnBrk="0" fontAlgn="base" hangingPunct="0">
        <a:lnSpc>
          <a:spcPts val="1500"/>
        </a:lnSpc>
        <a:spcBef>
          <a:spcPct val="0"/>
        </a:spcBef>
        <a:spcAft>
          <a:spcPct val="0"/>
        </a:spcAft>
        <a:defRPr sz="1200">
          <a:solidFill>
            <a:schemeClr val="tx2"/>
          </a:solidFill>
          <a:latin typeface="Arial" charset="0"/>
          <a:cs typeface="Arial" charset="0"/>
        </a:defRPr>
      </a:lvl3pPr>
      <a:lvl4pPr algn="l" rtl="0" eaLnBrk="0" fontAlgn="base" hangingPunct="0">
        <a:lnSpc>
          <a:spcPts val="1500"/>
        </a:lnSpc>
        <a:spcBef>
          <a:spcPct val="0"/>
        </a:spcBef>
        <a:spcAft>
          <a:spcPct val="0"/>
        </a:spcAft>
        <a:defRPr sz="1200">
          <a:solidFill>
            <a:schemeClr val="tx2"/>
          </a:solidFill>
          <a:latin typeface="Arial" charset="0"/>
          <a:cs typeface="Arial" charset="0"/>
        </a:defRPr>
      </a:lvl4pPr>
      <a:lvl5pPr algn="l" rtl="0" eaLnBrk="0" fontAlgn="base" hangingPunct="0">
        <a:lnSpc>
          <a:spcPts val="1500"/>
        </a:lnSpc>
        <a:spcBef>
          <a:spcPct val="0"/>
        </a:spcBef>
        <a:spcAft>
          <a:spcPct val="0"/>
        </a:spcAft>
        <a:defRPr sz="1200">
          <a:solidFill>
            <a:schemeClr val="tx2"/>
          </a:solidFill>
          <a:latin typeface="Arial" charset="0"/>
          <a:cs typeface="Arial" charset="0"/>
        </a:defRPr>
      </a:lvl5pPr>
      <a:lvl6pPr marL="457200" algn="l" rtl="0" eaLnBrk="0" fontAlgn="base" hangingPunct="0">
        <a:lnSpc>
          <a:spcPts val="1500"/>
        </a:lnSpc>
        <a:spcBef>
          <a:spcPct val="0"/>
        </a:spcBef>
        <a:spcAft>
          <a:spcPct val="0"/>
        </a:spcAft>
        <a:defRPr sz="1200">
          <a:solidFill>
            <a:schemeClr val="tx2"/>
          </a:solidFill>
          <a:latin typeface="Arial" charset="0"/>
          <a:cs typeface="Arial" charset="0"/>
        </a:defRPr>
      </a:lvl6pPr>
      <a:lvl7pPr marL="914400" algn="l" rtl="0" eaLnBrk="0" fontAlgn="base" hangingPunct="0">
        <a:lnSpc>
          <a:spcPts val="1500"/>
        </a:lnSpc>
        <a:spcBef>
          <a:spcPct val="0"/>
        </a:spcBef>
        <a:spcAft>
          <a:spcPct val="0"/>
        </a:spcAft>
        <a:defRPr sz="1200">
          <a:solidFill>
            <a:schemeClr val="tx2"/>
          </a:solidFill>
          <a:latin typeface="Arial" charset="0"/>
          <a:cs typeface="Arial" charset="0"/>
        </a:defRPr>
      </a:lvl7pPr>
      <a:lvl8pPr marL="1371600" algn="l" rtl="0" eaLnBrk="0" fontAlgn="base" hangingPunct="0">
        <a:lnSpc>
          <a:spcPts val="1500"/>
        </a:lnSpc>
        <a:spcBef>
          <a:spcPct val="0"/>
        </a:spcBef>
        <a:spcAft>
          <a:spcPct val="0"/>
        </a:spcAft>
        <a:defRPr sz="1200">
          <a:solidFill>
            <a:schemeClr val="tx2"/>
          </a:solidFill>
          <a:latin typeface="Arial" charset="0"/>
          <a:cs typeface="Arial" charset="0"/>
        </a:defRPr>
      </a:lvl8pPr>
      <a:lvl9pPr marL="1828800" algn="l" rtl="0" eaLnBrk="0" fontAlgn="base" hangingPunct="0">
        <a:lnSpc>
          <a:spcPts val="1500"/>
        </a:lnSpc>
        <a:spcBef>
          <a:spcPct val="0"/>
        </a:spcBef>
        <a:spcAft>
          <a:spcPct val="0"/>
        </a:spcAft>
        <a:defRPr sz="1200">
          <a:solidFill>
            <a:schemeClr val="tx2"/>
          </a:solidFill>
          <a:latin typeface="Arial" charset="0"/>
          <a:cs typeface="Arial" charset="0"/>
        </a:defRPr>
      </a:lvl9pPr>
    </p:titleStyle>
    <p:bodyStyle>
      <a:lvl1pPr marL="342900" indent="-342900" algn="ctr" rtl="0" fontAlgn="base">
        <a:lnSpc>
          <a:spcPts val="2900"/>
        </a:lnSpc>
        <a:spcBef>
          <a:spcPct val="0"/>
        </a:spcBef>
        <a:spcAft>
          <a:spcPct val="0"/>
        </a:spcAft>
        <a:defRPr sz="2400" i="1">
          <a:solidFill>
            <a:schemeClr val="tx1"/>
          </a:solidFill>
          <a:latin typeface="+mn-lt"/>
          <a:ea typeface="+mn-ea"/>
          <a:cs typeface="+mn-cs"/>
        </a:defRPr>
      </a:lvl1pPr>
      <a:lvl2pPr marL="742950" indent="-285750" algn="ctr" rtl="0" fontAlgn="base">
        <a:spcBef>
          <a:spcPct val="20000"/>
        </a:spcBef>
        <a:spcAft>
          <a:spcPct val="0"/>
        </a:spcAft>
        <a:defRPr sz="2800">
          <a:solidFill>
            <a:schemeClr val="tx1"/>
          </a:solidFill>
          <a:latin typeface="+mn-lt"/>
          <a:cs typeface="+mn-cs"/>
        </a:defRPr>
      </a:lvl2pPr>
      <a:lvl3pPr marL="1143000" indent="-228600" algn="ctr" rtl="0" fontAlgn="base">
        <a:spcBef>
          <a:spcPct val="20000"/>
        </a:spcBef>
        <a:spcAft>
          <a:spcPct val="0"/>
        </a:spcAft>
        <a:defRPr sz="2400">
          <a:solidFill>
            <a:schemeClr val="tx1"/>
          </a:solidFill>
          <a:latin typeface="+mn-lt"/>
          <a:cs typeface="+mn-cs"/>
        </a:defRPr>
      </a:lvl3pPr>
      <a:lvl4pPr marL="1600200" indent="-228600" algn="ctr" rtl="0" fontAlgn="base">
        <a:spcBef>
          <a:spcPct val="20000"/>
        </a:spcBef>
        <a:spcAft>
          <a:spcPct val="0"/>
        </a:spcAft>
        <a:defRPr sz="2000">
          <a:solidFill>
            <a:schemeClr val="tx1"/>
          </a:solidFill>
          <a:latin typeface="+mn-lt"/>
          <a:cs typeface="+mn-cs"/>
        </a:defRPr>
      </a:lvl4pPr>
      <a:lvl5pPr marL="2057400" indent="-228600" algn="ctr" rtl="0" fontAlgn="base">
        <a:spcBef>
          <a:spcPct val="20000"/>
        </a:spcBef>
        <a:spcAft>
          <a:spcPct val="0"/>
        </a:spcAft>
        <a:defRPr sz="2000">
          <a:solidFill>
            <a:schemeClr val="tx1"/>
          </a:solidFill>
          <a:latin typeface="+mn-lt"/>
          <a:cs typeface="+mn-cs"/>
        </a:defRPr>
      </a:lvl5pPr>
      <a:lvl6pPr marL="2514600" indent="-228600" algn="ctr" rtl="0" fontAlgn="base">
        <a:spcBef>
          <a:spcPct val="20000"/>
        </a:spcBef>
        <a:spcAft>
          <a:spcPct val="0"/>
        </a:spcAft>
        <a:defRPr sz="2000">
          <a:solidFill>
            <a:schemeClr val="tx1"/>
          </a:solidFill>
          <a:latin typeface="+mn-lt"/>
          <a:cs typeface="+mn-cs"/>
        </a:defRPr>
      </a:lvl6pPr>
      <a:lvl7pPr marL="2971800" indent="-228600" algn="ctr" rtl="0" fontAlgn="base">
        <a:spcBef>
          <a:spcPct val="20000"/>
        </a:spcBef>
        <a:spcAft>
          <a:spcPct val="0"/>
        </a:spcAft>
        <a:defRPr sz="2000">
          <a:solidFill>
            <a:schemeClr val="tx1"/>
          </a:solidFill>
          <a:latin typeface="+mn-lt"/>
          <a:cs typeface="+mn-cs"/>
        </a:defRPr>
      </a:lvl7pPr>
      <a:lvl8pPr marL="3429000" indent="-228600" algn="ctr" rtl="0" fontAlgn="base">
        <a:spcBef>
          <a:spcPct val="20000"/>
        </a:spcBef>
        <a:spcAft>
          <a:spcPct val="0"/>
        </a:spcAft>
        <a:defRPr sz="2000">
          <a:solidFill>
            <a:schemeClr val="tx1"/>
          </a:solidFill>
          <a:latin typeface="+mn-lt"/>
          <a:cs typeface="+mn-cs"/>
        </a:defRPr>
      </a:lvl8pPr>
      <a:lvl9pPr marL="3886200" indent="-228600" algn="ctr" rtl="0" fontAlgn="base">
        <a:spcBef>
          <a:spcPct val="20000"/>
        </a:spcBef>
        <a:spcAft>
          <a:spcPct val="0"/>
        </a:spcAft>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0" y="1263650"/>
            <a:ext cx="136525" cy="43259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8723" name="Rectangle 3"/>
          <p:cNvSpPr>
            <a:spLocks noChangeArrowheads="1"/>
          </p:cNvSpPr>
          <p:nvPr/>
        </p:nvSpPr>
        <p:spPr bwMode="auto">
          <a:xfrm>
            <a:off x="9007475" y="1263650"/>
            <a:ext cx="136525" cy="43259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8724" name="Rectangle 4"/>
          <p:cNvSpPr>
            <a:spLocks noGrp="1" noChangeArrowheads="1"/>
          </p:cNvSpPr>
          <p:nvPr>
            <p:ph type="title"/>
          </p:nvPr>
        </p:nvSpPr>
        <p:spPr bwMode="auto">
          <a:xfrm>
            <a:off x="635000" y="309563"/>
            <a:ext cx="7869238"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158725" name="Rectangle 5"/>
          <p:cNvSpPr>
            <a:spLocks noGrp="1" noChangeArrowheads="1"/>
          </p:cNvSpPr>
          <p:nvPr>
            <p:ph type="body" idx="1"/>
          </p:nvPr>
        </p:nvSpPr>
        <p:spPr bwMode="auto">
          <a:xfrm>
            <a:off x="635000" y="1263650"/>
            <a:ext cx="786765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58727" name="Line 7"/>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8728" name="Line 8"/>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158730" name="Picture 10" descr="unfccc-letter-es-e-header"/>
          <p:cNvPicPr preferRelativeResize="0">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3"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p:txStyles>
    <p:titleStyle>
      <a:lvl1pPr algn="l" rtl="0" fontAlgn="base">
        <a:lnSpc>
          <a:spcPts val="1500"/>
        </a:lnSpc>
        <a:spcBef>
          <a:spcPct val="0"/>
        </a:spcBef>
        <a:spcAft>
          <a:spcPct val="0"/>
        </a:spcAft>
        <a:defRPr sz="1200">
          <a:solidFill>
            <a:schemeClr val="tx2"/>
          </a:solidFill>
          <a:latin typeface="+mj-lt"/>
          <a:ea typeface="+mj-ea"/>
          <a:cs typeface="+mj-cs"/>
        </a:defRPr>
      </a:lvl1pPr>
      <a:lvl2pPr algn="l" rtl="0" fontAlgn="base">
        <a:lnSpc>
          <a:spcPts val="1500"/>
        </a:lnSpc>
        <a:spcBef>
          <a:spcPct val="0"/>
        </a:spcBef>
        <a:spcAft>
          <a:spcPct val="0"/>
        </a:spcAft>
        <a:defRPr sz="1200">
          <a:solidFill>
            <a:schemeClr val="tx2"/>
          </a:solidFill>
          <a:latin typeface="Arial" charset="0"/>
          <a:cs typeface="Arial" charset="0"/>
        </a:defRPr>
      </a:lvl2pPr>
      <a:lvl3pPr algn="l" rtl="0" fontAlgn="base">
        <a:lnSpc>
          <a:spcPts val="1500"/>
        </a:lnSpc>
        <a:spcBef>
          <a:spcPct val="0"/>
        </a:spcBef>
        <a:spcAft>
          <a:spcPct val="0"/>
        </a:spcAft>
        <a:defRPr sz="1200">
          <a:solidFill>
            <a:schemeClr val="tx2"/>
          </a:solidFill>
          <a:latin typeface="Arial" charset="0"/>
          <a:cs typeface="Arial" charset="0"/>
        </a:defRPr>
      </a:lvl3pPr>
      <a:lvl4pPr algn="l" rtl="0" fontAlgn="base">
        <a:lnSpc>
          <a:spcPts val="1500"/>
        </a:lnSpc>
        <a:spcBef>
          <a:spcPct val="0"/>
        </a:spcBef>
        <a:spcAft>
          <a:spcPct val="0"/>
        </a:spcAft>
        <a:defRPr sz="1200">
          <a:solidFill>
            <a:schemeClr val="tx2"/>
          </a:solidFill>
          <a:latin typeface="Arial" charset="0"/>
          <a:cs typeface="Arial" charset="0"/>
        </a:defRPr>
      </a:lvl4pPr>
      <a:lvl5pPr algn="l" rtl="0" fontAlgn="base">
        <a:lnSpc>
          <a:spcPts val="1500"/>
        </a:lnSpc>
        <a:spcBef>
          <a:spcPct val="0"/>
        </a:spcBef>
        <a:spcAft>
          <a:spcPct val="0"/>
        </a:spcAft>
        <a:defRPr sz="1200">
          <a:solidFill>
            <a:schemeClr val="tx2"/>
          </a:solidFill>
          <a:latin typeface="Arial" charset="0"/>
          <a:cs typeface="Arial" charset="0"/>
        </a:defRPr>
      </a:lvl5pPr>
      <a:lvl6pPr marL="457200" algn="l" rtl="0" fontAlgn="base">
        <a:lnSpc>
          <a:spcPts val="1500"/>
        </a:lnSpc>
        <a:spcBef>
          <a:spcPct val="0"/>
        </a:spcBef>
        <a:spcAft>
          <a:spcPct val="0"/>
        </a:spcAft>
        <a:defRPr sz="1200">
          <a:solidFill>
            <a:schemeClr val="tx2"/>
          </a:solidFill>
          <a:latin typeface="Arial" charset="0"/>
          <a:cs typeface="Arial" charset="0"/>
        </a:defRPr>
      </a:lvl6pPr>
      <a:lvl7pPr marL="914400" algn="l" rtl="0" fontAlgn="base">
        <a:lnSpc>
          <a:spcPts val="1500"/>
        </a:lnSpc>
        <a:spcBef>
          <a:spcPct val="0"/>
        </a:spcBef>
        <a:spcAft>
          <a:spcPct val="0"/>
        </a:spcAft>
        <a:defRPr sz="1200">
          <a:solidFill>
            <a:schemeClr val="tx2"/>
          </a:solidFill>
          <a:latin typeface="Arial" charset="0"/>
          <a:cs typeface="Arial" charset="0"/>
        </a:defRPr>
      </a:lvl7pPr>
      <a:lvl8pPr marL="1371600" algn="l" rtl="0" fontAlgn="base">
        <a:lnSpc>
          <a:spcPts val="1500"/>
        </a:lnSpc>
        <a:spcBef>
          <a:spcPct val="0"/>
        </a:spcBef>
        <a:spcAft>
          <a:spcPct val="0"/>
        </a:spcAft>
        <a:defRPr sz="1200">
          <a:solidFill>
            <a:schemeClr val="tx2"/>
          </a:solidFill>
          <a:latin typeface="Arial" charset="0"/>
          <a:cs typeface="Arial" charset="0"/>
        </a:defRPr>
      </a:lvl8pPr>
      <a:lvl9pPr marL="1828800" algn="l" rtl="0" fontAlgn="base">
        <a:lnSpc>
          <a:spcPts val="1500"/>
        </a:lnSpc>
        <a:spcBef>
          <a:spcPct val="0"/>
        </a:spcBef>
        <a:spcAft>
          <a:spcPct val="0"/>
        </a:spcAft>
        <a:defRPr sz="1200">
          <a:solidFill>
            <a:schemeClr val="tx2"/>
          </a:solidFill>
          <a:latin typeface="Arial" charset="0"/>
          <a:cs typeface="Arial" charset="0"/>
        </a:defRPr>
      </a:lvl9pPr>
    </p:titleStyle>
    <p:bodyStyle>
      <a:lvl1pPr marL="269875" indent="-269875" algn="l" rtl="0" fontAlgn="base">
        <a:lnSpc>
          <a:spcPts val="2400"/>
        </a:lnSpc>
        <a:spcBef>
          <a:spcPct val="0"/>
        </a:spcBef>
        <a:spcAft>
          <a:spcPct val="0"/>
        </a:spcAft>
        <a:buClr>
          <a:schemeClr val="tx1"/>
        </a:buClr>
        <a:buChar char="•"/>
        <a:defRPr sz="1500">
          <a:solidFill>
            <a:schemeClr val="tx1"/>
          </a:solidFill>
          <a:latin typeface="+mn-lt"/>
          <a:ea typeface="+mn-ea"/>
          <a:cs typeface="+mn-cs"/>
        </a:defRPr>
      </a:lvl1pPr>
      <a:lvl2pPr marL="628650" indent="-357188" algn="l" rtl="0" fontAlgn="base">
        <a:lnSpc>
          <a:spcPts val="2400"/>
        </a:lnSpc>
        <a:spcBef>
          <a:spcPct val="0"/>
        </a:spcBef>
        <a:spcAft>
          <a:spcPct val="0"/>
        </a:spcAft>
        <a:buClr>
          <a:schemeClr val="tx1"/>
        </a:buClr>
        <a:buAutoNum type="alphaLcParenR"/>
        <a:defRPr sz="1500">
          <a:solidFill>
            <a:schemeClr val="tx1"/>
          </a:solidFill>
          <a:latin typeface="+mn-lt"/>
          <a:cs typeface="+mn-cs"/>
        </a:defRPr>
      </a:lvl2pPr>
      <a:lvl3pPr marL="900113" indent="-269875" algn="l" rtl="0" fontAlgn="base">
        <a:lnSpc>
          <a:spcPts val="2400"/>
        </a:lnSpc>
        <a:spcBef>
          <a:spcPct val="0"/>
        </a:spcBef>
        <a:spcAft>
          <a:spcPct val="0"/>
        </a:spcAft>
        <a:buClr>
          <a:schemeClr val="tx1"/>
        </a:buClr>
        <a:buChar char="•"/>
        <a:defRPr sz="1500">
          <a:solidFill>
            <a:schemeClr val="tx1"/>
          </a:solidFill>
          <a:latin typeface="+mn-lt"/>
          <a:cs typeface="+mn-cs"/>
        </a:defRPr>
      </a:lvl3pPr>
      <a:lvl4pPr marL="1169988" indent="-268288" algn="l" rtl="0" fontAlgn="base">
        <a:lnSpc>
          <a:spcPts val="2400"/>
        </a:lnSpc>
        <a:spcBef>
          <a:spcPct val="0"/>
        </a:spcBef>
        <a:spcAft>
          <a:spcPct val="0"/>
        </a:spcAft>
        <a:buClr>
          <a:schemeClr val="tx1"/>
        </a:buClr>
        <a:buChar char="•"/>
        <a:defRPr sz="1500">
          <a:solidFill>
            <a:schemeClr val="tx1"/>
          </a:solidFill>
          <a:latin typeface="+mn-lt"/>
          <a:cs typeface="+mn-cs"/>
        </a:defRPr>
      </a:lvl4pPr>
      <a:lvl5pPr marL="1438275" indent="-266700" algn="l" rtl="0" fontAlgn="base">
        <a:lnSpc>
          <a:spcPts val="2400"/>
        </a:lnSpc>
        <a:spcBef>
          <a:spcPct val="0"/>
        </a:spcBef>
        <a:spcAft>
          <a:spcPct val="0"/>
        </a:spcAft>
        <a:buClr>
          <a:schemeClr val="tx1"/>
        </a:buClr>
        <a:buChar char="•"/>
        <a:defRPr sz="1500">
          <a:solidFill>
            <a:schemeClr val="tx1"/>
          </a:solidFill>
          <a:latin typeface="+mn-lt"/>
          <a:cs typeface="+mn-cs"/>
        </a:defRPr>
      </a:lvl5pPr>
      <a:lvl6pPr marL="1895475" indent="-266700" algn="l" rtl="0" fontAlgn="base">
        <a:lnSpc>
          <a:spcPts val="2400"/>
        </a:lnSpc>
        <a:spcBef>
          <a:spcPct val="0"/>
        </a:spcBef>
        <a:spcAft>
          <a:spcPct val="0"/>
        </a:spcAft>
        <a:buClr>
          <a:schemeClr val="tx1"/>
        </a:buClr>
        <a:buChar char="•"/>
        <a:defRPr sz="1500">
          <a:solidFill>
            <a:schemeClr val="tx1"/>
          </a:solidFill>
          <a:latin typeface="+mn-lt"/>
          <a:cs typeface="+mn-cs"/>
        </a:defRPr>
      </a:lvl6pPr>
      <a:lvl7pPr marL="2352675" indent="-266700" algn="l" rtl="0" fontAlgn="base">
        <a:lnSpc>
          <a:spcPts val="2400"/>
        </a:lnSpc>
        <a:spcBef>
          <a:spcPct val="0"/>
        </a:spcBef>
        <a:spcAft>
          <a:spcPct val="0"/>
        </a:spcAft>
        <a:buClr>
          <a:schemeClr val="tx1"/>
        </a:buClr>
        <a:buChar char="•"/>
        <a:defRPr sz="1500">
          <a:solidFill>
            <a:schemeClr val="tx1"/>
          </a:solidFill>
          <a:latin typeface="+mn-lt"/>
          <a:cs typeface="+mn-cs"/>
        </a:defRPr>
      </a:lvl7pPr>
      <a:lvl8pPr marL="2809875" indent="-266700" algn="l" rtl="0" fontAlgn="base">
        <a:lnSpc>
          <a:spcPts val="2400"/>
        </a:lnSpc>
        <a:spcBef>
          <a:spcPct val="0"/>
        </a:spcBef>
        <a:spcAft>
          <a:spcPct val="0"/>
        </a:spcAft>
        <a:buClr>
          <a:schemeClr val="tx1"/>
        </a:buClr>
        <a:buChar char="•"/>
        <a:defRPr sz="1500">
          <a:solidFill>
            <a:schemeClr val="tx1"/>
          </a:solidFill>
          <a:latin typeface="+mn-lt"/>
          <a:cs typeface="+mn-cs"/>
        </a:defRPr>
      </a:lvl8pPr>
      <a:lvl9pPr marL="3267075" indent="-266700" algn="l" rtl="0" fontAlgn="base">
        <a:lnSpc>
          <a:spcPts val="2400"/>
        </a:lnSpc>
        <a:spcBef>
          <a:spcPct val="0"/>
        </a:spcBef>
        <a:spcAft>
          <a:spcPct val="0"/>
        </a:spcAft>
        <a:buClr>
          <a:schemeClr val="tx1"/>
        </a:buClr>
        <a:buChar char="•"/>
        <a:defRPr sz="15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chart" Target="../charts/chart3.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hyperlink" Target="http://www4.unfccc.int/sites/nama/SitePages/Home.aspx"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4.xml"/><Relationship Id="rId5"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hyperlink" Target="http://unfccc.int/cooperation_support/nama/items/7598.php" TargetMode="External"/><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2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38.xml.rels><?xml version="1.0" encoding="UTF-8" standalone="yes"?>
<Relationships xmlns="http://schemas.openxmlformats.org/package/2006/relationships"><Relationship Id="rId3" Type="http://schemas.openxmlformats.org/officeDocument/2006/relationships/hyperlink" Target="http://unfccc.int/resource/docs/2014/cop20/eng/inf01.pdf" TargetMode="External"/><Relationship Id="rId7" Type="http://schemas.openxmlformats.org/officeDocument/2006/relationships/hyperlink" Target="mailto:NAMA-support@unfccc.int"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mailto:NAMA-registry@unfccc.int" TargetMode="External"/><Relationship Id="rId5" Type="http://schemas.openxmlformats.org/officeDocument/2006/relationships/hyperlink" Target="http://www4.unfccc.int/sites/nama/SitePages/Home.aspx" TargetMode="External"/><Relationship Id="rId4" Type="http://schemas.openxmlformats.org/officeDocument/2006/relationships/hyperlink" Target="http://unfccc.int/resource/docs/2014/sbi/eng/inf24.pdf" TargetMode="Externa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6"/>
          <p:cNvSpPr>
            <a:spLocks noGrp="1" noChangeArrowheads="1"/>
          </p:cNvSpPr>
          <p:nvPr>
            <p:ph type="dt" sz="quarter" idx="2"/>
          </p:nvPr>
        </p:nvSpPr>
        <p:spPr>
          <a:xfrm>
            <a:off x="2987825" y="6381328"/>
            <a:ext cx="6156176" cy="360040"/>
          </a:xfrm>
        </p:spPr>
        <p:txBody>
          <a:bodyPr/>
          <a:lstStyle/>
          <a:p>
            <a:r>
              <a:rPr lang="en-US" dirty="0" smtClean="0"/>
              <a:t>UNFCCC secretariat – Non Annex I Support, Mitigation, Data and Analysis </a:t>
            </a:r>
            <a:r>
              <a:rPr lang="en-US" dirty="0" err="1" smtClean="0"/>
              <a:t>Programme</a:t>
            </a:r>
            <a:endParaRPr lang="de-DE" dirty="0"/>
          </a:p>
        </p:txBody>
      </p:sp>
      <p:sp>
        <p:nvSpPr>
          <p:cNvPr id="5" name="Rectangle 37"/>
          <p:cNvSpPr>
            <a:spLocks noGrp="1" noChangeArrowheads="1"/>
          </p:cNvSpPr>
          <p:nvPr>
            <p:ph type="ftr" sz="quarter" idx="3"/>
          </p:nvPr>
        </p:nvSpPr>
        <p:spPr>
          <a:xfrm>
            <a:off x="2987824" y="6237312"/>
            <a:ext cx="5230813" cy="179388"/>
          </a:xfrm>
        </p:spPr>
        <p:txBody>
          <a:bodyPr/>
          <a:lstStyle/>
          <a:p>
            <a:r>
              <a:rPr lang="de-DE" dirty="0" smtClean="0"/>
              <a:t>William Kojo Agyemang-Bonsu, Manager</a:t>
            </a:r>
            <a:endParaRPr lang="de-DE" dirty="0"/>
          </a:p>
        </p:txBody>
      </p:sp>
      <p:sp>
        <p:nvSpPr>
          <p:cNvPr id="161794" name="Rectangle 2"/>
          <p:cNvSpPr>
            <a:spLocks noGrp="1" noChangeArrowheads="1"/>
          </p:cNvSpPr>
          <p:nvPr>
            <p:ph type="ctrTitle"/>
          </p:nvPr>
        </p:nvSpPr>
        <p:spPr>
          <a:xfrm>
            <a:off x="683568" y="1340768"/>
            <a:ext cx="8208911" cy="4320480"/>
          </a:xfrm>
        </p:spPr>
        <p:txBody>
          <a:bodyPr/>
          <a:lstStyle/>
          <a:p>
            <a:r>
              <a:rPr lang="de-DE" sz="4400" b="1" dirty="0"/>
              <a:t>T</a:t>
            </a:r>
            <a:r>
              <a:rPr lang="de-DE" sz="4400" b="1" dirty="0" smtClean="0"/>
              <a:t>he UNFCCC NAMA </a:t>
            </a:r>
            <a:r>
              <a:rPr lang="de-DE" sz="4400" b="1" dirty="0"/>
              <a:t>R</a:t>
            </a:r>
            <a:r>
              <a:rPr lang="de-DE" sz="4400" b="1" dirty="0" smtClean="0"/>
              <a:t>egistry </a:t>
            </a:r>
            <a:r>
              <a:rPr lang="de-DE" sz="4000" b="1" dirty="0" smtClean="0"/>
              <a:t/>
            </a:r>
            <a:br>
              <a:rPr lang="de-DE" sz="4000" b="1" dirty="0" smtClean="0"/>
            </a:br>
            <a:r>
              <a:rPr lang="de-DE" sz="2400" b="1" dirty="0" smtClean="0"/>
              <a:t>Facilitating design and implementation of NAMAs </a:t>
            </a:r>
            <a:r>
              <a:rPr lang="de-DE" dirty="0" smtClean="0"/>
              <a:t/>
            </a:r>
            <a:br>
              <a:rPr lang="de-DE" dirty="0" smtClean="0"/>
            </a:br>
            <a:r>
              <a:rPr lang="de-DE" dirty="0" smtClean="0"/>
              <a:t/>
            </a:r>
            <a:br>
              <a:rPr lang="de-DE" dirty="0" smtClean="0"/>
            </a:br>
            <a:r>
              <a:rPr lang="de-DE" dirty="0" smtClean="0"/>
              <a:t>LAC Regional Workshop on NAMAs </a:t>
            </a:r>
            <a:r>
              <a:rPr lang="en-US" sz="1800" b="1" dirty="0"/>
              <a:t/>
            </a:r>
            <a:br>
              <a:rPr lang="en-US" sz="1800" b="1" dirty="0"/>
            </a:br>
            <a:r>
              <a:rPr lang="en-US" sz="1800" b="1" dirty="0" smtClean="0"/>
              <a:t>September 14-15, 2015</a:t>
            </a:r>
            <a:br>
              <a:rPr lang="en-US" sz="1800" b="1" dirty="0" smtClean="0"/>
            </a:br>
            <a:r>
              <a:rPr lang="de-DE" sz="1800" b="1" dirty="0" smtClean="0"/>
              <a:t>Chile </a:t>
            </a:r>
            <a:r>
              <a:rPr lang="de-DE" dirty="0" smtClean="0"/>
              <a:t/>
            </a:r>
            <a:br>
              <a:rPr lang="de-DE" dirty="0" smtClean="0"/>
            </a:br>
            <a:r>
              <a:rPr lang="de-DE" dirty="0" smtClean="0"/>
              <a:t> </a:t>
            </a:r>
            <a:endParaRPr lang="de-D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7869238" cy="674365"/>
          </a:xfrm>
        </p:spPr>
        <p:txBody>
          <a:bodyPr/>
          <a:lstStyle/>
          <a:p>
            <a:r>
              <a:rPr lang="en-US" sz="2800" b="1" dirty="0" smtClean="0"/>
              <a:t/>
            </a:r>
            <a:br>
              <a:rPr lang="en-US" sz="2800" b="1" dirty="0" smtClean="0"/>
            </a:br>
            <a:r>
              <a:rPr lang="en-US" sz="2800" b="1" dirty="0" smtClean="0"/>
              <a:t>History of the registry development </a:t>
            </a:r>
            <a:r>
              <a:rPr lang="en-US" dirty="0"/>
              <a:t/>
            </a:r>
            <a:br>
              <a:rPr lang="en-US" dirty="0"/>
            </a:b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17328596"/>
              </p:ext>
            </p:extLst>
          </p:nvPr>
        </p:nvGraphicFramePr>
        <p:xfrm>
          <a:off x="395536" y="980728"/>
          <a:ext cx="7867650" cy="4327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6372200" y="3573016"/>
            <a:ext cx="2376259" cy="1518423"/>
            <a:chOff x="4770526" y="1590176"/>
            <a:chExt cx="1459238" cy="1518423"/>
          </a:xfrm>
        </p:grpSpPr>
        <p:sp>
          <p:nvSpPr>
            <p:cNvPr id="8" name="Rectangle 7"/>
            <p:cNvSpPr/>
            <p:nvPr/>
          </p:nvSpPr>
          <p:spPr>
            <a:xfrm>
              <a:off x="5212717" y="2317474"/>
              <a:ext cx="1017047" cy="7911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Rectangle 8"/>
            <p:cNvSpPr/>
            <p:nvPr/>
          </p:nvSpPr>
          <p:spPr>
            <a:xfrm>
              <a:off x="4770526" y="1590176"/>
              <a:ext cx="1017047" cy="7911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57150" lvl="1" indent="-57150" algn="l" defTabSz="488950">
                <a:lnSpc>
                  <a:spcPct val="90000"/>
                </a:lnSpc>
                <a:spcBef>
                  <a:spcPct val="0"/>
                </a:spcBef>
                <a:spcAft>
                  <a:spcPct val="15000"/>
                </a:spcAft>
                <a:buChar char="••"/>
              </a:pPr>
              <a:r>
                <a:rPr lang="en-US" sz="1600" b="1" dirty="0" smtClean="0"/>
                <a:t> Second </a:t>
              </a:r>
              <a:r>
                <a:rPr lang="en-US" sz="1600" b="1" kern="1200" dirty="0" smtClean="0"/>
                <a:t>release of the web-based registry </a:t>
              </a:r>
              <a:endParaRPr lang="en-US" sz="1600" b="1" kern="1200" dirty="0"/>
            </a:p>
          </p:txBody>
        </p:sp>
      </p:grpSp>
      <p:sp>
        <p:nvSpPr>
          <p:cNvPr id="10" name="Rectangle 9"/>
          <p:cNvSpPr/>
          <p:nvPr/>
        </p:nvSpPr>
        <p:spPr>
          <a:xfrm>
            <a:off x="7157759" y="4941168"/>
            <a:ext cx="1656184" cy="7911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57150" lvl="1" indent="-57150" algn="l" defTabSz="488950">
              <a:lnSpc>
                <a:spcPct val="90000"/>
              </a:lnSpc>
              <a:spcBef>
                <a:spcPct val="0"/>
              </a:spcBef>
              <a:spcAft>
                <a:spcPct val="15000"/>
              </a:spcAft>
              <a:buChar char="••"/>
            </a:pPr>
            <a:r>
              <a:rPr lang="en-US" sz="1600" b="1" dirty="0" smtClean="0"/>
              <a:t> Third </a:t>
            </a:r>
            <a:r>
              <a:rPr lang="en-US" sz="1600" b="1" kern="1200" dirty="0" smtClean="0"/>
              <a:t>release of the web-based registry </a:t>
            </a:r>
            <a:endParaRPr lang="en-US" sz="1600" b="1" kern="1200" dirty="0"/>
          </a:p>
        </p:txBody>
      </p:sp>
    </p:spTree>
    <p:extLst>
      <p:ext uri="{BB962C8B-B14F-4D97-AF65-F5344CB8AC3E}">
        <p14:creationId xmlns:p14="http://schemas.microsoft.com/office/powerpoint/2010/main" val="1681552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Registry fundamentals: Users</a:t>
            </a:r>
            <a:endParaRPr lang="en-GB"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3294012"/>
              </p:ext>
            </p:extLst>
          </p:nvPr>
        </p:nvGraphicFramePr>
        <p:xfrm>
          <a:off x="827584" y="1484784"/>
          <a:ext cx="7531050" cy="3965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8254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en-US" sz="2000" dirty="0"/>
              <a:t>NAMA </a:t>
            </a:r>
            <a:r>
              <a:rPr lang="en-US" sz="2000" dirty="0" smtClean="0"/>
              <a:t>approvers, </a:t>
            </a:r>
            <a:r>
              <a:rPr lang="en-US" sz="2000" dirty="0"/>
              <a:t>NAMA developers</a:t>
            </a:r>
            <a:r>
              <a:rPr lang="en-US" sz="2000" dirty="0" smtClean="0"/>
              <a:t>, support editors : </a:t>
            </a:r>
            <a:r>
              <a:rPr lang="en-US" sz="2000" dirty="0"/>
              <a:t>essential roles for an optimized use of the registry</a:t>
            </a:r>
          </a:p>
        </p:txBody>
      </p:sp>
      <p:sp>
        <p:nvSpPr>
          <p:cNvPr id="3" name="Content Placeholder 2"/>
          <p:cNvSpPr>
            <a:spLocks noGrp="1"/>
          </p:cNvSpPr>
          <p:nvPr>
            <p:ph idx="1"/>
          </p:nvPr>
        </p:nvSpPr>
        <p:spPr>
          <a:xfrm>
            <a:off x="683568" y="4653136"/>
            <a:ext cx="8208912" cy="1872208"/>
          </a:xfrm>
        </p:spPr>
        <p:txBody>
          <a:bodyPr/>
          <a:lstStyle/>
          <a:p>
            <a:r>
              <a:rPr lang="en-IE" sz="1800" dirty="0" smtClean="0"/>
              <a:t>Domestically</a:t>
            </a:r>
            <a:r>
              <a:rPr lang="en-IE" sz="1800" dirty="0"/>
              <a:t>, NAMA developer access rights can be devolved to subordinated entities, such as project developers, representatives of government agencies, private companies or others, as decided by the Party </a:t>
            </a:r>
            <a:endParaRPr lang="en-IE" sz="1800" dirty="0" smtClean="0"/>
          </a:p>
          <a:p>
            <a:r>
              <a:rPr lang="en-US" sz="1800" dirty="0" smtClean="0"/>
              <a:t>The role of NAMA developers can facilitate the creation and the submission of NAMAs.</a:t>
            </a:r>
          </a:p>
          <a:p>
            <a:endParaRPr lang="en-US" sz="1800" dirty="0"/>
          </a:p>
          <a:p>
            <a:pPr marL="0" indent="0">
              <a:buNone/>
            </a:pPr>
            <a:endParaRPr lang="en-US" sz="1800" dirty="0"/>
          </a:p>
        </p:txBody>
      </p:sp>
      <p:graphicFrame>
        <p:nvGraphicFramePr>
          <p:cNvPr id="6" name="Diagram 5"/>
          <p:cNvGraphicFramePr/>
          <p:nvPr>
            <p:extLst>
              <p:ext uri="{D42A27DB-BD31-4B8C-83A1-F6EECF244321}">
                <p14:modId xmlns:p14="http://schemas.microsoft.com/office/powerpoint/2010/main" val="3958034409"/>
              </p:ext>
            </p:extLst>
          </p:nvPr>
        </p:nvGraphicFramePr>
        <p:xfrm>
          <a:off x="1115616" y="1489043"/>
          <a:ext cx="7416824"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6335688" y="900152"/>
            <a:ext cx="2556792" cy="1592744"/>
          </a:xfrm>
          <a:prstGeom prst="rect">
            <a:avLst/>
          </a:prstGeom>
        </p:spPr>
        <p:txBody>
          <a:bodyPr wrap="square">
            <a:spAutoFit/>
          </a:bodyPr>
          <a:lstStyle/>
          <a:p>
            <a:r>
              <a:rPr lang="en-US" dirty="0" smtClean="0"/>
              <a:t>NAMA Approver : </a:t>
            </a:r>
            <a:endParaRPr lang="en-US" dirty="0"/>
          </a:p>
          <a:p>
            <a:r>
              <a:rPr lang="en-IE" dirty="0"/>
              <a:t>the UNFCCC focal point, the designated national authority, the lead climate change agency or others, as decided by the Party. </a:t>
            </a:r>
            <a:endParaRPr lang="en-US" dirty="0"/>
          </a:p>
        </p:txBody>
      </p:sp>
      <p:grpSp>
        <p:nvGrpSpPr>
          <p:cNvPr id="7" name="Group 6"/>
          <p:cNvGrpSpPr/>
          <p:nvPr/>
        </p:nvGrpSpPr>
        <p:grpSpPr>
          <a:xfrm>
            <a:off x="683568" y="1322290"/>
            <a:ext cx="1656631" cy="828280"/>
            <a:chOff x="1511720" y="1316067"/>
            <a:chExt cx="1656631" cy="828280"/>
          </a:xfrm>
        </p:grpSpPr>
        <p:sp>
          <p:nvSpPr>
            <p:cNvPr id="8" name="Rectangle 7"/>
            <p:cNvSpPr/>
            <p:nvPr/>
          </p:nvSpPr>
          <p:spPr>
            <a:xfrm>
              <a:off x="1511720" y="1316067"/>
              <a:ext cx="1656631" cy="828280"/>
            </a:xfrm>
            <a:prstGeom prst="rect">
              <a:avLst/>
            </a:prstGeom>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9" name="Rectangle 8"/>
            <p:cNvSpPr/>
            <p:nvPr/>
          </p:nvSpPr>
          <p:spPr>
            <a:xfrm>
              <a:off x="1511720" y="1316067"/>
              <a:ext cx="1656631" cy="8282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Support editor</a:t>
              </a:r>
              <a:endParaRPr lang="en-US" sz="2000" kern="1200" dirty="0"/>
            </a:p>
          </p:txBody>
        </p:sp>
      </p:grpSp>
      <p:cxnSp>
        <p:nvCxnSpPr>
          <p:cNvPr id="11" name="Straight Arrow Connector 10"/>
          <p:cNvCxnSpPr>
            <a:stCxn id="9" idx="3"/>
          </p:cNvCxnSpPr>
          <p:nvPr/>
        </p:nvCxnSpPr>
        <p:spPr bwMode="auto">
          <a:xfrm>
            <a:off x="2340199" y="1736430"/>
            <a:ext cx="1511721" cy="593972"/>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flipH="1">
            <a:off x="4067944" y="1322290"/>
            <a:ext cx="2267744" cy="1530646"/>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a:off x="6325419" y="1364124"/>
            <a:ext cx="118789" cy="1416804"/>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ectangle 16"/>
          <p:cNvSpPr/>
          <p:nvPr/>
        </p:nvSpPr>
        <p:spPr>
          <a:xfrm>
            <a:off x="467544" y="463878"/>
            <a:ext cx="3960440" cy="900246"/>
          </a:xfrm>
          <a:prstGeom prst="rect">
            <a:avLst/>
          </a:prstGeom>
        </p:spPr>
        <p:txBody>
          <a:bodyPr wrap="square">
            <a:spAutoFit/>
          </a:bodyPr>
          <a:lstStyle/>
          <a:p>
            <a:endParaRPr lang="en-US" dirty="0"/>
          </a:p>
          <a:p>
            <a:r>
              <a:rPr lang="en-IE" dirty="0"/>
              <a:t>any organization (public or private) that has a programme to support NAMAs. </a:t>
            </a:r>
            <a:endParaRPr lang="en-US" dirty="0"/>
          </a:p>
        </p:txBody>
      </p:sp>
    </p:spTree>
    <p:extLst>
      <p:ext uri="{BB962C8B-B14F-4D97-AF65-F5344CB8AC3E}">
        <p14:creationId xmlns:p14="http://schemas.microsoft.com/office/powerpoint/2010/main" val="35607231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en-US" sz="2400" dirty="0" smtClean="0"/>
              <a:t>Obtaining access rights to operate submissions to the NAMA registry</a:t>
            </a:r>
            <a:endParaRPr lang="en-US" sz="2400" dirty="0"/>
          </a:p>
        </p:txBody>
      </p:sp>
      <p:sp>
        <p:nvSpPr>
          <p:cNvPr id="3" name="Content Placeholder 2"/>
          <p:cNvSpPr>
            <a:spLocks noGrp="1"/>
          </p:cNvSpPr>
          <p:nvPr>
            <p:ph idx="1"/>
          </p:nvPr>
        </p:nvSpPr>
        <p:spPr>
          <a:xfrm>
            <a:off x="611560" y="908720"/>
            <a:ext cx="7867650" cy="4968552"/>
          </a:xfrm>
        </p:spPr>
        <p:txBody>
          <a:bodyPr/>
          <a:lstStyle/>
          <a:p>
            <a:pPr marL="0" indent="0">
              <a:buNone/>
            </a:pPr>
            <a:r>
              <a:rPr lang="en-US" sz="2000" dirty="0" smtClean="0"/>
              <a:t>Even if NAMA proposals are not ready to be submitted, obtaining access rights to the NAMA registry ensures:</a:t>
            </a:r>
          </a:p>
          <a:p>
            <a:pPr marL="0" indent="0">
              <a:buNone/>
            </a:pPr>
            <a:endParaRPr lang="en-US" sz="2000" dirty="0"/>
          </a:p>
          <a:p>
            <a:r>
              <a:rPr lang="en-US" sz="2000" dirty="0" smtClean="0"/>
              <a:t>the possibility of submitting NAMAs timely when proposals are ready;</a:t>
            </a:r>
          </a:p>
          <a:p>
            <a:pPr marL="0" indent="0">
              <a:buNone/>
            </a:pPr>
            <a:endParaRPr lang="en-US" sz="2000" dirty="0" smtClean="0"/>
          </a:p>
          <a:p>
            <a:r>
              <a:rPr lang="en-US" sz="2000" dirty="0" smtClean="0"/>
              <a:t>the inclusion of the nominated NAMA approver/developer or Support editor in the NAMA registry users mailing list that is an additional direct channel for the distribution of support material.</a:t>
            </a:r>
          </a:p>
          <a:p>
            <a:endParaRPr lang="en-US" sz="2000" dirty="0"/>
          </a:p>
          <a:p>
            <a:pPr marL="0" indent="0">
              <a:buNone/>
            </a:pPr>
            <a:r>
              <a:rPr lang="en-US" sz="2000" dirty="0" smtClean="0"/>
              <a:t>To request access for the registry complete the relevant forms and submit to the secretariat </a:t>
            </a:r>
          </a:p>
          <a:p>
            <a:pPr marL="0" indent="0">
              <a:buNone/>
            </a:pPr>
            <a:endParaRPr lang="en-US" sz="2000" dirty="0" smtClean="0"/>
          </a:p>
          <a:p>
            <a:pPr marL="0" indent="0">
              <a:buNone/>
            </a:pPr>
            <a:r>
              <a:rPr lang="en-US" sz="2000" dirty="0" smtClean="0"/>
              <a:t>It is very important that changes in roles of registry users are communicated to the secretariat timely. </a:t>
            </a:r>
          </a:p>
        </p:txBody>
      </p:sp>
    </p:spTree>
    <p:extLst>
      <p:ext uri="{BB962C8B-B14F-4D97-AF65-F5344CB8AC3E}">
        <p14:creationId xmlns:p14="http://schemas.microsoft.com/office/powerpoint/2010/main" val="1455111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Registry workflow </a:t>
            </a:r>
            <a:endParaRPr lang="en-US" sz="2400" b="1" dirty="0"/>
          </a:p>
        </p:txBody>
      </p:sp>
      <p:grpSp>
        <p:nvGrpSpPr>
          <p:cNvPr id="7" name="Group 6"/>
          <p:cNvGrpSpPr/>
          <p:nvPr/>
        </p:nvGrpSpPr>
        <p:grpSpPr>
          <a:xfrm>
            <a:off x="683568" y="908720"/>
            <a:ext cx="8299233" cy="5112568"/>
            <a:chOff x="683568" y="908720"/>
            <a:chExt cx="8299233" cy="5112568"/>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908720"/>
              <a:ext cx="8299233"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bwMode="auto">
            <a:xfrm flipV="1">
              <a:off x="1259632" y="2420888"/>
              <a:ext cx="0" cy="1944216"/>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7068422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309563"/>
            <a:ext cx="7869238" cy="455141"/>
          </a:xfrm>
        </p:spPr>
        <p:txBody>
          <a:bodyPr/>
          <a:lstStyle/>
          <a:p>
            <a:pPr algn="ctr"/>
            <a:r>
              <a:rPr lang="en-US" sz="2400" b="1" dirty="0" smtClean="0"/>
              <a:t>Operation of the Registry as of September 1, 2015</a:t>
            </a:r>
            <a:endParaRPr lang="en-GB" sz="2400" b="1" dirty="0"/>
          </a:p>
        </p:txBody>
      </p:sp>
      <p:sp>
        <p:nvSpPr>
          <p:cNvPr id="3" name="Content Placeholder 2"/>
          <p:cNvSpPr>
            <a:spLocks noGrp="1"/>
          </p:cNvSpPr>
          <p:nvPr>
            <p:ph idx="1"/>
          </p:nvPr>
        </p:nvSpPr>
        <p:spPr>
          <a:xfrm>
            <a:off x="635000" y="1263650"/>
            <a:ext cx="7969448" cy="3317477"/>
          </a:xfrm>
        </p:spPr>
        <p:txBody>
          <a:bodyPr/>
          <a:lstStyle/>
          <a:p>
            <a:pPr marL="0" indent="0">
              <a:buNone/>
            </a:pPr>
            <a:r>
              <a:rPr lang="en-US" sz="2400" b="1" dirty="0" smtClean="0"/>
              <a:t>Overview of registry content in 2015 </a:t>
            </a:r>
          </a:p>
          <a:p>
            <a:pPr marL="0" indent="0">
              <a:buNone/>
            </a:pPr>
            <a:endParaRPr lang="en-US" sz="2400" b="1" dirty="0" smtClean="0"/>
          </a:p>
          <a:p>
            <a:r>
              <a:rPr lang="en-US" sz="2000" dirty="0" smtClean="0"/>
              <a:t>The statistics are as at September 1, 2015</a:t>
            </a:r>
          </a:p>
          <a:p>
            <a:pPr marL="0" indent="0">
              <a:buNone/>
            </a:pPr>
            <a:endParaRPr lang="en-US" sz="2000" dirty="0"/>
          </a:p>
          <a:p>
            <a:r>
              <a:rPr lang="en-US" sz="2000" dirty="0" smtClean="0"/>
              <a:t>Further analysis will be available in the third annual report of the registry scheduled for COP 21 </a:t>
            </a:r>
            <a:endParaRPr lang="en-GB" sz="2000" dirty="0"/>
          </a:p>
        </p:txBody>
      </p:sp>
    </p:spTree>
    <p:extLst>
      <p:ext uri="{BB962C8B-B14F-4D97-AF65-F5344CB8AC3E}">
        <p14:creationId xmlns:p14="http://schemas.microsoft.com/office/powerpoint/2010/main" val="29114782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7869238" cy="432048"/>
          </a:xfrm>
        </p:spPr>
        <p:txBody>
          <a:bodyPr>
            <a:noAutofit/>
          </a:bodyPr>
          <a:lstStyle/>
          <a:p>
            <a:pPr algn="ctr">
              <a:lnSpc>
                <a:spcPct val="150000"/>
              </a:lnSpc>
            </a:pPr>
            <a:r>
              <a:rPr lang="en-GB" sz="2000" b="1" dirty="0" smtClean="0"/>
              <a:t>Parties and entities have shown great interest to use the registry</a:t>
            </a:r>
            <a:endParaRPr lang="en-GB" sz="2000" dirty="0"/>
          </a:p>
        </p:txBody>
      </p:sp>
      <p:graphicFrame>
        <p:nvGraphicFramePr>
          <p:cNvPr id="5" name="Chart 4"/>
          <p:cNvGraphicFramePr>
            <a:graphicFrameLocks/>
          </p:cNvGraphicFramePr>
          <p:nvPr>
            <p:extLst>
              <p:ext uri="{D42A27DB-BD31-4B8C-83A1-F6EECF244321}">
                <p14:modId xmlns:p14="http://schemas.microsoft.com/office/powerpoint/2010/main" val="301499613"/>
              </p:ext>
            </p:extLst>
          </p:nvPr>
        </p:nvGraphicFramePr>
        <p:xfrm>
          <a:off x="755576" y="908720"/>
          <a:ext cx="3456384" cy="27363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3"/>
          <p:cNvGraphicFramePr>
            <a:graphicFrameLocks noGrp="1"/>
          </p:cNvGraphicFramePr>
          <p:nvPr>
            <p:ph idx="1"/>
            <p:extLst>
              <p:ext uri="{D42A27DB-BD31-4B8C-83A1-F6EECF244321}">
                <p14:modId xmlns:p14="http://schemas.microsoft.com/office/powerpoint/2010/main" val="510489941"/>
              </p:ext>
            </p:extLst>
          </p:nvPr>
        </p:nvGraphicFramePr>
        <p:xfrm>
          <a:off x="4860032" y="836712"/>
          <a:ext cx="3672408" cy="27363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val="3477836651"/>
              </p:ext>
            </p:extLst>
          </p:nvPr>
        </p:nvGraphicFramePr>
        <p:xfrm>
          <a:off x="2195736" y="3789040"/>
          <a:ext cx="5256584" cy="28075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685087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210" y="72008"/>
            <a:ext cx="7869238" cy="764704"/>
          </a:xfrm>
        </p:spPr>
        <p:txBody>
          <a:bodyPr/>
          <a:lstStyle/>
          <a:p>
            <a:r>
              <a:rPr lang="en-US" sz="1800" b="1" dirty="0" smtClean="0"/>
              <a:t>More support sought for implementation, Latin American and Caribbean </a:t>
            </a:r>
            <a:br>
              <a:rPr lang="en-US" sz="1800" b="1" dirty="0" smtClean="0"/>
            </a:br>
            <a:r>
              <a:rPr lang="en-US" sz="1800" b="1" dirty="0"/>
              <a:t/>
            </a:r>
            <a:br>
              <a:rPr lang="en-US" sz="1800" b="1" dirty="0"/>
            </a:br>
            <a:r>
              <a:rPr lang="en-US" sz="1800" b="1" dirty="0" smtClean="0"/>
              <a:t>States leading on recording NAMAs </a:t>
            </a:r>
            <a:endParaRPr lang="en-US" sz="1800" b="1" dirty="0"/>
          </a:p>
        </p:txBody>
      </p:sp>
      <p:graphicFrame>
        <p:nvGraphicFramePr>
          <p:cNvPr id="7" name="Chart 6"/>
          <p:cNvGraphicFramePr>
            <a:graphicFrameLocks/>
          </p:cNvGraphicFramePr>
          <p:nvPr>
            <p:extLst>
              <p:ext uri="{D42A27DB-BD31-4B8C-83A1-F6EECF244321}">
                <p14:modId xmlns:p14="http://schemas.microsoft.com/office/powerpoint/2010/main" val="3731634783"/>
              </p:ext>
            </p:extLst>
          </p:nvPr>
        </p:nvGraphicFramePr>
        <p:xfrm>
          <a:off x="611560" y="1052736"/>
          <a:ext cx="4752528" cy="28803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noGrp="1"/>
          </p:cNvGraphicFramePr>
          <p:nvPr>
            <p:extLst>
              <p:ext uri="{D42A27DB-BD31-4B8C-83A1-F6EECF244321}">
                <p14:modId xmlns:p14="http://schemas.microsoft.com/office/powerpoint/2010/main" val="4179360575"/>
              </p:ext>
            </p:extLst>
          </p:nvPr>
        </p:nvGraphicFramePr>
        <p:xfrm>
          <a:off x="-108520" y="764704"/>
          <a:ext cx="8953349" cy="54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310694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t>Wider regional and </a:t>
            </a:r>
            <a:r>
              <a:rPr lang="en-US" sz="2000" b="1" dirty="0" err="1" smtClean="0"/>
              <a:t>sectoral</a:t>
            </a:r>
            <a:r>
              <a:rPr lang="en-US" sz="2000" b="1" dirty="0" smtClean="0"/>
              <a:t> distribution</a:t>
            </a:r>
            <a:endParaRPr lang="en-US" sz="2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78847869"/>
              </p:ext>
            </p:extLst>
          </p:nvPr>
        </p:nvGraphicFramePr>
        <p:xfrm>
          <a:off x="683568" y="2492896"/>
          <a:ext cx="6264696" cy="35283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noGrp="1"/>
          </p:cNvGraphicFramePr>
          <p:nvPr>
            <p:extLst>
              <p:ext uri="{D42A27DB-BD31-4B8C-83A1-F6EECF244321}">
                <p14:modId xmlns:p14="http://schemas.microsoft.com/office/powerpoint/2010/main" val="3636128957"/>
              </p:ext>
            </p:extLst>
          </p:nvPr>
        </p:nvGraphicFramePr>
        <p:xfrm>
          <a:off x="4427984" y="692696"/>
          <a:ext cx="4464495" cy="331236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83568" y="908720"/>
            <a:ext cx="3168352" cy="159274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Focus on energy supply, energy efficiency and transport and infrastructure</a:t>
            </a:r>
          </a:p>
          <a:p>
            <a:pPr marL="285750" indent="-285750">
              <a:buFont typeface="Arial" panose="020B0604020202020204" pitchFamily="34" charset="0"/>
              <a:buChar char="•"/>
            </a:pPr>
            <a:r>
              <a:rPr lang="en-US" dirty="0" smtClean="0"/>
              <a:t>Energy supply through solar, wind, bioenergy, hydropower and cleaner fuels </a:t>
            </a:r>
            <a:endParaRPr lang="en-US" dirty="0"/>
          </a:p>
        </p:txBody>
      </p:sp>
    </p:spTree>
    <p:extLst>
      <p:ext uri="{BB962C8B-B14F-4D97-AF65-F5344CB8AC3E}">
        <p14:creationId xmlns:p14="http://schemas.microsoft.com/office/powerpoint/2010/main" val="42848890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t>Support sought for NAMAs by type and regional groups</a:t>
            </a:r>
            <a:endParaRPr lang="en-US" sz="20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85913997"/>
              </p:ext>
            </p:extLst>
          </p:nvPr>
        </p:nvGraphicFramePr>
        <p:xfrm>
          <a:off x="683568" y="1052738"/>
          <a:ext cx="7920880" cy="4824532"/>
        </p:xfrm>
        <a:graphic>
          <a:graphicData uri="http://schemas.openxmlformats.org/drawingml/2006/table">
            <a:tbl>
              <a:tblPr firstRow="1" firstCol="1" bandRow="1">
                <a:tableStyleId>{5940675A-B579-460E-94D1-54222C63F5DA}</a:tableStyleId>
              </a:tblPr>
              <a:tblGrid>
                <a:gridCol w="1993527"/>
                <a:gridCol w="1424091"/>
                <a:gridCol w="2135133"/>
                <a:gridCol w="2368129"/>
              </a:tblGrid>
              <a:tr h="597797">
                <a:tc>
                  <a:txBody>
                    <a:bodyPr/>
                    <a:lstStyle/>
                    <a:p>
                      <a:pPr>
                        <a:lnSpc>
                          <a:spcPts val="1100"/>
                        </a:lnSpc>
                        <a:spcBef>
                          <a:spcPts val="200"/>
                        </a:spcBef>
                        <a:spcAft>
                          <a:spcPts val="200"/>
                        </a:spcAft>
                      </a:pPr>
                      <a:r>
                        <a:rPr lang="en-GB" sz="800" b="1" dirty="0" smtClean="0">
                          <a:effectLst/>
                        </a:rPr>
                        <a:t>Regional </a:t>
                      </a:r>
                      <a:r>
                        <a:rPr lang="en-GB" sz="800" b="1" dirty="0">
                          <a:effectLst/>
                        </a:rPr>
                        <a:t>group by NAMA category</a:t>
                      </a:r>
                      <a:endParaRPr lang="en-US" sz="1000" b="1" dirty="0">
                        <a:effectLst/>
                        <a:latin typeface="Times New Roman"/>
                        <a:ea typeface="SimSun"/>
                      </a:endParaRPr>
                    </a:p>
                  </a:txBody>
                  <a:tcPr marL="68580" marR="68580" marT="0" marB="0"/>
                </a:tc>
                <a:tc>
                  <a:txBody>
                    <a:bodyPr/>
                    <a:lstStyle/>
                    <a:p>
                      <a:pPr algn="r">
                        <a:lnSpc>
                          <a:spcPts val="1100"/>
                        </a:lnSpc>
                        <a:spcBef>
                          <a:spcPts val="200"/>
                        </a:spcBef>
                        <a:spcAft>
                          <a:spcPts val="200"/>
                        </a:spcAft>
                      </a:pPr>
                      <a:r>
                        <a:rPr lang="en-GB" sz="800" b="1" dirty="0">
                          <a:effectLst/>
                        </a:rPr>
                        <a:t>Sum of financial support (USD)</a:t>
                      </a:r>
                      <a:endParaRPr lang="en-US" sz="1000" b="1" dirty="0">
                        <a:effectLst/>
                        <a:latin typeface="Times New Roman"/>
                        <a:ea typeface="SimSun"/>
                      </a:endParaRPr>
                    </a:p>
                  </a:txBody>
                  <a:tcPr marL="68580" marR="68580" marT="0" marB="0"/>
                </a:tc>
                <a:tc>
                  <a:txBody>
                    <a:bodyPr/>
                    <a:lstStyle/>
                    <a:p>
                      <a:pPr algn="r">
                        <a:lnSpc>
                          <a:spcPts val="1100"/>
                        </a:lnSpc>
                        <a:spcBef>
                          <a:spcPts val="200"/>
                        </a:spcBef>
                        <a:spcAft>
                          <a:spcPts val="200"/>
                        </a:spcAft>
                      </a:pPr>
                      <a:r>
                        <a:rPr lang="en-GB" sz="800" b="1" dirty="0">
                          <a:effectLst/>
                        </a:rPr>
                        <a:t>Sum of technology support (USD)</a:t>
                      </a:r>
                      <a:endParaRPr lang="en-US" sz="1000" b="1" dirty="0">
                        <a:effectLst/>
                        <a:latin typeface="Times New Roman"/>
                        <a:ea typeface="SimSun"/>
                      </a:endParaRPr>
                    </a:p>
                  </a:txBody>
                  <a:tcPr marL="68580" marR="68580" marT="0" marB="0"/>
                </a:tc>
                <a:tc>
                  <a:txBody>
                    <a:bodyPr/>
                    <a:lstStyle/>
                    <a:p>
                      <a:pPr algn="r">
                        <a:lnSpc>
                          <a:spcPts val="1100"/>
                        </a:lnSpc>
                        <a:spcBef>
                          <a:spcPts val="200"/>
                        </a:spcBef>
                        <a:spcAft>
                          <a:spcPts val="200"/>
                        </a:spcAft>
                      </a:pPr>
                      <a:r>
                        <a:rPr lang="en-GB" sz="800" b="1" dirty="0">
                          <a:effectLst/>
                        </a:rPr>
                        <a:t>Sum of capacity-building support (USD)</a:t>
                      </a:r>
                      <a:endParaRPr lang="en-US" sz="1000" b="1" dirty="0">
                        <a:effectLst/>
                        <a:latin typeface="Times New Roman"/>
                        <a:ea typeface="SimSun"/>
                      </a:endParaRPr>
                    </a:p>
                  </a:txBody>
                  <a:tcPr marL="68580" marR="68580" marT="0" marB="0"/>
                </a:tc>
              </a:tr>
              <a:tr h="653267">
                <a:tc>
                  <a:txBody>
                    <a:bodyPr/>
                    <a:lstStyle/>
                    <a:p>
                      <a:pPr marL="21590">
                        <a:lnSpc>
                          <a:spcPts val="1200"/>
                        </a:lnSpc>
                        <a:spcAft>
                          <a:spcPts val="0"/>
                        </a:spcAft>
                      </a:pPr>
                      <a:r>
                        <a:rPr lang="en-GB" sz="900" b="1" dirty="0">
                          <a:effectLst/>
                        </a:rPr>
                        <a:t>NAMAs seeking support for preparation</a:t>
                      </a:r>
                      <a:endParaRPr lang="en-US" sz="1000" b="1" dirty="0">
                        <a:effectLst/>
                        <a:latin typeface="Times New Roman"/>
                        <a:ea typeface="SimSun"/>
                      </a:endParaRPr>
                    </a:p>
                  </a:txBody>
                  <a:tcPr marL="68580" marR="68580" marT="0" marB="0">
                    <a:solidFill>
                      <a:schemeClr val="tx2">
                        <a:lumMod val="60000"/>
                        <a:lumOff val="40000"/>
                      </a:schemeClr>
                    </a:solidFill>
                  </a:tcPr>
                </a:tc>
                <a:tc>
                  <a:txBody>
                    <a:bodyPr/>
                    <a:lstStyle/>
                    <a:p>
                      <a:pPr algn="r">
                        <a:lnSpc>
                          <a:spcPts val="1200"/>
                        </a:lnSpc>
                        <a:spcAft>
                          <a:spcPts val="0"/>
                        </a:spcAft>
                      </a:pPr>
                      <a:r>
                        <a:rPr lang="en-GB" sz="900" b="1" dirty="0">
                          <a:effectLst/>
                        </a:rPr>
                        <a:t>97 477 335</a:t>
                      </a:r>
                      <a:endParaRPr lang="en-US" sz="1000" b="1" dirty="0">
                        <a:effectLst/>
                        <a:latin typeface="Times New Roman"/>
                        <a:ea typeface="SimSun"/>
                      </a:endParaRPr>
                    </a:p>
                  </a:txBody>
                  <a:tcPr marL="68580" marR="68580" marT="0" marB="0">
                    <a:solidFill>
                      <a:schemeClr val="tx2">
                        <a:lumMod val="60000"/>
                        <a:lumOff val="40000"/>
                      </a:schemeClr>
                    </a:solidFill>
                  </a:tcPr>
                </a:tc>
                <a:tc>
                  <a:txBody>
                    <a:bodyPr/>
                    <a:lstStyle/>
                    <a:p>
                      <a:pPr algn="r">
                        <a:lnSpc>
                          <a:spcPts val="1200"/>
                        </a:lnSpc>
                        <a:spcAft>
                          <a:spcPts val="0"/>
                        </a:spcAft>
                      </a:pPr>
                      <a:r>
                        <a:rPr lang="en-GB" sz="900" b="1" dirty="0">
                          <a:effectLst/>
                        </a:rPr>
                        <a:t>34 950 000</a:t>
                      </a:r>
                      <a:endParaRPr lang="en-US" sz="1000" b="1" dirty="0">
                        <a:effectLst/>
                        <a:latin typeface="Times New Roman"/>
                        <a:ea typeface="SimSun"/>
                      </a:endParaRPr>
                    </a:p>
                  </a:txBody>
                  <a:tcPr marL="68580" marR="68580" marT="0" marB="0">
                    <a:solidFill>
                      <a:schemeClr val="tx2">
                        <a:lumMod val="60000"/>
                        <a:lumOff val="40000"/>
                      </a:schemeClr>
                    </a:solidFill>
                  </a:tcPr>
                </a:tc>
                <a:tc>
                  <a:txBody>
                    <a:bodyPr/>
                    <a:lstStyle/>
                    <a:p>
                      <a:pPr algn="r">
                        <a:lnSpc>
                          <a:spcPts val="1200"/>
                        </a:lnSpc>
                        <a:spcAft>
                          <a:spcPts val="0"/>
                        </a:spcAft>
                      </a:pPr>
                      <a:r>
                        <a:rPr lang="en-GB" sz="900" b="1" dirty="0">
                          <a:effectLst/>
                        </a:rPr>
                        <a:t>2 050 100</a:t>
                      </a:r>
                      <a:endParaRPr lang="en-US" sz="1000" b="1" dirty="0">
                        <a:effectLst/>
                        <a:latin typeface="Times New Roman"/>
                        <a:ea typeface="SimSun"/>
                      </a:endParaRPr>
                    </a:p>
                  </a:txBody>
                  <a:tcPr marL="68580" marR="68580" marT="0" marB="0">
                    <a:solidFill>
                      <a:schemeClr val="tx2">
                        <a:lumMod val="60000"/>
                        <a:lumOff val="40000"/>
                      </a:schemeClr>
                    </a:solidFill>
                  </a:tcPr>
                </a:tc>
              </a:tr>
              <a:tr h="237331">
                <a:tc>
                  <a:txBody>
                    <a:bodyPr/>
                    <a:lstStyle/>
                    <a:p>
                      <a:pPr marL="21590">
                        <a:lnSpc>
                          <a:spcPts val="1200"/>
                        </a:lnSpc>
                        <a:spcAft>
                          <a:spcPts val="0"/>
                        </a:spcAft>
                      </a:pPr>
                      <a:r>
                        <a:rPr lang="en-GB" sz="900">
                          <a:effectLst/>
                        </a:rPr>
                        <a:t>African States</a:t>
                      </a:r>
                      <a:endParaRPr lang="en-US" sz="1000">
                        <a:effectLst/>
                        <a:latin typeface="Times New Roman"/>
                        <a:ea typeface="SimSun"/>
                      </a:endParaRPr>
                    </a:p>
                  </a:txBody>
                  <a:tcPr marL="68580" marR="68580" marT="0" marB="0"/>
                </a:tc>
                <a:tc>
                  <a:txBody>
                    <a:bodyPr/>
                    <a:lstStyle/>
                    <a:p>
                      <a:pPr algn="r">
                        <a:lnSpc>
                          <a:spcPts val="1200"/>
                        </a:lnSpc>
                        <a:spcAft>
                          <a:spcPts val="0"/>
                        </a:spcAft>
                      </a:pPr>
                      <a:r>
                        <a:rPr lang="en-GB" sz="900">
                          <a:effectLst/>
                        </a:rPr>
                        <a:t>9 137 000</a:t>
                      </a:r>
                      <a:endParaRPr lang="en-US" sz="1000">
                        <a:effectLst/>
                        <a:latin typeface="Times New Roman"/>
                        <a:ea typeface="SimSun"/>
                      </a:endParaRPr>
                    </a:p>
                  </a:txBody>
                  <a:tcPr marL="68580" marR="68580" marT="0" marB="0"/>
                </a:tc>
                <a:tc>
                  <a:txBody>
                    <a:bodyPr/>
                    <a:lstStyle/>
                    <a:p>
                      <a:pPr algn="r">
                        <a:lnSpc>
                          <a:spcPts val="1200"/>
                        </a:lnSpc>
                        <a:spcAft>
                          <a:spcPts val="0"/>
                        </a:spcAft>
                      </a:pPr>
                      <a:r>
                        <a:rPr lang="en-GB" sz="900">
                          <a:effectLst/>
                        </a:rPr>
                        <a:t>310 000</a:t>
                      </a:r>
                      <a:endParaRPr lang="en-US" sz="1000">
                        <a:effectLst/>
                        <a:latin typeface="Times New Roman"/>
                        <a:ea typeface="SimSun"/>
                      </a:endParaRPr>
                    </a:p>
                  </a:txBody>
                  <a:tcPr marL="68580" marR="68580" marT="0" marB="0"/>
                </a:tc>
                <a:tc>
                  <a:txBody>
                    <a:bodyPr/>
                    <a:lstStyle/>
                    <a:p>
                      <a:pPr algn="r">
                        <a:lnSpc>
                          <a:spcPts val="1200"/>
                        </a:lnSpc>
                        <a:spcAft>
                          <a:spcPts val="0"/>
                        </a:spcAft>
                      </a:pPr>
                      <a:r>
                        <a:rPr lang="en-GB" sz="900">
                          <a:effectLst/>
                        </a:rPr>
                        <a:t>700 000</a:t>
                      </a:r>
                      <a:endParaRPr lang="en-US" sz="1000">
                        <a:effectLst/>
                        <a:latin typeface="Times New Roman"/>
                        <a:ea typeface="SimSun"/>
                      </a:endParaRPr>
                    </a:p>
                  </a:txBody>
                  <a:tcPr marL="68580" marR="68580" marT="0" marB="0"/>
                </a:tc>
              </a:tr>
              <a:tr h="237331">
                <a:tc>
                  <a:txBody>
                    <a:bodyPr/>
                    <a:lstStyle/>
                    <a:p>
                      <a:pPr marL="21590">
                        <a:lnSpc>
                          <a:spcPts val="1200"/>
                        </a:lnSpc>
                        <a:spcAft>
                          <a:spcPts val="0"/>
                        </a:spcAft>
                      </a:pPr>
                      <a:r>
                        <a:rPr lang="en-GB" sz="900">
                          <a:effectLst/>
                        </a:rPr>
                        <a:t>Asia-Pacific States</a:t>
                      </a:r>
                      <a:endParaRPr lang="en-US" sz="1000">
                        <a:effectLst/>
                        <a:latin typeface="Times New Roman"/>
                        <a:ea typeface="SimSun"/>
                      </a:endParaRPr>
                    </a:p>
                  </a:txBody>
                  <a:tcPr marL="68580" marR="68580" marT="0" marB="0"/>
                </a:tc>
                <a:tc>
                  <a:txBody>
                    <a:bodyPr/>
                    <a:lstStyle/>
                    <a:p>
                      <a:pPr algn="r">
                        <a:lnSpc>
                          <a:spcPts val="1200"/>
                        </a:lnSpc>
                        <a:spcAft>
                          <a:spcPts val="0"/>
                        </a:spcAft>
                      </a:pPr>
                      <a:r>
                        <a:rPr lang="en-GB" sz="900">
                          <a:effectLst/>
                        </a:rPr>
                        <a:t>80 175 335</a:t>
                      </a:r>
                      <a:endParaRPr lang="en-US" sz="1000">
                        <a:effectLst/>
                        <a:latin typeface="Times New Roman"/>
                        <a:ea typeface="SimSun"/>
                      </a:endParaRPr>
                    </a:p>
                  </a:txBody>
                  <a:tcPr marL="68580" marR="68580" marT="0" marB="0"/>
                </a:tc>
                <a:tc>
                  <a:txBody>
                    <a:bodyPr/>
                    <a:lstStyle/>
                    <a:p>
                      <a:pPr algn="r">
                        <a:lnSpc>
                          <a:spcPts val="1200"/>
                        </a:lnSpc>
                        <a:spcAft>
                          <a:spcPts val="0"/>
                        </a:spcAft>
                      </a:pPr>
                      <a:r>
                        <a:rPr lang="en-GB" sz="900">
                          <a:effectLst/>
                        </a:rPr>
                        <a:t>33 840 000</a:t>
                      </a:r>
                      <a:endParaRPr lang="en-US" sz="1000">
                        <a:effectLst/>
                        <a:latin typeface="Times New Roman"/>
                        <a:ea typeface="SimSun"/>
                      </a:endParaRPr>
                    </a:p>
                  </a:txBody>
                  <a:tcPr marL="68580" marR="68580" marT="0" marB="0"/>
                </a:tc>
                <a:tc>
                  <a:txBody>
                    <a:bodyPr/>
                    <a:lstStyle/>
                    <a:p>
                      <a:pPr algn="r">
                        <a:lnSpc>
                          <a:spcPts val="1200"/>
                        </a:lnSpc>
                        <a:spcAft>
                          <a:spcPts val="0"/>
                        </a:spcAft>
                      </a:pPr>
                      <a:r>
                        <a:rPr lang="en-GB" sz="900">
                          <a:effectLst/>
                        </a:rPr>
                        <a:t>600 100</a:t>
                      </a:r>
                      <a:endParaRPr lang="en-US" sz="1000">
                        <a:effectLst/>
                        <a:latin typeface="Times New Roman"/>
                        <a:ea typeface="SimSun"/>
                      </a:endParaRPr>
                    </a:p>
                  </a:txBody>
                  <a:tcPr marL="68580" marR="68580" marT="0" marB="0"/>
                </a:tc>
              </a:tr>
              <a:tr h="429896">
                <a:tc>
                  <a:txBody>
                    <a:bodyPr/>
                    <a:lstStyle/>
                    <a:p>
                      <a:pPr marL="21590">
                        <a:lnSpc>
                          <a:spcPts val="1200"/>
                        </a:lnSpc>
                        <a:spcAft>
                          <a:spcPts val="0"/>
                        </a:spcAft>
                      </a:pPr>
                      <a:r>
                        <a:rPr lang="en-GB" sz="900">
                          <a:effectLst/>
                        </a:rPr>
                        <a:t>Eastern European States</a:t>
                      </a:r>
                      <a:endParaRPr lang="en-US" sz="1000">
                        <a:effectLst/>
                        <a:latin typeface="Times New Roman"/>
                        <a:ea typeface="SimSun"/>
                      </a:endParaRPr>
                    </a:p>
                  </a:txBody>
                  <a:tcPr marL="68580" marR="68580" marT="0" marB="0"/>
                </a:tc>
                <a:tc>
                  <a:txBody>
                    <a:bodyPr/>
                    <a:lstStyle/>
                    <a:p>
                      <a:pPr algn="r">
                        <a:lnSpc>
                          <a:spcPts val="1200"/>
                        </a:lnSpc>
                        <a:spcAft>
                          <a:spcPts val="0"/>
                        </a:spcAft>
                      </a:pPr>
                      <a:r>
                        <a:rPr lang="en-GB" sz="900">
                          <a:effectLst/>
                        </a:rPr>
                        <a:t>100 000</a:t>
                      </a:r>
                      <a:endParaRPr lang="en-US" sz="1000">
                        <a:effectLst/>
                        <a:latin typeface="Times New Roman"/>
                        <a:ea typeface="SimSun"/>
                      </a:endParaRPr>
                    </a:p>
                  </a:txBody>
                  <a:tcPr marL="68580" marR="68580" marT="0" marB="0"/>
                </a:tc>
                <a:tc>
                  <a:txBody>
                    <a:bodyPr/>
                    <a:lstStyle/>
                    <a:p>
                      <a:pPr algn="r">
                        <a:lnSpc>
                          <a:spcPts val="1200"/>
                        </a:lnSpc>
                        <a:spcAft>
                          <a:spcPts val="0"/>
                        </a:spcAft>
                      </a:pPr>
                      <a:r>
                        <a:rPr lang="en-GB" sz="900">
                          <a:effectLst/>
                        </a:rPr>
                        <a:t>No entries for this region</a:t>
                      </a:r>
                      <a:endParaRPr lang="en-US" sz="1000">
                        <a:effectLst/>
                        <a:latin typeface="Times New Roman"/>
                        <a:ea typeface="SimSun"/>
                      </a:endParaRPr>
                    </a:p>
                  </a:txBody>
                  <a:tcPr marL="68580" marR="68580" marT="0" marB="0"/>
                </a:tc>
                <a:tc>
                  <a:txBody>
                    <a:bodyPr/>
                    <a:lstStyle/>
                    <a:p>
                      <a:pPr algn="r">
                        <a:lnSpc>
                          <a:spcPts val="1200"/>
                        </a:lnSpc>
                        <a:spcAft>
                          <a:spcPts val="0"/>
                        </a:spcAft>
                      </a:pPr>
                      <a:r>
                        <a:rPr lang="en-GB" sz="900">
                          <a:effectLst/>
                        </a:rPr>
                        <a:t>No entries for this region</a:t>
                      </a:r>
                      <a:endParaRPr lang="en-US" sz="1000">
                        <a:effectLst/>
                        <a:latin typeface="Times New Roman"/>
                        <a:ea typeface="SimSun"/>
                      </a:endParaRPr>
                    </a:p>
                  </a:txBody>
                  <a:tcPr marL="68580" marR="68580" marT="0" marB="0"/>
                </a:tc>
              </a:tr>
              <a:tr h="429896">
                <a:tc>
                  <a:txBody>
                    <a:bodyPr/>
                    <a:lstStyle/>
                    <a:p>
                      <a:pPr marL="21590">
                        <a:lnSpc>
                          <a:spcPts val="1200"/>
                        </a:lnSpc>
                        <a:spcAft>
                          <a:spcPts val="0"/>
                        </a:spcAft>
                      </a:pPr>
                      <a:r>
                        <a:rPr lang="en-GB" sz="900">
                          <a:effectLst/>
                        </a:rPr>
                        <a:t>Latin American and Caribbean States</a:t>
                      </a:r>
                      <a:endParaRPr lang="en-US" sz="1000">
                        <a:effectLst/>
                        <a:latin typeface="Times New Roman"/>
                        <a:ea typeface="SimSun"/>
                      </a:endParaRPr>
                    </a:p>
                  </a:txBody>
                  <a:tcPr marL="68580" marR="68580" marT="0" marB="0"/>
                </a:tc>
                <a:tc>
                  <a:txBody>
                    <a:bodyPr/>
                    <a:lstStyle/>
                    <a:p>
                      <a:pPr algn="r">
                        <a:lnSpc>
                          <a:spcPts val="1200"/>
                        </a:lnSpc>
                        <a:spcAft>
                          <a:spcPts val="0"/>
                        </a:spcAft>
                      </a:pPr>
                      <a:r>
                        <a:rPr lang="en-GB" sz="900">
                          <a:effectLst/>
                        </a:rPr>
                        <a:t>8 065 000</a:t>
                      </a:r>
                      <a:endParaRPr lang="en-US" sz="1000">
                        <a:effectLst/>
                        <a:latin typeface="Times New Roman"/>
                        <a:ea typeface="SimSun"/>
                      </a:endParaRPr>
                    </a:p>
                  </a:txBody>
                  <a:tcPr marL="68580" marR="68580" marT="0" marB="0"/>
                </a:tc>
                <a:tc>
                  <a:txBody>
                    <a:bodyPr/>
                    <a:lstStyle/>
                    <a:p>
                      <a:pPr algn="r">
                        <a:lnSpc>
                          <a:spcPts val="1200"/>
                        </a:lnSpc>
                        <a:spcAft>
                          <a:spcPts val="0"/>
                        </a:spcAft>
                      </a:pPr>
                      <a:r>
                        <a:rPr lang="en-GB" sz="900">
                          <a:effectLst/>
                        </a:rPr>
                        <a:t>800 000</a:t>
                      </a:r>
                      <a:endParaRPr lang="en-US" sz="1000">
                        <a:effectLst/>
                        <a:latin typeface="Times New Roman"/>
                        <a:ea typeface="SimSun"/>
                      </a:endParaRPr>
                    </a:p>
                  </a:txBody>
                  <a:tcPr marL="68580" marR="68580" marT="0" marB="0"/>
                </a:tc>
                <a:tc>
                  <a:txBody>
                    <a:bodyPr/>
                    <a:lstStyle/>
                    <a:p>
                      <a:pPr algn="r">
                        <a:lnSpc>
                          <a:spcPts val="1200"/>
                        </a:lnSpc>
                        <a:spcAft>
                          <a:spcPts val="0"/>
                        </a:spcAft>
                      </a:pPr>
                      <a:r>
                        <a:rPr lang="en-GB" sz="900">
                          <a:effectLst/>
                        </a:rPr>
                        <a:t>750 000</a:t>
                      </a:r>
                      <a:endParaRPr lang="en-US" sz="1000">
                        <a:effectLst/>
                        <a:latin typeface="Times New Roman"/>
                        <a:ea typeface="SimSun"/>
                      </a:endParaRPr>
                    </a:p>
                  </a:txBody>
                  <a:tcPr marL="68580" marR="68580" marT="0" marB="0"/>
                </a:tc>
              </a:tr>
              <a:tr h="653267">
                <a:tc>
                  <a:txBody>
                    <a:bodyPr/>
                    <a:lstStyle/>
                    <a:p>
                      <a:pPr marL="21590">
                        <a:lnSpc>
                          <a:spcPts val="1200"/>
                        </a:lnSpc>
                        <a:spcAft>
                          <a:spcPts val="0"/>
                        </a:spcAft>
                      </a:pPr>
                      <a:r>
                        <a:rPr lang="en-GB" sz="900" b="1" dirty="0">
                          <a:effectLst/>
                        </a:rPr>
                        <a:t>NAMAs seeking support for implementation</a:t>
                      </a:r>
                      <a:endParaRPr lang="en-US" sz="1000" b="1" dirty="0">
                        <a:effectLst/>
                        <a:latin typeface="Times New Roman"/>
                        <a:ea typeface="SimSun"/>
                      </a:endParaRPr>
                    </a:p>
                  </a:txBody>
                  <a:tcPr marL="68580" marR="68580" marT="0" marB="0">
                    <a:solidFill>
                      <a:schemeClr val="tx2">
                        <a:lumMod val="40000"/>
                        <a:lumOff val="60000"/>
                      </a:schemeClr>
                    </a:solidFill>
                  </a:tcPr>
                </a:tc>
                <a:tc>
                  <a:txBody>
                    <a:bodyPr/>
                    <a:lstStyle/>
                    <a:p>
                      <a:pPr algn="r">
                        <a:lnSpc>
                          <a:spcPts val="1200"/>
                        </a:lnSpc>
                        <a:spcAft>
                          <a:spcPts val="0"/>
                        </a:spcAft>
                      </a:pPr>
                      <a:r>
                        <a:rPr lang="en-GB" sz="900" b="1" dirty="0">
                          <a:effectLst/>
                        </a:rPr>
                        <a:t>5 735 140 506</a:t>
                      </a:r>
                      <a:endParaRPr lang="en-US" sz="1000" b="1" dirty="0">
                        <a:effectLst/>
                        <a:latin typeface="Times New Roman"/>
                        <a:ea typeface="SimSun"/>
                      </a:endParaRPr>
                    </a:p>
                  </a:txBody>
                  <a:tcPr marL="68580" marR="68580" marT="0" marB="0">
                    <a:solidFill>
                      <a:schemeClr val="tx2">
                        <a:lumMod val="40000"/>
                        <a:lumOff val="60000"/>
                      </a:schemeClr>
                    </a:solidFill>
                  </a:tcPr>
                </a:tc>
                <a:tc>
                  <a:txBody>
                    <a:bodyPr/>
                    <a:lstStyle/>
                    <a:p>
                      <a:pPr algn="r">
                        <a:lnSpc>
                          <a:spcPts val="1200"/>
                        </a:lnSpc>
                        <a:spcAft>
                          <a:spcPts val="0"/>
                        </a:spcAft>
                      </a:pPr>
                      <a:r>
                        <a:rPr lang="en-GB" sz="900" b="1" dirty="0">
                          <a:effectLst/>
                        </a:rPr>
                        <a:t>1 308 587 438</a:t>
                      </a:r>
                      <a:endParaRPr lang="en-US" sz="1000" b="1" dirty="0">
                        <a:effectLst/>
                        <a:latin typeface="Times New Roman"/>
                        <a:ea typeface="SimSun"/>
                      </a:endParaRPr>
                    </a:p>
                  </a:txBody>
                  <a:tcPr marL="68580" marR="68580" marT="0" marB="0">
                    <a:solidFill>
                      <a:schemeClr val="tx2">
                        <a:lumMod val="40000"/>
                        <a:lumOff val="60000"/>
                      </a:schemeClr>
                    </a:solidFill>
                  </a:tcPr>
                </a:tc>
                <a:tc>
                  <a:txBody>
                    <a:bodyPr/>
                    <a:lstStyle/>
                    <a:p>
                      <a:pPr algn="r">
                        <a:lnSpc>
                          <a:spcPts val="1200"/>
                        </a:lnSpc>
                        <a:spcAft>
                          <a:spcPts val="0"/>
                        </a:spcAft>
                      </a:pPr>
                      <a:r>
                        <a:rPr lang="en-GB" sz="900" b="1" dirty="0">
                          <a:effectLst/>
                        </a:rPr>
                        <a:t>24 713 000</a:t>
                      </a:r>
                      <a:endParaRPr lang="en-US" sz="1000" b="1" dirty="0">
                        <a:effectLst/>
                        <a:latin typeface="Times New Roman"/>
                        <a:ea typeface="SimSun"/>
                      </a:endParaRPr>
                    </a:p>
                  </a:txBody>
                  <a:tcPr marL="68580" marR="68580" marT="0" marB="0">
                    <a:solidFill>
                      <a:schemeClr val="tx2">
                        <a:lumMod val="40000"/>
                        <a:lumOff val="60000"/>
                      </a:schemeClr>
                    </a:solidFill>
                  </a:tcPr>
                </a:tc>
              </a:tr>
              <a:tr h="237331">
                <a:tc>
                  <a:txBody>
                    <a:bodyPr/>
                    <a:lstStyle/>
                    <a:p>
                      <a:pPr marL="21590">
                        <a:lnSpc>
                          <a:spcPts val="1200"/>
                        </a:lnSpc>
                        <a:spcAft>
                          <a:spcPts val="0"/>
                        </a:spcAft>
                      </a:pPr>
                      <a:r>
                        <a:rPr lang="en-GB" sz="900">
                          <a:effectLst/>
                        </a:rPr>
                        <a:t>African States</a:t>
                      </a:r>
                      <a:endParaRPr lang="en-US" sz="1000">
                        <a:effectLst/>
                        <a:latin typeface="Times New Roman"/>
                        <a:ea typeface="SimSun"/>
                      </a:endParaRPr>
                    </a:p>
                  </a:txBody>
                  <a:tcPr marL="68580" marR="68580" marT="0" marB="0"/>
                </a:tc>
                <a:tc>
                  <a:txBody>
                    <a:bodyPr/>
                    <a:lstStyle/>
                    <a:p>
                      <a:pPr algn="r">
                        <a:lnSpc>
                          <a:spcPts val="1200"/>
                        </a:lnSpc>
                        <a:spcAft>
                          <a:spcPts val="0"/>
                        </a:spcAft>
                      </a:pPr>
                      <a:r>
                        <a:rPr lang="en-GB" sz="900">
                          <a:effectLst/>
                        </a:rPr>
                        <a:t>296 750 000</a:t>
                      </a:r>
                      <a:endParaRPr lang="en-US" sz="1000">
                        <a:effectLst/>
                        <a:latin typeface="Times New Roman"/>
                        <a:ea typeface="SimSun"/>
                      </a:endParaRPr>
                    </a:p>
                  </a:txBody>
                  <a:tcPr marL="68580" marR="68580" marT="0" marB="0"/>
                </a:tc>
                <a:tc>
                  <a:txBody>
                    <a:bodyPr/>
                    <a:lstStyle/>
                    <a:p>
                      <a:pPr algn="r">
                        <a:lnSpc>
                          <a:spcPts val="1200"/>
                        </a:lnSpc>
                        <a:spcAft>
                          <a:spcPts val="0"/>
                        </a:spcAft>
                      </a:pPr>
                      <a:r>
                        <a:rPr lang="en-GB" sz="900">
                          <a:effectLst/>
                        </a:rPr>
                        <a:t>200 000</a:t>
                      </a:r>
                      <a:endParaRPr lang="en-US" sz="1000">
                        <a:effectLst/>
                        <a:latin typeface="Times New Roman"/>
                        <a:ea typeface="SimSun"/>
                      </a:endParaRPr>
                    </a:p>
                  </a:txBody>
                  <a:tcPr marL="68580" marR="68580" marT="0" marB="0"/>
                </a:tc>
                <a:tc>
                  <a:txBody>
                    <a:bodyPr/>
                    <a:lstStyle/>
                    <a:p>
                      <a:pPr algn="r">
                        <a:lnSpc>
                          <a:spcPts val="1200"/>
                        </a:lnSpc>
                        <a:spcAft>
                          <a:spcPts val="0"/>
                        </a:spcAft>
                      </a:pPr>
                      <a:r>
                        <a:rPr lang="en-GB" sz="900">
                          <a:effectLst/>
                        </a:rPr>
                        <a:t>2 900 000</a:t>
                      </a:r>
                      <a:endParaRPr lang="en-US" sz="1000">
                        <a:effectLst/>
                        <a:latin typeface="Times New Roman"/>
                        <a:ea typeface="SimSun"/>
                      </a:endParaRPr>
                    </a:p>
                  </a:txBody>
                  <a:tcPr marL="68580" marR="68580" marT="0" marB="0"/>
                </a:tc>
              </a:tr>
              <a:tr h="237331">
                <a:tc>
                  <a:txBody>
                    <a:bodyPr/>
                    <a:lstStyle/>
                    <a:p>
                      <a:pPr marL="21590">
                        <a:lnSpc>
                          <a:spcPts val="1200"/>
                        </a:lnSpc>
                        <a:spcAft>
                          <a:spcPts val="0"/>
                        </a:spcAft>
                      </a:pPr>
                      <a:r>
                        <a:rPr lang="en-GB" sz="900">
                          <a:effectLst/>
                        </a:rPr>
                        <a:t>Asia-Pacific States</a:t>
                      </a:r>
                      <a:endParaRPr lang="en-US" sz="1000">
                        <a:effectLst/>
                        <a:latin typeface="Times New Roman"/>
                        <a:ea typeface="SimSun"/>
                      </a:endParaRPr>
                    </a:p>
                  </a:txBody>
                  <a:tcPr marL="68580" marR="68580" marT="0" marB="0"/>
                </a:tc>
                <a:tc>
                  <a:txBody>
                    <a:bodyPr/>
                    <a:lstStyle/>
                    <a:p>
                      <a:pPr algn="r">
                        <a:lnSpc>
                          <a:spcPts val="1200"/>
                        </a:lnSpc>
                        <a:spcAft>
                          <a:spcPts val="0"/>
                        </a:spcAft>
                      </a:pPr>
                      <a:r>
                        <a:rPr lang="en-GB" sz="900">
                          <a:effectLst/>
                        </a:rPr>
                        <a:t>877 335 552</a:t>
                      </a:r>
                      <a:endParaRPr lang="en-US" sz="1000">
                        <a:effectLst/>
                        <a:latin typeface="Times New Roman"/>
                        <a:ea typeface="SimSun"/>
                      </a:endParaRPr>
                    </a:p>
                  </a:txBody>
                  <a:tcPr marL="68580" marR="68580" marT="0" marB="0"/>
                </a:tc>
                <a:tc>
                  <a:txBody>
                    <a:bodyPr/>
                    <a:lstStyle/>
                    <a:p>
                      <a:pPr algn="r">
                        <a:lnSpc>
                          <a:spcPts val="1200"/>
                        </a:lnSpc>
                        <a:spcAft>
                          <a:spcPts val="0"/>
                        </a:spcAft>
                      </a:pPr>
                      <a:r>
                        <a:rPr lang="en-GB" sz="900">
                          <a:effectLst/>
                        </a:rPr>
                        <a:t>32 000 000</a:t>
                      </a:r>
                      <a:endParaRPr lang="en-US" sz="1000">
                        <a:effectLst/>
                        <a:latin typeface="Times New Roman"/>
                        <a:ea typeface="SimSun"/>
                      </a:endParaRPr>
                    </a:p>
                  </a:txBody>
                  <a:tcPr marL="68580" marR="68580" marT="0" marB="0"/>
                </a:tc>
                <a:tc>
                  <a:txBody>
                    <a:bodyPr/>
                    <a:lstStyle/>
                    <a:p>
                      <a:pPr algn="r">
                        <a:lnSpc>
                          <a:spcPts val="1200"/>
                        </a:lnSpc>
                        <a:spcAft>
                          <a:spcPts val="0"/>
                        </a:spcAft>
                      </a:pPr>
                      <a:r>
                        <a:rPr lang="en-GB" sz="900">
                          <a:effectLst/>
                        </a:rPr>
                        <a:t>18 550 000</a:t>
                      </a:r>
                      <a:endParaRPr lang="en-US" sz="1000">
                        <a:effectLst/>
                        <a:latin typeface="Times New Roman"/>
                        <a:ea typeface="SimSun"/>
                      </a:endParaRPr>
                    </a:p>
                  </a:txBody>
                  <a:tcPr marL="68580" marR="68580" marT="0" marB="0"/>
                </a:tc>
              </a:tr>
              <a:tr h="429896">
                <a:tc>
                  <a:txBody>
                    <a:bodyPr/>
                    <a:lstStyle/>
                    <a:p>
                      <a:pPr marL="21590">
                        <a:lnSpc>
                          <a:spcPts val="1200"/>
                        </a:lnSpc>
                        <a:spcAft>
                          <a:spcPts val="0"/>
                        </a:spcAft>
                      </a:pPr>
                      <a:r>
                        <a:rPr lang="en-GB" sz="900">
                          <a:effectLst/>
                        </a:rPr>
                        <a:t>Eastern European States</a:t>
                      </a:r>
                      <a:endParaRPr lang="en-US" sz="1000">
                        <a:effectLst/>
                        <a:latin typeface="Times New Roman"/>
                        <a:ea typeface="SimSun"/>
                      </a:endParaRPr>
                    </a:p>
                  </a:txBody>
                  <a:tcPr marL="68580" marR="68580" marT="0" marB="0"/>
                </a:tc>
                <a:tc>
                  <a:txBody>
                    <a:bodyPr/>
                    <a:lstStyle/>
                    <a:p>
                      <a:pPr algn="r">
                        <a:lnSpc>
                          <a:spcPts val="1200"/>
                        </a:lnSpc>
                        <a:spcAft>
                          <a:spcPts val="0"/>
                        </a:spcAft>
                      </a:pPr>
                      <a:r>
                        <a:rPr lang="en-GB" sz="900">
                          <a:effectLst/>
                        </a:rPr>
                        <a:t>2 520 162 000</a:t>
                      </a:r>
                      <a:endParaRPr lang="en-US" sz="1000">
                        <a:effectLst/>
                        <a:latin typeface="Times New Roman"/>
                        <a:ea typeface="SimSun"/>
                      </a:endParaRPr>
                    </a:p>
                  </a:txBody>
                  <a:tcPr marL="68580" marR="68580" marT="0" marB="0"/>
                </a:tc>
                <a:tc>
                  <a:txBody>
                    <a:bodyPr/>
                    <a:lstStyle/>
                    <a:p>
                      <a:pPr algn="r">
                        <a:lnSpc>
                          <a:spcPts val="1200"/>
                        </a:lnSpc>
                        <a:spcAft>
                          <a:spcPts val="0"/>
                        </a:spcAft>
                      </a:pPr>
                      <a:r>
                        <a:rPr lang="en-GB" sz="900">
                          <a:effectLst/>
                        </a:rPr>
                        <a:t>1 081 500 000</a:t>
                      </a:r>
                      <a:endParaRPr lang="en-US" sz="1000">
                        <a:effectLst/>
                        <a:latin typeface="Times New Roman"/>
                        <a:ea typeface="SimSun"/>
                      </a:endParaRPr>
                    </a:p>
                  </a:txBody>
                  <a:tcPr marL="68580" marR="68580" marT="0" marB="0"/>
                </a:tc>
                <a:tc>
                  <a:txBody>
                    <a:bodyPr/>
                    <a:lstStyle/>
                    <a:p>
                      <a:pPr algn="r">
                        <a:lnSpc>
                          <a:spcPts val="1200"/>
                        </a:lnSpc>
                        <a:spcAft>
                          <a:spcPts val="0"/>
                        </a:spcAft>
                      </a:pPr>
                      <a:r>
                        <a:rPr lang="en-GB" sz="900">
                          <a:effectLst/>
                        </a:rPr>
                        <a:t>No entries for this region</a:t>
                      </a:r>
                      <a:endParaRPr lang="en-US" sz="1000">
                        <a:effectLst/>
                        <a:latin typeface="Times New Roman"/>
                        <a:ea typeface="SimSun"/>
                      </a:endParaRPr>
                    </a:p>
                  </a:txBody>
                  <a:tcPr marL="68580" marR="68580" marT="0" marB="0"/>
                </a:tc>
              </a:tr>
              <a:tr h="429896">
                <a:tc>
                  <a:txBody>
                    <a:bodyPr/>
                    <a:lstStyle/>
                    <a:p>
                      <a:pPr marL="21590">
                        <a:lnSpc>
                          <a:spcPts val="1200"/>
                        </a:lnSpc>
                        <a:spcAft>
                          <a:spcPts val="0"/>
                        </a:spcAft>
                      </a:pPr>
                      <a:r>
                        <a:rPr lang="en-GB" sz="900">
                          <a:effectLst/>
                        </a:rPr>
                        <a:t>Latin American and Caribbean States</a:t>
                      </a:r>
                      <a:endParaRPr lang="en-US" sz="1000">
                        <a:effectLst/>
                        <a:latin typeface="Times New Roman"/>
                        <a:ea typeface="SimSun"/>
                      </a:endParaRPr>
                    </a:p>
                  </a:txBody>
                  <a:tcPr marL="68580" marR="68580" marT="0" marB="0"/>
                </a:tc>
                <a:tc>
                  <a:txBody>
                    <a:bodyPr/>
                    <a:lstStyle/>
                    <a:p>
                      <a:pPr algn="r">
                        <a:lnSpc>
                          <a:spcPts val="1200"/>
                        </a:lnSpc>
                        <a:spcAft>
                          <a:spcPts val="0"/>
                        </a:spcAft>
                      </a:pPr>
                      <a:r>
                        <a:rPr lang="en-GB" sz="900">
                          <a:effectLst/>
                        </a:rPr>
                        <a:t>2 040 892 954</a:t>
                      </a:r>
                      <a:endParaRPr lang="en-US" sz="1000">
                        <a:effectLst/>
                        <a:latin typeface="Times New Roman"/>
                        <a:ea typeface="SimSun"/>
                      </a:endParaRPr>
                    </a:p>
                  </a:txBody>
                  <a:tcPr marL="68580" marR="68580" marT="0" marB="0"/>
                </a:tc>
                <a:tc>
                  <a:txBody>
                    <a:bodyPr/>
                    <a:lstStyle/>
                    <a:p>
                      <a:pPr algn="r">
                        <a:lnSpc>
                          <a:spcPts val="1200"/>
                        </a:lnSpc>
                        <a:spcAft>
                          <a:spcPts val="0"/>
                        </a:spcAft>
                      </a:pPr>
                      <a:r>
                        <a:rPr lang="en-GB" sz="900">
                          <a:effectLst/>
                        </a:rPr>
                        <a:t>194 887 438</a:t>
                      </a:r>
                      <a:endParaRPr lang="en-US" sz="1000">
                        <a:effectLst/>
                        <a:latin typeface="Times New Roman"/>
                        <a:ea typeface="SimSun"/>
                      </a:endParaRPr>
                    </a:p>
                  </a:txBody>
                  <a:tcPr marL="68580" marR="68580" marT="0" marB="0"/>
                </a:tc>
                <a:tc>
                  <a:txBody>
                    <a:bodyPr/>
                    <a:lstStyle/>
                    <a:p>
                      <a:pPr algn="r">
                        <a:lnSpc>
                          <a:spcPts val="1200"/>
                        </a:lnSpc>
                        <a:spcAft>
                          <a:spcPts val="0"/>
                        </a:spcAft>
                      </a:pPr>
                      <a:r>
                        <a:rPr lang="en-GB" sz="900">
                          <a:effectLst/>
                        </a:rPr>
                        <a:t>3 263 000</a:t>
                      </a:r>
                      <a:endParaRPr lang="en-US" sz="1000">
                        <a:effectLst/>
                        <a:latin typeface="Times New Roman"/>
                        <a:ea typeface="SimSun"/>
                      </a:endParaRPr>
                    </a:p>
                  </a:txBody>
                  <a:tcPr marL="68580" marR="68580" marT="0" marB="0"/>
                </a:tc>
              </a:tr>
              <a:tr h="251293">
                <a:tc>
                  <a:txBody>
                    <a:bodyPr/>
                    <a:lstStyle/>
                    <a:p>
                      <a:pPr marL="182880">
                        <a:lnSpc>
                          <a:spcPts val="1100"/>
                        </a:lnSpc>
                        <a:spcBef>
                          <a:spcPts val="200"/>
                        </a:spcBef>
                        <a:spcAft>
                          <a:spcPts val="200"/>
                        </a:spcAft>
                      </a:pPr>
                      <a:r>
                        <a:rPr lang="en-GB" sz="900" b="1" dirty="0">
                          <a:effectLst/>
                        </a:rPr>
                        <a:t>Grand total</a:t>
                      </a:r>
                      <a:endParaRPr lang="en-US" sz="1000" b="1" dirty="0">
                        <a:effectLst/>
                        <a:latin typeface="Times New Roman"/>
                        <a:ea typeface="SimSun"/>
                      </a:endParaRPr>
                    </a:p>
                  </a:txBody>
                  <a:tcPr marL="68580" marR="68580" marT="0" marB="0">
                    <a:solidFill>
                      <a:schemeClr val="tx2">
                        <a:lumMod val="40000"/>
                        <a:lumOff val="60000"/>
                      </a:schemeClr>
                    </a:solidFill>
                  </a:tcPr>
                </a:tc>
                <a:tc>
                  <a:txBody>
                    <a:bodyPr/>
                    <a:lstStyle/>
                    <a:p>
                      <a:pPr algn="r">
                        <a:lnSpc>
                          <a:spcPts val="1200"/>
                        </a:lnSpc>
                        <a:spcAft>
                          <a:spcPts val="0"/>
                        </a:spcAft>
                      </a:pPr>
                      <a:r>
                        <a:rPr lang="en-GB" sz="900" b="1" dirty="0">
                          <a:effectLst/>
                        </a:rPr>
                        <a:t>5 832 617 841</a:t>
                      </a:r>
                      <a:endParaRPr lang="en-US" sz="1000" b="1" dirty="0">
                        <a:effectLst/>
                        <a:latin typeface="Times New Roman"/>
                        <a:ea typeface="SimSun"/>
                      </a:endParaRPr>
                    </a:p>
                  </a:txBody>
                  <a:tcPr marL="68580" marR="68580" marT="0" marB="0">
                    <a:solidFill>
                      <a:schemeClr val="tx2">
                        <a:lumMod val="40000"/>
                        <a:lumOff val="60000"/>
                      </a:schemeClr>
                    </a:solidFill>
                  </a:tcPr>
                </a:tc>
                <a:tc>
                  <a:txBody>
                    <a:bodyPr/>
                    <a:lstStyle/>
                    <a:p>
                      <a:pPr algn="r">
                        <a:lnSpc>
                          <a:spcPts val="1200"/>
                        </a:lnSpc>
                        <a:spcAft>
                          <a:spcPts val="0"/>
                        </a:spcAft>
                      </a:pPr>
                      <a:r>
                        <a:rPr lang="en-GB" sz="900" b="1" dirty="0">
                          <a:effectLst/>
                        </a:rPr>
                        <a:t>1 343 537 438</a:t>
                      </a:r>
                      <a:endParaRPr lang="en-US" sz="1000" b="1" dirty="0">
                        <a:effectLst/>
                        <a:latin typeface="Times New Roman"/>
                        <a:ea typeface="SimSun"/>
                      </a:endParaRPr>
                    </a:p>
                  </a:txBody>
                  <a:tcPr marL="68580" marR="68580" marT="0" marB="0">
                    <a:solidFill>
                      <a:schemeClr val="tx2">
                        <a:lumMod val="40000"/>
                        <a:lumOff val="60000"/>
                      </a:schemeClr>
                    </a:solidFill>
                  </a:tcPr>
                </a:tc>
                <a:tc>
                  <a:txBody>
                    <a:bodyPr/>
                    <a:lstStyle/>
                    <a:p>
                      <a:pPr algn="r">
                        <a:lnSpc>
                          <a:spcPts val="1200"/>
                        </a:lnSpc>
                        <a:spcAft>
                          <a:spcPts val="0"/>
                        </a:spcAft>
                      </a:pPr>
                      <a:r>
                        <a:rPr lang="en-GB" sz="900" b="1" dirty="0">
                          <a:effectLst/>
                        </a:rPr>
                        <a:t>26 763 100</a:t>
                      </a:r>
                      <a:endParaRPr lang="en-US" sz="1000" b="1" dirty="0">
                        <a:effectLst/>
                        <a:latin typeface="Times New Roman"/>
                        <a:ea typeface="SimSun"/>
                      </a:endParaRPr>
                    </a:p>
                  </a:txBody>
                  <a:tcPr marL="68580" marR="68580" marT="0" marB="0">
                    <a:solidFill>
                      <a:schemeClr val="tx2">
                        <a:lumMod val="40000"/>
                        <a:lumOff val="60000"/>
                      </a:schemeClr>
                    </a:solidFill>
                  </a:tcPr>
                </a:tc>
              </a:tr>
            </a:tbl>
          </a:graphicData>
        </a:graphic>
      </p:graphicFrame>
    </p:spTree>
    <p:extLst>
      <p:ext uri="{BB962C8B-B14F-4D97-AF65-F5344CB8AC3E}">
        <p14:creationId xmlns:p14="http://schemas.microsoft.com/office/powerpoint/2010/main" val="2277418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309563"/>
            <a:ext cx="7869238" cy="527149"/>
          </a:xfrm>
        </p:spPr>
        <p:txBody>
          <a:bodyPr/>
          <a:lstStyle/>
          <a:p>
            <a:pPr algn="ctr"/>
            <a:r>
              <a:rPr lang="en-US" sz="2800" b="1" dirty="0" smtClean="0"/>
              <a:t>Presentation Outline </a:t>
            </a:r>
            <a:endParaRPr lang="en-GB" sz="2800" b="1" dirty="0"/>
          </a:p>
        </p:txBody>
      </p:sp>
      <p:sp>
        <p:nvSpPr>
          <p:cNvPr id="3" name="Content Placeholder 2"/>
          <p:cNvSpPr>
            <a:spLocks noGrp="1"/>
          </p:cNvSpPr>
          <p:nvPr>
            <p:ph idx="1"/>
          </p:nvPr>
        </p:nvSpPr>
        <p:spPr>
          <a:xfrm>
            <a:off x="635000" y="908720"/>
            <a:ext cx="7867650" cy="5040560"/>
          </a:xfrm>
        </p:spPr>
        <p:txBody>
          <a:bodyPr/>
          <a:lstStyle/>
          <a:p>
            <a:pPr marL="514350" indent="-514350">
              <a:lnSpc>
                <a:spcPct val="150000"/>
              </a:lnSpc>
              <a:buFont typeface="+mj-lt"/>
              <a:buAutoNum type="arabicPeriod"/>
            </a:pPr>
            <a:r>
              <a:rPr lang="en-US" sz="2800" dirty="0" smtClean="0"/>
              <a:t>Background </a:t>
            </a:r>
            <a:endParaRPr lang="en-US" sz="2800" dirty="0"/>
          </a:p>
          <a:p>
            <a:pPr marL="514350" indent="-514350">
              <a:lnSpc>
                <a:spcPct val="150000"/>
              </a:lnSpc>
              <a:buFont typeface="+mj-lt"/>
              <a:buAutoNum type="arabicPeriod"/>
            </a:pPr>
            <a:r>
              <a:rPr lang="en-US" sz="2800" dirty="0" smtClean="0"/>
              <a:t>Fundamentals of the registry </a:t>
            </a:r>
          </a:p>
          <a:p>
            <a:pPr marL="514350" indent="-514350">
              <a:lnSpc>
                <a:spcPct val="150000"/>
              </a:lnSpc>
              <a:buFont typeface="+mj-lt"/>
              <a:buAutoNum type="arabicPeriod"/>
            </a:pPr>
            <a:r>
              <a:rPr lang="en-US" sz="2800" dirty="0" smtClean="0"/>
              <a:t>Operational status of the registry</a:t>
            </a:r>
          </a:p>
          <a:p>
            <a:pPr marL="514350" indent="-514350">
              <a:lnSpc>
                <a:spcPct val="150000"/>
              </a:lnSpc>
              <a:buFont typeface="+mj-lt"/>
              <a:buAutoNum type="arabicPeriod"/>
            </a:pPr>
            <a:r>
              <a:rPr lang="en-US" sz="2800" dirty="0" smtClean="0"/>
              <a:t>Diversified role of the registry in the long run</a:t>
            </a:r>
          </a:p>
          <a:p>
            <a:pPr marL="514350" indent="-514350">
              <a:lnSpc>
                <a:spcPct val="150000"/>
              </a:lnSpc>
              <a:buFont typeface="+mj-lt"/>
              <a:buAutoNum type="arabicPeriod"/>
            </a:pPr>
            <a:r>
              <a:rPr lang="en-US" sz="2800" dirty="0" smtClean="0"/>
              <a:t>Q/A </a:t>
            </a:r>
          </a:p>
          <a:p>
            <a:endParaRPr lang="en-GB" dirty="0"/>
          </a:p>
        </p:txBody>
      </p:sp>
    </p:spTree>
    <p:extLst>
      <p:ext uri="{BB962C8B-B14F-4D97-AF65-F5344CB8AC3E}">
        <p14:creationId xmlns:p14="http://schemas.microsoft.com/office/powerpoint/2010/main" val="2608145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t>Type of financial support sought and actions to be implemented </a:t>
            </a:r>
            <a:endParaRPr lang="en-US" sz="2000" b="1" dirty="0"/>
          </a:p>
        </p:txBody>
      </p:sp>
      <p:graphicFrame>
        <p:nvGraphicFramePr>
          <p:cNvPr id="4" name="Chart 3"/>
          <p:cNvGraphicFramePr>
            <a:graphicFrameLocks noGrp="1"/>
          </p:cNvGraphicFramePr>
          <p:nvPr>
            <p:extLst>
              <p:ext uri="{D42A27DB-BD31-4B8C-83A1-F6EECF244321}">
                <p14:modId xmlns:p14="http://schemas.microsoft.com/office/powerpoint/2010/main" val="1579000241"/>
              </p:ext>
            </p:extLst>
          </p:nvPr>
        </p:nvGraphicFramePr>
        <p:xfrm>
          <a:off x="467544" y="1196752"/>
          <a:ext cx="5904656" cy="48245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noGrp="1"/>
          </p:cNvGraphicFramePr>
          <p:nvPr>
            <p:extLst>
              <p:ext uri="{D42A27DB-BD31-4B8C-83A1-F6EECF244321}">
                <p14:modId xmlns:p14="http://schemas.microsoft.com/office/powerpoint/2010/main" val="2461012980"/>
              </p:ext>
            </p:extLst>
          </p:nvPr>
        </p:nvGraphicFramePr>
        <p:xfrm>
          <a:off x="3995936" y="764704"/>
          <a:ext cx="5074749" cy="32403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83435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Sources of support recorded in the registry </a:t>
            </a:r>
            <a:endParaRPr lang="en-US" sz="24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8571435"/>
              </p:ext>
            </p:extLst>
          </p:nvPr>
        </p:nvGraphicFramePr>
        <p:xfrm>
          <a:off x="683567" y="908718"/>
          <a:ext cx="8064897" cy="5327186"/>
        </p:xfrm>
        <a:graphic>
          <a:graphicData uri="http://schemas.openxmlformats.org/drawingml/2006/table">
            <a:tbl>
              <a:tblPr firstRow="1" bandRow="1">
                <a:tableStyleId>{5C22544A-7EE6-4342-B048-85BDC9FD1C3A}</a:tableStyleId>
              </a:tblPr>
              <a:tblGrid>
                <a:gridCol w="2688299"/>
                <a:gridCol w="1642657"/>
                <a:gridCol w="3733941"/>
              </a:tblGrid>
              <a:tr h="830669">
                <a:tc>
                  <a:txBody>
                    <a:bodyPr/>
                    <a:lstStyle/>
                    <a:p>
                      <a:pPr algn="ctr"/>
                      <a:r>
                        <a:rPr lang="en-US" dirty="0" smtClean="0"/>
                        <a:t>Source of</a:t>
                      </a:r>
                      <a:r>
                        <a:rPr lang="en-US" baseline="0" dirty="0" smtClean="0"/>
                        <a:t> support </a:t>
                      </a:r>
                      <a:endParaRPr lang="en-US" dirty="0"/>
                    </a:p>
                  </a:txBody>
                  <a:tcPr anchor="ctr"/>
                </a:tc>
                <a:tc>
                  <a:txBody>
                    <a:bodyPr/>
                    <a:lstStyle/>
                    <a:p>
                      <a:pPr algn="ctr"/>
                      <a:r>
                        <a:rPr lang="en-US" dirty="0" smtClean="0"/>
                        <a:t>Origin</a:t>
                      </a:r>
                      <a:r>
                        <a:rPr lang="en-US" baseline="0" dirty="0" smtClean="0"/>
                        <a:t> of support </a:t>
                      </a:r>
                      <a:endParaRPr lang="en-US" dirty="0"/>
                    </a:p>
                  </a:txBody>
                  <a:tcPr anchor="ctr"/>
                </a:tc>
                <a:tc>
                  <a:txBody>
                    <a:bodyPr/>
                    <a:lstStyle/>
                    <a:p>
                      <a:pPr algn="ctr"/>
                      <a:r>
                        <a:rPr lang="en-US" dirty="0" smtClean="0"/>
                        <a:t>Support available </a:t>
                      </a:r>
                      <a:endParaRPr lang="en-US" dirty="0"/>
                    </a:p>
                  </a:txBody>
                  <a:tcPr anchor="ctr"/>
                </a:tc>
              </a:tr>
              <a:tr h="481261">
                <a:tc>
                  <a:txBody>
                    <a:bodyPr/>
                    <a:lstStyle/>
                    <a:p>
                      <a:pPr marL="21590" algn="ctr">
                        <a:lnSpc>
                          <a:spcPts val="1100"/>
                        </a:lnSpc>
                        <a:spcBef>
                          <a:spcPts val="200"/>
                        </a:spcBef>
                        <a:spcAft>
                          <a:spcPts val="200"/>
                        </a:spcAft>
                      </a:pPr>
                      <a:r>
                        <a:rPr lang="en-GB" sz="1200" dirty="0">
                          <a:effectLst/>
                          <a:latin typeface="+mn-lt"/>
                          <a:ea typeface="SimSun"/>
                        </a:rPr>
                        <a:t>Climate-related ODA funding</a:t>
                      </a:r>
                      <a:endParaRPr lang="en-US" sz="1200" dirty="0">
                        <a:effectLst/>
                        <a:latin typeface="+mn-lt"/>
                        <a:ea typeface="SimSun"/>
                      </a:endParaRPr>
                    </a:p>
                  </a:txBody>
                  <a:tcPr marL="68580" marR="68580" marT="0" marB="0" anchor="ctr"/>
                </a:tc>
                <a:tc>
                  <a:txBody>
                    <a:bodyPr/>
                    <a:lstStyle/>
                    <a:p>
                      <a:pPr algn="ctr">
                        <a:lnSpc>
                          <a:spcPts val="1100"/>
                        </a:lnSpc>
                        <a:spcBef>
                          <a:spcPts val="200"/>
                        </a:spcBef>
                        <a:spcAft>
                          <a:spcPts val="200"/>
                        </a:spcAft>
                      </a:pPr>
                      <a:r>
                        <a:rPr lang="en-GB" sz="1200">
                          <a:effectLst/>
                          <a:latin typeface="+mn-lt"/>
                          <a:ea typeface="SimSun"/>
                        </a:rPr>
                        <a:t>Germany </a:t>
                      </a:r>
                      <a:endParaRPr lang="en-US" sz="1200">
                        <a:effectLst/>
                        <a:latin typeface="+mn-lt"/>
                        <a:ea typeface="SimSun"/>
                      </a:endParaRPr>
                    </a:p>
                  </a:txBody>
                  <a:tcPr marL="68580" marR="68580" marT="0" marB="0" anchor="ctr"/>
                </a:tc>
                <a:tc>
                  <a:txBody>
                    <a:bodyPr/>
                    <a:lstStyle/>
                    <a:p>
                      <a:pPr algn="ctr">
                        <a:lnSpc>
                          <a:spcPts val="1100"/>
                        </a:lnSpc>
                        <a:spcBef>
                          <a:spcPts val="200"/>
                        </a:spcBef>
                        <a:spcAft>
                          <a:spcPts val="200"/>
                        </a:spcAft>
                      </a:pPr>
                      <a:r>
                        <a:rPr lang="en-GB" sz="1200">
                          <a:effectLst/>
                          <a:latin typeface="+mn-lt"/>
                          <a:ea typeface="SimSun"/>
                        </a:rPr>
                        <a:t>Grants and concessional loans for the preparation of NAMAs in all countries </a:t>
                      </a:r>
                      <a:endParaRPr lang="en-US" sz="1200">
                        <a:effectLst/>
                        <a:latin typeface="+mn-lt"/>
                        <a:ea typeface="SimSun"/>
                      </a:endParaRPr>
                    </a:p>
                  </a:txBody>
                  <a:tcPr marL="68580" marR="68580" marT="0" marB="0" anchor="ctr"/>
                </a:tc>
              </a:tr>
              <a:tr h="481261">
                <a:tc>
                  <a:txBody>
                    <a:bodyPr/>
                    <a:lstStyle/>
                    <a:p>
                      <a:pPr algn="ctr">
                        <a:lnSpc>
                          <a:spcPts val="1100"/>
                        </a:lnSpc>
                        <a:spcBef>
                          <a:spcPts val="200"/>
                        </a:spcBef>
                        <a:spcAft>
                          <a:spcPts val="200"/>
                        </a:spcAft>
                      </a:pPr>
                      <a:r>
                        <a:rPr lang="en-GB" sz="1200" dirty="0">
                          <a:effectLst/>
                          <a:latin typeface="+mn-lt"/>
                          <a:ea typeface="SimSun"/>
                        </a:rPr>
                        <a:t>International Climate Initiative</a:t>
                      </a:r>
                      <a:endParaRPr lang="en-US" sz="1200" dirty="0">
                        <a:effectLst/>
                        <a:latin typeface="+mn-lt"/>
                        <a:ea typeface="SimSun"/>
                      </a:endParaRPr>
                    </a:p>
                  </a:txBody>
                  <a:tcPr marL="68580" marR="68580" marT="0" marB="0" anchor="ctr"/>
                </a:tc>
                <a:tc>
                  <a:txBody>
                    <a:bodyPr/>
                    <a:lstStyle/>
                    <a:p>
                      <a:pPr algn="ctr">
                        <a:lnSpc>
                          <a:spcPts val="1100"/>
                        </a:lnSpc>
                        <a:spcBef>
                          <a:spcPts val="200"/>
                        </a:spcBef>
                        <a:spcAft>
                          <a:spcPts val="200"/>
                        </a:spcAft>
                      </a:pPr>
                      <a:r>
                        <a:rPr lang="en-GB" sz="1200" dirty="0">
                          <a:effectLst/>
                          <a:latin typeface="+mn-lt"/>
                          <a:ea typeface="SimSun"/>
                        </a:rPr>
                        <a:t>Germany </a:t>
                      </a:r>
                      <a:endParaRPr lang="en-US" sz="1200" dirty="0">
                        <a:effectLst/>
                        <a:latin typeface="+mn-lt"/>
                        <a:ea typeface="SimSun"/>
                      </a:endParaRPr>
                    </a:p>
                  </a:txBody>
                  <a:tcPr marL="68580" marR="68580" marT="0" marB="0" anchor="ctr"/>
                </a:tc>
                <a:tc>
                  <a:txBody>
                    <a:bodyPr/>
                    <a:lstStyle/>
                    <a:p>
                      <a:pPr algn="ctr">
                        <a:lnSpc>
                          <a:spcPts val="1100"/>
                        </a:lnSpc>
                        <a:spcBef>
                          <a:spcPts val="200"/>
                        </a:spcBef>
                        <a:spcAft>
                          <a:spcPts val="200"/>
                        </a:spcAft>
                      </a:pPr>
                      <a:r>
                        <a:rPr lang="en-GB" sz="1200">
                          <a:effectLst/>
                          <a:latin typeface="+mn-lt"/>
                          <a:ea typeface="SimSun"/>
                        </a:rPr>
                        <a:t>Grants and loans for the preparation of NAMAs in all countries </a:t>
                      </a:r>
                      <a:endParaRPr lang="en-US" sz="1200">
                        <a:effectLst/>
                        <a:latin typeface="+mn-lt"/>
                        <a:ea typeface="SimSun"/>
                      </a:endParaRPr>
                    </a:p>
                  </a:txBody>
                  <a:tcPr marL="68580" marR="68580" marT="0" marB="0" anchor="ctr"/>
                </a:tc>
              </a:tr>
              <a:tr h="725187">
                <a:tc>
                  <a:txBody>
                    <a:bodyPr/>
                    <a:lstStyle/>
                    <a:p>
                      <a:pPr algn="ctr">
                        <a:lnSpc>
                          <a:spcPts val="1100"/>
                        </a:lnSpc>
                        <a:spcBef>
                          <a:spcPts val="200"/>
                        </a:spcBef>
                        <a:spcAft>
                          <a:spcPts val="200"/>
                        </a:spcAft>
                      </a:pPr>
                      <a:r>
                        <a:rPr lang="en-GB" sz="1200" dirty="0">
                          <a:effectLst/>
                          <a:latin typeface="+mn-lt"/>
                          <a:ea typeface="SimSun"/>
                        </a:rPr>
                        <a:t>NAMA facility </a:t>
                      </a:r>
                      <a:endParaRPr lang="en-US" sz="1200" dirty="0">
                        <a:effectLst/>
                        <a:latin typeface="+mn-lt"/>
                        <a:ea typeface="SimSun"/>
                      </a:endParaRPr>
                    </a:p>
                  </a:txBody>
                  <a:tcPr marL="68580" marR="68580" marT="0" marB="0" anchor="ctr"/>
                </a:tc>
                <a:tc>
                  <a:txBody>
                    <a:bodyPr/>
                    <a:lstStyle/>
                    <a:p>
                      <a:pPr algn="ctr">
                        <a:lnSpc>
                          <a:spcPts val="1100"/>
                        </a:lnSpc>
                        <a:spcBef>
                          <a:spcPts val="200"/>
                        </a:spcBef>
                        <a:spcAft>
                          <a:spcPts val="200"/>
                        </a:spcAft>
                      </a:pPr>
                      <a:r>
                        <a:rPr lang="en-GB" sz="1200" dirty="0" smtClean="0">
                          <a:effectLst/>
                          <a:latin typeface="+mn-lt"/>
                          <a:ea typeface="SimSun"/>
                        </a:rPr>
                        <a:t>Denmark</a:t>
                      </a:r>
                    </a:p>
                    <a:p>
                      <a:pPr algn="ctr">
                        <a:lnSpc>
                          <a:spcPts val="1100"/>
                        </a:lnSpc>
                        <a:spcBef>
                          <a:spcPts val="200"/>
                        </a:spcBef>
                        <a:spcAft>
                          <a:spcPts val="200"/>
                        </a:spcAft>
                      </a:pPr>
                      <a:r>
                        <a:rPr lang="en-GB" sz="1200" dirty="0" smtClean="0">
                          <a:effectLst/>
                          <a:latin typeface="+mn-lt"/>
                          <a:ea typeface="SimSun"/>
                        </a:rPr>
                        <a:t>EU</a:t>
                      </a:r>
                    </a:p>
                    <a:p>
                      <a:pPr algn="ctr">
                        <a:lnSpc>
                          <a:spcPts val="1100"/>
                        </a:lnSpc>
                        <a:spcBef>
                          <a:spcPts val="200"/>
                        </a:spcBef>
                        <a:spcAft>
                          <a:spcPts val="200"/>
                        </a:spcAft>
                      </a:pPr>
                      <a:r>
                        <a:rPr lang="en-GB" sz="1200" dirty="0" smtClean="0">
                          <a:effectLst/>
                          <a:latin typeface="+mn-lt"/>
                          <a:ea typeface="SimSun"/>
                        </a:rPr>
                        <a:t>Germany/United </a:t>
                      </a:r>
                      <a:r>
                        <a:rPr lang="en-GB" sz="1200" dirty="0">
                          <a:effectLst/>
                          <a:latin typeface="+mn-lt"/>
                          <a:ea typeface="SimSun"/>
                        </a:rPr>
                        <a:t>Kingdom of Great Britain and Northern Ireland</a:t>
                      </a:r>
                      <a:endParaRPr lang="en-US" sz="1200" dirty="0">
                        <a:effectLst/>
                        <a:latin typeface="+mn-lt"/>
                        <a:ea typeface="SimSun"/>
                      </a:endParaRPr>
                    </a:p>
                  </a:txBody>
                  <a:tcPr marL="68580" marR="68580" marT="0" marB="0" anchor="ctr"/>
                </a:tc>
                <a:tc>
                  <a:txBody>
                    <a:bodyPr/>
                    <a:lstStyle/>
                    <a:p>
                      <a:pPr algn="ctr">
                        <a:lnSpc>
                          <a:spcPts val="1100"/>
                        </a:lnSpc>
                        <a:spcBef>
                          <a:spcPts val="200"/>
                        </a:spcBef>
                        <a:spcAft>
                          <a:spcPts val="200"/>
                        </a:spcAft>
                      </a:pPr>
                      <a:r>
                        <a:rPr lang="en-GB" sz="1200" dirty="0">
                          <a:effectLst/>
                          <a:latin typeface="+mn-lt"/>
                          <a:ea typeface="SimSun"/>
                        </a:rPr>
                        <a:t>Grants and concessional loans for the implementation of NAMAs in all countries </a:t>
                      </a:r>
                      <a:endParaRPr lang="en-US" sz="1200" dirty="0">
                        <a:effectLst/>
                        <a:latin typeface="+mn-lt"/>
                        <a:ea typeface="SimSun"/>
                      </a:endParaRPr>
                    </a:p>
                  </a:txBody>
                  <a:tcPr marL="68580" marR="68580" marT="0" marB="0" anchor="ctr"/>
                </a:tc>
              </a:tr>
              <a:tr h="481261">
                <a:tc>
                  <a:txBody>
                    <a:bodyPr/>
                    <a:lstStyle/>
                    <a:p>
                      <a:pPr algn="ctr">
                        <a:lnSpc>
                          <a:spcPts val="1100"/>
                        </a:lnSpc>
                        <a:spcBef>
                          <a:spcPts val="200"/>
                        </a:spcBef>
                        <a:spcAft>
                          <a:spcPts val="200"/>
                        </a:spcAft>
                      </a:pPr>
                      <a:r>
                        <a:rPr lang="en-GB" sz="1200" dirty="0">
                          <a:effectLst/>
                          <a:latin typeface="+mn-lt"/>
                          <a:ea typeface="SimSun"/>
                        </a:rPr>
                        <a:t>Global Environment Facility Trust Fund </a:t>
                      </a:r>
                      <a:endParaRPr lang="en-US" sz="1200" dirty="0">
                        <a:effectLst/>
                        <a:latin typeface="+mn-lt"/>
                        <a:ea typeface="SimSun"/>
                      </a:endParaRPr>
                    </a:p>
                  </a:txBody>
                  <a:tcPr marL="68580" marR="68580" marT="0" marB="0" anchor="ctr"/>
                </a:tc>
                <a:tc>
                  <a:txBody>
                    <a:bodyPr/>
                    <a:lstStyle/>
                    <a:p>
                      <a:pPr algn="ctr">
                        <a:lnSpc>
                          <a:spcPts val="1100"/>
                        </a:lnSpc>
                        <a:spcBef>
                          <a:spcPts val="200"/>
                        </a:spcBef>
                        <a:spcAft>
                          <a:spcPts val="200"/>
                        </a:spcAft>
                      </a:pPr>
                      <a:r>
                        <a:rPr lang="en-GB" sz="1200">
                          <a:effectLst/>
                          <a:latin typeface="+mn-lt"/>
                          <a:ea typeface="SimSun"/>
                        </a:rPr>
                        <a:t>International </a:t>
                      </a:r>
                      <a:endParaRPr lang="en-US" sz="1200">
                        <a:effectLst/>
                        <a:latin typeface="+mn-lt"/>
                        <a:ea typeface="SimSun"/>
                      </a:endParaRPr>
                    </a:p>
                  </a:txBody>
                  <a:tcPr marL="68580" marR="68580" marT="0" marB="0" anchor="ctr"/>
                </a:tc>
                <a:tc>
                  <a:txBody>
                    <a:bodyPr/>
                    <a:lstStyle/>
                    <a:p>
                      <a:pPr algn="ctr">
                        <a:lnSpc>
                          <a:spcPts val="1100"/>
                        </a:lnSpc>
                        <a:spcBef>
                          <a:spcPts val="200"/>
                        </a:spcBef>
                        <a:spcAft>
                          <a:spcPts val="200"/>
                        </a:spcAft>
                      </a:pPr>
                      <a:r>
                        <a:rPr lang="en-GB" sz="1200" dirty="0">
                          <a:effectLst/>
                          <a:latin typeface="+mn-lt"/>
                          <a:ea typeface="SimSun"/>
                        </a:rPr>
                        <a:t>Grants for the preparation and implementation of NAMAs in all countries </a:t>
                      </a:r>
                      <a:endParaRPr lang="en-US" sz="1200" dirty="0">
                        <a:effectLst/>
                        <a:latin typeface="+mn-lt"/>
                        <a:ea typeface="SimSun"/>
                      </a:endParaRPr>
                    </a:p>
                  </a:txBody>
                  <a:tcPr marL="68580" marR="68580" marT="0" marB="0" anchor="ctr"/>
                </a:tc>
              </a:tr>
              <a:tr h="543891">
                <a:tc>
                  <a:txBody>
                    <a:bodyPr/>
                    <a:lstStyle/>
                    <a:p>
                      <a:pPr algn="ctr">
                        <a:lnSpc>
                          <a:spcPts val="1100"/>
                        </a:lnSpc>
                        <a:spcBef>
                          <a:spcPts val="200"/>
                        </a:spcBef>
                        <a:spcAft>
                          <a:spcPts val="200"/>
                        </a:spcAft>
                      </a:pPr>
                      <a:r>
                        <a:rPr lang="en-GB" sz="1200" dirty="0">
                          <a:effectLst/>
                          <a:latin typeface="+mn-lt"/>
                          <a:ea typeface="SimSun"/>
                        </a:rPr>
                        <a:t>EU–Africa Infrastructure Trust Fund</a:t>
                      </a:r>
                      <a:endParaRPr lang="en-US" sz="1200" dirty="0">
                        <a:effectLst/>
                        <a:latin typeface="+mn-lt"/>
                        <a:ea typeface="SimSun"/>
                      </a:endParaRPr>
                    </a:p>
                  </a:txBody>
                  <a:tcPr marL="68580" marR="68580" marT="0" marB="0" anchor="ctr"/>
                </a:tc>
                <a:tc>
                  <a:txBody>
                    <a:bodyPr/>
                    <a:lstStyle/>
                    <a:p>
                      <a:pPr algn="ctr">
                        <a:lnSpc>
                          <a:spcPts val="1100"/>
                        </a:lnSpc>
                        <a:spcBef>
                          <a:spcPts val="200"/>
                        </a:spcBef>
                        <a:spcAft>
                          <a:spcPts val="200"/>
                        </a:spcAft>
                      </a:pPr>
                      <a:r>
                        <a:rPr lang="en-GB" sz="1200">
                          <a:effectLst/>
                          <a:latin typeface="+mn-lt"/>
                          <a:ea typeface="SimSun"/>
                        </a:rPr>
                        <a:t>12 EU countries </a:t>
                      </a:r>
                      <a:endParaRPr lang="en-US" sz="1200">
                        <a:effectLst/>
                        <a:latin typeface="+mn-lt"/>
                        <a:ea typeface="SimSun"/>
                      </a:endParaRPr>
                    </a:p>
                  </a:txBody>
                  <a:tcPr marL="68580" marR="68580" marT="0" marB="0" anchor="ctr"/>
                </a:tc>
                <a:tc>
                  <a:txBody>
                    <a:bodyPr/>
                    <a:lstStyle/>
                    <a:p>
                      <a:pPr algn="ctr">
                        <a:lnSpc>
                          <a:spcPts val="1100"/>
                        </a:lnSpc>
                        <a:spcBef>
                          <a:spcPts val="200"/>
                        </a:spcBef>
                        <a:spcAft>
                          <a:spcPts val="200"/>
                        </a:spcAft>
                      </a:pPr>
                      <a:r>
                        <a:rPr lang="en-GB" sz="1200" dirty="0">
                          <a:effectLst/>
                          <a:latin typeface="+mn-lt"/>
                          <a:ea typeface="SimSun"/>
                        </a:rPr>
                        <a:t>Grants, guarantees and equity for the preparation of NAMAs in Eastern European States and in Middle Eastern and North African countries </a:t>
                      </a:r>
                      <a:endParaRPr lang="en-US" sz="1200" dirty="0">
                        <a:effectLst/>
                        <a:latin typeface="+mn-lt"/>
                        <a:ea typeface="SimSun"/>
                      </a:endParaRPr>
                    </a:p>
                  </a:txBody>
                  <a:tcPr marL="68580" marR="68580" marT="0" marB="0" anchor="ctr"/>
                </a:tc>
              </a:tr>
              <a:tr h="543891">
                <a:tc>
                  <a:txBody>
                    <a:bodyPr/>
                    <a:lstStyle/>
                    <a:p>
                      <a:pPr algn="ctr">
                        <a:lnSpc>
                          <a:spcPts val="1100"/>
                        </a:lnSpc>
                        <a:spcBef>
                          <a:spcPts val="200"/>
                        </a:spcBef>
                        <a:spcAft>
                          <a:spcPts val="200"/>
                        </a:spcAft>
                      </a:pPr>
                      <a:r>
                        <a:rPr lang="en-GB" sz="1200" dirty="0">
                          <a:effectLst/>
                          <a:latin typeface="+mn-lt"/>
                          <a:ea typeface="SimSun"/>
                        </a:rPr>
                        <a:t>Neighbourhood Investment Facility </a:t>
                      </a:r>
                      <a:endParaRPr lang="en-US" sz="1200" dirty="0">
                        <a:effectLst/>
                        <a:latin typeface="+mn-lt"/>
                        <a:ea typeface="SimSun"/>
                      </a:endParaRPr>
                    </a:p>
                  </a:txBody>
                  <a:tcPr marL="68580" marR="68580" marT="0" marB="0" anchor="ctr"/>
                </a:tc>
                <a:tc>
                  <a:txBody>
                    <a:bodyPr/>
                    <a:lstStyle/>
                    <a:p>
                      <a:pPr algn="ctr">
                        <a:lnSpc>
                          <a:spcPts val="1100"/>
                        </a:lnSpc>
                        <a:spcBef>
                          <a:spcPts val="200"/>
                        </a:spcBef>
                        <a:spcAft>
                          <a:spcPts val="200"/>
                        </a:spcAft>
                      </a:pPr>
                      <a:r>
                        <a:rPr lang="en-GB" sz="1200">
                          <a:effectLst/>
                          <a:latin typeface="+mn-lt"/>
                          <a:ea typeface="SimSun"/>
                        </a:rPr>
                        <a:t>EU</a:t>
                      </a:r>
                      <a:endParaRPr lang="en-US" sz="1200">
                        <a:effectLst/>
                        <a:latin typeface="+mn-lt"/>
                        <a:ea typeface="SimSun"/>
                      </a:endParaRPr>
                    </a:p>
                  </a:txBody>
                  <a:tcPr marL="68580" marR="68580" marT="0" marB="0" anchor="ctr"/>
                </a:tc>
                <a:tc>
                  <a:txBody>
                    <a:bodyPr/>
                    <a:lstStyle/>
                    <a:p>
                      <a:pPr algn="ctr">
                        <a:lnSpc>
                          <a:spcPts val="1100"/>
                        </a:lnSpc>
                        <a:spcBef>
                          <a:spcPts val="200"/>
                        </a:spcBef>
                        <a:spcAft>
                          <a:spcPts val="200"/>
                        </a:spcAft>
                      </a:pPr>
                      <a:r>
                        <a:rPr lang="en-GB" sz="1200" dirty="0">
                          <a:effectLst/>
                          <a:latin typeface="+mn-lt"/>
                          <a:ea typeface="SimSun"/>
                        </a:rPr>
                        <a:t>Grants, guarantees and equity for the preparation of NAMAs in Eastern European and North African countries </a:t>
                      </a:r>
                      <a:endParaRPr lang="en-US" sz="1200" dirty="0">
                        <a:effectLst/>
                        <a:latin typeface="+mn-lt"/>
                        <a:ea typeface="SimSun"/>
                      </a:endParaRPr>
                    </a:p>
                  </a:txBody>
                  <a:tcPr marL="68580" marR="68580" marT="0" marB="0" anchor="ctr"/>
                </a:tc>
              </a:tr>
              <a:tr h="481261">
                <a:tc>
                  <a:txBody>
                    <a:bodyPr/>
                    <a:lstStyle/>
                    <a:p>
                      <a:pPr algn="ctr">
                        <a:lnSpc>
                          <a:spcPts val="1100"/>
                        </a:lnSpc>
                        <a:spcBef>
                          <a:spcPts val="200"/>
                        </a:spcBef>
                        <a:spcAft>
                          <a:spcPts val="200"/>
                        </a:spcAft>
                      </a:pPr>
                      <a:r>
                        <a:rPr lang="en-GB" sz="1200" dirty="0">
                          <a:effectLst/>
                          <a:latin typeface="+mn-lt"/>
                          <a:ea typeface="SimSun"/>
                        </a:rPr>
                        <a:t>Latin American Investment Facility </a:t>
                      </a:r>
                      <a:endParaRPr lang="en-US" sz="1200" dirty="0">
                        <a:effectLst/>
                        <a:latin typeface="+mn-lt"/>
                        <a:ea typeface="SimSun"/>
                      </a:endParaRPr>
                    </a:p>
                  </a:txBody>
                  <a:tcPr marL="68580" marR="68580" marT="0" marB="0" anchor="ctr"/>
                </a:tc>
                <a:tc>
                  <a:txBody>
                    <a:bodyPr/>
                    <a:lstStyle/>
                    <a:p>
                      <a:pPr algn="ctr">
                        <a:lnSpc>
                          <a:spcPts val="1100"/>
                        </a:lnSpc>
                        <a:spcBef>
                          <a:spcPts val="200"/>
                        </a:spcBef>
                        <a:spcAft>
                          <a:spcPts val="200"/>
                        </a:spcAft>
                      </a:pPr>
                      <a:r>
                        <a:rPr lang="en-GB" sz="1200">
                          <a:effectLst/>
                          <a:latin typeface="+mn-lt"/>
                          <a:ea typeface="SimSun"/>
                        </a:rPr>
                        <a:t>EU </a:t>
                      </a:r>
                      <a:endParaRPr lang="en-US" sz="1200">
                        <a:effectLst/>
                        <a:latin typeface="+mn-lt"/>
                        <a:ea typeface="SimSun"/>
                      </a:endParaRPr>
                    </a:p>
                  </a:txBody>
                  <a:tcPr marL="68580" marR="68580" marT="0" marB="0" anchor="ctr"/>
                </a:tc>
                <a:tc>
                  <a:txBody>
                    <a:bodyPr/>
                    <a:lstStyle/>
                    <a:p>
                      <a:pPr algn="ctr">
                        <a:lnSpc>
                          <a:spcPts val="1100"/>
                        </a:lnSpc>
                        <a:spcBef>
                          <a:spcPts val="200"/>
                        </a:spcBef>
                        <a:spcAft>
                          <a:spcPts val="200"/>
                        </a:spcAft>
                      </a:pPr>
                      <a:r>
                        <a:rPr lang="en-GB" sz="1200" dirty="0">
                          <a:effectLst/>
                          <a:latin typeface="+mn-lt"/>
                          <a:ea typeface="SimSun"/>
                        </a:rPr>
                        <a:t>Grants and loans for the implementation of NAMAs in Latin American and Caribbean countries </a:t>
                      </a:r>
                      <a:endParaRPr lang="en-US" sz="1200" dirty="0">
                        <a:effectLst/>
                        <a:latin typeface="+mn-lt"/>
                        <a:ea typeface="SimSun"/>
                      </a:endParaRPr>
                    </a:p>
                  </a:txBody>
                  <a:tcPr marL="68580" marR="68580" marT="0" marB="0" anchor="ctr"/>
                </a:tc>
              </a:tr>
              <a:tr h="543891">
                <a:tc>
                  <a:txBody>
                    <a:bodyPr/>
                    <a:lstStyle/>
                    <a:p>
                      <a:pPr algn="ctr">
                        <a:lnSpc>
                          <a:spcPts val="1100"/>
                        </a:lnSpc>
                        <a:spcBef>
                          <a:spcPts val="200"/>
                        </a:spcBef>
                        <a:spcAft>
                          <a:spcPts val="200"/>
                        </a:spcAft>
                      </a:pPr>
                      <a:r>
                        <a:rPr lang="en-GB" sz="1200" dirty="0">
                          <a:effectLst/>
                          <a:latin typeface="+mn-lt"/>
                          <a:ea typeface="SimSun"/>
                        </a:rPr>
                        <a:t>Austrian NAMA Initiative </a:t>
                      </a:r>
                      <a:endParaRPr lang="en-US" sz="1200" dirty="0">
                        <a:effectLst/>
                        <a:latin typeface="+mn-lt"/>
                        <a:ea typeface="SimSun"/>
                      </a:endParaRPr>
                    </a:p>
                  </a:txBody>
                  <a:tcPr marL="68580" marR="68580" marT="0" marB="0" anchor="ctr"/>
                </a:tc>
                <a:tc>
                  <a:txBody>
                    <a:bodyPr/>
                    <a:lstStyle/>
                    <a:p>
                      <a:pPr algn="ctr">
                        <a:lnSpc>
                          <a:spcPts val="1100"/>
                        </a:lnSpc>
                        <a:spcBef>
                          <a:spcPts val="200"/>
                        </a:spcBef>
                        <a:spcAft>
                          <a:spcPts val="200"/>
                        </a:spcAft>
                      </a:pPr>
                      <a:r>
                        <a:rPr lang="en-GB" sz="1200">
                          <a:effectLst/>
                          <a:latin typeface="+mn-lt"/>
                          <a:ea typeface="SimSun"/>
                        </a:rPr>
                        <a:t>Austria </a:t>
                      </a:r>
                      <a:endParaRPr lang="en-US" sz="1200">
                        <a:effectLst/>
                        <a:latin typeface="+mn-lt"/>
                        <a:ea typeface="SimSun"/>
                      </a:endParaRPr>
                    </a:p>
                  </a:txBody>
                  <a:tcPr marL="68580" marR="68580" marT="0" marB="0" anchor="ctr"/>
                </a:tc>
                <a:tc>
                  <a:txBody>
                    <a:bodyPr/>
                    <a:lstStyle/>
                    <a:p>
                      <a:pPr algn="ctr">
                        <a:lnSpc>
                          <a:spcPts val="1100"/>
                        </a:lnSpc>
                        <a:spcBef>
                          <a:spcPts val="200"/>
                        </a:spcBef>
                        <a:spcAft>
                          <a:spcPts val="200"/>
                        </a:spcAft>
                      </a:pPr>
                      <a:r>
                        <a:rPr lang="en-GB" sz="1200" dirty="0">
                          <a:effectLst/>
                          <a:latin typeface="+mn-lt"/>
                          <a:ea typeface="SimSun"/>
                        </a:rPr>
                        <a:t>Grants and carbon finance for the preparation of NAMAs in African States, and least developed countries and  small island developing States</a:t>
                      </a:r>
                      <a:endParaRPr lang="en-US" sz="1200" dirty="0">
                        <a:effectLst/>
                        <a:latin typeface="+mn-lt"/>
                        <a:ea typeface="SimSun"/>
                      </a:endParaRPr>
                    </a:p>
                  </a:txBody>
                  <a:tcPr marL="68580" marR="68580" marT="0" marB="0" anchor="ctr"/>
                </a:tc>
              </a:tr>
            </a:tbl>
          </a:graphicData>
        </a:graphic>
      </p:graphicFrame>
    </p:spTree>
    <p:extLst>
      <p:ext uri="{BB962C8B-B14F-4D97-AF65-F5344CB8AC3E}">
        <p14:creationId xmlns:p14="http://schemas.microsoft.com/office/powerpoint/2010/main" val="34042417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789555"/>
              </p:ext>
            </p:extLst>
          </p:nvPr>
        </p:nvGraphicFramePr>
        <p:xfrm>
          <a:off x="611560" y="332656"/>
          <a:ext cx="8041456" cy="5896318"/>
        </p:xfrm>
        <a:graphic>
          <a:graphicData uri="http://schemas.openxmlformats.org/drawingml/2006/table">
            <a:tbl>
              <a:tblPr firstRow="1" bandRow="1">
                <a:tableStyleId>{5C22544A-7EE6-4342-B048-85BDC9FD1C3A}</a:tableStyleId>
              </a:tblPr>
              <a:tblGrid>
                <a:gridCol w="2680486"/>
                <a:gridCol w="1269888"/>
                <a:gridCol w="4091082"/>
              </a:tblGrid>
              <a:tr h="509387">
                <a:tc>
                  <a:txBody>
                    <a:bodyPr/>
                    <a:lstStyle/>
                    <a:p>
                      <a:r>
                        <a:rPr lang="en-US" dirty="0" smtClean="0"/>
                        <a:t>Source of support </a:t>
                      </a:r>
                      <a:endParaRPr lang="en-US" dirty="0"/>
                    </a:p>
                  </a:txBody>
                  <a:tcPr/>
                </a:tc>
                <a:tc>
                  <a:txBody>
                    <a:bodyPr/>
                    <a:lstStyle/>
                    <a:p>
                      <a:r>
                        <a:rPr lang="en-US" dirty="0" smtClean="0"/>
                        <a:t>Origin</a:t>
                      </a:r>
                      <a:endParaRPr lang="en-US" dirty="0"/>
                    </a:p>
                  </a:txBody>
                  <a:tcPr/>
                </a:tc>
                <a:tc>
                  <a:txBody>
                    <a:bodyPr/>
                    <a:lstStyle/>
                    <a:p>
                      <a:r>
                        <a:rPr lang="en-US" dirty="0" smtClean="0"/>
                        <a:t>Support available </a:t>
                      </a:r>
                      <a:endParaRPr lang="en-US" dirty="0"/>
                    </a:p>
                  </a:txBody>
                  <a:tcPr/>
                </a:tc>
              </a:tr>
              <a:tr h="575676">
                <a:tc>
                  <a:txBody>
                    <a:bodyPr/>
                    <a:lstStyle/>
                    <a:p>
                      <a:pPr algn="ctr">
                        <a:lnSpc>
                          <a:spcPts val="1100"/>
                        </a:lnSpc>
                        <a:spcBef>
                          <a:spcPts val="200"/>
                        </a:spcBef>
                        <a:spcAft>
                          <a:spcPts val="200"/>
                        </a:spcAft>
                      </a:pPr>
                      <a:r>
                        <a:rPr lang="en-GB" sz="1200" dirty="0">
                          <a:effectLst/>
                          <a:latin typeface="+mn-lt"/>
                          <a:ea typeface="SimSun"/>
                        </a:rPr>
                        <a:t>Support for activities related to the sustainable management of forest </a:t>
                      </a:r>
                      <a:endParaRPr lang="en-US" sz="1200" dirty="0">
                        <a:effectLst/>
                        <a:latin typeface="+mn-lt"/>
                        <a:ea typeface="SimSun"/>
                      </a:endParaRPr>
                    </a:p>
                  </a:txBody>
                  <a:tcPr marL="68580" marR="68580" marT="0" marB="0" anchor="ctr"/>
                </a:tc>
                <a:tc>
                  <a:txBody>
                    <a:bodyPr/>
                    <a:lstStyle/>
                    <a:p>
                      <a:pPr algn="ctr">
                        <a:lnSpc>
                          <a:spcPts val="1100"/>
                        </a:lnSpc>
                        <a:spcBef>
                          <a:spcPts val="200"/>
                        </a:spcBef>
                        <a:spcAft>
                          <a:spcPts val="200"/>
                        </a:spcAft>
                      </a:pPr>
                      <a:r>
                        <a:rPr lang="en-GB" sz="1200" dirty="0">
                          <a:effectLst/>
                          <a:latin typeface="+mn-lt"/>
                          <a:ea typeface="SimSun"/>
                        </a:rPr>
                        <a:t>Austria </a:t>
                      </a:r>
                      <a:endParaRPr lang="en-US" sz="1200" dirty="0">
                        <a:effectLst/>
                        <a:latin typeface="+mn-lt"/>
                        <a:ea typeface="SimSun"/>
                      </a:endParaRPr>
                    </a:p>
                  </a:txBody>
                  <a:tcPr marL="68580" marR="68580" marT="0" marB="0" anchor="ctr"/>
                </a:tc>
                <a:tc>
                  <a:txBody>
                    <a:bodyPr/>
                    <a:lstStyle/>
                    <a:p>
                      <a:pPr algn="ctr">
                        <a:lnSpc>
                          <a:spcPts val="1100"/>
                        </a:lnSpc>
                        <a:spcBef>
                          <a:spcPts val="200"/>
                        </a:spcBef>
                        <a:spcAft>
                          <a:spcPts val="200"/>
                        </a:spcAft>
                      </a:pPr>
                      <a:r>
                        <a:rPr lang="en-GB" sz="1200" dirty="0">
                          <a:effectLst/>
                          <a:latin typeface="+mn-lt"/>
                          <a:ea typeface="SimSun"/>
                        </a:rPr>
                        <a:t>Grant for the implementation of NAMAs in the Caucasus region </a:t>
                      </a:r>
                      <a:endParaRPr lang="en-US" sz="1200" dirty="0">
                        <a:effectLst/>
                        <a:latin typeface="+mn-lt"/>
                        <a:ea typeface="SimSun"/>
                      </a:endParaRPr>
                    </a:p>
                  </a:txBody>
                  <a:tcPr marL="68580" marR="68580" marT="0" marB="0" anchor="ctr"/>
                </a:tc>
              </a:tr>
              <a:tr h="575676">
                <a:tc>
                  <a:txBody>
                    <a:bodyPr/>
                    <a:lstStyle/>
                    <a:p>
                      <a:pPr algn="ctr">
                        <a:lnSpc>
                          <a:spcPts val="1100"/>
                        </a:lnSpc>
                        <a:spcBef>
                          <a:spcPts val="200"/>
                        </a:spcBef>
                        <a:spcAft>
                          <a:spcPts val="200"/>
                        </a:spcAft>
                      </a:pPr>
                      <a:r>
                        <a:rPr lang="en-GB" sz="1200" dirty="0">
                          <a:effectLst/>
                          <a:latin typeface="+mn-lt"/>
                          <a:ea typeface="SimSun"/>
                        </a:rPr>
                        <a:t>ODA for climate change measures</a:t>
                      </a:r>
                      <a:endParaRPr lang="en-US" sz="1200" dirty="0">
                        <a:effectLst/>
                        <a:latin typeface="+mn-lt"/>
                        <a:ea typeface="SimSun"/>
                      </a:endParaRPr>
                    </a:p>
                  </a:txBody>
                  <a:tcPr marL="68580" marR="68580" marT="0" marB="0" anchor="ctr"/>
                </a:tc>
                <a:tc>
                  <a:txBody>
                    <a:bodyPr/>
                    <a:lstStyle/>
                    <a:p>
                      <a:pPr algn="ctr">
                        <a:lnSpc>
                          <a:spcPts val="1100"/>
                        </a:lnSpc>
                        <a:spcBef>
                          <a:spcPts val="200"/>
                        </a:spcBef>
                        <a:spcAft>
                          <a:spcPts val="200"/>
                        </a:spcAft>
                      </a:pPr>
                      <a:r>
                        <a:rPr lang="en-GB" sz="1200" dirty="0">
                          <a:effectLst/>
                          <a:latin typeface="+mn-lt"/>
                          <a:ea typeface="SimSun"/>
                        </a:rPr>
                        <a:t>Japan </a:t>
                      </a:r>
                      <a:endParaRPr lang="en-US" sz="1200" dirty="0">
                        <a:effectLst/>
                        <a:latin typeface="+mn-lt"/>
                        <a:ea typeface="SimSun"/>
                      </a:endParaRPr>
                    </a:p>
                  </a:txBody>
                  <a:tcPr marL="68580" marR="68580" marT="0" marB="0" anchor="ctr"/>
                </a:tc>
                <a:tc>
                  <a:txBody>
                    <a:bodyPr/>
                    <a:lstStyle/>
                    <a:p>
                      <a:pPr algn="ctr">
                        <a:lnSpc>
                          <a:spcPts val="1100"/>
                        </a:lnSpc>
                        <a:spcBef>
                          <a:spcPts val="200"/>
                        </a:spcBef>
                        <a:spcAft>
                          <a:spcPts val="200"/>
                        </a:spcAft>
                      </a:pPr>
                      <a:r>
                        <a:rPr lang="en-GB" sz="1200" dirty="0">
                          <a:effectLst/>
                          <a:latin typeface="+mn-lt"/>
                          <a:ea typeface="SimSun"/>
                        </a:rPr>
                        <a:t>Grants, concessional loans and technical assistance for the preparation of NAMAs in all countries </a:t>
                      </a:r>
                      <a:endParaRPr lang="en-US" sz="1200" dirty="0">
                        <a:effectLst/>
                        <a:latin typeface="+mn-lt"/>
                        <a:ea typeface="SimSun"/>
                      </a:endParaRPr>
                    </a:p>
                  </a:txBody>
                  <a:tcPr marL="68580" marR="68580" marT="0" marB="0" anchor="ctr"/>
                </a:tc>
              </a:tr>
              <a:tr h="1151352">
                <a:tc>
                  <a:txBody>
                    <a:bodyPr/>
                    <a:lstStyle/>
                    <a:p>
                      <a:pPr algn="ctr">
                        <a:lnSpc>
                          <a:spcPts val="1100"/>
                        </a:lnSpc>
                        <a:spcBef>
                          <a:spcPts val="200"/>
                        </a:spcBef>
                        <a:spcAft>
                          <a:spcPts val="200"/>
                        </a:spcAft>
                      </a:pPr>
                      <a:r>
                        <a:rPr lang="en-GB" sz="1200" dirty="0">
                          <a:effectLst/>
                          <a:latin typeface="+mn-lt"/>
                          <a:ea typeface="SimSun"/>
                        </a:rPr>
                        <a:t>Inter-American Development Bank (IDB) support for the design, development and implementation of NAMAs in the Latin American and Caribbean region</a:t>
                      </a:r>
                      <a:endParaRPr lang="en-US" sz="1200" dirty="0">
                        <a:effectLst/>
                        <a:latin typeface="+mn-lt"/>
                        <a:ea typeface="SimSun"/>
                      </a:endParaRPr>
                    </a:p>
                  </a:txBody>
                  <a:tcPr marL="68580" marR="68580" marT="0" marB="0" anchor="ctr"/>
                </a:tc>
                <a:tc>
                  <a:txBody>
                    <a:bodyPr/>
                    <a:lstStyle/>
                    <a:p>
                      <a:pPr algn="ctr">
                        <a:lnSpc>
                          <a:spcPts val="1100"/>
                        </a:lnSpc>
                        <a:spcBef>
                          <a:spcPts val="200"/>
                        </a:spcBef>
                        <a:spcAft>
                          <a:spcPts val="200"/>
                        </a:spcAft>
                      </a:pPr>
                      <a:r>
                        <a:rPr lang="en-GB" sz="1200" dirty="0">
                          <a:effectLst/>
                          <a:latin typeface="+mn-lt"/>
                          <a:ea typeface="SimSun"/>
                        </a:rPr>
                        <a:t>Regional </a:t>
                      </a:r>
                      <a:endParaRPr lang="en-US" sz="1200" dirty="0">
                        <a:effectLst/>
                        <a:latin typeface="+mn-lt"/>
                        <a:ea typeface="SimSun"/>
                      </a:endParaRPr>
                    </a:p>
                  </a:txBody>
                  <a:tcPr marL="68580" marR="68580" marT="0" marB="0" anchor="ctr"/>
                </a:tc>
                <a:tc>
                  <a:txBody>
                    <a:bodyPr/>
                    <a:lstStyle/>
                    <a:p>
                      <a:pPr algn="ctr">
                        <a:lnSpc>
                          <a:spcPts val="1100"/>
                        </a:lnSpc>
                        <a:spcBef>
                          <a:spcPts val="200"/>
                        </a:spcBef>
                        <a:spcAft>
                          <a:spcPts val="200"/>
                        </a:spcAft>
                      </a:pPr>
                      <a:r>
                        <a:rPr lang="en-GB" sz="1200" dirty="0">
                          <a:effectLst/>
                          <a:latin typeface="+mn-lt"/>
                          <a:ea typeface="SimSun"/>
                        </a:rPr>
                        <a:t>Grants, loans and guarantees for the preparation of NAMAs in Latin American and Caribbean countries and  small island developing States</a:t>
                      </a:r>
                      <a:endParaRPr lang="en-US" sz="1200" dirty="0">
                        <a:effectLst/>
                        <a:latin typeface="+mn-lt"/>
                        <a:ea typeface="SimSun"/>
                      </a:endParaRPr>
                    </a:p>
                  </a:txBody>
                  <a:tcPr marL="68580" marR="68580" marT="0" marB="0" anchor="ctr"/>
                </a:tc>
              </a:tr>
              <a:tr h="509387">
                <a:tc>
                  <a:txBody>
                    <a:bodyPr/>
                    <a:lstStyle/>
                    <a:p>
                      <a:pPr algn="ctr">
                        <a:lnSpc>
                          <a:spcPts val="1100"/>
                        </a:lnSpc>
                        <a:spcBef>
                          <a:spcPts val="200"/>
                        </a:spcBef>
                        <a:spcAft>
                          <a:spcPts val="200"/>
                        </a:spcAft>
                      </a:pPr>
                      <a:r>
                        <a:rPr lang="en-GB" sz="1200" dirty="0">
                          <a:effectLst/>
                          <a:latin typeface="+mn-lt"/>
                          <a:ea typeface="SimSun"/>
                        </a:rPr>
                        <a:t>Spanish NAMA Platform</a:t>
                      </a:r>
                      <a:endParaRPr lang="en-US" sz="1200" dirty="0">
                        <a:effectLst/>
                        <a:latin typeface="+mn-lt"/>
                        <a:ea typeface="SimSun"/>
                      </a:endParaRPr>
                    </a:p>
                  </a:txBody>
                  <a:tcPr marL="68580" marR="68580" marT="0" marB="0" anchor="ctr"/>
                </a:tc>
                <a:tc>
                  <a:txBody>
                    <a:bodyPr/>
                    <a:lstStyle/>
                    <a:p>
                      <a:pPr algn="ctr">
                        <a:lnSpc>
                          <a:spcPts val="1100"/>
                        </a:lnSpc>
                        <a:spcBef>
                          <a:spcPts val="200"/>
                        </a:spcBef>
                        <a:spcAft>
                          <a:spcPts val="200"/>
                        </a:spcAft>
                      </a:pPr>
                      <a:r>
                        <a:rPr lang="en-GB" sz="1200">
                          <a:effectLst/>
                          <a:latin typeface="+mn-lt"/>
                          <a:ea typeface="SimSun"/>
                        </a:rPr>
                        <a:t>Spain</a:t>
                      </a:r>
                      <a:endParaRPr lang="en-US" sz="1200">
                        <a:effectLst/>
                        <a:latin typeface="+mn-lt"/>
                        <a:ea typeface="SimSun"/>
                      </a:endParaRPr>
                    </a:p>
                  </a:txBody>
                  <a:tcPr marL="68580" marR="68580" marT="0" marB="0" anchor="ctr"/>
                </a:tc>
                <a:tc>
                  <a:txBody>
                    <a:bodyPr/>
                    <a:lstStyle/>
                    <a:p>
                      <a:pPr algn="ctr">
                        <a:lnSpc>
                          <a:spcPts val="1100"/>
                        </a:lnSpc>
                        <a:spcBef>
                          <a:spcPts val="200"/>
                        </a:spcBef>
                        <a:spcAft>
                          <a:spcPts val="200"/>
                        </a:spcAft>
                      </a:pPr>
                      <a:r>
                        <a:rPr lang="en-GB" sz="1200" dirty="0">
                          <a:effectLst/>
                          <a:latin typeface="+mn-lt"/>
                          <a:ea typeface="SimSun"/>
                        </a:rPr>
                        <a:t>Loans, guarantees, equity and carbon finance for the preparation of NAMAs in all countries</a:t>
                      </a:r>
                      <a:endParaRPr lang="en-US" sz="1200" dirty="0">
                        <a:effectLst/>
                        <a:latin typeface="+mn-lt"/>
                        <a:ea typeface="SimSun"/>
                      </a:endParaRPr>
                    </a:p>
                  </a:txBody>
                  <a:tcPr marL="68580" marR="68580" marT="0" marB="0" anchor="ctr"/>
                </a:tc>
              </a:tr>
              <a:tr h="575676">
                <a:tc>
                  <a:txBody>
                    <a:bodyPr/>
                    <a:lstStyle/>
                    <a:p>
                      <a:pPr algn="ctr">
                        <a:lnSpc>
                          <a:spcPts val="1100"/>
                        </a:lnSpc>
                        <a:spcBef>
                          <a:spcPts val="200"/>
                        </a:spcBef>
                        <a:spcAft>
                          <a:spcPts val="200"/>
                        </a:spcAft>
                      </a:pPr>
                      <a:r>
                        <a:rPr lang="en-GB" sz="1200" dirty="0">
                          <a:effectLst/>
                          <a:latin typeface="+mn-lt"/>
                          <a:ea typeface="SimSun"/>
                        </a:rPr>
                        <a:t>FAOSTAT Emissions Database</a:t>
                      </a:r>
                      <a:endParaRPr lang="en-US" sz="1200" dirty="0">
                        <a:effectLst/>
                        <a:latin typeface="+mn-lt"/>
                        <a:ea typeface="SimSun"/>
                      </a:endParaRPr>
                    </a:p>
                  </a:txBody>
                  <a:tcPr marL="68580" marR="68580" marT="0" marB="0" anchor="ctr"/>
                </a:tc>
                <a:tc>
                  <a:txBody>
                    <a:bodyPr/>
                    <a:lstStyle/>
                    <a:p>
                      <a:pPr algn="ctr">
                        <a:lnSpc>
                          <a:spcPts val="1100"/>
                        </a:lnSpc>
                        <a:spcBef>
                          <a:spcPts val="200"/>
                        </a:spcBef>
                        <a:spcAft>
                          <a:spcPts val="200"/>
                        </a:spcAft>
                      </a:pPr>
                      <a:r>
                        <a:rPr lang="en-GB" sz="1200">
                          <a:effectLst/>
                          <a:latin typeface="+mn-lt"/>
                          <a:ea typeface="SimSun"/>
                        </a:rPr>
                        <a:t>FAO</a:t>
                      </a:r>
                      <a:endParaRPr lang="en-US" sz="1200">
                        <a:effectLst/>
                        <a:latin typeface="+mn-lt"/>
                        <a:ea typeface="SimSun"/>
                      </a:endParaRPr>
                    </a:p>
                  </a:txBody>
                  <a:tcPr marL="68580" marR="68580" marT="0" marB="0" anchor="ctr"/>
                </a:tc>
                <a:tc>
                  <a:txBody>
                    <a:bodyPr/>
                    <a:lstStyle/>
                    <a:p>
                      <a:pPr algn="ctr">
                        <a:lnSpc>
                          <a:spcPts val="1100"/>
                        </a:lnSpc>
                        <a:spcBef>
                          <a:spcPts val="200"/>
                        </a:spcBef>
                        <a:spcAft>
                          <a:spcPts val="200"/>
                        </a:spcAft>
                      </a:pPr>
                      <a:r>
                        <a:rPr lang="en-GB" sz="1200" dirty="0">
                          <a:effectLst/>
                          <a:latin typeface="+mn-lt"/>
                          <a:ea typeface="SimSun"/>
                        </a:rPr>
                        <a:t>Capacity building and technical support for the preparation of NAMAs in all countries in the sectors of agriculture and forestry</a:t>
                      </a:r>
                      <a:endParaRPr lang="en-US" sz="1200" dirty="0">
                        <a:effectLst/>
                        <a:latin typeface="+mn-lt"/>
                        <a:ea typeface="SimSun"/>
                      </a:endParaRPr>
                    </a:p>
                  </a:txBody>
                  <a:tcPr marL="68580" marR="68580" marT="0" marB="0" anchor="ctr"/>
                </a:tc>
              </a:tr>
              <a:tr h="575676">
                <a:tc>
                  <a:txBody>
                    <a:bodyPr/>
                    <a:lstStyle/>
                    <a:p>
                      <a:pPr algn="ctr">
                        <a:lnSpc>
                          <a:spcPts val="1100"/>
                        </a:lnSpc>
                        <a:spcBef>
                          <a:spcPts val="200"/>
                        </a:spcBef>
                        <a:spcAft>
                          <a:spcPts val="200"/>
                        </a:spcAft>
                      </a:pPr>
                      <a:r>
                        <a:rPr lang="en-GB" sz="1200" dirty="0">
                          <a:effectLst/>
                          <a:latin typeface="+mn-lt"/>
                          <a:ea typeface="SimSun"/>
                        </a:rPr>
                        <a:t>NEFCO Carbon Finance and Funds</a:t>
                      </a:r>
                      <a:endParaRPr lang="en-US" sz="1200" dirty="0">
                        <a:effectLst/>
                        <a:latin typeface="+mn-lt"/>
                        <a:ea typeface="SimSun"/>
                      </a:endParaRPr>
                    </a:p>
                  </a:txBody>
                  <a:tcPr marL="68580" marR="68580" marT="0" marB="0" anchor="ctr"/>
                </a:tc>
                <a:tc>
                  <a:txBody>
                    <a:bodyPr/>
                    <a:lstStyle/>
                    <a:p>
                      <a:pPr algn="ctr">
                        <a:lnSpc>
                          <a:spcPts val="1100"/>
                        </a:lnSpc>
                        <a:spcBef>
                          <a:spcPts val="200"/>
                        </a:spcBef>
                        <a:spcAft>
                          <a:spcPts val="200"/>
                        </a:spcAft>
                      </a:pPr>
                      <a:r>
                        <a:rPr lang="en-GB" sz="1200">
                          <a:effectLst/>
                          <a:latin typeface="+mn-lt"/>
                          <a:ea typeface="SimSun"/>
                        </a:rPr>
                        <a:t>NEFCO</a:t>
                      </a:r>
                      <a:endParaRPr lang="en-US" sz="1200">
                        <a:effectLst/>
                        <a:latin typeface="+mn-lt"/>
                        <a:ea typeface="SimSun"/>
                      </a:endParaRPr>
                    </a:p>
                  </a:txBody>
                  <a:tcPr marL="68580" marR="68580" marT="0" marB="0" anchor="ctr"/>
                </a:tc>
                <a:tc>
                  <a:txBody>
                    <a:bodyPr/>
                    <a:lstStyle/>
                    <a:p>
                      <a:pPr algn="ctr">
                        <a:lnSpc>
                          <a:spcPts val="1100"/>
                        </a:lnSpc>
                        <a:spcBef>
                          <a:spcPts val="200"/>
                        </a:spcBef>
                        <a:spcAft>
                          <a:spcPts val="200"/>
                        </a:spcAft>
                      </a:pPr>
                      <a:r>
                        <a:rPr lang="en-GB" sz="1200" dirty="0">
                          <a:effectLst/>
                          <a:latin typeface="+mn-lt"/>
                          <a:ea typeface="SimSun"/>
                        </a:rPr>
                        <a:t>Grants and carbon finance for the preparation of NAMAs in Asia and the Pacific, Latin American and the Caribbean countries</a:t>
                      </a:r>
                      <a:endParaRPr lang="en-US" sz="1200" dirty="0">
                        <a:effectLst/>
                        <a:latin typeface="+mn-lt"/>
                        <a:ea typeface="SimSun"/>
                      </a:endParaRPr>
                    </a:p>
                  </a:txBody>
                  <a:tcPr marL="68580" marR="68580" marT="0" marB="0" anchor="ctr"/>
                </a:tc>
              </a:tr>
              <a:tr h="711744">
                <a:tc>
                  <a:txBody>
                    <a:bodyPr/>
                    <a:lstStyle/>
                    <a:p>
                      <a:pPr algn="ctr"/>
                      <a:r>
                        <a:rPr lang="en-US" sz="1200" dirty="0" smtClean="0">
                          <a:latin typeface="+mn-lt"/>
                        </a:rPr>
                        <a:t>UNDP</a:t>
                      </a:r>
                      <a:r>
                        <a:rPr lang="en-US" sz="1200" baseline="0" dirty="0" smtClean="0">
                          <a:latin typeface="+mn-lt"/>
                        </a:rPr>
                        <a:t> MDG Carbon </a:t>
                      </a:r>
                      <a:endParaRPr lang="en-US" sz="1200" dirty="0">
                        <a:latin typeface="+mn-lt"/>
                      </a:endParaRPr>
                    </a:p>
                  </a:txBody>
                  <a:tcPr anchor="ctr"/>
                </a:tc>
                <a:tc>
                  <a:txBody>
                    <a:bodyPr/>
                    <a:lstStyle/>
                    <a:p>
                      <a:pPr algn="ctr"/>
                      <a:r>
                        <a:rPr lang="en-US" sz="1200" dirty="0" smtClean="0">
                          <a:latin typeface="+mn-lt"/>
                        </a:rPr>
                        <a:t>Australia </a:t>
                      </a:r>
                      <a:endParaRPr lang="en-US" sz="1200" dirty="0">
                        <a:latin typeface="+mn-lt"/>
                      </a:endParaRPr>
                    </a:p>
                  </a:txBody>
                  <a:tcPr anchor="ctr"/>
                </a:tc>
                <a:tc>
                  <a:txBody>
                    <a:bodyPr/>
                    <a:lstStyle/>
                    <a:p>
                      <a:pPr algn="ctr"/>
                      <a:r>
                        <a:rPr lang="en-US" sz="1200" dirty="0" smtClean="0">
                          <a:latin typeface="+mn-lt"/>
                        </a:rPr>
                        <a:t>Grant</a:t>
                      </a:r>
                      <a:r>
                        <a:rPr lang="en-US" sz="1200" baseline="0" dirty="0" smtClean="0">
                          <a:latin typeface="+mn-lt"/>
                        </a:rPr>
                        <a:t> for preparation of NAMAs in Africa, Asia Pacific, LDCs and SIDS</a:t>
                      </a:r>
                      <a:endParaRPr lang="en-US" sz="1200" dirty="0">
                        <a:latin typeface="+mn-lt"/>
                      </a:endParaRPr>
                    </a:p>
                  </a:txBody>
                  <a:tcPr anchor="ctr"/>
                </a:tc>
              </a:tr>
              <a:tr h="711744">
                <a:tc>
                  <a:txBody>
                    <a:bodyPr/>
                    <a:lstStyle/>
                    <a:p>
                      <a:pPr marL="0" algn="ctr" defTabSz="914400" rtl="0" eaLnBrk="1" latinLnBrk="0" hangingPunct="1">
                        <a:lnSpc>
                          <a:spcPts val="1100"/>
                        </a:lnSpc>
                        <a:spcBef>
                          <a:spcPts val="200"/>
                        </a:spcBef>
                        <a:spcAft>
                          <a:spcPts val="200"/>
                        </a:spcAft>
                      </a:pPr>
                      <a:r>
                        <a:rPr lang="en-GB" sz="1200" kern="1200" dirty="0">
                          <a:solidFill>
                            <a:schemeClr val="dk1"/>
                          </a:solidFill>
                          <a:latin typeface="+mn-lt"/>
                          <a:ea typeface="+mn-ea"/>
                          <a:cs typeface="+mn-cs"/>
                        </a:rPr>
                        <a:t>FAO Learning tool on Nationally Appropriate Mitigation Actions in the agriculture, forestry and other land use (AFOLU) sector</a:t>
                      </a:r>
                      <a:endParaRPr lang="en-US" sz="1200" kern="1200" dirty="0">
                        <a:solidFill>
                          <a:schemeClr val="dk1"/>
                        </a:solidFill>
                        <a:latin typeface="+mn-lt"/>
                        <a:ea typeface="+mn-ea"/>
                        <a:cs typeface="+mn-cs"/>
                      </a:endParaRPr>
                    </a:p>
                  </a:txBody>
                  <a:tcPr marL="68580" marR="68580" marT="0" marB="0"/>
                </a:tc>
                <a:tc>
                  <a:txBody>
                    <a:bodyPr/>
                    <a:lstStyle/>
                    <a:p>
                      <a:pPr marL="0" algn="ctr" defTabSz="914400" rtl="0" eaLnBrk="1" latinLnBrk="0" hangingPunct="1">
                        <a:lnSpc>
                          <a:spcPts val="1100"/>
                        </a:lnSpc>
                        <a:spcBef>
                          <a:spcPts val="200"/>
                        </a:spcBef>
                        <a:spcAft>
                          <a:spcPts val="200"/>
                        </a:spcAft>
                      </a:pPr>
                      <a:r>
                        <a:rPr lang="en-GB" sz="1200" kern="1200" dirty="0">
                          <a:solidFill>
                            <a:schemeClr val="dk1"/>
                          </a:solidFill>
                          <a:latin typeface="+mn-lt"/>
                          <a:ea typeface="+mn-ea"/>
                          <a:cs typeface="+mn-cs"/>
                        </a:rPr>
                        <a:t>Food and Agriculture Organizations of the United Nations </a:t>
                      </a:r>
                      <a:endParaRPr lang="en-US" sz="1200" kern="1200" dirty="0">
                        <a:solidFill>
                          <a:schemeClr val="dk1"/>
                        </a:solidFill>
                        <a:latin typeface="+mn-lt"/>
                        <a:ea typeface="+mn-ea"/>
                        <a:cs typeface="+mn-cs"/>
                      </a:endParaRPr>
                    </a:p>
                  </a:txBody>
                  <a:tcPr marL="68580" marR="68580" marT="0" marB="0"/>
                </a:tc>
                <a:tc>
                  <a:txBody>
                    <a:bodyPr/>
                    <a:lstStyle/>
                    <a:p>
                      <a:pPr marL="0" algn="ctr" defTabSz="914400" rtl="0" eaLnBrk="1" latinLnBrk="0" hangingPunct="1">
                        <a:lnSpc>
                          <a:spcPts val="1100"/>
                        </a:lnSpc>
                        <a:spcBef>
                          <a:spcPts val="200"/>
                        </a:spcBef>
                        <a:spcAft>
                          <a:spcPts val="200"/>
                        </a:spcAft>
                      </a:pPr>
                      <a:r>
                        <a:rPr lang="en-GB" sz="1200" kern="1200" dirty="0">
                          <a:solidFill>
                            <a:schemeClr val="dk1"/>
                          </a:solidFill>
                          <a:latin typeface="+mn-lt"/>
                          <a:ea typeface="+mn-ea"/>
                          <a:cs typeface="+mn-cs"/>
                        </a:rPr>
                        <a:t>Capacity building support for the preparation of NAMAs in all countries in the agriculture and forestry sectors</a:t>
                      </a:r>
                      <a:endParaRPr lang="en-US" sz="1200" kern="1200" dirty="0">
                        <a:solidFill>
                          <a:schemeClr val="dk1"/>
                        </a:solidFill>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val="18649275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smtClean="0"/>
              <a:t>Entries on matching of NAMAs with support </a:t>
            </a:r>
            <a:endParaRPr lang="en-US" sz="2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2405197"/>
              </p:ext>
            </p:extLst>
          </p:nvPr>
        </p:nvGraphicFramePr>
        <p:xfrm>
          <a:off x="179513" y="764704"/>
          <a:ext cx="8856983" cy="5546629"/>
        </p:xfrm>
        <a:graphic>
          <a:graphicData uri="http://schemas.openxmlformats.org/drawingml/2006/table">
            <a:tbl>
              <a:tblPr firstRow="1" bandRow="1">
                <a:tableStyleId>{5C22544A-7EE6-4342-B048-85BDC9FD1C3A}</a:tableStyleId>
              </a:tblPr>
              <a:tblGrid>
                <a:gridCol w="1476164"/>
                <a:gridCol w="2064211"/>
                <a:gridCol w="2148256"/>
                <a:gridCol w="1152128"/>
                <a:gridCol w="914881"/>
                <a:gridCol w="1101343"/>
              </a:tblGrid>
              <a:tr h="394111">
                <a:tc>
                  <a:txBody>
                    <a:bodyPr/>
                    <a:lstStyle/>
                    <a:p>
                      <a:pPr algn="ctr">
                        <a:lnSpc>
                          <a:spcPts val="1100"/>
                        </a:lnSpc>
                        <a:spcBef>
                          <a:spcPts val="200"/>
                        </a:spcBef>
                        <a:spcAft>
                          <a:spcPts val="200"/>
                        </a:spcAft>
                      </a:pPr>
                      <a:r>
                        <a:rPr lang="en-GB" sz="1200" i="1" dirty="0">
                          <a:effectLst/>
                          <a:latin typeface="+mn-lt"/>
                          <a:ea typeface="SimSun"/>
                        </a:rPr>
                        <a:t>Origin</a:t>
                      </a:r>
                      <a:endParaRPr lang="en-US" sz="1200" dirty="0">
                        <a:effectLst/>
                        <a:latin typeface="+mn-lt"/>
                        <a:ea typeface="SimSun"/>
                      </a:endParaRPr>
                    </a:p>
                  </a:txBody>
                  <a:tcPr marL="68580" marR="68580" marT="0" marB="0" anchor="ctr"/>
                </a:tc>
                <a:tc>
                  <a:txBody>
                    <a:bodyPr/>
                    <a:lstStyle/>
                    <a:p>
                      <a:pPr algn="ctr">
                        <a:lnSpc>
                          <a:spcPts val="1100"/>
                        </a:lnSpc>
                        <a:spcBef>
                          <a:spcPts val="200"/>
                        </a:spcBef>
                        <a:spcAft>
                          <a:spcPts val="200"/>
                        </a:spcAft>
                      </a:pPr>
                      <a:r>
                        <a:rPr lang="en-GB" sz="1200" i="1">
                          <a:effectLst/>
                          <a:latin typeface="+mn-lt"/>
                          <a:ea typeface="SimSun"/>
                        </a:rPr>
                        <a:t>Support sources </a:t>
                      </a:r>
                      <a:endParaRPr lang="en-US" sz="1200">
                        <a:effectLst/>
                        <a:latin typeface="+mn-lt"/>
                        <a:ea typeface="SimSun"/>
                      </a:endParaRPr>
                    </a:p>
                  </a:txBody>
                  <a:tcPr marL="0" marR="36195" marT="0" marB="0" anchor="ctr"/>
                </a:tc>
                <a:tc>
                  <a:txBody>
                    <a:bodyPr/>
                    <a:lstStyle/>
                    <a:p>
                      <a:pPr algn="ctr">
                        <a:lnSpc>
                          <a:spcPts val="1100"/>
                        </a:lnSpc>
                        <a:spcBef>
                          <a:spcPts val="200"/>
                        </a:spcBef>
                        <a:spcAft>
                          <a:spcPts val="200"/>
                        </a:spcAft>
                      </a:pPr>
                      <a:r>
                        <a:rPr lang="en-GB" sz="1200" i="1">
                          <a:effectLst/>
                          <a:latin typeface="+mn-lt"/>
                          <a:ea typeface="SimSun"/>
                        </a:rPr>
                        <a:t>NAMAs</a:t>
                      </a:r>
                      <a:endParaRPr lang="en-US" sz="1200">
                        <a:effectLst/>
                        <a:latin typeface="+mn-lt"/>
                        <a:ea typeface="SimSun"/>
                      </a:endParaRPr>
                    </a:p>
                  </a:txBody>
                  <a:tcPr marL="0" marR="36195" marT="0" marB="0" anchor="ctr"/>
                </a:tc>
                <a:tc>
                  <a:txBody>
                    <a:bodyPr/>
                    <a:lstStyle/>
                    <a:p>
                      <a:pPr algn="ctr">
                        <a:lnSpc>
                          <a:spcPts val="1100"/>
                        </a:lnSpc>
                        <a:spcBef>
                          <a:spcPts val="200"/>
                        </a:spcBef>
                        <a:spcAft>
                          <a:spcPts val="200"/>
                        </a:spcAft>
                      </a:pPr>
                      <a:r>
                        <a:rPr lang="en-GB" sz="1200" i="1">
                          <a:effectLst/>
                          <a:latin typeface="+mn-lt"/>
                          <a:ea typeface="SimSun"/>
                        </a:rPr>
                        <a:t>Parties  </a:t>
                      </a:r>
                      <a:endParaRPr lang="en-US" sz="1200">
                        <a:effectLst/>
                        <a:latin typeface="+mn-lt"/>
                        <a:ea typeface="SimSun"/>
                      </a:endParaRPr>
                    </a:p>
                  </a:txBody>
                  <a:tcPr marL="0" marR="36195" marT="0" marB="0" anchor="ctr"/>
                </a:tc>
                <a:tc>
                  <a:txBody>
                    <a:bodyPr/>
                    <a:lstStyle/>
                    <a:p>
                      <a:pPr algn="ctr">
                        <a:lnSpc>
                          <a:spcPts val="1100"/>
                        </a:lnSpc>
                        <a:spcBef>
                          <a:spcPts val="200"/>
                        </a:spcBef>
                        <a:spcAft>
                          <a:spcPts val="200"/>
                        </a:spcAft>
                      </a:pPr>
                      <a:r>
                        <a:rPr lang="en-GB" sz="1200" i="1">
                          <a:effectLst/>
                          <a:latin typeface="+mn-lt"/>
                          <a:ea typeface="SimSun"/>
                        </a:rPr>
                        <a:t>Type of support </a:t>
                      </a:r>
                      <a:endParaRPr lang="en-US" sz="1200">
                        <a:effectLst/>
                        <a:latin typeface="+mn-lt"/>
                        <a:ea typeface="SimSun"/>
                      </a:endParaRPr>
                    </a:p>
                  </a:txBody>
                  <a:tcPr marL="0" marR="36195" marT="0" marB="0" anchor="ctr"/>
                </a:tc>
                <a:tc>
                  <a:txBody>
                    <a:bodyPr/>
                    <a:lstStyle/>
                    <a:p>
                      <a:pPr algn="ctr">
                        <a:lnSpc>
                          <a:spcPts val="1100"/>
                        </a:lnSpc>
                        <a:spcBef>
                          <a:spcPts val="200"/>
                        </a:spcBef>
                        <a:spcAft>
                          <a:spcPts val="200"/>
                        </a:spcAft>
                      </a:pPr>
                      <a:r>
                        <a:rPr lang="en-GB" sz="1200" i="1" dirty="0">
                          <a:effectLst/>
                          <a:latin typeface="+mn-lt"/>
                          <a:ea typeface="SimSun"/>
                        </a:rPr>
                        <a:t>Amount of support (USD)</a:t>
                      </a:r>
                      <a:endParaRPr lang="en-US" sz="1200" dirty="0">
                        <a:effectLst/>
                        <a:latin typeface="+mn-lt"/>
                        <a:ea typeface="SimSun"/>
                      </a:endParaRPr>
                    </a:p>
                  </a:txBody>
                  <a:tcPr marL="0" marR="36195" marT="0" marB="0" anchor="ctr"/>
                </a:tc>
              </a:tr>
              <a:tr h="593865">
                <a:tc>
                  <a:txBody>
                    <a:bodyPr/>
                    <a:lstStyle/>
                    <a:p>
                      <a:pPr algn="ctr">
                        <a:lnSpc>
                          <a:spcPts val="1100"/>
                        </a:lnSpc>
                        <a:spcBef>
                          <a:spcPts val="200"/>
                        </a:spcBef>
                        <a:spcAft>
                          <a:spcPts val="200"/>
                        </a:spcAft>
                      </a:pPr>
                      <a:r>
                        <a:rPr lang="en-GB" sz="1200" dirty="0">
                          <a:effectLst/>
                          <a:latin typeface="+mn-lt"/>
                          <a:ea typeface="SimSun"/>
                        </a:rPr>
                        <a:t>Austria </a:t>
                      </a:r>
                      <a:endParaRPr lang="en-US" sz="1200" dirty="0">
                        <a:effectLst/>
                        <a:latin typeface="+mn-lt"/>
                        <a:ea typeface="SimSun"/>
                      </a:endParaRPr>
                    </a:p>
                  </a:txBody>
                  <a:tcPr marL="68580" marR="68580" marT="0" marB="0" anchor="ctr"/>
                </a:tc>
                <a:tc>
                  <a:txBody>
                    <a:bodyPr/>
                    <a:lstStyle/>
                    <a:p>
                      <a:pPr algn="ctr">
                        <a:lnSpc>
                          <a:spcPts val="1100"/>
                        </a:lnSpc>
                        <a:spcBef>
                          <a:spcPts val="200"/>
                        </a:spcBef>
                        <a:spcAft>
                          <a:spcPts val="200"/>
                        </a:spcAft>
                      </a:pPr>
                      <a:r>
                        <a:rPr lang="en-GB" sz="1200" dirty="0">
                          <a:effectLst/>
                          <a:latin typeface="+mn-lt"/>
                          <a:ea typeface="SimSun"/>
                        </a:rPr>
                        <a:t>Support for activities related to the sustainable management of forests (S-99) </a:t>
                      </a:r>
                      <a:endParaRPr lang="en-US" sz="1200" dirty="0">
                        <a:effectLst/>
                        <a:latin typeface="+mn-lt"/>
                        <a:ea typeface="SimSun"/>
                      </a:endParaRPr>
                    </a:p>
                  </a:txBody>
                  <a:tcPr marL="0" marR="36195" marT="0" marB="0" anchor="ctr"/>
                </a:tc>
                <a:tc>
                  <a:txBody>
                    <a:bodyPr/>
                    <a:lstStyle/>
                    <a:p>
                      <a:pPr algn="ctr">
                        <a:lnSpc>
                          <a:spcPts val="1100"/>
                        </a:lnSpc>
                        <a:spcBef>
                          <a:spcPts val="200"/>
                        </a:spcBef>
                        <a:spcAft>
                          <a:spcPts val="200"/>
                        </a:spcAft>
                      </a:pPr>
                      <a:r>
                        <a:rPr lang="en-GB" sz="1200" dirty="0">
                          <a:effectLst/>
                          <a:latin typeface="+mn-lt"/>
                          <a:ea typeface="SimSun"/>
                        </a:rPr>
                        <a:t>Adaptive Sustainable Forest Management in </a:t>
                      </a:r>
                      <a:r>
                        <a:rPr lang="en-GB" sz="1200" dirty="0" err="1">
                          <a:effectLst/>
                          <a:latin typeface="+mn-lt"/>
                          <a:ea typeface="SimSun"/>
                        </a:rPr>
                        <a:t>Borjomi-Bakuriani</a:t>
                      </a:r>
                      <a:r>
                        <a:rPr lang="en-GB" sz="1200" dirty="0">
                          <a:effectLst/>
                          <a:latin typeface="+mn-lt"/>
                          <a:ea typeface="SimSun"/>
                        </a:rPr>
                        <a:t> Forest District (NS-85)</a:t>
                      </a:r>
                      <a:endParaRPr lang="en-US" sz="1200" dirty="0">
                        <a:effectLst/>
                        <a:latin typeface="+mn-lt"/>
                        <a:ea typeface="SimSun"/>
                      </a:endParaRPr>
                    </a:p>
                  </a:txBody>
                  <a:tcPr marL="0" marR="36195" marT="0" marB="0" anchor="ctr"/>
                </a:tc>
                <a:tc>
                  <a:txBody>
                    <a:bodyPr/>
                    <a:lstStyle/>
                    <a:p>
                      <a:pPr algn="ctr">
                        <a:lnSpc>
                          <a:spcPts val="1100"/>
                        </a:lnSpc>
                        <a:spcBef>
                          <a:spcPts val="200"/>
                        </a:spcBef>
                        <a:spcAft>
                          <a:spcPts val="200"/>
                        </a:spcAft>
                      </a:pPr>
                      <a:r>
                        <a:rPr lang="en-GB" sz="1200" dirty="0" smtClean="0">
                          <a:effectLst/>
                          <a:latin typeface="+mn-lt"/>
                          <a:ea typeface="SimSun"/>
                        </a:rPr>
                        <a:t>Georgia**</a:t>
                      </a:r>
                      <a:endParaRPr lang="en-US" sz="1200" dirty="0">
                        <a:effectLst/>
                        <a:latin typeface="+mn-lt"/>
                        <a:ea typeface="SimSun"/>
                      </a:endParaRPr>
                    </a:p>
                  </a:txBody>
                  <a:tcPr marL="0" marR="36195" marT="0" marB="0" anchor="ctr"/>
                </a:tc>
                <a:tc>
                  <a:txBody>
                    <a:bodyPr/>
                    <a:lstStyle/>
                    <a:p>
                      <a:pPr algn="ctr">
                        <a:lnSpc>
                          <a:spcPts val="1100"/>
                        </a:lnSpc>
                        <a:spcBef>
                          <a:spcPts val="200"/>
                        </a:spcBef>
                        <a:spcAft>
                          <a:spcPts val="200"/>
                        </a:spcAft>
                      </a:pPr>
                      <a:r>
                        <a:rPr lang="en-GB" sz="1200">
                          <a:effectLst/>
                          <a:latin typeface="+mn-lt"/>
                          <a:ea typeface="SimSun"/>
                        </a:rPr>
                        <a:t>Financial </a:t>
                      </a:r>
                      <a:endParaRPr lang="en-US" sz="1200">
                        <a:effectLst/>
                        <a:latin typeface="+mn-lt"/>
                        <a:ea typeface="SimSun"/>
                      </a:endParaRPr>
                    </a:p>
                  </a:txBody>
                  <a:tcPr marL="0" marR="36195" marT="0" marB="0" anchor="ctr"/>
                </a:tc>
                <a:tc>
                  <a:txBody>
                    <a:bodyPr/>
                    <a:lstStyle/>
                    <a:p>
                      <a:pPr algn="ctr">
                        <a:lnSpc>
                          <a:spcPts val="1100"/>
                        </a:lnSpc>
                        <a:spcBef>
                          <a:spcPts val="200"/>
                        </a:spcBef>
                        <a:spcAft>
                          <a:spcPts val="200"/>
                        </a:spcAft>
                      </a:pPr>
                      <a:r>
                        <a:rPr lang="en-GB" sz="1200">
                          <a:effectLst/>
                          <a:latin typeface="+mn-lt"/>
                          <a:ea typeface="SimSun"/>
                        </a:rPr>
                        <a:t>1 940 492</a:t>
                      </a:r>
                      <a:endParaRPr lang="en-US" sz="1200">
                        <a:effectLst/>
                        <a:latin typeface="+mn-lt"/>
                        <a:ea typeface="SimSun"/>
                      </a:endParaRPr>
                    </a:p>
                  </a:txBody>
                  <a:tcPr marL="0" marR="36195" marT="0" marB="0" anchor="ctr"/>
                </a:tc>
              </a:tr>
              <a:tr h="394111">
                <a:tc>
                  <a:txBody>
                    <a:bodyPr/>
                    <a:lstStyle/>
                    <a:p>
                      <a:pPr algn="ctr">
                        <a:lnSpc>
                          <a:spcPts val="1100"/>
                        </a:lnSpc>
                        <a:spcBef>
                          <a:spcPts val="200"/>
                        </a:spcBef>
                        <a:spcAft>
                          <a:spcPts val="200"/>
                        </a:spcAft>
                      </a:pPr>
                      <a:r>
                        <a:rPr lang="en-GB" sz="1200" dirty="0">
                          <a:effectLst/>
                          <a:latin typeface="+mn-lt"/>
                          <a:ea typeface="SimSun"/>
                        </a:rPr>
                        <a:t>International</a:t>
                      </a:r>
                      <a:endParaRPr lang="en-US" sz="1200" dirty="0">
                        <a:effectLst/>
                        <a:latin typeface="+mn-lt"/>
                        <a:ea typeface="SimSun"/>
                      </a:endParaRPr>
                    </a:p>
                  </a:txBody>
                  <a:tcPr marL="68580" marR="68580" marT="0" marB="0" anchor="ctr"/>
                </a:tc>
                <a:tc>
                  <a:txBody>
                    <a:bodyPr/>
                    <a:lstStyle/>
                    <a:p>
                      <a:pPr algn="ctr">
                        <a:lnSpc>
                          <a:spcPts val="1100"/>
                        </a:lnSpc>
                        <a:spcBef>
                          <a:spcPts val="200"/>
                        </a:spcBef>
                        <a:spcAft>
                          <a:spcPts val="200"/>
                        </a:spcAft>
                      </a:pPr>
                      <a:r>
                        <a:rPr lang="en-GB" sz="1200">
                          <a:effectLst/>
                          <a:latin typeface="+mn-lt"/>
                          <a:ea typeface="SimSun"/>
                        </a:rPr>
                        <a:t>Global Environment Facility Trust Fund (S-63)</a:t>
                      </a:r>
                      <a:endParaRPr lang="en-US" sz="1200">
                        <a:effectLst/>
                        <a:latin typeface="+mn-lt"/>
                        <a:ea typeface="SimSun"/>
                      </a:endParaRPr>
                    </a:p>
                  </a:txBody>
                  <a:tcPr marL="0" marR="36195" marT="0" marB="0" anchor="ctr"/>
                </a:tc>
                <a:tc>
                  <a:txBody>
                    <a:bodyPr/>
                    <a:lstStyle/>
                    <a:p>
                      <a:pPr algn="ctr">
                        <a:lnSpc>
                          <a:spcPts val="1100"/>
                        </a:lnSpc>
                        <a:spcBef>
                          <a:spcPts val="200"/>
                        </a:spcBef>
                        <a:spcAft>
                          <a:spcPts val="200"/>
                        </a:spcAft>
                      </a:pPr>
                      <a:r>
                        <a:rPr lang="en-GB" sz="1200" dirty="0">
                          <a:effectLst/>
                          <a:latin typeface="+mn-lt"/>
                          <a:ea typeface="SimSun"/>
                        </a:rPr>
                        <a:t>NAMAs for low-carbon end-use sectors in Azerbaijan (NS-95)</a:t>
                      </a:r>
                      <a:endParaRPr lang="en-US" sz="1200" dirty="0">
                        <a:effectLst/>
                        <a:latin typeface="+mn-lt"/>
                        <a:ea typeface="SimSun"/>
                      </a:endParaRPr>
                    </a:p>
                  </a:txBody>
                  <a:tcPr marL="0" marR="36195" marT="0" marB="0" anchor="ctr"/>
                </a:tc>
                <a:tc>
                  <a:txBody>
                    <a:bodyPr/>
                    <a:lstStyle/>
                    <a:p>
                      <a:pPr algn="ctr">
                        <a:lnSpc>
                          <a:spcPts val="1100"/>
                        </a:lnSpc>
                        <a:spcBef>
                          <a:spcPts val="200"/>
                        </a:spcBef>
                        <a:spcAft>
                          <a:spcPts val="200"/>
                        </a:spcAft>
                      </a:pPr>
                      <a:r>
                        <a:rPr lang="en-GB" sz="1200" dirty="0">
                          <a:effectLst/>
                          <a:latin typeface="+mn-lt"/>
                          <a:ea typeface="SimSun"/>
                        </a:rPr>
                        <a:t>Azerbaijan</a:t>
                      </a:r>
                      <a:endParaRPr lang="en-US" sz="1200" dirty="0">
                        <a:effectLst/>
                        <a:latin typeface="+mn-lt"/>
                        <a:ea typeface="SimSun"/>
                      </a:endParaRPr>
                    </a:p>
                  </a:txBody>
                  <a:tcPr marL="0" marR="36195" marT="0" marB="0" anchor="ctr"/>
                </a:tc>
                <a:tc>
                  <a:txBody>
                    <a:bodyPr/>
                    <a:lstStyle/>
                    <a:p>
                      <a:pPr algn="ctr">
                        <a:lnSpc>
                          <a:spcPts val="1100"/>
                        </a:lnSpc>
                        <a:spcBef>
                          <a:spcPts val="200"/>
                        </a:spcBef>
                        <a:spcAft>
                          <a:spcPts val="200"/>
                        </a:spcAft>
                      </a:pPr>
                      <a:r>
                        <a:rPr lang="en-GB" sz="1200">
                          <a:effectLst/>
                          <a:latin typeface="+mn-lt"/>
                          <a:ea typeface="SimSun"/>
                        </a:rPr>
                        <a:t>Financial</a:t>
                      </a:r>
                      <a:endParaRPr lang="en-US" sz="1200">
                        <a:effectLst/>
                        <a:latin typeface="+mn-lt"/>
                        <a:ea typeface="SimSun"/>
                      </a:endParaRPr>
                    </a:p>
                  </a:txBody>
                  <a:tcPr marL="0" marR="36195" marT="0" marB="0" anchor="ctr"/>
                </a:tc>
                <a:tc>
                  <a:txBody>
                    <a:bodyPr/>
                    <a:lstStyle/>
                    <a:p>
                      <a:pPr algn="ctr">
                        <a:lnSpc>
                          <a:spcPts val="1100"/>
                        </a:lnSpc>
                        <a:spcBef>
                          <a:spcPts val="200"/>
                        </a:spcBef>
                        <a:spcAft>
                          <a:spcPts val="200"/>
                        </a:spcAft>
                      </a:pPr>
                      <a:r>
                        <a:rPr lang="en-GB" sz="1200">
                          <a:effectLst/>
                          <a:latin typeface="+mn-lt"/>
                          <a:ea typeface="SimSun"/>
                        </a:rPr>
                        <a:t>100 000</a:t>
                      </a:r>
                      <a:endParaRPr lang="en-US" sz="1200">
                        <a:effectLst/>
                        <a:latin typeface="+mn-lt"/>
                        <a:ea typeface="SimSun"/>
                      </a:endParaRPr>
                    </a:p>
                  </a:txBody>
                  <a:tcPr marL="0" marR="36195" marT="0" marB="0" anchor="ctr"/>
                </a:tc>
              </a:tr>
              <a:tr h="445399">
                <a:tc>
                  <a:txBody>
                    <a:bodyPr/>
                    <a:lstStyle/>
                    <a:p>
                      <a:pPr algn="ctr">
                        <a:lnSpc>
                          <a:spcPts val="1100"/>
                        </a:lnSpc>
                        <a:spcBef>
                          <a:spcPts val="200"/>
                        </a:spcBef>
                        <a:spcAft>
                          <a:spcPts val="200"/>
                        </a:spcAft>
                      </a:pPr>
                      <a:r>
                        <a:rPr lang="en-GB" sz="1200" dirty="0">
                          <a:effectLst/>
                          <a:latin typeface="+mn-lt"/>
                          <a:ea typeface="SimSun"/>
                        </a:rPr>
                        <a:t>International </a:t>
                      </a:r>
                      <a:endParaRPr lang="en-US" sz="1200" dirty="0">
                        <a:effectLst/>
                        <a:latin typeface="+mn-lt"/>
                        <a:ea typeface="SimSun"/>
                      </a:endParaRPr>
                    </a:p>
                  </a:txBody>
                  <a:tcPr marL="68580" marR="68580" marT="0" marB="0" anchor="ctr"/>
                </a:tc>
                <a:tc>
                  <a:txBody>
                    <a:bodyPr/>
                    <a:lstStyle/>
                    <a:p>
                      <a:pPr algn="ctr">
                        <a:lnSpc>
                          <a:spcPts val="1100"/>
                        </a:lnSpc>
                        <a:spcBef>
                          <a:spcPts val="200"/>
                        </a:spcBef>
                        <a:spcAft>
                          <a:spcPts val="200"/>
                        </a:spcAft>
                      </a:pPr>
                      <a:r>
                        <a:rPr lang="en-GB" sz="1200" dirty="0">
                          <a:effectLst/>
                          <a:latin typeface="+mn-lt"/>
                          <a:ea typeface="SimSun"/>
                        </a:rPr>
                        <a:t>Global Environment Facility Trust Fund (S-63)</a:t>
                      </a:r>
                      <a:endParaRPr lang="en-US" sz="1200" dirty="0">
                        <a:effectLst/>
                        <a:latin typeface="+mn-lt"/>
                        <a:ea typeface="SimSun"/>
                      </a:endParaRPr>
                    </a:p>
                  </a:txBody>
                  <a:tcPr marL="0" marR="36195" marT="0" marB="0" anchor="ctr"/>
                </a:tc>
                <a:tc>
                  <a:txBody>
                    <a:bodyPr/>
                    <a:lstStyle/>
                    <a:p>
                      <a:pPr algn="ctr">
                        <a:lnSpc>
                          <a:spcPts val="1100"/>
                        </a:lnSpc>
                        <a:spcBef>
                          <a:spcPts val="200"/>
                        </a:spcBef>
                        <a:spcAft>
                          <a:spcPts val="200"/>
                        </a:spcAft>
                      </a:pPr>
                      <a:r>
                        <a:rPr lang="en-GB" sz="1200" dirty="0">
                          <a:effectLst/>
                          <a:latin typeface="+mn-lt"/>
                          <a:ea typeface="SimSun"/>
                        </a:rPr>
                        <a:t>NAMAs for low-carbon urban development in Kazakhstan (NS-124)</a:t>
                      </a:r>
                      <a:endParaRPr lang="en-US" sz="1200" dirty="0">
                        <a:effectLst/>
                        <a:latin typeface="+mn-lt"/>
                        <a:ea typeface="SimSun"/>
                      </a:endParaRPr>
                    </a:p>
                  </a:txBody>
                  <a:tcPr marL="0" marR="36195" marT="0" marB="0" anchor="ctr"/>
                </a:tc>
                <a:tc>
                  <a:txBody>
                    <a:bodyPr/>
                    <a:lstStyle/>
                    <a:p>
                      <a:pPr algn="ctr">
                        <a:lnSpc>
                          <a:spcPts val="1100"/>
                        </a:lnSpc>
                        <a:spcBef>
                          <a:spcPts val="200"/>
                        </a:spcBef>
                        <a:spcAft>
                          <a:spcPts val="200"/>
                        </a:spcAft>
                      </a:pPr>
                      <a:r>
                        <a:rPr lang="en-GB" sz="1200" dirty="0">
                          <a:effectLst/>
                          <a:latin typeface="+mn-lt"/>
                          <a:ea typeface="SimSun"/>
                        </a:rPr>
                        <a:t>Kazakhstan</a:t>
                      </a:r>
                      <a:endParaRPr lang="en-US" sz="1200" dirty="0">
                        <a:effectLst/>
                        <a:latin typeface="+mn-lt"/>
                        <a:ea typeface="SimSun"/>
                      </a:endParaRPr>
                    </a:p>
                  </a:txBody>
                  <a:tcPr marL="0" marR="36195" marT="0" marB="0" anchor="ctr"/>
                </a:tc>
                <a:tc>
                  <a:txBody>
                    <a:bodyPr/>
                    <a:lstStyle/>
                    <a:p>
                      <a:pPr algn="ctr">
                        <a:lnSpc>
                          <a:spcPts val="1100"/>
                        </a:lnSpc>
                        <a:spcBef>
                          <a:spcPts val="200"/>
                        </a:spcBef>
                        <a:spcAft>
                          <a:spcPts val="200"/>
                        </a:spcAft>
                      </a:pPr>
                      <a:endParaRPr lang="en-US" sz="1200" dirty="0">
                        <a:effectLst/>
                        <a:latin typeface="+mn-lt"/>
                        <a:ea typeface="SimSun"/>
                      </a:endParaRPr>
                    </a:p>
                  </a:txBody>
                  <a:tcPr marL="0" marR="36195" marT="0" marB="0" anchor="ctr"/>
                </a:tc>
                <a:tc>
                  <a:txBody>
                    <a:bodyPr/>
                    <a:lstStyle/>
                    <a:p>
                      <a:pPr algn="ctr">
                        <a:lnSpc>
                          <a:spcPts val="1100"/>
                        </a:lnSpc>
                        <a:spcBef>
                          <a:spcPts val="200"/>
                        </a:spcBef>
                        <a:spcAft>
                          <a:spcPts val="200"/>
                        </a:spcAft>
                      </a:pPr>
                      <a:r>
                        <a:rPr lang="en-GB" sz="1200" dirty="0">
                          <a:effectLst/>
                          <a:latin typeface="+mn-lt"/>
                          <a:ea typeface="SimSun"/>
                        </a:rPr>
                        <a:t>5 930 000</a:t>
                      </a:r>
                      <a:endParaRPr lang="en-US" sz="1200" dirty="0">
                        <a:effectLst/>
                        <a:latin typeface="+mn-lt"/>
                        <a:ea typeface="SimSun"/>
                      </a:endParaRPr>
                    </a:p>
                  </a:txBody>
                  <a:tcPr marL="0" marR="36195" marT="0" marB="0" anchor="ctr"/>
                </a:tc>
              </a:tr>
              <a:tr h="445399">
                <a:tc>
                  <a:txBody>
                    <a:bodyPr/>
                    <a:lstStyle/>
                    <a:p>
                      <a:pPr algn="ctr">
                        <a:lnSpc>
                          <a:spcPts val="1100"/>
                        </a:lnSpc>
                        <a:spcBef>
                          <a:spcPts val="200"/>
                        </a:spcBef>
                        <a:spcAft>
                          <a:spcPts val="200"/>
                        </a:spcAft>
                      </a:pPr>
                      <a:r>
                        <a:rPr lang="en-GB" sz="1200" dirty="0">
                          <a:effectLst/>
                          <a:latin typeface="+mn-lt"/>
                          <a:ea typeface="SimSun"/>
                        </a:rPr>
                        <a:t>Japan </a:t>
                      </a:r>
                      <a:endParaRPr lang="en-US" sz="1200" dirty="0">
                        <a:effectLst/>
                        <a:latin typeface="+mn-lt"/>
                        <a:ea typeface="SimSun"/>
                      </a:endParaRPr>
                    </a:p>
                  </a:txBody>
                  <a:tcPr marL="68580" marR="68580" marT="0" marB="0" anchor="ctr"/>
                </a:tc>
                <a:tc>
                  <a:txBody>
                    <a:bodyPr/>
                    <a:lstStyle/>
                    <a:p>
                      <a:pPr algn="ctr">
                        <a:lnSpc>
                          <a:spcPts val="1100"/>
                        </a:lnSpc>
                        <a:spcBef>
                          <a:spcPts val="200"/>
                        </a:spcBef>
                        <a:spcAft>
                          <a:spcPts val="200"/>
                        </a:spcAft>
                      </a:pPr>
                      <a:r>
                        <a:rPr lang="en-US" sz="1200">
                          <a:effectLst/>
                          <a:latin typeface="+mn-lt"/>
                          <a:ea typeface="SimSun"/>
                        </a:rPr>
                        <a:t>Official development assistance for climate change measures (S-122)</a:t>
                      </a:r>
                    </a:p>
                  </a:txBody>
                  <a:tcPr marL="0" marR="36195" marT="0" marB="0" anchor="ctr"/>
                </a:tc>
                <a:tc>
                  <a:txBody>
                    <a:bodyPr/>
                    <a:lstStyle/>
                    <a:p>
                      <a:pPr algn="ctr">
                        <a:lnSpc>
                          <a:spcPts val="1100"/>
                        </a:lnSpc>
                        <a:spcBef>
                          <a:spcPts val="200"/>
                        </a:spcBef>
                        <a:spcAft>
                          <a:spcPts val="200"/>
                        </a:spcAft>
                      </a:pPr>
                      <a:r>
                        <a:rPr lang="en-US" sz="1200">
                          <a:effectLst/>
                          <a:latin typeface="+mn-lt"/>
                          <a:ea typeface="SimSun"/>
                        </a:rPr>
                        <a:t>Expansion of existing heating network in Valjevo (NS-31)</a:t>
                      </a:r>
                    </a:p>
                  </a:txBody>
                  <a:tcPr marL="0" marR="36195" marT="0" marB="0" anchor="ctr"/>
                </a:tc>
                <a:tc>
                  <a:txBody>
                    <a:bodyPr/>
                    <a:lstStyle/>
                    <a:p>
                      <a:pPr algn="ctr">
                        <a:lnSpc>
                          <a:spcPts val="1100"/>
                        </a:lnSpc>
                        <a:spcBef>
                          <a:spcPts val="200"/>
                        </a:spcBef>
                        <a:spcAft>
                          <a:spcPts val="200"/>
                        </a:spcAft>
                      </a:pPr>
                      <a:r>
                        <a:rPr lang="en-GB" sz="1200">
                          <a:effectLst/>
                          <a:latin typeface="+mn-lt"/>
                          <a:ea typeface="SimSun"/>
                        </a:rPr>
                        <a:t>Serbia</a:t>
                      </a:r>
                      <a:endParaRPr lang="en-US" sz="1200">
                        <a:effectLst/>
                        <a:latin typeface="+mn-lt"/>
                        <a:ea typeface="SimSun"/>
                      </a:endParaRPr>
                    </a:p>
                  </a:txBody>
                  <a:tcPr marL="0" marR="36195" marT="0" marB="0" anchor="ctr"/>
                </a:tc>
                <a:tc>
                  <a:txBody>
                    <a:bodyPr/>
                    <a:lstStyle/>
                    <a:p>
                      <a:pPr algn="ctr">
                        <a:lnSpc>
                          <a:spcPts val="1100"/>
                        </a:lnSpc>
                        <a:spcBef>
                          <a:spcPts val="200"/>
                        </a:spcBef>
                        <a:spcAft>
                          <a:spcPts val="200"/>
                        </a:spcAft>
                      </a:pPr>
                      <a:r>
                        <a:rPr lang="en-GB" sz="1200" dirty="0">
                          <a:effectLst/>
                          <a:latin typeface="+mn-lt"/>
                          <a:ea typeface="SimSun"/>
                        </a:rPr>
                        <a:t> </a:t>
                      </a:r>
                      <a:endParaRPr lang="en-US" sz="1200" dirty="0">
                        <a:effectLst/>
                        <a:latin typeface="+mn-lt"/>
                        <a:ea typeface="SimSun"/>
                      </a:endParaRPr>
                    </a:p>
                  </a:txBody>
                  <a:tcPr marL="0" marR="36195" marT="0" marB="0" anchor="ctr"/>
                </a:tc>
                <a:tc>
                  <a:txBody>
                    <a:bodyPr/>
                    <a:lstStyle/>
                    <a:p>
                      <a:pPr algn="ctr">
                        <a:lnSpc>
                          <a:spcPts val="1100"/>
                        </a:lnSpc>
                        <a:spcBef>
                          <a:spcPts val="200"/>
                        </a:spcBef>
                        <a:spcAft>
                          <a:spcPts val="200"/>
                        </a:spcAft>
                      </a:pPr>
                      <a:r>
                        <a:rPr lang="en-GB" sz="1200" dirty="0">
                          <a:effectLst/>
                          <a:latin typeface="+mn-lt"/>
                          <a:ea typeface="SimSun"/>
                        </a:rPr>
                        <a:t>960 000</a:t>
                      </a:r>
                      <a:endParaRPr lang="en-US" sz="1200" dirty="0">
                        <a:effectLst/>
                        <a:latin typeface="+mn-lt"/>
                        <a:ea typeface="SimSun"/>
                      </a:endParaRPr>
                    </a:p>
                  </a:txBody>
                  <a:tcPr marL="0" marR="36195" marT="0" marB="0" anchor="ctr"/>
                </a:tc>
              </a:tr>
              <a:tr h="593865">
                <a:tc>
                  <a:txBody>
                    <a:bodyPr/>
                    <a:lstStyle/>
                    <a:p>
                      <a:pPr algn="ctr">
                        <a:lnSpc>
                          <a:spcPts val="1100"/>
                        </a:lnSpc>
                        <a:spcBef>
                          <a:spcPts val="200"/>
                        </a:spcBef>
                        <a:spcAft>
                          <a:spcPts val="200"/>
                        </a:spcAft>
                      </a:pPr>
                      <a:r>
                        <a:rPr lang="en-GB" sz="1200" dirty="0">
                          <a:effectLst/>
                          <a:latin typeface="+mn-lt"/>
                          <a:ea typeface="SimSun"/>
                        </a:rPr>
                        <a:t>Japan</a:t>
                      </a:r>
                      <a:endParaRPr lang="en-US" sz="1200" dirty="0">
                        <a:effectLst/>
                        <a:latin typeface="+mn-lt"/>
                        <a:ea typeface="SimSun"/>
                      </a:endParaRPr>
                    </a:p>
                  </a:txBody>
                  <a:tcPr marL="68580" marR="68580" marT="0" marB="0" anchor="ctr"/>
                </a:tc>
                <a:tc>
                  <a:txBody>
                    <a:bodyPr/>
                    <a:lstStyle/>
                    <a:p>
                      <a:pPr algn="ctr">
                        <a:lnSpc>
                          <a:spcPts val="1100"/>
                        </a:lnSpc>
                        <a:spcBef>
                          <a:spcPts val="200"/>
                        </a:spcBef>
                        <a:spcAft>
                          <a:spcPts val="200"/>
                        </a:spcAft>
                      </a:pPr>
                      <a:r>
                        <a:rPr lang="en-US" sz="1200">
                          <a:effectLst/>
                          <a:latin typeface="+mn-lt"/>
                          <a:ea typeface="SimSun"/>
                        </a:rPr>
                        <a:t>Official development assistance for climate change measures (S-122)</a:t>
                      </a:r>
                    </a:p>
                  </a:txBody>
                  <a:tcPr marL="0" marR="36195" marT="0" marB="0" anchor="ctr"/>
                </a:tc>
                <a:tc>
                  <a:txBody>
                    <a:bodyPr/>
                    <a:lstStyle/>
                    <a:p>
                      <a:pPr algn="ctr">
                        <a:lnSpc>
                          <a:spcPts val="1100"/>
                        </a:lnSpc>
                        <a:spcBef>
                          <a:spcPts val="200"/>
                        </a:spcBef>
                        <a:spcAft>
                          <a:spcPts val="200"/>
                        </a:spcAft>
                      </a:pPr>
                      <a:r>
                        <a:rPr lang="en-GB" sz="1200">
                          <a:effectLst/>
                          <a:latin typeface="+mn-lt"/>
                          <a:ea typeface="SimSun"/>
                        </a:rPr>
                        <a:t>Introduction of metering system and billing on the basis of measured consumption in district heating systems in Serbia (NS-32)</a:t>
                      </a:r>
                      <a:endParaRPr lang="en-US" sz="1200">
                        <a:effectLst/>
                        <a:latin typeface="+mn-lt"/>
                        <a:ea typeface="SimSun"/>
                      </a:endParaRPr>
                    </a:p>
                  </a:txBody>
                  <a:tcPr marL="0" marR="36195" marT="0" marB="0" anchor="ctr"/>
                </a:tc>
                <a:tc>
                  <a:txBody>
                    <a:bodyPr/>
                    <a:lstStyle/>
                    <a:p>
                      <a:pPr algn="ctr">
                        <a:lnSpc>
                          <a:spcPts val="1100"/>
                        </a:lnSpc>
                        <a:spcBef>
                          <a:spcPts val="200"/>
                        </a:spcBef>
                        <a:spcAft>
                          <a:spcPts val="200"/>
                        </a:spcAft>
                      </a:pPr>
                      <a:r>
                        <a:rPr lang="en-GB" sz="1200">
                          <a:effectLst/>
                          <a:latin typeface="+mn-lt"/>
                          <a:ea typeface="SimSun"/>
                        </a:rPr>
                        <a:t>Serbia</a:t>
                      </a:r>
                      <a:endParaRPr lang="en-US" sz="1200">
                        <a:effectLst/>
                        <a:latin typeface="+mn-lt"/>
                        <a:ea typeface="SimSun"/>
                      </a:endParaRPr>
                    </a:p>
                  </a:txBody>
                  <a:tcPr marL="0" marR="36195" marT="0" marB="0" anchor="ctr"/>
                </a:tc>
                <a:tc>
                  <a:txBody>
                    <a:bodyPr/>
                    <a:lstStyle/>
                    <a:p>
                      <a:pPr algn="ctr">
                        <a:lnSpc>
                          <a:spcPts val="1100"/>
                        </a:lnSpc>
                        <a:spcBef>
                          <a:spcPts val="200"/>
                        </a:spcBef>
                        <a:spcAft>
                          <a:spcPts val="200"/>
                        </a:spcAft>
                      </a:pPr>
                      <a:r>
                        <a:rPr lang="en-GB" sz="1200">
                          <a:effectLst/>
                          <a:latin typeface="+mn-lt"/>
                          <a:ea typeface="SimSun"/>
                        </a:rPr>
                        <a:t> </a:t>
                      </a:r>
                      <a:endParaRPr lang="en-US" sz="1200">
                        <a:effectLst/>
                        <a:latin typeface="+mn-lt"/>
                        <a:ea typeface="SimSun"/>
                      </a:endParaRPr>
                    </a:p>
                  </a:txBody>
                  <a:tcPr marL="0" marR="36195" marT="0" marB="0" anchor="ctr"/>
                </a:tc>
                <a:tc>
                  <a:txBody>
                    <a:bodyPr/>
                    <a:lstStyle/>
                    <a:p>
                      <a:pPr algn="ctr">
                        <a:lnSpc>
                          <a:spcPts val="1100"/>
                        </a:lnSpc>
                        <a:spcBef>
                          <a:spcPts val="200"/>
                        </a:spcBef>
                        <a:spcAft>
                          <a:spcPts val="200"/>
                        </a:spcAft>
                      </a:pPr>
                      <a:r>
                        <a:rPr lang="en-GB" sz="1200" dirty="0">
                          <a:effectLst/>
                          <a:latin typeface="+mn-lt"/>
                          <a:ea typeface="SimSun"/>
                        </a:rPr>
                        <a:t> </a:t>
                      </a:r>
                      <a:endParaRPr lang="en-US" sz="1200" dirty="0">
                        <a:effectLst/>
                        <a:latin typeface="+mn-lt"/>
                        <a:ea typeface="SimSun"/>
                      </a:endParaRPr>
                    </a:p>
                  </a:txBody>
                  <a:tcPr marL="0" marR="36195" marT="0" marB="0" anchor="ctr"/>
                </a:tc>
              </a:tr>
              <a:tr h="445399">
                <a:tc>
                  <a:txBody>
                    <a:bodyPr/>
                    <a:lstStyle/>
                    <a:p>
                      <a:pPr algn="ctr">
                        <a:lnSpc>
                          <a:spcPts val="1100"/>
                        </a:lnSpc>
                        <a:spcBef>
                          <a:spcPts val="200"/>
                        </a:spcBef>
                        <a:spcAft>
                          <a:spcPts val="200"/>
                        </a:spcAft>
                      </a:pPr>
                      <a:r>
                        <a:rPr lang="en-GB" sz="1200" dirty="0">
                          <a:effectLst/>
                          <a:latin typeface="+mn-lt"/>
                          <a:ea typeface="SimSun"/>
                        </a:rPr>
                        <a:t>Japan</a:t>
                      </a:r>
                      <a:endParaRPr lang="en-US" sz="1200" dirty="0">
                        <a:effectLst/>
                        <a:latin typeface="+mn-lt"/>
                        <a:ea typeface="SimSun"/>
                      </a:endParaRPr>
                    </a:p>
                  </a:txBody>
                  <a:tcPr marL="68580" marR="68580" marT="0" marB="0" anchor="ctr"/>
                </a:tc>
                <a:tc>
                  <a:txBody>
                    <a:bodyPr/>
                    <a:lstStyle/>
                    <a:p>
                      <a:pPr algn="ctr">
                        <a:lnSpc>
                          <a:spcPts val="1100"/>
                        </a:lnSpc>
                        <a:spcBef>
                          <a:spcPts val="200"/>
                        </a:spcBef>
                        <a:spcAft>
                          <a:spcPts val="200"/>
                        </a:spcAft>
                      </a:pPr>
                      <a:r>
                        <a:rPr lang="en-US" sz="1200" dirty="0">
                          <a:effectLst/>
                          <a:latin typeface="+mn-lt"/>
                          <a:ea typeface="SimSun"/>
                        </a:rPr>
                        <a:t>Official development assistance for climate change measures (S-122)</a:t>
                      </a:r>
                    </a:p>
                  </a:txBody>
                  <a:tcPr marL="0" marR="36195" marT="0" marB="0" anchor="ctr"/>
                </a:tc>
                <a:tc>
                  <a:txBody>
                    <a:bodyPr/>
                    <a:lstStyle/>
                    <a:p>
                      <a:pPr algn="ctr">
                        <a:lnSpc>
                          <a:spcPts val="1100"/>
                        </a:lnSpc>
                        <a:spcBef>
                          <a:spcPts val="200"/>
                        </a:spcBef>
                        <a:spcAft>
                          <a:spcPts val="200"/>
                        </a:spcAft>
                      </a:pPr>
                      <a:r>
                        <a:rPr lang="en-GB" sz="1200">
                          <a:effectLst/>
                          <a:latin typeface="+mn-lt"/>
                          <a:ea typeface="SimSun"/>
                        </a:rPr>
                        <a:t>Use of Solar energy for domestic hot water production in Heat plant “Cerak” in Belgrade (NS-33)</a:t>
                      </a:r>
                      <a:endParaRPr lang="en-US" sz="1200">
                        <a:effectLst/>
                        <a:latin typeface="+mn-lt"/>
                        <a:ea typeface="SimSun"/>
                      </a:endParaRPr>
                    </a:p>
                  </a:txBody>
                  <a:tcPr marL="0" marR="36195" marT="0" marB="0" anchor="ctr"/>
                </a:tc>
                <a:tc>
                  <a:txBody>
                    <a:bodyPr/>
                    <a:lstStyle/>
                    <a:p>
                      <a:pPr algn="ctr">
                        <a:lnSpc>
                          <a:spcPts val="1100"/>
                        </a:lnSpc>
                        <a:spcBef>
                          <a:spcPts val="200"/>
                        </a:spcBef>
                        <a:spcAft>
                          <a:spcPts val="200"/>
                        </a:spcAft>
                      </a:pPr>
                      <a:r>
                        <a:rPr lang="en-GB" sz="1200">
                          <a:effectLst/>
                          <a:latin typeface="+mn-lt"/>
                          <a:ea typeface="SimSun"/>
                        </a:rPr>
                        <a:t>Serbia</a:t>
                      </a:r>
                      <a:endParaRPr lang="en-US" sz="1200">
                        <a:effectLst/>
                        <a:latin typeface="+mn-lt"/>
                        <a:ea typeface="SimSun"/>
                      </a:endParaRPr>
                    </a:p>
                  </a:txBody>
                  <a:tcPr marL="0" marR="36195" marT="0" marB="0" anchor="ctr"/>
                </a:tc>
                <a:tc>
                  <a:txBody>
                    <a:bodyPr/>
                    <a:lstStyle/>
                    <a:p>
                      <a:pPr algn="ctr">
                        <a:lnSpc>
                          <a:spcPts val="1100"/>
                        </a:lnSpc>
                        <a:spcBef>
                          <a:spcPts val="200"/>
                        </a:spcBef>
                        <a:spcAft>
                          <a:spcPts val="200"/>
                        </a:spcAft>
                      </a:pPr>
                      <a:r>
                        <a:rPr lang="en-GB" sz="1200">
                          <a:effectLst/>
                          <a:latin typeface="+mn-lt"/>
                          <a:ea typeface="SimSun"/>
                        </a:rPr>
                        <a:t> </a:t>
                      </a:r>
                      <a:endParaRPr lang="en-US" sz="1200">
                        <a:effectLst/>
                        <a:latin typeface="+mn-lt"/>
                        <a:ea typeface="SimSun"/>
                      </a:endParaRPr>
                    </a:p>
                  </a:txBody>
                  <a:tcPr marL="0" marR="36195" marT="0" marB="0" anchor="ctr"/>
                </a:tc>
                <a:tc>
                  <a:txBody>
                    <a:bodyPr/>
                    <a:lstStyle/>
                    <a:p>
                      <a:pPr algn="ctr">
                        <a:lnSpc>
                          <a:spcPts val="1100"/>
                        </a:lnSpc>
                        <a:spcBef>
                          <a:spcPts val="200"/>
                        </a:spcBef>
                        <a:spcAft>
                          <a:spcPts val="200"/>
                        </a:spcAft>
                      </a:pPr>
                      <a:r>
                        <a:rPr lang="en-GB" sz="1200" dirty="0">
                          <a:effectLst/>
                          <a:latin typeface="+mn-lt"/>
                          <a:ea typeface="SimSun"/>
                        </a:rPr>
                        <a:t> </a:t>
                      </a:r>
                      <a:endParaRPr lang="en-US" sz="1200" dirty="0">
                        <a:effectLst/>
                        <a:latin typeface="+mn-lt"/>
                        <a:ea typeface="SimSun"/>
                      </a:endParaRPr>
                    </a:p>
                  </a:txBody>
                  <a:tcPr marL="0" marR="36195" marT="0" marB="0" anchor="ctr"/>
                </a:tc>
              </a:tr>
              <a:tr h="394111">
                <a:tc>
                  <a:txBody>
                    <a:bodyPr/>
                    <a:lstStyle/>
                    <a:p>
                      <a:pPr algn="ctr">
                        <a:lnSpc>
                          <a:spcPts val="1100"/>
                        </a:lnSpc>
                        <a:spcBef>
                          <a:spcPts val="200"/>
                        </a:spcBef>
                        <a:spcAft>
                          <a:spcPts val="200"/>
                        </a:spcAft>
                      </a:pPr>
                      <a:r>
                        <a:rPr lang="en-GB" sz="1200" dirty="0">
                          <a:effectLst/>
                          <a:latin typeface="+mn-lt"/>
                          <a:ea typeface="SimSun"/>
                        </a:rPr>
                        <a:t>Spain</a:t>
                      </a:r>
                      <a:endParaRPr lang="en-US" sz="1200" dirty="0">
                        <a:effectLst/>
                        <a:latin typeface="+mn-lt"/>
                        <a:ea typeface="SimSun"/>
                      </a:endParaRPr>
                    </a:p>
                  </a:txBody>
                  <a:tcPr marL="68580" marR="68580" marT="0" marB="0" anchor="ctr"/>
                </a:tc>
                <a:tc>
                  <a:txBody>
                    <a:bodyPr/>
                    <a:lstStyle/>
                    <a:p>
                      <a:pPr algn="ctr">
                        <a:lnSpc>
                          <a:spcPts val="1100"/>
                        </a:lnSpc>
                        <a:spcBef>
                          <a:spcPts val="200"/>
                        </a:spcBef>
                        <a:spcAft>
                          <a:spcPts val="200"/>
                        </a:spcAft>
                      </a:pPr>
                      <a:r>
                        <a:rPr lang="en-US" sz="1200">
                          <a:effectLst/>
                          <a:latin typeface="+mn-lt"/>
                          <a:ea typeface="SimSun"/>
                        </a:rPr>
                        <a:t>Spanish NAMA Platform (S-143)</a:t>
                      </a:r>
                    </a:p>
                  </a:txBody>
                  <a:tcPr marL="0" marR="36195" marT="0" marB="0" anchor="ctr"/>
                </a:tc>
                <a:tc>
                  <a:txBody>
                    <a:bodyPr/>
                    <a:lstStyle/>
                    <a:p>
                      <a:pPr algn="ctr">
                        <a:lnSpc>
                          <a:spcPts val="1100"/>
                        </a:lnSpc>
                        <a:spcBef>
                          <a:spcPts val="200"/>
                        </a:spcBef>
                        <a:spcAft>
                          <a:spcPts val="200"/>
                        </a:spcAft>
                      </a:pPr>
                      <a:r>
                        <a:rPr lang="en-GB" sz="1200">
                          <a:effectLst/>
                          <a:latin typeface="+mn-lt"/>
                          <a:ea typeface="SimSun"/>
                        </a:rPr>
                        <a:t>High Integration Program of Wind Energy (NS-4)</a:t>
                      </a:r>
                      <a:endParaRPr lang="en-US" sz="1200">
                        <a:effectLst/>
                        <a:latin typeface="+mn-lt"/>
                        <a:ea typeface="SimSun"/>
                      </a:endParaRPr>
                    </a:p>
                  </a:txBody>
                  <a:tcPr marL="0" marR="36195" marT="0" marB="0" anchor="ctr"/>
                </a:tc>
                <a:tc>
                  <a:txBody>
                    <a:bodyPr/>
                    <a:lstStyle/>
                    <a:p>
                      <a:pPr algn="ctr">
                        <a:lnSpc>
                          <a:spcPts val="1100"/>
                        </a:lnSpc>
                        <a:spcBef>
                          <a:spcPts val="200"/>
                        </a:spcBef>
                        <a:spcAft>
                          <a:spcPts val="200"/>
                        </a:spcAft>
                      </a:pPr>
                      <a:r>
                        <a:rPr lang="en-GB" sz="1200">
                          <a:effectLst/>
                          <a:latin typeface="+mn-lt"/>
                          <a:ea typeface="SimSun"/>
                        </a:rPr>
                        <a:t>Uruguay</a:t>
                      </a:r>
                      <a:endParaRPr lang="en-US" sz="1200">
                        <a:effectLst/>
                        <a:latin typeface="+mn-lt"/>
                        <a:ea typeface="SimSun"/>
                      </a:endParaRPr>
                    </a:p>
                  </a:txBody>
                  <a:tcPr marL="0" marR="36195" marT="0" marB="0" anchor="ctr"/>
                </a:tc>
                <a:tc>
                  <a:txBody>
                    <a:bodyPr/>
                    <a:lstStyle/>
                    <a:p>
                      <a:pPr algn="ctr">
                        <a:lnSpc>
                          <a:spcPts val="1100"/>
                        </a:lnSpc>
                        <a:spcBef>
                          <a:spcPts val="200"/>
                        </a:spcBef>
                        <a:spcAft>
                          <a:spcPts val="200"/>
                        </a:spcAft>
                      </a:pPr>
                      <a:r>
                        <a:rPr lang="en-GB" sz="1200">
                          <a:effectLst/>
                          <a:latin typeface="+mn-lt"/>
                          <a:ea typeface="SimSun"/>
                        </a:rPr>
                        <a:t> </a:t>
                      </a:r>
                      <a:endParaRPr lang="en-US" sz="1200">
                        <a:effectLst/>
                        <a:latin typeface="+mn-lt"/>
                        <a:ea typeface="SimSun"/>
                      </a:endParaRPr>
                    </a:p>
                  </a:txBody>
                  <a:tcPr marL="0" marR="36195" marT="0" marB="0" anchor="ctr"/>
                </a:tc>
                <a:tc>
                  <a:txBody>
                    <a:bodyPr/>
                    <a:lstStyle/>
                    <a:p>
                      <a:pPr algn="ctr">
                        <a:lnSpc>
                          <a:spcPts val="1100"/>
                        </a:lnSpc>
                        <a:spcBef>
                          <a:spcPts val="200"/>
                        </a:spcBef>
                        <a:spcAft>
                          <a:spcPts val="200"/>
                        </a:spcAft>
                      </a:pPr>
                      <a:r>
                        <a:rPr lang="en-GB" sz="1200" dirty="0">
                          <a:effectLst/>
                          <a:latin typeface="+mn-lt"/>
                          <a:ea typeface="SimSun"/>
                        </a:rPr>
                        <a:t> </a:t>
                      </a:r>
                      <a:endParaRPr lang="en-US" sz="1200" dirty="0">
                        <a:effectLst/>
                        <a:latin typeface="+mn-lt"/>
                        <a:ea typeface="SimSun"/>
                      </a:endParaRPr>
                    </a:p>
                  </a:txBody>
                  <a:tcPr marL="0" marR="36195" marT="0" marB="0" anchor="ctr"/>
                </a:tc>
              </a:tr>
              <a:tr h="485890">
                <a:tc>
                  <a:txBody>
                    <a:bodyPr/>
                    <a:lstStyle/>
                    <a:p>
                      <a:pPr algn="ctr"/>
                      <a:r>
                        <a:rPr lang="en-US" sz="1200" dirty="0" smtClean="0">
                          <a:latin typeface="+mn-lt"/>
                        </a:rPr>
                        <a:t>International</a:t>
                      </a:r>
                      <a:endParaRPr lang="en-US" sz="1200" dirty="0">
                        <a:latin typeface="+mn-lt"/>
                      </a:endParaRPr>
                    </a:p>
                  </a:txBody>
                  <a:tcPr anchor="ctr"/>
                </a:tc>
                <a:tc>
                  <a:txBody>
                    <a:bodyPr/>
                    <a:lstStyle/>
                    <a:p>
                      <a:pPr algn="ctr"/>
                      <a:r>
                        <a:rPr lang="en-US" sz="1200" dirty="0" smtClean="0">
                          <a:latin typeface="+mn-lt"/>
                        </a:rPr>
                        <a:t>NAMA Facility (S-62)</a:t>
                      </a:r>
                      <a:r>
                        <a:rPr lang="en-US" sz="1200" baseline="0" dirty="0" smtClean="0">
                          <a:latin typeface="+mn-lt"/>
                        </a:rPr>
                        <a:t> </a:t>
                      </a:r>
                      <a:endParaRPr lang="en-US" sz="1200" dirty="0">
                        <a:latin typeface="+mn-lt"/>
                      </a:endParaRPr>
                    </a:p>
                  </a:txBody>
                  <a:tcPr anchor="ctr"/>
                </a:tc>
                <a:tc>
                  <a:txBody>
                    <a:bodyPr/>
                    <a:lstStyle/>
                    <a:p>
                      <a:pPr algn="ctr"/>
                      <a:r>
                        <a:rPr lang="en-US" sz="1200" dirty="0" smtClean="0">
                          <a:latin typeface="+mn-lt"/>
                        </a:rPr>
                        <a:t>Colombia</a:t>
                      </a:r>
                      <a:r>
                        <a:rPr lang="en-US" sz="1200" baseline="0" dirty="0" smtClean="0">
                          <a:latin typeface="+mn-lt"/>
                        </a:rPr>
                        <a:t> TOD NAMA (NS-127)</a:t>
                      </a:r>
                      <a:endParaRPr lang="en-US" sz="1200" dirty="0">
                        <a:latin typeface="+mn-lt"/>
                      </a:endParaRPr>
                    </a:p>
                  </a:txBody>
                  <a:tcPr anchor="ctr"/>
                </a:tc>
                <a:tc>
                  <a:txBody>
                    <a:bodyPr/>
                    <a:lstStyle/>
                    <a:p>
                      <a:pPr algn="ctr"/>
                      <a:r>
                        <a:rPr lang="en-US" sz="1200" dirty="0" smtClean="0">
                          <a:latin typeface="+mn-lt"/>
                        </a:rPr>
                        <a:t>Colombia**</a:t>
                      </a:r>
                      <a:endParaRPr lang="en-US" sz="1200" dirty="0">
                        <a:latin typeface="+mn-lt"/>
                      </a:endParaRPr>
                    </a:p>
                  </a:txBody>
                  <a:tcPr anchor="ctr"/>
                </a:tc>
                <a:tc>
                  <a:txBody>
                    <a:bodyPr/>
                    <a:lstStyle/>
                    <a:p>
                      <a:pPr algn="ctr"/>
                      <a:r>
                        <a:rPr lang="en-US" sz="1200" dirty="0" smtClean="0">
                          <a:latin typeface="+mn-lt"/>
                        </a:rPr>
                        <a:t>Financial</a:t>
                      </a:r>
                      <a:endParaRPr lang="en-US" sz="1200" dirty="0">
                        <a:latin typeface="+mn-lt"/>
                      </a:endParaRPr>
                    </a:p>
                  </a:txBody>
                  <a:tcPr anchor="ctr"/>
                </a:tc>
                <a:tc>
                  <a:txBody>
                    <a:bodyPr/>
                    <a:lstStyle/>
                    <a:p>
                      <a:pPr algn="ctr"/>
                      <a:r>
                        <a:rPr lang="en-US" sz="1200" dirty="0" smtClean="0">
                          <a:latin typeface="+mn-lt"/>
                        </a:rPr>
                        <a:t>18,500,000</a:t>
                      </a:r>
                      <a:endParaRPr lang="en-US" sz="1200" dirty="0">
                        <a:latin typeface="+mn-lt"/>
                      </a:endParaRPr>
                    </a:p>
                  </a:txBody>
                  <a:tcPr anchor="ctr"/>
                </a:tc>
              </a:tr>
              <a:tr h="1136443">
                <a:tc>
                  <a:txBody>
                    <a:bodyPr/>
                    <a:lstStyle/>
                    <a:p>
                      <a:pPr algn="ctr"/>
                      <a:r>
                        <a:rPr lang="en-US" sz="1200" dirty="0" smtClean="0">
                          <a:latin typeface="+mn-lt"/>
                        </a:rPr>
                        <a:t>International</a:t>
                      </a:r>
                      <a:r>
                        <a:rPr lang="en-US" sz="1200" baseline="0" dirty="0" smtClean="0">
                          <a:latin typeface="+mn-lt"/>
                        </a:rPr>
                        <a:t> </a:t>
                      </a:r>
                      <a:endParaRPr lang="en-US" sz="1200" dirty="0">
                        <a:latin typeface="+mn-lt"/>
                      </a:endParaRPr>
                    </a:p>
                  </a:txBody>
                  <a:tcPr anchor="ctr"/>
                </a:tc>
                <a:tc>
                  <a:txBody>
                    <a:bodyPr/>
                    <a:lstStyle/>
                    <a:p>
                      <a:pPr algn="ctr">
                        <a:lnSpc>
                          <a:spcPts val="1100"/>
                        </a:lnSpc>
                        <a:spcBef>
                          <a:spcPts val="200"/>
                        </a:spcBef>
                        <a:spcAft>
                          <a:spcPts val="200"/>
                        </a:spcAft>
                      </a:pPr>
                      <a:r>
                        <a:rPr lang="en-GB" sz="1200" dirty="0" smtClean="0">
                          <a:effectLst/>
                          <a:latin typeface="+mn-lt"/>
                          <a:ea typeface="SimSun"/>
                        </a:rPr>
                        <a:t>Inter-American Development Bank (IDB) support for the design, development and implementation of NAMAs in the Latin American and Caribbean region (S-130)</a:t>
                      </a:r>
                      <a:endParaRPr lang="en-US" sz="1200" dirty="0">
                        <a:effectLst/>
                        <a:latin typeface="+mn-lt"/>
                        <a:ea typeface="SimSun"/>
                      </a:endParaRPr>
                    </a:p>
                  </a:txBody>
                  <a:tcPr anchor="ctr"/>
                </a:tc>
                <a:tc>
                  <a:txBody>
                    <a:bodyPr/>
                    <a:lstStyle/>
                    <a:p>
                      <a:pPr algn="ctr"/>
                      <a:r>
                        <a:rPr lang="en-US" sz="1200" dirty="0" smtClean="0">
                          <a:latin typeface="+mn-lt"/>
                        </a:rPr>
                        <a:t>NAMA-Low Carbon Coffee-Costa</a:t>
                      </a:r>
                      <a:r>
                        <a:rPr lang="en-US" sz="1200" baseline="0" dirty="0" smtClean="0">
                          <a:latin typeface="+mn-lt"/>
                        </a:rPr>
                        <a:t> Rica (NS-72)</a:t>
                      </a:r>
                      <a:endParaRPr lang="en-US" sz="1200" dirty="0">
                        <a:latin typeface="+mn-lt"/>
                      </a:endParaRPr>
                    </a:p>
                  </a:txBody>
                  <a:tcPr anchor="ctr"/>
                </a:tc>
                <a:tc>
                  <a:txBody>
                    <a:bodyPr/>
                    <a:lstStyle/>
                    <a:p>
                      <a:pPr algn="ctr"/>
                      <a:r>
                        <a:rPr lang="en-US" sz="1200" dirty="0" smtClean="0">
                          <a:latin typeface="+mn-lt"/>
                        </a:rPr>
                        <a:t>Costa Rica**</a:t>
                      </a:r>
                      <a:endParaRPr lang="en-US" sz="1200" dirty="0">
                        <a:latin typeface="+mn-lt"/>
                      </a:endParaRPr>
                    </a:p>
                  </a:txBody>
                  <a:tcPr anchor="ctr"/>
                </a:tc>
                <a:tc>
                  <a:txBody>
                    <a:bodyPr/>
                    <a:lstStyle/>
                    <a:p>
                      <a:pPr algn="ctr"/>
                      <a:r>
                        <a:rPr lang="en-US" sz="1200" dirty="0" smtClean="0">
                          <a:latin typeface="+mn-lt"/>
                        </a:rPr>
                        <a:t>Financial</a:t>
                      </a:r>
                      <a:endParaRPr lang="en-US" sz="1200" dirty="0">
                        <a:latin typeface="+mn-lt"/>
                      </a:endParaRPr>
                    </a:p>
                  </a:txBody>
                  <a:tcPr anchor="ctr"/>
                </a:tc>
                <a:tc>
                  <a:txBody>
                    <a:bodyPr/>
                    <a:lstStyle/>
                    <a:p>
                      <a:pPr algn="ctr"/>
                      <a:endParaRPr lang="en-US" sz="1200" dirty="0">
                        <a:latin typeface="+mn-lt"/>
                      </a:endParaRPr>
                    </a:p>
                  </a:txBody>
                  <a:tcPr anchor="ctr"/>
                </a:tc>
              </a:tr>
            </a:tbl>
          </a:graphicData>
        </a:graphic>
      </p:graphicFrame>
    </p:spTree>
    <p:extLst>
      <p:ext uri="{BB962C8B-B14F-4D97-AF65-F5344CB8AC3E}">
        <p14:creationId xmlns:p14="http://schemas.microsoft.com/office/powerpoint/2010/main" val="7077505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smtClean="0"/>
              <a:t>Entries on matching of NAMAs with support </a:t>
            </a:r>
            <a:endParaRPr lang="en-US" sz="2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34123838"/>
              </p:ext>
            </p:extLst>
          </p:nvPr>
        </p:nvGraphicFramePr>
        <p:xfrm>
          <a:off x="179513" y="764704"/>
          <a:ext cx="8856983" cy="5877317"/>
        </p:xfrm>
        <a:graphic>
          <a:graphicData uri="http://schemas.openxmlformats.org/drawingml/2006/table">
            <a:tbl>
              <a:tblPr firstRow="1" bandRow="1">
                <a:tableStyleId>{5C22544A-7EE6-4342-B048-85BDC9FD1C3A}</a:tableStyleId>
              </a:tblPr>
              <a:tblGrid>
                <a:gridCol w="1476164"/>
                <a:gridCol w="2064211"/>
                <a:gridCol w="2148256"/>
                <a:gridCol w="1152128"/>
                <a:gridCol w="914881"/>
                <a:gridCol w="1101343"/>
              </a:tblGrid>
              <a:tr h="394111">
                <a:tc>
                  <a:txBody>
                    <a:bodyPr/>
                    <a:lstStyle/>
                    <a:p>
                      <a:pPr algn="ctr">
                        <a:lnSpc>
                          <a:spcPts val="1100"/>
                        </a:lnSpc>
                        <a:spcBef>
                          <a:spcPts val="200"/>
                        </a:spcBef>
                        <a:spcAft>
                          <a:spcPts val="200"/>
                        </a:spcAft>
                      </a:pPr>
                      <a:r>
                        <a:rPr lang="en-GB" sz="1200" i="1" dirty="0">
                          <a:effectLst/>
                          <a:latin typeface="+mn-lt"/>
                          <a:ea typeface="SimSun"/>
                        </a:rPr>
                        <a:t>Origin</a:t>
                      </a:r>
                      <a:endParaRPr lang="en-US" sz="1200" dirty="0">
                        <a:effectLst/>
                        <a:latin typeface="+mn-lt"/>
                        <a:ea typeface="SimSun"/>
                      </a:endParaRPr>
                    </a:p>
                  </a:txBody>
                  <a:tcPr marL="68580" marR="68580" marT="0" marB="0" anchor="ctr"/>
                </a:tc>
                <a:tc>
                  <a:txBody>
                    <a:bodyPr/>
                    <a:lstStyle/>
                    <a:p>
                      <a:pPr algn="ctr">
                        <a:lnSpc>
                          <a:spcPts val="1100"/>
                        </a:lnSpc>
                        <a:spcBef>
                          <a:spcPts val="200"/>
                        </a:spcBef>
                        <a:spcAft>
                          <a:spcPts val="200"/>
                        </a:spcAft>
                      </a:pPr>
                      <a:r>
                        <a:rPr lang="en-GB" sz="1200" i="1">
                          <a:effectLst/>
                          <a:latin typeface="+mn-lt"/>
                          <a:ea typeface="SimSun"/>
                        </a:rPr>
                        <a:t>Support sources </a:t>
                      </a:r>
                      <a:endParaRPr lang="en-US" sz="1200">
                        <a:effectLst/>
                        <a:latin typeface="+mn-lt"/>
                        <a:ea typeface="SimSun"/>
                      </a:endParaRPr>
                    </a:p>
                  </a:txBody>
                  <a:tcPr marL="0" marR="36195" marT="0" marB="0" anchor="ctr"/>
                </a:tc>
                <a:tc>
                  <a:txBody>
                    <a:bodyPr/>
                    <a:lstStyle/>
                    <a:p>
                      <a:pPr algn="ctr">
                        <a:lnSpc>
                          <a:spcPts val="1100"/>
                        </a:lnSpc>
                        <a:spcBef>
                          <a:spcPts val="200"/>
                        </a:spcBef>
                        <a:spcAft>
                          <a:spcPts val="200"/>
                        </a:spcAft>
                      </a:pPr>
                      <a:r>
                        <a:rPr lang="en-GB" sz="1200" i="1">
                          <a:effectLst/>
                          <a:latin typeface="+mn-lt"/>
                          <a:ea typeface="SimSun"/>
                        </a:rPr>
                        <a:t>NAMAs</a:t>
                      </a:r>
                      <a:endParaRPr lang="en-US" sz="1200">
                        <a:effectLst/>
                        <a:latin typeface="+mn-lt"/>
                        <a:ea typeface="SimSun"/>
                      </a:endParaRPr>
                    </a:p>
                  </a:txBody>
                  <a:tcPr marL="0" marR="36195" marT="0" marB="0" anchor="ctr"/>
                </a:tc>
                <a:tc>
                  <a:txBody>
                    <a:bodyPr/>
                    <a:lstStyle/>
                    <a:p>
                      <a:pPr algn="ctr">
                        <a:lnSpc>
                          <a:spcPts val="1100"/>
                        </a:lnSpc>
                        <a:spcBef>
                          <a:spcPts val="200"/>
                        </a:spcBef>
                        <a:spcAft>
                          <a:spcPts val="200"/>
                        </a:spcAft>
                      </a:pPr>
                      <a:r>
                        <a:rPr lang="en-GB" sz="1200" i="1">
                          <a:effectLst/>
                          <a:latin typeface="+mn-lt"/>
                          <a:ea typeface="SimSun"/>
                        </a:rPr>
                        <a:t>Parties  </a:t>
                      </a:r>
                      <a:endParaRPr lang="en-US" sz="1200">
                        <a:effectLst/>
                        <a:latin typeface="+mn-lt"/>
                        <a:ea typeface="SimSun"/>
                      </a:endParaRPr>
                    </a:p>
                  </a:txBody>
                  <a:tcPr marL="0" marR="36195" marT="0" marB="0" anchor="ctr"/>
                </a:tc>
                <a:tc>
                  <a:txBody>
                    <a:bodyPr/>
                    <a:lstStyle/>
                    <a:p>
                      <a:pPr algn="ctr">
                        <a:lnSpc>
                          <a:spcPts val="1100"/>
                        </a:lnSpc>
                        <a:spcBef>
                          <a:spcPts val="200"/>
                        </a:spcBef>
                        <a:spcAft>
                          <a:spcPts val="200"/>
                        </a:spcAft>
                      </a:pPr>
                      <a:r>
                        <a:rPr lang="en-GB" sz="1200" i="1">
                          <a:effectLst/>
                          <a:latin typeface="+mn-lt"/>
                          <a:ea typeface="SimSun"/>
                        </a:rPr>
                        <a:t>Type of support </a:t>
                      </a:r>
                      <a:endParaRPr lang="en-US" sz="1200">
                        <a:effectLst/>
                        <a:latin typeface="+mn-lt"/>
                        <a:ea typeface="SimSun"/>
                      </a:endParaRPr>
                    </a:p>
                  </a:txBody>
                  <a:tcPr marL="0" marR="36195" marT="0" marB="0" anchor="ctr"/>
                </a:tc>
                <a:tc>
                  <a:txBody>
                    <a:bodyPr/>
                    <a:lstStyle/>
                    <a:p>
                      <a:pPr algn="ctr">
                        <a:lnSpc>
                          <a:spcPts val="1100"/>
                        </a:lnSpc>
                        <a:spcBef>
                          <a:spcPts val="200"/>
                        </a:spcBef>
                        <a:spcAft>
                          <a:spcPts val="200"/>
                        </a:spcAft>
                      </a:pPr>
                      <a:r>
                        <a:rPr lang="en-GB" sz="1200" i="1" dirty="0">
                          <a:effectLst/>
                          <a:latin typeface="+mn-lt"/>
                          <a:ea typeface="SimSun"/>
                        </a:rPr>
                        <a:t>Amount of support (USD)</a:t>
                      </a:r>
                      <a:endParaRPr lang="en-US" sz="1200" dirty="0">
                        <a:effectLst/>
                        <a:latin typeface="+mn-lt"/>
                        <a:ea typeface="SimSun"/>
                      </a:endParaRPr>
                    </a:p>
                  </a:txBody>
                  <a:tcPr marL="0" marR="36195" marT="0" marB="0" anchor="ctr"/>
                </a:tc>
              </a:tr>
              <a:tr h="593865">
                <a:tc>
                  <a:txBody>
                    <a:bodyPr/>
                    <a:lstStyle/>
                    <a:p>
                      <a:pPr marL="0" algn="ctr" defTabSz="914400" rtl="0" eaLnBrk="1" latinLnBrk="0" hangingPunct="1">
                        <a:lnSpc>
                          <a:spcPts val="1100"/>
                        </a:lnSpc>
                        <a:spcBef>
                          <a:spcPts val="200"/>
                        </a:spcBef>
                        <a:spcAft>
                          <a:spcPts val="200"/>
                        </a:spcAft>
                      </a:pPr>
                      <a:r>
                        <a:rPr lang="en-GB" sz="1200" kern="1200" dirty="0">
                          <a:solidFill>
                            <a:schemeClr val="dk1"/>
                          </a:solidFill>
                          <a:effectLst/>
                          <a:latin typeface="+mn-lt"/>
                          <a:ea typeface="SimSun"/>
                          <a:cs typeface="+mn-cs"/>
                        </a:rPr>
                        <a:t>Australia </a:t>
                      </a:r>
                      <a:endParaRPr lang="en-US" sz="1200" kern="1200" dirty="0">
                        <a:solidFill>
                          <a:schemeClr val="dk1"/>
                        </a:solidFill>
                        <a:effectLst/>
                        <a:latin typeface="+mn-lt"/>
                        <a:ea typeface="SimSun"/>
                        <a:cs typeface="+mn-cs"/>
                      </a:endParaRPr>
                    </a:p>
                  </a:txBody>
                  <a:tcPr marL="68580" marR="68580" marT="0" marB="0"/>
                </a:tc>
                <a:tc>
                  <a:txBody>
                    <a:bodyPr/>
                    <a:lstStyle/>
                    <a:p>
                      <a:pPr marL="0" algn="ctr" defTabSz="914400" rtl="0" eaLnBrk="1" latinLnBrk="0" hangingPunct="1">
                        <a:lnSpc>
                          <a:spcPts val="1100"/>
                        </a:lnSpc>
                        <a:spcBef>
                          <a:spcPts val="200"/>
                        </a:spcBef>
                        <a:spcAft>
                          <a:spcPts val="200"/>
                        </a:spcAft>
                      </a:pPr>
                      <a:r>
                        <a:rPr lang="en-US" sz="1200" kern="1200" dirty="0">
                          <a:solidFill>
                            <a:schemeClr val="dk1"/>
                          </a:solidFill>
                          <a:effectLst/>
                          <a:latin typeface="+mn-lt"/>
                          <a:ea typeface="SimSun"/>
                          <a:cs typeface="+mn-cs"/>
                        </a:rPr>
                        <a:t>UNDP MDG Carbon (S-186)</a:t>
                      </a:r>
                    </a:p>
                  </a:txBody>
                  <a:tcPr marL="0" marR="36195" marT="0" marB="0"/>
                </a:tc>
                <a:tc>
                  <a:txBody>
                    <a:bodyPr/>
                    <a:lstStyle/>
                    <a:p>
                      <a:pPr marL="0" algn="ctr" defTabSz="914400" rtl="0" eaLnBrk="1" latinLnBrk="0" hangingPunct="1">
                        <a:lnSpc>
                          <a:spcPts val="1100"/>
                        </a:lnSpc>
                        <a:spcBef>
                          <a:spcPts val="200"/>
                        </a:spcBef>
                        <a:spcAft>
                          <a:spcPts val="200"/>
                        </a:spcAft>
                      </a:pPr>
                      <a:r>
                        <a:rPr lang="en-GB" sz="1200" kern="1200">
                          <a:solidFill>
                            <a:schemeClr val="dk1"/>
                          </a:solidFill>
                          <a:effectLst/>
                          <a:latin typeface="+mn-lt"/>
                          <a:ea typeface="SimSun"/>
                          <a:cs typeface="+mn-cs"/>
                        </a:rPr>
                        <a:t>Rural Development in Namibia through Electrification with Renewable Energies (NS-196)</a:t>
                      </a:r>
                      <a:endParaRPr lang="en-US" sz="1200" kern="1200">
                        <a:solidFill>
                          <a:schemeClr val="dk1"/>
                        </a:solidFill>
                        <a:effectLst/>
                        <a:latin typeface="+mn-lt"/>
                        <a:ea typeface="SimSun"/>
                        <a:cs typeface="+mn-cs"/>
                      </a:endParaRPr>
                    </a:p>
                  </a:txBody>
                  <a:tcPr marL="0" marR="36195" marT="0" marB="0"/>
                </a:tc>
                <a:tc>
                  <a:txBody>
                    <a:bodyPr/>
                    <a:lstStyle/>
                    <a:p>
                      <a:pPr marL="0" algn="ctr" defTabSz="914400" rtl="0" eaLnBrk="1" latinLnBrk="0" hangingPunct="1">
                        <a:lnSpc>
                          <a:spcPts val="1100"/>
                        </a:lnSpc>
                        <a:spcBef>
                          <a:spcPts val="200"/>
                        </a:spcBef>
                        <a:spcAft>
                          <a:spcPts val="200"/>
                        </a:spcAft>
                      </a:pPr>
                      <a:r>
                        <a:rPr lang="en-GB" sz="1200" kern="1200">
                          <a:solidFill>
                            <a:schemeClr val="dk1"/>
                          </a:solidFill>
                          <a:effectLst/>
                          <a:latin typeface="+mn-lt"/>
                          <a:ea typeface="SimSun"/>
                          <a:cs typeface="+mn-cs"/>
                        </a:rPr>
                        <a:t>Namibia</a:t>
                      </a:r>
                      <a:endParaRPr lang="en-US" sz="1200" kern="1200">
                        <a:solidFill>
                          <a:schemeClr val="dk1"/>
                        </a:solidFill>
                        <a:effectLst/>
                        <a:latin typeface="+mn-lt"/>
                        <a:ea typeface="SimSun"/>
                        <a:cs typeface="+mn-cs"/>
                      </a:endParaRPr>
                    </a:p>
                  </a:txBody>
                  <a:tcPr marL="0" marR="36195" marT="0" marB="0"/>
                </a:tc>
                <a:tc>
                  <a:txBody>
                    <a:bodyPr/>
                    <a:lstStyle/>
                    <a:p>
                      <a:pPr marL="0" algn="ctr" defTabSz="914400" rtl="0" eaLnBrk="1" latinLnBrk="0" hangingPunct="1">
                        <a:lnSpc>
                          <a:spcPts val="1100"/>
                        </a:lnSpc>
                        <a:spcBef>
                          <a:spcPts val="200"/>
                        </a:spcBef>
                        <a:spcAft>
                          <a:spcPts val="200"/>
                        </a:spcAft>
                      </a:pPr>
                      <a:r>
                        <a:rPr lang="en-GB" sz="1200" kern="1200">
                          <a:solidFill>
                            <a:schemeClr val="dk1"/>
                          </a:solidFill>
                          <a:effectLst/>
                          <a:latin typeface="+mn-lt"/>
                          <a:ea typeface="SimSun"/>
                          <a:cs typeface="+mn-cs"/>
                        </a:rPr>
                        <a:t>Financial, Capacity building, Technological </a:t>
                      </a:r>
                      <a:endParaRPr lang="en-US" sz="1200" kern="1200">
                        <a:solidFill>
                          <a:schemeClr val="dk1"/>
                        </a:solidFill>
                        <a:effectLst/>
                        <a:latin typeface="+mn-lt"/>
                        <a:ea typeface="SimSun"/>
                        <a:cs typeface="+mn-cs"/>
                      </a:endParaRPr>
                    </a:p>
                  </a:txBody>
                  <a:tcPr marL="0" marR="36195" marT="0" marB="0"/>
                </a:tc>
                <a:tc>
                  <a:txBody>
                    <a:bodyPr/>
                    <a:lstStyle/>
                    <a:p>
                      <a:pPr marL="0" algn="ctr" defTabSz="914400" rtl="0" eaLnBrk="1" latinLnBrk="0" hangingPunct="1">
                        <a:lnSpc>
                          <a:spcPts val="1100"/>
                        </a:lnSpc>
                        <a:spcBef>
                          <a:spcPts val="200"/>
                        </a:spcBef>
                        <a:spcAft>
                          <a:spcPts val="200"/>
                        </a:spcAft>
                      </a:pPr>
                      <a:r>
                        <a:rPr lang="en-GB" sz="1200" kern="1200">
                          <a:solidFill>
                            <a:schemeClr val="dk1"/>
                          </a:solidFill>
                          <a:effectLst/>
                          <a:latin typeface="+mn-lt"/>
                          <a:ea typeface="SimSun"/>
                          <a:cs typeface="+mn-cs"/>
                        </a:rPr>
                        <a:t>70 000</a:t>
                      </a:r>
                      <a:endParaRPr lang="en-US" sz="1200" kern="1200">
                        <a:solidFill>
                          <a:schemeClr val="dk1"/>
                        </a:solidFill>
                        <a:effectLst/>
                        <a:latin typeface="+mn-lt"/>
                        <a:ea typeface="SimSun"/>
                        <a:cs typeface="+mn-cs"/>
                      </a:endParaRPr>
                    </a:p>
                  </a:txBody>
                  <a:tcPr marL="0" marR="36195" marT="0" marB="0"/>
                </a:tc>
              </a:tr>
              <a:tr h="394111">
                <a:tc>
                  <a:txBody>
                    <a:bodyPr/>
                    <a:lstStyle/>
                    <a:p>
                      <a:pPr marL="0" algn="ctr" defTabSz="914400" rtl="0" eaLnBrk="1" latinLnBrk="0" hangingPunct="1">
                        <a:lnSpc>
                          <a:spcPts val="1100"/>
                        </a:lnSpc>
                        <a:spcBef>
                          <a:spcPts val="200"/>
                        </a:spcBef>
                        <a:spcAft>
                          <a:spcPts val="200"/>
                        </a:spcAft>
                      </a:pPr>
                      <a:r>
                        <a:rPr lang="en-GB" sz="1200" kern="1200" dirty="0">
                          <a:solidFill>
                            <a:schemeClr val="dk1"/>
                          </a:solidFill>
                          <a:effectLst/>
                          <a:latin typeface="+mn-lt"/>
                          <a:ea typeface="SimSun"/>
                          <a:cs typeface="+mn-cs"/>
                        </a:rPr>
                        <a:t>Denmark, European Union, Germany, United Kingdom of Great Britain and Northern Ireland </a:t>
                      </a:r>
                      <a:endParaRPr lang="en-US" sz="1200" kern="1200" dirty="0">
                        <a:solidFill>
                          <a:schemeClr val="dk1"/>
                        </a:solidFill>
                        <a:effectLst/>
                        <a:latin typeface="+mn-lt"/>
                        <a:ea typeface="SimSun"/>
                        <a:cs typeface="+mn-cs"/>
                      </a:endParaRPr>
                    </a:p>
                  </a:txBody>
                  <a:tcPr marL="68580" marR="68580" marT="0" marB="0"/>
                </a:tc>
                <a:tc>
                  <a:txBody>
                    <a:bodyPr/>
                    <a:lstStyle/>
                    <a:p>
                      <a:pPr marL="0" algn="ctr" defTabSz="914400" rtl="0" eaLnBrk="1" latinLnBrk="0" hangingPunct="1">
                        <a:lnSpc>
                          <a:spcPts val="1100"/>
                        </a:lnSpc>
                        <a:spcBef>
                          <a:spcPts val="200"/>
                        </a:spcBef>
                        <a:spcAft>
                          <a:spcPts val="200"/>
                        </a:spcAft>
                      </a:pPr>
                      <a:r>
                        <a:rPr lang="en-US" sz="1200" kern="1200" dirty="0">
                          <a:solidFill>
                            <a:schemeClr val="dk1"/>
                          </a:solidFill>
                          <a:effectLst/>
                          <a:latin typeface="+mn-lt"/>
                          <a:ea typeface="SimSun"/>
                          <a:cs typeface="+mn-cs"/>
                        </a:rPr>
                        <a:t>NAMA Facility (S-62)</a:t>
                      </a:r>
                    </a:p>
                  </a:txBody>
                  <a:tcPr marL="0" marR="36195" marT="0" marB="0"/>
                </a:tc>
                <a:tc>
                  <a:txBody>
                    <a:bodyPr/>
                    <a:lstStyle/>
                    <a:p>
                      <a:pPr marL="0" algn="ctr" defTabSz="914400" rtl="0" eaLnBrk="1" latinLnBrk="0" hangingPunct="1">
                        <a:lnSpc>
                          <a:spcPts val="1100"/>
                        </a:lnSpc>
                        <a:spcBef>
                          <a:spcPts val="200"/>
                        </a:spcBef>
                        <a:spcAft>
                          <a:spcPts val="200"/>
                        </a:spcAft>
                      </a:pPr>
                      <a:r>
                        <a:rPr lang="en-GB" sz="1200" kern="1200">
                          <a:solidFill>
                            <a:schemeClr val="dk1"/>
                          </a:solidFill>
                          <a:effectLst/>
                          <a:latin typeface="+mn-lt"/>
                          <a:ea typeface="SimSun"/>
                          <a:cs typeface="+mn-cs"/>
                        </a:rPr>
                        <a:t>Thailand Refrigeration and Air Conditioning NAMA (RAC NAMA) (NS-198)</a:t>
                      </a:r>
                      <a:endParaRPr lang="en-US" sz="1200" kern="1200">
                        <a:solidFill>
                          <a:schemeClr val="dk1"/>
                        </a:solidFill>
                        <a:effectLst/>
                        <a:latin typeface="+mn-lt"/>
                        <a:ea typeface="SimSun"/>
                        <a:cs typeface="+mn-cs"/>
                      </a:endParaRPr>
                    </a:p>
                  </a:txBody>
                  <a:tcPr marL="0" marR="36195" marT="0" marB="0"/>
                </a:tc>
                <a:tc>
                  <a:txBody>
                    <a:bodyPr/>
                    <a:lstStyle/>
                    <a:p>
                      <a:pPr marL="0" algn="ctr" defTabSz="914400" rtl="0" eaLnBrk="1" latinLnBrk="0" hangingPunct="1">
                        <a:lnSpc>
                          <a:spcPts val="1100"/>
                        </a:lnSpc>
                        <a:spcBef>
                          <a:spcPts val="200"/>
                        </a:spcBef>
                        <a:spcAft>
                          <a:spcPts val="200"/>
                        </a:spcAft>
                      </a:pPr>
                      <a:r>
                        <a:rPr lang="en-GB" sz="1200" kern="1200">
                          <a:solidFill>
                            <a:schemeClr val="dk1"/>
                          </a:solidFill>
                          <a:effectLst/>
                          <a:latin typeface="+mn-lt"/>
                          <a:ea typeface="SimSun"/>
                          <a:cs typeface="+mn-cs"/>
                        </a:rPr>
                        <a:t>Thailand</a:t>
                      </a:r>
                      <a:endParaRPr lang="en-US" sz="1200" kern="1200">
                        <a:solidFill>
                          <a:schemeClr val="dk1"/>
                        </a:solidFill>
                        <a:effectLst/>
                        <a:latin typeface="+mn-lt"/>
                        <a:ea typeface="SimSun"/>
                        <a:cs typeface="+mn-cs"/>
                      </a:endParaRPr>
                    </a:p>
                  </a:txBody>
                  <a:tcPr marL="0" marR="36195" marT="0" marB="0"/>
                </a:tc>
                <a:tc>
                  <a:txBody>
                    <a:bodyPr/>
                    <a:lstStyle/>
                    <a:p>
                      <a:pPr marL="0" algn="ctr" defTabSz="914400" rtl="0" eaLnBrk="1" latinLnBrk="0" hangingPunct="1">
                        <a:lnSpc>
                          <a:spcPts val="1100"/>
                        </a:lnSpc>
                        <a:spcBef>
                          <a:spcPts val="200"/>
                        </a:spcBef>
                        <a:spcAft>
                          <a:spcPts val="200"/>
                        </a:spcAft>
                      </a:pPr>
                      <a:r>
                        <a:rPr lang="en-GB" sz="1200" kern="1200">
                          <a:solidFill>
                            <a:schemeClr val="dk1"/>
                          </a:solidFill>
                          <a:effectLst/>
                          <a:latin typeface="+mn-lt"/>
                          <a:ea typeface="SimSun"/>
                          <a:cs typeface="+mn-cs"/>
                        </a:rPr>
                        <a:t>Financial</a:t>
                      </a:r>
                      <a:endParaRPr lang="en-US" sz="1200" kern="1200">
                        <a:solidFill>
                          <a:schemeClr val="dk1"/>
                        </a:solidFill>
                        <a:effectLst/>
                        <a:latin typeface="+mn-lt"/>
                        <a:ea typeface="SimSun"/>
                        <a:cs typeface="+mn-cs"/>
                      </a:endParaRPr>
                    </a:p>
                  </a:txBody>
                  <a:tcPr marL="0" marR="36195" marT="0" marB="0"/>
                </a:tc>
                <a:tc>
                  <a:txBody>
                    <a:bodyPr/>
                    <a:lstStyle/>
                    <a:p>
                      <a:pPr marL="0" algn="ctr" defTabSz="914400" rtl="0" eaLnBrk="1" latinLnBrk="0" hangingPunct="1">
                        <a:lnSpc>
                          <a:spcPts val="1100"/>
                        </a:lnSpc>
                        <a:spcBef>
                          <a:spcPts val="200"/>
                        </a:spcBef>
                        <a:spcAft>
                          <a:spcPts val="200"/>
                        </a:spcAft>
                      </a:pPr>
                      <a:r>
                        <a:rPr lang="en-GB" sz="1200" kern="1200">
                          <a:solidFill>
                            <a:schemeClr val="dk1"/>
                          </a:solidFill>
                          <a:effectLst/>
                          <a:latin typeface="+mn-lt"/>
                          <a:ea typeface="SimSun"/>
                          <a:cs typeface="+mn-cs"/>
                        </a:rPr>
                        <a:t>120 879</a:t>
                      </a:r>
                      <a:endParaRPr lang="en-US" sz="1200" kern="1200">
                        <a:solidFill>
                          <a:schemeClr val="dk1"/>
                        </a:solidFill>
                        <a:effectLst/>
                        <a:latin typeface="+mn-lt"/>
                        <a:ea typeface="SimSun"/>
                        <a:cs typeface="+mn-cs"/>
                      </a:endParaRPr>
                    </a:p>
                  </a:txBody>
                  <a:tcPr marL="0" marR="36195" marT="0" marB="0"/>
                </a:tc>
              </a:tr>
              <a:tr h="445399">
                <a:tc>
                  <a:txBody>
                    <a:bodyPr/>
                    <a:lstStyle/>
                    <a:p>
                      <a:pPr marL="0" algn="ctr" defTabSz="914400" rtl="0" eaLnBrk="1" latinLnBrk="0" hangingPunct="1">
                        <a:lnSpc>
                          <a:spcPts val="1100"/>
                        </a:lnSpc>
                        <a:spcBef>
                          <a:spcPts val="200"/>
                        </a:spcBef>
                        <a:spcAft>
                          <a:spcPts val="200"/>
                        </a:spcAft>
                      </a:pPr>
                      <a:r>
                        <a:rPr lang="en-GB" sz="1200" kern="1200">
                          <a:solidFill>
                            <a:schemeClr val="dk1"/>
                          </a:solidFill>
                          <a:effectLst/>
                          <a:latin typeface="+mn-lt"/>
                          <a:ea typeface="SimSun"/>
                          <a:cs typeface="+mn-cs"/>
                        </a:rPr>
                        <a:t>International </a:t>
                      </a:r>
                      <a:endParaRPr lang="en-US" sz="1200" kern="1200">
                        <a:solidFill>
                          <a:schemeClr val="dk1"/>
                        </a:solidFill>
                        <a:effectLst/>
                        <a:latin typeface="+mn-lt"/>
                        <a:ea typeface="SimSun"/>
                        <a:cs typeface="+mn-cs"/>
                      </a:endParaRPr>
                    </a:p>
                  </a:txBody>
                  <a:tcPr marL="68580" marR="68580" marT="0" marB="0"/>
                </a:tc>
                <a:tc>
                  <a:txBody>
                    <a:bodyPr/>
                    <a:lstStyle/>
                    <a:p>
                      <a:pPr marL="0" algn="ctr" defTabSz="914400" rtl="0" eaLnBrk="1" latinLnBrk="0" hangingPunct="1">
                        <a:lnSpc>
                          <a:spcPts val="1100"/>
                        </a:lnSpc>
                        <a:spcBef>
                          <a:spcPts val="200"/>
                        </a:spcBef>
                        <a:spcAft>
                          <a:spcPts val="200"/>
                        </a:spcAft>
                      </a:pPr>
                      <a:r>
                        <a:rPr lang="en-US" sz="1200" kern="1200" dirty="0">
                          <a:solidFill>
                            <a:schemeClr val="dk1"/>
                          </a:solidFill>
                          <a:effectLst/>
                          <a:latin typeface="+mn-lt"/>
                          <a:ea typeface="SimSun"/>
                          <a:cs typeface="+mn-cs"/>
                        </a:rPr>
                        <a:t>Global Environment Facility (GEF) Trust Fund (S-63)</a:t>
                      </a:r>
                    </a:p>
                  </a:txBody>
                  <a:tcPr marL="0" marR="36195" marT="0" marB="0"/>
                </a:tc>
                <a:tc>
                  <a:txBody>
                    <a:bodyPr/>
                    <a:lstStyle/>
                    <a:p>
                      <a:pPr marL="0" algn="ctr" defTabSz="914400" rtl="0" eaLnBrk="1" latinLnBrk="0" hangingPunct="1">
                        <a:lnSpc>
                          <a:spcPts val="1100"/>
                        </a:lnSpc>
                        <a:spcBef>
                          <a:spcPts val="200"/>
                        </a:spcBef>
                        <a:spcAft>
                          <a:spcPts val="200"/>
                        </a:spcAft>
                      </a:pPr>
                      <a:r>
                        <a:rPr lang="en-GB" sz="1200" kern="1200" dirty="0">
                          <a:solidFill>
                            <a:schemeClr val="dk1"/>
                          </a:solidFill>
                          <a:effectLst/>
                          <a:latin typeface="+mn-lt"/>
                          <a:ea typeface="SimSun"/>
                          <a:cs typeface="+mn-cs"/>
                        </a:rPr>
                        <a:t>Development of a feed-in tariff  NAMA for renewable energy (NS-121)</a:t>
                      </a:r>
                      <a:endParaRPr lang="en-US" sz="1200" kern="1200" dirty="0">
                        <a:solidFill>
                          <a:schemeClr val="dk1"/>
                        </a:solidFill>
                        <a:effectLst/>
                        <a:latin typeface="+mn-lt"/>
                        <a:ea typeface="SimSun"/>
                        <a:cs typeface="+mn-cs"/>
                      </a:endParaRPr>
                    </a:p>
                  </a:txBody>
                  <a:tcPr marL="0" marR="36195" marT="0" marB="0"/>
                </a:tc>
                <a:tc>
                  <a:txBody>
                    <a:bodyPr/>
                    <a:lstStyle/>
                    <a:p>
                      <a:pPr marL="0" algn="ctr" defTabSz="914400" rtl="0" eaLnBrk="1" latinLnBrk="0" hangingPunct="1">
                        <a:lnSpc>
                          <a:spcPts val="1100"/>
                        </a:lnSpc>
                        <a:spcBef>
                          <a:spcPts val="200"/>
                        </a:spcBef>
                        <a:spcAft>
                          <a:spcPts val="200"/>
                        </a:spcAft>
                      </a:pPr>
                      <a:r>
                        <a:rPr lang="en-GB" sz="1200" kern="1200">
                          <a:solidFill>
                            <a:schemeClr val="dk1"/>
                          </a:solidFill>
                          <a:effectLst/>
                          <a:latin typeface="+mn-lt"/>
                          <a:ea typeface="SimSun"/>
                          <a:cs typeface="+mn-cs"/>
                        </a:rPr>
                        <a:t>Sudan</a:t>
                      </a:r>
                      <a:endParaRPr lang="en-US" sz="1200" kern="1200">
                        <a:solidFill>
                          <a:schemeClr val="dk1"/>
                        </a:solidFill>
                        <a:effectLst/>
                        <a:latin typeface="+mn-lt"/>
                        <a:ea typeface="SimSun"/>
                        <a:cs typeface="+mn-cs"/>
                      </a:endParaRPr>
                    </a:p>
                  </a:txBody>
                  <a:tcPr marL="0" marR="36195" marT="0" marB="0"/>
                </a:tc>
                <a:tc>
                  <a:txBody>
                    <a:bodyPr/>
                    <a:lstStyle/>
                    <a:p>
                      <a:pPr marL="0" algn="ctr" defTabSz="914400" rtl="0" eaLnBrk="1" latinLnBrk="0" hangingPunct="1">
                        <a:lnSpc>
                          <a:spcPts val="1100"/>
                        </a:lnSpc>
                        <a:spcBef>
                          <a:spcPts val="200"/>
                        </a:spcBef>
                        <a:spcAft>
                          <a:spcPts val="200"/>
                        </a:spcAft>
                      </a:pPr>
                      <a:r>
                        <a:rPr lang="en-GB" sz="1200" kern="1200">
                          <a:solidFill>
                            <a:schemeClr val="dk1"/>
                          </a:solidFill>
                          <a:effectLst/>
                          <a:latin typeface="+mn-lt"/>
                          <a:ea typeface="SimSun"/>
                          <a:cs typeface="+mn-cs"/>
                        </a:rPr>
                        <a:t>Financial </a:t>
                      </a:r>
                      <a:endParaRPr lang="en-US" sz="1200" kern="1200">
                        <a:solidFill>
                          <a:schemeClr val="dk1"/>
                        </a:solidFill>
                        <a:effectLst/>
                        <a:latin typeface="+mn-lt"/>
                        <a:ea typeface="SimSun"/>
                        <a:cs typeface="+mn-cs"/>
                      </a:endParaRPr>
                    </a:p>
                  </a:txBody>
                  <a:tcPr marL="0" marR="36195" marT="0" marB="0"/>
                </a:tc>
                <a:tc>
                  <a:txBody>
                    <a:bodyPr/>
                    <a:lstStyle/>
                    <a:p>
                      <a:pPr marL="0" algn="ctr" defTabSz="914400" rtl="0" eaLnBrk="1" latinLnBrk="0" hangingPunct="1">
                        <a:lnSpc>
                          <a:spcPts val="1100"/>
                        </a:lnSpc>
                        <a:spcBef>
                          <a:spcPts val="200"/>
                        </a:spcBef>
                        <a:spcAft>
                          <a:spcPts val="200"/>
                        </a:spcAft>
                      </a:pPr>
                      <a:r>
                        <a:rPr lang="en-GB" sz="1200" kern="1200">
                          <a:solidFill>
                            <a:schemeClr val="dk1"/>
                          </a:solidFill>
                          <a:effectLst/>
                          <a:latin typeface="+mn-lt"/>
                          <a:ea typeface="SimSun"/>
                          <a:cs typeface="+mn-cs"/>
                        </a:rPr>
                        <a:t>3 500 000</a:t>
                      </a:r>
                      <a:endParaRPr lang="en-US" sz="1200" kern="1200">
                        <a:solidFill>
                          <a:schemeClr val="dk1"/>
                        </a:solidFill>
                        <a:effectLst/>
                        <a:latin typeface="+mn-lt"/>
                        <a:ea typeface="SimSun"/>
                        <a:cs typeface="+mn-cs"/>
                      </a:endParaRPr>
                    </a:p>
                  </a:txBody>
                  <a:tcPr marL="0" marR="36195" marT="0" marB="0"/>
                </a:tc>
              </a:tr>
              <a:tr h="445399">
                <a:tc>
                  <a:txBody>
                    <a:bodyPr/>
                    <a:lstStyle/>
                    <a:p>
                      <a:pPr marL="0" algn="ctr" defTabSz="914400" rtl="0" eaLnBrk="1" latinLnBrk="0" hangingPunct="1">
                        <a:lnSpc>
                          <a:spcPts val="1100"/>
                        </a:lnSpc>
                        <a:spcBef>
                          <a:spcPts val="200"/>
                        </a:spcBef>
                        <a:spcAft>
                          <a:spcPts val="200"/>
                        </a:spcAft>
                      </a:pPr>
                      <a:r>
                        <a:rPr lang="en-GB" sz="1200" kern="1200" dirty="0">
                          <a:solidFill>
                            <a:schemeClr val="dk1"/>
                          </a:solidFill>
                          <a:effectLst/>
                          <a:latin typeface="+mn-lt"/>
                          <a:ea typeface="SimSun"/>
                          <a:cs typeface="+mn-cs"/>
                        </a:rPr>
                        <a:t>Australia </a:t>
                      </a:r>
                      <a:endParaRPr lang="en-US" sz="1200" kern="1200" dirty="0">
                        <a:solidFill>
                          <a:schemeClr val="dk1"/>
                        </a:solidFill>
                        <a:effectLst/>
                        <a:latin typeface="+mn-lt"/>
                        <a:ea typeface="SimSun"/>
                        <a:cs typeface="+mn-cs"/>
                      </a:endParaRPr>
                    </a:p>
                  </a:txBody>
                  <a:tcPr marL="68580" marR="68580" marT="0" marB="0"/>
                </a:tc>
                <a:tc>
                  <a:txBody>
                    <a:bodyPr/>
                    <a:lstStyle/>
                    <a:p>
                      <a:pPr marL="0" algn="ctr" defTabSz="914400" rtl="0" eaLnBrk="1" latinLnBrk="0" hangingPunct="1">
                        <a:lnSpc>
                          <a:spcPts val="1100"/>
                        </a:lnSpc>
                        <a:spcBef>
                          <a:spcPts val="200"/>
                        </a:spcBef>
                        <a:spcAft>
                          <a:spcPts val="200"/>
                        </a:spcAft>
                      </a:pPr>
                      <a:r>
                        <a:rPr lang="en-US" sz="1200" kern="1200" dirty="0">
                          <a:solidFill>
                            <a:schemeClr val="dk1"/>
                          </a:solidFill>
                          <a:effectLst/>
                          <a:latin typeface="+mn-lt"/>
                          <a:ea typeface="SimSun"/>
                          <a:cs typeface="+mn-cs"/>
                        </a:rPr>
                        <a:t>UNDP MDG Carbon (S-186)</a:t>
                      </a:r>
                    </a:p>
                  </a:txBody>
                  <a:tcPr marL="0" marR="36195" marT="0" marB="0"/>
                </a:tc>
                <a:tc>
                  <a:txBody>
                    <a:bodyPr/>
                    <a:lstStyle/>
                    <a:p>
                      <a:pPr marL="0" algn="ctr" defTabSz="914400" rtl="0" eaLnBrk="1" latinLnBrk="0" hangingPunct="1">
                        <a:lnSpc>
                          <a:spcPts val="1100"/>
                        </a:lnSpc>
                        <a:spcBef>
                          <a:spcPts val="200"/>
                        </a:spcBef>
                        <a:spcAft>
                          <a:spcPts val="200"/>
                        </a:spcAft>
                      </a:pPr>
                      <a:r>
                        <a:rPr lang="en-GB" sz="1200" kern="1200" dirty="0">
                          <a:solidFill>
                            <a:schemeClr val="dk1"/>
                          </a:solidFill>
                          <a:effectLst/>
                          <a:latin typeface="+mn-lt"/>
                          <a:ea typeface="SimSun"/>
                          <a:cs typeface="+mn-cs"/>
                        </a:rPr>
                        <a:t>Rural Electrification with Renewable Energy in the Gambia (NS-199)</a:t>
                      </a:r>
                      <a:endParaRPr lang="en-US" sz="1200" kern="1200" dirty="0">
                        <a:solidFill>
                          <a:schemeClr val="dk1"/>
                        </a:solidFill>
                        <a:effectLst/>
                        <a:latin typeface="+mn-lt"/>
                        <a:ea typeface="SimSun"/>
                        <a:cs typeface="+mn-cs"/>
                      </a:endParaRPr>
                    </a:p>
                  </a:txBody>
                  <a:tcPr marL="0" marR="36195" marT="0" marB="0"/>
                </a:tc>
                <a:tc>
                  <a:txBody>
                    <a:bodyPr/>
                    <a:lstStyle/>
                    <a:p>
                      <a:pPr marL="0" algn="ctr" defTabSz="914400" rtl="0" eaLnBrk="1" latinLnBrk="0" hangingPunct="1">
                        <a:lnSpc>
                          <a:spcPts val="1100"/>
                        </a:lnSpc>
                        <a:spcBef>
                          <a:spcPts val="200"/>
                        </a:spcBef>
                        <a:spcAft>
                          <a:spcPts val="200"/>
                        </a:spcAft>
                      </a:pPr>
                      <a:r>
                        <a:rPr lang="en-GB" sz="1200" kern="1200" dirty="0">
                          <a:solidFill>
                            <a:schemeClr val="dk1"/>
                          </a:solidFill>
                          <a:effectLst/>
                          <a:latin typeface="+mn-lt"/>
                          <a:ea typeface="SimSun"/>
                          <a:cs typeface="+mn-cs"/>
                        </a:rPr>
                        <a:t>The Gambia</a:t>
                      </a:r>
                      <a:endParaRPr lang="en-US" sz="1200" kern="1200" dirty="0">
                        <a:solidFill>
                          <a:schemeClr val="dk1"/>
                        </a:solidFill>
                        <a:effectLst/>
                        <a:latin typeface="+mn-lt"/>
                        <a:ea typeface="SimSun"/>
                        <a:cs typeface="+mn-cs"/>
                      </a:endParaRPr>
                    </a:p>
                  </a:txBody>
                  <a:tcPr marL="0" marR="36195" marT="0" marB="0"/>
                </a:tc>
                <a:tc>
                  <a:txBody>
                    <a:bodyPr/>
                    <a:lstStyle/>
                    <a:p>
                      <a:pPr marL="0" algn="ctr" defTabSz="914400" rtl="0" eaLnBrk="1" latinLnBrk="0" hangingPunct="1">
                        <a:lnSpc>
                          <a:spcPts val="1100"/>
                        </a:lnSpc>
                        <a:spcBef>
                          <a:spcPts val="200"/>
                        </a:spcBef>
                        <a:spcAft>
                          <a:spcPts val="200"/>
                        </a:spcAft>
                      </a:pPr>
                      <a:r>
                        <a:rPr lang="en-GB" sz="1200" kern="1200" dirty="0">
                          <a:solidFill>
                            <a:schemeClr val="dk1"/>
                          </a:solidFill>
                          <a:effectLst/>
                          <a:latin typeface="+mn-lt"/>
                          <a:ea typeface="SimSun"/>
                          <a:cs typeface="+mn-cs"/>
                        </a:rPr>
                        <a:t>Financial </a:t>
                      </a:r>
                      <a:endParaRPr lang="en-US" sz="1200" kern="1200" dirty="0">
                        <a:solidFill>
                          <a:schemeClr val="dk1"/>
                        </a:solidFill>
                        <a:effectLst/>
                        <a:latin typeface="+mn-lt"/>
                        <a:ea typeface="SimSun"/>
                        <a:cs typeface="+mn-cs"/>
                      </a:endParaRPr>
                    </a:p>
                  </a:txBody>
                  <a:tcPr marL="0" marR="36195" marT="0" marB="0"/>
                </a:tc>
                <a:tc>
                  <a:txBody>
                    <a:bodyPr/>
                    <a:lstStyle/>
                    <a:p>
                      <a:pPr marL="0" algn="ctr" defTabSz="914400" rtl="0" eaLnBrk="1" latinLnBrk="0" hangingPunct="1">
                        <a:lnSpc>
                          <a:spcPts val="1100"/>
                        </a:lnSpc>
                        <a:spcBef>
                          <a:spcPts val="200"/>
                        </a:spcBef>
                        <a:spcAft>
                          <a:spcPts val="200"/>
                        </a:spcAft>
                      </a:pPr>
                      <a:r>
                        <a:rPr lang="en-GB" sz="1200" kern="1200" dirty="0">
                          <a:solidFill>
                            <a:schemeClr val="dk1"/>
                          </a:solidFill>
                          <a:effectLst/>
                          <a:latin typeface="+mn-lt"/>
                          <a:ea typeface="SimSun"/>
                          <a:cs typeface="+mn-cs"/>
                        </a:rPr>
                        <a:t>60 000</a:t>
                      </a:r>
                      <a:endParaRPr lang="en-US" sz="1200" kern="1200" dirty="0">
                        <a:solidFill>
                          <a:schemeClr val="dk1"/>
                        </a:solidFill>
                        <a:effectLst/>
                        <a:latin typeface="+mn-lt"/>
                        <a:ea typeface="SimSun"/>
                        <a:cs typeface="+mn-cs"/>
                      </a:endParaRPr>
                    </a:p>
                  </a:txBody>
                  <a:tcPr marL="0" marR="36195" marT="0" marB="0"/>
                </a:tc>
              </a:tr>
              <a:tr h="593865">
                <a:tc>
                  <a:txBody>
                    <a:bodyPr/>
                    <a:lstStyle/>
                    <a:p>
                      <a:pPr algn="ctr">
                        <a:lnSpc>
                          <a:spcPts val="1100"/>
                        </a:lnSpc>
                        <a:spcBef>
                          <a:spcPts val="200"/>
                        </a:spcBef>
                        <a:spcAft>
                          <a:spcPts val="200"/>
                        </a:spcAft>
                      </a:pPr>
                      <a:r>
                        <a:rPr lang="en-US" sz="1200" dirty="0" smtClean="0">
                          <a:effectLst/>
                          <a:latin typeface="+mn-lt"/>
                          <a:ea typeface="SimSun"/>
                        </a:rPr>
                        <a:t>International </a:t>
                      </a:r>
                      <a:endParaRPr lang="en-US" sz="1200" dirty="0">
                        <a:effectLst/>
                        <a:latin typeface="+mn-lt"/>
                        <a:ea typeface="SimSun"/>
                      </a:endParaRPr>
                    </a:p>
                  </a:txBody>
                  <a:tcPr marL="68580" marR="68580" marT="0" marB="0" anchor="ctr"/>
                </a:tc>
                <a:tc>
                  <a:txBody>
                    <a:bodyPr/>
                    <a:lstStyle/>
                    <a:p>
                      <a:pPr marL="0" marR="0" indent="0" algn="ctr" defTabSz="914400" rtl="0" eaLnBrk="1" fontAlgn="auto" latinLnBrk="0" hangingPunct="1">
                        <a:lnSpc>
                          <a:spcPts val="1100"/>
                        </a:lnSpc>
                        <a:spcBef>
                          <a:spcPts val="200"/>
                        </a:spcBef>
                        <a:spcAft>
                          <a:spcPts val="200"/>
                        </a:spcAft>
                        <a:buClrTx/>
                        <a:buSzTx/>
                        <a:buFontTx/>
                        <a:buNone/>
                        <a:tabLst/>
                        <a:defRPr/>
                      </a:pPr>
                      <a:r>
                        <a:rPr lang="en-US" sz="1200" kern="1200" dirty="0" smtClean="0">
                          <a:solidFill>
                            <a:schemeClr val="dk1"/>
                          </a:solidFill>
                          <a:effectLst/>
                          <a:latin typeface="+mn-lt"/>
                          <a:ea typeface="SimSun"/>
                          <a:cs typeface="+mn-cs"/>
                        </a:rPr>
                        <a:t>Global Environment Facility (GEF) Trust Fund (S-63)</a:t>
                      </a:r>
                    </a:p>
                    <a:p>
                      <a:pPr algn="ctr">
                        <a:lnSpc>
                          <a:spcPts val="1100"/>
                        </a:lnSpc>
                        <a:spcBef>
                          <a:spcPts val="200"/>
                        </a:spcBef>
                        <a:spcAft>
                          <a:spcPts val="200"/>
                        </a:spcAft>
                      </a:pPr>
                      <a:endParaRPr lang="en-US" sz="1200" dirty="0">
                        <a:effectLst/>
                        <a:latin typeface="+mn-lt"/>
                        <a:ea typeface="SimSun"/>
                      </a:endParaRPr>
                    </a:p>
                  </a:txBody>
                  <a:tcPr marL="0" marR="36195" marT="0" marB="0" anchor="ctr"/>
                </a:tc>
                <a:tc>
                  <a:txBody>
                    <a:bodyPr/>
                    <a:lstStyle/>
                    <a:p>
                      <a:pPr algn="ctr">
                        <a:lnSpc>
                          <a:spcPts val="1100"/>
                        </a:lnSpc>
                        <a:spcBef>
                          <a:spcPts val="200"/>
                        </a:spcBef>
                        <a:spcAft>
                          <a:spcPts val="200"/>
                        </a:spcAft>
                      </a:pPr>
                      <a:r>
                        <a:rPr lang="en-US" sz="1200" dirty="0" smtClean="0">
                          <a:effectLst/>
                          <a:latin typeface="+mn-lt"/>
                          <a:ea typeface="SimSun"/>
                        </a:rPr>
                        <a:t>NAMA Support</a:t>
                      </a:r>
                      <a:r>
                        <a:rPr lang="en-US" sz="1200" baseline="0" dirty="0" smtClean="0">
                          <a:effectLst/>
                          <a:latin typeface="+mn-lt"/>
                          <a:ea typeface="SimSun"/>
                        </a:rPr>
                        <a:t> for the Tunisian Solar Plan </a:t>
                      </a:r>
                      <a:endParaRPr lang="en-US" sz="1200" dirty="0">
                        <a:effectLst/>
                        <a:latin typeface="+mn-lt"/>
                        <a:ea typeface="SimSun"/>
                      </a:endParaRPr>
                    </a:p>
                  </a:txBody>
                  <a:tcPr marL="0" marR="36195" marT="0" marB="0" anchor="ctr"/>
                </a:tc>
                <a:tc>
                  <a:txBody>
                    <a:bodyPr/>
                    <a:lstStyle/>
                    <a:p>
                      <a:pPr algn="ctr">
                        <a:lnSpc>
                          <a:spcPts val="1100"/>
                        </a:lnSpc>
                        <a:spcBef>
                          <a:spcPts val="200"/>
                        </a:spcBef>
                        <a:spcAft>
                          <a:spcPts val="200"/>
                        </a:spcAft>
                      </a:pPr>
                      <a:r>
                        <a:rPr lang="en-US" sz="1200" dirty="0" smtClean="0">
                          <a:effectLst/>
                          <a:latin typeface="+mn-lt"/>
                          <a:ea typeface="SimSun"/>
                        </a:rPr>
                        <a:t>Tunisia </a:t>
                      </a:r>
                      <a:endParaRPr lang="en-US" sz="1200" dirty="0">
                        <a:effectLst/>
                        <a:latin typeface="+mn-lt"/>
                        <a:ea typeface="SimSun"/>
                      </a:endParaRPr>
                    </a:p>
                  </a:txBody>
                  <a:tcPr marL="0" marR="36195" marT="0" marB="0" anchor="ctr"/>
                </a:tc>
                <a:tc>
                  <a:txBody>
                    <a:bodyPr/>
                    <a:lstStyle/>
                    <a:p>
                      <a:pPr algn="ctr">
                        <a:lnSpc>
                          <a:spcPts val="1100"/>
                        </a:lnSpc>
                        <a:spcBef>
                          <a:spcPts val="200"/>
                        </a:spcBef>
                        <a:spcAft>
                          <a:spcPts val="200"/>
                        </a:spcAft>
                      </a:pPr>
                      <a:r>
                        <a:rPr lang="en-US" sz="1200" dirty="0" smtClean="0">
                          <a:effectLst/>
                          <a:latin typeface="+mn-lt"/>
                          <a:ea typeface="SimSun"/>
                        </a:rPr>
                        <a:t>Financial </a:t>
                      </a:r>
                      <a:endParaRPr lang="en-US" sz="1200" dirty="0">
                        <a:effectLst/>
                        <a:latin typeface="+mn-lt"/>
                        <a:ea typeface="SimSun"/>
                      </a:endParaRPr>
                    </a:p>
                  </a:txBody>
                  <a:tcPr marL="0" marR="36195" marT="0" marB="0" anchor="ctr"/>
                </a:tc>
                <a:tc>
                  <a:txBody>
                    <a:bodyPr/>
                    <a:lstStyle/>
                    <a:p>
                      <a:pPr algn="ctr">
                        <a:lnSpc>
                          <a:spcPts val="1100"/>
                        </a:lnSpc>
                        <a:spcBef>
                          <a:spcPts val="200"/>
                        </a:spcBef>
                        <a:spcAft>
                          <a:spcPts val="200"/>
                        </a:spcAft>
                      </a:pPr>
                      <a:r>
                        <a:rPr lang="en-US" sz="1200" dirty="0" smtClean="0">
                          <a:effectLst/>
                          <a:latin typeface="+mn-lt"/>
                          <a:ea typeface="SimSun"/>
                        </a:rPr>
                        <a:t>3 600 000</a:t>
                      </a:r>
                      <a:endParaRPr lang="en-US" sz="1200" dirty="0">
                        <a:effectLst/>
                        <a:latin typeface="+mn-lt"/>
                        <a:ea typeface="SimSun"/>
                      </a:endParaRPr>
                    </a:p>
                  </a:txBody>
                  <a:tcPr marL="0" marR="36195" marT="0" marB="0" anchor="ctr"/>
                </a:tc>
              </a:tr>
              <a:tr h="445399">
                <a:tc>
                  <a:txBody>
                    <a:bodyPr/>
                    <a:lstStyle/>
                    <a:p>
                      <a:pPr algn="ctr">
                        <a:lnSpc>
                          <a:spcPts val="1100"/>
                        </a:lnSpc>
                        <a:spcBef>
                          <a:spcPts val="200"/>
                        </a:spcBef>
                        <a:spcAft>
                          <a:spcPts val="200"/>
                        </a:spcAft>
                      </a:pPr>
                      <a:endParaRPr lang="en-US" sz="1200" dirty="0">
                        <a:effectLst/>
                        <a:latin typeface="+mn-lt"/>
                        <a:ea typeface="SimSun"/>
                      </a:endParaRPr>
                    </a:p>
                  </a:txBody>
                  <a:tcPr marL="68580" marR="68580" marT="0" marB="0" anchor="ctr"/>
                </a:tc>
                <a:tc>
                  <a:txBody>
                    <a:bodyPr/>
                    <a:lstStyle/>
                    <a:p>
                      <a:pPr algn="ctr">
                        <a:lnSpc>
                          <a:spcPts val="1100"/>
                        </a:lnSpc>
                        <a:spcBef>
                          <a:spcPts val="200"/>
                        </a:spcBef>
                        <a:spcAft>
                          <a:spcPts val="200"/>
                        </a:spcAft>
                      </a:pPr>
                      <a:endParaRPr lang="en-US" sz="1200" dirty="0">
                        <a:effectLst/>
                        <a:latin typeface="+mn-lt"/>
                        <a:ea typeface="SimSun"/>
                      </a:endParaRPr>
                    </a:p>
                  </a:txBody>
                  <a:tcPr marL="0" marR="36195" marT="0" marB="0" anchor="ctr"/>
                </a:tc>
                <a:tc>
                  <a:txBody>
                    <a:bodyPr/>
                    <a:lstStyle/>
                    <a:p>
                      <a:pPr algn="ctr">
                        <a:lnSpc>
                          <a:spcPts val="1100"/>
                        </a:lnSpc>
                        <a:spcBef>
                          <a:spcPts val="200"/>
                        </a:spcBef>
                        <a:spcAft>
                          <a:spcPts val="200"/>
                        </a:spcAft>
                      </a:pPr>
                      <a:endParaRPr lang="en-US" sz="1200">
                        <a:effectLst/>
                        <a:latin typeface="+mn-lt"/>
                        <a:ea typeface="SimSun"/>
                      </a:endParaRPr>
                    </a:p>
                  </a:txBody>
                  <a:tcPr marL="0" marR="36195" marT="0" marB="0" anchor="ctr"/>
                </a:tc>
                <a:tc>
                  <a:txBody>
                    <a:bodyPr/>
                    <a:lstStyle/>
                    <a:p>
                      <a:pPr algn="ctr">
                        <a:lnSpc>
                          <a:spcPts val="1100"/>
                        </a:lnSpc>
                        <a:spcBef>
                          <a:spcPts val="200"/>
                        </a:spcBef>
                        <a:spcAft>
                          <a:spcPts val="200"/>
                        </a:spcAft>
                      </a:pPr>
                      <a:endParaRPr lang="en-US" sz="1200">
                        <a:effectLst/>
                        <a:latin typeface="+mn-lt"/>
                        <a:ea typeface="SimSun"/>
                      </a:endParaRPr>
                    </a:p>
                  </a:txBody>
                  <a:tcPr marL="0" marR="36195" marT="0" marB="0" anchor="ctr"/>
                </a:tc>
                <a:tc>
                  <a:txBody>
                    <a:bodyPr/>
                    <a:lstStyle/>
                    <a:p>
                      <a:pPr algn="ctr">
                        <a:lnSpc>
                          <a:spcPts val="1100"/>
                        </a:lnSpc>
                        <a:spcBef>
                          <a:spcPts val="200"/>
                        </a:spcBef>
                        <a:spcAft>
                          <a:spcPts val="200"/>
                        </a:spcAft>
                      </a:pPr>
                      <a:endParaRPr lang="en-US" sz="1200">
                        <a:effectLst/>
                        <a:latin typeface="+mn-lt"/>
                        <a:ea typeface="SimSun"/>
                      </a:endParaRPr>
                    </a:p>
                  </a:txBody>
                  <a:tcPr marL="0" marR="36195" marT="0" marB="0" anchor="ctr"/>
                </a:tc>
                <a:tc>
                  <a:txBody>
                    <a:bodyPr/>
                    <a:lstStyle/>
                    <a:p>
                      <a:pPr algn="ctr">
                        <a:lnSpc>
                          <a:spcPts val="1100"/>
                        </a:lnSpc>
                        <a:spcBef>
                          <a:spcPts val="200"/>
                        </a:spcBef>
                        <a:spcAft>
                          <a:spcPts val="200"/>
                        </a:spcAft>
                      </a:pPr>
                      <a:endParaRPr lang="en-US" sz="1200" dirty="0">
                        <a:effectLst/>
                        <a:latin typeface="+mn-lt"/>
                        <a:ea typeface="SimSun"/>
                      </a:endParaRPr>
                    </a:p>
                  </a:txBody>
                  <a:tcPr marL="0" marR="36195" marT="0" marB="0" anchor="ctr"/>
                </a:tc>
              </a:tr>
              <a:tr h="394111">
                <a:tc gridSpan="2">
                  <a:txBody>
                    <a:bodyPr/>
                    <a:lstStyle/>
                    <a:p>
                      <a:pPr algn="ctr">
                        <a:lnSpc>
                          <a:spcPts val="1100"/>
                        </a:lnSpc>
                        <a:spcBef>
                          <a:spcPts val="200"/>
                        </a:spcBef>
                        <a:spcAft>
                          <a:spcPts val="200"/>
                        </a:spcAft>
                      </a:pPr>
                      <a:r>
                        <a:rPr lang="en-US" sz="1200" b="1" dirty="0" smtClean="0">
                          <a:effectLst/>
                          <a:latin typeface="+mn-lt"/>
                          <a:ea typeface="SimSun"/>
                        </a:rPr>
                        <a:t>Note : ** NAMAs under implementation </a:t>
                      </a:r>
                      <a:endParaRPr lang="en-US" sz="1200" b="1" dirty="0">
                        <a:effectLst/>
                        <a:latin typeface="+mn-lt"/>
                        <a:ea typeface="SimSun"/>
                      </a:endParaRPr>
                    </a:p>
                  </a:txBody>
                  <a:tcPr marL="68580" marR="68580" marT="0" marB="0" anchor="ctr"/>
                </a:tc>
                <a:tc hMerge="1">
                  <a:txBody>
                    <a:bodyPr/>
                    <a:lstStyle/>
                    <a:p>
                      <a:pPr algn="ctr">
                        <a:lnSpc>
                          <a:spcPts val="1100"/>
                        </a:lnSpc>
                        <a:spcBef>
                          <a:spcPts val="200"/>
                        </a:spcBef>
                        <a:spcAft>
                          <a:spcPts val="200"/>
                        </a:spcAft>
                      </a:pPr>
                      <a:endParaRPr lang="en-US" sz="1200" dirty="0">
                        <a:effectLst/>
                        <a:latin typeface="+mn-lt"/>
                        <a:ea typeface="SimSun"/>
                      </a:endParaRPr>
                    </a:p>
                  </a:txBody>
                  <a:tcPr marL="0" marR="36195" marT="0" marB="0" anchor="ctr"/>
                </a:tc>
                <a:tc>
                  <a:txBody>
                    <a:bodyPr/>
                    <a:lstStyle/>
                    <a:p>
                      <a:pPr algn="ctr">
                        <a:lnSpc>
                          <a:spcPts val="1100"/>
                        </a:lnSpc>
                        <a:spcBef>
                          <a:spcPts val="200"/>
                        </a:spcBef>
                        <a:spcAft>
                          <a:spcPts val="200"/>
                        </a:spcAft>
                      </a:pPr>
                      <a:endParaRPr lang="en-US" sz="1200">
                        <a:effectLst/>
                        <a:latin typeface="+mn-lt"/>
                        <a:ea typeface="SimSun"/>
                      </a:endParaRPr>
                    </a:p>
                  </a:txBody>
                  <a:tcPr marL="0" marR="36195" marT="0" marB="0" anchor="ctr"/>
                </a:tc>
                <a:tc>
                  <a:txBody>
                    <a:bodyPr/>
                    <a:lstStyle/>
                    <a:p>
                      <a:pPr algn="ctr">
                        <a:lnSpc>
                          <a:spcPts val="1100"/>
                        </a:lnSpc>
                        <a:spcBef>
                          <a:spcPts val="200"/>
                        </a:spcBef>
                        <a:spcAft>
                          <a:spcPts val="200"/>
                        </a:spcAft>
                      </a:pPr>
                      <a:endParaRPr lang="en-US" sz="1200">
                        <a:effectLst/>
                        <a:latin typeface="+mn-lt"/>
                        <a:ea typeface="SimSun"/>
                      </a:endParaRPr>
                    </a:p>
                  </a:txBody>
                  <a:tcPr marL="0" marR="36195" marT="0" marB="0" anchor="ctr"/>
                </a:tc>
                <a:tc>
                  <a:txBody>
                    <a:bodyPr/>
                    <a:lstStyle/>
                    <a:p>
                      <a:pPr algn="ctr">
                        <a:lnSpc>
                          <a:spcPts val="1100"/>
                        </a:lnSpc>
                        <a:spcBef>
                          <a:spcPts val="200"/>
                        </a:spcBef>
                        <a:spcAft>
                          <a:spcPts val="200"/>
                        </a:spcAft>
                      </a:pPr>
                      <a:endParaRPr lang="en-US" sz="1200">
                        <a:effectLst/>
                        <a:latin typeface="+mn-lt"/>
                        <a:ea typeface="SimSun"/>
                      </a:endParaRPr>
                    </a:p>
                  </a:txBody>
                  <a:tcPr marL="0" marR="36195" marT="0" marB="0" anchor="ctr"/>
                </a:tc>
                <a:tc>
                  <a:txBody>
                    <a:bodyPr/>
                    <a:lstStyle/>
                    <a:p>
                      <a:pPr algn="ctr">
                        <a:lnSpc>
                          <a:spcPts val="1100"/>
                        </a:lnSpc>
                        <a:spcBef>
                          <a:spcPts val="200"/>
                        </a:spcBef>
                        <a:spcAft>
                          <a:spcPts val="200"/>
                        </a:spcAft>
                      </a:pPr>
                      <a:endParaRPr lang="en-US" sz="1200" dirty="0">
                        <a:effectLst/>
                        <a:latin typeface="+mn-lt"/>
                        <a:ea typeface="SimSun"/>
                      </a:endParaRPr>
                    </a:p>
                  </a:txBody>
                  <a:tcPr marL="0" marR="36195" marT="0" marB="0" anchor="ctr"/>
                </a:tc>
              </a:tr>
              <a:tr h="485890">
                <a:tc>
                  <a:txBody>
                    <a:bodyPr/>
                    <a:lstStyle/>
                    <a:p>
                      <a:pPr algn="ctr"/>
                      <a:endParaRPr lang="en-US" sz="1200" dirty="0">
                        <a:latin typeface="+mn-lt"/>
                      </a:endParaRPr>
                    </a:p>
                  </a:txBody>
                  <a:tcPr anchor="ctr"/>
                </a:tc>
                <a:tc>
                  <a:txBody>
                    <a:bodyPr/>
                    <a:lstStyle/>
                    <a:p>
                      <a:pPr algn="ctr"/>
                      <a:endParaRPr lang="en-US" sz="1200" dirty="0">
                        <a:latin typeface="+mn-lt"/>
                      </a:endParaRPr>
                    </a:p>
                  </a:txBody>
                  <a:tcPr anchor="ctr"/>
                </a:tc>
                <a:tc>
                  <a:txBody>
                    <a:bodyPr/>
                    <a:lstStyle/>
                    <a:p>
                      <a:pPr algn="ctr"/>
                      <a:endParaRPr lang="en-US" sz="1200" dirty="0">
                        <a:latin typeface="+mn-lt"/>
                      </a:endParaRPr>
                    </a:p>
                  </a:txBody>
                  <a:tcPr anchor="ctr"/>
                </a:tc>
                <a:tc>
                  <a:txBody>
                    <a:bodyPr/>
                    <a:lstStyle/>
                    <a:p>
                      <a:pPr algn="ctr"/>
                      <a:endParaRPr lang="en-US" sz="1200" dirty="0">
                        <a:latin typeface="+mn-lt"/>
                      </a:endParaRPr>
                    </a:p>
                  </a:txBody>
                  <a:tcPr anchor="ctr"/>
                </a:tc>
                <a:tc>
                  <a:txBody>
                    <a:bodyPr/>
                    <a:lstStyle/>
                    <a:p>
                      <a:pPr algn="ctr"/>
                      <a:endParaRPr lang="en-US" sz="1200" dirty="0">
                        <a:latin typeface="+mn-lt"/>
                      </a:endParaRPr>
                    </a:p>
                  </a:txBody>
                  <a:tcPr anchor="ctr"/>
                </a:tc>
                <a:tc>
                  <a:txBody>
                    <a:bodyPr/>
                    <a:lstStyle/>
                    <a:p>
                      <a:pPr algn="ctr"/>
                      <a:endParaRPr lang="en-US" sz="1200" dirty="0">
                        <a:latin typeface="+mn-lt"/>
                      </a:endParaRPr>
                    </a:p>
                  </a:txBody>
                  <a:tcPr anchor="ctr"/>
                </a:tc>
              </a:tr>
              <a:tr h="1136443">
                <a:tc>
                  <a:txBody>
                    <a:bodyPr/>
                    <a:lstStyle/>
                    <a:p>
                      <a:pPr algn="ctr"/>
                      <a:endParaRPr lang="en-US" sz="1200" dirty="0">
                        <a:latin typeface="+mn-lt"/>
                      </a:endParaRPr>
                    </a:p>
                  </a:txBody>
                  <a:tcPr anchor="ctr"/>
                </a:tc>
                <a:tc>
                  <a:txBody>
                    <a:bodyPr/>
                    <a:lstStyle/>
                    <a:p>
                      <a:pPr algn="ctr">
                        <a:lnSpc>
                          <a:spcPts val="1100"/>
                        </a:lnSpc>
                        <a:spcBef>
                          <a:spcPts val="200"/>
                        </a:spcBef>
                        <a:spcAft>
                          <a:spcPts val="200"/>
                        </a:spcAft>
                      </a:pPr>
                      <a:endParaRPr lang="en-US" sz="1200" dirty="0">
                        <a:effectLst/>
                        <a:latin typeface="+mn-lt"/>
                        <a:ea typeface="SimSun"/>
                      </a:endParaRPr>
                    </a:p>
                  </a:txBody>
                  <a:tcPr anchor="ctr"/>
                </a:tc>
                <a:tc>
                  <a:txBody>
                    <a:bodyPr/>
                    <a:lstStyle/>
                    <a:p>
                      <a:pPr algn="ctr"/>
                      <a:endParaRPr lang="en-US" sz="1200" dirty="0">
                        <a:latin typeface="+mn-lt"/>
                      </a:endParaRPr>
                    </a:p>
                  </a:txBody>
                  <a:tcPr anchor="ctr"/>
                </a:tc>
                <a:tc>
                  <a:txBody>
                    <a:bodyPr/>
                    <a:lstStyle/>
                    <a:p>
                      <a:pPr algn="ctr"/>
                      <a:endParaRPr lang="en-US" sz="1200" dirty="0">
                        <a:latin typeface="+mn-lt"/>
                      </a:endParaRPr>
                    </a:p>
                  </a:txBody>
                  <a:tcPr anchor="ctr"/>
                </a:tc>
                <a:tc>
                  <a:txBody>
                    <a:bodyPr/>
                    <a:lstStyle/>
                    <a:p>
                      <a:pPr algn="ctr"/>
                      <a:endParaRPr lang="en-US" sz="1200" dirty="0">
                        <a:latin typeface="+mn-lt"/>
                      </a:endParaRPr>
                    </a:p>
                  </a:txBody>
                  <a:tcPr anchor="ctr"/>
                </a:tc>
                <a:tc>
                  <a:txBody>
                    <a:bodyPr/>
                    <a:lstStyle/>
                    <a:p>
                      <a:pPr algn="ctr"/>
                      <a:endParaRPr lang="en-US" sz="1200" dirty="0">
                        <a:latin typeface="+mn-lt"/>
                      </a:endParaRPr>
                    </a:p>
                  </a:txBody>
                  <a:tcPr anchor="ctr"/>
                </a:tc>
              </a:tr>
            </a:tbl>
          </a:graphicData>
        </a:graphic>
      </p:graphicFrame>
    </p:spTree>
    <p:extLst>
      <p:ext uri="{BB962C8B-B14F-4D97-AF65-F5344CB8AC3E}">
        <p14:creationId xmlns:p14="http://schemas.microsoft.com/office/powerpoint/2010/main" val="24493893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Secretariat activities to support the registry </a:t>
            </a:r>
            <a:endParaRPr lang="en-GB" sz="28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71003900"/>
              </p:ext>
            </p:extLst>
          </p:nvPr>
        </p:nvGraphicFramePr>
        <p:xfrm>
          <a:off x="-108520" y="975618"/>
          <a:ext cx="8928992" cy="4757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5652120" y="771962"/>
            <a:ext cx="2664296" cy="784830"/>
          </a:xfrm>
          <a:prstGeom prst="rect">
            <a:avLst/>
          </a:prstGeom>
          <a:noFill/>
        </p:spPr>
        <p:txBody>
          <a:bodyPr wrap="square" rtlCol="0">
            <a:spAutoFit/>
          </a:bodyPr>
          <a:lstStyle/>
          <a:p>
            <a:r>
              <a:rPr lang="en-US" dirty="0" smtClean="0"/>
              <a:t>Enhancement based on experience and users’ feedback </a:t>
            </a:r>
            <a:endParaRPr lang="en-US" dirty="0"/>
          </a:p>
        </p:txBody>
      </p:sp>
    </p:spTree>
    <p:extLst>
      <p:ext uri="{BB962C8B-B14F-4D97-AF65-F5344CB8AC3E}">
        <p14:creationId xmlns:p14="http://schemas.microsoft.com/office/powerpoint/2010/main" val="1565565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Engagement to increase the use of the registry </a:t>
            </a:r>
            <a:endParaRPr lang="en-US" sz="2400" b="1" dirty="0"/>
          </a:p>
        </p:txBody>
      </p:sp>
      <p:sp>
        <p:nvSpPr>
          <p:cNvPr id="3" name="Content Placeholder 2"/>
          <p:cNvSpPr>
            <a:spLocks noGrp="1"/>
          </p:cNvSpPr>
          <p:nvPr>
            <p:ph idx="1"/>
          </p:nvPr>
        </p:nvSpPr>
        <p:spPr>
          <a:xfrm>
            <a:off x="635000" y="1124744"/>
            <a:ext cx="7867650" cy="4829646"/>
          </a:xfrm>
        </p:spPr>
        <p:txBody>
          <a:bodyPr/>
          <a:lstStyle/>
          <a:p>
            <a:pPr marL="0" indent="0">
              <a:buNone/>
            </a:pPr>
            <a:r>
              <a:rPr lang="en-US" sz="2200" dirty="0" smtClean="0"/>
              <a:t>2014 outreach and support activities increased the amount of information included </a:t>
            </a:r>
            <a:r>
              <a:rPr lang="en-US" sz="2200" dirty="0"/>
              <a:t>i</a:t>
            </a:r>
            <a:r>
              <a:rPr lang="en-US" sz="2200" dirty="0" smtClean="0"/>
              <a:t>n the registry:</a:t>
            </a:r>
          </a:p>
          <a:p>
            <a:pPr marL="0" indent="0">
              <a:buNone/>
            </a:pPr>
            <a:endParaRPr lang="en-US" sz="1800" dirty="0" smtClean="0"/>
          </a:p>
          <a:p>
            <a:r>
              <a:rPr lang="en-US" sz="1800" dirty="0" smtClean="0"/>
              <a:t>Increase of 100% in information on support available recorded </a:t>
            </a:r>
          </a:p>
          <a:p>
            <a:pPr marL="0" indent="0">
              <a:buNone/>
            </a:pPr>
            <a:endParaRPr lang="en-US" sz="1800" dirty="0" smtClean="0"/>
          </a:p>
          <a:p>
            <a:r>
              <a:rPr lang="en-US" sz="1800" dirty="0" smtClean="0"/>
              <a:t>Around +30% number of NAMAs recorded</a:t>
            </a:r>
          </a:p>
          <a:p>
            <a:endParaRPr lang="en-US" sz="2200" dirty="0"/>
          </a:p>
          <a:p>
            <a:pPr marL="0" indent="0">
              <a:buNone/>
            </a:pPr>
            <a:r>
              <a:rPr lang="en-US" sz="2200" dirty="0" smtClean="0"/>
              <a:t>Activities continue in 2015. New submissions of sources of support recently recorded:</a:t>
            </a:r>
          </a:p>
          <a:p>
            <a:pPr marL="0" indent="0">
              <a:buNone/>
            </a:pPr>
            <a:endParaRPr lang="en-US" sz="2200" dirty="0"/>
          </a:p>
          <a:p>
            <a:r>
              <a:rPr lang="en-US" sz="1800" dirty="0" smtClean="0"/>
              <a:t>FAO NAMA learning tool in </a:t>
            </a:r>
            <a:r>
              <a:rPr lang="en-US" sz="1800" dirty="0"/>
              <a:t>the agriculture, forestry and other land use (AFOLU) </a:t>
            </a:r>
            <a:r>
              <a:rPr lang="en-US" sz="1800" dirty="0" smtClean="0"/>
              <a:t>sector.</a:t>
            </a:r>
          </a:p>
          <a:p>
            <a:pPr marL="0" indent="0">
              <a:buNone/>
            </a:pPr>
            <a:endParaRPr lang="en-US" sz="1800" dirty="0" smtClean="0"/>
          </a:p>
          <a:p>
            <a:r>
              <a:rPr lang="en-US" sz="1800" dirty="0" smtClean="0"/>
              <a:t>UNDP MDG Carbon</a:t>
            </a:r>
          </a:p>
          <a:p>
            <a:pPr marL="0" indent="0">
              <a:buNone/>
            </a:pPr>
            <a:endParaRPr lang="en-US" sz="1800" dirty="0" smtClean="0"/>
          </a:p>
          <a:p>
            <a:r>
              <a:rPr lang="en-US" sz="1800" dirty="0" smtClean="0"/>
              <a:t>CTCN readiness </a:t>
            </a:r>
            <a:r>
              <a:rPr lang="en-US" sz="1800" dirty="0" err="1" smtClean="0"/>
              <a:t>programme</a:t>
            </a:r>
            <a:r>
              <a:rPr lang="en-US" sz="1800" dirty="0"/>
              <a:t> </a:t>
            </a:r>
            <a:r>
              <a:rPr lang="en-US" sz="1800" dirty="0" smtClean="0"/>
              <a:t>(announced)</a:t>
            </a:r>
          </a:p>
          <a:p>
            <a:endParaRPr lang="en-US" sz="2000" dirty="0" smtClean="0"/>
          </a:p>
          <a:p>
            <a:endParaRPr lang="en-US" sz="2200" dirty="0" smtClean="0"/>
          </a:p>
          <a:p>
            <a:endParaRPr lang="en-US" sz="2200" dirty="0"/>
          </a:p>
          <a:p>
            <a:pPr marL="0" indent="0">
              <a:buNone/>
            </a:pPr>
            <a:endParaRPr lang="en-US" sz="2200" dirty="0"/>
          </a:p>
          <a:p>
            <a:endParaRPr lang="en-US" sz="2200" dirty="0" smtClean="0"/>
          </a:p>
          <a:p>
            <a:pPr marL="271462" lvl="1" indent="0">
              <a:buNone/>
            </a:pPr>
            <a:endParaRPr lang="en-US" dirty="0"/>
          </a:p>
        </p:txBody>
      </p:sp>
    </p:spTree>
    <p:extLst>
      <p:ext uri="{BB962C8B-B14F-4D97-AF65-F5344CB8AC3E}">
        <p14:creationId xmlns:p14="http://schemas.microsoft.com/office/powerpoint/2010/main" val="21819129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Ongoing survey of the registry users </a:t>
            </a:r>
            <a:endParaRPr lang="en-US" sz="2400" b="1" dirty="0"/>
          </a:p>
        </p:txBody>
      </p:sp>
      <p:sp>
        <p:nvSpPr>
          <p:cNvPr id="3" name="Content Placeholder 2"/>
          <p:cNvSpPr>
            <a:spLocks noGrp="1"/>
          </p:cNvSpPr>
          <p:nvPr>
            <p:ph idx="1"/>
          </p:nvPr>
        </p:nvSpPr>
        <p:spPr>
          <a:xfrm>
            <a:off x="179512" y="836712"/>
            <a:ext cx="8964488" cy="5256584"/>
          </a:xfrm>
        </p:spPr>
        <p:txBody>
          <a:bodyPr/>
          <a:lstStyle/>
          <a:p>
            <a:pPr marL="0" indent="0">
              <a:buNone/>
            </a:pPr>
            <a:r>
              <a:rPr lang="en-US" sz="1800" dirty="0" smtClean="0"/>
              <a:t>The survey’s target audience:</a:t>
            </a:r>
          </a:p>
          <a:p>
            <a:pPr marL="0" indent="0">
              <a:buNone/>
            </a:pPr>
            <a:endParaRPr lang="en-US" sz="1800" dirty="0" smtClean="0"/>
          </a:p>
          <a:p>
            <a:r>
              <a:rPr lang="en-US" sz="1800" dirty="0" smtClean="0"/>
              <a:t>NAMA approvers and Developers that have submitted NAMAs to the registry</a:t>
            </a:r>
          </a:p>
          <a:p>
            <a:r>
              <a:rPr lang="en-US" sz="1800" dirty="0" smtClean="0"/>
              <a:t>Support Editors that have submitted support entries to the registry</a:t>
            </a:r>
          </a:p>
          <a:p>
            <a:pPr marL="0" indent="0">
              <a:buNone/>
            </a:pPr>
            <a:endParaRPr lang="en-US" sz="1800" dirty="0"/>
          </a:p>
          <a:p>
            <a:pPr marL="0" indent="0">
              <a:buNone/>
            </a:pPr>
            <a:r>
              <a:rPr lang="en-US" sz="1800" dirty="0" smtClean="0"/>
              <a:t>The survey objectives:</a:t>
            </a:r>
          </a:p>
          <a:p>
            <a:pPr marL="0" indent="0">
              <a:buNone/>
            </a:pPr>
            <a:endParaRPr lang="en-US" sz="1800" dirty="0" smtClean="0"/>
          </a:p>
          <a:p>
            <a:r>
              <a:rPr lang="en-IE" sz="1800" b="1" dirty="0" smtClean="0"/>
              <a:t>Obtain </a:t>
            </a:r>
            <a:r>
              <a:rPr lang="en-IE" sz="1800" b="1" dirty="0"/>
              <a:t>information </a:t>
            </a:r>
            <a:r>
              <a:rPr lang="en-IE" sz="1800" dirty="0"/>
              <a:t>regarding the implementation status of the </a:t>
            </a:r>
            <a:r>
              <a:rPr lang="en-IE" sz="1800" dirty="0" smtClean="0"/>
              <a:t>entries recorded </a:t>
            </a:r>
            <a:r>
              <a:rPr lang="en-IE" sz="1800" dirty="0"/>
              <a:t>in the registry;</a:t>
            </a:r>
          </a:p>
          <a:p>
            <a:r>
              <a:rPr lang="en-IE" sz="1800" b="1" dirty="0" smtClean="0"/>
              <a:t>Gather </a:t>
            </a:r>
            <a:r>
              <a:rPr lang="en-IE" sz="1800" b="1" dirty="0"/>
              <a:t>information </a:t>
            </a:r>
            <a:r>
              <a:rPr lang="en-IE" sz="1800" dirty="0"/>
              <a:t>required to maintain the registry up to </a:t>
            </a:r>
            <a:r>
              <a:rPr lang="en-IE" sz="1800" dirty="0" smtClean="0"/>
              <a:t>date;</a:t>
            </a:r>
            <a:endParaRPr lang="en-IE" sz="1800" dirty="0"/>
          </a:p>
          <a:p>
            <a:r>
              <a:rPr lang="en-IE" sz="1800" b="1" dirty="0" smtClean="0"/>
              <a:t>Identify inconsistencies </a:t>
            </a:r>
            <a:r>
              <a:rPr lang="en-IE" sz="1800" b="1" dirty="0"/>
              <a:t>and errors </a:t>
            </a:r>
            <a:r>
              <a:rPr lang="en-IE" sz="1800" dirty="0"/>
              <a:t>recorded in the registry;</a:t>
            </a:r>
          </a:p>
          <a:p>
            <a:r>
              <a:rPr lang="en-IE" sz="1800" b="1" dirty="0" smtClean="0"/>
              <a:t>Collect </a:t>
            </a:r>
            <a:r>
              <a:rPr lang="en-IE" sz="1800" b="1" dirty="0"/>
              <a:t>feedback </a:t>
            </a:r>
            <a:r>
              <a:rPr lang="en-IE" sz="1800" dirty="0"/>
              <a:t>about the registry and its functionalities as well as needed </a:t>
            </a:r>
            <a:r>
              <a:rPr lang="en-IE" sz="1800" dirty="0" smtClean="0"/>
              <a:t>support for them.</a:t>
            </a:r>
            <a:endParaRPr lang="en-IE" sz="1800" dirty="0"/>
          </a:p>
          <a:p>
            <a:pPr marL="1587" indent="0">
              <a:buNone/>
            </a:pPr>
            <a:endParaRPr lang="en-IE" sz="1600" b="1" dirty="0" smtClean="0"/>
          </a:p>
          <a:p>
            <a:pPr marL="1587" indent="0">
              <a:buNone/>
            </a:pPr>
            <a:r>
              <a:rPr lang="en-IE" sz="1600" dirty="0" smtClean="0"/>
              <a:t>Please contact </a:t>
            </a:r>
            <a:r>
              <a:rPr lang="en-IE" sz="1600" b="1" dirty="0" smtClean="0">
                <a:solidFill>
                  <a:srgbClr val="0000FF"/>
                </a:solidFill>
              </a:rPr>
              <a:t>Dcassanmagnago@unfccc.int </a:t>
            </a:r>
            <a:r>
              <a:rPr lang="en-IE" sz="1600" dirty="0" smtClean="0"/>
              <a:t>in case you belong to the target audience and have not received indications regarding the survey.</a:t>
            </a:r>
          </a:p>
        </p:txBody>
      </p:sp>
    </p:spTree>
    <p:extLst>
      <p:ext uri="{BB962C8B-B14F-4D97-AF65-F5344CB8AC3E}">
        <p14:creationId xmlns:p14="http://schemas.microsoft.com/office/powerpoint/2010/main" val="3801978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11560" y="44624"/>
            <a:ext cx="7659091" cy="980727"/>
          </a:xfrm>
        </p:spPr>
        <p:txBody>
          <a:bodyPr/>
          <a:lstStyle/>
          <a:p>
            <a:r>
              <a:rPr lang="en-US" sz="2400" b="1" dirty="0" smtClean="0"/>
              <a:t>NAMA Market Place for catalyzing collaboration </a:t>
            </a:r>
            <a:endParaRPr lang="en-GB" sz="2400" b="1" dirty="0"/>
          </a:p>
        </p:txBody>
      </p:sp>
      <p:sp>
        <p:nvSpPr>
          <p:cNvPr id="7" name="TextBox 6"/>
          <p:cNvSpPr txBox="1"/>
          <p:nvPr/>
        </p:nvSpPr>
        <p:spPr>
          <a:xfrm>
            <a:off x="3851920" y="804475"/>
            <a:ext cx="5040560" cy="4662815"/>
          </a:xfrm>
          <a:prstGeom prst="rect">
            <a:avLst/>
          </a:prstGeom>
          <a:noFill/>
        </p:spPr>
        <p:txBody>
          <a:bodyPr wrap="square" rtlCol="0">
            <a:spAutoFit/>
          </a:bodyPr>
          <a:lstStyle/>
          <a:p>
            <a:r>
              <a:rPr lang="en-IE" sz="1800" b="1" dirty="0"/>
              <a:t>Looking forward to interacting with international organizations and representatives from the private sector on support opportunities for implementing your </a:t>
            </a:r>
            <a:r>
              <a:rPr lang="en-IE" sz="1800" b="1" dirty="0" smtClean="0"/>
              <a:t>NAMAs ?</a:t>
            </a:r>
            <a:endParaRPr lang="en-IE" sz="1800" b="1" dirty="0"/>
          </a:p>
          <a:p>
            <a:r>
              <a:rPr lang="en-IE" sz="1800" b="1" dirty="0">
                <a:solidFill>
                  <a:srgbClr val="00B050"/>
                </a:solidFill>
              </a:rPr>
              <a:t>..NAMA Market place is a platform : </a:t>
            </a:r>
            <a:endParaRPr lang="en-IE" sz="1800" b="1" dirty="0"/>
          </a:p>
          <a:p>
            <a:pPr marL="285750" indent="-285750">
              <a:buFont typeface="Arial" panose="020B0604020202020204" pitchFamily="34" charset="0"/>
              <a:buChar char="•"/>
            </a:pPr>
            <a:r>
              <a:rPr lang="en-IE" sz="1800" b="1" dirty="0"/>
              <a:t>to present NAMA proposals to a panel of public and private investors </a:t>
            </a:r>
            <a:endParaRPr lang="en-IE" sz="1800" b="1" dirty="0" smtClean="0"/>
          </a:p>
          <a:p>
            <a:pPr marL="285750" indent="-285750">
              <a:buFont typeface="Arial" panose="020B0604020202020204" pitchFamily="34" charset="0"/>
              <a:buChar char="•"/>
            </a:pPr>
            <a:r>
              <a:rPr lang="en-IE" sz="1800" b="1" dirty="0" smtClean="0"/>
              <a:t>to </a:t>
            </a:r>
            <a:r>
              <a:rPr lang="en-IE" sz="1800" b="1" dirty="0"/>
              <a:t>exchange invaluable feedback </a:t>
            </a:r>
            <a:r>
              <a:rPr lang="en-IE" sz="1800" b="1" dirty="0" smtClean="0"/>
              <a:t>for </a:t>
            </a:r>
            <a:r>
              <a:rPr lang="en-IE" sz="1800" b="1" dirty="0"/>
              <a:t>NAMA proposals </a:t>
            </a:r>
          </a:p>
          <a:p>
            <a:pPr marL="285750" indent="-285750">
              <a:buFont typeface="Arial" panose="020B0604020202020204" pitchFamily="34" charset="0"/>
              <a:buChar char="•"/>
            </a:pPr>
            <a:r>
              <a:rPr lang="en-IE" sz="1800" b="1" dirty="0" smtClean="0"/>
              <a:t>to </a:t>
            </a:r>
            <a:r>
              <a:rPr lang="en-IE" sz="1800" b="1" dirty="0"/>
              <a:t>receive information on NAMA support programmes </a:t>
            </a:r>
            <a:endParaRPr lang="en-IE" sz="1800" b="1" dirty="0" smtClean="0"/>
          </a:p>
          <a:p>
            <a:pPr marL="285750" indent="-285750">
              <a:buFont typeface="Arial" panose="020B0604020202020204" pitchFamily="34" charset="0"/>
              <a:buChar char="•"/>
            </a:pPr>
            <a:r>
              <a:rPr lang="en-IE" sz="1800" b="1" dirty="0" smtClean="0"/>
              <a:t>to </a:t>
            </a:r>
            <a:r>
              <a:rPr lang="en-IE" sz="1800" b="1" dirty="0"/>
              <a:t>explore potential for collaboration in the implementation of NAMA </a:t>
            </a:r>
            <a:r>
              <a:rPr lang="en-IE" sz="1800" b="1" dirty="0" smtClean="0"/>
              <a:t>proposals</a:t>
            </a:r>
            <a:endParaRPr lang="en-US" sz="1800" b="1" dirty="0" smtClean="0">
              <a:solidFill>
                <a:srgbClr val="00B050"/>
              </a:solidFill>
            </a:endParaRPr>
          </a:p>
        </p:txBody>
      </p:sp>
      <p:pic>
        <p:nvPicPr>
          <p:cNvPr id="4099" name="Picture 3" descr="G:\MDA\03_NAIS\NAMA Reg\1_NAMAs\1_Workshops\2014\2_MDA_SDM_Bogota\Photographs\IMG_043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918" b="11780"/>
          <a:stretch/>
        </p:blipFill>
        <p:spPr bwMode="auto">
          <a:xfrm>
            <a:off x="443955" y="3717032"/>
            <a:ext cx="3426271" cy="151447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11336829_836792556376564_4692983182210756091_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1052736"/>
            <a:ext cx="3185301" cy="2124596"/>
          </a:xfrm>
          <a:prstGeom prst="rect">
            <a:avLst/>
          </a:prstGeom>
        </p:spPr>
      </p:pic>
    </p:spTree>
    <p:extLst>
      <p:ext uri="{BB962C8B-B14F-4D97-AF65-F5344CB8AC3E}">
        <p14:creationId xmlns:p14="http://schemas.microsoft.com/office/powerpoint/2010/main" val="22986484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354" y="5120221"/>
            <a:ext cx="2736304" cy="650007"/>
          </a:xfrm>
        </p:spPr>
        <p:txBody>
          <a:bodyPr/>
          <a:lstStyle/>
          <a:p>
            <a:r>
              <a:rPr lang="en-US" sz="1600" b="1" dirty="0" smtClean="0"/>
              <a:t>NAMA Day in LIMA COP </a:t>
            </a:r>
          </a:p>
          <a:p>
            <a:r>
              <a:rPr lang="en-US" sz="1600" b="1" dirty="0" smtClean="0"/>
              <a:t>NAMA Fair in Paris COP </a:t>
            </a:r>
            <a:endParaRPr lang="en-US" sz="16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36496" cy="4725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bwMode="auto">
          <a:xfrm>
            <a:off x="4139952" y="4869161"/>
            <a:ext cx="4680520" cy="1152128"/>
          </a:xfrm>
          <a:prstGeom prst="rect">
            <a:avLst/>
          </a:prstGeom>
          <a:solidFill>
            <a:schemeClr val="accent1">
              <a:alpha val="41000"/>
            </a:schemeClr>
          </a:solidFill>
          <a:ln>
            <a:noFill/>
          </a:ln>
          <a:effectLst/>
          <a:extLst/>
        </p:spPr>
        <p:txBody>
          <a:bodyPr vert="horz" wrap="square" lIns="0" tIns="0" rIns="0" bIns="0" numCol="1" anchor="t" anchorCtr="0" compatLnSpc="1">
            <a:prstTxWarp prst="textNoShape">
              <a:avLst/>
            </a:prstTxWarp>
          </a:bodyPr>
          <a:lstStyle>
            <a:lvl1pPr marL="269875" indent="-269875" algn="l" rtl="0" fontAlgn="base">
              <a:lnSpc>
                <a:spcPts val="2400"/>
              </a:lnSpc>
              <a:spcBef>
                <a:spcPct val="0"/>
              </a:spcBef>
              <a:spcAft>
                <a:spcPct val="0"/>
              </a:spcAft>
              <a:buClr>
                <a:schemeClr val="tx1"/>
              </a:buClr>
              <a:buChar char="•"/>
              <a:defRPr sz="1500">
                <a:solidFill>
                  <a:schemeClr val="tx1"/>
                </a:solidFill>
                <a:latin typeface="+mn-lt"/>
                <a:ea typeface="+mn-ea"/>
                <a:cs typeface="+mn-cs"/>
              </a:defRPr>
            </a:lvl1pPr>
            <a:lvl2pPr marL="628650" indent="-357188" algn="l" rtl="0" fontAlgn="base">
              <a:lnSpc>
                <a:spcPts val="2400"/>
              </a:lnSpc>
              <a:spcBef>
                <a:spcPct val="0"/>
              </a:spcBef>
              <a:spcAft>
                <a:spcPct val="0"/>
              </a:spcAft>
              <a:buClr>
                <a:schemeClr val="tx1"/>
              </a:buClr>
              <a:buAutoNum type="alphaLcParenR"/>
              <a:defRPr sz="1500">
                <a:solidFill>
                  <a:schemeClr val="tx1"/>
                </a:solidFill>
                <a:latin typeface="+mn-lt"/>
                <a:cs typeface="+mn-cs"/>
              </a:defRPr>
            </a:lvl2pPr>
            <a:lvl3pPr marL="900113" indent="-269875" algn="l" rtl="0" fontAlgn="base">
              <a:lnSpc>
                <a:spcPts val="2400"/>
              </a:lnSpc>
              <a:spcBef>
                <a:spcPct val="0"/>
              </a:spcBef>
              <a:spcAft>
                <a:spcPct val="0"/>
              </a:spcAft>
              <a:buClr>
                <a:schemeClr val="tx1"/>
              </a:buClr>
              <a:buChar char="•"/>
              <a:defRPr sz="1500">
                <a:solidFill>
                  <a:schemeClr val="tx1"/>
                </a:solidFill>
                <a:latin typeface="+mn-lt"/>
                <a:cs typeface="+mn-cs"/>
              </a:defRPr>
            </a:lvl3pPr>
            <a:lvl4pPr marL="1169988" indent="-268288" algn="l" rtl="0" fontAlgn="base">
              <a:lnSpc>
                <a:spcPts val="2400"/>
              </a:lnSpc>
              <a:spcBef>
                <a:spcPct val="0"/>
              </a:spcBef>
              <a:spcAft>
                <a:spcPct val="0"/>
              </a:spcAft>
              <a:buClr>
                <a:schemeClr val="tx1"/>
              </a:buClr>
              <a:buChar char="•"/>
              <a:defRPr sz="1500">
                <a:solidFill>
                  <a:schemeClr val="tx1"/>
                </a:solidFill>
                <a:latin typeface="+mn-lt"/>
                <a:cs typeface="+mn-cs"/>
              </a:defRPr>
            </a:lvl4pPr>
            <a:lvl5pPr marL="1438275" indent="-266700" algn="l" rtl="0" fontAlgn="base">
              <a:lnSpc>
                <a:spcPts val="2400"/>
              </a:lnSpc>
              <a:spcBef>
                <a:spcPct val="0"/>
              </a:spcBef>
              <a:spcAft>
                <a:spcPct val="0"/>
              </a:spcAft>
              <a:buClr>
                <a:schemeClr val="tx1"/>
              </a:buClr>
              <a:buChar char="•"/>
              <a:defRPr sz="1500">
                <a:solidFill>
                  <a:schemeClr val="tx1"/>
                </a:solidFill>
                <a:latin typeface="+mn-lt"/>
                <a:cs typeface="+mn-cs"/>
              </a:defRPr>
            </a:lvl5pPr>
            <a:lvl6pPr marL="1895475" indent="-266700" algn="l" rtl="0" fontAlgn="base">
              <a:lnSpc>
                <a:spcPts val="2400"/>
              </a:lnSpc>
              <a:spcBef>
                <a:spcPct val="0"/>
              </a:spcBef>
              <a:spcAft>
                <a:spcPct val="0"/>
              </a:spcAft>
              <a:buClr>
                <a:schemeClr val="tx1"/>
              </a:buClr>
              <a:buChar char="•"/>
              <a:defRPr sz="1500">
                <a:solidFill>
                  <a:schemeClr val="tx1"/>
                </a:solidFill>
                <a:latin typeface="+mn-lt"/>
                <a:cs typeface="+mn-cs"/>
              </a:defRPr>
            </a:lvl6pPr>
            <a:lvl7pPr marL="2352675" indent="-266700" algn="l" rtl="0" fontAlgn="base">
              <a:lnSpc>
                <a:spcPts val="2400"/>
              </a:lnSpc>
              <a:spcBef>
                <a:spcPct val="0"/>
              </a:spcBef>
              <a:spcAft>
                <a:spcPct val="0"/>
              </a:spcAft>
              <a:buClr>
                <a:schemeClr val="tx1"/>
              </a:buClr>
              <a:buChar char="•"/>
              <a:defRPr sz="1500">
                <a:solidFill>
                  <a:schemeClr val="tx1"/>
                </a:solidFill>
                <a:latin typeface="+mn-lt"/>
                <a:cs typeface="+mn-cs"/>
              </a:defRPr>
            </a:lvl7pPr>
            <a:lvl8pPr marL="2809875" indent="-266700" algn="l" rtl="0" fontAlgn="base">
              <a:lnSpc>
                <a:spcPts val="2400"/>
              </a:lnSpc>
              <a:spcBef>
                <a:spcPct val="0"/>
              </a:spcBef>
              <a:spcAft>
                <a:spcPct val="0"/>
              </a:spcAft>
              <a:buClr>
                <a:schemeClr val="tx1"/>
              </a:buClr>
              <a:buChar char="•"/>
              <a:defRPr sz="1500">
                <a:solidFill>
                  <a:schemeClr val="tx1"/>
                </a:solidFill>
                <a:latin typeface="+mn-lt"/>
                <a:cs typeface="+mn-cs"/>
              </a:defRPr>
            </a:lvl8pPr>
            <a:lvl9pPr marL="3267075" indent="-266700" algn="l" rtl="0" fontAlgn="base">
              <a:lnSpc>
                <a:spcPts val="2400"/>
              </a:lnSpc>
              <a:spcBef>
                <a:spcPct val="0"/>
              </a:spcBef>
              <a:spcAft>
                <a:spcPct val="0"/>
              </a:spcAft>
              <a:buClr>
                <a:schemeClr val="tx1"/>
              </a:buClr>
              <a:buChar char="•"/>
              <a:defRPr sz="1500">
                <a:solidFill>
                  <a:schemeClr val="tx1"/>
                </a:solidFill>
                <a:latin typeface="+mn-lt"/>
                <a:cs typeface="+mn-cs"/>
              </a:defRPr>
            </a:lvl9pPr>
          </a:lstStyle>
          <a:p>
            <a:pPr marL="0" indent="0" algn="ctr">
              <a:buNone/>
            </a:pPr>
            <a:r>
              <a:rPr lang="en-US" sz="1600" b="1" kern="0" dirty="0" smtClean="0"/>
              <a:t>Showcasing how transformational NAMAs are contributing towards moving developing countries along a low-emission development trajectory </a:t>
            </a:r>
            <a:endParaRPr lang="en-US" sz="1600" b="1" kern="0" dirty="0"/>
          </a:p>
        </p:txBody>
      </p:sp>
      <p:sp>
        <p:nvSpPr>
          <p:cNvPr id="4" name="Striped Right Arrow 3"/>
          <p:cNvSpPr/>
          <p:nvPr/>
        </p:nvSpPr>
        <p:spPr bwMode="auto">
          <a:xfrm>
            <a:off x="3347864" y="5301208"/>
            <a:ext cx="720080" cy="360040"/>
          </a:xfrm>
          <a:prstGeom prst="stripedRightArrow">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781428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pSp>
        <p:nvGrpSpPr>
          <p:cNvPr id="5" name="Group 4"/>
          <p:cNvGrpSpPr/>
          <p:nvPr/>
        </p:nvGrpSpPr>
        <p:grpSpPr>
          <a:xfrm>
            <a:off x="0" y="0"/>
            <a:ext cx="9252519" cy="6858000"/>
            <a:chOff x="0" y="0"/>
            <a:chExt cx="9296355" cy="6093296"/>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96355" cy="6093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539552" y="1281808"/>
              <a:ext cx="1152128" cy="340196"/>
            </a:xfrm>
            <a:prstGeom prst="rect">
              <a:avLst/>
            </a:prstGeom>
            <a:solidFill>
              <a:schemeClr val="bg1">
                <a:alpha val="0"/>
              </a:schemeClr>
            </a:solidFill>
            <a:ln w="25400" cap="flat" cmpd="sng" algn="ctr">
              <a:solidFill>
                <a:srgbClr val="FF0000"/>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8532440" y="908720"/>
              <a:ext cx="504056" cy="288032"/>
            </a:xfrm>
            <a:prstGeom prst="rect">
              <a:avLst/>
            </a:prstGeom>
            <a:solidFill>
              <a:schemeClr val="bg1">
                <a:alpha val="0"/>
              </a:schemeClr>
            </a:solidFill>
            <a:ln w="25400" cap="flat" cmpd="sng" algn="ctr">
              <a:solidFill>
                <a:srgbClr val="FF0000"/>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2339752" y="2566045"/>
              <a:ext cx="864096" cy="430907"/>
            </a:xfrm>
            <a:prstGeom prst="rect">
              <a:avLst/>
            </a:prstGeom>
            <a:solidFill>
              <a:schemeClr val="bg1">
                <a:alpha val="0"/>
              </a:schemeClr>
            </a:solidFill>
            <a:ln w="25400" cap="flat" cmpd="sng" algn="ctr">
              <a:solidFill>
                <a:srgbClr val="FF0000"/>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4572000" y="2636912"/>
              <a:ext cx="864096" cy="359470"/>
            </a:xfrm>
            <a:prstGeom prst="rect">
              <a:avLst/>
            </a:prstGeom>
            <a:solidFill>
              <a:schemeClr val="bg1">
                <a:alpha val="0"/>
              </a:schemeClr>
            </a:solidFill>
            <a:ln w="25400" cap="flat" cmpd="sng" algn="ctr">
              <a:solidFill>
                <a:srgbClr val="FF0000"/>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charset="0"/>
              </a:endParaRPr>
            </a:p>
          </p:txBody>
        </p:sp>
      </p:grpSp>
      <p:sp>
        <p:nvSpPr>
          <p:cNvPr id="6" name="TextBox 5"/>
          <p:cNvSpPr txBox="1"/>
          <p:nvPr/>
        </p:nvSpPr>
        <p:spPr>
          <a:xfrm>
            <a:off x="87001" y="2103252"/>
            <a:ext cx="1584176" cy="784830"/>
          </a:xfrm>
          <a:prstGeom prst="rect">
            <a:avLst/>
          </a:prstGeom>
          <a:noFill/>
        </p:spPr>
        <p:txBody>
          <a:bodyPr wrap="square" rtlCol="0">
            <a:spAutoFit/>
          </a:bodyPr>
          <a:lstStyle/>
          <a:p>
            <a:r>
              <a:rPr lang="en-US" dirty="0" smtClean="0"/>
              <a:t>Public webpage of NAMA registry </a:t>
            </a:r>
            <a:endParaRPr lang="en-US" dirty="0"/>
          </a:p>
        </p:txBody>
      </p:sp>
      <p:sp>
        <p:nvSpPr>
          <p:cNvPr id="13" name="TextBox 12"/>
          <p:cNvSpPr txBox="1"/>
          <p:nvPr/>
        </p:nvSpPr>
        <p:spPr>
          <a:xfrm>
            <a:off x="102542" y="2935468"/>
            <a:ext cx="2267743" cy="1131079"/>
          </a:xfrm>
          <a:prstGeom prst="rect">
            <a:avLst/>
          </a:prstGeom>
          <a:noFill/>
        </p:spPr>
        <p:txBody>
          <a:bodyPr wrap="square" rtlCol="0">
            <a:spAutoFit/>
          </a:bodyPr>
          <a:lstStyle/>
          <a:p>
            <a:r>
              <a:rPr lang="en-US" dirty="0">
                <a:solidFill>
                  <a:srgbClr val="00B0F0"/>
                </a:solidFill>
                <a:hlinkClick r:id="rId3"/>
              </a:rPr>
              <a:t>http://</a:t>
            </a:r>
            <a:r>
              <a:rPr lang="en-US" dirty="0" smtClean="0">
                <a:solidFill>
                  <a:srgbClr val="00B0F0"/>
                </a:solidFill>
                <a:hlinkClick r:id="rId3"/>
              </a:rPr>
              <a:t>www4.unfccc.int/sites/nama/SitePages/Home.aspx</a:t>
            </a:r>
            <a:endParaRPr lang="en-US" dirty="0" smtClean="0">
              <a:solidFill>
                <a:srgbClr val="00B0F0"/>
              </a:solidFill>
            </a:endParaRPr>
          </a:p>
          <a:p>
            <a:endParaRPr lang="en-US" dirty="0"/>
          </a:p>
        </p:txBody>
      </p:sp>
    </p:spTree>
    <p:extLst>
      <p:ext uri="{BB962C8B-B14F-4D97-AF65-F5344CB8AC3E}">
        <p14:creationId xmlns:p14="http://schemas.microsoft.com/office/powerpoint/2010/main" val="26437493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11560" y="44624"/>
            <a:ext cx="7659091" cy="980727"/>
          </a:xfrm>
        </p:spPr>
        <p:txBody>
          <a:bodyPr/>
          <a:lstStyle/>
          <a:p>
            <a:r>
              <a:rPr lang="en-US" sz="2400" b="1" dirty="0" smtClean="0"/>
              <a:t>NAMA news to enhance visibility of NAMAs </a:t>
            </a:r>
            <a:endParaRPr lang="en-GB" sz="2400" b="1" dirty="0"/>
          </a:p>
        </p:txBody>
      </p:sp>
      <p:pic>
        <p:nvPicPr>
          <p:cNvPr id="3074" name="Picture 2" descr="C:\Users\joshi\Desktop\Captur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59" y="835686"/>
            <a:ext cx="3600401" cy="28131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72000" y="764704"/>
            <a:ext cx="4320480" cy="2169825"/>
          </a:xfrm>
          <a:prstGeom prst="rect">
            <a:avLst/>
          </a:prstGeom>
          <a:noFill/>
        </p:spPr>
        <p:txBody>
          <a:bodyPr wrap="square" rtlCol="0">
            <a:spAutoFit/>
          </a:bodyPr>
          <a:lstStyle/>
          <a:p>
            <a:r>
              <a:rPr lang="en-US" sz="1800" b="1" dirty="0" smtClean="0">
                <a:solidFill>
                  <a:srgbClr val="00B050"/>
                </a:solidFill>
              </a:rPr>
              <a:t>NAMA news, a website to:</a:t>
            </a:r>
          </a:p>
          <a:p>
            <a:pPr marL="285750" indent="-285750">
              <a:buFont typeface="Arial"/>
              <a:buChar char="•"/>
            </a:pPr>
            <a:r>
              <a:rPr lang="en-US" sz="1800" b="1" dirty="0" smtClean="0">
                <a:solidFill>
                  <a:srgbClr val="000000"/>
                </a:solidFill>
              </a:rPr>
              <a:t>Increase the visibility of NAMAs</a:t>
            </a:r>
          </a:p>
          <a:p>
            <a:pPr marL="285750" indent="-285750">
              <a:buFont typeface="Arial"/>
              <a:buChar char="•"/>
            </a:pPr>
            <a:r>
              <a:rPr lang="en-US" sz="1800" b="1" dirty="0" smtClean="0">
                <a:solidFill>
                  <a:srgbClr val="000000"/>
                </a:solidFill>
              </a:rPr>
              <a:t>Provide updates on NAMA related activities and publications</a:t>
            </a:r>
          </a:p>
          <a:p>
            <a:pPr marL="285750" indent="-285750">
              <a:buFont typeface="Arial"/>
              <a:buChar char="•"/>
            </a:pPr>
            <a:r>
              <a:rPr lang="en-US" sz="1800" b="1" dirty="0" smtClean="0">
                <a:solidFill>
                  <a:srgbClr val="000000"/>
                </a:solidFill>
              </a:rPr>
              <a:t>Share information on support available </a:t>
            </a: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5976" y="3068960"/>
            <a:ext cx="4543282"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763" y="3706497"/>
            <a:ext cx="3567197" cy="2242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68152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NAMA Profiles to further promote NAMAs</a:t>
            </a:r>
            <a:endParaRPr lang="en-US" sz="2400" b="1" dirty="0"/>
          </a:p>
        </p:txBody>
      </p:sp>
      <p:sp>
        <p:nvSpPr>
          <p:cNvPr id="5" name="TextBox 4"/>
          <p:cNvSpPr txBox="1"/>
          <p:nvPr/>
        </p:nvSpPr>
        <p:spPr>
          <a:xfrm>
            <a:off x="4972025" y="1700808"/>
            <a:ext cx="3312368" cy="2585323"/>
          </a:xfrm>
          <a:prstGeom prst="rect">
            <a:avLst/>
          </a:prstGeom>
          <a:noFill/>
        </p:spPr>
        <p:txBody>
          <a:bodyPr wrap="square" rtlCol="0">
            <a:spAutoFit/>
          </a:bodyPr>
          <a:lstStyle/>
          <a:p>
            <a:pPr marL="285750" indent="-285750">
              <a:buFont typeface="Arial"/>
              <a:buChar char="•"/>
            </a:pPr>
            <a:r>
              <a:rPr lang="en-US" sz="1800" b="1" dirty="0" smtClean="0">
                <a:solidFill>
                  <a:srgbClr val="000000"/>
                </a:solidFill>
              </a:rPr>
              <a:t>All NAMAs are potential candidates</a:t>
            </a:r>
          </a:p>
          <a:p>
            <a:pPr marL="285750" indent="-285750">
              <a:buFont typeface="Arial"/>
              <a:buChar char="•"/>
            </a:pPr>
            <a:r>
              <a:rPr lang="en-US" sz="1800" b="1" dirty="0" smtClean="0">
                <a:solidFill>
                  <a:srgbClr val="000000"/>
                </a:solidFill>
              </a:rPr>
              <a:t>Need to collect additional information (SD-co benefits, link to national policies..)</a:t>
            </a:r>
          </a:p>
          <a:p>
            <a:pPr marL="285750" indent="-285750">
              <a:buFont typeface="Arial"/>
              <a:buChar char="•"/>
            </a:pPr>
            <a:r>
              <a:rPr lang="en-US" sz="1800" b="1" dirty="0" smtClean="0">
                <a:solidFill>
                  <a:srgbClr val="000000"/>
                </a:solidFill>
              </a:rPr>
              <a:t>Distributed through multiple channels</a:t>
            </a:r>
            <a:endParaRPr lang="en-US" sz="1800" b="1" dirty="0">
              <a:solidFill>
                <a:srgbClr val="000000"/>
              </a:solidFill>
            </a:endParaRPr>
          </a:p>
        </p:txBody>
      </p:sp>
      <p:pic>
        <p:nvPicPr>
          <p:cNvPr id="1027" name="Picture 3" descr="G:\MDA\03_NAIS\NAMA Reg\25_Promotional_Comm_Materials\NAMA Profiles\Namibia\Namibia_RE_NAMA_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836712"/>
            <a:ext cx="3672407" cy="51939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4860032" y="4581128"/>
            <a:ext cx="3816424" cy="900246"/>
          </a:xfrm>
          <a:prstGeom prst="rect">
            <a:avLst/>
          </a:prstGeom>
        </p:spPr>
        <p:txBody>
          <a:bodyPr wrap="square">
            <a:spAutoFit/>
          </a:bodyPr>
          <a:lstStyle/>
          <a:p>
            <a:r>
              <a:rPr lang="en-US" dirty="0">
                <a:solidFill>
                  <a:srgbClr val="1960AB"/>
                </a:solidFill>
                <a:hlinkClick r:id="rId3"/>
              </a:rPr>
              <a:t>http://</a:t>
            </a:r>
            <a:r>
              <a:rPr lang="en-US" dirty="0" smtClean="0">
                <a:solidFill>
                  <a:srgbClr val="1960AB"/>
                </a:solidFill>
                <a:hlinkClick r:id="rId3"/>
              </a:rPr>
              <a:t>unfccc.int/cooperation_support/nama/items/7598.php</a:t>
            </a:r>
            <a:endParaRPr lang="en-US" dirty="0" smtClean="0">
              <a:solidFill>
                <a:srgbClr val="1960AB"/>
              </a:solidFill>
            </a:endParaRPr>
          </a:p>
          <a:p>
            <a:endParaRPr lang="en-US" dirty="0"/>
          </a:p>
        </p:txBody>
      </p:sp>
    </p:spTree>
    <p:extLst>
      <p:ext uri="{BB962C8B-B14F-4D97-AF65-F5344CB8AC3E}">
        <p14:creationId xmlns:p14="http://schemas.microsoft.com/office/powerpoint/2010/main" val="25562702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Utilizing the social media to promote NAMAs </a:t>
            </a:r>
            <a:endParaRPr lang="en-US" sz="2400" b="1"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38326"/>
          <a:stretch/>
        </p:blipFill>
        <p:spPr bwMode="auto">
          <a:xfrm>
            <a:off x="611560" y="878976"/>
            <a:ext cx="7920880" cy="3126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988" r="3478" b="23645"/>
          <a:stretch/>
        </p:blipFill>
        <p:spPr bwMode="auto">
          <a:xfrm>
            <a:off x="611560" y="4213820"/>
            <a:ext cx="7911033" cy="18794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4267232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Benefits of participating in the registry</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75203508"/>
              </p:ext>
            </p:extLst>
          </p:nvPr>
        </p:nvGraphicFramePr>
        <p:xfrm>
          <a:off x="611560" y="1556792"/>
          <a:ext cx="7867650" cy="46856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p:cNvSpPr/>
          <p:nvPr/>
        </p:nvSpPr>
        <p:spPr>
          <a:xfrm>
            <a:off x="611560" y="764704"/>
            <a:ext cx="7920880" cy="830997"/>
          </a:xfrm>
          <a:prstGeom prst="rect">
            <a:avLst/>
          </a:prstGeom>
        </p:spPr>
        <p:txBody>
          <a:bodyPr wrap="square">
            <a:spAutoFit/>
          </a:bodyPr>
          <a:lstStyle/>
          <a:p>
            <a:r>
              <a:rPr lang="en-US" sz="2400" b="1" dirty="0"/>
              <a:t>Parties and users have already </a:t>
            </a:r>
            <a:r>
              <a:rPr lang="en-US" sz="2400" b="1" dirty="0" smtClean="0"/>
              <a:t>realized the registry’s </a:t>
            </a:r>
            <a:r>
              <a:rPr lang="en-US" sz="2400" b="1" dirty="0"/>
              <a:t>usefulness </a:t>
            </a:r>
            <a:r>
              <a:rPr lang="en-US" sz="2400" b="1" dirty="0" smtClean="0"/>
              <a:t>as : </a:t>
            </a:r>
            <a:endParaRPr lang="en-US" sz="2400" b="1" dirty="0"/>
          </a:p>
        </p:txBody>
      </p:sp>
    </p:spTree>
    <p:extLst>
      <p:ext uri="{BB962C8B-B14F-4D97-AF65-F5344CB8AC3E}">
        <p14:creationId xmlns:p14="http://schemas.microsoft.com/office/powerpoint/2010/main" val="23285193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smtClean="0"/>
              <a:t>Expectations from Parties and users </a:t>
            </a:r>
            <a:endParaRPr lang="en-GB" sz="2800" b="1" dirty="0"/>
          </a:p>
        </p:txBody>
      </p:sp>
      <p:sp>
        <p:nvSpPr>
          <p:cNvPr id="3" name="Content Placeholder 2"/>
          <p:cNvSpPr>
            <a:spLocks noGrp="1"/>
          </p:cNvSpPr>
          <p:nvPr>
            <p:ph idx="1"/>
          </p:nvPr>
        </p:nvSpPr>
        <p:spPr>
          <a:xfrm>
            <a:off x="611560" y="836712"/>
            <a:ext cx="7867650" cy="4680520"/>
          </a:xfrm>
        </p:spPr>
        <p:txBody>
          <a:bodyPr/>
          <a:lstStyle/>
          <a:p>
            <a:pPr marL="0" indent="0">
              <a:buNone/>
            </a:pPr>
            <a:r>
              <a:rPr lang="en-GB" sz="2000" dirty="0" smtClean="0"/>
              <a:t>It </a:t>
            </a:r>
            <a:r>
              <a:rPr lang="en-GB" sz="2000" dirty="0"/>
              <a:t>is recommended that Parties and others who </a:t>
            </a:r>
            <a:r>
              <a:rPr lang="en-GB" sz="2000" dirty="0" smtClean="0"/>
              <a:t>may </a:t>
            </a:r>
            <a:r>
              <a:rPr lang="en-GB" sz="2000" dirty="0"/>
              <a:t>benefit from the </a:t>
            </a:r>
            <a:r>
              <a:rPr lang="en-GB" sz="2000" dirty="0" smtClean="0"/>
              <a:t>registry:</a:t>
            </a:r>
          </a:p>
          <a:p>
            <a:pPr marL="0" indent="0">
              <a:buNone/>
            </a:pPr>
            <a:endParaRPr lang="en-GB" sz="2000" dirty="0" smtClean="0"/>
          </a:p>
          <a:p>
            <a:pPr lvl="1"/>
            <a:r>
              <a:rPr lang="en-GB" sz="2000" dirty="0" smtClean="0"/>
              <a:t>Find </a:t>
            </a:r>
            <a:r>
              <a:rPr lang="en-GB" sz="2000" dirty="0"/>
              <a:t>ways to increase their level of participation in the registry, </a:t>
            </a:r>
            <a:r>
              <a:rPr lang="en-GB" sz="2000" dirty="0" smtClean="0"/>
              <a:t>including obtaining </a:t>
            </a:r>
            <a:r>
              <a:rPr lang="en-GB" sz="2000" dirty="0"/>
              <a:t>access rights and creating registry </a:t>
            </a:r>
            <a:r>
              <a:rPr lang="en-GB" sz="2000" dirty="0" smtClean="0"/>
              <a:t>entries. For </a:t>
            </a:r>
            <a:r>
              <a:rPr lang="en-GB" sz="2000" dirty="0"/>
              <a:t>developing country </a:t>
            </a:r>
            <a:r>
              <a:rPr lang="en-GB" sz="2000" dirty="0" smtClean="0"/>
              <a:t>Parties, the ability to decentralize the </a:t>
            </a:r>
            <a:r>
              <a:rPr lang="en-GB" sz="2000" dirty="0"/>
              <a:t>preparation </a:t>
            </a:r>
            <a:r>
              <a:rPr lang="en-GB" sz="2000" dirty="0" smtClean="0"/>
              <a:t>of NAMAs through NAMA developer access rights may facilitate participation</a:t>
            </a:r>
          </a:p>
          <a:p>
            <a:pPr lvl="1"/>
            <a:endParaRPr lang="en-US" sz="2000" dirty="0"/>
          </a:p>
          <a:p>
            <a:pPr lvl="1"/>
            <a:r>
              <a:rPr lang="en-GB" sz="2000" dirty="0"/>
              <a:t>Take steps to ensure that their entries in the registry are accurate, complete and </a:t>
            </a:r>
            <a:r>
              <a:rPr lang="en-GB" sz="2000" dirty="0" smtClean="0"/>
              <a:t>up-to-date</a:t>
            </a:r>
          </a:p>
          <a:p>
            <a:pPr lvl="1"/>
            <a:endParaRPr lang="en-US" sz="2000" dirty="0"/>
          </a:p>
          <a:p>
            <a:pPr lvl="1"/>
            <a:r>
              <a:rPr lang="en-GB" sz="2000" dirty="0"/>
              <a:t>Continue to provide the secretariat with suggestions for improving </a:t>
            </a:r>
            <a:r>
              <a:rPr lang="en-GB" sz="2000" dirty="0" smtClean="0"/>
              <a:t>the registry, with their related capacity-building needs and to make </a:t>
            </a:r>
            <a:r>
              <a:rPr lang="en-GB" sz="2000" dirty="0"/>
              <a:t>use </a:t>
            </a:r>
            <a:r>
              <a:rPr lang="en-GB" sz="2000" dirty="0" smtClean="0"/>
              <a:t>of relevant technical resources</a:t>
            </a:r>
            <a:endParaRPr lang="en-GB" sz="2000" dirty="0"/>
          </a:p>
          <a:p>
            <a:endParaRPr lang="en-US" dirty="0"/>
          </a:p>
          <a:p>
            <a:endParaRPr lang="en-GB" dirty="0"/>
          </a:p>
          <a:p>
            <a:pPr lvl="1"/>
            <a:endParaRPr lang="en-GB" dirty="0" smtClean="0"/>
          </a:p>
          <a:p>
            <a:pPr lvl="1"/>
            <a:endParaRPr lang="en-US" dirty="0"/>
          </a:p>
          <a:p>
            <a:pPr lvl="1"/>
            <a:endParaRPr lang="en-GB" dirty="0" smtClean="0"/>
          </a:p>
          <a:p>
            <a:pPr lvl="1"/>
            <a:endParaRPr lang="en-GB" dirty="0"/>
          </a:p>
          <a:p>
            <a:endParaRPr lang="en-GB" dirty="0"/>
          </a:p>
        </p:txBody>
      </p:sp>
    </p:spTree>
    <p:extLst>
      <p:ext uri="{BB962C8B-B14F-4D97-AF65-F5344CB8AC3E}">
        <p14:creationId xmlns:p14="http://schemas.microsoft.com/office/powerpoint/2010/main" val="2904733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The registry has a diversified role to play in long run </a:t>
            </a:r>
            <a:endParaRPr lang="en-GB" sz="2400" b="1" dirty="0"/>
          </a:p>
        </p:txBody>
      </p:sp>
      <p:graphicFrame>
        <p:nvGraphicFramePr>
          <p:cNvPr id="4" name="Diagram 3"/>
          <p:cNvGraphicFramePr/>
          <p:nvPr>
            <p:extLst>
              <p:ext uri="{D42A27DB-BD31-4B8C-83A1-F6EECF244321}">
                <p14:modId xmlns:p14="http://schemas.microsoft.com/office/powerpoint/2010/main" val="3948105576"/>
              </p:ext>
            </p:extLst>
          </p:nvPr>
        </p:nvGraphicFramePr>
        <p:xfrm>
          <a:off x="683568" y="692696"/>
          <a:ext cx="7920880"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274912" y="1593667"/>
            <a:ext cx="292068" cy="323165"/>
          </a:xfrm>
          <a:prstGeom prst="rect">
            <a:avLst/>
          </a:prstGeom>
          <a:noFill/>
        </p:spPr>
        <p:txBody>
          <a:bodyPr wrap="none" rtlCol="0">
            <a:spAutoFit/>
          </a:bodyPr>
          <a:lstStyle/>
          <a:p>
            <a:r>
              <a:rPr lang="en-US" dirty="0" smtClean="0">
                <a:solidFill>
                  <a:schemeClr val="bg1"/>
                </a:solidFill>
              </a:rPr>
              <a:t>1</a:t>
            </a:r>
            <a:endParaRPr lang="en-US" dirty="0">
              <a:solidFill>
                <a:schemeClr val="bg1"/>
              </a:solidFill>
            </a:endParaRPr>
          </a:p>
        </p:txBody>
      </p:sp>
      <p:sp>
        <p:nvSpPr>
          <p:cNvPr id="5" name="TextBox 4"/>
          <p:cNvSpPr txBox="1"/>
          <p:nvPr/>
        </p:nvSpPr>
        <p:spPr>
          <a:xfrm>
            <a:off x="1475656" y="3212976"/>
            <a:ext cx="432048" cy="323165"/>
          </a:xfrm>
          <a:prstGeom prst="rect">
            <a:avLst/>
          </a:prstGeom>
          <a:noFill/>
        </p:spPr>
        <p:txBody>
          <a:bodyPr wrap="square" rtlCol="0">
            <a:spAutoFit/>
          </a:bodyPr>
          <a:lstStyle/>
          <a:p>
            <a:r>
              <a:rPr lang="en-US" dirty="0" smtClean="0">
                <a:solidFill>
                  <a:schemeClr val="bg1"/>
                </a:solidFill>
              </a:rPr>
              <a:t>2</a:t>
            </a:r>
            <a:endParaRPr lang="en-US" dirty="0">
              <a:solidFill>
                <a:schemeClr val="bg1"/>
              </a:solidFill>
            </a:endParaRPr>
          </a:p>
        </p:txBody>
      </p:sp>
      <p:sp>
        <p:nvSpPr>
          <p:cNvPr id="6" name="TextBox 5"/>
          <p:cNvSpPr txBox="1"/>
          <p:nvPr/>
        </p:nvSpPr>
        <p:spPr>
          <a:xfrm>
            <a:off x="1187624" y="4941168"/>
            <a:ext cx="292068" cy="323165"/>
          </a:xfrm>
          <a:prstGeom prst="rect">
            <a:avLst/>
          </a:prstGeom>
          <a:noFill/>
        </p:spPr>
        <p:txBody>
          <a:bodyPr wrap="none" rtlCol="0">
            <a:spAutoFit/>
          </a:bodyPr>
          <a:lstStyle/>
          <a:p>
            <a:r>
              <a:rPr lang="en-US" dirty="0" smtClean="0">
                <a:solidFill>
                  <a:schemeClr val="bg1"/>
                </a:solidFill>
              </a:rPr>
              <a:t>3</a:t>
            </a:r>
            <a:endParaRPr lang="en-US" dirty="0">
              <a:solidFill>
                <a:schemeClr val="bg1"/>
              </a:solidFill>
            </a:endParaRPr>
          </a:p>
        </p:txBody>
      </p:sp>
    </p:spTree>
    <p:extLst>
      <p:ext uri="{BB962C8B-B14F-4D97-AF65-F5344CB8AC3E}">
        <p14:creationId xmlns:p14="http://schemas.microsoft.com/office/powerpoint/2010/main" val="20327856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The registry has a diversified role to play in long run </a:t>
            </a:r>
            <a:endParaRPr lang="en-GB" sz="2400" b="1" dirty="0"/>
          </a:p>
        </p:txBody>
      </p:sp>
      <p:graphicFrame>
        <p:nvGraphicFramePr>
          <p:cNvPr id="4" name="Diagram 3"/>
          <p:cNvGraphicFramePr/>
          <p:nvPr>
            <p:extLst>
              <p:ext uri="{D42A27DB-BD31-4B8C-83A1-F6EECF244321}">
                <p14:modId xmlns:p14="http://schemas.microsoft.com/office/powerpoint/2010/main" val="3836973471"/>
              </p:ext>
            </p:extLst>
          </p:nvPr>
        </p:nvGraphicFramePr>
        <p:xfrm>
          <a:off x="683568" y="692696"/>
          <a:ext cx="7920880"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172213" y="1395209"/>
            <a:ext cx="292068" cy="323165"/>
          </a:xfrm>
          <a:prstGeom prst="rect">
            <a:avLst/>
          </a:prstGeom>
          <a:noFill/>
        </p:spPr>
        <p:txBody>
          <a:bodyPr wrap="none" rtlCol="0">
            <a:spAutoFit/>
          </a:bodyPr>
          <a:lstStyle/>
          <a:p>
            <a:r>
              <a:rPr lang="en-US" dirty="0" smtClean="0">
                <a:solidFill>
                  <a:schemeClr val="bg1"/>
                </a:solidFill>
              </a:rPr>
              <a:t>4</a:t>
            </a:r>
            <a:endParaRPr lang="en-US" dirty="0">
              <a:solidFill>
                <a:schemeClr val="bg1"/>
              </a:solidFill>
            </a:endParaRPr>
          </a:p>
        </p:txBody>
      </p:sp>
      <p:sp>
        <p:nvSpPr>
          <p:cNvPr id="5" name="TextBox 4"/>
          <p:cNvSpPr txBox="1"/>
          <p:nvPr/>
        </p:nvSpPr>
        <p:spPr>
          <a:xfrm>
            <a:off x="1464281" y="2564904"/>
            <a:ext cx="371415" cy="323165"/>
          </a:xfrm>
          <a:prstGeom prst="rect">
            <a:avLst/>
          </a:prstGeom>
          <a:noFill/>
        </p:spPr>
        <p:txBody>
          <a:bodyPr wrap="square" rtlCol="0">
            <a:spAutoFit/>
          </a:bodyPr>
          <a:lstStyle/>
          <a:p>
            <a:r>
              <a:rPr lang="en-US" dirty="0" smtClean="0">
                <a:solidFill>
                  <a:schemeClr val="bg1"/>
                </a:solidFill>
              </a:rPr>
              <a:t>5</a:t>
            </a:r>
            <a:endParaRPr lang="en-US" dirty="0">
              <a:solidFill>
                <a:schemeClr val="bg1"/>
              </a:solidFill>
            </a:endParaRPr>
          </a:p>
        </p:txBody>
      </p:sp>
      <p:sp>
        <p:nvSpPr>
          <p:cNvPr id="6" name="TextBox 5"/>
          <p:cNvSpPr txBox="1"/>
          <p:nvPr/>
        </p:nvSpPr>
        <p:spPr>
          <a:xfrm>
            <a:off x="1505030" y="3795970"/>
            <a:ext cx="445441" cy="323165"/>
          </a:xfrm>
          <a:prstGeom prst="rect">
            <a:avLst/>
          </a:prstGeom>
          <a:noFill/>
        </p:spPr>
        <p:txBody>
          <a:bodyPr wrap="square" rtlCol="0">
            <a:spAutoFit/>
          </a:bodyPr>
          <a:lstStyle/>
          <a:p>
            <a:r>
              <a:rPr lang="en-US" dirty="0" smtClean="0">
                <a:solidFill>
                  <a:schemeClr val="bg1"/>
                </a:solidFill>
              </a:rPr>
              <a:t>6</a:t>
            </a:r>
            <a:endParaRPr lang="en-US" dirty="0">
              <a:solidFill>
                <a:schemeClr val="bg1"/>
              </a:solidFill>
            </a:endParaRPr>
          </a:p>
        </p:txBody>
      </p:sp>
      <p:sp>
        <p:nvSpPr>
          <p:cNvPr id="7" name="TextBox 6"/>
          <p:cNvSpPr txBox="1"/>
          <p:nvPr/>
        </p:nvSpPr>
        <p:spPr>
          <a:xfrm>
            <a:off x="1115616" y="5229200"/>
            <a:ext cx="348665" cy="323165"/>
          </a:xfrm>
          <a:prstGeom prst="rect">
            <a:avLst/>
          </a:prstGeom>
          <a:noFill/>
        </p:spPr>
        <p:txBody>
          <a:bodyPr wrap="square" rtlCol="0">
            <a:spAutoFit/>
          </a:bodyPr>
          <a:lstStyle/>
          <a:p>
            <a:r>
              <a:rPr lang="en-US" dirty="0" smtClean="0">
                <a:solidFill>
                  <a:schemeClr val="bg1"/>
                </a:solidFill>
              </a:rPr>
              <a:t>7</a:t>
            </a:r>
            <a:endParaRPr lang="en-US" dirty="0">
              <a:solidFill>
                <a:schemeClr val="bg1"/>
              </a:solidFill>
            </a:endParaRPr>
          </a:p>
        </p:txBody>
      </p:sp>
    </p:spTree>
    <p:extLst>
      <p:ext uri="{BB962C8B-B14F-4D97-AF65-F5344CB8AC3E}">
        <p14:creationId xmlns:p14="http://schemas.microsoft.com/office/powerpoint/2010/main" val="21536653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picture for twitt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0488" y="833264"/>
            <a:ext cx="2133600" cy="1371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67744" y="2204864"/>
            <a:ext cx="5112568" cy="369332"/>
          </a:xfrm>
          <a:prstGeom prst="rect">
            <a:avLst/>
          </a:prstGeom>
          <a:noFill/>
        </p:spPr>
        <p:txBody>
          <a:bodyPr wrap="square" rtlCol="0">
            <a:spAutoFit/>
          </a:bodyPr>
          <a:lstStyle/>
          <a:p>
            <a:r>
              <a:rPr lang="en-US" sz="1800" b="1" dirty="0" smtClean="0"/>
              <a:t>@</a:t>
            </a:r>
            <a:r>
              <a:rPr lang="en-US" sz="1800" b="1" dirty="0" err="1" smtClean="0"/>
              <a:t>NAMAPartnership</a:t>
            </a:r>
            <a:r>
              <a:rPr lang="en-US" sz="1800" b="1" dirty="0" smtClean="0"/>
              <a:t>           #</a:t>
            </a:r>
            <a:r>
              <a:rPr lang="en-US" sz="1800" b="1" dirty="0" err="1" smtClean="0"/>
              <a:t>NAMARegistry</a:t>
            </a:r>
            <a:endParaRPr lang="en-US" sz="1800" b="1" dirty="0"/>
          </a:p>
        </p:txBody>
      </p:sp>
      <p:pic>
        <p:nvPicPr>
          <p:cNvPr id="2050" name="Picture 2" descr="See full siz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2743403"/>
            <a:ext cx="1728192" cy="9736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627140" y="3753313"/>
            <a:ext cx="1520924" cy="369332"/>
          </a:xfrm>
          <a:prstGeom prst="rect">
            <a:avLst/>
          </a:prstGeom>
          <a:noFill/>
        </p:spPr>
        <p:txBody>
          <a:bodyPr wrap="square" rtlCol="0">
            <a:spAutoFit/>
          </a:bodyPr>
          <a:lstStyle/>
          <a:p>
            <a:r>
              <a:rPr lang="en-US" sz="1800" b="1" dirty="0" smtClean="0"/>
              <a:t>NAMA news</a:t>
            </a:r>
            <a:endParaRPr lang="en-US" sz="1800" b="1" dirty="0"/>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4267" y="4346336"/>
            <a:ext cx="2520279" cy="1090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306294" y="5547796"/>
            <a:ext cx="2016224" cy="369332"/>
          </a:xfrm>
          <a:prstGeom prst="rect">
            <a:avLst/>
          </a:prstGeom>
          <a:noFill/>
        </p:spPr>
        <p:txBody>
          <a:bodyPr wrap="square" rtlCol="0">
            <a:spAutoFit/>
          </a:bodyPr>
          <a:lstStyle/>
          <a:p>
            <a:r>
              <a:rPr lang="en-US" sz="1800" b="1" dirty="0"/>
              <a:t>n</a:t>
            </a:r>
            <a:r>
              <a:rPr lang="en-US" sz="1800" b="1" dirty="0" smtClean="0"/>
              <a:t>amanews.org</a:t>
            </a:r>
            <a:endParaRPr lang="en-US" sz="1800" b="1" dirty="0"/>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2120" y="4303194"/>
            <a:ext cx="2305050"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796533" y="5547796"/>
            <a:ext cx="2016224" cy="369332"/>
          </a:xfrm>
          <a:prstGeom prst="rect">
            <a:avLst/>
          </a:prstGeom>
          <a:noFill/>
        </p:spPr>
        <p:txBody>
          <a:bodyPr wrap="square" rtlCol="0">
            <a:spAutoFit/>
          </a:bodyPr>
          <a:lstStyle/>
          <a:p>
            <a:r>
              <a:rPr lang="en-US" sz="1800" b="1" dirty="0"/>
              <a:t>u</a:t>
            </a:r>
            <a:r>
              <a:rPr lang="en-US" sz="1800" b="1" dirty="0" smtClean="0"/>
              <a:t>nfccc.int</a:t>
            </a:r>
            <a:endParaRPr lang="en-US" sz="1800" b="1" dirty="0"/>
          </a:p>
        </p:txBody>
      </p:sp>
    </p:spTree>
    <p:extLst>
      <p:ext uri="{BB962C8B-B14F-4D97-AF65-F5344CB8AC3E}">
        <p14:creationId xmlns:p14="http://schemas.microsoft.com/office/powerpoint/2010/main" val="42946606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6"/>
          <p:cNvSpPr>
            <a:spLocks noGrp="1" noChangeArrowheads="1"/>
          </p:cNvSpPr>
          <p:nvPr>
            <p:ph type="dt" sz="quarter" idx="2"/>
          </p:nvPr>
        </p:nvSpPr>
        <p:spPr/>
        <p:txBody>
          <a:bodyPr/>
          <a:lstStyle/>
          <a:p>
            <a:r>
              <a:rPr lang="en-US" smtClean="0"/>
              <a:t>UNFCCC secretariat - Mitigation, Data and Analysis Programme</a:t>
            </a:r>
            <a:endParaRPr lang="de-DE" dirty="0"/>
          </a:p>
        </p:txBody>
      </p:sp>
      <p:sp>
        <p:nvSpPr>
          <p:cNvPr id="5" name="Rectangle 37"/>
          <p:cNvSpPr>
            <a:spLocks noGrp="1" noChangeArrowheads="1"/>
          </p:cNvSpPr>
          <p:nvPr>
            <p:ph type="ftr" sz="quarter" idx="3"/>
          </p:nvPr>
        </p:nvSpPr>
        <p:spPr/>
        <p:txBody>
          <a:bodyPr/>
          <a:lstStyle/>
          <a:p>
            <a:r>
              <a:rPr lang="de-DE" smtClean="0"/>
              <a:t>Gopal Raj Joshi, Associate Programme Officer</a:t>
            </a:r>
            <a:endParaRPr lang="de-DE" dirty="0"/>
          </a:p>
        </p:txBody>
      </p:sp>
      <p:sp>
        <p:nvSpPr>
          <p:cNvPr id="161794" name="Rectangle 2"/>
          <p:cNvSpPr>
            <a:spLocks noGrp="1" noChangeArrowheads="1"/>
          </p:cNvSpPr>
          <p:nvPr>
            <p:ph type="ctrTitle"/>
          </p:nvPr>
        </p:nvSpPr>
        <p:spPr>
          <a:xfrm>
            <a:off x="395536" y="1700808"/>
            <a:ext cx="8208912" cy="4176464"/>
          </a:xfrm>
        </p:spPr>
        <p:txBody>
          <a:bodyPr anchor="ctr"/>
          <a:lstStyle/>
          <a:p>
            <a:pPr algn="ctr"/>
            <a:r>
              <a:rPr lang="en-US" sz="2400" dirty="0" smtClean="0"/>
              <a:t/>
            </a:r>
            <a:br>
              <a:rPr lang="en-US" sz="2400" dirty="0" smtClean="0"/>
            </a:br>
            <a:r>
              <a:rPr lang="en-US" sz="2400" dirty="0" smtClean="0"/>
              <a:t>Annual report on registry operation: </a:t>
            </a:r>
            <a:r>
              <a:rPr lang="en-US" sz="2400" dirty="0"/>
              <a:t/>
            </a:r>
            <a:br>
              <a:rPr lang="en-US" sz="2400" dirty="0"/>
            </a:br>
            <a:r>
              <a:rPr lang="en-US" sz="2400" u="sng" dirty="0" smtClean="0">
                <a:hlinkClick r:id="rId3"/>
              </a:rPr>
              <a:t>FCCC/CP/2014/INF.1</a:t>
            </a:r>
            <a:r>
              <a:rPr lang="en-US" sz="2400" dirty="0" smtClean="0"/>
              <a:t> </a:t>
            </a:r>
            <a:br>
              <a:rPr lang="en-US" sz="2400" dirty="0" smtClean="0"/>
            </a:br>
            <a:r>
              <a:rPr lang="en-US" sz="2400" dirty="0" smtClean="0"/>
              <a:t>Report on the extent of matching: </a:t>
            </a:r>
            <a:r>
              <a:rPr lang="en-US" sz="2400" dirty="0"/>
              <a:t/>
            </a:r>
            <a:br>
              <a:rPr lang="en-US" sz="2400" dirty="0"/>
            </a:br>
            <a:r>
              <a:rPr lang="en-US" sz="2400" u="sng" dirty="0" smtClean="0">
                <a:hlinkClick r:id="rId4"/>
              </a:rPr>
              <a:t>FCCC/SBI/2014/INF.24</a:t>
            </a:r>
            <a:r>
              <a:rPr lang="en-US" sz="2400" u="sng" dirty="0" smtClean="0"/>
              <a:t/>
            </a:r>
            <a:br>
              <a:rPr lang="en-US" sz="2400" u="sng" dirty="0" smtClean="0"/>
            </a:br>
            <a:r>
              <a:rPr lang="en-US" sz="2400" u="sng" dirty="0"/>
              <a:t/>
            </a:r>
            <a:br>
              <a:rPr lang="en-US" sz="2400" u="sng" dirty="0"/>
            </a:br>
            <a:r>
              <a:rPr lang="en-US" sz="2400" dirty="0" smtClean="0"/>
              <a:t>To view the registry visit: </a:t>
            </a:r>
            <a:br>
              <a:rPr lang="en-US" sz="2400" dirty="0" smtClean="0"/>
            </a:br>
            <a:r>
              <a:rPr lang="en-US" sz="2400" u="sng" dirty="0" smtClean="0">
                <a:hlinkClick r:id="rId5"/>
              </a:rPr>
              <a:t>NAMA registry</a:t>
            </a:r>
            <a:r>
              <a:rPr lang="en-US" sz="2400" dirty="0" smtClean="0"/>
              <a:t/>
            </a:r>
            <a:br>
              <a:rPr lang="en-US" sz="2400" dirty="0" smtClean="0"/>
            </a:br>
            <a:r>
              <a:rPr lang="en-US" sz="2400" dirty="0" smtClean="0"/>
              <a:t>For any query and/or assistance please contact us : </a:t>
            </a:r>
            <a:br>
              <a:rPr lang="en-US" sz="2400" dirty="0" smtClean="0"/>
            </a:br>
            <a:r>
              <a:rPr lang="en-US" sz="2400" dirty="0" smtClean="0">
                <a:hlinkClick r:id="rId6"/>
              </a:rPr>
              <a:t>NAMA-registry@unfccc.int</a:t>
            </a:r>
            <a:r>
              <a:rPr lang="en-US" sz="2400" dirty="0" smtClean="0"/>
              <a:t> or </a:t>
            </a:r>
            <a:r>
              <a:rPr lang="en-US" sz="2400" dirty="0" smtClean="0">
                <a:hlinkClick r:id="rId7"/>
              </a:rPr>
              <a:t>NAMA-support@unfccc.int</a:t>
            </a:r>
            <a:r>
              <a:rPr lang="en-US" sz="2400" dirty="0" smtClean="0"/>
              <a:t/>
            </a:r>
            <a:br>
              <a:rPr lang="en-US" sz="2400" dirty="0" smtClean="0"/>
            </a:br>
            <a:r>
              <a:rPr lang="en-US" sz="2400" dirty="0" smtClean="0"/>
              <a:t/>
            </a:r>
            <a:br>
              <a:rPr lang="en-US" sz="2400" dirty="0" smtClean="0"/>
            </a:br>
            <a:r>
              <a:rPr lang="de-DE" dirty="0" smtClean="0"/>
              <a:t/>
            </a:r>
            <a:br>
              <a:rPr lang="de-DE" dirty="0" smtClean="0"/>
            </a:br>
            <a:r>
              <a:rPr lang="de-DE" dirty="0" smtClean="0"/>
              <a:t> </a:t>
            </a:r>
            <a:endParaRPr lang="de-DE" dirty="0"/>
          </a:p>
        </p:txBody>
      </p:sp>
    </p:spTree>
    <p:extLst>
      <p:ext uri="{BB962C8B-B14F-4D97-AF65-F5344CB8AC3E}">
        <p14:creationId xmlns:p14="http://schemas.microsoft.com/office/powerpoint/2010/main" val="9619732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7869238" cy="579264"/>
          </a:xfrm>
        </p:spPr>
        <p:txBody>
          <a:bodyPr/>
          <a:lstStyle/>
          <a:p>
            <a:r>
              <a:rPr lang="en-US" sz="2800" b="1" dirty="0" smtClean="0"/>
              <a:t>We would like to hear from you ! </a:t>
            </a:r>
            <a:endParaRPr lang="en-US" sz="2800" b="1" dirty="0"/>
          </a:p>
        </p:txBody>
      </p:sp>
      <p:sp>
        <p:nvSpPr>
          <p:cNvPr id="3" name="Content Placeholder 2"/>
          <p:cNvSpPr>
            <a:spLocks noGrp="1"/>
          </p:cNvSpPr>
          <p:nvPr>
            <p:ph idx="1"/>
          </p:nvPr>
        </p:nvSpPr>
        <p:spPr>
          <a:xfrm>
            <a:off x="899592" y="5085184"/>
            <a:ext cx="7867650" cy="5112568"/>
          </a:xfrm>
        </p:spPr>
        <p:txBody>
          <a:bodyPr/>
          <a:lstStyle/>
          <a:p>
            <a:pPr>
              <a:lnSpc>
                <a:spcPct val="150000"/>
              </a:lnSpc>
            </a:pPr>
            <a:endParaRPr lang="en-IE" sz="2000" b="1" dirty="0" smtClean="0"/>
          </a:p>
          <a:p>
            <a:pPr>
              <a:lnSpc>
                <a:spcPct val="150000"/>
              </a:lnSpc>
            </a:pPr>
            <a:endParaRPr lang="en-IE" sz="2000" b="1" dirty="0"/>
          </a:p>
          <a:p>
            <a:pPr marL="0" indent="0">
              <a:lnSpc>
                <a:spcPct val="150000"/>
              </a:lnSpc>
              <a:buNone/>
            </a:pPr>
            <a:endParaRPr lang="en-US" sz="2000" dirty="0" smtClean="0"/>
          </a:p>
          <a:p>
            <a:pPr marL="0" indent="0">
              <a:lnSpc>
                <a:spcPct val="150000"/>
              </a:lnSpc>
              <a:buNone/>
            </a:pPr>
            <a:endParaRPr lang="en-US" sz="2000" dirty="0" smtClean="0"/>
          </a:p>
          <a:p>
            <a:pPr>
              <a:lnSpc>
                <a:spcPct val="150000"/>
              </a:lnSpc>
            </a:pPr>
            <a:endParaRPr lang="en-US" sz="2000" dirty="0"/>
          </a:p>
        </p:txBody>
      </p:sp>
      <p:graphicFrame>
        <p:nvGraphicFramePr>
          <p:cNvPr id="4" name="Diagram 3"/>
          <p:cNvGraphicFramePr/>
          <p:nvPr>
            <p:extLst>
              <p:ext uri="{D42A27DB-BD31-4B8C-83A1-F6EECF244321}">
                <p14:modId xmlns:p14="http://schemas.microsoft.com/office/powerpoint/2010/main" val="3813316539"/>
              </p:ext>
            </p:extLst>
          </p:nvPr>
        </p:nvGraphicFramePr>
        <p:xfrm>
          <a:off x="683568" y="764704"/>
          <a:ext cx="7776864"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87369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5" name="Rectangle 4"/>
          <p:cNvSpPr/>
          <p:nvPr/>
        </p:nvSpPr>
        <p:spPr bwMode="auto">
          <a:xfrm>
            <a:off x="2339752" y="3068960"/>
            <a:ext cx="864096" cy="432048"/>
          </a:xfrm>
          <a:prstGeom prst="rect">
            <a:avLst/>
          </a:prstGeom>
          <a:solidFill>
            <a:schemeClr val="bg1">
              <a:alpha val="0"/>
            </a:schemeClr>
          </a:solidFill>
          <a:ln w="19050" cap="flat" cmpd="sng" algn="ctr">
            <a:solidFill>
              <a:schemeClr val="accent2">
                <a:lumMod val="75000"/>
              </a:schemeClr>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4527079" y="3068960"/>
            <a:ext cx="864096" cy="432048"/>
          </a:xfrm>
          <a:prstGeom prst="rect">
            <a:avLst/>
          </a:prstGeom>
          <a:solidFill>
            <a:schemeClr val="bg1">
              <a:alpha val="0"/>
            </a:schemeClr>
          </a:solidFill>
          <a:ln w="19050" cap="flat" cmpd="sng" algn="ctr">
            <a:solidFill>
              <a:schemeClr val="accent2">
                <a:lumMod val="75000"/>
              </a:schemeClr>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8233842" y="980728"/>
            <a:ext cx="864096" cy="432048"/>
          </a:xfrm>
          <a:prstGeom prst="rect">
            <a:avLst/>
          </a:prstGeom>
          <a:solidFill>
            <a:schemeClr val="bg1">
              <a:alpha val="0"/>
            </a:schemeClr>
          </a:solidFill>
          <a:ln w="19050" cap="flat" cmpd="sng" algn="ctr">
            <a:solidFill>
              <a:schemeClr val="accent2">
                <a:lumMod val="75000"/>
              </a:schemeClr>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charset="0"/>
            </a:endParaRPr>
          </a:p>
        </p:txBody>
      </p:sp>
      <p:grpSp>
        <p:nvGrpSpPr>
          <p:cNvPr id="15" name="Group 14"/>
          <p:cNvGrpSpPr/>
          <p:nvPr/>
        </p:nvGrpSpPr>
        <p:grpSpPr>
          <a:xfrm>
            <a:off x="-10269" y="-27384"/>
            <a:ext cx="9144000" cy="6834361"/>
            <a:chOff x="-10269" y="-27384"/>
            <a:chExt cx="9144000" cy="6834361"/>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9" y="-27384"/>
              <a:ext cx="9144000" cy="6834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2048" y="2038489"/>
              <a:ext cx="2520280" cy="1246495"/>
            </a:xfrm>
            <a:prstGeom prst="rect">
              <a:avLst/>
            </a:prstGeom>
            <a:ln>
              <a:solidFill>
                <a:schemeClr val="tx1"/>
              </a:solidFill>
            </a:ln>
          </p:spPr>
          <p:txBody>
            <a:bodyPr wrap="square">
              <a:spAutoFit/>
            </a:bodyPr>
            <a:lstStyle/>
            <a:p>
              <a:r>
                <a:rPr lang="en-US" dirty="0" smtClean="0"/>
                <a:t>Closed web page of the registry accessible through log in credentials. For this please contact the secretariat. </a:t>
              </a:r>
              <a:endParaRPr lang="en-US" dirty="0"/>
            </a:p>
          </p:txBody>
        </p:sp>
        <p:sp>
          <p:nvSpPr>
            <p:cNvPr id="13" name="Right Arrow 12"/>
            <p:cNvSpPr/>
            <p:nvPr/>
          </p:nvSpPr>
          <p:spPr bwMode="auto">
            <a:xfrm>
              <a:off x="6228184" y="3440817"/>
              <a:ext cx="936104" cy="352489"/>
            </a:xfrm>
            <a:prstGeom prst="rightArrow">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charset="0"/>
              </a:endParaRPr>
            </a:p>
          </p:txBody>
        </p:sp>
        <p:sp>
          <p:nvSpPr>
            <p:cNvPr id="14" name="Snip Diagonal Corner Rectangle 13"/>
            <p:cNvSpPr/>
            <p:nvPr/>
          </p:nvSpPr>
          <p:spPr bwMode="auto">
            <a:xfrm>
              <a:off x="7164288" y="2060848"/>
              <a:ext cx="1800200" cy="3168352"/>
            </a:xfrm>
            <a:prstGeom prst="snip2DiagRect">
              <a:avLst/>
            </a:prstGeom>
            <a:solidFill>
              <a:schemeClr val="bg1"/>
            </a:solidFill>
            <a:ln w="53975" cap="flat" cmpd="sng" algn="ctr">
              <a:solidFill>
                <a:srgbClr val="002060"/>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500" b="1" i="0" u="none" strike="noStrike" cap="none" normalizeH="0" baseline="0" dirty="0" smtClean="0">
                  <a:ln>
                    <a:noFill/>
                  </a:ln>
                  <a:solidFill>
                    <a:schemeClr val="tx1"/>
                  </a:solidFill>
                  <a:effectLst/>
                </a:rPr>
                <a:t>Interface </a:t>
              </a:r>
              <a:endParaRPr lang="en-US" b="1" dirty="0" smtClean="0"/>
            </a:p>
            <a:p>
              <a:pPr marL="285750" marR="0"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pPr>
              <a:r>
                <a:rPr kumimoji="0" lang="en-US" sz="1500" b="0" i="0" u="none" strike="noStrike" cap="none" normalizeH="0" baseline="0" dirty="0" smtClean="0">
                  <a:ln>
                    <a:noFill/>
                  </a:ln>
                  <a:solidFill>
                    <a:schemeClr val="tx1"/>
                  </a:solidFill>
                  <a:effectLst/>
                  <a:latin typeface="Arial" charset="0"/>
                </a:rPr>
                <a:t>Submit</a:t>
              </a:r>
              <a:r>
                <a:rPr kumimoji="0" lang="en-US" sz="1500" b="0" i="0" u="none" strike="noStrike" cap="none" normalizeH="0" dirty="0" smtClean="0">
                  <a:ln>
                    <a:noFill/>
                  </a:ln>
                  <a:solidFill>
                    <a:schemeClr val="tx1"/>
                  </a:solidFill>
                  <a:effectLst/>
                  <a:latin typeface="Arial" charset="0"/>
                </a:rPr>
                <a:t> NAMAs seeking support </a:t>
              </a:r>
            </a:p>
            <a:p>
              <a:pPr marL="285750" marR="0"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pPr>
              <a:r>
                <a:rPr lang="en-US" baseline="0" dirty="0" smtClean="0"/>
                <a:t>Submit</a:t>
              </a:r>
              <a:r>
                <a:rPr lang="en-US" dirty="0" smtClean="0"/>
                <a:t> NAMAs for recognition </a:t>
              </a:r>
            </a:p>
            <a:p>
              <a:pPr marL="285750" marR="0"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pPr>
              <a:r>
                <a:rPr kumimoji="0" lang="en-US" sz="1500" b="0" i="0" u="none" strike="noStrike" cap="none" normalizeH="0" baseline="0" dirty="0" smtClean="0">
                  <a:ln>
                    <a:noFill/>
                  </a:ln>
                  <a:solidFill>
                    <a:schemeClr val="tx1"/>
                  </a:solidFill>
                  <a:effectLst/>
                  <a:latin typeface="Arial" charset="0"/>
                </a:rPr>
                <a:t>Browse</a:t>
              </a:r>
              <a:r>
                <a:rPr kumimoji="0" lang="en-US" sz="1500" b="0" i="0" u="none" strike="noStrike" cap="none" normalizeH="0" dirty="0" smtClean="0">
                  <a:ln>
                    <a:noFill/>
                  </a:ln>
                  <a:solidFill>
                    <a:schemeClr val="tx1"/>
                  </a:solidFill>
                  <a:effectLst/>
                  <a:latin typeface="Arial" charset="0"/>
                </a:rPr>
                <a:t> information </a:t>
              </a:r>
            </a:p>
            <a:p>
              <a:pPr marL="285750" marR="0"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pPr>
              <a:r>
                <a:rPr lang="en-US" baseline="0" dirty="0" smtClean="0"/>
                <a:t>Perform query </a:t>
              </a:r>
              <a:endParaRPr kumimoji="0" lang="en-US" sz="1500" b="0" i="0" u="none" strike="noStrike" cap="none" normalizeH="0" baseline="0" dirty="0" smtClean="0">
                <a:ln>
                  <a:noFill/>
                </a:ln>
                <a:solidFill>
                  <a:schemeClr val="tx1"/>
                </a:solidFill>
                <a:effectLst/>
                <a:latin typeface="Arial" charset="0"/>
              </a:endParaRPr>
            </a:p>
          </p:txBody>
        </p:sp>
        <p:sp>
          <p:nvSpPr>
            <p:cNvPr id="16" name="Snip Diagonal Corner Rectangle 15"/>
            <p:cNvSpPr/>
            <p:nvPr/>
          </p:nvSpPr>
          <p:spPr bwMode="auto">
            <a:xfrm>
              <a:off x="32048" y="3501009"/>
              <a:ext cx="1558305" cy="2592288"/>
            </a:xfrm>
            <a:prstGeom prst="snip2DiagRect">
              <a:avLst/>
            </a:prstGeom>
            <a:solidFill>
              <a:schemeClr val="bg1"/>
            </a:solidFill>
            <a:ln w="53975" cap="flat" cmpd="sng" algn="ctr">
              <a:solidFill>
                <a:schemeClr val="accent2">
                  <a:lumMod val="75000"/>
                </a:schemeClr>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lang="en-US" b="1" dirty="0" smtClean="0"/>
                <a:t>Database</a:t>
              </a:r>
              <a:r>
                <a:rPr kumimoji="0" lang="en-US" sz="1500" b="1" i="0" u="none" strike="noStrike" cap="none" normalizeH="0" baseline="0" dirty="0" smtClean="0">
                  <a:ln>
                    <a:noFill/>
                  </a:ln>
                  <a:solidFill>
                    <a:schemeClr val="tx1"/>
                  </a:solidFill>
                  <a:effectLst/>
                </a:rPr>
                <a:t> </a:t>
              </a:r>
              <a:endParaRPr lang="en-US" b="1" dirty="0" smtClean="0"/>
            </a:p>
            <a:p>
              <a:pPr marL="285750" marR="0"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pPr>
              <a:r>
                <a:rPr lang="en-US" dirty="0" smtClean="0"/>
                <a:t>NAMAs for support </a:t>
              </a:r>
              <a:r>
                <a:rPr kumimoji="0" lang="en-US" sz="1500" b="0" i="0" u="none" strike="noStrike" cap="none" normalizeH="0" dirty="0" smtClean="0">
                  <a:ln>
                    <a:noFill/>
                  </a:ln>
                  <a:solidFill>
                    <a:schemeClr val="tx1"/>
                  </a:solidFill>
                  <a:effectLst/>
                  <a:latin typeface="Arial" charset="0"/>
                </a:rPr>
                <a:t> </a:t>
              </a:r>
            </a:p>
            <a:p>
              <a:pPr marL="285750" marR="0"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pPr>
              <a:r>
                <a:rPr lang="en-US" dirty="0" smtClean="0"/>
                <a:t>NAMAs for recognition </a:t>
              </a:r>
            </a:p>
            <a:p>
              <a:pPr marL="285750" marR="0"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pPr>
              <a:r>
                <a:rPr lang="en-US" dirty="0" smtClean="0"/>
                <a:t>Support </a:t>
              </a:r>
              <a:r>
                <a:rPr kumimoji="0" lang="en-US" sz="1500" b="0" i="0" u="none" strike="noStrike" cap="none" normalizeH="0" dirty="0" smtClean="0">
                  <a:ln>
                    <a:noFill/>
                  </a:ln>
                  <a:solidFill>
                    <a:schemeClr val="tx1"/>
                  </a:solidFill>
                  <a:effectLst/>
                  <a:latin typeface="Arial" charset="0"/>
                </a:rPr>
                <a:t> </a:t>
              </a:r>
            </a:p>
            <a:p>
              <a:pPr marL="285750" marR="0"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pPr>
              <a:r>
                <a:rPr lang="en-US" dirty="0" smtClean="0"/>
                <a:t>Support provided/received </a:t>
              </a:r>
              <a:endParaRPr kumimoji="0" lang="en-US" sz="1500" b="0" i="0" u="none" strike="noStrike" cap="none" normalizeH="0" dirty="0" smtClean="0">
                <a:ln>
                  <a:noFill/>
                </a:ln>
                <a:solidFill>
                  <a:schemeClr val="tx1"/>
                </a:solidFill>
                <a:effectLst/>
                <a:latin typeface="Arial" charset="0"/>
              </a:endParaRPr>
            </a:p>
          </p:txBody>
        </p:sp>
        <p:sp>
          <p:nvSpPr>
            <p:cNvPr id="17" name="Right Arrow 16"/>
            <p:cNvSpPr/>
            <p:nvPr/>
          </p:nvSpPr>
          <p:spPr bwMode="auto">
            <a:xfrm rot="11970639">
              <a:off x="1507642" y="4620908"/>
              <a:ext cx="936104" cy="352489"/>
            </a:xfrm>
            <a:prstGeom prst="rightArrow">
              <a:avLst/>
            </a:prstGeom>
            <a:solidFill>
              <a:srgbClr val="FFFF00"/>
            </a:solidFill>
            <a:ln w="12700"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3713161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836712"/>
            <a:ext cx="8719302" cy="5079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bwMode="auto">
          <a:xfrm>
            <a:off x="317194" y="5013176"/>
            <a:ext cx="8575286" cy="576064"/>
          </a:xfrm>
          <a:prstGeom prst="rect">
            <a:avLst/>
          </a:prstGeom>
          <a:solidFill>
            <a:schemeClr val="bg1">
              <a:alpha val="0"/>
            </a:schemeClr>
          </a:solidFill>
          <a:ln w="25400" cap="flat" cmpd="sng" algn="ctr">
            <a:solidFill>
              <a:srgbClr val="FF0000"/>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624918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3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165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6632"/>
            <a:ext cx="9036496"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0712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Mandates for the registry </a:t>
            </a:r>
            <a:endParaRPr lang="en-GB" sz="2800" b="1" dirty="0"/>
          </a:p>
        </p:txBody>
      </p:sp>
      <p:sp>
        <p:nvSpPr>
          <p:cNvPr id="3" name="Content Placeholder 2"/>
          <p:cNvSpPr>
            <a:spLocks noGrp="1"/>
          </p:cNvSpPr>
          <p:nvPr>
            <p:ph idx="1"/>
          </p:nvPr>
        </p:nvSpPr>
        <p:spPr>
          <a:xfrm>
            <a:off x="870670" y="4869160"/>
            <a:ext cx="7867650" cy="1008112"/>
          </a:xfrm>
          <a:solidFill>
            <a:schemeClr val="accent2">
              <a:lumMod val="40000"/>
              <a:lumOff val="60000"/>
            </a:schemeClr>
          </a:solidFill>
          <a:ln>
            <a:noFill/>
          </a:ln>
        </p:spPr>
        <p:txBody>
          <a:bodyPr/>
          <a:lstStyle/>
          <a:p>
            <a:pPr marL="0" indent="0" algn="ctr">
              <a:buNone/>
            </a:pPr>
            <a:endParaRPr lang="en-GB" sz="1800" b="1" dirty="0" smtClean="0"/>
          </a:p>
          <a:p>
            <a:pPr marL="0" indent="0" algn="ctr">
              <a:buNone/>
            </a:pPr>
            <a:r>
              <a:rPr lang="en-GB" sz="1800" b="1" dirty="0" smtClean="0"/>
              <a:t>Participation </a:t>
            </a:r>
            <a:r>
              <a:rPr lang="en-GB" sz="1800" b="1" dirty="0"/>
              <a:t>is voluntary and </a:t>
            </a:r>
            <a:r>
              <a:rPr lang="en-GB" sz="1800" b="1" dirty="0" smtClean="0"/>
              <a:t>the registry contains only information  that </a:t>
            </a:r>
            <a:r>
              <a:rPr lang="en-GB" sz="1800" b="1" dirty="0"/>
              <a:t>has been </a:t>
            </a:r>
            <a:r>
              <a:rPr lang="en-GB" sz="1800" b="1" dirty="0" smtClean="0"/>
              <a:t>submitted specifically for recording.</a:t>
            </a:r>
            <a:endParaRPr lang="en-GB" sz="1800" b="1" dirty="0"/>
          </a:p>
          <a:p>
            <a:pPr algn="ctr"/>
            <a:endParaRPr lang="en-US" dirty="0" smtClean="0"/>
          </a:p>
          <a:p>
            <a:endParaRPr lang="en-US" dirty="0"/>
          </a:p>
          <a:p>
            <a:endParaRPr lang="en-US" dirty="0" smtClean="0"/>
          </a:p>
          <a:p>
            <a:endParaRPr lang="en-US" dirty="0"/>
          </a:p>
          <a:p>
            <a:endParaRPr lang="en-GB" dirty="0"/>
          </a:p>
        </p:txBody>
      </p:sp>
      <p:grpSp>
        <p:nvGrpSpPr>
          <p:cNvPr id="7" name="Group 6"/>
          <p:cNvGrpSpPr/>
          <p:nvPr/>
        </p:nvGrpSpPr>
        <p:grpSpPr>
          <a:xfrm>
            <a:off x="683568" y="836712"/>
            <a:ext cx="8064896" cy="4064000"/>
            <a:chOff x="683568" y="836712"/>
            <a:chExt cx="8064896" cy="4064000"/>
          </a:xfrm>
        </p:grpSpPr>
        <p:graphicFrame>
          <p:nvGraphicFramePr>
            <p:cNvPr id="4" name="Diagram 3"/>
            <p:cNvGraphicFramePr/>
            <p:nvPr>
              <p:extLst>
                <p:ext uri="{D42A27DB-BD31-4B8C-83A1-F6EECF244321}">
                  <p14:modId xmlns:p14="http://schemas.microsoft.com/office/powerpoint/2010/main" val="3167925482"/>
                </p:ext>
              </p:extLst>
            </p:nvPr>
          </p:nvGraphicFramePr>
          <p:xfrm>
            <a:off x="683568" y="836712"/>
            <a:ext cx="806489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849710" y="1628800"/>
              <a:ext cx="1490042" cy="923330"/>
            </a:xfrm>
            <a:prstGeom prst="rect">
              <a:avLst/>
            </a:prstGeom>
            <a:noFill/>
          </p:spPr>
          <p:txBody>
            <a:bodyPr wrap="square" rtlCol="0">
              <a:spAutoFit/>
            </a:bodyPr>
            <a:lstStyle/>
            <a:p>
              <a:r>
                <a:rPr lang="en-US" sz="1800" b="1" dirty="0" smtClean="0"/>
                <a:t>1/CP.16, paragraph 53</a:t>
              </a:r>
              <a:endParaRPr lang="en-US" sz="1800" b="1" dirty="0"/>
            </a:p>
          </p:txBody>
        </p:sp>
      </p:grpSp>
      <p:sp>
        <p:nvSpPr>
          <p:cNvPr id="6" name="TextBox 5"/>
          <p:cNvSpPr txBox="1"/>
          <p:nvPr/>
        </p:nvSpPr>
        <p:spPr>
          <a:xfrm>
            <a:off x="921718" y="3284984"/>
            <a:ext cx="1346026" cy="923330"/>
          </a:xfrm>
          <a:prstGeom prst="rect">
            <a:avLst/>
          </a:prstGeom>
          <a:noFill/>
        </p:spPr>
        <p:txBody>
          <a:bodyPr wrap="square" rtlCol="0">
            <a:spAutoFit/>
          </a:bodyPr>
          <a:lstStyle/>
          <a:p>
            <a:r>
              <a:rPr lang="en-US" sz="1800" b="1" dirty="0" smtClean="0"/>
              <a:t>2/CP.17, paragraph 45</a:t>
            </a:r>
            <a:endParaRPr lang="en-US" sz="1800" b="1" dirty="0"/>
          </a:p>
        </p:txBody>
      </p:sp>
    </p:spTree>
    <p:extLst>
      <p:ext uri="{BB962C8B-B14F-4D97-AF65-F5344CB8AC3E}">
        <p14:creationId xmlns:p14="http://schemas.microsoft.com/office/powerpoint/2010/main" val="32274665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202" y="260648"/>
            <a:ext cx="7869238" cy="504057"/>
          </a:xfrm>
        </p:spPr>
        <p:txBody>
          <a:bodyPr/>
          <a:lstStyle/>
          <a:p>
            <a:r>
              <a:rPr lang="en-US" sz="2800" b="1" dirty="0" smtClean="0"/>
              <a:t>Functions of the NAMA Registry </a:t>
            </a:r>
            <a:endParaRPr lang="en-US" sz="2800" dirty="0"/>
          </a:p>
        </p:txBody>
      </p:sp>
      <p:sp>
        <p:nvSpPr>
          <p:cNvPr id="4" name="Content Placeholder 2"/>
          <p:cNvSpPr>
            <a:spLocks noGrp="1"/>
          </p:cNvSpPr>
          <p:nvPr>
            <p:ph idx="1"/>
          </p:nvPr>
        </p:nvSpPr>
        <p:spPr>
          <a:xfrm>
            <a:off x="635000" y="901675"/>
            <a:ext cx="7867650" cy="4327525"/>
          </a:xfrm>
        </p:spPr>
        <p:txBody>
          <a:bodyPr/>
          <a:lstStyle/>
          <a:p>
            <a:pPr>
              <a:lnSpc>
                <a:spcPct val="150000"/>
              </a:lnSpc>
            </a:pPr>
            <a:r>
              <a:rPr lang="en-US" sz="2400" dirty="0" smtClean="0"/>
              <a:t>The UNFCCC NAMA Registry, </a:t>
            </a:r>
            <a:r>
              <a:rPr lang="en-US" sz="2400" b="1" u="sng" dirty="0" smtClean="0"/>
              <a:t>a public online platform :</a:t>
            </a:r>
            <a:endParaRPr lang="en-US" sz="2400" dirty="0" smtClean="0"/>
          </a:p>
          <a:p>
            <a:pPr lvl="1">
              <a:lnSpc>
                <a:spcPct val="150000"/>
              </a:lnSpc>
            </a:pPr>
            <a:r>
              <a:rPr lang="de-DE" sz="2400" dirty="0"/>
              <a:t>to </a:t>
            </a:r>
            <a:r>
              <a:rPr lang="de-DE" sz="2400" b="1" u="sng" dirty="0" smtClean="0"/>
              <a:t>record</a:t>
            </a:r>
            <a:r>
              <a:rPr lang="de-DE" sz="2400" dirty="0" smtClean="0"/>
              <a:t> </a:t>
            </a:r>
            <a:r>
              <a:rPr lang="de-DE" sz="2400" dirty="0" smtClean="0"/>
              <a:t>:</a:t>
            </a:r>
          </a:p>
          <a:p>
            <a:pPr lvl="1">
              <a:lnSpc>
                <a:spcPct val="150000"/>
              </a:lnSpc>
              <a:buFont typeface="Arial" panose="020B0604020202020204" pitchFamily="34" charset="0"/>
              <a:buChar char="•"/>
            </a:pPr>
            <a:r>
              <a:rPr lang="de-DE" sz="2400" dirty="0" smtClean="0"/>
              <a:t>NAMAs seeking international support </a:t>
            </a:r>
          </a:p>
          <a:p>
            <a:pPr lvl="1">
              <a:lnSpc>
                <a:spcPct val="150000"/>
              </a:lnSpc>
              <a:buFont typeface="Arial" panose="020B0604020202020204" pitchFamily="34" charset="0"/>
              <a:buChar char="•"/>
            </a:pPr>
            <a:r>
              <a:rPr lang="de-DE" sz="2400" dirty="0" smtClean="0"/>
              <a:t>domestically </a:t>
            </a:r>
            <a:r>
              <a:rPr lang="de-DE" sz="2400" dirty="0" smtClean="0"/>
              <a:t>supported nationally appropriate mitigation actions (NAMAs); and </a:t>
            </a:r>
            <a:endParaRPr lang="de-DE" sz="2400" dirty="0" smtClean="0"/>
          </a:p>
          <a:p>
            <a:pPr lvl="1">
              <a:lnSpc>
                <a:spcPct val="150000"/>
              </a:lnSpc>
              <a:buFont typeface="Arial" panose="020B0604020202020204" pitchFamily="34" charset="0"/>
              <a:buChar char="•"/>
            </a:pPr>
            <a:r>
              <a:rPr lang="de-DE" sz="2400" dirty="0" smtClean="0"/>
              <a:t>support available/provided for </a:t>
            </a:r>
            <a:r>
              <a:rPr lang="de-DE" sz="2400" dirty="0"/>
              <a:t>them, </a:t>
            </a:r>
            <a:endParaRPr lang="de-DE" sz="2400" dirty="0" smtClean="0"/>
          </a:p>
          <a:p>
            <a:pPr lvl="1">
              <a:lnSpc>
                <a:spcPct val="150000"/>
              </a:lnSpc>
            </a:pPr>
            <a:r>
              <a:rPr lang="de-DE" sz="2400" dirty="0" smtClean="0"/>
              <a:t>to </a:t>
            </a:r>
            <a:r>
              <a:rPr lang="de-DE" sz="2400" b="1" u="sng" dirty="0"/>
              <a:t>facilitate</a:t>
            </a:r>
            <a:r>
              <a:rPr lang="de-DE" sz="2400" dirty="0"/>
              <a:t> the matching of NAMAs with </a:t>
            </a:r>
            <a:r>
              <a:rPr lang="de-DE" sz="2400" dirty="0" smtClean="0"/>
              <a:t>support</a:t>
            </a:r>
          </a:p>
        </p:txBody>
      </p:sp>
    </p:spTree>
    <p:extLst>
      <p:ext uri="{BB962C8B-B14F-4D97-AF65-F5344CB8AC3E}">
        <p14:creationId xmlns:p14="http://schemas.microsoft.com/office/powerpoint/2010/main" val="1497816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 UNFCCC PowerPoint">
  <a:themeElements>
    <a:clrScheme name="blank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NFCCC quote">
  <a:themeElements>
    <a:clrScheme name="UNFCCC quot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UNFCCC quo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lnDef>
  </a:objectDefaults>
  <a:extraClrSchemeLst>
    <a:extraClrScheme>
      <a:clrScheme name="UNFCCC quot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NFCCC_Master 70pt title">
  <a:themeElements>
    <a:clrScheme name="UNFCCC_Master 70pt titl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UNFCCC_Master 70pt tit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lnDef>
  </a:objectDefaults>
  <a:extraClrSchemeLst>
    <a:extraClrScheme>
      <a:clrScheme name="UNFCCC_Master 70pt titl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2546</Words>
  <Application>Microsoft Office PowerPoint</Application>
  <PresentationFormat>On-screen Show (4:3)</PresentationFormat>
  <Paragraphs>451</Paragraphs>
  <Slides>39</Slides>
  <Notes>23</Notes>
  <HiddenSlides>0</HiddenSlides>
  <MMClips>0</MMClips>
  <ScaleCrop>false</ScaleCrop>
  <HeadingPairs>
    <vt:vector size="4" baseType="variant">
      <vt:variant>
        <vt:lpstr>Theme</vt:lpstr>
      </vt:variant>
      <vt:variant>
        <vt:i4>3</vt:i4>
      </vt:variant>
      <vt:variant>
        <vt:lpstr>Slide Titles</vt:lpstr>
      </vt:variant>
      <vt:variant>
        <vt:i4>39</vt:i4>
      </vt:variant>
    </vt:vector>
  </HeadingPairs>
  <TitlesOfParts>
    <vt:vector size="42" baseType="lpstr">
      <vt:lpstr> UNFCCC PowerPoint</vt:lpstr>
      <vt:lpstr>UNFCCC quote</vt:lpstr>
      <vt:lpstr>UNFCCC_Master 70pt title</vt:lpstr>
      <vt:lpstr>The UNFCCC NAMA Registry  Facilitating design and implementation of NAMAs   LAC Regional Workshop on NAMAs  September 14-15, 2015 Chile   </vt:lpstr>
      <vt:lpstr>Presentation Outline </vt:lpstr>
      <vt:lpstr>PowerPoint Presentation</vt:lpstr>
      <vt:lpstr>PowerPoint Presentation</vt:lpstr>
      <vt:lpstr>PowerPoint Presentation</vt:lpstr>
      <vt:lpstr>PowerPoint Presentation</vt:lpstr>
      <vt:lpstr>PowerPoint Presentation</vt:lpstr>
      <vt:lpstr>Mandates for the registry </vt:lpstr>
      <vt:lpstr>Functions of the NAMA Registry </vt:lpstr>
      <vt:lpstr> History of the registry development  </vt:lpstr>
      <vt:lpstr>Registry fundamentals: Users</vt:lpstr>
      <vt:lpstr>NAMA approvers, NAMA developers, support editors : essential roles for an optimized use of the registry</vt:lpstr>
      <vt:lpstr>Obtaining access rights to operate submissions to the NAMA registry</vt:lpstr>
      <vt:lpstr>Registry workflow </vt:lpstr>
      <vt:lpstr>Operation of the Registry as of September 1, 2015</vt:lpstr>
      <vt:lpstr>Parties and entities have shown great interest to use the registry</vt:lpstr>
      <vt:lpstr>More support sought for implementation, Latin American and Caribbean   States leading on recording NAMAs </vt:lpstr>
      <vt:lpstr>Wider regional and sectoral distribution</vt:lpstr>
      <vt:lpstr>Support sought for NAMAs by type and regional groups</vt:lpstr>
      <vt:lpstr>Type of financial support sought and actions to be implemented </vt:lpstr>
      <vt:lpstr>Sources of support recorded in the registry </vt:lpstr>
      <vt:lpstr>PowerPoint Presentation</vt:lpstr>
      <vt:lpstr>Entries on matching of NAMAs with support </vt:lpstr>
      <vt:lpstr>Entries on matching of NAMAs with support </vt:lpstr>
      <vt:lpstr>Secretariat activities to support the registry </vt:lpstr>
      <vt:lpstr>Engagement to increase the use of the registry </vt:lpstr>
      <vt:lpstr>Ongoing survey of the registry users </vt:lpstr>
      <vt:lpstr>NAMA Market Place for catalyzing collaboration </vt:lpstr>
      <vt:lpstr>PowerPoint Presentation</vt:lpstr>
      <vt:lpstr>NAMA news to enhance visibility of NAMAs </vt:lpstr>
      <vt:lpstr>NAMA Profiles to further promote NAMAs</vt:lpstr>
      <vt:lpstr>Utilizing the social media to promote NAMAs </vt:lpstr>
      <vt:lpstr>Benefits of participating in the registry</vt:lpstr>
      <vt:lpstr>Expectations from Parties and users </vt:lpstr>
      <vt:lpstr>The registry has a diversified role to play in long run </vt:lpstr>
      <vt:lpstr>The registry has a diversified role to play in long run </vt:lpstr>
      <vt:lpstr>PowerPoint Presentation</vt:lpstr>
      <vt:lpstr> Annual report on registry operation:  FCCC/CP/2014/INF.1  Report on the extent of matching:  FCCC/SBI/2014/INF.24  To view the registry visit:  NAMA registry For any query and/or assistance please contact us :  NAMA-registry@unfccc.int or NAMA-support@unfccc.int    </vt:lpstr>
      <vt:lpstr>We would like to hear from you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2013-10-09T13:13:07Z</dcterms:created>
  <dcterms:modified xsi:type="dcterms:W3CDTF">2015-09-08T16:34:40Z</dcterms:modified>
</cp:coreProperties>
</file>