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473" r:id="rId3"/>
    <p:sldId id="474" r:id="rId4"/>
    <p:sldId id="492" r:id="rId5"/>
    <p:sldId id="476" r:id="rId6"/>
    <p:sldId id="477" r:id="rId7"/>
    <p:sldId id="491" r:id="rId8"/>
    <p:sldId id="478" r:id="rId9"/>
    <p:sldId id="479" r:id="rId10"/>
    <p:sldId id="480" r:id="rId11"/>
    <p:sldId id="481" r:id="rId12"/>
    <p:sldId id="482" r:id="rId13"/>
    <p:sldId id="483" r:id="rId14"/>
    <p:sldId id="484" r:id="rId15"/>
    <p:sldId id="485" r:id="rId16"/>
    <p:sldId id="486" r:id="rId17"/>
    <p:sldId id="487" r:id="rId18"/>
    <p:sldId id="488" r:id="rId19"/>
    <p:sldId id="458" r:id="rId20"/>
    <p:sldId id="459" r:id="rId21"/>
    <p:sldId id="496" r:id="rId22"/>
    <p:sldId id="493" r:id="rId23"/>
    <p:sldId id="494" r:id="rId24"/>
    <p:sldId id="495" r:id="rId25"/>
    <p:sldId id="460" r:id="rId26"/>
    <p:sldId id="461" r:id="rId27"/>
    <p:sldId id="462" r:id="rId28"/>
    <p:sldId id="463" r:id="rId29"/>
    <p:sldId id="464" r:id="rId30"/>
    <p:sldId id="465" r:id="rId31"/>
    <p:sldId id="467" r:id="rId32"/>
    <p:sldId id="471" r:id="rId33"/>
    <p:sldId id="489" r:id="rId34"/>
    <p:sldId id="490" r:id="rId35"/>
  </p:sldIdLst>
  <p:sldSz cx="9906000" cy="6858000" type="A4"/>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5915" autoAdjust="0"/>
  </p:normalViewPr>
  <p:slideViewPr>
    <p:cSldViewPr>
      <p:cViewPr>
        <p:scale>
          <a:sx n="80" d="100"/>
          <a:sy n="80" d="100"/>
        </p:scale>
        <p:origin x="-1262" y="-106"/>
      </p:cViewPr>
      <p:guideLst>
        <p:guide orient="horz" pos="2160"/>
        <p:guide pos="3120"/>
      </p:guideLst>
    </p:cSldViewPr>
  </p:slideViewPr>
  <p:outlineViewPr>
    <p:cViewPr>
      <p:scale>
        <a:sx n="33" d="100"/>
        <a:sy n="33" d="100"/>
      </p:scale>
      <p:origin x="0" y="3072"/>
    </p:cViewPr>
  </p:outlin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30903-7CEB-45FD-B224-169FF3715F51}"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pPr latinLnBrk="1"/>
          <a:endParaRPr lang="ko-KR" altLang="en-US"/>
        </a:p>
      </dgm:t>
    </dgm:pt>
    <dgm:pt modelId="{E64EAC27-95B8-4A48-8532-6C161469C361}">
      <dgm:prSet phldrT="[텍스트]" custT="1"/>
      <dgm:spPr>
        <a:xfrm>
          <a:off x="2937167" y="1200149"/>
          <a:ext cx="1669465" cy="1466850"/>
        </a:xfrm>
      </dgm:spPr>
      <dgm:t>
        <a:bodyPr/>
        <a:lstStyle/>
        <a:p>
          <a:pPr algn="ctr" latinLnBrk="1"/>
          <a:endParaRPr lang="en-US" altLang="ko-KR" sz="1000" dirty="0" smtClean="0">
            <a:solidFill>
              <a:schemeClr val="tx1"/>
            </a:solidFill>
            <a:latin typeface="+mj-lt"/>
            <a:ea typeface="맑은 고딕"/>
            <a:cs typeface="+mn-cs"/>
          </a:endParaRPr>
        </a:p>
        <a:p>
          <a:pPr algn="ctr" latinLnBrk="1"/>
          <a:endParaRPr lang="en-US" altLang="ko-KR" sz="1800" dirty="0" smtClean="0">
            <a:solidFill>
              <a:schemeClr val="tx1"/>
            </a:solidFill>
            <a:latin typeface="+mj-lt"/>
            <a:ea typeface="맑은 고딕"/>
            <a:cs typeface="+mn-cs"/>
          </a:endParaRPr>
        </a:p>
        <a:p>
          <a:pPr algn="ctr" latinLnBrk="1"/>
          <a:r>
            <a:rPr lang="en-US" altLang="ko-KR" sz="1800" dirty="0" smtClean="0">
              <a:solidFill>
                <a:schemeClr val="tx1"/>
              </a:solidFill>
              <a:latin typeface="+mj-lt"/>
              <a:ea typeface="맑은 고딕"/>
              <a:cs typeface="+mn-cs"/>
            </a:rPr>
            <a:t>Experiment-</a:t>
          </a:r>
          <a:r>
            <a:rPr lang="en-US" altLang="ko-KR" sz="1800" dirty="0" err="1" smtClean="0">
              <a:solidFill>
                <a:schemeClr val="tx1"/>
              </a:solidFill>
              <a:latin typeface="+mj-lt"/>
              <a:ea typeface="맑은 고딕"/>
              <a:cs typeface="+mn-cs"/>
            </a:rPr>
            <a:t>ation</a:t>
          </a:r>
          <a:r>
            <a:rPr lang="en-US" altLang="ko-KR" sz="1800" dirty="0" smtClean="0">
              <a:solidFill>
                <a:schemeClr val="tx1"/>
              </a:solidFill>
              <a:latin typeface="+mj-lt"/>
              <a:ea typeface="맑은 고딕"/>
              <a:cs typeface="+mn-cs"/>
            </a:rPr>
            <a:t> and </a:t>
          </a:r>
          <a:br>
            <a:rPr lang="en-US" altLang="ko-KR" sz="1800" dirty="0" smtClean="0">
              <a:solidFill>
                <a:schemeClr val="tx1"/>
              </a:solidFill>
              <a:latin typeface="+mj-lt"/>
              <a:ea typeface="맑은 고딕"/>
              <a:cs typeface="+mn-cs"/>
            </a:rPr>
          </a:br>
          <a:r>
            <a:rPr lang="en-US" altLang="ko-KR" sz="1800" dirty="0" smtClean="0">
              <a:solidFill>
                <a:schemeClr val="tx1"/>
              </a:solidFill>
              <a:latin typeface="+mj-lt"/>
              <a:ea typeface="맑은 고딕"/>
              <a:cs typeface="+mn-cs"/>
            </a:rPr>
            <a:t>Innovation</a:t>
          </a:r>
          <a:endParaRPr lang="ko-KR" altLang="en-US" sz="1800" dirty="0">
            <a:solidFill>
              <a:schemeClr val="tx1"/>
            </a:solidFill>
            <a:latin typeface="+mj-lt"/>
            <a:ea typeface="맑은 고딕"/>
            <a:cs typeface="+mn-cs"/>
          </a:endParaRPr>
        </a:p>
      </dgm:t>
    </dgm:pt>
    <dgm:pt modelId="{2796A006-820A-4A24-AFA1-E9281C06D545}" type="parTrans" cxnId="{C8EBF2DB-F877-4D15-B8AB-85547974745C}">
      <dgm:prSet/>
      <dgm:spPr/>
      <dgm:t>
        <a:bodyPr/>
        <a:lstStyle/>
        <a:p>
          <a:pPr algn="ctr" latinLnBrk="1"/>
          <a:endParaRPr lang="ko-KR" altLang="en-US" sz="1000">
            <a:solidFill>
              <a:schemeClr val="tx1"/>
            </a:solidFill>
            <a:latin typeface="+mj-lt"/>
          </a:endParaRPr>
        </a:p>
      </dgm:t>
    </dgm:pt>
    <dgm:pt modelId="{C823F616-2E1E-452C-AB1E-7FCD6C465906}" type="sibTrans" cxnId="{C8EBF2DB-F877-4D15-B8AB-85547974745C}">
      <dgm:prSet/>
      <dgm:spPr/>
      <dgm:t>
        <a:bodyPr/>
        <a:lstStyle/>
        <a:p>
          <a:pPr algn="ctr" latinLnBrk="1"/>
          <a:endParaRPr lang="ko-KR" altLang="en-US" sz="1000">
            <a:solidFill>
              <a:schemeClr val="tx1"/>
            </a:solidFill>
            <a:latin typeface="+mj-lt"/>
          </a:endParaRPr>
        </a:p>
      </dgm:t>
    </dgm:pt>
    <dgm:pt modelId="{95F0AD5A-41FA-4701-BB69-52F19FA21924}">
      <dgm:prSet phldrT="[텍스트]" custT="1"/>
      <dgm:spPr>
        <a:xfrm>
          <a:off x="3126187" y="1600199"/>
          <a:ext cx="1291425" cy="1066800"/>
        </a:xfrm>
      </dgm:spPr>
      <dgm:t>
        <a:bodyPr/>
        <a:lstStyle/>
        <a:p>
          <a:pPr algn="ctr" latinLnBrk="1"/>
          <a:r>
            <a:rPr lang="en-US" altLang="ko-KR" sz="1800" dirty="0" err="1" smtClean="0">
              <a:solidFill>
                <a:schemeClr val="tx1"/>
              </a:solidFill>
              <a:latin typeface="+mj-lt"/>
              <a:ea typeface="맑은 고딕"/>
              <a:cs typeface="+mn-cs"/>
            </a:rPr>
            <a:t>Actors </a:t>
          </a:r>
          <a:br>
            <a:rPr lang="en-US" altLang="ko-KR" sz="1800" dirty="0" err="1" smtClean="0">
              <a:solidFill>
                <a:schemeClr val="tx1"/>
              </a:solidFill>
              <a:latin typeface="+mj-lt"/>
              <a:ea typeface="맑은 고딕"/>
              <a:cs typeface="+mn-cs"/>
            </a:rPr>
          </a:br>
          <a:r>
            <a:rPr lang="en-US" altLang="ko-KR" sz="1800" dirty="0" err="1" smtClean="0">
              <a:solidFill>
                <a:schemeClr val="tx1"/>
              </a:solidFill>
              <a:latin typeface="+mj-lt"/>
              <a:ea typeface="맑은 고딕"/>
              <a:cs typeface="+mn-cs"/>
            </a:rPr>
            <a:t>and Coalitions</a:t>
          </a:r>
          <a:endParaRPr lang="ko-KR" altLang="en-US" sz="1800" dirty="0">
            <a:solidFill>
              <a:schemeClr val="tx1"/>
            </a:solidFill>
            <a:latin typeface="+mj-lt"/>
            <a:ea typeface="맑은 고딕"/>
            <a:cs typeface="+mn-cs"/>
          </a:endParaRPr>
        </a:p>
      </dgm:t>
    </dgm:pt>
    <dgm:pt modelId="{B5169CC6-E2DD-4D8C-AD24-9733D094F799}" type="parTrans" cxnId="{6FCF3B94-3966-41DB-99A7-25F9688CC325}">
      <dgm:prSet/>
      <dgm:spPr/>
      <dgm:t>
        <a:bodyPr/>
        <a:lstStyle/>
        <a:p>
          <a:pPr algn="ctr" latinLnBrk="1"/>
          <a:endParaRPr lang="ko-KR" altLang="en-US" sz="1000">
            <a:solidFill>
              <a:schemeClr val="tx1"/>
            </a:solidFill>
            <a:latin typeface="+mj-lt"/>
          </a:endParaRPr>
        </a:p>
      </dgm:t>
    </dgm:pt>
    <dgm:pt modelId="{C3FC58FC-4E4C-42F8-8A87-521B0BC0FD0A}" type="sibTrans" cxnId="{6FCF3B94-3966-41DB-99A7-25F9688CC325}">
      <dgm:prSet/>
      <dgm:spPr/>
      <dgm:t>
        <a:bodyPr/>
        <a:lstStyle/>
        <a:p>
          <a:pPr algn="ctr" latinLnBrk="1"/>
          <a:endParaRPr lang="ko-KR" altLang="en-US" sz="1000">
            <a:solidFill>
              <a:schemeClr val="tx1"/>
            </a:solidFill>
            <a:latin typeface="+mj-lt"/>
          </a:endParaRPr>
        </a:p>
      </dgm:t>
    </dgm:pt>
    <dgm:pt modelId="{C828A0B6-0FD1-43F9-B216-1F12B9ABAE49}">
      <dgm:prSet phldrT="[텍스트]" custT="1"/>
      <dgm:spPr>
        <a:xfrm>
          <a:off x="3267953" y="2000250"/>
          <a:ext cx="1007892" cy="666750"/>
        </a:xfrm>
        <a:solidFill>
          <a:schemeClr val="accent6">
            <a:lumMod val="40000"/>
            <a:lumOff val="60000"/>
          </a:schemeClr>
        </a:solidFill>
      </dgm:spPr>
      <dgm:t>
        <a:bodyPr/>
        <a:lstStyle/>
        <a:p>
          <a:pPr algn="ctr" latinLnBrk="1"/>
          <a:r>
            <a:rPr lang="en-US" altLang="ko-KR" sz="1800" dirty="0" smtClean="0">
              <a:solidFill>
                <a:schemeClr val="tx1"/>
              </a:solidFill>
              <a:latin typeface="+mj-lt"/>
              <a:ea typeface="맑은 고딕"/>
              <a:cs typeface="+mn-cs"/>
            </a:rPr>
            <a:t>Vision</a:t>
          </a:r>
          <a:endParaRPr lang="ko-KR" altLang="en-US" sz="1800" dirty="0">
            <a:solidFill>
              <a:schemeClr val="tx1"/>
            </a:solidFill>
            <a:latin typeface="+mj-lt"/>
            <a:ea typeface="맑은 고딕"/>
            <a:cs typeface="+mn-cs"/>
          </a:endParaRPr>
        </a:p>
      </dgm:t>
    </dgm:pt>
    <dgm:pt modelId="{2502FDD4-9882-40B7-ADD0-907000ADABA2}" type="parTrans" cxnId="{B9CEC3F5-BD8D-4FFF-9CF3-11B060C42F1B}">
      <dgm:prSet/>
      <dgm:spPr/>
      <dgm:t>
        <a:bodyPr/>
        <a:lstStyle/>
        <a:p>
          <a:pPr algn="ctr" latinLnBrk="1"/>
          <a:endParaRPr lang="ko-KR" altLang="en-US" sz="1000">
            <a:solidFill>
              <a:schemeClr val="tx1"/>
            </a:solidFill>
            <a:latin typeface="+mj-lt"/>
          </a:endParaRPr>
        </a:p>
      </dgm:t>
    </dgm:pt>
    <dgm:pt modelId="{870D4D14-8F15-4896-B781-F225498C3501}" type="sibTrans" cxnId="{B9CEC3F5-BD8D-4FFF-9CF3-11B060C42F1B}">
      <dgm:prSet/>
      <dgm:spPr/>
      <dgm:t>
        <a:bodyPr/>
        <a:lstStyle/>
        <a:p>
          <a:pPr algn="ctr" latinLnBrk="1"/>
          <a:endParaRPr lang="ko-KR" altLang="en-US" sz="1000">
            <a:solidFill>
              <a:schemeClr val="tx1"/>
            </a:solidFill>
            <a:latin typeface="+mj-lt"/>
          </a:endParaRPr>
        </a:p>
      </dgm:t>
    </dgm:pt>
    <dgm:pt modelId="{44008606-E73E-4392-BFD9-01A4ECCCD763}">
      <dgm:prSet phldrT="[텍스트]" custT="1"/>
      <dgm:spPr>
        <a:xfrm>
          <a:off x="2181087" y="0"/>
          <a:ext cx="3181624" cy="2667000"/>
        </a:xfrm>
      </dgm:spPr>
      <dgm:t>
        <a:bodyPr/>
        <a:lstStyle/>
        <a:p>
          <a:pPr algn="ctr" latinLnBrk="1"/>
          <a:r>
            <a:rPr lang="en-US" altLang="ko-KR" sz="1800" dirty="0" smtClean="0">
              <a:solidFill>
                <a:schemeClr val="tx1"/>
              </a:solidFill>
              <a:latin typeface="+mj-lt"/>
              <a:ea typeface="맑은 고딕"/>
              <a:cs typeface="+mn-cs"/>
            </a:rPr>
            <a:t>Instruments for </a:t>
          </a:r>
          <a:br>
            <a:rPr lang="en-US" altLang="ko-KR" sz="1800" dirty="0" smtClean="0">
              <a:solidFill>
                <a:schemeClr val="tx1"/>
              </a:solidFill>
              <a:latin typeface="+mj-lt"/>
              <a:ea typeface="맑은 고딕"/>
              <a:cs typeface="+mn-cs"/>
            </a:rPr>
          </a:br>
          <a:r>
            <a:rPr lang="en-US" altLang="ko-KR" sz="1800" dirty="0" smtClean="0">
              <a:solidFill>
                <a:schemeClr val="tx1"/>
              </a:solidFill>
              <a:latin typeface="+mj-lt"/>
              <a:ea typeface="맑은 고딕"/>
              <a:cs typeface="+mn-cs"/>
            </a:rPr>
            <a:t>Barrier  Removal</a:t>
          </a:r>
          <a:endParaRPr lang="ko-KR" altLang="en-US" sz="1800" dirty="0">
            <a:solidFill>
              <a:schemeClr val="tx1"/>
            </a:solidFill>
            <a:latin typeface="+mj-lt"/>
            <a:ea typeface="맑은 고딕"/>
            <a:cs typeface="+mn-cs"/>
          </a:endParaRPr>
        </a:p>
      </dgm:t>
    </dgm:pt>
    <dgm:pt modelId="{44C0406E-3633-4396-AAC8-E039F498AAD4}" type="parTrans" cxnId="{10B78C50-B88F-45D7-B8A8-701680E88BEB}">
      <dgm:prSet/>
      <dgm:spPr/>
      <dgm:t>
        <a:bodyPr/>
        <a:lstStyle/>
        <a:p>
          <a:pPr algn="ctr" latinLnBrk="1"/>
          <a:endParaRPr lang="ko-KR" altLang="en-US" sz="1000">
            <a:solidFill>
              <a:schemeClr val="tx1"/>
            </a:solidFill>
            <a:latin typeface="+mj-lt"/>
          </a:endParaRPr>
        </a:p>
      </dgm:t>
    </dgm:pt>
    <dgm:pt modelId="{EA3FAD4D-5480-42C4-8205-12DBCF9845CA}" type="sibTrans" cxnId="{10B78C50-B88F-45D7-B8A8-701680E88BEB}">
      <dgm:prSet/>
      <dgm:spPr/>
      <dgm:t>
        <a:bodyPr/>
        <a:lstStyle/>
        <a:p>
          <a:pPr algn="ctr" latinLnBrk="1"/>
          <a:endParaRPr lang="ko-KR" altLang="en-US" sz="1000">
            <a:solidFill>
              <a:schemeClr val="tx1"/>
            </a:solidFill>
            <a:latin typeface="+mj-lt"/>
          </a:endParaRPr>
        </a:p>
      </dgm:t>
    </dgm:pt>
    <dgm:pt modelId="{2ED9A37F-CA5E-9F44-867B-C156DE82B7B1}">
      <dgm:prSet custT="1"/>
      <dgm:spPr/>
      <dgm:t>
        <a:bodyPr/>
        <a:lstStyle/>
        <a:p>
          <a:pPr algn="ctr"/>
          <a:r>
            <a:rPr lang="de-DE" sz="1800" dirty="0" err="1">
              <a:solidFill>
                <a:schemeClr val="tx1"/>
              </a:solidFill>
              <a:latin typeface="+mj-lt"/>
            </a:rPr>
            <a:t>Systemic</a:t>
          </a:r>
          <a:r>
            <a:rPr lang="de-DE" sz="1800" dirty="0">
              <a:solidFill>
                <a:schemeClr val="tx1"/>
              </a:solidFill>
              <a:latin typeface="+mj-lt"/>
            </a:rPr>
            <a:t> Change</a:t>
          </a:r>
        </a:p>
      </dgm:t>
    </dgm:pt>
    <dgm:pt modelId="{A0112D7F-674D-0849-BA74-665B09304E44}" type="parTrans" cxnId="{91533C78-5838-A94A-9E15-914B2FC04EDD}">
      <dgm:prSet/>
      <dgm:spPr/>
      <dgm:t>
        <a:bodyPr/>
        <a:lstStyle/>
        <a:p>
          <a:pPr algn="ctr"/>
          <a:endParaRPr lang="de-DE" sz="1000">
            <a:solidFill>
              <a:schemeClr val="tx1"/>
            </a:solidFill>
            <a:latin typeface="+mj-lt"/>
          </a:endParaRPr>
        </a:p>
      </dgm:t>
    </dgm:pt>
    <dgm:pt modelId="{5A10ECAD-40C0-C64B-8E34-20C01A2E2A8C}" type="sibTrans" cxnId="{91533C78-5838-A94A-9E15-914B2FC04EDD}">
      <dgm:prSet/>
      <dgm:spPr/>
      <dgm:t>
        <a:bodyPr/>
        <a:lstStyle/>
        <a:p>
          <a:pPr algn="ctr"/>
          <a:endParaRPr lang="de-DE" sz="1000">
            <a:solidFill>
              <a:schemeClr val="tx1"/>
            </a:solidFill>
            <a:latin typeface="+mj-lt"/>
          </a:endParaRPr>
        </a:p>
      </dgm:t>
    </dgm:pt>
    <dgm:pt modelId="{5C756477-84CC-4B93-B5CF-C392E7D9E119}" type="pres">
      <dgm:prSet presAssocID="{E8130903-7CEB-45FD-B224-169FF3715F51}" presName="Name0" presStyleCnt="0">
        <dgm:presLayoutVars>
          <dgm:chMax val="7"/>
          <dgm:resizeHandles val="exact"/>
        </dgm:presLayoutVars>
      </dgm:prSet>
      <dgm:spPr/>
      <dgm:t>
        <a:bodyPr/>
        <a:lstStyle/>
        <a:p>
          <a:pPr latinLnBrk="1"/>
          <a:endParaRPr lang="ko-KR" altLang="en-US"/>
        </a:p>
      </dgm:t>
    </dgm:pt>
    <dgm:pt modelId="{7DC63ABF-BEF5-49EE-AACD-7EB9EBAA17FA}" type="pres">
      <dgm:prSet presAssocID="{E8130903-7CEB-45FD-B224-169FF3715F51}" presName="comp1" presStyleCnt="0"/>
      <dgm:spPr/>
      <dgm:t>
        <a:bodyPr/>
        <a:lstStyle/>
        <a:p>
          <a:endParaRPr lang="de-DE"/>
        </a:p>
      </dgm:t>
    </dgm:pt>
    <dgm:pt modelId="{A94A0846-5D6E-48D8-A600-78DB4F239F6C}" type="pres">
      <dgm:prSet presAssocID="{E8130903-7CEB-45FD-B224-169FF3715F51}" presName="circle1" presStyleLbl="node1" presStyleIdx="0" presStyleCnt="5" custScaleX="100000" custScaleY="93254" custLinFactNeighborX="385" custLinFactNeighborY="2692"/>
      <dgm:spPr>
        <a:prstGeom prst="ellipse">
          <a:avLst/>
        </a:prstGeom>
      </dgm:spPr>
      <dgm:t>
        <a:bodyPr/>
        <a:lstStyle/>
        <a:p>
          <a:pPr latinLnBrk="1"/>
          <a:endParaRPr lang="ko-KR" altLang="en-US"/>
        </a:p>
      </dgm:t>
    </dgm:pt>
    <dgm:pt modelId="{4352BBE6-D640-49A0-A79B-597B7C3EE113}" type="pres">
      <dgm:prSet presAssocID="{E8130903-7CEB-45FD-B224-169FF3715F51}" presName="c1text" presStyleLbl="node1" presStyleIdx="0" presStyleCnt="5">
        <dgm:presLayoutVars>
          <dgm:bulletEnabled val="1"/>
        </dgm:presLayoutVars>
      </dgm:prSet>
      <dgm:spPr/>
      <dgm:t>
        <a:bodyPr/>
        <a:lstStyle/>
        <a:p>
          <a:pPr latinLnBrk="1"/>
          <a:endParaRPr lang="ko-KR" altLang="en-US"/>
        </a:p>
      </dgm:t>
    </dgm:pt>
    <dgm:pt modelId="{A02E78F6-2588-401E-A95F-9000B4F87194}" type="pres">
      <dgm:prSet presAssocID="{E8130903-7CEB-45FD-B224-169FF3715F51}" presName="comp2" presStyleCnt="0"/>
      <dgm:spPr/>
      <dgm:t>
        <a:bodyPr/>
        <a:lstStyle/>
        <a:p>
          <a:endParaRPr lang="de-DE"/>
        </a:p>
      </dgm:t>
    </dgm:pt>
    <dgm:pt modelId="{AD583D29-01C6-4DAF-AE05-6085FD199BE5}" type="pres">
      <dgm:prSet presAssocID="{E8130903-7CEB-45FD-B224-169FF3715F51}" presName="circle2" presStyleLbl="node1" presStyleIdx="1" presStyleCnt="5" custScaleX="93223" custScaleY="86178" custLinFactNeighborX="226" custLinFactNeighborY="6787"/>
      <dgm:spPr>
        <a:prstGeom prst="ellipse">
          <a:avLst/>
        </a:prstGeom>
      </dgm:spPr>
      <dgm:t>
        <a:bodyPr/>
        <a:lstStyle/>
        <a:p>
          <a:pPr latinLnBrk="1"/>
          <a:endParaRPr lang="ko-KR" altLang="en-US"/>
        </a:p>
      </dgm:t>
    </dgm:pt>
    <dgm:pt modelId="{D5E94CB6-A27C-4525-8D09-3D5F486B6913}" type="pres">
      <dgm:prSet presAssocID="{E8130903-7CEB-45FD-B224-169FF3715F51}" presName="c2text" presStyleLbl="node1" presStyleIdx="1" presStyleCnt="5">
        <dgm:presLayoutVars>
          <dgm:bulletEnabled val="1"/>
        </dgm:presLayoutVars>
      </dgm:prSet>
      <dgm:spPr/>
      <dgm:t>
        <a:bodyPr/>
        <a:lstStyle/>
        <a:p>
          <a:pPr latinLnBrk="1"/>
          <a:endParaRPr lang="ko-KR" altLang="en-US"/>
        </a:p>
      </dgm:t>
    </dgm:pt>
    <dgm:pt modelId="{64BBA151-5C6B-4D44-9279-F165C9129FB7}" type="pres">
      <dgm:prSet presAssocID="{E8130903-7CEB-45FD-B224-169FF3715F51}" presName="comp3" presStyleCnt="0"/>
      <dgm:spPr/>
      <dgm:t>
        <a:bodyPr/>
        <a:lstStyle/>
        <a:p>
          <a:endParaRPr lang="de-DE"/>
        </a:p>
      </dgm:t>
    </dgm:pt>
    <dgm:pt modelId="{F8865437-2B4A-4F34-9811-ED64E1949E8A}" type="pres">
      <dgm:prSet presAssocID="{E8130903-7CEB-45FD-B224-169FF3715F51}" presName="circle3" presStyleLbl="node1" presStyleIdx="2" presStyleCnt="5" custScaleX="93968" custScaleY="79370" custLinFactNeighborX="-824" custLinFactNeighborY="9891"/>
      <dgm:spPr>
        <a:prstGeom prst="ellipse">
          <a:avLst/>
        </a:prstGeom>
      </dgm:spPr>
      <dgm:t>
        <a:bodyPr/>
        <a:lstStyle/>
        <a:p>
          <a:pPr latinLnBrk="1"/>
          <a:endParaRPr lang="ko-KR" altLang="en-US"/>
        </a:p>
      </dgm:t>
    </dgm:pt>
    <dgm:pt modelId="{996229C4-F728-460A-94DB-BABBB4FA4F52}" type="pres">
      <dgm:prSet presAssocID="{E8130903-7CEB-45FD-B224-169FF3715F51}" presName="c3text" presStyleLbl="node1" presStyleIdx="2" presStyleCnt="5">
        <dgm:presLayoutVars>
          <dgm:bulletEnabled val="1"/>
        </dgm:presLayoutVars>
      </dgm:prSet>
      <dgm:spPr/>
      <dgm:t>
        <a:bodyPr/>
        <a:lstStyle/>
        <a:p>
          <a:pPr latinLnBrk="1"/>
          <a:endParaRPr lang="ko-KR" altLang="en-US"/>
        </a:p>
      </dgm:t>
    </dgm:pt>
    <dgm:pt modelId="{EC8778CE-E4A7-470D-B100-AD50BE51C590}" type="pres">
      <dgm:prSet presAssocID="{E8130903-7CEB-45FD-B224-169FF3715F51}" presName="comp4" presStyleCnt="0"/>
      <dgm:spPr/>
      <dgm:t>
        <a:bodyPr/>
        <a:lstStyle/>
        <a:p>
          <a:endParaRPr lang="de-DE"/>
        </a:p>
      </dgm:t>
    </dgm:pt>
    <dgm:pt modelId="{4D3DFBE9-F93B-4A34-AEE7-5712D224AECF}" type="pres">
      <dgm:prSet presAssocID="{E8130903-7CEB-45FD-B224-169FF3715F51}" presName="circle4" presStyleLbl="node1" presStyleIdx="3" presStyleCnt="5" custScaleX="100832" custScaleY="69544" custLinFactNeighborX="-350" custLinFactNeighborY="15035"/>
      <dgm:spPr>
        <a:prstGeom prst="ellipse">
          <a:avLst/>
        </a:prstGeom>
      </dgm:spPr>
      <dgm:t>
        <a:bodyPr/>
        <a:lstStyle/>
        <a:p>
          <a:pPr latinLnBrk="1"/>
          <a:endParaRPr lang="ko-KR" altLang="en-US"/>
        </a:p>
      </dgm:t>
    </dgm:pt>
    <dgm:pt modelId="{D02A2ABC-1599-4232-B687-56DE88EF158F}" type="pres">
      <dgm:prSet presAssocID="{E8130903-7CEB-45FD-B224-169FF3715F51}" presName="c4text" presStyleLbl="node1" presStyleIdx="3" presStyleCnt="5">
        <dgm:presLayoutVars>
          <dgm:bulletEnabled val="1"/>
        </dgm:presLayoutVars>
      </dgm:prSet>
      <dgm:spPr/>
      <dgm:t>
        <a:bodyPr/>
        <a:lstStyle/>
        <a:p>
          <a:pPr latinLnBrk="1"/>
          <a:endParaRPr lang="ko-KR" altLang="en-US"/>
        </a:p>
      </dgm:t>
    </dgm:pt>
    <dgm:pt modelId="{766CFE96-1522-4E38-B814-FAFA76F6FA10}" type="pres">
      <dgm:prSet presAssocID="{E8130903-7CEB-45FD-B224-169FF3715F51}" presName="comp5" presStyleCnt="0"/>
      <dgm:spPr/>
      <dgm:t>
        <a:bodyPr/>
        <a:lstStyle/>
        <a:p>
          <a:endParaRPr lang="de-DE"/>
        </a:p>
      </dgm:t>
    </dgm:pt>
    <dgm:pt modelId="{1EF5B7AC-868C-4133-B4DC-E8636223E39F}" type="pres">
      <dgm:prSet presAssocID="{E8130903-7CEB-45FD-B224-169FF3715F51}" presName="circle5" presStyleLbl="node1" presStyleIdx="4" presStyleCnt="5" custScaleX="58670" custScaleY="49984" custLinFactNeighborX="-1924" custLinFactNeighborY="24880"/>
      <dgm:spPr>
        <a:prstGeom prst="ellipse">
          <a:avLst/>
        </a:prstGeom>
      </dgm:spPr>
      <dgm:t>
        <a:bodyPr/>
        <a:lstStyle/>
        <a:p>
          <a:pPr latinLnBrk="1"/>
          <a:endParaRPr lang="ko-KR" altLang="en-US"/>
        </a:p>
      </dgm:t>
    </dgm:pt>
    <dgm:pt modelId="{C5FB1369-15B2-4B37-8F13-3F2FFDFC0D61}" type="pres">
      <dgm:prSet presAssocID="{E8130903-7CEB-45FD-B224-169FF3715F51}" presName="c5text" presStyleLbl="node1" presStyleIdx="4" presStyleCnt="5">
        <dgm:presLayoutVars>
          <dgm:bulletEnabled val="1"/>
        </dgm:presLayoutVars>
      </dgm:prSet>
      <dgm:spPr/>
      <dgm:t>
        <a:bodyPr/>
        <a:lstStyle/>
        <a:p>
          <a:pPr latinLnBrk="1"/>
          <a:endParaRPr lang="ko-KR" altLang="en-US"/>
        </a:p>
      </dgm:t>
    </dgm:pt>
  </dgm:ptLst>
  <dgm:cxnLst>
    <dgm:cxn modelId="{A6993D96-6CB0-4189-B954-15D4D3B73629}" type="presOf" srcId="{E8130903-7CEB-45FD-B224-169FF3715F51}" destId="{5C756477-84CC-4B93-B5CF-C392E7D9E119}" srcOrd="0" destOrd="0" presId="urn:microsoft.com/office/officeart/2005/8/layout/venn2"/>
    <dgm:cxn modelId="{04A302CA-548C-482F-B4E2-429F7090F36A}" type="presOf" srcId="{95F0AD5A-41FA-4701-BB69-52F19FA21924}" destId="{996229C4-F728-460A-94DB-BABBB4FA4F52}" srcOrd="1" destOrd="0" presId="urn:microsoft.com/office/officeart/2005/8/layout/venn2"/>
    <dgm:cxn modelId="{A51A2B3A-67BD-4FAA-BEF0-3D0C9AFCB9B4}" type="presOf" srcId="{44008606-E73E-4392-BFD9-01A4ECCCD763}" destId="{AD583D29-01C6-4DAF-AE05-6085FD199BE5}" srcOrd="0" destOrd="0" presId="urn:microsoft.com/office/officeart/2005/8/layout/venn2"/>
    <dgm:cxn modelId="{46FE3200-7148-4470-8BB7-3A2C487BAF54}" type="presOf" srcId="{C828A0B6-0FD1-43F9-B216-1F12B9ABAE49}" destId="{C5FB1369-15B2-4B37-8F13-3F2FFDFC0D61}" srcOrd="1" destOrd="0" presId="urn:microsoft.com/office/officeart/2005/8/layout/venn2"/>
    <dgm:cxn modelId="{6FCF3B94-3966-41DB-99A7-25F9688CC325}" srcId="{E8130903-7CEB-45FD-B224-169FF3715F51}" destId="{95F0AD5A-41FA-4701-BB69-52F19FA21924}" srcOrd="2" destOrd="0" parTransId="{B5169CC6-E2DD-4D8C-AD24-9733D094F799}" sibTransId="{C3FC58FC-4E4C-42F8-8A87-521B0BC0FD0A}"/>
    <dgm:cxn modelId="{B9CEC3F5-BD8D-4FFF-9CF3-11B060C42F1B}" srcId="{E8130903-7CEB-45FD-B224-169FF3715F51}" destId="{C828A0B6-0FD1-43F9-B216-1F12B9ABAE49}" srcOrd="4" destOrd="0" parTransId="{2502FDD4-9882-40B7-ADD0-907000ADABA2}" sibTransId="{870D4D14-8F15-4896-B781-F225498C3501}"/>
    <dgm:cxn modelId="{10B78C50-B88F-45D7-B8A8-701680E88BEB}" srcId="{E8130903-7CEB-45FD-B224-169FF3715F51}" destId="{44008606-E73E-4392-BFD9-01A4ECCCD763}" srcOrd="1" destOrd="0" parTransId="{44C0406E-3633-4396-AAC8-E039F498AAD4}" sibTransId="{EA3FAD4D-5480-42C4-8205-12DBCF9845CA}"/>
    <dgm:cxn modelId="{C8EBF2DB-F877-4D15-B8AB-85547974745C}" srcId="{E8130903-7CEB-45FD-B224-169FF3715F51}" destId="{E64EAC27-95B8-4A48-8532-6C161469C361}" srcOrd="3" destOrd="0" parTransId="{2796A006-820A-4A24-AFA1-E9281C06D545}" sibTransId="{C823F616-2E1E-452C-AB1E-7FCD6C465906}"/>
    <dgm:cxn modelId="{5497FCA5-0866-46B9-ADCC-E45D7D02ED6E}" type="presOf" srcId="{E64EAC27-95B8-4A48-8532-6C161469C361}" destId="{D02A2ABC-1599-4232-B687-56DE88EF158F}" srcOrd="1" destOrd="0" presId="urn:microsoft.com/office/officeart/2005/8/layout/venn2"/>
    <dgm:cxn modelId="{AEF991C2-0CFB-4C69-A991-0AB8BF484095}" type="presOf" srcId="{C828A0B6-0FD1-43F9-B216-1F12B9ABAE49}" destId="{1EF5B7AC-868C-4133-B4DC-E8636223E39F}" srcOrd="0" destOrd="0" presId="urn:microsoft.com/office/officeart/2005/8/layout/venn2"/>
    <dgm:cxn modelId="{A4A7B805-A08D-4A25-B265-1434E5F0B102}" type="presOf" srcId="{2ED9A37F-CA5E-9F44-867B-C156DE82B7B1}" destId="{A94A0846-5D6E-48D8-A600-78DB4F239F6C}" srcOrd="0" destOrd="0" presId="urn:microsoft.com/office/officeart/2005/8/layout/venn2"/>
    <dgm:cxn modelId="{A65FE25F-38D5-42B7-9425-81FE2FF90C68}" type="presOf" srcId="{95F0AD5A-41FA-4701-BB69-52F19FA21924}" destId="{F8865437-2B4A-4F34-9811-ED64E1949E8A}" srcOrd="0" destOrd="0" presId="urn:microsoft.com/office/officeart/2005/8/layout/venn2"/>
    <dgm:cxn modelId="{3D5A4E8F-7687-4E5F-B463-52AF5616E9D4}" type="presOf" srcId="{2ED9A37F-CA5E-9F44-867B-C156DE82B7B1}" destId="{4352BBE6-D640-49A0-A79B-597B7C3EE113}" srcOrd="1" destOrd="0" presId="urn:microsoft.com/office/officeart/2005/8/layout/venn2"/>
    <dgm:cxn modelId="{91533C78-5838-A94A-9E15-914B2FC04EDD}" srcId="{E8130903-7CEB-45FD-B224-169FF3715F51}" destId="{2ED9A37F-CA5E-9F44-867B-C156DE82B7B1}" srcOrd="0" destOrd="0" parTransId="{A0112D7F-674D-0849-BA74-665B09304E44}" sibTransId="{5A10ECAD-40C0-C64B-8E34-20C01A2E2A8C}"/>
    <dgm:cxn modelId="{2B0B7C46-EC0E-4709-901E-3126E279900A}" type="presOf" srcId="{44008606-E73E-4392-BFD9-01A4ECCCD763}" destId="{D5E94CB6-A27C-4525-8D09-3D5F486B6913}" srcOrd="1" destOrd="0" presId="urn:microsoft.com/office/officeart/2005/8/layout/venn2"/>
    <dgm:cxn modelId="{CCDBCDDA-FFCE-468E-90C2-7FFB6C526FB5}" type="presOf" srcId="{E64EAC27-95B8-4A48-8532-6C161469C361}" destId="{4D3DFBE9-F93B-4A34-AEE7-5712D224AECF}" srcOrd="0" destOrd="0" presId="urn:microsoft.com/office/officeart/2005/8/layout/venn2"/>
    <dgm:cxn modelId="{D2B8DDCA-4A25-4C1B-9AB8-87FEA2259A62}" type="presParOf" srcId="{5C756477-84CC-4B93-B5CF-C392E7D9E119}" destId="{7DC63ABF-BEF5-49EE-AACD-7EB9EBAA17FA}" srcOrd="0" destOrd="0" presId="urn:microsoft.com/office/officeart/2005/8/layout/venn2"/>
    <dgm:cxn modelId="{E08BCDE5-BA19-47FC-B2A0-838004CF6750}" type="presParOf" srcId="{7DC63ABF-BEF5-49EE-AACD-7EB9EBAA17FA}" destId="{A94A0846-5D6E-48D8-A600-78DB4F239F6C}" srcOrd="0" destOrd="0" presId="urn:microsoft.com/office/officeart/2005/8/layout/venn2"/>
    <dgm:cxn modelId="{A6A8A5D3-63FA-4B86-BE6A-9F78C716AD9B}" type="presParOf" srcId="{7DC63ABF-BEF5-49EE-AACD-7EB9EBAA17FA}" destId="{4352BBE6-D640-49A0-A79B-597B7C3EE113}" srcOrd="1" destOrd="0" presId="urn:microsoft.com/office/officeart/2005/8/layout/venn2"/>
    <dgm:cxn modelId="{EF00ACCD-F06B-49E8-96B9-5BC60C9B7832}" type="presParOf" srcId="{5C756477-84CC-4B93-B5CF-C392E7D9E119}" destId="{A02E78F6-2588-401E-A95F-9000B4F87194}" srcOrd="1" destOrd="0" presId="urn:microsoft.com/office/officeart/2005/8/layout/venn2"/>
    <dgm:cxn modelId="{0BEF9FDB-6D78-499B-9D92-1930E6128A12}" type="presParOf" srcId="{A02E78F6-2588-401E-A95F-9000B4F87194}" destId="{AD583D29-01C6-4DAF-AE05-6085FD199BE5}" srcOrd="0" destOrd="0" presId="urn:microsoft.com/office/officeart/2005/8/layout/venn2"/>
    <dgm:cxn modelId="{CB262D73-C70E-431C-A067-4C18A6386FD4}" type="presParOf" srcId="{A02E78F6-2588-401E-A95F-9000B4F87194}" destId="{D5E94CB6-A27C-4525-8D09-3D5F486B6913}" srcOrd="1" destOrd="0" presId="urn:microsoft.com/office/officeart/2005/8/layout/venn2"/>
    <dgm:cxn modelId="{8D9F2405-1818-48E6-A883-AC9D6E1D2AB0}" type="presParOf" srcId="{5C756477-84CC-4B93-B5CF-C392E7D9E119}" destId="{64BBA151-5C6B-4D44-9279-F165C9129FB7}" srcOrd="2" destOrd="0" presId="urn:microsoft.com/office/officeart/2005/8/layout/venn2"/>
    <dgm:cxn modelId="{EAE15D7F-60D3-4D8D-AD30-0E661FEE59C8}" type="presParOf" srcId="{64BBA151-5C6B-4D44-9279-F165C9129FB7}" destId="{F8865437-2B4A-4F34-9811-ED64E1949E8A}" srcOrd="0" destOrd="0" presId="urn:microsoft.com/office/officeart/2005/8/layout/venn2"/>
    <dgm:cxn modelId="{9D6072ED-0611-4C42-8412-8249347D78F9}" type="presParOf" srcId="{64BBA151-5C6B-4D44-9279-F165C9129FB7}" destId="{996229C4-F728-460A-94DB-BABBB4FA4F52}" srcOrd="1" destOrd="0" presId="urn:microsoft.com/office/officeart/2005/8/layout/venn2"/>
    <dgm:cxn modelId="{7D47C0C3-D344-4161-9F4A-B974CF812BA4}" type="presParOf" srcId="{5C756477-84CC-4B93-B5CF-C392E7D9E119}" destId="{EC8778CE-E4A7-470D-B100-AD50BE51C590}" srcOrd="3" destOrd="0" presId="urn:microsoft.com/office/officeart/2005/8/layout/venn2"/>
    <dgm:cxn modelId="{05A6D4D8-AF90-4B9F-8984-9EFD5E4E032D}" type="presParOf" srcId="{EC8778CE-E4A7-470D-B100-AD50BE51C590}" destId="{4D3DFBE9-F93B-4A34-AEE7-5712D224AECF}" srcOrd="0" destOrd="0" presId="urn:microsoft.com/office/officeart/2005/8/layout/venn2"/>
    <dgm:cxn modelId="{AC540177-3AE4-4F2B-95CB-D2B93975D229}" type="presParOf" srcId="{EC8778CE-E4A7-470D-B100-AD50BE51C590}" destId="{D02A2ABC-1599-4232-B687-56DE88EF158F}" srcOrd="1" destOrd="0" presId="urn:microsoft.com/office/officeart/2005/8/layout/venn2"/>
    <dgm:cxn modelId="{8C4EA54E-27DC-465B-B55A-BE7085F8B16A}" type="presParOf" srcId="{5C756477-84CC-4B93-B5CF-C392E7D9E119}" destId="{766CFE96-1522-4E38-B814-FAFA76F6FA10}" srcOrd="4" destOrd="0" presId="urn:microsoft.com/office/officeart/2005/8/layout/venn2"/>
    <dgm:cxn modelId="{9291B566-81AD-45E3-B523-15694180C1DE}" type="presParOf" srcId="{766CFE96-1522-4E38-B814-FAFA76F6FA10}" destId="{1EF5B7AC-868C-4133-B4DC-E8636223E39F}" srcOrd="0" destOrd="0" presId="urn:microsoft.com/office/officeart/2005/8/layout/venn2"/>
    <dgm:cxn modelId="{AD26D3D6-A880-4A62-98AE-EC896F6F6974}" type="presParOf" srcId="{766CFE96-1522-4E38-B814-FAFA76F6FA10}" destId="{C5FB1369-15B2-4B37-8F13-3F2FFDFC0D61}" srcOrd="1" destOrd="0" presId="urn:microsoft.com/office/officeart/2005/8/layout/ven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5BEDC875-AD48-4B9A-A817-C1B3C55FEE63}" type="datetimeFigureOut">
              <a:rPr lang="en-GB" smtClean="0"/>
              <a:t>08/09/2015</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DDC31FC8-5943-4ECD-B62A-BE22F6B97FC4}" type="slidenum">
              <a:rPr lang="en-GB" smtClean="0"/>
              <a:t>‹#›</a:t>
            </a:fld>
            <a:endParaRPr lang="en-GB"/>
          </a:p>
        </p:txBody>
      </p:sp>
    </p:spTree>
    <p:extLst>
      <p:ext uri="{BB962C8B-B14F-4D97-AF65-F5344CB8AC3E}">
        <p14:creationId xmlns:p14="http://schemas.microsoft.com/office/powerpoint/2010/main" val="3002940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DF7B34F7-2632-4C9C-8E89-7C7CA4765294}" type="datetimeFigureOut">
              <a:rPr lang="en-GB" smtClean="0"/>
              <a:t>08/09/2015</a:t>
            </a:fld>
            <a:endParaRPr lang="en-GB"/>
          </a:p>
        </p:txBody>
      </p:sp>
      <p:sp>
        <p:nvSpPr>
          <p:cNvPr id="4" name="Slide Image Placeholder 3"/>
          <p:cNvSpPr>
            <a:spLocks noGrp="1" noRot="1" noChangeAspect="1"/>
          </p:cNvSpPr>
          <p:nvPr>
            <p:ph type="sldImg" idx="2"/>
          </p:nvPr>
        </p:nvSpPr>
        <p:spPr>
          <a:xfrm>
            <a:off x="714375" y="746125"/>
            <a:ext cx="53816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BB894FFB-A3BF-4766-BBB7-6144E1B8EED8}" type="slidenum">
              <a:rPr lang="en-GB" smtClean="0"/>
              <a:t>‹#›</a:t>
            </a:fld>
            <a:endParaRPr lang="en-GB"/>
          </a:p>
        </p:txBody>
      </p:sp>
    </p:spTree>
    <p:extLst>
      <p:ext uri="{BB962C8B-B14F-4D97-AF65-F5344CB8AC3E}">
        <p14:creationId xmlns:p14="http://schemas.microsoft.com/office/powerpoint/2010/main" val="352299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894FFB-A3BF-4766-BBB7-6144E1B8EED8}" type="slidenum">
              <a:rPr lang="en-GB" smtClean="0"/>
              <a:t>1</a:t>
            </a:fld>
            <a:endParaRPr lang="en-GB"/>
          </a:p>
        </p:txBody>
      </p:sp>
    </p:spTree>
    <p:extLst>
      <p:ext uri="{BB962C8B-B14F-4D97-AF65-F5344CB8AC3E}">
        <p14:creationId xmlns:p14="http://schemas.microsoft.com/office/powerpoint/2010/main" val="97801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4104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6267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06267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2232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49908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060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060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7060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CEAF9AE-B8E2-4B37-9D35-3E6322136366}" type="slidenum">
              <a:rPr lang="es-ES" altLang="en-US" sz="1200">
                <a:solidFill>
                  <a:prstClr val="black"/>
                </a:solidFill>
              </a:rPr>
              <a:pPr eaLnBrk="1" hangingPunct="1"/>
              <a:t>2</a:t>
            </a:fld>
            <a:endParaRPr lang="es-ES" alt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060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0603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0603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06468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67979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3760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t>30</a:t>
            </a:fld>
            <a:endParaRPr lang="en-US" dirty="0"/>
          </a:p>
        </p:txBody>
      </p:sp>
    </p:spTree>
    <p:extLst>
      <p:ext uri="{BB962C8B-B14F-4D97-AF65-F5344CB8AC3E}">
        <p14:creationId xmlns:p14="http://schemas.microsoft.com/office/powerpoint/2010/main" val="1417973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t>31</a:t>
            </a:fld>
            <a:endParaRPr lang="en-US" dirty="0"/>
          </a:p>
        </p:txBody>
      </p:sp>
    </p:spTree>
    <p:extLst>
      <p:ext uri="{BB962C8B-B14F-4D97-AF65-F5344CB8AC3E}">
        <p14:creationId xmlns:p14="http://schemas.microsoft.com/office/powerpoint/2010/main" val="17520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7517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6125"/>
            <a:ext cx="5381625"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C39F61-9544-4A80-9DCB-812C1C604B6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0651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3976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94FFB-A3BF-4766-BBB7-6144E1B8EED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6906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894FFB-A3BF-4766-BBB7-6144E1B8EED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19888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754645" y="6309321"/>
            <a:ext cx="2311400" cy="365125"/>
          </a:xfrm>
        </p:spPr>
        <p:txBody>
          <a:bodyPr/>
          <a:lstStyle/>
          <a:p>
            <a:fld id="{0AFA0B5E-844C-45E9-A041-1EC906672711}" type="datetimeFigureOut">
              <a:rPr lang="en-GB" smtClean="0"/>
              <a:t>08/09/2015</a:t>
            </a:fld>
            <a:endParaRPr lang="en-GB"/>
          </a:p>
        </p:txBody>
      </p:sp>
      <p:sp>
        <p:nvSpPr>
          <p:cNvPr id="5" name="Footer Placeholder 4"/>
          <p:cNvSpPr>
            <a:spLocks noGrp="1"/>
          </p:cNvSpPr>
          <p:nvPr>
            <p:ph type="ftr" sz="quarter" idx="11"/>
          </p:nvPr>
        </p:nvSpPr>
        <p:spPr>
          <a:xfrm>
            <a:off x="4250922" y="6309321"/>
            <a:ext cx="3136900" cy="365125"/>
          </a:xfrm>
        </p:spPr>
        <p:txBody>
          <a:bodyPr/>
          <a:lstStyle/>
          <a:p>
            <a:endParaRPr lang="en-GB" dirty="0"/>
          </a:p>
        </p:txBody>
      </p:sp>
      <p:sp>
        <p:nvSpPr>
          <p:cNvPr id="6" name="Slide Number Placeholder 5"/>
          <p:cNvSpPr>
            <a:spLocks noGrp="1"/>
          </p:cNvSpPr>
          <p:nvPr>
            <p:ph type="sldNum" sz="quarter" idx="12"/>
          </p:nvPr>
        </p:nvSpPr>
        <p:spPr>
          <a:xfrm>
            <a:off x="7556146" y="6309321"/>
            <a:ext cx="2311400" cy="365125"/>
          </a:xfrm>
        </p:spPr>
        <p:txBody>
          <a:bodyPr/>
          <a:lstStyle/>
          <a:p>
            <a:fld id="{3EDCBA2C-CADA-4F99-A7FC-8B8DE51F35D2}" type="slidenum">
              <a:rPr lang="en-GB" smtClean="0"/>
              <a:t>‹#›</a:t>
            </a:fld>
            <a:endParaRPr lang="en-GB"/>
          </a:p>
        </p:txBody>
      </p:sp>
      <p:sp>
        <p:nvSpPr>
          <p:cNvPr id="9" name="Flowchart: Process 8"/>
          <p:cNvSpPr/>
          <p:nvPr userDrawn="1"/>
        </p:nvSpPr>
        <p:spPr>
          <a:xfrm>
            <a:off x="1" y="6165304"/>
            <a:ext cx="49529" cy="692696"/>
          </a:xfrm>
          <a:prstGeom prst="flowChartProcess">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37"/>
          <p:cNvSpPr>
            <a:spLocks noChangeArrowheads="1"/>
          </p:cNvSpPr>
          <p:nvPr userDrawn="1"/>
        </p:nvSpPr>
        <p:spPr bwMode="auto">
          <a:xfrm>
            <a:off x="1712640" y="6021289"/>
            <a:ext cx="8193360" cy="836712"/>
          </a:xfrm>
          <a:prstGeom prst="rect">
            <a:avLst/>
          </a:prstGeom>
          <a:gradFill flip="none" rotWithShape="1">
            <a:gsLst>
              <a:gs pos="0">
                <a:srgbClr val="69B4FF">
                  <a:alpha val="46000"/>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1754645" y="6309321"/>
            <a:ext cx="2311400" cy="365125"/>
          </a:xfrm>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5" name="Footer Placeholder 4"/>
          <p:cNvSpPr>
            <a:spLocks noGrp="1"/>
          </p:cNvSpPr>
          <p:nvPr>
            <p:ph type="ftr" sz="quarter" idx="11"/>
          </p:nvPr>
        </p:nvSpPr>
        <p:spPr>
          <a:xfrm>
            <a:off x="4250922" y="6309321"/>
            <a:ext cx="3136900" cy="365125"/>
          </a:xfr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7556146" y="6309321"/>
            <a:ext cx="2311400" cy="365125"/>
          </a:xfrm>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
        <p:nvSpPr>
          <p:cNvPr id="9" name="Flowchart: Process 8"/>
          <p:cNvSpPr/>
          <p:nvPr userDrawn="1"/>
        </p:nvSpPr>
        <p:spPr>
          <a:xfrm>
            <a:off x="1" y="6165304"/>
            <a:ext cx="49529" cy="692696"/>
          </a:xfrm>
          <a:prstGeom prst="flowChartProcess">
            <a:avLst/>
          </a:pr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37"/>
          <p:cNvSpPr>
            <a:spLocks noChangeArrowheads="1"/>
          </p:cNvSpPr>
          <p:nvPr userDrawn="1"/>
        </p:nvSpPr>
        <p:spPr bwMode="auto">
          <a:xfrm>
            <a:off x="1712640" y="6021289"/>
            <a:ext cx="8193360" cy="836712"/>
          </a:xfrm>
          <a:prstGeom prst="rect">
            <a:avLst/>
          </a:prstGeom>
          <a:gradFill flip="none" rotWithShape="1">
            <a:gsLst>
              <a:gs pos="0">
                <a:srgbClr val="69B4FF">
                  <a:alpha val="46000"/>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1922025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490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268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294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42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36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1268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965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9981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205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66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A0B5E-844C-45E9-A041-1EC906672711}" type="datetimeFigureOut">
              <a:rPr lang="en-GB" smtClean="0"/>
              <a:t>08/09/2015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FA0B5E-844C-45E9-A041-1EC906672711}" type="datetimeFigureOut">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FA0B5E-844C-45E9-A041-1EC906672711}" type="datetimeFigureOut">
              <a:rPr lang="en-GB" smtClean="0"/>
              <a:t>08/09/2015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FA0B5E-844C-45E9-A041-1EC906672711}" type="datetimeFigureOut">
              <a:rPr lang="en-GB" smtClean="0"/>
              <a:t>08/09/2015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A0B5E-844C-45E9-A041-1EC906672711}" type="datetimeFigureOut">
              <a:rPr lang="en-GB" smtClean="0"/>
              <a:t>08/09/2015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0B5E-844C-45E9-A041-1EC906672711}" type="datetimeFigureOut">
              <a:rPr lang="en-GB" smtClean="0"/>
              <a:t>08/09/2015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DCBA2C-CADA-4F99-A7FC-8B8DE51F35D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71" y="260648"/>
            <a:ext cx="89154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0B5E-844C-45E9-A041-1EC906672711}" type="datetimeFigureOut">
              <a:rPr lang="en-GB" smtClean="0"/>
              <a:t>08/09/2015</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BA2C-CADA-4F99-A7FC-8B8DE51F35D2}" type="slidenum">
              <a:rPr lang="en-GB" smtClean="0"/>
              <a:t>‹#›</a:t>
            </a:fld>
            <a:endParaRPr lang="en-GB"/>
          </a:p>
        </p:txBody>
      </p:sp>
      <p:pic>
        <p:nvPicPr>
          <p:cNvPr id="7" name="Picture 2" descr="http://teamsites.risoe.dk/uneprisoe/Logos/DTU%20big.jpg"/>
          <p:cNvPicPr>
            <a:picLocks noChangeAspect="1" noChangeArrowheads="1"/>
          </p:cNvPicPr>
          <p:nvPr/>
        </p:nvPicPr>
        <p:blipFill>
          <a:blip r:embed="rId13" cstate="print"/>
          <a:srcRect/>
          <a:stretch>
            <a:fillRect/>
          </a:stretch>
        </p:blipFill>
        <p:spPr bwMode="auto">
          <a:xfrm>
            <a:off x="739332" y="6221542"/>
            <a:ext cx="397244" cy="535596"/>
          </a:xfrm>
          <a:prstGeom prst="rect">
            <a:avLst/>
          </a:prstGeom>
          <a:noFill/>
        </p:spPr>
      </p:pic>
      <p:pic>
        <p:nvPicPr>
          <p:cNvPr id="8" name="Picture 44"/>
          <p:cNvPicPr>
            <a:picLocks noChangeAspect="1" noChangeArrowheads="1"/>
          </p:cNvPicPr>
          <p:nvPr/>
        </p:nvPicPr>
        <p:blipFill>
          <a:blip r:embed="rId14" cstate="print"/>
          <a:srcRect/>
          <a:stretch>
            <a:fillRect/>
          </a:stretch>
        </p:blipFill>
        <p:spPr bwMode="auto">
          <a:xfrm>
            <a:off x="108059" y="6093897"/>
            <a:ext cx="591267" cy="691497"/>
          </a:xfrm>
          <a:prstGeom prst="rect">
            <a:avLst/>
          </a:prstGeom>
          <a:noFill/>
        </p:spPr>
      </p:pic>
      <p:sp>
        <p:nvSpPr>
          <p:cNvPr id="11" name="Flowchart: Process 10"/>
          <p:cNvSpPr/>
          <p:nvPr/>
        </p:nvSpPr>
        <p:spPr>
          <a:xfrm flipH="1">
            <a:off x="9856471" y="0"/>
            <a:ext cx="49529" cy="908720"/>
          </a:xfrm>
          <a:prstGeom prst="flowChartProcess">
            <a:avLst/>
          </a:prstGeom>
          <a:solidFill>
            <a:srgbClr val="72A3D8"/>
          </a:solidFill>
          <a:ln>
            <a:solidFill>
              <a:srgbClr val="72A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p:cNvSpPr/>
          <p:nvPr/>
        </p:nvSpPr>
        <p:spPr>
          <a:xfrm>
            <a:off x="1" y="6165304"/>
            <a:ext cx="49529" cy="692696"/>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37"/>
          <p:cNvSpPr>
            <a:spLocks noChangeArrowheads="1"/>
          </p:cNvSpPr>
          <p:nvPr/>
        </p:nvSpPr>
        <p:spPr bwMode="auto">
          <a:xfrm>
            <a:off x="1640632" y="6021289"/>
            <a:ext cx="8265368" cy="836712"/>
          </a:xfrm>
          <a:prstGeom prst="rect">
            <a:avLst/>
          </a:prstGeom>
          <a:gradFill flip="none" rotWithShape="1">
            <a:gsLst>
              <a:gs pos="0">
                <a:srgbClr val="69B4FF">
                  <a:alpha val="67999"/>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p>
        </p:txBody>
      </p:sp>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85706" y="27846"/>
            <a:ext cx="1318437" cy="5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8450" t="38997" b="30502"/>
          <a:stretch/>
        </p:blipFill>
        <p:spPr bwMode="auto">
          <a:xfrm>
            <a:off x="8337376" y="604112"/>
            <a:ext cx="1446210" cy="16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A20000"/>
          </a:solidFill>
          <a:latin typeface="+mj-lt"/>
          <a:ea typeface="+mj-ea"/>
          <a:cs typeface="+mj-cs"/>
        </a:defRPr>
      </a:lvl1pPr>
    </p:titleStyle>
    <p:bodyStyle>
      <a:lvl1pPr marL="342900" indent="-342900" algn="l" defTabSz="914400" rtl="0" eaLnBrk="1" latinLnBrk="0" hangingPunct="1">
        <a:spcBef>
          <a:spcPct val="20000"/>
        </a:spcBef>
        <a:buClr>
          <a:srgbClr val="00B0F0"/>
        </a:buClr>
        <a:buSzPct val="140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71" y="260648"/>
            <a:ext cx="89154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A0B5E-844C-45E9-A041-1EC906672711}" type="datetimeFigureOut">
              <a:rPr lang="en-GB" smtClean="0">
                <a:solidFill>
                  <a:prstClr val="black">
                    <a:tint val="75000"/>
                  </a:prstClr>
                </a:solidFill>
              </a:rPr>
              <a:pPr/>
              <a:t>08/09/2015</a:t>
            </a:fld>
            <a:endParaRPr lang="en-GB">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BA2C-CADA-4F99-A7FC-8B8DE51F35D2}" type="slidenum">
              <a:rPr lang="en-GB" smtClean="0">
                <a:solidFill>
                  <a:prstClr val="black">
                    <a:tint val="75000"/>
                  </a:prstClr>
                </a:solidFill>
              </a:rPr>
              <a:pPr/>
              <a:t>‹#›</a:t>
            </a:fld>
            <a:endParaRPr lang="en-GB">
              <a:solidFill>
                <a:prstClr val="black">
                  <a:tint val="75000"/>
                </a:prstClr>
              </a:solidFill>
            </a:endParaRPr>
          </a:p>
        </p:txBody>
      </p:sp>
      <p:pic>
        <p:nvPicPr>
          <p:cNvPr id="7" name="Picture 2" descr="http://teamsites.risoe.dk/uneprisoe/Logos/DTU%20big.jpg"/>
          <p:cNvPicPr>
            <a:picLocks noChangeAspect="1" noChangeArrowheads="1"/>
          </p:cNvPicPr>
          <p:nvPr/>
        </p:nvPicPr>
        <p:blipFill>
          <a:blip r:embed="rId13" cstate="print"/>
          <a:srcRect/>
          <a:stretch>
            <a:fillRect/>
          </a:stretch>
        </p:blipFill>
        <p:spPr bwMode="auto">
          <a:xfrm>
            <a:off x="739332" y="6221542"/>
            <a:ext cx="397244" cy="535596"/>
          </a:xfrm>
          <a:prstGeom prst="rect">
            <a:avLst/>
          </a:prstGeom>
          <a:noFill/>
        </p:spPr>
      </p:pic>
      <p:pic>
        <p:nvPicPr>
          <p:cNvPr id="8" name="Picture 44"/>
          <p:cNvPicPr>
            <a:picLocks noChangeAspect="1" noChangeArrowheads="1"/>
          </p:cNvPicPr>
          <p:nvPr/>
        </p:nvPicPr>
        <p:blipFill>
          <a:blip r:embed="rId14" cstate="print"/>
          <a:srcRect/>
          <a:stretch>
            <a:fillRect/>
          </a:stretch>
        </p:blipFill>
        <p:spPr bwMode="auto">
          <a:xfrm>
            <a:off x="108059" y="6093897"/>
            <a:ext cx="591267" cy="691497"/>
          </a:xfrm>
          <a:prstGeom prst="rect">
            <a:avLst/>
          </a:prstGeom>
          <a:noFill/>
        </p:spPr>
      </p:pic>
      <p:sp>
        <p:nvSpPr>
          <p:cNvPr id="11" name="Flowchart: Process 10"/>
          <p:cNvSpPr/>
          <p:nvPr/>
        </p:nvSpPr>
        <p:spPr>
          <a:xfrm flipH="1">
            <a:off x="9856471" y="0"/>
            <a:ext cx="49529" cy="908720"/>
          </a:xfrm>
          <a:prstGeom prst="flowChartProcess">
            <a:avLst/>
          </a:prstGeom>
          <a:solidFill>
            <a:srgbClr val="72A3D8"/>
          </a:solidFill>
          <a:ln>
            <a:solidFill>
              <a:srgbClr val="72A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Flowchart: Process 11"/>
          <p:cNvSpPr/>
          <p:nvPr/>
        </p:nvSpPr>
        <p:spPr>
          <a:xfrm>
            <a:off x="1" y="6165304"/>
            <a:ext cx="49529" cy="692696"/>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37"/>
          <p:cNvSpPr>
            <a:spLocks noChangeArrowheads="1"/>
          </p:cNvSpPr>
          <p:nvPr/>
        </p:nvSpPr>
        <p:spPr bwMode="auto">
          <a:xfrm>
            <a:off x="1640632" y="6021289"/>
            <a:ext cx="8265368" cy="836712"/>
          </a:xfrm>
          <a:prstGeom prst="rect">
            <a:avLst/>
          </a:prstGeom>
          <a:gradFill flip="none" rotWithShape="1">
            <a:gsLst>
              <a:gs pos="0">
                <a:srgbClr val="69B4FF">
                  <a:alpha val="67999"/>
                </a:srgbClr>
              </a:gs>
              <a:gs pos="100000">
                <a:schemeClr val="bg1">
                  <a:alpha val="42000"/>
                </a:schemeClr>
              </a:gs>
            </a:gsLst>
            <a:path path="rect">
              <a:fillToRect l="100000" t="100000"/>
            </a:path>
            <a:tileRect r="-100000" b="-100000"/>
          </a:gradFill>
          <a:ln w="9525">
            <a:noFill/>
            <a:miter lim="800000"/>
            <a:headEnd/>
            <a:tailEnd/>
          </a:ln>
          <a:effectLst/>
        </p:spPr>
        <p:txBody>
          <a:bodyPr wrap="none" anchor="ctr"/>
          <a:lstStyle/>
          <a:p>
            <a:endParaRPr lang="en-US">
              <a:solidFill>
                <a:prstClr val="black"/>
              </a:solidFill>
            </a:endParaRPr>
          </a:p>
        </p:txBody>
      </p:sp>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85706" y="27846"/>
            <a:ext cx="1318437" cy="51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8450" t="38997" b="30502"/>
          <a:stretch/>
        </p:blipFill>
        <p:spPr bwMode="auto">
          <a:xfrm>
            <a:off x="8337376" y="604112"/>
            <a:ext cx="1446210" cy="16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650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A20000"/>
          </a:solidFill>
          <a:latin typeface="+mj-lt"/>
          <a:ea typeface="+mj-ea"/>
          <a:cs typeface="+mj-cs"/>
        </a:defRPr>
      </a:lvl1pPr>
    </p:titleStyle>
    <p:bodyStyle>
      <a:lvl1pPr marL="342900" indent="-342900" algn="l" defTabSz="914400" rtl="0" eaLnBrk="1" latinLnBrk="0" hangingPunct="1">
        <a:spcBef>
          <a:spcPct val="20000"/>
        </a:spcBef>
        <a:buClr>
          <a:srgbClr val="00B0F0"/>
        </a:buClr>
        <a:buSzPct val="140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SzPct val="80000"/>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undp.org/content/undp/en/home/librarypage/environment-energy/mdg-carbon/adaptation-and-mitigation-initiatives-in-philippine-rice-cultiva/"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Macro-Enabled_Worksheet2.xlsm"/><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Macro-Enabled_Worksheet1.xlsm"/><Relationship Id="rId4" Type="http://schemas.openxmlformats.org/officeDocument/2006/relationships/oleObject" Target="../embeddings/oleObject1.bin"/><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Excel_Macro-Enabled_Worksheet4.xlsm"/><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package" Target="../embeddings/Microsoft_Excel_Macro-Enabled_Worksheet3.xlsm"/><Relationship Id="rId4" Type="http://schemas.openxmlformats.org/officeDocument/2006/relationships/oleObject" Target="../embeddings/oleObject3.bin"/><Relationship Id="rId9"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Excel_Macro-Enabled_Worksheet5.xlsm"/><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23.png"/><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florian.mersmann@wupperinst.org" TargetMode="External"/><Relationship Id="rId2" Type="http://schemas.openxmlformats.org/officeDocument/2006/relationships/hyperlink" Target="mailto:kaol@dtu.dk" TargetMode="External"/><Relationship Id="rId1" Type="http://schemas.openxmlformats.org/officeDocument/2006/relationships/slideLayout" Target="../slideLayouts/slideLayout1.xml"/><Relationship Id="rId5" Type="http://schemas.openxmlformats.org/officeDocument/2006/relationships/hyperlink" Target="mailto:alexandra.soezer@undp.org" TargetMode="External"/><Relationship Id="rId4" Type="http://schemas.openxmlformats.org/officeDocument/2006/relationships/hyperlink" Target="mailto:mharris@iisd.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amapartnership.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802630"/>
          </a:xfrm>
        </p:spPr>
        <p:txBody>
          <a:bodyPr>
            <a:normAutofit fontScale="90000"/>
          </a:bodyPr>
          <a:lstStyle/>
          <a:p>
            <a:pPr>
              <a:spcBef>
                <a:spcPts val="600"/>
              </a:spcBef>
              <a:defRPr/>
            </a:pPr>
            <a:r>
              <a:rPr lang="en-GB" sz="3600" b="1" i="1" dirty="0">
                <a:solidFill>
                  <a:schemeClr val="tx1"/>
                </a:solidFill>
              </a:rPr>
              <a:t/>
            </a:r>
            <a:br>
              <a:rPr lang="en-GB" sz="3600" b="1" i="1" dirty="0">
                <a:solidFill>
                  <a:schemeClr val="tx1"/>
                </a:solidFill>
              </a:rPr>
            </a:br>
            <a:r>
              <a:rPr lang="en-GB" sz="3600" b="1" i="1" dirty="0" smtClean="0">
                <a:solidFill>
                  <a:schemeClr val="tx1"/>
                </a:solidFill>
              </a:rPr>
              <a:t>Sustainable development and </a:t>
            </a:r>
            <a:br>
              <a:rPr lang="en-GB" sz="3600" b="1" i="1" dirty="0" smtClean="0">
                <a:solidFill>
                  <a:schemeClr val="tx1"/>
                </a:solidFill>
              </a:rPr>
            </a:br>
            <a:r>
              <a:rPr lang="en-GB" sz="3600" b="1" i="1" dirty="0" smtClean="0">
                <a:solidFill>
                  <a:schemeClr val="tx1"/>
                </a:solidFill>
              </a:rPr>
              <a:t>transformational change impact assessment </a:t>
            </a:r>
            <a:br>
              <a:rPr lang="en-GB" sz="3600" b="1" i="1" dirty="0" smtClean="0">
                <a:solidFill>
                  <a:schemeClr val="tx1"/>
                </a:solidFill>
              </a:rPr>
            </a:br>
            <a:r>
              <a:rPr lang="en-GB" sz="3600" b="1" i="1" dirty="0" smtClean="0">
                <a:solidFill>
                  <a:schemeClr val="tx1"/>
                </a:solidFill>
              </a:rPr>
              <a:t>of policy and actions</a:t>
            </a:r>
            <a:endParaRPr lang="en-GB" b="1" dirty="0">
              <a:solidFill>
                <a:schemeClr val="tx2">
                  <a:lumMod val="75000"/>
                </a:schemeClr>
              </a:solidFill>
            </a:endParaRPr>
          </a:p>
        </p:txBody>
      </p:sp>
      <p:sp>
        <p:nvSpPr>
          <p:cNvPr id="3" name="Subtitle 2"/>
          <p:cNvSpPr>
            <a:spLocks noGrp="1"/>
          </p:cNvSpPr>
          <p:nvPr>
            <p:ph type="subTitle" idx="1"/>
          </p:nvPr>
        </p:nvSpPr>
        <p:spPr>
          <a:xfrm>
            <a:off x="1496616" y="4437112"/>
            <a:ext cx="6934200" cy="864096"/>
          </a:xfrm>
        </p:spPr>
        <p:txBody>
          <a:bodyPr>
            <a:normAutofit/>
          </a:bodyPr>
          <a:lstStyle/>
          <a:p>
            <a:r>
              <a:rPr lang="en-GB" sz="2800" dirty="0" smtClean="0">
                <a:solidFill>
                  <a:schemeClr val="tx2">
                    <a:lumMod val="60000"/>
                    <a:lumOff val="40000"/>
                  </a:schemeClr>
                </a:solidFill>
              </a:rPr>
              <a:t>UNEP DTU Partnership</a:t>
            </a:r>
            <a:endParaRPr lang="en-GB" sz="2800" dirty="0">
              <a:solidFill>
                <a:schemeClr val="tx2">
                  <a:lumMod val="60000"/>
                  <a:lumOff val="40000"/>
                </a:schemeClr>
              </a:solidFill>
            </a:endParaRPr>
          </a:p>
        </p:txBody>
      </p:sp>
      <p:sp>
        <p:nvSpPr>
          <p:cNvPr id="5" name="Title 1"/>
          <p:cNvSpPr txBox="1">
            <a:spLocks/>
          </p:cNvSpPr>
          <p:nvPr/>
        </p:nvSpPr>
        <p:spPr>
          <a:xfrm>
            <a:off x="269237" y="980728"/>
            <a:ext cx="9217024"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A20000"/>
                </a:solidFill>
                <a:latin typeface="+mj-lt"/>
                <a:ea typeface="+mj-ea"/>
                <a:cs typeface="+mj-cs"/>
              </a:defRPr>
            </a:lvl1pPr>
          </a:lstStyle>
          <a:p>
            <a:endParaRPr lang="en-GB" sz="2000" b="1" dirty="0" smtClean="0">
              <a:solidFill>
                <a:srgbClr val="365F91"/>
              </a:solidFill>
            </a:endParaRPr>
          </a:p>
          <a:p>
            <a:r>
              <a:rPr lang="en-GB" sz="2000" b="1" dirty="0" smtClean="0">
                <a:solidFill>
                  <a:srgbClr val="365F91"/>
                </a:solidFill>
              </a:rPr>
              <a:t>LAC Regional Workshop on Nationally Appropriate Mitigation Actions </a:t>
            </a:r>
            <a:endParaRPr lang="en-GB" sz="1800" dirty="0" smtClean="0">
              <a:solidFill>
                <a:srgbClr val="000000"/>
              </a:solidFill>
            </a:endParaRPr>
          </a:p>
          <a:p>
            <a:endParaRPr lang="en-GB" sz="1200" dirty="0" smtClean="0">
              <a:solidFill>
                <a:prstClr val="white">
                  <a:lumMod val="50000"/>
                </a:prstClr>
              </a:solidFill>
            </a:endParaRPr>
          </a:p>
          <a:p>
            <a:r>
              <a:rPr lang="en-GB" sz="1400" dirty="0" smtClean="0">
                <a:solidFill>
                  <a:prstClr val="white">
                    <a:lumMod val="50000"/>
                  </a:prstClr>
                </a:solidFill>
              </a:rPr>
              <a:t>14-15 September 2015, Santiago, Chile</a:t>
            </a:r>
            <a:endParaRPr lang="de-DE" sz="1400" dirty="0">
              <a:solidFill>
                <a:prstClr val="white">
                  <a:lumMod val="50000"/>
                </a:prstClr>
              </a:solidFill>
            </a:endParaRPr>
          </a:p>
          <a:p>
            <a:endParaRPr lang="da-DK" sz="1200" dirty="0">
              <a:solidFill>
                <a:prstClr val="white">
                  <a:lumMod val="50000"/>
                </a:prstClr>
              </a:solidFill>
            </a:endParaRPr>
          </a:p>
          <a:p>
            <a:endParaRPr lang="en-GB" sz="1800" b="1" dirty="0" smtClean="0">
              <a:solidFill>
                <a:srgbClr val="365F91"/>
              </a:solidFill>
            </a:endParaRPr>
          </a:p>
          <a:p>
            <a:endParaRPr lang="en-GB" sz="1400" b="1" dirty="0" smtClean="0">
              <a:solidFill>
                <a:prstClr val="white">
                  <a:lumMod val="50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399" y="5013176"/>
            <a:ext cx="30607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9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p:cNvGrpSpPr/>
          <p:nvPr/>
        </p:nvGrpSpPr>
        <p:grpSpPr>
          <a:xfrm>
            <a:off x="1295755" y="650305"/>
            <a:ext cx="6321541" cy="5731228"/>
            <a:chOff x="0" y="0"/>
            <a:chExt cx="5440595" cy="4932273"/>
          </a:xfrm>
        </p:grpSpPr>
        <p:grpSp>
          <p:nvGrpSpPr>
            <p:cNvPr id="152" name="Group 151"/>
            <p:cNvGrpSpPr/>
            <p:nvPr/>
          </p:nvGrpSpPr>
          <p:grpSpPr>
            <a:xfrm>
              <a:off x="0" y="0"/>
              <a:ext cx="1766570" cy="4932273"/>
              <a:chOff x="0" y="0"/>
              <a:chExt cx="1766570" cy="4932273"/>
            </a:xfrm>
          </p:grpSpPr>
          <p:grpSp>
            <p:nvGrpSpPr>
              <p:cNvPr id="183" name="Group 182"/>
              <p:cNvGrpSpPr/>
              <p:nvPr/>
            </p:nvGrpSpPr>
            <p:grpSpPr>
              <a:xfrm>
                <a:off x="0" y="314325"/>
                <a:ext cx="1766570" cy="4617948"/>
                <a:chOff x="0" y="0"/>
                <a:chExt cx="1766570" cy="4617948"/>
              </a:xfrm>
            </p:grpSpPr>
            <p:grpSp>
              <p:nvGrpSpPr>
                <p:cNvPr id="185" name="Group 184"/>
                <p:cNvGrpSpPr/>
                <p:nvPr/>
              </p:nvGrpSpPr>
              <p:grpSpPr>
                <a:xfrm>
                  <a:off x="0" y="3200400"/>
                  <a:ext cx="1747520" cy="1417548"/>
                  <a:chOff x="0" y="0"/>
                  <a:chExt cx="1747520" cy="1417548"/>
                </a:xfrm>
              </p:grpSpPr>
              <p:sp>
                <p:nvSpPr>
                  <p:cNvPr id="197" name="Rounded Rectangle 196"/>
                  <p:cNvSpPr/>
                  <p:nvPr/>
                </p:nvSpPr>
                <p:spPr>
                  <a:xfrm>
                    <a:off x="0" y="0"/>
                    <a:ext cx="1747520" cy="1417548"/>
                  </a:xfrm>
                  <a:prstGeom prst="roundRect">
                    <a:avLst/>
                  </a:prstGeom>
                  <a:solidFill>
                    <a:schemeClr val="accent5">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latin typeface="Calibri"/>
                        <a:ea typeface="Times New Roman"/>
                        <a:cs typeface="Times New Roman"/>
                      </a:rPr>
                      <a:t>Ex-post </a:t>
                    </a:r>
                    <a:r>
                      <a:rPr lang="en-GB" sz="1000" b="1" dirty="0" smtClean="0">
                        <a:effectLst/>
                        <a:latin typeface="Calibri"/>
                        <a:ea typeface="Times New Roman"/>
                        <a:cs typeface="Times New Roman"/>
                      </a:rPr>
                      <a:t>Assessment</a:t>
                    </a: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p:txBody>
              </p:sp>
              <p:sp>
                <p:nvSpPr>
                  <p:cNvPr id="198" name="Rounded Rectangle 197"/>
                  <p:cNvSpPr/>
                  <p:nvPr/>
                </p:nvSpPr>
                <p:spPr>
                  <a:xfrm>
                    <a:off x="77637" y="319178"/>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Monitoring &amp; </a:t>
                    </a:r>
                    <a:r>
                      <a:rPr lang="en-GB" sz="900" dirty="0" smtClean="0">
                        <a:effectLst/>
                        <a:latin typeface="Calibri"/>
                        <a:ea typeface="Times New Roman"/>
                        <a:cs typeface="Times New Roman"/>
                      </a:rPr>
                      <a:t>Reporting</a:t>
                    </a:r>
                    <a:endParaRPr lang="en-GB" sz="1100" dirty="0">
                      <a:effectLst/>
                      <a:latin typeface="Calibri"/>
                      <a:ea typeface="Times New Roman"/>
                      <a:cs typeface="Times New Roman"/>
                    </a:endParaRPr>
                  </a:p>
                </p:txBody>
              </p:sp>
              <p:sp>
                <p:nvSpPr>
                  <p:cNvPr id="199" name="Rounded Rectangle 198"/>
                  <p:cNvSpPr/>
                  <p:nvPr/>
                </p:nvSpPr>
                <p:spPr>
                  <a:xfrm>
                    <a:off x="77637" y="621102"/>
                    <a:ext cx="1593215" cy="27559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Independent </a:t>
                    </a:r>
                    <a:r>
                      <a:rPr lang="en-GB" sz="900" dirty="0" smtClean="0">
                        <a:effectLst/>
                        <a:latin typeface="Calibri"/>
                        <a:ea typeface="Times New Roman"/>
                        <a:cs typeface="Times New Roman"/>
                      </a:rPr>
                      <a:t>Review</a:t>
                    </a:r>
                    <a:r>
                      <a:rPr lang="en-GB" sz="1100" dirty="0">
                        <a:effectLst/>
                        <a:latin typeface="Calibri"/>
                        <a:ea typeface="Times New Roman"/>
                        <a:cs typeface="Times New Roman"/>
                      </a:rPr>
                      <a:t> </a:t>
                    </a:r>
                  </a:p>
                </p:txBody>
              </p:sp>
              <p:sp>
                <p:nvSpPr>
                  <p:cNvPr id="200" name="Rounded Rectangle 199"/>
                  <p:cNvSpPr/>
                  <p:nvPr/>
                </p:nvSpPr>
                <p:spPr>
                  <a:xfrm>
                    <a:off x="86264" y="931653"/>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smtClean="0">
                        <a:effectLst/>
                        <a:latin typeface="Calibri"/>
                        <a:ea typeface="Times New Roman"/>
                        <a:cs typeface="Times New Roman"/>
                      </a:rPr>
                      <a:t>Certification</a:t>
                    </a:r>
                    <a:endParaRPr lang="en-GB" sz="1100" dirty="0">
                      <a:effectLst/>
                      <a:latin typeface="Calibri"/>
                      <a:ea typeface="Times New Roman"/>
                      <a:cs typeface="Times New Roman"/>
                    </a:endParaRPr>
                  </a:p>
                </p:txBody>
              </p:sp>
            </p:grpSp>
            <p:grpSp>
              <p:nvGrpSpPr>
                <p:cNvPr id="186" name="Group 185"/>
                <p:cNvGrpSpPr/>
                <p:nvPr/>
              </p:nvGrpSpPr>
              <p:grpSpPr>
                <a:xfrm>
                  <a:off x="9525" y="1714500"/>
                  <a:ext cx="1747520" cy="1388745"/>
                  <a:chOff x="0" y="0"/>
                  <a:chExt cx="1747520" cy="1388745"/>
                </a:xfrm>
              </p:grpSpPr>
              <p:sp>
                <p:nvSpPr>
                  <p:cNvPr id="193" name="Rounded Rectangle 192"/>
                  <p:cNvSpPr/>
                  <p:nvPr/>
                </p:nvSpPr>
                <p:spPr>
                  <a:xfrm>
                    <a:off x="0" y="0"/>
                    <a:ext cx="1747520" cy="1388745"/>
                  </a:xfrm>
                  <a:prstGeom prst="roundRect">
                    <a:avLst/>
                  </a:prstGeom>
                  <a:solidFill>
                    <a:schemeClr val="accent2">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latin typeface="Calibri"/>
                        <a:ea typeface="Times New Roman"/>
                        <a:cs typeface="Times New Roman"/>
                      </a:rPr>
                      <a:t>Procedural </a:t>
                    </a:r>
                    <a:r>
                      <a:rPr lang="en-GB" sz="1000" b="1" dirty="0" smtClean="0">
                        <a:effectLst/>
                        <a:latin typeface="Calibri"/>
                        <a:ea typeface="Times New Roman"/>
                        <a:cs typeface="Times New Roman"/>
                      </a:rPr>
                      <a:t>Steps</a:t>
                    </a:r>
                  </a:p>
                  <a:p>
                    <a:pPr algn="ctr">
                      <a:lnSpc>
                        <a:spcPct val="115000"/>
                      </a:lnSpc>
                      <a:spcAft>
                        <a:spcPts val="1000"/>
                      </a:spcAft>
                    </a:pPr>
                    <a:endParaRPr lang="en-GB" sz="1100" dirty="0">
                      <a:effectLst/>
                      <a:latin typeface="Calibri"/>
                      <a:ea typeface="Times New Roman"/>
                      <a:cs typeface="Times New Roman"/>
                    </a:endParaRP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p:txBody>
              </p:sp>
              <p:sp>
                <p:nvSpPr>
                  <p:cNvPr id="194" name="Rounded Rectangle 193"/>
                  <p:cNvSpPr/>
                  <p:nvPr/>
                </p:nvSpPr>
                <p:spPr>
                  <a:xfrm>
                    <a:off x="66675" y="328613"/>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Alignment with SD </a:t>
                    </a:r>
                    <a:r>
                      <a:rPr lang="en-GB" sz="900" dirty="0" smtClean="0">
                        <a:effectLst/>
                        <a:latin typeface="Calibri"/>
                        <a:ea typeface="Times New Roman"/>
                        <a:cs typeface="Times New Roman"/>
                      </a:rPr>
                      <a:t>goals</a:t>
                    </a:r>
                    <a:r>
                      <a:rPr lang="en-GB" sz="1100" dirty="0">
                        <a:effectLst/>
                        <a:latin typeface="Calibri"/>
                        <a:ea typeface="Times New Roman"/>
                        <a:cs typeface="Times New Roman"/>
                      </a:rPr>
                      <a:t> </a:t>
                    </a:r>
                  </a:p>
                </p:txBody>
              </p:sp>
              <p:sp>
                <p:nvSpPr>
                  <p:cNvPr id="195" name="Rounded Rectangle 194"/>
                  <p:cNvSpPr/>
                  <p:nvPr/>
                </p:nvSpPr>
                <p:spPr>
                  <a:xfrm>
                    <a:off x="71438" y="638175"/>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Public </a:t>
                    </a:r>
                    <a:r>
                      <a:rPr lang="en-GB" sz="900" dirty="0" smtClean="0">
                        <a:effectLst/>
                        <a:latin typeface="Calibri"/>
                        <a:ea typeface="Times New Roman"/>
                        <a:cs typeface="Times New Roman"/>
                      </a:rPr>
                      <a:t>Participation</a:t>
                    </a:r>
                    <a:r>
                      <a:rPr lang="en-GB" sz="1100" dirty="0">
                        <a:effectLst/>
                        <a:latin typeface="Calibri"/>
                        <a:ea typeface="Times New Roman"/>
                        <a:cs typeface="Times New Roman"/>
                      </a:rPr>
                      <a:t> </a:t>
                    </a:r>
                  </a:p>
                </p:txBody>
              </p:sp>
              <p:sp>
                <p:nvSpPr>
                  <p:cNvPr id="196" name="Rounded Rectangle 195"/>
                  <p:cNvSpPr/>
                  <p:nvPr/>
                </p:nvSpPr>
                <p:spPr>
                  <a:xfrm>
                    <a:off x="76200" y="947738"/>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No-Harm </a:t>
                    </a:r>
                    <a:r>
                      <a:rPr lang="en-GB" sz="900" dirty="0" smtClean="0">
                        <a:effectLst/>
                        <a:latin typeface="Calibri"/>
                        <a:ea typeface="Times New Roman"/>
                        <a:cs typeface="Times New Roman"/>
                      </a:rPr>
                      <a:t>Safeguards</a:t>
                    </a:r>
                    <a:endParaRPr lang="en-GB" sz="1100" dirty="0">
                      <a:effectLst/>
                      <a:latin typeface="Calibri"/>
                      <a:ea typeface="Times New Roman"/>
                      <a:cs typeface="Times New Roman"/>
                    </a:endParaRPr>
                  </a:p>
                </p:txBody>
              </p:sp>
            </p:grpSp>
            <p:grpSp>
              <p:nvGrpSpPr>
                <p:cNvPr id="187" name="Group 186"/>
                <p:cNvGrpSpPr/>
                <p:nvPr/>
              </p:nvGrpSpPr>
              <p:grpSpPr>
                <a:xfrm>
                  <a:off x="19050" y="0"/>
                  <a:ext cx="1747520" cy="1657350"/>
                  <a:chOff x="0" y="0"/>
                  <a:chExt cx="1747520" cy="1657350"/>
                </a:xfrm>
              </p:grpSpPr>
              <p:sp>
                <p:nvSpPr>
                  <p:cNvPr id="188" name="Rounded Rectangle 187"/>
                  <p:cNvSpPr/>
                  <p:nvPr/>
                </p:nvSpPr>
                <p:spPr>
                  <a:xfrm>
                    <a:off x="0" y="0"/>
                    <a:ext cx="1747520" cy="1657350"/>
                  </a:xfrm>
                  <a:prstGeom prst="roundRect">
                    <a:avLst/>
                  </a:prstGeom>
                  <a:solidFill>
                    <a:schemeClr val="accent6">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latin typeface="Calibri"/>
                        <a:ea typeface="Times New Roman"/>
                        <a:cs typeface="Times New Roman"/>
                      </a:rPr>
                      <a:t>Ex-ante </a:t>
                    </a:r>
                    <a:r>
                      <a:rPr lang="en-GB" sz="1000" b="1" dirty="0" smtClean="0">
                        <a:effectLst/>
                        <a:latin typeface="Calibri"/>
                        <a:ea typeface="Times New Roman"/>
                        <a:cs typeface="Times New Roman"/>
                      </a:rPr>
                      <a:t>Assessment</a:t>
                    </a:r>
                  </a:p>
                  <a:p>
                    <a:pPr algn="ctr">
                      <a:lnSpc>
                        <a:spcPct val="115000"/>
                      </a:lnSpc>
                      <a:spcAft>
                        <a:spcPts val="1000"/>
                      </a:spcAft>
                    </a:pPr>
                    <a:endParaRPr lang="en-GB" sz="1100" dirty="0">
                      <a:effectLst/>
                      <a:latin typeface="Calibri"/>
                      <a:ea typeface="Times New Roman"/>
                      <a:cs typeface="Times New Roman"/>
                    </a:endParaRPr>
                  </a:p>
                  <a:p>
                    <a:pPr algn="ctr">
                      <a:lnSpc>
                        <a:spcPct val="115000"/>
                      </a:lnSpc>
                      <a:spcAft>
                        <a:spcPts val="1000"/>
                      </a:spcAft>
                    </a:pPr>
                    <a:r>
                      <a:rPr lang="en-GB" sz="1100" dirty="0">
                        <a:effectLst/>
                        <a:latin typeface="Calibri"/>
                        <a:ea typeface="Times New Roman"/>
                        <a:cs typeface="Times New Roman"/>
                      </a:rPr>
                      <a:t> </a:t>
                    </a:r>
                  </a:p>
                  <a:p>
                    <a:pPr algn="ctr">
                      <a:lnSpc>
                        <a:spcPct val="115000"/>
                      </a:lnSpc>
                      <a:spcAft>
                        <a:spcPts val="1000"/>
                      </a:spcAft>
                    </a:pPr>
                    <a:r>
                      <a:rPr lang="en-GB" sz="1100" dirty="0">
                        <a:effectLst/>
                        <a:latin typeface="Calibri"/>
                        <a:ea typeface="Times New Roman"/>
                        <a:cs typeface="Times New Roman"/>
                      </a:rPr>
                      <a:t> </a:t>
                    </a:r>
                  </a:p>
                  <a:p>
                    <a:pPr algn="ctr">
                      <a:lnSpc>
                        <a:spcPct val="115000"/>
                      </a:lnSpc>
                      <a:spcAft>
                        <a:spcPts val="1000"/>
                      </a:spcAft>
                    </a:pPr>
                    <a:r>
                      <a:rPr lang="en-GB" sz="1100" dirty="0">
                        <a:effectLst/>
                        <a:latin typeface="Calibri"/>
                        <a:ea typeface="Times New Roman"/>
                        <a:cs typeface="Times New Roman"/>
                      </a:rPr>
                      <a:t> </a:t>
                    </a:r>
                  </a:p>
                  <a:p>
                    <a:pPr algn="ctr">
                      <a:lnSpc>
                        <a:spcPct val="115000"/>
                      </a:lnSpc>
                      <a:spcAft>
                        <a:spcPts val="1000"/>
                      </a:spcAft>
                    </a:pPr>
                    <a:r>
                      <a:rPr lang="en-GB" sz="1100" dirty="0">
                        <a:effectLst/>
                        <a:latin typeface="Calibri"/>
                        <a:ea typeface="Times New Roman"/>
                        <a:cs typeface="Times New Roman"/>
                      </a:rPr>
                      <a:t> </a:t>
                    </a:r>
                  </a:p>
                </p:txBody>
              </p:sp>
              <p:grpSp>
                <p:nvGrpSpPr>
                  <p:cNvPr id="189" name="Group 188"/>
                  <p:cNvGrpSpPr/>
                  <p:nvPr/>
                </p:nvGrpSpPr>
                <p:grpSpPr>
                  <a:xfrm>
                    <a:off x="66675" y="333375"/>
                    <a:ext cx="1593215" cy="1133793"/>
                    <a:chOff x="0" y="0"/>
                    <a:chExt cx="1593215" cy="1133793"/>
                  </a:xfrm>
                </p:grpSpPr>
                <p:sp>
                  <p:nvSpPr>
                    <p:cNvPr id="190" name="Rounded Rectangle 189"/>
                    <p:cNvSpPr/>
                    <p:nvPr/>
                  </p:nvSpPr>
                  <p:spPr>
                    <a:xfrm>
                      <a:off x="0" y="0"/>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SD Criteria &amp; </a:t>
                      </a:r>
                      <a:r>
                        <a:rPr lang="en-GB" sz="900" dirty="0" smtClean="0">
                          <a:effectLst/>
                          <a:latin typeface="Calibri"/>
                          <a:ea typeface="Times New Roman"/>
                          <a:cs typeface="Times New Roman"/>
                        </a:rPr>
                        <a:t>Indicators</a:t>
                      </a:r>
                      <a:endParaRPr lang="en-GB" sz="1100" dirty="0">
                        <a:effectLst/>
                        <a:latin typeface="Calibri"/>
                        <a:ea typeface="Times New Roman"/>
                        <a:cs typeface="Times New Roman"/>
                      </a:endParaRPr>
                    </a:p>
                  </p:txBody>
                </p:sp>
                <p:sp>
                  <p:nvSpPr>
                    <p:cNvPr id="191" name="Rounded Rectangle 190"/>
                    <p:cNvSpPr/>
                    <p:nvPr/>
                  </p:nvSpPr>
                  <p:spPr>
                    <a:xfrm>
                      <a:off x="0" y="304800"/>
                      <a:ext cx="159321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a:effectLst/>
                          <a:latin typeface="Calibri"/>
                          <a:ea typeface="Times New Roman"/>
                          <a:cs typeface="Times New Roman"/>
                        </a:rPr>
                        <a:t>Transformational </a:t>
                      </a:r>
                      <a:r>
                        <a:rPr lang="en-GB" sz="900" dirty="0" smtClean="0">
                          <a:effectLst/>
                          <a:latin typeface="Calibri"/>
                          <a:ea typeface="Times New Roman"/>
                          <a:cs typeface="Times New Roman"/>
                        </a:rPr>
                        <a:t>change</a:t>
                      </a:r>
                      <a:r>
                        <a:rPr lang="en-GB" sz="1000" dirty="0">
                          <a:effectLst/>
                          <a:latin typeface="Calibri"/>
                          <a:ea typeface="Times New Roman"/>
                          <a:cs typeface="Times New Roman"/>
                        </a:rPr>
                        <a:t> </a:t>
                      </a:r>
                      <a:endParaRPr lang="en-GB" sz="1100" dirty="0">
                        <a:effectLst/>
                        <a:latin typeface="Calibri"/>
                        <a:ea typeface="Times New Roman"/>
                        <a:cs typeface="Times New Roman"/>
                      </a:endParaRPr>
                    </a:p>
                  </p:txBody>
                </p:sp>
                <p:sp>
                  <p:nvSpPr>
                    <p:cNvPr id="192" name="Rounded Rectangle 191"/>
                    <p:cNvSpPr/>
                    <p:nvPr/>
                  </p:nvSpPr>
                  <p:spPr>
                    <a:xfrm>
                      <a:off x="0" y="614363"/>
                      <a:ext cx="1593215" cy="51943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latin typeface="Calibri"/>
                          <a:ea typeface="Times New Roman"/>
                          <a:cs typeface="Times New Roman"/>
                        </a:rPr>
                        <a:t>Quantification &amp; </a:t>
                      </a:r>
                      <a:r>
                        <a:rPr lang="en-GB" sz="1000" dirty="0" smtClean="0">
                          <a:effectLst/>
                          <a:latin typeface="Calibri"/>
                          <a:ea typeface="Times New Roman"/>
                          <a:cs typeface="Times New Roman"/>
                        </a:rPr>
                        <a:t>Monetization</a:t>
                      </a:r>
                      <a:endParaRPr lang="en-GB" sz="1100" dirty="0">
                        <a:effectLst/>
                        <a:latin typeface="Calibri"/>
                        <a:ea typeface="Times New Roman"/>
                        <a:cs typeface="Times New Roman"/>
                      </a:endParaRPr>
                    </a:p>
                  </p:txBody>
                </p:sp>
              </p:grpSp>
            </p:grpSp>
          </p:grpSp>
          <p:sp>
            <p:nvSpPr>
              <p:cNvPr id="184" name="Rounded Rectangle 183"/>
              <p:cNvSpPr/>
              <p:nvPr/>
            </p:nvSpPr>
            <p:spPr>
              <a:xfrm>
                <a:off x="9525" y="0"/>
                <a:ext cx="1753235" cy="337820"/>
              </a:xfrm>
              <a:prstGeom prst="round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a:solidFill>
                      <a:srgbClr val="808080"/>
                    </a:solidFill>
                    <a:effectLst/>
                    <a:latin typeface="Calibri"/>
                    <a:ea typeface="Times New Roman"/>
                    <a:cs typeface="Times New Roman"/>
                  </a:rPr>
                  <a:t>SD </a:t>
                </a:r>
                <a:r>
                  <a:rPr lang="en-GB" sz="1200" b="1" dirty="0" smtClean="0">
                    <a:solidFill>
                      <a:srgbClr val="808080"/>
                    </a:solidFill>
                    <a:effectLst/>
                    <a:latin typeface="Calibri"/>
                    <a:ea typeface="Times New Roman"/>
                    <a:cs typeface="Times New Roman"/>
                  </a:rPr>
                  <a:t>Assessment</a:t>
                </a:r>
                <a:endParaRPr lang="en-GB" sz="1100" dirty="0">
                  <a:effectLst/>
                  <a:latin typeface="Calibri"/>
                  <a:ea typeface="Times New Roman"/>
                  <a:cs typeface="Times New Roman"/>
                </a:endParaRPr>
              </a:p>
            </p:txBody>
          </p:sp>
        </p:grpSp>
        <p:grpSp>
          <p:nvGrpSpPr>
            <p:cNvPr id="153" name="Group 152"/>
            <p:cNvGrpSpPr/>
            <p:nvPr/>
          </p:nvGrpSpPr>
          <p:grpSpPr>
            <a:xfrm>
              <a:off x="1838325" y="0"/>
              <a:ext cx="1762125" cy="4930140"/>
              <a:chOff x="0" y="0"/>
              <a:chExt cx="1762125" cy="4930140"/>
            </a:xfrm>
          </p:grpSpPr>
          <p:grpSp>
            <p:nvGrpSpPr>
              <p:cNvPr id="163" name="Group 162"/>
              <p:cNvGrpSpPr/>
              <p:nvPr/>
            </p:nvGrpSpPr>
            <p:grpSpPr>
              <a:xfrm>
                <a:off x="0" y="314325"/>
                <a:ext cx="1746250" cy="4615815"/>
                <a:chOff x="0" y="0"/>
                <a:chExt cx="1746250" cy="4615815"/>
              </a:xfrm>
            </p:grpSpPr>
            <p:grpSp>
              <p:nvGrpSpPr>
                <p:cNvPr id="165" name="Group 164"/>
                <p:cNvGrpSpPr/>
                <p:nvPr/>
              </p:nvGrpSpPr>
              <p:grpSpPr>
                <a:xfrm>
                  <a:off x="0" y="19050"/>
                  <a:ext cx="1736766" cy="4573905"/>
                  <a:chOff x="0" y="0"/>
                  <a:chExt cx="1736766" cy="4573905"/>
                </a:xfrm>
              </p:grpSpPr>
              <p:sp>
                <p:nvSpPr>
                  <p:cNvPr id="181" name="Rounded Rectangle 180"/>
                  <p:cNvSpPr/>
                  <p:nvPr/>
                </p:nvSpPr>
                <p:spPr>
                  <a:xfrm>
                    <a:off x="0" y="0"/>
                    <a:ext cx="1736766" cy="4573905"/>
                  </a:xfrm>
                  <a:prstGeom prst="roundRect">
                    <a:avLst>
                      <a:gd name="adj" fmla="val 3718"/>
                    </a:avLst>
                  </a:prstGeom>
                  <a:solidFill>
                    <a:schemeClr val="accent2">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i="1">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a:p>
                    <a:pPr algn="ct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cxnSp>
                <p:nvCxnSpPr>
                  <p:cNvPr id="182" name="Straight Arrow Connector 181"/>
                  <p:cNvCxnSpPr/>
                  <p:nvPr/>
                </p:nvCxnSpPr>
                <p:spPr>
                  <a:xfrm>
                    <a:off x="866775" y="257175"/>
                    <a:ext cx="0" cy="3824605"/>
                  </a:xfrm>
                  <a:prstGeom prst="straightConnector1">
                    <a:avLst/>
                  </a:prstGeom>
                  <a:noFill/>
                  <a:ln w="76200" cap="sq" cmpd="sng" algn="ctr">
                    <a:solidFill>
                      <a:srgbClr val="4BACC6">
                        <a:shade val="95000"/>
                        <a:satMod val="105000"/>
                      </a:srgbClr>
                    </a:solidFill>
                    <a:prstDash val="solid"/>
                    <a:tailEnd type="stealth"/>
                  </a:ln>
                  <a:effectLst/>
                </p:spPr>
              </p:cxnSp>
            </p:grpSp>
            <p:grpSp>
              <p:nvGrpSpPr>
                <p:cNvPr id="166" name="Group 165"/>
                <p:cNvGrpSpPr/>
                <p:nvPr/>
              </p:nvGrpSpPr>
              <p:grpSpPr>
                <a:xfrm>
                  <a:off x="0" y="0"/>
                  <a:ext cx="1746250" cy="4615815"/>
                  <a:chOff x="0" y="0"/>
                  <a:chExt cx="1746250" cy="4615815"/>
                </a:xfrm>
              </p:grpSpPr>
              <p:sp>
                <p:nvSpPr>
                  <p:cNvPr id="167" name="Rounded Rectangle 166"/>
                  <p:cNvSpPr/>
                  <p:nvPr/>
                </p:nvSpPr>
                <p:spPr>
                  <a:xfrm>
                    <a:off x="0" y="0"/>
                    <a:ext cx="1737995" cy="491490"/>
                  </a:xfrm>
                  <a:prstGeom prst="roundRect">
                    <a:avLst/>
                  </a:prstGeom>
                  <a:solidFill>
                    <a:schemeClr val="accent6">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Design of NAMA &amp; Support Program</a:t>
                    </a:r>
                    <a:endParaRPr lang="en-GB" sz="1100">
                      <a:effectLst/>
                      <a:latin typeface="Calibri"/>
                      <a:ea typeface="Times New Roman"/>
                      <a:cs typeface="Times New Roman"/>
                    </a:endParaRPr>
                  </a:p>
                </p:txBody>
              </p:sp>
              <p:sp>
                <p:nvSpPr>
                  <p:cNvPr id="168" name="Rounded Rectangle 167"/>
                  <p:cNvSpPr/>
                  <p:nvPr/>
                </p:nvSpPr>
                <p:spPr>
                  <a:xfrm>
                    <a:off x="0" y="742950"/>
                    <a:ext cx="1736725" cy="491490"/>
                  </a:xfrm>
                  <a:prstGeom prst="roundRect">
                    <a:avLst/>
                  </a:prstGeom>
                  <a:solidFill>
                    <a:schemeClr val="accent6">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latin typeface="Calibri"/>
                        <a:ea typeface="Times New Roman"/>
                        <a:cs typeface="Times New Roman"/>
                      </a:rPr>
                      <a:t>National Coordination</a:t>
                    </a:r>
                    <a:endParaRPr lang="en-GB" sz="1100" dirty="0">
                      <a:effectLst/>
                      <a:latin typeface="Calibri"/>
                      <a:ea typeface="Times New Roman"/>
                      <a:cs typeface="Times New Roman"/>
                    </a:endParaRPr>
                  </a:p>
                </p:txBody>
              </p:sp>
              <p:sp>
                <p:nvSpPr>
                  <p:cNvPr id="169" name="Rounded Rectangle 168"/>
                  <p:cNvSpPr/>
                  <p:nvPr/>
                </p:nvSpPr>
                <p:spPr>
                  <a:xfrm>
                    <a:off x="9525" y="3209925"/>
                    <a:ext cx="1736725" cy="491490"/>
                  </a:xfrm>
                  <a:prstGeom prst="roundRect">
                    <a:avLst/>
                  </a:prstGeom>
                  <a:solidFill>
                    <a:schemeClr val="accent5">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latin typeface="Calibri"/>
                        <a:ea typeface="Times New Roman"/>
                        <a:cs typeface="Times New Roman"/>
                      </a:rPr>
                      <a:t>Implementation of NAMA</a:t>
                    </a:r>
                    <a:endParaRPr lang="en-GB" sz="1100" dirty="0">
                      <a:effectLst/>
                      <a:latin typeface="Calibri"/>
                      <a:ea typeface="Times New Roman"/>
                      <a:cs typeface="Times New Roman"/>
                    </a:endParaRPr>
                  </a:p>
                </p:txBody>
              </p:sp>
              <p:sp>
                <p:nvSpPr>
                  <p:cNvPr id="170" name="Rounded Rectangle 169"/>
                  <p:cNvSpPr/>
                  <p:nvPr/>
                </p:nvSpPr>
                <p:spPr>
                  <a:xfrm>
                    <a:off x="0" y="4124325"/>
                    <a:ext cx="1736837" cy="491490"/>
                  </a:xfrm>
                  <a:prstGeom prst="roundRect">
                    <a:avLst/>
                  </a:prstGeom>
                  <a:solidFill>
                    <a:schemeClr val="accent5">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MRV</a:t>
                    </a:r>
                    <a:endParaRPr lang="en-GB" sz="1100">
                      <a:effectLst/>
                      <a:latin typeface="Calibri"/>
                      <a:ea typeface="Times New Roman"/>
                      <a:cs typeface="Times New Roman"/>
                    </a:endParaRPr>
                  </a:p>
                </p:txBody>
              </p:sp>
              <p:grpSp>
                <p:nvGrpSpPr>
                  <p:cNvPr id="171" name="Group 170"/>
                  <p:cNvGrpSpPr/>
                  <p:nvPr/>
                </p:nvGrpSpPr>
                <p:grpSpPr>
                  <a:xfrm>
                    <a:off x="0" y="1409700"/>
                    <a:ext cx="1737995" cy="747395"/>
                    <a:chOff x="0" y="0"/>
                    <a:chExt cx="1738217" cy="747395"/>
                  </a:xfrm>
                </p:grpSpPr>
                <p:sp>
                  <p:nvSpPr>
                    <p:cNvPr id="176" name="Rounded Rectangle 175"/>
                    <p:cNvSpPr/>
                    <p:nvPr/>
                  </p:nvSpPr>
                  <p:spPr>
                    <a:xfrm>
                      <a:off x="0" y="0"/>
                      <a:ext cx="1738217" cy="747395"/>
                    </a:xfrm>
                    <a:prstGeom prst="roundRect">
                      <a:avLst/>
                    </a:prstGeom>
                    <a:solidFill>
                      <a:schemeClr val="accent6">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Means of Support</a:t>
                      </a:r>
                      <a:endParaRPr lang="en-GB" sz="1100">
                        <a:effectLst/>
                        <a:latin typeface="Calibri"/>
                        <a:ea typeface="Times New Roman"/>
                        <a:cs typeface="Times New Roman"/>
                      </a:endParaRPr>
                    </a:p>
                    <a:p>
                      <a:pPr algn="ctr">
                        <a:lnSpc>
                          <a:spcPct val="115000"/>
                        </a:lnSpc>
                        <a:spcAft>
                          <a:spcPts val="1000"/>
                        </a:spcAft>
                      </a:pPr>
                      <a:r>
                        <a:rPr lang="en-GB" sz="1100">
                          <a:effectLst/>
                          <a:latin typeface="Calibri"/>
                          <a:ea typeface="Times New Roman"/>
                          <a:cs typeface="Times New Roman"/>
                        </a:rPr>
                        <a:t> </a:t>
                      </a:r>
                    </a:p>
                  </p:txBody>
                </p:sp>
                <p:grpSp>
                  <p:nvGrpSpPr>
                    <p:cNvPr id="177" name="Group 176"/>
                    <p:cNvGrpSpPr/>
                    <p:nvPr/>
                  </p:nvGrpSpPr>
                  <p:grpSpPr>
                    <a:xfrm>
                      <a:off x="51758" y="345057"/>
                      <a:ext cx="1569960" cy="276596"/>
                      <a:chOff x="0" y="0"/>
                      <a:chExt cx="1569960" cy="276596"/>
                    </a:xfrm>
                  </p:grpSpPr>
                  <p:sp>
                    <p:nvSpPr>
                      <p:cNvPr id="178" name="Rounded Rectangle 177"/>
                      <p:cNvSpPr/>
                      <p:nvPr/>
                    </p:nvSpPr>
                    <p:spPr>
                      <a:xfrm>
                        <a:off x="0" y="0"/>
                        <a:ext cx="650875"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smtClean="0">
                            <a:effectLst/>
                            <a:latin typeface="Calibri"/>
                            <a:ea typeface="Times New Roman"/>
                            <a:cs typeface="Times New Roman"/>
                          </a:rPr>
                          <a:t>Finance</a:t>
                        </a:r>
                        <a:r>
                          <a:rPr lang="en-GB" sz="1100" dirty="0">
                            <a:effectLst/>
                            <a:latin typeface="Calibri"/>
                            <a:ea typeface="Times New Roman"/>
                            <a:cs typeface="Times New Roman"/>
                          </a:rPr>
                          <a:t> </a:t>
                        </a:r>
                      </a:p>
                    </p:txBody>
                  </p:sp>
                  <p:sp>
                    <p:nvSpPr>
                      <p:cNvPr id="179" name="Rounded Rectangle 178"/>
                      <p:cNvSpPr/>
                      <p:nvPr/>
                    </p:nvSpPr>
                    <p:spPr>
                      <a:xfrm>
                        <a:off x="698740" y="8626"/>
                        <a:ext cx="411480"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900" dirty="0" smtClean="0">
                            <a:effectLst/>
                            <a:latin typeface="Calibri"/>
                            <a:ea typeface="Times New Roman"/>
                            <a:cs typeface="Times New Roman"/>
                          </a:rPr>
                          <a:t>CS</a:t>
                        </a:r>
                        <a:r>
                          <a:rPr lang="en-GB" sz="1100" dirty="0">
                            <a:effectLst/>
                            <a:latin typeface="Calibri"/>
                            <a:ea typeface="Times New Roman"/>
                            <a:cs typeface="Times New Roman"/>
                          </a:rPr>
                          <a:t> </a:t>
                        </a:r>
                      </a:p>
                    </p:txBody>
                  </p:sp>
                  <p:sp>
                    <p:nvSpPr>
                      <p:cNvPr id="180" name="Rounded Rectangle 179"/>
                      <p:cNvSpPr/>
                      <p:nvPr/>
                    </p:nvSpPr>
                    <p:spPr>
                      <a:xfrm>
                        <a:off x="1155940" y="8626"/>
                        <a:ext cx="414020" cy="267970"/>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smtClean="0">
                            <a:effectLst/>
                            <a:latin typeface="Calibri"/>
                            <a:ea typeface="Times New Roman"/>
                            <a:cs typeface="Times New Roman"/>
                          </a:rPr>
                          <a:t>TT</a:t>
                        </a:r>
                        <a:endParaRPr lang="en-GB" sz="1100" dirty="0">
                          <a:effectLst/>
                          <a:latin typeface="Calibri"/>
                          <a:ea typeface="Times New Roman"/>
                          <a:cs typeface="Times New Roman"/>
                        </a:endParaRPr>
                      </a:p>
                    </p:txBody>
                  </p:sp>
                </p:grpSp>
              </p:grpSp>
              <p:grpSp>
                <p:nvGrpSpPr>
                  <p:cNvPr id="172" name="Group 171"/>
                  <p:cNvGrpSpPr/>
                  <p:nvPr/>
                </p:nvGrpSpPr>
                <p:grpSpPr>
                  <a:xfrm>
                    <a:off x="9525" y="2257425"/>
                    <a:ext cx="1736725" cy="852805"/>
                    <a:chOff x="0" y="0"/>
                    <a:chExt cx="1736725" cy="852805"/>
                  </a:xfrm>
                </p:grpSpPr>
                <p:sp>
                  <p:nvSpPr>
                    <p:cNvPr id="173" name="Rounded Rectangle 172"/>
                    <p:cNvSpPr/>
                    <p:nvPr/>
                  </p:nvSpPr>
                  <p:spPr>
                    <a:xfrm>
                      <a:off x="0" y="0"/>
                      <a:ext cx="1736725" cy="852805"/>
                    </a:xfrm>
                    <a:prstGeom prst="roundRect">
                      <a:avLst/>
                    </a:prstGeom>
                    <a:solidFill>
                      <a:schemeClr val="accent5">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smtClean="0">
                          <a:effectLst/>
                          <a:latin typeface="Calibri"/>
                          <a:ea typeface="Times New Roman"/>
                          <a:cs typeface="Times New Roman"/>
                        </a:rPr>
                        <a:t>Registry</a:t>
                      </a:r>
                    </a:p>
                    <a:p>
                      <a:pPr algn="ctr">
                        <a:lnSpc>
                          <a:spcPct val="115000"/>
                        </a:lnSpc>
                        <a:spcAft>
                          <a:spcPts val="1000"/>
                        </a:spcAft>
                      </a:pPr>
                      <a:endParaRPr lang="en-GB" sz="1100" dirty="0">
                        <a:effectLst/>
                        <a:latin typeface="Calibri"/>
                        <a:ea typeface="Times New Roman"/>
                        <a:cs typeface="Times New Roman"/>
                      </a:endParaRPr>
                    </a:p>
                    <a:p>
                      <a:pPr algn="ctr">
                        <a:lnSpc>
                          <a:spcPct val="115000"/>
                        </a:lnSpc>
                        <a:spcAft>
                          <a:spcPts val="1000"/>
                        </a:spcAft>
                      </a:pPr>
                      <a:r>
                        <a:rPr lang="en-GB" sz="1100" dirty="0">
                          <a:effectLst/>
                          <a:latin typeface="Calibri"/>
                          <a:ea typeface="Times New Roman"/>
                          <a:cs typeface="Times New Roman"/>
                        </a:rPr>
                        <a:t> </a:t>
                      </a:r>
                    </a:p>
                  </p:txBody>
                </p:sp>
                <p:sp>
                  <p:nvSpPr>
                    <p:cNvPr id="174" name="Rounded Rectangle 173"/>
                    <p:cNvSpPr/>
                    <p:nvPr/>
                  </p:nvSpPr>
                  <p:spPr>
                    <a:xfrm>
                      <a:off x="38100" y="314325"/>
                      <a:ext cx="706755" cy="332105"/>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smtClean="0">
                          <a:effectLst/>
                          <a:latin typeface="Calibri"/>
                          <a:ea typeface="Times New Roman"/>
                          <a:cs typeface="Times New Roman"/>
                        </a:rPr>
                        <a:t>National</a:t>
                      </a:r>
                      <a:r>
                        <a:rPr lang="en-GB" sz="1100" dirty="0">
                          <a:effectLst/>
                          <a:latin typeface="Calibri"/>
                          <a:ea typeface="Times New Roman"/>
                          <a:cs typeface="Times New Roman"/>
                        </a:rPr>
                        <a:t> </a:t>
                      </a:r>
                    </a:p>
                  </p:txBody>
                </p:sp>
                <p:sp>
                  <p:nvSpPr>
                    <p:cNvPr id="175" name="Rounded Rectangle 174"/>
                    <p:cNvSpPr/>
                    <p:nvPr/>
                  </p:nvSpPr>
                  <p:spPr>
                    <a:xfrm>
                      <a:off x="790575" y="314325"/>
                      <a:ext cx="915670" cy="332105"/>
                    </a:xfrm>
                    <a:prstGeom prst="roundRect">
                      <a:avLst/>
                    </a:prstGeom>
                    <a:solidFill>
                      <a:sysClr val="window" lastClr="FFFFFF">
                        <a:lumMod val="6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dirty="0">
                          <a:effectLst/>
                          <a:latin typeface="Calibri"/>
                          <a:ea typeface="Times New Roman"/>
                          <a:cs typeface="Times New Roman"/>
                        </a:rPr>
                        <a:t>International</a:t>
                      </a:r>
                      <a:endParaRPr lang="en-GB" sz="1100" dirty="0">
                        <a:effectLst/>
                        <a:latin typeface="Calibri"/>
                        <a:ea typeface="Times New Roman"/>
                        <a:cs typeface="Times New Roman"/>
                      </a:endParaRPr>
                    </a:p>
                  </p:txBody>
                </p:sp>
              </p:grpSp>
            </p:grpSp>
          </p:grpSp>
          <p:sp>
            <p:nvSpPr>
              <p:cNvPr id="164" name="Rounded Rectangle 163"/>
              <p:cNvSpPr/>
              <p:nvPr/>
            </p:nvSpPr>
            <p:spPr>
              <a:xfrm>
                <a:off x="9525" y="0"/>
                <a:ext cx="1752600" cy="337820"/>
              </a:xfrm>
              <a:prstGeom prst="round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808080"/>
                    </a:solidFill>
                    <a:effectLst/>
                    <a:latin typeface="Calibri"/>
                    <a:ea typeface="Times New Roman"/>
                    <a:cs typeface="Times New Roman"/>
                  </a:rPr>
                  <a:t>NAMA </a:t>
                </a:r>
                <a:r>
                  <a:rPr lang="en-GB" sz="1100" b="1" dirty="0" smtClean="0">
                    <a:solidFill>
                      <a:srgbClr val="808080"/>
                    </a:solidFill>
                    <a:effectLst/>
                    <a:latin typeface="Calibri"/>
                    <a:ea typeface="Times New Roman"/>
                    <a:cs typeface="Times New Roman"/>
                  </a:rPr>
                  <a:t>cycle</a:t>
                </a:r>
                <a:r>
                  <a:rPr lang="en-GB" sz="1100" dirty="0">
                    <a:effectLst/>
                    <a:latin typeface="Calibri"/>
                    <a:ea typeface="Times New Roman"/>
                    <a:cs typeface="Times New Roman"/>
                  </a:rPr>
                  <a:t> </a:t>
                </a:r>
              </a:p>
            </p:txBody>
          </p:sp>
        </p:grpSp>
        <p:grpSp>
          <p:nvGrpSpPr>
            <p:cNvPr id="154" name="Group 153"/>
            <p:cNvGrpSpPr/>
            <p:nvPr/>
          </p:nvGrpSpPr>
          <p:grpSpPr>
            <a:xfrm>
              <a:off x="3676650" y="0"/>
              <a:ext cx="1763945" cy="4916841"/>
              <a:chOff x="0" y="0"/>
              <a:chExt cx="1763945" cy="4916841"/>
            </a:xfrm>
          </p:grpSpPr>
          <p:grpSp>
            <p:nvGrpSpPr>
              <p:cNvPr id="155" name="Group 154"/>
              <p:cNvGrpSpPr/>
              <p:nvPr/>
            </p:nvGrpSpPr>
            <p:grpSpPr>
              <a:xfrm>
                <a:off x="8627" y="336430"/>
                <a:ext cx="1755318" cy="4580411"/>
                <a:chOff x="0" y="0"/>
                <a:chExt cx="1755318" cy="4580411"/>
              </a:xfrm>
            </p:grpSpPr>
            <p:sp>
              <p:nvSpPr>
                <p:cNvPr id="157" name="Rounded Rectangle 156"/>
                <p:cNvSpPr/>
                <p:nvPr/>
              </p:nvSpPr>
              <p:spPr>
                <a:xfrm>
                  <a:off x="0" y="0"/>
                  <a:ext cx="1746885" cy="491490"/>
                </a:xfrm>
                <a:prstGeom prst="roundRect">
                  <a:avLst/>
                </a:prstGeom>
                <a:solidFill>
                  <a:schemeClr val="bg1">
                    <a:lumMod val="6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NAMA Developer &amp; Partners</a:t>
                  </a:r>
                  <a:endParaRPr lang="en-GB" sz="1100">
                    <a:effectLst/>
                    <a:latin typeface="Calibri"/>
                    <a:ea typeface="Times New Roman"/>
                    <a:cs typeface="Times New Roman"/>
                  </a:endParaRPr>
                </a:p>
              </p:txBody>
            </p:sp>
            <p:sp>
              <p:nvSpPr>
                <p:cNvPr id="158" name="Rounded Rectangle 157"/>
                <p:cNvSpPr/>
                <p:nvPr/>
              </p:nvSpPr>
              <p:spPr>
                <a:xfrm>
                  <a:off x="0" y="724619"/>
                  <a:ext cx="1746885" cy="491490"/>
                </a:xfrm>
                <a:prstGeom prst="roundRect">
                  <a:avLst/>
                </a:prstGeom>
                <a:solidFill>
                  <a:schemeClr val="bg1">
                    <a:lumMod val="6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dirty="0">
                      <a:effectLst/>
                      <a:latin typeface="Calibri"/>
                      <a:ea typeface="Times New Roman"/>
                      <a:cs typeface="Times New Roman"/>
                    </a:rPr>
                    <a:t>National Coordinating Body</a:t>
                  </a:r>
                  <a:endParaRPr lang="en-GB" sz="1100" dirty="0">
                    <a:effectLst/>
                    <a:latin typeface="Calibri"/>
                    <a:ea typeface="Times New Roman"/>
                    <a:cs typeface="Times New Roman"/>
                  </a:endParaRPr>
                </a:p>
              </p:txBody>
            </p:sp>
            <p:sp>
              <p:nvSpPr>
                <p:cNvPr id="159" name="Rounded Rectangle 158"/>
                <p:cNvSpPr/>
                <p:nvPr/>
              </p:nvSpPr>
              <p:spPr>
                <a:xfrm>
                  <a:off x="8433" y="1371600"/>
                  <a:ext cx="1746885" cy="539870"/>
                </a:xfrm>
                <a:prstGeom prst="roundRect">
                  <a:avLst/>
                </a:prstGeom>
                <a:solidFill>
                  <a:schemeClr val="bg1">
                    <a:lumMod val="65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International Support Agencies</a:t>
                  </a:r>
                  <a:endParaRPr lang="en-GB" sz="1100">
                    <a:effectLst/>
                    <a:latin typeface="Calibri"/>
                    <a:ea typeface="Times New Roman"/>
                    <a:cs typeface="Times New Roman"/>
                  </a:endParaRPr>
                </a:p>
              </p:txBody>
            </p:sp>
            <p:sp>
              <p:nvSpPr>
                <p:cNvPr id="160" name="Rounded Rectangle 159"/>
                <p:cNvSpPr/>
                <p:nvPr/>
              </p:nvSpPr>
              <p:spPr>
                <a:xfrm>
                  <a:off x="0" y="2234242"/>
                  <a:ext cx="1746885" cy="491490"/>
                </a:xfrm>
                <a:prstGeom prst="roundRect">
                  <a:avLst/>
                </a:prstGeom>
                <a:solidFill>
                  <a:schemeClr val="bg1">
                    <a:lumMod val="6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National / UNFCCC Registry</a:t>
                  </a:r>
                  <a:endParaRPr lang="en-GB" sz="1100">
                    <a:effectLst/>
                    <a:latin typeface="Calibri"/>
                    <a:ea typeface="Times New Roman"/>
                    <a:cs typeface="Times New Roman"/>
                  </a:endParaRPr>
                </a:p>
              </p:txBody>
            </p:sp>
            <p:sp>
              <p:nvSpPr>
                <p:cNvPr id="161" name="Rounded Rectangle 160"/>
                <p:cNvSpPr/>
                <p:nvPr/>
              </p:nvSpPr>
              <p:spPr>
                <a:xfrm>
                  <a:off x="0" y="3174521"/>
                  <a:ext cx="1746885" cy="491490"/>
                </a:xfrm>
                <a:prstGeom prst="roundRect">
                  <a:avLst/>
                </a:prstGeom>
                <a:solidFill>
                  <a:schemeClr val="bg1">
                    <a:lumMod val="6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National Stakeholders</a:t>
                  </a:r>
                  <a:endParaRPr lang="en-GB" sz="1100">
                    <a:effectLst/>
                    <a:latin typeface="Calibri"/>
                    <a:ea typeface="Times New Roman"/>
                    <a:cs typeface="Times New Roman"/>
                  </a:endParaRPr>
                </a:p>
              </p:txBody>
            </p:sp>
            <p:sp>
              <p:nvSpPr>
                <p:cNvPr id="162" name="Rounded Rectangle 161"/>
                <p:cNvSpPr/>
                <p:nvPr/>
              </p:nvSpPr>
              <p:spPr>
                <a:xfrm>
                  <a:off x="0" y="4088921"/>
                  <a:ext cx="1746885" cy="491490"/>
                </a:xfrm>
                <a:prstGeom prst="roundRect">
                  <a:avLst/>
                </a:prstGeom>
                <a:solidFill>
                  <a:schemeClr val="bg1">
                    <a:lumMod val="6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000" b="1">
                      <a:effectLst/>
                      <a:latin typeface="Calibri"/>
                      <a:ea typeface="Times New Roman"/>
                      <a:cs typeface="Times New Roman"/>
                    </a:rPr>
                    <a:t>National &amp; Independent Entities</a:t>
                  </a:r>
                  <a:endParaRPr lang="en-GB" sz="1100">
                    <a:effectLst/>
                    <a:latin typeface="Calibri"/>
                    <a:ea typeface="Times New Roman"/>
                    <a:cs typeface="Times New Roman"/>
                  </a:endParaRPr>
                </a:p>
              </p:txBody>
            </p:sp>
          </p:grpSp>
          <p:sp>
            <p:nvSpPr>
              <p:cNvPr id="156" name="Rounded Rectangle 155"/>
              <p:cNvSpPr/>
              <p:nvPr/>
            </p:nvSpPr>
            <p:spPr>
              <a:xfrm>
                <a:off x="0" y="0"/>
                <a:ext cx="1753027" cy="337966"/>
              </a:xfrm>
              <a:prstGeom prst="round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b="1" dirty="0" smtClean="0">
                    <a:solidFill>
                      <a:srgbClr val="808080"/>
                    </a:solidFill>
                    <a:effectLst/>
                    <a:latin typeface="Calibri"/>
                    <a:ea typeface="Times New Roman"/>
                    <a:cs typeface="Times New Roman"/>
                  </a:rPr>
                  <a:t>Actors</a:t>
                </a:r>
                <a:r>
                  <a:rPr lang="en-GB" sz="1100" dirty="0">
                    <a:effectLst/>
                    <a:latin typeface="Calibri"/>
                    <a:ea typeface="Times New Roman"/>
                    <a:cs typeface="Times New Roman"/>
                  </a:rPr>
                  <a:t> </a:t>
                </a:r>
              </a:p>
            </p:txBody>
          </p:sp>
        </p:grpSp>
      </p:grpSp>
      <p:sp>
        <p:nvSpPr>
          <p:cNvPr id="201" name="TextBox 200"/>
          <p:cNvSpPr txBox="1"/>
          <p:nvPr/>
        </p:nvSpPr>
        <p:spPr>
          <a:xfrm>
            <a:off x="545367" y="188640"/>
            <a:ext cx="7772980" cy="461665"/>
          </a:xfrm>
          <a:prstGeom prst="rect">
            <a:avLst/>
          </a:prstGeom>
          <a:noFill/>
          <a:ln>
            <a:noFill/>
          </a:ln>
        </p:spPr>
        <p:txBody>
          <a:bodyPr wrap="square" rtlCol="0">
            <a:spAutoFit/>
          </a:bodyPr>
          <a:lstStyle/>
          <a:p>
            <a:pPr algn="ctr"/>
            <a:r>
              <a:rPr lang="en-US" sz="2400" b="1" dirty="0" smtClean="0">
                <a:solidFill>
                  <a:prstClr val="black"/>
                </a:solidFill>
              </a:rPr>
              <a:t>SD </a:t>
            </a:r>
            <a:r>
              <a:rPr lang="en-US" sz="2400" b="1" dirty="0">
                <a:solidFill>
                  <a:prstClr val="black"/>
                </a:solidFill>
              </a:rPr>
              <a:t>assessment framework </a:t>
            </a:r>
            <a:r>
              <a:rPr lang="en-US" sz="2400" b="1" dirty="0" smtClean="0">
                <a:solidFill>
                  <a:prstClr val="black"/>
                </a:solidFill>
              </a:rPr>
              <a:t>in the </a:t>
            </a:r>
            <a:r>
              <a:rPr lang="en-US" sz="2400" b="1" dirty="0">
                <a:solidFill>
                  <a:prstClr val="black"/>
                </a:solidFill>
              </a:rPr>
              <a:t>NAMA Cycle</a:t>
            </a:r>
          </a:p>
        </p:txBody>
      </p:sp>
    </p:spTree>
    <p:extLst>
      <p:ext uri="{BB962C8B-B14F-4D97-AF65-F5344CB8AC3E}">
        <p14:creationId xmlns:p14="http://schemas.microsoft.com/office/powerpoint/2010/main" val="417708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374402"/>
              </p:ext>
            </p:extLst>
          </p:nvPr>
        </p:nvGraphicFramePr>
        <p:xfrm>
          <a:off x="116463" y="116631"/>
          <a:ext cx="9661073" cy="6624735"/>
        </p:xfrm>
        <a:graphic>
          <a:graphicData uri="http://schemas.openxmlformats.org/drawingml/2006/table">
            <a:tbl>
              <a:tblPr firstRow="1" bandRow="1">
                <a:tableStyleId>{5C22544A-7EE6-4342-B048-85BDC9FD1C3A}</a:tableStyleId>
              </a:tblPr>
              <a:tblGrid>
                <a:gridCol w="857030"/>
                <a:gridCol w="2521085"/>
                <a:gridCol w="6282958"/>
              </a:tblGrid>
              <a:tr h="517491">
                <a:tc>
                  <a:txBody>
                    <a:bodyPr/>
                    <a:lstStyle/>
                    <a:p>
                      <a:pPr algn="ctr"/>
                      <a:r>
                        <a:rPr lang="en-US" dirty="0" smtClean="0"/>
                        <a:t>Steps</a:t>
                      </a:r>
                      <a:endParaRPr lang="en-US" dirty="0"/>
                    </a:p>
                  </a:txBody>
                  <a:tcPr marL="99060" marR="99060"/>
                </a:tc>
                <a:tc>
                  <a:txBody>
                    <a:bodyPr/>
                    <a:lstStyle/>
                    <a:p>
                      <a:pPr algn="ctr"/>
                      <a:r>
                        <a:rPr lang="en-US" dirty="0" smtClean="0"/>
                        <a:t>Element</a:t>
                      </a:r>
                      <a:endParaRPr lang="en-US" dirty="0"/>
                    </a:p>
                  </a:txBody>
                  <a:tcPr marL="99060" marR="99060"/>
                </a:tc>
                <a:tc>
                  <a:txBody>
                    <a:bodyPr/>
                    <a:lstStyle/>
                    <a:p>
                      <a:pPr algn="ctr"/>
                      <a:r>
                        <a:rPr lang="en-US" dirty="0" smtClean="0"/>
                        <a:t>Description</a:t>
                      </a:r>
                      <a:endParaRPr lang="en-US" dirty="0"/>
                    </a:p>
                  </a:txBody>
                  <a:tcPr marL="99060" marR="99060"/>
                </a:tc>
              </a:tr>
              <a:tr h="651824">
                <a:tc rowSpan="3">
                  <a:txBody>
                    <a:bodyPr/>
                    <a:lstStyle/>
                    <a:p>
                      <a:pPr algn="ctr"/>
                      <a:r>
                        <a:rPr lang="en-US" sz="1600" dirty="0" smtClean="0"/>
                        <a:t>Ex-Ante </a:t>
                      </a:r>
                    </a:p>
                    <a:p>
                      <a:pPr algn="ctr"/>
                      <a:r>
                        <a:rPr lang="en-US" sz="1600" dirty="0" smtClean="0"/>
                        <a:t>Assessment</a:t>
                      </a:r>
                      <a:endParaRPr lang="en-US" sz="1600" dirty="0"/>
                    </a:p>
                  </a:txBody>
                  <a:tcPr marL="99060" marR="99060" vert="vert270">
                    <a:solidFill>
                      <a:schemeClr val="accent6">
                        <a:lumMod val="40000"/>
                        <a:lumOff val="60000"/>
                      </a:schemeClr>
                    </a:solidFill>
                  </a:tcPr>
                </a:tc>
                <a:tc>
                  <a:txBody>
                    <a:bodyPr/>
                    <a:lstStyle/>
                    <a:p>
                      <a:r>
                        <a:rPr lang="en-US" sz="1600" dirty="0" smtClean="0"/>
                        <a:t>1. SD criteria &amp; indicators</a:t>
                      </a:r>
                      <a:endParaRPr lang="en-US" sz="1600" dirty="0"/>
                    </a:p>
                  </a:txBody>
                  <a:tcPr marL="99060" marR="99060">
                    <a:solidFill>
                      <a:schemeClr val="accent6">
                        <a:lumMod val="40000"/>
                        <a:lumOff val="60000"/>
                      </a:schemeClr>
                    </a:solidFill>
                  </a:tcPr>
                </a:tc>
                <a:tc>
                  <a:txBody>
                    <a:bodyPr/>
                    <a:lstStyle/>
                    <a:p>
                      <a:r>
                        <a:rPr lang="en-US" sz="1600" dirty="0" smtClean="0"/>
                        <a:t>Identify and describe</a:t>
                      </a:r>
                      <a:r>
                        <a:rPr lang="en-US" sz="1600" baseline="0" dirty="0" smtClean="0"/>
                        <a:t> SD impacts – using the CDM SD taxonomy with one new dimension</a:t>
                      </a:r>
                      <a:endParaRPr lang="en-US" sz="1600" dirty="0"/>
                    </a:p>
                  </a:txBody>
                  <a:tcPr marL="99060" marR="99060">
                    <a:solidFill>
                      <a:schemeClr val="accent6">
                        <a:lumMod val="40000"/>
                        <a:lumOff val="60000"/>
                      </a:schemeClr>
                    </a:solidFill>
                  </a:tcPr>
                </a:tc>
              </a:tr>
              <a:tr h="651824">
                <a:tc vMerge="1">
                  <a:txBody>
                    <a:bodyPr/>
                    <a:lstStyle/>
                    <a:p>
                      <a:endParaRPr lang="en-US" dirty="0"/>
                    </a:p>
                  </a:txBody>
                  <a:tcPr>
                    <a:solidFill>
                      <a:schemeClr val="accent6">
                        <a:lumMod val="60000"/>
                        <a:lumOff val="40000"/>
                      </a:schemeClr>
                    </a:solidFill>
                  </a:tcPr>
                </a:tc>
                <a:tc>
                  <a:txBody>
                    <a:bodyPr/>
                    <a:lstStyle/>
                    <a:p>
                      <a:r>
                        <a:rPr lang="en-US" sz="1600" dirty="0" smtClean="0"/>
                        <a:t>2. Transformational change</a:t>
                      </a:r>
                      <a:endParaRPr lang="en-US" sz="1600" dirty="0"/>
                    </a:p>
                  </a:txBody>
                  <a:tcPr marL="99060" marR="99060">
                    <a:solidFill>
                      <a:schemeClr val="accent6">
                        <a:lumMod val="60000"/>
                        <a:lumOff val="40000"/>
                      </a:schemeClr>
                    </a:solidFill>
                  </a:tcPr>
                </a:tc>
                <a:tc>
                  <a:txBody>
                    <a:bodyPr/>
                    <a:lstStyle/>
                    <a:p>
                      <a:r>
                        <a:rPr lang="en-US" sz="1600" baseline="0" dirty="0" smtClean="0"/>
                        <a:t>Indicators of the processes of change for a paradigm shift to low carbon and sustainable development</a:t>
                      </a:r>
                      <a:endParaRPr lang="en-US" sz="1600" dirty="0"/>
                    </a:p>
                  </a:txBody>
                  <a:tcPr marL="99060" marR="99060">
                    <a:solidFill>
                      <a:schemeClr val="accent6">
                        <a:lumMod val="60000"/>
                        <a:lumOff val="40000"/>
                      </a:schemeClr>
                    </a:solidFill>
                  </a:tcPr>
                </a:tc>
              </a:tr>
              <a:tr h="651824">
                <a:tc vMerge="1">
                  <a:txBody>
                    <a:bodyPr/>
                    <a:lstStyle/>
                    <a:p>
                      <a:endParaRPr lang="en-US" sz="1600" dirty="0"/>
                    </a:p>
                  </a:txBody>
                  <a:tcPr>
                    <a:solidFill>
                      <a:srgbClr val="F7994B"/>
                    </a:solidFill>
                  </a:tcPr>
                </a:tc>
                <a:tc>
                  <a:txBody>
                    <a:bodyPr/>
                    <a:lstStyle/>
                    <a:p>
                      <a:r>
                        <a:rPr lang="en-US" sz="1600" dirty="0" smtClean="0"/>
                        <a:t>3. Quantification &amp; Monetization</a:t>
                      </a:r>
                      <a:endParaRPr lang="en-US" sz="1600" dirty="0"/>
                    </a:p>
                  </a:txBody>
                  <a:tcPr marL="99060" marR="99060">
                    <a:solidFill>
                      <a:srgbClr val="F7994B"/>
                    </a:solidFill>
                  </a:tcPr>
                </a:tc>
                <a:tc>
                  <a:txBody>
                    <a:bodyPr/>
                    <a:lstStyle/>
                    <a:p>
                      <a:r>
                        <a:rPr lang="en-GB" sz="1600" dirty="0" smtClean="0"/>
                        <a:t>Units of measurement to track SD impacts towards SD goals are identified and methods to estimate their monetary value are applied</a:t>
                      </a:r>
                    </a:p>
                  </a:txBody>
                  <a:tcPr marL="99060" marR="99060">
                    <a:solidFill>
                      <a:srgbClr val="F7994B"/>
                    </a:solidFill>
                  </a:tcPr>
                </a:tc>
              </a:tr>
              <a:tr h="613118">
                <a:tc rowSpan="3">
                  <a:txBody>
                    <a:bodyPr/>
                    <a:lstStyle/>
                    <a:p>
                      <a:pPr algn="ctr"/>
                      <a:r>
                        <a:rPr lang="en-US" sz="1600" dirty="0" smtClean="0"/>
                        <a:t>Procedural steps</a:t>
                      </a:r>
                    </a:p>
                  </a:txBody>
                  <a:tcPr marL="99060" marR="99060" vert="vert270">
                    <a:solidFill>
                      <a:schemeClr val="accent2">
                        <a:lumMod val="40000"/>
                        <a:lumOff val="60000"/>
                      </a:schemeClr>
                    </a:solidFill>
                  </a:tcPr>
                </a:tc>
                <a:tc>
                  <a:txBody>
                    <a:bodyPr/>
                    <a:lstStyle/>
                    <a:p>
                      <a:r>
                        <a:rPr lang="en-US" sz="1600" dirty="0" smtClean="0"/>
                        <a:t>4. Alignment with SD goals</a:t>
                      </a:r>
                      <a:endParaRPr lang="en-US" sz="1600" dirty="0"/>
                    </a:p>
                  </a:txBody>
                  <a:tcPr marL="99060" marR="99060">
                    <a:solidFill>
                      <a:schemeClr val="accent2">
                        <a:lumMod val="40000"/>
                        <a:lumOff val="60000"/>
                      </a:schemeClr>
                    </a:solidFill>
                  </a:tcPr>
                </a:tc>
                <a:tc>
                  <a:txBody>
                    <a:bodyPr/>
                    <a:lstStyle/>
                    <a:p>
                      <a:r>
                        <a:rPr lang="en-US" sz="1600" dirty="0" smtClean="0"/>
                        <a:t>SD impact analysis and contribution to SD goals a</a:t>
                      </a:r>
                      <a:r>
                        <a:rPr lang="en-US" sz="1600" baseline="0" dirty="0" smtClean="0"/>
                        <a:t>t global, national, and other  relevant levels</a:t>
                      </a:r>
                      <a:endParaRPr lang="en-US" sz="1600" dirty="0"/>
                    </a:p>
                  </a:txBody>
                  <a:tcPr marL="99060" marR="99060">
                    <a:solidFill>
                      <a:schemeClr val="accent2">
                        <a:lumMod val="40000"/>
                        <a:lumOff val="60000"/>
                      </a:schemeClr>
                    </a:solidFill>
                  </a:tcPr>
                </a:tc>
              </a:tr>
              <a:tr h="726314">
                <a:tc vMerge="1">
                  <a:txBody>
                    <a:bodyPr/>
                    <a:lstStyle/>
                    <a:p>
                      <a:endParaRPr lang="en-US" sz="1600" dirty="0"/>
                    </a:p>
                  </a:txBody>
                  <a:tcPr>
                    <a:solidFill>
                      <a:schemeClr val="accent2">
                        <a:lumMod val="60000"/>
                        <a:lumOff val="40000"/>
                      </a:schemeClr>
                    </a:solidFill>
                  </a:tcPr>
                </a:tc>
                <a:tc>
                  <a:txBody>
                    <a:bodyPr/>
                    <a:lstStyle/>
                    <a:p>
                      <a:r>
                        <a:rPr lang="en-US" sz="1600" dirty="0" smtClean="0"/>
                        <a:t>5. Stakeholder Participation</a:t>
                      </a:r>
                      <a:endParaRPr lang="en-US" sz="1600" dirty="0"/>
                    </a:p>
                  </a:txBody>
                  <a:tcPr marL="99060" marR="99060">
                    <a:solidFill>
                      <a:schemeClr val="accent2">
                        <a:lumMod val="60000"/>
                        <a:lumOff val="40000"/>
                      </a:schemeClr>
                    </a:solidFill>
                  </a:tcPr>
                </a:tc>
                <a:tc>
                  <a:txBody>
                    <a:bodyPr/>
                    <a:lstStyle/>
                    <a:p>
                      <a:r>
                        <a:rPr lang="en-US" sz="1600" dirty="0" smtClean="0"/>
                        <a:t>Guidelines for stakeholder involvement throughout</a:t>
                      </a:r>
                      <a:r>
                        <a:rPr lang="en-US" sz="1600" baseline="0" dirty="0" smtClean="0"/>
                        <a:t> NAMA design and implementation</a:t>
                      </a:r>
                      <a:endParaRPr lang="en-US" sz="1600" dirty="0"/>
                    </a:p>
                  </a:txBody>
                  <a:tcPr marL="99060" marR="99060">
                    <a:solidFill>
                      <a:schemeClr val="accent2">
                        <a:lumMod val="60000"/>
                        <a:lumOff val="40000"/>
                      </a:schemeClr>
                    </a:solidFill>
                  </a:tcPr>
                </a:tc>
              </a:tr>
              <a:tr h="613118">
                <a:tc vMerge="1">
                  <a:txBody>
                    <a:bodyPr/>
                    <a:lstStyle/>
                    <a:p>
                      <a:endParaRPr lang="en-US" sz="1600" dirty="0"/>
                    </a:p>
                  </a:txBody>
                  <a:tcPr>
                    <a:solidFill>
                      <a:schemeClr val="accent2">
                        <a:lumMod val="75000"/>
                      </a:schemeClr>
                    </a:solidFill>
                  </a:tcPr>
                </a:tc>
                <a:tc>
                  <a:txBody>
                    <a:bodyPr/>
                    <a:lstStyle/>
                    <a:p>
                      <a:r>
                        <a:rPr lang="en-US" sz="1600" dirty="0" smtClean="0"/>
                        <a:t>6. No-Harm</a:t>
                      </a:r>
                      <a:r>
                        <a:rPr lang="en-US" sz="1600" baseline="0" dirty="0" smtClean="0"/>
                        <a:t> Safeguards</a:t>
                      </a:r>
                      <a:endParaRPr lang="en-US" sz="1600" dirty="0"/>
                    </a:p>
                  </a:txBody>
                  <a:tcPr marL="99060" marR="99060">
                    <a:solidFill>
                      <a:srgbClr val="BC4744"/>
                    </a:solidFill>
                  </a:tcPr>
                </a:tc>
                <a:tc>
                  <a:txBody>
                    <a:bodyPr/>
                    <a:lstStyle/>
                    <a:p>
                      <a:r>
                        <a:rPr lang="en-US" sz="1600" dirty="0" smtClean="0"/>
                        <a:t>Compliance with no-harm</a:t>
                      </a:r>
                      <a:r>
                        <a:rPr lang="en-US" sz="1600" baseline="0" dirty="0" smtClean="0"/>
                        <a:t> safeguards to avoid or mitigate negative impacts</a:t>
                      </a:r>
                      <a:endParaRPr lang="en-US" sz="1600" dirty="0"/>
                    </a:p>
                  </a:txBody>
                  <a:tcPr marL="99060" marR="99060">
                    <a:solidFill>
                      <a:srgbClr val="BC4744"/>
                    </a:solidFill>
                  </a:tcPr>
                </a:tc>
              </a:tr>
              <a:tr h="895574">
                <a:tc rowSpan="3">
                  <a:txBody>
                    <a:bodyPr/>
                    <a:lstStyle/>
                    <a:p>
                      <a:pPr algn="ctr"/>
                      <a:r>
                        <a:rPr lang="en-US" sz="1600" dirty="0" smtClean="0"/>
                        <a:t>Ex-post</a:t>
                      </a:r>
                      <a:r>
                        <a:rPr lang="en-US" sz="1600" baseline="0" dirty="0" smtClean="0"/>
                        <a:t> Assessment</a:t>
                      </a:r>
                      <a:endParaRPr lang="en-US" sz="1600" dirty="0"/>
                    </a:p>
                  </a:txBody>
                  <a:tcPr marL="99060" marR="99060" vert="vert270">
                    <a:solidFill>
                      <a:schemeClr val="accent5">
                        <a:lumMod val="40000"/>
                        <a:lumOff val="60000"/>
                      </a:schemeClr>
                    </a:solidFill>
                  </a:tcPr>
                </a:tc>
                <a:tc>
                  <a:txBody>
                    <a:bodyPr/>
                    <a:lstStyle/>
                    <a:p>
                      <a:r>
                        <a:rPr lang="en-US" sz="1600" dirty="0" smtClean="0"/>
                        <a:t>7. Monitoring &amp; Reporting</a:t>
                      </a:r>
                      <a:endParaRPr lang="en-US" sz="1600" dirty="0"/>
                    </a:p>
                  </a:txBody>
                  <a:tcPr marL="99060" marR="99060">
                    <a:solidFill>
                      <a:schemeClr val="accent5">
                        <a:lumMod val="40000"/>
                        <a:lumOff val="60000"/>
                      </a:schemeClr>
                    </a:solidFill>
                  </a:tcPr>
                </a:tc>
                <a:tc>
                  <a:txBody>
                    <a:bodyPr/>
                    <a:lstStyle/>
                    <a:p>
                      <a:r>
                        <a:rPr lang="en-US" sz="1600" dirty="0" smtClean="0"/>
                        <a:t>Develop</a:t>
                      </a:r>
                      <a:r>
                        <a:rPr lang="en-US" sz="1600" baseline="0" dirty="0" smtClean="0"/>
                        <a:t> a monitoring plan;  How are indicators monitored, by whom, how often? Describe quality assurance procedures. </a:t>
                      </a:r>
                      <a:r>
                        <a:rPr lang="en-GB" sz="1600" baseline="0" dirty="0" smtClean="0"/>
                        <a:t>Report the monitoring data to relevant stakeholders at regular intervals.</a:t>
                      </a:r>
                    </a:p>
                  </a:txBody>
                  <a:tcPr marL="99060" marR="99060">
                    <a:solidFill>
                      <a:schemeClr val="accent5">
                        <a:lumMod val="40000"/>
                        <a:lumOff val="60000"/>
                      </a:schemeClr>
                    </a:solidFill>
                  </a:tcPr>
                </a:tc>
              </a:tr>
              <a:tr h="651824">
                <a:tc vMerge="1">
                  <a:txBody>
                    <a:bodyPr/>
                    <a:lstStyle/>
                    <a:p>
                      <a:endParaRPr lang="en-US" sz="1600" dirty="0"/>
                    </a:p>
                  </a:txBody>
                  <a:tcPr>
                    <a:solidFill>
                      <a:schemeClr val="accent5">
                        <a:lumMod val="75000"/>
                      </a:schemeClr>
                    </a:solidFill>
                  </a:tcPr>
                </a:tc>
                <a:tc>
                  <a:txBody>
                    <a:bodyPr/>
                    <a:lstStyle/>
                    <a:p>
                      <a:r>
                        <a:rPr lang="en-US" sz="1600" dirty="0" smtClean="0"/>
                        <a:t>8. Verification</a:t>
                      </a:r>
                      <a:endParaRPr lang="en-US" sz="1600" dirty="0"/>
                    </a:p>
                  </a:txBody>
                  <a:tcPr marL="99060" marR="99060">
                    <a:solidFill>
                      <a:schemeClr val="accent5">
                        <a:lumMod val="75000"/>
                      </a:schemeClr>
                    </a:solidFill>
                  </a:tcPr>
                </a:tc>
                <a:tc>
                  <a:txBody>
                    <a:bodyPr/>
                    <a:lstStyle/>
                    <a:p>
                      <a:r>
                        <a:rPr lang="en-US" sz="1600" baseline="0" dirty="0" smtClean="0"/>
                        <a:t>Independent review of methods and data shall be provided when needed to ensure SD impacts are credible and transparent</a:t>
                      </a:r>
                      <a:endParaRPr lang="en-US" sz="1600" dirty="0"/>
                    </a:p>
                  </a:txBody>
                  <a:tcPr marL="99060" marR="99060">
                    <a:solidFill>
                      <a:schemeClr val="accent5">
                        <a:lumMod val="75000"/>
                      </a:schemeClr>
                    </a:solidFill>
                  </a:tcPr>
                </a:tc>
              </a:tr>
              <a:tr h="651824">
                <a:tc vMerge="1">
                  <a:txBody>
                    <a:bodyPr/>
                    <a:lstStyle/>
                    <a:p>
                      <a:endParaRPr lang="en-US" sz="1600" dirty="0"/>
                    </a:p>
                  </a:txBody>
                  <a:tcPr>
                    <a:solidFill>
                      <a:schemeClr val="accent5">
                        <a:lumMod val="50000"/>
                      </a:schemeClr>
                    </a:solidFill>
                  </a:tcPr>
                </a:tc>
                <a:tc>
                  <a:txBody>
                    <a:bodyPr/>
                    <a:lstStyle/>
                    <a:p>
                      <a:r>
                        <a:rPr lang="en-US" sz="1600" dirty="0" smtClean="0"/>
                        <a:t>9. Certification</a:t>
                      </a:r>
                      <a:endParaRPr lang="en-US" sz="1600" dirty="0"/>
                    </a:p>
                  </a:txBody>
                  <a:tcPr marL="99060" marR="99060">
                    <a:solidFill>
                      <a:schemeClr val="accent5">
                        <a:lumMod val="50000"/>
                      </a:schemeClr>
                    </a:solidFill>
                  </a:tcPr>
                </a:tc>
                <a:tc>
                  <a:txBody>
                    <a:bodyPr/>
                    <a:lstStyle/>
                    <a:p>
                      <a:r>
                        <a:rPr lang="en-US" sz="1600" dirty="0" smtClean="0"/>
                        <a:t>Public, </a:t>
                      </a:r>
                      <a:r>
                        <a:rPr lang="en-US" sz="1600" baseline="0" dirty="0" smtClean="0"/>
                        <a:t>private or civil society players may want to define standards for certification of units of GHG reductions with SD impacts</a:t>
                      </a:r>
                      <a:endParaRPr lang="en-US" sz="1600" dirty="0"/>
                    </a:p>
                  </a:txBody>
                  <a:tcPr marL="99060" marR="99060">
                    <a:solidFill>
                      <a:schemeClr val="accent5">
                        <a:lumMod val="50000"/>
                      </a:schemeClr>
                    </a:solidFill>
                  </a:tcPr>
                </a:tc>
              </a:tr>
            </a:tbl>
          </a:graphicData>
        </a:graphic>
      </p:graphicFrame>
    </p:spTree>
    <p:extLst>
      <p:ext uri="{BB962C8B-B14F-4D97-AF65-F5344CB8AC3E}">
        <p14:creationId xmlns:p14="http://schemas.microsoft.com/office/powerpoint/2010/main" val="295806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560" y="2852936"/>
            <a:ext cx="7776864" cy="1296144"/>
          </a:xfrm>
          <a:ln>
            <a:solidFill>
              <a:schemeClr val="tx2">
                <a:lumMod val="50000"/>
              </a:schemeClr>
            </a:solidFill>
          </a:ln>
        </p:spPr>
        <p:txBody>
          <a:bodyPr>
            <a:normAutofit/>
          </a:bodyPr>
          <a:lstStyle/>
          <a:p>
            <a:r>
              <a:rPr lang="en-US" dirty="0" smtClean="0">
                <a:solidFill>
                  <a:schemeClr val="tx2">
                    <a:lumMod val="75000"/>
                  </a:schemeClr>
                </a:solidFill>
              </a:rPr>
              <a:t>NAMA SD Tool </a:t>
            </a:r>
            <a:br>
              <a:rPr lang="en-US" dirty="0" smtClean="0">
                <a:solidFill>
                  <a:schemeClr val="tx2">
                    <a:lumMod val="75000"/>
                  </a:schemeClr>
                </a:solidFill>
              </a:rPr>
            </a:br>
            <a:r>
              <a:rPr lang="en-US" sz="2700" dirty="0" smtClean="0">
                <a:solidFill>
                  <a:schemeClr val="tx2">
                    <a:lumMod val="75000"/>
                  </a:schemeClr>
                </a:solidFill>
              </a:rPr>
              <a:t>- the case of the Philippines</a:t>
            </a:r>
            <a:endParaRPr lang="en-US" sz="2700" dirty="0">
              <a:solidFill>
                <a:schemeClr val="tx2">
                  <a:lumMod val="75000"/>
                </a:schemeClr>
              </a:solidFill>
            </a:endParaRPr>
          </a:p>
        </p:txBody>
      </p:sp>
    </p:spTree>
    <p:extLst>
      <p:ext uri="{BB962C8B-B14F-4D97-AF65-F5344CB8AC3E}">
        <p14:creationId xmlns:p14="http://schemas.microsoft.com/office/powerpoint/2010/main" val="348902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39762" y="838203"/>
            <a:ext cx="7862888" cy="46166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400" b="1" dirty="0" smtClean="0">
                <a:solidFill>
                  <a:srgbClr val="003399"/>
                </a:solidFill>
                <a:latin typeface="Myriad Pro" charset="0"/>
                <a:ea typeface="ＭＳ Ｐゴシック" charset="-128"/>
              </a:rPr>
              <a:t>NAMA Sustainable Development (SD) Tool</a:t>
            </a:r>
            <a:endParaRPr lang="en-US" sz="2400" b="1" dirty="0">
              <a:solidFill>
                <a:srgbClr val="003399"/>
              </a:solidFill>
              <a:latin typeface="Myriad Pro" charset="0"/>
              <a:ea typeface="ＭＳ Ｐゴシック" charset="-128"/>
            </a:endParaRPr>
          </a:p>
        </p:txBody>
      </p:sp>
      <p:sp>
        <p:nvSpPr>
          <p:cNvPr id="3075" name="Line 9"/>
          <p:cNvSpPr>
            <a:spLocks noChangeShapeType="1"/>
          </p:cNvSpPr>
          <p:nvPr/>
        </p:nvSpPr>
        <p:spPr bwMode="auto">
          <a:xfrm flipH="1">
            <a:off x="741232" y="1447800"/>
            <a:ext cx="7513769" cy="0"/>
          </a:xfrm>
          <a:prstGeom prst="line">
            <a:avLst/>
          </a:prstGeom>
          <a:noFill/>
          <a:ln w="25400">
            <a:solidFill>
              <a:srgbClr val="003399"/>
            </a:solidFill>
            <a:round/>
            <a:headEnd/>
            <a:tailEn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sp>
        <p:nvSpPr>
          <p:cNvPr id="9" name="Rectangle 8"/>
          <p:cNvSpPr/>
          <p:nvPr/>
        </p:nvSpPr>
        <p:spPr>
          <a:xfrm>
            <a:off x="3608302" y="2362202"/>
            <a:ext cx="5943600" cy="2893100"/>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sz="1400" dirty="0" smtClean="0">
                <a:solidFill>
                  <a:srgbClr val="003399"/>
                </a:solidFill>
                <a:latin typeface="Myriad Pro" charset="0"/>
                <a:ea typeface="ＭＳ Ｐゴシック" charset="-128"/>
              </a:rPr>
              <a:t>The SD tool </a:t>
            </a:r>
            <a:r>
              <a:rPr lang="en-US" sz="1400" dirty="0">
                <a:solidFill>
                  <a:srgbClr val="003399"/>
                </a:solidFill>
                <a:latin typeface="Myriad Pro" charset="0"/>
                <a:ea typeface="ＭＳ Ｐゴシック" charset="-128"/>
              </a:rPr>
              <a:t>has been designed to evaluate the </a:t>
            </a:r>
            <a:r>
              <a:rPr lang="en-US" sz="1400" dirty="0" smtClean="0">
                <a:solidFill>
                  <a:srgbClr val="003399"/>
                </a:solidFill>
                <a:latin typeface="Myriad Pro" charset="0"/>
                <a:ea typeface="ＭＳ Ｐゴシック" charset="-128"/>
              </a:rPr>
              <a:t>SD performance </a:t>
            </a:r>
            <a:r>
              <a:rPr lang="en-US" sz="1400" dirty="0">
                <a:solidFill>
                  <a:srgbClr val="003399"/>
                </a:solidFill>
                <a:latin typeface="Myriad Pro" charset="0"/>
                <a:ea typeface="ＭＳ Ｐゴシック" charset="-128"/>
              </a:rPr>
              <a:t>indicators for NAMAs and to evaluate the </a:t>
            </a:r>
            <a:r>
              <a:rPr lang="en-US" sz="1400" dirty="0" smtClean="0">
                <a:solidFill>
                  <a:srgbClr val="003399"/>
                </a:solidFill>
                <a:latin typeface="Myriad Pro" charset="0"/>
                <a:ea typeface="ＭＳ Ｐゴシック" charset="-128"/>
              </a:rPr>
              <a:t>SD results </a:t>
            </a:r>
            <a:r>
              <a:rPr lang="en-US" sz="1400" dirty="0">
                <a:solidFill>
                  <a:srgbClr val="003399"/>
                </a:solidFill>
                <a:latin typeface="Myriad Pro" charset="0"/>
                <a:ea typeface="ＭＳ Ｐゴシック" charset="-128"/>
              </a:rPr>
              <a:t>achieved over the lifetime of the </a:t>
            </a:r>
            <a:r>
              <a:rPr lang="en-US" sz="1400" dirty="0" smtClean="0">
                <a:solidFill>
                  <a:srgbClr val="003399"/>
                </a:solidFill>
                <a:latin typeface="Myriad Pro" charset="0"/>
                <a:ea typeface="ＭＳ Ｐゴシック" charset="-128"/>
              </a:rPr>
              <a:t>NAMA;</a:t>
            </a:r>
          </a:p>
          <a:p>
            <a:pPr marL="285750" indent="-285750" fontAlgn="base">
              <a:spcBef>
                <a:spcPct val="0"/>
              </a:spcBef>
              <a:spcAft>
                <a:spcPct val="0"/>
              </a:spcAft>
              <a:buFont typeface="Arial" panose="020B0604020202020204" pitchFamily="34" charset="0"/>
              <a:buChar char="•"/>
            </a:pPr>
            <a:r>
              <a:rPr lang="en-US" sz="1400" dirty="0" smtClean="0">
                <a:solidFill>
                  <a:srgbClr val="003399"/>
                </a:solidFill>
                <a:latin typeface="Myriad Pro" charset="0"/>
                <a:ea typeface="ＭＳ Ｐゴシック" charset="-128"/>
              </a:rPr>
              <a:t>Nationally </a:t>
            </a:r>
            <a:r>
              <a:rPr lang="en-US" sz="1400" dirty="0">
                <a:solidFill>
                  <a:srgbClr val="003399"/>
                </a:solidFill>
                <a:latin typeface="Myriad Pro" charset="0"/>
                <a:ea typeface="ＭＳ Ｐゴシック" charset="-128"/>
              </a:rPr>
              <a:t>Appropriate Improvements </a:t>
            </a:r>
            <a:r>
              <a:rPr lang="en-US" sz="1400" dirty="0" smtClean="0">
                <a:solidFill>
                  <a:srgbClr val="003399"/>
                </a:solidFill>
                <a:latin typeface="Myriad Pro" charset="0"/>
                <a:ea typeface="ＭＳ Ｐゴシック" charset="-128"/>
              </a:rPr>
              <a:t>(NAIs) determine the ambition and success of the NAMA;</a:t>
            </a:r>
          </a:p>
          <a:p>
            <a:pPr marL="285750" indent="-285750" fontAlgn="base">
              <a:spcBef>
                <a:spcPct val="0"/>
              </a:spcBef>
              <a:spcAft>
                <a:spcPct val="0"/>
              </a:spcAft>
              <a:buFont typeface="Arial" panose="020B0604020202020204" pitchFamily="34" charset="0"/>
              <a:buChar char="•"/>
            </a:pPr>
            <a:r>
              <a:rPr lang="en-US" sz="1400" dirty="0" smtClean="0">
                <a:solidFill>
                  <a:srgbClr val="003399"/>
                </a:solidFill>
                <a:latin typeface="Myriad Pro" charset="0"/>
                <a:ea typeface="ＭＳ Ｐゴシック" charset="-128"/>
              </a:rPr>
              <a:t>NAIs are </a:t>
            </a:r>
            <a:r>
              <a:rPr lang="en-US" sz="1400" dirty="0">
                <a:solidFill>
                  <a:srgbClr val="003399"/>
                </a:solidFill>
                <a:latin typeface="Myriad Pro" charset="0"/>
                <a:ea typeface="ＭＳ Ｐゴシック" charset="-128"/>
              </a:rPr>
              <a:t>calculated for each intervention, the mean value is determined for each domain, and the overall ambition and success of the NAMA calculated as the mean value over all </a:t>
            </a:r>
            <a:r>
              <a:rPr lang="en-US" sz="1400" dirty="0" smtClean="0">
                <a:solidFill>
                  <a:srgbClr val="003399"/>
                </a:solidFill>
                <a:latin typeface="Myriad Pro" charset="0"/>
                <a:ea typeface="ＭＳ Ｐゴシック" charset="-128"/>
              </a:rPr>
              <a:t>domains;</a:t>
            </a:r>
          </a:p>
          <a:p>
            <a:pPr marL="285750" indent="-285750" fontAlgn="base">
              <a:spcBef>
                <a:spcPct val="0"/>
              </a:spcBef>
              <a:spcAft>
                <a:spcPct val="0"/>
              </a:spcAft>
              <a:buFont typeface="Arial" panose="020B0604020202020204" pitchFamily="34" charset="0"/>
              <a:buChar char="•"/>
            </a:pPr>
            <a:r>
              <a:rPr lang="en-US" sz="1400" dirty="0" smtClean="0">
                <a:solidFill>
                  <a:srgbClr val="003399"/>
                </a:solidFill>
                <a:latin typeface="Myriad Pro" charset="0"/>
                <a:ea typeface="ＭＳ Ｐゴシック" charset="-128"/>
              </a:rPr>
              <a:t>The SD tool is currently applied in 7 NAMAs, e.g. ‘</a:t>
            </a:r>
            <a:r>
              <a:rPr lang="en-US" sz="1400" dirty="0" smtClean="0">
                <a:solidFill>
                  <a:srgbClr val="003399"/>
                </a:solidFill>
                <a:latin typeface="Myriad Pro" charset="0"/>
                <a:ea typeface="ＭＳ Ｐゴシック" charset="-128"/>
                <a:hlinkClick r:id="rId3"/>
              </a:rPr>
              <a:t>Adaptation and Mitigation Initiatives in Philippines Rice Cultivation</a:t>
            </a:r>
            <a:r>
              <a:rPr lang="en-US" sz="1400" dirty="0" smtClean="0">
                <a:solidFill>
                  <a:srgbClr val="003399"/>
                </a:solidFill>
                <a:latin typeface="Myriad Pro" charset="0"/>
                <a:ea typeface="ＭＳ Ｐゴシック" charset="-128"/>
              </a:rPr>
              <a:t>’.</a:t>
            </a:r>
            <a:endParaRPr lang="en-GB" sz="1400" dirty="0">
              <a:solidFill>
                <a:srgbClr val="003399"/>
              </a:solidFill>
              <a:latin typeface="Myriad Pro" charset="0"/>
              <a:ea typeface="ＭＳ Ｐゴシック" charset="-128"/>
            </a:endParaRPr>
          </a:p>
          <a:p>
            <a:pPr fontAlgn="base">
              <a:spcBef>
                <a:spcPct val="0"/>
              </a:spcBef>
              <a:spcAft>
                <a:spcPct val="0"/>
              </a:spcAft>
            </a:pPr>
            <a:r>
              <a:rPr lang="en-US" sz="1400" dirty="0">
                <a:solidFill>
                  <a:srgbClr val="003399"/>
                </a:solidFill>
                <a:latin typeface="Myriad Pro" charset="0"/>
                <a:ea typeface="ＭＳ Ｐゴシック" charset="-128"/>
              </a:rPr>
              <a:t> </a:t>
            </a:r>
          </a:p>
          <a:p>
            <a:pPr marL="285750" indent="-285750" algn="just" fontAlgn="base">
              <a:buFont typeface="Arial" panose="020B0604020202020204" pitchFamily="34" charset="0"/>
              <a:buChar char="•"/>
            </a:pPr>
            <a:endParaRPr lang="en-GB" sz="1400" dirty="0" smtClean="0">
              <a:solidFill>
                <a:srgbClr val="003399"/>
              </a:solidFill>
              <a:latin typeface="Myriad Pro" charset="0"/>
              <a:ea typeface="ＭＳ Ｐゴシック" charset="-128"/>
            </a:endParaRPr>
          </a:p>
          <a:p>
            <a:pPr marL="285750" indent="-285750" algn="just" fontAlgn="base">
              <a:buFont typeface="Arial" panose="020B0604020202020204" pitchFamily="34" charset="0"/>
              <a:buChar char="•"/>
            </a:pPr>
            <a:endParaRPr lang="en-GB" sz="1400" dirty="0" smtClean="0">
              <a:solidFill>
                <a:srgbClr val="003399"/>
              </a:solidFill>
              <a:latin typeface="Myriad Pro" charset="0"/>
              <a:ea typeface="ＭＳ Ｐゴシック" charset="-128"/>
            </a:endParaRPr>
          </a:p>
        </p:txBody>
      </p:sp>
      <p:pic>
        <p:nvPicPr>
          <p:cNvPr id="2" name="Picture 1"/>
          <p:cNvPicPr>
            <a:picLocks noChangeAspect="1"/>
          </p:cNvPicPr>
          <p:nvPr/>
        </p:nvPicPr>
        <p:blipFill>
          <a:blip r:embed="rId4"/>
          <a:stretch>
            <a:fillRect/>
          </a:stretch>
        </p:blipFill>
        <p:spPr>
          <a:xfrm>
            <a:off x="412752" y="1828800"/>
            <a:ext cx="2443167" cy="2918534"/>
          </a:xfrm>
          <a:prstGeom prst="rect">
            <a:avLst/>
          </a:prstGeom>
        </p:spPr>
      </p:pic>
      <p:pic>
        <p:nvPicPr>
          <p:cNvPr id="3" name="Picture 2"/>
          <p:cNvPicPr>
            <a:picLocks noChangeAspect="1"/>
          </p:cNvPicPr>
          <p:nvPr/>
        </p:nvPicPr>
        <p:blipFill>
          <a:blip r:embed="rId5"/>
          <a:stretch>
            <a:fillRect/>
          </a:stretch>
        </p:blipFill>
        <p:spPr>
          <a:xfrm>
            <a:off x="1155702" y="3505203"/>
            <a:ext cx="2384164" cy="2852653"/>
          </a:xfrm>
          <a:prstGeom prst="rect">
            <a:avLst/>
          </a:prstGeom>
        </p:spPr>
      </p:pic>
    </p:spTree>
    <p:extLst>
      <p:ext uri="{BB962C8B-B14F-4D97-AF65-F5344CB8AC3E}">
        <p14:creationId xmlns:p14="http://schemas.microsoft.com/office/powerpoint/2010/main" val="1046678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60400" y="914400"/>
            <a:ext cx="7862888" cy="40011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000" b="1" dirty="0" smtClean="0">
                <a:solidFill>
                  <a:srgbClr val="003399"/>
                </a:solidFill>
                <a:latin typeface="Myriad Pro" charset="0"/>
                <a:ea typeface="ＭＳ Ｐゴシック" charset="-128"/>
              </a:rPr>
              <a:t>NAMA SD Tool – Domains, Indicators, Parameters</a:t>
            </a:r>
            <a:endParaRPr lang="en-US" sz="2000" b="1" dirty="0">
              <a:solidFill>
                <a:srgbClr val="003399"/>
              </a:solidFill>
              <a:latin typeface="Myriad Pro" charset="0"/>
              <a:ea typeface="ＭＳ Ｐゴシック" charset="-128"/>
            </a:endParaRPr>
          </a:p>
        </p:txBody>
      </p:sp>
      <p:sp>
        <p:nvSpPr>
          <p:cNvPr id="3075" name="Line 9"/>
          <p:cNvSpPr>
            <a:spLocks noChangeShapeType="1"/>
          </p:cNvSpPr>
          <p:nvPr/>
        </p:nvSpPr>
        <p:spPr bwMode="auto">
          <a:xfrm flipH="1">
            <a:off x="741232" y="1447800"/>
            <a:ext cx="7513769" cy="0"/>
          </a:xfrm>
          <a:prstGeom prst="line">
            <a:avLst/>
          </a:prstGeom>
          <a:noFill/>
          <a:ln w="25400">
            <a:solidFill>
              <a:srgbClr val="003399"/>
            </a:solidFill>
            <a:round/>
            <a:headEnd/>
            <a:tailEnd/>
          </a:ln>
        </p:spPr>
        <p:txBody>
          <a:bodyPr wrap="none" anchor="ctr"/>
          <a:lstStyle/>
          <a:p>
            <a:pPr fontAlgn="base">
              <a:spcBef>
                <a:spcPct val="0"/>
              </a:spcBef>
              <a:spcAft>
                <a:spcPct val="0"/>
              </a:spcAft>
            </a:pPr>
            <a:endParaRPr lang="en-US" sz="2400" dirty="0">
              <a:solidFill>
                <a:srgbClr val="000000"/>
              </a:solidFill>
              <a:ea typeface="ＭＳ Ｐゴシック" charset="-128"/>
            </a:endParaRPr>
          </a:p>
        </p:txBody>
      </p:sp>
      <p:sp>
        <p:nvSpPr>
          <p:cNvPr id="6" name="Rectangle 5"/>
          <p:cNvSpPr/>
          <p:nvPr/>
        </p:nvSpPr>
        <p:spPr>
          <a:xfrm>
            <a:off x="660401" y="1752603"/>
            <a:ext cx="7582807" cy="4924425"/>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sz="1600" dirty="0" smtClean="0">
                <a:solidFill>
                  <a:srgbClr val="003399"/>
                </a:solidFill>
                <a:latin typeface="Myriad Pro" charset="0"/>
                <a:ea typeface="ＭＳ Ｐゴシック" charset="-128"/>
              </a:rPr>
              <a:t>The SD tool is divided into 4 domains:</a:t>
            </a:r>
            <a:br>
              <a:rPr lang="en-US" sz="1600" dirty="0" smtClean="0">
                <a:solidFill>
                  <a:srgbClr val="003399"/>
                </a:solidFill>
                <a:latin typeface="Myriad Pro" charset="0"/>
                <a:ea typeface="ＭＳ Ｐゴシック" charset="-128"/>
              </a:rPr>
            </a:br>
            <a:r>
              <a:rPr lang="en-US" sz="1600" dirty="0" smtClean="0">
                <a:solidFill>
                  <a:srgbClr val="003399"/>
                </a:solidFill>
                <a:latin typeface="Myriad Pro" charset="0"/>
                <a:ea typeface="ＭＳ Ｐゴシック" charset="-128"/>
              </a:rPr>
              <a:t>(</a:t>
            </a:r>
            <a:r>
              <a:rPr lang="en-US" sz="1600" dirty="0" err="1" smtClean="0">
                <a:solidFill>
                  <a:srgbClr val="003399"/>
                </a:solidFill>
                <a:latin typeface="Myriad Pro" charset="0"/>
                <a:ea typeface="ＭＳ Ｐゴシック" charset="-128"/>
              </a:rPr>
              <a:t>i</a:t>
            </a:r>
            <a:r>
              <a:rPr lang="en-US" sz="1600" dirty="0" smtClean="0">
                <a:solidFill>
                  <a:srgbClr val="003399"/>
                </a:solidFill>
                <a:latin typeface="Myriad Pro" charset="0"/>
                <a:ea typeface="ＭＳ Ｐゴシック" charset="-128"/>
              </a:rPr>
              <a:t>) Environment,</a:t>
            </a:r>
            <a:br>
              <a:rPr lang="en-US" sz="1600" dirty="0" smtClean="0">
                <a:solidFill>
                  <a:srgbClr val="003399"/>
                </a:solidFill>
                <a:latin typeface="Myriad Pro" charset="0"/>
                <a:ea typeface="ＭＳ Ｐゴシック" charset="-128"/>
              </a:rPr>
            </a:br>
            <a:r>
              <a:rPr lang="en-US" sz="1600" dirty="0" smtClean="0">
                <a:solidFill>
                  <a:srgbClr val="003399"/>
                </a:solidFill>
                <a:latin typeface="Myriad Pro" charset="0"/>
                <a:ea typeface="ＭＳ Ｐゴシック" charset="-128"/>
              </a:rPr>
              <a:t>(ii) Economic,</a:t>
            </a:r>
            <a:br>
              <a:rPr lang="en-US" sz="1600" dirty="0" smtClean="0">
                <a:solidFill>
                  <a:srgbClr val="003399"/>
                </a:solidFill>
                <a:latin typeface="Myriad Pro" charset="0"/>
                <a:ea typeface="ＭＳ Ｐゴシック" charset="-128"/>
              </a:rPr>
            </a:br>
            <a:r>
              <a:rPr lang="en-US" sz="1600" dirty="0" smtClean="0">
                <a:solidFill>
                  <a:srgbClr val="003399"/>
                </a:solidFill>
                <a:latin typeface="Myriad Pro" charset="0"/>
                <a:ea typeface="ＭＳ Ｐゴシック" charset="-128"/>
              </a:rPr>
              <a:t>(iii) Social,</a:t>
            </a:r>
            <a:br>
              <a:rPr lang="en-US" sz="1600" dirty="0" smtClean="0">
                <a:solidFill>
                  <a:srgbClr val="003399"/>
                </a:solidFill>
                <a:latin typeface="Myriad Pro" charset="0"/>
                <a:ea typeface="ＭＳ Ｐゴシック" charset="-128"/>
              </a:rPr>
            </a:br>
            <a:r>
              <a:rPr lang="en-US" sz="1600" dirty="0" smtClean="0">
                <a:solidFill>
                  <a:srgbClr val="003399"/>
                </a:solidFill>
                <a:latin typeface="Myriad Pro" charset="0"/>
                <a:ea typeface="ＭＳ Ｐゴシック" charset="-128"/>
              </a:rPr>
              <a:t>(iv) Growth &amp; Development;</a:t>
            </a:r>
          </a:p>
          <a:p>
            <a:pPr marL="285750" indent="-285750" fontAlgn="base">
              <a:spcBef>
                <a:spcPct val="0"/>
              </a:spcBef>
              <a:spcAft>
                <a:spcPct val="0"/>
              </a:spcAft>
              <a:buFont typeface="Arial" panose="020B0604020202020204" pitchFamily="34" charset="0"/>
              <a:buChar char="•"/>
            </a:pPr>
            <a:r>
              <a:rPr lang="en-US" sz="1600" dirty="0" smtClean="0">
                <a:solidFill>
                  <a:srgbClr val="003399"/>
                </a:solidFill>
                <a:latin typeface="Myriad Pro" charset="0"/>
                <a:ea typeface="ＭＳ Ｐゴシック" charset="-128"/>
              </a:rPr>
              <a:t>Each Domain consists of different indicators but in order to keep maximum flexibility, only those indicators that are relevant and applicable for a specific NAMA are selected;</a:t>
            </a:r>
          </a:p>
          <a:p>
            <a:pPr marL="285750" indent="-285750" fontAlgn="base">
              <a:spcBef>
                <a:spcPct val="0"/>
              </a:spcBef>
              <a:spcAft>
                <a:spcPct val="0"/>
              </a:spcAft>
              <a:buFont typeface="Arial" panose="020B0604020202020204" pitchFamily="34" charset="0"/>
              <a:buChar char="•"/>
            </a:pPr>
            <a:r>
              <a:rPr lang="en-US" sz="1600" dirty="0" smtClean="0">
                <a:solidFill>
                  <a:srgbClr val="003399"/>
                </a:solidFill>
                <a:latin typeface="Myriad Pro" charset="0"/>
                <a:ea typeface="ＭＳ Ｐゴシック" charset="-128"/>
              </a:rPr>
              <a:t>Each selected indicator is defined through parameters relevant for the specific NAMA;</a:t>
            </a:r>
          </a:p>
          <a:p>
            <a:pPr marL="285750" indent="-285750" fontAlgn="base">
              <a:spcBef>
                <a:spcPct val="0"/>
              </a:spcBef>
              <a:spcAft>
                <a:spcPct val="0"/>
              </a:spcAft>
              <a:buFont typeface="Arial" panose="020B0604020202020204" pitchFamily="34" charset="0"/>
              <a:buChar char="•"/>
            </a:pPr>
            <a:r>
              <a:rPr lang="en-US" sz="1600" dirty="0" smtClean="0">
                <a:solidFill>
                  <a:srgbClr val="003399"/>
                </a:solidFill>
                <a:latin typeface="Myriad Pro" charset="0"/>
                <a:ea typeface="ＭＳ Ｐゴシック" charset="-128"/>
              </a:rPr>
              <a:t>The parameters are described qualitatively and/or quantitatively;</a:t>
            </a:r>
          </a:p>
          <a:p>
            <a:pPr marL="285750" indent="-285750" fontAlgn="base">
              <a:spcBef>
                <a:spcPct val="0"/>
              </a:spcBef>
              <a:spcAft>
                <a:spcPct val="0"/>
              </a:spcAft>
              <a:buFont typeface="Arial" panose="020B0604020202020204" pitchFamily="34" charset="0"/>
              <a:buChar char="•"/>
            </a:pPr>
            <a:r>
              <a:rPr lang="en-US" sz="1600" dirty="0" smtClean="0">
                <a:solidFill>
                  <a:srgbClr val="003399"/>
                </a:solidFill>
                <a:latin typeface="Myriad Pro" charset="0"/>
                <a:ea typeface="ＭＳ Ｐゴシック" charset="-128"/>
              </a:rPr>
              <a:t>Quantitative parameters are subject to robust monitoring through the definition of the baseline value, ex-ante estimated intervention target value and ex-post monitored intervention value;</a:t>
            </a:r>
          </a:p>
          <a:p>
            <a:pPr marL="285750" indent="-285750" fontAlgn="base">
              <a:spcBef>
                <a:spcPct val="0"/>
              </a:spcBef>
              <a:spcAft>
                <a:spcPct val="0"/>
              </a:spcAft>
              <a:buFont typeface="Arial" panose="020B0604020202020204" pitchFamily="34" charset="0"/>
              <a:buChar char="•"/>
            </a:pPr>
            <a:r>
              <a:rPr lang="en-US" sz="1600" dirty="0" smtClean="0">
                <a:solidFill>
                  <a:srgbClr val="003399"/>
                </a:solidFill>
                <a:latin typeface="Myriad Pro" charset="0"/>
                <a:ea typeface="ＭＳ Ｐゴシック" charset="-128"/>
              </a:rPr>
              <a:t>The Nationally Appropriate Improvements (NAIs) are estimated ex-ante, determined ex-post and allow for a transparent evaluation of the sustainable development impacts of the NAMA;</a:t>
            </a:r>
          </a:p>
          <a:p>
            <a:pPr marL="285750" indent="-285750" fontAlgn="base">
              <a:spcBef>
                <a:spcPct val="0"/>
              </a:spcBef>
              <a:spcAft>
                <a:spcPct val="0"/>
              </a:spcAft>
              <a:buFont typeface="Arial" panose="020B0604020202020204" pitchFamily="34" charset="0"/>
              <a:buChar char="•"/>
            </a:pPr>
            <a:endParaRPr lang="en-US" sz="1400" dirty="0" smtClean="0">
              <a:solidFill>
                <a:srgbClr val="003399"/>
              </a:solidFill>
              <a:latin typeface="Myriad Pro" charset="0"/>
              <a:ea typeface="ＭＳ Ｐゴシック" charset="-128"/>
            </a:endParaRPr>
          </a:p>
          <a:p>
            <a:pPr marL="285750" indent="-285750" algn="just" fontAlgn="base">
              <a:buFont typeface="Arial" panose="020B0604020202020204" pitchFamily="34" charset="0"/>
              <a:buChar char="•"/>
            </a:pPr>
            <a:endParaRPr lang="en-US" sz="1400" dirty="0" smtClean="0">
              <a:solidFill>
                <a:srgbClr val="003399"/>
              </a:solidFill>
              <a:latin typeface="Myriad Pro" charset="0"/>
              <a:ea typeface="ＭＳ Ｐゴシック" charset="-128"/>
            </a:endParaRPr>
          </a:p>
          <a:p>
            <a:pPr marL="285750" indent="-285750" algn="just" fontAlgn="base">
              <a:buFont typeface="Arial" panose="020B0604020202020204" pitchFamily="34" charset="0"/>
              <a:buChar char="•"/>
            </a:pPr>
            <a:endParaRPr lang="en-US" sz="1400" dirty="0" smtClean="0">
              <a:solidFill>
                <a:srgbClr val="003399"/>
              </a:solidFill>
              <a:latin typeface="Myriad Pro" charset="0"/>
              <a:ea typeface="ＭＳ Ｐゴシック" charset="-128"/>
            </a:endParaRPr>
          </a:p>
        </p:txBody>
      </p:sp>
    </p:spTree>
    <p:extLst>
      <p:ext uri="{BB962C8B-B14F-4D97-AF65-F5344CB8AC3E}">
        <p14:creationId xmlns:p14="http://schemas.microsoft.com/office/powerpoint/2010/main" val="1900362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39762" y="838203"/>
            <a:ext cx="7862888" cy="46166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400" b="1" dirty="0" smtClean="0">
                <a:solidFill>
                  <a:srgbClr val="003399"/>
                </a:solidFill>
                <a:latin typeface="Myriad Pro" charset="0"/>
                <a:ea typeface="ＭＳ Ｐゴシック" charset="-128"/>
              </a:rPr>
              <a:t>NAMA SD Tool – Domain Environment &amp; Social</a:t>
            </a:r>
            <a:endParaRPr lang="en-US" sz="2400" b="1" dirty="0">
              <a:solidFill>
                <a:srgbClr val="003399"/>
              </a:solidFill>
              <a:latin typeface="Myriad Pro" charset="0"/>
              <a:ea typeface="ＭＳ Ｐゴシック" charset="-128"/>
            </a:endParaRPr>
          </a:p>
        </p:txBody>
      </p:sp>
      <p:sp>
        <p:nvSpPr>
          <p:cNvPr id="3075" name="Line 9"/>
          <p:cNvSpPr>
            <a:spLocks noChangeShapeType="1"/>
          </p:cNvSpPr>
          <p:nvPr/>
        </p:nvSpPr>
        <p:spPr bwMode="auto">
          <a:xfrm flipH="1">
            <a:off x="741232" y="1447800"/>
            <a:ext cx="7513769" cy="0"/>
          </a:xfrm>
          <a:prstGeom prst="line">
            <a:avLst/>
          </a:prstGeom>
          <a:noFill/>
          <a:ln w="25400">
            <a:solidFill>
              <a:srgbClr val="003399"/>
            </a:solidFill>
            <a:round/>
            <a:headEnd/>
            <a:tailEn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6829026"/>
              </p:ext>
            </p:extLst>
          </p:nvPr>
        </p:nvGraphicFramePr>
        <p:xfrm>
          <a:off x="412752" y="1567433"/>
          <a:ext cx="9250244" cy="2286000"/>
        </p:xfrm>
        <a:graphic>
          <a:graphicData uri="http://schemas.openxmlformats.org/presentationml/2006/ole">
            <mc:AlternateContent xmlns:mc="http://schemas.openxmlformats.org/markup-compatibility/2006">
              <mc:Choice xmlns:v="urn:schemas-microsoft-com:vml" Requires="v">
                <p:oleObj spid="_x0000_s7200" name="Macro-Enabled Worksheet" r:id="rId5" imgW="17440323" imgH="3781350" progId="Excel.SheetMacroEnabled.12">
                  <p:embed/>
                </p:oleObj>
              </mc:Choice>
              <mc:Fallback>
                <p:oleObj name="Macro-Enabled Worksheet" r:id="rId5" imgW="17440323" imgH="3781350" progId="Excel.SheetMacroEnabled.12">
                  <p:embed/>
                  <p:pic>
                    <p:nvPicPr>
                      <p:cNvPr id="0" name=""/>
                      <p:cNvPicPr/>
                      <p:nvPr/>
                    </p:nvPicPr>
                    <p:blipFill>
                      <a:blip r:embed="rId6"/>
                      <a:stretch>
                        <a:fillRect/>
                      </a:stretch>
                    </p:blipFill>
                    <p:spPr>
                      <a:xfrm>
                        <a:off x="412752" y="1567433"/>
                        <a:ext cx="9250244" cy="2286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20546500"/>
              </p:ext>
            </p:extLst>
          </p:nvPr>
        </p:nvGraphicFramePr>
        <p:xfrm>
          <a:off x="412752" y="3870852"/>
          <a:ext cx="9250244" cy="2014597"/>
        </p:xfrm>
        <a:graphic>
          <a:graphicData uri="http://schemas.openxmlformats.org/presentationml/2006/ole">
            <mc:AlternateContent xmlns:mc="http://schemas.openxmlformats.org/markup-compatibility/2006">
              <mc:Choice xmlns:v="urn:schemas-microsoft-com:vml" Requires="v">
                <p:oleObj spid="_x0000_s7201" name="Macro-Enabled Worksheet" r:id="rId8" imgW="17440323" imgH="4114800" progId="Excel.SheetMacroEnabled.12">
                  <p:embed/>
                </p:oleObj>
              </mc:Choice>
              <mc:Fallback>
                <p:oleObj name="Macro-Enabled Worksheet" r:id="rId8" imgW="17440323" imgH="4114800" progId="Excel.SheetMacroEnabled.12">
                  <p:embed/>
                  <p:pic>
                    <p:nvPicPr>
                      <p:cNvPr id="0" name=""/>
                      <p:cNvPicPr/>
                      <p:nvPr/>
                    </p:nvPicPr>
                    <p:blipFill>
                      <a:blip r:embed="rId9"/>
                      <a:stretch>
                        <a:fillRect/>
                      </a:stretch>
                    </p:blipFill>
                    <p:spPr>
                      <a:xfrm>
                        <a:off x="412752" y="3870852"/>
                        <a:ext cx="9250244" cy="2014597"/>
                      </a:xfrm>
                      <a:prstGeom prst="rect">
                        <a:avLst/>
                      </a:prstGeom>
                    </p:spPr>
                  </p:pic>
                </p:oleObj>
              </mc:Fallback>
            </mc:AlternateContent>
          </a:graphicData>
        </a:graphic>
      </p:graphicFrame>
    </p:spTree>
    <p:extLst>
      <p:ext uri="{BB962C8B-B14F-4D97-AF65-F5344CB8AC3E}">
        <p14:creationId xmlns:p14="http://schemas.microsoft.com/office/powerpoint/2010/main" val="1955674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39762" y="838203"/>
            <a:ext cx="7862888" cy="46166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400" b="1" dirty="0" smtClean="0">
                <a:solidFill>
                  <a:srgbClr val="003399"/>
                </a:solidFill>
                <a:latin typeface="Myriad Pro" charset="0"/>
                <a:ea typeface="ＭＳ Ｐゴシック" charset="-128"/>
              </a:rPr>
              <a:t>NAMA SD Tool – Monitoring</a:t>
            </a:r>
            <a:endParaRPr lang="en-US" sz="2400" b="1" dirty="0">
              <a:solidFill>
                <a:srgbClr val="003399"/>
              </a:solidFill>
              <a:latin typeface="Myriad Pro" charset="0"/>
              <a:ea typeface="ＭＳ Ｐゴシック" charset="-128"/>
            </a:endParaRPr>
          </a:p>
        </p:txBody>
      </p:sp>
      <p:sp>
        <p:nvSpPr>
          <p:cNvPr id="3075" name="Line 9"/>
          <p:cNvSpPr>
            <a:spLocks noChangeShapeType="1"/>
          </p:cNvSpPr>
          <p:nvPr/>
        </p:nvSpPr>
        <p:spPr bwMode="auto">
          <a:xfrm flipH="1">
            <a:off x="741232" y="1447800"/>
            <a:ext cx="7513769" cy="0"/>
          </a:xfrm>
          <a:prstGeom prst="line">
            <a:avLst/>
          </a:prstGeom>
          <a:noFill/>
          <a:ln w="25400">
            <a:solidFill>
              <a:srgbClr val="003399"/>
            </a:solidFill>
            <a:round/>
            <a:headEnd/>
            <a:tailEn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09712067"/>
              </p:ext>
            </p:extLst>
          </p:nvPr>
        </p:nvGraphicFramePr>
        <p:xfrm>
          <a:off x="776609" y="1752600"/>
          <a:ext cx="8086531" cy="1905000"/>
        </p:xfrm>
        <a:graphic>
          <a:graphicData uri="http://schemas.openxmlformats.org/presentationml/2006/ole">
            <mc:AlternateContent xmlns:mc="http://schemas.openxmlformats.org/markup-compatibility/2006">
              <mc:Choice xmlns:v="urn:schemas-microsoft-com:vml" Requires="v">
                <p:oleObj spid="_x0000_s8224" name="Macro-Enabled Worksheet" r:id="rId5" imgW="9439255" imgH="2409750" progId="Excel.SheetMacroEnabled.12">
                  <p:embed/>
                </p:oleObj>
              </mc:Choice>
              <mc:Fallback>
                <p:oleObj name="Macro-Enabled Worksheet" r:id="rId5" imgW="9439255" imgH="2409750" progId="Excel.SheetMacroEnabled.12">
                  <p:embed/>
                  <p:pic>
                    <p:nvPicPr>
                      <p:cNvPr id="0" name=""/>
                      <p:cNvPicPr/>
                      <p:nvPr/>
                    </p:nvPicPr>
                    <p:blipFill>
                      <a:blip r:embed="rId6"/>
                      <a:stretch>
                        <a:fillRect/>
                      </a:stretch>
                    </p:blipFill>
                    <p:spPr>
                      <a:xfrm>
                        <a:off x="776609" y="1752600"/>
                        <a:ext cx="8086531" cy="1905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39068327"/>
              </p:ext>
            </p:extLst>
          </p:nvPr>
        </p:nvGraphicFramePr>
        <p:xfrm>
          <a:off x="776610" y="3886203"/>
          <a:ext cx="8086527" cy="1904999"/>
        </p:xfrm>
        <a:graphic>
          <a:graphicData uri="http://schemas.openxmlformats.org/presentationml/2006/ole">
            <mc:AlternateContent xmlns:mc="http://schemas.openxmlformats.org/markup-compatibility/2006">
              <mc:Choice xmlns:v="urn:schemas-microsoft-com:vml" Requires="v">
                <p:oleObj spid="_x0000_s8225" name="Macro-Enabled Worksheet" r:id="rId8" imgW="9439255" imgH="2409750" progId="Excel.SheetMacroEnabled.12">
                  <p:embed/>
                </p:oleObj>
              </mc:Choice>
              <mc:Fallback>
                <p:oleObj name="Macro-Enabled Worksheet" r:id="rId8" imgW="9439255" imgH="2409750" progId="Excel.SheetMacroEnabled.12">
                  <p:embed/>
                  <p:pic>
                    <p:nvPicPr>
                      <p:cNvPr id="0" name=""/>
                      <p:cNvPicPr/>
                      <p:nvPr/>
                    </p:nvPicPr>
                    <p:blipFill>
                      <a:blip r:embed="rId9"/>
                      <a:stretch>
                        <a:fillRect/>
                      </a:stretch>
                    </p:blipFill>
                    <p:spPr>
                      <a:xfrm>
                        <a:off x="776610" y="3886203"/>
                        <a:ext cx="8086527" cy="1904999"/>
                      </a:xfrm>
                      <a:prstGeom prst="rect">
                        <a:avLst/>
                      </a:prstGeom>
                    </p:spPr>
                  </p:pic>
                </p:oleObj>
              </mc:Fallback>
            </mc:AlternateContent>
          </a:graphicData>
        </a:graphic>
      </p:graphicFrame>
    </p:spTree>
    <p:extLst>
      <p:ext uri="{BB962C8B-B14F-4D97-AF65-F5344CB8AC3E}">
        <p14:creationId xmlns:p14="http://schemas.microsoft.com/office/powerpoint/2010/main" val="3228534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39762" y="838203"/>
            <a:ext cx="7862888" cy="46166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400" b="1" dirty="0" smtClean="0">
                <a:solidFill>
                  <a:srgbClr val="003399"/>
                </a:solidFill>
                <a:latin typeface="Myriad Pro" charset="0"/>
                <a:ea typeface="ＭＳ Ｐゴシック" charset="-128"/>
              </a:rPr>
              <a:t>NAMA SD Tool – Monitoring Sheet</a:t>
            </a:r>
            <a:endParaRPr lang="en-US" sz="2400" b="1" dirty="0">
              <a:solidFill>
                <a:srgbClr val="003399"/>
              </a:solidFill>
              <a:latin typeface="Myriad Pro" charset="0"/>
              <a:ea typeface="ＭＳ Ｐゴシック" charset="-128"/>
            </a:endParaRPr>
          </a:p>
        </p:txBody>
      </p:sp>
      <p:sp>
        <p:nvSpPr>
          <p:cNvPr id="3075" name="Line 9"/>
          <p:cNvSpPr>
            <a:spLocks noChangeShapeType="1"/>
          </p:cNvSpPr>
          <p:nvPr/>
        </p:nvSpPr>
        <p:spPr bwMode="auto">
          <a:xfrm flipH="1">
            <a:off x="741232" y="1447800"/>
            <a:ext cx="7513769" cy="0"/>
          </a:xfrm>
          <a:prstGeom prst="line">
            <a:avLst/>
          </a:prstGeom>
          <a:noFill/>
          <a:ln w="25400">
            <a:solidFill>
              <a:srgbClr val="003399"/>
            </a:solidFill>
            <a:round/>
            <a:headEnd/>
            <a:tailEn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10358688"/>
              </p:ext>
            </p:extLst>
          </p:nvPr>
        </p:nvGraphicFramePr>
        <p:xfrm>
          <a:off x="741231" y="1905000"/>
          <a:ext cx="8533205" cy="3352800"/>
        </p:xfrm>
        <a:graphic>
          <a:graphicData uri="http://schemas.openxmlformats.org/presentationml/2006/ole">
            <mc:AlternateContent xmlns:mc="http://schemas.openxmlformats.org/markup-compatibility/2006">
              <mc:Choice xmlns:v="urn:schemas-microsoft-com:vml" Requires="v">
                <p:oleObj spid="_x0000_s9233" name="Macro-Enabled Worksheet" r:id="rId5" imgW="12182455" imgH="4352940" progId="Excel.SheetMacroEnabled.12">
                  <p:embed/>
                </p:oleObj>
              </mc:Choice>
              <mc:Fallback>
                <p:oleObj name="Macro-Enabled Worksheet" r:id="rId5" imgW="12182455" imgH="4352940" progId="Excel.SheetMacroEnabled.12">
                  <p:embed/>
                  <p:pic>
                    <p:nvPicPr>
                      <p:cNvPr id="0" name=""/>
                      <p:cNvPicPr/>
                      <p:nvPr/>
                    </p:nvPicPr>
                    <p:blipFill>
                      <a:blip r:embed="rId6"/>
                      <a:stretch>
                        <a:fillRect/>
                      </a:stretch>
                    </p:blipFill>
                    <p:spPr>
                      <a:xfrm>
                        <a:off x="741231" y="1905000"/>
                        <a:ext cx="8533205" cy="3352800"/>
                      </a:xfrm>
                      <a:prstGeom prst="rect">
                        <a:avLst/>
                      </a:prstGeom>
                    </p:spPr>
                  </p:pic>
                </p:oleObj>
              </mc:Fallback>
            </mc:AlternateContent>
          </a:graphicData>
        </a:graphic>
      </p:graphicFrame>
    </p:spTree>
    <p:extLst>
      <p:ext uri="{BB962C8B-B14F-4D97-AF65-F5344CB8AC3E}">
        <p14:creationId xmlns:p14="http://schemas.microsoft.com/office/powerpoint/2010/main" val="781840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ln>
            <a:solidFill>
              <a:schemeClr val="tx2">
                <a:lumMod val="50000"/>
              </a:schemeClr>
            </a:solidFill>
          </a:ln>
        </p:spPr>
        <p:txBody>
          <a:bodyPr>
            <a:normAutofit/>
          </a:bodyPr>
          <a:lstStyle/>
          <a:p>
            <a:r>
              <a:rPr lang="en-US" dirty="0" smtClean="0">
                <a:solidFill>
                  <a:schemeClr val="tx2">
                    <a:lumMod val="50000"/>
                  </a:schemeClr>
                </a:solidFill>
              </a:rPr>
              <a:t>Understanding TC in NAMAs</a:t>
            </a:r>
            <a:endParaRPr lang="en-US" dirty="0">
              <a:solidFill>
                <a:schemeClr val="tx2">
                  <a:lumMod val="50000"/>
                </a:schemeClr>
              </a:solidFill>
            </a:endParaRPr>
          </a:p>
        </p:txBody>
      </p:sp>
    </p:spTree>
    <p:extLst>
      <p:ext uri="{BB962C8B-B14F-4D97-AF65-F5344CB8AC3E}">
        <p14:creationId xmlns:p14="http://schemas.microsoft.com/office/powerpoint/2010/main" val="3734550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620688"/>
            <a:ext cx="8915400" cy="782960"/>
          </a:xfrm>
        </p:spPr>
        <p:txBody>
          <a:bodyPr>
            <a:normAutofit/>
          </a:bodyPr>
          <a:lstStyle/>
          <a:p>
            <a:r>
              <a:rPr lang="en-US" sz="3200" dirty="0" smtClean="0">
                <a:solidFill>
                  <a:schemeClr val="accent1">
                    <a:lumMod val="50000"/>
                  </a:schemeClr>
                </a:solidFill>
              </a:rPr>
              <a:t>Aim and content </a:t>
            </a:r>
            <a:r>
              <a:rPr lang="en-US" sz="3200" dirty="0">
                <a:solidFill>
                  <a:schemeClr val="accent1">
                    <a:lumMod val="50000"/>
                  </a:schemeClr>
                </a:solidFill>
              </a:rPr>
              <a:t>of the </a:t>
            </a:r>
            <a:r>
              <a:rPr lang="en-US" sz="3200" dirty="0" smtClean="0">
                <a:solidFill>
                  <a:schemeClr val="accent1">
                    <a:lumMod val="50000"/>
                  </a:schemeClr>
                </a:solidFill>
              </a:rPr>
              <a:t>conceptual </a:t>
            </a:r>
            <a:r>
              <a:rPr lang="en-US" sz="3200" dirty="0">
                <a:solidFill>
                  <a:schemeClr val="accent1">
                    <a:lumMod val="50000"/>
                  </a:schemeClr>
                </a:solidFill>
              </a:rPr>
              <a:t>paper</a:t>
            </a:r>
          </a:p>
        </p:txBody>
      </p:sp>
      <p:sp>
        <p:nvSpPr>
          <p:cNvPr id="3" name="Content Placeholder 2"/>
          <p:cNvSpPr>
            <a:spLocks noGrp="1"/>
          </p:cNvSpPr>
          <p:nvPr>
            <p:ph idx="1"/>
          </p:nvPr>
        </p:nvSpPr>
        <p:spPr/>
        <p:txBody>
          <a:bodyPr>
            <a:normAutofit fontScale="55000" lnSpcReduction="20000"/>
          </a:bodyPr>
          <a:lstStyle/>
          <a:p>
            <a:r>
              <a:rPr lang="en-GB" sz="3800" b="1" dirty="0" smtClean="0"/>
              <a:t>The aim </a:t>
            </a:r>
            <a:r>
              <a:rPr lang="en-GB" sz="3800" b="1" dirty="0"/>
              <a:t>of the </a:t>
            </a:r>
            <a:r>
              <a:rPr lang="en-GB" sz="3800" b="1" dirty="0" smtClean="0"/>
              <a:t>paper is threefold</a:t>
            </a:r>
            <a:r>
              <a:rPr lang="en-GB" sz="3800" dirty="0" smtClean="0"/>
              <a:t>:</a:t>
            </a:r>
          </a:p>
          <a:p>
            <a:pPr lvl="1"/>
            <a:r>
              <a:rPr lang="en-GB" sz="2900" dirty="0" smtClean="0"/>
              <a:t>To provide first and general insights into the meaning of Transformational Change</a:t>
            </a:r>
          </a:p>
          <a:p>
            <a:pPr lvl="1"/>
            <a:r>
              <a:rPr lang="en-GB" sz="2900" dirty="0" smtClean="0"/>
              <a:t>To compile a number of theoretical approaches that could be used for assessment of transformational impacts</a:t>
            </a:r>
          </a:p>
          <a:p>
            <a:pPr lvl="1"/>
            <a:r>
              <a:rPr lang="en-GB" sz="2900" dirty="0" smtClean="0"/>
              <a:t>To develop theses to guide the case studies</a:t>
            </a:r>
          </a:p>
          <a:p>
            <a:pPr lvl="1"/>
            <a:endParaRPr lang="en-GB" sz="2900" dirty="0" smtClean="0"/>
          </a:p>
          <a:p>
            <a:pPr lvl="1"/>
            <a:endParaRPr lang="en-US" sz="2600" dirty="0" smtClean="0"/>
          </a:p>
          <a:p>
            <a:pPr marL="514350" indent="-457200"/>
            <a:r>
              <a:rPr lang="en-US" sz="3800" b="1" dirty="0" smtClean="0"/>
              <a:t>Starting point: Defining transformational change through NAMAs</a:t>
            </a:r>
            <a:endParaRPr lang="en-US" sz="3800" b="1" dirty="0"/>
          </a:p>
          <a:p>
            <a:pPr marL="400050" lvl="1" indent="0">
              <a:buNone/>
            </a:pPr>
            <a:endParaRPr lang="en-GB" i="1" dirty="0" smtClean="0"/>
          </a:p>
          <a:p>
            <a:pPr marL="400050" lvl="1" indent="0">
              <a:buNone/>
            </a:pPr>
            <a:r>
              <a:rPr lang="en-GB" i="1" dirty="0" smtClean="0"/>
              <a:t>“</a:t>
            </a:r>
            <a:r>
              <a:rPr lang="en-GB" i="1" dirty="0"/>
              <a:t>Transformational Change through NAMAs is a change </a:t>
            </a:r>
            <a:endParaRPr lang="de-DE" dirty="0"/>
          </a:p>
          <a:p>
            <a:pPr marL="914400" lvl="1" indent="-514350">
              <a:buFont typeface="+mj-lt"/>
              <a:buAutoNum type="arabicPeriod"/>
            </a:pPr>
            <a:r>
              <a:rPr lang="en-GB" i="1" dirty="0" smtClean="0"/>
              <a:t>that </a:t>
            </a:r>
            <a:r>
              <a:rPr lang="en-GB" b="1" i="1" dirty="0"/>
              <a:t>disrupts</a:t>
            </a:r>
            <a:r>
              <a:rPr lang="en-GB" i="1" dirty="0"/>
              <a:t> established high-carbon </a:t>
            </a:r>
            <a:r>
              <a:rPr lang="en-GB" i="1" dirty="0" smtClean="0"/>
              <a:t>pathways, contributes to </a:t>
            </a:r>
            <a:r>
              <a:rPr lang="en-GB" b="1" i="1" dirty="0" smtClean="0"/>
              <a:t>sustainable development </a:t>
            </a:r>
            <a:r>
              <a:rPr lang="en-GB" i="1" dirty="0"/>
              <a:t>and </a:t>
            </a:r>
            <a:r>
              <a:rPr lang="en-GB" b="1" i="1" dirty="0"/>
              <a:t>sustains the impacts </a:t>
            </a:r>
            <a:r>
              <a:rPr lang="en-GB" i="1" dirty="0"/>
              <a:t>of the change (goal dimension)</a:t>
            </a:r>
            <a:r>
              <a:rPr lang="en-GB" i="1" dirty="0" smtClean="0"/>
              <a:t>,</a:t>
            </a:r>
          </a:p>
          <a:p>
            <a:pPr marL="914400" lvl="1" indent="-514350">
              <a:buFont typeface="+mj-lt"/>
              <a:buAutoNum type="arabicPeriod"/>
            </a:pPr>
            <a:r>
              <a:rPr lang="en-GB" i="1" dirty="0" smtClean="0"/>
              <a:t> </a:t>
            </a:r>
            <a:r>
              <a:rPr lang="en-GB" i="1" dirty="0"/>
              <a:t>that is triggered by interventions of </a:t>
            </a:r>
            <a:r>
              <a:rPr lang="en-GB" b="1" i="1" dirty="0"/>
              <a:t>actors</a:t>
            </a:r>
            <a:r>
              <a:rPr lang="en-GB" i="1" dirty="0"/>
              <a:t> </a:t>
            </a:r>
            <a:r>
              <a:rPr lang="en-GB" b="1" i="1" dirty="0"/>
              <a:t>who innovate </a:t>
            </a:r>
            <a:r>
              <a:rPr lang="en-GB" i="1" dirty="0"/>
              <a:t>low carbon development models and actions, connect the innovation to day-to-day practice of economies and societies, and convince other actors to </a:t>
            </a:r>
            <a:r>
              <a:rPr lang="en-GB" b="1" i="1" dirty="0"/>
              <a:t>apply the innovation </a:t>
            </a:r>
            <a:r>
              <a:rPr lang="en-GB" i="1" dirty="0"/>
              <a:t>to actively influence the multi-level system to adopt the innovation process, (process dimension</a:t>
            </a:r>
            <a:r>
              <a:rPr lang="en-GB" i="1" dirty="0" smtClean="0"/>
              <a:t>)</a:t>
            </a:r>
          </a:p>
          <a:p>
            <a:pPr marL="914400" lvl="1" indent="-514350">
              <a:buFont typeface="+mj-lt"/>
              <a:buAutoNum type="arabicPeriod"/>
            </a:pPr>
            <a:r>
              <a:rPr lang="en-GB" i="1" dirty="0" smtClean="0"/>
              <a:t>that </a:t>
            </a:r>
            <a:r>
              <a:rPr lang="en-GB" b="1" i="1" dirty="0"/>
              <a:t>overcomes persistent barriers </a:t>
            </a:r>
            <a:r>
              <a:rPr lang="en-GB" i="1" dirty="0"/>
              <a:t>toward the innovated low carbon development model and/or create new barriers which hinder the transformed system to relapse into the former state </a:t>
            </a:r>
            <a:r>
              <a:rPr lang="en-GB" i="1" dirty="0" smtClean="0"/>
              <a:t>(</a:t>
            </a:r>
            <a:r>
              <a:rPr lang="en-GB" b="1" i="1" dirty="0" smtClean="0"/>
              <a:t>‘</a:t>
            </a:r>
            <a:r>
              <a:rPr lang="en-GB" b="1" i="1" dirty="0"/>
              <a:t>low-carbon lock-in</a:t>
            </a:r>
            <a:r>
              <a:rPr lang="en-GB" i="1" dirty="0"/>
              <a:t>’).”</a:t>
            </a:r>
            <a:endParaRPr lang="de-DE" dirty="0"/>
          </a:p>
          <a:p>
            <a:pPr marL="457200" lvl="1" indent="0">
              <a:buNone/>
            </a:pPr>
            <a:endParaRPr lang="en-GB" sz="29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 y="44624"/>
            <a:ext cx="2451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32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64568" y="788093"/>
            <a:ext cx="6768753" cy="782960"/>
          </a:xfrm>
        </p:spPr>
        <p:txBody>
          <a:bodyPr/>
          <a:lstStyle/>
          <a:p>
            <a:pPr algn="l" eaLnBrk="1" hangingPunct="1"/>
            <a:r>
              <a:rPr lang="es-ES" altLang="en-US" dirty="0" err="1" smtClean="0">
                <a:solidFill>
                  <a:schemeClr val="tx2">
                    <a:lumMod val="75000"/>
                  </a:schemeClr>
                </a:solidFill>
              </a:rPr>
              <a:t>Outline</a:t>
            </a:r>
            <a:r>
              <a:rPr lang="es-ES" altLang="en-US" dirty="0" smtClean="0">
                <a:solidFill>
                  <a:schemeClr val="tx2">
                    <a:lumMod val="75000"/>
                  </a:schemeClr>
                </a:solidFill>
              </a:rPr>
              <a:t>:</a:t>
            </a:r>
          </a:p>
        </p:txBody>
      </p:sp>
      <p:sp>
        <p:nvSpPr>
          <p:cNvPr id="3075" name="Content Placeholder 2"/>
          <p:cNvSpPr>
            <a:spLocks noGrp="1"/>
          </p:cNvSpPr>
          <p:nvPr>
            <p:ph idx="1"/>
          </p:nvPr>
        </p:nvSpPr>
        <p:spPr>
          <a:xfrm>
            <a:off x="762000" y="1828800"/>
            <a:ext cx="8420100" cy="4408512"/>
          </a:xfrm>
        </p:spPr>
        <p:txBody>
          <a:bodyPr>
            <a:normAutofit/>
          </a:bodyPr>
          <a:lstStyle/>
          <a:p>
            <a:r>
              <a:rPr lang="es-ES" altLang="en-US" sz="2800" dirty="0" err="1"/>
              <a:t>Objectives</a:t>
            </a:r>
            <a:r>
              <a:rPr lang="es-ES" altLang="en-US" sz="2800" dirty="0"/>
              <a:t> of </a:t>
            </a:r>
            <a:r>
              <a:rPr lang="es-ES" altLang="en-US" sz="2800" dirty="0" err="1"/>
              <a:t>two</a:t>
            </a:r>
            <a:r>
              <a:rPr lang="es-ES" altLang="en-US" sz="2800" dirty="0"/>
              <a:t> </a:t>
            </a:r>
            <a:r>
              <a:rPr lang="es-ES" altLang="en-US" sz="2800" dirty="0" err="1"/>
              <a:t>research</a:t>
            </a:r>
            <a:r>
              <a:rPr lang="es-ES" altLang="en-US" sz="2800" dirty="0"/>
              <a:t> </a:t>
            </a:r>
            <a:r>
              <a:rPr lang="es-ES" altLang="en-US" sz="2800" dirty="0" err="1"/>
              <a:t>projects</a:t>
            </a:r>
            <a:endParaRPr lang="es-ES" altLang="en-US" sz="2800" dirty="0"/>
          </a:p>
          <a:p>
            <a:r>
              <a:rPr lang="es-ES" altLang="en-US" sz="2800" dirty="0" smtClean="0"/>
              <a:t>NAMA SD Framework</a:t>
            </a:r>
            <a:endParaRPr lang="es-ES" altLang="en-US" sz="2800" dirty="0"/>
          </a:p>
          <a:p>
            <a:r>
              <a:rPr lang="es-ES" altLang="en-US" sz="2800" dirty="0"/>
              <a:t>NAMA SD </a:t>
            </a:r>
            <a:r>
              <a:rPr lang="es-ES" altLang="en-US" sz="2800" dirty="0" err="1"/>
              <a:t>tool</a:t>
            </a:r>
            <a:r>
              <a:rPr lang="es-ES" altLang="en-US" sz="2800" dirty="0"/>
              <a:t> – </a:t>
            </a:r>
            <a:r>
              <a:rPr lang="es-ES" altLang="en-US" sz="2800" dirty="0" err="1"/>
              <a:t>example</a:t>
            </a:r>
            <a:r>
              <a:rPr lang="es-ES" altLang="en-US" sz="2800" dirty="0"/>
              <a:t> </a:t>
            </a:r>
            <a:r>
              <a:rPr lang="es-ES" altLang="en-US" sz="2800" dirty="0" err="1"/>
              <a:t>from</a:t>
            </a:r>
            <a:r>
              <a:rPr lang="es-ES" altLang="en-US" sz="2800" dirty="0"/>
              <a:t> </a:t>
            </a:r>
            <a:r>
              <a:rPr lang="es-ES" altLang="en-US" sz="2800" dirty="0" err="1"/>
              <a:t>the</a:t>
            </a:r>
            <a:r>
              <a:rPr lang="es-ES" altLang="en-US" sz="2800" dirty="0"/>
              <a:t> </a:t>
            </a:r>
            <a:r>
              <a:rPr lang="es-ES" altLang="en-US" sz="2800" dirty="0" err="1"/>
              <a:t>Philippines</a:t>
            </a:r>
            <a:endParaRPr lang="es-ES" altLang="en-US" sz="2800" dirty="0"/>
          </a:p>
          <a:p>
            <a:r>
              <a:rPr lang="es-ES" altLang="en-US" sz="2800" dirty="0" err="1" smtClean="0"/>
              <a:t>Understanding</a:t>
            </a:r>
            <a:r>
              <a:rPr lang="es-ES" altLang="en-US" sz="2800" dirty="0" smtClean="0"/>
              <a:t> </a:t>
            </a:r>
            <a:r>
              <a:rPr lang="es-ES" altLang="en-US" sz="2800" dirty="0"/>
              <a:t>TC in </a:t>
            </a:r>
            <a:r>
              <a:rPr lang="es-ES" altLang="en-US" sz="2800" dirty="0" err="1" smtClean="0"/>
              <a:t>NAMAs</a:t>
            </a:r>
            <a:r>
              <a:rPr lang="es-ES" altLang="en-US" sz="2800" dirty="0" smtClean="0"/>
              <a:t> – concept </a:t>
            </a:r>
            <a:r>
              <a:rPr lang="es-ES" altLang="en-US" sz="2800" dirty="0" err="1" smtClean="0"/>
              <a:t>paper</a:t>
            </a:r>
            <a:endParaRPr lang="es-ES" altLang="en-US" sz="2800" dirty="0" smtClean="0"/>
          </a:p>
          <a:p>
            <a:r>
              <a:rPr lang="es-ES" altLang="en-US" sz="2800" dirty="0" smtClean="0"/>
              <a:t>Case </a:t>
            </a:r>
            <a:r>
              <a:rPr lang="es-ES" altLang="en-US" sz="2800" dirty="0" err="1" smtClean="0"/>
              <a:t>studies</a:t>
            </a:r>
            <a:r>
              <a:rPr lang="es-ES" altLang="en-US" sz="2800" dirty="0" smtClean="0"/>
              <a:t> of TC</a:t>
            </a:r>
            <a:endParaRPr lang="es-ES" altLang="en-US" sz="2800" dirty="0"/>
          </a:p>
          <a:p>
            <a:r>
              <a:rPr lang="es-ES" altLang="en-US" sz="2800" dirty="0" smtClean="0"/>
              <a:t>TC </a:t>
            </a:r>
            <a:r>
              <a:rPr lang="es-ES" altLang="en-US" sz="2800" dirty="0" err="1"/>
              <a:t>Taxonomy</a:t>
            </a:r>
            <a:r>
              <a:rPr lang="es-ES" altLang="en-US" sz="2800" dirty="0"/>
              <a:t> – </a:t>
            </a:r>
            <a:r>
              <a:rPr lang="es-ES" altLang="en-US" sz="2800" dirty="0" smtClean="0"/>
              <a:t> </a:t>
            </a:r>
            <a:r>
              <a:rPr lang="es-ES" altLang="en-US" sz="2800" dirty="0" err="1" smtClean="0"/>
              <a:t>towards</a:t>
            </a:r>
            <a:r>
              <a:rPr lang="es-ES" altLang="en-US" sz="2800" dirty="0" smtClean="0"/>
              <a:t> a </a:t>
            </a:r>
            <a:r>
              <a:rPr lang="es-ES" altLang="en-US" sz="2800" dirty="0" err="1" smtClean="0"/>
              <a:t>methodology</a:t>
            </a:r>
            <a:endParaRPr lang="es-ES" altLang="en-US" sz="2800" dirty="0"/>
          </a:p>
          <a:p>
            <a:pPr eaLnBrk="1" hangingPunct="1"/>
            <a:endParaRPr lang="es-ES" altLang="en-US" sz="2800" dirty="0" smtClean="0"/>
          </a:p>
          <a:p>
            <a:pPr eaLnBrk="1" hangingPunct="1"/>
            <a:endParaRPr lang="es-ES" altLang="en-US" sz="2800" dirty="0" smtClean="0"/>
          </a:p>
        </p:txBody>
      </p:sp>
    </p:spTree>
    <p:extLst>
      <p:ext uri="{BB962C8B-B14F-4D97-AF65-F5344CB8AC3E}">
        <p14:creationId xmlns:p14="http://schemas.microsoft.com/office/powerpoint/2010/main" val="29721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471" y="620688"/>
            <a:ext cx="8915400" cy="782960"/>
          </a:xfrm>
        </p:spPr>
        <p:txBody>
          <a:bodyPr>
            <a:normAutofit/>
          </a:bodyPr>
          <a:lstStyle/>
          <a:p>
            <a:r>
              <a:rPr lang="en-US" sz="3200" dirty="0" smtClean="0">
                <a:solidFill>
                  <a:schemeClr val="accent1">
                    <a:lumMod val="50000"/>
                  </a:schemeClr>
                </a:solidFill>
              </a:rPr>
              <a:t>Theoretical approaches to Transformational Change</a:t>
            </a:r>
            <a:endParaRPr lang="en-US" sz="3200" dirty="0">
              <a:solidFill>
                <a:schemeClr val="accent1">
                  <a:lumMod val="50000"/>
                </a:schemeClr>
              </a:solidFill>
            </a:endParaRPr>
          </a:p>
        </p:txBody>
      </p:sp>
      <p:pic>
        <p:nvPicPr>
          <p:cNvPr id="5" name="Inhaltsplatzhalter 4"/>
          <p:cNvPicPr>
            <a:picLocks noGrp="1"/>
          </p:cNvPicPr>
          <p:nvPr>
            <p:ph idx="1"/>
          </p:nvPr>
        </p:nvPicPr>
        <p:blipFill>
          <a:blip r:embed="rId4">
            <a:extLst>
              <a:ext uri="{28A0092B-C50C-407E-A947-70E740481C1C}">
                <a14:useLocalDpi xmlns:a14="http://schemas.microsoft.com/office/drawing/2010/main" val="0"/>
              </a:ext>
            </a:extLst>
          </a:blip>
          <a:srcRect l="-18436" r="-18436"/>
          <a:stretch>
            <a:fillRect/>
          </a:stretch>
        </p:blipFill>
        <p:spPr bwMode="auto">
          <a:xfrm>
            <a:off x="-159568" y="1484784"/>
            <a:ext cx="10160496" cy="5112568"/>
          </a:xfrm>
          <a:prstGeom prst="rect">
            <a:avLst/>
          </a:prstGeom>
          <a:noFill/>
          <a:ln>
            <a:noFill/>
          </a:ln>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64" y="116632"/>
            <a:ext cx="2451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81929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620688"/>
            <a:ext cx="8915400" cy="782960"/>
          </a:xfrm>
        </p:spPr>
        <p:txBody>
          <a:bodyPr>
            <a:normAutofit/>
          </a:bodyPr>
          <a:lstStyle/>
          <a:p>
            <a:r>
              <a:rPr lang="en-US" sz="3200" dirty="0" smtClean="0">
                <a:solidFill>
                  <a:schemeClr val="accent1">
                    <a:lumMod val="50000"/>
                  </a:schemeClr>
                </a:solidFill>
              </a:rPr>
              <a:t>Elements of transformational NAMAs</a:t>
            </a:r>
            <a:endParaRPr lang="en-US" sz="3200" dirty="0">
              <a:solidFill>
                <a:schemeClr val="accent1">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16632"/>
            <a:ext cx="2451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p:txBody>
          <a:bodyPr>
            <a:noAutofit/>
          </a:bodyPr>
          <a:lstStyle/>
          <a:p>
            <a:pPr marL="0" indent="0">
              <a:buNone/>
            </a:pPr>
            <a:r>
              <a:rPr lang="en-US" sz="2100" b="1" dirty="0"/>
              <a:t>Vision</a:t>
            </a:r>
            <a:endParaRPr lang="de-DE" sz="2100" dirty="0"/>
          </a:p>
          <a:p>
            <a:r>
              <a:rPr lang="en-US" sz="1800" dirty="0"/>
              <a:t>Transformational change starts with an ambitious vision of change. </a:t>
            </a:r>
            <a:endParaRPr lang="en-US" sz="1800" dirty="0" smtClean="0"/>
          </a:p>
          <a:p>
            <a:pPr marL="0" indent="0">
              <a:buNone/>
            </a:pPr>
            <a:endParaRPr lang="de-DE" sz="1800" dirty="0"/>
          </a:p>
          <a:p>
            <a:pPr marL="0" indent="0">
              <a:buNone/>
            </a:pPr>
            <a:r>
              <a:rPr lang="en-US" sz="2100" b="1" dirty="0"/>
              <a:t>Experimentation and Innovation</a:t>
            </a:r>
            <a:endParaRPr lang="de-DE" sz="2100" b="1" dirty="0"/>
          </a:p>
          <a:p>
            <a:r>
              <a:rPr lang="en-US" sz="1800" dirty="0"/>
              <a:t>Transformational change involves risky decisions and investments that are not guaranteed to pay off. </a:t>
            </a:r>
            <a:endParaRPr lang="de-DE" sz="1800" dirty="0"/>
          </a:p>
          <a:p>
            <a:r>
              <a:rPr lang="en-US" sz="1800" dirty="0"/>
              <a:t>Governments can create the protected niches needed </a:t>
            </a:r>
            <a:r>
              <a:rPr lang="en-US" sz="1800" dirty="0" smtClean="0"/>
              <a:t>to </a:t>
            </a:r>
            <a:r>
              <a:rPr lang="en-US" sz="1800" dirty="0"/>
              <a:t>experiment with new solutions</a:t>
            </a:r>
            <a:r>
              <a:rPr lang="en-US" sz="1800" dirty="0" smtClean="0"/>
              <a:t>.</a:t>
            </a:r>
          </a:p>
          <a:p>
            <a:endParaRPr lang="de-DE" sz="1800" dirty="0"/>
          </a:p>
          <a:p>
            <a:pPr marL="0" indent="0">
              <a:buNone/>
            </a:pPr>
            <a:r>
              <a:rPr lang="en-US" sz="2100" b="1" dirty="0"/>
              <a:t>Actors and Coalitions</a:t>
            </a:r>
            <a:endParaRPr lang="de-DE" sz="2100" b="1" dirty="0"/>
          </a:p>
          <a:p>
            <a:r>
              <a:rPr lang="en-US" sz="1800" dirty="0"/>
              <a:t>Transformational change needs actors of change</a:t>
            </a:r>
            <a:r>
              <a:rPr lang="de-DE" sz="1800" dirty="0"/>
              <a:t> </a:t>
            </a:r>
            <a:r>
              <a:rPr lang="en-US" sz="1800" dirty="0" smtClean="0"/>
              <a:t>:</a:t>
            </a:r>
            <a:br>
              <a:rPr lang="en-US" sz="1800" dirty="0" smtClean="0"/>
            </a:br>
            <a:r>
              <a:rPr lang="en-US" sz="1800" dirty="0" smtClean="0"/>
              <a:t> </a:t>
            </a:r>
            <a:r>
              <a:rPr lang="en-US" sz="1800" dirty="0"/>
              <a:t>innovators, </a:t>
            </a:r>
            <a:r>
              <a:rPr lang="en-US" sz="1800" dirty="0" smtClean="0"/>
              <a:t>disseminators</a:t>
            </a:r>
            <a:r>
              <a:rPr lang="en-US" sz="1800" dirty="0"/>
              <a:t>, advocates, policy-makers. </a:t>
            </a:r>
            <a:endParaRPr lang="de-DE" sz="1800" dirty="0"/>
          </a:p>
          <a:p>
            <a:pPr marL="0" indent="0">
              <a:buNone/>
            </a:pPr>
            <a:endParaRPr lang="de-DE" sz="1800" dirty="0"/>
          </a:p>
          <a:p>
            <a:endParaRPr lang="de-DE" sz="1800" dirty="0"/>
          </a:p>
        </p:txBody>
      </p:sp>
    </p:spTree>
    <p:extLst>
      <p:ext uri="{BB962C8B-B14F-4D97-AF65-F5344CB8AC3E}">
        <p14:creationId xmlns:p14="http://schemas.microsoft.com/office/powerpoint/2010/main" val="295381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620688"/>
            <a:ext cx="8915400" cy="782960"/>
          </a:xfrm>
        </p:spPr>
        <p:txBody>
          <a:bodyPr>
            <a:normAutofit/>
          </a:bodyPr>
          <a:lstStyle/>
          <a:p>
            <a:r>
              <a:rPr lang="en-US" sz="3200" dirty="0">
                <a:solidFill>
                  <a:schemeClr val="accent1">
                    <a:lumMod val="50000"/>
                  </a:schemeClr>
                </a:solidFill>
              </a:rPr>
              <a:t>T</a:t>
            </a:r>
            <a:r>
              <a:rPr lang="en-US" sz="3200" dirty="0" smtClean="0">
                <a:solidFill>
                  <a:schemeClr val="accent1">
                    <a:lumMod val="50000"/>
                  </a:schemeClr>
                </a:solidFill>
              </a:rPr>
              <a:t>heses: Further aspects for NAMAs</a:t>
            </a:r>
            <a:endParaRPr lang="en-US" sz="3200" dirty="0">
              <a:solidFill>
                <a:schemeClr val="accent1">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16632"/>
            <a:ext cx="2451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p:txBody>
          <a:bodyPr>
            <a:noAutofit/>
          </a:bodyPr>
          <a:lstStyle/>
          <a:p>
            <a:pPr marL="0" indent="0">
              <a:buNone/>
            </a:pPr>
            <a:r>
              <a:rPr lang="en-US" sz="2100" b="1" dirty="0"/>
              <a:t>Instruments for Barrier Removal</a:t>
            </a:r>
            <a:endParaRPr lang="de-DE" sz="2100" b="1" dirty="0"/>
          </a:p>
          <a:p>
            <a:r>
              <a:rPr lang="en-US" sz="1800" dirty="0"/>
              <a:t>TC-NAMAs overcome persistent barriers</a:t>
            </a:r>
            <a:r>
              <a:rPr lang="en-US" sz="1800" dirty="0" smtClean="0"/>
              <a:t>.</a:t>
            </a:r>
          </a:p>
          <a:p>
            <a:pPr marL="0" indent="0">
              <a:buNone/>
            </a:pPr>
            <a:r>
              <a:rPr lang="en-US" sz="1800" dirty="0" smtClean="0"/>
              <a:t> </a:t>
            </a:r>
            <a:endParaRPr lang="de-DE" sz="1800" dirty="0"/>
          </a:p>
          <a:p>
            <a:r>
              <a:rPr lang="en-US" sz="1800" dirty="0"/>
              <a:t>TC-NAMAs need policy instruments that are tailor-made to circumstance, in order to create a mix of push by markets and pull by policy.</a:t>
            </a:r>
            <a:endParaRPr lang="de-DE" sz="1800" dirty="0"/>
          </a:p>
          <a:p>
            <a:pPr marL="0" indent="0">
              <a:buNone/>
            </a:pPr>
            <a:r>
              <a:rPr lang="en-US" sz="1800" dirty="0"/>
              <a:t> </a:t>
            </a:r>
            <a:endParaRPr lang="de-DE" sz="1800" dirty="0"/>
          </a:p>
          <a:p>
            <a:pPr marL="0" indent="0">
              <a:buNone/>
            </a:pPr>
            <a:r>
              <a:rPr lang="en-US" sz="2100" b="1" dirty="0"/>
              <a:t>Systemic Change</a:t>
            </a:r>
            <a:endParaRPr lang="de-DE" sz="2100" b="1" dirty="0"/>
          </a:p>
          <a:p>
            <a:r>
              <a:rPr lang="en-US" sz="1800" dirty="0"/>
              <a:t>Transformational change needs to strike a balance between depth of change and connectivity to established practice (and habits) within society</a:t>
            </a:r>
            <a:r>
              <a:rPr lang="en-US" sz="1800" dirty="0" smtClean="0"/>
              <a:t>.</a:t>
            </a:r>
          </a:p>
          <a:p>
            <a:pPr marL="0" indent="0">
              <a:buNone/>
            </a:pPr>
            <a:endParaRPr lang="de-DE" sz="1800" dirty="0"/>
          </a:p>
          <a:p>
            <a:r>
              <a:rPr lang="en-US" sz="1800" dirty="0"/>
              <a:t>For Transformational change, a portfolio of interventions is needed that together aim at change in all societal dimensions.</a:t>
            </a:r>
            <a:endParaRPr lang="de-DE" sz="1800" dirty="0"/>
          </a:p>
          <a:p>
            <a:endParaRPr lang="de-DE" sz="1800" dirty="0"/>
          </a:p>
        </p:txBody>
      </p:sp>
    </p:spTree>
    <p:extLst>
      <p:ext uri="{BB962C8B-B14F-4D97-AF65-F5344CB8AC3E}">
        <p14:creationId xmlns:p14="http://schemas.microsoft.com/office/powerpoint/2010/main" val="419412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491911786"/>
              </p:ext>
            </p:extLst>
          </p:nvPr>
        </p:nvGraphicFramePr>
        <p:xfrm>
          <a:off x="1928664" y="1268760"/>
          <a:ext cx="547260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194471" y="779488"/>
            <a:ext cx="8915400"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A20000"/>
                </a:solidFill>
                <a:latin typeface="+mj-lt"/>
                <a:ea typeface="+mj-ea"/>
                <a:cs typeface="+mj-cs"/>
              </a:defRPr>
            </a:lvl1pPr>
          </a:lstStyle>
          <a:p>
            <a:r>
              <a:rPr lang="en-US" sz="3200" dirty="0" smtClean="0">
                <a:solidFill>
                  <a:srgbClr val="4F81BD">
                    <a:lumMod val="50000"/>
                  </a:srgbClr>
                </a:solidFill>
              </a:rPr>
              <a:t>Transformational NAMAs: Layers of Change</a:t>
            </a:r>
            <a:endParaRPr lang="en-US" sz="3200" dirty="0">
              <a:solidFill>
                <a:srgbClr val="4F81BD">
                  <a:lumMod val="50000"/>
                </a:srgbClr>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471" y="188640"/>
            <a:ext cx="2451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82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560" y="2852936"/>
            <a:ext cx="7776864" cy="1296144"/>
          </a:xfrm>
          <a:ln>
            <a:solidFill>
              <a:schemeClr val="tx2">
                <a:lumMod val="50000"/>
              </a:schemeClr>
            </a:solidFill>
          </a:ln>
        </p:spPr>
        <p:txBody>
          <a:bodyPr>
            <a:normAutofit/>
          </a:bodyPr>
          <a:lstStyle/>
          <a:p>
            <a:r>
              <a:rPr lang="en-US" dirty="0" smtClean="0">
                <a:solidFill>
                  <a:schemeClr val="tx2">
                    <a:lumMod val="75000"/>
                  </a:schemeClr>
                </a:solidFill>
              </a:rPr>
              <a:t>Case studies</a:t>
            </a:r>
            <a:endParaRPr lang="en-US" dirty="0">
              <a:solidFill>
                <a:schemeClr val="tx2">
                  <a:lumMod val="75000"/>
                </a:schemeClr>
              </a:solidFill>
            </a:endParaRPr>
          </a:p>
        </p:txBody>
      </p:sp>
    </p:spTree>
    <p:extLst>
      <p:ext uri="{BB962C8B-B14F-4D97-AF65-F5344CB8AC3E}">
        <p14:creationId xmlns:p14="http://schemas.microsoft.com/office/powerpoint/2010/main" val="224504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620688"/>
            <a:ext cx="8915400" cy="782960"/>
          </a:xfrm>
        </p:spPr>
        <p:txBody>
          <a:bodyPr>
            <a:normAutofit/>
          </a:bodyPr>
          <a:lstStyle/>
          <a:p>
            <a:r>
              <a:rPr lang="en-US" sz="3200" dirty="0" smtClean="0">
                <a:solidFill>
                  <a:schemeClr val="accent1">
                    <a:lumMod val="50000"/>
                  </a:schemeClr>
                </a:solidFill>
              </a:rPr>
              <a:t>Aim and selection criteria for case studies</a:t>
            </a:r>
            <a:endParaRPr lang="en-US" sz="3200" dirty="0">
              <a:solidFill>
                <a:schemeClr val="accent1">
                  <a:lumMod val="50000"/>
                </a:schemeClr>
              </a:solidFill>
            </a:endParaRPr>
          </a:p>
        </p:txBody>
      </p:sp>
      <p:sp>
        <p:nvSpPr>
          <p:cNvPr id="3" name="Content Placeholder 2"/>
          <p:cNvSpPr>
            <a:spLocks noGrp="1"/>
          </p:cNvSpPr>
          <p:nvPr>
            <p:ph idx="1"/>
          </p:nvPr>
        </p:nvSpPr>
        <p:spPr/>
        <p:txBody>
          <a:bodyPr>
            <a:normAutofit fontScale="62500" lnSpcReduction="20000"/>
          </a:bodyPr>
          <a:lstStyle/>
          <a:p>
            <a:r>
              <a:rPr lang="en-GB" sz="3800" b="1" dirty="0" smtClean="0"/>
              <a:t>The aim </a:t>
            </a:r>
            <a:r>
              <a:rPr lang="en-GB" sz="3800" b="1" dirty="0"/>
              <a:t>of the case </a:t>
            </a:r>
            <a:r>
              <a:rPr lang="en-GB" sz="3800" b="1" dirty="0" smtClean="0"/>
              <a:t>studies is twofold</a:t>
            </a:r>
            <a:r>
              <a:rPr lang="en-GB" sz="3800" dirty="0" smtClean="0"/>
              <a:t>:</a:t>
            </a:r>
          </a:p>
          <a:p>
            <a:pPr lvl="1"/>
            <a:r>
              <a:rPr lang="en-GB" sz="2900" dirty="0" smtClean="0"/>
              <a:t>To </a:t>
            </a:r>
            <a:r>
              <a:rPr lang="en-GB" sz="2900" dirty="0"/>
              <a:t>share experience and detailed accounts of success stories of transformational </a:t>
            </a:r>
            <a:r>
              <a:rPr lang="en-GB" sz="2900" dirty="0" smtClean="0"/>
              <a:t>change</a:t>
            </a:r>
          </a:p>
          <a:p>
            <a:pPr lvl="1"/>
            <a:r>
              <a:rPr lang="en-GB" sz="2900" dirty="0" smtClean="0"/>
              <a:t>To </a:t>
            </a:r>
            <a:r>
              <a:rPr lang="en-GB" sz="2900" dirty="0"/>
              <a:t>inform the development of a methodological framework for assessment of transformational change potential in NAMAs based on the sustainability transition theories to learn, what are the empirically based </a:t>
            </a:r>
            <a:r>
              <a:rPr lang="en-GB" sz="2900" dirty="0" smtClean="0"/>
              <a:t>indicators </a:t>
            </a:r>
            <a:r>
              <a:rPr lang="en-GB" sz="2900" dirty="0"/>
              <a:t>and success factors</a:t>
            </a:r>
            <a:r>
              <a:rPr lang="en-GB" sz="2900" dirty="0" smtClean="0"/>
              <a:t>.</a:t>
            </a:r>
          </a:p>
          <a:p>
            <a:pPr lvl="1"/>
            <a:endParaRPr lang="en-US" sz="2600" dirty="0" smtClean="0"/>
          </a:p>
          <a:p>
            <a:pPr marL="514350" indent="-457200"/>
            <a:r>
              <a:rPr lang="en-US" sz="3800" b="1" dirty="0"/>
              <a:t>Selection criteria:</a:t>
            </a:r>
          </a:p>
          <a:p>
            <a:pPr lvl="1"/>
            <a:r>
              <a:rPr lang="en-GB" sz="2900" dirty="0" smtClean="0"/>
              <a:t>The </a:t>
            </a:r>
            <a:r>
              <a:rPr lang="en-GB" sz="2900" dirty="0"/>
              <a:t>case studies </a:t>
            </a:r>
            <a:r>
              <a:rPr lang="en-GB" sz="2900" dirty="0" smtClean="0"/>
              <a:t>are focused </a:t>
            </a:r>
            <a:r>
              <a:rPr lang="en-GB" sz="2900" dirty="0"/>
              <a:t>on successful (as to-date), planned, and country specific interventions </a:t>
            </a:r>
            <a:r>
              <a:rPr lang="en-GB" sz="2900" dirty="0" smtClean="0"/>
              <a:t>with a </a:t>
            </a:r>
            <a:r>
              <a:rPr lang="en-GB" sz="2900" dirty="0"/>
              <a:t>view to achieve low carbon development</a:t>
            </a:r>
          </a:p>
          <a:p>
            <a:pPr lvl="1"/>
            <a:r>
              <a:rPr lang="en-GB" sz="2900" dirty="0" smtClean="0"/>
              <a:t>A </a:t>
            </a:r>
            <a:r>
              <a:rPr lang="en-GB" sz="2900" dirty="0"/>
              <a:t>balance in the choice between developed and developing country </a:t>
            </a:r>
            <a:r>
              <a:rPr lang="en-GB" sz="2900" dirty="0" smtClean="0"/>
              <a:t>cases</a:t>
            </a:r>
            <a:endParaRPr lang="en-GB" sz="2900" dirty="0"/>
          </a:p>
          <a:p>
            <a:pPr lvl="1"/>
            <a:r>
              <a:rPr lang="en-GB" sz="2900" dirty="0" smtClean="0"/>
              <a:t>The choice </a:t>
            </a:r>
            <a:r>
              <a:rPr lang="en-GB" sz="2900" dirty="0"/>
              <a:t>of </a:t>
            </a:r>
            <a:r>
              <a:rPr lang="en-GB" sz="2900" dirty="0" smtClean="0"/>
              <a:t>cases must </a:t>
            </a:r>
            <a:r>
              <a:rPr lang="en-GB" sz="2900" dirty="0"/>
              <a:t>have a clear link to the hypothesized success factors/theoretical approaches 	selected</a:t>
            </a:r>
          </a:p>
          <a:p>
            <a:pPr lvl="1"/>
            <a:r>
              <a:rPr lang="en-GB" sz="2900" dirty="0" smtClean="0"/>
              <a:t>Countries </a:t>
            </a:r>
            <a:r>
              <a:rPr lang="en-GB" sz="2900" dirty="0"/>
              <a:t>with the most ambitious GHG reduction goals will be selected </a:t>
            </a:r>
            <a:endParaRPr lang="en-GB" sz="2900" dirty="0" smtClean="0"/>
          </a:p>
          <a:p>
            <a:pPr lvl="1"/>
            <a:r>
              <a:rPr lang="en-GB" sz="2900" dirty="0" smtClean="0"/>
              <a:t>Maximize </a:t>
            </a:r>
            <a:r>
              <a:rPr lang="en-GB" sz="2900" dirty="0"/>
              <a:t>the diversity of sectors (including one tackling LULUCF and one tackling transport</a:t>
            </a:r>
            <a:r>
              <a:rPr lang="en-GB" sz="2900" dirty="0" smtClean="0"/>
              <a:t>)</a:t>
            </a:r>
            <a:endParaRPr lang="en-GB" sz="2900" dirty="0"/>
          </a:p>
          <a:p>
            <a:pPr lvl="1"/>
            <a:r>
              <a:rPr lang="en-GB" sz="2900" dirty="0" smtClean="0"/>
              <a:t>The </a:t>
            </a:r>
            <a:r>
              <a:rPr lang="en-GB" sz="2900" dirty="0"/>
              <a:t>amount of cases studies will be kept at a maximum of five</a:t>
            </a:r>
          </a:p>
          <a:p>
            <a:pPr marL="457200" lvl="1" indent="0">
              <a:buNone/>
            </a:pPr>
            <a:endParaRPr lang="en-GB" sz="2900" dirty="0" smtClean="0"/>
          </a:p>
        </p:txBody>
      </p:sp>
    </p:spTree>
    <p:extLst>
      <p:ext uri="{BB962C8B-B14F-4D97-AF65-F5344CB8AC3E}">
        <p14:creationId xmlns:p14="http://schemas.microsoft.com/office/powerpoint/2010/main" val="206390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794002"/>
            <a:ext cx="8005430" cy="729998"/>
          </a:xfrm>
        </p:spPr>
        <p:txBody>
          <a:bodyPr>
            <a:normAutofit fontScale="90000"/>
          </a:bodyPr>
          <a:lstStyle/>
          <a:p>
            <a:r>
              <a:rPr lang="en-US" dirty="0" smtClean="0">
                <a:solidFill>
                  <a:schemeClr val="accent1">
                    <a:lumMod val="50000"/>
                  </a:schemeClr>
                </a:solidFill>
              </a:rPr>
              <a:t>Five  case studies on TC</a:t>
            </a:r>
            <a:endParaRPr lang="en-US" dirty="0">
              <a:solidFill>
                <a:schemeClr val="accent1">
                  <a:lumMod val="50000"/>
                </a:schemeClr>
              </a:solidFill>
            </a:endParaRPr>
          </a:p>
        </p:txBody>
      </p:sp>
      <p:sp>
        <p:nvSpPr>
          <p:cNvPr id="3" name="Content Placeholder 2"/>
          <p:cNvSpPr>
            <a:spLocks noGrp="1"/>
          </p:cNvSpPr>
          <p:nvPr>
            <p:ph sz="half" idx="1"/>
          </p:nvPr>
        </p:nvSpPr>
        <p:spPr>
          <a:xfrm>
            <a:off x="380113" y="1752600"/>
            <a:ext cx="4375150" cy="4876800"/>
          </a:xfrm>
        </p:spPr>
        <p:txBody>
          <a:bodyPr>
            <a:normAutofit lnSpcReduction="10000"/>
          </a:bodyPr>
          <a:lstStyle/>
          <a:p>
            <a:pPr marL="0" indent="0">
              <a:buNone/>
            </a:pPr>
            <a:r>
              <a:rPr lang="en-GB" sz="2000" b="1" dirty="0" smtClean="0"/>
              <a:t>Developed country perspectives:</a:t>
            </a:r>
          </a:p>
          <a:p>
            <a:r>
              <a:rPr lang="en-GB" sz="1600" i="1" dirty="0" smtClean="0"/>
              <a:t>Germany: </a:t>
            </a:r>
            <a:r>
              <a:rPr lang="en-GB" sz="1600" dirty="0" smtClean="0"/>
              <a:t>Energy system transformation - the role of laws and regulatory frameworks for </a:t>
            </a:r>
            <a:r>
              <a:rPr lang="en-GB" sz="1600" u="sng" dirty="0" smtClean="0"/>
              <a:t>renewable energy</a:t>
            </a:r>
            <a:r>
              <a:rPr lang="en-GB" sz="1600" dirty="0" smtClean="0"/>
              <a:t> </a:t>
            </a:r>
          </a:p>
          <a:p>
            <a:r>
              <a:rPr lang="en-GB" sz="1600" i="1" dirty="0" smtClean="0"/>
              <a:t>Denmark</a:t>
            </a:r>
            <a:r>
              <a:rPr lang="en-GB" sz="1600" dirty="0"/>
              <a:t>: The role of </a:t>
            </a:r>
            <a:r>
              <a:rPr lang="en-GB" sz="1600" u="sng" dirty="0"/>
              <a:t>wind </a:t>
            </a:r>
            <a:r>
              <a:rPr lang="en-GB" sz="1600" u="sng" dirty="0" smtClean="0"/>
              <a:t>power</a:t>
            </a:r>
            <a:r>
              <a:rPr lang="en-GB" sz="1600" dirty="0" smtClean="0"/>
              <a:t> towards 100</a:t>
            </a:r>
            <a:r>
              <a:rPr lang="en-GB" sz="1600" dirty="0"/>
              <a:t>% renewable energy </a:t>
            </a:r>
            <a:r>
              <a:rPr lang="en-GB" sz="1600" dirty="0" smtClean="0"/>
              <a:t>in electricity production by </a:t>
            </a:r>
            <a:r>
              <a:rPr lang="en-GB" sz="1600" dirty="0"/>
              <a:t>2050</a:t>
            </a:r>
          </a:p>
          <a:p>
            <a:pPr marL="0" indent="0">
              <a:buNone/>
            </a:pPr>
            <a:endParaRPr lang="en-GB" sz="1600" dirty="0"/>
          </a:p>
          <a:p>
            <a:pPr marL="0" indent="0">
              <a:buNone/>
            </a:pPr>
            <a:r>
              <a:rPr lang="en-GB" sz="1800" b="1" dirty="0" smtClean="0"/>
              <a:t>Developing </a:t>
            </a:r>
            <a:r>
              <a:rPr lang="en-GB" sz="1800" b="1" dirty="0"/>
              <a:t>country </a:t>
            </a:r>
            <a:r>
              <a:rPr lang="en-GB" sz="1800" b="1" dirty="0" smtClean="0"/>
              <a:t>perspectives:</a:t>
            </a:r>
            <a:endParaRPr lang="en-GB" sz="1800" b="1" dirty="0"/>
          </a:p>
          <a:p>
            <a:r>
              <a:rPr lang="en-GB" sz="1600" i="1" dirty="0" smtClean="0"/>
              <a:t>Brazil</a:t>
            </a:r>
            <a:r>
              <a:rPr lang="en-GB" sz="1600" i="1" dirty="0"/>
              <a:t>: </a:t>
            </a:r>
            <a:r>
              <a:rPr lang="en-GB" sz="1600" dirty="0"/>
              <a:t>The drivers of </a:t>
            </a:r>
            <a:r>
              <a:rPr lang="en-GB" sz="1600" u="sng" dirty="0"/>
              <a:t>deforestation</a:t>
            </a:r>
            <a:r>
              <a:rPr lang="en-GB" sz="1600" dirty="0"/>
              <a:t> </a:t>
            </a:r>
            <a:r>
              <a:rPr lang="en-GB" sz="1600" dirty="0" smtClean="0"/>
              <a:t>- a 75</a:t>
            </a:r>
            <a:r>
              <a:rPr lang="en-GB" sz="1600" dirty="0"/>
              <a:t>% </a:t>
            </a:r>
            <a:r>
              <a:rPr lang="en-GB" sz="1600" dirty="0" smtClean="0"/>
              <a:t>drop over </a:t>
            </a:r>
            <a:r>
              <a:rPr lang="en-GB" sz="1600" dirty="0"/>
              <a:t>a decade </a:t>
            </a:r>
            <a:r>
              <a:rPr lang="en-GB" sz="1600" dirty="0" smtClean="0"/>
              <a:t>(2005-2014) </a:t>
            </a:r>
          </a:p>
          <a:p>
            <a:r>
              <a:rPr lang="en-GB" sz="1600" i="1" dirty="0" smtClean="0"/>
              <a:t>Columbia</a:t>
            </a:r>
            <a:r>
              <a:rPr lang="en-GB" sz="1600" i="1" dirty="0"/>
              <a:t>: </a:t>
            </a:r>
            <a:r>
              <a:rPr lang="en-GB" sz="1600" u="sng" dirty="0" smtClean="0"/>
              <a:t>Sustainable </a:t>
            </a:r>
            <a:r>
              <a:rPr lang="en-GB" sz="1600" u="sng" dirty="0"/>
              <a:t>transport </a:t>
            </a:r>
            <a:r>
              <a:rPr lang="en-GB" sz="1600" dirty="0" smtClean="0"/>
              <a:t>in Bogotá – the role of political will &amp; technical solutions at city level</a:t>
            </a:r>
            <a:endParaRPr lang="en-GB" sz="1600" dirty="0"/>
          </a:p>
          <a:p>
            <a:r>
              <a:rPr lang="en-GB" sz="1600" i="1" dirty="0" smtClean="0"/>
              <a:t>South </a:t>
            </a:r>
            <a:r>
              <a:rPr lang="en-GB" sz="1600" i="1" dirty="0"/>
              <a:t>Africa:  </a:t>
            </a:r>
            <a:r>
              <a:rPr lang="en-GB" sz="1600" dirty="0"/>
              <a:t>The role of </a:t>
            </a:r>
            <a:r>
              <a:rPr lang="en-GB" sz="1600" u="sng" dirty="0"/>
              <a:t>state-owned companies</a:t>
            </a:r>
            <a:r>
              <a:rPr lang="en-GB" sz="1600" dirty="0"/>
              <a:t> </a:t>
            </a:r>
            <a:r>
              <a:rPr lang="en-GB" sz="1600" dirty="0" smtClean="0"/>
              <a:t>to lead </a:t>
            </a:r>
            <a:r>
              <a:rPr lang="en-GB" sz="1600" dirty="0"/>
              <a:t>an </a:t>
            </a:r>
            <a:r>
              <a:rPr lang="en-GB" sz="1600" dirty="0" smtClean="0"/>
              <a:t>incremental transition away from high-carbon lock-in to a low-carbon future</a:t>
            </a:r>
            <a:endParaRPr lang="en-GB" sz="1600" dirty="0"/>
          </a:p>
          <a:p>
            <a:endParaRPr lang="en-US" sz="1600" i="1" dirty="0"/>
          </a:p>
        </p:txBody>
      </p:sp>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1838" y="2186636"/>
            <a:ext cx="2871231" cy="375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45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560" y="2852936"/>
            <a:ext cx="7776864" cy="1296144"/>
          </a:xfrm>
          <a:ln>
            <a:solidFill>
              <a:schemeClr val="tx2">
                <a:lumMod val="50000"/>
              </a:schemeClr>
            </a:solidFill>
          </a:ln>
        </p:spPr>
        <p:txBody>
          <a:bodyPr/>
          <a:lstStyle/>
          <a:p>
            <a:r>
              <a:rPr lang="en-US" dirty="0" smtClean="0">
                <a:solidFill>
                  <a:schemeClr val="tx2">
                    <a:lumMod val="75000"/>
                  </a:schemeClr>
                </a:solidFill>
              </a:rPr>
              <a:t>Towards a methodology</a:t>
            </a:r>
            <a:endParaRPr lang="en-US" dirty="0">
              <a:solidFill>
                <a:schemeClr val="tx2">
                  <a:lumMod val="75000"/>
                </a:schemeClr>
              </a:solidFill>
            </a:endParaRPr>
          </a:p>
        </p:txBody>
      </p:sp>
    </p:spTree>
    <p:extLst>
      <p:ext uri="{BB962C8B-B14F-4D97-AF65-F5344CB8AC3E}">
        <p14:creationId xmlns:p14="http://schemas.microsoft.com/office/powerpoint/2010/main" val="276286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50000"/>
                  </a:schemeClr>
                </a:solidFill>
              </a:rPr>
              <a:t>Analytical framework</a:t>
            </a:r>
            <a:endParaRPr lang="en-US" sz="3600" dirty="0">
              <a:solidFill>
                <a:schemeClr val="accent1">
                  <a:lumMod val="50000"/>
                </a:schemeClr>
              </a:solidFill>
            </a:endParaRP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4678" y="1340768"/>
            <a:ext cx="6940690" cy="482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04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lumMod val="50000"/>
                  </a:schemeClr>
                </a:solidFill>
              </a:rPr>
              <a:t>Taxonomy for assessment of TC potential</a:t>
            </a:r>
            <a:endParaRPr lang="en-US" sz="3600" dirty="0">
              <a:solidFill>
                <a:schemeClr val="accent1">
                  <a:lumMod val="50000"/>
                </a:schemeClr>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50321581"/>
              </p:ext>
            </p:extLst>
          </p:nvPr>
        </p:nvGraphicFramePr>
        <p:xfrm>
          <a:off x="1" y="1244951"/>
          <a:ext cx="4808983" cy="5613049"/>
        </p:xfrm>
        <a:graphic>
          <a:graphicData uri="http://schemas.openxmlformats.org/drawingml/2006/table">
            <a:tbl>
              <a:tblPr firstRow="1" firstCol="1" bandRow="1">
                <a:tableStyleId>{5C22544A-7EE6-4342-B048-85BDC9FD1C3A}</a:tableStyleId>
              </a:tblPr>
              <a:tblGrid>
                <a:gridCol w="930771"/>
                <a:gridCol w="1085900"/>
                <a:gridCol w="2792312"/>
              </a:tblGrid>
              <a:tr h="435252">
                <a:tc>
                  <a:txBody>
                    <a:bodyPr/>
                    <a:lstStyle/>
                    <a:p>
                      <a:pPr>
                        <a:lnSpc>
                          <a:spcPct val="115000"/>
                        </a:lnSpc>
                        <a:spcAft>
                          <a:spcPts val="0"/>
                        </a:spcAft>
                      </a:pPr>
                      <a:r>
                        <a:rPr lang="en-GB" sz="1200" dirty="0" smtClean="0">
                          <a:effectLst/>
                        </a:rPr>
                        <a:t>Dimensions </a:t>
                      </a:r>
                      <a:endParaRPr lang="en-GB" sz="12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200" dirty="0" smtClean="0">
                          <a:effectLst/>
                        </a:rPr>
                        <a:t>Factors </a:t>
                      </a:r>
                      <a:endParaRPr lang="en-GB" sz="1200" dirty="0">
                        <a:effectLst/>
                      </a:endParaRPr>
                    </a:p>
                    <a:p>
                      <a:pPr>
                        <a:lnSpc>
                          <a:spcPct val="115000"/>
                        </a:lnSpc>
                        <a:spcAft>
                          <a:spcPts val="0"/>
                        </a:spcAft>
                      </a:pPr>
                      <a:r>
                        <a:rPr lang="en-GB" sz="1200" dirty="0">
                          <a:effectLst/>
                        </a:rPr>
                        <a:t> </a:t>
                      </a:r>
                      <a:endParaRPr lang="en-GB" sz="12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200" dirty="0" smtClean="0">
                          <a:effectLst/>
                        </a:rPr>
                        <a:t>Indicators</a:t>
                      </a:r>
                      <a:r>
                        <a:rPr lang="en-GB" sz="1200" dirty="0">
                          <a:effectLst/>
                        </a:rPr>
                        <a:t> </a:t>
                      </a:r>
                      <a:r>
                        <a:rPr lang="en-GB" sz="1200" dirty="0" smtClean="0">
                          <a:effectLst/>
                        </a:rPr>
                        <a:t> - based</a:t>
                      </a:r>
                      <a:r>
                        <a:rPr lang="en-GB" sz="1200" baseline="0" dirty="0" smtClean="0">
                          <a:effectLst/>
                        </a:rPr>
                        <a:t> on questions to the </a:t>
                      </a:r>
                      <a:r>
                        <a:rPr lang="en-GB" sz="1200" dirty="0" smtClean="0">
                          <a:effectLst/>
                        </a:rPr>
                        <a:t>cases</a:t>
                      </a:r>
                      <a:endParaRPr lang="en-GB" sz="1200" dirty="0">
                        <a:effectLst/>
                        <a:latin typeface="Calibri"/>
                        <a:ea typeface="Calibri"/>
                        <a:cs typeface="Times New Roman"/>
                      </a:endParaRPr>
                    </a:p>
                  </a:txBody>
                  <a:tcPr marL="33655" marR="33655" marT="0" marB="0"/>
                </a:tc>
              </a:tr>
              <a:tr h="597245">
                <a:tc rowSpan="3">
                  <a:txBody>
                    <a:bodyPr/>
                    <a:lstStyle/>
                    <a:p>
                      <a:pPr>
                        <a:lnSpc>
                          <a:spcPct val="115000"/>
                        </a:lnSpc>
                        <a:spcAft>
                          <a:spcPts val="0"/>
                        </a:spcAft>
                      </a:pPr>
                      <a:r>
                        <a:rPr lang="en-GB" sz="1000" dirty="0">
                          <a:effectLst/>
                        </a:rPr>
                        <a:t>Operational definition of transformational change for low-carbon </a:t>
                      </a:r>
                      <a:r>
                        <a:rPr lang="en-GB" sz="1000" dirty="0" smtClean="0">
                          <a:effectLst/>
                        </a:rPr>
                        <a:t>and SD</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Goal(s) of transformation</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100">
                          <a:effectLst/>
                          <a:latin typeface="Calibri"/>
                          <a:ea typeface="Calibri"/>
                          <a:cs typeface="Times New Roman"/>
                        </a:rPr>
                        <a:t>What are the goal(s) and key indicator(s) of transformational change?</a:t>
                      </a:r>
                    </a:p>
                  </a:txBody>
                  <a:tcPr marL="68580" marR="68580" marT="0" marB="0"/>
                </a:tc>
              </a:tr>
              <a:tr h="1003355">
                <a:tc vMerge="1">
                  <a:txBody>
                    <a:bodyPr/>
                    <a:lstStyle/>
                    <a:p>
                      <a:endParaRPr lang="en-GB"/>
                    </a:p>
                  </a:txBody>
                  <a:tcPr/>
                </a:tc>
                <a:tc>
                  <a:txBody>
                    <a:bodyPr/>
                    <a:lstStyle/>
                    <a:p>
                      <a:pPr>
                        <a:lnSpc>
                          <a:spcPct val="115000"/>
                        </a:lnSpc>
                        <a:spcAft>
                          <a:spcPts val="0"/>
                        </a:spcAft>
                      </a:pPr>
                      <a:r>
                        <a:rPr lang="en-GB" sz="1000">
                          <a:effectLst/>
                        </a:rPr>
                        <a:t>Process of change</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100" dirty="0">
                          <a:effectLst/>
                          <a:latin typeface="Calibri"/>
                          <a:ea typeface="Calibri"/>
                          <a:cs typeface="Times New Roman"/>
                        </a:rPr>
                        <a:t>What intervention(s) trigger the change process? </a:t>
                      </a:r>
                    </a:p>
                    <a:p>
                      <a:pPr>
                        <a:lnSpc>
                          <a:spcPct val="115000"/>
                        </a:lnSpc>
                        <a:spcAft>
                          <a:spcPts val="0"/>
                        </a:spcAft>
                      </a:pPr>
                      <a:r>
                        <a:rPr lang="en-GB" sz="1100" dirty="0">
                          <a:effectLst/>
                          <a:latin typeface="Calibri"/>
                          <a:ea typeface="Calibri"/>
                          <a:cs typeface="Times New Roman"/>
                        </a:rPr>
                        <a:t>Who are the key actors? </a:t>
                      </a:r>
                    </a:p>
                    <a:p>
                      <a:pPr>
                        <a:lnSpc>
                          <a:spcPct val="115000"/>
                        </a:lnSpc>
                        <a:spcAft>
                          <a:spcPts val="0"/>
                        </a:spcAft>
                      </a:pPr>
                      <a:r>
                        <a:rPr lang="en-GB" sz="1100" dirty="0">
                          <a:effectLst/>
                          <a:latin typeface="Calibri"/>
                          <a:ea typeface="Calibri"/>
                          <a:cs typeface="Times New Roman"/>
                        </a:rPr>
                        <a:t>How will the intervention lead to system change?</a:t>
                      </a:r>
                    </a:p>
                  </a:txBody>
                  <a:tcPr marL="68580" marR="68580" marT="0" marB="0"/>
                </a:tc>
              </a:tr>
              <a:tr h="597245">
                <a:tc vMerge="1">
                  <a:txBody>
                    <a:bodyPr/>
                    <a:lstStyle/>
                    <a:p>
                      <a:endParaRPr lang="en-GB"/>
                    </a:p>
                  </a:txBody>
                  <a:tcPr/>
                </a:tc>
                <a:tc>
                  <a:txBody>
                    <a:bodyPr/>
                    <a:lstStyle/>
                    <a:p>
                      <a:pPr>
                        <a:lnSpc>
                          <a:spcPct val="115000"/>
                        </a:lnSpc>
                        <a:spcAft>
                          <a:spcPts val="0"/>
                        </a:spcAft>
                      </a:pPr>
                      <a:r>
                        <a:rPr lang="en-GB" sz="1000">
                          <a:effectLst/>
                        </a:rPr>
                        <a:t>Low-carbon lock-in</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100">
                          <a:effectLst/>
                          <a:latin typeface="Calibri"/>
                          <a:ea typeface="Calibri"/>
                          <a:cs typeface="Times New Roman"/>
                        </a:rPr>
                        <a:t>Which barriers are overcome? </a:t>
                      </a:r>
                    </a:p>
                    <a:p>
                      <a:pPr>
                        <a:lnSpc>
                          <a:spcPct val="115000"/>
                        </a:lnSpc>
                        <a:spcAft>
                          <a:spcPts val="0"/>
                        </a:spcAft>
                      </a:pPr>
                      <a:r>
                        <a:rPr lang="en-GB" sz="1100">
                          <a:effectLst/>
                          <a:latin typeface="Calibri"/>
                          <a:ea typeface="Calibri"/>
                          <a:cs typeface="Times New Roman"/>
                        </a:rPr>
                        <a:t>How will a low-carbon pathway be sustained?</a:t>
                      </a:r>
                    </a:p>
                  </a:txBody>
                  <a:tcPr marL="68580" marR="68580" marT="0" marB="0"/>
                </a:tc>
              </a:tr>
              <a:tr h="598471">
                <a:tc rowSpan="4">
                  <a:txBody>
                    <a:bodyPr/>
                    <a:lstStyle/>
                    <a:p>
                      <a:pPr>
                        <a:lnSpc>
                          <a:spcPct val="115000"/>
                        </a:lnSpc>
                        <a:spcAft>
                          <a:spcPts val="0"/>
                        </a:spcAft>
                      </a:pPr>
                      <a:r>
                        <a:rPr lang="en-GB" sz="1000">
                          <a:effectLst/>
                        </a:rPr>
                        <a:t>Multilevel context for the socio-technical system transformed</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000">
                          <a:effectLst/>
                        </a:rPr>
                        <a:t>Landscape level</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100">
                          <a:effectLst/>
                          <a:latin typeface="Calibri"/>
                          <a:ea typeface="Calibri"/>
                          <a:cs typeface="Times New Roman"/>
                        </a:rPr>
                        <a:t>What macro-level trends and changes in the socio-technical system have an impact on the transformation?</a:t>
                      </a:r>
                    </a:p>
                  </a:txBody>
                  <a:tcPr marL="68580" marR="68580" marT="0" marB="0"/>
                </a:tc>
              </a:tr>
              <a:tr h="1003355">
                <a:tc vMerge="1">
                  <a:txBody>
                    <a:bodyPr/>
                    <a:lstStyle/>
                    <a:p>
                      <a:endParaRPr lang="en-GB"/>
                    </a:p>
                  </a:txBody>
                  <a:tcPr/>
                </a:tc>
                <a:tc>
                  <a:txBody>
                    <a:bodyPr/>
                    <a:lstStyle/>
                    <a:p>
                      <a:pPr>
                        <a:lnSpc>
                          <a:spcPct val="115000"/>
                        </a:lnSpc>
                        <a:spcAft>
                          <a:spcPts val="0"/>
                        </a:spcAft>
                      </a:pPr>
                      <a:r>
                        <a:rPr lang="en-GB" sz="1000">
                          <a:effectLst/>
                        </a:rPr>
                        <a:t>Regime level</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100">
                          <a:effectLst/>
                          <a:latin typeface="Calibri"/>
                          <a:ea typeface="Calibri"/>
                          <a:cs typeface="Times New Roman"/>
                        </a:rPr>
                        <a:t>How is the socio-technical regime delineated? </a:t>
                      </a:r>
                    </a:p>
                    <a:p>
                      <a:pPr>
                        <a:lnSpc>
                          <a:spcPct val="115000"/>
                        </a:lnSpc>
                        <a:spcAft>
                          <a:spcPts val="0"/>
                        </a:spcAft>
                      </a:pPr>
                      <a:r>
                        <a:rPr lang="en-GB" sz="1100">
                          <a:effectLst/>
                          <a:latin typeface="Calibri"/>
                          <a:ea typeface="Calibri"/>
                          <a:cs typeface="Times New Roman"/>
                        </a:rPr>
                        <a:t>What established infrastructure and ways of doing things need to be changed with regard to rules, institutions, practices, behaviour, markets and industry structure?</a:t>
                      </a:r>
                    </a:p>
                  </a:txBody>
                  <a:tcPr marL="68580" marR="68580" marT="0" marB="0"/>
                </a:tc>
              </a:tr>
              <a:tr h="844706">
                <a:tc vMerge="1">
                  <a:txBody>
                    <a:bodyPr/>
                    <a:lstStyle/>
                    <a:p>
                      <a:endParaRPr lang="en-GB"/>
                    </a:p>
                  </a:txBody>
                  <a:tcPr/>
                </a:tc>
                <a:tc>
                  <a:txBody>
                    <a:bodyPr/>
                    <a:lstStyle/>
                    <a:p>
                      <a:pPr>
                        <a:lnSpc>
                          <a:spcPct val="115000"/>
                        </a:lnSpc>
                        <a:spcAft>
                          <a:spcPts val="0"/>
                        </a:spcAft>
                      </a:pPr>
                      <a:r>
                        <a:rPr lang="en-GB" sz="1000">
                          <a:effectLst/>
                        </a:rPr>
                        <a:t>Niche level</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100" dirty="0">
                          <a:effectLst/>
                          <a:latin typeface="Calibri"/>
                          <a:ea typeface="Calibri"/>
                          <a:cs typeface="Times New Roman"/>
                        </a:rPr>
                        <a:t>What new technologies or policies will trigger the transformational change? </a:t>
                      </a:r>
                    </a:p>
                    <a:p>
                      <a:pPr>
                        <a:lnSpc>
                          <a:spcPct val="115000"/>
                        </a:lnSpc>
                        <a:spcAft>
                          <a:spcPts val="0"/>
                        </a:spcAft>
                      </a:pPr>
                      <a:r>
                        <a:rPr lang="en-GB" sz="1100" dirty="0">
                          <a:effectLst/>
                          <a:latin typeface="Calibri"/>
                          <a:ea typeface="Calibri"/>
                          <a:cs typeface="Times New Roman"/>
                        </a:rPr>
                        <a:t>Do protected spaces exist for technical, social and organisational experiments and learning?</a:t>
                      </a:r>
                    </a:p>
                  </a:txBody>
                  <a:tcPr marL="68580" marR="68580" marT="0" marB="0"/>
                </a:tc>
              </a:tr>
              <a:tr h="533420">
                <a:tc vMerge="1">
                  <a:txBody>
                    <a:bodyPr/>
                    <a:lstStyle/>
                    <a:p>
                      <a:endParaRPr lang="en-GB"/>
                    </a:p>
                  </a:txBody>
                  <a:tcPr/>
                </a:tc>
                <a:tc>
                  <a:txBody>
                    <a:bodyPr/>
                    <a:lstStyle/>
                    <a:p>
                      <a:pPr>
                        <a:lnSpc>
                          <a:spcPct val="115000"/>
                        </a:lnSpc>
                        <a:spcAft>
                          <a:spcPts val="0"/>
                        </a:spcAft>
                      </a:pPr>
                      <a:r>
                        <a:rPr lang="en-GB" sz="1000" dirty="0">
                          <a:effectLst/>
                        </a:rPr>
                        <a:t>Interactions across levels</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100" dirty="0">
                          <a:effectLst/>
                          <a:latin typeface="Calibri"/>
                          <a:ea typeface="Calibri"/>
                          <a:cs typeface="Times New Roman"/>
                        </a:rPr>
                        <a:t>What are the key dynamics of change between the three levels?</a:t>
                      </a:r>
                    </a:p>
                  </a:txBody>
                  <a:tcPr marL="68580" marR="68580" marT="0" marB="0"/>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518264210"/>
              </p:ext>
            </p:extLst>
          </p:nvPr>
        </p:nvGraphicFramePr>
        <p:xfrm>
          <a:off x="4808984" y="1268761"/>
          <a:ext cx="5097016" cy="5616623"/>
        </p:xfrm>
        <a:graphic>
          <a:graphicData uri="http://schemas.openxmlformats.org/drawingml/2006/table">
            <a:tbl>
              <a:tblPr firstRow="1" firstCol="1" bandRow="1">
                <a:tableStyleId>{5C22544A-7EE6-4342-B048-85BDC9FD1C3A}</a:tableStyleId>
              </a:tblPr>
              <a:tblGrid>
                <a:gridCol w="1080120"/>
                <a:gridCol w="1224136"/>
                <a:gridCol w="2792760"/>
              </a:tblGrid>
              <a:tr h="697380">
                <a:tc rowSpan="4">
                  <a:txBody>
                    <a:bodyPr/>
                    <a:lstStyle/>
                    <a:p>
                      <a:pPr>
                        <a:lnSpc>
                          <a:spcPct val="115000"/>
                        </a:lnSpc>
                        <a:spcAft>
                          <a:spcPts val="0"/>
                        </a:spcAft>
                      </a:pPr>
                      <a:r>
                        <a:rPr lang="en-GB" sz="1000" dirty="0">
                          <a:effectLst/>
                        </a:rPr>
                        <a:t>Phases of transformation – at what stage is the socio-technical system?</a:t>
                      </a:r>
                      <a:endParaRPr lang="en-GB" sz="1000" dirty="0">
                        <a:effectLst/>
                        <a:latin typeface="Calibri"/>
                        <a:ea typeface="Calibri"/>
                        <a:cs typeface="Times New Roman"/>
                      </a:endParaRPr>
                    </a:p>
                  </a:txBody>
                  <a:tcPr marL="33655" marR="33655" marT="0" marB="0"/>
                </a:tc>
                <a:tc>
                  <a:txBody>
                    <a:bodyPr/>
                    <a:lstStyle/>
                    <a:p>
                      <a:pPr marL="0" algn="l" defTabSz="914400" rtl="0" eaLnBrk="1" latinLnBrk="0" hangingPunct="1">
                        <a:lnSpc>
                          <a:spcPct val="115000"/>
                        </a:lnSpc>
                        <a:spcAft>
                          <a:spcPts val="0"/>
                        </a:spcAft>
                      </a:pPr>
                      <a:r>
                        <a:rPr lang="en-GB" sz="1000" b="0" kern="1200" dirty="0">
                          <a:solidFill>
                            <a:schemeClr val="dk1"/>
                          </a:solidFill>
                          <a:effectLst/>
                          <a:latin typeface="+mn-lt"/>
                          <a:ea typeface="+mn-ea"/>
                          <a:cs typeface="+mn-cs"/>
                        </a:rPr>
                        <a:t>Pre-development phase</a:t>
                      </a:r>
                    </a:p>
                    <a:p>
                      <a:pPr marL="0" algn="l" defTabSz="914400" rtl="0" eaLnBrk="1" latinLnBrk="0" hangingPunct="1">
                        <a:lnSpc>
                          <a:spcPct val="115000"/>
                        </a:lnSpc>
                        <a:spcAft>
                          <a:spcPts val="0"/>
                        </a:spcAft>
                      </a:pPr>
                      <a:r>
                        <a:rPr lang="en-GB" sz="1000" b="0" kern="1200" dirty="0">
                          <a:solidFill>
                            <a:schemeClr val="dk1"/>
                          </a:solidFill>
                          <a:effectLst/>
                          <a:latin typeface="+mn-lt"/>
                          <a:ea typeface="+mn-ea"/>
                          <a:cs typeface="+mn-cs"/>
                        </a:rPr>
                        <a:t> </a:t>
                      </a:r>
                    </a:p>
                  </a:txBody>
                  <a:tcPr marL="33655" marR="33655" marT="0" marB="0">
                    <a:solidFill>
                      <a:schemeClr val="bg1">
                        <a:lumMod val="95000"/>
                      </a:schemeClr>
                    </a:solidFill>
                  </a:tcPr>
                </a:tc>
                <a:tc>
                  <a:txBody>
                    <a:bodyPr/>
                    <a:lstStyle/>
                    <a:p>
                      <a:pPr marL="0" algn="l" defTabSz="914400" rtl="0" eaLnBrk="1" latinLnBrk="0" hangingPunct="1">
                        <a:lnSpc>
                          <a:spcPct val="115000"/>
                        </a:lnSpc>
                        <a:spcAft>
                          <a:spcPts val="0"/>
                        </a:spcAft>
                      </a:pPr>
                      <a:r>
                        <a:rPr lang="en-GB" sz="1000" b="0" kern="1200" dirty="0">
                          <a:solidFill>
                            <a:schemeClr val="dk1"/>
                          </a:solidFill>
                          <a:effectLst/>
                          <a:latin typeface="+mn-lt"/>
                          <a:ea typeface="+mn-ea"/>
                          <a:cs typeface="+mn-cs"/>
                        </a:rPr>
                        <a:t>What are the established high-carbon pathways? </a:t>
                      </a:r>
                    </a:p>
                    <a:p>
                      <a:pPr marL="0" algn="l" defTabSz="914400" rtl="0" eaLnBrk="1" latinLnBrk="0" hangingPunct="1">
                        <a:lnSpc>
                          <a:spcPct val="115000"/>
                        </a:lnSpc>
                        <a:spcAft>
                          <a:spcPts val="0"/>
                        </a:spcAft>
                      </a:pPr>
                      <a:r>
                        <a:rPr lang="en-GB" sz="1000" b="0" kern="1200" dirty="0">
                          <a:solidFill>
                            <a:schemeClr val="dk1"/>
                          </a:solidFill>
                          <a:effectLst/>
                          <a:latin typeface="+mn-lt"/>
                          <a:ea typeface="+mn-ea"/>
                          <a:cs typeface="+mn-cs"/>
                        </a:rPr>
                        <a:t>Who are the pioneers of change?</a:t>
                      </a:r>
                    </a:p>
                  </a:txBody>
                  <a:tcPr marL="33655" marR="33655" marT="0" marB="0">
                    <a:solidFill>
                      <a:schemeClr val="bg1">
                        <a:lumMod val="95000"/>
                      </a:schemeClr>
                    </a:solidFill>
                  </a:tcPr>
                </a:tc>
              </a:tr>
              <a:tr h="553364">
                <a:tc vMerge="1">
                  <a:txBody>
                    <a:bodyPr/>
                    <a:lstStyle/>
                    <a:p>
                      <a:endParaRPr lang="en-GB"/>
                    </a:p>
                  </a:txBody>
                  <a:tcPr/>
                </a:tc>
                <a:tc>
                  <a:txBody>
                    <a:bodyPr/>
                    <a:lstStyle/>
                    <a:p>
                      <a:pPr>
                        <a:lnSpc>
                          <a:spcPct val="115000"/>
                        </a:lnSpc>
                        <a:spcAft>
                          <a:spcPts val="0"/>
                        </a:spcAft>
                      </a:pPr>
                      <a:r>
                        <a:rPr lang="en-GB" sz="1000" dirty="0">
                          <a:effectLst/>
                        </a:rPr>
                        <a:t>Take-off phase</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a:effectLst/>
                        </a:rPr>
                        <a:t>What new ideas, concepts, coalitions, regulations and societal acceptance are emerging for low-carbon development?</a:t>
                      </a:r>
                      <a:endParaRPr lang="en-GB" sz="1000">
                        <a:effectLst/>
                        <a:latin typeface="Calibri"/>
                        <a:ea typeface="Calibri"/>
                        <a:cs typeface="Times New Roman"/>
                      </a:endParaRPr>
                    </a:p>
                  </a:txBody>
                  <a:tcPr marL="33655" marR="33655" marT="0" marB="0"/>
                </a:tc>
              </a:tr>
              <a:tr h="1106728">
                <a:tc vMerge="1">
                  <a:txBody>
                    <a:bodyPr/>
                    <a:lstStyle/>
                    <a:p>
                      <a:endParaRPr lang="en-GB"/>
                    </a:p>
                  </a:txBody>
                  <a:tcPr/>
                </a:tc>
                <a:tc>
                  <a:txBody>
                    <a:bodyPr/>
                    <a:lstStyle/>
                    <a:p>
                      <a:pPr>
                        <a:lnSpc>
                          <a:spcPct val="115000"/>
                        </a:lnSpc>
                        <a:spcAft>
                          <a:spcPts val="0"/>
                        </a:spcAft>
                      </a:pPr>
                      <a:r>
                        <a:rPr lang="en-GB" sz="1000" dirty="0">
                          <a:effectLst/>
                        </a:rPr>
                        <a:t>Acceleration phase</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How does policy and regulation support change? </a:t>
                      </a:r>
                    </a:p>
                    <a:p>
                      <a:pPr>
                        <a:lnSpc>
                          <a:spcPct val="115000"/>
                        </a:lnSpc>
                        <a:spcAft>
                          <a:spcPts val="0"/>
                        </a:spcAft>
                      </a:pPr>
                      <a:r>
                        <a:rPr lang="en-GB" sz="1000" dirty="0">
                          <a:effectLst/>
                        </a:rPr>
                        <a:t>How does low-carbon solutions challenge established pathways? </a:t>
                      </a:r>
                    </a:p>
                    <a:p>
                      <a:pPr>
                        <a:lnSpc>
                          <a:spcPct val="115000"/>
                        </a:lnSpc>
                        <a:spcAft>
                          <a:spcPts val="0"/>
                        </a:spcAft>
                      </a:pPr>
                      <a:r>
                        <a:rPr lang="en-GB" sz="1000" dirty="0">
                          <a:effectLst/>
                        </a:rPr>
                        <a:t>Is opposition to new solutions increasing or decreasing?</a:t>
                      </a:r>
                      <a:endParaRPr lang="en-GB" sz="1000" dirty="0">
                        <a:effectLst/>
                        <a:latin typeface="Calibri"/>
                        <a:ea typeface="Calibri"/>
                        <a:cs typeface="Times New Roman"/>
                      </a:endParaRPr>
                    </a:p>
                  </a:txBody>
                  <a:tcPr marL="33655" marR="33655" marT="0" marB="0"/>
                </a:tc>
              </a:tr>
              <a:tr h="553364">
                <a:tc vMerge="1">
                  <a:txBody>
                    <a:bodyPr/>
                    <a:lstStyle/>
                    <a:p>
                      <a:endParaRPr lang="en-GB"/>
                    </a:p>
                  </a:txBody>
                  <a:tcPr/>
                </a:tc>
                <a:tc>
                  <a:txBody>
                    <a:bodyPr/>
                    <a:lstStyle/>
                    <a:p>
                      <a:pPr>
                        <a:lnSpc>
                          <a:spcPct val="115000"/>
                        </a:lnSpc>
                        <a:spcAft>
                          <a:spcPts val="0"/>
                        </a:spcAft>
                      </a:pPr>
                      <a:r>
                        <a:rPr lang="en-GB" sz="1000" dirty="0">
                          <a:effectLst/>
                        </a:rPr>
                        <a:t>Stabilisation phase</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Is the low-carbon pathway stable or at risk of relapse? </a:t>
                      </a:r>
                    </a:p>
                    <a:p>
                      <a:pPr>
                        <a:lnSpc>
                          <a:spcPct val="115000"/>
                        </a:lnSpc>
                        <a:spcAft>
                          <a:spcPts val="0"/>
                        </a:spcAft>
                      </a:pPr>
                      <a:r>
                        <a:rPr lang="en-GB" sz="1000" dirty="0">
                          <a:effectLst/>
                        </a:rPr>
                        <a:t>What new barriers hinder relapse?</a:t>
                      </a:r>
                      <a:endParaRPr lang="en-GB" sz="1000" dirty="0">
                        <a:effectLst/>
                        <a:latin typeface="Calibri"/>
                        <a:ea typeface="Calibri"/>
                        <a:cs typeface="Times New Roman"/>
                      </a:endParaRPr>
                    </a:p>
                  </a:txBody>
                  <a:tcPr marL="33655" marR="33655" marT="0" marB="0"/>
                </a:tc>
              </a:tr>
              <a:tr h="689563">
                <a:tc rowSpan="4">
                  <a:txBody>
                    <a:bodyPr/>
                    <a:lstStyle/>
                    <a:p>
                      <a:pPr>
                        <a:lnSpc>
                          <a:spcPct val="115000"/>
                        </a:lnSpc>
                        <a:spcAft>
                          <a:spcPts val="0"/>
                        </a:spcAft>
                      </a:pPr>
                      <a:r>
                        <a:rPr lang="en-GB" sz="1000" dirty="0">
                          <a:effectLst/>
                        </a:rPr>
                        <a:t>Management of transformational change interventions – a cyclic process of four governance activities</a:t>
                      </a:r>
                      <a:endParaRPr lang="en-GB" sz="1000" dirty="0">
                        <a:effectLst/>
                        <a:latin typeface="Calibri"/>
                        <a:ea typeface="Calibri"/>
                        <a:cs typeface="Times New Roman"/>
                      </a:endParaRPr>
                    </a:p>
                    <a:p>
                      <a:pPr>
                        <a:lnSpc>
                          <a:spcPct val="115000"/>
                        </a:lnSpc>
                        <a:spcAft>
                          <a:spcPts val="0"/>
                        </a:spcAft>
                      </a:pPr>
                      <a:r>
                        <a:rPr lang="en-GB" sz="1000" dirty="0">
                          <a:effectLst/>
                        </a:rPr>
                        <a:t> </a:t>
                      </a:r>
                      <a:endParaRPr lang="en-GB" sz="1000" dirty="0">
                        <a:effectLst/>
                        <a:latin typeface="Calibri"/>
                        <a:ea typeface="Calibri"/>
                        <a:cs typeface="Times New Roman"/>
                      </a:endParaRPr>
                    </a:p>
                    <a:p>
                      <a:pPr>
                        <a:lnSpc>
                          <a:spcPct val="115000"/>
                        </a:lnSpc>
                        <a:spcAft>
                          <a:spcPts val="0"/>
                        </a:spcAft>
                      </a:pPr>
                      <a:r>
                        <a:rPr lang="en-GB" sz="1000" dirty="0">
                          <a:effectLst/>
                        </a:rPr>
                        <a:t> </a:t>
                      </a:r>
                      <a:endParaRPr lang="en-GB" sz="1000" dirty="0">
                        <a:effectLst/>
                        <a:latin typeface="Calibri"/>
                        <a:ea typeface="Calibri"/>
                        <a:cs typeface="Times New Roman"/>
                      </a:endParaRP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Strategic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How is the transition arena set up as the institutional core of an intervention in collaboration with a network of innovators?</a:t>
                      </a:r>
                      <a:endParaRPr lang="en-GB" sz="1000" dirty="0">
                        <a:effectLst/>
                        <a:latin typeface="Calibri"/>
                        <a:ea typeface="Calibri"/>
                        <a:cs typeface="Times New Roman"/>
                      </a:endParaRPr>
                    </a:p>
                  </a:txBody>
                  <a:tcPr marL="33655" marR="33655" marT="0" marB="0"/>
                </a:tc>
              </a:tr>
              <a:tr h="0">
                <a:tc vMerge="1">
                  <a:txBody>
                    <a:bodyPr/>
                    <a:lstStyle/>
                    <a:p>
                      <a:endParaRPr lang="en-GB"/>
                    </a:p>
                  </a:txBody>
                  <a:tcPr/>
                </a:tc>
                <a:tc>
                  <a:txBody>
                    <a:bodyPr/>
                    <a:lstStyle/>
                    <a:p>
                      <a:pPr>
                        <a:lnSpc>
                          <a:spcPct val="115000"/>
                        </a:lnSpc>
                        <a:spcAft>
                          <a:spcPts val="0"/>
                        </a:spcAft>
                      </a:pPr>
                      <a:r>
                        <a:rPr lang="en-GB" sz="1000">
                          <a:effectLst/>
                        </a:rPr>
                        <a:t>Tactical</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What are the driving sustainability and low –carbon visions, agendas and pathways?</a:t>
                      </a:r>
                      <a:endParaRPr lang="en-GB" sz="1000" dirty="0">
                        <a:effectLst/>
                        <a:latin typeface="Calibri"/>
                        <a:ea typeface="Calibri"/>
                        <a:cs typeface="Times New Roman"/>
                      </a:endParaRPr>
                    </a:p>
                  </a:txBody>
                  <a:tcPr marL="33655" marR="33655" marT="0" marB="0"/>
                </a:tc>
              </a:tr>
              <a:tr h="657592">
                <a:tc vMerge="1">
                  <a:txBody>
                    <a:bodyPr/>
                    <a:lstStyle/>
                    <a:p>
                      <a:pPr>
                        <a:lnSpc>
                          <a:spcPct val="115000"/>
                        </a:lnSpc>
                        <a:spcAft>
                          <a:spcPts val="0"/>
                        </a:spcAft>
                      </a:pP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a:effectLst/>
                        </a:rPr>
                        <a:t>Operational</a:t>
                      </a:r>
                    </a:p>
                    <a:p>
                      <a:pPr>
                        <a:lnSpc>
                          <a:spcPct val="115000"/>
                        </a:lnSpc>
                        <a:spcAft>
                          <a:spcPts val="0"/>
                        </a:spcAft>
                      </a:pPr>
                      <a:r>
                        <a:rPr lang="en-GB" sz="1000">
                          <a:effectLst/>
                        </a:rPr>
                        <a:t> </a:t>
                      </a:r>
                      <a:endParaRPr lang="en-GB" sz="100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How are actors mobilized for executing projects and experiments?</a:t>
                      </a:r>
                      <a:endParaRPr lang="en-GB" sz="1000" dirty="0">
                        <a:effectLst/>
                        <a:latin typeface="Calibri"/>
                        <a:ea typeface="Calibri"/>
                        <a:cs typeface="Times New Roman"/>
                      </a:endParaRPr>
                    </a:p>
                  </a:txBody>
                  <a:tcPr marL="33655" marR="33655" marT="0" marB="0"/>
                </a:tc>
              </a:tr>
              <a:tr h="1008112">
                <a:tc vMerge="1">
                  <a:txBody>
                    <a:bodyPr/>
                    <a:lstStyle/>
                    <a:p>
                      <a:pPr>
                        <a:lnSpc>
                          <a:spcPct val="115000"/>
                        </a:lnSpc>
                        <a:spcAft>
                          <a:spcPts val="0"/>
                        </a:spcAft>
                      </a:pP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Reflexive</a:t>
                      </a:r>
                    </a:p>
                    <a:p>
                      <a:pPr>
                        <a:lnSpc>
                          <a:spcPct val="115000"/>
                        </a:lnSpc>
                        <a:spcAft>
                          <a:spcPts val="0"/>
                        </a:spcAft>
                      </a:pPr>
                      <a:r>
                        <a:rPr lang="en-GB" sz="1000" dirty="0">
                          <a:effectLst/>
                        </a:rPr>
                        <a:t> </a:t>
                      </a:r>
                      <a:endParaRPr lang="en-GB" sz="1000" dirty="0">
                        <a:effectLst/>
                        <a:latin typeface="Calibri"/>
                        <a:ea typeface="Calibri"/>
                        <a:cs typeface="Times New Roman"/>
                      </a:endParaRPr>
                    </a:p>
                  </a:txBody>
                  <a:tcPr marL="33655" marR="33655" marT="0" marB="0"/>
                </a:tc>
                <a:tc>
                  <a:txBody>
                    <a:bodyPr/>
                    <a:lstStyle/>
                    <a:p>
                      <a:pPr>
                        <a:lnSpc>
                          <a:spcPct val="115000"/>
                        </a:lnSpc>
                        <a:spcAft>
                          <a:spcPts val="0"/>
                        </a:spcAft>
                      </a:pPr>
                      <a:r>
                        <a:rPr lang="en-GB" sz="1000" dirty="0">
                          <a:effectLst/>
                        </a:rPr>
                        <a:t>How does monitoring and evaluation of the transition process facilitate reflexive learning to modify and adjust transition goals and pathways?</a:t>
                      </a:r>
                      <a:endParaRPr lang="en-GB" sz="1000" dirty="0">
                        <a:effectLst/>
                        <a:latin typeface="Calibri"/>
                        <a:ea typeface="Calibri"/>
                        <a:cs typeface="Times New Roman"/>
                      </a:endParaRPr>
                    </a:p>
                  </a:txBody>
                  <a:tcPr marL="33655" marR="33655" marT="0" marB="0"/>
                </a:tc>
              </a:tr>
            </a:tbl>
          </a:graphicData>
        </a:graphic>
      </p:graphicFrame>
    </p:spTree>
    <p:extLst>
      <p:ext uri="{BB962C8B-B14F-4D97-AF65-F5344CB8AC3E}">
        <p14:creationId xmlns:p14="http://schemas.microsoft.com/office/powerpoint/2010/main" val="73360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4528" y="2564904"/>
            <a:ext cx="8420100" cy="1470025"/>
          </a:xfrm>
          <a:ln>
            <a:solidFill>
              <a:schemeClr val="tx2">
                <a:lumMod val="50000"/>
              </a:schemeClr>
            </a:solidFill>
          </a:ln>
        </p:spPr>
        <p:txBody>
          <a:bodyPr>
            <a:normAutofit/>
          </a:bodyPr>
          <a:lstStyle/>
          <a:p>
            <a:r>
              <a:rPr lang="en-CA" dirty="0" smtClean="0">
                <a:solidFill>
                  <a:schemeClr val="tx2">
                    <a:lumMod val="50000"/>
                  </a:schemeClr>
                </a:solidFill>
              </a:rPr>
              <a:t>Two research projects</a:t>
            </a:r>
            <a:endParaRPr lang="en-US" dirty="0">
              <a:solidFill>
                <a:schemeClr val="tx2">
                  <a:lumMod val="50000"/>
                </a:schemeClr>
              </a:solidFill>
            </a:endParaRPr>
          </a:p>
        </p:txBody>
      </p:sp>
    </p:spTree>
    <p:extLst>
      <p:ext uri="{BB962C8B-B14F-4D97-AF65-F5344CB8AC3E}">
        <p14:creationId xmlns:p14="http://schemas.microsoft.com/office/powerpoint/2010/main" val="1836012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480" y="260648"/>
            <a:ext cx="8915400" cy="792088"/>
          </a:xfrm>
        </p:spPr>
        <p:txBody>
          <a:bodyPr>
            <a:normAutofit/>
          </a:bodyPr>
          <a:lstStyle/>
          <a:p>
            <a:r>
              <a:rPr lang="en-US" dirty="0" smtClean="0">
                <a:solidFill>
                  <a:srgbClr val="002060"/>
                </a:solidFill>
              </a:rPr>
              <a:t>TC Taxonomy</a:t>
            </a:r>
            <a:endParaRPr lang="en-US" dirty="0">
              <a:solidFill>
                <a:srgbClr val="00206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8744" y="1484784"/>
            <a:ext cx="3600399" cy="522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8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Next steps for development</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400" dirty="0" smtClean="0"/>
              <a:t>Discuss usefulness of the TC Taxonomy in stakeholder workshop with users (GCF, NAMA Facility and bilateral donors)</a:t>
            </a:r>
          </a:p>
          <a:p>
            <a:r>
              <a:rPr lang="en-US" sz="2400" dirty="0" smtClean="0"/>
              <a:t>Apply the TC Taxonomy to NAMAs under implementation (for more rich data) for development of Version 2, refinement of indicators</a:t>
            </a:r>
          </a:p>
          <a:p>
            <a:r>
              <a:rPr lang="en-US" sz="2400" dirty="0" smtClean="0"/>
              <a:t>Phase 3: Develop a scoring approach to weigh the criteria and indicators considered most important for TC</a:t>
            </a:r>
            <a:endParaRPr lang="en-US" sz="2400" dirty="0"/>
          </a:p>
        </p:txBody>
      </p:sp>
    </p:spTree>
    <p:extLst>
      <p:ext uri="{BB962C8B-B14F-4D97-AF65-F5344CB8AC3E}">
        <p14:creationId xmlns:p14="http://schemas.microsoft.com/office/powerpoint/2010/main" val="978141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560" y="2852936"/>
            <a:ext cx="7776864" cy="1296144"/>
          </a:xfrm>
          <a:ln>
            <a:solidFill>
              <a:schemeClr val="tx2">
                <a:lumMod val="50000"/>
              </a:schemeClr>
            </a:solidFill>
          </a:ln>
        </p:spPr>
        <p:txBody>
          <a:bodyPr/>
          <a:lstStyle/>
          <a:p>
            <a:r>
              <a:rPr lang="en-US" dirty="0" smtClean="0">
                <a:solidFill>
                  <a:schemeClr val="tx2">
                    <a:lumMod val="75000"/>
                  </a:schemeClr>
                </a:solidFill>
              </a:rPr>
              <a:t>Questions &amp; </a:t>
            </a:r>
            <a:r>
              <a:rPr lang="en-US" dirty="0">
                <a:solidFill>
                  <a:schemeClr val="tx2">
                    <a:lumMod val="75000"/>
                  </a:schemeClr>
                </a:solidFill>
              </a:rPr>
              <a:t>D</a:t>
            </a:r>
            <a:r>
              <a:rPr lang="en-US" dirty="0" smtClean="0">
                <a:solidFill>
                  <a:schemeClr val="tx2">
                    <a:lumMod val="75000"/>
                  </a:schemeClr>
                </a:solidFill>
              </a:rPr>
              <a:t>iscussion</a:t>
            </a:r>
            <a:endParaRPr lang="en-US" dirty="0">
              <a:solidFill>
                <a:schemeClr val="tx2">
                  <a:lumMod val="75000"/>
                </a:schemeClr>
              </a:solidFill>
            </a:endParaRPr>
          </a:p>
        </p:txBody>
      </p:sp>
    </p:spTree>
    <p:extLst>
      <p:ext uri="{BB962C8B-B14F-4D97-AF65-F5344CB8AC3E}">
        <p14:creationId xmlns:p14="http://schemas.microsoft.com/office/powerpoint/2010/main" val="1176793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2640" y="1052736"/>
            <a:ext cx="6624736" cy="4752528"/>
          </a:xfrm>
        </p:spPr>
        <p:txBody>
          <a:bodyPr>
            <a:normAutofit fontScale="85000" lnSpcReduction="20000"/>
          </a:bodyPr>
          <a:lstStyle/>
          <a:p>
            <a:r>
              <a:rPr lang="en-US" sz="2000" dirty="0" smtClean="0">
                <a:solidFill>
                  <a:srgbClr val="003399"/>
                </a:solidFill>
                <a:latin typeface="Myriad Pro" charset="0"/>
              </a:rPr>
              <a:t>For more information, please contact:</a:t>
            </a:r>
          </a:p>
          <a:p>
            <a:endParaRPr lang="en-US" sz="2000" dirty="0" smtClean="0">
              <a:solidFill>
                <a:srgbClr val="003399"/>
              </a:solidFill>
              <a:latin typeface="Myriad Pro" charset="0"/>
            </a:endParaRPr>
          </a:p>
          <a:p>
            <a:r>
              <a:rPr lang="en-US" sz="2000" dirty="0" smtClean="0">
                <a:solidFill>
                  <a:srgbClr val="003399"/>
                </a:solidFill>
                <a:latin typeface="Myriad Pro" charset="0"/>
              </a:rPr>
              <a:t>Karen </a:t>
            </a:r>
            <a:r>
              <a:rPr lang="en-US" sz="2000" dirty="0">
                <a:solidFill>
                  <a:srgbClr val="003399"/>
                </a:solidFill>
                <a:latin typeface="Myriad Pro" charset="0"/>
              </a:rPr>
              <a:t>Holm Olsen</a:t>
            </a:r>
            <a:br>
              <a:rPr lang="en-US" sz="2000" dirty="0">
                <a:solidFill>
                  <a:srgbClr val="003399"/>
                </a:solidFill>
                <a:latin typeface="Myriad Pro" charset="0"/>
              </a:rPr>
            </a:br>
            <a:r>
              <a:rPr lang="en-US" sz="2000" dirty="0">
                <a:solidFill>
                  <a:srgbClr val="003399"/>
                </a:solidFill>
                <a:latin typeface="Myriad Pro" charset="0"/>
              </a:rPr>
              <a:t>UNEP DTU</a:t>
            </a:r>
            <a:br>
              <a:rPr lang="en-US" sz="2000" dirty="0">
                <a:solidFill>
                  <a:srgbClr val="003399"/>
                </a:solidFill>
                <a:latin typeface="Myriad Pro" charset="0"/>
              </a:rPr>
            </a:br>
            <a:r>
              <a:rPr lang="en-US" sz="2000" dirty="0" smtClean="0">
                <a:solidFill>
                  <a:srgbClr val="003399"/>
                </a:solidFill>
                <a:latin typeface="Myriad Pro" charset="0"/>
                <a:hlinkClick r:id="rId2"/>
              </a:rPr>
              <a:t>kaol@dtu.dk</a:t>
            </a:r>
            <a:r>
              <a:rPr lang="en-US" sz="2000" dirty="0" smtClean="0">
                <a:solidFill>
                  <a:srgbClr val="003399"/>
                </a:solidFill>
                <a:latin typeface="Myriad Pro" charset="0"/>
              </a:rPr>
              <a:t> </a:t>
            </a:r>
          </a:p>
          <a:p>
            <a:endParaRPr lang="en-US" sz="2000" dirty="0" smtClean="0">
              <a:solidFill>
                <a:srgbClr val="003399"/>
              </a:solidFill>
              <a:latin typeface="Myriad Pro" charset="0"/>
            </a:endParaRPr>
          </a:p>
          <a:p>
            <a:r>
              <a:rPr lang="en-US" sz="2000" dirty="0">
                <a:solidFill>
                  <a:srgbClr val="003399"/>
                </a:solidFill>
                <a:latin typeface="Myriad Pro" charset="0"/>
              </a:rPr>
              <a:t>Florian </a:t>
            </a:r>
            <a:r>
              <a:rPr lang="en-US" sz="2000" dirty="0" err="1">
                <a:solidFill>
                  <a:srgbClr val="003399"/>
                </a:solidFill>
                <a:latin typeface="Myriad Pro" charset="0"/>
              </a:rPr>
              <a:t>Mersmann</a:t>
            </a:r>
            <a:endParaRPr lang="en-US" sz="2000" dirty="0">
              <a:solidFill>
                <a:srgbClr val="003399"/>
              </a:solidFill>
              <a:latin typeface="Myriad Pro" charset="0"/>
            </a:endParaRPr>
          </a:p>
          <a:p>
            <a:r>
              <a:rPr lang="en-US" sz="2000" dirty="0">
                <a:solidFill>
                  <a:srgbClr val="003399"/>
                </a:solidFill>
                <a:latin typeface="Myriad Pro" charset="0"/>
              </a:rPr>
              <a:t>Wuppertal Institute</a:t>
            </a:r>
          </a:p>
          <a:p>
            <a:r>
              <a:rPr lang="en-US" sz="2000" dirty="0">
                <a:solidFill>
                  <a:srgbClr val="003399"/>
                </a:solidFill>
                <a:latin typeface="Myriad Pro" charset="0"/>
                <a:hlinkClick r:id="rId3"/>
              </a:rPr>
              <a:t>florian.mersmann@wupperinst.org</a:t>
            </a:r>
            <a:endParaRPr lang="en-US" sz="2000" dirty="0">
              <a:solidFill>
                <a:srgbClr val="003399"/>
              </a:solidFill>
              <a:latin typeface="Myriad Pro" charset="0"/>
            </a:endParaRPr>
          </a:p>
          <a:p>
            <a:endParaRPr lang="en-US" sz="2000" dirty="0" smtClean="0">
              <a:solidFill>
                <a:srgbClr val="003399"/>
              </a:solidFill>
              <a:latin typeface="Myriad Pro" charset="0"/>
            </a:endParaRPr>
          </a:p>
          <a:p>
            <a:r>
              <a:rPr lang="en-US" sz="2000" dirty="0" smtClean="0">
                <a:solidFill>
                  <a:srgbClr val="003399"/>
                </a:solidFill>
                <a:latin typeface="Myriad Pro" charset="0"/>
              </a:rPr>
              <a:t>Melissa Harris</a:t>
            </a:r>
          </a:p>
          <a:p>
            <a:r>
              <a:rPr lang="en-US" sz="2000" dirty="0" smtClean="0">
                <a:solidFill>
                  <a:srgbClr val="003399"/>
                </a:solidFill>
                <a:latin typeface="Myriad Pro" charset="0"/>
              </a:rPr>
              <a:t>International Institute for Sustainable Development (IISD)</a:t>
            </a:r>
          </a:p>
          <a:p>
            <a:r>
              <a:rPr lang="en-US" sz="2000" dirty="0" smtClean="0">
                <a:solidFill>
                  <a:srgbClr val="003399"/>
                </a:solidFill>
                <a:latin typeface="Myriad Pro" charset="0"/>
                <a:hlinkClick r:id="rId4"/>
              </a:rPr>
              <a:t>mharris@iisd.ca</a:t>
            </a:r>
            <a:endParaRPr lang="en-US" sz="2000" dirty="0" smtClean="0">
              <a:solidFill>
                <a:srgbClr val="003399"/>
              </a:solidFill>
              <a:latin typeface="Myriad Pro" charset="0"/>
            </a:endParaRPr>
          </a:p>
          <a:p>
            <a:endParaRPr lang="en-US" sz="2000" dirty="0" smtClean="0">
              <a:solidFill>
                <a:srgbClr val="003399"/>
              </a:solidFill>
              <a:latin typeface="Myriad Pro" charset="0"/>
            </a:endParaRPr>
          </a:p>
          <a:p>
            <a:r>
              <a:rPr lang="en-US" sz="2000" dirty="0">
                <a:solidFill>
                  <a:srgbClr val="003399"/>
                </a:solidFill>
                <a:latin typeface="Myriad Pro" charset="0"/>
              </a:rPr>
              <a:t>Alexandra </a:t>
            </a:r>
            <a:r>
              <a:rPr lang="en-US" sz="2000" dirty="0" err="1">
                <a:solidFill>
                  <a:srgbClr val="003399"/>
                </a:solidFill>
                <a:latin typeface="Myriad Pro" charset="0"/>
              </a:rPr>
              <a:t>Soezer</a:t>
            </a:r>
            <a:endParaRPr lang="en-US" sz="2000" dirty="0">
              <a:solidFill>
                <a:srgbClr val="003399"/>
              </a:solidFill>
              <a:latin typeface="Myriad Pro" charset="0"/>
            </a:endParaRPr>
          </a:p>
          <a:p>
            <a:r>
              <a:rPr lang="en-US" sz="2000" dirty="0">
                <a:solidFill>
                  <a:srgbClr val="003399"/>
                </a:solidFill>
                <a:latin typeface="Myriad Pro" charset="0"/>
              </a:rPr>
              <a:t>UNDP</a:t>
            </a:r>
          </a:p>
          <a:p>
            <a:r>
              <a:rPr lang="en-US" sz="2000" dirty="0" smtClean="0">
                <a:solidFill>
                  <a:srgbClr val="003399"/>
                </a:solidFill>
                <a:latin typeface="Myriad Pro" charset="0"/>
                <a:hlinkClick r:id="rId5"/>
              </a:rPr>
              <a:t>alexandra.soezer@undp.org</a:t>
            </a:r>
            <a:endParaRPr lang="en-US" sz="2000" dirty="0" smtClean="0">
              <a:solidFill>
                <a:srgbClr val="003399"/>
              </a:solidFill>
              <a:latin typeface="Myriad Pro" charset="0"/>
            </a:endParaRPr>
          </a:p>
          <a:p>
            <a:endParaRPr lang="en-US" sz="2000" dirty="0">
              <a:solidFill>
                <a:srgbClr val="003399"/>
              </a:solidFill>
              <a:latin typeface="Myriad Pro" charset="0"/>
            </a:endParaRPr>
          </a:p>
          <a:p>
            <a:endParaRPr lang="en-US" sz="2000" dirty="0">
              <a:solidFill>
                <a:srgbClr val="003399"/>
              </a:solidFill>
              <a:latin typeface="Myriad Pro" charset="0"/>
            </a:endParaRPr>
          </a:p>
        </p:txBody>
      </p:sp>
      <p:sp>
        <p:nvSpPr>
          <p:cNvPr id="2" name="Rectangle 1"/>
          <p:cNvSpPr/>
          <p:nvPr/>
        </p:nvSpPr>
        <p:spPr>
          <a:xfrm>
            <a:off x="5241032" y="1412776"/>
            <a:ext cx="4953000" cy="646331"/>
          </a:xfrm>
          <a:prstGeom prst="rect">
            <a:avLst/>
          </a:prstGeom>
        </p:spPr>
        <p:txBody>
          <a:bodyPr>
            <a:spAutoFit/>
          </a:bodyPr>
          <a:lstStyle/>
          <a:p>
            <a:endParaRPr lang="en-US" dirty="0">
              <a:solidFill>
                <a:srgbClr val="003399"/>
              </a:solidFill>
              <a:latin typeface="Myriad Pro" charset="0"/>
            </a:endParaRPr>
          </a:p>
          <a:p>
            <a:endParaRPr lang="en-US" dirty="0">
              <a:solidFill>
                <a:srgbClr val="003399"/>
              </a:solidFill>
              <a:latin typeface="Myriad Pro" charset="0"/>
            </a:endParaRPr>
          </a:p>
        </p:txBody>
      </p:sp>
    </p:spTree>
    <p:extLst>
      <p:ext uri="{BB962C8B-B14F-4D97-AF65-F5344CB8AC3E}">
        <p14:creationId xmlns:p14="http://schemas.microsoft.com/office/powerpoint/2010/main" val="254590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520" y="692696"/>
            <a:ext cx="8420100" cy="1470025"/>
          </a:xfrm>
        </p:spPr>
        <p:txBody>
          <a:bodyPr>
            <a:normAutofit/>
          </a:bodyPr>
          <a:lstStyle/>
          <a:p>
            <a:r>
              <a:rPr lang="en-CA" dirty="0" smtClean="0">
                <a:solidFill>
                  <a:schemeClr val="tx2">
                    <a:lumMod val="75000"/>
                  </a:schemeClr>
                </a:solidFill>
              </a:rPr>
              <a:t>Objective of the Research Project ‘Measuring SD in NAMAs’, Phase 1</a:t>
            </a:r>
            <a:endParaRPr lang="en-CA" dirty="0">
              <a:solidFill>
                <a:schemeClr val="tx2">
                  <a:lumMod val="75000"/>
                </a:schemeClr>
              </a:solidFill>
            </a:endParaRPr>
          </a:p>
        </p:txBody>
      </p:sp>
      <p:sp>
        <p:nvSpPr>
          <p:cNvPr id="5" name="TextBox 4"/>
          <p:cNvSpPr txBox="1"/>
          <p:nvPr/>
        </p:nvSpPr>
        <p:spPr>
          <a:xfrm>
            <a:off x="488504" y="2348880"/>
            <a:ext cx="9001000" cy="4708981"/>
          </a:xfrm>
          <a:prstGeom prst="rect">
            <a:avLst/>
          </a:prstGeom>
          <a:noFill/>
        </p:spPr>
        <p:txBody>
          <a:bodyPr wrap="square" rtlCol="0">
            <a:spAutoFit/>
          </a:bodyPr>
          <a:lstStyle/>
          <a:p>
            <a:r>
              <a:rPr lang="en-CA" sz="2000" b="1" dirty="0">
                <a:solidFill>
                  <a:prstClr val="black"/>
                </a:solidFill>
              </a:rPr>
              <a:t>Aim: </a:t>
            </a:r>
            <a:r>
              <a:rPr lang="en-CA" sz="2000" dirty="0">
                <a:solidFill>
                  <a:prstClr val="black"/>
                </a:solidFill>
              </a:rPr>
              <a:t>To improve quantitative and qualitative measurement of the </a:t>
            </a:r>
            <a:r>
              <a:rPr lang="en-CA" sz="2000" dirty="0" smtClean="0">
                <a:solidFill>
                  <a:prstClr val="black"/>
                </a:solidFill>
              </a:rPr>
              <a:t>SD outcomes </a:t>
            </a:r>
            <a:r>
              <a:rPr lang="en-CA" sz="2000" dirty="0">
                <a:solidFill>
                  <a:prstClr val="black"/>
                </a:solidFill>
              </a:rPr>
              <a:t>of </a:t>
            </a:r>
            <a:r>
              <a:rPr lang="en-CA" sz="2000" dirty="0" smtClean="0">
                <a:solidFill>
                  <a:prstClr val="black"/>
                </a:solidFill>
              </a:rPr>
              <a:t>NAMAs - enhancing </a:t>
            </a:r>
            <a:r>
              <a:rPr lang="en-CA" sz="2000" dirty="0">
                <a:solidFill>
                  <a:prstClr val="black"/>
                </a:solidFill>
              </a:rPr>
              <a:t>understanding of how NAMAs can contribute to meeting national development goals.</a:t>
            </a:r>
          </a:p>
          <a:p>
            <a:endParaRPr lang="en-CA" sz="2000" dirty="0">
              <a:solidFill>
                <a:prstClr val="black"/>
              </a:solidFill>
            </a:endParaRPr>
          </a:p>
          <a:p>
            <a:r>
              <a:rPr lang="en-CA" sz="2000" b="1" dirty="0" smtClean="0">
                <a:solidFill>
                  <a:prstClr val="black"/>
                </a:solidFill>
              </a:rPr>
              <a:t>Outcomes:</a:t>
            </a:r>
            <a:r>
              <a:rPr lang="en-CA" sz="2000" dirty="0">
                <a:solidFill>
                  <a:prstClr val="black"/>
                </a:solidFill>
              </a:rPr>
              <a:t> </a:t>
            </a:r>
            <a:r>
              <a:rPr lang="en-US" sz="2000" dirty="0" smtClean="0">
                <a:solidFill>
                  <a:prstClr val="black"/>
                </a:solidFill>
              </a:rPr>
              <a:t>Enhanced </a:t>
            </a:r>
            <a:r>
              <a:rPr lang="en-US" sz="2000" dirty="0">
                <a:solidFill>
                  <a:prstClr val="black"/>
                </a:solidFill>
              </a:rPr>
              <a:t>understanding of the expectations and needs of </a:t>
            </a:r>
            <a:r>
              <a:rPr lang="en-US" sz="2000" dirty="0" smtClean="0">
                <a:solidFill>
                  <a:prstClr val="black"/>
                </a:solidFill>
              </a:rPr>
              <a:t>stakeholders </a:t>
            </a:r>
            <a:r>
              <a:rPr lang="en-US" sz="2000" dirty="0">
                <a:solidFill>
                  <a:prstClr val="black"/>
                </a:solidFill>
              </a:rPr>
              <a:t>in measuring </a:t>
            </a:r>
            <a:r>
              <a:rPr lang="en-US" sz="2000" dirty="0" smtClean="0">
                <a:solidFill>
                  <a:prstClr val="black"/>
                </a:solidFill>
              </a:rPr>
              <a:t>SD in NAMAs</a:t>
            </a:r>
            <a:r>
              <a:rPr lang="en-CA" sz="2000" dirty="0" smtClean="0">
                <a:solidFill>
                  <a:prstClr val="black"/>
                </a:solidFill>
              </a:rPr>
              <a:t>; </a:t>
            </a:r>
            <a:r>
              <a:rPr lang="en-CA" sz="2000" dirty="0" err="1" smtClean="0">
                <a:solidFill>
                  <a:prstClr val="black"/>
                </a:solidFill>
              </a:rPr>
              <a:t>i</a:t>
            </a:r>
            <a:r>
              <a:rPr lang="en-US" sz="2000" dirty="0" err="1" smtClean="0">
                <a:solidFill>
                  <a:prstClr val="black"/>
                </a:solidFill>
              </a:rPr>
              <a:t>mproved</a:t>
            </a:r>
            <a:r>
              <a:rPr lang="en-US" sz="2000" dirty="0" smtClean="0">
                <a:solidFill>
                  <a:prstClr val="black"/>
                </a:solidFill>
              </a:rPr>
              <a:t> </a:t>
            </a:r>
            <a:r>
              <a:rPr lang="en-US" sz="2000" dirty="0">
                <a:solidFill>
                  <a:prstClr val="black"/>
                </a:solidFill>
              </a:rPr>
              <a:t>knowledge of early action and lessons learned on measurement of </a:t>
            </a:r>
            <a:r>
              <a:rPr lang="en-US" sz="2000" dirty="0" smtClean="0">
                <a:solidFill>
                  <a:prstClr val="black"/>
                </a:solidFill>
              </a:rPr>
              <a:t>SD in </a:t>
            </a:r>
            <a:r>
              <a:rPr lang="en-US" sz="2000" dirty="0">
                <a:solidFill>
                  <a:prstClr val="black"/>
                </a:solidFill>
              </a:rPr>
              <a:t>NAMAs through an examination of tools, frameworks and indicators and of how these actions/tools meet the needs of various stakeholders.</a:t>
            </a:r>
            <a:endParaRPr lang="en-CA" sz="2000" dirty="0">
              <a:solidFill>
                <a:prstClr val="black"/>
              </a:solidFill>
            </a:endParaRPr>
          </a:p>
          <a:p>
            <a:r>
              <a:rPr lang="en-US" sz="2000" b="1" dirty="0">
                <a:solidFill>
                  <a:prstClr val="black"/>
                </a:solidFill>
              </a:rPr>
              <a:t> </a:t>
            </a:r>
            <a:endParaRPr lang="en-CA" sz="2000" dirty="0">
              <a:solidFill>
                <a:prstClr val="black"/>
              </a:solidFill>
            </a:endParaRPr>
          </a:p>
          <a:p>
            <a:r>
              <a:rPr lang="en-US" sz="2000" b="1" dirty="0" smtClean="0">
                <a:solidFill>
                  <a:prstClr val="black"/>
                </a:solidFill>
              </a:rPr>
              <a:t>Outputs: </a:t>
            </a:r>
            <a:r>
              <a:rPr lang="en-US" sz="2000" dirty="0">
                <a:solidFill>
                  <a:srgbClr val="000000"/>
                </a:solidFill>
              </a:rPr>
              <a:t>L</a:t>
            </a:r>
            <a:r>
              <a:rPr lang="en-US" sz="2000" dirty="0" smtClean="0">
                <a:solidFill>
                  <a:srgbClr val="000000"/>
                </a:solidFill>
              </a:rPr>
              <a:t>iterature review, interviews, criteria </a:t>
            </a:r>
            <a:r>
              <a:rPr lang="en-US" sz="2000" dirty="0">
                <a:solidFill>
                  <a:srgbClr val="000000"/>
                </a:solidFill>
              </a:rPr>
              <a:t>for NAMA SD </a:t>
            </a:r>
            <a:r>
              <a:rPr lang="en-US" sz="2000" dirty="0" smtClean="0">
                <a:solidFill>
                  <a:srgbClr val="000000"/>
                </a:solidFill>
              </a:rPr>
              <a:t>Framework, final report</a:t>
            </a:r>
          </a:p>
          <a:p>
            <a:r>
              <a:rPr lang="en-US" sz="2000" dirty="0">
                <a:solidFill>
                  <a:srgbClr val="000000"/>
                </a:solidFill>
              </a:rPr>
              <a:t> </a:t>
            </a:r>
            <a:endParaRPr lang="en-US" sz="2000" dirty="0" smtClean="0">
              <a:solidFill>
                <a:srgbClr val="000000"/>
              </a:solidFill>
            </a:endParaRPr>
          </a:p>
          <a:p>
            <a:r>
              <a:rPr lang="en-US" sz="2000" b="1" dirty="0" smtClean="0">
                <a:solidFill>
                  <a:srgbClr val="000000"/>
                </a:solidFill>
              </a:rPr>
              <a:t>Website</a:t>
            </a:r>
            <a:r>
              <a:rPr lang="en-US" sz="2000" b="1" dirty="0">
                <a:solidFill>
                  <a:srgbClr val="000000"/>
                </a:solidFill>
              </a:rPr>
              <a:t>:</a:t>
            </a:r>
            <a:r>
              <a:rPr lang="en-US" sz="2000" dirty="0">
                <a:solidFill>
                  <a:srgbClr val="000000"/>
                </a:solidFill>
              </a:rPr>
              <a:t> </a:t>
            </a:r>
            <a:r>
              <a:rPr lang="en-US" sz="2000" dirty="0" smtClean="0">
                <a:solidFill>
                  <a:srgbClr val="000000"/>
                </a:solidFill>
                <a:hlinkClick r:id="rId3"/>
              </a:rPr>
              <a:t>www.namapartnership.org</a:t>
            </a:r>
            <a:endParaRPr lang="en-US" sz="2000" dirty="0" smtClean="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prstClr val="black"/>
              </a:solidFill>
            </a:endParaRPr>
          </a:p>
        </p:txBody>
      </p:sp>
    </p:spTree>
    <p:extLst>
      <p:ext uri="{BB962C8B-B14F-4D97-AF65-F5344CB8AC3E}">
        <p14:creationId xmlns:p14="http://schemas.microsoft.com/office/powerpoint/2010/main" val="222438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0"/>
            <a:ext cx="8915400" cy="1143000"/>
          </a:xfrm>
        </p:spPr>
        <p:txBody>
          <a:bodyPr/>
          <a:lstStyle/>
          <a:p>
            <a:r>
              <a:rPr lang="en-US" dirty="0" smtClean="0">
                <a:solidFill>
                  <a:schemeClr val="accent1">
                    <a:lumMod val="50000"/>
                  </a:schemeClr>
                </a:solidFill>
              </a:rPr>
              <a:t>Methods &amp; data</a:t>
            </a:r>
            <a:endParaRPr lang="en-US" dirty="0">
              <a:solidFill>
                <a:schemeClr val="accent1">
                  <a:lumMod val="50000"/>
                </a:schemeClr>
              </a:solidFill>
            </a:endParaRPr>
          </a:p>
        </p:txBody>
      </p:sp>
      <p:sp>
        <p:nvSpPr>
          <p:cNvPr id="3" name="Content Placeholder 2"/>
          <p:cNvSpPr>
            <a:spLocks noGrp="1"/>
          </p:cNvSpPr>
          <p:nvPr>
            <p:ph idx="1"/>
          </p:nvPr>
        </p:nvSpPr>
        <p:spPr>
          <a:xfrm>
            <a:off x="495300" y="1268760"/>
            <a:ext cx="8915400" cy="4968551"/>
          </a:xfrm>
        </p:spPr>
        <p:txBody>
          <a:bodyPr>
            <a:normAutofit fontScale="92500" lnSpcReduction="20000"/>
          </a:bodyPr>
          <a:lstStyle/>
          <a:p>
            <a:pPr marL="0" indent="0">
              <a:buNone/>
            </a:pPr>
            <a:r>
              <a:rPr lang="en-US" sz="2400" b="1" dirty="0" smtClean="0"/>
              <a:t>Literature review: </a:t>
            </a:r>
            <a:r>
              <a:rPr lang="en-GB" sz="2400" dirty="0"/>
              <a:t>Firstly, we reviewed previously applied tools to assess and measure SD impacts of diverse efforts such as sectoral strategy development, climate change strategy, product lifecycle assessment and project development, to help identify recommendations for approaches to assess SD benefits of NAMAs. Key components of the literature review include</a:t>
            </a:r>
            <a:r>
              <a:rPr lang="en-GB" sz="2400" dirty="0" smtClean="0"/>
              <a:t>: </a:t>
            </a:r>
          </a:p>
          <a:p>
            <a:r>
              <a:rPr lang="en-GB" sz="2400" dirty="0" smtClean="0"/>
              <a:t>1) Review of SD tools in general</a:t>
            </a:r>
          </a:p>
          <a:p>
            <a:r>
              <a:rPr lang="en-GB" sz="2400" dirty="0" smtClean="0"/>
              <a:t>2) Review of climate change SD tools </a:t>
            </a:r>
            <a:endParaRPr lang="en-US" sz="2400" dirty="0" smtClean="0"/>
          </a:p>
          <a:p>
            <a:pPr marL="0" indent="0">
              <a:buNone/>
            </a:pPr>
            <a:endParaRPr lang="en-US" sz="2400" b="1" dirty="0"/>
          </a:p>
          <a:p>
            <a:pPr marL="0" indent="0">
              <a:buNone/>
            </a:pPr>
            <a:r>
              <a:rPr lang="en-US" sz="2400" b="1" dirty="0" smtClean="0"/>
              <a:t>Stakeholder interviews: </a:t>
            </a:r>
            <a:r>
              <a:rPr lang="en-US" sz="2400" dirty="0" smtClean="0"/>
              <a:t>Secondly, </a:t>
            </a:r>
            <a:r>
              <a:rPr lang="en-GB" sz="2400" dirty="0" smtClean="0"/>
              <a:t>to </a:t>
            </a:r>
            <a:r>
              <a:rPr lang="en-GB" sz="2400" dirty="0"/>
              <a:t>understand the different stakeholder perspectives of developing country governments</a:t>
            </a:r>
            <a:r>
              <a:rPr lang="en-GB" sz="2400" dirty="0" smtClean="0"/>
              <a:t>, donors, private sector and </a:t>
            </a:r>
            <a:r>
              <a:rPr lang="en-GB" sz="2400" dirty="0"/>
              <a:t>civil </a:t>
            </a:r>
            <a:r>
              <a:rPr lang="en-GB" sz="2400" dirty="0" smtClean="0"/>
              <a:t>society on the needs to </a:t>
            </a:r>
            <a:r>
              <a:rPr lang="en-GB" sz="2400" dirty="0"/>
              <a:t>measure SD in </a:t>
            </a:r>
            <a:r>
              <a:rPr lang="en-GB" sz="2400" dirty="0" smtClean="0"/>
              <a:t>NAMAs a </a:t>
            </a:r>
            <a:r>
              <a:rPr lang="en-GB" sz="2400" dirty="0"/>
              <a:t>survey was send to a broad group of NAMA </a:t>
            </a:r>
            <a:r>
              <a:rPr lang="en-GB" sz="2400" dirty="0" smtClean="0"/>
              <a:t>stakeholders. </a:t>
            </a:r>
            <a:r>
              <a:rPr lang="en-US" sz="2400" dirty="0" smtClean="0"/>
              <a:t>The </a:t>
            </a:r>
            <a:r>
              <a:rPr lang="en-US" sz="2400" u="sng" dirty="0" smtClean="0"/>
              <a:t>survey</a:t>
            </a:r>
            <a:r>
              <a:rPr lang="en-US" sz="2400" dirty="0" smtClean="0"/>
              <a:t> has been circulated to </a:t>
            </a:r>
            <a:r>
              <a:rPr lang="en-US" sz="2400" u="sng" dirty="0" smtClean="0"/>
              <a:t>2056 people</a:t>
            </a:r>
            <a:r>
              <a:rPr lang="en-US" sz="2400" u="sng" dirty="0"/>
              <a:t> </a:t>
            </a:r>
            <a:r>
              <a:rPr lang="en-US" sz="2400" u="sng" dirty="0" smtClean="0"/>
              <a:t>in September 2014</a:t>
            </a:r>
            <a:r>
              <a:rPr lang="en-US" sz="2400" dirty="0" smtClean="0"/>
              <a:t>. The response rate is 16,4 % with 338 answers to the survey. </a:t>
            </a:r>
            <a:r>
              <a:rPr lang="en-US" sz="2400" u="sng" dirty="0" smtClean="0"/>
              <a:t>Eight in-depth interviews </a:t>
            </a:r>
            <a:r>
              <a:rPr lang="en-US" sz="2400" dirty="0" smtClean="0"/>
              <a:t>were conducted with 2 developing country government perspectives, 2 NGO perspectives, 2 private sector perspectives and 2 donor perspectives. </a:t>
            </a:r>
            <a:endParaRPr lang="en-US" sz="2400" b="1"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07437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620688"/>
            <a:ext cx="8915400" cy="782960"/>
          </a:xfrm>
        </p:spPr>
        <p:txBody>
          <a:bodyPr/>
          <a:lstStyle/>
          <a:p>
            <a:r>
              <a:rPr lang="en-US" dirty="0" smtClean="0">
                <a:solidFill>
                  <a:schemeClr val="accent1">
                    <a:lumMod val="50000"/>
                  </a:schemeClr>
                </a:solidFill>
              </a:rPr>
              <a:t>TC in NAMAs</a:t>
            </a:r>
            <a:endParaRPr lang="en-US" dirty="0">
              <a:solidFill>
                <a:schemeClr val="accent1">
                  <a:lumMod val="50000"/>
                </a:schemeClr>
              </a:solidFill>
            </a:endParaRPr>
          </a:p>
        </p:txBody>
      </p:sp>
      <p:sp>
        <p:nvSpPr>
          <p:cNvPr id="4" name="Content Placeholder 3"/>
          <p:cNvSpPr>
            <a:spLocks noGrp="1"/>
          </p:cNvSpPr>
          <p:nvPr>
            <p:ph idx="1"/>
          </p:nvPr>
        </p:nvSpPr>
        <p:spPr>
          <a:xfrm>
            <a:off x="488504" y="1446248"/>
            <a:ext cx="8915400" cy="5407025"/>
          </a:xfrm>
        </p:spPr>
        <p:txBody>
          <a:bodyPr/>
          <a:lstStyle/>
          <a:p>
            <a:pPr marL="0" indent="0">
              <a:buNone/>
            </a:pPr>
            <a:r>
              <a:rPr lang="en-US" dirty="0" smtClean="0"/>
              <a:t>Objective:	 </a:t>
            </a:r>
          </a:p>
          <a:p>
            <a:pPr marL="0" indent="0">
              <a:buNone/>
            </a:pPr>
            <a:r>
              <a:rPr lang="en-US" sz="1800" dirty="0" smtClean="0"/>
              <a:t>To improve the understanding of transformational change (TC) and how to Monitor, Report and Verify (MRV) Nationally Appropriate Mitigation Actions (NAMAs) that may facilitate TC for low emission and sustainable development to achieve the 2ºC target</a:t>
            </a:r>
          </a:p>
          <a:p>
            <a:pPr marL="0" indent="0">
              <a:buNone/>
            </a:pPr>
            <a:endParaRPr lang="en-US" dirty="0" smtClean="0"/>
          </a:p>
          <a:p>
            <a:pPr marL="0" indent="0">
              <a:buNone/>
            </a:pPr>
            <a:r>
              <a:rPr lang="en-US" dirty="0" smtClean="0"/>
              <a:t>Phases and outputs:</a:t>
            </a:r>
          </a:p>
          <a:p>
            <a:pPr marL="0" indent="0">
              <a:buNone/>
            </a:pPr>
            <a:r>
              <a:rPr lang="en-US" sz="1800" dirty="0" smtClean="0"/>
              <a:t>Phase 1: Understanding transformational change </a:t>
            </a:r>
          </a:p>
          <a:p>
            <a:pPr marL="0" indent="0">
              <a:buNone/>
            </a:pPr>
            <a:r>
              <a:rPr lang="en-US" sz="1800" dirty="0" smtClean="0"/>
              <a:t>	Output 1: Conceptual paper </a:t>
            </a:r>
          </a:p>
          <a:p>
            <a:pPr marL="0" indent="0">
              <a:buNone/>
            </a:pPr>
            <a:r>
              <a:rPr lang="en-US" sz="1800" dirty="0" smtClean="0"/>
              <a:t>	Output 2: Case studies</a:t>
            </a:r>
          </a:p>
          <a:p>
            <a:pPr marL="0" indent="0">
              <a:buNone/>
            </a:pPr>
            <a:endParaRPr lang="en-US" sz="1800" dirty="0" smtClean="0"/>
          </a:p>
          <a:p>
            <a:pPr marL="0" indent="0">
              <a:buNone/>
            </a:pPr>
            <a:r>
              <a:rPr lang="en-US" sz="1800" dirty="0" smtClean="0"/>
              <a:t>Phase 2: Methodological framework (on-going work)</a:t>
            </a:r>
          </a:p>
          <a:p>
            <a:pPr marL="0" indent="0">
              <a:buNone/>
            </a:pPr>
            <a:r>
              <a:rPr lang="en-US" sz="1800" dirty="0" smtClean="0"/>
              <a:t>	Output 3: NAMA TC taxonomy</a:t>
            </a:r>
          </a:p>
          <a:p>
            <a:pPr marL="0" indent="0">
              <a:buNone/>
            </a:pPr>
            <a:r>
              <a:rPr lang="en-US" sz="1800" dirty="0" smtClean="0"/>
              <a:t>	Output 4: Test of tool to 93 NAMAs submitted to UNFCCC Registry by 1 May 2015</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072" y="2996952"/>
            <a:ext cx="1759261" cy="231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9127" y="2996952"/>
            <a:ext cx="1631976" cy="231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96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560" y="2852936"/>
            <a:ext cx="7776864" cy="1296144"/>
          </a:xfrm>
          <a:ln>
            <a:solidFill>
              <a:schemeClr val="tx2">
                <a:lumMod val="50000"/>
              </a:schemeClr>
            </a:solidFill>
          </a:ln>
        </p:spPr>
        <p:txBody>
          <a:bodyPr/>
          <a:lstStyle/>
          <a:p>
            <a:r>
              <a:rPr lang="en-US" dirty="0" smtClean="0">
                <a:solidFill>
                  <a:schemeClr val="tx2">
                    <a:lumMod val="75000"/>
                  </a:schemeClr>
                </a:solidFill>
              </a:rPr>
              <a:t>NAMA SD framework</a:t>
            </a:r>
            <a:endParaRPr lang="en-US" dirty="0">
              <a:solidFill>
                <a:schemeClr val="tx2">
                  <a:lumMod val="75000"/>
                </a:schemeClr>
              </a:solidFill>
            </a:endParaRPr>
          </a:p>
        </p:txBody>
      </p:sp>
    </p:spTree>
    <p:extLst>
      <p:ext uri="{BB962C8B-B14F-4D97-AF65-F5344CB8AC3E}">
        <p14:creationId xmlns:p14="http://schemas.microsoft.com/office/powerpoint/2010/main" val="1855775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Guiding principles</a:t>
            </a:r>
            <a:endParaRPr lang="en-US" dirty="0">
              <a:solidFill>
                <a:schemeClr val="tx2"/>
              </a:solidFill>
            </a:endParaRPr>
          </a:p>
        </p:txBody>
      </p:sp>
      <p:sp>
        <p:nvSpPr>
          <p:cNvPr id="3" name="Content Placeholder 2"/>
          <p:cNvSpPr>
            <a:spLocks noGrp="1"/>
          </p:cNvSpPr>
          <p:nvPr>
            <p:ph idx="1"/>
          </p:nvPr>
        </p:nvSpPr>
        <p:spPr>
          <a:xfrm>
            <a:off x="416496" y="1268760"/>
            <a:ext cx="8915400" cy="5040560"/>
          </a:xfrm>
        </p:spPr>
        <p:txBody>
          <a:bodyPr>
            <a:normAutofit fontScale="25000" lnSpcReduction="20000"/>
          </a:bodyPr>
          <a:lstStyle/>
          <a:p>
            <a:r>
              <a:rPr lang="en-GB" sz="9600" b="1" dirty="0"/>
              <a:t>Not prescriptive </a:t>
            </a:r>
            <a:r>
              <a:rPr lang="en-GB" sz="9600" dirty="0"/>
              <a:t>– </a:t>
            </a:r>
            <a:r>
              <a:rPr lang="en-GB" sz="9600" dirty="0" smtClean="0"/>
              <a:t>focus </a:t>
            </a:r>
            <a:r>
              <a:rPr lang="en-GB" sz="9600" dirty="0"/>
              <a:t>on </a:t>
            </a:r>
            <a:r>
              <a:rPr lang="en-GB" sz="9600" i="1" dirty="0"/>
              <a:t>what</a:t>
            </a:r>
            <a:r>
              <a:rPr lang="en-GB" sz="9600" dirty="0"/>
              <a:t> to do, not </a:t>
            </a:r>
            <a:r>
              <a:rPr lang="en-GB" sz="9600" i="1" dirty="0"/>
              <a:t>how</a:t>
            </a:r>
            <a:r>
              <a:rPr lang="en-GB" sz="9600" dirty="0"/>
              <a:t> to do </a:t>
            </a:r>
            <a:r>
              <a:rPr lang="en-GB" sz="9600" dirty="0" smtClean="0"/>
              <a:t>it, e.g</a:t>
            </a:r>
            <a:r>
              <a:rPr lang="en-GB" sz="9600" dirty="0"/>
              <a:t>. definitions of sustainable vs. unsustainable are nationally </a:t>
            </a:r>
            <a:r>
              <a:rPr lang="en-GB" sz="9600" dirty="0" smtClean="0"/>
              <a:t>determined</a:t>
            </a:r>
          </a:p>
          <a:p>
            <a:r>
              <a:rPr lang="en-GB" sz="9600" b="1" dirty="0" smtClean="0"/>
              <a:t>Transparent</a:t>
            </a:r>
            <a:r>
              <a:rPr lang="en-GB" sz="9600" dirty="0" smtClean="0"/>
              <a:t> </a:t>
            </a:r>
            <a:r>
              <a:rPr lang="en-GB" sz="9600" dirty="0"/>
              <a:t>– all </a:t>
            </a:r>
            <a:r>
              <a:rPr lang="en-GB" sz="9600" dirty="0" smtClean="0"/>
              <a:t>assessments </a:t>
            </a:r>
            <a:r>
              <a:rPr lang="en-GB" sz="9600" dirty="0"/>
              <a:t>whether qualitative, quantitative or monetary shall be publicly available for review at any </a:t>
            </a:r>
            <a:endParaRPr lang="en-GB" sz="9600" dirty="0" smtClean="0"/>
          </a:p>
          <a:p>
            <a:r>
              <a:rPr lang="en-GB" sz="9600" b="1" dirty="0" smtClean="0"/>
              <a:t>Consistent</a:t>
            </a:r>
            <a:r>
              <a:rPr lang="en-GB" sz="9600" dirty="0" smtClean="0"/>
              <a:t> </a:t>
            </a:r>
            <a:r>
              <a:rPr lang="en-GB" sz="9600" dirty="0"/>
              <a:t>- indicator based to deliver comparable and structured information about SD co-benefits and negative impacts for all NAMAs across all sectors</a:t>
            </a:r>
          </a:p>
          <a:p>
            <a:r>
              <a:rPr lang="en-GB" sz="9600" b="1" dirty="0"/>
              <a:t>Credible</a:t>
            </a:r>
            <a:r>
              <a:rPr lang="en-GB" sz="9600" dirty="0"/>
              <a:t> – independent review shall ensure that methods are valid and results are reliable</a:t>
            </a:r>
          </a:p>
          <a:p>
            <a:r>
              <a:rPr lang="en-GB" sz="9600" b="1" dirty="0" smtClean="0"/>
              <a:t>Stakeholder participation </a:t>
            </a:r>
            <a:r>
              <a:rPr lang="en-GB" sz="9600" dirty="0" smtClean="0"/>
              <a:t>– is a right and facilitates good </a:t>
            </a:r>
            <a:r>
              <a:rPr lang="en-GB" sz="9600" dirty="0"/>
              <a:t>climate </a:t>
            </a:r>
            <a:r>
              <a:rPr lang="en-GB" sz="9600" dirty="0" smtClean="0"/>
              <a:t>governance</a:t>
            </a:r>
          </a:p>
          <a:p>
            <a:r>
              <a:rPr lang="en-GB" sz="9600" b="1" dirty="0" smtClean="0"/>
              <a:t>Easy </a:t>
            </a:r>
            <a:r>
              <a:rPr lang="en-GB" sz="9600" b="1" dirty="0"/>
              <a:t>to use </a:t>
            </a:r>
            <a:r>
              <a:rPr lang="en-GB" sz="9600" dirty="0"/>
              <a:t>- the framework should not require much extra effort than is currently practiced for M&amp;E of development </a:t>
            </a:r>
            <a:r>
              <a:rPr lang="en-GB" sz="9600" dirty="0" smtClean="0"/>
              <a:t>outcomes unless </a:t>
            </a:r>
            <a:r>
              <a:rPr lang="en-GB" sz="9600" dirty="0"/>
              <a:t>required for particular needs to sustainable </a:t>
            </a:r>
            <a:r>
              <a:rPr lang="en-GB" sz="9600" dirty="0" smtClean="0"/>
              <a:t>development</a:t>
            </a:r>
            <a:endParaRPr lang="en-GB" sz="9600" dirty="0"/>
          </a:p>
          <a:p>
            <a:pPr marL="0" indent="0">
              <a:buNone/>
            </a:pPr>
            <a:endParaRPr lang="en-US" sz="9600" dirty="0" smtClean="0"/>
          </a:p>
          <a:p>
            <a:endParaRPr lang="en-US" dirty="0"/>
          </a:p>
        </p:txBody>
      </p:sp>
    </p:spTree>
    <p:extLst>
      <p:ext uri="{BB962C8B-B14F-4D97-AF65-F5344CB8AC3E}">
        <p14:creationId xmlns:p14="http://schemas.microsoft.com/office/powerpoint/2010/main" val="42693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7341" y="116632"/>
            <a:ext cx="9711320" cy="6504519"/>
            <a:chOff x="0" y="-32770"/>
            <a:chExt cx="8964295" cy="6505130"/>
          </a:xfrm>
        </p:grpSpPr>
        <p:sp>
          <p:nvSpPr>
            <p:cNvPr id="5" name="Rounded Rectangle 4"/>
            <p:cNvSpPr/>
            <p:nvPr/>
          </p:nvSpPr>
          <p:spPr>
            <a:xfrm>
              <a:off x="232000" y="-32770"/>
              <a:ext cx="7133935" cy="479425"/>
            </a:xfrm>
            <a:prstGeom prst="round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800" b="1" dirty="0">
                  <a:effectLst/>
                  <a:latin typeface="Calibri"/>
                  <a:ea typeface="Times New Roman"/>
                  <a:cs typeface="Times New Roman"/>
                </a:rPr>
                <a:t>NAMA Sustainable Development </a:t>
              </a:r>
              <a:r>
                <a:rPr lang="en-GB" sz="2800" b="1" dirty="0" smtClean="0">
                  <a:effectLst/>
                  <a:latin typeface="Calibri"/>
                  <a:ea typeface="Times New Roman"/>
                  <a:cs typeface="Times New Roman"/>
                </a:rPr>
                <a:t>Taxonomy</a:t>
              </a:r>
              <a:r>
                <a:rPr lang="en-GB" sz="3200" dirty="0">
                  <a:effectLst/>
                  <a:latin typeface="Calibri"/>
                  <a:ea typeface="Times New Roman"/>
                  <a:cs typeface="Times New Roman"/>
                </a:rPr>
                <a:t> </a:t>
              </a:r>
            </a:p>
          </p:txBody>
        </p:sp>
        <p:grpSp>
          <p:nvGrpSpPr>
            <p:cNvPr id="6" name="Group 5"/>
            <p:cNvGrpSpPr/>
            <p:nvPr/>
          </p:nvGrpSpPr>
          <p:grpSpPr>
            <a:xfrm>
              <a:off x="0" y="445273"/>
              <a:ext cx="8964295" cy="6027087"/>
              <a:chOff x="-2" y="0"/>
              <a:chExt cx="8964850" cy="6027480"/>
            </a:xfrm>
          </p:grpSpPr>
          <p:grpSp>
            <p:nvGrpSpPr>
              <p:cNvPr id="7" name="Group 6"/>
              <p:cNvGrpSpPr/>
              <p:nvPr/>
            </p:nvGrpSpPr>
            <p:grpSpPr>
              <a:xfrm>
                <a:off x="-2" y="1521261"/>
                <a:ext cx="8964850" cy="4506219"/>
                <a:chOff x="-2" y="-464"/>
                <a:chExt cx="8964850" cy="4506219"/>
              </a:xfrm>
            </p:grpSpPr>
            <p:sp>
              <p:nvSpPr>
                <p:cNvPr id="37" name="Text Box 2"/>
                <p:cNvSpPr txBox="1">
                  <a:spLocks noChangeArrowheads="1"/>
                </p:cNvSpPr>
                <p:nvPr/>
              </p:nvSpPr>
              <p:spPr bwMode="auto">
                <a:xfrm>
                  <a:off x="-2" y="-70"/>
                  <a:ext cx="2238375" cy="4314982"/>
                </a:xfrm>
                <a:prstGeom prst="rect">
                  <a:avLst/>
                </a:prstGeom>
                <a:noFill/>
                <a:ln w="9525">
                  <a:noFill/>
                  <a:miter lim="800000"/>
                  <a:headEnd/>
                  <a:tailEnd/>
                </a:ln>
              </p:spPr>
              <p:txBody>
                <a:bodyPr rot="0" vert="horz" wrap="square" lIns="91440" tIns="45720" rIns="91440" bIns="45720" anchor="t" anchorCtr="0">
                  <a:noAutofit/>
                </a:bodyPr>
                <a:lstStyle/>
                <a:p>
                  <a:pPr marL="182563" indent="-76200">
                    <a:lnSpc>
                      <a:spcPct val="115000"/>
                    </a:lnSpc>
                    <a:spcAft>
                      <a:spcPts val="0"/>
                    </a:spcAft>
                    <a:buBlip>
                      <a:blip r:embed="rId2"/>
                    </a:buBlip>
                  </a:pPr>
                  <a:r>
                    <a:rPr lang="en-GB" sz="800" b="1" dirty="0" smtClean="0">
                      <a:effectLst/>
                      <a:latin typeface="Calibri"/>
                      <a:ea typeface="Times New Roman"/>
                      <a:cs typeface="Times New Roman"/>
                    </a:rPr>
                    <a:t>Air</a:t>
                  </a:r>
                  <a:endParaRPr lang="en-GB" sz="1100" dirty="0">
                    <a:latin typeface="Calibri"/>
                    <a:ea typeface="Times New Roman"/>
                    <a:cs typeface="Times New Roman"/>
                  </a:endParaRPr>
                </a:p>
                <a:p>
                  <a:pPr marL="266700" indent="-76200">
                    <a:lnSpc>
                      <a:spcPct val="115000"/>
                    </a:lnSpc>
                    <a:buBlip>
                      <a:blip r:embed="rId3"/>
                    </a:buBlip>
                  </a:pPr>
                  <a:r>
                    <a:rPr lang="en-GB" sz="800" dirty="0" err="1" smtClean="0">
                      <a:effectLst/>
                      <a:latin typeface="Calibri"/>
                      <a:ea typeface="Times New Roman"/>
                      <a:cs typeface="Times New Roman"/>
                    </a:rPr>
                    <a:t>SOx</a:t>
                  </a:r>
                  <a:r>
                    <a:rPr lang="en-GB" sz="800" dirty="0">
                      <a:effectLst/>
                      <a:latin typeface="Calibri"/>
                      <a:ea typeface="Times New Roman"/>
                      <a:cs typeface="Times New Roman"/>
                    </a:rPr>
                    <a:t>, NOx, </a:t>
                  </a:r>
                  <a:r>
                    <a:rPr lang="en-GB" sz="800" dirty="0" smtClean="0">
                      <a:effectLst/>
                      <a:latin typeface="Calibri"/>
                      <a:ea typeface="Times New Roman"/>
                      <a:cs typeface="Times New Roman"/>
                    </a:rPr>
                    <a:t>GHG</a:t>
                  </a:r>
                  <a:endParaRPr lang="en-GB" sz="1100" dirty="0">
                    <a:latin typeface="Calibri"/>
                    <a:ea typeface="Times New Roman"/>
                    <a:cs typeface="Times New Roman"/>
                  </a:endParaRPr>
                </a:p>
                <a:p>
                  <a:pPr marL="266700" indent="-76200">
                    <a:lnSpc>
                      <a:spcPct val="115000"/>
                    </a:lnSpc>
                    <a:buBlip>
                      <a:blip r:embed="rId3"/>
                    </a:buBlip>
                  </a:pPr>
                  <a:r>
                    <a:rPr lang="en-GB" sz="800" dirty="0" err="1" smtClean="0">
                      <a:effectLst/>
                      <a:latin typeface="Calibri"/>
                      <a:ea typeface="Times New Roman"/>
                      <a:cs typeface="Times New Roman"/>
                    </a:rPr>
                    <a:t>Odor</a:t>
                  </a:r>
                  <a:r>
                    <a:rPr lang="en-GB" sz="800" dirty="0">
                      <a:effectLst/>
                      <a:latin typeface="Calibri"/>
                      <a:ea typeface="Times New Roman"/>
                      <a:cs typeface="Times New Roman"/>
                    </a:rPr>
                    <a:t>, Dust, SPM, Fly </a:t>
                  </a:r>
                  <a:r>
                    <a:rPr lang="en-GB" sz="800" dirty="0" smtClean="0">
                      <a:effectLst/>
                      <a:latin typeface="Calibri"/>
                      <a:ea typeface="Times New Roman"/>
                      <a:cs typeface="Times New Roman"/>
                    </a:rPr>
                    <a:t>ash</a:t>
                  </a:r>
                  <a:endParaRPr lang="en-GB" sz="1100" dirty="0">
                    <a:latin typeface="Calibri"/>
                    <a:ea typeface="Times New Roman"/>
                    <a:cs typeface="Times New Roman"/>
                  </a:endParaRPr>
                </a:p>
                <a:p>
                  <a:pPr marL="266700" indent="-76200">
                    <a:lnSpc>
                      <a:spcPct val="115000"/>
                    </a:lnSpc>
                    <a:buBlip>
                      <a:blip r:embed="rId3"/>
                    </a:buBlip>
                  </a:pPr>
                  <a:r>
                    <a:rPr lang="en-GB" sz="800" dirty="0" smtClean="0">
                      <a:effectLst/>
                      <a:latin typeface="Calibri"/>
                      <a:ea typeface="Times New Roman"/>
                      <a:cs typeface="Times New Roman"/>
                    </a:rPr>
                    <a:t>Noise</a:t>
                  </a:r>
                  <a:endParaRPr lang="en-GB" sz="1100" dirty="0">
                    <a:effectLst/>
                    <a:latin typeface="Calibri"/>
                    <a:ea typeface="Times New Roman"/>
                    <a:cs typeface="Times New Roman"/>
                  </a:endParaRPr>
                </a:p>
                <a:p>
                  <a:pPr marL="182563" indent="-76200">
                    <a:lnSpc>
                      <a:spcPct val="115000"/>
                    </a:lnSpc>
                    <a:spcAft>
                      <a:spcPts val="0"/>
                    </a:spcAft>
                    <a:buBlip>
                      <a:blip r:embed="rId2"/>
                    </a:buBlip>
                  </a:pPr>
                  <a:r>
                    <a:rPr lang="en-GB" sz="800" b="1" dirty="0">
                      <a:effectLst/>
                      <a:latin typeface="Calibri"/>
                      <a:ea typeface="Times New Roman"/>
                      <a:cs typeface="Times New Roman"/>
                    </a:rPr>
                    <a:t>Land</a:t>
                  </a:r>
                  <a:endParaRPr lang="en-GB" sz="1100" dirty="0">
                    <a:effectLst/>
                    <a:latin typeface="Calibri"/>
                    <a:ea typeface="Times New Roman"/>
                    <a:cs typeface="Times New Roman"/>
                  </a:endParaRPr>
                </a:p>
                <a:p>
                  <a:pPr marL="266700" indent="-76200">
                    <a:lnSpc>
                      <a:spcPct val="115000"/>
                    </a:lnSpc>
                    <a:spcAft>
                      <a:spcPts val="0"/>
                    </a:spcAft>
                    <a:buBlip>
                      <a:blip r:embed="rId3"/>
                    </a:buBlip>
                  </a:pPr>
                  <a:r>
                    <a:rPr lang="en-GB" sz="800" dirty="0">
                      <a:effectLst/>
                      <a:latin typeface="Calibri"/>
                      <a:ea typeface="Times New Roman"/>
                      <a:cs typeface="Times New Roman"/>
                    </a:rPr>
                    <a:t>Compost </a:t>
                  </a:r>
                  <a:endParaRPr lang="en-GB" sz="1100" dirty="0">
                    <a:latin typeface="Calibri"/>
                    <a:ea typeface="Times New Roman"/>
                    <a:cs typeface="Times New Roman"/>
                  </a:endParaRPr>
                </a:p>
                <a:p>
                  <a:pPr marL="266700" indent="-76200">
                    <a:lnSpc>
                      <a:spcPct val="115000"/>
                    </a:lnSpc>
                    <a:spcAft>
                      <a:spcPts val="0"/>
                    </a:spcAft>
                    <a:buBlip>
                      <a:blip r:embed="rId3"/>
                    </a:buBlip>
                  </a:pPr>
                  <a:r>
                    <a:rPr lang="en-GB" sz="800" dirty="0" smtClean="0">
                      <a:effectLst/>
                      <a:latin typeface="Calibri"/>
                      <a:ea typeface="Times New Roman"/>
                      <a:cs typeface="Times New Roman"/>
                    </a:rPr>
                    <a:t>Manure </a:t>
                  </a:r>
                  <a:r>
                    <a:rPr lang="en-GB" sz="800" dirty="0">
                      <a:effectLst/>
                      <a:latin typeface="Calibri"/>
                      <a:ea typeface="Times New Roman"/>
                      <a:cs typeface="Times New Roman"/>
                    </a:rPr>
                    <a:t>nutrient and other </a:t>
                  </a:r>
                  <a:r>
                    <a:rPr lang="en-GB" sz="800" dirty="0" smtClean="0">
                      <a:effectLst/>
                      <a:latin typeface="Calibri"/>
                      <a:ea typeface="Times New Roman"/>
                      <a:cs typeface="Times New Roman"/>
                    </a:rPr>
                    <a:t>fertilizer</a:t>
                  </a:r>
                  <a:endParaRPr lang="en-GB" sz="1100" dirty="0">
                    <a:latin typeface="Calibri"/>
                    <a:ea typeface="Times New Roman"/>
                    <a:cs typeface="Times New Roman"/>
                  </a:endParaRPr>
                </a:p>
                <a:p>
                  <a:pPr marL="266700" indent="-76200">
                    <a:lnSpc>
                      <a:spcPct val="115000"/>
                    </a:lnSpc>
                    <a:spcAft>
                      <a:spcPts val="0"/>
                    </a:spcAft>
                    <a:buBlip>
                      <a:blip r:embed="rId3"/>
                    </a:buBlip>
                  </a:pPr>
                  <a:r>
                    <a:rPr lang="en-GB" sz="800" dirty="0" smtClean="0">
                      <a:effectLst/>
                      <a:latin typeface="Calibri"/>
                      <a:ea typeface="Times New Roman"/>
                      <a:cs typeface="Times New Roman"/>
                    </a:rPr>
                    <a:t>Soil </a:t>
                  </a:r>
                  <a:r>
                    <a:rPr lang="en-GB" sz="800" dirty="0">
                      <a:effectLst/>
                      <a:latin typeface="Calibri"/>
                      <a:ea typeface="Times New Roman"/>
                      <a:cs typeface="Times New Roman"/>
                    </a:rPr>
                    <a:t>erosion, Salinization, </a:t>
                  </a:r>
                  <a:r>
                    <a:rPr lang="en-GB" sz="800" dirty="0" smtClean="0">
                      <a:effectLst/>
                      <a:latin typeface="Calibri"/>
                      <a:ea typeface="Times New Roman"/>
                      <a:cs typeface="Times New Roman"/>
                    </a:rPr>
                    <a:t>Acidification</a:t>
                  </a:r>
                  <a:endParaRPr lang="en-GB" sz="1100" dirty="0">
                    <a:latin typeface="Calibri"/>
                    <a:ea typeface="Times New Roman"/>
                    <a:cs typeface="Times New Roman"/>
                  </a:endParaRPr>
                </a:p>
                <a:p>
                  <a:pPr marL="266700" indent="-76200">
                    <a:lnSpc>
                      <a:spcPct val="115000"/>
                    </a:lnSpc>
                    <a:spcAft>
                      <a:spcPts val="0"/>
                    </a:spcAft>
                    <a:buBlip>
                      <a:blip r:embed="rId3"/>
                    </a:buBlip>
                  </a:pPr>
                  <a:r>
                    <a:rPr lang="en-GB" sz="800" dirty="0" smtClean="0">
                      <a:effectLst/>
                      <a:latin typeface="Calibri"/>
                      <a:ea typeface="Times New Roman"/>
                      <a:cs typeface="Times New Roman"/>
                    </a:rPr>
                    <a:t>Minimum tillage</a:t>
                  </a:r>
                  <a:endParaRPr lang="en-GB" sz="1100" dirty="0">
                    <a:latin typeface="Calibri"/>
                    <a:ea typeface="Times New Roman"/>
                    <a:cs typeface="Times New Roman"/>
                  </a:endParaRPr>
                </a:p>
                <a:p>
                  <a:pPr marL="266700" indent="-76200">
                    <a:lnSpc>
                      <a:spcPct val="115000"/>
                    </a:lnSpc>
                    <a:spcAft>
                      <a:spcPts val="0"/>
                    </a:spcAft>
                    <a:buBlip>
                      <a:blip r:embed="rId3"/>
                    </a:buBlip>
                  </a:pPr>
                  <a:r>
                    <a:rPr lang="en-GB" sz="800" dirty="0" smtClean="0">
                      <a:effectLst/>
                      <a:latin typeface="Calibri"/>
                      <a:ea typeface="Times New Roman"/>
                      <a:cs typeface="Times New Roman"/>
                    </a:rPr>
                    <a:t>End </a:t>
                  </a:r>
                  <a:r>
                    <a:rPr lang="en-GB" sz="800" dirty="0">
                      <a:effectLst/>
                      <a:latin typeface="Calibri"/>
                      <a:ea typeface="Times New Roman"/>
                      <a:cs typeface="Times New Roman"/>
                    </a:rPr>
                    <a:t>of life </a:t>
                  </a:r>
                  <a:r>
                    <a:rPr lang="en-GB" sz="800" dirty="0" smtClean="0">
                      <a:effectLst/>
                      <a:latin typeface="Calibri"/>
                      <a:ea typeface="Times New Roman"/>
                      <a:cs typeface="Times New Roman"/>
                    </a:rPr>
                    <a:t>pollution</a:t>
                  </a:r>
                  <a:endParaRPr lang="en-GB" sz="1100" dirty="0">
                    <a:latin typeface="Calibri"/>
                    <a:ea typeface="Times New Roman"/>
                    <a:cs typeface="Times New Roman"/>
                  </a:endParaRPr>
                </a:p>
                <a:p>
                  <a:pPr marL="266700" indent="-76200">
                    <a:lnSpc>
                      <a:spcPct val="115000"/>
                    </a:lnSpc>
                    <a:spcAft>
                      <a:spcPts val="0"/>
                    </a:spcAft>
                    <a:buBlip>
                      <a:blip r:embed="rId3"/>
                    </a:buBlip>
                  </a:pPr>
                  <a:r>
                    <a:rPr lang="en-GB" sz="800" dirty="0" smtClean="0">
                      <a:effectLst/>
                      <a:latin typeface="Calibri"/>
                      <a:ea typeface="Times New Roman"/>
                      <a:cs typeface="Times New Roman"/>
                    </a:rPr>
                    <a:t>Change </a:t>
                  </a:r>
                  <a:r>
                    <a:rPr lang="en-GB" sz="800" dirty="0">
                      <a:effectLst/>
                      <a:latin typeface="Calibri"/>
                      <a:ea typeface="Times New Roman"/>
                      <a:cs typeface="Times New Roman"/>
                    </a:rPr>
                    <a:t>access/lost access to </a:t>
                  </a:r>
                  <a:r>
                    <a:rPr lang="en-GB" sz="800" dirty="0" smtClean="0">
                      <a:effectLst/>
                      <a:latin typeface="Calibri"/>
                      <a:ea typeface="Times New Roman"/>
                      <a:cs typeface="Times New Roman"/>
                    </a:rPr>
                    <a:t>land</a:t>
                  </a:r>
                  <a:endParaRPr lang="en-GB" sz="1100" dirty="0">
                    <a:latin typeface="Calibri"/>
                    <a:ea typeface="Times New Roman"/>
                    <a:cs typeface="Times New Roman"/>
                  </a:endParaRPr>
                </a:p>
                <a:p>
                  <a:pPr marL="266700" indent="-76200">
                    <a:lnSpc>
                      <a:spcPct val="115000"/>
                    </a:lnSpc>
                    <a:spcAft>
                      <a:spcPts val="0"/>
                    </a:spcAft>
                    <a:buBlip>
                      <a:blip r:embed="rId3"/>
                    </a:buBlip>
                  </a:pPr>
                  <a:r>
                    <a:rPr lang="en-GB" sz="800" dirty="0" smtClean="0">
                      <a:effectLst/>
                      <a:latin typeface="Calibri"/>
                      <a:ea typeface="Times New Roman"/>
                      <a:cs typeface="Times New Roman"/>
                    </a:rPr>
                    <a:t>Other</a:t>
                  </a:r>
                  <a:endParaRPr lang="en-GB" sz="1100" dirty="0">
                    <a:effectLst/>
                    <a:latin typeface="Calibri"/>
                    <a:ea typeface="Times New Roman"/>
                    <a:cs typeface="Times New Roman"/>
                  </a:endParaRPr>
                </a:p>
                <a:p>
                  <a:pPr marL="182563" indent="-76200">
                    <a:lnSpc>
                      <a:spcPct val="115000"/>
                    </a:lnSpc>
                    <a:spcAft>
                      <a:spcPts val="0"/>
                    </a:spcAft>
                    <a:buBlip>
                      <a:blip r:embed="rId2"/>
                    </a:buBlip>
                  </a:pPr>
                  <a:r>
                    <a:rPr lang="en-GB" sz="800" b="1" dirty="0">
                      <a:effectLst/>
                      <a:latin typeface="Calibri"/>
                      <a:ea typeface="Times New Roman"/>
                      <a:cs typeface="Times New Roman"/>
                    </a:rPr>
                    <a:t>Water</a:t>
                  </a:r>
                  <a:endParaRPr lang="en-GB" sz="1100" dirty="0">
                    <a:effectLst/>
                    <a:latin typeface="Calibri"/>
                    <a:ea typeface="Times New Roman"/>
                    <a:cs typeface="Times New Roman"/>
                  </a:endParaRPr>
                </a:p>
                <a:p>
                  <a:pPr marL="266700" lvl="0" indent="-76200">
                    <a:lnSpc>
                      <a:spcPct val="115000"/>
                    </a:lnSpc>
                    <a:spcAft>
                      <a:spcPts val="0"/>
                    </a:spcAft>
                    <a:buBlip>
                      <a:blip r:embed="rId3"/>
                    </a:buBlip>
                  </a:pPr>
                  <a:r>
                    <a:rPr lang="en-GB" sz="800" dirty="0">
                      <a:effectLst/>
                      <a:latin typeface="Calibri"/>
                      <a:ea typeface="Times New Roman"/>
                      <a:cs typeface="Times New Roman"/>
                    </a:rPr>
                    <a:t>Waste </a:t>
                  </a:r>
                  <a:r>
                    <a:rPr lang="en-GB" sz="800" dirty="0" smtClean="0">
                      <a:effectLst/>
                      <a:latin typeface="Calibri"/>
                      <a:ea typeface="Times New Roman"/>
                      <a:cs typeface="Times New Roman"/>
                    </a:rPr>
                    <a:t>water</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Leaks </a:t>
                  </a:r>
                  <a:r>
                    <a:rPr lang="en-GB" sz="800" dirty="0">
                      <a:effectLst/>
                      <a:latin typeface="Calibri"/>
                      <a:ea typeface="Times New Roman"/>
                      <a:cs typeface="Times New Roman"/>
                    </a:rPr>
                    <a:t>&amp; diesel dumping </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Drinking </a:t>
                  </a:r>
                  <a:r>
                    <a:rPr lang="en-GB" sz="800" dirty="0">
                      <a:effectLst/>
                      <a:latin typeface="Calibri"/>
                      <a:ea typeface="Times New Roman"/>
                      <a:cs typeface="Times New Roman"/>
                    </a:rPr>
                    <a:t>water </a:t>
                  </a:r>
                  <a:r>
                    <a:rPr lang="en-GB" sz="800" dirty="0" smtClean="0">
                      <a:effectLst/>
                      <a:latin typeface="Calibri"/>
                      <a:ea typeface="Times New Roman"/>
                      <a:cs typeface="Times New Roman"/>
                    </a:rPr>
                    <a:t>quality</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Water </a:t>
                  </a:r>
                  <a:r>
                    <a:rPr lang="en-GB" sz="800" dirty="0">
                      <a:effectLst/>
                      <a:latin typeface="Calibri"/>
                      <a:ea typeface="Times New Roman"/>
                      <a:cs typeface="Times New Roman"/>
                    </a:rPr>
                    <a:t>extraction </a:t>
                  </a:r>
                  <a:r>
                    <a:rPr lang="en-GB" sz="800" dirty="0" smtClean="0">
                      <a:effectLst/>
                      <a:latin typeface="Calibri"/>
                      <a:ea typeface="Times New Roman"/>
                      <a:cs typeface="Times New Roman"/>
                    </a:rPr>
                    <a:t>rate</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Conservation</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Supply</a:t>
                  </a:r>
                  <a:r>
                    <a:rPr lang="en-GB" sz="800" dirty="0">
                      <a:effectLst/>
                      <a:latin typeface="Calibri"/>
                      <a:ea typeface="Times New Roman"/>
                      <a:cs typeface="Times New Roman"/>
                    </a:rPr>
                    <a:t>, water </a:t>
                  </a:r>
                  <a:r>
                    <a:rPr lang="en-GB" sz="800" dirty="0" smtClean="0">
                      <a:effectLst/>
                      <a:latin typeface="Calibri"/>
                      <a:ea typeface="Times New Roman"/>
                      <a:cs typeface="Times New Roman"/>
                    </a:rPr>
                    <a:t>access</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Ecological state</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Purification</a:t>
                  </a:r>
                  <a:endParaRPr lang="en-GB" sz="1100" dirty="0">
                    <a:latin typeface="Calibri"/>
                    <a:ea typeface="Times New Roman"/>
                    <a:cs typeface="Times New Roman"/>
                  </a:endParaRPr>
                </a:p>
                <a:p>
                  <a:pPr marL="266700" lvl="0" indent="-76200">
                    <a:lnSpc>
                      <a:spcPct val="115000"/>
                    </a:lnSpc>
                    <a:spcAft>
                      <a:spcPts val="0"/>
                    </a:spcAft>
                    <a:buBlip>
                      <a:blip r:embed="rId3"/>
                    </a:buBlip>
                  </a:pPr>
                  <a:r>
                    <a:rPr lang="en-GB" sz="800" dirty="0" smtClean="0">
                      <a:effectLst/>
                      <a:latin typeface="Calibri"/>
                      <a:ea typeface="Times New Roman"/>
                      <a:cs typeface="Times New Roman"/>
                    </a:rPr>
                    <a:t>Other</a:t>
                  </a:r>
                  <a:endParaRPr lang="en-GB" sz="1100" dirty="0">
                    <a:effectLst/>
                    <a:latin typeface="Calibri"/>
                    <a:ea typeface="Times New Roman"/>
                    <a:cs typeface="Times New Roman"/>
                  </a:endParaRPr>
                </a:p>
                <a:p>
                  <a:pPr marL="182563" indent="-76200">
                    <a:lnSpc>
                      <a:spcPct val="115000"/>
                    </a:lnSpc>
                    <a:spcAft>
                      <a:spcPts val="0"/>
                    </a:spcAft>
                    <a:buBlip>
                      <a:blip r:embed="rId2"/>
                    </a:buBlip>
                  </a:pPr>
                  <a:r>
                    <a:rPr lang="en-GB" sz="800" b="1" dirty="0">
                      <a:effectLst/>
                      <a:latin typeface="Calibri"/>
                      <a:ea typeface="Times New Roman"/>
                      <a:cs typeface="Times New Roman"/>
                    </a:rPr>
                    <a:t>Natural Resources</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3"/>
                    </a:buBlip>
                  </a:pPr>
                  <a:r>
                    <a:rPr lang="en-GB" sz="800" dirty="0">
                      <a:effectLst/>
                      <a:latin typeface="Calibri"/>
                      <a:ea typeface="Times New Roman"/>
                      <a:cs typeface="Times New Roman"/>
                    </a:rPr>
                    <a:t>Minerals</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3"/>
                    </a:buBlip>
                  </a:pPr>
                  <a:r>
                    <a:rPr lang="en-GB" sz="800" dirty="0">
                      <a:effectLst/>
                      <a:latin typeface="Calibri"/>
                      <a:ea typeface="Times New Roman"/>
                      <a:cs typeface="Times New Roman"/>
                    </a:rPr>
                    <a:t>Species diversity</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3"/>
                    </a:buBlip>
                  </a:pPr>
                  <a:r>
                    <a:rPr lang="en-GB" sz="800" dirty="0">
                      <a:effectLst/>
                      <a:latin typeface="Calibri"/>
                      <a:ea typeface="Times New Roman"/>
                      <a:cs typeface="Times New Roman"/>
                    </a:rPr>
                    <a:t>Plant life</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3"/>
                    </a:buBlip>
                  </a:pPr>
                  <a:r>
                    <a:rPr lang="en-GB" sz="800" dirty="0">
                      <a:effectLst/>
                      <a:latin typeface="Calibri"/>
                      <a:ea typeface="Times New Roman"/>
                      <a:cs typeface="Times New Roman"/>
                    </a:rPr>
                    <a:t>Land cover change </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3"/>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p:txBody>
            </p:sp>
            <p:sp>
              <p:nvSpPr>
                <p:cNvPr id="38" name="Text Box 2"/>
                <p:cNvSpPr txBox="1">
                  <a:spLocks noChangeArrowheads="1"/>
                </p:cNvSpPr>
                <p:nvPr/>
              </p:nvSpPr>
              <p:spPr bwMode="auto">
                <a:xfrm>
                  <a:off x="2179122" y="4961"/>
                  <a:ext cx="2156460" cy="4500794"/>
                </a:xfrm>
                <a:prstGeom prst="rect">
                  <a:avLst/>
                </a:prstGeom>
                <a:noFill/>
                <a:ln w="9525">
                  <a:noFill/>
                  <a:miter lim="800000"/>
                  <a:headEnd/>
                  <a:tailEnd/>
                </a:ln>
              </p:spPr>
              <p:txBody>
                <a:bodyPr rot="0" vert="horz" wrap="square" lIns="91440" tIns="45720" rIns="91440" bIns="45720" anchor="t" anchorCtr="0">
                  <a:noAutofit/>
                </a:bodyPr>
                <a:lstStyle/>
                <a:p>
                  <a:pPr marL="182563" lvl="0" indent="-76200">
                    <a:lnSpc>
                      <a:spcPct val="115000"/>
                    </a:lnSpc>
                    <a:spcAft>
                      <a:spcPts val="0"/>
                    </a:spcAft>
                    <a:buFont typeface="Symbol"/>
                    <a:buBlip>
                      <a:blip r:embed="rId4"/>
                    </a:buBlip>
                  </a:pPr>
                  <a:r>
                    <a:rPr lang="en-GB" sz="800" b="1" dirty="0">
                      <a:effectLst/>
                      <a:latin typeface="Calibri"/>
                      <a:ea typeface="Times New Roman"/>
                      <a:cs typeface="Times New Roman"/>
                    </a:rPr>
                    <a:t>Jobs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Long term jobs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Short term jobs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Sources of income</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2563" lvl="0" indent="-76200">
                    <a:lnSpc>
                      <a:spcPct val="115000"/>
                    </a:lnSpc>
                    <a:spcAft>
                      <a:spcPts val="0"/>
                    </a:spcAft>
                    <a:buFont typeface="Symbol"/>
                    <a:buBlip>
                      <a:blip r:embed="rId4"/>
                    </a:buBlip>
                  </a:pPr>
                  <a:r>
                    <a:rPr lang="en-GB" sz="800" b="1" dirty="0">
                      <a:effectLst/>
                      <a:latin typeface="Calibri"/>
                      <a:ea typeface="Times New Roman"/>
                      <a:cs typeface="Times New Roman"/>
                    </a:rPr>
                    <a:t>Health and Safety</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Accidents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Crime</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Diseases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Number of hospital visits </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Sanitation</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Food safety</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Indoor air pollution</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No child labour</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2563" lvl="0" indent="-90488">
                    <a:lnSpc>
                      <a:spcPct val="115000"/>
                    </a:lnSpc>
                    <a:spcAft>
                      <a:spcPts val="0"/>
                    </a:spcAft>
                    <a:buFont typeface="Symbol"/>
                    <a:buBlip>
                      <a:blip r:embed="rId4"/>
                    </a:buBlip>
                  </a:pPr>
                  <a:r>
                    <a:rPr lang="en-GB" sz="800" b="1" dirty="0">
                      <a:effectLst/>
                      <a:latin typeface="Calibri"/>
                      <a:ea typeface="Times New Roman"/>
                      <a:cs typeface="Times New Roman"/>
                    </a:rPr>
                    <a:t>Education</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Green development related training</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Educational services for different groups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Project related knowledge circulation</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2563" lvl="0" indent="-76200">
                    <a:lnSpc>
                      <a:spcPct val="115000"/>
                    </a:lnSpc>
                    <a:spcAft>
                      <a:spcPts val="0"/>
                    </a:spcAft>
                    <a:buFont typeface="Symbol"/>
                    <a:buBlip>
                      <a:blip r:embed="rId4"/>
                    </a:buBlip>
                  </a:pPr>
                  <a:r>
                    <a:rPr lang="en-GB" sz="800" b="1" dirty="0">
                      <a:effectLst/>
                      <a:latin typeface="Calibri"/>
                      <a:ea typeface="Times New Roman"/>
                      <a:cs typeface="Times New Roman"/>
                    </a:rPr>
                    <a:t>Welfare</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Traffic congestion</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Commuting times</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Income/asset distribution</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Women empowerment</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Municipal revenue</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Rural </a:t>
                  </a:r>
                  <a:r>
                    <a:rPr lang="en-GB" sz="800" dirty="0" err="1">
                      <a:effectLst/>
                      <a:latin typeface="Calibri"/>
                      <a:ea typeface="Times New Roman"/>
                      <a:cs typeface="Times New Roman"/>
                    </a:rPr>
                    <a:t>upliftment</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Energy security</a:t>
                  </a:r>
                  <a:endParaRPr lang="en-GB" sz="1100" dirty="0">
                    <a:effectLst/>
                    <a:latin typeface="Calibri"/>
                    <a:ea typeface="Times New Roman"/>
                    <a:cs typeface="Times New Roman"/>
                  </a:endParaRPr>
                </a:p>
                <a:p>
                  <a:pPr marL="266700" indent="-98425">
                    <a:lnSpc>
                      <a:spcPct val="115000"/>
                    </a:lnSpc>
                    <a:spcAft>
                      <a:spcPts val="0"/>
                    </a:spcAft>
                    <a:buBlip>
                      <a:blip r:embed="rId5"/>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p:txBody>
            </p:sp>
            <p:sp>
              <p:nvSpPr>
                <p:cNvPr id="39" name="Text Box 2"/>
                <p:cNvSpPr txBox="1">
                  <a:spLocks noChangeArrowheads="1"/>
                </p:cNvSpPr>
                <p:nvPr/>
              </p:nvSpPr>
              <p:spPr bwMode="auto">
                <a:xfrm>
                  <a:off x="4364127" y="-464"/>
                  <a:ext cx="2379980" cy="4140435"/>
                </a:xfrm>
                <a:prstGeom prst="rect">
                  <a:avLst/>
                </a:prstGeom>
                <a:noFill/>
                <a:ln w="9525">
                  <a:noFill/>
                  <a:miter lim="800000"/>
                  <a:headEnd/>
                  <a:tailEnd/>
                </a:ln>
              </p:spPr>
              <p:txBody>
                <a:bodyPr rot="0" vert="horz" wrap="square" lIns="91440" tIns="45720" rIns="91440" bIns="45720" anchor="t" anchorCtr="0">
                  <a:noAutofit/>
                </a:bodyPr>
                <a:lstStyle/>
                <a:p>
                  <a:pPr marL="182563" lvl="0" indent="-76200">
                    <a:lnSpc>
                      <a:spcPct val="115000"/>
                    </a:lnSpc>
                    <a:spcAft>
                      <a:spcPts val="0"/>
                    </a:spcAft>
                    <a:buFont typeface="Symbol"/>
                    <a:buBlip>
                      <a:blip r:embed="rId6"/>
                    </a:buBlip>
                  </a:pPr>
                  <a:r>
                    <a:rPr lang="en-GB" sz="800" b="1" dirty="0">
                      <a:effectLst/>
                      <a:latin typeface="Calibri"/>
                      <a:ea typeface="Times New Roman"/>
                      <a:cs typeface="Times New Roman"/>
                    </a:rPr>
                    <a:t>Growth</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Investment</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Industrial/commercial activities</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Economic growth/higher income</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Quality of life</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Increased tax base </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Infrastructure</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Production cost</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Productivity </a:t>
                  </a:r>
                  <a:endParaRPr lang="en-GB" sz="1100" dirty="0">
                    <a:effectLst/>
                    <a:latin typeface="Calibri"/>
                    <a:ea typeface="Times New Roman"/>
                    <a:cs typeface="Times New Roman"/>
                  </a:endParaRPr>
                </a:p>
                <a:p>
                  <a:pPr marL="266700" lvl="0" indent="-76200">
                    <a:lnSpc>
                      <a:spcPct val="115000"/>
                    </a:lnSpc>
                    <a:spcAft>
                      <a:spcPts val="0"/>
                    </a:spcAft>
                    <a:buFont typeface="Symbol"/>
                    <a:buBlip>
                      <a:blip r:embed="rId7"/>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2563" lvl="0" indent="-76200">
                    <a:lnSpc>
                      <a:spcPct val="115000"/>
                    </a:lnSpc>
                    <a:spcAft>
                      <a:spcPts val="0"/>
                    </a:spcAft>
                    <a:buFont typeface="Symbol"/>
                    <a:buBlip>
                      <a:blip r:embed="rId6"/>
                    </a:buBlip>
                  </a:pPr>
                  <a:r>
                    <a:rPr lang="en-GB" sz="800" b="1" dirty="0">
                      <a:effectLst/>
                      <a:latin typeface="Calibri"/>
                      <a:ea typeface="Times New Roman"/>
                      <a:cs typeface="Times New Roman"/>
                    </a:rPr>
                    <a:t>Energy</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Coverage/availability of supply</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Access</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Reliability, affordability</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2563" lvl="0" indent="-76200">
                    <a:lnSpc>
                      <a:spcPct val="115000"/>
                    </a:lnSpc>
                    <a:spcAft>
                      <a:spcPts val="0"/>
                    </a:spcAft>
                    <a:buFont typeface="Symbol"/>
                    <a:buBlip>
                      <a:blip r:embed="rId6"/>
                    </a:buBlip>
                  </a:pPr>
                  <a:r>
                    <a:rPr lang="en-GB" sz="800" b="1" dirty="0">
                      <a:effectLst/>
                      <a:latin typeface="Calibri"/>
                      <a:ea typeface="Times New Roman"/>
                      <a:cs typeface="Times New Roman"/>
                    </a:rPr>
                    <a:t>Technology</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Imported technology</a:t>
                  </a:r>
                  <a:endParaRPr lang="en-GB" sz="1100" dirty="0">
                    <a:effectLst/>
                    <a:latin typeface="Calibri"/>
                    <a:ea typeface="Times New Roman"/>
                    <a:cs typeface="Times New Roman"/>
                  </a:endParaRPr>
                </a:p>
                <a:p>
                  <a:pPr marL="266700" lvl="0" indent="-84138">
                    <a:lnSpc>
                      <a:spcPct val="115000"/>
                    </a:lnSpc>
                    <a:spcAft>
                      <a:spcPts val="0"/>
                    </a:spcAft>
                    <a:buBlip>
                      <a:blip r:embed="rId7"/>
                    </a:buBlip>
                  </a:pPr>
                  <a:r>
                    <a:rPr lang="en-GB" sz="800" dirty="0">
                      <a:effectLst/>
                      <a:latin typeface="Calibri"/>
                      <a:ea typeface="Times New Roman"/>
                      <a:cs typeface="Times New Roman"/>
                    </a:rPr>
                    <a:t>Local technology</a:t>
                  </a:r>
                  <a:endParaRPr lang="en-GB" sz="1100" dirty="0">
                    <a:effectLst/>
                    <a:latin typeface="Calibri"/>
                    <a:ea typeface="Times New Roman"/>
                    <a:cs typeface="Times New Roman"/>
                  </a:endParaRPr>
                </a:p>
                <a:p>
                  <a:pPr marL="266700" lvl="0" indent="-84138">
                    <a:lnSpc>
                      <a:spcPct val="115000"/>
                    </a:lnSpc>
                    <a:spcAft>
                      <a:spcPts val="0"/>
                    </a:spcAft>
                    <a:buBlip>
                      <a:blip r:embed="rId7"/>
                    </a:buBlip>
                  </a:pPr>
                  <a:r>
                    <a:rPr lang="en-GB" sz="800" dirty="0">
                      <a:effectLst/>
                      <a:latin typeface="Calibri"/>
                      <a:ea typeface="Times New Roman"/>
                      <a:cs typeface="Times New Roman"/>
                    </a:rPr>
                    <a:t>Adaptation and viability in local area</a:t>
                  </a:r>
                  <a:endParaRPr lang="en-GB" sz="1100" dirty="0">
                    <a:effectLst/>
                    <a:latin typeface="Calibri"/>
                    <a:ea typeface="Times New Roman"/>
                    <a:cs typeface="Times New Roman"/>
                  </a:endParaRPr>
                </a:p>
                <a:p>
                  <a:pPr marL="266700" lvl="0" indent="-84138">
                    <a:lnSpc>
                      <a:spcPct val="115000"/>
                    </a:lnSpc>
                    <a:spcAft>
                      <a:spcPts val="0"/>
                    </a:spcAft>
                    <a:buBlip>
                      <a:blip r:embed="rId7"/>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2563" lvl="0" indent="-76200">
                    <a:lnSpc>
                      <a:spcPct val="115000"/>
                    </a:lnSpc>
                    <a:spcAft>
                      <a:spcPts val="0"/>
                    </a:spcAft>
                    <a:buFont typeface="Symbol"/>
                    <a:buBlip>
                      <a:blip r:embed="rId6"/>
                    </a:buBlip>
                  </a:pPr>
                  <a:r>
                    <a:rPr lang="en-GB" sz="800" b="1" dirty="0">
                      <a:effectLst/>
                      <a:latin typeface="Calibri"/>
                      <a:ea typeface="Times New Roman"/>
                      <a:cs typeface="Times New Roman"/>
                    </a:rPr>
                    <a:t>Balance of payments</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Dependency on foreign sources of energy</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Amount of energy produced from clean renewable sources</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Decrease in risk of political conflicts</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Economic savings for the government</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Reduction in energy subsidies</a:t>
                  </a:r>
                  <a:endParaRPr lang="en-GB" sz="1100" dirty="0">
                    <a:effectLst/>
                    <a:latin typeface="Calibri"/>
                    <a:ea typeface="Times New Roman"/>
                    <a:cs typeface="Times New Roman"/>
                  </a:endParaRPr>
                </a:p>
                <a:p>
                  <a:pPr marL="266700" indent="-84138">
                    <a:lnSpc>
                      <a:spcPct val="115000"/>
                    </a:lnSpc>
                    <a:spcAft>
                      <a:spcPts val="0"/>
                    </a:spcAft>
                    <a:buBlip>
                      <a:blip r:embed="rId7"/>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p:txBody>
            </p:sp>
            <p:sp>
              <p:nvSpPr>
                <p:cNvPr id="40" name="Text Box 2"/>
                <p:cNvSpPr txBox="1">
                  <a:spLocks noChangeArrowheads="1"/>
                </p:cNvSpPr>
                <p:nvPr/>
              </p:nvSpPr>
              <p:spPr bwMode="auto">
                <a:xfrm>
                  <a:off x="6549160" y="-221"/>
                  <a:ext cx="2415688" cy="4505674"/>
                </a:xfrm>
                <a:prstGeom prst="rect">
                  <a:avLst/>
                </a:prstGeom>
                <a:noFill/>
                <a:ln w="9525">
                  <a:noFill/>
                  <a:miter lim="800000"/>
                  <a:headEnd/>
                  <a:tailEnd/>
                </a:ln>
              </p:spPr>
              <p:txBody>
                <a:bodyPr rot="0" vert="horz" wrap="square" lIns="91440" tIns="45720" rIns="91440" bIns="45720" anchor="t" anchorCtr="0">
                  <a:noAutofit/>
                </a:bodyPr>
                <a:lstStyle/>
                <a:p>
                  <a:pPr marL="184150" indent="-77788">
                    <a:lnSpc>
                      <a:spcPct val="115000"/>
                    </a:lnSpc>
                    <a:spcAft>
                      <a:spcPts val="0"/>
                    </a:spcAft>
                    <a:buBlip>
                      <a:blip r:embed="rId8"/>
                    </a:buBlip>
                  </a:pPr>
                  <a:r>
                    <a:rPr lang="en-GB" sz="800" b="1" dirty="0">
                      <a:effectLst/>
                      <a:latin typeface="Calibri"/>
                      <a:ea typeface="Times New Roman"/>
                      <a:cs typeface="Times New Roman"/>
                    </a:rPr>
                    <a:t>Capacity Building</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Land titling processes</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Mapping of natural resources and renewable energy potential</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Development of competitive procedures</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Workshops and trainings</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A technical help desk for project developers and other stakeholders</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4150" indent="-77788">
                    <a:lnSpc>
                      <a:spcPct val="115000"/>
                    </a:lnSpc>
                    <a:spcAft>
                      <a:spcPts val="0"/>
                    </a:spcAft>
                    <a:buBlip>
                      <a:blip r:embed="rId8"/>
                    </a:buBlip>
                  </a:pPr>
                  <a:r>
                    <a:rPr lang="en-GB" sz="800" b="1" dirty="0">
                      <a:effectLst/>
                      <a:latin typeface="Calibri"/>
                      <a:ea typeface="Times New Roman"/>
                      <a:cs typeface="Times New Roman"/>
                    </a:rPr>
                    <a:t>Policy &amp; Planning</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Policy Framework for Sustainable, Low‐carbon Urban Transport</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Comprehensive Urban Low carbon Mobility Plans</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4150" indent="-77788">
                    <a:lnSpc>
                      <a:spcPct val="115000"/>
                    </a:lnSpc>
                    <a:spcAft>
                      <a:spcPts val="0"/>
                    </a:spcAft>
                    <a:buBlip>
                      <a:blip r:embed="rId8"/>
                    </a:buBlip>
                  </a:pPr>
                  <a:r>
                    <a:rPr lang="en-GB" sz="800" b="1" dirty="0">
                      <a:effectLst/>
                      <a:latin typeface="Calibri"/>
                      <a:ea typeface="Times New Roman"/>
                      <a:cs typeface="Times New Roman"/>
                    </a:rPr>
                    <a:t>Domestic MRV System</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Sub‐national reference levels and MRV systems </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Platform for the Generation and Trading of Forest Carbon Credits</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a:p>
                  <a:pPr marL="184150" indent="-77788">
                    <a:lnSpc>
                      <a:spcPct val="115000"/>
                    </a:lnSpc>
                    <a:spcAft>
                      <a:spcPts val="0"/>
                    </a:spcAft>
                    <a:buBlip>
                      <a:blip r:embed="rId8"/>
                    </a:buBlip>
                  </a:pPr>
                  <a:r>
                    <a:rPr lang="en-GB" sz="800" b="1" dirty="0">
                      <a:effectLst/>
                      <a:latin typeface="Calibri"/>
                      <a:ea typeface="Times New Roman"/>
                      <a:cs typeface="Times New Roman"/>
                    </a:rPr>
                    <a:t>Laws &amp; Regulation</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Tariff reform</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Compliance with laws and regulation on</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Promoting and regulating production, sale and use of biofuels and biomass</a:t>
                  </a:r>
                  <a:endParaRPr lang="en-GB" sz="1100" dirty="0">
                    <a:effectLst/>
                    <a:latin typeface="Calibri"/>
                    <a:ea typeface="Times New Roman"/>
                    <a:cs typeface="Times New Roman"/>
                  </a:endParaRPr>
                </a:p>
                <a:p>
                  <a:pPr marL="266700" lvl="0" indent="-98425">
                    <a:lnSpc>
                      <a:spcPct val="115000"/>
                    </a:lnSpc>
                    <a:spcAft>
                      <a:spcPts val="0"/>
                    </a:spcAft>
                    <a:buBlip>
                      <a:blip r:embed="rId9"/>
                    </a:buBlip>
                  </a:pPr>
                  <a:r>
                    <a:rPr lang="en-GB" sz="800" dirty="0">
                      <a:effectLst/>
                      <a:latin typeface="Calibri"/>
                      <a:ea typeface="Times New Roman"/>
                      <a:cs typeface="Times New Roman"/>
                    </a:rPr>
                    <a:t>Decrees for tax benefits for renewable energy projects</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Conditions for competitive process for incorporation of new plants</a:t>
                  </a:r>
                  <a:endParaRPr lang="en-GB" sz="1100" dirty="0">
                    <a:effectLst/>
                    <a:latin typeface="Calibri"/>
                    <a:ea typeface="Times New Roman"/>
                    <a:cs typeface="Times New Roman"/>
                  </a:endParaRPr>
                </a:p>
                <a:p>
                  <a:pPr marL="266700" indent="-98425">
                    <a:lnSpc>
                      <a:spcPct val="115000"/>
                    </a:lnSpc>
                    <a:spcAft>
                      <a:spcPts val="0"/>
                    </a:spcAft>
                    <a:buBlip>
                      <a:blip r:embed="rId9"/>
                    </a:buBlip>
                  </a:pPr>
                  <a:r>
                    <a:rPr lang="en-GB" sz="800" dirty="0">
                      <a:effectLst/>
                      <a:latin typeface="Calibri"/>
                      <a:ea typeface="Times New Roman"/>
                      <a:cs typeface="Times New Roman"/>
                    </a:rPr>
                    <a:t>Other</a:t>
                  </a:r>
                  <a:endParaRPr lang="en-GB" sz="1100" dirty="0">
                    <a:effectLst/>
                    <a:latin typeface="Calibri"/>
                    <a:ea typeface="Times New Roman"/>
                    <a:cs typeface="Times New Roman"/>
                  </a:endParaRPr>
                </a:p>
              </p:txBody>
            </p:sp>
          </p:grpSp>
          <p:grpSp>
            <p:nvGrpSpPr>
              <p:cNvPr id="8" name="Group 7"/>
              <p:cNvGrpSpPr/>
              <p:nvPr/>
            </p:nvGrpSpPr>
            <p:grpSpPr>
              <a:xfrm>
                <a:off x="232012" y="0"/>
                <a:ext cx="8627111" cy="1504950"/>
                <a:chOff x="0" y="0"/>
                <a:chExt cx="8627597" cy="1505396"/>
              </a:xfrm>
            </p:grpSpPr>
            <p:grpSp>
              <p:nvGrpSpPr>
                <p:cNvPr id="9" name="Group 8"/>
                <p:cNvGrpSpPr/>
                <p:nvPr/>
              </p:nvGrpSpPr>
              <p:grpSpPr>
                <a:xfrm>
                  <a:off x="6549242" y="5938"/>
                  <a:ext cx="2078355" cy="1493520"/>
                  <a:chOff x="0" y="0"/>
                  <a:chExt cx="2078355" cy="1493520"/>
                </a:xfrm>
              </p:grpSpPr>
              <p:sp>
                <p:nvSpPr>
                  <p:cNvPr id="32" name="Rounded Rectangle 31"/>
                  <p:cNvSpPr/>
                  <p:nvPr/>
                </p:nvSpPr>
                <p:spPr>
                  <a:xfrm>
                    <a:off x="0" y="0"/>
                    <a:ext cx="2078355" cy="1493520"/>
                  </a:xfrm>
                  <a:prstGeom prst="roundRect">
                    <a:avLst/>
                  </a:prstGeom>
                  <a:solidFill>
                    <a:schemeClr val="accent4">
                      <a:lumMod val="7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FFFFFF"/>
                        </a:solidFill>
                        <a:effectLst/>
                        <a:latin typeface="Calibri"/>
                        <a:ea typeface="Times New Roman"/>
                        <a:cs typeface="Times New Roman"/>
                      </a:rPr>
                      <a:t>Institutional</a:t>
                    </a:r>
                    <a:endParaRPr lang="en-GB" sz="1100" dirty="0">
                      <a:effectLst/>
                      <a:latin typeface="Calibri"/>
                      <a:ea typeface="Times New Roman"/>
                      <a:cs typeface="Times New Roman"/>
                    </a:endParaRPr>
                  </a:p>
                  <a:p>
                    <a:pPr algn="ctr">
                      <a:lnSpc>
                        <a:spcPct val="115000"/>
                      </a:lnSpc>
                      <a:spcAft>
                        <a:spcPts val="1000"/>
                      </a:spcAft>
                    </a:pPr>
                    <a:r>
                      <a:rPr lang="en-GB" sz="1100" b="1" dirty="0">
                        <a:solidFill>
                          <a:srgbClr val="FFFFFF"/>
                        </a:solidFill>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dirty="0">
                        <a:effectLst/>
                        <a:latin typeface="Calibri"/>
                        <a:ea typeface="Times New Roman"/>
                        <a:cs typeface="Times New Roman"/>
                      </a:rPr>
                      <a:t> </a:t>
                    </a:r>
                  </a:p>
                </p:txBody>
              </p:sp>
              <p:sp>
                <p:nvSpPr>
                  <p:cNvPr id="33" name="Rounded Rectangle 32"/>
                  <p:cNvSpPr/>
                  <p:nvPr/>
                </p:nvSpPr>
                <p:spPr>
                  <a:xfrm>
                    <a:off x="1081889" y="869133"/>
                    <a:ext cx="917575" cy="459740"/>
                  </a:xfrm>
                  <a:prstGeom prst="roundRect">
                    <a:avLst/>
                  </a:prstGeom>
                  <a:solidFill>
                    <a:schemeClr val="accent4">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dirty="0">
                        <a:effectLst/>
                        <a:latin typeface="Calibri"/>
                        <a:ea typeface="Times New Roman"/>
                        <a:cs typeface="Times New Roman"/>
                      </a:rPr>
                      <a:t>Laws &amp; </a:t>
                    </a:r>
                    <a:r>
                      <a:rPr lang="en-GB" sz="900" dirty="0" smtClean="0">
                        <a:effectLst/>
                        <a:latin typeface="Calibri"/>
                        <a:ea typeface="Times New Roman"/>
                        <a:cs typeface="Times New Roman"/>
                      </a:rPr>
                      <a:t>Regulation</a:t>
                    </a:r>
                    <a:endParaRPr lang="en-GB" sz="1100" dirty="0">
                      <a:effectLst/>
                      <a:latin typeface="Calibri"/>
                      <a:ea typeface="Times New Roman"/>
                      <a:cs typeface="Times New Roman"/>
                    </a:endParaRPr>
                  </a:p>
                </p:txBody>
              </p:sp>
              <p:sp>
                <p:nvSpPr>
                  <p:cNvPr id="34" name="Rounded Rectangle 33"/>
                  <p:cNvSpPr/>
                  <p:nvPr/>
                </p:nvSpPr>
                <p:spPr>
                  <a:xfrm>
                    <a:off x="117695" y="869133"/>
                    <a:ext cx="917575" cy="459740"/>
                  </a:xfrm>
                  <a:prstGeom prst="roundRect">
                    <a:avLst/>
                  </a:prstGeom>
                  <a:solidFill>
                    <a:schemeClr val="accent4">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Domestic MRV System</a:t>
                    </a:r>
                    <a:endParaRPr lang="en-GB" sz="1100">
                      <a:effectLst/>
                      <a:latin typeface="Calibri"/>
                      <a:ea typeface="Times New Roman"/>
                      <a:cs typeface="Times New Roman"/>
                    </a:endParaRPr>
                  </a:p>
                </p:txBody>
              </p:sp>
              <p:sp>
                <p:nvSpPr>
                  <p:cNvPr id="35" name="Rounded Rectangle 34"/>
                  <p:cNvSpPr/>
                  <p:nvPr/>
                </p:nvSpPr>
                <p:spPr>
                  <a:xfrm>
                    <a:off x="126749" y="344032"/>
                    <a:ext cx="917575" cy="459740"/>
                  </a:xfrm>
                  <a:prstGeom prst="roundRect">
                    <a:avLst/>
                  </a:prstGeom>
                  <a:solidFill>
                    <a:schemeClr val="accent4">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Capacity Building</a:t>
                    </a:r>
                    <a:endParaRPr lang="en-GB" sz="1100">
                      <a:effectLst/>
                      <a:latin typeface="Calibri"/>
                      <a:ea typeface="Times New Roman"/>
                      <a:cs typeface="Times New Roman"/>
                    </a:endParaRPr>
                  </a:p>
                </p:txBody>
              </p:sp>
              <p:sp>
                <p:nvSpPr>
                  <p:cNvPr id="36" name="Rounded Rectangle 35"/>
                  <p:cNvSpPr/>
                  <p:nvPr/>
                </p:nvSpPr>
                <p:spPr>
                  <a:xfrm>
                    <a:off x="1081889" y="344032"/>
                    <a:ext cx="917575" cy="459740"/>
                  </a:xfrm>
                  <a:prstGeom prst="roundRect">
                    <a:avLst/>
                  </a:prstGeom>
                  <a:solidFill>
                    <a:schemeClr val="accent4">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Policy &amp; Planning</a:t>
                    </a:r>
                    <a:endParaRPr lang="en-GB" sz="1100">
                      <a:effectLst/>
                      <a:latin typeface="Calibri"/>
                      <a:ea typeface="Times New Roman"/>
                      <a:cs typeface="Times New Roman"/>
                    </a:endParaRPr>
                  </a:p>
                </p:txBody>
              </p:sp>
            </p:grpSp>
            <p:grpSp>
              <p:nvGrpSpPr>
                <p:cNvPr id="10" name="Group 9"/>
                <p:cNvGrpSpPr/>
                <p:nvPr/>
              </p:nvGrpSpPr>
              <p:grpSpPr>
                <a:xfrm>
                  <a:off x="4364182" y="11876"/>
                  <a:ext cx="2078355" cy="1493520"/>
                  <a:chOff x="0" y="0"/>
                  <a:chExt cx="2078355" cy="1493520"/>
                </a:xfrm>
              </p:grpSpPr>
              <p:sp>
                <p:nvSpPr>
                  <p:cNvPr id="26" name="Rounded Rectangle 25"/>
                  <p:cNvSpPr/>
                  <p:nvPr/>
                </p:nvSpPr>
                <p:spPr>
                  <a:xfrm>
                    <a:off x="0" y="0"/>
                    <a:ext cx="2078355" cy="1493520"/>
                  </a:xfrm>
                  <a:prstGeom prst="roundRect">
                    <a:avLst/>
                  </a:prstGeom>
                  <a:solidFill>
                    <a:schemeClr val="accent1">
                      <a:lumMod val="7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FFFFFF"/>
                        </a:solidFill>
                        <a:effectLst/>
                        <a:latin typeface="Calibri"/>
                        <a:ea typeface="Times New Roman"/>
                        <a:cs typeface="Times New Roman"/>
                      </a:rPr>
                      <a:t>Economic</a:t>
                    </a:r>
                    <a:endParaRPr lang="en-GB" sz="1100" dirty="0">
                      <a:effectLst/>
                      <a:latin typeface="Calibri"/>
                      <a:ea typeface="Times New Roman"/>
                      <a:cs typeface="Times New Roman"/>
                    </a:endParaRPr>
                  </a:p>
                  <a:p>
                    <a:pPr algn="ctr">
                      <a:lnSpc>
                        <a:spcPct val="115000"/>
                      </a:lnSpc>
                      <a:spcAft>
                        <a:spcPts val="1000"/>
                      </a:spcAft>
                    </a:pP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dirty="0">
                        <a:effectLst/>
                        <a:latin typeface="Calibri"/>
                        <a:ea typeface="Times New Roman"/>
                        <a:cs typeface="Times New Roman"/>
                      </a:rPr>
                      <a:t> </a:t>
                    </a:r>
                  </a:p>
                </p:txBody>
              </p:sp>
              <p:grpSp>
                <p:nvGrpSpPr>
                  <p:cNvPr id="27" name="Group 26"/>
                  <p:cNvGrpSpPr/>
                  <p:nvPr/>
                </p:nvGrpSpPr>
                <p:grpSpPr>
                  <a:xfrm>
                    <a:off x="117695" y="339505"/>
                    <a:ext cx="1881504" cy="984249"/>
                    <a:chOff x="0" y="0"/>
                    <a:chExt cx="1881769" cy="984841"/>
                  </a:xfrm>
                </p:grpSpPr>
                <p:sp>
                  <p:nvSpPr>
                    <p:cNvPr id="28" name="Rounded Rectangle 27"/>
                    <p:cNvSpPr/>
                    <p:nvPr/>
                  </p:nvSpPr>
                  <p:spPr>
                    <a:xfrm>
                      <a:off x="959668" y="520574"/>
                      <a:ext cx="917575" cy="459740"/>
                    </a:xfrm>
                    <a:prstGeom prst="roundRect">
                      <a:avLst/>
                    </a:prstGeom>
                    <a:solidFill>
                      <a:schemeClr val="accent1">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Balance of Payment</a:t>
                      </a:r>
                      <a:endParaRPr lang="en-GB" sz="1100">
                        <a:effectLst/>
                        <a:latin typeface="Calibri"/>
                        <a:ea typeface="Times New Roman"/>
                        <a:cs typeface="Times New Roman"/>
                      </a:endParaRPr>
                    </a:p>
                  </p:txBody>
                </p:sp>
                <p:sp>
                  <p:nvSpPr>
                    <p:cNvPr id="29" name="Rounded Rectangle 28"/>
                    <p:cNvSpPr/>
                    <p:nvPr/>
                  </p:nvSpPr>
                  <p:spPr>
                    <a:xfrm>
                      <a:off x="9054" y="0"/>
                      <a:ext cx="917575" cy="459740"/>
                    </a:xfrm>
                    <a:prstGeom prst="roundRect">
                      <a:avLst/>
                    </a:prstGeom>
                    <a:solidFill>
                      <a:schemeClr val="accent1">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Growth</a:t>
                      </a:r>
                      <a:endParaRPr lang="en-GB" sz="1100">
                        <a:effectLst/>
                        <a:latin typeface="Calibri"/>
                        <a:ea typeface="Times New Roman"/>
                        <a:cs typeface="Times New Roman"/>
                      </a:endParaRPr>
                    </a:p>
                  </p:txBody>
                </p:sp>
                <p:sp>
                  <p:nvSpPr>
                    <p:cNvPr id="30" name="Rounded Rectangle 29"/>
                    <p:cNvSpPr/>
                    <p:nvPr/>
                  </p:nvSpPr>
                  <p:spPr>
                    <a:xfrm>
                      <a:off x="964194" y="0"/>
                      <a:ext cx="917575" cy="459740"/>
                    </a:xfrm>
                    <a:prstGeom prst="roundRect">
                      <a:avLst/>
                    </a:prstGeom>
                    <a:solidFill>
                      <a:schemeClr val="accent1">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Energy</a:t>
                      </a:r>
                      <a:endParaRPr lang="en-GB" sz="1100">
                        <a:effectLst/>
                        <a:latin typeface="Calibri"/>
                        <a:ea typeface="Times New Roman"/>
                        <a:cs typeface="Times New Roman"/>
                      </a:endParaRPr>
                    </a:p>
                  </p:txBody>
                </p:sp>
                <p:sp>
                  <p:nvSpPr>
                    <p:cNvPr id="31" name="Rounded Rectangle 30"/>
                    <p:cNvSpPr/>
                    <p:nvPr/>
                  </p:nvSpPr>
                  <p:spPr>
                    <a:xfrm>
                      <a:off x="0" y="525101"/>
                      <a:ext cx="917575" cy="459740"/>
                    </a:xfrm>
                    <a:prstGeom prst="roundRect">
                      <a:avLst/>
                    </a:prstGeom>
                    <a:solidFill>
                      <a:schemeClr val="accent1">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Technology</a:t>
                      </a:r>
                      <a:endParaRPr lang="en-GB" sz="1100">
                        <a:effectLst/>
                        <a:latin typeface="Calibri"/>
                        <a:ea typeface="Times New Roman"/>
                        <a:cs typeface="Times New Roman"/>
                      </a:endParaRPr>
                    </a:p>
                  </p:txBody>
                </p:sp>
              </p:grpSp>
            </p:grpSp>
            <p:grpSp>
              <p:nvGrpSpPr>
                <p:cNvPr id="11" name="Group 10"/>
                <p:cNvGrpSpPr/>
                <p:nvPr/>
              </p:nvGrpSpPr>
              <p:grpSpPr>
                <a:xfrm>
                  <a:off x="2185060" y="0"/>
                  <a:ext cx="2065655" cy="1503208"/>
                  <a:chOff x="0" y="0"/>
                  <a:chExt cx="2065655" cy="1503208"/>
                </a:xfrm>
              </p:grpSpPr>
              <p:sp>
                <p:nvSpPr>
                  <p:cNvPr id="20" name="Rounded Rectangle 19"/>
                  <p:cNvSpPr/>
                  <p:nvPr/>
                </p:nvSpPr>
                <p:spPr>
                  <a:xfrm>
                    <a:off x="0" y="0"/>
                    <a:ext cx="2065655" cy="1503208"/>
                  </a:xfrm>
                  <a:prstGeom prst="roundRect">
                    <a:avLst/>
                  </a:prstGeom>
                  <a:solidFill>
                    <a:schemeClr val="accent2">
                      <a:lumMod val="7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FFFFFF"/>
                        </a:solidFill>
                        <a:effectLst/>
                        <a:latin typeface="Calibri"/>
                        <a:ea typeface="Times New Roman"/>
                        <a:cs typeface="Times New Roman"/>
                      </a:rPr>
                      <a:t>Social</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dirty="0">
                        <a:effectLst/>
                        <a:latin typeface="Calibri"/>
                        <a:ea typeface="Times New Roman"/>
                        <a:cs typeface="Times New Roman"/>
                      </a:rPr>
                      <a:t> </a:t>
                    </a:r>
                  </a:p>
                </p:txBody>
              </p:sp>
              <p:grpSp>
                <p:nvGrpSpPr>
                  <p:cNvPr id="21" name="Group 20"/>
                  <p:cNvGrpSpPr/>
                  <p:nvPr/>
                </p:nvGrpSpPr>
                <p:grpSpPr>
                  <a:xfrm>
                    <a:off x="113167" y="357611"/>
                    <a:ext cx="1880870" cy="983614"/>
                    <a:chOff x="0" y="0"/>
                    <a:chExt cx="1881134" cy="984206"/>
                  </a:xfrm>
                </p:grpSpPr>
                <p:sp>
                  <p:nvSpPr>
                    <p:cNvPr id="22" name="Rounded Rectangle 21"/>
                    <p:cNvSpPr/>
                    <p:nvPr/>
                  </p:nvSpPr>
                  <p:spPr>
                    <a:xfrm>
                      <a:off x="964194" y="0"/>
                      <a:ext cx="916940" cy="459105"/>
                    </a:xfrm>
                    <a:prstGeom prst="roundRect">
                      <a:avLst/>
                    </a:prstGeom>
                    <a:solidFill>
                      <a:schemeClr val="accent2">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Health &amp; Safety</a:t>
                      </a:r>
                      <a:endParaRPr lang="en-GB" sz="1100">
                        <a:effectLst/>
                        <a:latin typeface="Calibri"/>
                        <a:ea typeface="Times New Roman"/>
                        <a:cs typeface="Times New Roman"/>
                      </a:endParaRPr>
                    </a:p>
                  </p:txBody>
                </p:sp>
                <p:sp>
                  <p:nvSpPr>
                    <p:cNvPr id="23" name="Rounded Rectangle 22"/>
                    <p:cNvSpPr/>
                    <p:nvPr/>
                  </p:nvSpPr>
                  <p:spPr>
                    <a:xfrm>
                      <a:off x="9053" y="0"/>
                      <a:ext cx="916940" cy="459105"/>
                    </a:xfrm>
                    <a:prstGeom prst="roundRect">
                      <a:avLst/>
                    </a:prstGeom>
                    <a:solidFill>
                      <a:schemeClr val="accent2">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Jobs</a:t>
                      </a:r>
                      <a:endParaRPr lang="en-GB" sz="1100">
                        <a:effectLst/>
                        <a:latin typeface="Calibri"/>
                        <a:ea typeface="Times New Roman"/>
                        <a:cs typeface="Times New Roman"/>
                      </a:endParaRPr>
                    </a:p>
                  </p:txBody>
                </p:sp>
                <p:sp>
                  <p:nvSpPr>
                    <p:cNvPr id="24" name="Rounded Rectangle 23"/>
                    <p:cNvSpPr/>
                    <p:nvPr/>
                  </p:nvSpPr>
                  <p:spPr>
                    <a:xfrm>
                      <a:off x="0" y="525101"/>
                      <a:ext cx="916940" cy="459105"/>
                    </a:xfrm>
                    <a:prstGeom prst="roundRect">
                      <a:avLst/>
                    </a:prstGeom>
                    <a:solidFill>
                      <a:schemeClr val="accent2">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Education</a:t>
                      </a:r>
                      <a:endParaRPr lang="en-GB" sz="1100">
                        <a:effectLst/>
                        <a:latin typeface="Calibri"/>
                        <a:ea typeface="Times New Roman"/>
                        <a:cs typeface="Times New Roman"/>
                      </a:endParaRPr>
                    </a:p>
                  </p:txBody>
                </p:sp>
                <p:sp>
                  <p:nvSpPr>
                    <p:cNvPr id="25" name="Rounded Rectangle 24"/>
                    <p:cNvSpPr/>
                    <p:nvPr/>
                  </p:nvSpPr>
                  <p:spPr>
                    <a:xfrm>
                      <a:off x="959667" y="520574"/>
                      <a:ext cx="916940" cy="459105"/>
                    </a:xfrm>
                    <a:prstGeom prst="roundRect">
                      <a:avLst/>
                    </a:prstGeom>
                    <a:solidFill>
                      <a:schemeClr val="accent2">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Welfare</a:t>
                      </a:r>
                      <a:endParaRPr lang="en-GB" sz="1100">
                        <a:effectLst/>
                        <a:latin typeface="Calibri"/>
                        <a:ea typeface="Times New Roman"/>
                        <a:cs typeface="Times New Roman"/>
                      </a:endParaRPr>
                    </a:p>
                  </p:txBody>
                </p:sp>
              </p:grpSp>
            </p:grpSp>
            <p:grpSp>
              <p:nvGrpSpPr>
                <p:cNvPr id="12" name="Group 11"/>
                <p:cNvGrpSpPr/>
                <p:nvPr/>
              </p:nvGrpSpPr>
              <p:grpSpPr>
                <a:xfrm>
                  <a:off x="0" y="5938"/>
                  <a:ext cx="2066428" cy="1494155"/>
                  <a:chOff x="0" y="0"/>
                  <a:chExt cx="2066428" cy="1494155"/>
                </a:xfrm>
              </p:grpSpPr>
              <p:sp>
                <p:nvSpPr>
                  <p:cNvPr id="13" name="Rounded Rectangle 12"/>
                  <p:cNvSpPr/>
                  <p:nvPr/>
                </p:nvSpPr>
                <p:spPr>
                  <a:xfrm>
                    <a:off x="0" y="0"/>
                    <a:ext cx="2066428" cy="1494155"/>
                  </a:xfrm>
                  <a:prstGeom prst="roundRect">
                    <a:avLst/>
                  </a:prstGeom>
                  <a:solidFill>
                    <a:schemeClr val="accent3">
                      <a:lumMod val="75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FFFFFF"/>
                        </a:solidFill>
                        <a:effectLst/>
                        <a:latin typeface="Calibri"/>
                        <a:ea typeface="Times New Roman"/>
                        <a:cs typeface="Times New Roman"/>
                      </a:rPr>
                      <a:t>Environmental</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b="1" dirty="0">
                        <a:effectLst/>
                        <a:latin typeface="Calibri"/>
                        <a:ea typeface="Times New Roman"/>
                        <a:cs typeface="Times New Roman"/>
                      </a:rPr>
                      <a:t> </a:t>
                    </a:r>
                    <a:endParaRPr lang="en-GB" sz="1100" dirty="0">
                      <a:effectLst/>
                      <a:latin typeface="Calibri"/>
                      <a:ea typeface="Times New Roman"/>
                      <a:cs typeface="Times New Roman"/>
                    </a:endParaRPr>
                  </a:p>
                  <a:p>
                    <a:pPr algn="ctr">
                      <a:lnSpc>
                        <a:spcPct val="115000"/>
                      </a:lnSpc>
                      <a:spcAft>
                        <a:spcPts val="1000"/>
                      </a:spcAft>
                    </a:pPr>
                    <a:r>
                      <a:rPr lang="en-GB" sz="1100" dirty="0">
                        <a:effectLst/>
                        <a:latin typeface="Calibri"/>
                        <a:ea typeface="Times New Roman"/>
                        <a:cs typeface="Times New Roman"/>
                      </a:rPr>
                      <a:t> </a:t>
                    </a:r>
                  </a:p>
                </p:txBody>
              </p:sp>
              <p:grpSp>
                <p:nvGrpSpPr>
                  <p:cNvPr id="14" name="Group 13"/>
                  <p:cNvGrpSpPr/>
                  <p:nvPr/>
                </p:nvGrpSpPr>
                <p:grpSpPr>
                  <a:xfrm>
                    <a:off x="117695" y="348558"/>
                    <a:ext cx="1885661" cy="984206"/>
                    <a:chOff x="0" y="0"/>
                    <a:chExt cx="1885661" cy="984206"/>
                  </a:xfrm>
                </p:grpSpPr>
                <p:grpSp>
                  <p:nvGrpSpPr>
                    <p:cNvPr id="15" name="Group 14"/>
                    <p:cNvGrpSpPr/>
                    <p:nvPr/>
                  </p:nvGrpSpPr>
                  <p:grpSpPr>
                    <a:xfrm>
                      <a:off x="13581" y="0"/>
                      <a:ext cx="1872080" cy="459105"/>
                      <a:chOff x="0" y="0"/>
                      <a:chExt cx="1872080" cy="459105"/>
                    </a:xfrm>
                  </p:grpSpPr>
                  <p:sp>
                    <p:nvSpPr>
                      <p:cNvPr id="18" name="Rounded Rectangle 17"/>
                      <p:cNvSpPr/>
                      <p:nvPr/>
                    </p:nvSpPr>
                    <p:spPr>
                      <a:xfrm>
                        <a:off x="0" y="0"/>
                        <a:ext cx="916940" cy="459105"/>
                      </a:xfrm>
                      <a:prstGeom prst="roundRect">
                        <a:avLst/>
                      </a:prstGeom>
                      <a:solidFill>
                        <a:schemeClr val="accent3">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Air</a:t>
                        </a:r>
                        <a:endParaRPr lang="en-GB" sz="1100">
                          <a:effectLst/>
                          <a:latin typeface="Calibri"/>
                          <a:ea typeface="Times New Roman"/>
                          <a:cs typeface="Times New Roman"/>
                        </a:endParaRPr>
                      </a:p>
                    </p:txBody>
                  </p:sp>
                  <p:sp>
                    <p:nvSpPr>
                      <p:cNvPr id="19" name="Rounded Rectangle 18"/>
                      <p:cNvSpPr/>
                      <p:nvPr/>
                    </p:nvSpPr>
                    <p:spPr>
                      <a:xfrm>
                        <a:off x="955140" y="0"/>
                        <a:ext cx="916940" cy="459105"/>
                      </a:xfrm>
                      <a:prstGeom prst="roundRect">
                        <a:avLst/>
                      </a:prstGeom>
                      <a:solidFill>
                        <a:schemeClr val="accent3">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Land</a:t>
                        </a:r>
                        <a:endParaRPr lang="en-GB" sz="1100">
                          <a:effectLst/>
                          <a:latin typeface="Calibri"/>
                          <a:ea typeface="Times New Roman"/>
                          <a:cs typeface="Times New Roman"/>
                        </a:endParaRPr>
                      </a:p>
                    </p:txBody>
                  </p:sp>
                </p:grpSp>
                <p:sp>
                  <p:nvSpPr>
                    <p:cNvPr id="16" name="Rounded Rectangle 15"/>
                    <p:cNvSpPr/>
                    <p:nvPr/>
                  </p:nvSpPr>
                  <p:spPr>
                    <a:xfrm>
                      <a:off x="0" y="525101"/>
                      <a:ext cx="916940" cy="459105"/>
                    </a:xfrm>
                    <a:prstGeom prst="roundRect">
                      <a:avLst/>
                    </a:prstGeom>
                    <a:solidFill>
                      <a:schemeClr val="accent3">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Water</a:t>
                      </a:r>
                      <a:endParaRPr lang="en-GB" sz="1100">
                        <a:effectLst/>
                        <a:latin typeface="Calibri"/>
                        <a:ea typeface="Times New Roman"/>
                        <a:cs typeface="Times New Roman"/>
                      </a:endParaRPr>
                    </a:p>
                  </p:txBody>
                </p:sp>
                <p:sp>
                  <p:nvSpPr>
                    <p:cNvPr id="17" name="Rounded Rectangle 16"/>
                    <p:cNvSpPr/>
                    <p:nvPr/>
                  </p:nvSpPr>
                  <p:spPr>
                    <a:xfrm>
                      <a:off x="959668" y="520575"/>
                      <a:ext cx="916940" cy="459105"/>
                    </a:xfrm>
                    <a:prstGeom prst="roundRect">
                      <a:avLst/>
                    </a:prstGeom>
                    <a:solidFill>
                      <a:schemeClr val="accent3">
                        <a:lumMod val="60000"/>
                        <a:lumOff val="4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900">
                          <a:effectLst/>
                          <a:latin typeface="Calibri"/>
                          <a:ea typeface="Times New Roman"/>
                          <a:cs typeface="Times New Roman"/>
                        </a:rPr>
                        <a:t>Natural Resources</a:t>
                      </a:r>
                      <a:endParaRPr lang="en-GB" sz="1100">
                        <a:effectLst/>
                        <a:latin typeface="Calibri"/>
                        <a:ea typeface="Times New Roman"/>
                        <a:cs typeface="Times New Roman"/>
                      </a:endParaRPr>
                    </a:p>
                  </p:txBody>
                </p:sp>
              </p:grpSp>
            </p:grpSp>
          </p:grpSp>
        </p:grpSp>
      </p:grpSp>
    </p:spTree>
    <p:extLst>
      <p:ext uri="{BB962C8B-B14F-4D97-AF65-F5344CB8AC3E}">
        <p14:creationId xmlns:p14="http://schemas.microsoft.com/office/powerpoint/2010/main" val="344547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43640</TotalTime>
  <Words>2226</Words>
  <Application>Microsoft Office PowerPoint</Application>
  <PresentationFormat>A4 Paper (210x297 mm)</PresentationFormat>
  <Paragraphs>476</Paragraphs>
  <Slides>33</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Office Theme</vt:lpstr>
      <vt:lpstr>1_Office Theme</vt:lpstr>
      <vt:lpstr>Macro-Enabled Worksheet</vt:lpstr>
      <vt:lpstr> Sustainable development and  transformational change impact assessment  of policy and actions</vt:lpstr>
      <vt:lpstr>Outline:</vt:lpstr>
      <vt:lpstr>Two research projects</vt:lpstr>
      <vt:lpstr>Objective of the Research Project ‘Measuring SD in NAMAs’, Phase 1</vt:lpstr>
      <vt:lpstr>Methods &amp; data</vt:lpstr>
      <vt:lpstr>TC in NAMAs</vt:lpstr>
      <vt:lpstr>NAMA SD framework</vt:lpstr>
      <vt:lpstr>Guiding principles</vt:lpstr>
      <vt:lpstr>PowerPoint Presentation</vt:lpstr>
      <vt:lpstr>PowerPoint Presentation</vt:lpstr>
      <vt:lpstr>PowerPoint Presentation</vt:lpstr>
      <vt:lpstr>NAMA SD Tool  - the case of the Philippines</vt:lpstr>
      <vt:lpstr>PowerPoint Presentation</vt:lpstr>
      <vt:lpstr>PowerPoint Presentation</vt:lpstr>
      <vt:lpstr>PowerPoint Presentation</vt:lpstr>
      <vt:lpstr>PowerPoint Presentation</vt:lpstr>
      <vt:lpstr>PowerPoint Presentation</vt:lpstr>
      <vt:lpstr>Understanding TC in NAMAs</vt:lpstr>
      <vt:lpstr>Aim and content of the conceptual paper</vt:lpstr>
      <vt:lpstr>Theoretical approaches to Transformational Change</vt:lpstr>
      <vt:lpstr>Elements of transformational NAMAs</vt:lpstr>
      <vt:lpstr>Theses: Further aspects for NAMAs</vt:lpstr>
      <vt:lpstr>PowerPoint Presentation</vt:lpstr>
      <vt:lpstr>Case studies</vt:lpstr>
      <vt:lpstr>Aim and selection criteria for case studies</vt:lpstr>
      <vt:lpstr>Five  case studies on TC</vt:lpstr>
      <vt:lpstr>Towards a methodology</vt:lpstr>
      <vt:lpstr>Analytical framework</vt:lpstr>
      <vt:lpstr>Taxonomy for assessment of TC potential</vt:lpstr>
      <vt:lpstr>TC Taxonomy</vt:lpstr>
      <vt:lpstr>Next steps for development</vt:lpstr>
      <vt:lpstr>Questions &amp; Discussion</vt:lpstr>
      <vt:lpstr>PowerPoint Presentation</vt:lpstr>
    </vt:vector>
  </TitlesOfParts>
  <Company>Risø DTU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Climate Finance</dc:title>
  <dc:creator>Miriam L. Hinostroza</dc:creator>
  <cp:lastModifiedBy>Gopal Joshi</cp:lastModifiedBy>
  <cp:revision>390</cp:revision>
  <cp:lastPrinted>2015-04-21T15:09:32Z</cp:lastPrinted>
  <dcterms:created xsi:type="dcterms:W3CDTF">2012-06-10T09:06:13Z</dcterms:created>
  <dcterms:modified xsi:type="dcterms:W3CDTF">2015-09-08T08:36:34Z</dcterms:modified>
</cp:coreProperties>
</file>