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56" r:id="rId5"/>
    <p:sldId id="309" r:id="rId6"/>
    <p:sldId id="324" r:id="rId7"/>
    <p:sldId id="325" r:id="rId8"/>
    <p:sldId id="323" r:id="rId9"/>
    <p:sldId id="318" r:id="rId10"/>
    <p:sldId id="319" r:id="rId11"/>
    <p:sldId id="304" r:id="rId12"/>
    <p:sldId id="312" r:id="rId13"/>
    <p:sldId id="313" r:id="rId14"/>
    <p:sldId id="326" r:id="rId15"/>
    <p:sldId id="327" r:id="rId16"/>
    <p:sldId id="291" r:id="rId1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xmlns="">
        <p15:guide id="1" orient="horz" pos="4319">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CCCC66"/>
    <a:srgbClr val="FAE6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04" autoAdjust="0"/>
    <p:restoredTop sz="94660"/>
  </p:normalViewPr>
  <p:slideViewPr>
    <p:cSldViewPr>
      <p:cViewPr varScale="1">
        <p:scale>
          <a:sx n="80" d="100"/>
          <a:sy n="80" d="100"/>
        </p:scale>
        <p:origin x="-1301" y="-82"/>
      </p:cViewPr>
      <p:guideLst>
        <p:guide orient="horz" pos="4319"/>
        <p:guide pos="5759"/>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2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02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2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9341615-D1B2-4FB5-84AC-879C2A808AB8}" type="slidenum">
              <a:rPr lang="en-US"/>
              <a:pPr>
                <a:defRPr/>
              </a:pPr>
              <a:t>‹#›</a:t>
            </a:fld>
            <a:endParaRPr lang="en-US" dirty="0"/>
          </a:p>
        </p:txBody>
      </p:sp>
    </p:spTree>
    <p:extLst>
      <p:ext uri="{BB962C8B-B14F-4D97-AF65-F5344CB8AC3E}">
        <p14:creationId xmlns:p14="http://schemas.microsoft.com/office/powerpoint/2010/main" val="3371973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CDA80C3-4A2C-45C5-AA5F-FBFC01A9F642}" type="datetime1">
              <a:rPr lang="en-US"/>
              <a:pPr>
                <a:defRPr/>
              </a:pPr>
              <a:t>6/9/2015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9C39F61-9544-4A80-9DCB-812C1C604B61}" type="slidenum">
              <a:rPr lang="en-US"/>
              <a:pPr>
                <a:defRPr/>
              </a:pPr>
              <a:t>‹#›</a:t>
            </a:fld>
            <a:endParaRPr lang="en-US" dirty="0"/>
          </a:p>
        </p:txBody>
      </p:sp>
    </p:spTree>
    <p:extLst>
      <p:ext uri="{BB962C8B-B14F-4D97-AF65-F5344CB8AC3E}">
        <p14:creationId xmlns:p14="http://schemas.microsoft.com/office/powerpoint/2010/main" val="314918262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C39F61-9544-4A80-9DCB-812C1C604B61}" type="slidenum">
              <a:rPr lang="en-US" smtClean="0"/>
              <a:pPr>
                <a:defRPr/>
              </a:pPr>
              <a:t>2</a:t>
            </a:fld>
            <a:endParaRPr lang="en-US" dirty="0"/>
          </a:p>
        </p:txBody>
      </p:sp>
    </p:spTree>
    <p:extLst>
      <p:ext uri="{BB962C8B-B14F-4D97-AF65-F5344CB8AC3E}">
        <p14:creationId xmlns:p14="http://schemas.microsoft.com/office/powerpoint/2010/main" val="3174868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C39F61-9544-4A80-9DCB-812C1C604B61}" type="slidenum">
              <a:rPr lang="en-US" smtClean="0"/>
              <a:pPr>
                <a:defRPr/>
              </a:pPr>
              <a:t>11</a:t>
            </a:fld>
            <a:endParaRPr lang="en-US" dirty="0"/>
          </a:p>
        </p:txBody>
      </p:sp>
    </p:spTree>
    <p:extLst>
      <p:ext uri="{BB962C8B-B14F-4D97-AF65-F5344CB8AC3E}">
        <p14:creationId xmlns:p14="http://schemas.microsoft.com/office/powerpoint/2010/main" val="971136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endParaRPr 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0B5F45AC-B97A-4B62-8466-09EA54130DB1}" type="slidenum">
              <a:rPr lang="en-US" smtClean="0"/>
              <a:pPr/>
              <a:t>12</a:t>
            </a:fld>
            <a:endParaRPr lang="en-US" smtClean="0"/>
          </a:p>
        </p:txBody>
      </p:sp>
    </p:spTree>
    <p:extLst>
      <p:ext uri="{BB962C8B-B14F-4D97-AF65-F5344CB8AC3E}">
        <p14:creationId xmlns:p14="http://schemas.microsoft.com/office/powerpoint/2010/main" val="3332038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C39F61-9544-4A80-9DCB-812C1C604B61}" type="slidenum">
              <a:rPr lang="en-US" smtClean="0"/>
              <a:pPr>
                <a:defRPr/>
              </a:pPr>
              <a:t>3</a:t>
            </a:fld>
            <a:endParaRPr lang="en-US" dirty="0"/>
          </a:p>
        </p:txBody>
      </p:sp>
    </p:spTree>
    <p:extLst>
      <p:ext uri="{BB962C8B-B14F-4D97-AF65-F5344CB8AC3E}">
        <p14:creationId xmlns:p14="http://schemas.microsoft.com/office/powerpoint/2010/main" val="3453698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C39F61-9544-4A80-9DCB-812C1C604B61}" type="slidenum">
              <a:rPr lang="en-US" smtClean="0"/>
              <a:pPr>
                <a:defRPr/>
              </a:pPr>
              <a:t>4</a:t>
            </a:fld>
            <a:endParaRPr lang="en-US" dirty="0"/>
          </a:p>
        </p:txBody>
      </p:sp>
    </p:spTree>
    <p:extLst>
      <p:ext uri="{BB962C8B-B14F-4D97-AF65-F5344CB8AC3E}">
        <p14:creationId xmlns:p14="http://schemas.microsoft.com/office/powerpoint/2010/main" val="2655789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C39F61-9544-4A80-9DCB-812C1C604B61}" type="slidenum">
              <a:rPr lang="en-US" smtClean="0"/>
              <a:pPr>
                <a:defRPr/>
              </a:pPr>
              <a:t>5</a:t>
            </a:fld>
            <a:endParaRPr lang="en-US" dirty="0"/>
          </a:p>
        </p:txBody>
      </p:sp>
    </p:spTree>
    <p:extLst>
      <p:ext uri="{BB962C8B-B14F-4D97-AF65-F5344CB8AC3E}">
        <p14:creationId xmlns:p14="http://schemas.microsoft.com/office/powerpoint/2010/main" val="3453698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C39F61-9544-4A80-9DCB-812C1C604B61}" type="slidenum">
              <a:rPr lang="en-US" smtClean="0"/>
              <a:pPr>
                <a:defRPr/>
              </a:pPr>
              <a:t>6</a:t>
            </a:fld>
            <a:endParaRPr lang="en-US" dirty="0"/>
          </a:p>
        </p:txBody>
      </p:sp>
    </p:spTree>
    <p:extLst>
      <p:ext uri="{BB962C8B-B14F-4D97-AF65-F5344CB8AC3E}">
        <p14:creationId xmlns:p14="http://schemas.microsoft.com/office/powerpoint/2010/main" val="1214528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C39F61-9544-4A80-9DCB-812C1C604B61}" type="slidenum">
              <a:rPr lang="en-US" smtClean="0"/>
              <a:pPr>
                <a:defRPr/>
              </a:pPr>
              <a:t>7</a:t>
            </a:fld>
            <a:endParaRPr lang="en-US" dirty="0"/>
          </a:p>
        </p:txBody>
      </p:sp>
    </p:spTree>
    <p:extLst>
      <p:ext uri="{BB962C8B-B14F-4D97-AF65-F5344CB8AC3E}">
        <p14:creationId xmlns:p14="http://schemas.microsoft.com/office/powerpoint/2010/main" val="2693348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C39F61-9544-4A80-9DCB-812C1C604B61}" type="slidenum">
              <a:rPr lang="en-US" smtClean="0"/>
              <a:pPr>
                <a:defRPr/>
              </a:pPr>
              <a:t>8</a:t>
            </a:fld>
            <a:endParaRPr lang="en-US" dirty="0"/>
          </a:p>
        </p:txBody>
      </p:sp>
    </p:spTree>
    <p:extLst>
      <p:ext uri="{BB962C8B-B14F-4D97-AF65-F5344CB8AC3E}">
        <p14:creationId xmlns:p14="http://schemas.microsoft.com/office/powerpoint/2010/main" val="651178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C39F61-9544-4A80-9DCB-812C1C604B61}" type="slidenum">
              <a:rPr lang="en-US" smtClean="0"/>
              <a:pPr>
                <a:defRPr/>
              </a:pPr>
              <a:t>9</a:t>
            </a:fld>
            <a:endParaRPr lang="en-US" dirty="0"/>
          </a:p>
        </p:txBody>
      </p:sp>
    </p:spTree>
    <p:extLst>
      <p:ext uri="{BB962C8B-B14F-4D97-AF65-F5344CB8AC3E}">
        <p14:creationId xmlns:p14="http://schemas.microsoft.com/office/powerpoint/2010/main" val="616598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C39F61-9544-4A80-9DCB-812C1C604B61}" type="slidenum">
              <a:rPr lang="en-US" smtClean="0"/>
              <a:pPr>
                <a:defRPr/>
              </a:pPr>
              <a:t>10</a:t>
            </a:fld>
            <a:endParaRPr lang="en-US" dirty="0"/>
          </a:p>
        </p:txBody>
      </p:sp>
    </p:spTree>
    <p:extLst>
      <p:ext uri="{BB962C8B-B14F-4D97-AF65-F5344CB8AC3E}">
        <p14:creationId xmlns:p14="http://schemas.microsoft.com/office/powerpoint/2010/main" val="320869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creen shot 2011-06-24 at 3.13.09 PM.png"/>
          <p:cNvPicPr>
            <a:picLocks noChangeAspect="1"/>
          </p:cNvPicPr>
          <p:nvPr userDrawn="1"/>
        </p:nvPicPr>
        <p:blipFill>
          <a:blip r:embed="rId13"/>
          <a:srcRect/>
          <a:stretch>
            <a:fillRect/>
          </a:stretch>
        </p:blipFill>
        <p:spPr bwMode="auto">
          <a:xfrm>
            <a:off x="8001000" y="228600"/>
            <a:ext cx="874713" cy="1611313"/>
          </a:xfrm>
          <a:prstGeom prst="rect">
            <a:avLst/>
          </a:prstGeom>
          <a:noFill/>
          <a:ln w="9525">
            <a:noFill/>
            <a:miter lim="800000"/>
            <a:headEnd/>
            <a:tailEnd/>
          </a:ln>
        </p:spPr>
      </p:pic>
      <p:sp>
        <p:nvSpPr>
          <p:cNvPr id="1027" name="TextBox 2"/>
          <p:cNvSpPr txBox="1">
            <a:spLocks noChangeArrowheads="1"/>
          </p:cNvSpPr>
          <p:nvPr userDrawn="1"/>
        </p:nvSpPr>
        <p:spPr bwMode="auto">
          <a:xfrm>
            <a:off x="8572500" y="6477000"/>
            <a:ext cx="381000" cy="215900"/>
          </a:xfrm>
          <a:prstGeom prst="rect">
            <a:avLst/>
          </a:prstGeom>
          <a:noFill/>
          <a:ln>
            <a:noFill/>
          </a:ln>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fld id="{3F13A354-6B76-4BC2-A519-DB6A2C5F0673}" type="slidenum">
              <a:rPr lang="en-US" sz="800" smtClean="0">
                <a:solidFill>
                  <a:srgbClr val="7F7F7F"/>
                </a:solidFill>
                <a:latin typeface="Myriad Roman" charset="0"/>
              </a:rPr>
              <a:pPr eaLnBrk="1" hangingPunct="1">
                <a:defRPr/>
              </a:pPr>
              <a:t>‹#›</a:t>
            </a:fld>
            <a:endParaRPr lang="en-US" sz="800" smtClean="0">
              <a:solidFill>
                <a:srgbClr val="7F7F7F"/>
              </a:solidFill>
              <a:latin typeface="Myriad Roman"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hyperlink" Target="mailto:Alexandra.soezer@undp.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1371600" y="304800"/>
            <a:ext cx="6553200" cy="1261884"/>
          </a:xfrm>
          <a:prstGeom prst="rect">
            <a:avLst/>
          </a:prstGeom>
          <a:noFill/>
          <a:ln w="9525">
            <a:noFill/>
            <a:miter lim="800000"/>
            <a:headEnd/>
            <a:tailEnd/>
          </a:ln>
        </p:spPr>
        <p:txBody>
          <a:bodyPr wrap="square">
            <a:spAutoFit/>
          </a:bodyPr>
          <a:lstStyle/>
          <a:p>
            <a:pPr algn="ctr" eaLnBrk="0" hangingPunct="0"/>
            <a:r>
              <a:rPr lang="en-US" sz="3200" b="1" dirty="0" smtClean="0">
                <a:solidFill>
                  <a:srgbClr val="003399"/>
                </a:solidFill>
                <a:latin typeface="Myriad Pro" charset="0"/>
              </a:rPr>
              <a:t> Transport NAMA, Sri Lanka</a:t>
            </a:r>
          </a:p>
          <a:p>
            <a:pPr algn="ctr" eaLnBrk="0" hangingPunct="0"/>
            <a:r>
              <a:rPr lang="en-US" sz="2000" b="1" dirty="0" smtClean="0">
                <a:solidFill>
                  <a:srgbClr val="003399"/>
                </a:solidFill>
                <a:latin typeface="Myriad Pro" charset="0"/>
              </a:rPr>
              <a:t>NAMA Regional Workshop, Bonn, 12</a:t>
            </a:r>
            <a:r>
              <a:rPr lang="en-US" sz="2000" b="1" baseline="30000" dirty="0" smtClean="0">
                <a:solidFill>
                  <a:srgbClr val="003399"/>
                </a:solidFill>
                <a:latin typeface="Myriad Pro" charset="0"/>
              </a:rPr>
              <a:t>th</a:t>
            </a:r>
            <a:r>
              <a:rPr lang="en-US" sz="2000" b="1" dirty="0" smtClean="0">
                <a:solidFill>
                  <a:srgbClr val="003399"/>
                </a:solidFill>
                <a:latin typeface="Myriad Pro" charset="0"/>
              </a:rPr>
              <a:t> June 2015</a:t>
            </a:r>
          </a:p>
          <a:p>
            <a:pPr algn="ctr" eaLnBrk="0" hangingPunct="0"/>
            <a:endParaRPr lang="en-US" b="1" dirty="0">
              <a:solidFill>
                <a:srgbClr val="003399"/>
              </a:solidFill>
              <a:latin typeface="Myriad Pro" charset="0"/>
            </a:endParaRPr>
          </a:p>
        </p:txBody>
      </p:sp>
      <p:sp>
        <p:nvSpPr>
          <p:cNvPr id="2051" name="Rectangle 15"/>
          <p:cNvSpPr>
            <a:spLocks noChangeArrowheads="1"/>
          </p:cNvSpPr>
          <p:nvPr/>
        </p:nvSpPr>
        <p:spPr bwMode="auto">
          <a:xfrm>
            <a:off x="8626475" y="517525"/>
            <a:ext cx="184150" cy="457200"/>
          </a:xfrm>
          <a:prstGeom prst="rect">
            <a:avLst/>
          </a:prstGeom>
          <a:noFill/>
          <a:ln w="9525">
            <a:noFill/>
            <a:miter lim="800000"/>
            <a:headEnd/>
            <a:tailEnd/>
          </a:ln>
        </p:spPr>
        <p:txBody>
          <a:bodyPr wrap="none">
            <a:spAutoFit/>
          </a:bodyPr>
          <a:lstStyle/>
          <a:p>
            <a:endParaRPr lang="en-US"/>
          </a:p>
        </p:txBody>
      </p:sp>
      <p:sp>
        <p:nvSpPr>
          <p:cNvPr id="9" name="Text Box 4"/>
          <p:cNvSpPr txBox="1">
            <a:spLocks noChangeArrowheads="1"/>
          </p:cNvSpPr>
          <p:nvPr/>
        </p:nvSpPr>
        <p:spPr bwMode="auto">
          <a:xfrm>
            <a:off x="533400" y="5257800"/>
            <a:ext cx="5715000" cy="1200329"/>
          </a:xfrm>
          <a:prstGeom prst="rect">
            <a:avLst/>
          </a:prstGeom>
          <a:noFill/>
          <a:ln w="9525">
            <a:noFill/>
            <a:miter lim="800000"/>
            <a:headEnd/>
            <a:tailEnd/>
          </a:ln>
        </p:spPr>
        <p:txBody>
          <a:bodyPr wrap="square">
            <a:spAutoFit/>
          </a:bodyPr>
          <a:lstStyle/>
          <a:p>
            <a:pPr algn="ctr" eaLnBrk="0" hangingPunct="0"/>
            <a:r>
              <a:rPr lang="en-US" sz="1800" b="1" dirty="0" err="1" smtClean="0">
                <a:solidFill>
                  <a:srgbClr val="003399"/>
                </a:solidFill>
                <a:latin typeface="Myriad Pro" charset="0"/>
              </a:rPr>
              <a:t>Nilmini</a:t>
            </a:r>
            <a:r>
              <a:rPr lang="en-US" sz="1800" b="1" dirty="0" smtClean="0">
                <a:solidFill>
                  <a:srgbClr val="003399"/>
                </a:solidFill>
                <a:latin typeface="Myriad Pro" charset="0"/>
              </a:rPr>
              <a:t> </a:t>
            </a:r>
            <a:r>
              <a:rPr lang="en-US" sz="1800" b="1" dirty="0" err="1" smtClean="0">
                <a:solidFill>
                  <a:srgbClr val="003399"/>
                </a:solidFill>
                <a:latin typeface="Myriad Pro" charset="0"/>
              </a:rPr>
              <a:t>Ranasinghe</a:t>
            </a:r>
            <a:endParaRPr lang="en-US" sz="1800" b="1" dirty="0" smtClean="0">
              <a:solidFill>
                <a:srgbClr val="003399"/>
              </a:solidFill>
              <a:latin typeface="Myriad Pro" charset="0"/>
            </a:endParaRPr>
          </a:p>
          <a:p>
            <a:pPr algn="ctr" eaLnBrk="0" hangingPunct="0"/>
            <a:r>
              <a:rPr lang="en-US" sz="1800" b="1" dirty="0" smtClean="0">
                <a:solidFill>
                  <a:srgbClr val="003399"/>
                </a:solidFill>
                <a:latin typeface="Myriad Pro" charset="0"/>
              </a:rPr>
              <a:t>Environment Management Officer</a:t>
            </a:r>
          </a:p>
          <a:p>
            <a:pPr algn="ctr" eaLnBrk="0" hangingPunct="0"/>
            <a:r>
              <a:rPr lang="en-US" sz="1800" b="1" dirty="0" smtClean="0">
                <a:solidFill>
                  <a:srgbClr val="003399"/>
                </a:solidFill>
                <a:latin typeface="Myriad Pro" charset="0"/>
              </a:rPr>
              <a:t>Climate Change Secretariat</a:t>
            </a:r>
          </a:p>
          <a:p>
            <a:pPr algn="ctr" eaLnBrk="0" hangingPunct="0"/>
            <a:r>
              <a:rPr lang="en-US" sz="1800" b="1" dirty="0" smtClean="0">
                <a:solidFill>
                  <a:srgbClr val="003399"/>
                </a:solidFill>
                <a:latin typeface="Myriad Pro" charset="0"/>
              </a:rPr>
              <a:t>Ministry of Environment</a:t>
            </a:r>
            <a:endParaRPr lang="en-US" sz="1800" b="1" dirty="0">
              <a:solidFill>
                <a:srgbClr val="003399"/>
              </a:solidFill>
              <a:latin typeface="Myriad Pro"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22" y="1143000"/>
            <a:ext cx="5890542" cy="4495800"/>
          </a:xfrm>
          <a:prstGeom prst="rect">
            <a:avLst/>
          </a:prstGeom>
          <a:ln>
            <a:noFill/>
          </a:ln>
          <a:effectLst>
            <a:softEdge rad="6350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066800"/>
            <a:ext cx="3929743" cy="2895600"/>
          </a:xfrm>
          <a:prstGeom prst="rect">
            <a:avLst/>
          </a:prstGeom>
          <a:ln>
            <a:noFill/>
          </a:ln>
          <a:effectLst>
            <a:softEdge rad="6350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3124200"/>
            <a:ext cx="3581400" cy="3392232"/>
          </a:xfrm>
          <a:prstGeom prst="rect">
            <a:avLst/>
          </a:prstGeom>
          <a:ln>
            <a:noFill/>
          </a:ln>
          <a:effectLst>
            <a:softEdge rad="635000"/>
          </a:effectLst>
        </p:spPr>
      </p:pic>
      <p:pic>
        <p:nvPicPr>
          <p:cNvPr id="10" name="Picture 9" descr="CCSLogo.png"/>
          <p:cNvPicPr>
            <a:picLocks noChangeAspect="1"/>
          </p:cNvPicPr>
          <p:nvPr/>
        </p:nvPicPr>
        <p:blipFill>
          <a:blip r:embed="rId5"/>
          <a:stretch>
            <a:fillRect/>
          </a:stretch>
        </p:blipFill>
        <p:spPr>
          <a:xfrm>
            <a:off x="914400" y="5410200"/>
            <a:ext cx="438211" cy="981212"/>
          </a:xfrm>
          <a:prstGeom prst="rect">
            <a:avLst/>
          </a:prstGeom>
        </p:spPr>
      </p:pic>
      <p:pic>
        <p:nvPicPr>
          <p:cNvPr id="11" name="Picture 10" descr="governmentlogo.jpg"/>
          <p:cNvPicPr>
            <a:picLocks noChangeAspect="1"/>
          </p:cNvPicPr>
          <p:nvPr/>
        </p:nvPicPr>
        <p:blipFill>
          <a:blip r:embed="rId6"/>
          <a:stretch>
            <a:fillRect/>
          </a:stretch>
        </p:blipFill>
        <p:spPr>
          <a:xfrm>
            <a:off x="381000" y="228600"/>
            <a:ext cx="787400" cy="11049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1981200" y="838200"/>
            <a:ext cx="4764358" cy="461665"/>
          </a:xfrm>
          <a:prstGeom prst="rect">
            <a:avLst/>
          </a:prstGeom>
          <a:noFill/>
          <a:ln w="9525">
            <a:noFill/>
            <a:miter lim="800000"/>
            <a:headEnd/>
            <a:tailEnd/>
          </a:ln>
        </p:spPr>
        <p:txBody>
          <a:bodyPr wrap="square">
            <a:spAutoFit/>
          </a:bodyPr>
          <a:lstStyle/>
          <a:p>
            <a:pPr eaLnBrk="0" hangingPunct="0"/>
            <a:r>
              <a:rPr lang="en-US" b="1" dirty="0" smtClean="0">
                <a:solidFill>
                  <a:srgbClr val="003399"/>
                </a:solidFill>
                <a:latin typeface="Myriad Pro" charset="0"/>
              </a:rPr>
              <a:t>Finance for Implementation</a:t>
            </a:r>
            <a:endParaRPr lang="en-US" b="1" dirty="0">
              <a:solidFill>
                <a:srgbClr val="003399"/>
              </a:solidFill>
              <a:latin typeface="Myriad Pro" charset="0"/>
            </a:endParaRPr>
          </a:p>
        </p:txBody>
      </p:sp>
      <p:pic>
        <p:nvPicPr>
          <p:cNvPr id="2" name="Picture 1"/>
          <p:cNvPicPr>
            <a:picLocks noChangeAspect="1"/>
          </p:cNvPicPr>
          <p:nvPr/>
        </p:nvPicPr>
        <p:blipFill>
          <a:blip r:embed="rId3"/>
          <a:stretch>
            <a:fillRect/>
          </a:stretch>
        </p:blipFill>
        <p:spPr>
          <a:xfrm>
            <a:off x="684213" y="1559813"/>
            <a:ext cx="6423332" cy="5317781"/>
          </a:xfrm>
          <a:prstGeom prst="rect">
            <a:avLst/>
          </a:prstGeom>
        </p:spPr>
      </p:pic>
      <p:cxnSp>
        <p:nvCxnSpPr>
          <p:cNvPr id="5" name="Straight Connector 4"/>
          <p:cNvCxnSpPr/>
          <p:nvPr/>
        </p:nvCxnSpPr>
        <p:spPr bwMode="auto">
          <a:xfrm>
            <a:off x="1295400" y="1371600"/>
            <a:ext cx="6172200" cy="1588"/>
          </a:xfrm>
          <a:prstGeom prst="line">
            <a:avLst/>
          </a:prstGeom>
          <a:solidFill>
            <a:schemeClr val="accent1"/>
          </a:solidFill>
          <a:ln w="25400" cap="flat" cmpd="sng" algn="ctr">
            <a:solidFill>
              <a:srgbClr val="003399"/>
            </a:solidFill>
            <a:prstDash val="solid"/>
            <a:round/>
            <a:headEnd type="none" w="med" len="med"/>
            <a:tailEnd type="none" w="med" len="med"/>
          </a:ln>
          <a:effectLst/>
        </p:spPr>
      </p:cxnSp>
      <p:pic>
        <p:nvPicPr>
          <p:cNvPr id="6" name="Picture 5" descr="governmentlogo.jpg"/>
          <p:cNvPicPr>
            <a:picLocks noChangeAspect="1"/>
          </p:cNvPicPr>
          <p:nvPr/>
        </p:nvPicPr>
        <p:blipFill>
          <a:blip r:embed="rId4"/>
          <a:stretch>
            <a:fillRect/>
          </a:stretch>
        </p:blipFill>
        <p:spPr>
          <a:xfrm>
            <a:off x="228600" y="228600"/>
            <a:ext cx="914400" cy="1283109"/>
          </a:xfrm>
          <a:prstGeom prst="rect">
            <a:avLst/>
          </a:prstGeom>
        </p:spPr>
      </p:pic>
    </p:spTree>
    <p:extLst>
      <p:ext uri="{BB962C8B-B14F-4D97-AF65-F5344CB8AC3E}">
        <p14:creationId xmlns:p14="http://schemas.microsoft.com/office/powerpoint/2010/main" val="1473177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609600" y="866337"/>
            <a:ext cx="6460734" cy="461665"/>
          </a:xfrm>
          <a:prstGeom prst="rect">
            <a:avLst/>
          </a:prstGeom>
          <a:noFill/>
          <a:ln w="9525">
            <a:noFill/>
            <a:miter lim="800000"/>
            <a:headEnd/>
            <a:tailEnd/>
          </a:ln>
        </p:spPr>
        <p:txBody>
          <a:bodyPr wrap="square">
            <a:spAutoFit/>
          </a:bodyPr>
          <a:lstStyle/>
          <a:p>
            <a:pPr eaLnBrk="0" hangingPunct="0"/>
            <a:r>
              <a:rPr lang="en-US" b="1" dirty="0" smtClean="0">
                <a:solidFill>
                  <a:srgbClr val="003399"/>
                </a:solidFill>
                <a:latin typeface="Myriad Pro" charset="0"/>
              </a:rPr>
              <a:t>NAMA Technical Details   </a:t>
            </a:r>
            <a:endParaRPr lang="en-US" b="1" dirty="0">
              <a:solidFill>
                <a:srgbClr val="003399"/>
              </a:solidFill>
              <a:latin typeface="Myriad Pro" charset="0"/>
            </a:endParaRPr>
          </a:p>
        </p:txBody>
      </p:sp>
      <p:sp>
        <p:nvSpPr>
          <p:cNvPr id="3075" name="Line 9"/>
          <p:cNvSpPr>
            <a:spLocks noChangeShapeType="1"/>
          </p:cNvSpPr>
          <p:nvPr/>
        </p:nvSpPr>
        <p:spPr bwMode="auto">
          <a:xfrm flipH="1">
            <a:off x="684213" y="1447800"/>
            <a:ext cx="6935787" cy="0"/>
          </a:xfrm>
          <a:prstGeom prst="line">
            <a:avLst/>
          </a:prstGeom>
          <a:noFill/>
          <a:ln w="25400">
            <a:solidFill>
              <a:srgbClr val="003399"/>
            </a:solidFill>
            <a:round/>
            <a:headEnd/>
            <a:tailEnd/>
          </a:ln>
        </p:spPr>
        <p:txBody>
          <a:bodyPr wrap="none" anchor="ctr"/>
          <a:lstStyle/>
          <a:p>
            <a:endParaRPr lang="en-US"/>
          </a:p>
        </p:txBody>
      </p:sp>
      <p:sp>
        <p:nvSpPr>
          <p:cNvPr id="2" name="Rectangle 1"/>
          <p:cNvSpPr/>
          <p:nvPr/>
        </p:nvSpPr>
        <p:spPr>
          <a:xfrm>
            <a:off x="609600" y="1605506"/>
            <a:ext cx="7010400" cy="830997"/>
          </a:xfrm>
          <a:prstGeom prst="rect">
            <a:avLst/>
          </a:prstGeom>
        </p:spPr>
        <p:txBody>
          <a:bodyPr wrap="square">
            <a:spAutoFit/>
          </a:bodyPr>
          <a:lstStyle/>
          <a:p>
            <a:pPr marL="285750" marR="0" indent="-285750" algn="just">
              <a:lnSpc>
                <a:spcPct val="150000"/>
              </a:lnSpc>
              <a:spcBef>
                <a:spcPts val="0"/>
              </a:spcBef>
              <a:spcAft>
                <a:spcPts val="0"/>
              </a:spcAft>
              <a:buFont typeface="Arial" panose="020B0604020202020204" pitchFamily="34" charset="0"/>
              <a:buChar char="•"/>
            </a:pPr>
            <a:r>
              <a:rPr lang="en-US" sz="1600" dirty="0">
                <a:solidFill>
                  <a:srgbClr val="003399"/>
                </a:solidFill>
                <a:latin typeface="Myriad Pro" charset="0"/>
              </a:rPr>
              <a:t>For the Sri Lanka transport NAMA, we will be looking at viable autonomous electric battery powered bus </a:t>
            </a:r>
            <a:r>
              <a:rPr lang="en-US" sz="1600" dirty="0" smtClean="0">
                <a:solidFill>
                  <a:srgbClr val="003399"/>
                </a:solidFill>
                <a:latin typeface="Myriad Pro" charset="0"/>
              </a:rPr>
              <a:t>options:</a:t>
            </a:r>
            <a:endParaRPr lang="en-US" sz="1600" dirty="0">
              <a:solidFill>
                <a:srgbClr val="003399"/>
              </a:solidFill>
              <a:latin typeface="Myriad Pro" charset="0"/>
            </a:endParaRPr>
          </a:p>
        </p:txBody>
      </p:sp>
      <p:pic>
        <p:nvPicPr>
          <p:cNvPr id="6" name="Picture 5" descr="C:\Users\shouviksen\Documents\Projects\UNDP\UNDP Sri Lanka Transportation NAMA\Deliverables\NAMA Chapters\Electric Buses\First-electric-bus.jpg"/>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95800"/>
            <a:ext cx="4191000" cy="1905486"/>
          </a:xfrm>
          <a:prstGeom prst="rect">
            <a:avLst/>
          </a:prstGeom>
          <a:noFill/>
          <a:ln>
            <a:solidFill>
              <a:schemeClr val="tx1"/>
            </a:solidFill>
          </a:ln>
        </p:spPr>
      </p:pic>
      <p:pic>
        <p:nvPicPr>
          <p:cNvPr id="8" name="Picture 7" descr="C:\Users\shouviksen\Documents\Projects\UNDP\UNDP Sri Lanka Transportation NAMA\Deliverables\NAMA Chapters\Electric Buses\electric vehicle drive train.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2551501"/>
            <a:ext cx="4164820" cy="2172899"/>
          </a:xfrm>
          <a:prstGeom prst="rect">
            <a:avLst/>
          </a:prstGeom>
          <a:noFill/>
          <a:ln>
            <a:noFill/>
          </a:ln>
        </p:spPr>
      </p:pic>
    </p:spTree>
    <p:extLst>
      <p:ext uri="{BB962C8B-B14F-4D97-AF65-F5344CB8AC3E}">
        <p14:creationId xmlns:p14="http://schemas.microsoft.com/office/powerpoint/2010/main" val="3953769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1143000" y="444499"/>
            <a:ext cx="6781800" cy="954107"/>
          </a:xfrm>
          <a:prstGeom prst="rect">
            <a:avLst/>
          </a:prstGeom>
          <a:noFill/>
          <a:ln w="9525">
            <a:noFill/>
            <a:miter lim="800000"/>
            <a:headEnd/>
            <a:tailEnd/>
          </a:ln>
        </p:spPr>
        <p:txBody>
          <a:bodyPr wrap="square">
            <a:spAutoFit/>
          </a:bodyPr>
          <a:lstStyle/>
          <a:p>
            <a:pPr eaLnBrk="0" hangingPunct="0"/>
            <a:r>
              <a:rPr lang="en-US" sz="2800" b="1" dirty="0" smtClean="0">
                <a:solidFill>
                  <a:srgbClr val="003399"/>
                </a:solidFill>
                <a:latin typeface="Myriad Pro" charset="0"/>
              </a:rPr>
              <a:t/>
            </a:r>
            <a:br>
              <a:rPr lang="en-US" sz="2800" b="1" dirty="0" smtClean="0">
                <a:solidFill>
                  <a:srgbClr val="003399"/>
                </a:solidFill>
                <a:latin typeface="Myriad Pro" charset="0"/>
              </a:rPr>
            </a:br>
            <a:endParaRPr lang="en-US" sz="2800" b="1" dirty="0">
              <a:solidFill>
                <a:srgbClr val="003399"/>
              </a:solidFill>
              <a:latin typeface="Myriad Pro" charset="0"/>
            </a:endParaRPr>
          </a:p>
        </p:txBody>
      </p:sp>
      <p:sp>
        <p:nvSpPr>
          <p:cNvPr id="10243" name="Line 9"/>
          <p:cNvSpPr>
            <a:spLocks noChangeShapeType="1"/>
          </p:cNvSpPr>
          <p:nvPr/>
        </p:nvSpPr>
        <p:spPr bwMode="auto">
          <a:xfrm flipH="1">
            <a:off x="684213" y="1452562"/>
            <a:ext cx="6935787" cy="0"/>
          </a:xfrm>
          <a:prstGeom prst="line">
            <a:avLst/>
          </a:prstGeom>
          <a:noFill/>
          <a:ln w="25400">
            <a:solidFill>
              <a:srgbClr val="003399"/>
            </a:solidFill>
            <a:round/>
            <a:headEnd/>
            <a:tailEnd/>
          </a:ln>
        </p:spPr>
        <p:txBody>
          <a:bodyPr wrap="none" anchor="ctr"/>
          <a:lstStyle/>
          <a:p>
            <a:endParaRPr lang="en-US"/>
          </a:p>
        </p:txBody>
      </p:sp>
      <p:sp>
        <p:nvSpPr>
          <p:cNvPr id="9" name="Text Box 3"/>
          <p:cNvSpPr txBox="1">
            <a:spLocks noChangeArrowheads="1"/>
          </p:cNvSpPr>
          <p:nvPr/>
        </p:nvSpPr>
        <p:spPr bwMode="auto">
          <a:xfrm>
            <a:off x="609600" y="847725"/>
            <a:ext cx="6465888" cy="523220"/>
          </a:xfrm>
          <a:prstGeom prst="rect">
            <a:avLst/>
          </a:prstGeom>
          <a:noFill/>
          <a:ln w="9525">
            <a:noFill/>
            <a:miter lim="800000"/>
            <a:headEnd/>
            <a:tailEnd/>
          </a:ln>
        </p:spPr>
        <p:txBody>
          <a:bodyPr wrap="square">
            <a:spAutoFit/>
          </a:bodyPr>
          <a:lstStyle/>
          <a:p>
            <a:pPr eaLnBrk="0" hangingPunct="0"/>
            <a:r>
              <a:rPr lang="de-AT" sz="2800" b="1" dirty="0" smtClean="0">
                <a:solidFill>
                  <a:srgbClr val="003399"/>
                </a:solidFill>
                <a:latin typeface="Myriad Pro" charset="0"/>
              </a:rPr>
              <a:t>NAMA Implementation</a:t>
            </a:r>
            <a:endParaRPr lang="en-US" sz="2800" b="1" dirty="0">
              <a:solidFill>
                <a:srgbClr val="003399"/>
              </a:solidFill>
              <a:latin typeface="Myriad Pro"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1695062449"/>
              </p:ext>
            </p:extLst>
          </p:nvPr>
        </p:nvGraphicFramePr>
        <p:xfrm>
          <a:off x="684213" y="2057400"/>
          <a:ext cx="7855049" cy="3886200"/>
        </p:xfrm>
        <a:graphic>
          <a:graphicData uri="http://schemas.openxmlformats.org/presentationml/2006/ole">
            <mc:AlternateContent xmlns:mc="http://schemas.openxmlformats.org/markup-compatibility/2006">
              <mc:Choice xmlns:v="urn:schemas-microsoft-com:vml" Requires="v">
                <p:oleObj spid="_x0000_s1027" name="Worksheet" r:id="rId5" imgW="6915075" imgH="2324128" progId="Excel.Sheet.12">
                  <p:embed/>
                </p:oleObj>
              </mc:Choice>
              <mc:Fallback>
                <p:oleObj name="Worksheet" r:id="rId5" imgW="6915075" imgH="2324128" progId="Excel.Sheet.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2057400"/>
                        <a:ext cx="7855049" cy="388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13878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1600200"/>
            <a:ext cx="6400800" cy="4419600"/>
          </a:xfrm>
          <a:solidFill>
            <a:schemeClr val="bg1"/>
          </a:solidFill>
          <a:ln>
            <a:solidFill>
              <a:schemeClr val="tx1"/>
            </a:solidFill>
          </a:ln>
        </p:spPr>
        <p:txBody>
          <a:bodyPr/>
          <a:lstStyle/>
          <a:p>
            <a:endParaRPr lang="en-US" sz="2000" dirty="0" smtClean="0">
              <a:solidFill>
                <a:srgbClr val="003399"/>
              </a:solidFill>
              <a:latin typeface="Myriad Pro" charset="0"/>
            </a:endParaRPr>
          </a:p>
          <a:p>
            <a:endParaRPr lang="en-US" sz="2000" dirty="0" smtClean="0">
              <a:solidFill>
                <a:srgbClr val="003399"/>
              </a:solidFill>
              <a:latin typeface="Myriad Pro" charset="0"/>
            </a:endParaRPr>
          </a:p>
          <a:p>
            <a:r>
              <a:rPr lang="en-US" sz="2000" dirty="0" smtClean="0">
                <a:solidFill>
                  <a:srgbClr val="003399"/>
                </a:solidFill>
                <a:latin typeface="Myriad Pro" charset="0"/>
              </a:rPr>
              <a:t>Director (Climate Change)</a:t>
            </a:r>
          </a:p>
          <a:p>
            <a:r>
              <a:rPr lang="en-US" sz="2000" dirty="0" smtClean="0">
                <a:solidFill>
                  <a:srgbClr val="003399"/>
                </a:solidFill>
                <a:latin typeface="Myriad Pro" charset="0"/>
              </a:rPr>
              <a:t>Ministry of Environment</a:t>
            </a:r>
          </a:p>
          <a:p>
            <a:r>
              <a:rPr lang="en-US" sz="2000" smtClean="0">
                <a:solidFill>
                  <a:srgbClr val="003399"/>
                </a:solidFill>
                <a:latin typeface="Myriad Pro" charset="0"/>
              </a:rPr>
              <a:t>Sri Lanka</a:t>
            </a:r>
            <a:endParaRPr lang="en-US" sz="2000" dirty="0">
              <a:solidFill>
                <a:srgbClr val="003399"/>
              </a:solidFill>
              <a:latin typeface="Myriad Pro" charset="0"/>
            </a:endParaRPr>
          </a:p>
          <a:p>
            <a:endParaRPr lang="en-US" sz="2000" dirty="0" smtClean="0">
              <a:solidFill>
                <a:srgbClr val="003399"/>
              </a:solidFill>
              <a:latin typeface="Myriad Pro" charset="0"/>
            </a:endParaRPr>
          </a:p>
          <a:p>
            <a:r>
              <a:rPr lang="en-US" sz="2000" dirty="0" smtClean="0">
                <a:solidFill>
                  <a:srgbClr val="003399"/>
                </a:solidFill>
                <a:latin typeface="Myriad Pro" charset="0"/>
              </a:rPr>
              <a:t>or </a:t>
            </a:r>
          </a:p>
          <a:p>
            <a:r>
              <a:rPr lang="en-US" sz="2000" dirty="0" smtClean="0">
                <a:solidFill>
                  <a:srgbClr val="003399"/>
                </a:solidFill>
                <a:latin typeface="Myriad Pro" charset="0"/>
              </a:rPr>
              <a:t>Alexandra Soezer,</a:t>
            </a:r>
          </a:p>
          <a:p>
            <a:r>
              <a:rPr lang="en-US" sz="2000" b="1" dirty="0" smtClean="0">
                <a:solidFill>
                  <a:srgbClr val="003399"/>
                </a:solidFill>
                <a:latin typeface="Myriad Pro" charset="0"/>
              </a:rPr>
              <a:t>MDG</a:t>
            </a:r>
            <a:r>
              <a:rPr lang="en-US" sz="2000" dirty="0" smtClean="0">
                <a:solidFill>
                  <a:srgbClr val="003399"/>
                </a:solidFill>
                <a:latin typeface="Myriad Pro" charset="0"/>
              </a:rPr>
              <a:t> Carbon </a:t>
            </a:r>
            <a:r>
              <a:rPr lang="en-US" sz="2000" dirty="0" err="1" smtClean="0">
                <a:solidFill>
                  <a:srgbClr val="003399"/>
                </a:solidFill>
                <a:latin typeface="Myriad Pro" charset="0"/>
              </a:rPr>
              <a:t>Programme</a:t>
            </a:r>
            <a:r>
              <a:rPr lang="en-US" sz="2000" dirty="0" smtClean="0">
                <a:solidFill>
                  <a:srgbClr val="003399"/>
                </a:solidFill>
                <a:latin typeface="Myriad Pro" charset="0"/>
              </a:rPr>
              <a:t> Manager </a:t>
            </a:r>
          </a:p>
          <a:p>
            <a:r>
              <a:rPr lang="en-US" sz="2000" dirty="0" smtClean="0">
                <a:solidFill>
                  <a:srgbClr val="003399"/>
                </a:solidFill>
                <a:latin typeface="Myriad Pro" charset="0"/>
                <a:hlinkClick r:id="rId2"/>
              </a:rPr>
              <a:t>alexandra.soezer@undp.org</a:t>
            </a:r>
            <a:endParaRPr lang="en-US" sz="2000" dirty="0"/>
          </a:p>
        </p:txBody>
      </p:sp>
    </p:spTree>
    <p:extLst>
      <p:ext uri="{BB962C8B-B14F-4D97-AF65-F5344CB8AC3E}">
        <p14:creationId xmlns:p14="http://schemas.microsoft.com/office/powerpoint/2010/main" val="2680449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1447800" y="838200"/>
            <a:ext cx="6019800" cy="461665"/>
          </a:xfrm>
          <a:prstGeom prst="rect">
            <a:avLst/>
          </a:prstGeom>
          <a:noFill/>
          <a:ln w="9525">
            <a:noFill/>
            <a:miter lim="800000"/>
            <a:headEnd/>
            <a:tailEnd/>
          </a:ln>
        </p:spPr>
        <p:txBody>
          <a:bodyPr wrap="square">
            <a:spAutoFit/>
          </a:bodyPr>
          <a:lstStyle/>
          <a:p>
            <a:pPr eaLnBrk="0" hangingPunct="0"/>
            <a:r>
              <a:rPr lang="en-US" b="1" dirty="0" smtClean="0">
                <a:solidFill>
                  <a:srgbClr val="003399"/>
                </a:solidFill>
                <a:latin typeface="Myriad Pro" charset="0"/>
              </a:rPr>
              <a:t>        Sri Lankan Transportation Sector</a:t>
            </a:r>
            <a:endParaRPr lang="en-US" b="1" dirty="0">
              <a:solidFill>
                <a:srgbClr val="003399"/>
              </a:solidFill>
              <a:latin typeface="Myriad Pro" charset="0"/>
            </a:endParaRPr>
          </a:p>
        </p:txBody>
      </p:sp>
      <p:sp>
        <p:nvSpPr>
          <p:cNvPr id="4" name="Rectangle 3"/>
          <p:cNvSpPr/>
          <p:nvPr/>
        </p:nvSpPr>
        <p:spPr>
          <a:xfrm>
            <a:off x="4267200" y="1905000"/>
            <a:ext cx="4572000" cy="5216813"/>
          </a:xfrm>
          <a:prstGeom prst="rect">
            <a:avLst/>
          </a:prstGeom>
        </p:spPr>
        <p:txBody>
          <a:bodyPr>
            <a:spAutoFit/>
          </a:bodyPr>
          <a:lstStyle/>
          <a:p>
            <a:pPr marL="285750" marR="0" indent="-285750" algn="just">
              <a:lnSpc>
                <a:spcPct val="150000"/>
              </a:lnSpc>
              <a:spcBef>
                <a:spcPts val="0"/>
              </a:spcBef>
              <a:spcAft>
                <a:spcPts val="0"/>
              </a:spcAft>
              <a:buFont typeface="Arial" panose="020B0604020202020204" pitchFamily="34" charset="0"/>
              <a:buChar char="•"/>
            </a:pPr>
            <a:r>
              <a:rPr lang="en-GB" sz="1600" dirty="0" smtClean="0">
                <a:solidFill>
                  <a:srgbClr val="003399"/>
                </a:solidFill>
                <a:latin typeface="Myriad Pro" charset="0"/>
              </a:rPr>
              <a:t>Sri </a:t>
            </a:r>
            <a:r>
              <a:rPr lang="en-GB" sz="1600" dirty="0">
                <a:solidFill>
                  <a:srgbClr val="003399"/>
                </a:solidFill>
                <a:latin typeface="Myriad Pro" charset="0"/>
              </a:rPr>
              <a:t>Lanka’s </a:t>
            </a:r>
            <a:r>
              <a:rPr lang="en-GB" sz="1600" dirty="0" smtClean="0">
                <a:solidFill>
                  <a:srgbClr val="003399"/>
                </a:solidFill>
                <a:latin typeface="Myriad Pro" charset="0"/>
              </a:rPr>
              <a:t>roadways </a:t>
            </a:r>
            <a:r>
              <a:rPr lang="en-GB" sz="1600" dirty="0">
                <a:solidFill>
                  <a:srgbClr val="003399"/>
                </a:solidFill>
                <a:latin typeface="Myriad Pro" charset="0"/>
              </a:rPr>
              <a:t>is responsible for 99% of its freight transport and 73% of its passenger </a:t>
            </a:r>
            <a:r>
              <a:rPr lang="en-GB" sz="1600" dirty="0" smtClean="0">
                <a:solidFill>
                  <a:srgbClr val="003399"/>
                </a:solidFill>
                <a:latin typeface="Myriad Pro" charset="0"/>
              </a:rPr>
              <a:t>transport;</a:t>
            </a:r>
          </a:p>
          <a:p>
            <a:pPr marL="285750" marR="0" indent="-285750" algn="just">
              <a:lnSpc>
                <a:spcPct val="150000"/>
              </a:lnSpc>
              <a:spcBef>
                <a:spcPts val="0"/>
              </a:spcBef>
              <a:spcAft>
                <a:spcPts val="0"/>
              </a:spcAft>
              <a:buFont typeface="Arial" panose="020B0604020202020204" pitchFamily="34" charset="0"/>
              <a:buChar char="•"/>
            </a:pPr>
            <a:r>
              <a:rPr lang="en-GB" sz="1600" dirty="0" smtClean="0">
                <a:solidFill>
                  <a:srgbClr val="003399"/>
                </a:solidFill>
                <a:latin typeface="Myriad Pro" charset="0"/>
              </a:rPr>
              <a:t>The </a:t>
            </a:r>
            <a:r>
              <a:rPr lang="en-GB" sz="1600" dirty="0">
                <a:solidFill>
                  <a:srgbClr val="003399"/>
                </a:solidFill>
                <a:latin typeface="Myriad Pro" charset="0"/>
              </a:rPr>
              <a:t>railways cover a total distance of 1,450 km, extending from Colombo, </a:t>
            </a:r>
            <a:r>
              <a:rPr lang="en-GB" sz="1600" dirty="0" smtClean="0">
                <a:solidFill>
                  <a:srgbClr val="003399"/>
                </a:solidFill>
                <a:latin typeface="Myriad Pro" charset="0"/>
              </a:rPr>
              <a:t>to </a:t>
            </a:r>
            <a:r>
              <a:rPr lang="en-GB" sz="1600" dirty="0">
                <a:solidFill>
                  <a:srgbClr val="003399"/>
                </a:solidFill>
                <a:latin typeface="Myriad Pro" charset="0"/>
              </a:rPr>
              <a:t>every part of the </a:t>
            </a:r>
            <a:r>
              <a:rPr lang="en-GB" sz="1600" dirty="0" smtClean="0">
                <a:solidFill>
                  <a:srgbClr val="003399"/>
                </a:solidFill>
                <a:latin typeface="Myriad Pro" charset="0"/>
              </a:rPr>
              <a:t>country;</a:t>
            </a:r>
          </a:p>
          <a:p>
            <a:pPr marL="285750" marR="0" indent="-285750" algn="just">
              <a:lnSpc>
                <a:spcPct val="150000"/>
              </a:lnSpc>
              <a:spcBef>
                <a:spcPts val="0"/>
              </a:spcBef>
              <a:spcAft>
                <a:spcPts val="0"/>
              </a:spcAft>
              <a:buFont typeface="Arial" panose="020B0604020202020204" pitchFamily="34" charset="0"/>
              <a:buChar char="•"/>
            </a:pPr>
            <a:r>
              <a:rPr lang="en-GB" sz="1600" dirty="0" smtClean="0">
                <a:solidFill>
                  <a:srgbClr val="003399"/>
                </a:solidFill>
                <a:latin typeface="Myriad Pro" charset="0"/>
              </a:rPr>
              <a:t>The transportation sector is responsible </a:t>
            </a:r>
            <a:r>
              <a:rPr lang="en-GB" sz="1600" dirty="0">
                <a:solidFill>
                  <a:srgbClr val="003399"/>
                </a:solidFill>
                <a:latin typeface="Myriad Pro" charset="0"/>
              </a:rPr>
              <a:t>for </a:t>
            </a:r>
            <a:r>
              <a:rPr lang="en-GB" sz="1600" dirty="0" smtClean="0">
                <a:solidFill>
                  <a:srgbClr val="003399"/>
                </a:solidFill>
                <a:latin typeface="Myriad Pro" charset="0"/>
              </a:rPr>
              <a:t>majority </a:t>
            </a:r>
            <a:r>
              <a:rPr lang="en-GB" sz="1600" dirty="0">
                <a:solidFill>
                  <a:srgbClr val="003399"/>
                </a:solidFill>
                <a:latin typeface="Myriad Pro" charset="0"/>
              </a:rPr>
              <a:t>of Sri Lanka’s CO2 </a:t>
            </a:r>
            <a:r>
              <a:rPr lang="en-GB" sz="1600" dirty="0" smtClean="0">
                <a:solidFill>
                  <a:srgbClr val="003399"/>
                </a:solidFill>
                <a:latin typeface="Myriad Pro" charset="0"/>
              </a:rPr>
              <a:t>emissions: </a:t>
            </a:r>
            <a:r>
              <a:rPr lang="en-GB" sz="1600" dirty="0">
                <a:solidFill>
                  <a:srgbClr val="003399"/>
                </a:solidFill>
                <a:latin typeface="Myriad Pro" charset="0"/>
              </a:rPr>
              <a:t>producing </a:t>
            </a:r>
            <a:r>
              <a:rPr lang="en-GB" sz="1600" dirty="0" smtClean="0">
                <a:solidFill>
                  <a:srgbClr val="003399"/>
                </a:solidFill>
                <a:latin typeface="Myriad Pro" charset="0"/>
              </a:rPr>
              <a:t>49</a:t>
            </a:r>
            <a:r>
              <a:rPr lang="en-GB" sz="1600" dirty="0">
                <a:solidFill>
                  <a:srgbClr val="003399"/>
                </a:solidFill>
                <a:latin typeface="Myriad Pro" charset="0"/>
              </a:rPr>
              <a:t>% </a:t>
            </a:r>
            <a:r>
              <a:rPr lang="en-GB" sz="1600" dirty="0" smtClean="0">
                <a:solidFill>
                  <a:srgbClr val="003399"/>
                </a:solidFill>
                <a:latin typeface="Myriad Pro" charset="0"/>
              </a:rPr>
              <a:t>of </a:t>
            </a:r>
            <a:r>
              <a:rPr lang="en-GB" sz="1600" dirty="0">
                <a:solidFill>
                  <a:srgbClr val="003399"/>
                </a:solidFill>
                <a:latin typeface="Myriad Pro" charset="0"/>
              </a:rPr>
              <a:t>the total emissions </a:t>
            </a:r>
            <a:r>
              <a:rPr lang="en-GB" sz="1600" dirty="0" smtClean="0">
                <a:solidFill>
                  <a:srgbClr val="003399"/>
                </a:solidFill>
                <a:latin typeface="Myriad Pro" charset="0"/>
              </a:rPr>
              <a:t>10,430 GgCO2; </a:t>
            </a:r>
          </a:p>
          <a:p>
            <a:pPr marL="285750" marR="0" indent="-285750" algn="just">
              <a:lnSpc>
                <a:spcPct val="150000"/>
              </a:lnSpc>
              <a:spcBef>
                <a:spcPts val="0"/>
              </a:spcBef>
              <a:spcAft>
                <a:spcPts val="0"/>
              </a:spcAft>
              <a:buFont typeface="Arial" panose="020B0604020202020204" pitchFamily="34" charset="0"/>
              <a:buChar char="•"/>
            </a:pPr>
            <a:r>
              <a:rPr lang="en-GB" sz="1600" dirty="0" smtClean="0">
                <a:solidFill>
                  <a:srgbClr val="003399"/>
                </a:solidFill>
                <a:latin typeface="Myriad Pro" charset="0"/>
              </a:rPr>
              <a:t>Thus</a:t>
            </a:r>
            <a:r>
              <a:rPr lang="en-GB" sz="1600" dirty="0">
                <a:solidFill>
                  <a:srgbClr val="003399"/>
                </a:solidFill>
                <a:latin typeface="Myriad Pro" charset="0"/>
              </a:rPr>
              <a:t>, the transportation sector is a principal area </a:t>
            </a:r>
            <a:r>
              <a:rPr lang="en-GB" sz="1600" dirty="0" smtClean="0">
                <a:solidFill>
                  <a:srgbClr val="003399"/>
                </a:solidFill>
                <a:latin typeface="Myriad Pro" charset="0"/>
              </a:rPr>
              <a:t>to </a:t>
            </a:r>
            <a:r>
              <a:rPr lang="en-GB" sz="1600" dirty="0">
                <a:solidFill>
                  <a:srgbClr val="003399"/>
                </a:solidFill>
                <a:latin typeface="Myriad Pro" charset="0"/>
              </a:rPr>
              <a:t>foster low carbon growth and sustainable development in Sri Lanka.</a:t>
            </a:r>
            <a:endParaRPr lang="en-US" sz="1600" dirty="0">
              <a:solidFill>
                <a:srgbClr val="003399"/>
              </a:solidFill>
              <a:latin typeface="Myriad Pro" charset="0"/>
            </a:endParaRPr>
          </a:p>
          <a:p>
            <a:pPr marL="0" marR="0" algn="just">
              <a:lnSpc>
                <a:spcPct val="150000"/>
              </a:lnSpc>
              <a:spcBef>
                <a:spcPts val="0"/>
              </a:spcBef>
              <a:spcAft>
                <a:spcPts val="0"/>
              </a:spcAft>
            </a:pPr>
            <a:endParaRPr lang="en-US" sz="1400" dirty="0">
              <a:solidFill>
                <a:srgbClr val="003399"/>
              </a:solidFill>
              <a:latin typeface="Myriad Pro" charset="0"/>
            </a:endParaRPr>
          </a:p>
        </p:txBody>
      </p:sp>
      <p:pic>
        <p:nvPicPr>
          <p:cNvPr id="5" name="Picture 4"/>
          <p:cNvPicPr>
            <a:picLocks noChangeAspect="1"/>
          </p:cNvPicPr>
          <p:nvPr/>
        </p:nvPicPr>
        <p:blipFill>
          <a:blip r:embed="rId3"/>
          <a:stretch>
            <a:fillRect/>
          </a:stretch>
        </p:blipFill>
        <p:spPr>
          <a:xfrm>
            <a:off x="95805" y="2521620"/>
            <a:ext cx="4171395" cy="2278980"/>
          </a:xfrm>
          <a:prstGeom prst="rect">
            <a:avLst/>
          </a:prstGeom>
        </p:spPr>
      </p:pic>
      <p:pic>
        <p:nvPicPr>
          <p:cNvPr id="6" name="Picture 5" descr="governmentlogo.jpg"/>
          <p:cNvPicPr>
            <a:picLocks noChangeAspect="1"/>
          </p:cNvPicPr>
          <p:nvPr/>
        </p:nvPicPr>
        <p:blipFill>
          <a:blip r:embed="rId4"/>
          <a:stretch>
            <a:fillRect/>
          </a:stretch>
        </p:blipFill>
        <p:spPr>
          <a:xfrm>
            <a:off x="228600" y="381000"/>
            <a:ext cx="1031765" cy="1447800"/>
          </a:xfrm>
          <a:prstGeom prst="rect">
            <a:avLst/>
          </a:prstGeom>
        </p:spPr>
      </p:pic>
      <p:cxnSp>
        <p:nvCxnSpPr>
          <p:cNvPr id="9" name="Straight Connector 8"/>
          <p:cNvCxnSpPr/>
          <p:nvPr/>
        </p:nvCxnSpPr>
        <p:spPr bwMode="auto">
          <a:xfrm>
            <a:off x="1600200" y="1524000"/>
            <a:ext cx="6019800" cy="1588"/>
          </a:xfrm>
          <a:prstGeom prst="line">
            <a:avLst/>
          </a:prstGeom>
          <a:solidFill>
            <a:schemeClr val="accent1"/>
          </a:solidFill>
          <a:ln w="25400" cap="flat" cmpd="sng" algn="ctr">
            <a:solidFill>
              <a:srgbClr val="003399"/>
            </a:solidFill>
            <a:prstDash val="solid"/>
            <a:round/>
            <a:headEnd type="none" w="med" len="med"/>
            <a:tailEnd type="none" w="med" len="med"/>
          </a:ln>
          <a:effectLst/>
        </p:spPr>
      </p:cxnSp>
    </p:spTree>
    <p:extLst>
      <p:ext uri="{BB962C8B-B14F-4D97-AF65-F5344CB8AC3E}">
        <p14:creationId xmlns:p14="http://schemas.microsoft.com/office/powerpoint/2010/main" val="4121667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609600" y="960009"/>
            <a:ext cx="6629400" cy="461665"/>
          </a:xfrm>
          <a:prstGeom prst="rect">
            <a:avLst/>
          </a:prstGeom>
          <a:noFill/>
          <a:ln w="9525">
            <a:noFill/>
            <a:miter lim="800000"/>
            <a:headEnd/>
            <a:tailEnd/>
          </a:ln>
        </p:spPr>
        <p:txBody>
          <a:bodyPr wrap="square">
            <a:spAutoFit/>
          </a:bodyPr>
          <a:lstStyle/>
          <a:p>
            <a:pPr eaLnBrk="0" hangingPunct="0"/>
            <a:r>
              <a:rPr lang="en-US" b="1" dirty="0" smtClean="0">
                <a:solidFill>
                  <a:srgbClr val="003399"/>
                </a:solidFill>
                <a:latin typeface="Myriad Pro" charset="0"/>
              </a:rPr>
              <a:t>NAMA Objectives – The CMA</a:t>
            </a:r>
            <a:endParaRPr lang="en-US" b="1" dirty="0">
              <a:solidFill>
                <a:srgbClr val="003399"/>
              </a:solidFill>
              <a:latin typeface="Myriad Pro" charset="0"/>
            </a:endParaRPr>
          </a:p>
        </p:txBody>
      </p:sp>
      <p:sp>
        <p:nvSpPr>
          <p:cNvPr id="3075" name="Line 9"/>
          <p:cNvSpPr>
            <a:spLocks noChangeShapeType="1"/>
          </p:cNvSpPr>
          <p:nvPr/>
        </p:nvSpPr>
        <p:spPr bwMode="auto">
          <a:xfrm flipH="1">
            <a:off x="684213" y="1447800"/>
            <a:ext cx="6935787" cy="0"/>
          </a:xfrm>
          <a:prstGeom prst="line">
            <a:avLst/>
          </a:prstGeom>
          <a:noFill/>
          <a:ln w="25400">
            <a:solidFill>
              <a:srgbClr val="003399"/>
            </a:solidFill>
            <a:round/>
            <a:headEnd/>
            <a:tailEnd/>
          </a:ln>
        </p:spPr>
        <p:txBody>
          <a:bodyPr wrap="none" anchor="ctr"/>
          <a:lstStyle/>
          <a:p>
            <a:endParaRPr lang="en-US"/>
          </a:p>
        </p:txBody>
      </p:sp>
      <p:pic>
        <p:nvPicPr>
          <p:cNvPr id="3" name="Picture 2"/>
          <p:cNvPicPr>
            <a:picLocks noChangeAspect="1"/>
          </p:cNvPicPr>
          <p:nvPr/>
        </p:nvPicPr>
        <p:blipFill>
          <a:blip r:embed="rId3"/>
          <a:stretch>
            <a:fillRect/>
          </a:stretch>
        </p:blipFill>
        <p:spPr>
          <a:xfrm>
            <a:off x="709500" y="2057400"/>
            <a:ext cx="3012358" cy="4343400"/>
          </a:xfrm>
          <a:prstGeom prst="rect">
            <a:avLst/>
          </a:prstGeom>
        </p:spPr>
      </p:pic>
      <p:sp>
        <p:nvSpPr>
          <p:cNvPr id="7" name="Rectangle 6"/>
          <p:cNvSpPr/>
          <p:nvPr/>
        </p:nvSpPr>
        <p:spPr>
          <a:xfrm>
            <a:off x="4152106" y="1917723"/>
            <a:ext cx="4572000" cy="4893647"/>
          </a:xfrm>
          <a:prstGeom prst="rect">
            <a:avLst/>
          </a:prstGeom>
        </p:spPr>
        <p:txBody>
          <a:bodyPr>
            <a:spAutoFit/>
          </a:bodyPr>
          <a:lstStyle/>
          <a:p>
            <a:pPr marL="285750" marR="0" indent="-285750" algn="just">
              <a:lnSpc>
                <a:spcPct val="150000"/>
              </a:lnSpc>
              <a:spcBef>
                <a:spcPts val="0"/>
              </a:spcBef>
              <a:spcAft>
                <a:spcPts val="0"/>
              </a:spcAft>
              <a:buFont typeface="Arial" panose="020B0604020202020204" pitchFamily="34" charset="0"/>
              <a:buChar char="•"/>
            </a:pPr>
            <a:r>
              <a:rPr lang="en-GB" sz="1600" dirty="0" smtClean="0">
                <a:solidFill>
                  <a:srgbClr val="003399"/>
                </a:solidFill>
                <a:latin typeface="Myriad Pro" charset="0"/>
              </a:rPr>
              <a:t>Colombo Metropolitan Area (CMA) </a:t>
            </a:r>
            <a:r>
              <a:rPr lang="en-US" sz="1600" dirty="0">
                <a:solidFill>
                  <a:srgbClr val="003399"/>
                </a:solidFill>
                <a:latin typeface="Myriad Pro" charset="0"/>
              </a:rPr>
              <a:t>is the largest metropolitan area in Sri Lanka with a population of 3.7 million as of </a:t>
            </a:r>
            <a:r>
              <a:rPr lang="en-US" sz="1600" dirty="0" smtClean="0">
                <a:solidFill>
                  <a:srgbClr val="003399"/>
                </a:solidFill>
                <a:latin typeface="Myriad Pro" charset="0"/>
              </a:rPr>
              <a:t>2012;</a:t>
            </a:r>
          </a:p>
          <a:p>
            <a:pPr marL="285750" marR="0" indent="-285750" algn="just">
              <a:lnSpc>
                <a:spcPct val="150000"/>
              </a:lnSpc>
              <a:spcBef>
                <a:spcPts val="0"/>
              </a:spcBef>
              <a:spcAft>
                <a:spcPts val="0"/>
              </a:spcAft>
              <a:buFont typeface="Arial" panose="020B0604020202020204" pitchFamily="34" charset="0"/>
              <a:buChar char="•"/>
            </a:pPr>
            <a:r>
              <a:rPr lang="en-US" sz="1600" dirty="0" smtClean="0">
                <a:solidFill>
                  <a:srgbClr val="003399"/>
                </a:solidFill>
                <a:latin typeface="Myriad Pro" charset="0"/>
              </a:rPr>
              <a:t>Represents the cultural and financial heart of Sri Lanka </a:t>
            </a:r>
          </a:p>
          <a:p>
            <a:pPr marL="285750" marR="0" indent="-285750" algn="just">
              <a:lnSpc>
                <a:spcPct val="150000"/>
              </a:lnSpc>
              <a:spcBef>
                <a:spcPts val="0"/>
              </a:spcBef>
              <a:spcAft>
                <a:spcPts val="0"/>
              </a:spcAft>
              <a:buFont typeface="Arial" panose="020B0604020202020204" pitchFamily="34" charset="0"/>
              <a:buChar char="•"/>
            </a:pPr>
            <a:r>
              <a:rPr lang="en-US" sz="1600" dirty="0" smtClean="0">
                <a:solidFill>
                  <a:srgbClr val="003399"/>
                </a:solidFill>
                <a:latin typeface="Myriad Pro" charset="0"/>
              </a:rPr>
              <a:t>An efficient and effective transportation system in CMA will have a ripple effect across the country leading to further replication and implementation</a:t>
            </a:r>
          </a:p>
          <a:p>
            <a:pPr marL="285750" marR="0" indent="-285750" algn="just">
              <a:lnSpc>
                <a:spcPct val="150000"/>
              </a:lnSpc>
              <a:spcBef>
                <a:spcPts val="0"/>
              </a:spcBef>
              <a:spcAft>
                <a:spcPts val="0"/>
              </a:spcAft>
              <a:buFont typeface="Arial" panose="020B0604020202020204" pitchFamily="34" charset="0"/>
              <a:buChar char="•"/>
            </a:pPr>
            <a:r>
              <a:rPr lang="en-US" sz="1600" dirty="0">
                <a:solidFill>
                  <a:srgbClr val="003399"/>
                </a:solidFill>
                <a:latin typeface="Myriad Pro" charset="0"/>
              </a:rPr>
              <a:t>The CMA transportation sector faces numerous issues, which have prevented it from being the sustainable, efficient machine it should be.</a:t>
            </a:r>
          </a:p>
        </p:txBody>
      </p:sp>
      <p:pic>
        <p:nvPicPr>
          <p:cNvPr id="6" name="Picture 5" descr="governmentlogo.jpg"/>
          <p:cNvPicPr>
            <a:picLocks noChangeAspect="1"/>
          </p:cNvPicPr>
          <p:nvPr/>
        </p:nvPicPr>
        <p:blipFill>
          <a:blip r:embed="rId4"/>
          <a:stretch>
            <a:fillRect/>
          </a:stretch>
        </p:blipFill>
        <p:spPr>
          <a:xfrm>
            <a:off x="228600" y="0"/>
            <a:ext cx="1066799" cy="1066800"/>
          </a:xfrm>
          <a:prstGeom prst="rect">
            <a:avLst/>
          </a:prstGeom>
        </p:spPr>
      </p:pic>
    </p:spTree>
    <p:extLst>
      <p:ext uri="{BB962C8B-B14F-4D97-AF65-F5344CB8AC3E}">
        <p14:creationId xmlns:p14="http://schemas.microsoft.com/office/powerpoint/2010/main" val="123026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609600" y="960009"/>
            <a:ext cx="6629400" cy="461665"/>
          </a:xfrm>
          <a:prstGeom prst="rect">
            <a:avLst/>
          </a:prstGeom>
          <a:noFill/>
          <a:ln w="9525">
            <a:noFill/>
            <a:miter lim="800000"/>
            <a:headEnd/>
            <a:tailEnd/>
          </a:ln>
        </p:spPr>
        <p:txBody>
          <a:bodyPr wrap="square">
            <a:spAutoFit/>
          </a:bodyPr>
          <a:lstStyle/>
          <a:p>
            <a:pPr eaLnBrk="0" hangingPunct="0"/>
            <a:r>
              <a:rPr lang="en-US" b="1" dirty="0" smtClean="0">
                <a:solidFill>
                  <a:srgbClr val="003399"/>
                </a:solidFill>
                <a:latin typeface="Myriad Pro" charset="0"/>
              </a:rPr>
              <a:t>     NAMA Objectives</a:t>
            </a:r>
            <a:endParaRPr lang="en-US" b="1" dirty="0">
              <a:solidFill>
                <a:srgbClr val="003399"/>
              </a:solidFill>
              <a:latin typeface="Myriad Pro" charset="0"/>
            </a:endParaRPr>
          </a:p>
        </p:txBody>
      </p:sp>
      <p:sp>
        <p:nvSpPr>
          <p:cNvPr id="3075" name="Line 9"/>
          <p:cNvSpPr>
            <a:spLocks noChangeShapeType="1"/>
          </p:cNvSpPr>
          <p:nvPr/>
        </p:nvSpPr>
        <p:spPr bwMode="auto">
          <a:xfrm flipH="1">
            <a:off x="684213" y="1447800"/>
            <a:ext cx="6935787" cy="0"/>
          </a:xfrm>
          <a:prstGeom prst="line">
            <a:avLst/>
          </a:prstGeom>
          <a:noFill/>
          <a:ln w="25400">
            <a:solidFill>
              <a:srgbClr val="003399"/>
            </a:solidFill>
            <a:round/>
            <a:headEnd/>
            <a:tailEnd/>
          </a:ln>
        </p:spPr>
        <p:txBody>
          <a:bodyPr wrap="none" anchor="ctr"/>
          <a:lstStyle/>
          <a:p>
            <a:endParaRPr lang="en-US"/>
          </a:p>
        </p:txBody>
      </p:sp>
      <p:sp>
        <p:nvSpPr>
          <p:cNvPr id="7" name="Rectangle 6"/>
          <p:cNvSpPr/>
          <p:nvPr/>
        </p:nvSpPr>
        <p:spPr>
          <a:xfrm>
            <a:off x="592540" y="1676400"/>
            <a:ext cx="7484660" cy="4893647"/>
          </a:xfrm>
          <a:prstGeom prst="rect">
            <a:avLst/>
          </a:prstGeom>
        </p:spPr>
        <p:txBody>
          <a:bodyPr wrap="square">
            <a:spAutoFit/>
          </a:bodyPr>
          <a:lstStyle/>
          <a:p>
            <a:pPr marL="285750" marR="0" indent="-285750" algn="just">
              <a:lnSpc>
                <a:spcPct val="150000"/>
              </a:lnSpc>
              <a:spcBef>
                <a:spcPts val="0"/>
              </a:spcBef>
              <a:spcAft>
                <a:spcPts val="0"/>
              </a:spcAft>
              <a:buFont typeface="Arial" panose="020B0604020202020204" pitchFamily="34" charset="0"/>
              <a:buChar char="•"/>
            </a:pPr>
            <a:r>
              <a:rPr lang="en-US" sz="1600" dirty="0" smtClean="0">
                <a:solidFill>
                  <a:srgbClr val="003399"/>
                </a:solidFill>
                <a:latin typeface="Myriad Pro" charset="0"/>
              </a:rPr>
              <a:t>Major problems the transportation system in CMA</a:t>
            </a:r>
          </a:p>
          <a:p>
            <a:pPr marL="742950" lvl="1" indent="-285750" algn="just">
              <a:lnSpc>
                <a:spcPct val="150000"/>
              </a:lnSpc>
              <a:spcBef>
                <a:spcPts val="0"/>
              </a:spcBef>
              <a:spcAft>
                <a:spcPts val="0"/>
              </a:spcAft>
              <a:buFont typeface="Arial" panose="020B0604020202020204" pitchFamily="34" charset="0"/>
              <a:buChar char="•"/>
            </a:pPr>
            <a:r>
              <a:rPr lang="en-US" sz="1600" dirty="0" smtClean="0">
                <a:solidFill>
                  <a:srgbClr val="003399"/>
                </a:solidFill>
                <a:latin typeface="Myriad Pro" charset="0"/>
              </a:rPr>
              <a:t>Heavy Traffic Congestion &amp; Consequent Increased Pollution</a:t>
            </a:r>
          </a:p>
          <a:p>
            <a:pPr marL="742950" lvl="1" indent="-285750" algn="just">
              <a:lnSpc>
                <a:spcPct val="150000"/>
              </a:lnSpc>
              <a:spcBef>
                <a:spcPts val="0"/>
              </a:spcBef>
              <a:spcAft>
                <a:spcPts val="0"/>
              </a:spcAft>
              <a:buFont typeface="Arial" panose="020B0604020202020204" pitchFamily="34" charset="0"/>
              <a:buChar char="•"/>
            </a:pPr>
            <a:r>
              <a:rPr lang="en-US" sz="1600" dirty="0" smtClean="0">
                <a:solidFill>
                  <a:srgbClr val="003399"/>
                </a:solidFill>
                <a:latin typeface="Myriad Pro" charset="0"/>
              </a:rPr>
              <a:t>Inefficient and Under Connected Public Transport System</a:t>
            </a:r>
          </a:p>
          <a:p>
            <a:pPr marL="285750" indent="-285750" algn="just">
              <a:lnSpc>
                <a:spcPct val="150000"/>
              </a:lnSpc>
              <a:spcBef>
                <a:spcPts val="0"/>
              </a:spcBef>
              <a:spcAft>
                <a:spcPts val="0"/>
              </a:spcAft>
              <a:buFont typeface="Arial" panose="020B0604020202020204" pitchFamily="34" charset="0"/>
              <a:buChar char="•"/>
            </a:pPr>
            <a:r>
              <a:rPr lang="en-US" sz="1600" dirty="0" smtClean="0">
                <a:solidFill>
                  <a:srgbClr val="003399"/>
                </a:solidFill>
                <a:latin typeface="Myriad Pro" charset="0"/>
              </a:rPr>
              <a:t>Remedial measures being considered by the Sri Lanka Government:</a:t>
            </a:r>
          </a:p>
          <a:p>
            <a:pPr marL="742950" lvl="1" indent="-285750" algn="just">
              <a:lnSpc>
                <a:spcPct val="150000"/>
              </a:lnSpc>
              <a:spcBef>
                <a:spcPts val="0"/>
              </a:spcBef>
              <a:spcAft>
                <a:spcPts val="0"/>
              </a:spcAft>
              <a:buFont typeface="Arial" panose="020B0604020202020204" pitchFamily="34" charset="0"/>
              <a:buChar char="•"/>
            </a:pPr>
            <a:r>
              <a:rPr lang="en-US" sz="1600" dirty="0" smtClean="0">
                <a:solidFill>
                  <a:srgbClr val="003399"/>
                </a:solidFill>
                <a:latin typeface="Myriad Pro" charset="0"/>
              </a:rPr>
              <a:t>Development of Bus Rapid Transit (BRT) System on the Galle Road</a:t>
            </a:r>
          </a:p>
          <a:p>
            <a:pPr marL="285750" indent="-285750" algn="just">
              <a:lnSpc>
                <a:spcPct val="150000"/>
              </a:lnSpc>
              <a:spcBef>
                <a:spcPts val="0"/>
              </a:spcBef>
              <a:spcAft>
                <a:spcPts val="0"/>
              </a:spcAft>
              <a:buFont typeface="Arial" panose="020B0604020202020204" pitchFamily="34" charset="0"/>
              <a:buChar char="•"/>
            </a:pPr>
            <a:r>
              <a:rPr lang="en-US" sz="1600" dirty="0" smtClean="0">
                <a:solidFill>
                  <a:srgbClr val="003399"/>
                </a:solidFill>
                <a:latin typeface="Myriad Pro" charset="0"/>
              </a:rPr>
              <a:t>A BRT, while it can address issues of level of service of the public transport system, the issue of pollution and GHG emissions persists due to the use of conventionally fueled ICE (Internal Combustion Engine) buses</a:t>
            </a:r>
          </a:p>
          <a:p>
            <a:pPr marL="285750" indent="-285750" algn="just">
              <a:lnSpc>
                <a:spcPct val="150000"/>
              </a:lnSpc>
              <a:spcBef>
                <a:spcPts val="0"/>
              </a:spcBef>
              <a:spcAft>
                <a:spcPts val="0"/>
              </a:spcAft>
              <a:buFont typeface="Arial" panose="020B0604020202020204" pitchFamily="34" charset="0"/>
              <a:buChar char="•"/>
            </a:pPr>
            <a:r>
              <a:rPr lang="en-US" sz="1600" dirty="0">
                <a:solidFill>
                  <a:srgbClr val="003399"/>
                </a:solidFill>
                <a:latin typeface="Myriad Pro" charset="0"/>
              </a:rPr>
              <a:t>The NAMA combats this issue by introducing electric vehicles; buses, as the vehicle of choice to carry passengers on the </a:t>
            </a:r>
            <a:r>
              <a:rPr lang="en-US" sz="1600" dirty="0" smtClean="0">
                <a:solidFill>
                  <a:srgbClr val="003399"/>
                </a:solidFill>
                <a:latin typeface="Myriad Pro" charset="0"/>
              </a:rPr>
              <a:t>BRT</a:t>
            </a:r>
            <a:endParaRPr lang="en-US" sz="1600" dirty="0">
              <a:solidFill>
                <a:srgbClr val="003399"/>
              </a:solidFill>
              <a:latin typeface="Myriad Pro" charset="0"/>
            </a:endParaRPr>
          </a:p>
          <a:p>
            <a:pPr marL="285750" indent="-285750" algn="just">
              <a:lnSpc>
                <a:spcPct val="150000"/>
              </a:lnSpc>
              <a:spcBef>
                <a:spcPts val="0"/>
              </a:spcBef>
              <a:spcAft>
                <a:spcPts val="0"/>
              </a:spcAft>
              <a:buFont typeface="Arial" panose="020B0604020202020204" pitchFamily="34" charset="0"/>
              <a:buChar char="•"/>
            </a:pPr>
            <a:r>
              <a:rPr lang="en-US" sz="1600" dirty="0" smtClean="0">
                <a:solidFill>
                  <a:srgbClr val="003399"/>
                </a:solidFill>
                <a:latin typeface="Myriad Pro" charset="0"/>
              </a:rPr>
              <a:t>It also aims to develop a model of transportation that once successfully implemented in CMA, can be easily and successfully replicated across Sri Lanka </a:t>
            </a:r>
            <a:endParaRPr lang="en-US" sz="1600" dirty="0">
              <a:solidFill>
                <a:srgbClr val="003399"/>
              </a:solidFill>
              <a:latin typeface="Myriad Pro" charset="0"/>
            </a:endParaRPr>
          </a:p>
        </p:txBody>
      </p:sp>
      <p:pic>
        <p:nvPicPr>
          <p:cNvPr id="5" name="Picture 4" descr="governmentlogo.jpg"/>
          <p:cNvPicPr>
            <a:picLocks noChangeAspect="1"/>
          </p:cNvPicPr>
          <p:nvPr/>
        </p:nvPicPr>
        <p:blipFill>
          <a:blip r:embed="rId3"/>
          <a:stretch>
            <a:fillRect/>
          </a:stretch>
        </p:blipFill>
        <p:spPr>
          <a:xfrm>
            <a:off x="0" y="0"/>
            <a:ext cx="1066801" cy="1219200"/>
          </a:xfrm>
          <a:prstGeom prst="rect">
            <a:avLst/>
          </a:prstGeom>
        </p:spPr>
      </p:pic>
    </p:spTree>
    <p:extLst>
      <p:ext uri="{BB962C8B-B14F-4D97-AF65-F5344CB8AC3E}">
        <p14:creationId xmlns:p14="http://schemas.microsoft.com/office/powerpoint/2010/main" val="2610623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2514600" y="762000"/>
            <a:ext cx="4724400" cy="461665"/>
          </a:xfrm>
          <a:prstGeom prst="rect">
            <a:avLst/>
          </a:prstGeom>
          <a:noFill/>
          <a:ln w="9525">
            <a:noFill/>
            <a:miter lim="800000"/>
            <a:headEnd/>
            <a:tailEnd/>
          </a:ln>
        </p:spPr>
        <p:txBody>
          <a:bodyPr wrap="square">
            <a:spAutoFit/>
          </a:bodyPr>
          <a:lstStyle/>
          <a:p>
            <a:pPr eaLnBrk="0" hangingPunct="0"/>
            <a:r>
              <a:rPr lang="en-US" b="1" dirty="0" smtClean="0">
                <a:solidFill>
                  <a:srgbClr val="003399"/>
                </a:solidFill>
                <a:latin typeface="Myriad Pro" charset="0"/>
              </a:rPr>
              <a:t>NAMA Objectives</a:t>
            </a:r>
            <a:endParaRPr lang="en-US" b="1" dirty="0">
              <a:solidFill>
                <a:srgbClr val="003399"/>
              </a:solidFill>
              <a:latin typeface="Myriad Pro" charset="0"/>
            </a:endParaRPr>
          </a:p>
        </p:txBody>
      </p:sp>
      <p:pic>
        <p:nvPicPr>
          <p:cNvPr id="2" name="Picture 1"/>
          <p:cNvPicPr>
            <a:picLocks noChangeAspect="1"/>
          </p:cNvPicPr>
          <p:nvPr/>
        </p:nvPicPr>
        <p:blipFill>
          <a:blip r:embed="rId3"/>
          <a:stretch>
            <a:fillRect/>
          </a:stretch>
        </p:blipFill>
        <p:spPr>
          <a:xfrm>
            <a:off x="381000" y="1600200"/>
            <a:ext cx="7561023" cy="4953000"/>
          </a:xfrm>
          <a:prstGeom prst="rect">
            <a:avLst/>
          </a:prstGeom>
        </p:spPr>
      </p:pic>
      <p:pic>
        <p:nvPicPr>
          <p:cNvPr id="5" name="Picture 4" descr="governmentlogo.jpg"/>
          <p:cNvPicPr>
            <a:picLocks noChangeAspect="1"/>
          </p:cNvPicPr>
          <p:nvPr/>
        </p:nvPicPr>
        <p:blipFill>
          <a:blip r:embed="rId4"/>
          <a:stretch>
            <a:fillRect/>
          </a:stretch>
        </p:blipFill>
        <p:spPr>
          <a:xfrm>
            <a:off x="152400" y="152400"/>
            <a:ext cx="990600" cy="1390036"/>
          </a:xfrm>
          <a:prstGeom prst="rect">
            <a:avLst/>
          </a:prstGeom>
        </p:spPr>
      </p:pic>
      <p:cxnSp>
        <p:nvCxnSpPr>
          <p:cNvPr id="6" name="Straight Connector 5"/>
          <p:cNvCxnSpPr/>
          <p:nvPr/>
        </p:nvCxnSpPr>
        <p:spPr bwMode="auto">
          <a:xfrm>
            <a:off x="1295400" y="1371600"/>
            <a:ext cx="6019800" cy="1588"/>
          </a:xfrm>
          <a:prstGeom prst="line">
            <a:avLst/>
          </a:prstGeom>
          <a:solidFill>
            <a:schemeClr val="accent1"/>
          </a:solidFill>
          <a:ln w="25400" cap="flat" cmpd="sng" algn="ctr">
            <a:solidFill>
              <a:srgbClr val="003399"/>
            </a:solidFill>
            <a:prstDash val="solid"/>
            <a:round/>
            <a:headEnd type="none" w="med" len="med"/>
            <a:tailEnd type="none" w="med" len="med"/>
          </a:ln>
          <a:effectLst/>
        </p:spPr>
      </p:cxnSp>
    </p:spTree>
    <p:extLst>
      <p:ext uri="{BB962C8B-B14F-4D97-AF65-F5344CB8AC3E}">
        <p14:creationId xmlns:p14="http://schemas.microsoft.com/office/powerpoint/2010/main" val="123026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2133600" y="914400"/>
            <a:ext cx="3810000" cy="461665"/>
          </a:xfrm>
          <a:prstGeom prst="rect">
            <a:avLst/>
          </a:prstGeom>
          <a:noFill/>
          <a:ln w="9525">
            <a:noFill/>
            <a:miter lim="800000"/>
            <a:headEnd/>
            <a:tailEnd/>
          </a:ln>
        </p:spPr>
        <p:txBody>
          <a:bodyPr wrap="square">
            <a:spAutoFit/>
          </a:bodyPr>
          <a:lstStyle/>
          <a:p>
            <a:pPr eaLnBrk="0" hangingPunct="0"/>
            <a:r>
              <a:rPr lang="en-US" b="1" dirty="0" smtClean="0">
                <a:solidFill>
                  <a:srgbClr val="003399"/>
                </a:solidFill>
                <a:latin typeface="Myriad Pro" charset="0"/>
              </a:rPr>
              <a:t>NAMA Benefits</a:t>
            </a:r>
            <a:endParaRPr lang="en-US" b="1" dirty="0">
              <a:solidFill>
                <a:srgbClr val="003399"/>
              </a:solidFill>
              <a:latin typeface="Myriad Pro" charset="0"/>
            </a:endParaRPr>
          </a:p>
        </p:txBody>
      </p:sp>
      <p:pic>
        <p:nvPicPr>
          <p:cNvPr id="4" name="Picture 3"/>
          <p:cNvPicPr>
            <a:picLocks noChangeAspect="1"/>
          </p:cNvPicPr>
          <p:nvPr/>
        </p:nvPicPr>
        <p:blipFill>
          <a:blip r:embed="rId3"/>
          <a:stretch>
            <a:fillRect/>
          </a:stretch>
        </p:blipFill>
        <p:spPr>
          <a:xfrm>
            <a:off x="533400" y="1981200"/>
            <a:ext cx="7633003" cy="4114800"/>
          </a:xfrm>
          <a:prstGeom prst="rect">
            <a:avLst/>
          </a:prstGeom>
        </p:spPr>
      </p:pic>
      <p:pic>
        <p:nvPicPr>
          <p:cNvPr id="5" name="Picture 4" descr="governmentlogo.jpg"/>
          <p:cNvPicPr>
            <a:picLocks noChangeAspect="1"/>
          </p:cNvPicPr>
          <p:nvPr/>
        </p:nvPicPr>
        <p:blipFill>
          <a:blip r:embed="rId4"/>
          <a:stretch>
            <a:fillRect/>
          </a:stretch>
        </p:blipFill>
        <p:spPr>
          <a:xfrm>
            <a:off x="152400" y="304800"/>
            <a:ext cx="1066800" cy="1496961"/>
          </a:xfrm>
          <a:prstGeom prst="rect">
            <a:avLst/>
          </a:prstGeom>
        </p:spPr>
      </p:pic>
      <p:cxnSp>
        <p:nvCxnSpPr>
          <p:cNvPr id="7" name="Straight Connector 6"/>
          <p:cNvCxnSpPr/>
          <p:nvPr/>
        </p:nvCxnSpPr>
        <p:spPr bwMode="auto">
          <a:xfrm>
            <a:off x="1524000" y="1524000"/>
            <a:ext cx="6172200" cy="1588"/>
          </a:xfrm>
          <a:prstGeom prst="line">
            <a:avLst/>
          </a:prstGeom>
          <a:solidFill>
            <a:schemeClr val="accent1"/>
          </a:solidFill>
          <a:ln w="25400" cap="flat" cmpd="sng" algn="ctr">
            <a:solidFill>
              <a:srgbClr val="003399"/>
            </a:solidFill>
            <a:prstDash val="solid"/>
            <a:round/>
            <a:headEnd type="none" w="med" len="med"/>
            <a:tailEnd type="none" w="med" len="med"/>
          </a:ln>
          <a:effectLst/>
        </p:spPr>
      </p:cxnSp>
    </p:spTree>
    <p:extLst>
      <p:ext uri="{BB962C8B-B14F-4D97-AF65-F5344CB8AC3E}">
        <p14:creationId xmlns:p14="http://schemas.microsoft.com/office/powerpoint/2010/main" val="737735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1752600" y="838200"/>
            <a:ext cx="5801496" cy="461665"/>
          </a:xfrm>
          <a:prstGeom prst="rect">
            <a:avLst/>
          </a:prstGeom>
          <a:noFill/>
          <a:ln w="9525">
            <a:noFill/>
            <a:miter lim="800000"/>
            <a:headEnd/>
            <a:tailEnd/>
          </a:ln>
        </p:spPr>
        <p:txBody>
          <a:bodyPr wrap="square">
            <a:spAutoFit/>
          </a:bodyPr>
          <a:lstStyle/>
          <a:p>
            <a:pPr eaLnBrk="0" hangingPunct="0"/>
            <a:r>
              <a:rPr lang="en-US" b="1" dirty="0" smtClean="0">
                <a:solidFill>
                  <a:srgbClr val="003399"/>
                </a:solidFill>
                <a:latin typeface="Myriad Pro" charset="0"/>
              </a:rPr>
              <a:t>NAMA GHG Emission Reductions</a:t>
            </a:r>
            <a:endParaRPr lang="en-US" b="1" dirty="0">
              <a:solidFill>
                <a:srgbClr val="003399"/>
              </a:solidFill>
              <a:latin typeface="Myriad Pro" charset="0"/>
            </a:endParaRPr>
          </a:p>
        </p:txBody>
      </p:sp>
      <p:sp>
        <p:nvSpPr>
          <p:cNvPr id="7" name="Rectangle 6"/>
          <p:cNvSpPr/>
          <p:nvPr/>
        </p:nvSpPr>
        <p:spPr>
          <a:xfrm>
            <a:off x="630864" y="1524000"/>
            <a:ext cx="6900953" cy="1021883"/>
          </a:xfrm>
          <a:prstGeom prst="rect">
            <a:avLst/>
          </a:prstGeom>
        </p:spPr>
        <p:txBody>
          <a:bodyPr wrap="square">
            <a:spAutoFit/>
          </a:bodyPr>
          <a:lstStyle/>
          <a:p>
            <a:pPr algn="just">
              <a:lnSpc>
                <a:spcPct val="150000"/>
              </a:lnSpc>
              <a:spcBef>
                <a:spcPts val="0"/>
              </a:spcBef>
              <a:spcAft>
                <a:spcPts val="0"/>
              </a:spcAft>
            </a:pPr>
            <a:r>
              <a:rPr lang="en-GB" sz="1400" dirty="0" smtClean="0">
                <a:solidFill>
                  <a:srgbClr val="003399"/>
                </a:solidFill>
                <a:latin typeface="Myriad Pro" charset="0"/>
              </a:rPr>
              <a:t>Based on the CDM methodology </a:t>
            </a:r>
            <a:r>
              <a:rPr lang="en-GB" sz="1400" dirty="0">
                <a:solidFill>
                  <a:srgbClr val="003399"/>
                </a:solidFill>
                <a:latin typeface="Myriad Pro" charset="0"/>
              </a:rPr>
              <a:t>“AMS-III.C: Emission reductions by electric and hybrid vehicles</a:t>
            </a:r>
            <a:r>
              <a:rPr lang="en-GB" sz="1400" dirty="0" smtClean="0">
                <a:solidFill>
                  <a:srgbClr val="003399"/>
                </a:solidFill>
                <a:latin typeface="Myriad Pro" charset="0"/>
              </a:rPr>
              <a:t>”:</a:t>
            </a:r>
          </a:p>
          <a:p>
            <a:pPr marL="285750" indent="-285750" algn="just">
              <a:lnSpc>
                <a:spcPct val="150000"/>
              </a:lnSpc>
              <a:spcBef>
                <a:spcPts val="0"/>
              </a:spcBef>
              <a:spcAft>
                <a:spcPts val="0"/>
              </a:spcAft>
              <a:buFont typeface="Arial" panose="020B0604020202020204" pitchFamily="34" charset="0"/>
              <a:buChar char="•"/>
            </a:pPr>
            <a:endParaRPr lang="en-US" sz="1400" dirty="0">
              <a:solidFill>
                <a:srgbClr val="003399"/>
              </a:solidFill>
              <a:latin typeface="Myriad Pro" charset="0"/>
            </a:endParaRPr>
          </a:p>
        </p:txBody>
      </p:sp>
      <p:pic>
        <p:nvPicPr>
          <p:cNvPr id="10" name="Picture 9"/>
          <p:cNvPicPr>
            <a:picLocks noChangeAspect="1"/>
          </p:cNvPicPr>
          <p:nvPr/>
        </p:nvPicPr>
        <p:blipFill>
          <a:blip r:embed="rId3"/>
          <a:stretch>
            <a:fillRect/>
          </a:stretch>
        </p:blipFill>
        <p:spPr>
          <a:xfrm>
            <a:off x="1219200" y="2299279"/>
            <a:ext cx="5984948" cy="1540021"/>
          </a:xfrm>
          <a:prstGeom prst="rect">
            <a:avLst/>
          </a:prstGeom>
        </p:spPr>
      </p:pic>
      <p:pic>
        <p:nvPicPr>
          <p:cNvPr id="11" name="Picture 10"/>
          <p:cNvPicPr>
            <a:picLocks noChangeAspect="1"/>
          </p:cNvPicPr>
          <p:nvPr/>
        </p:nvPicPr>
        <p:blipFill>
          <a:blip r:embed="rId4"/>
          <a:stretch>
            <a:fillRect/>
          </a:stretch>
        </p:blipFill>
        <p:spPr>
          <a:xfrm>
            <a:off x="1329355" y="4187723"/>
            <a:ext cx="5764638" cy="2547029"/>
          </a:xfrm>
          <a:prstGeom prst="rect">
            <a:avLst/>
          </a:prstGeom>
        </p:spPr>
      </p:pic>
      <p:sp>
        <p:nvSpPr>
          <p:cNvPr id="13" name="Rectangle 12"/>
          <p:cNvSpPr/>
          <p:nvPr/>
        </p:nvSpPr>
        <p:spPr>
          <a:xfrm>
            <a:off x="675504" y="3736317"/>
            <a:ext cx="6944496" cy="451406"/>
          </a:xfrm>
          <a:prstGeom prst="rect">
            <a:avLst/>
          </a:prstGeom>
        </p:spPr>
        <p:txBody>
          <a:bodyPr wrap="square">
            <a:spAutoFit/>
          </a:bodyPr>
          <a:lstStyle/>
          <a:p>
            <a:pPr marL="0" marR="0" algn="just">
              <a:lnSpc>
                <a:spcPts val="1440"/>
              </a:lnSpc>
              <a:spcBef>
                <a:spcPts val="0"/>
              </a:spcBef>
              <a:spcAft>
                <a:spcPts val="900"/>
              </a:spcAft>
            </a:pPr>
            <a:r>
              <a:rPr lang="en-GB" sz="1400" dirty="0">
                <a:solidFill>
                  <a:srgbClr val="003399"/>
                </a:solidFill>
                <a:latin typeface="Myriad Pro" charset="0"/>
              </a:rPr>
              <a:t>E</a:t>
            </a:r>
            <a:r>
              <a:rPr lang="en-GB" sz="1400" dirty="0" smtClean="0">
                <a:solidFill>
                  <a:srgbClr val="003399"/>
                </a:solidFill>
                <a:latin typeface="Myriad Pro" charset="0"/>
              </a:rPr>
              <a:t>ven </a:t>
            </a:r>
            <a:r>
              <a:rPr lang="en-GB" sz="1400" dirty="0">
                <a:solidFill>
                  <a:srgbClr val="003399"/>
                </a:solidFill>
                <a:latin typeface="Myriad Pro" charset="0"/>
              </a:rPr>
              <a:t>in case of improved technology, the NAMA intervention provides emissions reductions </a:t>
            </a:r>
            <a:r>
              <a:rPr lang="en-GB" sz="1400" dirty="0" smtClean="0">
                <a:solidFill>
                  <a:srgbClr val="003399"/>
                </a:solidFill>
                <a:latin typeface="Myriad Pro" charset="0"/>
              </a:rPr>
              <a:t>throughout:</a:t>
            </a:r>
            <a:endParaRPr lang="en-US" sz="1400" dirty="0">
              <a:solidFill>
                <a:srgbClr val="003399"/>
              </a:solidFill>
              <a:latin typeface="Myriad Pro" charset="0"/>
            </a:endParaRPr>
          </a:p>
        </p:txBody>
      </p:sp>
      <p:cxnSp>
        <p:nvCxnSpPr>
          <p:cNvPr id="8" name="Straight Connector 7"/>
          <p:cNvCxnSpPr/>
          <p:nvPr/>
        </p:nvCxnSpPr>
        <p:spPr bwMode="auto">
          <a:xfrm>
            <a:off x="1371600" y="1295400"/>
            <a:ext cx="6172200" cy="1588"/>
          </a:xfrm>
          <a:prstGeom prst="line">
            <a:avLst/>
          </a:prstGeom>
          <a:solidFill>
            <a:schemeClr val="accent1"/>
          </a:solidFill>
          <a:ln w="25400" cap="flat" cmpd="sng" algn="ctr">
            <a:solidFill>
              <a:srgbClr val="003399"/>
            </a:solidFill>
            <a:prstDash val="solid"/>
            <a:round/>
            <a:headEnd type="none" w="med" len="med"/>
            <a:tailEnd type="none" w="med" len="med"/>
          </a:ln>
          <a:effectLst/>
        </p:spPr>
      </p:cxnSp>
      <p:pic>
        <p:nvPicPr>
          <p:cNvPr id="9" name="Picture 8" descr="governmentlogo.jpg"/>
          <p:cNvPicPr>
            <a:picLocks noChangeAspect="1"/>
          </p:cNvPicPr>
          <p:nvPr/>
        </p:nvPicPr>
        <p:blipFill>
          <a:blip r:embed="rId5"/>
          <a:stretch>
            <a:fillRect/>
          </a:stretch>
        </p:blipFill>
        <p:spPr>
          <a:xfrm>
            <a:off x="152400" y="152400"/>
            <a:ext cx="990600" cy="1390035"/>
          </a:xfrm>
          <a:prstGeom prst="rect">
            <a:avLst/>
          </a:prstGeom>
        </p:spPr>
      </p:pic>
    </p:spTree>
    <p:extLst>
      <p:ext uri="{BB962C8B-B14F-4D97-AF65-F5344CB8AC3E}">
        <p14:creationId xmlns:p14="http://schemas.microsoft.com/office/powerpoint/2010/main" val="454100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1676400" y="838200"/>
            <a:ext cx="4953000" cy="461665"/>
          </a:xfrm>
          <a:prstGeom prst="rect">
            <a:avLst/>
          </a:prstGeom>
          <a:noFill/>
          <a:ln w="9525">
            <a:noFill/>
            <a:miter lim="800000"/>
            <a:headEnd/>
            <a:tailEnd/>
          </a:ln>
        </p:spPr>
        <p:txBody>
          <a:bodyPr wrap="square">
            <a:spAutoFit/>
          </a:bodyPr>
          <a:lstStyle/>
          <a:p>
            <a:pPr eaLnBrk="0" hangingPunct="0"/>
            <a:r>
              <a:rPr lang="en-US" b="1" dirty="0" smtClean="0">
                <a:solidFill>
                  <a:srgbClr val="003399"/>
                </a:solidFill>
                <a:latin typeface="Myriad Pro" charset="0"/>
              </a:rPr>
              <a:t>NAMA Targets – SD benefits</a:t>
            </a:r>
            <a:endParaRPr lang="en-US" b="1" dirty="0">
              <a:solidFill>
                <a:srgbClr val="003399"/>
              </a:solidFill>
              <a:latin typeface="Myriad Pro" charset="0"/>
            </a:endParaRPr>
          </a:p>
        </p:txBody>
      </p:sp>
      <p:pic>
        <p:nvPicPr>
          <p:cNvPr id="4" name="Picture 3"/>
          <p:cNvPicPr>
            <a:picLocks noChangeAspect="1"/>
          </p:cNvPicPr>
          <p:nvPr/>
        </p:nvPicPr>
        <p:blipFill>
          <a:blip r:embed="rId3"/>
          <a:stretch>
            <a:fillRect/>
          </a:stretch>
        </p:blipFill>
        <p:spPr>
          <a:xfrm>
            <a:off x="381000" y="2286000"/>
            <a:ext cx="8324850" cy="3038475"/>
          </a:xfrm>
          <a:prstGeom prst="rect">
            <a:avLst/>
          </a:prstGeom>
        </p:spPr>
      </p:pic>
      <p:pic>
        <p:nvPicPr>
          <p:cNvPr id="5" name="Picture 4" descr="governmentlogo.jpg"/>
          <p:cNvPicPr>
            <a:picLocks noChangeAspect="1"/>
          </p:cNvPicPr>
          <p:nvPr/>
        </p:nvPicPr>
        <p:blipFill>
          <a:blip r:embed="rId4"/>
          <a:stretch>
            <a:fillRect/>
          </a:stretch>
        </p:blipFill>
        <p:spPr>
          <a:xfrm>
            <a:off x="228600" y="152400"/>
            <a:ext cx="990600" cy="1390035"/>
          </a:xfrm>
          <a:prstGeom prst="rect">
            <a:avLst/>
          </a:prstGeom>
        </p:spPr>
      </p:pic>
      <p:cxnSp>
        <p:nvCxnSpPr>
          <p:cNvPr id="6" name="Straight Connector 5"/>
          <p:cNvCxnSpPr/>
          <p:nvPr/>
        </p:nvCxnSpPr>
        <p:spPr bwMode="auto">
          <a:xfrm>
            <a:off x="1295400" y="1371600"/>
            <a:ext cx="6172200" cy="1588"/>
          </a:xfrm>
          <a:prstGeom prst="line">
            <a:avLst/>
          </a:prstGeom>
          <a:solidFill>
            <a:schemeClr val="accent1"/>
          </a:solidFill>
          <a:ln w="25400" cap="flat" cmpd="sng" algn="ctr">
            <a:solidFill>
              <a:srgbClr val="003399"/>
            </a:solidFill>
            <a:prstDash val="solid"/>
            <a:round/>
            <a:headEnd type="none" w="med" len="med"/>
            <a:tailEnd type="none" w="med" len="med"/>
          </a:ln>
          <a:effectLst/>
        </p:spPr>
      </p:cxnSp>
    </p:spTree>
    <p:extLst>
      <p:ext uri="{BB962C8B-B14F-4D97-AF65-F5344CB8AC3E}">
        <p14:creationId xmlns:p14="http://schemas.microsoft.com/office/powerpoint/2010/main" val="3476245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2209800" y="914400"/>
            <a:ext cx="4681939" cy="461665"/>
          </a:xfrm>
          <a:prstGeom prst="rect">
            <a:avLst/>
          </a:prstGeom>
          <a:noFill/>
          <a:ln w="9525">
            <a:noFill/>
            <a:miter lim="800000"/>
            <a:headEnd/>
            <a:tailEnd/>
          </a:ln>
        </p:spPr>
        <p:txBody>
          <a:bodyPr wrap="square">
            <a:spAutoFit/>
          </a:bodyPr>
          <a:lstStyle/>
          <a:p>
            <a:pPr eaLnBrk="0" hangingPunct="0"/>
            <a:r>
              <a:rPr lang="en-US" b="1" dirty="0" smtClean="0">
                <a:solidFill>
                  <a:srgbClr val="003399"/>
                </a:solidFill>
                <a:latin typeface="Myriad Pro" charset="0"/>
              </a:rPr>
              <a:t>NAMA Arrangement</a:t>
            </a:r>
            <a:endParaRPr lang="en-US" b="1" dirty="0">
              <a:solidFill>
                <a:srgbClr val="003399"/>
              </a:solidFill>
              <a:latin typeface="Myriad Pro" charset="0"/>
            </a:endParaRPr>
          </a:p>
        </p:txBody>
      </p:sp>
      <p:pic>
        <p:nvPicPr>
          <p:cNvPr id="2" name="Picture 1"/>
          <p:cNvPicPr>
            <a:picLocks noChangeAspect="1"/>
          </p:cNvPicPr>
          <p:nvPr/>
        </p:nvPicPr>
        <p:blipFill>
          <a:blip r:embed="rId3"/>
          <a:stretch>
            <a:fillRect/>
          </a:stretch>
        </p:blipFill>
        <p:spPr>
          <a:xfrm>
            <a:off x="573684" y="1595736"/>
            <a:ext cx="7307573" cy="4850784"/>
          </a:xfrm>
          <a:prstGeom prst="rect">
            <a:avLst/>
          </a:prstGeom>
        </p:spPr>
      </p:pic>
      <p:cxnSp>
        <p:nvCxnSpPr>
          <p:cNvPr id="5" name="Straight Connector 4"/>
          <p:cNvCxnSpPr/>
          <p:nvPr/>
        </p:nvCxnSpPr>
        <p:spPr bwMode="auto">
          <a:xfrm>
            <a:off x="1295400" y="1371600"/>
            <a:ext cx="6172200" cy="1588"/>
          </a:xfrm>
          <a:prstGeom prst="line">
            <a:avLst/>
          </a:prstGeom>
          <a:solidFill>
            <a:schemeClr val="accent1"/>
          </a:solidFill>
          <a:ln w="25400" cap="flat" cmpd="sng" algn="ctr">
            <a:solidFill>
              <a:srgbClr val="003399"/>
            </a:solidFill>
            <a:prstDash val="solid"/>
            <a:round/>
            <a:headEnd type="none" w="med" len="med"/>
            <a:tailEnd type="none" w="med" len="med"/>
          </a:ln>
          <a:effectLst/>
        </p:spPr>
      </p:cxnSp>
      <p:pic>
        <p:nvPicPr>
          <p:cNvPr id="6" name="Picture 5" descr="governmentlogo.jpg"/>
          <p:cNvPicPr>
            <a:picLocks noChangeAspect="1"/>
          </p:cNvPicPr>
          <p:nvPr/>
        </p:nvPicPr>
        <p:blipFill>
          <a:blip r:embed="rId4"/>
          <a:stretch>
            <a:fillRect/>
          </a:stretch>
        </p:blipFill>
        <p:spPr>
          <a:xfrm>
            <a:off x="228600" y="228600"/>
            <a:ext cx="914400" cy="1283109"/>
          </a:xfrm>
          <a:prstGeom prst="rect">
            <a:avLst/>
          </a:prstGeom>
        </p:spPr>
      </p:pic>
    </p:spTree>
    <p:extLst>
      <p:ext uri="{BB962C8B-B14F-4D97-AF65-F5344CB8AC3E}">
        <p14:creationId xmlns:p14="http://schemas.microsoft.com/office/powerpoint/2010/main" val="1975679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UNDPpptFormat_E">
  <a:themeElements>
    <a:clrScheme name="UNDPpptFormat_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NDPpptFormat_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UNDPpptFormat_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DPpptFormat_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DPpptFormat_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DPpptFormat_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DPpptFormat_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DPpptFormat_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DPpptFormat_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228049EB6A0D40A488D2E566DA2343" ma:contentTypeVersion="0" ma:contentTypeDescription="Create a new document." ma:contentTypeScope="" ma:versionID="88a365d8fd3ed5b2b7c6b29b0ca1dfa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D365695-0562-409E-B718-70997C0426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AB5C528-F52F-45CB-B9A4-28438E287560}">
  <ds:schemaRefs>
    <ds:schemaRef ds:uri="http://schemas.microsoft.com/sharepoint/v3/contenttype/forms"/>
  </ds:schemaRefs>
</ds:datastoreItem>
</file>

<file path=customXml/itemProps3.xml><?xml version="1.0" encoding="utf-8"?>
<ds:datastoreItem xmlns:ds="http://schemas.openxmlformats.org/officeDocument/2006/customXml" ds:itemID="{0A6F3D0E-9F82-44E1-89E7-75A8945755DE}">
  <ds:schemaRefs>
    <ds:schemaRef ds:uri="http://schemas.microsoft.com/office/2006/documentManagement/types"/>
    <ds:schemaRef ds:uri="http://www.w3.org/XML/1998/namespace"/>
    <ds:schemaRef ds:uri="http://schemas.microsoft.com/office/2006/metadata/properties"/>
    <ds:schemaRef ds:uri="http://purl.org/dc/dcmitype/"/>
    <ds:schemaRef ds:uri="http://purl.org/dc/terms/"/>
    <ds:schemaRef ds:uri="http://schemas.openxmlformats.org/package/2006/metadata/core-propertie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C:\DOCUME~1\DC191NP\LOCALS~1\Temp\UNDPpptFormat_E.pot</Template>
  <TotalTime>13627</TotalTime>
  <Words>438</Words>
  <Application>Microsoft Office PowerPoint</Application>
  <PresentationFormat>On-screen Show (4:3)</PresentationFormat>
  <Paragraphs>58</Paragraphs>
  <Slides>13</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UNDPpptFormat_E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UNDP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DC191NP</dc:creator>
  <cp:lastModifiedBy>Gopal Joshi</cp:lastModifiedBy>
  <cp:revision>325</cp:revision>
  <dcterms:created xsi:type="dcterms:W3CDTF">2011-06-28T18:00:06Z</dcterms:created>
  <dcterms:modified xsi:type="dcterms:W3CDTF">2015-06-09T13:02:37Z</dcterms:modified>
</cp:coreProperties>
</file>