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8" r:id="rId3"/>
    <p:sldId id="261" r:id="rId4"/>
    <p:sldId id="268" r:id="rId5"/>
    <p:sldId id="266" r:id="rId6"/>
    <p:sldId id="267" r:id="rId7"/>
    <p:sldId id="262" r:id="rId8"/>
    <p:sldId id="264" r:id="rId9"/>
    <p:sldId id="265" r:id="rId10"/>
    <p:sldId id="259" r:id="rId11"/>
  </p:sldIdLst>
  <p:sldSz cx="10693400" cy="756126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/>
  </p:normalViewPr>
  <p:slideViewPr>
    <p:cSldViewPr>
      <p:cViewPr>
        <p:scale>
          <a:sx n="59" d="100"/>
          <a:sy n="59" d="100"/>
        </p:scale>
        <p:origin x="-1152" y="-9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8562B-143F-4938-8040-BB93DE3B891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03FC587C-47B8-418A-990A-9997DE99C416}">
      <dgm:prSet phldrT="[Текст]" custT="1"/>
      <dgm:spPr/>
      <dgm:t>
        <a:bodyPr/>
        <a:lstStyle/>
        <a:p>
          <a:r>
            <a:rPr lang="en-US" sz="2400" dirty="0" smtClean="0"/>
            <a:t>Projects</a:t>
          </a:r>
          <a:endParaRPr lang="en-US" sz="2400" dirty="0"/>
        </a:p>
      </dgm:t>
    </dgm:pt>
    <dgm:pt modelId="{2E3E1D33-811C-447D-B449-996D22DBFD5A}" type="parTrans" cxnId="{E2034D14-EF90-428E-9C48-60413786C4B6}">
      <dgm:prSet/>
      <dgm:spPr/>
      <dgm:t>
        <a:bodyPr/>
        <a:lstStyle/>
        <a:p>
          <a:endParaRPr lang="en-US"/>
        </a:p>
      </dgm:t>
    </dgm:pt>
    <dgm:pt modelId="{92C5D8B2-1404-4C8D-9D71-278AD3B97DB7}" type="sibTrans" cxnId="{E2034D14-EF90-428E-9C48-60413786C4B6}">
      <dgm:prSet/>
      <dgm:spPr/>
      <dgm:t>
        <a:bodyPr/>
        <a:lstStyle/>
        <a:p>
          <a:endParaRPr lang="en-US"/>
        </a:p>
      </dgm:t>
    </dgm:pt>
    <dgm:pt modelId="{0C25B1F3-5EC4-4D20-961C-DA3584A3E28B}">
      <dgm:prSet phldrT="[Текст]" custT="1"/>
      <dgm:spPr/>
      <dgm:t>
        <a:bodyPr/>
        <a:lstStyle/>
        <a:p>
          <a:r>
            <a:rPr lang="en-US" sz="2400" dirty="0" smtClean="0"/>
            <a:t>Programs and Policies</a:t>
          </a:r>
          <a:endParaRPr lang="en-US" sz="2400" dirty="0"/>
        </a:p>
      </dgm:t>
    </dgm:pt>
    <dgm:pt modelId="{43BF85BC-A646-49D1-A8B6-35D8F1201C54}" type="parTrans" cxnId="{DAF43C07-9A3B-4081-BE96-1442E513D9E4}">
      <dgm:prSet/>
      <dgm:spPr/>
      <dgm:t>
        <a:bodyPr/>
        <a:lstStyle/>
        <a:p>
          <a:endParaRPr lang="en-US"/>
        </a:p>
      </dgm:t>
    </dgm:pt>
    <dgm:pt modelId="{072B58AB-C023-4778-B478-580C7C2D118F}" type="sibTrans" cxnId="{DAF43C07-9A3B-4081-BE96-1442E513D9E4}">
      <dgm:prSet/>
      <dgm:spPr/>
      <dgm:t>
        <a:bodyPr/>
        <a:lstStyle/>
        <a:p>
          <a:endParaRPr lang="en-US"/>
        </a:p>
      </dgm:t>
    </dgm:pt>
    <dgm:pt modelId="{21774182-09DE-43AD-8AC8-A99663914544}">
      <dgm:prSet phldrT="[Текст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NAMA</a:t>
          </a:r>
          <a:endParaRPr lang="en-US" sz="2400" dirty="0">
            <a:solidFill>
              <a:srgbClr val="FF0000"/>
            </a:solidFill>
          </a:endParaRPr>
        </a:p>
      </dgm:t>
    </dgm:pt>
    <dgm:pt modelId="{DA1968B9-5805-4710-BA9F-A3B0B4D29A17}" type="parTrans" cxnId="{4D5D6637-D650-4AB8-8B7E-CAFE805D0C8D}">
      <dgm:prSet/>
      <dgm:spPr/>
      <dgm:t>
        <a:bodyPr/>
        <a:lstStyle/>
        <a:p>
          <a:endParaRPr lang="en-US"/>
        </a:p>
      </dgm:t>
    </dgm:pt>
    <dgm:pt modelId="{DF6FD598-A3FA-4D5F-9ADD-DCD3E8119DAD}" type="sibTrans" cxnId="{4D5D6637-D650-4AB8-8B7E-CAFE805D0C8D}">
      <dgm:prSet/>
      <dgm:spPr/>
      <dgm:t>
        <a:bodyPr/>
        <a:lstStyle/>
        <a:p>
          <a:endParaRPr lang="en-US"/>
        </a:p>
      </dgm:t>
    </dgm:pt>
    <dgm:pt modelId="{EB5F8017-01A0-4EAE-BA4D-168D25FD897B}" type="pres">
      <dgm:prSet presAssocID="{0808562B-143F-4938-8040-BB93DE3B891A}" presName="composite" presStyleCnt="0">
        <dgm:presLayoutVars>
          <dgm:chMax val="5"/>
          <dgm:dir/>
          <dgm:resizeHandles val="exact"/>
        </dgm:presLayoutVars>
      </dgm:prSet>
      <dgm:spPr/>
    </dgm:pt>
    <dgm:pt modelId="{2067DC3F-336E-4033-84DB-B501D1882F89}" type="pres">
      <dgm:prSet presAssocID="{03FC587C-47B8-418A-990A-9997DE99C416}" presName="circle1" presStyleLbl="lnNode1" presStyleIdx="0" presStyleCnt="3"/>
      <dgm:spPr>
        <a:solidFill>
          <a:schemeClr val="bg1">
            <a:lumMod val="95000"/>
          </a:schemeClr>
        </a:solidFill>
      </dgm:spPr>
    </dgm:pt>
    <dgm:pt modelId="{A7D6B12D-FADF-4F82-AA30-F879068CCA3F}" type="pres">
      <dgm:prSet presAssocID="{03FC587C-47B8-418A-990A-9997DE99C41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1CAFE-5715-4D13-9839-BE6226E7D056}" type="pres">
      <dgm:prSet presAssocID="{03FC587C-47B8-418A-990A-9997DE99C416}" presName="line1" presStyleLbl="callout" presStyleIdx="0" presStyleCnt="6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4A98EC69-481C-4A69-A521-363813273863}" type="pres">
      <dgm:prSet presAssocID="{03FC587C-47B8-418A-990A-9997DE99C416}" presName="d1" presStyleLbl="callout" presStyleIdx="1" presStyleCnt="6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0F90694B-2F70-458B-B786-92B276A40F58}" type="pres">
      <dgm:prSet presAssocID="{0C25B1F3-5EC4-4D20-961C-DA3584A3E28B}" presName="circle2" presStyleLbl="lnNode1" presStyleIdx="1" presStyleCnt="3"/>
      <dgm:spPr>
        <a:solidFill>
          <a:schemeClr val="bg1">
            <a:lumMod val="75000"/>
          </a:schemeClr>
        </a:solidFill>
      </dgm:spPr>
    </dgm:pt>
    <dgm:pt modelId="{71657DCC-194C-4313-B2A0-2BF3D41B476C}" type="pres">
      <dgm:prSet presAssocID="{0C25B1F3-5EC4-4D20-961C-DA3584A3E28B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C580B-7FC2-4218-8C66-FC2822F05007}" type="pres">
      <dgm:prSet presAssocID="{0C25B1F3-5EC4-4D20-961C-DA3584A3E28B}" presName="line2" presStyleLbl="callout" presStyleIdx="2" presStyleCnt="6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7B763388-F72F-4005-AED6-623950856565}" type="pres">
      <dgm:prSet presAssocID="{0C25B1F3-5EC4-4D20-961C-DA3584A3E28B}" presName="d2" presStyleLbl="callout" presStyleIdx="3" presStyleCnt="6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F8B5C1FB-C24C-46C6-A5ED-F54524542754}" type="pres">
      <dgm:prSet presAssocID="{21774182-09DE-43AD-8AC8-A99663914544}" presName="circle3" presStyleLbl="lnNode1" presStyleIdx="2" presStyleCnt="3"/>
      <dgm:spPr>
        <a:solidFill>
          <a:schemeClr val="bg1">
            <a:lumMod val="50000"/>
          </a:schemeClr>
        </a:solidFill>
      </dgm:spPr>
    </dgm:pt>
    <dgm:pt modelId="{E283908B-DA41-43ED-A38C-64231A398DBB}" type="pres">
      <dgm:prSet presAssocID="{21774182-09DE-43AD-8AC8-A9966391454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DA220-6AB1-437E-AEAD-A13149DF303B}" type="pres">
      <dgm:prSet presAssocID="{21774182-09DE-43AD-8AC8-A99663914544}" presName="line3" presStyleLbl="callout" presStyleIdx="4" presStyleCnt="6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BC0EB4C5-C00A-4656-810E-1D3E0A0D66F7}" type="pres">
      <dgm:prSet presAssocID="{21774182-09DE-43AD-8AC8-A99663914544}" presName="d3" presStyleLbl="callout" presStyleIdx="5" presStyleCnt="6"/>
      <dgm:spPr>
        <a:ln>
          <a:solidFill>
            <a:schemeClr val="tx1">
              <a:lumMod val="95000"/>
              <a:lumOff val="5000"/>
            </a:schemeClr>
          </a:solidFill>
        </a:ln>
      </dgm:spPr>
    </dgm:pt>
  </dgm:ptLst>
  <dgm:cxnLst>
    <dgm:cxn modelId="{E2034D14-EF90-428E-9C48-60413786C4B6}" srcId="{0808562B-143F-4938-8040-BB93DE3B891A}" destId="{03FC587C-47B8-418A-990A-9997DE99C416}" srcOrd="0" destOrd="0" parTransId="{2E3E1D33-811C-447D-B449-996D22DBFD5A}" sibTransId="{92C5D8B2-1404-4C8D-9D71-278AD3B97DB7}"/>
    <dgm:cxn modelId="{E8EC0BAE-D649-4D6A-836F-90221EB41317}" type="presOf" srcId="{21774182-09DE-43AD-8AC8-A99663914544}" destId="{E283908B-DA41-43ED-A38C-64231A398DBB}" srcOrd="0" destOrd="0" presId="urn:microsoft.com/office/officeart/2005/8/layout/target1"/>
    <dgm:cxn modelId="{210985A5-F27F-4946-9153-5BE0BB76BF64}" type="presOf" srcId="{0C25B1F3-5EC4-4D20-961C-DA3584A3E28B}" destId="{71657DCC-194C-4313-B2A0-2BF3D41B476C}" srcOrd="0" destOrd="0" presId="urn:microsoft.com/office/officeart/2005/8/layout/target1"/>
    <dgm:cxn modelId="{DAF43C07-9A3B-4081-BE96-1442E513D9E4}" srcId="{0808562B-143F-4938-8040-BB93DE3B891A}" destId="{0C25B1F3-5EC4-4D20-961C-DA3584A3E28B}" srcOrd="1" destOrd="0" parTransId="{43BF85BC-A646-49D1-A8B6-35D8F1201C54}" sibTransId="{072B58AB-C023-4778-B478-580C7C2D118F}"/>
    <dgm:cxn modelId="{75F9A680-3158-4ACA-BE44-01F2EFFC2B6A}" type="presOf" srcId="{0808562B-143F-4938-8040-BB93DE3B891A}" destId="{EB5F8017-01A0-4EAE-BA4D-168D25FD897B}" srcOrd="0" destOrd="0" presId="urn:microsoft.com/office/officeart/2005/8/layout/target1"/>
    <dgm:cxn modelId="{2D6FBD1B-B7AF-417D-AC33-289D3D864FB8}" type="presOf" srcId="{03FC587C-47B8-418A-990A-9997DE99C416}" destId="{A7D6B12D-FADF-4F82-AA30-F879068CCA3F}" srcOrd="0" destOrd="0" presId="urn:microsoft.com/office/officeart/2005/8/layout/target1"/>
    <dgm:cxn modelId="{4D5D6637-D650-4AB8-8B7E-CAFE805D0C8D}" srcId="{0808562B-143F-4938-8040-BB93DE3B891A}" destId="{21774182-09DE-43AD-8AC8-A99663914544}" srcOrd="2" destOrd="0" parTransId="{DA1968B9-5805-4710-BA9F-A3B0B4D29A17}" sibTransId="{DF6FD598-A3FA-4D5F-9ADD-DCD3E8119DAD}"/>
    <dgm:cxn modelId="{9824868B-7AD0-495E-9686-85AE539D71F2}" type="presParOf" srcId="{EB5F8017-01A0-4EAE-BA4D-168D25FD897B}" destId="{2067DC3F-336E-4033-84DB-B501D1882F89}" srcOrd="0" destOrd="0" presId="urn:microsoft.com/office/officeart/2005/8/layout/target1"/>
    <dgm:cxn modelId="{2BFDE263-67F7-4A25-B393-6FBA53277B7F}" type="presParOf" srcId="{EB5F8017-01A0-4EAE-BA4D-168D25FD897B}" destId="{A7D6B12D-FADF-4F82-AA30-F879068CCA3F}" srcOrd="1" destOrd="0" presId="urn:microsoft.com/office/officeart/2005/8/layout/target1"/>
    <dgm:cxn modelId="{9A2E7CBA-EF67-46E4-92D6-FA8D6D4D8039}" type="presParOf" srcId="{EB5F8017-01A0-4EAE-BA4D-168D25FD897B}" destId="{17A1CAFE-5715-4D13-9839-BE6226E7D056}" srcOrd="2" destOrd="0" presId="urn:microsoft.com/office/officeart/2005/8/layout/target1"/>
    <dgm:cxn modelId="{BE615466-2F79-4386-A0ED-C7AAE8E65895}" type="presParOf" srcId="{EB5F8017-01A0-4EAE-BA4D-168D25FD897B}" destId="{4A98EC69-481C-4A69-A521-363813273863}" srcOrd="3" destOrd="0" presId="urn:microsoft.com/office/officeart/2005/8/layout/target1"/>
    <dgm:cxn modelId="{92BA335C-C606-4B1F-93C6-7815B16060F2}" type="presParOf" srcId="{EB5F8017-01A0-4EAE-BA4D-168D25FD897B}" destId="{0F90694B-2F70-458B-B786-92B276A40F58}" srcOrd="4" destOrd="0" presId="urn:microsoft.com/office/officeart/2005/8/layout/target1"/>
    <dgm:cxn modelId="{30F0352E-4936-413D-BC70-B72E8ABF00AD}" type="presParOf" srcId="{EB5F8017-01A0-4EAE-BA4D-168D25FD897B}" destId="{71657DCC-194C-4313-B2A0-2BF3D41B476C}" srcOrd="5" destOrd="0" presId="urn:microsoft.com/office/officeart/2005/8/layout/target1"/>
    <dgm:cxn modelId="{AA6C9A60-FFE2-4F77-8F06-D253E29FE38D}" type="presParOf" srcId="{EB5F8017-01A0-4EAE-BA4D-168D25FD897B}" destId="{30CC580B-7FC2-4218-8C66-FC2822F05007}" srcOrd="6" destOrd="0" presId="urn:microsoft.com/office/officeart/2005/8/layout/target1"/>
    <dgm:cxn modelId="{1F13ABE8-BD22-4B15-A5E9-F28140D74AF3}" type="presParOf" srcId="{EB5F8017-01A0-4EAE-BA4D-168D25FD897B}" destId="{7B763388-F72F-4005-AED6-623950856565}" srcOrd="7" destOrd="0" presId="urn:microsoft.com/office/officeart/2005/8/layout/target1"/>
    <dgm:cxn modelId="{EB1E88E5-9D83-4E1D-9606-90F5DCC2B819}" type="presParOf" srcId="{EB5F8017-01A0-4EAE-BA4D-168D25FD897B}" destId="{F8B5C1FB-C24C-46C6-A5ED-F54524542754}" srcOrd="8" destOrd="0" presId="urn:microsoft.com/office/officeart/2005/8/layout/target1"/>
    <dgm:cxn modelId="{1FDF98BA-3B26-44D3-94B3-CF5750FAE647}" type="presParOf" srcId="{EB5F8017-01A0-4EAE-BA4D-168D25FD897B}" destId="{E283908B-DA41-43ED-A38C-64231A398DBB}" srcOrd="9" destOrd="0" presId="urn:microsoft.com/office/officeart/2005/8/layout/target1"/>
    <dgm:cxn modelId="{D0CC5D7F-F88B-4365-8919-F75E55EFA063}" type="presParOf" srcId="{EB5F8017-01A0-4EAE-BA4D-168D25FD897B}" destId="{147DA220-6AB1-437E-AEAD-A13149DF303B}" srcOrd="10" destOrd="0" presId="urn:microsoft.com/office/officeart/2005/8/layout/target1"/>
    <dgm:cxn modelId="{82F70F52-85DB-46F6-ADD1-E4CC07216948}" type="presParOf" srcId="{EB5F8017-01A0-4EAE-BA4D-168D25FD897B}" destId="{BC0EB4C5-C00A-4656-810E-1D3E0A0D66F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5C1FB-C24C-46C6-A5ED-F54524542754}">
      <dsp:nvSpPr>
        <dsp:cNvPr id="0" name=""/>
        <dsp:cNvSpPr/>
      </dsp:nvSpPr>
      <dsp:spPr>
        <a:xfrm>
          <a:off x="786606" y="1439862"/>
          <a:ext cx="4319587" cy="4319587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0694B-2F70-458B-B786-92B276A40F58}">
      <dsp:nvSpPr>
        <dsp:cNvPr id="0" name=""/>
        <dsp:cNvSpPr/>
      </dsp:nvSpPr>
      <dsp:spPr>
        <a:xfrm>
          <a:off x="1650523" y="2303779"/>
          <a:ext cx="2591752" cy="2591752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7DC3F-336E-4033-84DB-B501D1882F89}">
      <dsp:nvSpPr>
        <dsp:cNvPr id="0" name=""/>
        <dsp:cNvSpPr/>
      </dsp:nvSpPr>
      <dsp:spPr>
        <a:xfrm>
          <a:off x="2514441" y="3167697"/>
          <a:ext cx="863917" cy="863917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6B12D-FADF-4F82-AA30-F879068CCA3F}">
      <dsp:nvSpPr>
        <dsp:cNvPr id="0" name=""/>
        <dsp:cNvSpPr/>
      </dsp:nvSpPr>
      <dsp:spPr>
        <a:xfrm>
          <a:off x="5826124" y="0"/>
          <a:ext cx="2159793" cy="125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Projects</a:t>
          </a:r>
          <a:endParaRPr lang="en-US" sz="2400" kern="1200" dirty="0"/>
        </a:p>
      </dsp:txBody>
      <dsp:txXfrm>
        <a:off x="5826124" y="0"/>
        <a:ext cx="2159793" cy="1259879"/>
      </dsp:txXfrm>
    </dsp:sp>
    <dsp:sp modelId="{17A1CAFE-5715-4D13-9839-BE6226E7D056}">
      <dsp:nvSpPr>
        <dsp:cNvPr id="0" name=""/>
        <dsp:cNvSpPr/>
      </dsp:nvSpPr>
      <dsp:spPr>
        <a:xfrm>
          <a:off x="5286176" y="629939"/>
          <a:ext cx="539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8EC69-481C-4A69-A521-363813273863}">
      <dsp:nvSpPr>
        <dsp:cNvPr id="0" name=""/>
        <dsp:cNvSpPr/>
      </dsp:nvSpPr>
      <dsp:spPr>
        <a:xfrm rot="5400000">
          <a:off x="2630710" y="946349"/>
          <a:ext cx="2968996" cy="233761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57DCC-194C-4313-B2A0-2BF3D41B476C}">
      <dsp:nvSpPr>
        <dsp:cNvPr id="0" name=""/>
        <dsp:cNvSpPr/>
      </dsp:nvSpPr>
      <dsp:spPr>
        <a:xfrm>
          <a:off x="5826124" y="1259879"/>
          <a:ext cx="2159793" cy="125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Programs and Policies</a:t>
          </a:r>
          <a:endParaRPr lang="en-US" sz="2400" kern="1200" dirty="0"/>
        </a:p>
      </dsp:txBody>
      <dsp:txXfrm>
        <a:off x="5826124" y="1259879"/>
        <a:ext cx="2159793" cy="1259879"/>
      </dsp:txXfrm>
    </dsp:sp>
    <dsp:sp modelId="{30CC580B-7FC2-4218-8C66-FC2822F05007}">
      <dsp:nvSpPr>
        <dsp:cNvPr id="0" name=""/>
        <dsp:cNvSpPr/>
      </dsp:nvSpPr>
      <dsp:spPr>
        <a:xfrm>
          <a:off x="5286176" y="1889819"/>
          <a:ext cx="539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63388-F72F-4005-AED6-623950856565}">
      <dsp:nvSpPr>
        <dsp:cNvPr id="0" name=""/>
        <dsp:cNvSpPr/>
      </dsp:nvSpPr>
      <dsp:spPr>
        <a:xfrm rot="5400000">
          <a:off x="3267993" y="2186575"/>
          <a:ext cx="2313571" cy="17184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3908B-DA41-43ED-A38C-64231A398DBB}">
      <dsp:nvSpPr>
        <dsp:cNvPr id="0" name=""/>
        <dsp:cNvSpPr/>
      </dsp:nvSpPr>
      <dsp:spPr>
        <a:xfrm>
          <a:off x="5826124" y="2519759"/>
          <a:ext cx="2159793" cy="125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NAMA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5826124" y="2519759"/>
        <a:ext cx="2159793" cy="1259879"/>
      </dsp:txXfrm>
    </dsp:sp>
    <dsp:sp modelId="{147DA220-6AB1-437E-AEAD-A13149DF303B}">
      <dsp:nvSpPr>
        <dsp:cNvPr id="0" name=""/>
        <dsp:cNvSpPr/>
      </dsp:nvSpPr>
      <dsp:spPr>
        <a:xfrm>
          <a:off x="5286176" y="3149699"/>
          <a:ext cx="539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EB4C5-C00A-4656-810E-1D3E0A0D66F7}">
      <dsp:nvSpPr>
        <dsp:cNvPr id="0" name=""/>
        <dsp:cNvSpPr/>
      </dsp:nvSpPr>
      <dsp:spPr>
        <a:xfrm rot="5400000">
          <a:off x="3906068" y="3425792"/>
          <a:ext cx="1652962" cy="10993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0888" y="739775"/>
            <a:ext cx="523398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D66CC4-F56F-4EFD-AD6D-7B83C18A9B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3899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CABE328-8F00-40A4-9880-4750338F57F4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60519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0183B1C-6A89-4372-9ABD-F975B33D4334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321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1TB%20HD%20:Users:zexus:Desktop:ZEXUS%20DESIGN%20JOB:2010_003%5b029%5d%20MUFG_MSC_&#25351;&#31034;&#26360;_2010.01&#12316;:powerpoint:mufg_msc_ppt_top905_E_C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/>
          </p:cNvGrpSpPr>
          <p:nvPr userDrawn="1"/>
        </p:nvGrpSpPr>
        <p:grpSpPr bwMode="auto">
          <a:xfrm>
            <a:off x="920750" y="0"/>
            <a:ext cx="9772650" cy="7167563"/>
            <a:chOff x="580" y="0"/>
            <a:chExt cx="6156" cy="4515"/>
          </a:xfrm>
        </p:grpSpPr>
        <p:pic>
          <p:nvPicPr>
            <p:cNvPr id="5" name="Picture 29" descr="Macintosh 1TB HD :Users:zexus:Desktop:ZEXUS DESIGN JOB:2010_003[029] MUFG_MSC_指示書_2010.01〜:powerpoint:mufg_msc_ppt_top905_E_C.jpg"/>
            <p:cNvPicPr>
              <a:picLocks noChangeAspect="1" noChangeArrowheads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" y="280"/>
              <a:ext cx="2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Line 3"/>
            <p:cNvSpPr>
              <a:spLocks noChangeShapeType="1"/>
            </p:cNvSpPr>
            <p:nvPr userDrawn="1"/>
          </p:nvSpPr>
          <p:spPr bwMode="auto">
            <a:xfrm>
              <a:off x="615" y="4515"/>
              <a:ext cx="6121" cy="0"/>
            </a:xfrm>
            <a:prstGeom prst="line">
              <a:avLst/>
            </a:prstGeom>
            <a:noFill/>
            <a:ln w="8890">
              <a:solidFill>
                <a:srgbClr val="E6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7"/>
            <p:cNvSpPr>
              <a:spLocks noChangeArrowheads="1"/>
            </p:cNvSpPr>
            <p:nvPr userDrawn="1"/>
          </p:nvSpPr>
          <p:spPr bwMode="auto">
            <a:xfrm>
              <a:off x="615" y="0"/>
              <a:ext cx="6121" cy="109"/>
            </a:xfrm>
            <a:prstGeom prst="rect">
              <a:avLst/>
            </a:prstGeom>
            <a:solidFill>
              <a:srgbClr val="E6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85888" y="2349500"/>
            <a:ext cx="7916862" cy="1620838"/>
          </a:xfrm>
        </p:spPr>
        <p:txBody>
          <a:bodyPr lIns="91408" tIns="45704" rIns="91408" bIns="45704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06613" y="4284663"/>
            <a:ext cx="6478587" cy="1931987"/>
          </a:xfrm>
        </p:spPr>
        <p:txBody>
          <a:bodyPr lIns="91408" tIns="45704" rIns="91408" bIns="45704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2863" y="6524625"/>
            <a:ext cx="2495550" cy="525463"/>
          </a:xfrm>
        </p:spPr>
        <p:txBody>
          <a:bodyPr lIns="104269" tIns="52135" rIns="104269" bIns="52135"/>
          <a:lstStyle>
            <a:lvl1pPr>
              <a:defRPr/>
            </a:lvl1pPr>
          </a:lstStyle>
          <a:p>
            <a:pPr>
              <a:defRPr/>
            </a:pPr>
            <a:fld id="{08AE8119-2252-4CD3-9B45-4E9DDAC83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22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1302-F600-478F-8B2A-7F74ED2262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007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966075" y="263525"/>
            <a:ext cx="2192338" cy="66849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85888" y="263525"/>
            <a:ext cx="6427787" cy="66849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AED1-9D21-4B54-8720-49D6FD105D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764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124B8-34A5-4427-8629-12DDC9627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721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76FF4-94F5-498F-9B5F-DCEA4D9F35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660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A7B3B-0DCF-46B1-983E-A5BAF3564E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4036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06838" y="4016375"/>
            <a:ext cx="1363662" cy="149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2900" y="4016375"/>
            <a:ext cx="1363663" cy="149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6640D-947D-40EF-9812-59ADD6A199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7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1BC7-E00A-4384-8FBE-052D92D23A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550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1A788-B9EF-47F2-A042-F21B775FD0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241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7CD4C-49C0-4005-B6F4-628A8B94C9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3663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0EDC-EBFC-48EF-98DD-9E02E4D73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478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B722-7B8C-4392-B3AF-EE948B2D8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285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4A1C5-D4B5-409C-AEF6-B9991AA868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1603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FA8CA-454A-4055-A5E8-939F062C8E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0139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520541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52054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734B-7FBD-4BA8-87F4-7C93FBCF7A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39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69B54-70A1-4FD1-BA40-D75763048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705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85888" y="1189038"/>
            <a:ext cx="4310062" cy="575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48350" y="1189038"/>
            <a:ext cx="4310063" cy="575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156D-86CE-4295-A967-6BD338A035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675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3534-05C9-45B6-8A94-900954D089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76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208B8-AEA5-4F62-9F1C-9C3A4A791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469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7193-E2E7-480F-AE8A-28A8A0B47B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343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84698-EB30-428B-AE32-F17D725FD7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705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F96C7-89CC-47F1-91A2-87652DC4B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98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acintosh%201TB%20HD%20:Users:zexus:Desktop:ZEXUS%20DESIGN%20JOB:2010_003%5b029%5d%20MUFG_MSC_&#25351;&#31034;&#26360;_2010.01&#12316;:powerpoint:mufg_msc_ppt_sec755_E_C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Macintosh%201TB%20HD%20:Users:zexus:Desktop:ZEXUS%20DESIGN%20JOB:2010_003%5b029%5d%20MUFG_MSC_&#25351;&#31034;&#26360;_2010.01&#12316;:powerpoint:mufg_msc_ppt_end133_E_C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6575" y="7010400"/>
            <a:ext cx="249555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 algn="r" defTabSz="1042988" eaLnBrk="1" hangingPunct="1">
              <a:defRPr sz="1400" b="1"/>
            </a:lvl1pPr>
          </a:lstStyle>
          <a:p>
            <a:pPr>
              <a:defRPr/>
            </a:pPr>
            <a:fld id="{1EE8CD66-AE20-4DBA-A260-37FF22221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263525"/>
            <a:ext cx="65008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5888" y="1189038"/>
            <a:ext cx="877252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1029" name="Group 55"/>
          <p:cNvGrpSpPr>
            <a:grpSpLocks/>
          </p:cNvGrpSpPr>
          <p:nvPr userDrawn="1"/>
        </p:nvGrpSpPr>
        <p:grpSpPr bwMode="auto">
          <a:xfrm>
            <a:off x="935038" y="0"/>
            <a:ext cx="9758362" cy="7167563"/>
            <a:chOff x="589" y="0"/>
            <a:chExt cx="6147" cy="4515"/>
          </a:xfrm>
        </p:grpSpPr>
        <p:pic>
          <p:nvPicPr>
            <p:cNvPr id="2" name="Picture 54" descr="Macintosh 1TB HD :Users:zexus:Desktop:ZEXUS DESIGN JOB:2010_003[029] MUFG_MSC_指示書_2010.01〜:powerpoint:mufg_msc_ppt_sec755_E_C.jpg"/>
            <p:cNvPicPr>
              <a:picLocks noChangeAspect="1" noChangeArrowheads="1"/>
            </p:cNvPicPr>
            <p:nvPr userDrawn="1"/>
          </p:nvPicPr>
          <p:blipFill>
            <a:blip r:embed="rId13" r:link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" y="295"/>
              <a:ext cx="17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1" name="Line 28"/>
            <p:cNvSpPr>
              <a:spLocks noChangeShapeType="1"/>
            </p:cNvSpPr>
            <p:nvPr userDrawn="1"/>
          </p:nvSpPr>
          <p:spPr bwMode="auto">
            <a:xfrm>
              <a:off x="615" y="4515"/>
              <a:ext cx="6121" cy="0"/>
            </a:xfrm>
            <a:prstGeom prst="line">
              <a:avLst/>
            </a:prstGeom>
            <a:noFill/>
            <a:ln w="8890">
              <a:solidFill>
                <a:srgbClr val="E6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 bwMode="auto">
            <a:xfrm>
              <a:off x="615" y="0"/>
              <a:ext cx="6121" cy="109"/>
            </a:xfrm>
            <a:prstGeom prst="rect">
              <a:avLst/>
            </a:prstGeom>
            <a:solidFill>
              <a:srgbClr val="E6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1033" name="Line 30"/>
            <p:cNvSpPr>
              <a:spLocks noChangeShapeType="1"/>
            </p:cNvSpPr>
            <p:nvPr userDrawn="1"/>
          </p:nvSpPr>
          <p:spPr bwMode="auto">
            <a:xfrm>
              <a:off x="615" y="601"/>
              <a:ext cx="6121" cy="0"/>
            </a:xfrm>
            <a:prstGeom prst="line">
              <a:avLst/>
            </a:prstGeom>
            <a:noFill/>
            <a:ln w="8890">
              <a:solidFill>
                <a:srgbClr val="E6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kumimoji="1" sz="1700">
          <a:solidFill>
            <a:schemeClr val="tx1"/>
          </a:solidFill>
          <a:latin typeface="+mn-lt"/>
          <a:ea typeface="+mn-ea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6838" y="4016375"/>
            <a:ext cx="2879725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29298FC-E667-4C8A-B3D6-C2A1A45A3E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054" name="Group 25"/>
          <p:cNvGrpSpPr>
            <a:grpSpLocks/>
          </p:cNvGrpSpPr>
          <p:nvPr userDrawn="1"/>
        </p:nvGrpSpPr>
        <p:grpSpPr bwMode="auto">
          <a:xfrm>
            <a:off x="976313" y="0"/>
            <a:ext cx="9717087" cy="7167563"/>
            <a:chOff x="615" y="0"/>
            <a:chExt cx="6121" cy="4515"/>
          </a:xfrm>
        </p:grpSpPr>
        <p:pic>
          <p:nvPicPr>
            <p:cNvPr id="2055" name="Picture 24" descr="Macintosh 1TB HD :Users:zexus:Desktop:ZEXUS DESIGN JOB:2010_003[029] MUFG_MSC_指示書_2010.01〜:powerpoint:mufg_msc_ppt_end133_E_C.jpg"/>
            <p:cNvPicPr>
              <a:picLocks noChangeAspect="1" noChangeArrowheads="1"/>
            </p:cNvPicPr>
            <p:nvPr userDrawn="1"/>
          </p:nvPicPr>
          <p:blipFill>
            <a:blip r:embed="rId13" r:link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" y="2166"/>
              <a:ext cx="310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Line 14"/>
            <p:cNvSpPr>
              <a:spLocks noChangeShapeType="1"/>
            </p:cNvSpPr>
            <p:nvPr userDrawn="1"/>
          </p:nvSpPr>
          <p:spPr bwMode="auto">
            <a:xfrm>
              <a:off x="615" y="4515"/>
              <a:ext cx="6121" cy="0"/>
            </a:xfrm>
            <a:prstGeom prst="line">
              <a:avLst/>
            </a:prstGeom>
            <a:noFill/>
            <a:ln w="8890">
              <a:solidFill>
                <a:srgbClr val="E6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Rectangle 15"/>
            <p:cNvSpPr>
              <a:spLocks noChangeArrowheads="1"/>
            </p:cNvSpPr>
            <p:nvPr userDrawn="1"/>
          </p:nvSpPr>
          <p:spPr bwMode="auto">
            <a:xfrm>
              <a:off x="615" y="0"/>
              <a:ext cx="6121" cy="109"/>
            </a:xfrm>
            <a:prstGeom prst="rect">
              <a:avLst/>
            </a:prstGeom>
            <a:solidFill>
              <a:srgbClr val="E6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1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1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har char="–"/>
        <a:defRPr kumimoji="1" sz="1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3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rnaoudov-vladislav@sc.mufg.jp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1254125" y="-50800"/>
            <a:ext cx="1841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85888" y="1882775"/>
            <a:ext cx="8485187" cy="117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28" b="1" dirty="0" smtClean="0">
                <a:solidFill>
                  <a:srgbClr val="003399"/>
                </a:solidFill>
                <a:latin typeface="+mj-lt"/>
                <a:ea typeface="ＭＳ Ｐゴシック" charset="-128"/>
              </a:rPr>
              <a:t>Private Sector Expectations towards NAMA Financing</a:t>
            </a:r>
            <a:endParaRPr lang="en-US" sz="2315" b="1" dirty="0">
              <a:solidFill>
                <a:srgbClr val="003399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8275" y="3570288"/>
            <a:ext cx="84851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1985" b="1" dirty="0">
                <a:solidFill>
                  <a:srgbClr val="003399"/>
                </a:solidFill>
                <a:latin typeface="+mj-lt"/>
                <a:ea typeface="ＭＳ Ｐゴシック" charset="-128"/>
              </a:rPr>
              <a:t>Latin America and Caribbean </a:t>
            </a:r>
          </a:p>
          <a:p>
            <a:pPr algn="ctr">
              <a:defRPr/>
            </a:pPr>
            <a:r>
              <a:rPr lang="en-US" altLang="ja-JP" sz="1985" b="1" dirty="0">
                <a:solidFill>
                  <a:srgbClr val="003399"/>
                </a:solidFill>
                <a:latin typeface="+mj-lt"/>
                <a:ea typeface="ＭＳ Ｐゴシック" charset="-128"/>
              </a:rPr>
              <a:t>Regional </a:t>
            </a:r>
            <a:r>
              <a:rPr lang="en-US" altLang="ja-JP" sz="1985" b="1" dirty="0" smtClean="0">
                <a:solidFill>
                  <a:srgbClr val="003399"/>
                </a:solidFill>
                <a:latin typeface="+mj-lt"/>
                <a:ea typeface="ＭＳ Ｐゴシック" charset="-128"/>
              </a:rPr>
              <a:t>NAMA Workshop</a:t>
            </a:r>
            <a:endParaRPr lang="en-US" altLang="ja-JP" sz="1985" b="1" dirty="0">
              <a:solidFill>
                <a:srgbClr val="003399"/>
              </a:solidFill>
              <a:latin typeface="+mj-lt"/>
              <a:ea typeface="ＭＳ Ｐゴシック" charset="-128"/>
            </a:endParaRPr>
          </a:p>
          <a:p>
            <a:pPr algn="ctr">
              <a:defRPr/>
            </a:pPr>
            <a:endParaRPr lang="en-US" altLang="ja-JP" sz="1985" b="1" dirty="0">
              <a:solidFill>
                <a:srgbClr val="003399"/>
              </a:solidFill>
              <a:latin typeface="+mj-lt"/>
              <a:ea typeface="ＭＳ Ｐゴシック" charset="-128"/>
            </a:endParaRPr>
          </a:p>
          <a:p>
            <a:pPr algn="ctr">
              <a:defRPr/>
            </a:pPr>
            <a:r>
              <a:rPr lang="en-US" altLang="ja-JP" sz="1985" b="1" dirty="0" smtClean="0">
                <a:solidFill>
                  <a:srgbClr val="003399"/>
                </a:solidFill>
                <a:latin typeface="+mj-lt"/>
                <a:ea typeface="ＭＳ Ｐゴシック" charset="-128"/>
              </a:rPr>
              <a:t>14</a:t>
            </a:r>
            <a:r>
              <a:rPr lang="en-US" altLang="ja-JP" sz="1985" b="1" baseline="30000" dirty="0" smtClean="0">
                <a:solidFill>
                  <a:srgbClr val="003399"/>
                </a:solidFill>
                <a:latin typeface="+mj-lt"/>
                <a:ea typeface="ＭＳ Ｐゴシック" charset="-128"/>
              </a:rPr>
              <a:t>th</a:t>
            </a:r>
            <a:r>
              <a:rPr lang="en-US" altLang="ja-JP" sz="1985" b="1" dirty="0" smtClean="0">
                <a:solidFill>
                  <a:srgbClr val="003399"/>
                </a:solidFill>
                <a:latin typeface="+mj-lt"/>
                <a:ea typeface="ＭＳ Ｐゴシック" charset="-128"/>
              </a:rPr>
              <a:t> </a:t>
            </a:r>
            <a:r>
              <a:rPr lang="en-US" altLang="ja-JP" sz="1985" b="1" dirty="0">
                <a:solidFill>
                  <a:srgbClr val="003399"/>
                </a:solidFill>
                <a:latin typeface="+mj-lt"/>
                <a:ea typeface="ＭＳ Ｐゴシック" charset="-128"/>
              </a:rPr>
              <a:t>September </a:t>
            </a:r>
            <a:r>
              <a:rPr lang="en-US" sz="1985" b="1" dirty="0">
                <a:solidFill>
                  <a:srgbClr val="003399"/>
                </a:solidFill>
                <a:latin typeface="+mj-lt"/>
                <a:ea typeface="ＭＳ Ｐゴシック" charset="-128"/>
              </a:rPr>
              <a:t>2015</a:t>
            </a:r>
            <a:endParaRPr lang="en-US" sz="1985" b="1" dirty="0">
              <a:solidFill>
                <a:srgbClr val="FF0000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1042988">
              <a:spcBef>
                <a:spcPct val="20000"/>
              </a:spcBef>
              <a:buChar char="•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43550C-E7C2-49B2-AD10-E9149511612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Overview of NAMAs</a:t>
            </a:r>
            <a:endParaRPr lang="ja-JP" altLang="ja-JP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8" y="1117600"/>
            <a:ext cx="8772525" cy="5759450"/>
          </a:xfrm>
        </p:spPr>
        <p:txBody>
          <a:bodyPr/>
          <a:lstStyle/>
          <a:p>
            <a:pPr eaLnBrk="1" hangingPunct="1"/>
            <a:r>
              <a:rPr lang="en-US" altLang="ja-JP" dirty="0"/>
              <a:t>NAMAs are an integral part of the climate change policy of each country</a:t>
            </a:r>
          </a:p>
          <a:p>
            <a:pPr eaLnBrk="1" hangingPunct="1"/>
            <a:r>
              <a:rPr lang="en-US" altLang="ja-JP" dirty="0" smtClean="0"/>
              <a:t>NAMAs can be policies, programs or even individual projects, but they should have a sustainable transformational effect, i.e. they should bring the particular sector/activity to a new low carbon path</a:t>
            </a:r>
          </a:p>
          <a:p>
            <a:pPr eaLnBrk="1" hangingPunct="1"/>
            <a:r>
              <a:rPr lang="en-US" altLang="ja-JP" dirty="0" smtClean="0"/>
              <a:t>No matter what type of NAMA is designed, </a:t>
            </a:r>
            <a:r>
              <a:rPr lang="en-US" altLang="ja-JP" b="1" dirty="0" smtClean="0"/>
              <a:t>NAMAs should have </a:t>
            </a:r>
          </a:p>
          <a:p>
            <a:pPr lvl="1" eaLnBrk="1" hangingPunct="1"/>
            <a:r>
              <a:rPr lang="en-US" altLang="ja-JP" b="1" dirty="0" smtClean="0"/>
              <a:t>(1) clearly defined individual activities with </a:t>
            </a:r>
          </a:p>
          <a:p>
            <a:pPr lvl="1" eaLnBrk="1" hangingPunct="1"/>
            <a:r>
              <a:rPr lang="en-US" altLang="ja-JP" b="1" dirty="0" smtClean="0"/>
              <a:t>(2) clear financial flows</a:t>
            </a:r>
          </a:p>
          <a:p>
            <a:pPr marL="522287" lvl="1" indent="0" eaLnBrk="1" hangingPunct="1">
              <a:buNone/>
            </a:pPr>
            <a:endParaRPr lang="en-US" altLang="ja-JP" dirty="0" smtClean="0"/>
          </a:p>
          <a:p>
            <a:pPr eaLnBrk="1" hangingPunct="1"/>
            <a:r>
              <a:rPr lang="en-US" altLang="ja-JP" b="1" dirty="0" smtClean="0"/>
              <a:t>Case 1: </a:t>
            </a:r>
            <a:r>
              <a:rPr lang="en-US" altLang="ja-JP" dirty="0" smtClean="0"/>
              <a:t>(High Economic Returns) When NAMAs brings significant economic returns, but have little financial returns, these type of NAMAs are suitable for public funding (state budget or international/bilateral donors)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b="1" dirty="0" smtClean="0"/>
              <a:t>Case 2: </a:t>
            </a:r>
            <a:r>
              <a:rPr lang="en-US" altLang="ja-JP" dirty="0" smtClean="0"/>
              <a:t>(High Financial Returns) When the NAMA brings sufficiently high financial returns, the NAMA becomes attractive for the private sector</a:t>
            </a:r>
          </a:p>
          <a:p>
            <a:pPr lvl="1" eaLnBrk="1" hangingPunct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NAMAs and NAMA Activities</a:t>
            </a:r>
            <a:endParaRPr lang="en-US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625086"/>
              </p:ext>
            </p:extLst>
          </p:nvPr>
        </p:nvGraphicFramePr>
        <p:xfrm>
          <a:off x="1385888" y="1189038"/>
          <a:ext cx="8772525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4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267200" y="323850"/>
            <a:ext cx="642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en-US" sz="2400" b="1" dirty="0" smtClean="0">
                <a:solidFill>
                  <a:srgbClr val="003399"/>
                </a:solidFill>
                <a:latin typeface="+mn-lt"/>
              </a:rPr>
              <a:t>NAMA Financial Structure (Example)</a:t>
            </a: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252" y="1188343"/>
            <a:ext cx="9018884" cy="58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957263" y="490538"/>
            <a:ext cx="808672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087" b="1" dirty="0">
                <a:solidFill>
                  <a:srgbClr val="003399"/>
                </a:solidFill>
                <a:latin typeface="Myriad Pro" charset="0"/>
              </a:rPr>
              <a:t/>
            </a:r>
            <a:br>
              <a:rPr lang="en-US" sz="3087" b="1" dirty="0">
                <a:solidFill>
                  <a:srgbClr val="003399"/>
                </a:solidFill>
                <a:latin typeface="Myriad Pro" charset="0"/>
              </a:rPr>
            </a:br>
            <a:endParaRPr lang="en-US" sz="3087" b="1" dirty="0">
              <a:solidFill>
                <a:srgbClr val="003399"/>
              </a:solidFill>
              <a:latin typeface="Myriad Pro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267200" y="323850"/>
            <a:ext cx="626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de-AT" altLang="en-US" sz="2400" b="1" dirty="0" smtClean="0">
                <a:solidFill>
                  <a:srgbClr val="003399"/>
                </a:solidFill>
                <a:latin typeface="+mn-lt"/>
              </a:rPr>
              <a:t>NAMA Timeline (</a:t>
            </a:r>
            <a:r>
              <a:rPr lang="de-AT" altLang="en-US" sz="2400" b="1" dirty="0" err="1" smtClean="0">
                <a:solidFill>
                  <a:srgbClr val="003399"/>
                </a:solidFill>
                <a:latin typeface="+mn-lt"/>
              </a:rPr>
              <a:t>Example</a:t>
            </a:r>
            <a:r>
              <a:rPr lang="de-AT" altLang="en-US" sz="2400" b="1" dirty="0" smtClean="0">
                <a:solidFill>
                  <a:srgbClr val="003399"/>
                </a:solidFill>
                <a:latin typeface="+mn-lt"/>
              </a:rPr>
              <a:t>)</a:t>
            </a:r>
            <a:endParaRPr lang="en-US" altLang="en-US" sz="2400" b="1" dirty="0" smtClean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63" y="1188343"/>
            <a:ext cx="956988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Possible Ways for Private Sector Involvement</a:t>
            </a:r>
            <a:endParaRPr lang="ja-JP" altLang="en-US" dirty="0" smtClean="0"/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85888" y="1046163"/>
            <a:ext cx="8772525" cy="575945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Private sector as a technology provider</a:t>
            </a:r>
          </a:p>
          <a:p>
            <a:pPr lvl="1" eaLnBrk="1" hangingPunct="1"/>
            <a:r>
              <a:rPr lang="en-US" altLang="ja-JP" dirty="0" smtClean="0"/>
              <a:t>Transformational changes are associated with technology transfer</a:t>
            </a:r>
          </a:p>
          <a:p>
            <a:pPr lvl="1" eaLnBrk="1" hangingPunct="1"/>
            <a:r>
              <a:rPr lang="en-US" altLang="ja-JP" dirty="0" smtClean="0"/>
              <a:t>NAMAs can initiate not only technology transfer in terms of technology import, but also localization of technology production and knowhow</a:t>
            </a:r>
          </a:p>
          <a:p>
            <a:pPr lvl="1" eaLnBrk="1" hangingPunct="1"/>
            <a:r>
              <a:rPr lang="en-US" altLang="ja-JP" dirty="0" smtClean="0"/>
              <a:t>Strict technology performance requirements are key to sustainable transformation and attraction of high-end technology providers</a:t>
            </a:r>
          </a:p>
          <a:p>
            <a:pPr lvl="1"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Private sector as an investor</a:t>
            </a:r>
          </a:p>
          <a:p>
            <a:pPr lvl="1" eaLnBrk="1" hangingPunct="1"/>
            <a:r>
              <a:rPr lang="en-US" altLang="ja-JP" dirty="0" smtClean="0"/>
              <a:t>The private sector needs a clearly defined cash flow and at least a minimum rate of profitability (Financial IRR &gt; Profitability Target) in order to invest in a NAMA</a:t>
            </a:r>
          </a:p>
          <a:p>
            <a:pPr lvl="1" eaLnBrk="1" hangingPunct="1"/>
            <a:r>
              <a:rPr lang="en-US" altLang="ja-JP" dirty="0" smtClean="0"/>
              <a:t>Sensitive to various types of risks (economic, political or social)</a:t>
            </a:r>
          </a:p>
          <a:p>
            <a:pPr lvl="1"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Private sector as an initiator of the NAMAs</a:t>
            </a:r>
          </a:p>
          <a:p>
            <a:pPr lvl="1" eaLnBrk="1" hangingPunct="1"/>
            <a:r>
              <a:rPr lang="en-US" altLang="ja-JP" dirty="0" smtClean="0"/>
              <a:t>The private sector can actively participate in the formulation and design of NAMAs, especially for NAMAs that involve local businesses</a:t>
            </a:r>
          </a:p>
          <a:p>
            <a:pPr lvl="1" eaLnBrk="1" hangingPunct="1"/>
            <a:r>
              <a:rPr lang="en-US" altLang="ja-JP" dirty="0" smtClean="0"/>
              <a:t>The private sector should be seen as a partner to the public sector and governments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Expectations of the Private Sector</a:t>
            </a:r>
            <a:endParaRPr lang="ja-JP" altLang="en-US" dirty="0" smtClean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Many activities that are covered under NAMAs are riskier for investment compared to traditional investment opportunities</a:t>
            </a:r>
          </a:p>
          <a:p>
            <a:pPr lvl="1" eaLnBrk="1" hangingPunct="1">
              <a:defRPr/>
            </a:pPr>
            <a:r>
              <a:rPr lang="en-US" altLang="ja-JP" dirty="0" smtClean="0"/>
              <a:t>New country</a:t>
            </a:r>
          </a:p>
          <a:p>
            <a:pPr lvl="1" eaLnBrk="1" hangingPunct="1">
              <a:defRPr/>
            </a:pPr>
            <a:r>
              <a:rPr lang="en-US" altLang="ja-JP" dirty="0" smtClean="0"/>
              <a:t>New technology</a:t>
            </a:r>
          </a:p>
          <a:p>
            <a:pPr lvl="1" eaLnBrk="1" hangingPunct="1">
              <a:defRPr/>
            </a:pPr>
            <a:r>
              <a:rPr lang="en-US" altLang="ja-JP" dirty="0" smtClean="0"/>
              <a:t>Larger targeted scale</a:t>
            </a:r>
          </a:p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smtClean="0"/>
              <a:t>It is important to develop infrastructure to accommodate private investment</a:t>
            </a:r>
          </a:p>
          <a:p>
            <a:pPr lvl="1" eaLnBrk="1" hangingPunct="1">
              <a:defRPr/>
            </a:pPr>
            <a:r>
              <a:rPr lang="en-US" altLang="ja-JP" dirty="0" smtClean="0"/>
              <a:t>Creation of policy framework and incentives (e.g. FIT and PPAs, tax benefits)</a:t>
            </a:r>
          </a:p>
          <a:p>
            <a:pPr lvl="1" eaLnBrk="1" hangingPunct="1">
              <a:defRPr/>
            </a:pPr>
            <a:r>
              <a:rPr lang="en-US" altLang="ja-JP" dirty="0" smtClean="0"/>
              <a:t>Stable legal framework</a:t>
            </a:r>
          </a:p>
          <a:p>
            <a:pPr lvl="1" eaLnBrk="1" hangingPunct="1">
              <a:defRPr/>
            </a:pPr>
            <a:r>
              <a:rPr lang="en-US" altLang="ja-JP" dirty="0" smtClean="0"/>
              <a:t>Development of new financial products (green bonds)</a:t>
            </a:r>
          </a:p>
          <a:p>
            <a:pPr lvl="1" eaLnBrk="1" hangingPunct="1">
              <a:defRPr/>
            </a:pPr>
            <a:r>
              <a:rPr lang="en-US" altLang="ja-JP" dirty="0" smtClean="0"/>
              <a:t>Use of public funds to reduce the risks for the private sector (loan guarantees, insurance products)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en-US" altLang="ja-JP" dirty="0" smtClean="0"/>
              <a:t>Involvement </a:t>
            </a:r>
            <a:r>
              <a:rPr lang="en-US" altLang="ja-JP" dirty="0"/>
              <a:t>of MDB, bilateral donors and GCF in establishment of the NAMA financing infrastructure</a:t>
            </a:r>
          </a:p>
          <a:p>
            <a:pPr lvl="1" eaLnBrk="1" hangingPunct="1">
              <a:defRPr/>
            </a:pPr>
            <a:r>
              <a:rPr lang="en-US" altLang="ja-JP" dirty="0" smtClean="0"/>
              <a:t>Use of carbon markets mechanisms, including NMM and FVA</a:t>
            </a:r>
          </a:p>
          <a:p>
            <a:pPr marL="522287" lvl="1" indent="0" eaLnBrk="1" hangingPunct="1">
              <a:buNone/>
              <a:defRPr/>
            </a:pPr>
            <a:endParaRPr lang="en-US" altLang="ja-JP" dirty="0" smtClean="0"/>
          </a:p>
          <a:p>
            <a:pPr lvl="1" eaLnBrk="1" hangingPunct="1">
              <a:defRPr/>
            </a:pPr>
            <a:endParaRPr lang="en-US" altLang="ja-JP" sz="1600" dirty="0" smtClean="0"/>
          </a:p>
          <a:p>
            <a:pPr lvl="1" eaLnBrk="1" hangingPunct="1">
              <a:defRPr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Observations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private sector should be seen as a key to the transformation to low carbon </a:t>
            </a:r>
            <a:r>
              <a:rPr lang="en-US" dirty="0" smtClean="0"/>
              <a:t>economy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The private sector is interested in participating in NAMAs from their design stage up to actual implementation of concrete activities under NAMAs.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NAMA design should incorporate measures to facilitate the participation of the private sector in order to stimulate the inflow of private capital and transfer of new technologies.</a:t>
            </a:r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6838" y="4016375"/>
            <a:ext cx="3384550" cy="1492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ja-JP" smtClean="0"/>
              <a:t>Vladislav Arnaoudov</a:t>
            </a:r>
          </a:p>
          <a:p>
            <a:pPr marL="0" indent="0" eaLnBrk="1" hangingPunct="1">
              <a:buFontTx/>
              <a:buNone/>
            </a:pPr>
            <a:r>
              <a:rPr lang="en-US" altLang="ja-JP" smtClean="0"/>
              <a:t>Senior Consultant</a:t>
            </a:r>
          </a:p>
          <a:p>
            <a:pPr marL="0" indent="0" eaLnBrk="1" hangingPunct="1">
              <a:buFontTx/>
              <a:buNone/>
            </a:pPr>
            <a:r>
              <a:rPr lang="en-US" altLang="ja-JP" smtClean="0"/>
              <a:t>Clean Energy Finance Division</a:t>
            </a:r>
          </a:p>
          <a:p>
            <a:pPr marL="0" indent="0" eaLnBrk="1" hangingPunct="1">
              <a:buFontTx/>
              <a:buNone/>
            </a:pPr>
            <a:endParaRPr lang="en-US" altLang="ja-JP" smtClean="0"/>
          </a:p>
          <a:p>
            <a:pPr marL="0" indent="0" eaLnBrk="1" hangingPunct="1">
              <a:buFontTx/>
              <a:buNone/>
            </a:pPr>
            <a:r>
              <a:rPr lang="en-US" altLang="ja-JP" smtClean="0"/>
              <a:t>E-mail: </a:t>
            </a:r>
            <a:r>
              <a:rPr lang="en-US" altLang="ja-JP" smtClean="0">
                <a:hlinkClick r:id="rId2"/>
              </a:rPr>
              <a:t>arnaoudov-vladislav@sc.mufg.jp</a:t>
            </a:r>
            <a:endParaRPr lang="en-US" altLang="ja-JP" smtClean="0"/>
          </a:p>
          <a:p>
            <a:pPr marL="0" indent="0" eaLnBrk="1" hangingPunct="1">
              <a:buFontTx/>
              <a:buNone/>
            </a:pP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516</Words>
  <Application>Microsoft Office PowerPoint</Application>
  <PresentationFormat>Custom</PresentationFormat>
  <Paragraphs>66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標準デザイン</vt:lpstr>
      <vt:lpstr>デザインの設定</vt:lpstr>
      <vt:lpstr>PowerPoint Presentation</vt:lpstr>
      <vt:lpstr>Overview of NAMAs</vt:lpstr>
      <vt:lpstr>NAMAs and NAMA Activities</vt:lpstr>
      <vt:lpstr>PowerPoint Presentation</vt:lpstr>
      <vt:lpstr>PowerPoint Presentation</vt:lpstr>
      <vt:lpstr>Possible Ways for Private Sector Involvement</vt:lpstr>
      <vt:lpstr>Expectations of the Private Sector</vt:lpstr>
      <vt:lpstr>Final Observations</vt:lpstr>
      <vt:lpstr>PowerPoint Presentation</vt:lpstr>
    </vt:vector>
  </TitlesOfParts>
  <Company>（株）博報堂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（株）博報堂</dc:creator>
  <cp:lastModifiedBy>Marie-Therese Diouf-Sperling</cp:lastModifiedBy>
  <cp:revision>57</cp:revision>
  <dcterms:created xsi:type="dcterms:W3CDTF">2005-08-04T12:19:10Z</dcterms:created>
  <dcterms:modified xsi:type="dcterms:W3CDTF">2015-09-15T13:48:37Z</dcterms:modified>
</cp:coreProperties>
</file>