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  <p:sldMasterId id="2147483654" r:id="rId4"/>
  </p:sldMasterIdLst>
  <p:notesMasterIdLst>
    <p:notesMasterId r:id="rId12"/>
  </p:notesMasterIdLst>
  <p:handoutMasterIdLst>
    <p:handoutMasterId r:id="rId13"/>
  </p:handoutMasterIdLst>
  <p:sldIdLst>
    <p:sldId id="520" r:id="rId5"/>
    <p:sldId id="521" r:id="rId6"/>
    <p:sldId id="514" r:id="rId7"/>
    <p:sldId id="515" r:id="rId8"/>
    <p:sldId id="517" r:id="rId9"/>
    <p:sldId id="516" r:id="rId10"/>
    <p:sldId id="519" r:id="rId1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66"/>
    <a:srgbClr val="FF0000"/>
    <a:srgbClr val="1960AB"/>
    <a:srgbClr val="777777"/>
    <a:srgbClr val="4D4D4D"/>
    <a:srgbClr val="5F5F5F"/>
    <a:srgbClr val="808080"/>
    <a:srgbClr val="FFFFFF"/>
    <a:srgbClr val="6C5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6" autoAdjust="0"/>
    <p:restoredTop sz="99302" autoAdjust="0"/>
  </p:normalViewPr>
  <p:slideViewPr>
    <p:cSldViewPr>
      <p:cViewPr>
        <p:scale>
          <a:sx n="120" d="100"/>
          <a:sy n="120" d="100"/>
        </p:scale>
        <p:origin x="-4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39" name="Line 1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0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4341" name="Picture 1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332913"/>
            <a:ext cx="5148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5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458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2" name="Line 19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293" name="Line 2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0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2295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332913"/>
            <a:ext cx="584041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4298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156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4DBBD-9E91-4779-8AC3-6179B0E08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6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E9C30-0C95-46B6-B48E-17A320217A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8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59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6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0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10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4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9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60F67-5446-4CA5-96CC-E1442158C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1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5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7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unfccc_logos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2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FE3A7-A615-48D4-90D7-57887C54A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A0C9F-F0BF-427D-85E0-31E78EFCD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FF407-BE31-480F-8969-061EBF8AF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20E7A-16D8-4C7E-8744-C3E971327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317B5-0D89-4B24-A73C-8BA796F06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37EAA-D08C-4A33-90F8-CB0AFDEA54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1391B-8D93-48C0-B2C9-8B2A746A0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0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2F4E1-5FC3-43F3-8209-BEF483063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A6846-9463-47A4-8184-2CF948A9B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82360-CB05-4C03-A167-A24347F5D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202A-60E8-4B80-905B-AAFE67969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7" name="Picture 9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unfccc_logos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03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3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44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6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4C7B1-3479-4F51-9AD1-F8036CE76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3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13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76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6AB6A-CFC5-46FA-9FEA-EBC2EA95D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5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5904F-9D17-4092-87E2-EC1CDEE88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12FF9-E262-46EE-BDBE-4D874DB97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FAD2F-E141-4746-B7A1-CE73B932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07D1F-0AF9-4E1F-9DC6-8065132D6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fld id="{579FB24E-E679-4005-AF0B-2030F3C5C3B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2056" name="Picture 15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3080" name="Picture 9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fld id="{EDEC3D98-DB30-455A-B41D-130F762A80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4104" name="Picture 8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1611510" y="6145212"/>
            <a:ext cx="6980238" cy="636588"/>
          </a:xfrm>
          <a:prstGeom prst="rect">
            <a:avLst/>
          </a:prstGeom>
        </p:spPr>
        <p:txBody>
          <a:bodyPr/>
          <a:lstStyle/>
          <a:p>
            <a:pPr algn="r"/>
            <a:endParaRPr lang="de-DE" sz="1600" dirty="0">
              <a:solidFill>
                <a:srgbClr val="5F5F5F"/>
              </a:solidFill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132856"/>
            <a:ext cx="7881937" cy="1204912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2800" dirty="0"/>
              <a:t>CDM: Enhancing demand and improving supply</a:t>
            </a:r>
            <a:endParaRPr lang="en-GB" sz="2800" b="1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221088"/>
            <a:ext cx="7881938" cy="974849"/>
          </a:xfrm>
        </p:spPr>
        <p:txBody>
          <a:bodyPr/>
          <a:lstStyle/>
          <a:p>
            <a:r>
              <a:rPr lang="en-US" sz="1600" kern="1200" dirty="0">
                <a:solidFill>
                  <a:srgbClr val="FFFFFF"/>
                </a:solidFill>
                <a:latin typeface="Arial" charset="0"/>
              </a:rPr>
              <a:t>Fatima-Zahra </a:t>
            </a:r>
            <a:r>
              <a:rPr lang="en-US" sz="1600" kern="1200" dirty="0" err="1">
                <a:solidFill>
                  <a:srgbClr val="FFFFFF"/>
                </a:solidFill>
                <a:latin typeface="Arial" charset="0"/>
              </a:rPr>
              <a:t>Taibi</a:t>
            </a:r>
            <a:r>
              <a:rPr lang="en-GB" sz="1600" b="1" kern="1200" dirty="0">
                <a:solidFill>
                  <a:srgbClr val="FFFFFF"/>
                </a:solidFill>
                <a:latin typeface="Arial" charset="0"/>
              </a:rPr>
              <a:t>, UNFCCC secretariat</a:t>
            </a:r>
            <a:endParaRPr lang="en-IE" sz="1600" b="1" dirty="0" smtClean="0"/>
          </a:p>
          <a:p>
            <a:r>
              <a:rPr lang="en-IE" sz="1600" b="1" dirty="0" smtClean="0"/>
              <a:t>Regional </a:t>
            </a:r>
            <a:r>
              <a:rPr lang="en-IE" sz="1600" b="1" dirty="0"/>
              <a:t>Workshop on CDM and NAMAs for Latin America and the Caribbean </a:t>
            </a:r>
            <a:r>
              <a:rPr lang="en-IE" sz="1800" b="1" dirty="0"/>
              <a:t/>
            </a:r>
            <a:br>
              <a:rPr lang="en-IE" sz="1800" b="1" dirty="0"/>
            </a:br>
            <a:r>
              <a:rPr lang="en-IE" sz="1800" dirty="0"/>
              <a:t>Bogotá, Colombia</a:t>
            </a:r>
          </a:p>
        </p:txBody>
      </p:sp>
    </p:spTree>
    <p:extLst>
      <p:ext uri="{BB962C8B-B14F-4D97-AF65-F5344CB8AC3E}">
        <p14:creationId xmlns:p14="http://schemas.microsoft.com/office/powerpoint/2010/main" val="43432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69238" cy="314325"/>
          </a:xfrm>
        </p:spPr>
        <p:txBody>
          <a:bodyPr/>
          <a:lstStyle/>
          <a:p>
            <a:r>
              <a:rPr lang="en-US" sz="2800" dirty="0" smtClean="0"/>
              <a:t>A challenging market …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321023"/>
            <a:ext cx="8113464" cy="43275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Low international ambition in reducing emissions</a:t>
            </a:r>
            <a:endParaRPr lang="en-US" sz="20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Low demand for CERs and current excess supply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CER </a:t>
            </a:r>
            <a:r>
              <a:rPr lang="en-US" sz="2000" dirty="0"/>
              <a:t>prices dropped 95% in past few </a:t>
            </a:r>
            <a:r>
              <a:rPr lang="en-US" sz="2000" dirty="0" smtClean="0"/>
              <a:t>years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Significant challenges in selling issued CERs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Little incentive for new projects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Many buyers looking for more than just the CDM as we know it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A net overall contribution to </a:t>
            </a:r>
            <a:r>
              <a:rPr lang="en-US" sz="2000" dirty="0"/>
              <a:t>global </a:t>
            </a:r>
            <a:r>
              <a:rPr lang="en-US" sz="2000" dirty="0" smtClean="0"/>
              <a:t>mitigation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Assurance of sustainable development benefits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18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2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068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450379"/>
            <a:ext cx="7869238" cy="314325"/>
          </a:xfrm>
        </p:spPr>
        <p:txBody>
          <a:bodyPr/>
          <a:lstStyle/>
          <a:p>
            <a:r>
              <a:rPr lang="en-US" sz="2800" dirty="0" smtClean="0"/>
              <a:t>… calls for a change of plan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68" y="1268760"/>
            <a:ext cx="4464496" cy="44644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Shift in thinking to identify new markets and increase CER demand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dirty="0" smtClean="0"/>
              <a:t>CDM </a:t>
            </a:r>
            <a:r>
              <a:rPr lang="en-US" sz="2000" dirty="0"/>
              <a:t>Executive Board </a:t>
            </a:r>
            <a:r>
              <a:rPr lang="en-US" sz="2000" dirty="0" smtClean="0"/>
              <a:t>call for nurturing </a:t>
            </a:r>
            <a:r>
              <a:rPr lang="en-US" sz="2000" dirty="0"/>
              <a:t>policies to broaden demand </a:t>
            </a:r>
            <a:r>
              <a:rPr lang="en-US" sz="2000" dirty="0" smtClean="0"/>
              <a:t>and </a:t>
            </a:r>
            <a:r>
              <a:rPr lang="en-US" sz="2000" dirty="0"/>
              <a:t>participation </a:t>
            </a:r>
            <a:r>
              <a:rPr lang="en-US" sz="2000" dirty="0" smtClean="0"/>
              <a:t>in </a:t>
            </a:r>
            <a:r>
              <a:rPr lang="en-US" sz="2000" dirty="0"/>
              <a:t>the </a:t>
            </a:r>
            <a:r>
              <a:rPr lang="en-US" sz="2000" dirty="0" smtClean="0"/>
              <a:t>CDM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IE" sz="2000" dirty="0"/>
              <a:t>Supports the broader objectives of the climate change Convention by facilitating real mitigation </a:t>
            </a:r>
            <a:r>
              <a:rPr lang="en-IE" sz="2000" dirty="0" smtClean="0"/>
              <a:t>action</a:t>
            </a:r>
            <a:endParaRPr lang="en-IE" sz="2000" dirty="0"/>
          </a:p>
          <a:p>
            <a:pPr>
              <a:spcAft>
                <a:spcPts val="1200"/>
              </a:spcAft>
            </a:pPr>
            <a:r>
              <a:rPr lang="en-IE" sz="2000" dirty="0" smtClean="0"/>
              <a:t>Supports </a:t>
            </a:r>
            <a:r>
              <a:rPr lang="en-IE" sz="2000" dirty="0"/>
              <a:t>CDM’s ability to deliver real benefits to developing countries and real emission reductions </a:t>
            </a:r>
            <a:r>
              <a:rPr lang="en-IE" sz="2000" dirty="0" smtClean="0"/>
              <a:t>globally </a:t>
            </a:r>
            <a:endParaRPr lang="en-IE" sz="2000" dirty="0"/>
          </a:p>
          <a:p>
            <a:pPr lvl="0">
              <a:spcAft>
                <a:spcPts val="1200"/>
              </a:spcAft>
            </a:pPr>
            <a:endParaRPr lang="en-US" sz="2000" u="sng" dirty="0" smtClean="0"/>
          </a:p>
        </p:txBody>
      </p:sp>
      <p:pic>
        <p:nvPicPr>
          <p:cNvPr id="1026" name="Picture 2" descr="G:\SDM\Public Information &amp; Communication (PIC)\PIC06-Public Information and Outreach\CDM Photo Contest\2010\Photo Submissions\Top20\6UK4YXBNEIO1AH7J3D0LT289CPVFM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153" y="1268760"/>
            <a:ext cx="3222587" cy="481282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3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8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450379"/>
            <a:ext cx="7869238" cy="314325"/>
          </a:xfrm>
        </p:spPr>
        <p:txBody>
          <a:bodyPr/>
          <a:lstStyle/>
          <a:p>
            <a:r>
              <a:rPr lang="en-US" sz="2800" dirty="0" smtClean="0"/>
              <a:t>Increasing demand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68760"/>
            <a:ext cx="8113464" cy="50405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/>
              <a:t>Facilitate acceptance of CERs </a:t>
            </a:r>
            <a:r>
              <a:rPr lang="en-IE" sz="2000" dirty="0" smtClean="0"/>
              <a:t>in </a:t>
            </a:r>
            <a:r>
              <a:rPr lang="en-IE" sz="2000" dirty="0" smtClean="0">
                <a:solidFill>
                  <a:schemeClr val="tx2"/>
                </a:solidFill>
              </a:rPr>
              <a:t>compliance markets</a:t>
            </a:r>
            <a:endParaRPr lang="en-IE" sz="20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IE" sz="2000" dirty="0" smtClean="0"/>
              <a:t>Emerging trading schemes and ICAO</a:t>
            </a:r>
            <a:endParaRPr lang="en-US" sz="2000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IE" sz="2000" dirty="0" smtClean="0"/>
              <a:t>Emerging approaches (carbon tax, etc.)</a:t>
            </a:r>
            <a:endParaRPr lang="en-IE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Enhanced </a:t>
            </a:r>
            <a:r>
              <a:rPr lang="en-IE" sz="2000" dirty="0"/>
              <a:t>use of CDM </a:t>
            </a:r>
            <a:r>
              <a:rPr lang="en-IE" sz="2000" dirty="0" smtClean="0"/>
              <a:t>in </a:t>
            </a:r>
            <a:r>
              <a:rPr lang="en-IE" sz="2000" dirty="0" smtClean="0">
                <a:solidFill>
                  <a:schemeClr val="tx2"/>
                </a:solidFill>
              </a:rPr>
              <a:t>voluntary markets</a:t>
            </a:r>
            <a:endParaRPr lang="en-IE" sz="20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IE" sz="2000" dirty="0" smtClean="0"/>
              <a:t>By governments and the UN</a:t>
            </a:r>
            <a:endParaRPr lang="en-US" sz="2000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IE" sz="2000" dirty="0" smtClean="0"/>
              <a:t>By private companies and NGOs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IE" sz="2000" dirty="0" smtClean="0"/>
              <a:t>Sporting and conference events</a:t>
            </a:r>
            <a:endParaRPr lang="en-IE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Develop </a:t>
            </a:r>
            <a:r>
              <a:rPr lang="en-IE" sz="2000" dirty="0"/>
              <a:t>CDM </a:t>
            </a:r>
            <a:r>
              <a:rPr lang="en-IE" sz="2000" dirty="0" smtClean="0"/>
              <a:t>for delivering </a:t>
            </a:r>
            <a:r>
              <a:rPr lang="en-IE" sz="2000" dirty="0" smtClean="0">
                <a:solidFill>
                  <a:schemeClr val="tx2"/>
                </a:solidFill>
              </a:rPr>
              <a:t>mitigation finance </a:t>
            </a:r>
            <a:endParaRPr lang="en-US" sz="2000" u="sng" dirty="0" smtClean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Results-based finance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US" sz="2000" dirty="0" smtClean="0"/>
              <a:t>Nationally appropriate mitigation actions (NAMAs)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4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8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69238" cy="314325"/>
          </a:xfrm>
        </p:spPr>
        <p:txBody>
          <a:bodyPr/>
          <a:lstStyle/>
          <a:p>
            <a:r>
              <a:rPr lang="en-US" sz="2800" dirty="0" smtClean="0"/>
              <a:t>Voluntary cancellation of CERs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60" y="1340768"/>
            <a:ext cx="5977567" cy="1429556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Voluntary cancellation </a:t>
            </a:r>
            <a:r>
              <a:rPr lang="en-GB" sz="2000" dirty="0" smtClean="0"/>
              <a:t>= destroying CERs so they may not longer be used for compliance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2000" dirty="0" smtClean="0"/>
              <a:t>In practice, achieved by transferring CERs to a cancellation account in the CDM or a national registry</a:t>
            </a:r>
          </a:p>
        </p:txBody>
      </p:sp>
      <p:pic>
        <p:nvPicPr>
          <p:cNvPr id="5" name="Picture 2" descr="http://www.eielanguages.com/wp-content/uploads/2012/12/canc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64" y="1353468"/>
            <a:ext cx="206192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0868" y="3212976"/>
            <a:ext cx="77895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18954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6pPr>
            <a:lvl7pPr marL="23526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7pPr>
            <a:lvl8pPr marL="28098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8pPr>
            <a:lvl9pPr marL="32670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000" kern="0" dirty="0" smtClean="0"/>
              <a:t>Driven by a number of reasons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GB" sz="2000" kern="0" dirty="0"/>
              <a:t>By organizations </a:t>
            </a:r>
            <a:r>
              <a:rPr lang="en-GB" sz="2000" kern="0" dirty="0" smtClean="0"/>
              <a:t>or individuals </a:t>
            </a:r>
            <a:r>
              <a:rPr lang="en-GB" sz="2000" kern="0" dirty="0" smtClean="0">
                <a:solidFill>
                  <a:schemeClr val="tx2">
                    <a:lumMod val="75000"/>
                  </a:schemeClr>
                </a:solidFill>
              </a:rPr>
              <a:t>showing leadership </a:t>
            </a:r>
            <a:r>
              <a:rPr lang="en-GB" sz="2000" kern="0" dirty="0" smtClean="0"/>
              <a:t>by offsetting emissions</a:t>
            </a:r>
            <a:endParaRPr lang="en-US" sz="2000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GB" sz="2000" kern="0" dirty="0" smtClean="0"/>
              <a:t>Increase </a:t>
            </a:r>
            <a:r>
              <a:rPr lang="en-GB" sz="2000" kern="0" dirty="0" smtClean="0">
                <a:solidFill>
                  <a:schemeClr val="tx2">
                    <a:lumMod val="75000"/>
                  </a:schemeClr>
                </a:solidFill>
              </a:rPr>
              <a:t>de facto mitigation </a:t>
            </a:r>
            <a:r>
              <a:rPr lang="en-GB" sz="2000" kern="0" dirty="0" smtClean="0"/>
              <a:t>(in particular governments)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GB" sz="2000" kern="0" dirty="0" smtClean="0">
                <a:solidFill>
                  <a:schemeClr val="tx2">
                    <a:lumMod val="75000"/>
                  </a:schemeClr>
                </a:solidFill>
              </a:rPr>
              <a:t>Support</a:t>
            </a:r>
            <a:r>
              <a:rPr lang="en-GB" sz="2000" kern="0" dirty="0" smtClean="0"/>
              <a:t> developing countries (finance, technology, capacity)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GB" sz="2000" kern="0" dirty="0" smtClean="0"/>
              <a:t>Contribute to closing the pre-2020 ambition gap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◦"/>
            </a:pPr>
            <a:r>
              <a:rPr lang="en-GB" sz="2000" kern="0" dirty="0" smtClean="0"/>
              <a:t>Preserve </a:t>
            </a:r>
            <a:r>
              <a:rPr lang="en-GB" sz="2000" kern="0" dirty="0" smtClean="0">
                <a:solidFill>
                  <a:schemeClr val="tx2">
                    <a:lumMod val="75000"/>
                  </a:schemeClr>
                </a:solidFill>
              </a:rPr>
              <a:t>investors’ confidence </a:t>
            </a:r>
            <a:r>
              <a:rPr lang="en-GB" sz="2000" kern="0" dirty="0" smtClean="0"/>
              <a:t>in UNFCCC mechanisms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5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15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450379"/>
            <a:ext cx="7869238" cy="314325"/>
          </a:xfrm>
        </p:spPr>
        <p:txBody>
          <a:bodyPr/>
          <a:lstStyle/>
          <a:p>
            <a:r>
              <a:rPr lang="en-US" sz="2800" dirty="0" smtClean="0"/>
              <a:t>Make it easy, visible and recognized!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68760"/>
            <a:ext cx="8113464" cy="3528392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E" sz="2000" dirty="0" smtClean="0"/>
              <a:t>To promote voluntary cancellation …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Strengthened </a:t>
            </a:r>
            <a:r>
              <a:rPr lang="en-IE" sz="2000" dirty="0">
                <a:solidFill>
                  <a:schemeClr val="tx2"/>
                </a:solidFill>
              </a:rPr>
              <a:t>communication</a:t>
            </a:r>
            <a:r>
              <a:rPr lang="en-IE" sz="2000" dirty="0"/>
              <a:t> and outreach </a:t>
            </a:r>
            <a:r>
              <a:rPr lang="en-US" sz="2000" dirty="0" smtClean="0"/>
              <a:t>campaign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Improved </a:t>
            </a:r>
            <a:r>
              <a:rPr lang="en-IE" sz="2000" dirty="0" smtClean="0">
                <a:solidFill>
                  <a:schemeClr val="tx2"/>
                </a:solidFill>
              </a:rPr>
              <a:t>recognition</a:t>
            </a:r>
            <a:r>
              <a:rPr lang="en-IE" sz="2000" dirty="0" smtClean="0"/>
              <a:t> of the CERs cancelled</a:t>
            </a:r>
            <a:endParaRPr lang="en-IE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Establish </a:t>
            </a:r>
            <a:r>
              <a:rPr lang="en-IE" sz="2000" dirty="0"/>
              <a:t>an </a:t>
            </a:r>
            <a:r>
              <a:rPr lang="en-IE" sz="2000" dirty="0">
                <a:solidFill>
                  <a:schemeClr val="tx2"/>
                </a:solidFill>
              </a:rPr>
              <a:t>information platform </a:t>
            </a:r>
            <a:r>
              <a:rPr lang="en-IE" sz="2000" dirty="0" smtClean="0"/>
              <a:t>on CERs available </a:t>
            </a:r>
            <a:r>
              <a:rPr lang="en-US" sz="2000" dirty="0" smtClean="0"/>
              <a:t>for cancellation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2000" dirty="0" smtClean="0"/>
              <a:t>Develop a simple</a:t>
            </a:r>
            <a:r>
              <a:rPr lang="en-IE" sz="2000" dirty="0" smtClean="0">
                <a:solidFill>
                  <a:schemeClr val="tx2"/>
                </a:solidFill>
              </a:rPr>
              <a:t> online platform </a:t>
            </a:r>
            <a:r>
              <a:rPr lang="en-US" sz="2000" dirty="0" smtClean="0"/>
              <a:t>for conducting cancellation (under development)</a:t>
            </a:r>
            <a:endParaRPr lang="en-US" sz="2000" dirty="0"/>
          </a:p>
        </p:txBody>
      </p:sp>
      <p:pic>
        <p:nvPicPr>
          <p:cNvPr id="2050" name="Picture 2" descr="G:\SDM\Public Information &amp; Communication (PIC)\PIC06-Public Information and Outreach\CDM Photo Contest\2010\Photo Submissions\Top20\RUF6XB47D5Z9VEMAP3HIO2CQGW81L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688" y="3933056"/>
            <a:ext cx="3228232" cy="214810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6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4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78371"/>
            <a:ext cx="7869238" cy="314325"/>
          </a:xfrm>
        </p:spPr>
        <p:txBody>
          <a:bodyPr/>
          <a:lstStyle/>
          <a:p>
            <a:r>
              <a:rPr lang="en-US" sz="2800" dirty="0" smtClean="0"/>
              <a:t>Initials signs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632848" cy="302433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ADP</a:t>
            </a:r>
            <a:r>
              <a:rPr lang="en-US" sz="2000" dirty="0" smtClean="0"/>
              <a:t> invited governments to consider reducing the pre-2020 mitigation gap with CERs </a:t>
            </a:r>
            <a:r>
              <a:rPr lang="en-US" sz="2000" dirty="0" smtClean="0"/>
              <a:t>cancellation</a:t>
            </a: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en-IE" dirty="0"/>
              <a:t>Total gap by 2020 is estimated to be at least </a:t>
            </a:r>
            <a:r>
              <a:rPr lang="en-IE" dirty="0">
                <a:solidFill>
                  <a:srgbClr val="FF0000"/>
                </a:solidFill>
              </a:rPr>
              <a:t>20 billion tonnes </a:t>
            </a:r>
            <a:r>
              <a:rPr lang="en-IE" dirty="0"/>
              <a:t>CO2 </a:t>
            </a:r>
            <a:r>
              <a:rPr lang="en-IE" dirty="0" err="1"/>
              <a:t>eqv</a:t>
            </a:r>
            <a:endParaRPr lang="en-IE" dirty="0"/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en-IE" dirty="0"/>
              <a:t>Potential supply from all registered CDM projects accumulated until 2020: ~</a:t>
            </a:r>
            <a:r>
              <a:rPr lang="en-IE" dirty="0">
                <a:solidFill>
                  <a:srgbClr val="FF0000"/>
                </a:solidFill>
              </a:rPr>
              <a:t>8 billion CERs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FIFA </a:t>
            </a:r>
            <a:r>
              <a:rPr lang="en-US" sz="2000" dirty="0" smtClean="0">
                <a:solidFill>
                  <a:schemeClr val="tx2"/>
                </a:solidFill>
              </a:rPr>
              <a:t>World Cup 2014 </a:t>
            </a:r>
            <a:r>
              <a:rPr lang="en-US" sz="2000" dirty="0" smtClean="0"/>
              <a:t>offsetting with CERs</a:t>
            </a: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000" dirty="0" smtClean="0"/>
              <a:t>Carbon pricing initiatives considering use of CERs as offsets </a:t>
            </a:r>
            <a:br>
              <a:rPr lang="en-US" sz="2000" dirty="0" smtClean="0"/>
            </a:br>
            <a:r>
              <a:rPr lang="en-US" sz="2000" dirty="0" smtClean="0"/>
              <a:t>(e.g. Mexico, Costa Rica)</a:t>
            </a:r>
          </a:p>
          <a:p>
            <a:pPr>
              <a:spcAft>
                <a:spcPts val="1800"/>
              </a:spcAft>
            </a:pPr>
            <a:r>
              <a:rPr lang="en-US" sz="2000" dirty="0" smtClean="0"/>
              <a:t>Initial contacts with potential cancellers have been positive</a:t>
            </a:r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44408" y="6165304"/>
            <a:ext cx="333400" cy="476250"/>
          </a:xfrm>
        </p:spPr>
        <p:txBody>
          <a:bodyPr/>
          <a:lstStyle/>
          <a:p>
            <a:fld id="{84D891DF-3D67-42EB-9221-5E335276E397}" type="slidenum">
              <a:rPr lang="en-US" sz="1600" smtClean="0">
                <a:latin typeface="+mn-lt"/>
              </a:rPr>
              <a:t>7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5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9160</TotalTime>
  <Words>405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blank</vt:lpstr>
      <vt:lpstr>UNFCCC quote</vt:lpstr>
      <vt:lpstr>UNFCCC_Master 70pt title</vt:lpstr>
      <vt:lpstr>1_blank</vt:lpstr>
      <vt:lpstr>CDM: Enhancing demand and improving supply</vt:lpstr>
      <vt:lpstr>A challenging market …</vt:lpstr>
      <vt:lpstr>… calls for a change of plan</vt:lpstr>
      <vt:lpstr>Increasing demand</vt:lpstr>
      <vt:lpstr>Voluntary cancellation of CERs</vt:lpstr>
      <vt:lpstr>Make it easy, visible and recognized!</vt:lpstr>
      <vt:lpstr>Initials signs</vt:lpstr>
    </vt:vector>
  </TitlesOfParts>
  <Company>UNFCCC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HEADER</dc:title>
  <dc:creator>RRix@icao.int</dc:creator>
  <cp:lastModifiedBy>w7</cp:lastModifiedBy>
  <cp:revision>525</cp:revision>
  <cp:lastPrinted>2014-03-13T07:38:17Z</cp:lastPrinted>
  <dcterms:created xsi:type="dcterms:W3CDTF">2011-02-03T15:43:59Z</dcterms:created>
  <dcterms:modified xsi:type="dcterms:W3CDTF">2014-08-30T20:18:14Z</dcterms:modified>
</cp:coreProperties>
</file>