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18"/>
  </p:notesMasterIdLst>
  <p:handoutMasterIdLst>
    <p:handoutMasterId r:id="rId19"/>
  </p:handoutMasterIdLst>
  <p:sldIdLst>
    <p:sldId id="256" r:id="rId4"/>
    <p:sldId id="374" r:id="rId5"/>
    <p:sldId id="375" r:id="rId6"/>
    <p:sldId id="376" r:id="rId7"/>
    <p:sldId id="377" r:id="rId8"/>
    <p:sldId id="378" r:id="rId9"/>
    <p:sldId id="379" r:id="rId10"/>
    <p:sldId id="382" r:id="rId11"/>
    <p:sldId id="380" r:id="rId12"/>
    <p:sldId id="362" r:id="rId13"/>
    <p:sldId id="372" r:id="rId14"/>
    <p:sldId id="383" r:id="rId15"/>
    <p:sldId id="381" r:id="rId16"/>
    <p:sldId id="261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9900"/>
    <a:srgbClr val="005FA1"/>
    <a:srgbClr val="EF4144"/>
    <a:srgbClr val="808080"/>
    <a:srgbClr val="CCCCCC"/>
    <a:srgbClr val="E17068"/>
    <a:srgbClr val="FE454A"/>
    <a:srgbClr val="E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51" autoAdjust="0"/>
  </p:normalViewPr>
  <p:slideViewPr>
    <p:cSldViewPr snapToObjects="1">
      <p:cViewPr>
        <p:scale>
          <a:sx n="90" d="100"/>
          <a:sy n="90" d="100"/>
        </p:scale>
        <p:origin x="-816" y="72"/>
      </p:cViewPr>
      <p:guideLst>
        <p:guide orient="horz" pos="-4"/>
        <p:guide pos="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8" d="100"/>
          <a:sy n="78" d="100"/>
        </p:scale>
        <p:origin x="-2082" y="-96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49A13-97D5-4C9D-8FEB-B526E49C83B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91BCB2C-87B8-4174-B1D0-AD1ABA3A1F9C}">
      <dgm:prSet phldrT="[Texto]"/>
      <dgm:spPr/>
      <dgm:t>
        <a:bodyPr/>
        <a:lstStyle/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rPr>
            <a:t>MRV del Compromiso Voluntario de Chile (NAMA Nacional)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6DCDBB-0142-44B7-B522-2CD6B786C9A8}" type="parTrans" cxnId="{2CC21AC8-32A1-4B13-91DF-3532DD6DAB74}">
      <dgm:prSet/>
      <dgm:spPr/>
      <dgm:t>
        <a:bodyPr/>
        <a:lstStyle/>
        <a:p>
          <a:endParaRPr lang="en-US"/>
        </a:p>
      </dgm:t>
    </dgm:pt>
    <dgm:pt modelId="{AC2C938A-BD0E-405E-8A67-4CE51B64B96D}" type="sibTrans" cxnId="{2CC21AC8-32A1-4B13-91DF-3532DD6DAB74}">
      <dgm:prSet/>
      <dgm:spPr/>
      <dgm:t>
        <a:bodyPr/>
        <a:lstStyle/>
        <a:p>
          <a:endParaRPr lang="en-US"/>
        </a:p>
      </dgm:t>
    </dgm:pt>
    <dgm:pt modelId="{19A7D9F7-4EA6-4BBD-84A7-45E621DC7F70}">
      <dgm:prSet phldrT="[Texto]"/>
      <dgm:spPr/>
      <dgm:t>
        <a:bodyPr/>
        <a:lstStyle/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rPr>
            <a:t>MRV de </a:t>
          </a:r>
          <a:r>
            <a:rPr lang="es-ES_tradnl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rPr>
            <a:t>NAMAs</a:t>
          </a:r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rPr>
            <a:t> domésticas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CA481C-A463-4C5D-B18F-96A9305C6AFF}" type="parTrans" cxnId="{D8C56238-6A2D-40CA-8E7A-FCBD3383A605}">
      <dgm:prSet/>
      <dgm:spPr/>
      <dgm:t>
        <a:bodyPr/>
        <a:lstStyle/>
        <a:p>
          <a:endParaRPr lang="en-US"/>
        </a:p>
      </dgm:t>
    </dgm:pt>
    <dgm:pt modelId="{73EC1634-7933-4D7D-BB5A-940119A83617}" type="sibTrans" cxnId="{D8C56238-6A2D-40CA-8E7A-FCBD3383A605}">
      <dgm:prSet/>
      <dgm:spPr/>
      <dgm:t>
        <a:bodyPr/>
        <a:lstStyle/>
        <a:p>
          <a:endParaRPr lang="en-US"/>
        </a:p>
      </dgm:t>
    </dgm:pt>
    <dgm:pt modelId="{1B7A31DA-1E0E-469B-9616-675E0DE0B41A}">
      <dgm:prSet phldrT="[Texto]"/>
      <dgm:spPr/>
      <dgm:t>
        <a:bodyPr/>
        <a:lstStyle/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rPr>
            <a:t>MRV de apoyo financiero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A01B82-EF0B-418A-8BCC-60CC4F7F3EAB}" type="parTrans" cxnId="{1C66D763-6B66-43F2-B05B-C3484731ED2C}">
      <dgm:prSet/>
      <dgm:spPr/>
      <dgm:t>
        <a:bodyPr/>
        <a:lstStyle/>
        <a:p>
          <a:endParaRPr lang="en-US"/>
        </a:p>
      </dgm:t>
    </dgm:pt>
    <dgm:pt modelId="{6415F097-7928-4ACE-BAAF-53F83800637A}" type="sibTrans" cxnId="{1C66D763-6B66-43F2-B05B-C3484731ED2C}">
      <dgm:prSet/>
      <dgm:spPr/>
      <dgm:t>
        <a:bodyPr/>
        <a:lstStyle/>
        <a:p>
          <a:endParaRPr lang="en-US"/>
        </a:p>
      </dgm:t>
    </dgm:pt>
    <dgm:pt modelId="{42183278-E76A-4F5A-B6F8-DBDEF60D5FE2}">
      <dgm:prSet phldrT="[Texto]"/>
      <dgm:spPr/>
      <dgm:t>
        <a:bodyPr/>
        <a:lstStyle/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rPr>
            <a:t>MRV en otras acciones relevantes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DE8339-FE25-468E-8822-E8C44A06BE1E}" type="parTrans" cxnId="{0531F2AA-AF5E-40D5-989E-B3732220A9B6}">
      <dgm:prSet/>
      <dgm:spPr/>
      <dgm:t>
        <a:bodyPr/>
        <a:lstStyle/>
        <a:p>
          <a:endParaRPr lang="en-US"/>
        </a:p>
      </dgm:t>
    </dgm:pt>
    <dgm:pt modelId="{09F91268-A2BA-4F52-9CC5-21D8CC4DED9F}" type="sibTrans" cxnId="{0531F2AA-AF5E-40D5-989E-B3732220A9B6}">
      <dgm:prSet/>
      <dgm:spPr/>
      <dgm:t>
        <a:bodyPr/>
        <a:lstStyle/>
        <a:p>
          <a:endParaRPr lang="en-US"/>
        </a:p>
      </dgm:t>
    </dgm:pt>
    <dgm:pt modelId="{834D651C-F497-0541-8745-081D09063096}">
      <dgm:prSet phldrT="[Texto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MRV del </a:t>
          </a:r>
          <a:r>
            <a:rPr lang="es-CL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Inventario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L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Nacional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GEI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CDE17C-12F4-5042-875C-9A66564DD4D2}" type="parTrans" cxnId="{FD6896DD-9361-4545-9ECA-C7F002C07B8A}">
      <dgm:prSet/>
      <dgm:spPr/>
      <dgm:t>
        <a:bodyPr/>
        <a:lstStyle/>
        <a:p>
          <a:endParaRPr lang="en-US"/>
        </a:p>
      </dgm:t>
    </dgm:pt>
    <dgm:pt modelId="{05AD5718-BA0D-9D4D-B224-37E8CE8DB729}" type="sibTrans" cxnId="{FD6896DD-9361-4545-9ECA-C7F002C07B8A}">
      <dgm:prSet/>
      <dgm:spPr/>
      <dgm:t>
        <a:bodyPr/>
        <a:lstStyle/>
        <a:p>
          <a:endParaRPr lang="en-US"/>
        </a:p>
      </dgm:t>
    </dgm:pt>
    <dgm:pt modelId="{87E59F82-FF63-4E4E-95B4-0E4BB2617234}" type="pres">
      <dgm:prSet presAssocID="{28D49A13-97D5-4C9D-8FEB-B526E49C83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2874E7-E96B-47FC-8094-2417D9220B3D}" type="pres">
      <dgm:prSet presAssocID="{D91BCB2C-87B8-4174-B1D0-AD1ABA3A1F9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7BF69-B4B9-4641-8AA4-A730F542852E}" type="pres">
      <dgm:prSet presAssocID="{AC2C938A-BD0E-405E-8A67-4CE51B64B96D}" presName="spacer" presStyleCnt="0"/>
      <dgm:spPr/>
    </dgm:pt>
    <dgm:pt modelId="{49CF7D4A-14E4-1F4A-B882-FB119FE7FD1D}" type="pres">
      <dgm:prSet presAssocID="{834D651C-F497-0541-8745-081D0906309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D4904-FA0A-1C43-A368-45AAA4F42476}" type="pres">
      <dgm:prSet presAssocID="{05AD5718-BA0D-9D4D-B224-37E8CE8DB729}" presName="spacer" presStyleCnt="0"/>
      <dgm:spPr/>
    </dgm:pt>
    <dgm:pt modelId="{934C9183-B9A5-4332-9257-690A3BBB68EB}" type="pres">
      <dgm:prSet presAssocID="{19A7D9F7-4EA6-4BBD-84A7-45E621DC7F7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3E2B9-C1DF-419C-A115-ECB4C2370BC8}" type="pres">
      <dgm:prSet presAssocID="{73EC1634-7933-4D7D-BB5A-940119A83617}" presName="spacer" presStyleCnt="0"/>
      <dgm:spPr/>
    </dgm:pt>
    <dgm:pt modelId="{09E145AB-8406-4264-8D00-EB1C7E104FED}" type="pres">
      <dgm:prSet presAssocID="{1B7A31DA-1E0E-469B-9616-675E0DE0B41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CC89B-0B96-46F1-A717-5A4715094095}" type="pres">
      <dgm:prSet presAssocID="{6415F097-7928-4ACE-BAAF-53F83800637A}" presName="spacer" presStyleCnt="0"/>
      <dgm:spPr/>
    </dgm:pt>
    <dgm:pt modelId="{06A42404-4F83-4CFC-A413-B871E81999E8}" type="pres">
      <dgm:prSet presAssocID="{42183278-E76A-4F5A-B6F8-DBDEF60D5FE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C21AC8-32A1-4B13-91DF-3532DD6DAB74}" srcId="{28D49A13-97D5-4C9D-8FEB-B526E49C83B9}" destId="{D91BCB2C-87B8-4174-B1D0-AD1ABA3A1F9C}" srcOrd="0" destOrd="0" parTransId="{AC6DCDBB-0142-44B7-B522-2CD6B786C9A8}" sibTransId="{AC2C938A-BD0E-405E-8A67-4CE51B64B96D}"/>
    <dgm:cxn modelId="{58DCAD61-F5F9-BB41-96F7-0172E5C2DBD5}" type="presOf" srcId="{834D651C-F497-0541-8745-081D09063096}" destId="{49CF7D4A-14E4-1F4A-B882-FB119FE7FD1D}" srcOrd="0" destOrd="0" presId="urn:microsoft.com/office/officeart/2005/8/layout/vList2"/>
    <dgm:cxn modelId="{0531F2AA-AF5E-40D5-989E-B3732220A9B6}" srcId="{28D49A13-97D5-4C9D-8FEB-B526E49C83B9}" destId="{42183278-E76A-4F5A-B6F8-DBDEF60D5FE2}" srcOrd="4" destOrd="0" parTransId="{E1DE8339-FE25-468E-8822-E8C44A06BE1E}" sibTransId="{09F91268-A2BA-4F52-9CC5-21D8CC4DED9F}"/>
    <dgm:cxn modelId="{3E938899-AAF3-46FC-8CBD-4B6CC87F8397}" type="presOf" srcId="{1B7A31DA-1E0E-469B-9616-675E0DE0B41A}" destId="{09E145AB-8406-4264-8D00-EB1C7E104FED}" srcOrd="0" destOrd="0" presId="urn:microsoft.com/office/officeart/2005/8/layout/vList2"/>
    <dgm:cxn modelId="{20C21005-E1EE-42D6-ABC5-13AC49DD422F}" type="presOf" srcId="{19A7D9F7-4EA6-4BBD-84A7-45E621DC7F70}" destId="{934C9183-B9A5-4332-9257-690A3BBB68EB}" srcOrd="0" destOrd="0" presId="urn:microsoft.com/office/officeart/2005/8/layout/vList2"/>
    <dgm:cxn modelId="{1C66D763-6B66-43F2-B05B-C3484731ED2C}" srcId="{28D49A13-97D5-4C9D-8FEB-B526E49C83B9}" destId="{1B7A31DA-1E0E-469B-9616-675E0DE0B41A}" srcOrd="3" destOrd="0" parTransId="{32A01B82-EF0B-418A-8BCC-60CC4F7F3EAB}" sibTransId="{6415F097-7928-4ACE-BAAF-53F83800637A}"/>
    <dgm:cxn modelId="{31A9BBCA-D707-4126-AFB7-D8454B0674B3}" type="presOf" srcId="{28D49A13-97D5-4C9D-8FEB-B526E49C83B9}" destId="{87E59F82-FF63-4E4E-95B4-0E4BB2617234}" srcOrd="0" destOrd="0" presId="urn:microsoft.com/office/officeart/2005/8/layout/vList2"/>
    <dgm:cxn modelId="{C863CF8E-DF49-4FC3-8D20-ED9C71F64994}" type="presOf" srcId="{D91BCB2C-87B8-4174-B1D0-AD1ABA3A1F9C}" destId="{DC2874E7-E96B-47FC-8094-2417D9220B3D}" srcOrd="0" destOrd="0" presId="urn:microsoft.com/office/officeart/2005/8/layout/vList2"/>
    <dgm:cxn modelId="{FD6896DD-9361-4545-9ECA-C7F002C07B8A}" srcId="{28D49A13-97D5-4C9D-8FEB-B526E49C83B9}" destId="{834D651C-F497-0541-8745-081D09063096}" srcOrd="1" destOrd="0" parTransId="{5CCDE17C-12F4-5042-875C-9A66564DD4D2}" sibTransId="{05AD5718-BA0D-9D4D-B224-37E8CE8DB729}"/>
    <dgm:cxn modelId="{9B961575-E357-4EF6-81F4-B914C96A58CF}" type="presOf" srcId="{42183278-E76A-4F5A-B6F8-DBDEF60D5FE2}" destId="{06A42404-4F83-4CFC-A413-B871E81999E8}" srcOrd="0" destOrd="0" presId="urn:microsoft.com/office/officeart/2005/8/layout/vList2"/>
    <dgm:cxn modelId="{D8C56238-6A2D-40CA-8E7A-FCBD3383A605}" srcId="{28D49A13-97D5-4C9D-8FEB-B526E49C83B9}" destId="{19A7D9F7-4EA6-4BBD-84A7-45E621DC7F70}" srcOrd="2" destOrd="0" parTransId="{5BCA481C-A463-4C5D-B18F-96A9305C6AFF}" sibTransId="{73EC1634-7933-4D7D-BB5A-940119A83617}"/>
    <dgm:cxn modelId="{6C1A61DA-431E-447B-B3AD-2A09DC35DB84}" type="presParOf" srcId="{87E59F82-FF63-4E4E-95B4-0E4BB2617234}" destId="{DC2874E7-E96B-47FC-8094-2417D9220B3D}" srcOrd="0" destOrd="0" presId="urn:microsoft.com/office/officeart/2005/8/layout/vList2"/>
    <dgm:cxn modelId="{DD80464D-23CC-495B-9798-C393B086D1BF}" type="presParOf" srcId="{87E59F82-FF63-4E4E-95B4-0E4BB2617234}" destId="{62F7BF69-B4B9-4641-8AA4-A730F542852E}" srcOrd="1" destOrd="0" presId="urn:microsoft.com/office/officeart/2005/8/layout/vList2"/>
    <dgm:cxn modelId="{36D7705D-0784-9743-BB7E-2C933A7C109C}" type="presParOf" srcId="{87E59F82-FF63-4E4E-95B4-0E4BB2617234}" destId="{49CF7D4A-14E4-1F4A-B882-FB119FE7FD1D}" srcOrd="2" destOrd="0" presId="urn:microsoft.com/office/officeart/2005/8/layout/vList2"/>
    <dgm:cxn modelId="{C214E392-88EB-D54F-9C19-4F5C5C2188C3}" type="presParOf" srcId="{87E59F82-FF63-4E4E-95B4-0E4BB2617234}" destId="{17FD4904-FA0A-1C43-A368-45AAA4F42476}" srcOrd="3" destOrd="0" presId="urn:microsoft.com/office/officeart/2005/8/layout/vList2"/>
    <dgm:cxn modelId="{49A81569-1374-43FB-B960-9AC7FFC4CC1B}" type="presParOf" srcId="{87E59F82-FF63-4E4E-95B4-0E4BB2617234}" destId="{934C9183-B9A5-4332-9257-690A3BBB68EB}" srcOrd="4" destOrd="0" presId="urn:microsoft.com/office/officeart/2005/8/layout/vList2"/>
    <dgm:cxn modelId="{9DBEC984-22ED-428F-8A7A-389F96D773E5}" type="presParOf" srcId="{87E59F82-FF63-4E4E-95B4-0E4BB2617234}" destId="{8FF3E2B9-C1DF-419C-A115-ECB4C2370BC8}" srcOrd="5" destOrd="0" presId="urn:microsoft.com/office/officeart/2005/8/layout/vList2"/>
    <dgm:cxn modelId="{DD3399B8-75AD-42C6-9B1B-99877D7729BB}" type="presParOf" srcId="{87E59F82-FF63-4E4E-95B4-0E4BB2617234}" destId="{09E145AB-8406-4264-8D00-EB1C7E104FED}" srcOrd="6" destOrd="0" presId="urn:microsoft.com/office/officeart/2005/8/layout/vList2"/>
    <dgm:cxn modelId="{B047B0C7-0634-4094-A808-93F4EC7E2A82}" type="presParOf" srcId="{87E59F82-FF63-4E4E-95B4-0E4BB2617234}" destId="{62BCC89B-0B96-46F1-A717-5A4715094095}" srcOrd="7" destOrd="0" presId="urn:microsoft.com/office/officeart/2005/8/layout/vList2"/>
    <dgm:cxn modelId="{1B62C2E6-794A-4FC7-8DBE-0958DD6D7E36}" type="presParOf" srcId="{87E59F82-FF63-4E4E-95B4-0E4BB2617234}" destId="{06A42404-4F83-4CFC-A413-B871E81999E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874E7-E96B-47FC-8094-2417D9220B3D}">
      <dsp:nvSpPr>
        <dsp:cNvPr id="0" name=""/>
        <dsp:cNvSpPr/>
      </dsp:nvSpPr>
      <dsp:spPr>
        <a:xfrm>
          <a:off x="0" y="40177"/>
          <a:ext cx="6697712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rPr>
            <a:t>MRV del Compromiso Voluntario de Chile (NAMA Nacional)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722" y="82899"/>
        <a:ext cx="6612268" cy="789716"/>
      </dsp:txXfrm>
    </dsp:sp>
    <dsp:sp modelId="{49CF7D4A-14E4-1F4A-B882-FB119FE7FD1D}">
      <dsp:nvSpPr>
        <dsp:cNvPr id="0" name=""/>
        <dsp:cNvSpPr/>
      </dsp:nvSpPr>
      <dsp:spPr>
        <a:xfrm>
          <a:off x="0" y="978697"/>
          <a:ext cx="6697712" cy="875160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MRV del </a:t>
          </a:r>
          <a:r>
            <a:rPr lang="es-CL" sz="22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Inventario</a:t>
          </a: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L" sz="22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Nacional</a:t>
          </a: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GEI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722" y="1021419"/>
        <a:ext cx="6612268" cy="789716"/>
      </dsp:txXfrm>
    </dsp:sp>
    <dsp:sp modelId="{934C9183-B9A5-4332-9257-690A3BBB68EB}">
      <dsp:nvSpPr>
        <dsp:cNvPr id="0" name=""/>
        <dsp:cNvSpPr/>
      </dsp:nvSpPr>
      <dsp:spPr>
        <a:xfrm>
          <a:off x="0" y="1917217"/>
          <a:ext cx="6697712" cy="87516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rPr>
            <a:t>MRV de </a:t>
          </a:r>
          <a:r>
            <a:rPr lang="es-ES_tradnl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rPr>
            <a:t>NAMAs</a:t>
          </a:r>
          <a:r>
            <a:rPr lang="es-ES_tradnl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rPr>
            <a:t> domésticas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722" y="1959939"/>
        <a:ext cx="6612268" cy="789716"/>
      </dsp:txXfrm>
    </dsp:sp>
    <dsp:sp modelId="{09E145AB-8406-4264-8D00-EB1C7E104FED}">
      <dsp:nvSpPr>
        <dsp:cNvPr id="0" name=""/>
        <dsp:cNvSpPr/>
      </dsp:nvSpPr>
      <dsp:spPr>
        <a:xfrm>
          <a:off x="0" y="2855738"/>
          <a:ext cx="6697712" cy="87516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rPr>
            <a:t>MRV de apoyo financiero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722" y="2898460"/>
        <a:ext cx="6612268" cy="789716"/>
      </dsp:txXfrm>
    </dsp:sp>
    <dsp:sp modelId="{06A42404-4F83-4CFC-A413-B871E81999E8}">
      <dsp:nvSpPr>
        <dsp:cNvPr id="0" name=""/>
        <dsp:cNvSpPr/>
      </dsp:nvSpPr>
      <dsp:spPr>
        <a:xfrm>
          <a:off x="0" y="3794258"/>
          <a:ext cx="6697712" cy="8751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rPr>
            <a:t>MRV en otras acciones relevantes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722" y="3836980"/>
        <a:ext cx="6612268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7B8FF-97DF-4CAC-8695-1E95FE887A5F}" type="datetimeFigureOut">
              <a:rPr lang="es-MX" smtClean="0"/>
              <a:pPr/>
              <a:t>02/09/2014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BB07E-E71F-47BF-AB81-78F7901D54A1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0342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C69F509-4BDC-45F7-9F17-0202CA85FBED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CFDECF0-A4C4-4611-B9EE-A1417A176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67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DECF0-A4C4-4611-B9EE-A1417A1765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2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DECF0-A4C4-4611-B9EE-A1417A1765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7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DECF0-A4C4-4611-B9EE-A1417A17650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DECF0-A4C4-4611-B9EE-A1417A17650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DECF0-A4C4-4611-B9EE-A1417A1765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0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DECF0-A4C4-4611-B9EE-A1417A17650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02AEB1-94EE-4192-A8A7-F45DA8031B16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364DC2C-E075-49C3-848F-A64BE6AE9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41994-544B-4FB3-883C-F2A6BD8E7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A7F9-89C4-4943-ACD2-0EAEE1BD0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4B7C-496C-41D0-ABCA-EFC73EE72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F690-5D8A-4366-B62C-758E67218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6C27-16B7-4F4C-B902-A3C85776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48A7-075D-41BA-8B25-AF38A7DEB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DC9E224-DCF0-4EA0-BA75-7D4BFC2D5F72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75DEF45-6096-494B-92E5-F9DC8C8C5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5E5A8AA-B586-4B0B-824C-3573376EAB27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BE7DE3F-D698-4615-9AA2-A36A262A4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AB3BE04-F407-4F08-836D-793C9FFF57D6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0F0159E-8F05-4388-867E-7BBE9BAA5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7128D4C-DAFC-4C46-BF23-DD1914449A56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D048C97-CD6D-437D-BC6C-F601DABA0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692D368-5DF2-4AB2-8AD7-2A0E01D417BB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4A9C00B-AD62-49A4-88AD-6FF742221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CF5474D-BCD4-4A2E-87A9-750CF816D868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8539472-CF9A-4644-850D-B2DF9F00D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714754A-CCAF-42E4-BB7A-C5AE94A4AF1A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FE3488-396D-423D-8F1F-8996ED98A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3D11DCE-F070-49CB-9BE3-BBFA4F450680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409BB6D-D583-4F02-A22B-B806F3364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F42484B-F06B-47CD-95C3-1C903BD3FB63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3A70720-6E9D-42C1-888D-49B162CCB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2B8CF31-977D-4EFD-AA72-EA84575DF88B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D1EAE3F-D8B1-49E7-BB08-09B3428FB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52C238A-A5E6-4B18-80A0-25D6F3190984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6085F-9856-4AD3-9C72-6C1410806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3B4F46-1508-4449-90A2-47BBEDDCDFB3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3A07583-FEC1-4B88-B098-A1358BEAE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2872B28-9068-4A38-ABFB-C1C6A9C00008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6796B5C-4795-458C-BA3A-BF0179B10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AD06B0-2240-49C8-81A1-32F674ACF8E3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888134D-58A6-459D-BB99-2346ED514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53B09F-7E1C-4D3D-947E-9167A93AED4C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F52E-0F99-4A55-8EB6-D0ACE8E84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7375-045C-42F1-A99F-3B6540BCB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CC347AC-B7AE-44E3-94BF-0D615708B7C0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946D-EDDB-4D3D-ADDC-BC6AB3B26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B8931E1-38FC-4A77-B959-4D1F74C53F4E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A476E-BF22-4FCB-8D0E-58B8B61CC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7C6FDE7-2146-415A-8360-0E782258AFBB}" type="datetime1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D001E-B551-4598-B340-8CD714D27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1F36AFC-7164-435D-AAF1-F78DD131F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.mx/url?sa=i&amp;rct=j&amp;q=&amp;esrc=s&amp;frm=1&amp;source=images&amp;cd=&amp;cad=rja&amp;docid=TF0RaQebTcwWYM&amp;tbnid=vRkb6BhjFWmq-M:&amp;ved=0CAUQjRw&amp;url=http://www.facebook.com/CERChile&amp;ei=gGdkUZrFCITI9QTXqoH4BA&amp;bvm=bv.44990110,d.eWU&amp;psig=AFQjCNE6W4We9aFh4FAHdt4r3BoPMCRDSQ&amp;ust=1365620984326929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SlSgR9Yd-r3HsM&amp;tbnid=ikFxRO-B3lPL1M:&amp;ved=0CAUQjRw&amp;url=http://www.mma.gob.cl/retc/&amp;ei=lXJkUaH_ForY8gTz-4GYBg&amp;bvm=bv.44990110,d.eWU&amp;psig=AFQjCNG-I7aQRIn2RNkx0bwvCG5zdlRO4A&amp;ust=136562382190223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 bwMode="auto">
          <a:xfrm>
            <a:off x="457200" y="1672208"/>
            <a:ext cx="8579296" cy="13967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MX" sz="2600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/>
            </a:r>
            <a:br>
              <a:rPr lang="es-MX" sz="2600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</a:br>
            <a:r>
              <a:rPr lang="es-MX" sz="2600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“Monitoreo, Reporte y Verificación en Chile”</a:t>
            </a:r>
            <a:r>
              <a:rPr lang="es-ES_tradnl" sz="32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	</a:t>
            </a:r>
            <a:endParaRPr lang="es-ES_tradnl" sz="1800" b="1" dirty="0" smtClean="0">
              <a:solidFill>
                <a:srgbClr val="FFFFFF"/>
              </a:solidFill>
              <a:latin typeface="Verdana" pitchFamily="34" charset="0"/>
              <a:sym typeface="Verdana Bold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912652" y="5517232"/>
            <a:ext cx="6912768" cy="60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s-ES_tradnl" sz="1600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Eduardo Sanhueza</a:t>
            </a:r>
          </a:p>
          <a:p>
            <a:pPr fontAlgn="base">
              <a:spcAft>
                <a:spcPct val="0"/>
              </a:spcAft>
            </a:pPr>
            <a:r>
              <a:rPr lang="es-ES_tradnl" sz="1600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Asesor Ministerio de Relaciones Exteriores</a:t>
            </a:r>
          </a:p>
          <a:p>
            <a:pPr fontAlgn="base">
              <a:spcAft>
                <a:spcPct val="0"/>
              </a:spcAft>
            </a:pPr>
            <a:r>
              <a:rPr lang="es-ES_tradnl" sz="1600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de Chile</a:t>
            </a:r>
            <a:br>
              <a:rPr lang="es-ES_tradnl" sz="1600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</a:br>
            <a:r>
              <a:rPr lang="es-ES_tradnl" sz="16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/>
            </a:r>
            <a:br>
              <a:rPr lang="es-ES_tradnl" sz="16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</a:br>
            <a:r>
              <a:rPr lang="es-ES_tradnl" sz="16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	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12652" y="3284984"/>
            <a:ext cx="6121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2000" b="1" dirty="0">
                <a:solidFill>
                  <a:srgbClr val="FFFFFF"/>
                </a:solidFill>
                <a:latin typeface="Calibri" charset="0"/>
              </a:rPr>
              <a:t>Taller Regional </a:t>
            </a:r>
            <a:r>
              <a:rPr lang="es-CL" sz="2000" b="1" dirty="0" smtClean="0">
                <a:solidFill>
                  <a:srgbClr val="FFFFFF"/>
                </a:solidFill>
                <a:latin typeface="Calibri" charset="0"/>
              </a:rPr>
              <a:t>sobre MDL y </a:t>
            </a:r>
            <a:r>
              <a:rPr lang="es-CL" sz="2000" b="1" dirty="0" err="1" smtClean="0">
                <a:solidFill>
                  <a:srgbClr val="FFFFFF"/>
                </a:solidFill>
                <a:latin typeface="Calibri" charset="0"/>
              </a:rPr>
              <a:t>NAMAs</a:t>
            </a:r>
            <a:r>
              <a:rPr lang="es-CL" sz="2000" b="1" dirty="0" smtClean="0">
                <a:solidFill>
                  <a:srgbClr val="FFFFFF"/>
                </a:solidFill>
                <a:latin typeface="Calibri" charset="0"/>
              </a:rPr>
              <a:t> para </a:t>
            </a:r>
          </a:p>
          <a:p>
            <a:r>
              <a:rPr lang="es-CL" sz="2000" b="1" dirty="0" smtClean="0">
                <a:solidFill>
                  <a:srgbClr val="FFFFFF"/>
                </a:solidFill>
                <a:latin typeface="Calibri" charset="0"/>
              </a:rPr>
              <a:t>Latino América y el Caribe</a:t>
            </a:r>
            <a:endParaRPr lang="es-CL" sz="2000" b="1" dirty="0">
              <a:solidFill>
                <a:srgbClr val="FFFFFF"/>
              </a:solidFill>
              <a:latin typeface="Calibri" charset="0"/>
            </a:endParaRPr>
          </a:p>
          <a:p>
            <a:endParaRPr lang="es-CL" sz="2000" dirty="0">
              <a:solidFill>
                <a:srgbClr val="FFFFFF"/>
              </a:solidFill>
              <a:latin typeface="Calibri" charset="0"/>
            </a:endParaRPr>
          </a:p>
          <a:p>
            <a:r>
              <a:rPr lang="es-CL" sz="20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s-CL" sz="2000" dirty="0" smtClean="0">
                <a:solidFill>
                  <a:srgbClr val="FFFFFF"/>
                </a:solidFill>
                <a:latin typeface="Calibri" charset="0"/>
              </a:rPr>
              <a:t>31 de Agosto – 2 de Septiembre</a:t>
            </a:r>
          </a:p>
          <a:p>
            <a:r>
              <a:rPr lang="es-CL" sz="2000" dirty="0" smtClean="0">
                <a:solidFill>
                  <a:srgbClr val="FFFFFF"/>
                </a:solidFill>
                <a:latin typeface="Calibri" charset="0"/>
              </a:rPr>
              <a:t>Bogotá, Colombia</a:t>
            </a:r>
            <a:endParaRPr lang="es-MX" sz="2000" dirty="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828328"/>
          </a:xfrm>
        </p:spPr>
        <p:txBody>
          <a:bodyPr/>
          <a:lstStyle/>
          <a:p>
            <a:r>
              <a:rPr lang="es-MX" dirty="0">
                <a:latin typeface="Verdana" pitchFamily="34" charset="0"/>
                <a:cs typeface="Verdana" pitchFamily="34" charset="0"/>
              </a:rPr>
              <a:t>MRV de </a:t>
            </a:r>
            <a:r>
              <a:rPr lang="es-MX" dirty="0" err="1">
                <a:latin typeface="Verdana" pitchFamily="34" charset="0"/>
                <a:cs typeface="Verdana" pitchFamily="34" charset="0"/>
              </a:rPr>
              <a:t>NAMAs</a:t>
            </a:r>
            <a:r>
              <a:rPr lang="es-MX" dirty="0">
                <a:latin typeface="Verdana" pitchFamily="34" charset="0"/>
                <a:cs typeface="Verdana" pitchFamily="34" charset="0"/>
              </a:rPr>
              <a:t> </a:t>
            </a:r>
            <a:r>
              <a:rPr lang="es-MX" dirty="0" smtClean="0">
                <a:latin typeface="Verdana" pitchFamily="34" charset="0"/>
                <a:cs typeface="Verdana" pitchFamily="34" charset="0"/>
              </a:rPr>
              <a:t>domésticas</a:t>
            </a:r>
            <a:br>
              <a:rPr lang="es-MX" dirty="0" smtClean="0">
                <a:latin typeface="Verdana" pitchFamily="34" charset="0"/>
                <a:cs typeface="Verdana" pitchFamily="34" charset="0"/>
              </a:rPr>
            </a:br>
            <a:r>
              <a:rPr lang="es-MX" dirty="0">
                <a:latin typeface="Verdana" pitchFamily="34" charset="0"/>
                <a:cs typeface="Verdana" pitchFamily="34" charset="0"/>
              </a:rPr>
              <a:t/>
            </a:r>
            <a:br>
              <a:rPr lang="es-MX" dirty="0">
                <a:latin typeface="Verdana" pitchFamily="34" charset="0"/>
                <a:cs typeface="Verdana" pitchFamily="34" charset="0"/>
              </a:rPr>
            </a:br>
            <a:r>
              <a:rPr lang="es-MX" sz="1800" dirty="0" err="1" smtClean="0">
                <a:solidFill>
                  <a:srgbClr val="404040"/>
                </a:solidFill>
              </a:rPr>
              <a:t>NAMAs</a:t>
            </a:r>
            <a:r>
              <a:rPr lang="es-MX" sz="1800" dirty="0" smtClean="0">
                <a:solidFill>
                  <a:srgbClr val="404040"/>
                </a:solidFill>
              </a:rPr>
              <a:t> de Chile inscritas en el Registro de NAMAs</a:t>
            </a:r>
            <a:endParaRPr lang="es-MX" dirty="0">
              <a:solidFill>
                <a:srgbClr val="40404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725159"/>
              </p:ext>
            </p:extLst>
          </p:nvPr>
        </p:nvGraphicFramePr>
        <p:xfrm>
          <a:off x="350687" y="1268760"/>
          <a:ext cx="8321231" cy="4928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430"/>
                <a:gridCol w="3172891"/>
                <a:gridCol w="1729950"/>
                <a:gridCol w="2297960"/>
              </a:tblGrid>
              <a:tr h="496958">
                <a:tc>
                  <a:txBody>
                    <a:bodyPr/>
                    <a:lstStyle/>
                    <a:p>
                      <a:r>
                        <a:rPr lang="es-MX" sz="1600" noProof="0" dirty="0" smtClean="0"/>
                        <a:t>Sector</a:t>
                      </a:r>
                      <a:endParaRPr lang="es-MX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smtClean="0"/>
                        <a:t>NAMA</a:t>
                      </a:r>
                      <a:endParaRPr lang="es-MX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smtClean="0"/>
                        <a:t>Tipo</a:t>
                      </a:r>
                      <a:endParaRPr lang="es-MX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 smtClean="0"/>
                        <a:t>Reducciones</a:t>
                      </a:r>
                      <a:r>
                        <a:rPr lang="es-MX" sz="1600" baseline="0" noProof="0" dirty="0" smtClean="0"/>
                        <a:t> Esperadas</a:t>
                      </a:r>
                      <a:r>
                        <a:rPr lang="es-MX" sz="1600" noProof="0" dirty="0" smtClean="0"/>
                        <a:t> </a:t>
                      </a:r>
                      <a:endParaRPr lang="es-MX" sz="1600" noProof="0" dirty="0">
                        <a:latin typeface="+mn-lt"/>
                      </a:endParaRPr>
                    </a:p>
                  </a:txBody>
                  <a:tcPr/>
                </a:tc>
              </a:tr>
              <a:tr h="694381">
                <a:tc>
                  <a:txBody>
                    <a:bodyPr/>
                    <a:lstStyle/>
                    <a:p>
                      <a:r>
                        <a:rPr lang="es-MX" sz="1600" b="1" noProof="0" dirty="0" smtClean="0"/>
                        <a:t>Industria/Energía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 smtClean="0"/>
                        <a:t>Acuerdos de Producción Limpia en Chile</a:t>
                      </a:r>
                      <a:r>
                        <a:rPr lang="es-MX" sz="1600" baseline="0" noProof="0" dirty="0" smtClean="0"/>
                        <a:t> </a:t>
                      </a:r>
                      <a:r>
                        <a:rPr lang="es-MX" sz="1600" noProof="0" dirty="0" smtClean="0"/>
                        <a:t>2012-2020</a:t>
                      </a:r>
                      <a:endParaRPr lang="es-MX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smtClean="0"/>
                        <a:t>Para</a:t>
                      </a:r>
                      <a:r>
                        <a:rPr lang="es-MX" sz="1600" baseline="0" noProof="0" smtClean="0"/>
                        <a:t> reconocimiento</a:t>
                      </a:r>
                      <a:endParaRPr lang="es-MX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smtClean="0"/>
                        <a:t>18.4 MtCO2e</a:t>
                      </a:r>
                      <a:endParaRPr lang="es-MX" sz="1600" noProof="0">
                        <a:latin typeface="+mn-lt"/>
                      </a:endParaRPr>
                    </a:p>
                  </a:txBody>
                  <a:tcPr/>
                </a:tc>
              </a:tr>
              <a:tr h="694381">
                <a:tc>
                  <a:txBody>
                    <a:bodyPr/>
                    <a:lstStyle/>
                    <a:p>
                      <a:r>
                        <a:rPr lang="es-MX" sz="1600" b="1" noProof="0" smtClean="0"/>
                        <a:t>Forestal</a:t>
                      </a:r>
                      <a:endParaRPr lang="es-MX" sz="16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aseline="0" noProof="0" dirty="0" smtClean="0"/>
                        <a:t>Implementación de una Estrategia Nacional Forestal y CC, incluyendo el desarrollo e implementación de una Plataforma para la Generación y Comercialización de Bonos de Carbono</a:t>
                      </a:r>
                      <a:endParaRPr lang="es-MX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smtClean="0"/>
                        <a:t>Buscando</a:t>
                      </a:r>
                      <a:r>
                        <a:rPr lang="es-MX" sz="1600" baseline="0" noProof="0" smtClean="0"/>
                        <a:t> apoyo para implementación</a:t>
                      </a:r>
                      <a:endParaRPr lang="es-MX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smtClean="0"/>
                        <a:t>42 MtCO2e</a:t>
                      </a:r>
                      <a:endParaRPr lang="es-MX" sz="1600" noProof="0">
                        <a:latin typeface="+mn-lt"/>
                      </a:endParaRPr>
                    </a:p>
                  </a:txBody>
                  <a:tcPr/>
                </a:tc>
              </a:tr>
              <a:tr h="750022">
                <a:tc>
                  <a:txBody>
                    <a:bodyPr/>
                    <a:lstStyle/>
                    <a:p>
                      <a:r>
                        <a:rPr lang="es-MX" sz="1600" b="1" noProof="0" smtClean="0"/>
                        <a:t>Energía</a:t>
                      </a:r>
                      <a:endParaRPr lang="es-MX" sz="16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smtClean="0"/>
                        <a:t>Expansion de sistemas de autoabastecimiento con energia renovable no-convencional</a:t>
                      </a:r>
                      <a:endParaRPr lang="es-MX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smtClean="0"/>
                        <a:t>Buscando</a:t>
                      </a:r>
                      <a:r>
                        <a:rPr lang="es-MX" sz="1600" baseline="0" noProof="0" smtClean="0"/>
                        <a:t> apoyo para implementación</a:t>
                      </a:r>
                      <a:endParaRPr lang="es-MX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smtClean="0"/>
                        <a:t>1.7 MtC02e/yr</a:t>
                      </a:r>
                      <a:endParaRPr lang="es-MX" sz="1600" noProof="0">
                        <a:latin typeface="+mn-lt"/>
                      </a:endParaRPr>
                    </a:p>
                  </a:txBody>
                  <a:tcPr/>
                </a:tc>
              </a:tr>
              <a:tr h="750022">
                <a:tc>
                  <a:txBody>
                    <a:bodyPr/>
                    <a:lstStyle/>
                    <a:p>
                      <a:r>
                        <a:rPr lang="es-MX" sz="1600" b="1" noProof="0" smtClean="0"/>
                        <a:t>Residuos</a:t>
                      </a:r>
                      <a:endParaRPr lang="es-MX" sz="16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 smtClean="0"/>
                        <a:t>Programa para</a:t>
                      </a:r>
                      <a:r>
                        <a:rPr lang="es-MX" sz="1600" baseline="0" noProof="0" dirty="0" smtClean="0"/>
                        <a:t> impulsar proyectos de gestión/valorización de residuos orgánicos en Chile</a:t>
                      </a:r>
                      <a:endParaRPr lang="es-MX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smtClean="0"/>
                        <a:t>Buscando</a:t>
                      </a:r>
                      <a:r>
                        <a:rPr lang="es-MX" sz="1600" baseline="0" noProof="0" smtClean="0"/>
                        <a:t> apoyo para implementación</a:t>
                      </a:r>
                      <a:endParaRPr lang="es-MX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smtClean="0">
                          <a:latin typeface="+mn-lt"/>
                        </a:rPr>
                        <a:t>12</a:t>
                      </a:r>
                      <a:r>
                        <a:rPr lang="es-MX" sz="1600" baseline="0" noProof="0" smtClean="0">
                          <a:latin typeface="+mn-lt"/>
                        </a:rPr>
                        <a:t> Mt CO2e</a:t>
                      </a:r>
                      <a:endParaRPr lang="es-MX" sz="1600" noProof="0">
                        <a:latin typeface="+mn-lt"/>
                      </a:endParaRPr>
                    </a:p>
                  </a:txBody>
                  <a:tcPr/>
                </a:tc>
              </a:tr>
              <a:tr h="537010">
                <a:tc>
                  <a:txBody>
                    <a:bodyPr/>
                    <a:lstStyle/>
                    <a:p>
                      <a:endParaRPr lang="es-MX" sz="1600" b="1" noProof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600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noProof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noProof="0" dirty="0" smtClean="0">
                          <a:latin typeface="+mn-lt"/>
                        </a:rPr>
                        <a:t>Total:  10.8 </a:t>
                      </a:r>
                      <a:r>
                        <a:rPr lang="es-MX" sz="1600" b="1" noProof="0" dirty="0" smtClean="0"/>
                        <a:t>MtCO2e/año</a:t>
                      </a:r>
                      <a:endParaRPr lang="es-MX" sz="1600" b="1" noProof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0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82" y="1930513"/>
            <a:ext cx="1220488" cy="8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61" y="2090518"/>
            <a:ext cx="988299" cy="89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lajino.cl/images/200901/conaf_1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82" y="1183635"/>
            <a:ext cx="1368152" cy="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rofile.ak.fbcdn.net/hprofile-ak-snc6/c16.17.198.198/s160x160/224900_414984495213311_2034111290_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37" y="560832"/>
            <a:ext cx="1245606" cy="124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64117" y="1098553"/>
            <a:ext cx="59200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Actualmente se trabaja en los MRV de las 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NAMAs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sectorialmente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_tradn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Existe un enfoque común =&gt; Sistemas MRV como sistemas de gestión </a:t>
            </a:r>
            <a:endParaRPr lang="es-ES_tradnl" sz="2000" dirty="0" smtClean="0">
              <a:solidFill>
                <a:srgbClr val="0070C0"/>
              </a:solidFill>
              <a:latin typeface="Calibri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52399" y="144386"/>
            <a:ext cx="8164513" cy="8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MX" dirty="0" smtClean="0">
                <a:latin typeface="Verdana" pitchFamily="34" charset="0"/>
                <a:cs typeface="Verdana" pitchFamily="34" charset="0"/>
              </a:rPr>
              <a:t>MRV de </a:t>
            </a:r>
            <a:r>
              <a:rPr lang="es-MX" dirty="0" err="1" smtClean="0">
                <a:latin typeface="Verdana" pitchFamily="34" charset="0"/>
                <a:cs typeface="Verdana" pitchFamily="34" charset="0"/>
              </a:rPr>
              <a:t>NAMAs</a:t>
            </a:r>
            <a:r>
              <a:rPr lang="es-MX" dirty="0" smtClean="0">
                <a:latin typeface="Verdana" pitchFamily="34" charset="0"/>
                <a:cs typeface="Verdana" pitchFamily="34" charset="0"/>
              </a:rPr>
              <a:t> domésticas</a:t>
            </a:r>
            <a:br>
              <a:rPr lang="es-MX" dirty="0" smtClean="0">
                <a:latin typeface="Verdana" pitchFamily="34" charset="0"/>
                <a:cs typeface="Verdana" pitchFamily="34" charset="0"/>
              </a:rPr>
            </a:br>
            <a:r>
              <a:rPr lang="es-MX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es-MX" dirty="0" smtClean="0">
                <a:latin typeface="Verdana" pitchFamily="34" charset="0"/>
                <a:cs typeface="Verdana" pitchFamily="34" charset="0"/>
              </a:rPr>
            </a:br>
            <a:endParaRPr lang="es-MX" dirty="0">
              <a:solidFill>
                <a:srgbClr val="40404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30697" y="2982267"/>
            <a:ext cx="6387806" cy="6247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s-ES_tradnl" sz="2000" u="sng" dirty="0" smtClean="0">
                <a:solidFill>
                  <a:srgbClr val="FF0000"/>
                </a:solidFill>
                <a:latin typeface="+mn-lt"/>
                <a:ea typeface="Verdana" pitchFamily="34" charset="0"/>
                <a:cs typeface="Verdana" pitchFamily="34" charset="0"/>
              </a:rPr>
              <a:t>Plan de trabajo 2014</a:t>
            </a:r>
          </a:p>
          <a:p>
            <a:pPr lvl="0" eaLnBrk="0" hangingPunct="0">
              <a:spcBef>
                <a:spcPct val="20000"/>
              </a:spcBef>
              <a:defRPr/>
            </a:pPr>
            <a:endParaRPr lang="es-ES_tradnl" sz="2000" u="sng" dirty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es-ES_tradnl" sz="2000" dirty="0" smtClean="0">
                <a:solidFill>
                  <a:srgbClr val="404040"/>
                </a:solidFill>
                <a:latin typeface="+mn-lt"/>
                <a:ea typeface="Verdana" pitchFamily="34" charset="0"/>
                <a:cs typeface="Verdana" pitchFamily="34" charset="0"/>
              </a:rPr>
              <a:t>Definición de una estructura institucional para MRV</a:t>
            </a:r>
          </a:p>
          <a:p>
            <a:pPr lvl="0" eaLnBrk="0" hangingPunct="0">
              <a:spcBef>
                <a:spcPct val="20000"/>
              </a:spcBef>
              <a:defRPr/>
            </a:pPr>
            <a:endParaRPr lang="es-ES_tradnl" sz="2000" dirty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es-ES_tradnl" sz="2000" dirty="0" smtClean="0">
                <a:solidFill>
                  <a:srgbClr val="404040"/>
                </a:solidFill>
                <a:latin typeface="+mn-lt"/>
                <a:ea typeface="Verdana" pitchFamily="34" charset="0"/>
                <a:cs typeface="Verdana" pitchFamily="34" charset="0"/>
              </a:rPr>
              <a:t>Guía metodológica base para MRV de </a:t>
            </a:r>
            <a:r>
              <a:rPr lang="es-ES_tradnl" sz="2000" dirty="0" err="1" smtClean="0">
                <a:solidFill>
                  <a:srgbClr val="404040"/>
                </a:solidFill>
                <a:latin typeface="+mn-lt"/>
                <a:ea typeface="Verdana" pitchFamily="34" charset="0"/>
                <a:cs typeface="Verdana" pitchFamily="34" charset="0"/>
              </a:rPr>
              <a:t>NAMAs</a:t>
            </a:r>
            <a:endParaRPr lang="es-ES_tradnl" sz="2000" dirty="0" smtClean="0">
              <a:solidFill>
                <a:srgbClr val="40404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s-ES_tradnl" sz="2000" dirty="0">
              <a:solidFill>
                <a:srgbClr val="40404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es-ES_tradnl" sz="2000" dirty="0" smtClean="0">
                <a:solidFill>
                  <a:srgbClr val="404040"/>
                </a:solidFill>
                <a:latin typeface="+mn-lt"/>
                <a:ea typeface="Verdana" pitchFamily="34" charset="0"/>
                <a:cs typeface="Verdana" pitchFamily="34" charset="0"/>
              </a:rPr>
              <a:t>Identificar el rol del sector privado tanto en la generación de nuevas </a:t>
            </a:r>
            <a:r>
              <a:rPr lang="es-ES_tradnl" sz="2000" dirty="0" err="1" smtClean="0">
                <a:solidFill>
                  <a:srgbClr val="404040"/>
                </a:solidFill>
                <a:latin typeface="+mn-lt"/>
                <a:ea typeface="Verdana" pitchFamily="34" charset="0"/>
                <a:cs typeface="Verdana" pitchFamily="34" charset="0"/>
              </a:rPr>
              <a:t>NAMAs</a:t>
            </a:r>
            <a:r>
              <a:rPr lang="es-ES_tradnl" sz="2000" dirty="0" smtClean="0">
                <a:solidFill>
                  <a:srgbClr val="404040"/>
                </a:solidFill>
                <a:latin typeface="+mn-lt"/>
                <a:ea typeface="Verdana" pitchFamily="34" charset="0"/>
                <a:cs typeface="Verdana" pitchFamily="34" charset="0"/>
              </a:rPr>
              <a:t> como en el diseño de sus sistemas MRV</a:t>
            </a:r>
          </a:p>
          <a:p>
            <a:pPr lvl="0" eaLnBrk="0" hangingPunct="0">
              <a:spcBef>
                <a:spcPct val="20000"/>
              </a:spcBef>
              <a:defRPr/>
            </a:pPr>
            <a:endParaRPr lang="es-ES_tradnl" sz="2000" dirty="0">
              <a:solidFill>
                <a:srgbClr val="40404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es-ES_tradnl" sz="2000" dirty="0" smtClean="0">
                <a:solidFill>
                  <a:srgbClr val="404040"/>
                </a:solidFill>
                <a:latin typeface="+mn-lt"/>
                <a:ea typeface="Verdana" pitchFamily="34" charset="0"/>
                <a:cs typeface="Verdana" pitchFamily="34" charset="0"/>
              </a:rPr>
              <a:t>Trabajo en la identificación de Co-beneficios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_tradn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s-ES_tradn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_tradn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_tradnl" sz="2000" dirty="0" smtClean="0">
              <a:solidFill>
                <a:srgbClr val="0070C0"/>
              </a:solidFill>
              <a:latin typeface="Calibri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 flipV="1">
            <a:off x="5224264" y="4548923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5855454" y="4340794"/>
            <a:ext cx="24807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Estándares mínimos</a:t>
            </a:r>
            <a:endParaRPr lang="es-ES_tradnl" sz="1600" dirty="0" smtClean="0">
              <a:solidFill>
                <a:srgbClr val="0070C0"/>
              </a:solidFill>
              <a:latin typeface="Calibri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5224264" y="4807265"/>
            <a:ext cx="800472" cy="59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5988576" y="4679348"/>
            <a:ext cx="24807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Indicadores comunes</a:t>
            </a:r>
            <a:endParaRPr lang="es-ES_tradnl" sz="1600" dirty="0" smtClean="0">
              <a:solidFill>
                <a:srgbClr val="0070C0"/>
              </a:solidFill>
              <a:latin typeface="Calibri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MRV del apoyo Financiero 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4744"/>
            <a:ext cx="8177213" cy="4896544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El trabajo se enfoca en : 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Identificación de necesidades financieras para el desarrollo de </a:t>
            </a:r>
            <a:r>
              <a:rPr lang="es-CL" dirty="0" err="1" smtClean="0"/>
              <a:t>NAMAs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Seguimiento a los fondos recibidos y resultados obtenidos para mejorar la transparencia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Trabajo en el apalancamiento de fondos Nacionales para asegurar la permanencia de las acciones. 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7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9699" y="972714"/>
            <a:ext cx="8177213" cy="116014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MRV a nivel de instalaciones </a:t>
            </a:r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r>
              <a:rPr lang="es-MX" sz="1800" dirty="0" smtClean="0"/>
              <a:t>-       </a:t>
            </a:r>
            <a:r>
              <a:rPr lang="es-CL" sz="1800" dirty="0" smtClean="0"/>
              <a:t>Registro de emisiones y transferencia de Contaminantes (RETC) 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399" y="144386"/>
            <a:ext cx="8164513" cy="8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MX" dirty="0" smtClean="0">
                <a:latin typeface="Verdana" pitchFamily="34" charset="0"/>
                <a:cs typeface="Verdana" pitchFamily="34" charset="0"/>
              </a:rPr>
              <a:t>MRV de otras acciones relevantes</a:t>
            </a:r>
            <a:br>
              <a:rPr lang="es-MX" dirty="0" smtClean="0">
                <a:latin typeface="Verdana" pitchFamily="34" charset="0"/>
                <a:cs typeface="Verdana" pitchFamily="34" charset="0"/>
              </a:rPr>
            </a:br>
            <a:endParaRPr lang="es-MX" dirty="0">
              <a:solidFill>
                <a:srgbClr val="404040"/>
              </a:solidFill>
            </a:endParaRPr>
          </a:p>
        </p:txBody>
      </p:sp>
      <p:pic>
        <p:nvPicPr>
          <p:cNvPr id="12" name="Picture 7" descr="http://www.mma.gob.cl/retc/1279/articles-43747_bann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92" y="2060848"/>
            <a:ext cx="3332926" cy="16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139699" y="3861048"/>
            <a:ext cx="472033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CL" sz="1800" dirty="0" smtClean="0"/>
              <a:t>Programa Nacional de Gestión del Carbono (en etapa de diseño):  </a:t>
            </a:r>
          </a:p>
          <a:p>
            <a:pPr>
              <a:buFontTx/>
              <a:buChar char="-"/>
            </a:pPr>
            <a:endParaRPr lang="es-CL" sz="1800" dirty="0" smtClean="0"/>
          </a:p>
          <a:p>
            <a:pPr marL="0" indent="0">
              <a:buNone/>
            </a:pPr>
            <a:r>
              <a:rPr lang="es-ES" sz="1800" dirty="0" smtClean="0"/>
              <a:t>“Fomentar </a:t>
            </a:r>
            <a:r>
              <a:rPr lang="es-ES" sz="1800" dirty="0"/>
              <a:t>el reporte voluntario de GEI y apoyar su gestión a nivel </a:t>
            </a:r>
            <a:r>
              <a:rPr lang="es-ES" sz="1800" dirty="0" smtClean="0"/>
              <a:t>corporativo”</a:t>
            </a:r>
            <a:endParaRPr lang="es-CL" sz="1800" dirty="0"/>
          </a:p>
          <a:p>
            <a:pPr marL="0" indent="0">
              <a:buFont typeface="Arial" pitchFamily="34" charset="0"/>
              <a:buNone/>
            </a:pPr>
            <a:r>
              <a:rPr lang="es-CL" sz="1800" dirty="0"/>
              <a:t>   </a:t>
            </a:r>
            <a:endParaRPr lang="en-US" sz="18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85318"/>
            <a:ext cx="3887412" cy="166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9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pPr eaLnBrk="1" hangingPunct="1"/>
            <a:r>
              <a:rPr lang="es-MX" sz="4000" dirty="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Muchas Gracias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23528" y="5416450"/>
            <a:ext cx="6912768" cy="60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s-ES_tradnl" sz="20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/>
            </a:r>
            <a:br>
              <a:rPr lang="es-ES_tradnl" sz="20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</a:br>
            <a:r>
              <a:rPr lang="es-ES_tradnl" sz="20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/>
            </a:r>
            <a:br>
              <a:rPr lang="es-ES_tradnl" sz="20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</a:br>
            <a:r>
              <a:rPr lang="es-ES_tradnl" sz="20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MX" dirty="0" smtClean="0">
                <a:latin typeface="Verdana" pitchFamily="34" charset="0"/>
                <a:cs typeface="Verdana" pitchFamily="34" charset="0"/>
              </a:rPr>
              <a:t>Agenda: 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251520" y="1293059"/>
            <a:ext cx="7920880" cy="54726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¿Por qué le interesa a Chile llevar a cabo MRV?</a:t>
            </a:r>
          </a:p>
          <a:p>
            <a:pPr marL="457200" indent="-457200">
              <a:buFont typeface="Arial" pitchFamily="34" charset="0"/>
              <a:buAutoNum type="arabicPeriod"/>
              <a:defRPr/>
            </a:pPr>
            <a:endParaRPr lang="es-ES_tradnl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¿Cuáles son las líneas de trabajo en Chile sobre MRV?</a:t>
            </a:r>
          </a:p>
          <a:p>
            <a:pPr marL="457200" indent="-457200">
              <a:buFont typeface="Arial" pitchFamily="34" charset="0"/>
              <a:buAutoNum type="arabicPeriod"/>
              <a:defRPr/>
            </a:pPr>
            <a:endParaRPr lang="es-ES_tradnl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¿Cómo se están abordando estas líneas de trabajo? </a:t>
            </a:r>
          </a:p>
          <a:p>
            <a:pPr marL="457200" indent="-457200">
              <a:buFont typeface="Arial" pitchFamily="34" charset="0"/>
              <a:buAutoNum type="arabicPeriod"/>
              <a:defRPr/>
            </a:pPr>
            <a:endParaRPr lang="es-ES_tradnl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¿Cuál es la experiencia y  la situación actual de Chile?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s-ES_tradnl" dirty="0" smtClean="0"/>
          </a:p>
          <a:p>
            <a:pPr>
              <a:defRPr/>
            </a:pPr>
            <a:endParaRPr lang="es-ES_tradnl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698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MX" dirty="0" smtClean="0">
                <a:latin typeface="Verdana" pitchFamily="34" charset="0"/>
                <a:cs typeface="Verdana" pitchFamily="34" charset="0"/>
              </a:rPr>
              <a:t>¿Por qué le interesa a Chile hacer MRV?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251520" y="908720"/>
            <a:ext cx="7920880" cy="54726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s-ES_tradnl" sz="180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80182" y="935687"/>
            <a:ext cx="7920880" cy="54726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Para hacer seguimiento a </a:t>
            </a:r>
            <a:r>
              <a:rPr lang="es-ES_tradnl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planes y políticas nacionales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, tanto en su efectividad como en el estado de avance de su implementación</a:t>
            </a:r>
          </a:p>
          <a:p>
            <a:pPr marL="0" indent="0">
              <a:buNone/>
              <a:defRPr/>
            </a:pPr>
            <a:endParaRPr lang="es-ES_tradnl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>
              <a:buFontTx/>
              <a:buChar char="-"/>
              <a:defRPr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Para tener claridad sobre la información que debe ser presentada a la </a:t>
            </a:r>
            <a:r>
              <a:rPr lang="es-ES_tradnl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CMNUCC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</a:t>
            </a:r>
          </a:p>
          <a:p>
            <a:pPr>
              <a:buFontTx/>
              <a:buChar char="-"/>
              <a:defRPr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>
              <a:buFontTx/>
              <a:buChar char="-"/>
              <a:defRPr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Para manejar de forma </a:t>
            </a:r>
            <a:r>
              <a:rPr lang="es-ES_tradnl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transparente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la información en cuanto a soporte financiero recibido internacionalmente para su posterior reporte</a:t>
            </a:r>
          </a:p>
          <a:p>
            <a:pPr>
              <a:buFontTx/>
              <a:buChar char="-"/>
              <a:defRPr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>
              <a:buFontTx/>
              <a:buChar char="-"/>
              <a:defRPr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Otros: </a:t>
            </a:r>
          </a:p>
          <a:p>
            <a:pPr marL="804863" indent="-71438">
              <a:tabLst>
                <a:tab pos="893763" algn="l"/>
              </a:tabLst>
              <a:defRPr/>
            </a:pPr>
            <a:r>
              <a:rPr lang="es-ES_tradnl" sz="1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	</a:t>
            </a:r>
            <a:r>
              <a:rPr lang="es-ES_tradn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	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MS PGothic" pitchFamily="34" charset="-128"/>
              </a:rPr>
              <a:t>Evitar doble conteo de reducciones</a:t>
            </a:r>
          </a:p>
          <a:p>
            <a:pPr marL="804863" indent="-71438">
              <a:tabLst>
                <a:tab pos="893763" algn="l"/>
              </a:tabLst>
              <a:defRPr/>
            </a:pPr>
            <a:r>
              <a:rPr lang="es-ES_tradnl" sz="1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s-ES_tradn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Priorizar esfuerzos sectoriales</a:t>
            </a:r>
          </a:p>
          <a:p>
            <a:pPr marL="804863" indent="-71438">
              <a:tabLst>
                <a:tab pos="893763" algn="l"/>
              </a:tabLst>
              <a:defRPr/>
            </a:pPr>
            <a:r>
              <a:rPr lang="es-ES_tradnl" sz="1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s-ES_tradn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Identificar y remediar falencias metodológicas</a:t>
            </a:r>
          </a:p>
          <a:p>
            <a:pPr marL="804863" indent="-71438">
              <a:tabLst>
                <a:tab pos="893763" algn="l"/>
              </a:tabLst>
              <a:defRPr/>
            </a:pPr>
            <a:r>
              <a:rPr lang="es-ES_tradnl" sz="1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s-ES_tradn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Identificar necesidad de apoyo tanto técnico como financiero</a:t>
            </a:r>
          </a:p>
          <a:p>
            <a:pPr>
              <a:buFontTx/>
              <a:buChar char="-"/>
              <a:defRPr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>
              <a:buFontTx/>
              <a:buChar char="-"/>
              <a:defRPr/>
            </a:pPr>
            <a:endParaRPr lang="es-ES_tradnl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>
              <a:buFontTx/>
              <a:buChar char="-"/>
              <a:defRPr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05064"/>
            <a:ext cx="2088729" cy="13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MX" dirty="0" smtClean="0">
                <a:latin typeface="Verdana" pitchFamily="34" charset="0"/>
                <a:cs typeface="Verdana" pitchFamily="34" charset="0"/>
              </a:rPr>
              <a:t>Líneas de Trabajo para MRV en Chile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26757468"/>
              </p:ext>
            </p:extLst>
          </p:nvPr>
        </p:nvGraphicFramePr>
        <p:xfrm>
          <a:off x="1043608" y="1124744"/>
          <a:ext cx="6697712" cy="4709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73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MX" dirty="0" smtClean="0">
                <a:latin typeface="Verdana" pitchFamily="34" charset="0"/>
                <a:cs typeface="Verdana" pitchFamily="34" charset="0"/>
              </a:rPr>
              <a:t>MRV del compromiso voluntario de Chile </a:t>
            </a:r>
          </a:p>
          <a:p>
            <a:endParaRPr lang="es-MX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76671" y="1425580"/>
            <a:ext cx="8040241" cy="4794225"/>
          </a:xfrm>
          <a:prstGeom prst="rect">
            <a:avLst/>
          </a:prstGeom>
        </p:spPr>
        <p:txBody>
          <a:bodyPr lIns="82058" tIns="41029" rIns="82058" bIns="41029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chemeClr val="accent1"/>
              </a:buClr>
              <a:buNone/>
            </a:pPr>
            <a:r>
              <a:rPr lang="en-US" dirty="0" err="1" smtClean="0">
                <a:solidFill>
                  <a:srgbClr val="FF0000"/>
                </a:solidFill>
                <a:ea typeface="MS PGothic" pitchFamily="34" charset="-128"/>
              </a:rPr>
              <a:t>Compromiso</a:t>
            </a:r>
            <a:r>
              <a:rPr lang="en-US" dirty="0" smtClean="0">
                <a:solidFill>
                  <a:srgbClr val="FF0000"/>
                </a:solidFill>
                <a:ea typeface="MS PGothic" pitchFamily="34" charset="-128"/>
              </a:rPr>
              <a:t> de Chile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34" charset="-128"/>
              </a:rPr>
              <a:t>: Presentado en agosto 2010 a la CMNUCC</a:t>
            </a:r>
          </a:p>
          <a:p>
            <a:pPr marL="0" indent="0" eaLnBrk="1" hangingPunct="1">
              <a:buClr>
                <a:schemeClr val="accent1"/>
              </a:buClr>
              <a:buFont typeface="Arial" pitchFamily="34" charset="0"/>
              <a:buNone/>
            </a:pPr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MS PGothic" pitchFamily="34" charset="-128"/>
            </a:endParaRPr>
          </a:p>
          <a:p>
            <a:pPr marL="0" indent="0" eaLnBrk="1" hangingPunct="1">
              <a:buClr>
                <a:schemeClr val="accent1"/>
              </a:buClr>
              <a:buNone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“</a:t>
            </a:r>
            <a:r>
              <a:rPr lang="es-CL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Chile realizará acciones nacionalmente apropiadas de mitigación de modo de lograr una desviación de 20% por debajo de su trayectoria creciente de emisiones “</a:t>
            </a:r>
            <a:r>
              <a:rPr lang="es-CL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business</a:t>
            </a:r>
            <a:r>
              <a:rPr lang="es-CL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-as-usual” en el 2020, proyectadas desde el año 2007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”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Clr>
                <a:schemeClr val="accent1"/>
              </a:buClr>
              <a:buFont typeface="Arial" pitchFamily="34" charset="0"/>
              <a:buNone/>
            </a:pPr>
            <a:endParaRPr lang="es-MX" sz="800" dirty="0" smtClean="0">
              <a:solidFill>
                <a:schemeClr val="tx1">
                  <a:lumMod val="65000"/>
                  <a:lumOff val="35000"/>
                </a:schemeClr>
              </a:solidFill>
              <a:ea typeface="MS PGothic" pitchFamily="34" charset="-128"/>
            </a:endParaRPr>
          </a:p>
          <a:p>
            <a:pPr marL="0" indent="0" eaLnBrk="1" hangingPunct="1">
              <a:buClr>
                <a:schemeClr val="accent1"/>
              </a:buClr>
              <a:buFont typeface="Arial" pitchFamily="34" charset="0"/>
              <a:buNone/>
            </a:pPr>
            <a:endParaRPr lang="es-MX" sz="800" dirty="0">
              <a:solidFill>
                <a:schemeClr val="tx1">
                  <a:lumMod val="65000"/>
                  <a:lumOff val="35000"/>
                </a:schemeClr>
              </a:solidFill>
              <a:ea typeface="MS PGothic" pitchFamily="34" charset="-128"/>
            </a:endParaRPr>
          </a:p>
          <a:p>
            <a:pPr marL="0" indent="0" eaLnBrk="1" hangingPunct="1">
              <a:buClr>
                <a:schemeClr val="accent1"/>
              </a:buClr>
              <a:buFont typeface="Arial" pitchFamily="34" charset="0"/>
              <a:buNone/>
            </a:pPr>
            <a:endParaRPr lang="es-MX" sz="800" dirty="0" smtClean="0">
              <a:solidFill>
                <a:schemeClr val="tx1">
                  <a:lumMod val="65000"/>
                  <a:lumOff val="35000"/>
                </a:schemeClr>
              </a:solidFill>
              <a:ea typeface="MS PGothic" pitchFamily="34" charset="-128"/>
            </a:endParaRPr>
          </a:p>
          <a:p>
            <a:pPr marL="0" indent="0" eaLnBrk="1" hangingPunct="1">
              <a:buClr>
                <a:schemeClr val="accent1"/>
              </a:buClr>
              <a:buFont typeface="Arial" pitchFamily="34" charset="0"/>
              <a:buNone/>
            </a:pP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ea typeface="MS PGothic" pitchFamily="34" charset="-128"/>
            </a:endParaRPr>
          </a:p>
          <a:p>
            <a:pPr eaLnBrk="1" hangingPunct="1">
              <a:buClr>
                <a:schemeClr val="accent1"/>
              </a:buClr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lograr este objetivo, Chile requerirá de un nivel relevante de apoyo internacional. </a:t>
            </a:r>
          </a:p>
          <a:p>
            <a:pPr eaLnBrk="1" hangingPunct="1">
              <a:buClr>
                <a:schemeClr val="accent1"/>
              </a:buClr>
            </a:pPr>
            <a:endParaRPr lang="es-CL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Clr>
                <a:schemeClr val="accent1"/>
              </a:buClr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 medidas de </a:t>
            </a:r>
            <a:r>
              <a:rPr lang="es-CL" dirty="0" smtClean="0">
                <a:solidFill>
                  <a:srgbClr val="FF0000"/>
                </a:solidFill>
              </a:rPr>
              <a:t>eficiencia energética, energías renovables y medidas de uso de suelo, cambio de uso de suelo y forestales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serán el foco principal de las acciones nacionalmente apropiadas de mitigación de Chile.”</a:t>
            </a:r>
          </a:p>
          <a:p>
            <a:pPr eaLnBrk="1" hangingPunct="1">
              <a:buClr>
                <a:schemeClr val="accent1"/>
              </a:buClr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MS PGothic" pitchFamily="34" charset="-128"/>
            </a:endParaRPr>
          </a:p>
          <a:p>
            <a:pPr eaLnBrk="1" hangingPunct="1">
              <a:buClr>
                <a:schemeClr val="accent1"/>
              </a:buClr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MS PGothic" pitchFamily="34" charset="-128"/>
            </a:endParaRPr>
          </a:p>
          <a:p>
            <a:pPr marL="0" indent="0" eaLnBrk="1" hangingPunct="1">
              <a:buClr>
                <a:schemeClr val="accent1"/>
              </a:buClr>
              <a:buFont typeface="Arial" pitchFamily="34" charset="0"/>
              <a:buNone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  <a:p>
            <a:pPr marL="0" indent="0" eaLnBrk="1" hangingPunct="1">
              <a:buClr>
                <a:schemeClr val="accent1"/>
              </a:buClr>
              <a:buFont typeface="Arial" pitchFamily="34" charset="0"/>
              <a:buNone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980728"/>
            <a:ext cx="1309491" cy="8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MX" dirty="0" smtClean="0">
                <a:latin typeface="Verdana" pitchFamily="34" charset="0"/>
                <a:cs typeface="Verdana" pitchFamily="34" charset="0"/>
              </a:rPr>
              <a:t>MRV del compromiso voluntario de Chile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1" y="2945993"/>
            <a:ext cx="2046836" cy="162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36" y="2224384"/>
            <a:ext cx="5828513" cy="34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76671" y="1295400"/>
            <a:ext cx="8040241" cy="4924405"/>
          </a:xfrm>
          <a:prstGeom prst="rect">
            <a:avLst/>
          </a:prstGeom>
        </p:spPr>
        <p:txBody>
          <a:bodyPr lIns="82058" tIns="41029" rIns="82058" bIns="41029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chemeClr val="accent1"/>
              </a:buClr>
              <a:buNone/>
            </a:pP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Trabajo actual en la definición de la línea base Chilena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  <a:p>
            <a:pPr marL="0" indent="0" eaLnBrk="1" hangingPunct="1">
              <a:buClr>
                <a:schemeClr val="accent1"/>
              </a:buClr>
              <a:buFont typeface="Arial" pitchFamily="34" charset="0"/>
              <a:buNone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MS PGothic" pitchFamily="34" charset="-128"/>
            </a:endParaRPr>
          </a:p>
          <a:p>
            <a:pPr marL="0" indent="0" eaLnBrk="1" hangingPunct="1">
              <a:buClr>
                <a:schemeClr val="accent1"/>
              </a:buClr>
              <a:buNone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MS PGothic" pitchFamily="34" charset="-128"/>
            </a:endParaRPr>
          </a:p>
          <a:p>
            <a:pPr marL="0" indent="0" eaLnBrk="1" hangingPunct="1">
              <a:buClr>
                <a:schemeClr val="accent1"/>
              </a:buClr>
              <a:buFont typeface="Arial" pitchFamily="34" charset="0"/>
              <a:buNone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  <a:p>
            <a:pPr marL="0" indent="0" eaLnBrk="1" hangingPunct="1">
              <a:buClr>
                <a:schemeClr val="accent1"/>
              </a:buClr>
              <a:buFont typeface="Arial" pitchFamily="34" charset="0"/>
              <a:buNone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55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MX" dirty="0" smtClean="0">
                <a:latin typeface="Verdana" pitchFamily="34" charset="0"/>
                <a:cs typeface="Verdana" pitchFamily="34" charset="0"/>
              </a:rPr>
              <a:t>MRV del compromiso voluntario de Chile </a:t>
            </a:r>
          </a:p>
          <a:p>
            <a:endParaRPr lang="es-MX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74216" y="1304168"/>
            <a:ext cx="7920880" cy="54726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>
              <a:buFontTx/>
              <a:buChar char="-"/>
              <a:defRPr/>
            </a:pPr>
            <a:endParaRPr lang="es-ES_tradnl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>
              <a:buFontTx/>
              <a:buChar char="-"/>
              <a:defRPr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1810" y="1484784"/>
            <a:ext cx="5713754" cy="181588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- Comunicaciones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Nacionales cada 4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años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- Informes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Bianuales cada 2 años con un proceso de “International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Consultation and Analysis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” 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1810" y="4473051"/>
            <a:ext cx="3491716" cy="40011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- Registro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de NAMAs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CMNUCC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0" t="15863" r="15027" b="21065"/>
          <a:stretch/>
        </p:blipFill>
        <p:spPr bwMode="auto">
          <a:xfrm>
            <a:off x="4788024" y="4149080"/>
            <a:ext cx="3888713" cy="2270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385" y="1308294"/>
            <a:ext cx="2851424" cy="15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MX" dirty="0" smtClean="0">
                <a:latin typeface="Verdana" pitchFamily="34" charset="0"/>
                <a:cs typeface="Verdana" pitchFamily="34" charset="0"/>
              </a:rPr>
              <a:t>MRV del Inventario Nacional </a:t>
            </a:r>
          </a:p>
        </p:txBody>
      </p:sp>
      <p:sp>
        <p:nvSpPr>
          <p:cNvPr id="4" name="7 Rectángulo"/>
          <p:cNvSpPr/>
          <p:nvPr/>
        </p:nvSpPr>
        <p:spPr>
          <a:xfrm>
            <a:off x="1331640" y="1344831"/>
            <a:ext cx="5713754" cy="150810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s-CL" sz="200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A través de: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s-CL" sz="200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Guías del IPCC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s-CL" sz="200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Sistematización en el manejo de datos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s-CL" sz="200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Asegurar calidad de la información</a:t>
            </a:r>
            <a:endParaRPr lang="es-CL" sz="200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635896" y="3284984"/>
            <a:ext cx="1080120" cy="8640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3" t="34970" r="16347" b="35220"/>
          <a:stretch/>
        </p:blipFill>
        <p:spPr bwMode="auto">
          <a:xfrm>
            <a:off x="1547664" y="4293096"/>
            <a:ext cx="5384122" cy="187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91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MX" dirty="0" smtClean="0">
                <a:latin typeface="Verdana" pitchFamily="34" charset="0"/>
                <a:cs typeface="Verdana" pitchFamily="34" charset="0"/>
              </a:rPr>
              <a:t>MRV de </a:t>
            </a:r>
            <a:r>
              <a:rPr lang="es-MX" dirty="0" err="1" smtClean="0">
                <a:latin typeface="Verdana" pitchFamily="34" charset="0"/>
                <a:cs typeface="Verdana" pitchFamily="34" charset="0"/>
              </a:rPr>
              <a:t>NAMAs</a:t>
            </a:r>
            <a:r>
              <a:rPr lang="es-MX" dirty="0" smtClean="0">
                <a:latin typeface="Verdana" pitchFamily="34" charset="0"/>
                <a:cs typeface="Verdana" pitchFamily="34" charset="0"/>
              </a:rPr>
              <a:t> domésticas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692696"/>
            <a:ext cx="79208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La Oficina de Cambio Climático del Ministerio del Medio Ambiente inició en Octubre de 2010 un proceso de levantamiento de ideas y propuestas de </a:t>
            </a:r>
            <a:r>
              <a:rPr lang="es-C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NAMAs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de los principales sectores emisores </a:t>
            </a:r>
            <a:endParaRPr lang="es-C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Chile fue el Primer País en inscribir una NAMA en el NAMA </a:t>
            </a:r>
            <a:r>
              <a:rPr lang="es-C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registry</a:t>
            </a:r>
            <a:endParaRPr lang="es-C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endParaRPr lang="es-C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Actualmente Chile Cuenta con 4 NAMAs registradas y un portafolio con iniciativas en Transporte sustentable, Eficiencia energética, Construcción sustentable, entre otras.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La Oficina de Cambio Climático lidera una mesa pública de </a:t>
            </a:r>
            <a:r>
              <a:rPr lang="es-C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NAMAs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para levantar nuevas ideas de </a:t>
            </a:r>
            <a:r>
              <a:rPr lang="es-C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NAMAs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sectoriales, entregar capacitación en el tema y apoyar técnicamente proyectos existentes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6" b="17993"/>
          <a:stretch/>
        </p:blipFill>
        <p:spPr>
          <a:xfrm>
            <a:off x="2771800" y="4869160"/>
            <a:ext cx="3704444" cy="18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13438</TotalTime>
  <Words>729</Words>
  <Application>Microsoft Office PowerPoint</Application>
  <PresentationFormat>On-screen Show (4:3)</PresentationFormat>
  <Paragraphs>152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 “Monitoreo, Reporte y Verificación en Chile”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MRV de NAMAs domésticas  NAMAs de Chile inscritas en el Registro de NAMAs</vt:lpstr>
      <vt:lpstr>PowerPoint Presentation</vt:lpstr>
      <vt:lpstr>MRV del apoyo Financiero </vt:lpstr>
      <vt:lpstr>PowerPoint Presentation</vt:lpstr>
      <vt:lpstr>Muchas Gracias</vt:lpstr>
    </vt:vector>
  </TitlesOfParts>
  <Company>Gabriel Badagnani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w7</cp:lastModifiedBy>
  <cp:revision>404</cp:revision>
  <cp:lastPrinted>2013-06-05T15:52:12Z</cp:lastPrinted>
  <dcterms:created xsi:type="dcterms:W3CDTF">2010-11-27T19:44:20Z</dcterms:created>
  <dcterms:modified xsi:type="dcterms:W3CDTF">2014-09-02T13:20:24Z</dcterms:modified>
</cp:coreProperties>
</file>