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4" r:id="rId2"/>
    <p:sldId id="362" r:id="rId3"/>
    <p:sldId id="343" r:id="rId4"/>
    <p:sldId id="346" r:id="rId5"/>
    <p:sldId id="347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64" r:id="rId14"/>
    <p:sldId id="365" r:id="rId15"/>
    <p:sldId id="360" r:id="rId16"/>
    <p:sldId id="317" r:id="rId17"/>
    <p:sldId id="320" r:id="rId18"/>
    <p:sldId id="328" r:id="rId19"/>
    <p:sldId id="329" r:id="rId20"/>
    <p:sldId id="330" r:id="rId21"/>
    <p:sldId id="331" r:id="rId22"/>
    <p:sldId id="333" r:id="rId23"/>
    <p:sldId id="361" r:id="rId24"/>
    <p:sldId id="363" r:id="rId2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3741" autoAdjust="0"/>
  </p:normalViewPr>
  <p:slideViewPr>
    <p:cSldViewPr>
      <p:cViewPr>
        <p:scale>
          <a:sx n="75" d="100"/>
          <a:sy n="75" d="100"/>
        </p:scale>
        <p:origin x="-17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148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79879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413655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Paragraph 64 states that the certification report shall constitute a request for issuance to the Executive Board of CERs equal to the verified amount of reductions of anthropogenic emissions by sources of greenhouse gases.</a:t>
            </a:r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41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742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69938" indent="-295275" defTabSz="98742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85863" indent="-236538" defTabSz="98742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60525" indent="-236538" defTabSz="98742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35188" indent="-236538" defTabSz="98742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92388" indent="-236538" defTabSz="98742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49588" indent="-236538" defTabSz="98742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06788" indent="-236538" defTabSz="98742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3988" indent="-236538" defTabSz="98742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mtClean="0">
                <a:solidFill>
                  <a:srgbClr val="000000"/>
                </a:solidFill>
              </a:rPr>
              <a:t>Presentation title</a:t>
            </a: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en-US" smtClean="0"/>
              <a:t>Pink text, this is not valid anymore right?</a:t>
            </a:r>
          </a:p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1108" indent="-296580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86320" indent="-237264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60848" indent="-237264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35375" indent="-237264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09903" indent="-237264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4431" indent="-237264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8959" indent="-237264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3487" indent="-237264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mtClean="0"/>
              <a:t>Presentation title</a:t>
            </a:r>
            <a:endParaRPr lang="en-US" altLang="zh-CN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1108" indent="-296580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86320" indent="-237264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60848" indent="-237264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35375" indent="-237264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09903" indent="-237264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4431" indent="-237264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8959" indent="-237264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3487" indent="-237264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mtClean="0"/>
              <a:t>Presentation title</a:t>
            </a:r>
            <a:endParaRPr lang="en-US" altLang="zh-CN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450" indent="-285047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1833" indent="-227378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9884" indent="-227378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6287" indent="-227378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0815" indent="-227378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5343" indent="-227378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79871" indent="-227378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54399" indent="-227378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solidFill>
                  <a:srgbClr val="000000"/>
                </a:solidFill>
              </a:rPr>
              <a:t>Presentation title</a:t>
            </a: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68570" lvl="1" indent="-268570" defTabSz="911160"/>
            <a:r>
              <a:rPr lang="en-US" altLang="en-US" sz="2400" dirty="0">
                <a:latin typeface="Calibri" pitchFamily="34" charset="0"/>
              </a:rPr>
              <a:t>Request for issuance: covers all CPAs included under the </a:t>
            </a:r>
            <a:r>
              <a:rPr lang="en-US" altLang="en-US" sz="2400" dirty="0" err="1">
                <a:latin typeface="Calibri" pitchFamily="34" charset="0"/>
              </a:rPr>
              <a:t>PoA</a:t>
            </a:r>
            <a:endParaRPr lang="en-US" altLang="en-US" sz="2400" dirty="0">
              <a:latin typeface="Calibri" pitchFamily="34" charset="0"/>
            </a:endParaRPr>
          </a:p>
          <a:p>
            <a:pPr marL="271463" marR="0" indent="-271463" algn="l" defTabSz="91116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altLang="en-US" dirty="0" smtClean="0"/>
              <a:t>EB</a:t>
            </a:r>
            <a:r>
              <a:rPr lang="de-DE" altLang="en-US" baseline="0" dirty="0" smtClean="0"/>
              <a:t> 80: </a:t>
            </a:r>
            <a:r>
              <a:rPr lang="en-IE" sz="1200" dirty="0" smtClean="0"/>
              <a:t>A random sub-sample within the common survey is allowed as long as: (</a:t>
            </a:r>
            <a:r>
              <a:rPr lang="en-IE" sz="1200" dirty="0" err="1" smtClean="0"/>
              <a:t>i</a:t>
            </a:r>
            <a:r>
              <a:rPr lang="en-IE" sz="1200" dirty="0" smtClean="0"/>
              <a:t>) the reliability specification (e.g. 90/10 confidence/precision for small-scale project activities and 95/10 for large-scale project activities) is achieved for each individual parameter, and (ii) the random sub-sample is consistent with the design of the survey and the corresponding sample size calculation. </a:t>
            </a:r>
            <a:endParaRPr lang="en-US" sz="1200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Parameter values shall be estimated by sampling in accordance with the requirements in the applied methodology separately and independently for each of the CPAs included in a </a:t>
            </a:r>
            <a:r>
              <a:rPr lang="en-IE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PoA</a:t>
            </a:r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except when a single sampling plan covering a group of CPAs . Several groups of CPAs may be formed and sample sizes may be calculated for the groups. </a:t>
            </a:r>
          </a:p>
          <a:p>
            <a:endParaRPr lang="en-IE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defTabSz="911160"/>
            <a:endParaRPr lang="de-DE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450" indent="-285047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1833" indent="-227378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9884" indent="-227378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6287" indent="-227378" defTabSz="988600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0815" indent="-227378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5343" indent="-227378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79871" indent="-227378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54399" indent="-227378" defTabSz="98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solidFill>
                  <a:srgbClr val="000000"/>
                </a:solidFill>
              </a:rPr>
              <a:t>Presentation title</a:t>
            </a: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3912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SDM programme</a:t>
            </a:r>
            <a:endParaRPr lang="de-DE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Rectangle 4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46C1CC-B834-4411-9DDD-0289CDAC70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6" name="Text Box 44"/>
          <p:cNvSpPr txBox="1">
            <a:spLocks noChangeArrowheads="1"/>
          </p:cNvSpPr>
          <p:nvPr userDrawn="1"/>
        </p:nvSpPr>
        <p:spPr bwMode="auto">
          <a:xfrm>
            <a:off x="3292475" y="6165850"/>
            <a:ext cx="42497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200" b="1" i="1"/>
              <a:t>UNFCCC Secretariat</a:t>
            </a:r>
            <a:endParaRPr lang="en-US" sz="1200"/>
          </a:p>
        </p:txBody>
      </p:sp>
      <p:pic>
        <p:nvPicPr>
          <p:cNvPr id="3118" name="Picture 46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UNFCCC secretariat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EBC6A-14D0-466E-ADD7-3BBF0D494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UNFCCC secretariat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1C557E-8BC9-4E7C-83CA-DC4A91E6B4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8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09563"/>
            <a:ext cx="7869238" cy="314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39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59632" y="6165304"/>
            <a:ext cx="4760168" cy="556171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</a:defRPr>
            </a:lvl1pPr>
          </a:lstStyle>
          <a:p>
            <a:pPr algn="l"/>
            <a:r>
              <a:rPr lang="en-US" dirty="0" smtClean="0"/>
              <a:t>Agenda item 4.1</a:t>
            </a:r>
          </a:p>
          <a:p>
            <a:pPr algn="l">
              <a:spcBef>
                <a:spcPts val="600"/>
              </a:spcBef>
            </a:pPr>
            <a:r>
              <a:rPr lang="en-US" dirty="0" smtClean="0"/>
              <a:t>Paragraph 24 of the annotated agenda, Annex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00AE61-B9E6-4104-A64B-A3F3D1EE4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6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UNFCCC secretariat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71CB98-256A-46CE-A441-29C7C4345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28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UNFCCC secretariat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BE9DB-8C42-465F-AF5A-29A04D5BD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85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UNFCCC secretariat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B21C3B-EF0D-4B1E-BE09-C202E7E0B7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55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UNFCCC secretariat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690858-078A-4AF3-A1CB-85BAACEB6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7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UNFCCC secretariat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86019-6B5F-49BC-96C0-E1585E8456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7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UNFCCC secretariat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F7B728-ABE1-471A-A9E1-2A90FC66A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1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UNFCCC secretariat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4ACA6C-DE5A-4335-9520-6777D5662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2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r>
              <a:rPr lang="en-US" dirty="0" smtClean="0"/>
              <a:t>UNFCCC secretariat</a:t>
            </a:r>
            <a:endParaRPr lang="en-US" dirty="0"/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fld id="{C0A731E6-F994-4CF6-92A3-7E6F0F14177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74" name="Picture 50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988840"/>
            <a:ext cx="7881937" cy="1204912"/>
          </a:xfrm>
        </p:spPr>
        <p:txBody>
          <a:bodyPr/>
          <a:lstStyle/>
          <a:p>
            <a:r>
              <a:rPr lang="en-IE" dirty="0" smtClean="0"/>
              <a:t>Latest updates on PoAs rules including multicounty PoAs</a:t>
            </a:r>
            <a:endParaRPr lang="en-IE" dirty="0"/>
          </a:p>
        </p:txBody>
      </p:sp>
      <p:sp>
        <p:nvSpPr>
          <p:cNvPr id="3" name="Rectangle 5"/>
          <p:cNvSpPr>
            <a:spLocks noGrp="1" noChangeArrowheads="1"/>
          </p:cNvSpPr>
          <p:nvPr/>
        </p:nvSpPr>
        <p:spPr bwMode="auto">
          <a:xfrm>
            <a:off x="525810" y="4154487"/>
            <a:ext cx="7881938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1pPr>
            <a:lvl2pPr marL="628650" indent="-357188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</a:defRPr>
            </a:lvl2pPr>
            <a:lvl3pPr marL="900113" indent="-269875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169988" indent="-268288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1438275" indent="-2667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1895475" indent="-2667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352675" indent="-2667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2809875" indent="-2667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267075" indent="-2667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 dirty="0" smtClean="0">
                <a:solidFill>
                  <a:schemeClr val="bg1"/>
                </a:solidFill>
              </a:rPr>
              <a:t>Karen Ortega </a:t>
            </a:r>
            <a:endParaRPr lang="en-GB" altLang="en-US" b="1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Regional </a:t>
            </a:r>
            <a:r>
              <a:rPr lang="en-GB" altLang="en-US" dirty="0">
                <a:solidFill>
                  <a:schemeClr val="bg1"/>
                </a:solidFill>
              </a:rPr>
              <a:t>Workshop </a:t>
            </a:r>
            <a:r>
              <a:rPr lang="en-GB" altLang="en-US" dirty="0" smtClean="0">
                <a:solidFill>
                  <a:schemeClr val="bg1"/>
                </a:solidFill>
              </a:rPr>
              <a:t>(31 August - 2 September), Bogota, Colombia</a:t>
            </a:r>
            <a:endParaRPr lang="de-DE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43663" y="57404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fld id="{7436D871-09AE-4A44-9134-D9B1DC1B6038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t>10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8424862" cy="69215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100000"/>
              </a:lnSpc>
            </a:pPr>
            <a:r>
              <a:rPr lang="en-US" altLang="en-US" sz="2000" dirty="0" smtClean="0">
                <a:ea typeface="宋体" pitchFamily="2" charset="-122"/>
              </a:rPr>
              <a:t>Sampling for a group of CPAs</a:t>
            </a:r>
            <a:endParaRPr lang="en-US" altLang="en-US" sz="2000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7338" y="841375"/>
            <a:ext cx="8388350" cy="1655763"/>
          </a:xfrm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100000"/>
              </a:lnSpc>
              <a:buFontTx/>
              <a:buChar char="•"/>
            </a:pPr>
            <a:r>
              <a:rPr lang="en-US" altLang="en-US" sz="2400" dirty="0" smtClean="0"/>
              <a:t>Sampling allowed for a group of CPAs under a small scale </a:t>
            </a:r>
            <a:r>
              <a:rPr lang="en-US" altLang="en-US" sz="2400" dirty="0" err="1" smtClean="0"/>
              <a:t>PoA</a:t>
            </a:r>
            <a:r>
              <a:rPr lang="en-US" altLang="en-US" sz="2400" dirty="0" smtClean="0"/>
              <a:t>; populations of all CPAs in the group are combined for a single survey</a:t>
            </a:r>
          </a:p>
        </p:txBody>
      </p:sp>
      <p:sp>
        <p:nvSpPr>
          <p:cNvPr id="114" name="Rectangle 2"/>
          <p:cNvSpPr>
            <a:spLocks noChangeArrowheads="1"/>
          </p:cNvSpPr>
          <p:nvPr/>
        </p:nvSpPr>
        <p:spPr bwMode="auto">
          <a:xfrm>
            <a:off x="2967038" y="2276475"/>
            <a:ext cx="4052887" cy="431800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PoA</a:t>
            </a:r>
          </a:p>
        </p:txBody>
      </p:sp>
      <p:sp>
        <p:nvSpPr>
          <p:cNvPr id="115" name="Line 3"/>
          <p:cNvSpPr>
            <a:spLocks noChangeShapeType="1"/>
          </p:cNvSpPr>
          <p:nvPr/>
        </p:nvSpPr>
        <p:spPr bwMode="auto">
          <a:xfrm flipH="1">
            <a:off x="1476375" y="2693988"/>
            <a:ext cx="2430463" cy="59055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0727" name="Group 5"/>
          <p:cNvGrpSpPr>
            <a:grpSpLocks/>
          </p:cNvGrpSpPr>
          <p:nvPr/>
        </p:nvGrpSpPr>
        <p:grpSpPr bwMode="auto">
          <a:xfrm>
            <a:off x="412750" y="3284538"/>
            <a:ext cx="1495425" cy="2305050"/>
            <a:chOff x="204" y="1661"/>
            <a:chExt cx="1178" cy="1911"/>
          </a:xfrm>
        </p:grpSpPr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522" y="1661"/>
              <a:ext cx="680" cy="45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cs typeface="Calibri" pitchFamily="34" charset="0"/>
                </a:rPr>
                <a:t>CPA 1</a:t>
              </a:r>
            </a:p>
          </p:txBody>
        </p:sp>
        <p:sp>
          <p:nvSpPr>
            <p:cNvPr id="118" name="Line 7"/>
            <p:cNvSpPr>
              <a:spLocks noChangeShapeType="1"/>
            </p:cNvSpPr>
            <p:nvPr/>
          </p:nvSpPr>
          <p:spPr bwMode="auto">
            <a:xfrm flipH="1">
              <a:off x="432" y="2115"/>
              <a:ext cx="271" cy="86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9" name="Oval 8"/>
            <p:cNvSpPr>
              <a:spLocks noChangeArrowheads="1"/>
            </p:cNvSpPr>
            <p:nvPr/>
          </p:nvSpPr>
          <p:spPr bwMode="auto">
            <a:xfrm>
              <a:off x="204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0" name="Oval 9"/>
            <p:cNvSpPr>
              <a:spLocks noChangeArrowheads="1"/>
            </p:cNvSpPr>
            <p:nvPr/>
          </p:nvSpPr>
          <p:spPr bwMode="auto">
            <a:xfrm>
              <a:off x="432" y="3067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1" name="Oval 10"/>
            <p:cNvSpPr>
              <a:spLocks noChangeArrowheads="1"/>
            </p:cNvSpPr>
            <p:nvPr/>
          </p:nvSpPr>
          <p:spPr bwMode="auto">
            <a:xfrm>
              <a:off x="657" y="3157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2" name="Oval 11"/>
            <p:cNvSpPr>
              <a:spLocks noChangeArrowheads="1"/>
            </p:cNvSpPr>
            <p:nvPr/>
          </p:nvSpPr>
          <p:spPr bwMode="auto">
            <a:xfrm>
              <a:off x="931" y="3113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3" name="Oval 12"/>
            <p:cNvSpPr>
              <a:spLocks noChangeArrowheads="1"/>
            </p:cNvSpPr>
            <p:nvPr/>
          </p:nvSpPr>
          <p:spPr bwMode="auto">
            <a:xfrm>
              <a:off x="249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4" name="Oval 13"/>
            <p:cNvSpPr>
              <a:spLocks noChangeArrowheads="1"/>
            </p:cNvSpPr>
            <p:nvPr/>
          </p:nvSpPr>
          <p:spPr bwMode="auto">
            <a:xfrm>
              <a:off x="477" y="3339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5" name="Oval 14"/>
            <p:cNvSpPr>
              <a:spLocks noChangeArrowheads="1"/>
            </p:cNvSpPr>
            <p:nvPr/>
          </p:nvSpPr>
          <p:spPr bwMode="auto">
            <a:xfrm>
              <a:off x="821" y="334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6" name="Oval 15"/>
            <p:cNvSpPr>
              <a:spLocks noChangeArrowheads="1"/>
            </p:cNvSpPr>
            <p:nvPr/>
          </p:nvSpPr>
          <p:spPr bwMode="auto">
            <a:xfrm>
              <a:off x="1156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7" name="Oval 16"/>
            <p:cNvSpPr>
              <a:spLocks noChangeArrowheads="1"/>
            </p:cNvSpPr>
            <p:nvPr/>
          </p:nvSpPr>
          <p:spPr bwMode="auto">
            <a:xfrm>
              <a:off x="1156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8" name="Line 17"/>
            <p:cNvSpPr>
              <a:spLocks noChangeShapeType="1"/>
            </p:cNvSpPr>
            <p:nvPr/>
          </p:nvSpPr>
          <p:spPr bwMode="auto">
            <a:xfrm flipH="1">
              <a:off x="612" y="2160"/>
              <a:ext cx="136" cy="907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9" name="Line 18"/>
            <p:cNvSpPr>
              <a:spLocks noChangeShapeType="1"/>
            </p:cNvSpPr>
            <p:nvPr/>
          </p:nvSpPr>
          <p:spPr bwMode="auto">
            <a:xfrm flipH="1">
              <a:off x="793" y="2115"/>
              <a:ext cx="46" cy="108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0" name="Line 19"/>
            <p:cNvSpPr>
              <a:spLocks noChangeShapeType="1"/>
            </p:cNvSpPr>
            <p:nvPr/>
          </p:nvSpPr>
          <p:spPr bwMode="auto">
            <a:xfrm>
              <a:off x="884" y="2160"/>
              <a:ext cx="46" cy="1225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1" name="Line 20"/>
            <p:cNvSpPr>
              <a:spLocks noChangeShapeType="1"/>
            </p:cNvSpPr>
            <p:nvPr/>
          </p:nvSpPr>
          <p:spPr bwMode="auto">
            <a:xfrm>
              <a:off x="931" y="2115"/>
              <a:ext cx="90" cy="99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2" name="Line 21"/>
            <p:cNvSpPr>
              <a:spLocks noChangeShapeType="1"/>
            </p:cNvSpPr>
            <p:nvPr/>
          </p:nvSpPr>
          <p:spPr bwMode="auto">
            <a:xfrm>
              <a:off x="976" y="2160"/>
              <a:ext cx="226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3" name="Line 22"/>
            <p:cNvSpPr>
              <a:spLocks noChangeShapeType="1"/>
            </p:cNvSpPr>
            <p:nvPr/>
          </p:nvSpPr>
          <p:spPr bwMode="auto">
            <a:xfrm>
              <a:off x="1021" y="2160"/>
              <a:ext cx="226" cy="81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4" name="Line 23"/>
            <p:cNvSpPr>
              <a:spLocks noChangeShapeType="1"/>
            </p:cNvSpPr>
            <p:nvPr/>
          </p:nvSpPr>
          <p:spPr bwMode="auto">
            <a:xfrm flipH="1">
              <a:off x="430" y="2115"/>
              <a:ext cx="318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5" name="Line 24"/>
            <p:cNvSpPr>
              <a:spLocks noChangeShapeType="1"/>
            </p:cNvSpPr>
            <p:nvPr/>
          </p:nvSpPr>
          <p:spPr bwMode="auto">
            <a:xfrm flipH="1">
              <a:off x="658" y="2160"/>
              <a:ext cx="135" cy="127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0728" name="Group 25"/>
          <p:cNvGrpSpPr>
            <a:grpSpLocks/>
          </p:cNvGrpSpPr>
          <p:nvPr/>
        </p:nvGrpSpPr>
        <p:grpSpPr bwMode="auto">
          <a:xfrm>
            <a:off x="2212975" y="3284538"/>
            <a:ext cx="1495425" cy="2305050"/>
            <a:chOff x="204" y="1661"/>
            <a:chExt cx="1178" cy="1911"/>
          </a:xfrm>
        </p:grpSpPr>
        <p:sp>
          <p:nvSpPr>
            <p:cNvPr id="137" name="Rectangle 26"/>
            <p:cNvSpPr>
              <a:spLocks noChangeArrowheads="1"/>
            </p:cNvSpPr>
            <p:nvPr/>
          </p:nvSpPr>
          <p:spPr bwMode="auto">
            <a:xfrm>
              <a:off x="522" y="1661"/>
              <a:ext cx="680" cy="45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cs typeface="Calibri" pitchFamily="34" charset="0"/>
                </a:rPr>
                <a:t>CPA 2</a:t>
              </a:r>
            </a:p>
          </p:txBody>
        </p:sp>
        <p:sp>
          <p:nvSpPr>
            <p:cNvPr id="138" name="Line 27"/>
            <p:cNvSpPr>
              <a:spLocks noChangeShapeType="1"/>
            </p:cNvSpPr>
            <p:nvPr/>
          </p:nvSpPr>
          <p:spPr bwMode="auto">
            <a:xfrm flipH="1">
              <a:off x="432" y="2115"/>
              <a:ext cx="271" cy="86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9" name="Oval 28"/>
            <p:cNvSpPr>
              <a:spLocks noChangeArrowheads="1"/>
            </p:cNvSpPr>
            <p:nvPr/>
          </p:nvSpPr>
          <p:spPr bwMode="auto">
            <a:xfrm>
              <a:off x="204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0" name="Oval 29"/>
            <p:cNvSpPr>
              <a:spLocks noChangeArrowheads="1"/>
            </p:cNvSpPr>
            <p:nvPr/>
          </p:nvSpPr>
          <p:spPr bwMode="auto">
            <a:xfrm>
              <a:off x="432" y="3067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1" name="Oval 30"/>
            <p:cNvSpPr>
              <a:spLocks noChangeArrowheads="1"/>
            </p:cNvSpPr>
            <p:nvPr/>
          </p:nvSpPr>
          <p:spPr bwMode="auto">
            <a:xfrm>
              <a:off x="657" y="3157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2" name="Oval 31"/>
            <p:cNvSpPr>
              <a:spLocks noChangeArrowheads="1"/>
            </p:cNvSpPr>
            <p:nvPr/>
          </p:nvSpPr>
          <p:spPr bwMode="auto">
            <a:xfrm>
              <a:off x="931" y="3113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3" name="Oval 32"/>
            <p:cNvSpPr>
              <a:spLocks noChangeArrowheads="1"/>
            </p:cNvSpPr>
            <p:nvPr/>
          </p:nvSpPr>
          <p:spPr bwMode="auto">
            <a:xfrm>
              <a:off x="249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4" name="Oval 33"/>
            <p:cNvSpPr>
              <a:spLocks noChangeArrowheads="1"/>
            </p:cNvSpPr>
            <p:nvPr/>
          </p:nvSpPr>
          <p:spPr bwMode="auto">
            <a:xfrm>
              <a:off x="477" y="3339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5" name="Oval 34"/>
            <p:cNvSpPr>
              <a:spLocks noChangeArrowheads="1"/>
            </p:cNvSpPr>
            <p:nvPr/>
          </p:nvSpPr>
          <p:spPr bwMode="auto">
            <a:xfrm>
              <a:off x="821" y="334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6" name="Oval 35"/>
            <p:cNvSpPr>
              <a:spLocks noChangeArrowheads="1"/>
            </p:cNvSpPr>
            <p:nvPr/>
          </p:nvSpPr>
          <p:spPr bwMode="auto">
            <a:xfrm>
              <a:off x="1156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7" name="Oval 36"/>
            <p:cNvSpPr>
              <a:spLocks noChangeArrowheads="1"/>
            </p:cNvSpPr>
            <p:nvPr/>
          </p:nvSpPr>
          <p:spPr bwMode="auto">
            <a:xfrm>
              <a:off x="1156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48" name="Line 37"/>
            <p:cNvSpPr>
              <a:spLocks noChangeShapeType="1"/>
            </p:cNvSpPr>
            <p:nvPr/>
          </p:nvSpPr>
          <p:spPr bwMode="auto">
            <a:xfrm flipH="1">
              <a:off x="612" y="2160"/>
              <a:ext cx="136" cy="907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9" name="Line 38"/>
            <p:cNvSpPr>
              <a:spLocks noChangeShapeType="1"/>
            </p:cNvSpPr>
            <p:nvPr/>
          </p:nvSpPr>
          <p:spPr bwMode="auto">
            <a:xfrm flipH="1">
              <a:off x="793" y="2115"/>
              <a:ext cx="46" cy="108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0" name="Line 39"/>
            <p:cNvSpPr>
              <a:spLocks noChangeShapeType="1"/>
            </p:cNvSpPr>
            <p:nvPr/>
          </p:nvSpPr>
          <p:spPr bwMode="auto">
            <a:xfrm>
              <a:off x="884" y="2160"/>
              <a:ext cx="46" cy="1225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1" name="Line 40"/>
            <p:cNvSpPr>
              <a:spLocks noChangeShapeType="1"/>
            </p:cNvSpPr>
            <p:nvPr/>
          </p:nvSpPr>
          <p:spPr bwMode="auto">
            <a:xfrm>
              <a:off x="931" y="2115"/>
              <a:ext cx="90" cy="99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2" name="Line 41"/>
            <p:cNvSpPr>
              <a:spLocks noChangeShapeType="1"/>
            </p:cNvSpPr>
            <p:nvPr/>
          </p:nvSpPr>
          <p:spPr bwMode="auto">
            <a:xfrm>
              <a:off x="976" y="2160"/>
              <a:ext cx="226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3" name="Line 42"/>
            <p:cNvSpPr>
              <a:spLocks noChangeShapeType="1"/>
            </p:cNvSpPr>
            <p:nvPr/>
          </p:nvSpPr>
          <p:spPr bwMode="auto">
            <a:xfrm>
              <a:off x="1021" y="2160"/>
              <a:ext cx="226" cy="81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4" name="Line 43"/>
            <p:cNvSpPr>
              <a:spLocks noChangeShapeType="1"/>
            </p:cNvSpPr>
            <p:nvPr/>
          </p:nvSpPr>
          <p:spPr bwMode="auto">
            <a:xfrm flipH="1">
              <a:off x="430" y="2115"/>
              <a:ext cx="318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5" name="Line 44"/>
            <p:cNvSpPr>
              <a:spLocks noChangeShapeType="1"/>
            </p:cNvSpPr>
            <p:nvPr/>
          </p:nvSpPr>
          <p:spPr bwMode="auto">
            <a:xfrm flipH="1">
              <a:off x="658" y="2160"/>
              <a:ext cx="135" cy="127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0729" name="Group 45"/>
          <p:cNvGrpSpPr>
            <a:grpSpLocks/>
          </p:cNvGrpSpPr>
          <p:nvPr/>
        </p:nvGrpSpPr>
        <p:grpSpPr bwMode="auto">
          <a:xfrm>
            <a:off x="4013200" y="3284538"/>
            <a:ext cx="1495425" cy="2305050"/>
            <a:chOff x="204" y="1661"/>
            <a:chExt cx="1178" cy="1911"/>
          </a:xfrm>
        </p:grpSpPr>
        <p:sp>
          <p:nvSpPr>
            <p:cNvPr id="157" name="Rectangle 46"/>
            <p:cNvSpPr>
              <a:spLocks noChangeArrowheads="1"/>
            </p:cNvSpPr>
            <p:nvPr/>
          </p:nvSpPr>
          <p:spPr bwMode="auto">
            <a:xfrm>
              <a:off x="522" y="1661"/>
              <a:ext cx="680" cy="45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cs typeface="Calibri" pitchFamily="34" charset="0"/>
                </a:rPr>
                <a:t>CPA 3</a:t>
              </a:r>
            </a:p>
          </p:txBody>
        </p:sp>
        <p:sp>
          <p:nvSpPr>
            <p:cNvPr id="158" name="Line 47"/>
            <p:cNvSpPr>
              <a:spLocks noChangeShapeType="1"/>
            </p:cNvSpPr>
            <p:nvPr/>
          </p:nvSpPr>
          <p:spPr bwMode="auto">
            <a:xfrm flipH="1">
              <a:off x="432" y="2115"/>
              <a:ext cx="271" cy="86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9" name="Oval 48"/>
            <p:cNvSpPr>
              <a:spLocks noChangeArrowheads="1"/>
            </p:cNvSpPr>
            <p:nvPr/>
          </p:nvSpPr>
          <p:spPr bwMode="auto">
            <a:xfrm>
              <a:off x="204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0" name="Oval 49"/>
            <p:cNvSpPr>
              <a:spLocks noChangeArrowheads="1"/>
            </p:cNvSpPr>
            <p:nvPr/>
          </p:nvSpPr>
          <p:spPr bwMode="auto">
            <a:xfrm>
              <a:off x="432" y="3067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1" name="Oval 50"/>
            <p:cNvSpPr>
              <a:spLocks noChangeArrowheads="1"/>
            </p:cNvSpPr>
            <p:nvPr/>
          </p:nvSpPr>
          <p:spPr bwMode="auto">
            <a:xfrm>
              <a:off x="657" y="3157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2" name="Oval 51"/>
            <p:cNvSpPr>
              <a:spLocks noChangeArrowheads="1"/>
            </p:cNvSpPr>
            <p:nvPr/>
          </p:nvSpPr>
          <p:spPr bwMode="auto">
            <a:xfrm>
              <a:off x="931" y="3113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3" name="Oval 52"/>
            <p:cNvSpPr>
              <a:spLocks noChangeArrowheads="1"/>
            </p:cNvSpPr>
            <p:nvPr/>
          </p:nvSpPr>
          <p:spPr bwMode="auto">
            <a:xfrm>
              <a:off x="249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4" name="Oval 53"/>
            <p:cNvSpPr>
              <a:spLocks noChangeArrowheads="1"/>
            </p:cNvSpPr>
            <p:nvPr/>
          </p:nvSpPr>
          <p:spPr bwMode="auto">
            <a:xfrm>
              <a:off x="477" y="3339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5" name="Oval 54"/>
            <p:cNvSpPr>
              <a:spLocks noChangeArrowheads="1"/>
            </p:cNvSpPr>
            <p:nvPr/>
          </p:nvSpPr>
          <p:spPr bwMode="auto">
            <a:xfrm>
              <a:off x="821" y="334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6" name="Oval 55"/>
            <p:cNvSpPr>
              <a:spLocks noChangeArrowheads="1"/>
            </p:cNvSpPr>
            <p:nvPr/>
          </p:nvSpPr>
          <p:spPr bwMode="auto">
            <a:xfrm>
              <a:off x="1156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7" name="Oval 56"/>
            <p:cNvSpPr>
              <a:spLocks noChangeArrowheads="1"/>
            </p:cNvSpPr>
            <p:nvPr/>
          </p:nvSpPr>
          <p:spPr bwMode="auto">
            <a:xfrm>
              <a:off x="1156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8" name="Line 57"/>
            <p:cNvSpPr>
              <a:spLocks noChangeShapeType="1"/>
            </p:cNvSpPr>
            <p:nvPr/>
          </p:nvSpPr>
          <p:spPr bwMode="auto">
            <a:xfrm flipH="1">
              <a:off x="612" y="2160"/>
              <a:ext cx="136" cy="907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9" name="Line 58"/>
            <p:cNvSpPr>
              <a:spLocks noChangeShapeType="1"/>
            </p:cNvSpPr>
            <p:nvPr/>
          </p:nvSpPr>
          <p:spPr bwMode="auto">
            <a:xfrm flipH="1">
              <a:off x="793" y="2115"/>
              <a:ext cx="46" cy="108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0" name="Line 59"/>
            <p:cNvSpPr>
              <a:spLocks noChangeShapeType="1"/>
            </p:cNvSpPr>
            <p:nvPr/>
          </p:nvSpPr>
          <p:spPr bwMode="auto">
            <a:xfrm>
              <a:off x="884" y="2160"/>
              <a:ext cx="46" cy="1225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1" name="Line 60"/>
            <p:cNvSpPr>
              <a:spLocks noChangeShapeType="1"/>
            </p:cNvSpPr>
            <p:nvPr/>
          </p:nvSpPr>
          <p:spPr bwMode="auto">
            <a:xfrm>
              <a:off x="931" y="2115"/>
              <a:ext cx="90" cy="99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2" name="Line 61"/>
            <p:cNvSpPr>
              <a:spLocks noChangeShapeType="1"/>
            </p:cNvSpPr>
            <p:nvPr/>
          </p:nvSpPr>
          <p:spPr bwMode="auto">
            <a:xfrm>
              <a:off x="976" y="2160"/>
              <a:ext cx="226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3" name="Line 62"/>
            <p:cNvSpPr>
              <a:spLocks noChangeShapeType="1"/>
            </p:cNvSpPr>
            <p:nvPr/>
          </p:nvSpPr>
          <p:spPr bwMode="auto">
            <a:xfrm>
              <a:off x="1021" y="2160"/>
              <a:ext cx="226" cy="81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4" name="Line 63"/>
            <p:cNvSpPr>
              <a:spLocks noChangeShapeType="1"/>
            </p:cNvSpPr>
            <p:nvPr/>
          </p:nvSpPr>
          <p:spPr bwMode="auto">
            <a:xfrm flipH="1">
              <a:off x="430" y="2115"/>
              <a:ext cx="318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5" name="Line 64"/>
            <p:cNvSpPr>
              <a:spLocks noChangeShapeType="1"/>
            </p:cNvSpPr>
            <p:nvPr/>
          </p:nvSpPr>
          <p:spPr bwMode="auto">
            <a:xfrm flipH="1">
              <a:off x="658" y="2160"/>
              <a:ext cx="135" cy="127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0730" name="Group 65"/>
          <p:cNvGrpSpPr>
            <a:grpSpLocks/>
          </p:cNvGrpSpPr>
          <p:nvPr/>
        </p:nvGrpSpPr>
        <p:grpSpPr bwMode="auto">
          <a:xfrm>
            <a:off x="5813425" y="3284538"/>
            <a:ext cx="1495425" cy="2305050"/>
            <a:chOff x="204" y="1661"/>
            <a:chExt cx="1178" cy="1911"/>
          </a:xfrm>
        </p:grpSpPr>
        <p:sp>
          <p:nvSpPr>
            <p:cNvPr id="177" name="Rectangle 66"/>
            <p:cNvSpPr>
              <a:spLocks noChangeArrowheads="1"/>
            </p:cNvSpPr>
            <p:nvPr/>
          </p:nvSpPr>
          <p:spPr bwMode="auto">
            <a:xfrm>
              <a:off x="522" y="1661"/>
              <a:ext cx="680" cy="45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cs typeface="Calibri" pitchFamily="34" charset="0"/>
                </a:rPr>
                <a:t>CPA 4</a:t>
              </a:r>
            </a:p>
          </p:txBody>
        </p:sp>
        <p:sp>
          <p:nvSpPr>
            <p:cNvPr id="178" name="Line 67"/>
            <p:cNvSpPr>
              <a:spLocks noChangeShapeType="1"/>
            </p:cNvSpPr>
            <p:nvPr/>
          </p:nvSpPr>
          <p:spPr bwMode="auto">
            <a:xfrm flipH="1">
              <a:off x="432" y="2115"/>
              <a:ext cx="271" cy="86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9" name="Oval 68"/>
            <p:cNvSpPr>
              <a:spLocks noChangeArrowheads="1"/>
            </p:cNvSpPr>
            <p:nvPr/>
          </p:nvSpPr>
          <p:spPr bwMode="auto">
            <a:xfrm>
              <a:off x="204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80" name="Oval 69"/>
            <p:cNvSpPr>
              <a:spLocks noChangeArrowheads="1"/>
            </p:cNvSpPr>
            <p:nvPr/>
          </p:nvSpPr>
          <p:spPr bwMode="auto">
            <a:xfrm>
              <a:off x="432" y="3067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81" name="Oval 70"/>
            <p:cNvSpPr>
              <a:spLocks noChangeArrowheads="1"/>
            </p:cNvSpPr>
            <p:nvPr/>
          </p:nvSpPr>
          <p:spPr bwMode="auto">
            <a:xfrm>
              <a:off x="657" y="3157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82" name="Oval 71"/>
            <p:cNvSpPr>
              <a:spLocks noChangeArrowheads="1"/>
            </p:cNvSpPr>
            <p:nvPr/>
          </p:nvSpPr>
          <p:spPr bwMode="auto">
            <a:xfrm>
              <a:off x="931" y="3113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83" name="Oval 72"/>
            <p:cNvSpPr>
              <a:spLocks noChangeArrowheads="1"/>
            </p:cNvSpPr>
            <p:nvPr/>
          </p:nvSpPr>
          <p:spPr bwMode="auto">
            <a:xfrm>
              <a:off x="249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84" name="Oval 73"/>
            <p:cNvSpPr>
              <a:spLocks noChangeArrowheads="1"/>
            </p:cNvSpPr>
            <p:nvPr/>
          </p:nvSpPr>
          <p:spPr bwMode="auto">
            <a:xfrm>
              <a:off x="477" y="3339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85" name="Oval 74"/>
            <p:cNvSpPr>
              <a:spLocks noChangeArrowheads="1"/>
            </p:cNvSpPr>
            <p:nvPr/>
          </p:nvSpPr>
          <p:spPr bwMode="auto">
            <a:xfrm>
              <a:off x="821" y="334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86" name="Oval 75"/>
            <p:cNvSpPr>
              <a:spLocks noChangeArrowheads="1"/>
            </p:cNvSpPr>
            <p:nvPr/>
          </p:nvSpPr>
          <p:spPr bwMode="auto">
            <a:xfrm>
              <a:off x="1156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87" name="Oval 76"/>
            <p:cNvSpPr>
              <a:spLocks noChangeArrowheads="1"/>
            </p:cNvSpPr>
            <p:nvPr/>
          </p:nvSpPr>
          <p:spPr bwMode="auto">
            <a:xfrm>
              <a:off x="1156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88" name="Line 77"/>
            <p:cNvSpPr>
              <a:spLocks noChangeShapeType="1"/>
            </p:cNvSpPr>
            <p:nvPr/>
          </p:nvSpPr>
          <p:spPr bwMode="auto">
            <a:xfrm flipH="1">
              <a:off x="612" y="2160"/>
              <a:ext cx="136" cy="907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9" name="Line 78"/>
            <p:cNvSpPr>
              <a:spLocks noChangeShapeType="1"/>
            </p:cNvSpPr>
            <p:nvPr/>
          </p:nvSpPr>
          <p:spPr bwMode="auto">
            <a:xfrm flipH="1">
              <a:off x="793" y="2115"/>
              <a:ext cx="46" cy="108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0" name="Line 79"/>
            <p:cNvSpPr>
              <a:spLocks noChangeShapeType="1"/>
            </p:cNvSpPr>
            <p:nvPr/>
          </p:nvSpPr>
          <p:spPr bwMode="auto">
            <a:xfrm>
              <a:off x="884" y="2160"/>
              <a:ext cx="46" cy="1225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1" name="Line 80"/>
            <p:cNvSpPr>
              <a:spLocks noChangeShapeType="1"/>
            </p:cNvSpPr>
            <p:nvPr/>
          </p:nvSpPr>
          <p:spPr bwMode="auto">
            <a:xfrm>
              <a:off x="931" y="2115"/>
              <a:ext cx="90" cy="99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2" name="Line 81"/>
            <p:cNvSpPr>
              <a:spLocks noChangeShapeType="1"/>
            </p:cNvSpPr>
            <p:nvPr/>
          </p:nvSpPr>
          <p:spPr bwMode="auto">
            <a:xfrm>
              <a:off x="976" y="2160"/>
              <a:ext cx="226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3" name="Line 82"/>
            <p:cNvSpPr>
              <a:spLocks noChangeShapeType="1"/>
            </p:cNvSpPr>
            <p:nvPr/>
          </p:nvSpPr>
          <p:spPr bwMode="auto">
            <a:xfrm>
              <a:off x="1021" y="2160"/>
              <a:ext cx="226" cy="81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4" name="Line 83"/>
            <p:cNvSpPr>
              <a:spLocks noChangeShapeType="1"/>
            </p:cNvSpPr>
            <p:nvPr/>
          </p:nvSpPr>
          <p:spPr bwMode="auto">
            <a:xfrm flipH="1">
              <a:off x="430" y="2115"/>
              <a:ext cx="318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5" name="Line 84"/>
            <p:cNvSpPr>
              <a:spLocks noChangeShapeType="1"/>
            </p:cNvSpPr>
            <p:nvPr/>
          </p:nvSpPr>
          <p:spPr bwMode="auto">
            <a:xfrm flipH="1">
              <a:off x="658" y="2160"/>
              <a:ext cx="135" cy="127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0731" name="Group 85"/>
          <p:cNvGrpSpPr>
            <a:grpSpLocks/>
          </p:cNvGrpSpPr>
          <p:nvPr/>
        </p:nvGrpSpPr>
        <p:grpSpPr bwMode="auto">
          <a:xfrm>
            <a:off x="7613650" y="3284538"/>
            <a:ext cx="1495425" cy="2305050"/>
            <a:chOff x="204" y="1661"/>
            <a:chExt cx="1178" cy="1911"/>
          </a:xfrm>
        </p:grpSpPr>
        <p:sp>
          <p:nvSpPr>
            <p:cNvPr id="197" name="Rectangle 86"/>
            <p:cNvSpPr>
              <a:spLocks noChangeArrowheads="1"/>
            </p:cNvSpPr>
            <p:nvPr/>
          </p:nvSpPr>
          <p:spPr bwMode="auto">
            <a:xfrm>
              <a:off x="522" y="1661"/>
              <a:ext cx="680" cy="45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cs typeface="Calibri" pitchFamily="34" charset="0"/>
                </a:rPr>
                <a:t>CPA 5</a:t>
              </a:r>
            </a:p>
          </p:txBody>
        </p:sp>
        <p:sp>
          <p:nvSpPr>
            <p:cNvPr id="198" name="Line 87"/>
            <p:cNvSpPr>
              <a:spLocks noChangeShapeType="1"/>
            </p:cNvSpPr>
            <p:nvPr/>
          </p:nvSpPr>
          <p:spPr bwMode="auto">
            <a:xfrm flipH="1">
              <a:off x="432" y="2115"/>
              <a:ext cx="271" cy="86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9" name="Oval 88"/>
            <p:cNvSpPr>
              <a:spLocks noChangeArrowheads="1"/>
            </p:cNvSpPr>
            <p:nvPr/>
          </p:nvSpPr>
          <p:spPr bwMode="auto">
            <a:xfrm>
              <a:off x="204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0" name="Oval 89"/>
            <p:cNvSpPr>
              <a:spLocks noChangeArrowheads="1"/>
            </p:cNvSpPr>
            <p:nvPr/>
          </p:nvSpPr>
          <p:spPr bwMode="auto">
            <a:xfrm>
              <a:off x="432" y="3067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1" name="Oval 90"/>
            <p:cNvSpPr>
              <a:spLocks noChangeArrowheads="1"/>
            </p:cNvSpPr>
            <p:nvPr/>
          </p:nvSpPr>
          <p:spPr bwMode="auto">
            <a:xfrm>
              <a:off x="657" y="3157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2" name="Oval 91"/>
            <p:cNvSpPr>
              <a:spLocks noChangeArrowheads="1"/>
            </p:cNvSpPr>
            <p:nvPr/>
          </p:nvSpPr>
          <p:spPr bwMode="auto">
            <a:xfrm>
              <a:off x="931" y="3113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3" name="Oval 92"/>
            <p:cNvSpPr>
              <a:spLocks noChangeArrowheads="1"/>
            </p:cNvSpPr>
            <p:nvPr/>
          </p:nvSpPr>
          <p:spPr bwMode="auto">
            <a:xfrm>
              <a:off x="249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4" name="Oval 93"/>
            <p:cNvSpPr>
              <a:spLocks noChangeArrowheads="1"/>
            </p:cNvSpPr>
            <p:nvPr/>
          </p:nvSpPr>
          <p:spPr bwMode="auto">
            <a:xfrm>
              <a:off x="477" y="3339"/>
              <a:ext cx="225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5" name="Oval 94"/>
            <p:cNvSpPr>
              <a:spLocks noChangeArrowheads="1"/>
            </p:cNvSpPr>
            <p:nvPr/>
          </p:nvSpPr>
          <p:spPr bwMode="auto">
            <a:xfrm>
              <a:off x="821" y="334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6" name="Oval 95"/>
            <p:cNvSpPr>
              <a:spLocks noChangeArrowheads="1"/>
            </p:cNvSpPr>
            <p:nvPr/>
          </p:nvSpPr>
          <p:spPr bwMode="auto">
            <a:xfrm>
              <a:off x="1156" y="3250"/>
              <a:ext cx="226" cy="22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7" name="Oval 96"/>
            <p:cNvSpPr>
              <a:spLocks noChangeArrowheads="1"/>
            </p:cNvSpPr>
            <p:nvPr/>
          </p:nvSpPr>
          <p:spPr bwMode="auto">
            <a:xfrm>
              <a:off x="1156" y="2976"/>
              <a:ext cx="226" cy="22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>
              <a:lvl1pPr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sz="15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8" name="Line 97"/>
            <p:cNvSpPr>
              <a:spLocks noChangeShapeType="1"/>
            </p:cNvSpPr>
            <p:nvPr/>
          </p:nvSpPr>
          <p:spPr bwMode="auto">
            <a:xfrm flipH="1">
              <a:off x="612" y="2160"/>
              <a:ext cx="136" cy="907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9" name="Line 98"/>
            <p:cNvSpPr>
              <a:spLocks noChangeShapeType="1"/>
            </p:cNvSpPr>
            <p:nvPr/>
          </p:nvSpPr>
          <p:spPr bwMode="auto">
            <a:xfrm flipH="1">
              <a:off x="793" y="2115"/>
              <a:ext cx="46" cy="108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0" name="Line 99"/>
            <p:cNvSpPr>
              <a:spLocks noChangeShapeType="1"/>
            </p:cNvSpPr>
            <p:nvPr/>
          </p:nvSpPr>
          <p:spPr bwMode="auto">
            <a:xfrm>
              <a:off x="884" y="2160"/>
              <a:ext cx="46" cy="1225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1" name="Line 100"/>
            <p:cNvSpPr>
              <a:spLocks noChangeShapeType="1"/>
            </p:cNvSpPr>
            <p:nvPr/>
          </p:nvSpPr>
          <p:spPr bwMode="auto">
            <a:xfrm>
              <a:off x="931" y="2115"/>
              <a:ext cx="90" cy="998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2" name="Line 101"/>
            <p:cNvSpPr>
              <a:spLocks noChangeShapeType="1"/>
            </p:cNvSpPr>
            <p:nvPr/>
          </p:nvSpPr>
          <p:spPr bwMode="auto">
            <a:xfrm>
              <a:off x="976" y="2160"/>
              <a:ext cx="226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3" name="Line 102"/>
            <p:cNvSpPr>
              <a:spLocks noChangeShapeType="1"/>
            </p:cNvSpPr>
            <p:nvPr/>
          </p:nvSpPr>
          <p:spPr bwMode="auto">
            <a:xfrm>
              <a:off x="1021" y="2160"/>
              <a:ext cx="226" cy="81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4" name="Line 103"/>
            <p:cNvSpPr>
              <a:spLocks noChangeShapeType="1"/>
            </p:cNvSpPr>
            <p:nvPr/>
          </p:nvSpPr>
          <p:spPr bwMode="auto">
            <a:xfrm flipH="1">
              <a:off x="430" y="2115"/>
              <a:ext cx="318" cy="113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5" name="Line 104"/>
            <p:cNvSpPr>
              <a:spLocks noChangeShapeType="1"/>
            </p:cNvSpPr>
            <p:nvPr/>
          </p:nvSpPr>
          <p:spPr bwMode="auto">
            <a:xfrm flipH="1">
              <a:off x="658" y="2160"/>
              <a:ext cx="135" cy="127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16" name="Line 105"/>
          <p:cNvSpPr>
            <a:spLocks noChangeShapeType="1"/>
          </p:cNvSpPr>
          <p:nvPr/>
        </p:nvSpPr>
        <p:spPr bwMode="auto">
          <a:xfrm flipH="1">
            <a:off x="3138488" y="2708275"/>
            <a:ext cx="1074737" cy="576263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7" name="Line 106"/>
          <p:cNvSpPr>
            <a:spLocks noChangeShapeType="1"/>
          </p:cNvSpPr>
          <p:nvPr/>
        </p:nvSpPr>
        <p:spPr bwMode="auto">
          <a:xfrm>
            <a:off x="4716463" y="2708275"/>
            <a:ext cx="0" cy="576263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8" name="Line 107"/>
          <p:cNvSpPr>
            <a:spLocks noChangeShapeType="1"/>
          </p:cNvSpPr>
          <p:nvPr/>
        </p:nvSpPr>
        <p:spPr bwMode="auto">
          <a:xfrm>
            <a:off x="5280025" y="2708275"/>
            <a:ext cx="1308100" cy="576263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9" name="Line 108"/>
          <p:cNvSpPr>
            <a:spLocks noChangeShapeType="1"/>
          </p:cNvSpPr>
          <p:nvPr/>
        </p:nvSpPr>
        <p:spPr bwMode="auto">
          <a:xfrm>
            <a:off x="6157913" y="2708275"/>
            <a:ext cx="2435225" cy="576263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0736" name="Group 110"/>
          <p:cNvGrpSpPr>
            <a:grpSpLocks/>
          </p:cNvGrpSpPr>
          <p:nvPr/>
        </p:nvGrpSpPr>
        <p:grpSpPr bwMode="auto">
          <a:xfrm>
            <a:off x="412750" y="2646363"/>
            <a:ext cx="5229225" cy="2989262"/>
            <a:chOff x="204" y="1180"/>
            <a:chExt cx="3357" cy="2295"/>
          </a:xfrm>
        </p:grpSpPr>
        <p:sp>
          <p:nvSpPr>
            <p:cNvPr id="30737" name="Rectangle 111"/>
            <p:cNvSpPr>
              <a:spLocks noChangeArrowheads="1"/>
            </p:cNvSpPr>
            <p:nvPr/>
          </p:nvSpPr>
          <p:spPr bwMode="auto">
            <a:xfrm>
              <a:off x="204" y="1536"/>
              <a:ext cx="3357" cy="1939"/>
            </a:xfrm>
            <a:prstGeom prst="rect">
              <a:avLst/>
            </a:prstGeom>
            <a:noFill/>
            <a:ln w="38100" algn="ctr">
              <a:solidFill>
                <a:srgbClr val="FF99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lnSpc>
                  <a:spcPts val="2400"/>
                </a:lnSpc>
                <a:spcBef>
                  <a:spcPct val="0"/>
                </a:spcBef>
                <a:buClr>
                  <a:schemeClr val="tx1"/>
                </a:buClr>
                <a:buChar char="•"/>
                <a:defRPr sz="15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lnSpc>
                  <a:spcPts val="2400"/>
                </a:lnSpc>
                <a:spcBef>
                  <a:spcPct val="0"/>
                </a:spcBef>
                <a:buClr>
                  <a:schemeClr val="tx1"/>
                </a:buClr>
                <a:buAutoNum type="alphaLcParenR"/>
                <a:defRPr sz="15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lnSpc>
                  <a:spcPts val="2400"/>
                </a:lnSpc>
                <a:spcBef>
                  <a:spcPct val="0"/>
                </a:spcBef>
                <a:buClr>
                  <a:schemeClr val="tx1"/>
                </a:buClr>
                <a:buChar char="•"/>
                <a:defRPr sz="15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lnSpc>
                  <a:spcPts val="2400"/>
                </a:lnSpc>
                <a:spcBef>
                  <a:spcPct val="0"/>
                </a:spcBef>
                <a:buClr>
                  <a:schemeClr val="tx1"/>
                </a:buClr>
                <a:buChar char="•"/>
                <a:defRPr sz="15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lnSpc>
                  <a:spcPts val="2400"/>
                </a:lnSpc>
                <a:spcBef>
                  <a:spcPct val="0"/>
                </a:spcBef>
                <a:buClr>
                  <a:schemeClr val="tx1"/>
                </a:buClr>
                <a:buChar char="•"/>
                <a:defRPr sz="15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15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15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15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15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endParaRPr lang="en-GB" alt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22" name="Text Box 112"/>
            <p:cNvSpPr txBox="1">
              <a:spLocks noChangeArrowheads="1"/>
            </p:cNvSpPr>
            <p:nvPr/>
          </p:nvSpPr>
          <p:spPr bwMode="auto">
            <a:xfrm>
              <a:off x="223" y="1180"/>
              <a:ext cx="1121" cy="29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66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628650" indent="-357188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ts val="56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ts val="3300"/>
                </a:lnSpc>
                <a:buClr>
                  <a:srgbClr val="000000"/>
                </a:buClr>
                <a:buFont typeface="Wingdings" pitchFamily="2" charset="2"/>
                <a:buNone/>
                <a:defRPr/>
              </a:pPr>
              <a:r>
                <a:rPr lang="en-US" altLang="en-US" sz="2000" smtClean="0">
                  <a:solidFill>
                    <a:srgbClr val="000000"/>
                  </a:solidFill>
                  <a:latin typeface="Calibri" pitchFamily="34" charset="0"/>
                </a:rPr>
                <a:t>Group of CPAs</a:t>
              </a:r>
              <a:endParaRPr lang="en-US" altLang="en-US" sz="1200" smtClean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97115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fld id="{923DD795-9A66-44A9-8897-C9A7CB889B11}" type="slidenum">
              <a:rPr lang="zh-CN" altLang="en-US" sz="1400">
                <a:latin typeface="Times New Roman" pitchFamily="18" charset="0"/>
                <a:ea typeface="宋体" pitchFamily="2" charset="-122"/>
              </a:rPr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8424862" cy="692150"/>
          </a:xfrm>
          <a:noFill/>
        </p:spPr>
        <p:txBody>
          <a:bodyPr lIns="91440" tIns="45720" rIns="91440" bIns="45720"/>
          <a:lstStyle/>
          <a:p>
            <a:pPr eaLnBrk="1" hangingPunct="1">
              <a:lnSpc>
                <a:spcPct val="100000"/>
              </a:lnSpc>
            </a:pPr>
            <a:r>
              <a:rPr lang="en-US" altLang="zh-CN" sz="2000" dirty="0" smtClean="0">
                <a:ea typeface="宋体" pitchFamily="2" charset="-122"/>
              </a:rPr>
              <a:t>Validation and Verification of Sampling plans of Project Activities and </a:t>
            </a:r>
            <a:r>
              <a:rPr lang="en-US" altLang="zh-CN" sz="2000" dirty="0" err="1" smtClean="0">
                <a:ea typeface="宋体" pitchFamily="2" charset="-122"/>
              </a:rPr>
              <a:t>PoAs</a:t>
            </a:r>
            <a:endParaRPr lang="en-US" altLang="zh-CN" sz="2000" dirty="0" smtClean="0">
              <a:ea typeface="宋体" pitchFamily="2" charset="-122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280400" cy="4032250"/>
          </a:xfrm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ts val="3300"/>
              </a:lnSpc>
              <a:buFontTx/>
              <a:buChar char="•"/>
              <a:defRPr/>
            </a:pPr>
            <a:r>
              <a:rPr lang="en-GB" altLang="en-US" sz="2000" dirty="0" smtClean="0"/>
              <a:t>Criteria for Validation of Sampling Plans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</a:p>
          <a:p>
            <a:pPr lvl="2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en-GB" altLang="en-US" sz="2000" dirty="0" smtClean="0"/>
              <a:t>Adequate to achieve confidence/precision requirements?</a:t>
            </a:r>
            <a:r>
              <a:rPr lang="en-GB" altLang="zh-CN" sz="2000" dirty="0" smtClean="0">
                <a:ea typeface="宋体" pitchFamily="2" charset="-122"/>
              </a:rPr>
              <a:t> Reproduce of sample size calculation</a:t>
            </a:r>
            <a:r>
              <a:rPr lang="en-GB" altLang="en-US" sz="2000" dirty="0" smtClean="0"/>
              <a:t>;</a:t>
            </a:r>
          </a:p>
          <a:p>
            <a:pPr lvl="2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en-GB" altLang="en-US" sz="2000" dirty="0" smtClean="0"/>
              <a:t>Samples are randomly selected and are representative?</a:t>
            </a:r>
          </a:p>
          <a:p>
            <a:pPr lvl="1">
              <a:lnSpc>
                <a:spcPts val="3300"/>
              </a:lnSpc>
              <a:buFontTx/>
              <a:buChar char="•"/>
              <a:defRPr/>
            </a:pPr>
            <a:endParaRPr lang="en-GB" altLang="en-US" sz="2000" dirty="0" smtClean="0"/>
          </a:p>
          <a:p>
            <a:pPr lvl="1">
              <a:lnSpc>
                <a:spcPts val="3300"/>
              </a:lnSpc>
              <a:buFontTx/>
              <a:buChar char="•"/>
              <a:defRPr/>
            </a:pPr>
            <a:r>
              <a:rPr lang="en-GB" altLang="en-US" sz="2000" dirty="0" smtClean="0"/>
              <a:t>DOEs may apply sampling when PPs have not applied sampling provided predefined level of assurance is met.</a:t>
            </a:r>
          </a:p>
          <a:p>
            <a:pPr lvl="1">
              <a:lnSpc>
                <a:spcPts val="3300"/>
              </a:lnSpc>
              <a:buFontTx/>
              <a:buChar char="•"/>
              <a:defRPr/>
            </a:pPr>
            <a:endParaRPr lang="en-US" altLang="zh-CN" sz="2000" dirty="0" smtClean="0">
              <a:ea typeface="宋体" pitchFamily="2" charset="-122"/>
            </a:endParaRPr>
          </a:p>
          <a:p>
            <a:pPr marL="271462" lvl="1" indent="0">
              <a:lnSpc>
                <a:spcPts val="3300"/>
              </a:lnSpc>
              <a:buFontTx/>
              <a:buNone/>
              <a:defRPr/>
            </a:pPr>
            <a:endParaRPr lang="en-US" altLang="zh-CN" sz="20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43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fld id="{F1FAC176-1B8F-4F83-AC7D-1FE12F1BA9CB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t>12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000" smtClean="0"/>
              <a:t>Sampling for DOE validation/verification</a:t>
            </a:r>
            <a:endParaRPr lang="en-US" altLang="en-US" sz="2000" smtClean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539750" y="1130300"/>
          <a:ext cx="8135939" cy="3987800"/>
        </p:xfrm>
        <a:graphic>
          <a:graphicData uri="http://schemas.openxmlformats.org/drawingml/2006/table">
            <a:tbl>
              <a:tblPr/>
              <a:tblGrid>
                <a:gridCol w="835194"/>
                <a:gridCol w="835194"/>
                <a:gridCol w="979194"/>
                <a:gridCol w="1223991"/>
                <a:gridCol w="950391"/>
                <a:gridCol w="1223991"/>
                <a:gridCol w="863993"/>
                <a:gridCol w="1223991"/>
              </a:tblGrid>
              <a:tr h="693426">
                <a:tc>
                  <a:txBody>
                    <a:bodyPr/>
                    <a:lstStyle/>
                    <a:p>
                      <a:pPr algn="ctr"/>
                      <a:endParaRPr lang="en-GB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191" marR="36191" marT="36195" marB="3619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Producers = 5%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Consumers = 5%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Producers = 10%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Consumers = 10%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Producers =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10%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Consumers = 20%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9342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AQL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UQL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Sample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Size (n)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Accept.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number (c)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Sample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Size (n)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Accept.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number (c)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Sample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Size (n)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Accept.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 number (c)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4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10%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61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2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38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29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4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1%</a:t>
                      </a:r>
                      <a:endParaRPr lang="en-GB" sz="1800" kern="1200" baseline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15%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30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25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4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1%</a:t>
                      </a:r>
                      <a:endParaRPr lang="en-GB" sz="1800" kern="1200" baseline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20%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22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18</a:t>
                      </a:r>
                      <a:endParaRPr lang="en-GB" sz="1800" kern="1200" baseline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8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4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0.5%</a:t>
                      </a:r>
                      <a:endParaRPr lang="en-GB" sz="1800" kern="1200" baseline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10%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46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38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16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4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0.5%</a:t>
                      </a:r>
                      <a:endParaRPr lang="en-GB" sz="1800" kern="1200" baseline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15%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30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15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7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0.5%</a:t>
                      </a:r>
                      <a:endParaRPr lang="en-GB" sz="1800" kern="1200" baseline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20%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22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11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8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36191" marR="36191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2170113" y="2781300"/>
            <a:ext cx="1052512" cy="2376488"/>
          </a:xfrm>
          <a:prstGeom prst="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06900" y="2781300"/>
            <a:ext cx="2133600" cy="2376488"/>
          </a:xfrm>
          <a:prstGeom prst="rect">
            <a:avLst/>
          </a:prstGeom>
          <a:noFill/>
          <a:ln w="57150">
            <a:solidFill>
              <a:srgbClr val="0000FF"/>
            </a:solidFill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endParaRPr lang="en-GB">
              <a:solidFill>
                <a:srgbClr val="0000FF"/>
              </a:solidFill>
            </a:endParaRPr>
          </a:p>
        </p:txBody>
      </p:sp>
      <p:sp>
        <p:nvSpPr>
          <p:cNvPr id="36950" name="Rectangle 6"/>
          <p:cNvSpPr>
            <a:spLocks noChangeArrowheads="1"/>
          </p:cNvSpPr>
          <p:nvPr/>
        </p:nvSpPr>
        <p:spPr bwMode="auto">
          <a:xfrm>
            <a:off x="6083300" y="5207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New</a:t>
            </a:r>
            <a:endParaRPr lang="en-GB" altLang="en-US" sz="2000" b="1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42088" y="2781300"/>
            <a:ext cx="2133600" cy="2376488"/>
          </a:xfrm>
          <a:prstGeom prst="rect">
            <a:avLst/>
          </a:prstGeom>
          <a:noFill/>
          <a:ln w="57150">
            <a:solidFill>
              <a:srgbClr val="0000FF"/>
            </a:solidFill>
            <a:prstDash val="sysDash"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endParaRPr lang="en-GB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5659" y="260350"/>
            <a:ext cx="7870173" cy="458788"/>
          </a:xfrm>
        </p:spPr>
        <p:txBody>
          <a:bodyPr/>
          <a:lstStyle/>
          <a:p>
            <a:r>
              <a:rPr lang="en-US" altLang="en-US" sz="2000" dirty="0" smtClean="0"/>
              <a:t>Post registration changes </a:t>
            </a:r>
            <a:endParaRPr lang="en-GB" alt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755576" y="980728"/>
            <a:ext cx="792088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800" dirty="0"/>
              <a:t>W</a:t>
            </a:r>
            <a:r>
              <a:rPr lang="en-IE" sz="1800" dirty="0" smtClean="0"/>
              <a:t>ith </a:t>
            </a:r>
            <a:r>
              <a:rPr lang="en-IE" sz="1800" dirty="0"/>
              <a:t>regard to the </a:t>
            </a:r>
            <a:r>
              <a:rPr lang="en-IE" sz="1800" dirty="0" smtClean="0"/>
              <a:t>permanent changes to a registered </a:t>
            </a:r>
            <a:r>
              <a:rPr lang="en-IE" sz="1800" dirty="0" err="1" smtClean="0"/>
              <a:t>PoA</a:t>
            </a:r>
            <a:r>
              <a:rPr lang="en-IE" sz="1800" dirty="0" smtClean="0"/>
              <a:t>, </a:t>
            </a:r>
            <a:r>
              <a:rPr lang="en-IE" sz="1800" dirty="0"/>
              <a:t>only the following changes shall be </a:t>
            </a:r>
            <a:r>
              <a:rPr lang="en-IE" sz="1800" dirty="0" smtClean="0"/>
              <a:t>allowed:</a:t>
            </a:r>
          </a:p>
          <a:p>
            <a:pPr marL="342900" indent="-342900">
              <a:buFont typeface="+mj-lt"/>
              <a:buAutoNum type="alphaLcParenR"/>
            </a:pPr>
            <a:r>
              <a:rPr lang="en-IE" sz="1800" dirty="0"/>
              <a:t>Changes to programme boundary to expand geographical coverage or to include additional host Parties; </a:t>
            </a:r>
            <a:endParaRPr lang="en-IE" sz="1800" dirty="0" smtClean="0"/>
          </a:p>
          <a:p>
            <a:pPr marL="342900" indent="-342900">
              <a:buFont typeface="+mj-lt"/>
              <a:buAutoNum type="alphaLcParenR"/>
            </a:pPr>
            <a:r>
              <a:rPr lang="en-IE" sz="1800" dirty="0" smtClean="0"/>
              <a:t>The </a:t>
            </a:r>
            <a:r>
              <a:rPr lang="en-IE" sz="1800" dirty="0"/>
              <a:t>following revisions to the </a:t>
            </a:r>
            <a:r>
              <a:rPr lang="en-IE" sz="1800" dirty="0" smtClean="0"/>
              <a:t>eligibility: </a:t>
            </a:r>
            <a:endParaRPr lang="en-IE" sz="1800" dirty="0"/>
          </a:p>
          <a:p>
            <a:pPr marL="723900" indent="-723900" defTabSz="723900"/>
            <a:r>
              <a:rPr lang="en-IE" sz="1800" dirty="0" smtClean="0"/>
              <a:t>	(</a:t>
            </a:r>
            <a:r>
              <a:rPr lang="en-IE" sz="1800" dirty="0" err="1"/>
              <a:t>i</a:t>
            </a:r>
            <a:r>
              <a:rPr lang="en-IE" sz="1800" dirty="0"/>
              <a:t>) If the version of methodologies applied by the </a:t>
            </a:r>
            <a:r>
              <a:rPr lang="en-IE" sz="1800" dirty="0" err="1"/>
              <a:t>PoA</a:t>
            </a:r>
            <a:r>
              <a:rPr lang="en-IE" sz="1800" dirty="0"/>
              <a:t> is revised or replaced </a:t>
            </a:r>
            <a:r>
              <a:rPr lang="en-IE" sz="1800" dirty="0" smtClean="0"/>
              <a:t>subsequent </a:t>
            </a:r>
            <a:r>
              <a:rPr lang="en-IE" sz="1800" dirty="0"/>
              <a:t>to being placed on hold; </a:t>
            </a:r>
          </a:p>
          <a:p>
            <a:pPr marL="723900" indent="-723900" defTabSz="723900"/>
            <a:r>
              <a:rPr lang="en-IE" sz="1800" dirty="0" smtClean="0"/>
              <a:t>	(</a:t>
            </a:r>
            <a:r>
              <a:rPr lang="en-IE" sz="1800" dirty="0"/>
              <a:t>ii) If the revision of the eligibility criteria of a registered </a:t>
            </a:r>
            <a:r>
              <a:rPr lang="en-IE" sz="1800" dirty="0" err="1"/>
              <a:t>PoA</a:t>
            </a:r>
            <a:r>
              <a:rPr lang="en-IE" sz="1800" dirty="0"/>
              <a:t> is initiated by the </a:t>
            </a:r>
            <a:r>
              <a:rPr lang="en-IE" sz="1800" dirty="0" smtClean="0"/>
              <a:t>Board </a:t>
            </a:r>
            <a:r>
              <a:rPr lang="en-IE" sz="1800" dirty="0"/>
              <a:t>at any time during the lifetime of the </a:t>
            </a:r>
            <a:r>
              <a:rPr lang="en-IE" sz="1800" dirty="0" err="1"/>
              <a:t>PoA</a:t>
            </a:r>
            <a:r>
              <a:rPr lang="en-IE" sz="1800" dirty="0"/>
              <a:t> if an issue related to </a:t>
            </a:r>
            <a:r>
              <a:rPr lang="en-IE" sz="1800" dirty="0" smtClean="0"/>
              <a:t>environmental </a:t>
            </a:r>
            <a:r>
              <a:rPr lang="en-IE" sz="1800" dirty="0"/>
              <a:t>integrity is identified; </a:t>
            </a:r>
          </a:p>
          <a:p>
            <a:pPr marL="723900" indent="-723900" defTabSz="723900"/>
            <a:r>
              <a:rPr lang="en-IE" sz="1800" dirty="0" smtClean="0"/>
              <a:t>	(</a:t>
            </a:r>
            <a:r>
              <a:rPr lang="en-IE" sz="1800" dirty="0"/>
              <a:t>iii) If the use of positive lists is introduced based on the “Guidelines on the </a:t>
            </a:r>
            <a:r>
              <a:rPr lang="en-IE" sz="1800" dirty="0" smtClean="0"/>
              <a:t>demonstration </a:t>
            </a:r>
            <a:r>
              <a:rPr lang="en-IE" sz="1800" dirty="0"/>
              <a:t>of </a:t>
            </a:r>
            <a:r>
              <a:rPr lang="en-IE" sz="1800" dirty="0" err="1"/>
              <a:t>additionality</a:t>
            </a:r>
            <a:r>
              <a:rPr lang="en-IE" sz="1800" dirty="0"/>
              <a:t> of small-scale project activities” or the </a:t>
            </a:r>
            <a:r>
              <a:rPr lang="en-IE" sz="1800" dirty="0" smtClean="0"/>
              <a:t>provisions </a:t>
            </a:r>
            <a:r>
              <a:rPr lang="en-IE" sz="1800" dirty="0"/>
              <a:t>of “Guidelines on demonstrating </a:t>
            </a:r>
            <a:r>
              <a:rPr lang="en-IE" sz="1800" dirty="0" err="1"/>
              <a:t>additionality</a:t>
            </a:r>
            <a:r>
              <a:rPr lang="en-IE" sz="1800" dirty="0"/>
              <a:t> of </a:t>
            </a:r>
            <a:r>
              <a:rPr lang="en-IE" sz="1800" dirty="0" err="1"/>
              <a:t>microscale</a:t>
            </a:r>
            <a:r>
              <a:rPr lang="en-IE" sz="1800" dirty="0"/>
              <a:t> project </a:t>
            </a:r>
            <a:r>
              <a:rPr lang="en-IE" sz="1800" dirty="0" smtClean="0"/>
              <a:t>activities</a:t>
            </a:r>
            <a:r>
              <a:rPr lang="en-IE" sz="1800" dirty="0"/>
              <a:t>”; </a:t>
            </a:r>
            <a:endParaRPr lang="en-IE" sz="1800" dirty="0" smtClean="0"/>
          </a:p>
          <a:p>
            <a:endParaRPr lang="en-IE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588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5659" y="260350"/>
            <a:ext cx="7870173" cy="458788"/>
          </a:xfrm>
        </p:spPr>
        <p:txBody>
          <a:bodyPr/>
          <a:lstStyle/>
          <a:p>
            <a:r>
              <a:rPr lang="en-US" altLang="en-US" sz="2000" dirty="0" smtClean="0"/>
              <a:t>Post registration changes </a:t>
            </a:r>
            <a:endParaRPr lang="en-GB" alt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755576" y="980728"/>
            <a:ext cx="7920880" cy="588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defTabSz="723900"/>
            <a:r>
              <a:rPr lang="en-IE" sz="1800" dirty="0"/>
              <a:t>c)    </a:t>
            </a:r>
            <a:r>
              <a:rPr lang="en-IE" sz="1800" dirty="0"/>
              <a:t>If a </a:t>
            </a:r>
            <a:r>
              <a:rPr lang="en-IE" sz="1800" dirty="0" err="1"/>
              <a:t>PoA</a:t>
            </a:r>
            <a:r>
              <a:rPr lang="en-IE" sz="1800" dirty="0"/>
              <a:t> includes more than one generic CPA-DD, addition of specific case CPA-DDs corresponding to generic CPA-DDs for which a specific case CPA-DD has not been submitted at the time of request for registration of the </a:t>
            </a:r>
            <a:r>
              <a:rPr lang="en-IE" sz="1800" dirty="0" err="1"/>
              <a:t>PoA</a:t>
            </a:r>
            <a:r>
              <a:rPr lang="en-IE" sz="1800" dirty="0"/>
              <a:t>; </a:t>
            </a:r>
          </a:p>
          <a:p>
            <a:pPr marL="723900" indent="-723900" defTabSz="723900"/>
            <a:r>
              <a:rPr lang="en-IE" sz="1800" dirty="0"/>
              <a:t>(d) Removal of methodologies and/or standardized baselines from the registered </a:t>
            </a:r>
            <a:r>
              <a:rPr lang="en-IE" sz="1800" dirty="0" err="1"/>
              <a:t>PoA</a:t>
            </a:r>
            <a:r>
              <a:rPr lang="en-IE" sz="1800" dirty="0"/>
              <a:t>; </a:t>
            </a:r>
          </a:p>
          <a:p>
            <a:pPr marL="723900" indent="-723900" defTabSz="723900"/>
            <a:r>
              <a:rPr lang="en-IE" sz="1800" dirty="0"/>
              <a:t>(e) Addition or change of technologies/measures with or without addition or change of applied methodologies4 in the registered </a:t>
            </a:r>
            <a:r>
              <a:rPr lang="en-IE" sz="1800" dirty="0" err="1"/>
              <a:t>PoA</a:t>
            </a:r>
            <a:r>
              <a:rPr lang="en-IE" sz="1800" dirty="0"/>
              <a:t>-DD as follows: </a:t>
            </a:r>
          </a:p>
          <a:p>
            <a:pPr marL="723900" indent="-723900" defTabSz="723900"/>
            <a:r>
              <a:rPr lang="en-IE" sz="1800" dirty="0"/>
              <a:t>(</a:t>
            </a:r>
            <a:r>
              <a:rPr lang="en-IE" sz="1800" dirty="0" err="1"/>
              <a:t>i</a:t>
            </a:r>
            <a:r>
              <a:rPr lang="en-IE" sz="1800" dirty="0"/>
              <a:t>) Changes that allow a shift to more efficient less GHG-intensive or at least equivalent technologies/measures;5 </a:t>
            </a:r>
          </a:p>
          <a:p>
            <a:pPr marL="723900" indent="-723900" defTabSz="723900"/>
            <a:r>
              <a:rPr lang="en-IE" sz="1800" dirty="0"/>
              <a:t>(ii) Changes that introduce complementary measures/technologies involving mass and/or energy transfer to/from the originally registered technology/measure (e.g. addition or change of Type I methodologies in a registered </a:t>
            </a:r>
            <a:r>
              <a:rPr lang="en-IE" sz="1800" dirty="0" err="1"/>
              <a:t>PoA</a:t>
            </a:r>
            <a:r>
              <a:rPr lang="en-IE" sz="1800" dirty="0"/>
              <a:t> primarily applying Type III </a:t>
            </a:r>
            <a:r>
              <a:rPr lang="en-IE" sz="1800" dirty="0" smtClean="0"/>
              <a:t>methodologies)</a:t>
            </a:r>
            <a:r>
              <a:rPr lang="en-IE" sz="1800" baseline="30000" dirty="0" smtClean="0"/>
              <a:t>1</a:t>
            </a:r>
          </a:p>
          <a:p>
            <a:pPr marL="723900" indent="-723900" defTabSz="723900"/>
            <a:endParaRPr lang="en-IE" sz="1800" baseline="30000" dirty="0" smtClean="0"/>
          </a:p>
          <a:p>
            <a:pPr marL="723900" indent="-723900" defTabSz="723900"/>
            <a:r>
              <a:rPr lang="en-IE" sz="1200" baseline="30000" dirty="0" smtClean="0"/>
              <a:t>1</a:t>
            </a:r>
            <a:r>
              <a:rPr lang="en-IE" sz="1200" dirty="0" smtClean="0"/>
              <a:t> </a:t>
            </a:r>
            <a:r>
              <a:rPr lang="en-IE" sz="1200" dirty="0"/>
              <a:t>t</a:t>
            </a:r>
            <a:r>
              <a:rPr lang="en-IE" sz="1200" dirty="0" smtClean="0"/>
              <a:t>he </a:t>
            </a:r>
            <a:r>
              <a:rPr lang="en-IE" sz="1200" dirty="0"/>
              <a:t>scope of changes shall not cover adding </a:t>
            </a:r>
            <a:r>
              <a:rPr lang="en-IE" sz="1200" dirty="0" smtClean="0"/>
              <a:t>technologies/measures and </a:t>
            </a:r>
            <a:r>
              <a:rPr lang="en-IE" sz="1200" dirty="0"/>
              <a:t>methodologies that are not related to the technologies and methodologies included in the originally registered </a:t>
            </a:r>
            <a:r>
              <a:rPr lang="en-IE" sz="1200" dirty="0" err="1" smtClean="0"/>
              <a:t>PoA</a:t>
            </a:r>
            <a:r>
              <a:rPr lang="en-IE" sz="1200" dirty="0"/>
              <a:t>.</a:t>
            </a:r>
            <a:endParaRPr lang="en-I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BFC800-E339-4229-A62E-AFA3A8A2F97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78371"/>
            <a:ext cx="7869238" cy="314325"/>
          </a:xfrm>
        </p:spPr>
        <p:txBody>
          <a:bodyPr/>
          <a:lstStyle/>
          <a:p>
            <a:r>
              <a:rPr lang="en-GB" sz="2000" smtClean="0"/>
              <a:t>Start date and crediting period</a:t>
            </a:r>
            <a:endParaRPr lang="en-US" sz="19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234" y="1299210"/>
            <a:ext cx="7507610" cy="432752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	</a:t>
            </a:r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1600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endParaRPr lang="en-US" sz="2000" smtClean="0"/>
          </a:p>
          <a:p>
            <a:endParaRPr lang="en-US" sz="2000" smtClean="0"/>
          </a:p>
          <a:p>
            <a:endParaRPr lang="en-US" sz="2000" dirty="0"/>
          </a:p>
        </p:txBody>
      </p:sp>
      <p:sp>
        <p:nvSpPr>
          <p:cNvPr id="27" name="Down Arrow 26"/>
          <p:cNvSpPr/>
          <p:nvPr/>
        </p:nvSpPr>
        <p:spPr bwMode="auto">
          <a:xfrm>
            <a:off x="2291048" y="2617167"/>
            <a:ext cx="288032" cy="648072"/>
          </a:xfrm>
          <a:prstGeom prst="downArrow">
            <a:avLst/>
          </a:prstGeom>
          <a:noFill/>
          <a:ln w="12700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CPA2</a:t>
            </a:r>
            <a:endParaRPr kumimoji="0" lang="en-GB" sz="15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3011128" y="2401143"/>
            <a:ext cx="288032" cy="648072"/>
          </a:xfrm>
          <a:prstGeom prst="downArrow">
            <a:avLst/>
          </a:prstGeom>
          <a:noFill/>
          <a:ln w="12700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CPA3</a:t>
            </a:r>
            <a:endParaRPr kumimoji="0" lang="en-GB" sz="15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31" name="Down Arrow 30"/>
          <p:cNvSpPr/>
          <p:nvPr/>
        </p:nvSpPr>
        <p:spPr bwMode="auto">
          <a:xfrm>
            <a:off x="3635896" y="2185119"/>
            <a:ext cx="288032" cy="648072"/>
          </a:xfrm>
          <a:prstGeom prst="downArrow">
            <a:avLst/>
          </a:prstGeom>
          <a:noFill/>
          <a:ln w="12700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CPA4</a:t>
            </a:r>
            <a:endParaRPr kumimoji="0" lang="en-GB" sz="15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43" name="Down Arrow 42"/>
          <p:cNvSpPr/>
          <p:nvPr/>
        </p:nvSpPr>
        <p:spPr bwMode="auto">
          <a:xfrm>
            <a:off x="5246767" y="1969095"/>
            <a:ext cx="288032" cy="648072"/>
          </a:xfrm>
          <a:prstGeom prst="downArrow">
            <a:avLst/>
          </a:prstGeom>
          <a:noFill/>
          <a:ln w="12700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CPA5</a:t>
            </a:r>
            <a:endParaRPr kumimoji="0" lang="en-GB" sz="15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44" name="Down Arrow 43"/>
          <p:cNvSpPr/>
          <p:nvPr/>
        </p:nvSpPr>
        <p:spPr bwMode="auto">
          <a:xfrm>
            <a:off x="6467512" y="1753071"/>
            <a:ext cx="288032" cy="648072"/>
          </a:xfrm>
          <a:prstGeom prst="downArrow">
            <a:avLst/>
          </a:prstGeom>
          <a:noFill/>
          <a:ln w="12700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CPA6</a:t>
            </a:r>
            <a:endParaRPr kumimoji="0" lang="en-GB" sz="15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36327" y="2293131"/>
            <a:ext cx="6261258" cy="3831634"/>
            <a:chOff x="1236327" y="2293131"/>
            <a:chExt cx="6261258" cy="3831634"/>
          </a:xfrm>
        </p:grpSpPr>
        <p:sp>
          <p:nvSpPr>
            <p:cNvPr id="26" name="Left-Right Arrow 25"/>
            <p:cNvSpPr/>
            <p:nvPr/>
          </p:nvSpPr>
          <p:spPr bwMode="auto">
            <a:xfrm>
              <a:off x="1319940" y="4993431"/>
              <a:ext cx="5904656" cy="484632"/>
            </a:xfrm>
            <a:prstGeom prst="leftRightArrow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PoA</a:t>
              </a: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 lifetime = max. 28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 years</a:t>
              </a:r>
              <a:endParaRPr kumimoji="0" lang="en-GB" sz="15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>
              <a:off x="1319941" y="2509155"/>
              <a:ext cx="30894" cy="31323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7238244" y="2293131"/>
              <a:ext cx="1" cy="33483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TextBox 44"/>
            <p:cNvSpPr txBox="1"/>
            <p:nvPr/>
          </p:nvSpPr>
          <p:spPr>
            <a:xfrm>
              <a:off x="1236327" y="5601545"/>
              <a:ext cx="2240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date of </a:t>
              </a:r>
              <a:r>
                <a:rPr lang="en-US" sz="1400" dirty="0" err="1" smtClean="0"/>
                <a:t>PoA</a:t>
              </a:r>
              <a:r>
                <a:rPr lang="en-US" sz="1400" dirty="0" smtClean="0"/>
                <a:t> (Date of registration at earliest)</a:t>
              </a:r>
              <a:endParaRPr lang="en-GB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13409" y="5713511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End date of </a:t>
              </a:r>
              <a:r>
                <a:rPr lang="en-US" sz="1400" dirty="0" err="1" smtClean="0"/>
                <a:t>PoA</a:t>
              </a:r>
              <a:endParaRPr lang="en-GB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35028" y="3666911"/>
            <a:ext cx="5889568" cy="717938"/>
            <a:chOff x="1335028" y="3666911"/>
            <a:chExt cx="5889568" cy="717938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1335028" y="3946559"/>
              <a:ext cx="5889568" cy="2075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4283968" y="3666911"/>
              <a:ext cx="0" cy="5426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798852" y="3666911"/>
              <a:ext cx="0" cy="5549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5796136" y="3666911"/>
              <a:ext cx="0" cy="5426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1814356" y="4055719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7yrs</a:t>
              </a:r>
              <a:endParaRPr lang="en-GB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95896" y="4055719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7yrs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20091" y="4067990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7yrs</a:t>
              </a:r>
              <a:endParaRPr lang="en-GB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84168" y="4077072"/>
              <a:ext cx="829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7 </a:t>
              </a:r>
              <a:r>
                <a:rPr lang="en-US" sz="1400" dirty="0" err="1" smtClean="0"/>
                <a:t>yrs</a:t>
              </a:r>
              <a:endParaRPr lang="en-GB" dirty="0"/>
            </a:p>
          </p:txBody>
        </p:sp>
      </p:grpSp>
      <p:cxnSp>
        <p:nvCxnSpPr>
          <p:cNvPr id="75" name="Straight Connector 74"/>
          <p:cNvCxnSpPr/>
          <p:nvPr/>
        </p:nvCxnSpPr>
        <p:spPr bwMode="auto">
          <a:xfrm>
            <a:off x="6611528" y="2432340"/>
            <a:ext cx="64168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oup 6"/>
          <p:cNvGrpSpPr/>
          <p:nvPr/>
        </p:nvGrpSpPr>
        <p:grpSpPr>
          <a:xfrm>
            <a:off x="7380312" y="2950233"/>
            <a:ext cx="1584176" cy="683428"/>
            <a:chOff x="7380312" y="2348879"/>
            <a:chExt cx="1584176" cy="1284783"/>
          </a:xfrm>
        </p:grpSpPr>
        <p:sp>
          <p:nvSpPr>
            <p:cNvPr id="80" name="TextBox 79"/>
            <p:cNvSpPr txBox="1"/>
            <p:nvPr/>
          </p:nvSpPr>
          <p:spPr>
            <a:xfrm>
              <a:off x="7380312" y="2536048"/>
              <a:ext cx="1584176" cy="983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Renewal CP</a:t>
              </a:r>
            </a:p>
            <a:p>
              <a:pPr algn="ctr">
                <a:spcBef>
                  <a:spcPts val="0"/>
                </a:spcBef>
              </a:pPr>
              <a:r>
                <a:rPr lang="en-US" sz="1400" dirty="0" smtClean="0">
                  <a:solidFill>
                    <a:srgbClr val="FF0000"/>
                  </a:solidFill>
                </a:rPr>
                <a:t>CPAs</a:t>
              </a:r>
            </a:p>
          </p:txBody>
        </p:sp>
        <p:sp>
          <p:nvSpPr>
            <p:cNvPr id="78" name="Right Brace 77"/>
            <p:cNvSpPr/>
            <p:nvPr/>
          </p:nvSpPr>
          <p:spPr bwMode="auto">
            <a:xfrm>
              <a:off x="7380312" y="2348879"/>
              <a:ext cx="216024" cy="1284783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4" name="Down Arrow 23"/>
          <p:cNvSpPr/>
          <p:nvPr/>
        </p:nvSpPr>
        <p:spPr bwMode="auto">
          <a:xfrm>
            <a:off x="1187624" y="2789981"/>
            <a:ext cx="288032" cy="648072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CPA1</a:t>
            </a:r>
            <a:endParaRPr kumimoji="0" lang="en-GB" sz="15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331640" y="3309953"/>
            <a:ext cx="4464496" cy="318848"/>
            <a:chOff x="1331640" y="3309953"/>
            <a:chExt cx="4464496" cy="318848"/>
          </a:xfrm>
        </p:grpSpPr>
        <p:cxnSp>
          <p:nvCxnSpPr>
            <p:cNvPr id="67" name="Straight Connector 66"/>
            <p:cNvCxnSpPr/>
            <p:nvPr/>
          </p:nvCxnSpPr>
          <p:spPr bwMode="auto">
            <a:xfrm>
              <a:off x="1331640" y="3481263"/>
              <a:ext cx="44644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Box 48"/>
            <p:cNvSpPr txBox="1"/>
            <p:nvPr/>
          </p:nvSpPr>
          <p:spPr>
            <a:xfrm>
              <a:off x="2684490" y="3309953"/>
              <a:ext cx="2705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  <a:latin typeface="Arial"/>
                  <a:cs typeface="Arial"/>
                </a:rPr>
                <a:t>●</a:t>
              </a:r>
              <a:endParaRPr lang="en-GB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40952" y="3321024"/>
              <a:ext cx="2705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  <a:latin typeface="Arial"/>
                  <a:cs typeface="Arial"/>
                </a:rPr>
                <a:t>●</a:t>
              </a:r>
              <a:endParaRPr lang="en-GB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435064" y="3120420"/>
            <a:ext cx="4349743" cy="317633"/>
            <a:chOff x="2435064" y="3120420"/>
            <a:chExt cx="4349743" cy="317633"/>
          </a:xfrm>
        </p:grpSpPr>
        <p:cxnSp>
          <p:nvCxnSpPr>
            <p:cNvPr id="65" name="Straight Connector 64"/>
            <p:cNvCxnSpPr/>
            <p:nvPr/>
          </p:nvCxnSpPr>
          <p:spPr bwMode="auto">
            <a:xfrm>
              <a:off x="2435064" y="3287009"/>
              <a:ext cx="434974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TextBox 50"/>
            <p:cNvSpPr txBox="1"/>
            <p:nvPr/>
          </p:nvSpPr>
          <p:spPr>
            <a:xfrm>
              <a:off x="3704928" y="3130276"/>
              <a:ext cx="2705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  <a:latin typeface="Arial"/>
                  <a:cs typeface="Arial"/>
                </a:rPr>
                <a:t>●</a:t>
              </a:r>
              <a:endParaRPr lang="en-GB" dirty="0">
                <a:solidFill>
                  <a:schemeClr val="tx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06697" y="3120420"/>
              <a:ext cx="2705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  <a:latin typeface="Arial"/>
                  <a:cs typeface="Arial"/>
                </a:rPr>
                <a:t>●</a:t>
              </a:r>
              <a:endParaRPr lang="en-GB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53" name="Straight Connector 52"/>
          <p:cNvCxnSpPr/>
          <p:nvPr/>
        </p:nvCxnSpPr>
        <p:spPr bwMode="auto">
          <a:xfrm>
            <a:off x="5422936" y="2617167"/>
            <a:ext cx="18016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3779912" y="2833191"/>
            <a:ext cx="21515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oup 21"/>
          <p:cNvGrpSpPr/>
          <p:nvPr/>
        </p:nvGrpSpPr>
        <p:grpSpPr>
          <a:xfrm>
            <a:off x="3138581" y="2882626"/>
            <a:ext cx="4099663" cy="317633"/>
            <a:chOff x="3138581" y="2882626"/>
            <a:chExt cx="4099663" cy="317633"/>
          </a:xfrm>
        </p:grpSpPr>
        <p:cxnSp>
          <p:nvCxnSpPr>
            <p:cNvPr id="54" name="Straight Connector 53"/>
            <p:cNvCxnSpPr/>
            <p:nvPr/>
          </p:nvCxnSpPr>
          <p:spPr bwMode="auto">
            <a:xfrm>
              <a:off x="3138581" y="3049215"/>
              <a:ext cx="40996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TextBox 54"/>
            <p:cNvSpPr txBox="1"/>
            <p:nvPr/>
          </p:nvSpPr>
          <p:spPr>
            <a:xfrm>
              <a:off x="4408445" y="2892482"/>
              <a:ext cx="2705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  <a:latin typeface="Arial"/>
                  <a:cs typeface="Arial"/>
                </a:rPr>
                <a:t>●</a:t>
              </a:r>
              <a:endParaRPr lang="en-GB" dirty="0">
                <a:solidFill>
                  <a:schemeClr val="tx2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10214" y="2882626"/>
              <a:ext cx="2705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  <a:latin typeface="Arial"/>
                  <a:cs typeface="Arial"/>
                </a:rPr>
                <a:t>●</a:t>
              </a:r>
              <a:endParaRPr lang="en-GB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47705" y="836712"/>
            <a:ext cx="3948510" cy="576064"/>
            <a:chOff x="2347705" y="836712"/>
            <a:chExt cx="3948510" cy="576064"/>
          </a:xfrm>
        </p:grpSpPr>
        <p:sp>
          <p:nvSpPr>
            <p:cNvPr id="61" name="Oval Callout 60"/>
            <p:cNvSpPr/>
            <p:nvPr/>
          </p:nvSpPr>
          <p:spPr bwMode="auto">
            <a:xfrm>
              <a:off x="2347705" y="836712"/>
              <a:ext cx="1000159" cy="576064"/>
            </a:xfrm>
            <a:prstGeom prst="wedgeEllipseCallout">
              <a:avLst>
                <a:gd name="adj1" fmla="val -1325"/>
                <a:gd name="adj2" fmla="val 241473"/>
              </a:avLst>
            </a:prstGeom>
            <a:noFill/>
            <a:ln w="1270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PoA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renewal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Oval Callout 61"/>
            <p:cNvSpPr/>
            <p:nvPr/>
          </p:nvSpPr>
          <p:spPr bwMode="auto">
            <a:xfrm>
              <a:off x="3771960" y="836712"/>
              <a:ext cx="1000159" cy="576064"/>
            </a:xfrm>
            <a:prstGeom prst="wedgeEllipseCallout">
              <a:avLst>
                <a:gd name="adj1" fmla="val -1325"/>
                <a:gd name="adj2" fmla="val 241473"/>
              </a:avLst>
            </a:prstGeom>
            <a:noFill/>
            <a:ln w="1270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PoA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renewal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Oval Callout 62"/>
            <p:cNvSpPr/>
            <p:nvPr/>
          </p:nvSpPr>
          <p:spPr bwMode="auto">
            <a:xfrm>
              <a:off x="5296056" y="836712"/>
              <a:ext cx="1000159" cy="576064"/>
            </a:xfrm>
            <a:prstGeom prst="wedgeEllipseCallout">
              <a:avLst>
                <a:gd name="adj1" fmla="val -1325"/>
                <a:gd name="adj2" fmla="val 241473"/>
              </a:avLst>
            </a:prstGeom>
            <a:noFill/>
            <a:ln w="1270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PoA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renewal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804280" y="1753071"/>
            <a:ext cx="1391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/>
                <a:cs typeface="Arial"/>
              </a:rPr>
              <a:t>● </a:t>
            </a:r>
            <a:r>
              <a:rPr lang="en-US" sz="1400" dirty="0" smtClean="0">
                <a:latin typeface="Arial"/>
                <a:cs typeface="Arial"/>
              </a:rPr>
              <a:t>CPA renewal</a:t>
            </a:r>
            <a:endParaRPr lang="en-GB" dirty="0"/>
          </a:p>
        </p:txBody>
      </p:sp>
      <p:grpSp>
        <p:nvGrpSpPr>
          <p:cNvPr id="84" name="Group 83"/>
          <p:cNvGrpSpPr/>
          <p:nvPr/>
        </p:nvGrpSpPr>
        <p:grpSpPr>
          <a:xfrm>
            <a:off x="7380312" y="2204864"/>
            <a:ext cx="1584176" cy="683428"/>
            <a:chOff x="7380312" y="2348879"/>
            <a:chExt cx="1584176" cy="1284783"/>
          </a:xfrm>
        </p:grpSpPr>
        <p:sp>
          <p:nvSpPr>
            <p:cNvPr id="85" name="TextBox 84"/>
            <p:cNvSpPr txBox="1"/>
            <p:nvPr/>
          </p:nvSpPr>
          <p:spPr>
            <a:xfrm>
              <a:off x="7380312" y="2536048"/>
              <a:ext cx="1584176" cy="983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Fixed CP</a:t>
              </a:r>
            </a:p>
            <a:p>
              <a:pPr algn="ctr">
                <a:spcBef>
                  <a:spcPts val="0"/>
                </a:spcBef>
              </a:pPr>
              <a:r>
                <a:rPr lang="en-US" sz="1400" dirty="0" smtClean="0">
                  <a:solidFill>
                    <a:srgbClr val="FF0000"/>
                  </a:solidFill>
                </a:rPr>
                <a:t>CPAs</a:t>
              </a:r>
            </a:p>
          </p:txBody>
        </p:sp>
        <p:sp>
          <p:nvSpPr>
            <p:cNvPr id="86" name="Right Brace 85"/>
            <p:cNvSpPr/>
            <p:nvPr/>
          </p:nvSpPr>
          <p:spPr bwMode="auto">
            <a:xfrm>
              <a:off x="7380312" y="2348879"/>
              <a:ext cx="216024" cy="1284783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26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BFC800-E339-4229-A62E-AFA3A8A2F977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Batched </a:t>
            </a:r>
            <a:r>
              <a:rPr lang="en-US" sz="2000" dirty="0"/>
              <a:t>issuance</a:t>
            </a:r>
            <a:endParaRPr lang="en-US" sz="19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20057"/>
            <a:ext cx="8064896" cy="4573239"/>
          </a:xfrm>
        </p:spPr>
        <p:txBody>
          <a:bodyPr/>
          <a:lstStyle/>
          <a:p>
            <a:pPr marL="0" indent="0">
              <a:buNone/>
            </a:pPr>
            <a:endParaRPr lang="en-IE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04086" y="908720"/>
            <a:ext cx="2647834" cy="5464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Monitoring Period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355976" y="908720"/>
            <a:ext cx="0" cy="5328592"/>
          </a:xfrm>
          <a:prstGeom prst="line">
            <a:avLst/>
          </a:prstGeom>
          <a:ln w="2540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9632" y="2420888"/>
            <a:ext cx="1207119" cy="5464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MR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A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4086" y="3458655"/>
            <a:ext cx="1262450" cy="5464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MR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B 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10012" y="2420888"/>
            <a:ext cx="1301948" cy="5464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Iss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Req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A 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8800" y="3458655"/>
            <a:ext cx="1313160" cy="5464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Iss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Req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B 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32040" y="908720"/>
            <a:ext cx="2160240" cy="5464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Monitoring Period i+1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54584" y="2968102"/>
            <a:ext cx="1379148" cy="546409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tx2"/>
                </a:solidFill>
                <a:cs typeface="Calibri" pitchFamily="34" charset="0"/>
              </a:rPr>
              <a:t>Mutually exclusive</a:t>
            </a:r>
            <a:endParaRPr lang="en-US" sz="1400" dirty="0">
              <a:solidFill>
                <a:schemeClr val="tx2"/>
              </a:solidFill>
              <a:cs typeface="Calibri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466752" y="3731859"/>
            <a:ext cx="432048" cy="12918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477748" y="2636912"/>
            <a:ext cx="432048" cy="12918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204640" y="4653136"/>
            <a:ext cx="1207119" cy="5464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MR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A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149094" y="5690903"/>
            <a:ext cx="1262450" cy="546409"/>
          </a:xfrm>
          <a:prstGeom prst="rect">
            <a:avLst/>
          </a:prstGeom>
          <a:noFill/>
          <a:ln>
            <a:prstDash val="dash"/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MR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B 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843808" y="4653136"/>
            <a:ext cx="1301948" cy="5464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Iss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Req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A 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843808" y="5690903"/>
            <a:ext cx="1313160" cy="546409"/>
          </a:xfrm>
          <a:prstGeom prst="rect">
            <a:avLst/>
          </a:prstGeom>
          <a:noFill/>
          <a:ln>
            <a:prstDash val="dash"/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Iss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Req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B 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99592" y="5200350"/>
            <a:ext cx="1379148" cy="546409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tx2"/>
                </a:solidFill>
                <a:cs typeface="Calibri" pitchFamily="34" charset="0"/>
              </a:rPr>
              <a:t>Mutually exclusive</a:t>
            </a:r>
            <a:endParaRPr lang="en-US" sz="1400" dirty="0">
              <a:solidFill>
                <a:schemeClr val="tx2"/>
              </a:solidFill>
              <a:cs typeface="Calibri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2411760" y="5964107"/>
            <a:ext cx="432048" cy="129189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2422756" y="4869160"/>
            <a:ext cx="432048" cy="12918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89016" y="4653136"/>
            <a:ext cx="1207119" cy="5464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MR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A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4139952" y="4861745"/>
            <a:ext cx="432048" cy="12918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55576" y="4437112"/>
            <a:ext cx="7632848" cy="0"/>
          </a:xfrm>
          <a:prstGeom prst="line">
            <a:avLst/>
          </a:prstGeom>
          <a:ln w="2540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39422" y="5086093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EB78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56376" y="2361074"/>
            <a:ext cx="1547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EB75</a:t>
            </a:r>
          </a:p>
        </p:txBody>
      </p:sp>
      <p:sp>
        <p:nvSpPr>
          <p:cNvPr id="28" name="Right Arrow 27"/>
          <p:cNvSpPr/>
          <p:nvPr/>
        </p:nvSpPr>
        <p:spPr bwMode="auto">
          <a:xfrm>
            <a:off x="5796136" y="4869160"/>
            <a:ext cx="432048" cy="12918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228184" y="4653136"/>
            <a:ext cx="1301948" cy="5464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Iss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Req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for Batch A 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Pentagon 29"/>
          <p:cNvSpPr/>
          <p:nvPr/>
        </p:nvSpPr>
        <p:spPr bwMode="auto">
          <a:xfrm>
            <a:off x="5148064" y="2377210"/>
            <a:ext cx="2304256" cy="1728192"/>
          </a:xfrm>
          <a:prstGeom prst="homePlate">
            <a:avLst>
              <a:gd name="adj" fmla="val 21781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IE" dirty="0" smtClean="0"/>
              <a:t>PCP186 (b): </a:t>
            </a:r>
            <a:r>
              <a:rPr lang="en-IE" dirty="0" err="1" smtClean="0"/>
              <a:t>Iss</a:t>
            </a:r>
            <a:r>
              <a:rPr lang="en-IE" dirty="0" smtClean="0"/>
              <a:t> </a:t>
            </a:r>
            <a:r>
              <a:rPr lang="en-IE" dirty="0" err="1" smtClean="0"/>
              <a:t>Req</a:t>
            </a:r>
            <a:r>
              <a:rPr lang="en-IE" dirty="0" smtClean="0"/>
              <a:t> </a:t>
            </a:r>
            <a:r>
              <a:rPr lang="en-IE" dirty="0"/>
              <a:t>for the </a:t>
            </a:r>
            <a:r>
              <a:rPr lang="en-IE" dirty="0" smtClean="0"/>
              <a:t>subsequent MP </a:t>
            </a:r>
            <a:r>
              <a:rPr lang="en-IE" b="1" dirty="0"/>
              <a:t>shall not </a:t>
            </a:r>
            <a:r>
              <a:rPr lang="en-IE" dirty="0"/>
              <a:t>be submitted before the </a:t>
            </a:r>
            <a:r>
              <a:rPr lang="en-IE" dirty="0" smtClean="0"/>
              <a:t>CERs </a:t>
            </a:r>
            <a:r>
              <a:rPr lang="en-IE" dirty="0"/>
              <a:t>were issued for both </a:t>
            </a:r>
            <a:r>
              <a:rPr lang="en-IE" dirty="0" err="1" smtClean="0"/>
              <a:t>Iss</a:t>
            </a:r>
            <a:r>
              <a:rPr lang="en-IE" dirty="0" smtClean="0"/>
              <a:t> </a:t>
            </a:r>
            <a:r>
              <a:rPr lang="en-IE" dirty="0" err="1" smtClean="0"/>
              <a:t>Req</a:t>
            </a:r>
            <a:r>
              <a:rPr lang="en-IE" dirty="0" smtClean="0"/>
              <a:t> for </a:t>
            </a:r>
            <a:r>
              <a:rPr lang="en-IE" dirty="0"/>
              <a:t>the specified monitoring period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664" y="2800478"/>
            <a:ext cx="770384" cy="77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/>
          <p:cNvCxnSpPr/>
          <p:nvPr/>
        </p:nvCxnSpPr>
        <p:spPr bwMode="auto">
          <a:xfrm>
            <a:off x="907976" y="2276872"/>
            <a:ext cx="7632848" cy="0"/>
          </a:xfrm>
          <a:prstGeom prst="line">
            <a:avLst/>
          </a:prstGeom>
          <a:ln w="2540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32519" y="1578858"/>
            <a:ext cx="32234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/>
              <a:t>One </a:t>
            </a:r>
            <a:r>
              <a:rPr lang="en-IE" dirty="0"/>
              <a:t>issuance request </a:t>
            </a:r>
            <a:r>
              <a:rPr lang="en-IE" dirty="0" smtClean="0"/>
              <a:t> </a:t>
            </a:r>
            <a:r>
              <a:rPr lang="en-IE" dirty="0"/>
              <a:t>covering all </a:t>
            </a:r>
            <a:r>
              <a:rPr lang="en-IE" dirty="0" smtClean="0"/>
              <a:t>CPAs 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7848870" y="1484784"/>
            <a:ext cx="1295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Prior to EB75</a:t>
            </a:r>
          </a:p>
        </p:txBody>
      </p:sp>
    </p:spTree>
    <p:extLst>
      <p:ext uri="{BB962C8B-B14F-4D97-AF65-F5344CB8AC3E}">
        <p14:creationId xmlns:p14="http://schemas.microsoft.com/office/powerpoint/2010/main" val="3640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BFC800-E339-4229-A62E-AFA3A8A2F977}" type="slidenum">
              <a:rPr lang="en-US"/>
              <a:pPr/>
              <a:t>17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836712"/>
            <a:ext cx="807524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18954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6pPr>
            <a:lvl7pPr marL="23526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7pPr>
            <a:lvl8pPr marL="28098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8pPr>
            <a:lvl9pPr marL="32670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IE" sz="1800" kern="0" dirty="0" smtClean="0"/>
              <a:t>MP 63 recommended to exclude the following list of methodologies from using simplified option approved in EB78 (</a:t>
            </a:r>
            <a:r>
              <a:rPr lang="en-IE" sz="1800" kern="0" dirty="0" err="1" smtClean="0"/>
              <a:t>para</a:t>
            </a:r>
            <a:r>
              <a:rPr lang="en-IE" sz="1800" kern="0" dirty="0" smtClean="0"/>
              <a:t> 31) </a:t>
            </a:r>
          </a:p>
          <a:p>
            <a:endParaRPr lang="en-IE" sz="2000" kern="0" dirty="0" smtClean="0"/>
          </a:p>
          <a:p>
            <a:endParaRPr lang="en-IE" sz="2000" kern="0" dirty="0" smtClean="0"/>
          </a:p>
          <a:p>
            <a:endParaRPr lang="en-IE" sz="2000" kern="0" dirty="0" smtClean="0"/>
          </a:p>
          <a:p>
            <a:endParaRPr lang="en-IE" sz="2000" kern="0" dirty="0" smtClean="0"/>
          </a:p>
          <a:p>
            <a:endParaRPr lang="en-IE" sz="2000" kern="0" dirty="0" smtClean="0"/>
          </a:p>
          <a:p>
            <a:endParaRPr lang="en-IE" sz="2000" kern="0" dirty="0" smtClean="0"/>
          </a:p>
          <a:p>
            <a:endParaRPr lang="en-IE" sz="2000" kern="0" dirty="0" smtClean="0"/>
          </a:p>
          <a:p>
            <a:endParaRPr lang="en-IE" sz="2000" kern="0" dirty="0" smtClean="0"/>
          </a:p>
          <a:p>
            <a:endParaRPr lang="en-IE" sz="2000" kern="0" dirty="0" smtClean="0"/>
          </a:p>
          <a:p>
            <a:r>
              <a:rPr lang="en-IE" sz="1800" kern="0" dirty="0" smtClean="0"/>
              <a:t>Methodologies containing specific provisions within the methodology (i.e., under the section “Project activity under a programme of activities”) are also excluded. </a:t>
            </a:r>
          </a:p>
          <a:p>
            <a:r>
              <a:rPr lang="en-IE" sz="1800" kern="0" dirty="0"/>
              <a:t>Where multiple methodologies are used in a </a:t>
            </a:r>
            <a:r>
              <a:rPr lang="en-IE" sz="1800" kern="0" dirty="0" err="1"/>
              <a:t>PoA</a:t>
            </a:r>
            <a:r>
              <a:rPr lang="en-IE" sz="1800" kern="0" dirty="0"/>
              <a:t> which includes at least one methodology listed in the table, </a:t>
            </a:r>
            <a:r>
              <a:rPr lang="en-IE" sz="1800" kern="0" dirty="0" smtClean="0"/>
              <a:t>the </a:t>
            </a:r>
            <a:r>
              <a:rPr lang="en-IE" sz="1800" kern="0" dirty="0" err="1"/>
              <a:t>PoA</a:t>
            </a:r>
            <a:r>
              <a:rPr lang="en-IE" sz="1800" kern="0" dirty="0"/>
              <a:t> is not eligible for using the flexible option </a:t>
            </a:r>
          </a:p>
          <a:p>
            <a:endParaRPr 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057287"/>
              </p:ext>
            </p:extLst>
          </p:nvPr>
        </p:nvGraphicFramePr>
        <p:xfrm>
          <a:off x="588988" y="1484784"/>
          <a:ext cx="7867650" cy="2736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206"/>
                <a:gridCol w="6857444"/>
              </a:tblGrid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Large scale methodologies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AM0036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Fuel switch from fossil fuels to biomass residues in heat generation equipment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96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AM0057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Avoided emissions from biomass wastes through use as feed stock in pulp and paper, cardboard, fibreboard or bio-oil production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AM0061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Methodology for rehabilitation and/or energy efficiency improvement in existing power plants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AM0094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Distribution of biomass based stove and/or heater for household or institutional use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AM0108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Interconnection between electricity systems for energy exchange</a:t>
                      </a:r>
                      <a:endParaRPr lang="en-US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ACM0005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Increasing the blend in cement production</a:t>
                      </a:r>
                      <a:endParaRPr lang="en-US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ACM0006 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Consolidated methodology for electricity and heat generation from biomass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ACM0017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Production of biodiesel for use as fuel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ACM0018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Electricity generation from biomass residues in power-only plants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ACM0020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Co-firing of biomass residues for heat generation and/or electricity generation in grid connected power plants</a:t>
                      </a:r>
                      <a:endParaRPr lang="en-US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4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ACM0022</a:t>
                      </a:r>
                      <a:endParaRPr lang="en-US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Alternative waste treatment processes</a:t>
                      </a:r>
                      <a:endParaRPr lang="en-US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314325"/>
          </a:xfrm>
        </p:spPr>
        <p:txBody>
          <a:bodyPr/>
          <a:lstStyle/>
          <a:p>
            <a:r>
              <a:rPr lang="en-US" sz="2000" dirty="0" smtClean="0"/>
              <a:t>Batched </a:t>
            </a:r>
            <a:r>
              <a:rPr lang="en-US" sz="2000" dirty="0"/>
              <a:t>issuance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37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BFC800-E339-4229-A62E-AFA3A8A2F977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016001"/>
            <a:ext cx="7897440" cy="4789263"/>
          </a:xfrm>
        </p:spPr>
        <p:txBody>
          <a:bodyPr/>
          <a:lstStyle/>
          <a:p>
            <a:r>
              <a:rPr lang="en-IE" sz="2000" dirty="0" smtClean="0"/>
              <a:t>A </a:t>
            </a:r>
            <a:r>
              <a:rPr lang="en-IE" sz="2000" dirty="0" err="1"/>
              <a:t>PoA</a:t>
            </a:r>
            <a:r>
              <a:rPr lang="en-IE" sz="2000" dirty="0"/>
              <a:t> can </a:t>
            </a:r>
            <a:r>
              <a:rPr lang="en-IE" sz="2000" dirty="0">
                <a:solidFill>
                  <a:srgbClr val="FF0000"/>
                </a:solidFill>
              </a:rPr>
              <a:t>be registered with more than one host Party </a:t>
            </a:r>
            <a:r>
              <a:rPr lang="en-IE" sz="2000" dirty="0"/>
              <a:t>to begin with or a </a:t>
            </a:r>
            <a:r>
              <a:rPr lang="en-IE" sz="2000" dirty="0" err="1"/>
              <a:t>PoA</a:t>
            </a:r>
            <a:r>
              <a:rPr lang="en-IE" sz="2000" dirty="0"/>
              <a:t> can initially be registered with one host Party but, during its operation, </a:t>
            </a:r>
            <a:r>
              <a:rPr lang="en-IE" sz="2000" dirty="0">
                <a:solidFill>
                  <a:srgbClr val="FF0000"/>
                </a:solidFill>
              </a:rPr>
              <a:t>can be expanded to additional host </a:t>
            </a:r>
            <a:r>
              <a:rPr lang="en-IE" sz="2000" dirty="0" smtClean="0">
                <a:solidFill>
                  <a:srgbClr val="FF0000"/>
                </a:solidFill>
              </a:rPr>
              <a:t>Parties</a:t>
            </a:r>
            <a:r>
              <a:rPr lang="en-IE" sz="2000" dirty="0" smtClean="0"/>
              <a:t>.</a:t>
            </a:r>
            <a:endParaRPr lang="en-IE" sz="2000" dirty="0"/>
          </a:p>
          <a:p>
            <a:pPr lvl="1"/>
            <a:r>
              <a:rPr lang="en-IE" sz="2000" b="1" dirty="0" smtClean="0"/>
              <a:t>In the former case</a:t>
            </a:r>
            <a:r>
              <a:rPr lang="en-IE" sz="2000" dirty="0" smtClean="0"/>
              <a:t>, the CME shall:</a:t>
            </a:r>
          </a:p>
          <a:p>
            <a:pPr lvl="2"/>
            <a:r>
              <a:rPr lang="en-IE" sz="2000" dirty="0" smtClean="0"/>
              <a:t>Obtain </a:t>
            </a:r>
            <a:r>
              <a:rPr lang="en-IE" sz="2000" dirty="0"/>
              <a:t>a </a:t>
            </a:r>
            <a:r>
              <a:rPr lang="en-IE" sz="2000" dirty="0" err="1" smtClean="0"/>
              <a:t>LoA</a:t>
            </a:r>
            <a:r>
              <a:rPr lang="en-IE" sz="2000" dirty="0" smtClean="0"/>
              <a:t> </a:t>
            </a:r>
            <a:r>
              <a:rPr lang="en-IE" sz="2000" dirty="0"/>
              <a:t>from the </a:t>
            </a:r>
            <a:r>
              <a:rPr lang="en-IE" sz="2000" dirty="0" smtClean="0"/>
              <a:t>DNA of </a:t>
            </a:r>
            <a:r>
              <a:rPr lang="en-IE" sz="2000" dirty="0"/>
              <a:t>each Party </a:t>
            </a:r>
            <a:r>
              <a:rPr lang="en-IE" sz="2000" dirty="0" smtClean="0"/>
              <a:t>involved in </a:t>
            </a:r>
            <a:r>
              <a:rPr lang="en-IE" sz="2000" dirty="0"/>
              <a:t>the </a:t>
            </a:r>
            <a:r>
              <a:rPr lang="en-IE" sz="2000" dirty="0" err="1" smtClean="0"/>
              <a:t>PoA</a:t>
            </a:r>
            <a:r>
              <a:rPr lang="en-IE" sz="2000" dirty="0" smtClean="0"/>
              <a:t> prior to registration;</a:t>
            </a:r>
          </a:p>
          <a:p>
            <a:pPr lvl="2"/>
            <a:r>
              <a:rPr lang="en-IE" sz="2000" dirty="0"/>
              <a:t>P</a:t>
            </a:r>
            <a:r>
              <a:rPr lang="en-IE" sz="2000" dirty="0" smtClean="0"/>
              <a:t>rovide </a:t>
            </a:r>
            <a:r>
              <a:rPr lang="en-IE" sz="2000" b="1" dirty="0"/>
              <a:t>only one specific-case CPA-DD </a:t>
            </a:r>
            <a:r>
              <a:rPr lang="en-IE" sz="2000" dirty="0"/>
              <a:t>for each generic CPA-DD</a:t>
            </a:r>
            <a:r>
              <a:rPr lang="en-IE" sz="2000" dirty="0" smtClean="0"/>
              <a:t>.</a:t>
            </a:r>
            <a:endParaRPr lang="en-IE" sz="2000" dirty="0"/>
          </a:p>
          <a:p>
            <a:pPr lvl="1"/>
            <a:r>
              <a:rPr lang="en-IE" sz="2000" b="1" dirty="0" smtClean="0"/>
              <a:t>In the latter case (expanded through </a:t>
            </a:r>
            <a:r>
              <a:rPr lang="en-IE" sz="2000" dirty="0" smtClean="0"/>
              <a:t>post-registration change process), the CME shall:</a:t>
            </a:r>
          </a:p>
          <a:p>
            <a:pPr lvl="2"/>
            <a:r>
              <a:rPr lang="en-IE" sz="2000" dirty="0" smtClean="0"/>
              <a:t>Obtain </a:t>
            </a:r>
            <a:r>
              <a:rPr lang="en-IE" sz="2000" dirty="0" err="1" smtClean="0"/>
              <a:t>LoAs</a:t>
            </a:r>
            <a:r>
              <a:rPr lang="en-IE" sz="2000" dirty="0" smtClean="0"/>
              <a:t> </a:t>
            </a:r>
            <a:r>
              <a:rPr lang="en-IE" sz="2000" dirty="0"/>
              <a:t>from the DNAs of the </a:t>
            </a:r>
            <a:r>
              <a:rPr lang="en-IE" sz="2000" dirty="0" smtClean="0"/>
              <a:t>additional host Parties;</a:t>
            </a:r>
          </a:p>
          <a:p>
            <a:pPr lvl="2"/>
            <a:r>
              <a:rPr lang="en-IE" sz="2000" dirty="0"/>
              <a:t>P</a:t>
            </a:r>
            <a:r>
              <a:rPr lang="en-IE" sz="2000" dirty="0" smtClean="0"/>
              <a:t>rovide </a:t>
            </a:r>
            <a:r>
              <a:rPr lang="en-IE" sz="2000" dirty="0"/>
              <a:t>a revised </a:t>
            </a:r>
            <a:r>
              <a:rPr lang="en-IE" sz="2000" dirty="0" err="1"/>
              <a:t>PoA</a:t>
            </a:r>
            <a:r>
              <a:rPr lang="en-IE" sz="2000" dirty="0"/>
              <a:t>-DD and a </a:t>
            </a:r>
            <a:r>
              <a:rPr lang="en-IE" sz="2000" dirty="0" smtClean="0"/>
              <a:t>revised generic CPA-DD.</a:t>
            </a:r>
            <a:endParaRPr lang="en-IE" sz="2000" dirty="0"/>
          </a:p>
          <a:p>
            <a:pPr lvl="2"/>
            <a:endParaRPr lang="en-IE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87400" y="4619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kern="0" dirty="0" smtClean="0"/>
              <a:t>Provisions for multi-country </a:t>
            </a:r>
            <a:r>
              <a:rPr lang="en-US" sz="2000" kern="0" dirty="0" err="1" smtClean="0"/>
              <a:t>PoAs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8897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980728"/>
            <a:ext cx="7867650" cy="4327525"/>
          </a:xfrm>
        </p:spPr>
        <p:txBody>
          <a:bodyPr/>
          <a:lstStyle/>
          <a:p>
            <a:r>
              <a:rPr lang="en-IE" sz="2000" dirty="0"/>
              <a:t>Of the 247 registered PoAs, </a:t>
            </a:r>
            <a:r>
              <a:rPr lang="en-IE" sz="2000" dirty="0" smtClean="0"/>
              <a:t>24 are </a:t>
            </a:r>
            <a:r>
              <a:rPr lang="en-IE" sz="2000" dirty="0"/>
              <a:t>multi-country </a:t>
            </a:r>
            <a:r>
              <a:rPr lang="en-IE" sz="2000" dirty="0" smtClean="0"/>
              <a:t>PoAs</a:t>
            </a:r>
            <a:r>
              <a:rPr lang="en-IE" sz="2000" dirty="0"/>
              <a:t> </a:t>
            </a:r>
            <a:r>
              <a:rPr lang="en-IE" sz="2000" dirty="0" smtClean="0"/>
              <a:t>at the registration stage.</a:t>
            </a:r>
            <a:endParaRPr lang="en-IE" sz="2000" dirty="0"/>
          </a:p>
          <a:p>
            <a:r>
              <a:rPr lang="en-IE" sz="2000" dirty="0"/>
              <a:t>In addition, more than 26 registered PoAs have indicated </a:t>
            </a:r>
            <a:r>
              <a:rPr lang="en-IE" sz="2000" dirty="0" smtClean="0"/>
              <a:t>the intention to expand </a:t>
            </a:r>
            <a:r>
              <a:rPr lang="en-IE" sz="2000" dirty="0"/>
              <a:t>the </a:t>
            </a:r>
            <a:r>
              <a:rPr lang="en-IE" sz="2000" dirty="0" smtClean="0"/>
              <a:t>boundary (</a:t>
            </a:r>
            <a:r>
              <a:rPr lang="en-IE" sz="2000" dirty="0"/>
              <a:t>adding more host </a:t>
            </a:r>
            <a:r>
              <a:rPr lang="en-IE" sz="2000" dirty="0" smtClean="0"/>
              <a:t>Parties) </a:t>
            </a:r>
            <a:r>
              <a:rPr lang="en-IE" sz="2000" dirty="0"/>
              <a:t>in the </a:t>
            </a:r>
            <a:r>
              <a:rPr lang="en-IE" sz="2000" dirty="0" smtClean="0"/>
              <a:t>future.</a:t>
            </a:r>
            <a:endParaRPr lang="en-I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2000" dirty="0"/>
              <a:t>e</a:t>
            </a:r>
            <a:r>
              <a:rPr lang="en-IE" sz="2000" dirty="0" smtClean="0"/>
              <a:t>.g</a:t>
            </a:r>
            <a:r>
              <a:rPr lang="en-IE" sz="2000" dirty="0"/>
              <a:t>. Ref: 9626 (</a:t>
            </a:r>
            <a:r>
              <a:rPr lang="en-IE" sz="2000" dirty="0" smtClean="0"/>
              <a:t>Rwanda) will be </a:t>
            </a:r>
            <a:r>
              <a:rPr lang="en-IE" sz="2000" dirty="0"/>
              <a:t>expanded to Eastern African countries.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00AE61-B9E6-4104-A64B-A3F3D1EE44A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87400" y="4619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kern="0" dirty="0" smtClean="0"/>
              <a:t>Provisions for multi-country </a:t>
            </a:r>
            <a:r>
              <a:rPr lang="en-US" sz="2000" kern="0" dirty="0" err="1" smtClean="0"/>
              <a:t>PoAs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1357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BFC800-E339-4229-A62E-AFA3A8A2F97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871985"/>
            <a:ext cx="8041456" cy="4789263"/>
          </a:xfrm>
        </p:spPr>
        <p:txBody>
          <a:bodyPr/>
          <a:lstStyle/>
          <a:p>
            <a:r>
              <a:rPr lang="en-IE" sz="2400" dirty="0">
                <a:ea typeface="宋体" pitchFamily="2" charset="-122"/>
              </a:rPr>
              <a:t>Update on </a:t>
            </a:r>
            <a:r>
              <a:rPr lang="en-IE" sz="2400" dirty="0" err="1">
                <a:ea typeface="宋体" pitchFamily="2" charset="-122"/>
              </a:rPr>
              <a:t>PoA</a:t>
            </a:r>
            <a:r>
              <a:rPr lang="en-IE" sz="2400" dirty="0">
                <a:ea typeface="宋体" pitchFamily="2" charset="-122"/>
              </a:rPr>
              <a:t> </a:t>
            </a:r>
            <a:r>
              <a:rPr lang="en-IE" sz="2400" dirty="0" smtClean="0">
                <a:ea typeface="宋体" pitchFamily="2" charset="-122"/>
              </a:rPr>
              <a:t>pipeline</a:t>
            </a:r>
          </a:p>
          <a:p>
            <a:pPr marL="0" indent="0">
              <a:buNone/>
            </a:pPr>
            <a:endParaRPr lang="en-IE" sz="2400" dirty="0">
              <a:ea typeface="宋体" pitchFamily="2" charset="-122"/>
            </a:endParaRPr>
          </a:p>
          <a:p>
            <a:r>
              <a:rPr lang="en-GB" altLang="zh-CN" sz="2400" dirty="0">
                <a:ea typeface="宋体" pitchFamily="2" charset="-122"/>
              </a:rPr>
              <a:t>Multiple Methodologies/technologies in a </a:t>
            </a:r>
            <a:r>
              <a:rPr lang="en-GB" altLang="zh-CN" sz="2400" dirty="0" err="1" smtClean="0">
                <a:ea typeface="宋体" pitchFamily="2" charset="-122"/>
              </a:rPr>
              <a:t>PoA</a:t>
            </a:r>
            <a:endParaRPr lang="en-GB" altLang="zh-CN" sz="2400" dirty="0" smtClean="0">
              <a:ea typeface="宋体" pitchFamily="2" charset="-122"/>
            </a:endParaRPr>
          </a:p>
          <a:p>
            <a:pPr marL="0" indent="0">
              <a:buNone/>
            </a:pPr>
            <a:endParaRPr lang="en-GB" altLang="zh-CN" sz="2400" dirty="0">
              <a:ea typeface="宋体" pitchFamily="2" charset="-122"/>
            </a:endParaRPr>
          </a:p>
          <a:p>
            <a:r>
              <a:rPr lang="en-GB" sz="2400" dirty="0">
                <a:ea typeface="宋体" pitchFamily="2" charset="-122"/>
              </a:rPr>
              <a:t>Consideration </a:t>
            </a:r>
            <a:r>
              <a:rPr lang="en-GB" sz="2400" dirty="0" smtClean="0">
                <a:ea typeface="宋体" pitchFamily="2" charset="-122"/>
              </a:rPr>
              <a:t>of Cross effect </a:t>
            </a:r>
          </a:p>
          <a:p>
            <a:pPr marL="0" indent="0">
              <a:buNone/>
            </a:pPr>
            <a:endParaRPr lang="en-GB" sz="2400" dirty="0" smtClean="0">
              <a:ea typeface="宋体" pitchFamily="2" charset="-122"/>
            </a:endParaRPr>
          </a:p>
          <a:p>
            <a:r>
              <a:rPr lang="en-GB" sz="2400" dirty="0" smtClean="0">
                <a:ea typeface="宋体" pitchFamily="2" charset="-122"/>
              </a:rPr>
              <a:t>Sampling</a:t>
            </a:r>
          </a:p>
          <a:p>
            <a:pPr marL="0" indent="0">
              <a:buNone/>
            </a:pPr>
            <a:endParaRPr lang="en-GB" sz="2400" dirty="0" smtClean="0">
              <a:ea typeface="宋体" pitchFamily="2" charset="-122"/>
            </a:endParaRPr>
          </a:p>
          <a:p>
            <a:r>
              <a:rPr lang="en-GB" sz="2400" dirty="0" smtClean="0">
                <a:ea typeface="宋体" pitchFamily="2" charset="-122"/>
              </a:rPr>
              <a:t>Post registration change</a:t>
            </a:r>
          </a:p>
          <a:p>
            <a:pPr marL="0" indent="0">
              <a:buNone/>
            </a:pPr>
            <a:endParaRPr lang="en-GB" sz="2400" dirty="0" smtClean="0">
              <a:ea typeface="宋体" pitchFamily="2" charset="-122"/>
            </a:endParaRPr>
          </a:p>
          <a:p>
            <a:r>
              <a:rPr lang="en-GB" sz="2400" dirty="0" smtClean="0">
                <a:ea typeface="宋体" pitchFamily="2" charset="-122"/>
              </a:rPr>
              <a:t>Start date and crediting period</a:t>
            </a:r>
          </a:p>
          <a:p>
            <a:pPr marL="0" indent="0">
              <a:buNone/>
            </a:pPr>
            <a:endParaRPr lang="en-GB" sz="2400" dirty="0" smtClean="0">
              <a:ea typeface="宋体" pitchFamily="2" charset="-122"/>
            </a:endParaRPr>
          </a:p>
          <a:p>
            <a:r>
              <a:rPr lang="en-GB" sz="2400" dirty="0" smtClean="0">
                <a:ea typeface="宋体" pitchFamily="2" charset="-122"/>
              </a:rPr>
              <a:t>Multiple country </a:t>
            </a:r>
            <a:r>
              <a:rPr lang="en-GB" sz="2400" dirty="0" err="1" smtClean="0">
                <a:ea typeface="宋体" pitchFamily="2" charset="-122"/>
              </a:rPr>
              <a:t>PoAs</a:t>
            </a:r>
            <a:endParaRPr lang="en-GB" sz="2400" dirty="0" smtClean="0">
              <a:ea typeface="宋体" pitchFamily="2" charset="-122"/>
            </a:endParaRPr>
          </a:p>
          <a:p>
            <a:pPr marL="0" indent="0">
              <a:buNone/>
            </a:pPr>
            <a:endParaRPr lang="en-GB" sz="2400" dirty="0" smtClean="0">
              <a:ea typeface="宋体" pitchFamily="2" charset="-122"/>
            </a:endParaRPr>
          </a:p>
          <a:p>
            <a:r>
              <a:rPr lang="en-GB" sz="2400" dirty="0" smtClean="0">
                <a:ea typeface="宋体" pitchFamily="2" charset="-122"/>
              </a:rPr>
              <a:t>Further work</a:t>
            </a:r>
          </a:p>
          <a:p>
            <a:endParaRPr lang="en-GB" sz="2000" dirty="0" smtClean="0">
              <a:ea typeface="宋体" pitchFamily="2" charset="-122"/>
            </a:endParaRPr>
          </a:p>
          <a:p>
            <a:endParaRPr lang="en-GB" sz="2000" dirty="0" smtClean="0">
              <a:ea typeface="宋体" pitchFamily="2" charset="-122"/>
            </a:endParaRP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78040" y="340361"/>
            <a:ext cx="868665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09" rIns="91418" bIns="45709" anchor="ctr"/>
          <a:lstStyle>
            <a:lvl1pPr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2"/>
                </a:solidFill>
                <a:latin typeface="Arial" charset="0"/>
              </a:rPr>
              <a:t>Outline</a:t>
            </a:r>
            <a:endParaRPr lang="en-US" altLang="en-US" sz="20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BFC800-E339-4229-A62E-AFA3A8A2F977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16001"/>
            <a:ext cx="8064896" cy="4573239"/>
          </a:xfrm>
        </p:spPr>
        <p:txBody>
          <a:bodyPr/>
          <a:lstStyle/>
          <a:p>
            <a:pPr marL="269875" lvl="2"/>
            <a:r>
              <a:rPr lang="en-IE" sz="2000" dirty="0" smtClean="0"/>
              <a:t>In a multi-country </a:t>
            </a:r>
            <a:r>
              <a:rPr lang="en-IE" sz="2000" dirty="0" err="1" smtClean="0"/>
              <a:t>PoA</a:t>
            </a:r>
            <a:r>
              <a:rPr lang="en-IE" sz="2000" dirty="0" smtClean="0"/>
              <a:t>, if </a:t>
            </a:r>
            <a:r>
              <a:rPr lang="en-IE" sz="2000" b="1" dirty="0" smtClean="0"/>
              <a:t>technology/measure</a:t>
            </a:r>
            <a:r>
              <a:rPr lang="en-IE" sz="2000" dirty="0" smtClean="0"/>
              <a:t> is the </a:t>
            </a:r>
            <a:r>
              <a:rPr lang="en-IE" sz="2000" b="1" dirty="0" smtClean="0"/>
              <a:t>same</a:t>
            </a:r>
            <a:r>
              <a:rPr lang="en-IE" sz="2000" dirty="0"/>
              <a:t>, </a:t>
            </a:r>
            <a:r>
              <a:rPr lang="en-IE" sz="2000" dirty="0" smtClean="0"/>
              <a:t>it may </a:t>
            </a:r>
            <a:r>
              <a:rPr lang="en-IE" sz="2000" dirty="0"/>
              <a:t>be </a:t>
            </a:r>
            <a:r>
              <a:rPr lang="en-IE" sz="2000" dirty="0" smtClean="0"/>
              <a:t>interpreted that </a:t>
            </a:r>
            <a:r>
              <a:rPr lang="en-IE" sz="2000" b="1" dirty="0"/>
              <a:t>only one specific-case CPA-DD is </a:t>
            </a:r>
            <a:r>
              <a:rPr lang="en-IE" sz="2000" b="1" dirty="0" smtClean="0"/>
              <a:t>required </a:t>
            </a:r>
            <a:r>
              <a:rPr lang="en-IE" sz="2000" b="1" dirty="0"/>
              <a:t>for registering the </a:t>
            </a:r>
            <a:r>
              <a:rPr lang="en-IE" sz="2000" b="1" dirty="0" err="1"/>
              <a:t>PoA</a:t>
            </a:r>
            <a:r>
              <a:rPr lang="en-IE" sz="2000" b="1" dirty="0"/>
              <a:t> or for expanding the </a:t>
            </a:r>
            <a:r>
              <a:rPr lang="en-IE" sz="2000" b="1" dirty="0" smtClean="0"/>
              <a:t>boundary</a:t>
            </a:r>
            <a:r>
              <a:rPr lang="en-IE" sz="2000" b="1" u="sng" dirty="0" smtClean="0"/>
              <a:t>;</a:t>
            </a:r>
          </a:p>
          <a:p>
            <a:pPr marL="269875" lvl="2"/>
            <a:r>
              <a:rPr lang="en-IE" sz="2000" dirty="0" smtClean="0"/>
              <a:t>DNAs have generally required at least one </a:t>
            </a:r>
            <a:r>
              <a:rPr lang="en-IE" sz="2000" b="1" dirty="0" smtClean="0"/>
              <a:t>specific-case CPA-DD </a:t>
            </a:r>
            <a:r>
              <a:rPr lang="en-IE" sz="2000" dirty="0" smtClean="0"/>
              <a:t>from their country. </a:t>
            </a:r>
          </a:p>
          <a:p>
            <a:r>
              <a:rPr lang="en-GB" sz="2000" dirty="0" smtClean="0"/>
              <a:t>DNAs suggested that it is desirable </a:t>
            </a:r>
            <a:r>
              <a:rPr lang="en-GB" sz="2000" dirty="0"/>
              <a:t>to </a:t>
            </a:r>
            <a:r>
              <a:rPr lang="en-GB" sz="2000" b="1" dirty="0"/>
              <a:t>amend the </a:t>
            </a:r>
            <a:r>
              <a:rPr lang="en-GB" sz="2000" b="1" dirty="0" err="1"/>
              <a:t>PoA</a:t>
            </a:r>
            <a:r>
              <a:rPr lang="en-GB" sz="2000" b="1" dirty="0"/>
              <a:t> rules to require at least one specific-case CPA-DD per host </a:t>
            </a:r>
            <a:r>
              <a:rPr lang="en-GB" sz="2000" b="1" dirty="0" smtClean="0"/>
              <a:t>country</a:t>
            </a:r>
            <a:r>
              <a:rPr lang="en-GB" sz="2000" b="1" u="sng" dirty="0" smtClean="0"/>
              <a:t>; </a:t>
            </a:r>
            <a:endParaRPr lang="en-GB" sz="2000" dirty="0" smtClean="0"/>
          </a:p>
          <a:p>
            <a:pPr lvl="1"/>
            <a:r>
              <a:rPr lang="en-GB" sz="2000" dirty="0" smtClean="0"/>
              <a:t>It </a:t>
            </a:r>
            <a:r>
              <a:rPr lang="en-IE" sz="2000" dirty="0" smtClean="0"/>
              <a:t>would </a:t>
            </a:r>
            <a:r>
              <a:rPr lang="en-GB" sz="2000" dirty="0" smtClean="0"/>
              <a:t>enable </a:t>
            </a:r>
            <a:r>
              <a:rPr lang="en-GB" sz="2000" dirty="0"/>
              <a:t>a better assessment of s</a:t>
            </a:r>
            <a:r>
              <a:rPr lang="en-GB" sz="2000" dirty="0" smtClean="0"/>
              <a:t>ustainable development </a:t>
            </a:r>
            <a:r>
              <a:rPr lang="en-GB" sz="2000" dirty="0"/>
              <a:t>aspects of the </a:t>
            </a:r>
            <a:r>
              <a:rPr lang="en-GB" sz="2000" dirty="0" err="1" smtClean="0"/>
              <a:t>PoA</a:t>
            </a:r>
            <a:r>
              <a:rPr lang="en-GB" sz="2000" dirty="0"/>
              <a:t>;</a:t>
            </a:r>
            <a:endParaRPr lang="en-GB" sz="2000" dirty="0" smtClean="0"/>
          </a:p>
          <a:p>
            <a:pPr lvl="1"/>
            <a:r>
              <a:rPr lang="en-GB" sz="2000" dirty="0"/>
              <a:t>S</a:t>
            </a:r>
            <a:r>
              <a:rPr lang="en-GB" sz="2000" dirty="0" smtClean="0"/>
              <a:t>pecific </a:t>
            </a:r>
            <a:r>
              <a:rPr lang="en-GB" sz="2000" dirty="0"/>
              <a:t>information on inputs from local stakeholders may only be available in a specific-case CPA-DD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CMEs request simplification of requirements by the Board and DNA.</a:t>
            </a:r>
            <a:endParaRPr lang="en-IE" sz="2000" dirty="0" smtClean="0"/>
          </a:p>
          <a:p>
            <a:pPr marL="0" indent="0">
              <a:buNone/>
            </a:pPr>
            <a:endParaRPr lang="en-IE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87400" y="4619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kern="0" dirty="0" smtClean="0"/>
              <a:t>Provisions for multi-country </a:t>
            </a:r>
            <a:r>
              <a:rPr lang="en-US" sz="2000" kern="0" dirty="0" err="1" smtClean="0"/>
              <a:t>PoAs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5887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BFC800-E339-4229-A62E-AFA3A8A2F977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908720"/>
            <a:ext cx="8257480" cy="4789263"/>
          </a:xfrm>
        </p:spPr>
        <p:txBody>
          <a:bodyPr/>
          <a:lstStyle/>
          <a:p>
            <a:pPr lvl="0"/>
            <a:r>
              <a:rPr lang="en-GB" sz="2000" dirty="0" smtClean="0"/>
              <a:t>Currently one specific </a:t>
            </a:r>
            <a:r>
              <a:rPr lang="en-GB" sz="2000" dirty="0"/>
              <a:t>case </a:t>
            </a:r>
            <a:r>
              <a:rPr lang="en-GB" sz="2000" dirty="0" smtClean="0"/>
              <a:t>CPA-DD per technology/measure is required.</a:t>
            </a:r>
          </a:p>
          <a:p>
            <a:pPr lvl="0"/>
            <a:r>
              <a:rPr lang="en-GB" sz="2000" dirty="0" smtClean="0"/>
              <a:t>Geographic boundaries, especially when they span multiple countries, may play a role to render some CPAs unique.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/>
              <a:t>e.g. </a:t>
            </a:r>
            <a:r>
              <a:rPr lang="en-GB" sz="2000" i="1" dirty="0" smtClean="0"/>
              <a:t>In a </a:t>
            </a:r>
            <a:r>
              <a:rPr lang="en-GB" sz="2000" i="1" dirty="0" err="1" smtClean="0"/>
              <a:t>PoA</a:t>
            </a:r>
            <a:r>
              <a:rPr lang="en-GB" sz="2000" i="1" dirty="0" smtClean="0"/>
              <a:t> distributing </a:t>
            </a:r>
            <a:r>
              <a:rPr lang="en-GB" sz="2000" i="1" dirty="0" err="1" smtClean="0"/>
              <a:t>cookstoves</a:t>
            </a:r>
            <a:r>
              <a:rPr lang="en-GB" sz="2000" i="1" dirty="0" smtClean="0"/>
              <a:t> or efficient lights, there may be  differences among countries regarding infrastructure, population density, cooking habits with impacts on monitoring, project performance and emission reductions</a:t>
            </a:r>
          </a:p>
          <a:p>
            <a:pPr lvl="0"/>
            <a:r>
              <a:rPr lang="en-GB" sz="2000" dirty="0" smtClean="0"/>
              <a:t>Separate </a:t>
            </a:r>
            <a:r>
              <a:rPr lang="en-GB" sz="2000" dirty="0"/>
              <a:t>specific-case </a:t>
            </a:r>
            <a:r>
              <a:rPr lang="en-GB" sz="2000" dirty="0" smtClean="0"/>
              <a:t>CPA-DDs per country may provide more accurate case specific information.</a:t>
            </a:r>
          </a:p>
          <a:p>
            <a:pPr lvl="0"/>
            <a:r>
              <a:rPr lang="en-GB" sz="2000" dirty="0" smtClean="0"/>
              <a:t>Will not be a </a:t>
            </a:r>
            <a:r>
              <a:rPr lang="en-GB" sz="2000" dirty="0"/>
              <a:t>new requirement for documentation but </a:t>
            </a:r>
            <a:r>
              <a:rPr lang="en-GB" sz="2000" dirty="0" smtClean="0"/>
              <a:t>may indicate </a:t>
            </a:r>
            <a:r>
              <a:rPr lang="en-GB" sz="2000" dirty="0"/>
              <a:t>that </a:t>
            </a:r>
            <a:r>
              <a:rPr lang="en-GB" sz="2000" b="1" dirty="0"/>
              <a:t>some specific-case CPA-DDs will be required </a:t>
            </a:r>
            <a:r>
              <a:rPr lang="en-GB" sz="2000" b="1" dirty="0" smtClean="0"/>
              <a:t>earlier.</a:t>
            </a:r>
            <a:endParaRPr lang="en-IE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87400" y="4619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kern="0" dirty="0" smtClean="0"/>
              <a:t>Provisions for multi-country </a:t>
            </a:r>
            <a:r>
              <a:rPr lang="en-US" sz="2000" kern="0" dirty="0" err="1" smtClean="0"/>
              <a:t>PoAs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1446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980728"/>
            <a:ext cx="7867650" cy="4610447"/>
          </a:xfrm>
        </p:spPr>
        <p:txBody>
          <a:bodyPr/>
          <a:lstStyle/>
          <a:p>
            <a:r>
              <a:rPr lang="en-IE" sz="2000" dirty="0" smtClean="0"/>
              <a:t>The </a:t>
            </a:r>
            <a:r>
              <a:rPr lang="en-IE" sz="2000" dirty="0"/>
              <a:t>Board </a:t>
            </a:r>
            <a:r>
              <a:rPr lang="en-IE" sz="2000" dirty="0" smtClean="0"/>
              <a:t>agreed to require </a:t>
            </a:r>
            <a:r>
              <a:rPr lang="en-IE" sz="2000" dirty="0"/>
              <a:t>that </a:t>
            </a:r>
            <a:r>
              <a:rPr lang="en-IE" sz="2000" i="1" dirty="0"/>
              <a:t>the CME should provide a specific-case CPA-DD for each host Party during the registration of the </a:t>
            </a:r>
            <a:r>
              <a:rPr lang="en-IE" sz="2000" i="1" dirty="0" err="1"/>
              <a:t>PoA</a:t>
            </a:r>
            <a:r>
              <a:rPr lang="en-IE" sz="2000" i="1" dirty="0"/>
              <a:t> or during expansion of the boundary of the </a:t>
            </a:r>
            <a:r>
              <a:rPr lang="en-IE" sz="2000" i="1" dirty="0" err="1"/>
              <a:t>PoA</a:t>
            </a:r>
            <a:r>
              <a:rPr lang="en-IE" sz="2000" i="1" dirty="0"/>
              <a:t> to add additional host </a:t>
            </a:r>
            <a:r>
              <a:rPr lang="en-IE" sz="2000" i="1" dirty="0" smtClean="0"/>
              <a:t>Parties</a:t>
            </a:r>
            <a:r>
              <a:rPr lang="en-IE" sz="2000" dirty="0" smtClean="0"/>
              <a:t>.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00AE61-B9E6-4104-A64B-A3F3D1EE44A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87400" y="4619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kern="0" dirty="0" smtClean="0"/>
              <a:t>Provisions for multi-country </a:t>
            </a:r>
            <a:r>
              <a:rPr lang="en-US" sz="2000" kern="0" dirty="0" err="1" smtClean="0"/>
              <a:t>PoAs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4673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Ongoing work on </a:t>
            </a:r>
            <a:r>
              <a:rPr lang="en-US" sz="2000" dirty="0" err="1" smtClean="0"/>
              <a:t>PoA</a:t>
            </a:r>
            <a:r>
              <a:rPr lang="en-US" sz="2000" dirty="0" smtClean="0"/>
              <a:t> regulation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113464" cy="5112568"/>
          </a:xfrm>
        </p:spPr>
        <p:txBody>
          <a:bodyPr/>
          <a:lstStyle/>
          <a:p>
            <a:r>
              <a:rPr lang="en-US" sz="2000" dirty="0" smtClean="0"/>
              <a:t>Multi country </a:t>
            </a:r>
            <a:r>
              <a:rPr lang="en-US" sz="2000" dirty="0" err="1" smtClean="0"/>
              <a:t>PoA</a:t>
            </a:r>
            <a:r>
              <a:rPr lang="en-US" sz="2000" dirty="0" smtClean="0"/>
              <a:t> – (request for review)</a:t>
            </a:r>
          </a:p>
          <a:p>
            <a:endParaRPr lang="en-US" sz="2000" dirty="0" smtClean="0"/>
          </a:p>
          <a:p>
            <a:r>
              <a:rPr lang="en-US" sz="2000" dirty="0" smtClean="0"/>
              <a:t>Definition of technology</a:t>
            </a:r>
          </a:p>
          <a:p>
            <a:endParaRPr lang="en-US" sz="2000" dirty="0" smtClean="0"/>
          </a:p>
          <a:p>
            <a:r>
              <a:rPr lang="en-US" sz="2000" dirty="0" smtClean="0"/>
              <a:t>Revision of eligibility criteria by CME (standardizing eligibility criteria)</a:t>
            </a:r>
          </a:p>
          <a:p>
            <a:endParaRPr lang="en-US" sz="2000" dirty="0" smtClean="0"/>
          </a:p>
          <a:p>
            <a:r>
              <a:rPr lang="en-US" sz="2000" dirty="0" smtClean="0"/>
              <a:t>Post registration changes to </a:t>
            </a:r>
            <a:r>
              <a:rPr lang="en-US" sz="2000" dirty="0" err="1" smtClean="0"/>
              <a:t>PoA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Multiple specific CPA-DD per generic CPA-DD at registration of </a:t>
            </a:r>
            <a:r>
              <a:rPr lang="en-US" sz="2000" dirty="0" err="1" smtClean="0"/>
              <a:t>PoA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Survey requirements to estimate multiple parameters in single survey</a:t>
            </a:r>
          </a:p>
          <a:p>
            <a:endParaRPr lang="en-US" sz="2000" dirty="0" smtClean="0"/>
          </a:p>
          <a:p>
            <a:r>
              <a:rPr lang="en-US" sz="2000" dirty="0" smtClean="0"/>
              <a:t>More best practice examples for sampling</a:t>
            </a:r>
          </a:p>
          <a:p>
            <a:endParaRPr lang="en-US" sz="2000" dirty="0" smtClean="0"/>
          </a:p>
          <a:p>
            <a:r>
              <a:rPr lang="en-US" sz="2000" dirty="0" smtClean="0"/>
              <a:t>Sample Size calculator </a:t>
            </a:r>
          </a:p>
          <a:p>
            <a:endParaRPr lang="en-US" sz="2000" dirty="0" smtClean="0"/>
          </a:p>
          <a:p>
            <a:r>
              <a:rPr lang="en-US" sz="2000" dirty="0" smtClean="0"/>
              <a:t>And more ……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00AE61-B9E6-4104-A64B-A3F3D1EE44A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6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3273425" y="6391275"/>
            <a:ext cx="5230813" cy="179388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zh-CN" sz="1200" smtClean="0">
                <a:solidFill>
                  <a:srgbClr val="000000"/>
                </a:solidFill>
                <a:ea typeface="SimSun" pitchFamily="2" charset="-122"/>
              </a:rPr>
              <a:t>UNFCCC secretariat, SDM programme</a:t>
            </a:r>
            <a:endParaRPr lang="de-DE" altLang="zh-CN" sz="1200" smtClean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916113"/>
            <a:ext cx="7881937" cy="1204912"/>
          </a:xfrm>
        </p:spPr>
        <p:txBody>
          <a:bodyPr/>
          <a:lstStyle/>
          <a:p>
            <a:pPr algn="ctr"/>
            <a:r>
              <a:rPr lang="en-US" altLang="zh-CN" sz="5400" b="1" smtClean="0">
                <a:solidFill>
                  <a:srgbClr val="FFFFFF"/>
                </a:solidFill>
                <a:ea typeface="SimSun" pitchFamily="2" charset="-122"/>
              </a:rPr>
              <a:t>THANK YOU!</a:t>
            </a:r>
            <a:endParaRPr lang="de-DE" altLang="zh-CN" sz="5400" b="1" smtClean="0">
              <a:solidFill>
                <a:srgbClr val="FFFFFF"/>
              </a:solidFill>
              <a:ea typeface="SimSun" pitchFamily="2" charset="-122"/>
            </a:endParaRP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827088" y="3716338"/>
            <a:ext cx="7993062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400" b="1" dirty="0" smtClean="0">
                <a:solidFill>
                  <a:schemeClr val="bg1"/>
                </a:solidFill>
              </a:rPr>
              <a:t>Karen Ortega</a:t>
            </a:r>
            <a:endParaRPr lang="en-US" altLang="en-US" sz="1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400" b="1" dirty="0" smtClean="0">
                <a:solidFill>
                  <a:schemeClr val="bg1"/>
                </a:solidFill>
              </a:rPr>
              <a:t>Technical Officer</a:t>
            </a:r>
            <a:r>
              <a:rPr lang="en-US" altLang="en-US" sz="1400" b="1" dirty="0">
                <a:solidFill>
                  <a:schemeClr val="bg1"/>
                </a:solidFill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400" b="1" dirty="0" smtClean="0">
                <a:solidFill>
                  <a:schemeClr val="bg1"/>
                </a:solidFill>
              </a:rPr>
              <a:t>RCC Bogota</a:t>
            </a:r>
            <a:endParaRPr lang="en-US" altLang="en-US" sz="1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400" b="1" dirty="0" smtClean="0">
                <a:solidFill>
                  <a:schemeClr val="bg1"/>
                </a:solidFill>
              </a:rPr>
              <a:t>kortega@unfccc.int</a:t>
            </a:r>
            <a:endParaRPr lang="en-US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C:\Documents and Settings\Lonergan\Local Settings\Temporary Internet Files\Content.IE5\28WCJRKH\MC900432545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351447">
            <a:off x="5402650" y="975058"/>
            <a:ext cx="3032853" cy="2724150"/>
          </a:xfrm>
        </p:spPr>
      </p:pic>
      <p:sp>
        <p:nvSpPr>
          <p:cNvPr id="1126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43896" y="6245225"/>
            <a:ext cx="2132819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66933673-9260-4479-829D-7DC3E1B1F8A0}" type="slidenum">
              <a:rPr lang="en-US" altLang="en-US">
                <a:solidFill>
                  <a:schemeClr val="tx1"/>
                </a:solidFill>
                <a:cs typeface="Arial" charset="0"/>
              </a:rPr>
              <a:pPr/>
              <a:t>3</a:t>
            </a:fld>
            <a:endParaRPr lang="en-US" altLang="en-US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5842" name="Title 1"/>
          <p:cNvSpPr txBox="1">
            <a:spLocks/>
          </p:cNvSpPr>
          <p:nvPr/>
        </p:nvSpPr>
        <p:spPr bwMode="auto">
          <a:xfrm>
            <a:off x="378040" y="340361"/>
            <a:ext cx="868665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09" rIns="91418" bIns="45709" anchor="ctr"/>
          <a:lstStyle>
            <a:lvl1pPr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IE" altLang="en-US" sz="2400" dirty="0" smtClean="0">
                <a:solidFill>
                  <a:srgbClr val="4B93DC"/>
                </a:solidFill>
                <a:latin typeface="Arial" charset="0"/>
              </a:rPr>
              <a:t>Updates </a:t>
            </a:r>
            <a:r>
              <a:rPr lang="en-IE" altLang="en-US" sz="2400" dirty="0">
                <a:solidFill>
                  <a:srgbClr val="4B93DC"/>
                </a:solidFill>
                <a:latin typeface="Arial" charset="0"/>
              </a:rPr>
              <a:t>on Programme of activities (PoAs)</a:t>
            </a:r>
            <a:endParaRPr lang="en-US" altLang="en-US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269" name="TextBox 25"/>
          <p:cNvSpPr txBox="1">
            <a:spLocks noChangeArrowheads="1"/>
          </p:cNvSpPr>
          <p:nvPr/>
        </p:nvSpPr>
        <p:spPr bwMode="auto">
          <a:xfrm rot="1267610">
            <a:off x="6093155" y="1542942"/>
            <a:ext cx="11881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</a:rPr>
              <a:t>CME</a:t>
            </a:r>
            <a:endParaRPr lang="en-GB" altLang="en-US" sz="3600">
              <a:solidFill>
                <a:schemeClr val="bg1"/>
              </a:solidFill>
            </a:endParaRPr>
          </a:p>
        </p:txBody>
      </p:sp>
      <p:sp>
        <p:nvSpPr>
          <p:cNvPr id="32" name="Rectangle 12"/>
          <p:cNvSpPr/>
          <p:nvPr/>
        </p:nvSpPr>
        <p:spPr bwMode="auto">
          <a:xfrm>
            <a:off x="3759918" y="4041776"/>
            <a:ext cx="1191739" cy="657225"/>
          </a:xfrm>
          <a:prstGeom prst="roundRect">
            <a:avLst/>
          </a:prstGeom>
          <a:ln w="19050">
            <a:solidFill>
              <a:schemeClr val="bg2"/>
            </a:solidFill>
          </a:ln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</a:rPr>
              <a:t>CER Buyer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4264172" y="2381676"/>
            <a:ext cx="1752433" cy="1771225"/>
          </a:xfrm>
          <a:prstGeom prst="straightConnector1">
            <a:avLst/>
          </a:prstGeom>
          <a:ln w="19050">
            <a:solidFill>
              <a:schemeClr val="bg2"/>
            </a:solidFill>
            <a:headEnd type="triangle"/>
            <a:tailEnd type="arrow"/>
          </a:ln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4" name="Rectangle 6"/>
          <p:cNvSpPr/>
          <p:nvPr/>
        </p:nvSpPr>
        <p:spPr bwMode="auto">
          <a:xfrm rot="19896152">
            <a:off x="4489913" y="2184401"/>
            <a:ext cx="705076" cy="593725"/>
          </a:xfrm>
          <a:prstGeom prst="teardrop">
            <a:avLst>
              <a:gd name="adj" fmla="val 119173"/>
            </a:avLst>
          </a:prstGeom>
          <a:ln w="19050">
            <a:solidFill>
              <a:schemeClr val="bg2"/>
            </a:solidFill>
          </a:ln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CPA</a:t>
            </a:r>
          </a:p>
        </p:txBody>
      </p:sp>
      <p:sp>
        <p:nvSpPr>
          <p:cNvPr id="35" name="Rectangle 10"/>
          <p:cNvSpPr/>
          <p:nvPr/>
        </p:nvSpPr>
        <p:spPr bwMode="auto">
          <a:xfrm rot="19745212">
            <a:off x="6650583" y="3462339"/>
            <a:ext cx="746119" cy="560387"/>
          </a:xfrm>
          <a:prstGeom prst="teardrop">
            <a:avLst>
              <a:gd name="adj" fmla="val 122068"/>
            </a:avLst>
          </a:prstGeom>
          <a:ln w="19050">
            <a:solidFill>
              <a:schemeClr val="bg2"/>
            </a:solidFill>
          </a:ln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CPA</a:t>
            </a:r>
          </a:p>
        </p:txBody>
      </p:sp>
      <p:sp>
        <p:nvSpPr>
          <p:cNvPr id="36" name="Rectangle 11"/>
          <p:cNvSpPr/>
          <p:nvPr/>
        </p:nvSpPr>
        <p:spPr bwMode="auto">
          <a:xfrm rot="19890596">
            <a:off x="5367959" y="3071814"/>
            <a:ext cx="750517" cy="587375"/>
          </a:xfrm>
          <a:prstGeom prst="teardrop">
            <a:avLst>
              <a:gd name="adj" fmla="val 151607"/>
            </a:avLst>
          </a:prstGeom>
          <a:ln w="19050">
            <a:solidFill>
              <a:schemeClr val="bg2"/>
            </a:solidFill>
          </a:ln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CPA</a:t>
            </a:r>
          </a:p>
        </p:txBody>
      </p:sp>
      <p:sp>
        <p:nvSpPr>
          <p:cNvPr id="39" name="Rectangle 22"/>
          <p:cNvSpPr/>
          <p:nvPr/>
        </p:nvSpPr>
        <p:spPr bwMode="auto">
          <a:xfrm rot="18373538">
            <a:off x="7664637" y="3571948"/>
            <a:ext cx="696913" cy="690417"/>
          </a:xfrm>
          <a:prstGeom prst="teardrop">
            <a:avLst>
              <a:gd name="adj" fmla="val 133880"/>
            </a:avLst>
          </a:prstGeom>
          <a:ln w="19050">
            <a:solidFill>
              <a:schemeClr val="bg2"/>
            </a:solidFill>
          </a:ln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CPA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44149" y="3365500"/>
            <a:ext cx="662566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$$$</a:t>
            </a:r>
          </a:p>
        </p:txBody>
      </p:sp>
      <p:sp>
        <p:nvSpPr>
          <p:cNvPr id="97297" name="TextBox 25"/>
          <p:cNvSpPr txBox="1">
            <a:spLocks noChangeArrowheads="1"/>
          </p:cNvSpPr>
          <p:nvPr/>
        </p:nvSpPr>
        <p:spPr bwMode="auto">
          <a:xfrm>
            <a:off x="5089915" y="4819652"/>
            <a:ext cx="3194625" cy="54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accent2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CME – coordinating or managing entity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CPA – CDM </a:t>
            </a:r>
            <a:r>
              <a:rPr lang="en-US" altLang="en-US" dirty="0" err="1">
                <a:solidFill>
                  <a:srgbClr val="FF0000"/>
                </a:solidFill>
              </a:rPr>
              <a:t>programme</a:t>
            </a:r>
            <a:r>
              <a:rPr lang="en-US" altLang="en-US" dirty="0">
                <a:solidFill>
                  <a:srgbClr val="FF0000"/>
                </a:solidFill>
              </a:rPr>
              <a:t> activity</a:t>
            </a:r>
          </a:p>
        </p:txBody>
      </p:sp>
      <p:sp>
        <p:nvSpPr>
          <p:cNvPr id="97298" name="Rectangle 28"/>
          <p:cNvSpPr>
            <a:spLocks noChangeArrowheads="1"/>
          </p:cNvSpPr>
          <p:nvPr/>
        </p:nvSpPr>
        <p:spPr bwMode="auto">
          <a:xfrm>
            <a:off x="559957" y="969963"/>
            <a:ext cx="3199961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GB" sz="1800" dirty="0"/>
              <a:t>Unlimited number of similar component project activities (CPA) can be administered under a single programme umbrella.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dirty="0"/>
              <a:t>Scale up the CDM</a:t>
            </a:r>
          </a:p>
          <a:p>
            <a:pPr marL="628650" lvl="1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dirty="0"/>
              <a:t>No specified size limits </a:t>
            </a:r>
          </a:p>
          <a:p>
            <a:pPr marL="628650" lvl="1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CPA </a:t>
            </a:r>
            <a:r>
              <a:rPr lang="en-GB" sz="1800" dirty="0"/>
              <a:t>can be time bound (e.g. activities commencing in a certain year).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dirty="0"/>
              <a:t>Reduce transaction </a:t>
            </a:r>
            <a:r>
              <a:rPr lang="en-GB" sz="1800" dirty="0" smtClean="0"/>
              <a:t>costs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246047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2000" dirty="0">
                <a:solidFill>
                  <a:srgbClr val="4B93DC"/>
                </a:solidFill>
                <a:latin typeface="Arial" charset="0"/>
              </a:rPr>
              <a:t>Updates on </a:t>
            </a:r>
            <a:r>
              <a:rPr lang="en-US" altLang="en-US" sz="2000" dirty="0">
                <a:solidFill>
                  <a:srgbClr val="4B93DC"/>
                </a:solidFill>
                <a:latin typeface="Arial" charset="0"/>
              </a:rPr>
              <a:t>POAs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00AE61-B9E6-4104-A64B-A3F3D1EE44A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920880" cy="467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5733256"/>
            <a:ext cx="30938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UNEP </a:t>
            </a:r>
            <a:r>
              <a:rPr lang="en-US" dirty="0"/>
              <a:t>DTU/CDM pipeline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2000" dirty="0">
                <a:solidFill>
                  <a:srgbClr val="4B93DC"/>
                </a:solidFill>
                <a:latin typeface="Arial" charset="0"/>
              </a:rPr>
              <a:t>Updates on </a:t>
            </a:r>
            <a:r>
              <a:rPr lang="en-US" altLang="en-US" sz="2000" dirty="0">
                <a:solidFill>
                  <a:srgbClr val="4B93DC"/>
                </a:solidFill>
                <a:latin typeface="Arial" charset="0"/>
              </a:rPr>
              <a:t>POAs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00AE61-B9E6-4104-A64B-A3F3D1EE44A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992888" cy="4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3568" y="5733256"/>
            <a:ext cx="314675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 : UNEP </a:t>
            </a:r>
            <a:r>
              <a:rPr lang="en-US" dirty="0" smtClean="0"/>
              <a:t>DTU/CDM pipeline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635000" y="981075"/>
            <a:ext cx="7869238" cy="454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857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200"/>
              </a:lnSpc>
              <a:buClrTx/>
            </a:pPr>
            <a:r>
              <a:rPr lang="en-US" altLang="en-US" sz="2000" dirty="0" smtClean="0"/>
              <a:t>Use </a:t>
            </a:r>
            <a:r>
              <a:rPr lang="en-US" altLang="en-US" sz="2000" dirty="0"/>
              <a:t>pre approved </a:t>
            </a:r>
            <a:r>
              <a:rPr lang="en-US" altLang="en-US" sz="2000" dirty="0" smtClean="0"/>
              <a:t>combinations</a:t>
            </a:r>
            <a:endParaRPr lang="en-US" altLang="en-US" sz="2000" dirty="0"/>
          </a:p>
          <a:p>
            <a:pPr eaLnBrk="1" hangingPunct="1">
              <a:lnSpc>
                <a:spcPts val="3200"/>
              </a:lnSpc>
              <a:buClrTx/>
            </a:pPr>
            <a:r>
              <a:rPr lang="en-US" altLang="en-US" sz="2000" dirty="0"/>
              <a:t>For other combinations account for cross effects; </a:t>
            </a:r>
          </a:p>
          <a:p>
            <a:pPr lvl="1" eaLnBrk="1" hangingPunct="1">
              <a:lnSpc>
                <a:spcPts val="3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000" dirty="0"/>
              <a:t>EB68 “Guidelines for consideration of interactive measures for application of multiple CDM methodologies for </a:t>
            </a:r>
            <a:r>
              <a:rPr lang="en-US" altLang="en-US" sz="2000" dirty="0" err="1"/>
              <a:t>PoAs</a:t>
            </a:r>
            <a:r>
              <a:rPr lang="en-US" altLang="en-US" sz="2000" dirty="0"/>
              <a:t>”</a:t>
            </a:r>
          </a:p>
          <a:p>
            <a:pPr lvl="1" eaLnBrk="1" hangingPunct="1">
              <a:lnSpc>
                <a:spcPts val="3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zh-CN" sz="2000" dirty="0">
                <a:ea typeface="宋体" pitchFamily="2" charset="-122"/>
              </a:rPr>
              <a:t>For LSC combination, request clarification/revision to </a:t>
            </a:r>
            <a:r>
              <a:rPr lang="en-US" altLang="zh-CN" sz="2000" dirty="0" smtClean="0">
                <a:ea typeface="宋体" pitchFamily="2" charset="-122"/>
              </a:rPr>
              <a:t>MP</a:t>
            </a:r>
          </a:p>
          <a:p>
            <a:pPr marL="285750" lvl="1" eaLnBrk="1" hangingPunct="1">
              <a:lnSpc>
                <a:spcPts val="3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IE" sz="2000" dirty="0" smtClean="0"/>
              <a:t>Min </a:t>
            </a:r>
            <a:r>
              <a:rPr lang="en-IE" sz="2000" dirty="0">
                <a:solidFill>
                  <a:srgbClr val="FF0000"/>
                </a:solidFill>
              </a:rPr>
              <a:t>one specific case CPA at </a:t>
            </a:r>
            <a:r>
              <a:rPr lang="en-IE" sz="2000" dirty="0" smtClean="0">
                <a:solidFill>
                  <a:srgbClr val="FF0000"/>
                </a:solidFill>
              </a:rPr>
              <a:t>time of the publication of the </a:t>
            </a:r>
            <a:r>
              <a:rPr lang="en-IE" sz="2000" dirty="0" err="1" smtClean="0">
                <a:solidFill>
                  <a:srgbClr val="FF0000"/>
                </a:solidFill>
              </a:rPr>
              <a:t>PoA</a:t>
            </a:r>
            <a:r>
              <a:rPr lang="en-IE" sz="2000" dirty="0" smtClean="0">
                <a:solidFill>
                  <a:srgbClr val="FF0000"/>
                </a:solidFill>
              </a:rPr>
              <a:t>-DD for GSC corresponding to any of the </a:t>
            </a:r>
            <a:r>
              <a:rPr lang="en-IE" sz="2000" dirty="0" err="1" smtClean="0">
                <a:solidFill>
                  <a:srgbClr val="FF0000"/>
                </a:solidFill>
              </a:rPr>
              <a:t>generinc</a:t>
            </a:r>
            <a:r>
              <a:rPr lang="en-IE" sz="2000" dirty="0" smtClean="0">
                <a:solidFill>
                  <a:srgbClr val="FF0000"/>
                </a:solidFill>
              </a:rPr>
              <a:t> CPA-DDs shall be provided. </a:t>
            </a:r>
            <a:r>
              <a:rPr lang="en-IE" sz="2000" dirty="0"/>
              <a:t>S</a:t>
            </a:r>
            <a:r>
              <a:rPr lang="en-IE" sz="2000" dirty="0" smtClean="0"/>
              <a:t>pecific </a:t>
            </a:r>
            <a:r>
              <a:rPr lang="en-IE" sz="2000" dirty="0"/>
              <a:t>CPA for </a:t>
            </a:r>
            <a:r>
              <a:rPr lang="en-IE" sz="2000" dirty="0">
                <a:solidFill>
                  <a:srgbClr val="FF0000"/>
                </a:solidFill>
              </a:rPr>
              <a:t>other </a:t>
            </a:r>
            <a:r>
              <a:rPr lang="en-IE" sz="2000" dirty="0" smtClean="0">
                <a:solidFill>
                  <a:srgbClr val="FF0000"/>
                </a:solidFill>
              </a:rPr>
              <a:t>technologies (remaining generic CPA-DDs) </a:t>
            </a:r>
            <a:r>
              <a:rPr lang="en-IE" sz="2000" dirty="0"/>
              <a:t>can be </a:t>
            </a:r>
            <a:r>
              <a:rPr lang="en-IE" sz="2000" dirty="0">
                <a:solidFill>
                  <a:srgbClr val="FF0000"/>
                </a:solidFill>
              </a:rPr>
              <a:t>added </a:t>
            </a:r>
            <a:r>
              <a:rPr lang="en-IE" sz="2000" dirty="0" smtClean="0">
                <a:solidFill>
                  <a:srgbClr val="FF0000"/>
                </a:solidFill>
              </a:rPr>
              <a:t>at the time of registration of the </a:t>
            </a:r>
            <a:r>
              <a:rPr lang="en-IE" sz="2000" dirty="0" err="1" smtClean="0">
                <a:solidFill>
                  <a:srgbClr val="FF0000"/>
                </a:solidFill>
              </a:rPr>
              <a:t>PoA</a:t>
            </a:r>
            <a:r>
              <a:rPr lang="en-IE" sz="2000" dirty="0" smtClean="0">
                <a:solidFill>
                  <a:srgbClr val="FF0000"/>
                </a:solidFill>
              </a:rPr>
              <a:t> or after the registration of the </a:t>
            </a:r>
            <a:r>
              <a:rPr lang="en-IE" sz="2000" dirty="0" err="1" smtClean="0">
                <a:solidFill>
                  <a:srgbClr val="FF0000"/>
                </a:solidFill>
              </a:rPr>
              <a:t>PoA</a:t>
            </a:r>
            <a:r>
              <a:rPr lang="en-IE" sz="2000" dirty="0" smtClean="0">
                <a:solidFill>
                  <a:srgbClr val="FF0000"/>
                </a:solidFill>
              </a:rPr>
              <a:t>.</a:t>
            </a:r>
            <a:r>
              <a:rPr lang="en-IE" sz="2000" dirty="0" smtClean="0">
                <a:solidFill>
                  <a:srgbClr val="FF0000"/>
                </a:solidFill>
              </a:rPr>
              <a:t> </a:t>
            </a:r>
            <a:r>
              <a:rPr lang="en-IE" sz="2000" dirty="0" smtClean="0"/>
              <a:t>In </a:t>
            </a:r>
            <a:r>
              <a:rPr lang="en-IE" sz="2000" dirty="0"/>
              <a:t>the latter case, the specific-case CPA-DD shall be provided for approval by the Board in accordance with the post-registration change </a:t>
            </a:r>
            <a:r>
              <a:rPr lang="en-IE" sz="2000" dirty="0" smtClean="0"/>
              <a:t>process.</a:t>
            </a:r>
            <a:endParaRPr lang="en-IE" sz="2000" dirty="0">
              <a:solidFill>
                <a:srgbClr val="FF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455612"/>
          </a:xfrm>
        </p:spPr>
        <p:txBody>
          <a:bodyPr/>
          <a:lstStyle/>
          <a:p>
            <a:pPr eaLnBrk="1" hangingPunct="1"/>
            <a:r>
              <a:rPr lang="en-GB" altLang="zh-CN" sz="2000" dirty="0" smtClean="0">
                <a:ea typeface="宋体" pitchFamily="2" charset="-122"/>
              </a:rPr>
              <a:t>Requirements for Multiple Methodologies/technologies in a </a:t>
            </a:r>
            <a:r>
              <a:rPr lang="en-GB" altLang="zh-CN" sz="2000" dirty="0" err="1" smtClean="0">
                <a:ea typeface="宋体" pitchFamily="2" charset="-122"/>
              </a:rPr>
              <a:t>PoA</a:t>
            </a:r>
            <a:endParaRPr lang="en-US" altLang="zh-CN" sz="20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15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455612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宋体" pitchFamily="2" charset="-122"/>
              </a:rPr>
              <a:t>SSC Pre approved combinations</a:t>
            </a:r>
            <a:endParaRPr lang="de-DE" altLang="en-US" sz="20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908050"/>
            <a:ext cx="7867650" cy="4830763"/>
          </a:xfrm>
        </p:spPr>
        <p:txBody>
          <a:bodyPr/>
          <a:lstStyle/>
          <a:p>
            <a:pPr marL="285750" indent="-285750" eaLnBrk="1" hangingPunct="1">
              <a:lnSpc>
                <a:spcPts val="2600"/>
              </a:lnSpc>
              <a:spcBef>
                <a:spcPct val="25000"/>
              </a:spcBef>
              <a:buClr>
                <a:srgbClr val="0066FF"/>
              </a:buClr>
              <a:buFont typeface="Wingdings" pitchFamily="2" charset="2"/>
              <a:buChar char="Ø"/>
            </a:pPr>
            <a:r>
              <a:rPr lang="en-GB" altLang="en-US" sz="2000" dirty="0" smtClean="0"/>
              <a:t>Combinations of approved methodologies by the Board are contained in the SSC General Guidelines:</a:t>
            </a:r>
          </a:p>
          <a:p>
            <a:pPr marL="285750" indent="-285750" eaLnBrk="1" hangingPunct="1">
              <a:lnSpc>
                <a:spcPts val="2600"/>
              </a:lnSpc>
              <a:spcBef>
                <a:spcPct val="25000"/>
              </a:spcBef>
              <a:buClr>
                <a:srgbClr val="0066FF"/>
              </a:buClr>
              <a:buFont typeface="Wingdings" pitchFamily="2" charset="2"/>
              <a:buChar char="Ø"/>
            </a:pPr>
            <a:endParaRPr lang="en-GB" altLang="en-US" sz="2000" dirty="0" smtClean="0"/>
          </a:p>
          <a:p>
            <a:pPr lvl="1"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n-GB" altLang="en-US" sz="2000" dirty="0" smtClean="0"/>
              <a:t>AMS-III.R + AMS-I.C; AMS-III.D + AMS-I.C + AMS-I.F; and </a:t>
            </a:r>
          </a:p>
          <a:p>
            <a:pPr lvl="1" eaLnBrk="1" hangingPunct="1">
              <a:buFontTx/>
              <a:buNone/>
            </a:pPr>
            <a:r>
              <a:rPr lang="en-GB" altLang="en-US" sz="2000" dirty="0" smtClean="0"/>
              <a:t>AMS-I.C + AMS-I.F. </a:t>
            </a:r>
          </a:p>
          <a:p>
            <a:pPr lvl="1" eaLnBrk="1" hangingPunct="1">
              <a:lnSpc>
                <a:spcPts val="2600"/>
              </a:lnSpc>
              <a:spcBef>
                <a:spcPct val="25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GB" altLang="en-US" sz="2000" dirty="0" smtClean="0"/>
              <a:t>Any one of the Type III methane generating methodologies, with any one of the Type I methane utilizing methodologies</a:t>
            </a:r>
          </a:p>
          <a:p>
            <a:pPr marL="915988" lvl="2" indent="-285750" eaLnBrk="1" hangingPunct="1">
              <a:lnSpc>
                <a:spcPts val="2600"/>
              </a:lnSpc>
              <a:spcBef>
                <a:spcPct val="25000"/>
              </a:spcBef>
              <a:buClr>
                <a:srgbClr val="0066FF"/>
              </a:buClr>
              <a:buFontTx/>
              <a:buChar char="o"/>
            </a:pPr>
            <a:r>
              <a:rPr lang="en-GB" altLang="en-US" sz="2000" dirty="0" smtClean="0"/>
              <a:t>i.e. AMS-III.H, AMS-III.D, AMS-III.F and AMS-III.G, with AMS-I.A, AMS-I.C, AMS-I.D and AMS-I.F.  </a:t>
            </a:r>
            <a:endParaRPr lang="en-GB" altLang="en-US" sz="2000" dirty="0" smtClean="0"/>
          </a:p>
          <a:p>
            <a:pPr marL="630238" lvl="2" indent="0" eaLnBrk="1" hangingPunct="1">
              <a:lnSpc>
                <a:spcPts val="2600"/>
              </a:lnSpc>
              <a:spcBef>
                <a:spcPct val="25000"/>
              </a:spcBef>
              <a:buClr>
                <a:srgbClr val="0066FF"/>
              </a:buClr>
              <a:buNone/>
            </a:pPr>
            <a:endParaRPr lang="en-GB" altLang="en-US" sz="2000" dirty="0" smtClean="0"/>
          </a:p>
          <a:p>
            <a:pPr marL="350838" lvl="2" indent="4763" eaLnBrk="1" hangingPunct="1">
              <a:lnSpc>
                <a:spcPts val="2600"/>
              </a:lnSpc>
              <a:spcBef>
                <a:spcPct val="25000"/>
              </a:spcBef>
              <a:buClr>
                <a:srgbClr val="0066FF"/>
              </a:buClr>
              <a:buNone/>
            </a:pPr>
            <a:r>
              <a:rPr lang="en-IE" sz="2000" dirty="0" smtClean="0"/>
              <a:t>A generic </a:t>
            </a:r>
            <a:r>
              <a:rPr lang="en-IE" sz="2000" dirty="0"/>
              <a:t>CPA-DD has been prepared for each technology/measure, each methodology and each combination thereof, or that technologies/measures have been combined in one generic CPA-DD subject to the provisions in </a:t>
            </a:r>
            <a:r>
              <a:rPr lang="en-IE" sz="2000" dirty="0" smtClean="0"/>
              <a:t>the </a:t>
            </a:r>
            <a:r>
              <a:rPr lang="en-IE" sz="2000" dirty="0"/>
              <a:t>PS. </a:t>
            </a:r>
            <a:endParaRPr lang="en-GB" altLang="en-US" sz="2000" dirty="0" smtClean="0"/>
          </a:p>
          <a:p>
            <a:pPr lvl="1" eaLnBrk="1" hangingPunct="1">
              <a:lnSpc>
                <a:spcPts val="2600"/>
              </a:lnSpc>
              <a:spcBef>
                <a:spcPct val="25000"/>
              </a:spcBef>
              <a:buClr>
                <a:srgbClr val="0066FF"/>
              </a:buClr>
              <a:buFont typeface="Wingdings" pitchFamily="2" charset="2"/>
              <a:buChar char="ü"/>
            </a:pPr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1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2000" dirty="0">
                <a:ea typeface="宋体" pitchFamily="2" charset="-122"/>
              </a:rPr>
              <a:t>C</a:t>
            </a:r>
            <a:r>
              <a:rPr lang="de-DE" altLang="en-US" sz="2000" dirty="0" smtClean="0">
                <a:ea typeface="宋体" pitchFamily="2" charset="-122"/>
              </a:rPr>
              <a:t>ross effects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7063" y="1557338"/>
            <a:ext cx="3857625" cy="4327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000" smtClean="0"/>
              <a:t>EE measures in a building</a:t>
            </a:r>
          </a:p>
          <a:p>
            <a:pPr eaLnBrk="1" hangingPunct="1">
              <a:buFontTx/>
              <a:buNone/>
            </a:pPr>
            <a:endParaRPr lang="en-GB" altLang="en-US" sz="2000" smtClean="0"/>
          </a:p>
          <a:p>
            <a:pPr eaLnBrk="1" hangingPunct="1"/>
            <a:r>
              <a:rPr lang="en-GB" altLang="en-US" sz="2000" smtClean="0"/>
              <a:t>Activity 1: efficient lighting bulbs </a:t>
            </a:r>
          </a:p>
          <a:p>
            <a:pPr eaLnBrk="1" hangingPunct="1"/>
            <a:endParaRPr lang="en-GB" altLang="en-US" sz="2000" smtClean="0"/>
          </a:p>
          <a:p>
            <a:pPr eaLnBrk="1" hangingPunct="1"/>
            <a:r>
              <a:rPr lang="en-GB" altLang="en-US" sz="2000" smtClean="0"/>
              <a:t>Activity 2: efficient space heating/cooling</a:t>
            </a:r>
          </a:p>
          <a:p>
            <a:pPr eaLnBrk="1" hangingPunct="1"/>
            <a:endParaRPr lang="en-GB" altLang="en-US" sz="2000" smtClean="0"/>
          </a:p>
          <a:p>
            <a:pPr eaLnBrk="1" hangingPunct="1"/>
            <a:r>
              <a:rPr lang="en-GB" altLang="en-US" sz="2000" smtClean="0"/>
              <a:t>Cross effect: Activity 1 will lead to increased/reduced fuel consumption for the same level of space heating/cooling. 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5025" y="1477963"/>
            <a:ext cx="3857625" cy="4327525"/>
          </a:xfrm>
        </p:spPr>
        <p:txBody>
          <a:bodyPr/>
          <a:lstStyle/>
          <a:p>
            <a:pPr eaLnBrk="1" hangingPunct="1"/>
            <a:endParaRPr lang="zh-CN" altLang="en-US" smtClean="0">
              <a:ea typeface="宋体" pitchFamily="2" charset="-122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1188" y="908050"/>
            <a:ext cx="7869237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200"/>
              </a:lnSpc>
              <a:buClrTx/>
              <a:buFont typeface="Wingdings" pitchFamily="2" charset="2"/>
              <a:buChar char="Ø"/>
            </a:pPr>
            <a:r>
              <a:rPr lang="de-DE" altLang="en-US" sz="2400"/>
              <a:t>Cross effects examples</a:t>
            </a:r>
          </a:p>
          <a:p>
            <a:pPr eaLnBrk="1" hangingPunct="1">
              <a:lnSpc>
                <a:spcPts val="3200"/>
              </a:lnSpc>
              <a:buClrTx/>
            </a:pPr>
            <a:endParaRPr lang="de-DE" altLang="en-US" sz="2400"/>
          </a:p>
          <a:p>
            <a:pPr eaLnBrk="1" hangingPunct="1">
              <a:lnSpc>
                <a:spcPts val="3200"/>
              </a:lnSpc>
              <a:buClrTx/>
            </a:pPr>
            <a:endParaRPr lang="en-GB" altLang="en-US" sz="2400"/>
          </a:p>
        </p:txBody>
      </p:sp>
      <p:pic>
        <p:nvPicPr>
          <p:cNvPr id="19462" name="Picture 6" descr="MC90024016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12875"/>
            <a:ext cx="18129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MC90043783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213100"/>
            <a:ext cx="1044575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5940425" y="4437063"/>
            <a:ext cx="719138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5940425" y="4652963"/>
            <a:ext cx="719138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pic>
        <p:nvPicPr>
          <p:cNvPr id="19466" name="Picture 10" descr="MC900030362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357563"/>
            <a:ext cx="146526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7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fld id="{236FE79C-496B-4BA1-A94E-E9711CD61F0B}" type="slidenum">
              <a:rPr lang="zh-CN" altLang="en-US" sz="1400">
                <a:latin typeface="Times New Roman" pitchFamily="18" charset="0"/>
                <a:ea typeface="宋体" pitchFamily="2" charset="-122"/>
              </a:rPr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6988"/>
            <a:ext cx="8012112" cy="1008063"/>
          </a:xfrm>
          <a:noFill/>
        </p:spPr>
        <p:txBody>
          <a:bodyPr/>
          <a:lstStyle/>
          <a:p>
            <a:pPr>
              <a:lnSpc>
                <a:spcPts val="3200"/>
              </a:lnSpc>
            </a:pPr>
            <a:r>
              <a:rPr lang="en-GB" altLang="en-US" sz="2000" dirty="0" smtClean="0"/>
              <a:t>Sampling Requirements</a:t>
            </a:r>
            <a:endParaRPr lang="en-US" altLang="zh-CN" sz="2000" dirty="0" smtClean="0">
              <a:ea typeface="宋体" pitchFamily="2" charset="-122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569325" cy="5113337"/>
          </a:xfrm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</a:extLst>
        </p:spPr>
        <p:txBody>
          <a:bodyPr/>
          <a:lstStyle/>
          <a:p>
            <a:pPr lvl="1">
              <a:lnSpc>
                <a:spcPts val="3300"/>
              </a:lnSpc>
              <a:buFont typeface="Wingdings" pitchFamily="2" charset="2"/>
              <a:buAutoNum type="arabicParenR"/>
            </a:pPr>
            <a:r>
              <a:rPr lang="en-US" altLang="zh-CN" sz="2000" dirty="0" smtClean="0">
                <a:ea typeface="宋体" pitchFamily="2" charset="-122"/>
              </a:rPr>
              <a:t>Use the following confidence/precision requirements:</a:t>
            </a:r>
          </a:p>
          <a:p>
            <a:pPr lvl="2">
              <a:lnSpc>
                <a:spcPts val="3300"/>
              </a:lnSpc>
            </a:pPr>
            <a:r>
              <a:rPr lang="en-US" altLang="zh-CN" sz="2000" dirty="0" smtClean="0">
                <a:ea typeface="宋体" pitchFamily="2" charset="-122"/>
              </a:rPr>
              <a:t>90/10 for small-scale;</a:t>
            </a:r>
          </a:p>
          <a:p>
            <a:pPr lvl="2">
              <a:lnSpc>
                <a:spcPts val="3300"/>
              </a:lnSpc>
            </a:pPr>
            <a:r>
              <a:rPr lang="en-US" altLang="zh-CN" sz="2000" dirty="0" smtClean="0">
                <a:ea typeface="宋体" pitchFamily="2" charset="-122"/>
              </a:rPr>
              <a:t>95/10 for large-scale; </a:t>
            </a:r>
          </a:p>
          <a:p>
            <a:pPr lvl="2">
              <a:lnSpc>
                <a:spcPts val="3300"/>
              </a:lnSpc>
            </a:pPr>
            <a:r>
              <a:rPr lang="en-US" altLang="zh-CN" sz="2000" dirty="0" smtClean="0">
                <a:solidFill>
                  <a:srgbClr val="0000FF"/>
                </a:solidFill>
                <a:ea typeface="宋体" pitchFamily="2" charset="-122"/>
              </a:rPr>
              <a:t>Unless specified in the applicable methodology</a:t>
            </a:r>
            <a:r>
              <a:rPr lang="en-US" altLang="zh-CN" sz="2000" dirty="0" smtClean="0">
                <a:ea typeface="宋体" pitchFamily="2" charset="-122"/>
              </a:rPr>
              <a:t>;</a:t>
            </a:r>
          </a:p>
          <a:p>
            <a:pPr lvl="2">
              <a:lnSpc>
                <a:spcPts val="3300"/>
              </a:lnSpc>
            </a:pPr>
            <a:endParaRPr lang="en-US" altLang="zh-CN" sz="2000" dirty="0" smtClean="0">
              <a:ea typeface="宋体" pitchFamily="2" charset="-122"/>
            </a:endParaRPr>
          </a:p>
          <a:p>
            <a:pPr lvl="1">
              <a:lnSpc>
                <a:spcPts val="3300"/>
              </a:lnSpc>
              <a:buFont typeface="Wingdings" pitchFamily="2" charset="2"/>
              <a:buAutoNum type="arabicParenR"/>
            </a:pPr>
            <a:r>
              <a:rPr lang="en-US" altLang="zh-CN" sz="2000" dirty="0" smtClean="0">
                <a:ea typeface="宋体" pitchFamily="2" charset="-122"/>
              </a:rPr>
              <a:t>For precision (i.e. figure of ±10%), use </a:t>
            </a:r>
            <a:r>
              <a:rPr lang="en-US" altLang="zh-CN" sz="2000" dirty="0" smtClean="0">
                <a:solidFill>
                  <a:srgbClr val="0000FF"/>
                </a:solidFill>
                <a:ea typeface="宋体" pitchFamily="2" charset="-122"/>
              </a:rPr>
              <a:t>relative percentage terms</a:t>
            </a:r>
            <a:r>
              <a:rPr lang="en-US" altLang="zh-CN" sz="2000" dirty="0" smtClean="0">
                <a:ea typeface="宋体" pitchFamily="2" charset="-122"/>
              </a:rPr>
              <a:t> when parameter of interest is both a proportion and a mean value;</a:t>
            </a:r>
          </a:p>
          <a:p>
            <a:pPr lvl="2">
              <a:lnSpc>
                <a:spcPts val="3300"/>
              </a:lnSpc>
              <a:buFont typeface="Wingdings" pitchFamily="2" charset="2"/>
              <a:buChar char="Ø"/>
            </a:pPr>
            <a:r>
              <a:rPr lang="en-US" altLang="zh-CN" sz="2000" dirty="0" smtClean="0">
                <a:ea typeface="宋体" pitchFamily="2" charset="-122"/>
              </a:rPr>
              <a:t>±10% when average usage of a CFL is 3.5 hours implies that the population parameter is to be within ± 0.35hours.</a:t>
            </a:r>
          </a:p>
          <a:p>
            <a:pPr lvl="2">
              <a:lnSpc>
                <a:spcPts val="3300"/>
              </a:lnSpc>
              <a:buFont typeface="Wingdings" pitchFamily="2" charset="2"/>
              <a:buChar char="Ø"/>
            </a:pPr>
            <a:r>
              <a:rPr lang="en-US" altLang="zh-CN" sz="2000" dirty="0" smtClean="0">
                <a:ea typeface="宋体" pitchFamily="2" charset="-122"/>
              </a:rPr>
              <a:t>±10% when one expects 50% of cook stoves still to be operational means that population value is to be within ± 5%.</a:t>
            </a:r>
          </a:p>
        </p:txBody>
      </p:sp>
    </p:spTree>
    <p:extLst>
      <p:ext uri="{BB962C8B-B14F-4D97-AF65-F5344CB8AC3E}">
        <p14:creationId xmlns:p14="http://schemas.microsoft.com/office/powerpoint/2010/main" val="40670623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3560</TotalTime>
  <Words>2043</Words>
  <Application>Microsoft Office PowerPoint</Application>
  <PresentationFormat>On-screen Show (4:3)</PresentationFormat>
  <Paragraphs>372</Paragraphs>
  <Slides>24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blank</vt:lpstr>
      <vt:lpstr>Latest updates on PoAs rules including multicounty PoAs</vt:lpstr>
      <vt:lpstr>PowerPoint Presentation</vt:lpstr>
      <vt:lpstr>PowerPoint Presentation</vt:lpstr>
      <vt:lpstr>Updates on POAs</vt:lpstr>
      <vt:lpstr>Updates on POAs</vt:lpstr>
      <vt:lpstr>Requirements for Multiple Methodologies/technologies in a PoA</vt:lpstr>
      <vt:lpstr>SSC Pre approved combinations</vt:lpstr>
      <vt:lpstr>Cross effects</vt:lpstr>
      <vt:lpstr>Sampling Requirements</vt:lpstr>
      <vt:lpstr>Sampling for a group of CPAs</vt:lpstr>
      <vt:lpstr>Validation and Verification of Sampling plans of Project Activities and PoAs</vt:lpstr>
      <vt:lpstr>Sampling for DOE validation/verification</vt:lpstr>
      <vt:lpstr>Post registration changes </vt:lpstr>
      <vt:lpstr>Post registration changes </vt:lpstr>
      <vt:lpstr>Start date and crediting period</vt:lpstr>
      <vt:lpstr>Batched issuance</vt:lpstr>
      <vt:lpstr>Batched issuance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Ongoing work on PoA regulation</vt:lpstr>
      <vt:lpstr>THANK YOU!</vt:lpstr>
    </vt:vector>
  </TitlesOfParts>
  <Company>UNFCCC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HEADER</dc:title>
  <dc:creator>malnaric</dc:creator>
  <cp:lastModifiedBy>w7</cp:lastModifiedBy>
  <cp:revision>174</cp:revision>
  <cp:lastPrinted>2004-03-02T21:24:15Z</cp:lastPrinted>
  <dcterms:created xsi:type="dcterms:W3CDTF">2011-05-09T15:39:14Z</dcterms:created>
  <dcterms:modified xsi:type="dcterms:W3CDTF">2014-08-27T21:51:16Z</dcterms:modified>
</cp:coreProperties>
</file>