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48" r:id="rId2"/>
    <p:sldId id="361" r:id="rId3"/>
    <p:sldId id="364" r:id="rId4"/>
    <p:sldId id="363" r:id="rId5"/>
    <p:sldId id="366" r:id="rId6"/>
    <p:sldId id="337" r:id="rId7"/>
    <p:sldId id="340" r:id="rId8"/>
    <p:sldId id="351" r:id="rId9"/>
    <p:sldId id="353" r:id="rId10"/>
    <p:sldId id="354" r:id="rId11"/>
    <p:sldId id="372" r:id="rId12"/>
    <p:sldId id="373" r:id="rId1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72647" autoAdjust="0"/>
  </p:normalViewPr>
  <p:slideViewPr>
    <p:cSldViewPr>
      <p:cViewPr varScale="1">
        <p:scale>
          <a:sx n="66" d="100"/>
          <a:sy n="66" d="100"/>
        </p:scale>
        <p:origin x="-1950" y="-96"/>
      </p:cViewPr>
      <p:guideLst>
        <p:guide orient="horz" pos="2160"/>
        <p:guide pos="3120"/>
      </p:guideLst>
    </p:cSldViewPr>
  </p:slideViewPr>
  <p:outlineViewPr>
    <p:cViewPr>
      <p:scale>
        <a:sx n="33" d="100"/>
        <a:sy n="33" d="100"/>
      </p:scale>
      <p:origin x="0" y="30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B34F7-2632-4C9C-8E89-7C7CA4765294}" type="datetimeFigureOut">
              <a:rPr lang="en-GB" smtClean="0"/>
              <a:t>01/09/2014</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94FFB-A3BF-4766-BBB7-6144E1B8EED8}" type="slidenum">
              <a:rPr lang="en-GB" smtClean="0"/>
              <a:t>‹#›</a:t>
            </a:fld>
            <a:endParaRPr lang="en-GB"/>
          </a:p>
        </p:txBody>
      </p:sp>
    </p:spTree>
    <p:extLst>
      <p:ext uri="{BB962C8B-B14F-4D97-AF65-F5344CB8AC3E}">
        <p14:creationId xmlns:p14="http://schemas.microsoft.com/office/powerpoint/2010/main" val="352299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541338" lvl="1" indent="-180975"/>
            <a:endParaRPr lang="en-GB" sz="6400" dirty="0" smtClean="0"/>
          </a:p>
        </p:txBody>
      </p:sp>
      <p:sp>
        <p:nvSpPr>
          <p:cNvPr id="4" name="Slide Number Placeholder 3"/>
          <p:cNvSpPr>
            <a:spLocks noGrp="1"/>
          </p:cNvSpPr>
          <p:nvPr>
            <p:ph type="sldNum" sz="quarter" idx="10"/>
          </p:nvPr>
        </p:nvSpPr>
        <p:spPr/>
        <p:txBody>
          <a:bodyPr/>
          <a:lstStyle/>
          <a:p>
            <a:fld id="{BB894FFB-A3BF-4766-BBB7-6144E1B8EED8}" type="slidenum">
              <a:rPr lang="en-GB" smtClean="0"/>
              <a:t>1</a:t>
            </a:fld>
            <a:endParaRPr lang="en-GB"/>
          </a:p>
        </p:txBody>
      </p:sp>
    </p:spTree>
    <p:extLst>
      <p:ext uri="{BB962C8B-B14F-4D97-AF65-F5344CB8AC3E}">
        <p14:creationId xmlns:p14="http://schemas.microsoft.com/office/powerpoint/2010/main" val="64619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12</a:t>
            </a:fld>
            <a:endParaRPr lang="en-GB"/>
          </a:p>
        </p:txBody>
      </p:sp>
    </p:spTree>
    <p:extLst>
      <p:ext uri="{BB962C8B-B14F-4D97-AF65-F5344CB8AC3E}">
        <p14:creationId xmlns:p14="http://schemas.microsoft.com/office/powerpoint/2010/main" val="23751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2</a:t>
            </a:fld>
            <a:endParaRPr lang="en-GB"/>
          </a:p>
        </p:txBody>
      </p:sp>
    </p:spTree>
    <p:extLst>
      <p:ext uri="{BB962C8B-B14F-4D97-AF65-F5344CB8AC3E}">
        <p14:creationId xmlns:p14="http://schemas.microsoft.com/office/powerpoint/2010/main" val="309040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GB" smtClean="0"/>
              <a:t>3</a:t>
            </a:fld>
            <a:endParaRPr lang="en-GB"/>
          </a:p>
        </p:txBody>
      </p:sp>
    </p:spTree>
    <p:extLst>
      <p:ext uri="{BB962C8B-B14F-4D97-AF65-F5344CB8AC3E}">
        <p14:creationId xmlns:p14="http://schemas.microsoft.com/office/powerpoint/2010/main" val="223297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4</a:t>
            </a:fld>
            <a:endParaRPr lang="en-GB"/>
          </a:p>
        </p:txBody>
      </p:sp>
    </p:spTree>
    <p:extLst>
      <p:ext uri="{BB962C8B-B14F-4D97-AF65-F5344CB8AC3E}">
        <p14:creationId xmlns:p14="http://schemas.microsoft.com/office/powerpoint/2010/main" val="30904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GB" smtClean="0"/>
              <a:t>5</a:t>
            </a:fld>
            <a:endParaRPr lang="en-GB"/>
          </a:p>
        </p:txBody>
      </p:sp>
    </p:spTree>
    <p:extLst>
      <p:ext uri="{BB962C8B-B14F-4D97-AF65-F5344CB8AC3E}">
        <p14:creationId xmlns:p14="http://schemas.microsoft.com/office/powerpoint/2010/main" val="363586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66C88B7-A058-48E6-B649-4E7A8912FD8E}" type="slidenum">
              <a:rPr lang="da-DK" smtClean="0"/>
              <a:pPr>
                <a:defRPr/>
              </a:pPr>
              <a:t>6</a:t>
            </a:fld>
            <a:endParaRPr lang="da-DK"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r>
              <a:rPr lang="en-US" sz="1200" dirty="0" err="1" smtClean="0"/>
              <a:t>Forestal</a:t>
            </a:r>
            <a:r>
              <a:rPr lang="en-US" sz="1200" dirty="0" smtClean="0"/>
              <a:t> y </a:t>
            </a:r>
            <a:r>
              <a:rPr lang="en-US" sz="1200" dirty="0" err="1" smtClean="0"/>
              <a:t>agrícola</a:t>
            </a:r>
            <a:endParaRPr lang="en-US" sz="1200" dirty="0" smtClean="0"/>
          </a:p>
          <a:p>
            <a:pPr>
              <a:buFont typeface="Arial"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40AC4780-C4F2-4BE4-918A-14AE8E95CF6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D8270F-6780-4E2C-88DB-C3E5B6135D5D}" type="slidenum">
              <a:rPr lang="en-GB" smtClean="0"/>
              <a:t>8</a:t>
            </a:fld>
            <a:endParaRPr lang="en-GB" dirty="0"/>
          </a:p>
        </p:txBody>
      </p:sp>
    </p:spTree>
    <p:extLst>
      <p:ext uri="{BB962C8B-B14F-4D97-AF65-F5344CB8AC3E}">
        <p14:creationId xmlns:p14="http://schemas.microsoft.com/office/powerpoint/2010/main" val="165087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D8270F-6780-4E2C-88DB-C3E5B6135D5D}" type="slidenum">
              <a:rPr lang="en-GB" smtClean="0"/>
              <a:t>10</a:t>
            </a:fld>
            <a:endParaRPr lang="en-GB" dirty="0"/>
          </a:p>
        </p:txBody>
      </p:sp>
    </p:spTree>
    <p:extLst>
      <p:ext uri="{BB962C8B-B14F-4D97-AF65-F5344CB8AC3E}">
        <p14:creationId xmlns:p14="http://schemas.microsoft.com/office/powerpoint/2010/main" val="328147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754645" y="6309321"/>
            <a:ext cx="2311400" cy="365125"/>
          </a:xfrm>
        </p:spPr>
        <p:txBody>
          <a:bodyPr/>
          <a:lstStyle/>
          <a:p>
            <a:fld id="{0AFA0B5E-844C-45E9-A041-1EC906672711}" type="datetimeFigureOut">
              <a:rPr lang="en-GB" smtClean="0"/>
              <a:t>01/09/2014</a:t>
            </a:fld>
            <a:endParaRPr lang="en-GB"/>
          </a:p>
        </p:txBody>
      </p:sp>
      <p:sp>
        <p:nvSpPr>
          <p:cNvPr id="5" name="Footer Placeholder 4"/>
          <p:cNvSpPr>
            <a:spLocks noGrp="1"/>
          </p:cNvSpPr>
          <p:nvPr>
            <p:ph type="ftr" sz="quarter" idx="11"/>
          </p:nvPr>
        </p:nvSpPr>
        <p:spPr>
          <a:xfrm>
            <a:off x="4250922" y="6309321"/>
            <a:ext cx="3136900" cy="365125"/>
          </a:xfrm>
        </p:spPr>
        <p:txBody>
          <a:bodyPr/>
          <a:lstStyle/>
          <a:p>
            <a:endParaRPr lang="en-GB" dirty="0"/>
          </a:p>
        </p:txBody>
      </p:sp>
      <p:sp>
        <p:nvSpPr>
          <p:cNvPr id="6" name="Slide Number Placeholder 5"/>
          <p:cNvSpPr>
            <a:spLocks noGrp="1"/>
          </p:cNvSpPr>
          <p:nvPr>
            <p:ph type="sldNum" sz="quarter" idx="12"/>
          </p:nvPr>
        </p:nvSpPr>
        <p:spPr>
          <a:xfrm>
            <a:off x="7556146" y="6309321"/>
            <a:ext cx="2311400" cy="365125"/>
          </a:xfrm>
        </p:spPr>
        <p:txBody>
          <a:bodyPr/>
          <a:lstStyle/>
          <a:p>
            <a:fld id="{3EDCBA2C-CADA-4F99-A7FC-8B8DE51F35D2}" type="slidenum">
              <a:rPr lang="en-GB" smtClean="0"/>
              <a:t>‹#›</a:t>
            </a:fld>
            <a:endParaRPr lang="en-GB"/>
          </a:p>
        </p:txBody>
      </p:sp>
      <p:sp>
        <p:nvSpPr>
          <p:cNvPr id="9" name="Flowchart: Process 8"/>
          <p:cNvSpPr/>
          <p:nvPr userDrawn="1"/>
        </p:nvSpPr>
        <p:spPr>
          <a:xfrm>
            <a:off x="1" y="6165304"/>
            <a:ext cx="49529" cy="692696"/>
          </a:xfrm>
          <a:prstGeom prst="flowChartProcess">
            <a:avLst/>
          </a:prstGeom>
          <a:solidFill>
            <a:srgbClr val="A20000"/>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37"/>
          <p:cNvSpPr>
            <a:spLocks noChangeArrowheads="1"/>
          </p:cNvSpPr>
          <p:nvPr userDrawn="1"/>
        </p:nvSpPr>
        <p:spPr bwMode="auto">
          <a:xfrm>
            <a:off x="1712640" y="6021289"/>
            <a:ext cx="8193360" cy="836712"/>
          </a:xfrm>
          <a:prstGeom prst="rect">
            <a:avLst/>
          </a:prstGeom>
          <a:gradFill flip="none" rotWithShape="1">
            <a:gsLst>
              <a:gs pos="0">
                <a:srgbClr val="69B4FF">
                  <a:alpha val="46000"/>
                </a:srgbClr>
              </a:gs>
              <a:gs pos="100000">
                <a:schemeClr val="bg1">
                  <a:alpha val="42000"/>
                </a:schemeClr>
              </a:gs>
            </a:gsLst>
            <a:path path="rect">
              <a:fillToRect l="100000" t="100000"/>
            </a:path>
            <a:tileRect r="-100000" b="-100000"/>
          </a:gradFill>
          <a:ln w="9525">
            <a:no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01/09/2014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01/09/2014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 text 1 co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06506" y="1196752"/>
            <a:ext cx="8915400" cy="576064"/>
          </a:xfrm>
          <a:prstGeom prst="rect">
            <a:avLst/>
          </a:prstGeom>
        </p:spPr>
        <p:txBody>
          <a:bodyPr/>
          <a:lstStyle>
            <a:lvl1pPr>
              <a:defRPr sz="2800">
                <a:solidFill>
                  <a:srgbClr val="009FC6"/>
                </a:solidFill>
                <a:latin typeface="Arial" pitchFamily="34" charset="0"/>
                <a:cs typeface="Arial" pitchFamily="34" charset="0"/>
              </a:defRPr>
            </a:lvl1pPr>
          </a:lstStyle>
          <a:p>
            <a:r>
              <a:rPr lang="fr-FR" dirty="0" smtClean="0"/>
              <a:t>Click </a:t>
            </a:r>
            <a:r>
              <a:rPr lang="fr-FR" dirty="0" err="1" smtClean="0"/>
              <a:t>here</a:t>
            </a:r>
            <a:r>
              <a:rPr lang="fr-FR" dirty="0" smtClean="0"/>
              <a:t> to change </a:t>
            </a:r>
            <a:r>
              <a:rPr lang="fr-FR" dirty="0" err="1" smtClean="0"/>
              <a:t>title</a:t>
            </a:r>
            <a:endParaRPr lang="en-US" dirty="0"/>
          </a:p>
        </p:txBody>
      </p:sp>
      <p:sp>
        <p:nvSpPr>
          <p:cNvPr id="8" name="Espace réservé du contenu 2"/>
          <p:cNvSpPr>
            <a:spLocks noGrp="1"/>
          </p:cNvSpPr>
          <p:nvPr>
            <p:ph idx="10" hasCustomPrompt="1"/>
          </p:nvPr>
        </p:nvSpPr>
        <p:spPr>
          <a:xfrm>
            <a:off x="495300" y="2132857"/>
            <a:ext cx="8915400" cy="4536504"/>
          </a:xfrm>
          <a:prstGeom prst="rect">
            <a:avLst/>
          </a:prstGeom>
        </p:spPr>
        <p:txBody>
          <a:bodyPr/>
          <a:lstStyle>
            <a:lvl1pPr marL="0" marR="0" indent="0" algn="l" defTabSz="914400" rtl="0" eaLnBrk="1" fontAlgn="auto" latinLnBrk="0" hangingPunct="1">
              <a:lnSpc>
                <a:spcPct val="100000"/>
              </a:lnSpc>
              <a:spcBef>
                <a:spcPts val="1200"/>
              </a:spcBef>
              <a:spcAft>
                <a:spcPts val="0"/>
              </a:spcAft>
              <a:buClrTx/>
              <a:buSzTx/>
              <a:buFontTx/>
              <a:buNone/>
              <a:tabLst/>
              <a:defRPr sz="2000" baseline="0">
                <a:latin typeface="Arial" pitchFamily="34" charset="0"/>
                <a:cs typeface="Arial" pitchFamily="34" charset="0"/>
              </a:defRPr>
            </a:lvl1pPr>
            <a:lvl2pPr indent="-216000">
              <a:spcBef>
                <a:spcPts val="600"/>
              </a:spcBef>
              <a:defRPr sz="1800">
                <a:latin typeface="BentonSans Regular" pitchFamily="50" charset="0"/>
              </a:defRPr>
            </a:lvl2pPr>
            <a:lvl3pPr indent="-144000">
              <a:spcBef>
                <a:spcPts val="600"/>
              </a:spcBef>
              <a:defRPr sz="1800">
                <a:latin typeface="BentonSans Regular" pitchFamily="50" charset="0"/>
              </a:defRPr>
            </a:lvl3pPr>
            <a:lvl4pPr indent="-216000">
              <a:spcBef>
                <a:spcPts val="600"/>
              </a:spcBef>
              <a:defRPr sz="1800" baseline="0">
                <a:latin typeface="BentonSans Regular" pitchFamily="50" charset="0"/>
              </a:defRPr>
            </a:lvl4pPr>
            <a:lvl5pPr>
              <a:spcBef>
                <a:spcPts val="600"/>
              </a:spcBef>
              <a:buFont typeface="Wingdings" pitchFamily="2" charset="2"/>
              <a:buChar char="Ø"/>
              <a:defRPr sz="1800" baseline="0">
                <a:latin typeface="BentonSans Regular" pitchFamily="50" charset="0"/>
              </a:defRPr>
            </a:lvl5pPr>
          </a:lstStyle>
          <a:p>
            <a:pPr lvl="0"/>
            <a:r>
              <a:rPr lang="en-US" noProof="0" dirty="0" smtClean="0"/>
              <a:t>Insert text or objects (image / graph…)</a:t>
            </a:r>
            <a:endParaRPr lang="en-US" noProof="0" dirty="0"/>
          </a:p>
        </p:txBody>
      </p:sp>
    </p:spTree>
    <p:extLst>
      <p:ext uri="{BB962C8B-B14F-4D97-AF65-F5344CB8AC3E}">
        <p14:creationId xmlns:p14="http://schemas.microsoft.com/office/powerpoint/2010/main" val="333717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01/09/2014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A0B5E-844C-45E9-A041-1EC906672711}" type="datetimeFigureOut">
              <a:rPr lang="en-GB" smtClean="0"/>
              <a:t>01/09/2014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FA0B5E-844C-45E9-A041-1EC906672711}" type="datetimeFigureOut">
              <a:rPr lang="en-GB" smtClean="0"/>
              <a:t>01/09/2014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FA0B5E-844C-45E9-A041-1EC906672711}" type="datetimeFigureOut">
              <a:rPr lang="en-GB" smtClean="0"/>
              <a:t>01/09/2014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FA0B5E-844C-45E9-A041-1EC906672711}" type="datetimeFigureOut">
              <a:rPr lang="en-GB" smtClean="0"/>
              <a:t>01/09/2014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A0B5E-844C-45E9-A041-1EC906672711}" type="datetimeFigureOut">
              <a:rPr lang="en-GB" smtClean="0"/>
              <a:t>01/09/2014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0B5E-844C-45E9-A041-1EC906672711}" type="datetimeFigureOut">
              <a:rPr lang="en-GB" smtClean="0"/>
              <a:t>01/09/2014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0B5E-844C-45E9-A041-1EC906672711}" type="datetimeFigureOut">
              <a:rPr lang="en-GB" smtClean="0"/>
              <a:t>01/09/2014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471" y="260648"/>
            <a:ext cx="89154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A0B5E-844C-45E9-A041-1EC906672711}" type="datetimeFigureOut">
              <a:rPr lang="en-GB" smtClean="0"/>
              <a:t>01/09/2014</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BA2C-CADA-4F99-A7FC-8B8DE51F35D2}" type="slidenum">
              <a:rPr lang="en-GB" smtClean="0"/>
              <a:t>‹#›</a:t>
            </a:fld>
            <a:endParaRPr lang="en-GB"/>
          </a:p>
        </p:txBody>
      </p:sp>
      <p:pic>
        <p:nvPicPr>
          <p:cNvPr id="7" name="Picture 2" descr="http://teamsites.risoe.dk/uneprisoe/Logos/DTU%20big.jpg"/>
          <p:cNvPicPr>
            <a:picLocks noChangeAspect="1" noChangeArrowheads="1"/>
          </p:cNvPicPr>
          <p:nvPr/>
        </p:nvPicPr>
        <p:blipFill>
          <a:blip r:embed="rId14" cstate="print"/>
          <a:srcRect/>
          <a:stretch>
            <a:fillRect/>
          </a:stretch>
        </p:blipFill>
        <p:spPr bwMode="auto">
          <a:xfrm>
            <a:off x="739332" y="6221542"/>
            <a:ext cx="397244" cy="535596"/>
          </a:xfrm>
          <a:prstGeom prst="rect">
            <a:avLst/>
          </a:prstGeom>
          <a:noFill/>
        </p:spPr>
      </p:pic>
      <p:pic>
        <p:nvPicPr>
          <p:cNvPr id="8" name="Picture 44"/>
          <p:cNvPicPr>
            <a:picLocks noChangeAspect="1" noChangeArrowheads="1"/>
          </p:cNvPicPr>
          <p:nvPr/>
        </p:nvPicPr>
        <p:blipFill>
          <a:blip r:embed="rId15" cstate="print"/>
          <a:srcRect/>
          <a:stretch>
            <a:fillRect/>
          </a:stretch>
        </p:blipFill>
        <p:spPr bwMode="auto">
          <a:xfrm>
            <a:off x="108059" y="6093897"/>
            <a:ext cx="591267" cy="691497"/>
          </a:xfrm>
          <a:prstGeom prst="rect">
            <a:avLst/>
          </a:prstGeom>
          <a:noFill/>
        </p:spPr>
      </p:pic>
      <p:sp>
        <p:nvSpPr>
          <p:cNvPr id="11" name="Flowchart: Process 10"/>
          <p:cNvSpPr/>
          <p:nvPr/>
        </p:nvSpPr>
        <p:spPr>
          <a:xfrm flipH="1">
            <a:off x="9856471" y="0"/>
            <a:ext cx="49529" cy="908720"/>
          </a:xfrm>
          <a:prstGeom prst="flowChartProcess">
            <a:avLst/>
          </a:prstGeom>
          <a:solidFill>
            <a:srgbClr val="72A3D8"/>
          </a:solidFill>
          <a:ln>
            <a:solidFill>
              <a:srgbClr val="72A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p:cNvSpPr/>
          <p:nvPr/>
        </p:nvSpPr>
        <p:spPr>
          <a:xfrm>
            <a:off x="1" y="6165304"/>
            <a:ext cx="49529" cy="692696"/>
          </a:xfrm>
          <a:prstGeom prst="flowChart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37"/>
          <p:cNvSpPr>
            <a:spLocks noChangeArrowheads="1"/>
          </p:cNvSpPr>
          <p:nvPr/>
        </p:nvSpPr>
        <p:spPr bwMode="auto">
          <a:xfrm>
            <a:off x="1640632" y="6021289"/>
            <a:ext cx="8265368" cy="836712"/>
          </a:xfrm>
          <a:prstGeom prst="rect">
            <a:avLst/>
          </a:prstGeom>
          <a:gradFill flip="none" rotWithShape="1">
            <a:gsLst>
              <a:gs pos="0">
                <a:srgbClr val="69B4FF">
                  <a:alpha val="67999"/>
                </a:srgbClr>
              </a:gs>
              <a:gs pos="100000">
                <a:schemeClr val="bg1">
                  <a:alpha val="42000"/>
                </a:schemeClr>
              </a:gs>
            </a:gsLst>
            <a:path path="rect">
              <a:fillToRect l="100000" t="100000"/>
            </a:path>
            <a:tileRect r="-100000" b="-100000"/>
          </a:gradFill>
          <a:ln w="9525">
            <a:noFill/>
            <a:miter lim="800000"/>
            <a:headEnd/>
            <a:tailEnd/>
          </a:ln>
          <a:effectLst/>
        </p:spPr>
        <p:txBody>
          <a:bodyPr wrap="none" anchor="ctr"/>
          <a:lstStyle/>
          <a:p>
            <a:endParaRPr lang="en-US"/>
          </a:p>
        </p:txBody>
      </p:sp>
      <p:pic>
        <p:nvPicPr>
          <p:cNvPr id="10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385706" y="27846"/>
            <a:ext cx="1318437" cy="51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l="8450" t="38997" b="30502"/>
          <a:stretch/>
        </p:blipFill>
        <p:spPr bwMode="auto">
          <a:xfrm>
            <a:off x="8337376" y="604112"/>
            <a:ext cx="1446210" cy="16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A20000"/>
          </a:solidFill>
          <a:latin typeface="+mj-lt"/>
          <a:ea typeface="+mj-ea"/>
          <a:cs typeface="+mj-cs"/>
        </a:defRPr>
      </a:lvl1pPr>
    </p:titleStyle>
    <p:bodyStyle>
      <a:lvl1pPr marL="342900" indent="-342900" algn="l" defTabSz="914400" rtl="0" eaLnBrk="1" latinLnBrk="0" hangingPunct="1">
        <a:spcBef>
          <a:spcPct val="20000"/>
        </a:spcBef>
        <a:buClr>
          <a:srgbClr val="00B0F0"/>
        </a:buClr>
        <a:buSzPct val="140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SzPct val="8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cid:1fe128e1-64d6-4186-b096-2cb653d3025b@win.dtu.d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uneprisoe.org/upload/unep%20ris&#248;/pdf%20files/unep%20ris&#248;%20mrv%20nama%20primer.pdf" TargetMode="External"/><Relationship Id="rId7" Type="http://schemas.openxmlformats.org/officeDocument/2006/relationships/hyperlink" Target="http://www.uneprisoe.org/upload/unep%20ris&#248;/pdf%20files/lowcarbondevelopmentstrategies_namaprimer.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hyperlink" Target="http://www.namacademy.org/" TargetMode="External"/><Relationship Id="rId10" Type="http://schemas.openxmlformats.org/officeDocument/2006/relationships/image" Target="../media/image13.png"/><Relationship Id="rId4" Type="http://schemas.openxmlformats.org/officeDocument/2006/relationships/image" Target="../media/image10.jpeg"/><Relationship Id="rId9" Type="http://schemas.openxmlformats.org/officeDocument/2006/relationships/hyperlink" Target="mailto:milh@dtu.d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CE29FB5D-EDF7-42AE-8A51-AC3519F3C73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488" y="2180456"/>
            <a:ext cx="9433048" cy="1924050"/>
          </a:xfrm>
        </p:spPr>
        <p:txBody>
          <a:bodyPr>
            <a:normAutofit/>
          </a:bodyPr>
          <a:lstStyle/>
          <a:p>
            <a:pPr>
              <a:spcBef>
                <a:spcPts val="600"/>
              </a:spcBef>
              <a:defRPr/>
            </a:pPr>
            <a:r>
              <a:rPr lang="en-GB" sz="3600" b="1" dirty="0" smtClean="0">
                <a:solidFill>
                  <a:schemeClr val="tx1"/>
                </a:solidFill>
              </a:rPr>
              <a:t>Mitigation in the context of national </a:t>
            </a:r>
            <a:br>
              <a:rPr lang="en-GB" sz="3600" b="1" dirty="0" smtClean="0">
                <a:solidFill>
                  <a:schemeClr val="tx1"/>
                </a:solidFill>
              </a:rPr>
            </a:br>
            <a:r>
              <a:rPr lang="en-GB" sz="3600" b="1" i="1" u="sng" dirty="0" smtClean="0">
                <a:solidFill>
                  <a:schemeClr val="tx1"/>
                </a:solidFill>
              </a:rPr>
              <a:t>sustainable development </a:t>
            </a:r>
            <a:r>
              <a:rPr lang="en-GB" sz="3600" b="1" dirty="0" smtClean="0">
                <a:solidFill>
                  <a:schemeClr val="tx1"/>
                </a:solidFill>
              </a:rPr>
              <a:t>plans and strategies</a:t>
            </a:r>
            <a:endParaRPr lang="en-GB" sz="3600" b="1" dirty="0">
              <a:solidFill>
                <a:schemeClr val="tx1"/>
              </a:solidFill>
            </a:endParaRPr>
          </a:p>
        </p:txBody>
      </p:sp>
      <p:sp>
        <p:nvSpPr>
          <p:cNvPr id="2051" name="Subtitle 2"/>
          <p:cNvSpPr>
            <a:spLocks noGrp="1"/>
          </p:cNvSpPr>
          <p:nvPr>
            <p:ph type="subTitle" idx="1"/>
          </p:nvPr>
        </p:nvSpPr>
        <p:spPr>
          <a:xfrm>
            <a:off x="1485900" y="4390256"/>
            <a:ext cx="6934200" cy="2063080"/>
          </a:xfrm>
        </p:spPr>
        <p:txBody>
          <a:bodyPr>
            <a:normAutofit/>
          </a:bodyPr>
          <a:lstStyle/>
          <a:p>
            <a:pPr eaLnBrk="1" hangingPunct="1"/>
            <a:r>
              <a:rPr lang="en-GB" altLang="en-US" sz="2400" b="1" i="1" dirty="0" smtClean="0">
                <a:solidFill>
                  <a:schemeClr val="tx2">
                    <a:lumMod val="60000"/>
                    <a:lumOff val="40000"/>
                  </a:schemeClr>
                </a:solidFill>
              </a:rPr>
              <a:t>Miriam Hinostroza &amp; Karen Olsen</a:t>
            </a:r>
          </a:p>
          <a:p>
            <a:pPr eaLnBrk="1" hangingPunct="1"/>
            <a:r>
              <a:rPr lang="en-GB" altLang="en-US" sz="1800" b="1" dirty="0" smtClean="0">
                <a:solidFill>
                  <a:schemeClr val="accent1">
                    <a:lumMod val="60000"/>
                    <a:lumOff val="40000"/>
                  </a:schemeClr>
                </a:solidFill>
              </a:rPr>
              <a:t>Low Carbon Development Programme</a:t>
            </a:r>
          </a:p>
          <a:p>
            <a:pPr eaLnBrk="1" hangingPunct="1"/>
            <a:r>
              <a:rPr lang="en-GB" altLang="en-US" sz="1800" b="1" dirty="0" smtClean="0">
                <a:solidFill>
                  <a:srgbClr val="00B0F0"/>
                </a:solidFill>
              </a:rPr>
              <a:t>UNEP  DTU  Partnership</a:t>
            </a:r>
          </a:p>
          <a:p>
            <a:pPr eaLnBrk="1" hangingPunct="1"/>
            <a:endParaRPr lang="en-GB" altLang="en-US" sz="1800" dirty="0" smtClean="0"/>
          </a:p>
          <a:p>
            <a:pPr eaLnBrk="1" hangingPunct="1"/>
            <a:endParaRPr lang="en-GB" altLang="en-US" sz="1800" dirty="0" smtClean="0"/>
          </a:p>
        </p:txBody>
      </p:sp>
      <p:sp>
        <p:nvSpPr>
          <p:cNvPr id="5" name="Title 1"/>
          <p:cNvSpPr txBox="1">
            <a:spLocks/>
          </p:cNvSpPr>
          <p:nvPr/>
        </p:nvSpPr>
        <p:spPr>
          <a:xfrm>
            <a:off x="416496" y="620688"/>
            <a:ext cx="9217024" cy="1224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A20000"/>
                </a:solidFill>
                <a:latin typeface="+mj-lt"/>
                <a:ea typeface="+mj-ea"/>
                <a:cs typeface="+mj-cs"/>
              </a:defRPr>
            </a:lvl1pPr>
          </a:lstStyle>
          <a:p>
            <a:pPr>
              <a:lnSpc>
                <a:spcPct val="120000"/>
              </a:lnSpc>
              <a:spcBef>
                <a:spcPts val="600"/>
              </a:spcBef>
            </a:pPr>
            <a:r>
              <a:rPr lang="en-GB" sz="2000" b="1" dirty="0"/>
              <a:t>Regional Workshop on CDM and NAMAs for Latin America and the Caribbean </a:t>
            </a:r>
          </a:p>
          <a:p>
            <a:pPr>
              <a:lnSpc>
                <a:spcPct val="120000"/>
              </a:lnSpc>
              <a:spcBef>
                <a:spcPts val="600"/>
              </a:spcBef>
            </a:pPr>
            <a:r>
              <a:rPr lang="en-GB" sz="1400" b="1" dirty="0" smtClean="0">
                <a:solidFill>
                  <a:schemeClr val="bg1">
                    <a:lumMod val="50000"/>
                  </a:schemeClr>
                </a:solidFill>
              </a:rPr>
              <a:t>Bogotá, 31 </a:t>
            </a:r>
            <a:r>
              <a:rPr lang="en-GB" sz="1400" b="1" dirty="0">
                <a:solidFill>
                  <a:schemeClr val="bg1">
                    <a:lumMod val="50000"/>
                  </a:schemeClr>
                </a:solidFill>
              </a:rPr>
              <a:t>August – 2 September </a:t>
            </a:r>
            <a:r>
              <a:rPr lang="en-GB" sz="1400" b="1" dirty="0" smtClean="0">
                <a:solidFill>
                  <a:schemeClr val="bg1">
                    <a:lumMod val="50000"/>
                  </a:schemeClr>
                </a:solidFill>
              </a:rPr>
              <a:t>2014</a:t>
            </a:r>
            <a:endParaRPr lang="en-GB" sz="1400" b="1"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217" y="5614408"/>
            <a:ext cx="3063064" cy="91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797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188640"/>
            <a:ext cx="8913681" cy="855662"/>
          </a:xfrm>
        </p:spPr>
        <p:txBody>
          <a:bodyPr/>
          <a:lstStyle/>
          <a:p>
            <a:pPr algn="l"/>
            <a:r>
              <a:rPr lang="en-GB" sz="3600" dirty="0" smtClean="0">
                <a:solidFill>
                  <a:schemeClr val="accent6">
                    <a:lumMod val="50000"/>
                  </a:schemeClr>
                </a:solidFill>
              </a:rPr>
              <a:t>From LCDS to NAMAs</a:t>
            </a:r>
            <a:endParaRPr lang="en-GB" sz="3600" dirty="0">
              <a:solidFill>
                <a:schemeClr val="accent6">
                  <a:lumMod val="50000"/>
                </a:schemeClr>
              </a:solidFill>
            </a:endParaRPr>
          </a:p>
        </p:txBody>
      </p:sp>
      <p:pic>
        <p:nvPicPr>
          <p:cNvPr id="3" name="Picture 2" descr="cid:1fe128e1-64d6-4186-b096-2cb653d3025b@win.dtu.dk"/>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536" y="1196752"/>
            <a:ext cx="8064896" cy="4608512"/>
          </a:xfrm>
          <a:prstGeom prst="rect">
            <a:avLst/>
          </a:prstGeom>
          <a:noFill/>
          <a:ln>
            <a:noFill/>
          </a:ln>
        </p:spPr>
      </p:pic>
    </p:spTree>
    <p:extLst>
      <p:ext uri="{BB962C8B-B14F-4D97-AF65-F5344CB8AC3E}">
        <p14:creationId xmlns:p14="http://schemas.microsoft.com/office/powerpoint/2010/main" val="180309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Transformation for SD</a:t>
            </a:r>
            <a:endParaRPr lang="en-US" dirty="0"/>
          </a:p>
        </p:txBody>
      </p:sp>
      <p:sp>
        <p:nvSpPr>
          <p:cNvPr id="3" name="Content Placeholder 2"/>
          <p:cNvSpPr>
            <a:spLocks noGrp="1"/>
          </p:cNvSpPr>
          <p:nvPr>
            <p:ph idx="1"/>
          </p:nvPr>
        </p:nvSpPr>
        <p:spPr>
          <a:xfrm>
            <a:off x="495300" y="1268760"/>
            <a:ext cx="8915400" cy="5069159"/>
          </a:xfrm>
        </p:spPr>
        <p:txBody>
          <a:bodyPr>
            <a:noAutofit/>
          </a:bodyPr>
          <a:lstStyle/>
          <a:p>
            <a:r>
              <a:rPr lang="en-GB" sz="2200" dirty="0"/>
              <a:t>Change investment </a:t>
            </a:r>
            <a:r>
              <a:rPr lang="en-GB" sz="2200" dirty="0" err="1" smtClean="0"/>
              <a:t>mindset</a:t>
            </a:r>
            <a:r>
              <a:rPr lang="en-GB" sz="2200" dirty="0" smtClean="0"/>
              <a:t> in general – involve </a:t>
            </a:r>
            <a:r>
              <a:rPr lang="en-GB" sz="2200" dirty="0" err="1" smtClean="0"/>
              <a:t>prinate</a:t>
            </a:r>
            <a:r>
              <a:rPr lang="en-GB" sz="2200" dirty="0" smtClean="0"/>
              <a:t> sector</a:t>
            </a:r>
            <a:endParaRPr lang="en-GB" sz="2200" dirty="0"/>
          </a:p>
          <a:p>
            <a:r>
              <a:rPr lang="en-GB" sz="2200" dirty="0" err="1" smtClean="0"/>
              <a:t>Elinor</a:t>
            </a:r>
            <a:r>
              <a:rPr lang="en-GB" sz="2200" dirty="0" smtClean="0"/>
              <a:t> </a:t>
            </a:r>
            <a:r>
              <a:rPr lang="en-GB" sz="2200" dirty="0" err="1"/>
              <a:t>Ostrom</a:t>
            </a:r>
            <a:r>
              <a:rPr lang="en-GB" sz="2200" dirty="0"/>
              <a:t>, the latest Nobel laureate of </a:t>
            </a:r>
            <a:r>
              <a:rPr lang="en-GB" sz="2200" dirty="0" smtClean="0"/>
              <a:t>economics, shows </a:t>
            </a:r>
            <a:r>
              <a:rPr lang="en-GB" sz="2200" dirty="0"/>
              <a:t>empirically across the world that we can govern the commons if we </a:t>
            </a:r>
            <a:r>
              <a:rPr lang="en-GB" sz="2200" b="1" dirty="0"/>
              <a:t>invest</a:t>
            </a:r>
            <a:r>
              <a:rPr lang="en-GB" sz="2200" dirty="0"/>
              <a:t> in </a:t>
            </a:r>
            <a:r>
              <a:rPr lang="en-GB" sz="2200" b="1" dirty="0"/>
              <a:t>trust</a:t>
            </a:r>
            <a:r>
              <a:rPr lang="en-GB" sz="2200" dirty="0"/>
              <a:t>, </a:t>
            </a:r>
            <a:r>
              <a:rPr lang="en-GB" sz="2200" b="1" dirty="0" smtClean="0"/>
              <a:t>local </a:t>
            </a:r>
            <a:r>
              <a:rPr lang="en-GB" sz="2200" b="1" dirty="0"/>
              <a:t>action-based </a:t>
            </a:r>
            <a:r>
              <a:rPr lang="en-GB" sz="2200" b="1" dirty="0" smtClean="0"/>
              <a:t>partnerships </a:t>
            </a:r>
            <a:r>
              <a:rPr lang="en-GB" sz="2200" dirty="0"/>
              <a:t>and </a:t>
            </a:r>
            <a:r>
              <a:rPr lang="en-GB" sz="2200" b="1" dirty="0"/>
              <a:t>cross-scale institutional innovations</a:t>
            </a:r>
            <a:r>
              <a:rPr lang="en-GB" sz="2200" dirty="0"/>
              <a:t>, where local actors, together, can deal with the global commons at a large scale</a:t>
            </a:r>
            <a:r>
              <a:rPr lang="en-GB" sz="2200" dirty="0" smtClean="0"/>
              <a:t>.</a:t>
            </a:r>
          </a:p>
          <a:p>
            <a:r>
              <a:rPr lang="en-GB" sz="2200" dirty="0" smtClean="0"/>
              <a:t>Use crisis </a:t>
            </a:r>
            <a:r>
              <a:rPr lang="en-GB" sz="2200" dirty="0"/>
              <a:t>leading into opportunities. </a:t>
            </a:r>
            <a:r>
              <a:rPr lang="en-GB" sz="2200" dirty="0" smtClean="0"/>
              <a:t>Let's use the crisis to build  </a:t>
            </a:r>
            <a:r>
              <a:rPr lang="en-GB" sz="2200" dirty="0"/>
              <a:t>new partnerships, </a:t>
            </a:r>
            <a:r>
              <a:rPr lang="en-GB" sz="2200" dirty="0" smtClean="0"/>
              <a:t>involve actors </a:t>
            </a:r>
            <a:r>
              <a:rPr lang="en-GB" sz="2200" dirty="0"/>
              <a:t>locally, transforming these into a key component of sustainable </a:t>
            </a:r>
            <a:r>
              <a:rPr lang="en-GB" sz="2200" dirty="0" smtClean="0"/>
              <a:t>planning.</a:t>
            </a:r>
          </a:p>
          <a:p>
            <a:r>
              <a:rPr lang="en-GB" sz="2200" dirty="0" smtClean="0"/>
              <a:t>Invest in changing behaviour; in education</a:t>
            </a:r>
          </a:p>
          <a:p>
            <a:r>
              <a:rPr lang="en-GB" sz="2200" dirty="0" smtClean="0"/>
              <a:t>"</a:t>
            </a:r>
            <a:r>
              <a:rPr lang="en-GB" sz="2200" dirty="0"/>
              <a:t>What is the playing field on the planet? What are the planetary boundaries within which we can safely operate?" and then backtrack innovations within that. But of course, the drama is, it clearly shows that incremental change is not an option. </a:t>
            </a:r>
          </a:p>
          <a:p>
            <a:endParaRPr lang="en-GB" sz="2200" dirty="0"/>
          </a:p>
          <a:p>
            <a:endParaRPr lang="en-US" sz="2200" dirty="0"/>
          </a:p>
        </p:txBody>
      </p:sp>
    </p:spTree>
    <p:extLst>
      <p:ext uri="{BB962C8B-B14F-4D97-AF65-F5344CB8AC3E}">
        <p14:creationId xmlns:p14="http://schemas.microsoft.com/office/powerpoint/2010/main" val="380017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EP Risø MRV NAMA primer.jpg">
            <a:hlinkClick r:id="rId3"/>
          </p:cNvPr>
          <p:cNvPicPr>
            <a:picLocks noChangeAspect="1"/>
          </p:cNvPicPr>
          <p:nvPr/>
        </p:nvPicPr>
        <p:blipFill>
          <a:blip r:embed="rId4" cstate="print"/>
          <a:stretch>
            <a:fillRect/>
          </a:stretch>
        </p:blipFill>
        <p:spPr>
          <a:xfrm>
            <a:off x="6825208" y="3603299"/>
            <a:ext cx="2171989" cy="3072825"/>
          </a:xfrm>
          <a:prstGeom prst="rect">
            <a:avLst/>
          </a:prstGeom>
          <a:ln>
            <a:solidFill>
              <a:schemeClr val="tx1"/>
            </a:solidFill>
          </a:ln>
        </p:spPr>
      </p:pic>
      <p:sp>
        <p:nvSpPr>
          <p:cNvPr id="2" name="Title 1"/>
          <p:cNvSpPr>
            <a:spLocks noGrp="1"/>
          </p:cNvSpPr>
          <p:nvPr>
            <p:ph type="title"/>
          </p:nvPr>
        </p:nvSpPr>
        <p:spPr>
          <a:xfrm>
            <a:off x="194471" y="260648"/>
            <a:ext cx="8915400" cy="864096"/>
          </a:xfrm>
        </p:spPr>
        <p:txBody>
          <a:bodyPr/>
          <a:lstStyle/>
          <a:p>
            <a:pPr>
              <a:spcBef>
                <a:spcPct val="50000"/>
              </a:spcBef>
            </a:pPr>
            <a:r>
              <a:rPr lang="es-ES" dirty="0" smtClean="0">
                <a:solidFill>
                  <a:srgbClr val="333399"/>
                </a:solidFill>
                <a:latin typeface="Arial" charset="0"/>
                <a:cs typeface="Times New Roman" pitchFamily="18" charset="0"/>
              </a:rPr>
              <a:t>Thank you!!</a:t>
            </a:r>
            <a:endParaRPr lang="es-ES" dirty="0">
              <a:solidFill>
                <a:srgbClr val="333399"/>
              </a:solidFill>
              <a:latin typeface="Arial" charset="0"/>
              <a:cs typeface="Times New Roman" pitchFamily="18" charset="0"/>
            </a:endParaRPr>
          </a:p>
        </p:txBody>
      </p:sp>
      <p:pic>
        <p:nvPicPr>
          <p:cNvPr id="12" name="Picture 11">
            <a:hlinkClick r:id="rId5"/>
          </p:cNvPr>
          <p:cNvPicPr/>
          <p:nvPr/>
        </p:nvPicPr>
        <p:blipFill>
          <a:blip r:embed="rId6" cstate="print"/>
          <a:srcRect l="6836" t="6214" r="11138" b="3006"/>
          <a:stretch>
            <a:fillRect/>
          </a:stretch>
        </p:blipFill>
        <p:spPr bwMode="auto">
          <a:xfrm>
            <a:off x="3728864" y="4483656"/>
            <a:ext cx="2880320" cy="2041688"/>
          </a:xfrm>
          <a:prstGeom prst="rect">
            <a:avLst/>
          </a:prstGeom>
          <a:noFill/>
          <a:ln w="9525">
            <a:solidFill>
              <a:schemeClr val="tx1"/>
            </a:solidFill>
            <a:miter lim="800000"/>
            <a:headEnd/>
            <a:tailEnd/>
          </a:ln>
        </p:spPr>
      </p:pic>
      <p:pic>
        <p:nvPicPr>
          <p:cNvPr id="10" name="Picture 9" descr="LowCarbonDevelopmentStrategies_NAMAprimer.jpg">
            <a:hlinkClick r:id="rId7"/>
          </p:cNvPr>
          <p:cNvPicPr>
            <a:picLocks noChangeAspect="1"/>
          </p:cNvPicPr>
          <p:nvPr/>
        </p:nvPicPr>
        <p:blipFill>
          <a:blip r:embed="rId8" cstate="print"/>
          <a:stretch>
            <a:fillRect/>
          </a:stretch>
        </p:blipFill>
        <p:spPr>
          <a:xfrm>
            <a:off x="56456" y="1037754"/>
            <a:ext cx="2304256" cy="3255342"/>
          </a:xfrm>
          <a:prstGeom prst="rect">
            <a:avLst/>
          </a:prstGeom>
          <a:ln>
            <a:solidFill>
              <a:schemeClr val="tx1"/>
            </a:solidFill>
          </a:ln>
        </p:spPr>
      </p:pic>
      <p:sp>
        <p:nvSpPr>
          <p:cNvPr id="15" name="TextBox 14"/>
          <p:cNvSpPr txBox="1"/>
          <p:nvPr/>
        </p:nvSpPr>
        <p:spPr>
          <a:xfrm>
            <a:off x="1424608" y="1911026"/>
            <a:ext cx="6716227" cy="830997"/>
          </a:xfrm>
          <a:prstGeom prst="rect">
            <a:avLst/>
          </a:prstGeom>
          <a:noFill/>
        </p:spPr>
        <p:txBody>
          <a:bodyPr wrap="square" rtlCol="0">
            <a:spAutoFit/>
          </a:bodyPr>
          <a:lstStyle/>
          <a:p>
            <a:pPr algn="ctr"/>
            <a:r>
              <a:rPr lang="en-GB" sz="2000" b="1" dirty="0"/>
              <a:t>http://www.unepdtu.org/</a:t>
            </a:r>
            <a:endParaRPr lang="en-GB" sz="1400" b="1" dirty="0" smtClean="0">
              <a:cs typeface="Times New Roman" pitchFamily="18" charset="0"/>
            </a:endParaRPr>
          </a:p>
          <a:p>
            <a:pPr algn="ctr"/>
            <a:r>
              <a:rPr lang="en-GB" sz="1400" b="1" dirty="0" smtClean="0">
                <a:cs typeface="Times New Roman" pitchFamily="18" charset="0"/>
              </a:rPr>
              <a:t>			                 </a:t>
            </a:r>
          </a:p>
          <a:p>
            <a:pPr algn="ctr"/>
            <a:endParaRPr lang="es-ES" sz="1400" b="1" dirty="0">
              <a:cs typeface="Times New Roman" pitchFamily="18" charset="0"/>
            </a:endParaRPr>
          </a:p>
        </p:txBody>
      </p:sp>
      <p:sp>
        <p:nvSpPr>
          <p:cNvPr id="3" name="TextBox 2"/>
          <p:cNvSpPr txBox="1"/>
          <p:nvPr/>
        </p:nvSpPr>
        <p:spPr>
          <a:xfrm>
            <a:off x="4125575" y="3215478"/>
            <a:ext cx="1512168" cy="369332"/>
          </a:xfrm>
          <a:prstGeom prst="rect">
            <a:avLst/>
          </a:prstGeom>
          <a:noFill/>
        </p:spPr>
        <p:txBody>
          <a:bodyPr wrap="square" rtlCol="0">
            <a:spAutoFit/>
          </a:bodyPr>
          <a:lstStyle/>
          <a:p>
            <a:r>
              <a:rPr lang="en-GB" dirty="0" smtClean="0">
                <a:hlinkClick r:id="rId9"/>
              </a:rPr>
              <a:t>milh@dtu.dk</a:t>
            </a:r>
            <a:r>
              <a:rPr lang="en-GB" dirty="0" smtClean="0"/>
              <a:t> </a:t>
            </a:r>
            <a:endParaRPr lang="en-GB" dirty="0"/>
          </a:p>
        </p:txBody>
      </p:sp>
      <p:pic>
        <p:nvPicPr>
          <p:cNvPr id="1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831" y="3339930"/>
            <a:ext cx="2496009" cy="296939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1272" y="1019458"/>
            <a:ext cx="2256446" cy="30928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7741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0" y="24751"/>
            <a:ext cx="7992888" cy="1143000"/>
          </a:xfrm>
        </p:spPr>
        <p:txBody>
          <a:bodyPr>
            <a:normAutofit/>
          </a:bodyPr>
          <a:lstStyle/>
          <a:p>
            <a:pPr algn="l"/>
            <a:r>
              <a:rPr lang="en-GB" sz="3600" dirty="0" smtClean="0"/>
              <a:t>What is SD about??</a:t>
            </a:r>
            <a:endParaRPr lang="en-GB" sz="3600" dirty="0"/>
          </a:p>
        </p:txBody>
      </p:sp>
      <p:sp>
        <p:nvSpPr>
          <p:cNvPr id="3" name="Content Placeholder 2"/>
          <p:cNvSpPr>
            <a:spLocks noGrp="1"/>
          </p:cNvSpPr>
          <p:nvPr>
            <p:ph idx="1"/>
          </p:nvPr>
        </p:nvSpPr>
        <p:spPr>
          <a:xfrm>
            <a:off x="495300" y="1196752"/>
            <a:ext cx="8915400" cy="5328591"/>
          </a:xfrm>
        </p:spPr>
        <p:txBody>
          <a:bodyPr>
            <a:normAutofit/>
          </a:bodyPr>
          <a:lstStyle/>
          <a:p>
            <a:r>
              <a:rPr lang="en-GB" sz="2200" dirty="0" smtClean="0"/>
              <a:t>We </a:t>
            </a:r>
            <a:r>
              <a:rPr lang="en-GB" sz="2200" dirty="0"/>
              <a:t>need to understand the interactions of several complex </a:t>
            </a:r>
            <a:r>
              <a:rPr lang="en-GB" sz="2200" dirty="0" smtClean="0"/>
              <a:t>sub-systems</a:t>
            </a:r>
            <a:endParaRPr lang="en-GB" sz="2200" dirty="0"/>
          </a:p>
        </p:txBody>
      </p:sp>
      <p:sp>
        <p:nvSpPr>
          <p:cNvPr id="4" name="Oval 3"/>
          <p:cNvSpPr/>
          <p:nvPr/>
        </p:nvSpPr>
        <p:spPr>
          <a:xfrm>
            <a:off x="2720752" y="1772816"/>
            <a:ext cx="4864928" cy="4947341"/>
          </a:xfrm>
          <a:prstGeom prst="ellipse">
            <a:avLst/>
          </a:prstGeom>
          <a:solidFill>
            <a:schemeClr val="accent3">
              <a:lumMod val="60000"/>
              <a:lumOff val="4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rPr>
              <a:t>Earth </a:t>
            </a:r>
            <a:r>
              <a:rPr lang="en-GB" dirty="0" smtClean="0">
                <a:solidFill>
                  <a:schemeClr val="tx1"/>
                </a:solidFill>
              </a:rPr>
              <a:t>systems</a:t>
            </a:r>
            <a:endParaRPr lang="en-GB" dirty="0">
              <a:solidFill>
                <a:schemeClr val="tx1"/>
              </a:solidFill>
            </a:endParaRPr>
          </a:p>
        </p:txBody>
      </p:sp>
      <p:sp>
        <p:nvSpPr>
          <p:cNvPr id="5" name="Oval 4"/>
          <p:cNvSpPr/>
          <p:nvPr/>
        </p:nvSpPr>
        <p:spPr>
          <a:xfrm>
            <a:off x="3913272" y="4005064"/>
            <a:ext cx="2520280" cy="2448272"/>
          </a:xfrm>
          <a:prstGeom prst="ellipse">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smtClean="0">
                <a:solidFill>
                  <a:schemeClr val="tx1"/>
                </a:solidFill>
              </a:rPr>
              <a:t>Geopolitical</a:t>
            </a:r>
            <a:endParaRPr lang="en-GB" dirty="0">
              <a:solidFill>
                <a:schemeClr val="tx1"/>
              </a:solidFill>
            </a:endParaRPr>
          </a:p>
        </p:txBody>
      </p:sp>
      <p:sp>
        <p:nvSpPr>
          <p:cNvPr id="6" name="Oval 5"/>
          <p:cNvSpPr/>
          <p:nvPr/>
        </p:nvSpPr>
        <p:spPr>
          <a:xfrm>
            <a:off x="4777368" y="2891623"/>
            <a:ext cx="2520280" cy="2448272"/>
          </a:xfrm>
          <a:prstGeom prst="ellipse">
            <a:avLst/>
          </a:prstGeom>
          <a:solidFill>
            <a:schemeClr val="tx2">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Techno-economic</a:t>
            </a:r>
          </a:p>
        </p:txBody>
      </p:sp>
      <p:sp>
        <p:nvSpPr>
          <p:cNvPr id="7" name="Oval 6"/>
          <p:cNvSpPr/>
          <p:nvPr/>
        </p:nvSpPr>
        <p:spPr>
          <a:xfrm>
            <a:off x="2977168" y="2924944"/>
            <a:ext cx="2520280" cy="2448272"/>
          </a:xfrm>
          <a:prstGeom prst="ellipse">
            <a:avLst/>
          </a:prstGeom>
          <a:solidFill>
            <a:schemeClr val="tx2">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defTabSz="182563"/>
            <a:r>
              <a:rPr lang="en-GB" dirty="0" smtClean="0">
                <a:solidFill>
                  <a:schemeClr val="tx1"/>
                </a:solidFill>
              </a:rPr>
              <a:t>Social </a:t>
            </a:r>
          </a:p>
          <a:p>
            <a:pPr defTabSz="182563"/>
            <a:r>
              <a:rPr lang="en-GB" dirty="0" smtClean="0">
                <a:solidFill>
                  <a:schemeClr val="tx1"/>
                </a:solidFill>
              </a:rPr>
              <a:t>Dynamics</a:t>
            </a:r>
            <a:endParaRPr lang="en-GB" dirty="0">
              <a:solidFill>
                <a:schemeClr val="tx1"/>
              </a:solidFill>
            </a:endParaRPr>
          </a:p>
        </p:txBody>
      </p:sp>
    </p:spTree>
    <p:extLst>
      <p:ext uri="{BB962C8B-B14F-4D97-AF65-F5344CB8AC3E}">
        <p14:creationId xmlns:p14="http://schemas.microsoft.com/office/powerpoint/2010/main" val="849479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476672"/>
            <a:ext cx="8915400" cy="864096"/>
          </a:xfrm>
        </p:spPr>
        <p:txBody>
          <a:bodyPr>
            <a:noAutofit/>
          </a:bodyPr>
          <a:lstStyle/>
          <a:p>
            <a:pPr algn="l"/>
            <a:r>
              <a:rPr lang="en-US" sz="3600" dirty="0" smtClean="0"/>
              <a:t>Environment dimension - Planetary Boundaries</a:t>
            </a:r>
            <a:endParaRPr lang="en-US" sz="3600"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57" t="16599" r="68306" b="52327"/>
          <a:stretch/>
        </p:blipFill>
        <p:spPr bwMode="auto">
          <a:xfrm>
            <a:off x="776536" y="1484784"/>
            <a:ext cx="7560840" cy="439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57056" y="6500907"/>
            <a:ext cx="4304928" cy="276999"/>
          </a:xfrm>
          <a:prstGeom prst="rect">
            <a:avLst/>
          </a:prstGeom>
        </p:spPr>
        <p:txBody>
          <a:bodyPr wrap="square">
            <a:spAutoFit/>
          </a:bodyPr>
          <a:lstStyle/>
          <a:p>
            <a:r>
              <a:rPr lang="en-GB" sz="1200" dirty="0" smtClean="0"/>
              <a:t>Source: Planetary Boundaries, </a:t>
            </a:r>
            <a:r>
              <a:rPr lang="en-GB" sz="1200" dirty="0" err="1"/>
              <a:t>Rockström</a:t>
            </a:r>
            <a:r>
              <a:rPr lang="en-GB" sz="1200" dirty="0"/>
              <a:t> et al. </a:t>
            </a:r>
            <a:r>
              <a:rPr lang="en-GB" sz="1200" dirty="0" smtClean="0"/>
              <a:t>Nature. 2009.</a:t>
            </a:r>
            <a:endParaRPr lang="en-GB" sz="1200" dirty="0"/>
          </a:p>
        </p:txBody>
      </p:sp>
    </p:spTree>
    <p:extLst>
      <p:ext uri="{BB962C8B-B14F-4D97-AF65-F5344CB8AC3E}">
        <p14:creationId xmlns:p14="http://schemas.microsoft.com/office/powerpoint/2010/main" val="1644634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0" y="24751"/>
            <a:ext cx="7992888" cy="1143000"/>
          </a:xfrm>
        </p:spPr>
        <p:txBody>
          <a:bodyPr/>
          <a:lstStyle/>
          <a:p>
            <a:pPr algn="l"/>
            <a:r>
              <a:rPr lang="en-GB" dirty="0" smtClean="0"/>
              <a:t>What is SD about??</a:t>
            </a:r>
            <a:endParaRPr lang="en-GB" dirty="0"/>
          </a:p>
        </p:txBody>
      </p:sp>
      <p:sp>
        <p:nvSpPr>
          <p:cNvPr id="3" name="Content Placeholder 2"/>
          <p:cNvSpPr>
            <a:spLocks noGrp="1"/>
          </p:cNvSpPr>
          <p:nvPr>
            <p:ph idx="1"/>
          </p:nvPr>
        </p:nvSpPr>
        <p:spPr>
          <a:xfrm>
            <a:off x="495300" y="980729"/>
            <a:ext cx="8915400" cy="5145436"/>
          </a:xfrm>
        </p:spPr>
        <p:txBody>
          <a:bodyPr>
            <a:normAutofit/>
          </a:bodyPr>
          <a:lstStyle/>
          <a:p>
            <a:r>
              <a:rPr lang="en-GB" sz="2400" dirty="0" smtClean="0"/>
              <a:t>We need to live within planetary boundaries: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3516172"/>
              </p:ext>
            </p:extLst>
          </p:nvPr>
        </p:nvGraphicFramePr>
        <p:xfrm>
          <a:off x="495300" y="1484784"/>
          <a:ext cx="9289032" cy="4810760"/>
        </p:xfrm>
        <a:graphic>
          <a:graphicData uri="http://schemas.openxmlformats.org/drawingml/2006/table">
            <a:tbl>
              <a:tblPr firstRow="1" bandRow="1">
                <a:tableStyleId>{5C22544A-7EE6-4342-B048-85BDC9FD1C3A}</a:tableStyleId>
              </a:tblPr>
              <a:tblGrid>
                <a:gridCol w="2873308"/>
                <a:gridCol w="6415724"/>
              </a:tblGrid>
              <a:tr h="370840">
                <a:tc>
                  <a:txBody>
                    <a:bodyPr/>
                    <a:lstStyle/>
                    <a:p>
                      <a:pPr algn="ctr"/>
                      <a:r>
                        <a:rPr lang="en-GB" sz="2000" smtClean="0"/>
                        <a:t>Planetary</a:t>
                      </a:r>
                      <a:r>
                        <a:rPr lang="en-GB" sz="2000" baseline="0" smtClean="0"/>
                        <a:t> Boundaries</a:t>
                      </a:r>
                      <a:endParaRPr lang="en-GB" sz="2000" dirty="0"/>
                    </a:p>
                  </a:txBody>
                  <a:tcPr/>
                </a:tc>
                <a:tc>
                  <a:txBody>
                    <a:bodyPr/>
                    <a:lstStyle/>
                    <a:p>
                      <a:pPr algn="ctr"/>
                      <a:r>
                        <a:rPr lang="en-GB" sz="2000" dirty="0" smtClean="0"/>
                        <a:t>Boundaries quantified</a:t>
                      </a:r>
                      <a:endParaRPr lang="en-GB"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Climate change</a:t>
                      </a:r>
                    </a:p>
                    <a:p>
                      <a:endParaRPr lang="en-GB" sz="1600" dirty="0"/>
                    </a:p>
                  </a:txBody>
                  <a:tcPr/>
                </a:tc>
                <a:tc>
                  <a:txBody>
                    <a:bodyPr/>
                    <a:lstStyle/>
                    <a:p>
                      <a:r>
                        <a:rPr lang="en-GB" sz="1600" dirty="0" smtClean="0"/>
                        <a:t>CO2 concentration in the atmosphere should be limited to 350 ppm and/or a maximum change of +1 W m-2 in radiative forcing</a:t>
                      </a:r>
                    </a:p>
                  </a:txBody>
                  <a:tcPr/>
                </a:tc>
              </a:tr>
              <a:tr h="370840">
                <a:tc>
                  <a:txBody>
                    <a:bodyPr/>
                    <a:lstStyle/>
                    <a:p>
                      <a:r>
                        <a:rPr lang="en-GB" sz="1600" dirty="0" smtClean="0"/>
                        <a:t>Biological diversity loss </a:t>
                      </a:r>
                      <a:endParaRPr lang="en-GB" sz="1600" dirty="0"/>
                    </a:p>
                  </a:txBody>
                  <a:tcPr/>
                </a:tc>
                <a:tc>
                  <a:txBody>
                    <a:bodyPr/>
                    <a:lstStyle/>
                    <a:p>
                      <a:r>
                        <a:rPr lang="en-GB" sz="1600" dirty="0" smtClean="0"/>
                        <a:t>An annual rate of a maximum of 10 extinctions per million species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Biogeochemical cycles</a:t>
                      </a:r>
                    </a:p>
                    <a:p>
                      <a:endParaRPr lang="en-GB" sz="1600" dirty="0"/>
                    </a:p>
                  </a:txBody>
                  <a:tcPr/>
                </a:tc>
                <a:tc>
                  <a:txBody>
                    <a:bodyPr/>
                    <a:lstStyle/>
                    <a:p>
                      <a:r>
                        <a:rPr lang="en-GB" sz="1600" dirty="0" smtClean="0"/>
                        <a:t>Nitrogen (N) cycle - limit industrial and agricultural fixation of N2 to 35 Mt N yr-1) Phosphorus (P) cycle (annual P inflow to oceans not to exceed 10 times the natural background weathering of P</a:t>
                      </a:r>
                    </a:p>
                  </a:txBody>
                  <a:tcPr/>
                </a:tc>
              </a:tr>
              <a:tr h="370840">
                <a:tc>
                  <a:txBody>
                    <a:bodyPr/>
                    <a:lstStyle/>
                    <a:p>
                      <a:r>
                        <a:rPr lang="en-GB" sz="1600" dirty="0" smtClean="0"/>
                        <a:t>Global Freshwater use</a:t>
                      </a:r>
                      <a:endParaRPr lang="en-GB" sz="1600" dirty="0"/>
                    </a:p>
                  </a:txBody>
                  <a:tcPr/>
                </a:tc>
                <a:tc>
                  <a:txBody>
                    <a:bodyPr/>
                    <a:lstStyle/>
                    <a:p>
                      <a:r>
                        <a:rPr lang="en-GB" sz="1600" dirty="0" smtClean="0"/>
                        <a:t>Limited to 4000 km3 yr-1 of consumptive use of runoff resources</a:t>
                      </a:r>
                      <a:endParaRPr lang="en-GB" sz="1600" dirty="0"/>
                    </a:p>
                  </a:txBody>
                  <a:tcPr/>
                </a:tc>
              </a:tr>
              <a:tr h="370840">
                <a:tc>
                  <a:txBody>
                    <a:bodyPr/>
                    <a:lstStyle/>
                    <a:p>
                      <a:r>
                        <a:rPr lang="en-GB" sz="1600" dirty="0" smtClean="0"/>
                        <a:t> Land system change </a:t>
                      </a:r>
                      <a:endParaRPr lang="en-GB" sz="1600" dirty="0"/>
                    </a:p>
                  </a:txBody>
                  <a:tcPr/>
                </a:tc>
                <a:tc>
                  <a:txBody>
                    <a:bodyPr/>
                    <a:lstStyle/>
                    <a:p>
                      <a:r>
                        <a:rPr lang="en-GB" sz="1600" dirty="0" smtClean="0"/>
                        <a:t>Not more than 15% of the ice-free land surface used as cropland</a:t>
                      </a:r>
                      <a:endParaRPr lang="en-GB" sz="1600" dirty="0"/>
                    </a:p>
                  </a:txBody>
                  <a:tcPr/>
                </a:tc>
              </a:tr>
              <a:tr h="370840">
                <a:tc>
                  <a:txBody>
                    <a:bodyPr/>
                    <a:lstStyle/>
                    <a:p>
                      <a:r>
                        <a:rPr lang="en-GB" sz="1600" dirty="0" smtClean="0"/>
                        <a:t>Ocean acidification</a:t>
                      </a:r>
                      <a:endParaRPr lang="en-GB" sz="1600" dirty="0"/>
                    </a:p>
                  </a:txBody>
                  <a:tcPr/>
                </a:tc>
                <a:tc>
                  <a:txBody>
                    <a:bodyPr/>
                    <a:lstStyle/>
                    <a:p>
                      <a:r>
                        <a:rPr lang="en-GB" sz="1600" dirty="0" smtClean="0"/>
                        <a:t>Mean surface seawater saturation state with respect to aragonite at not less than 80% of pre-industrial levels</a:t>
                      </a:r>
                      <a:endParaRPr lang="en-GB" sz="1600" dirty="0"/>
                    </a:p>
                  </a:txBody>
                  <a:tcPr/>
                </a:tc>
              </a:tr>
              <a:tr h="370840">
                <a:tc>
                  <a:txBody>
                    <a:bodyPr/>
                    <a:lstStyle/>
                    <a:p>
                      <a:r>
                        <a:rPr lang="en-GB" sz="1600" dirty="0" smtClean="0"/>
                        <a:t>Stratospheric ozone</a:t>
                      </a:r>
                      <a:endParaRPr lang="en-GB" sz="1600" dirty="0"/>
                    </a:p>
                  </a:txBody>
                  <a:tcPr/>
                </a:tc>
                <a:tc>
                  <a:txBody>
                    <a:bodyPr/>
                    <a:lstStyle/>
                    <a:p>
                      <a:r>
                        <a:rPr lang="en-GB" sz="1600" dirty="0" smtClean="0"/>
                        <a:t>Maximum 5% reduction in O3 concentration from pre-industrial level of 290 Dobson Units</a:t>
                      </a:r>
                      <a:endParaRPr lang="en-GB" sz="1600" dirty="0"/>
                    </a:p>
                  </a:txBody>
                  <a:tcPr/>
                </a:tc>
              </a:tr>
              <a:tr h="370840">
                <a:tc>
                  <a:txBody>
                    <a:bodyPr/>
                    <a:lstStyle/>
                    <a:p>
                      <a:r>
                        <a:rPr lang="en-GB" sz="1600" dirty="0" smtClean="0"/>
                        <a:t>Chemical pollution</a:t>
                      </a:r>
                      <a:endParaRPr lang="en-GB" sz="1600" dirty="0"/>
                    </a:p>
                  </a:txBody>
                  <a:tcPr/>
                </a:tc>
                <a:tc>
                  <a:txBody>
                    <a:bodyPr/>
                    <a:lstStyle/>
                    <a:p>
                      <a:r>
                        <a:rPr lang="en-GB" sz="1600" dirty="0" smtClean="0"/>
                        <a:t>No boundary defined</a:t>
                      </a:r>
                      <a:endParaRPr lang="en-GB" sz="1600" dirty="0"/>
                    </a:p>
                  </a:txBody>
                  <a:tcPr/>
                </a:tc>
              </a:tr>
              <a:tr h="370840">
                <a:tc>
                  <a:txBody>
                    <a:bodyPr/>
                    <a:lstStyle/>
                    <a:p>
                      <a:r>
                        <a:rPr lang="en-GB" sz="1600" dirty="0" smtClean="0"/>
                        <a:t>Atmospheric aerosol loading </a:t>
                      </a:r>
                      <a:endParaRPr lang="en-GB" sz="1600" dirty="0"/>
                    </a:p>
                  </a:txBody>
                  <a:tcPr/>
                </a:tc>
                <a:tc>
                  <a:txBody>
                    <a:bodyPr/>
                    <a:lstStyle/>
                    <a:p>
                      <a:r>
                        <a:rPr lang="en-GB" sz="1600" dirty="0" smtClean="0"/>
                        <a:t>No boundary defined</a:t>
                      </a:r>
                      <a:endParaRPr lang="en-GB" sz="1600" dirty="0"/>
                    </a:p>
                  </a:txBody>
                  <a:tcPr/>
                </a:tc>
              </a:tr>
            </a:tbl>
          </a:graphicData>
        </a:graphic>
      </p:graphicFrame>
      <p:sp>
        <p:nvSpPr>
          <p:cNvPr id="5" name="Rectangle 4"/>
          <p:cNvSpPr/>
          <p:nvPr/>
        </p:nvSpPr>
        <p:spPr>
          <a:xfrm>
            <a:off x="5889104" y="6500907"/>
            <a:ext cx="3872880" cy="276999"/>
          </a:xfrm>
          <a:prstGeom prst="rect">
            <a:avLst/>
          </a:prstGeom>
        </p:spPr>
        <p:txBody>
          <a:bodyPr wrap="square">
            <a:spAutoFit/>
          </a:bodyPr>
          <a:lstStyle/>
          <a:p>
            <a:r>
              <a:rPr lang="en-GB" sz="1200" dirty="0" smtClean="0"/>
              <a:t>Source: Planetary Boundaries, </a:t>
            </a:r>
            <a:r>
              <a:rPr lang="en-GB" sz="1200" dirty="0" err="1"/>
              <a:t>Rockström</a:t>
            </a:r>
            <a:r>
              <a:rPr lang="en-GB" sz="1200" dirty="0"/>
              <a:t> et al. </a:t>
            </a:r>
            <a:r>
              <a:rPr lang="en-GB" sz="1200" dirty="0" smtClean="0"/>
              <a:t>2009.</a:t>
            </a:r>
            <a:endParaRPr lang="en-GB" sz="1200" dirty="0"/>
          </a:p>
        </p:txBody>
      </p:sp>
    </p:spTree>
    <p:extLst>
      <p:ext uri="{BB962C8B-B14F-4D97-AF65-F5344CB8AC3E}">
        <p14:creationId xmlns:p14="http://schemas.microsoft.com/office/powerpoint/2010/main" val="2673357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to transform?</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world is changing in many profound ways </a:t>
            </a:r>
          </a:p>
          <a:p>
            <a:r>
              <a:rPr lang="en-US" dirty="0"/>
              <a:t>we need to pay attention on the drivers of change</a:t>
            </a:r>
          </a:p>
          <a:p>
            <a:r>
              <a:rPr lang="en-US" dirty="0"/>
              <a:t>the bound of power to really influence sustainability relies with institutional investors, the large investors, pension funds, foundations</a:t>
            </a:r>
            <a:r>
              <a:rPr lang="en-US" dirty="0" smtClean="0"/>
              <a:t>…</a:t>
            </a:r>
          </a:p>
          <a:p>
            <a:r>
              <a:rPr lang="en-US" dirty="0"/>
              <a:t>we need to look at the current development conditions:</a:t>
            </a:r>
          </a:p>
          <a:p>
            <a:r>
              <a:rPr lang="en-US" dirty="0"/>
              <a:t>the way we do investment</a:t>
            </a:r>
          </a:p>
          <a:p>
            <a:r>
              <a:rPr lang="en-US" dirty="0"/>
              <a:t>the way we do production</a:t>
            </a:r>
          </a:p>
          <a:p>
            <a:r>
              <a:rPr lang="en-US" dirty="0"/>
              <a:t>the way we produce and use energy</a:t>
            </a:r>
          </a:p>
          <a:p>
            <a:r>
              <a:rPr lang="en-US" dirty="0"/>
              <a:t>the way we use water and manage waste</a:t>
            </a:r>
          </a:p>
          <a:p>
            <a:r>
              <a:rPr lang="en-US" dirty="0"/>
              <a:t>the way how we extract natural resources</a:t>
            </a:r>
          </a:p>
          <a:p>
            <a:r>
              <a:rPr lang="en-US" dirty="0"/>
              <a:t>the way we are organized and our institutional structures….</a:t>
            </a:r>
          </a:p>
          <a:p>
            <a:r>
              <a:rPr lang="en-US" dirty="0"/>
              <a:t>we need to know what we want to sustain and how we will sustain it</a:t>
            </a:r>
          </a:p>
          <a:p>
            <a:r>
              <a:rPr lang="en-US" dirty="0" smtClean="0"/>
              <a:t>are </a:t>
            </a:r>
            <a:r>
              <a:rPr lang="en-US" dirty="0"/>
              <a:t>investment rules of today fit for purposes tomorrow?...</a:t>
            </a:r>
          </a:p>
          <a:p>
            <a:endParaRPr lang="en-US" dirty="0"/>
          </a:p>
          <a:p>
            <a:endParaRPr lang="en-US" dirty="0"/>
          </a:p>
        </p:txBody>
      </p:sp>
    </p:spTree>
    <p:extLst>
      <p:ext uri="{BB962C8B-B14F-4D97-AF65-F5344CB8AC3E}">
        <p14:creationId xmlns:p14="http://schemas.microsoft.com/office/powerpoint/2010/main" val="90978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2164789"/>
            <a:ext cx="2973288" cy="4216539"/>
          </a:xfrm>
          <a:prstGeom prst="rect">
            <a:avLst/>
          </a:prstGeom>
          <a:solidFill>
            <a:schemeClr val="bg1"/>
          </a:solidFill>
        </p:spPr>
        <p:txBody>
          <a:bodyPr wrap="square" rtlCol="0">
            <a:spAutoFit/>
          </a:bodyPr>
          <a:lstStyle/>
          <a:p>
            <a:pPr>
              <a:spcBef>
                <a:spcPts val="600"/>
              </a:spcBef>
              <a:spcAft>
                <a:spcPts val="600"/>
              </a:spcAft>
              <a:buClr>
                <a:srgbClr val="0070C0"/>
              </a:buClr>
              <a:buSzPct val="150000"/>
            </a:pPr>
            <a:endParaRPr lang="en-GB" sz="2000" dirty="0" smtClean="0">
              <a:latin typeface="Calibri" pitchFamily="34" charset="0"/>
              <a:ea typeface="Verdana" pitchFamily="34" charset="0"/>
              <a:cs typeface="Verdana" pitchFamily="34" charset="0"/>
            </a:endParaRPr>
          </a:p>
          <a:p>
            <a:pPr marL="450850" lvl="1" indent="-260350">
              <a:spcBef>
                <a:spcPts val="600"/>
              </a:spcBef>
              <a:spcAft>
                <a:spcPts val="600"/>
              </a:spcAft>
              <a:buClr>
                <a:srgbClr val="C00000"/>
              </a:buClr>
              <a:buSzPct val="150000"/>
              <a:buFont typeface="Calibri" pitchFamily="34" charset="0"/>
              <a:buChar char="–"/>
            </a:pPr>
            <a:r>
              <a:rPr lang="en-GB" dirty="0" smtClean="0">
                <a:latin typeface="Calibri" pitchFamily="34" charset="0"/>
                <a:ea typeface="Verdana" pitchFamily="34" charset="0"/>
                <a:cs typeface="Verdana" pitchFamily="34" charset="0"/>
              </a:rPr>
              <a:t>Decouple economic growth from GHG  emission growth </a:t>
            </a:r>
          </a:p>
          <a:p>
            <a:pPr marL="450850" lvl="1" indent="-260350">
              <a:spcBef>
                <a:spcPts val="600"/>
              </a:spcBef>
              <a:spcAft>
                <a:spcPts val="600"/>
              </a:spcAft>
              <a:buClr>
                <a:srgbClr val="C00000"/>
              </a:buClr>
              <a:buSzPct val="150000"/>
              <a:buFont typeface="Calibri" pitchFamily="34" charset="0"/>
              <a:buChar char="–"/>
            </a:pPr>
            <a:r>
              <a:rPr lang="en-GB" dirty="0" smtClean="0">
                <a:latin typeface="Calibri" pitchFamily="34" charset="0"/>
                <a:ea typeface="Verdana" pitchFamily="34" charset="0"/>
                <a:cs typeface="Verdana" pitchFamily="34" charset="0"/>
              </a:rPr>
              <a:t>Reduce the carbon intensity of the economy</a:t>
            </a:r>
          </a:p>
          <a:p>
            <a:pPr marL="450850" lvl="1" indent="-260350">
              <a:spcBef>
                <a:spcPts val="600"/>
              </a:spcBef>
              <a:spcAft>
                <a:spcPts val="600"/>
              </a:spcAft>
              <a:buClr>
                <a:srgbClr val="C00000"/>
              </a:buClr>
              <a:buSzPct val="150000"/>
              <a:buFont typeface="Calibri" pitchFamily="34" charset="0"/>
              <a:buChar char="–"/>
            </a:pPr>
            <a:r>
              <a:rPr lang="en-GB" dirty="0" smtClean="0">
                <a:latin typeface="Calibri" pitchFamily="34" charset="0"/>
                <a:ea typeface="Verdana" pitchFamily="34" charset="0"/>
                <a:cs typeface="Verdana" pitchFamily="34" charset="0"/>
              </a:rPr>
              <a:t>Leapfrog the high-carbon development path of today’s business-as-usual trajectory</a:t>
            </a:r>
          </a:p>
          <a:p>
            <a:pPr marL="190500" lvl="1">
              <a:spcBef>
                <a:spcPts val="600"/>
              </a:spcBef>
              <a:spcAft>
                <a:spcPts val="600"/>
              </a:spcAft>
              <a:buClr>
                <a:srgbClr val="C00000"/>
              </a:buClr>
              <a:buSzPct val="150000"/>
            </a:pPr>
            <a:endParaRPr lang="en-GB" dirty="0" smtClean="0">
              <a:latin typeface="Calibri" pitchFamily="34" charset="0"/>
              <a:ea typeface="Verdana" pitchFamily="34" charset="0"/>
              <a:cs typeface="Verdana" pitchFamily="34" charset="0"/>
            </a:endParaRPr>
          </a:p>
          <a:p>
            <a:pPr marL="263525" indent="-263525">
              <a:spcBef>
                <a:spcPts val="600"/>
              </a:spcBef>
              <a:spcAft>
                <a:spcPts val="600"/>
              </a:spcAft>
            </a:pPr>
            <a:r>
              <a:rPr lang="en-GB" sz="1800" dirty="0" smtClean="0">
                <a:latin typeface="Calibri" pitchFamily="34" charset="0"/>
                <a:ea typeface="Verdana" pitchFamily="34" charset="0"/>
                <a:cs typeface="Verdana" pitchFamily="34" charset="0"/>
              </a:rPr>
              <a:t>	</a:t>
            </a:r>
          </a:p>
        </p:txBody>
      </p:sp>
      <p:sp>
        <p:nvSpPr>
          <p:cNvPr id="9" name="Rectangle 8"/>
          <p:cNvSpPr/>
          <p:nvPr/>
        </p:nvSpPr>
        <p:spPr>
          <a:xfrm>
            <a:off x="3224808" y="5910371"/>
            <a:ext cx="5919735" cy="677108"/>
          </a:xfrm>
          <a:prstGeom prst="rect">
            <a:avLst/>
          </a:prstGeom>
          <a:solidFill>
            <a:schemeClr val="accent1"/>
          </a:solidFill>
        </p:spPr>
        <p:txBody>
          <a:bodyPr wrap="square">
            <a:spAutoFit/>
          </a:bodyPr>
          <a:lstStyle/>
          <a:p>
            <a:pPr algn="ctr"/>
            <a:r>
              <a:rPr lang="en-GB" sz="2800" b="1" dirty="0" smtClean="0">
                <a:solidFill>
                  <a:schemeClr val="bg1"/>
                </a:solidFill>
              </a:rPr>
              <a:t>Sustainable Development</a:t>
            </a:r>
          </a:p>
          <a:p>
            <a:r>
              <a:rPr lang="en-GB" sz="1000" dirty="0" smtClean="0"/>
              <a:t>UNEP </a:t>
            </a:r>
            <a:r>
              <a:rPr lang="en-GB" sz="1000" dirty="0"/>
              <a:t>Risoe Centre</a:t>
            </a:r>
            <a:r>
              <a:rPr lang="da-DK" sz="1000" b="1" baseline="30000" dirty="0">
                <a:latin typeface="Arial Narrow" pitchFamily="34" charset="0"/>
              </a:rPr>
              <a:t>©</a:t>
            </a:r>
            <a:r>
              <a:rPr lang="en-GB" sz="1000" dirty="0"/>
              <a:t> , </a:t>
            </a:r>
            <a:r>
              <a:rPr lang="en-GB" sz="1000" dirty="0" smtClean="0"/>
              <a:t>2011</a:t>
            </a:r>
            <a:endParaRPr lang="en-GB" sz="1000" dirty="0"/>
          </a:p>
        </p:txBody>
      </p:sp>
      <p:sp>
        <p:nvSpPr>
          <p:cNvPr id="8" name="Freeform 7"/>
          <p:cNvSpPr/>
          <p:nvPr/>
        </p:nvSpPr>
        <p:spPr>
          <a:xfrm>
            <a:off x="3182803" y="1124744"/>
            <a:ext cx="6037580" cy="4722209"/>
          </a:xfrm>
          <a:custGeom>
            <a:avLst/>
            <a:gdLst>
              <a:gd name="connsiteX0" fmla="*/ 0 w 6148346"/>
              <a:gd name="connsiteY0" fmla="*/ 422327 h 4968552"/>
              <a:gd name="connsiteX1" fmla="*/ 422327 w 6148346"/>
              <a:gd name="connsiteY1" fmla="*/ 0 h 4968552"/>
              <a:gd name="connsiteX2" fmla="*/ 5726019 w 6148346"/>
              <a:gd name="connsiteY2" fmla="*/ 0 h 4968552"/>
              <a:gd name="connsiteX3" fmla="*/ 6148346 w 6148346"/>
              <a:gd name="connsiteY3" fmla="*/ 422327 h 4968552"/>
              <a:gd name="connsiteX4" fmla="*/ 6148346 w 6148346"/>
              <a:gd name="connsiteY4" fmla="*/ 4546225 h 4968552"/>
              <a:gd name="connsiteX5" fmla="*/ 5726019 w 6148346"/>
              <a:gd name="connsiteY5" fmla="*/ 4968552 h 4968552"/>
              <a:gd name="connsiteX6" fmla="*/ 422327 w 6148346"/>
              <a:gd name="connsiteY6" fmla="*/ 4968552 h 4968552"/>
              <a:gd name="connsiteX7" fmla="*/ 0 w 6148346"/>
              <a:gd name="connsiteY7" fmla="*/ 4546225 h 4968552"/>
              <a:gd name="connsiteX8" fmla="*/ 0 w 6148346"/>
              <a:gd name="connsiteY8" fmla="*/ 422327 h 4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8346" h="4968552">
                <a:moveTo>
                  <a:pt x="0" y="422327"/>
                </a:moveTo>
                <a:cubicBezTo>
                  <a:pt x="0" y="189082"/>
                  <a:pt x="189082" y="0"/>
                  <a:pt x="422327" y="0"/>
                </a:cubicBezTo>
                <a:lnTo>
                  <a:pt x="5726019" y="0"/>
                </a:lnTo>
                <a:cubicBezTo>
                  <a:pt x="5959264" y="0"/>
                  <a:pt x="6148346" y="189082"/>
                  <a:pt x="6148346" y="422327"/>
                </a:cubicBezTo>
                <a:lnTo>
                  <a:pt x="6148346" y="4546225"/>
                </a:lnTo>
                <a:cubicBezTo>
                  <a:pt x="6148346" y="4779470"/>
                  <a:pt x="5959264" y="4968552"/>
                  <a:pt x="5726019" y="4968552"/>
                </a:cubicBezTo>
                <a:lnTo>
                  <a:pt x="422327" y="4968552"/>
                </a:lnTo>
                <a:cubicBezTo>
                  <a:pt x="189082" y="4968552"/>
                  <a:pt x="0" y="4779470"/>
                  <a:pt x="0" y="4546225"/>
                </a:cubicBezTo>
                <a:lnTo>
                  <a:pt x="0" y="422327"/>
                </a:lnTo>
                <a:close/>
              </a:path>
            </a:pathLst>
          </a:custGeom>
          <a:solidFill>
            <a:srgbClr val="0070C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30375" tIns="230375" rIns="230375" bIns="3979843" numCol="1" spcCol="1270" anchor="t" anchorCtr="0">
            <a:noAutofit/>
          </a:bodyPr>
          <a:lstStyle/>
          <a:p>
            <a:pPr lvl="0" algn="ctr" defTabSz="1244600">
              <a:lnSpc>
                <a:spcPct val="90000"/>
              </a:lnSpc>
              <a:spcBef>
                <a:spcPct val="0"/>
              </a:spcBef>
              <a:spcAft>
                <a:spcPct val="35000"/>
              </a:spcAft>
            </a:pPr>
            <a:r>
              <a:rPr lang="en-GB" sz="2800" kern="1200" dirty="0" smtClean="0"/>
              <a:t>Development Plans</a:t>
            </a:r>
            <a:endParaRPr lang="en-GB" sz="2800" kern="1200" dirty="0"/>
          </a:p>
        </p:txBody>
      </p:sp>
      <p:sp>
        <p:nvSpPr>
          <p:cNvPr id="13" name="Freeform 12"/>
          <p:cNvSpPr/>
          <p:nvPr/>
        </p:nvSpPr>
        <p:spPr>
          <a:xfrm>
            <a:off x="3263158" y="3947282"/>
            <a:ext cx="891973" cy="1632556"/>
          </a:xfrm>
          <a:custGeom>
            <a:avLst/>
            <a:gdLst>
              <a:gd name="connsiteX0" fmla="*/ 0 w 922251"/>
              <a:gd name="connsiteY0" fmla="*/ 96836 h 1715217"/>
              <a:gd name="connsiteX1" fmla="*/ 96836 w 922251"/>
              <a:gd name="connsiteY1" fmla="*/ 0 h 1715217"/>
              <a:gd name="connsiteX2" fmla="*/ 825415 w 922251"/>
              <a:gd name="connsiteY2" fmla="*/ 0 h 1715217"/>
              <a:gd name="connsiteX3" fmla="*/ 922251 w 922251"/>
              <a:gd name="connsiteY3" fmla="*/ 96836 h 1715217"/>
              <a:gd name="connsiteX4" fmla="*/ 922251 w 922251"/>
              <a:gd name="connsiteY4" fmla="*/ 1618381 h 1715217"/>
              <a:gd name="connsiteX5" fmla="*/ 825415 w 922251"/>
              <a:gd name="connsiteY5" fmla="*/ 1715217 h 1715217"/>
              <a:gd name="connsiteX6" fmla="*/ 96836 w 922251"/>
              <a:gd name="connsiteY6" fmla="*/ 1715217 h 1715217"/>
              <a:gd name="connsiteX7" fmla="*/ 0 w 922251"/>
              <a:gd name="connsiteY7" fmla="*/ 1618381 h 1715217"/>
              <a:gd name="connsiteX8" fmla="*/ 0 w 922251"/>
              <a:gd name="connsiteY8" fmla="*/ 96836 h 171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251" h="1715217">
                <a:moveTo>
                  <a:pt x="0" y="96836"/>
                </a:moveTo>
                <a:cubicBezTo>
                  <a:pt x="0" y="43355"/>
                  <a:pt x="43355" y="0"/>
                  <a:pt x="96836" y="0"/>
                </a:cubicBezTo>
                <a:lnTo>
                  <a:pt x="825415" y="0"/>
                </a:lnTo>
                <a:cubicBezTo>
                  <a:pt x="878896" y="0"/>
                  <a:pt x="922251" y="43355"/>
                  <a:pt x="922251" y="96836"/>
                </a:cubicBezTo>
                <a:lnTo>
                  <a:pt x="922251" y="1618381"/>
                </a:lnTo>
                <a:cubicBezTo>
                  <a:pt x="922251" y="1671862"/>
                  <a:pt x="878896" y="1715217"/>
                  <a:pt x="825415" y="1715217"/>
                </a:cubicBezTo>
                <a:lnTo>
                  <a:pt x="96836" y="1715217"/>
                </a:lnTo>
                <a:cubicBezTo>
                  <a:pt x="43355" y="1715217"/>
                  <a:pt x="0" y="1671862"/>
                  <a:pt x="0" y="1618381"/>
                </a:cubicBezTo>
                <a:lnTo>
                  <a:pt x="0" y="96836"/>
                </a:lnTo>
                <a:close/>
              </a:path>
            </a:pathLst>
          </a:cu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spcFirstLastPara="0" vert="vert270" wrap="square" lIns="89322" tIns="89322" rIns="89322" bIns="89322" numCol="1" spcCol="1270" anchor="ctr" anchorCtr="0">
            <a:noAutofit/>
          </a:bodyPr>
          <a:lstStyle/>
          <a:p>
            <a:pPr lvl="0" algn="ctr" defTabSz="711200">
              <a:lnSpc>
                <a:spcPct val="90000"/>
              </a:lnSpc>
              <a:spcBef>
                <a:spcPct val="0"/>
              </a:spcBef>
              <a:spcAft>
                <a:spcPct val="35000"/>
              </a:spcAft>
            </a:pPr>
            <a:r>
              <a:rPr lang="en-GB" sz="1600" kern="1200" dirty="0" smtClean="0"/>
              <a:t>LT Development Priorities </a:t>
            </a:r>
            <a:endParaRPr lang="en-GB" sz="1600" kern="1200" dirty="0"/>
          </a:p>
        </p:txBody>
      </p:sp>
      <p:sp>
        <p:nvSpPr>
          <p:cNvPr id="14" name="Freeform 13"/>
          <p:cNvSpPr/>
          <p:nvPr/>
        </p:nvSpPr>
        <p:spPr>
          <a:xfrm>
            <a:off x="3263158" y="2243769"/>
            <a:ext cx="891973" cy="1632556"/>
          </a:xfrm>
          <a:custGeom>
            <a:avLst/>
            <a:gdLst>
              <a:gd name="connsiteX0" fmla="*/ 0 w 922251"/>
              <a:gd name="connsiteY0" fmla="*/ 96836 h 1715217"/>
              <a:gd name="connsiteX1" fmla="*/ 96836 w 922251"/>
              <a:gd name="connsiteY1" fmla="*/ 0 h 1715217"/>
              <a:gd name="connsiteX2" fmla="*/ 825415 w 922251"/>
              <a:gd name="connsiteY2" fmla="*/ 0 h 1715217"/>
              <a:gd name="connsiteX3" fmla="*/ 922251 w 922251"/>
              <a:gd name="connsiteY3" fmla="*/ 96836 h 1715217"/>
              <a:gd name="connsiteX4" fmla="*/ 922251 w 922251"/>
              <a:gd name="connsiteY4" fmla="*/ 1618381 h 1715217"/>
              <a:gd name="connsiteX5" fmla="*/ 825415 w 922251"/>
              <a:gd name="connsiteY5" fmla="*/ 1715217 h 1715217"/>
              <a:gd name="connsiteX6" fmla="*/ 96836 w 922251"/>
              <a:gd name="connsiteY6" fmla="*/ 1715217 h 1715217"/>
              <a:gd name="connsiteX7" fmla="*/ 0 w 922251"/>
              <a:gd name="connsiteY7" fmla="*/ 1618381 h 1715217"/>
              <a:gd name="connsiteX8" fmla="*/ 0 w 922251"/>
              <a:gd name="connsiteY8" fmla="*/ 96836 h 171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251" h="1715217">
                <a:moveTo>
                  <a:pt x="0" y="96836"/>
                </a:moveTo>
                <a:cubicBezTo>
                  <a:pt x="0" y="43355"/>
                  <a:pt x="43355" y="0"/>
                  <a:pt x="96836" y="0"/>
                </a:cubicBezTo>
                <a:lnTo>
                  <a:pt x="825415" y="0"/>
                </a:lnTo>
                <a:cubicBezTo>
                  <a:pt x="878896" y="0"/>
                  <a:pt x="922251" y="43355"/>
                  <a:pt x="922251" y="96836"/>
                </a:cubicBezTo>
                <a:lnTo>
                  <a:pt x="922251" y="1618381"/>
                </a:lnTo>
                <a:cubicBezTo>
                  <a:pt x="922251" y="1671862"/>
                  <a:pt x="878896" y="1715217"/>
                  <a:pt x="825415" y="1715217"/>
                </a:cubicBezTo>
                <a:lnTo>
                  <a:pt x="96836" y="1715217"/>
                </a:lnTo>
                <a:cubicBezTo>
                  <a:pt x="43355" y="1715217"/>
                  <a:pt x="0" y="1671862"/>
                  <a:pt x="0" y="1618381"/>
                </a:cubicBezTo>
                <a:lnTo>
                  <a:pt x="0" y="96836"/>
                </a:lnTo>
                <a:close/>
              </a:path>
            </a:pathLst>
          </a:cu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spcFirstLastPara="0" vert="vert270" wrap="square" lIns="89322" tIns="89322" rIns="89322" bIns="89322" numCol="1" spcCol="1270" anchor="ctr" anchorCtr="0">
            <a:noAutofit/>
          </a:bodyPr>
          <a:lstStyle/>
          <a:p>
            <a:pPr lvl="0" algn="ctr" defTabSz="711200">
              <a:lnSpc>
                <a:spcPct val="90000"/>
              </a:lnSpc>
              <a:spcBef>
                <a:spcPct val="0"/>
              </a:spcBef>
              <a:spcAft>
                <a:spcPct val="35000"/>
              </a:spcAft>
            </a:pPr>
            <a:r>
              <a:rPr lang="en-GB" sz="1600" kern="1200" dirty="0" smtClean="0"/>
              <a:t>LT Development goals</a:t>
            </a:r>
            <a:endParaRPr lang="en-GB" sz="1600" kern="1200" dirty="0"/>
          </a:p>
        </p:txBody>
      </p:sp>
      <p:sp>
        <p:nvSpPr>
          <p:cNvPr id="15" name="Freeform 14"/>
          <p:cNvSpPr/>
          <p:nvPr/>
        </p:nvSpPr>
        <p:spPr>
          <a:xfrm>
            <a:off x="4323874" y="1990820"/>
            <a:ext cx="4704988" cy="3668621"/>
          </a:xfrm>
          <a:custGeom>
            <a:avLst/>
            <a:gdLst>
              <a:gd name="connsiteX0" fmla="*/ 0 w 4864698"/>
              <a:gd name="connsiteY0" fmla="*/ 404709 h 3854374"/>
              <a:gd name="connsiteX1" fmla="*/ 404709 w 4864698"/>
              <a:gd name="connsiteY1" fmla="*/ 0 h 3854374"/>
              <a:gd name="connsiteX2" fmla="*/ 4459989 w 4864698"/>
              <a:gd name="connsiteY2" fmla="*/ 0 h 3854374"/>
              <a:gd name="connsiteX3" fmla="*/ 4864698 w 4864698"/>
              <a:gd name="connsiteY3" fmla="*/ 404709 h 3854374"/>
              <a:gd name="connsiteX4" fmla="*/ 4864698 w 4864698"/>
              <a:gd name="connsiteY4" fmla="*/ 3449665 h 3854374"/>
              <a:gd name="connsiteX5" fmla="*/ 4459989 w 4864698"/>
              <a:gd name="connsiteY5" fmla="*/ 3854374 h 3854374"/>
              <a:gd name="connsiteX6" fmla="*/ 404709 w 4864698"/>
              <a:gd name="connsiteY6" fmla="*/ 3854374 h 3854374"/>
              <a:gd name="connsiteX7" fmla="*/ 0 w 4864698"/>
              <a:gd name="connsiteY7" fmla="*/ 3449665 h 3854374"/>
              <a:gd name="connsiteX8" fmla="*/ 0 w 4864698"/>
              <a:gd name="connsiteY8" fmla="*/ 404709 h 385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4698" h="3854374">
                <a:moveTo>
                  <a:pt x="0" y="404709"/>
                </a:moveTo>
                <a:cubicBezTo>
                  <a:pt x="0" y="181194"/>
                  <a:pt x="181194" y="0"/>
                  <a:pt x="404709" y="0"/>
                </a:cubicBezTo>
                <a:lnTo>
                  <a:pt x="4459989" y="0"/>
                </a:lnTo>
                <a:cubicBezTo>
                  <a:pt x="4683504" y="0"/>
                  <a:pt x="4864698" y="181194"/>
                  <a:pt x="4864698" y="404709"/>
                </a:cubicBezTo>
                <a:lnTo>
                  <a:pt x="4864698" y="3449665"/>
                </a:lnTo>
                <a:cubicBezTo>
                  <a:pt x="4864698" y="3673180"/>
                  <a:pt x="4683504" y="3854374"/>
                  <a:pt x="4459989" y="3854374"/>
                </a:cubicBezTo>
                <a:lnTo>
                  <a:pt x="404709" y="3854374"/>
                </a:lnTo>
                <a:cubicBezTo>
                  <a:pt x="181194" y="3854374"/>
                  <a:pt x="0" y="3673180"/>
                  <a:pt x="0" y="3449665"/>
                </a:cubicBezTo>
                <a:lnTo>
                  <a:pt x="0" y="404709"/>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94735" tIns="194735" rIns="194735" bIns="2327056" numCol="1" spcCol="1270" anchor="t" anchorCtr="0">
            <a:noAutofit/>
          </a:bodyPr>
          <a:lstStyle/>
          <a:p>
            <a:pPr lvl="0" algn="ctr" defTabSz="889000">
              <a:lnSpc>
                <a:spcPct val="90000"/>
              </a:lnSpc>
              <a:spcBef>
                <a:spcPct val="0"/>
              </a:spcBef>
              <a:spcAft>
                <a:spcPct val="35000"/>
              </a:spcAft>
            </a:pPr>
            <a:r>
              <a:rPr lang="en-GB" sz="2000" kern="1200" dirty="0" smtClean="0"/>
              <a:t>Low Carbon Development Strategies</a:t>
            </a:r>
            <a:endParaRPr lang="en-GB" sz="2000" kern="1200" dirty="0"/>
          </a:p>
        </p:txBody>
      </p:sp>
      <p:sp>
        <p:nvSpPr>
          <p:cNvPr id="19" name="Freeform 18"/>
          <p:cNvSpPr/>
          <p:nvPr/>
        </p:nvSpPr>
        <p:spPr>
          <a:xfrm>
            <a:off x="5529259" y="2769650"/>
            <a:ext cx="3300304" cy="2604435"/>
          </a:xfrm>
          <a:custGeom>
            <a:avLst/>
            <a:gdLst>
              <a:gd name="connsiteX0" fmla="*/ 0 w 3412332"/>
              <a:gd name="connsiteY0" fmla="*/ 301773 h 2874029"/>
              <a:gd name="connsiteX1" fmla="*/ 301773 w 3412332"/>
              <a:gd name="connsiteY1" fmla="*/ 0 h 2874029"/>
              <a:gd name="connsiteX2" fmla="*/ 3110559 w 3412332"/>
              <a:gd name="connsiteY2" fmla="*/ 0 h 2874029"/>
              <a:gd name="connsiteX3" fmla="*/ 3412332 w 3412332"/>
              <a:gd name="connsiteY3" fmla="*/ 301773 h 2874029"/>
              <a:gd name="connsiteX4" fmla="*/ 3412332 w 3412332"/>
              <a:gd name="connsiteY4" fmla="*/ 2572256 h 2874029"/>
              <a:gd name="connsiteX5" fmla="*/ 3110559 w 3412332"/>
              <a:gd name="connsiteY5" fmla="*/ 2874029 h 2874029"/>
              <a:gd name="connsiteX6" fmla="*/ 301773 w 3412332"/>
              <a:gd name="connsiteY6" fmla="*/ 2874029 h 2874029"/>
              <a:gd name="connsiteX7" fmla="*/ 0 w 3412332"/>
              <a:gd name="connsiteY7" fmla="*/ 2572256 h 2874029"/>
              <a:gd name="connsiteX8" fmla="*/ 0 w 3412332"/>
              <a:gd name="connsiteY8" fmla="*/ 301773 h 28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32" h="2874029">
                <a:moveTo>
                  <a:pt x="0" y="301773"/>
                </a:moveTo>
                <a:cubicBezTo>
                  <a:pt x="0" y="135108"/>
                  <a:pt x="135108" y="0"/>
                  <a:pt x="301773" y="0"/>
                </a:cubicBezTo>
                <a:lnTo>
                  <a:pt x="3110559" y="0"/>
                </a:lnTo>
                <a:cubicBezTo>
                  <a:pt x="3277224" y="0"/>
                  <a:pt x="3412332" y="135108"/>
                  <a:pt x="3412332" y="301773"/>
                </a:cubicBezTo>
                <a:lnTo>
                  <a:pt x="3412332" y="2572256"/>
                </a:lnTo>
                <a:cubicBezTo>
                  <a:pt x="3412332" y="2738921"/>
                  <a:pt x="3277224" y="2874029"/>
                  <a:pt x="3110559" y="2874029"/>
                </a:cubicBezTo>
                <a:lnTo>
                  <a:pt x="301773" y="2874029"/>
                </a:lnTo>
                <a:cubicBezTo>
                  <a:pt x="135108" y="2874029"/>
                  <a:pt x="0" y="2738921"/>
                  <a:pt x="0" y="2572256"/>
                </a:cubicBezTo>
                <a:lnTo>
                  <a:pt x="0" y="301773"/>
                </a:lnTo>
                <a:close/>
              </a:path>
            </a:pathLst>
          </a:cu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79826" tIns="179826" rIns="179826" bIns="1210175" numCol="1" spcCol="1270" anchor="t" anchorCtr="0">
            <a:noAutofit/>
          </a:bodyPr>
          <a:lstStyle/>
          <a:p>
            <a:pPr lvl="0" algn="ctr" defTabSz="1066800">
              <a:lnSpc>
                <a:spcPct val="90000"/>
              </a:lnSpc>
              <a:spcBef>
                <a:spcPct val="0"/>
              </a:spcBef>
              <a:spcAft>
                <a:spcPct val="35000"/>
              </a:spcAft>
            </a:pPr>
            <a:r>
              <a:rPr lang="en-GB" sz="2400" kern="1200" dirty="0" smtClean="0">
                <a:solidFill>
                  <a:schemeClr val="tx2"/>
                </a:solidFill>
              </a:rPr>
              <a:t>Nationally Appropriate Mitigation Actions NAMAs</a:t>
            </a:r>
            <a:endParaRPr lang="en-GB" sz="2400" kern="1200" dirty="0">
              <a:solidFill>
                <a:schemeClr val="tx2"/>
              </a:solidFill>
            </a:endParaRPr>
          </a:p>
        </p:txBody>
      </p:sp>
      <p:sp>
        <p:nvSpPr>
          <p:cNvPr id="20" name="Freeform 19"/>
          <p:cNvSpPr/>
          <p:nvPr/>
        </p:nvSpPr>
        <p:spPr>
          <a:xfrm>
            <a:off x="5555933" y="4387305"/>
            <a:ext cx="1025079" cy="540646"/>
          </a:xfrm>
          <a:custGeom>
            <a:avLst/>
            <a:gdLst>
              <a:gd name="connsiteX0" fmla="*/ 0 w 1059875"/>
              <a:gd name="connsiteY0" fmla="*/ 59642 h 568021"/>
              <a:gd name="connsiteX1" fmla="*/ 59642 w 1059875"/>
              <a:gd name="connsiteY1" fmla="*/ 0 h 568021"/>
              <a:gd name="connsiteX2" fmla="*/ 1000233 w 1059875"/>
              <a:gd name="connsiteY2" fmla="*/ 0 h 568021"/>
              <a:gd name="connsiteX3" fmla="*/ 1059875 w 1059875"/>
              <a:gd name="connsiteY3" fmla="*/ 59642 h 568021"/>
              <a:gd name="connsiteX4" fmla="*/ 1059875 w 1059875"/>
              <a:gd name="connsiteY4" fmla="*/ 508379 h 568021"/>
              <a:gd name="connsiteX5" fmla="*/ 1000233 w 1059875"/>
              <a:gd name="connsiteY5" fmla="*/ 568021 h 568021"/>
              <a:gd name="connsiteX6" fmla="*/ 59642 w 1059875"/>
              <a:gd name="connsiteY6" fmla="*/ 568021 h 568021"/>
              <a:gd name="connsiteX7" fmla="*/ 0 w 1059875"/>
              <a:gd name="connsiteY7" fmla="*/ 508379 h 568021"/>
              <a:gd name="connsiteX8" fmla="*/ 0 w 1059875"/>
              <a:gd name="connsiteY8" fmla="*/ 59642 h 5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875" h="568021">
                <a:moveTo>
                  <a:pt x="0" y="59642"/>
                </a:moveTo>
                <a:cubicBezTo>
                  <a:pt x="0" y="26703"/>
                  <a:pt x="26703" y="0"/>
                  <a:pt x="59642" y="0"/>
                </a:cubicBezTo>
                <a:lnTo>
                  <a:pt x="1000233" y="0"/>
                </a:lnTo>
                <a:cubicBezTo>
                  <a:pt x="1033172" y="0"/>
                  <a:pt x="1059875" y="26703"/>
                  <a:pt x="1059875" y="59642"/>
                </a:cubicBezTo>
                <a:lnTo>
                  <a:pt x="1059875" y="508379"/>
                </a:lnTo>
                <a:cubicBezTo>
                  <a:pt x="1059875" y="541318"/>
                  <a:pt x="1033172" y="568021"/>
                  <a:pt x="1000233" y="568021"/>
                </a:cubicBezTo>
                <a:lnTo>
                  <a:pt x="59642" y="568021"/>
                </a:lnTo>
                <a:cubicBezTo>
                  <a:pt x="26703" y="568021"/>
                  <a:pt x="0" y="541318"/>
                  <a:pt x="0" y="508379"/>
                </a:cubicBezTo>
                <a:lnTo>
                  <a:pt x="0" y="5964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0809" tIns="70809" rIns="70809" bIns="70809" numCol="1" spcCol="1270" anchor="ctr" anchorCtr="0">
            <a:noAutofit/>
          </a:bodyPr>
          <a:lstStyle/>
          <a:p>
            <a:pPr lvl="0" algn="ctr" defTabSz="622300">
              <a:lnSpc>
                <a:spcPct val="90000"/>
              </a:lnSpc>
              <a:spcBef>
                <a:spcPct val="0"/>
              </a:spcBef>
              <a:spcAft>
                <a:spcPct val="35000"/>
              </a:spcAft>
            </a:pPr>
            <a:r>
              <a:rPr lang="en-GB" sz="1400" kern="1200" dirty="0" smtClean="0"/>
              <a:t>Capacity &amp;</a:t>
            </a:r>
          </a:p>
          <a:p>
            <a:pPr lvl="0" algn="ctr" defTabSz="622300">
              <a:lnSpc>
                <a:spcPct val="90000"/>
              </a:lnSpc>
              <a:spcBef>
                <a:spcPct val="0"/>
              </a:spcBef>
              <a:spcAft>
                <a:spcPct val="35000"/>
              </a:spcAft>
            </a:pPr>
            <a:r>
              <a:rPr lang="en-GB" sz="1400" kern="1200" dirty="0" smtClean="0"/>
              <a:t>Finance </a:t>
            </a:r>
            <a:endParaRPr lang="en-GB" sz="1400" kern="1200" dirty="0"/>
          </a:p>
        </p:txBody>
      </p:sp>
      <p:sp>
        <p:nvSpPr>
          <p:cNvPr id="21" name="Freeform 20"/>
          <p:cNvSpPr/>
          <p:nvPr/>
        </p:nvSpPr>
        <p:spPr>
          <a:xfrm>
            <a:off x="7717907" y="4385449"/>
            <a:ext cx="1038880" cy="515807"/>
          </a:xfrm>
          <a:custGeom>
            <a:avLst/>
            <a:gdLst>
              <a:gd name="connsiteX0" fmla="*/ 0 w 1074145"/>
              <a:gd name="connsiteY0" fmla="*/ 56902 h 541924"/>
              <a:gd name="connsiteX1" fmla="*/ 56902 w 1074145"/>
              <a:gd name="connsiteY1" fmla="*/ 0 h 541924"/>
              <a:gd name="connsiteX2" fmla="*/ 1017243 w 1074145"/>
              <a:gd name="connsiteY2" fmla="*/ 0 h 541924"/>
              <a:gd name="connsiteX3" fmla="*/ 1074145 w 1074145"/>
              <a:gd name="connsiteY3" fmla="*/ 56902 h 541924"/>
              <a:gd name="connsiteX4" fmla="*/ 1074145 w 1074145"/>
              <a:gd name="connsiteY4" fmla="*/ 485022 h 541924"/>
              <a:gd name="connsiteX5" fmla="*/ 1017243 w 1074145"/>
              <a:gd name="connsiteY5" fmla="*/ 541924 h 541924"/>
              <a:gd name="connsiteX6" fmla="*/ 56902 w 1074145"/>
              <a:gd name="connsiteY6" fmla="*/ 541924 h 541924"/>
              <a:gd name="connsiteX7" fmla="*/ 0 w 1074145"/>
              <a:gd name="connsiteY7" fmla="*/ 485022 h 541924"/>
              <a:gd name="connsiteX8" fmla="*/ 0 w 1074145"/>
              <a:gd name="connsiteY8" fmla="*/ 56902 h 54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45" h="541924">
                <a:moveTo>
                  <a:pt x="0" y="56902"/>
                </a:moveTo>
                <a:cubicBezTo>
                  <a:pt x="0" y="25476"/>
                  <a:pt x="25476" y="0"/>
                  <a:pt x="56902" y="0"/>
                </a:cubicBezTo>
                <a:lnTo>
                  <a:pt x="1017243" y="0"/>
                </a:lnTo>
                <a:cubicBezTo>
                  <a:pt x="1048669" y="0"/>
                  <a:pt x="1074145" y="25476"/>
                  <a:pt x="1074145" y="56902"/>
                </a:cubicBezTo>
                <a:lnTo>
                  <a:pt x="1074145" y="485022"/>
                </a:lnTo>
                <a:cubicBezTo>
                  <a:pt x="1074145" y="516448"/>
                  <a:pt x="1048669" y="541924"/>
                  <a:pt x="1017243" y="541924"/>
                </a:cubicBezTo>
                <a:lnTo>
                  <a:pt x="56902" y="541924"/>
                </a:lnTo>
                <a:cubicBezTo>
                  <a:pt x="25476" y="541924"/>
                  <a:pt x="0" y="516448"/>
                  <a:pt x="0" y="485022"/>
                </a:cubicBezTo>
                <a:lnTo>
                  <a:pt x="0" y="5690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0006" tIns="70006" rIns="70006" bIns="70006" numCol="1" spcCol="1270" anchor="ctr" anchorCtr="0">
            <a:noAutofit/>
          </a:bodyPr>
          <a:lstStyle/>
          <a:p>
            <a:pPr lvl="0" algn="ctr" defTabSz="622300">
              <a:lnSpc>
                <a:spcPct val="90000"/>
              </a:lnSpc>
              <a:spcBef>
                <a:spcPct val="0"/>
              </a:spcBef>
              <a:spcAft>
                <a:spcPct val="35000"/>
              </a:spcAft>
            </a:pPr>
            <a:r>
              <a:rPr lang="en-GB" sz="1400" kern="1200" dirty="0" smtClean="0"/>
              <a:t>Tech. transfer</a:t>
            </a:r>
            <a:endParaRPr lang="en-GB" sz="1400" kern="1200" dirty="0"/>
          </a:p>
        </p:txBody>
      </p:sp>
      <p:sp>
        <p:nvSpPr>
          <p:cNvPr id="22" name="Freeform 21"/>
          <p:cNvSpPr/>
          <p:nvPr/>
        </p:nvSpPr>
        <p:spPr>
          <a:xfrm>
            <a:off x="6674804" y="4385449"/>
            <a:ext cx="943770" cy="544375"/>
          </a:xfrm>
          <a:custGeom>
            <a:avLst/>
            <a:gdLst>
              <a:gd name="connsiteX0" fmla="*/ 0 w 975806"/>
              <a:gd name="connsiteY0" fmla="*/ 60053 h 571938"/>
              <a:gd name="connsiteX1" fmla="*/ 60053 w 975806"/>
              <a:gd name="connsiteY1" fmla="*/ 0 h 571938"/>
              <a:gd name="connsiteX2" fmla="*/ 915753 w 975806"/>
              <a:gd name="connsiteY2" fmla="*/ 0 h 571938"/>
              <a:gd name="connsiteX3" fmla="*/ 975806 w 975806"/>
              <a:gd name="connsiteY3" fmla="*/ 60053 h 571938"/>
              <a:gd name="connsiteX4" fmla="*/ 975806 w 975806"/>
              <a:gd name="connsiteY4" fmla="*/ 511885 h 571938"/>
              <a:gd name="connsiteX5" fmla="*/ 915753 w 975806"/>
              <a:gd name="connsiteY5" fmla="*/ 571938 h 571938"/>
              <a:gd name="connsiteX6" fmla="*/ 60053 w 975806"/>
              <a:gd name="connsiteY6" fmla="*/ 571938 h 571938"/>
              <a:gd name="connsiteX7" fmla="*/ 0 w 975806"/>
              <a:gd name="connsiteY7" fmla="*/ 511885 h 571938"/>
              <a:gd name="connsiteX8" fmla="*/ 0 w 975806"/>
              <a:gd name="connsiteY8" fmla="*/ 60053 h 5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806" h="571938">
                <a:moveTo>
                  <a:pt x="0" y="60053"/>
                </a:moveTo>
                <a:cubicBezTo>
                  <a:pt x="0" y="26887"/>
                  <a:pt x="26887" y="0"/>
                  <a:pt x="60053" y="0"/>
                </a:cubicBezTo>
                <a:lnTo>
                  <a:pt x="915753" y="0"/>
                </a:lnTo>
                <a:cubicBezTo>
                  <a:pt x="948919" y="0"/>
                  <a:pt x="975806" y="26887"/>
                  <a:pt x="975806" y="60053"/>
                </a:cubicBezTo>
                <a:lnTo>
                  <a:pt x="975806" y="511885"/>
                </a:lnTo>
                <a:cubicBezTo>
                  <a:pt x="975806" y="545051"/>
                  <a:pt x="948919" y="571938"/>
                  <a:pt x="915753" y="571938"/>
                </a:cubicBezTo>
                <a:lnTo>
                  <a:pt x="60053" y="571938"/>
                </a:lnTo>
                <a:cubicBezTo>
                  <a:pt x="26887" y="571938"/>
                  <a:pt x="0" y="545051"/>
                  <a:pt x="0" y="511885"/>
                </a:cubicBezTo>
                <a:lnTo>
                  <a:pt x="0" y="6005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0929" tIns="70929" rIns="70929" bIns="70929" numCol="1" spcCol="1270" anchor="ctr" anchorCtr="0">
            <a:noAutofit/>
          </a:bodyPr>
          <a:lstStyle/>
          <a:p>
            <a:pPr lvl="0" algn="ctr" defTabSz="622300">
              <a:lnSpc>
                <a:spcPct val="90000"/>
              </a:lnSpc>
              <a:spcBef>
                <a:spcPct val="0"/>
              </a:spcBef>
              <a:spcAft>
                <a:spcPct val="35000"/>
              </a:spcAft>
            </a:pPr>
            <a:r>
              <a:rPr lang="en-GB" sz="1400" kern="1200" dirty="0" smtClean="0"/>
              <a:t>Baseline &amp;</a:t>
            </a:r>
          </a:p>
          <a:p>
            <a:pPr lvl="0" algn="ctr" defTabSz="622300">
              <a:lnSpc>
                <a:spcPct val="90000"/>
              </a:lnSpc>
              <a:spcBef>
                <a:spcPct val="0"/>
              </a:spcBef>
              <a:spcAft>
                <a:spcPct val="35000"/>
              </a:spcAft>
            </a:pPr>
            <a:r>
              <a:rPr lang="en-GB" sz="1400" kern="1200" dirty="0" smtClean="0"/>
              <a:t>MRV</a:t>
            </a:r>
            <a:endParaRPr lang="en-GB" sz="1400" kern="1200" dirty="0"/>
          </a:p>
        </p:txBody>
      </p:sp>
      <p:sp>
        <p:nvSpPr>
          <p:cNvPr id="5" name="Rectangle 4"/>
          <p:cNvSpPr/>
          <p:nvPr/>
        </p:nvSpPr>
        <p:spPr bwMode="auto">
          <a:xfrm>
            <a:off x="9290028" y="1193282"/>
            <a:ext cx="487508" cy="5227108"/>
          </a:xfrm>
          <a:prstGeom prst="rect">
            <a:avLst/>
          </a:prstGeom>
          <a:solidFill>
            <a:schemeClr val="accent1"/>
          </a:solidFill>
          <a:ln w="9525" cap="flat" cmpd="sng" algn="ctr">
            <a:no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bg1"/>
                </a:solidFill>
                <a:effectLst/>
                <a:latin typeface="Calibri" pitchFamily="34" charset="0"/>
                <a:cs typeface="Calibri" pitchFamily="34" charset="0"/>
              </a:rPr>
              <a:t>Monitoring &amp; Evaluation</a:t>
            </a:r>
          </a:p>
        </p:txBody>
      </p:sp>
      <p:sp>
        <p:nvSpPr>
          <p:cNvPr id="26" name="Rounded Rectangle 25"/>
          <p:cNvSpPr/>
          <p:nvPr/>
        </p:nvSpPr>
        <p:spPr bwMode="auto">
          <a:xfrm>
            <a:off x="4514344" y="4534157"/>
            <a:ext cx="835727" cy="73419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vert270" wrap="square" lIns="91440" tIns="45720" rIns="91440" bIns="45720" numCol="1" rtlCol="0" anchor="ctr" anchorCtr="0" compatLnSpc="1">
            <a:prstTxWarp prst="textNoShape">
              <a:avLst/>
            </a:prstTxWarp>
          </a:bodyPr>
          <a:lstStyle/>
          <a:p>
            <a:pPr algn="ctr" eaLnBrk="0" hangingPunct="0"/>
            <a:r>
              <a:rPr lang="en-GB" sz="800" dirty="0"/>
              <a:t>Contribution to development goals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endParaRPr>
          </a:p>
        </p:txBody>
      </p:sp>
      <p:sp>
        <p:nvSpPr>
          <p:cNvPr id="27" name="Rounded Rectangle 26"/>
          <p:cNvSpPr/>
          <p:nvPr/>
        </p:nvSpPr>
        <p:spPr bwMode="auto">
          <a:xfrm>
            <a:off x="4507251" y="3680356"/>
            <a:ext cx="835727" cy="73419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vert270" wrap="square" lIns="91440" tIns="45720" rIns="91440" bIns="45720" numCol="1" rtlCol="0" anchor="ctr" anchorCtr="0" compatLnSpc="1">
            <a:prstTxWarp prst="textNoShape">
              <a:avLst/>
            </a:prstTxWarp>
          </a:bodyPr>
          <a:lstStyle/>
          <a:p>
            <a:pPr algn="ctr" eaLnBrk="0" hangingPunct="0"/>
            <a:r>
              <a:rPr lang="en-GB" sz="800" dirty="0" smtClean="0"/>
              <a:t>Emission reduction priorities</a:t>
            </a:r>
            <a:endParaRPr lang="en-GB" sz="8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endParaRPr>
          </a:p>
        </p:txBody>
      </p:sp>
      <p:sp>
        <p:nvSpPr>
          <p:cNvPr id="28" name="Rounded Rectangle 27"/>
          <p:cNvSpPr/>
          <p:nvPr/>
        </p:nvSpPr>
        <p:spPr bwMode="auto">
          <a:xfrm>
            <a:off x="4496127" y="2806018"/>
            <a:ext cx="835727" cy="73419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vert270" wrap="square" lIns="91440" tIns="45720" rIns="91440" bIns="45720" numCol="1" rtlCol="0" anchor="ctr" anchorCtr="0" compatLnSpc="1">
            <a:prstTxWarp prst="textNoShape">
              <a:avLst/>
            </a:prstTxWarp>
          </a:bodyPr>
          <a:lstStyle/>
          <a:p>
            <a:pPr algn="ctr" eaLnBrk="0" hangingPunct="0"/>
            <a:r>
              <a:rPr lang="en-GB" sz="800" dirty="0" smtClean="0"/>
              <a:t>Emission sources </a:t>
            </a:r>
          </a:p>
          <a:p>
            <a:pPr algn="ctr" eaLnBrk="0" hangingPunct="0"/>
            <a:r>
              <a:rPr lang="en-GB" sz="800" dirty="0" smtClean="0"/>
              <a:t>and sinks</a:t>
            </a:r>
            <a:endParaRPr lang="en-GB" sz="8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endParaRPr>
          </a:p>
        </p:txBody>
      </p:sp>
      <p:sp>
        <p:nvSpPr>
          <p:cNvPr id="23" name="TextBox 22"/>
          <p:cNvSpPr txBox="1"/>
          <p:nvPr/>
        </p:nvSpPr>
        <p:spPr>
          <a:xfrm>
            <a:off x="184209" y="1025441"/>
            <a:ext cx="2973288" cy="1323439"/>
          </a:xfrm>
          <a:prstGeom prst="rect">
            <a:avLst/>
          </a:prstGeom>
          <a:solidFill>
            <a:schemeClr val="bg1"/>
          </a:solidFill>
        </p:spPr>
        <p:txBody>
          <a:bodyPr wrap="square" rtlCol="0">
            <a:spAutoFit/>
          </a:bodyPr>
          <a:lstStyle/>
          <a:p>
            <a:pPr marL="177800" indent="-177800">
              <a:spcBef>
                <a:spcPts val="600"/>
              </a:spcBef>
              <a:spcAft>
                <a:spcPts val="600"/>
              </a:spcAft>
              <a:buClr>
                <a:srgbClr val="0070C0"/>
              </a:buClr>
              <a:buSzPct val="150000"/>
              <a:buFont typeface="Arial" panose="020B0604020202020204" pitchFamily="34" charset="0"/>
              <a:buChar char="•"/>
            </a:pPr>
            <a:r>
              <a:rPr lang="en-GB" sz="2000" dirty="0" smtClean="0">
                <a:latin typeface="Calibri" pitchFamily="34" charset="0"/>
                <a:ea typeface="Verdana" pitchFamily="34" charset="0"/>
                <a:cs typeface="Verdana" pitchFamily="34" charset="0"/>
              </a:rPr>
              <a:t>Defining a strategy in context of medium to long term development plans:</a:t>
            </a:r>
          </a:p>
        </p:txBody>
      </p:sp>
      <p:sp>
        <p:nvSpPr>
          <p:cNvPr id="24" name="TextBox 23"/>
          <p:cNvSpPr txBox="1"/>
          <p:nvPr/>
        </p:nvSpPr>
        <p:spPr>
          <a:xfrm>
            <a:off x="632520" y="5966968"/>
            <a:ext cx="2340768" cy="369332"/>
          </a:xfrm>
          <a:prstGeom prst="rect">
            <a:avLst/>
          </a:prstGeom>
          <a:solidFill>
            <a:schemeClr val="bg1"/>
          </a:solidFill>
        </p:spPr>
        <p:txBody>
          <a:bodyPr wrap="square" rtlCol="0">
            <a:spAutoFit/>
          </a:bodyPr>
          <a:lstStyle/>
          <a:p>
            <a:pPr marL="263525" indent="-263525" algn="r">
              <a:spcBef>
                <a:spcPts val="600"/>
              </a:spcBef>
              <a:spcAft>
                <a:spcPts val="600"/>
              </a:spcAft>
            </a:pPr>
            <a:r>
              <a:rPr lang="en-GB" sz="1800" dirty="0" smtClean="0">
                <a:latin typeface="Calibri" pitchFamily="34" charset="0"/>
                <a:ea typeface="Verdana" pitchFamily="34" charset="0"/>
                <a:cs typeface="Verdana" pitchFamily="34" charset="0"/>
              </a:rPr>
              <a:t>in the context of...</a:t>
            </a:r>
          </a:p>
        </p:txBody>
      </p:sp>
      <p:sp>
        <p:nvSpPr>
          <p:cNvPr id="25" name="Title 1"/>
          <p:cNvSpPr txBox="1">
            <a:spLocks/>
          </p:cNvSpPr>
          <p:nvPr/>
        </p:nvSpPr>
        <p:spPr>
          <a:xfrm>
            <a:off x="194471" y="44624"/>
            <a:ext cx="89154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A20000"/>
                </a:solidFill>
                <a:latin typeface="+mj-lt"/>
                <a:ea typeface="+mj-ea"/>
                <a:cs typeface="+mj-cs"/>
              </a:defRPr>
            </a:lvl1pPr>
          </a:lstStyle>
          <a:p>
            <a:pPr algn="l"/>
            <a:r>
              <a:rPr lang="en-GB" sz="3600" dirty="0" smtClean="0"/>
              <a:t>Linkages between SD-LCDS-NAMAs</a:t>
            </a:r>
            <a:endParaRPr lang="en-GB" sz="3600" dirty="0"/>
          </a:p>
        </p:txBody>
      </p:sp>
    </p:spTree>
    <p:extLst>
      <p:ext uri="{BB962C8B-B14F-4D97-AF65-F5344CB8AC3E}">
        <p14:creationId xmlns:p14="http://schemas.microsoft.com/office/powerpoint/2010/main" val="337347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8" grpId="0" animBg="1"/>
      <p:bldP spid="13" grpId="0" animBg="1"/>
      <p:bldP spid="14" grpId="0" animBg="1"/>
      <p:bldP spid="15" grpId="0" animBg="1"/>
      <p:bldP spid="19" grpId="0" animBg="1"/>
      <p:bldP spid="20" grpId="0" animBg="1"/>
      <p:bldP spid="21" grpId="0" animBg="1"/>
      <p:bldP spid="22" grpId="0" animBg="1"/>
      <p:bldP spid="5" grpId="0" animBg="1"/>
      <p:bldP spid="26" grpId="0" animBg="1"/>
      <p:bldP spid="27" grpId="0" animBg="1"/>
      <p:bldP spid="28"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77" y="1484784"/>
            <a:ext cx="4270612" cy="4493538"/>
          </a:xfrm>
          <a:prstGeom prst="rect">
            <a:avLst/>
          </a:prstGeom>
          <a:noFill/>
        </p:spPr>
        <p:txBody>
          <a:bodyPr wrap="square" rtlCol="0">
            <a:spAutoFit/>
          </a:bodyPr>
          <a:lstStyle/>
          <a:p>
            <a:pPr marL="263525" indent="-263525">
              <a:spcBef>
                <a:spcPts val="600"/>
              </a:spcBef>
              <a:spcAft>
                <a:spcPts val="600"/>
              </a:spcAft>
              <a:buClr>
                <a:srgbClr val="0070C0"/>
              </a:buClr>
              <a:buSzPct val="150000"/>
              <a:buFont typeface="Arial" pitchFamily="34" charset="0"/>
              <a:buChar char="•"/>
            </a:pPr>
            <a:r>
              <a:rPr lang="en-GB" sz="1600" dirty="0" smtClean="0">
                <a:latin typeface="Verdana" pitchFamily="34" charset="0"/>
                <a:ea typeface="Verdana" pitchFamily="34" charset="0"/>
                <a:cs typeface="Verdana" pitchFamily="34" charset="0"/>
              </a:rPr>
              <a:t>Multiple emission sources vs. Multiple solutions</a:t>
            </a:r>
          </a:p>
          <a:p>
            <a:pPr marL="263525" lvl="1" indent="-263525">
              <a:spcBef>
                <a:spcPts val="600"/>
              </a:spcBef>
              <a:spcAft>
                <a:spcPts val="600"/>
              </a:spcAft>
              <a:buClr>
                <a:srgbClr val="0070C0"/>
              </a:buClr>
              <a:buSzPct val="150000"/>
              <a:buFont typeface="Arial" pitchFamily="34" charset="0"/>
              <a:buChar char="•"/>
            </a:pPr>
            <a:r>
              <a:rPr lang="en-GB" sz="1600" dirty="0" smtClean="0">
                <a:latin typeface="Verdana" pitchFamily="34" charset="0"/>
                <a:ea typeface="Verdana" pitchFamily="34" charset="0"/>
                <a:cs typeface="Verdana" pitchFamily="34" charset="0"/>
              </a:rPr>
              <a:t>Know mitigation potentials of the economies</a:t>
            </a:r>
          </a:p>
          <a:p>
            <a:pPr marL="263525" indent="-263525">
              <a:spcBef>
                <a:spcPts val="600"/>
              </a:spcBef>
              <a:spcAft>
                <a:spcPts val="600"/>
              </a:spcAft>
              <a:buClr>
                <a:srgbClr val="0070C0"/>
              </a:buClr>
              <a:buSzPct val="150000"/>
              <a:buFont typeface="Arial" pitchFamily="34" charset="0"/>
              <a:buChar char="•"/>
            </a:pPr>
            <a:r>
              <a:rPr lang="en-GB" sz="1600" dirty="0" smtClean="0">
                <a:latin typeface="Verdana" pitchFamily="34" charset="0"/>
                <a:ea typeface="Verdana" pitchFamily="34" charset="0"/>
                <a:cs typeface="Verdana" pitchFamily="34" charset="0"/>
              </a:rPr>
              <a:t>Will require holistic and bottom-up approaches</a:t>
            </a:r>
          </a:p>
          <a:p>
            <a:pPr marL="720725" lvl="1" indent="-263525">
              <a:spcBef>
                <a:spcPts val="0"/>
              </a:spcBef>
              <a:spcAft>
                <a:spcPts val="600"/>
              </a:spcAft>
              <a:buClr>
                <a:srgbClr val="C00000"/>
              </a:buClr>
              <a:buSzPct val="150000"/>
              <a:buFont typeface="Verdana" pitchFamily="34" charset="0"/>
              <a:buChar char="–"/>
            </a:pPr>
            <a:r>
              <a:rPr lang="en-GB" sz="1500" dirty="0" smtClean="0">
                <a:latin typeface="Verdana" pitchFamily="34" charset="0"/>
                <a:ea typeface="Verdana" pitchFamily="34" charset="0"/>
                <a:cs typeface="Verdana" pitchFamily="34" charset="0"/>
              </a:rPr>
              <a:t>Inter-</a:t>
            </a:r>
            <a:r>
              <a:rPr lang="en-GB" sz="1500" dirty="0" err="1" smtClean="0">
                <a:latin typeface="Verdana" pitchFamily="34" charset="0"/>
                <a:ea typeface="Verdana" pitchFamily="34" charset="0"/>
                <a:cs typeface="Verdana" pitchFamily="34" charset="0"/>
              </a:rPr>
              <a:t>sectoral</a:t>
            </a:r>
            <a:r>
              <a:rPr lang="en-GB" sz="1500" dirty="0" smtClean="0">
                <a:latin typeface="Verdana" pitchFamily="34" charset="0"/>
                <a:ea typeface="Verdana" pitchFamily="34" charset="0"/>
                <a:cs typeface="Verdana" pitchFamily="34" charset="0"/>
              </a:rPr>
              <a:t> </a:t>
            </a:r>
          </a:p>
          <a:p>
            <a:pPr marL="720725" lvl="1" indent="-263525">
              <a:spcBef>
                <a:spcPts val="0"/>
              </a:spcBef>
              <a:spcAft>
                <a:spcPts val="600"/>
              </a:spcAft>
              <a:buClr>
                <a:srgbClr val="C00000"/>
              </a:buClr>
              <a:buSzPct val="150000"/>
              <a:buFont typeface="Verdana" pitchFamily="34" charset="0"/>
              <a:buChar char="–"/>
            </a:pPr>
            <a:r>
              <a:rPr lang="en-GB" sz="1500" dirty="0">
                <a:latin typeface="Verdana" pitchFamily="34" charset="0"/>
                <a:ea typeface="Verdana" pitchFamily="34" charset="0"/>
                <a:cs typeface="Verdana" pitchFamily="34" charset="0"/>
              </a:rPr>
              <a:t>M</a:t>
            </a:r>
            <a:r>
              <a:rPr lang="en-GB" sz="1500" dirty="0" smtClean="0">
                <a:latin typeface="Verdana" pitchFamily="34" charset="0"/>
                <a:ea typeface="Verdana" pitchFamily="34" charset="0"/>
                <a:cs typeface="Verdana" pitchFamily="34" charset="0"/>
              </a:rPr>
              <a:t>ultidisciplinary</a:t>
            </a:r>
          </a:p>
          <a:p>
            <a:pPr marL="355600" lvl="1" indent="-355600">
              <a:spcBef>
                <a:spcPts val="600"/>
              </a:spcBef>
              <a:spcAft>
                <a:spcPts val="600"/>
              </a:spcAft>
              <a:buClr>
                <a:srgbClr val="0070C0"/>
              </a:buClr>
              <a:buSzPct val="150000"/>
              <a:buFont typeface="Arial" pitchFamily="34" charset="0"/>
              <a:buChar char="•"/>
            </a:pPr>
            <a:r>
              <a:rPr lang="en-GB" sz="1600" dirty="0" smtClean="0">
                <a:latin typeface="Verdana" pitchFamily="34" charset="0"/>
                <a:ea typeface="Verdana" pitchFamily="34" charset="0"/>
                <a:cs typeface="Verdana" pitchFamily="34" charset="0"/>
              </a:rPr>
              <a:t>Developing countries  can take advantage of  international financing options</a:t>
            </a:r>
          </a:p>
          <a:p>
            <a:pPr marL="355600" lvl="1" indent="-355600">
              <a:spcBef>
                <a:spcPts val="600"/>
              </a:spcBef>
              <a:spcAft>
                <a:spcPts val="600"/>
              </a:spcAft>
              <a:buClr>
                <a:srgbClr val="0070C0"/>
              </a:buClr>
              <a:buSzPct val="150000"/>
              <a:buFont typeface="Arial" pitchFamily="34" charset="0"/>
              <a:buChar char="•"/>
            </a:pPr>
            <a:r>
              <a:rPr lang="en-GB" sz="1600" dirty="0" err="1" smtClean="0">
                <a:latin typeface="Verdana" pitchFamily="34" charset="0"/>
                <a:ea typeface="Verdana" pitchFamily="34" charset="0"/>
                <a:cs typeface="Verdana" pitchFamily="34" charset="0"/>
              </a:rPr>
              <a:t>Potentialize</a:t>
            </a:r>
            <a:r>
              <a:rPr lang="en-GB" sz="1600" dirty="0" smtClean="0">
                <a:latin typeface="Verdana" pitchFamily="34" charset="0"/>
                <a:ea typeface="Verdana" pitchFamily="34" charset="0"/>
                <a:cs typeface="Verdana" pitchFamily="34" charset="0"/>
              </a:rPr>
              <a:t> national economic sectors competitiveness faced to a global economy influenced by carbon intensity standards</a:t>
            </a:r>
          </a:p>
        </p:txBody>
      </p:sp>
      <p:sp>
        <p:nvSpPr>
          <p:cNvPr id="7" name="Rectangle 6"/>
          <p:cNvSpPr/>
          <p:nvPr/>
        </p:nvSpPr>
        <p:spPr>
          <a:xfrm>
            <a:off x="1957585" y="6218634"/>
            <a:ext cx="6184706" cy="584775"/>
          </a:xfrm>
          <a:prstGeom prst="rect">
            <a:avLst/>
          </a:prstGeom>
          <a:solidFill>
            <a:srgbClr val="336699"/>
          </a:solidFill>
        </p:spPr>
        <p:txBody>
          <a:bodyPr wrap="none">
            <a:spAutoFit/>
          </a:bodyPr>
          <a:lstStyle/>
          <a:p>
            <a:r>
              <a:rPr lang="en-GB" sz="3200" dirty="0" smtClean="0">
                <a:solidFill>
                  <a:schemeClr val="bg1"/>
                </a:solidFill>
              </a:rPr>
              <a:t>Increased efficiency of the economy</a:t>
            </a:r>
            <a:endParaRPr lang="en-GB" sz="3200" dirty="0">
              <a:solidFill>
                <a:schemeClr val="bg1"/>
              </a:solidFill>
            </a:endParaRPr>
          </a:p>
        </p:txBody>
      </p:sp>
      <p:pic>
        <p:nvPicPr>
          <p:cNvPr id="9" name="3 Imagen" descr="cid:CE29FB5D-EDF7-42AE-8A51-AC3519F3C73C"/>
          <p:cNvPicPr/>
          <p:nvPr/>
        </p:nvPicPr>
        <p:blipFill>
          <a:blip r:embed="rId3" r:link="rId4" cstate="print"/>
          <a:srcRect/>
          <a:stretch>
            <a:fillRect/>
          </a:stretch>
        </p:blipFill>
        <p:spPr bwMode="auto">
          <a:xfrm>
            <a:off x="4125036" y="1528549"/>
            <a:ext cx="5736608" cy="446281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 name="Title 1"/>
          <p:cNvSpPr>
            <a:spLocks noGrp="1"/>
          </p:cNvSpPr>
          <p:nvPr>
            <p:ph type="title"/>
          </p:nvPr>
        </p:nvSpPr>
        <p:spPr>
          <a:xfrm>
            <a:off x="194471" y="260648"/>
            <a:ext cx="7947820" cy="1008112"/>
          </a:xfrm>
        </p:spPr>
        <p:txBody>
          <a:bodyPr>
            <a:normAutofit/>
          </a:bodyPr>
          <a:lstStyle/>
          <a:p>
            <a:pPr algn="l"/>
            <a:r>
              <a:rPr lang="en-GB" sz="3600" dirty="0" smtClean="0"/>
              <a:t>Low Carbon Development Strategies</a:t>
            </a:r>
            <a:endParaRPr lang="en-GB" sz="3600" dirty="0"/>
          </a:p>
        </p:txBody>
      </p:sp>
    </p:spTree>
    <p:extLst>
      <p:ext uri="{BB962C8B-B14F-4D97-AF65-F5344CB8AC3E}">
        <p14:creationId xmlns:p14="http://schemas.microsoft.com/office/powerpoint/2010/main" val="343582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8464" y="188640"/>
            <a:ext cx="8858250" cy="914400"/>
          </a:xfrm>
        </p:spPr>
        <p:txBody>
          <a:bodyPr/>
          <a:lstStyle/>
          <a:p>
            <a:pPr algn="l"/>
            <a:r>
              <a:rPr lang="en-GB" altLang="en-US" sz="3200" b="1" dirty="0" smtClean="0"/>
              <a:t>Global goals for sustainable development</a:t>
            </a:r>
          </a:p>
        </p:txBody>
      </p:sp>
      <p:sp>
        <p:nvSpPr>
          <p:cNvPr id="3" name="Content Placeholder 2"/>
          <p:cNvSpPr>
            <a:spLocks noGrp="1"/>
          </p:cNvSpPr>
          <p:nvPr>
            <p:ph idx="1"/>
          </p:nvPr>
        </p:nvSpPr>
        <p:spPr>
          <a:xfrm>
            <a:off x="762000" y="1600200"/>
            <a:ext cx="8420100" cy="4343400"/>
          </a:xfrm>
        </p:spPr>
        <p:txBody>
          <a:bodyPr/>
          <a:lstStyle/>
          <a:p>
            <a:pPr>
              <a:defRPr/>
            </a:pPr>
            <a:r>
              <a:rPr lang="en-GB" sz="2400" dirty="0" smtClean="0"/>
              <a:t>Three processes to define global goals for the </a:t>
            </a:r>
            <a:r>
              <a:rPr lang="en-GB" sz="2400" i="1" dirty="0" smtClean="0"/>
              <a:t>environment, development and climate </a:t>
            </a:r>
            <a:r>
              <a:rPr lang="en-GB" sz="2400" dirty="0" smtClean="0"/>
              <a:t>are running in parallel until 2015:</a:t>
            </a:r>
          </a:p>
          <a:p>
            <a:pPr lvl="1">
              <a:defRPr/>
            </a:pPr>
            <a:r>
              <a:rPr lang="en-GB" sz="2000" dirty="0" smtClean="0"/>
              <a:t>Sustainable Development Goals (SDGs) – Rio+20 process</a:t>
            </a:r>
          </a:p>
          <a:p>
            <a:pPr lvl="1">
              <a:defRPr/>
            </a:pPr>
            <a:r>
              <a:rPr lang="en-GB" sz="2000" dirty="0" smtClean="0"/>
              <a:t>Millennium Development Goals (MDGs) – UN Post-2015 Development Agenda</a:t>
            </a:r>
          </a:p>
          <a:p>
            <a:pPr lvl="1">
              <a:defRPr/>
            </a:pPr>
            <a:r>
              <a:rPr lang="en-GB" sz="2000" dirty="0" smtClean="0"/>
              <a:t>A New Climate Agreement – UNFCCC </a:t>
            </a:r>
          </a:p>
          <a:p>
            <a:pPr marL="457200" lvl="1" indent="0">
              <a:buFontTx/>
              <a:buNone/>
              <a:defRPr/>
            </a:pPr>
            <a:endParaRPr lang="en-GB" sz="2000" dirty="0" smtClean="0"/>
          </a:p>
          <a:p>
            <a:pPr>
              <a:defRPr/>
            </a:pPr>
            <a:r>
              <a:rPr lang="en-GB" sz="2400" dirty="0" smtClean="0"/>
              <a:t>The three processes are related but institutionally separate and aim to inspire actions and targets for implementation at national level supported by international institutions</a:t>
            </a:r>
          </a:p>
        </p:txBody>
      </p:sp>
    </p:spTree>
    <p:extLst>
      <p:ext uri="{BB962C8B-B14F-4D97-AF65-F5344CB8AC3E}">
        <p14:creationId xmlns:p14="http://schemas.microsoft.com/office/powerpoint/2010/main" val="307581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0"/>
          </p:nvPr>
        </p:nvPicPr>
        <p:blipFill rotWithShape="1">
          <a:blip r:embed="rId2"/>
          <a:srcRect l="31979" t="35102" r="23200" b="17755"/>
          <a:stretch/>
        </p:blipFill>
        <p:spPr>
          <a:xfrm>
            <a:off x="0" y="1436292"/>
            <a:ext cx="9932353" cy="5421708"/>
          </a:xfrm>
          <a:prstGeom prst="rect">
            <a:avLst/>
          </a:prstGeom>
        </p:spPr>
      </p:pic>
      <p:sp>
        <p:nvSpPr>
          <p:cNvPr id="6" name="Title 1"/>
          <p:cNvSpPr>
            <a:spLocks noGrp="1"/>
          </p:cNvSpPr>
          <p:nvPr>
            <p:ph type="title"/>
          </p:nvPr>
        </p:nvSpPr>
        <p:spPr>
          <a:xfrm>
            <a:off x="344488" y="476672"/>
            <a:ext cx="8915400" cy="576262"/>
          </a:xfrm>
        </p:spPr>
        <p:txBody>
          <a:bodyPr>
            <a:normAutofit fontScale="90000"/>
          </a:bodyPr>
          <a:lstStyle/>
          <a:p>
            <a:pPr algn="l"/>
            <a:r>
              <a:rPr lang="en-GB" sz="3600" dirty="0" smtClean="0">
                <a:solidFill>
                  <a:schemeClr val="accent6">
                    <a:lumMod val="50000"/>
                  </a:schemeClr>
                </a:solidFill>
              </a:rPr>
              <a:t>Towards SD through LCDS and NAMAs</a:t>
            </a:r>
            <a:endParaRPr lang="en-GB" sz="3600" dirty="0">
              <a:solidFill>
                <a:schemeClr val="accent6">
                  <a:lumMod val="50000"/>
                </a:schemeClr>
              </a:solidFill>
            </a:endParaRPr>
          </a:p>
        </p:txBody>
      </p:sp>
    </p:spTree>
    <p:extLst>
      <p:ext uri="{BB962C8B-B14F-4D97-AF65-F5344CB8AC3E}">
        <p14:creationId xmlns:p14="http://schemas.microsoft.com/office/powerpoint/2010/main" val="31117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43599</TotalTime>
  <Words>787</Words>
  <Application>Microsoft Office PowerPoint</Application>
  <PresentationFormat>A4 Paper (210x297 mm)</PresentationFormat>
  <Paragraphs>116</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Mitigation in the context of national  sustainable development plans and strategies</vt:lpstr>
      <vt:lpstr>What is SD about??</vt:lpstr>
      <vt:lpstr>Environment dimension - Planetary Boundaries</vt:lpstr>
      <vt:lpstr>What is SD about??</vt:lpstr>
      <vt:lpstr>What to transform?</vt:lpstr>
      <vt:lpstr>PowerPoint Presentation</vt:lpstr>
      <vt:lpstr>Low Carbon Development Strategies</vt:lpstr>
      <vt:lpstr>Global goals for sustainable development</vt:lpstr>
      <vt:lpstr>Towards SD through LCDS and NAMAs</vt:lpstr>
      <vt:lpstr>From LCDS to NAMAs</vt:lpstr>
      <vt:lpstr>Transformation for SD</vt:lpstr>
      <vt:lpstr>Thank you!!</vt:lpstr>
    </vt:vector>
  </TitlesOfParts>
  <Company>Risø DTU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Climate Finance</dc:title>
  <dc:creator>Miriam L. Hinostroza</dc:creator>
  <cp:lastModifiedBy>w7</cp:lastModifiedBy>
  <cp:revision>286</cp:revision>
  <dcterms:created xsi:type="dcterms:W3CDTF">2012-06-10T09:06:13Z</dcterms:created>
  <dcterms:modified xsi:type="dcterms:W3CDTF">2014-09-01T14:02:30Z</dcterms:modified>
</cp:coreProperties>
</file>