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1"/>
    <p:sldMasterId id="2147483651" r:id="rId2"/>
    <p:sldMasterId id="2147483652" r:id="rId3"/>
  </p:sldMasterIdLst>
  <p:notesMasterIdLst>
    <p:notesMasterId r:id="rId23"/>
  </p:notesMasterIdLst>
  <p:handoutMasterIdLst>
    <p:handoutMasterId r:id="rId24"/>
  </p:handoutMasterIdLst>
  <p:sldIdLst>
    <p:sldId id="308" r:id="rId4"/>
    <p:sldId id="267" r:id="rId5"/>
    <p:sldId id="288" r:id="rId6"/>
    <p:sldId id="309" r:id="rId7"/>
    <p:sldId id="312" r:id="rId8"/>
    <p:sldId id="302" r:id="rId9"/>
    <p:sldId id="304" r:id="rId10"/>
    <p:sldId id="303" r:id="rId11"/>
    <p:sldId id="305" r:id="rId12"/>
    <p:sldId id="306" r:id="rId13"/>
    <p:sldId id="307" r:id="rId14"/>
    <p:sldId id="311" r:id="rId15"/>
    <p:sldId id="310" r:id="rId16"/>
    <p:sldId id="313" r:id="rId17"/>
    <p:sldId id="316" r:id="rId18"/>
    <p:sldId id="315" r:id="rId19"/>
    <p:sldId id="314" r:id="rId20"/>
    <p:sldId id="317" r:id="rId21"/>
    <p:sldId id="275" r:id="rId22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0AB"/>
    <a:srgbClr val="4D4D4D"/>
    <a:srgbClr val="5F5F5F"/>
    <a:srgbClr val="777777"/>
    <a:srgbClr val="808080"/>
    <a:srgbClr val="FFFFFF"/>
    <a:srgbClr val="6C547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52" autoAdjust="0"/>
    <p:restoredTop sz="91886" autoAdjust="0"/>
  </p:normalViewPr>
  <p:slideViewPr>
    <p:cSldViewPr>
      <p:cViewPr>
        <p:scale>
          <a:sx n="121" d="100"/>
          <a:sy n="121" d="100"/>
        </p:scale>
        <p:origin x="-3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8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3108" y="-102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496888" y="401638"/>
            <a:ext cx="61055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496888" y="9529763"/>
            <a:ext cx="61055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10" y="9559222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91411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3" rIns="99048" bIns="49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496888" y="401638"/>
            <a:ext cx="61055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>
            <a:off x="496888" y="9529763"/>
            <a:ext cx="61055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013" name="Rectangle 2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90538" y="153988"/>
            <a:ext cx="610393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89013">
              <a:spcBef>
                <a:spcPct val="0"/>
              </a:spcBef>
              <a:defRPr sz="1200">
                <a:cs typeface="Arial" charset="0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8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9529763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26696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271463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46100" indent="-27305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00100" indent="-25241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7315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4620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82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82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8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450" indent="-285047" defTabSz="98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833" indent="-227378" defTabSz="98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884" indent="-227378" defTabSz="98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287" indent="-227378" defTabSz="98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0815" indent="-227378" defTabSz="98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5343" indent="-227378" defTabSz="98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9871" indent="-227378" defTabSz="98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54399" indent="-227378" defTabSz="98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/>
              <a:t>Presentation title</a:t>
            </a: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8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450" indent="-285047" defTabSz="98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833" indent="-227378" defTabSz="98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884" indent="-227378" defTabSz="98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287" indent="-227378" defTabSz="98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0815" indent="-227378" defTabSz="98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5343" indent="-227378" defTabSz="98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9871" indent="-227378" defTabSz="98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54399" indent="-227378" defTabSz="98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/>
              <a:t>Presentation title</a:t>
            </a: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8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450" indent="-285047" defTabSz="98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833" indent="-227378" defTabSz="98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884" indent="-227378" defTabSz="98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287" indent="-227378" defTabSz="98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0815" indent="-227378" defTabSz="98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5343" indent="-227378" defTabSz="98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9871" indent="-227378" defTabSz="98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54399" indent="-227378" defTabSz="98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/>
              <a:t>Presentation title</a:t>
            </a: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8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450" indent="-285047" defTabSz="98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833" indent="-227378" defTabSz="98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884" indent="-227378" defTabSz="98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287" indent="-227378" defTabSz="98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0815" indent="-227378" defTabSz="98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5343" indent="-227378" defTabSz="98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9871" indent="-227378" defTabSz="98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54399" indent="-227378" defTabSz="98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/>
              <a:t>Presentation title</a:t>
            </a: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265238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204912"/>
          </a:xfrm>
        </p:spPr>
        <p:txBody>
          <a:bodyPr anchor="b"/>
          <a:lstStyle>
            <a:lvl1pPr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GB" smtClean="0"/>
              <a:t>UNFCCC secretariat, programme</a:t>
            </a:r>
            <a:endParaRPr lang="de-DE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r>
              <a:rPr lang="de-DE" smtClean="0"/>
              <a:t>Firstname Lastname, Job Title</a:t>
            </a:r>
            <a:endParaRPr lang="de-DE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12" name="Picture 40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00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5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55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5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44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8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11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48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05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51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31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75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GB" smtClean="0"/>
              <a:t>UNFCCC secretariat, programme</a:t>
            </a:r>
            <a:endParaRPr lang="de-DE"/>
          </a:p>
        </p:txBody>
      </p:sp>
      <p:sp>
        <p:nvSpPr>
          <p:cNvPr id="159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r>
              <a:rPr lang="de-DE" smtClean="0"/>
              <a:t>Firstname Lastname, Job Title</a:t>
            </a:r>
            <a:endParaRPr lang="de-DE"/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59755" name="Picture 11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7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3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92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9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20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3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83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72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8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12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57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60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90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78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45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1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9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</a:defRPr>
      </a:lvl2pPr>
      <a:lvl3pPr marL="900113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3pPr>
      <a:lvl4pPr marL="1169988" indent="-2682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4pPr>
      <a:lvl5pPr marL="14382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5pPr>
      <a:lvl6pPr marL="18954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6pPr>
      <a:lvl7pPr marL="23526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7pPr>
      <a:lvl8pPr marL="28098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8pPr>
      <a:lvl9pPr marL="32670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25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525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52592" name="Picture 16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ctr" rtl="0" fontAlgn="base">
        <a:lnSpc>
          <a:spcPts val="2900"/>
        </a:lnSpc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58730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cs typeface="+mn-cs"/>
        </a:defRPr>
      </a:lvl2pPr>
      <a:lvl3pPr marL="900113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1169988" indent="-2682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4382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dm.unfccc.int/DNA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/>
          <p:cNvSpPr>
            <a:spLocks noGrp="1" noChangeArrowheads="1"/>
          </p:cNvSpPr>
          <p:nvPr>
            <p:ph type="dt" sz="quarter" idx="2"/>
          </p:nvPr>
        </p:nvSpPr>
        <p:spPr>
          <a:xfrm>
            <a:off x="2895600" y="6505575"/>
            <a:ext cx="5230813" cy="1793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667000"/>
            <a:ext cx="7881937" cy="1204912"/>
          </a:xfrm>
        </p:spPr>
        <p:txBody>
          <a:bodyPr/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Reporting on SD co-benefits using the new CDFM SD Tool and opportunities for monitoring to enhance the profile of CDM projects and CER price: what the buyers want!	</a:t>
            </a:r>
            <a:endParaRPr lang="en-IE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Fatima-Zahra </a:t>
            </a:r>
            <a:r>
              <a:rPr lang="en-US" dirty="0" err="1"/>
              <a:t>Taibi</a:t>
            </a:r>
            <a:r>
              <a:rPr lang="en-GB" b="1" dirty="0" smtClean="0"/>
              <a:t>, </a:t>
            </a:r>
            <a:r>
              <a:rPr lang="en-GB" b="1" dirty="0"/>
              <a:t>UNFCCC </a:t>
            </a:r>
            <a:r>
              <a:rPr lang="en-GB" b="1" dirty="0" smtClean="0"/>
              <a:t>secretariat</a:t>
            </a:r>
          </a:p>
          <a:p>
            <a:pPr eaLnBrk="0" hangingPunct="0"/>
            <a:r>
              <a:rPr lang="en-US" sz="1400" b="1" dirty="0"/>
              <a:t>Regional Workshop on CDM and NAMAs for Latin America and the Caribbean </a:t>
            </a:r>
            <a:r>
              <a:rPr lang="en-US" sz="1400" b="1" dirty="0" smtClean="0"/>
              <a:t>(31 Aug – 2 Sep, 2014)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dirty="0"/>
              <a:t>Bogotá, Colombia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50975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69238" cy="314325"/>
          </a:xfrm>
        </p:spPr>
        <p:txBody>
          <a:bodyPr/>
          <a:lstStyle/>
          <a:p>
            <a:r>
              <a:rPr lang="en-US" sz="2800" dirty="0"/>
              <a:t>Report – Output from SD tool</a:t>
            </a:r>
            <a:endParaRPr lang="en-A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9" y="914400"/>
            <a:ext cx="811514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97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69238" cy="314325"/>
          </a:xfrm>
        </p:spPr>
        <p:txBody>
          <a:bodyPr/>
          <a:lstStyle/>
          <a:p>
            <a:r>
              <a:rPr lang="en-US" sz="2800" dirty="0" smtClean="0"/>
              <a:t>Benefits from the SD tool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867650" cy="3962400"/>
          </a:xfrm>
        </p:spPr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chemeClr val="tx2"/>
                </a:solidFill>
              </a:rPr>
              <a:t>SD tool </a:t>
            </a:r>
            <a:r>
              <a:rPr lang="en-US" sz="2000" dirty="0" smtClean="0"/>
              <a:t>provides a structured</a:t>
            </a:r>
            <a:r>
              <a:rPr lang="en-US" sz="2000" dirty="0"/>
              <a:t>, consistent, comparable and robust manner </a:t>
            </a:r>
            <a:r>
              <a:rPr lang="en-US" sz="2000" dirty="0" smtClean="0"/>
              <a:t>of </a:t>
            </a:r>
            <a:r>
              <a:rPr lang="en-US" sz="2000" dirty="0"/>
              <a:t>highlighting the sustainable development co-benefits of CDM project activities and </a:t>
            </a:r>
            <a:r>
              <a:rPr lang="en-US" sz="2000" dirty="0" err="1" smtClean="0"/>
              <a:t>PoAs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Comprises </a:t>
            </a:r>
            <a:r>
              <a:rPr lang="en-US" sz="2000" dirty="0"/>
              <a:t>a check list of </a:t>
            </a:r>
            <a:r>
              <a:rPr lang="en-US" sz="2000" dirty="0">
                <a:solidFill>
                  <a:schemeClr val="tx2"/>
                </a:solidFill>
              </a:rPr>
              <a:t>predefined criteria </a:t>
            </a:r>
            <a:r>
              <a:rPr lang="en-US" sz="2000" dirty="0"/>
              <a:t>and </a:t>
            </a:r>
            <a:r>
              <a:rPr lang="en-US" sz="2000" dirty="0">
                <a:solidFill>
                  <a:schemeClr val="tx2"/>
                </a:solidFill>
              </a:rPr>
              <a:t>indicators</a:t>
            </a:r>
            <a:r>
              <a:rPr lang="en-US" sz="2000" dirty="0"/>
              <a:t> that help describe the impact of </a:t>
            </a:r>
            <a:r>
              <a:rPr lang="en-US" sz="2000" dirty="0" smtClean="0"/>
              <a:t>project activities and </a:t>
            </a:r>
            <a:r>
              <a:rPr lang="en-US" sz="2000" dirty="0" err="1" smtClean="0"/>
              <a:t>PoAs</a:t>
            </a:r>
            <a:r>
              <a:rPr lang="en-US" sz="2000" dirty="0" smtClean="0"/>
              <a:t> </a:t>
            </a:r>
            <a:r>
              <a:rPr lang="en-US" sz="2000" dirty="0"/>
              <a:t>on the </a:t>
            </a:r>
            <a:r>
              <a:rPr lang="en-US" sz="2000" dirty="0">
                <a:solidFill>
                  <a:schemeClr val="tx2"/>
                </a:solidFill>
              </a:rPr>
              <a:t>environment</a:t>
            </a:r>
            <a:r>
              <a:rPr lang="en-US" sz="2000" dirty="0"/>
              <a:t>, </a:t>
            </a:r>
            <a:r>
              <a:rPr lang="en-US" sz="2000" dirty="0">
                <a:solidFill>
                  <a:schemeClr val="tx2"/>
                </a:solidFill>
              </a:rPr>
              <a:t>society</a:t>
            </a:r>
            <a:r>
              <a:rPr lang="en-US" sz="2000" dirty="0"/>
              <a:t> and </a:t>
            </a:r>
            <a:r>
              <a:rPr lang="en-US" sz="2000" dirty="0">
                <a:solidFill>
                  <a:schemeClr val="tx2"/>
                </a:solidFill>
              </a:rPr>
              <a:t>economy</a:t>
            </a:r>
            <a:r>
              <a:rPr lang="en-US" sz="2000" dirty="0"/>
              <a:t> of the </a:t>
            </a:r>
            <a:r>
              <a:rPr lang="en-US" sz="2000" dirty="0" smtClean="0"/>
              <a:t>host </a:t>
            </a:r>
            <a:r>
              <a:rPr lang="en-US" sz="2000" dirty="0"/>
              <a:t>country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E</a:t>
            </a:r>
            <a:r>
              <a:rPr lang="en-US" sz="2000" dirty="0" smtClean="0"/>
              <a:t>nabling PPs and </a:t>
            </a:r>
            <a:r>
              <a:rPr lang="en-US" sz="2000" dirty="0"/>
              <a:t>CMEs to elaborate on the </a:t>
            </a:r>
            <a:r>
              <a:rPr lang="en-US" sz="2000" dirty="0" smtClean="0"/>
              <a:t>SDC of </a:t>
            </a:r>
            <a:r>
              <a:rPr lang="en-US" sz="2000" dirty="0"/>
              <a:t>their projects in a consistent way, enhance </a:t>
            </a:r>
            <a:r>
              <a:rPr lang="en-US" sz="2000" dirty="0" smtClean="0"/>
              <a:t>transparency </a:t>
            </a:r>
            <a:r>
              <a:rPr lang="en-US" sz="2000" dirty="0"/>
              <a:t>and credibility </a:t>
            </a:r>
            <a:r>
              <a:rPr lang="en-US" sz="2000" dirty="0" smtClean="0"/>
              <a:t>of </a:t>
            </a:r>
            <a:r>
              <a:rPr lang="en-US" sz="2000" dirty="0"/>
              <a:t>the CDM as whole, while maintaining host countries’ prerogative to define their criteria for sustainable development. 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23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69238" cy="314325"/>
          </a:xfrm>
        </p:spPr>
        <p:txBody>
          <a:bodyPr/>
          <a:lstStyle/>
          <a:p>
            <a:r>
              <a:rPr lang="en-US" sz="2800" dirty="0" smtClean="0"/>
              <a:t>Benefits from the SD tool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867650" cy="4524375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PPs and CMEs can </a:t>
            </a:r>
            <a:r>
              <a:rPr lang="en-US" sz="2000" dirty="0"/>
              <a:t>use </a:t>
            </a:r>
            <a:r>
              <a:rPr lang="en-US" sz="2000" dirty="0" smtClean="0"/>
              <a:t>their published </a:t>
            </a:r>
            <a:r>
              <a:rPr lang="en-US" sz="2000" dirty="0">
                <a:solidFill>
                  <a:schemeClr val="tx2"/>
                </a:solidFill>
              </a:rPr>
              <a:t>SDC description report </a:t>
            </a:r>
            <a:r>
              <a:rPr lang="en-US" sz="2000" dirty="0"/>
              <a:t>to </a:t>
            </a:r>
            <a:r>
              <a:rPr lang="en-US" sz="2000" dirty="0">
                <a:solidFill>
                  <a:schemeClr val="tx2"/>
                </a:solidFill>
              </a:rPr>
              <a:t>highlight</a:t>
            </a:r>
            <a:r>
              <a:rPr lang="en-US" sz="2000" dirty="0"/>
              <a:t> and </a:t>
            </a:r>
            <a:r>
              <a:rPr lang="en-US" sz="2000" dirty="0">
                <a:solidFill>
                  <a:schemeClr val="tx2"/>
                </a:solidFill>
              </a:rPr>
              <a:t>promote</a:t>
            </a:r>
            <a:r>
              <a:rPr lang="en-US" sz="2000" dirty="0"/>
              <a:t> the sustainable development co-benefits of </a:t>
            </a:r>
            <a:r>
              <a:rPr lang="en-US" sz="2000" dirty="0" smtClean="0"/>
              <a:t>their project activities and </a:t>
            </a:r>
            <a:r>
              <a:rPr lang="en-US" sz="2000" dirty="0" err="1" smtClean="0"/>
              <a:t>PoAs</a:t>
            </a:r>
            <a:r>
              <a:rPr lang="en-US" sz="2000" dirty="0" smtClean="0"/>
              <a:t>.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SDC </a:t>
            </a:r>
            <a:r>
              <a:rPr lang="en-US" sz="2000" dirty="0"/>
              <a:t>description reports will </a:t>
            </a:r>
            <a:r>
              <a:rPr lang="en-US" sz="2000" dirty="0">
                <a:solidFill>
                  <a:schemeClr val="tx2"/>
                </a:solidFill>
              </a:rPr>
              <a:t>help buyers of CERs </a:t>
            </a:r>
            <a:r>
              <a:rPr lang="en-US" sz="2000" dirty="0"/>
              <a:t>to easily identify projects with high sustainable development </a:t>
            </a:r>
            <a:r>
              <a:rPr lang="en-US" sz="2000" dirty="0" smtClean="0"/>
              <a:t>benefits.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371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69238" cy="314325"/>
          </a:xfrm>
        </p:spPr>
        <p:txBody>
          <a:bodyPr/>
          <a:lstStyle/>
          <a:p>
            <a:r>
              <a:rPr lang="en-US" sz="2800" dirty="0" smtClean="0"/>
              <a:t>Assistance to host parties on monitoring SDC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867650" cy="45243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800" b="1" i="1" dirty="0"/>
              <a:t>Background: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GB" sz="2000" dirty="0" smtClean="0"/>
              <a:t>CMP.9 requested </a:t>
            </a:r>
            <a:r>
              <a:rPr lang="en-GB" sz="2000" dirty="0"/>
              <a:t>the CDM Executive Board to develop guiding tools to assist </a:t>
            </a:r>
            <a:r>
              <a:rPr lang="en-GB" sz="2000" dirty="0" smtClean="0"/>
              <a:t>DNAs, </a:t>
            </a:r>
            <a:r>
              <a:rPr lang="en-GB" sz="2000" dirty="0"/>
              <a:t>voluntary </a:t>
            </a:r>
            <a:r>
              <a:rPr lang="en-GB" sz="2000" dirty="0" smtClean="0"/>
              <a:t>and upon </a:t>
            </a:r>
            <a:r>
              <a:rPr lang="en-GB" sz="2000" dirty="0"/>
              <a:t>the </a:t>
            </a:r>
            <a:r>
              <a:rPr lang="en-GB" sz="2000" dirty="0" smtClean="0"/>
              <a:t>request, </a:t>
            </a:r>
            <a:r>
              <a:rPr lang="en-GB" sz="2000" dirty="0"/>
              <a:t>in monitoring the sustainable development benefits in its territory </a:t>
            </a:r>
            <a:r>
              <a:rPr lang="en-GB" sz="2000" dirty="0" smtClean="0"/>
              <a:t>of CDM projects, </a:t>
            </a:r>
            <a:r>
              <a:rPr lang="en-GB" sz="2000" dirty="0"/>
              <a:t>recognizing that the use of such guiding tools is the prerogative of Parties and subject to the availability of funds from Parties included in Annex I;</a:t>
            </a:r>
            <a:endParaRPr lang="en-US" sz="2000" dirty="0"/>
          </a:p>
          <a:p>
            <a:pPr marL="0" indent="0">
              <a:buNone/>
            </a:pPr>
            <a:r>
              <a:rPr lang="en-GB" sz="2000" dirty="0"/>
              <a:t> </a:t>
            </a:r>
            <a:endParaRPr lang="en-US" sz="2000" dirty="0"/>
          </a:p>
          <a:p>
            <a:r>
              <a:rPr lang="en-GB" sz="2000" dirty="0" smtClean="0"/>
              <a:t>Aim: assist </a:t>
            </a:r>
            <a:r>
              <a:rPr lang="en-GB" sz="2000" dirty="0"/>
              <a:t>host </a:t>
            </a:r>
            <a:r>
              <a:rPr lang="en-GB" sz="2000" dirty="0" smtClean="0"/>
              <a:t>parties in </a:t>
            </a:r>
            <a:r>
              <a:rPr lang="en-GB" sz="2000" dirty="0"/>
              <a:t>monitoring the sustainable development benefits of CDM </a:t>
            </a:r>
            <a:r>
              <a:rPr lang="en-GB" sz="2000" dirty="0" smtClean="0"/>
              <a:t>projects, improving </a:t>
            </a:r>
            <a:r>
              <a:rPr lang="en-GB" sz="2000" dirty="0"/>
              <a:t>the reputation of the CDM and increasing its transparency with regard to this aspect that is one of its important pillars. 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672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lnSpc>
                <a:spcPts val="2400"/>
              </a:lnSpc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400"/>
              </a:lnSpc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400"/>
              </a:lnSpc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400"/>
              </a:lnSpc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400"/>
              </a:lnSpc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A7B0EEF7-6524-483B-B183-DDABEF2FBCA3}" type="slidenum">
              <a:rPr lang="en-US" altLang="en-US" sz="1400" smtClean="0">
                <a:latin typeface="Times New Roman" pitchFamily="18" charset="0"/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14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811213"/>
            <a:ext cx="8329613" cy="47593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GB" sz="1800" b="1" i="1" dirty="0" smtClean="0"/>
          </a:p>
          <a:p>
            <a:pPr marL="0" indent="0">
              <a:buFontTx/>
              <a:buNone/>
              <a:defRPr/>
            </a:pPr>
            <a:r>
              <a:rPr lang="en-GB" sz="1800" b="1" i="1" dirty="0" smtClean="0"/>
              <a:t>Action </a:t>
            </a:r>
            <a:r>
              <a:rPr lang="en-GB" sz="1800" b="1" i="1" dirty="0"/>
              <a:t>Taken by Board as of date:</a:t>
            </a:r>
            <a:endParaRPr lang="en-US" sz="1800" dirty="0"/>
          </a:p>
          <a:p>
            <a:pPr marL="0" indent="0">
              <a:buFontTx/>
              <a:buNone/>
              <a:defRPr/>
            </a:pP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800" dirty="0"/>
              <a:t>Developed </a:t>
            </a:r>
            <a:r>
              <a:rPr lang="en-GB" sz="1800" dirty="0" smtClean="0"/>
              <a:t>and launched website in 1</a:t>
            </a:r>
            <a:r>
              <a:rPr lang="en-GB" sz="1800" baseline="30000" dirty="0" smtClean="0"/>
              <a:t>st</a:t>
            </a:r>
            <a:r>
              <a:rPr lang="en-GB" sz="1800" dirty="0" smtClean="0"/>
              <a:t> </a:t>
            </a:r>
            <a:r>
              <a:rPr lang="en-GB" sz="1800" dirty="0"/>
              <a:t>week of May 2014</a:t>
            </a: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800" dirty="0"/>
              <a:t>Communication sent to </a:t>
            </a:r>
            <a:r>
              <a:rPr lang="en-GB" sz="1800" dirty="0" smtClean="0"/>
              <a:t>all DNAs. As to date only </a:t>
            </a:r>
            <a:r>
              <a:rPr lang="en-GB" sz="1800" dirty="0"/>
              <a:t>one </a:t>
            </a:r>
            <a:r>
              <a:rPr lang="en-GB" sz="1800" dirty="0" smtClean="0"/>
              <a:t>DNA (Cambodia) expressed </a:t>
            </a:r>
            <a:r>
              <a:rPr lang="en-GB" sz="1800" dirty="0"/>
              <a:t>interest to receive technical assistance to develop guidelines. </a:t>
            </a: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800" dirty="0" smtClean="0"/>
              <a:t>EB 70 requested secretariat to </a:t>
            </a:r>
            <a:r>
              <a:rPr lang="en-GB" sz="1800" dirty="0"/>
              <a:t>create more awareness among DNAs including </a:t>
            </a:r>
            <a:r>
              <a:rPr lang="en-GB" sz="1800" dirty="0" smtClean="0"/>
              <a:t>the regional workshops and at other events</a:t>
            </a: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800" dirty="0" smtClean="0"/>
              <a:t>Based on the request received from DNA Cambodia, EB 80 considered a concept note defining the approach to assist DNAs in monitoring SD for CDM project activities and </a:t>
            </a:r>
            <a:r>
              <a:rPr lang="en-GB" sz="1800" dirty="0" err="1" smtClean="0"/>
              <a:t>PoAs</a:t>
            </a:r>
            <a:r>
              <a:rPr lang="en-GB" sz="1800" dirty="0" smtClean="0"/>
              <a:t> in their countries.</a:t>
            </a:r>
          </a:p>
          <a:p>
            <a:pPr marL="269875" lvl="3" indent="-269875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800" dirty="0"/>
              <a:t>EB 80 agreed on the approach outlined in the concept note and requested the secretariat to prepare an implementation plan.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1800" dirty="0" smtClean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1800" dirty="0"/>
          </a:p>
          <a:p>
            <a:pPr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alt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Assistance to host parties on monitoring SDC</a:t>
            </a:r>
            <a:r>
              <a:rPr lang="en-AU" sz="2800" dirty="0">
                <a:latin typeface="Arial" charset="0"/>
              </a:rPr>
              <a:t/>
            </a:r>
            <a:br>
              <a:rPr lang="en-AU" sz="2800" dirty="0">
                <a:latin typeface="Arial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lnSpc>
                <a:spcPts val="2400"/>
              </a:lnSpc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400"/>
              </a:lnSpc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400"/>
              </a:lnSpc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400"/>
              </a:lnSpc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400"/>
              </a:lnSpc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A7B0EEF7-6524-483B-B183-DDABEF2FBCA3}" type="slidenum">
              <a:rPr lang="en-US" altLang="en-US" sz="1400" smtClean="0">
                <a:latin typeface="Times New Roman" pitchFamily="18" charset="0"/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15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329613" cy="37607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1800" b="1" i="1" dirty="0"/>
              <a:t>Action Taken by Board as of date:</a:t>
            </a:r>
            <a:endParaRPr lang="en-US" sz="1800" dirty="0"/>
          </a:p>
          <a:p>
            <a:pPr marL="269875" lvl="3" indent="-269875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800" dirty="0" smtClean="0">
                <a:ea typeface="+mn-ea"/>
                <a:cs typeface="+mn-cs"/>
              </a:rPr>
              <a:t>Currently, the secretariat is assisting the DNA of Colombia in the development of guiding tools in monitoring sustainable development benefits. </a:t>
            </a:r>
            <a:endParaRPr lang="en-US" sz="1800" dirty="0" smtClean="0">
              <a:ea typeface="+mn-ea"/>
              <a:cs typeface="+mn-cs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1800" dirty="0"/>
          </a:p>
          <a:p>
            <a:pPr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alt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Assistance to host parties on monitoring SDC</a:t>
            </a:r>
            <a:r>
              <a:rPr lang="en-AU" sz="2800" dirty="0">
                <a:latin typeface="Arial" charset="0"/>
              </a:rPr>
              <a:t/>
            </a:r>
            <a:br>
              <a:rPr lang="en-AU" sz="2800" dirty="0">
                <a:latin typeface="Arial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50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lnSpc>
                <a:spcPts val="2400"/>
              </a:lnSpc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400"/>
              </a:lnSpc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400"/>
              </a:lnSpc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400"/>
              </a:lnSpc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400"/>
              </a:lnSpc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A7B0EEF7-6524-483B-B183-DDABEF2FBCA3}" type="slidenum">
              <a:rPr lang="en-US" altLang="en-US" sz="1400" smtClean="0">
                <a:latin typeface="Times New Roman" pitchFamily="18" charset="0"/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16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29613" cy="43703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GB" sz="1800" b="1" i="1" dirty="0" smtClean="0"/>
          </a:p>
          <a:p>
            <a:pPr marL="0" indent="0">
              <a:buFontTx/>
              <a:buNone/>
              <a:defRPr/>
            </a:pPr>
            <a:r>
              <a:rPr lang="en-GB" sz="1800" b="1" i="1" dirty="0" smtClean="0"/>
              <a:t>Next steps:</a:t>
            </a:r>
          </a:p>
          <a:p>
            <a:pPr marL="0" indent="0">
              <a:buFontTx/>
              <a:buNone/>
              <a:defRPr/>
            </a:pPr>
            <a:endParaRPr lang="en-GB" sz="1800" b="1" i="1" dirty="0"/>
          </a:p>
          <a:p>
            <a:r>
              <a:rPr lang="en-GB" sz="1800" dirty="0" smtClean="0"/>
              <a:t>Should </a:t>
            </a:r>
            <a:r>
              <a:rPr lang="en-GB" sz="1800" dirty="0"/>
              <a:t>you wish to benefit from the assistance </a:t>
            </a:r>
            <a:r>
              <a:rPr lang="en-GB" sz="1800" dirty="0" smtClean="0"/>
              <a:t>available </a:t>
            </a:r>
            <a:r>
              <a:rPr lang="en-IE" sz="1800" dirty="0"/>
              <a:t>in monitoring sustainable development benefits for CDM project activities in your countries</a:t>
            </a:r>
            <a:r>
              <a:rPr lang="en-GB" sz="1800" dirty="0" smtClean="0"/>
              <a:t>, please contact the secretariat through </a:t>
            </a:r>
            <a:r>
              <a:rPr lang="en-GB" sz="1800" dirty="0"/>
              <a:t>the DNA </a:t>
            </a:r>
            <a:r>
              <a:rPr lang="en-GB" sz="1800" dirty="0" smtClean="0"/>
              <a:t>Moderator email </a:t>
            </a:r>
            <a:r>
              <a:rPr lang="en-GB" sz="1800" dirty="0"/>
              <a:t>address: </a:t>
            </a:r>
            <a:r>
              <a:rPr lang="en-US" sz="1800" u="sng" dirty="0" smtClean="0">
                <a:solidFill>
                  <a:schemeClr val="tx2"/>
                </a:solidFill>
              </a:rPr>
              <a:t>Moderator-DNA@unfccc.int</a:t>
            </a:r>
            <a:r>
              <a:rPr lang="en-US" sz="1800" dirty="0" smtClean="0">
                <a:solidFill>
                  <a:schemeClr val="tx2"/>
                </a:solidFill>
              </a:rPr>
              <a:t>  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 smtClean="0"/>
              <a:t>We invite DNAs once again to </a:t>
            </a:r>
            <a:r>
              <a:rPr lang="en-GB" sz="1800" dirty="0"/>
              <a:t>share </a:t>
            </a:r>
            <a:r>
              <a:rPr lang="en-GB" sz="1800" dirty="0" smtClean="0"/>
              <a:t>with the secretariat their </a:t>
            </a:r>
            <a:r>
              <a:rPr lang="en-GB" sz="1800" dirty="0"/>
              <a:t>practices for monitoring sustainable development benefits, including the </a:t>
            </a:r>
            <a:r>
              <a:rPr lang="en-GB" sz="1800" dirty="0" smtClean="0"/>
              <a:t>indicators they use, </a:t>
            </a:r>
            <a:r>
              <a:rPr lang="en-GB" sz="1800" dirty="0"/>
              <a:t>through the DNA Moderator email address: </a:t>
            </a:r>
            <a:r>
              <a:rPr lang="en-US" sz="1800" u="sng" dirty="0">
                <a:solidFill>
                  <a:schemeClr val="tx2"/>
                </a:solidFill>
              </a:rPr>
              <a:t>Moderator-DNA@unfccc.int</a:t>
            </a:r>
            <a:r>
              <a:rPr lang="en-US" sz="1800" dirty="0">
                <a:solidFill>
                  <a:schemeClr val="tx2"/>
                </a:solidFill>
              </a:rPr>
              <a:t>  </a:t>
            </a:r>
          </a:p>
          <a:p>
            <a:pPr marL="0" indent="0">
              <a:buNone/>
            </a:pPr>
            <a:r>
              <a:rPr lang="en-GB" sz="1800" dirty="0" smtClean="0"/>
              <a:t> </a:t>
            </a: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endParaRPr lang="en-US" sz="1800" dirty="0" smtClean="0"/>
          </a:p>
          <a:p>
            <a:pPr marL="0" indent="0">
              <a:buFontTx/>
              <a:buNone/>
              <a:defRPr/>
            </a:pPr>
            <a:endParaRPr lang="en-US" sz="1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5000" y="309563"/>
            <a:ext cx="7869238" cy="31432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Assistance to host parties on monitoring SDC</a:t>
            </a:r>
            <a:r>
              <a:rPr lang="en-AU" sz="2800" dirty="0">
                <a:latin typeface="Arial" charset="0"/>
              </a:rPr>
              <a:t/>
            </a:r>
            <a:br>
              <a:rPr lang="en-AU" sz="2800" dirty="0">
                <a:latin typeface="Arial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3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lnSpc>
                <a:spcPts val="2400"/>
              </a:lnSpc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400"/>
              </a:lnSpc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400"/>
              </a:lnSpc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400"/>
              </a:lnSpc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400"/>
              </a:lnSpc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02BE616E-527A-4D7E-8185-EBCBCAA9931F}" type="slidenum">
              <a:rPr lang="en-US" altLang="en-US" sz="1400" smtClean="0">
                <a:latin typeface="Times New Roman" pitchFamily="18" charset="0"/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17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811213"/>
            <a:ext cx="8329613" cy="314325"/>
          </a:xfrm>
        </p:spPr>
        <p:txBody>
          <a:bodyPr/>
          <a:lstStyle/>
          <a:p>
            <a:pPr marL="0" indent="0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http://cdm.unfccc.int/DNA/index.html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3" y="762000"/>
            <a:ext cx="8632825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468313" y="3284538"/>
            <a:ext cx="8064500" cy="1728787"/>
          </a:xfrm>
          <a:prstGeom prst="ellipse">
            <a:avLst/>
          </a:prstGeom>
          <a:noFill/>
          <a:ln w="317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143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390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62" y="381000"/>
            <a:ext cx="7869238" cy="314325"/>
          </a:xfrm>
        </p:spPr>
        <p:txBody>
          <a:bodyPr/>
          <a:lstStyle/>
          <a:p>
            <a:r>
              <a:rPr lang="en-US" sz="2800" dirty="0" smtClean="0"/>
              <a:t>EB 80 Request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867650" cy="3838575"/>
          </a:xfrm>
        </p:spPr>
        <p:txBody>
          <a:bodyPr/>
          <a:lstStyle/>
          <a:p>
            <a:pPr marL="0" indent="0">
              <a:buNone/>
            </a:pPr>
            <a:r>
              <a:rPr lang="en-IE" sz="1800" dirty="0" smtClean="0"/>
              <a:t>At EB 80, the </a:t>
            </a:r>
            <a:r>
              <a:rPr lang="en-IE" sz="1800" dirty="0"/>
              <a:t>Board </a:t>
            </a:r>
            <a:r>
              <a:rPr lang="en-IE" sz="1800" dirty="0" smtClean="0"/>
              <a:t>considered </a:t>
            </a:r>
            <a:r>
              <a:rPr lang="en-IE" sz="1800" dirty="0"/>
              <a:t>a proposal to </a:t>
            </a:r>
            <a:r>
              <a:rPr lang="en-IE" sz="1800" dirty="0">
                <a:solidFill>
                  <a:schemeClr val="tx2"/>
                </a:solidFill>
              </a:rPr>
              <a:t>introduce provisions</a:t>
            </a:r>
            <a:r>
              <a:rPr lang="en-IE" sz="1800" dirty="0"/>
              <a:t> on </a:t>
            </a:r>
            <a:r>
              <a:rPr lang="en-IE" sz="1800" dirty="0">
                <a:solidFill>
                  <a:schemeClr val="tx2"/>
                </a:solidFill>
              </a:rPr>
              <a:t>voluntary monitoring</a:t>
            </a:r>
            <a:r>
              <a:rPr lang="en-IE" sz="1800" dirty="0"/>
              <a:t> </a:t>
            </a:r>
            <a:r>
              <a:rPr lang="en-IE" sz="1800" dirty="0" smtClean="0"/>
              <a:t>of </a:t>
            </a:r>
            <a:r>
              <a:rPr lang="en-IE" sz="1800" dirty="0"/>
              <a:t>the contribution to sustainable development and requested the secretariat to prepare </a:t>
            </a:r>
            <a:r>
              <a:rPr lang="en-IE" sz="1800" dirty="0" smtClean="0"/>
              <a:t>a concept note in </a:t>
            </a:r>
            <a:r>
              <a:rPr lang="en-IE" sz="1800" dirty="0"/>
              <a:t>this regard for consideration by the Board at a future meeting.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488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en-GB" dirty="0" smtClean="0"/>
              <a:t>UNFCCC Secretariat, SDM Programme</a:t>
            </a:r>
            <a:endParaRPr lang="de-DE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133600"/>
            <a:ext cx="6172200" cy="18288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6000" b="1" dirty="0" smtClean="0"/>
              <a:t>Thank you</a:t>
            </a:r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323246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sz="2800" dirty="0" smtClean="0">
                <a:ea typeface="ＭＳ Ｐゴシック" pitchFamily="34" charset="-128"/>
              </a:rPr>
              <a:t>Background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599" y="1143000"/>
            <a:ext cx="8001001" cy="4648199"/>
          </a:xfrm>
        </p:spPr>
        <p:txBody>
          <a:bodyPr/>
          <a:lstStyle/>
          <a:p>
            <a:pPr lvl="0">
              <a:lnSpc>
                <a:spcPts val="3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The CMP, at its seventh session, requested the Board to continue its work and </a:t>
            </a:r>
            <a:r>
              <a:rPr lang="en-US" sz="2000" b="1" dirty="0">
                <a:solidFill>
                  <a:srgbClr val="4B93DC"/>
                </a:solidFill>
              </a:rPr>
              <a:t>develop</a:t>
            </a:r>
            <a:r>
              <a:rPr lang="en-US" sz="2000" dirty="0">
                <a:solidFill>
                  <a:srgbClr val="000000"/>
                </a:solidFill>
              </a:rPr>
              <a:t> appropriate </a:t>
            </a:r>
            <a:r>
              <a:rPr lang="en-US" sz="2000" b="1" dirty="0">
                <a:solidFill>
                  <a:srgbClr val="4B93DC"/>
                </a:solidFill>
              </a:rPr>
              <a:t>voluntary</a:t>
            </a:r>
            <a:r>
              <a:rPr lang="en-US" sz="2000" dirty="0">
                <a:solidFill>
                  <a:srgbClr val="000000"/>
                </a:solidFill>
              </a:rPr>
              <a:t> measures to </a:t>
            </a:r>
            <a:r>
              <a:rPr lang="en-US" sz="2000" b="1" dirty="0">
                <a:solidFill>
                  <a:srgbClr val="4B93DC"/>
                </a:solidFill>
              </a:rPr>
              <a:t>highlight</a:t>
            </a:r>
            <a:r>
              <a:rPr lang="en-US" sz="2000" dirty="0">
                <a:solidFill>
                  <a:srgbClr val="4B93DC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the </a:t>
            </a:r>
            <a:r>
              <a:rPr lang="en-US" sz="2000" b="1" dirty="0">
                <a:solidFill>
                  <a:srgbClr val="4B93DC"/>
                </a:solidFill>
              </a:rPr>
              <a:t>co-benefits</a:t>
            </a:r>
            <a:r>
              <a:rPr lang="en-US" sz="2000" dirty="0">
                <a:solidFill>
                  <a:srgbClr val="000000"/>
                </a:solidFill>
              </a:rPr>
              <a:t> brought about by CDM projects and </a:t>
            </a:r>
            <a:r>
              <a:rPr lang="en-US" sz="2000" dirty="0" err="1">
                <a:solidFill>
                  <a:srgbClr val="000000"/>
                </a:solidFill>
              </a:rPr>
              <a:t>PoAs</a:t>
            </a:r>
            <a:r>
              <a:rPr lang="en-US" sz="2000" dirty="0">
                <a:solidFill>
                  <a:srgbClr val="000000"/>
                </a:solidFill>
              </a:rPr>
              <a:t> and report back to the CMP at its eighth session, while </a:t>
            </a:r>
            <a:r>
              <a:rPr lang="en-US" sz="2000" b="1" dirty="0">
                <a:solidFill>
                  <a:srgbClr val="4B93DC"/>
                </a:solidFill>
              </a:rPr>
              <a:t>maintaining</a:t>
            </a:r>
            <a:r>
              <a:rPr lang="en-US" sz="2000" dirty="0">
                <a:solidFill>
                  <a:srgbClr val="000000"/>
                </a:solidFill>
              </a:rPr>
              <a:t> the </a:t>
            </a:r>
            <a:r>
              <a:rPr lang="en-US" sz="2000" b="1" dirty="0">
                <a:solidFill>
                  <a:srgbClr val="4B93DC"/>
                </a:solidFill>
              </a:rPr>
              <a:t>prerogative</a:t>
            </a:r>
            <a:r>
              <a:rPr lang="en-US" sz="2000" dirty="0">
                <a:solidFill>
                  <a:srgbClr val="000000"/>
                </a:solidFill>
              </a:rPr>
              <a:t> of the Parties to define their sustainable development criteria</a:t>
            </a:r>
          </a:p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GB" sz="2000" dirty="0">
                <a:solidFill>
                  <a:srgbClr val="000000"/>
                </a:solidFill>
              </a:rPr>
              <a:t>At </a:t>
            </a:r>
            <a:r>
              <a:rPr lang="en-US" sz="2000" b="1" dirty="0">
                <a:solidFill>
                  <a:schemeClr val="tx2"/>
                </a:solidFill>
              </a:rPr>
              <a:t>EB 70 </a:t>
            </a:r>
            <a:r>
              <a:rPr lang="en-US" sz="2000" dirty="0" smtClean="0"/>
              <a:t>in Doha, the </a:t>
            </a:r>
            <a:r>
              <a:rPr lang="en-US" sz="2000" dirty="0"/>
              <a:t>Board </a:t>
            </a:r>
            <a:r>
              <a:rPr lang="en-US" sz="2000" b="1" dirty="0">
                <a:solidFill>
                  <a:schemeClr val="tx2"/>
                </a:solidFill>
              </a:rPr>
              <a:t>approved</a:t>
            </a:r>
            <a:r>
              <a:rPr lang="en-US" sz="2000" dirty="0"/>
              <a:t> </a:t>
            </a:r>
            <a:r>
              <a:rPr lang="en-US" sz="2000" dirty="0" smtClean="0"/>
              <a:t>the </a:t>
            </a:r>
            <a:r>
              <a:rPr lang="en-US" sz="2000" b="1" dirty="0">
                <a:solidFill>
                  <a:schemeClr val="tx2"/>
                </a:solidFill>
              </a:rPr>
              <a:t>voluntary</a:t>
            </a:r>
            <a:r>
              <a:rPr lang="en-US" sz="2000" dirty="0" smtClean="0"/>
              <a:t> tool for describing sustainable development co-benefits </a:t>
            </a:r>
            <a:br>
              <a:rPr lang="en-US" sz="2000" dirty="0" smtClean="0"/>
            </a:br>
            <a:r>
              <a:rPr lang="en-US" sz="2000" dirty="0" smtClean="0"/>
              <a:t>of CDM project activities and </a:t>
            </a:r>
            <a:r>
              <a:rPr lang="en-US" sz="2000" dirty="0" err="1" smtClean="0"/>
              <a:t>PoAs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b="1" dirty="0">
                <a:solidFill>
                  <a:schemeClr val="tx2"/>
                </a:solidFill>
              </a:rPr>
              <a:t>SD Tool</a:t>
            </a:r>
            <a:r>
              <a:rPr lang="en-US" sz="2000" dirty="0" smtClean="0"/>
              <a:t>)</a:t>
            </a:r>
          </a:p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chemeClr val="tx2"/>
                </a:solidFill>
              </a:rPr>
              <a:t>EB 80</a:t>
            </a:r>
            <a:r>
              <a:rPr lang="en-US" sz="2000" dirty="0" smtClean="0"/>
              <a:t> request to the secretariat with </a:t>
            </a:r>
          </a:p>
          <a:p>
            <a:pPr marL="0" indent="0">
              <a:lnSpc>
                <a:spcPts val="3000"/>
              </a:lnSpc>
              <a:spcAft>
                <a:spcPts val="600"/>
              </a:spcAft>
              <a:buNone/>
            </a:pPr>
            <a:r>
              <a:rPr lang="en-US" sz="2000" dirty="0"/>
              <a:t>r</a:t>
            </a:r>
            <a:r>
              <a:rPr lang="en-US" sz="2000" dirty="0" smtClean="0"/>
              <a:t>egard to monitoring of SD benefits</a:t>
            </a:r>
          </a:p>
          <a:p>
            <a:pPr>
              <a:spcAft>
                <a:spcPts val="600"/>
              </a:spcAft>
            </a:pPr>
            <a:endParaRPr lang="en-AU" sz="2000" dirty="0"/>
          </a:p>
          <a:p>
            <a:pPr>
              <a:spcAft>
                <a:spcPts val="600"/>
              </a:spcAft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345" y="4343400"/>
            <a:ext cx="2883837" cy="192853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052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800599"/>
          </a:xfrm>
        </p:spPr>
        <p:txBody>
          <a:bodyPr/>
          <a:lstStyle/>
          <a:p>
            <a:pPr>
              <a:lnSpc>
                <a:spcPts val="3400"/>
              </a:lnSpc>
              <a:spcAft>
                <a:spcPts val="1100"/>
              </a:spcAft>
              <a:buFont typeface="Wingdings" pitchFamily="2" charset="2"/>
              <a:buChar char="ü"/>
            </a:pPr>
            <a:r>
              <a:rPr lang="en-GB" sz="1800" dirty="0"/>
              <a:t>The tool produces a </a:t>
            </a:r>
            <a:r>
              <a:rPr lang="en-GB" sz="1800" b="1" dirty="0">
                <a:solidFill>
                  <a:schemeClr val="tx2"/>
                </a:solidFill>
              </a:rPr>
              <a:t>sustainable </a:t>
            </a:r>
            <a:r>
              <a:rPr lang="en-GB" sz="1800" b="1" dirty="0" smtClean="0">
                <a:solidFill>
                  <a:schemeClr val="tx2"/>
                </a:solidFill>
              </a:rPr>
              <a:t>development co-benefits (SDC) </a:t>
            </a:r>
            <a:r>
              <a:rPr lang="en-GB" sz="1800" b="1" dirty="0">
                <a:solidFill>
                  <a:schemeClr val="tx2"/>
                </a:solidFill>
              </a:rPr>
              <a:t>description report</a:t>
            </a:r>
          </a:p>
          <a:p>
            <a:pPr>
              <a:lnSpc>
                <a:spcPts val="3400"/>
              </a:lnSpc>
              <a:spcAft>
                <a:spcPts val="1100"/>
              </a:spcAft>
              <a:buFont typeface="Wingdings" pitchFamily="2" charset="2"/>
              <a:buChar char="ü"/>
            </a:pPr>
            <a:r>
              <a:rPr lang="en-GB" sz="1800" b="1" dirty="0" smtClean="0">
                <a:solidFill>
                  <a:schemeClr val="tx2"/>
                </a:solidFill>
              </a:rPr>
              <a:t>Checklist</a:t>
            </a:r>
            <a:r>
              <a:rPr lang="en-GB" sz="1800" dirty="0" smtClean="0"/>
              <a:t> </a:t>
            </a:r>
            <a:r>
              <a:rPr lang="en-GB" sz="1800" dirty="0"/>
              <a:t>approach</a:t>
            </a:r>
          </a:p>
          <a:p>
            <a:pPr>
              <a:lnSpc>
                <a:spcPts val="3400"/>
              </a:lnSpc>
              <a:spcAft>
                <a:spcPts val="1100"/>
              </a:spcAft>
              <a:buFont typeface="Wingdings" pitchFamily="2" charset="2"/>
              <a:buChar char="ü"/>
            </a:pPr>
            <a:r>
              <a:rPr lang="en-GB" sz="1800" b="1" dirty="0" smtClean="0">
                <a:solidFill>
                  <a:schemeClr val="tx2"/>
                </a:solidFill>
              </a:rPr>
              <a:t>Three</a:t>
            </a:r>
            <a:r>
              <a:rPr lang="en-GB" sz="1800" dirty="0" smtClean="0"/>
              <a:t> </a:t>
            </a:r>
            <a:r>
              <a:rPr lang="en-GB" sz="1800" dirty="0"/>
              <a:t>steps with menu of generic dimension, criteria and indicators</a:t>
            </a:r>
          </a:p>
          <a:p>
            <a:pPr>
              <a:lnSpc>
                <a:spcPts val="3400"/>
              </a:lnSpc>
              <a:spcAft>
                <a:spcPts val="1100"/>
              </a:spcAft>
              <a:buFont typeface="Wingdings" pitchFamily="2" charset="2"/>
              <a:buChar char="ü"/>
            </a:pPr>
            <a:r>
              <a:rPr lang="en-GB" sz="1800" b="1" dirty="0">
                <a:solidFill>
                  <a:schemeClr val="tx2"/>
                </a:solidFill>
              </a:rPr>
              <a:t>Indicators</a:t>
            </a:r>
            <a:r>
              <a:rPr lang="en-GB" sz="1800" dirty="0"/>
              <a:t> have been informed by relevant </a:t>
            </a:r>
            <a:r>
              <a:rPr lang="en-GB" sz="1800" dirty="0" smtClean="0"/>
              <a:t>standards </a:t>
            </a:r>
            <a:r>
              <a:rPr lang="en-GB" sz="1800" dirty="0"/>
              <a:t>and identified based on what is reported in the PDDs of over </a:t>
            </a:r>
            <a:r>
              <a:rPr lang="en-GB" sz="1800" b="1" dirty="0">
                <a:solidFill>
                  <a:schemeClr val="tx2"/>
                </a:solidFill>
              </a:rPr>
              <a:t>2500</a:t>
            </a:r>
            <a:r>
              <a:rPr lang="en-GB" sz="1800" dirty="0"/>
              <a:t> registered CDM project activities</a:t>
            </a:r>
          </a:p>
          <a:p>
            <a:pPr>
              <a:lnSpc>
                <a:spcPts val="3400"/>
              </a:lnSpc>
              <a:spcAft>
                <a:spcPts val="1100"/>
              </a:spcAft>
              <a:buFont typeface="Wingdings" pitchFamily="2" charset="2"/>
              <a:buChar char="ü"/>
            </a:pPr>
            <a:r>
              <a:rPr lang="en-GB" sz="1800" dirty="0"/>
              <a:t>Seeks a </a:t>
            </a:r>
            <a:r>
              <a:rPr lang="en-GB" sz="1800" b="1" dirty="0">
                <a:solidFill>
                  <a:schemeClr val="tx2"/>
                </a:solidFill>
              </a:rPr>
              <a:t>balance</a:t>
            </a:r>
            <a:r>
              <a:rPr lang="en-GB" sz="1800" dirty="0"/>
              <a:t> between </a:t>
            </a:r>
            <a:r>
              <a:rPr lang="en-GB" sz="1800" b="1" dirty="0">
                <a:solidFill>
                  <a:schemeClr val="tx2"/>
                </a:solidFill>
              </a:rPr>
              <a:t>standardization</a:t>
            </a:r>
            <a:r>
              <a:rPr lang="en-GB" sz="1800" dirty="0"/>
              <a:t> and </a:t>
            </a:r>
            <a:r>
              <a:rPr lang="en-GB" sz="1800" b="1" dirty="0">
                <a:solidFill>
                  <a:schemeClr val="tx2"/>
                </a:solidFill>
              </a:rPr>
              <a:t>flexibility</a:t>
            </a:r>
            <a:r>
              <a:rPr lang="en-GB" sz="1800" dirty="0"/>
              <a:t> in the </a:t>
            </a:r>
            <a:r>
              <a:rPr lang="en-GB" sz="1800" dirty="0" smtClean="0"/>
              <a:t>taxonomy</a:t>
            </a:r>
          </a:p>
          <a:p>
            <a:pPr>
              <a:lnSpc>
                <a:spcPts val="3400"/>
              </a:lnSpc>
              <a:spcAft>
                <a:spcPts val="1100"/>
              </a:spcAft>
              <a:buFont typeface="Wingdings" pitchFamily="2" charset="2"/>
              <a:buChar char="ü"/>
            </a:pPr>
            <a:r>
              <a:rPr lang="en-GB" sz="1800" dirty="0" smtClean="0"/>
              <a:t>Incorporated </a:t>
            </a:r>
            <a:r>
              <a:rPr lang="en-GB" sz="1800" b="1" dirty="0">
                <a:solidFill>
                  <a:schemeClr val="tx2"/>
                </a:solidFill>
              </a:rPr>
              <a:t>inputs from stakeholders </a:t>
            </a:r>
            <a:r>
              <a:rPr lang="en-GB" sz="1800" dirty="0" smtClean="0"/>
              <a:t>on drafts of the tool during 2012</a:t>
            </a:r>
          </a:p>
          <a:p>
            <a:pPr>
              <a:lnSpc>
                <a:spcPts val="3400"/>
              </a:lnSpc>
              <a:spcAft>
                <a:spcPts val="1100"/>
              </a:spcAft>
              <a:buFont typeface="Wingdings" pitchFamily="2" charset="2"/>
              <a:buChar char="ü"/>
            </a:pPr>
            <a:endParaRPr lang="en-GB" sz="1800" dirty="0"/>
          </a:p>
          <a:p>
            <a:pPr marL="1428749" lvl="5" indent="-342900">
              <a:spcAft>
                <a:spcPts val="600"/>
              </a:spcAft>
              <a:buFont typeface="Wingdings" pitchFamily="2" charset="2"/>
              <a:buChar char="ü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901700" lvl="3" indent="0">
              <a:spcAft>
                <a:spcPts val="600"/>
              </a:spcAft>
              <a:buNone/>
            </a:pP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GB" sz="2800" dirty="0"/>
              <a:t>D</a:t>
            </a:r>
            <a:r>
              <a:rPr lang="en-GB" sz="2800" dirty="0" smtClean="0"/>
              <a:t>etails </a:t>
            </a:r>
            <a:r>
              <a:rPr lang="en-GB" sz="2800" dirty="0"/>
              <a:t>of the </a:t>
            </a:r>
            <a:r>
              <a:rPr lang="en-GB" sz="2800" dirty="0" smtClean="0"/>
              <a:t>SD </a:t>
            </a:r>
            <a:r>
              <a:rPr lang="en-GB" sz="2800" dirty="0"/>
              <a:t>tool</a:t>
            </a:r>
            <a:endParaRPr lang="en-GB" sz="28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821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114800"/>
          </a:xfrm>
        </p:spPr>
        <p:txBody>
          <a:bodyPr/>
          <a:lstStyle/>
          <a:p>
            <a:pPr marL="0" indent="0">
              <a:lnSpc>
                <a:spcPts val="3400"/>
              </a:lnSpc>
              <a:spcAft>
                <a:spcPts val="1100"/>
              </a:spcAft>
              <a:buNone/>
            </a:pPr>
            <a:r>
              <a:rPr lang="en-IE" sz="1800" dirty="0" smtClean="0"/>
              <a:t>PPs </a:t>
            </a:r>
            <a:r>
              <a:rPr lang="en-IE" sz="1800" dirty="0"/>
              <a:t>and CMEs may request access to the </a:t>
            </a:r>
            <a:r>
              <a:rPr lang="en-IE" sz="1800" b="1" dirty="0">
                <a:solidFill>
                  <a:schemeClr val="tx2"/>
                </a:solidFill>
              </a:rPr>
              <a:t>online SD Tool </a:t>
            </a:r>
            <a:r>
              <a:rPr lang="en-IE" sz="1800" dirty="0"/>
              <a:t>through the UNFCCC website at </a:t>
            </a:r>
            <a:r>
              <a:rPr lang="en-IE" sz="1800" dirty="0">
                <a:solidFill>
                  <a:srgbClr val="1960AB"/>
                </a:solidFill>
              </a:rPr>
              <a:t>https://cdm.unfccc.int/Reference/tools/index.html</a:t>
            </a:r>
            <a:r>
              <a:rPr lang="en-IE" sz="1800" dirty="0"/>
              <a:t>:</a:t>
            </a:r>
            <a:endParaRPr lang="en-IE" sz="1800" dirty="0" smtClean="0"/>
          </a:p>
          <a:p>
            <a:pPr marL="0" indent="0">
              <a:lnSpc>
                <a:spcPts val="3400"/>
              </a:lnSpc>
              <a:spcAft>
                <a:spcPts val="1100"/>
              </a:spcAft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901700" lvl="3" indent="0">
              <a:spcAft>
                <a:spcPts val="600"/>
              </a:spcAft>
              <a:buNone/>
            </a:pP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GB" sz="2800" dirty="0"/>
              <a:t>D</a:t>
            </a:r>
            <a:r>
              <a:rPr lang="en-GB" sz="2800" dirty="0" smtClean="0"/>
              <a:t>etails </a:t>
            </a:r>
            <a:r>
              <a:rPr lang="en-GB" sz="2800" dirty="0"/>
              <a:t>of the </a:t>
            </a:r>
            <a:r>
              <a:rPr lang="en-GB" sz="2800" dirty="0" smtClean="0"/>
              <a:t>SD </a:t>
            </a:r>
            <a:r>
              <a:rPr lang="en-GB" sz="2800" dirty="0"/>
              <a:t>tool</a:t>
            </a:r>
            <a:endParaRPr lang="en-GB" sz="2800" dirty="0" smtClean="0">
              <a:ea typeface="ＭＳ Ｐゴシック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4" r="72052" b="60441"/>
          <a:stretch/>
        </p:blipFill>
        <p:spPr bwMode="auto">
          <a:xfrm>
            <a:off x="306237" y="2102518"/>
            <a:ext cx="8478295" cy="308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/>
          <p:cNvSpPr/>
          <p:nvPr/>
        </p:nvSpPr>
        <p:spPr bwMode="auto">
          <a:xfrm>
            <a:off x="6826963" y="4126229"/>
            <a:ext cx="792088" cy="288032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6385650" y="4437112"/>
            <a:ext cx="792088" cy="288032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54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914400"/>
            <a:ext cx="8204200" cy="4752975"/>
          </a:xfrm>
        </p:spPr>
        <p:txBody>
          <a:bodyPr/>
          <a:lstStyle/>
          <a:p>
            <a:pPr marL="0" indent="0">
              <a:buNone/>
            </a:pPr>
            <a:r>
              <a:rPr lang="en-IE" sz="1800" dirty="0" smtClean="0"/>
              <a:t>All published SDC description reports found at: </a:t>
            </a:r>
            <a:r>
              <a:rPr lang="en-IE" sz="1800" dirty="0">
                <a:solidFill>
                  <a:srgbClr val="1960AB"/>
                </a:solidFill>
              </a:rPr>
              <a:t>http://cdm.unfccc.int/SDTools/index.html</a:t>
            </a:r>
            <a:endParaRPr lang="en-US" sz="1800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45927" t="10001" r="9567" b="32349"/>
          <a:stretch/>
        </p:blipFill>
        <p:spPr bwMode="auto">
          <a:xfrm>
            <a:off x="228600" y="1600200"/>
            <a:ext cx="8610600" cy="419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368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/>
              <a:t>Three </a:t>
            </a:r>
            <a:r>
              <a:rPr lang="en-GB" sz="1600" dirty="0" smtClean="0"/>
              <a:t>steps in completing a description of sustainable development co-benefits</a:t>
            </a:r>
            <a:endParaRPr lang="en-AU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867650" cy="4327525"/>
          </a:xfrm>
        </p:spPr>
        <p:txBody>
          <a:bodyPr/>
          <a:lstStyle/>
          <a:p>
            <a:pPr marL="342900" lvl="0" indent="-342900">
              <a:lnSpc>
                <a:spcPts val="3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</a:rPr>
              <a:t>Select a project activity / </a:t>
            </a:r>
            <a:r>
              <a:rPr lang="en-US" sz="1600" b="1" dirty="0" err="1">
                <a:solidFill>
                  <a:schemeClr val="tx2"/>
                </a:solidFill>
              </a:rPr>
              <a:t>PoA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endParaRPr lang="en-US" sz="1600" dirty="0">
              <a:solidFill>
                <a:srgbClr val="000000"/>
              </a:solidFill>
            </a:endParaRPr>
          </a:p>
          <a:p>
            <a:pPr marL="0" lvl="0" indent="0">
              <a:lnSpc>
                <a:spcPts val="3000"/>
              </a:lnSpc>
              <a:spcAft>
                <a:spcPts val="60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	Title, type, Ref. Num. or project cycle stage, SS, host country, location </a:t>
            </a:r>
          </a:p>
          <a:p>
            <a:pPr marL="0" lvl="0" indent="0">
              <a:lnSpc>
                <a:spcPts val="3000"/>
              </a:lnSpc>
              <a:spcAft>
                <a:spcPts val="600"/>
              </a:spcAft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lnSpc>
                <a:spcPts val="3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US" sz="1600" dirty="0" smtClean="0">
                <a:solidFill>
                  <a:srgbClr val="000000"/>
                </a:solidFill>
              </a:rPr>
              <a:t>Complete the </a:t>
            </a:r>
            <a:r>
              <a:rPr lang="en-US" sz="1600" b="1" dirty="0">
                <a:solidFill>
                  <a:schemeClr val="tx2"/>
                </a:solidFill>
              </a:rPr>
              <a:t>level of </a:t>
            </a:r>
            <a:r>
              <a:rPr lang="en-GB" sz="1600" b="1" dirty="0">
                <a:solidFill>
                  <a:schemeClr val="tx2"/>
                </a:solidFill>
              </a:rPr>
              <a:t>sustainable development co-benefits</a:t>
            </a:r>
            <a:r>
              <a:rPr lang="en-GB" sz="1600" dirty="0" smtClean="0"/>
              <a:t> of the project </a:t>
            </a:r>
          </a:p>
          <a:p>
            <a:pPr marL="0" indent="0">
              <a:lnSpc>
                <a:spcPts val="3000"/>
              </a:lnSpc>
              <a:spcAft>
                <a:spcPts val="600"/>
              </a:spcAft>
              <a:buNone/>
            </a:pPr>
            <a:r>
              <a:rPr lang="en-GB" sz="1600" dirty="0" smtClean="0"/>
              <a:t>              3 categories: 1- </a:t>
            </a:r>
            <a:r>
              <a:rPr lang="en-GB" sz="1600" b="1" dirty="0">
                <a:solidFill>
                  <a:schemeClr val="tx2"/>
                </a:solidFill>
              </a:rPr>
              <a:t>Environment</a:t>
            </a:r>
            <a:r>
              <a:rPr lang="en-GB" sz="1600" dirty="0" smtClean="0"/>
              <a:t>: air, land, water, natural resources</a:t>
            </a:r>
          </a:p>
          <a:p>
            <a:pPr marL="0" indent="0">
              <a:lnSpc>
                <a:spcPts val="3000"/>
              </a:lnSpc>
              <a:spcAft>
                <a:spcPts val="600"/>
              </a:spcAft>
              <a:buNone/>
            </a:pPr>
            <a:r>
              <a:rPr lang="en-GB" sz="1600" dirty="0" smtClean="0"/>
              <a:t>                                    2- </a:t>
            </a:r>
            <a:r>
              <a:rPr lang="en-GB" sz="1600" b="1" dirty="0">
                <a:solidFill>
                  <a:schemeClr val="tx2"/>
                </a:solidFill>
              </a:rPr>
              <a:t>Social</a:t>
            </a:r>
            <a:r>
              <a:rPr lang="en-GB" sz="1600" dirty="0" smtClean="0"/>
              <a:t>: jobs, health and safety, education, welfare</a:t>
            </a:r>
          </a:p>
          <a:p>
            <a:pPr marL="0" indent="0">
              <a:lnSpc>
                <a:spcPts val="3000"/>
              </a:lnSpc>
              <a:spcAft>
                <a:spcPts val="600"/>
              </a:spcAft>
              <a:buNone/>
            </a:pPr>
            <a:r>
              <a:rPr lang="en-GB" sz="1600" dirty="0"/>
              <a:t>	 </a:t>
            </a:r>
            <a:r>
              <a:rPr lang="en-GB" sz="1600" dirty="0" smtClean="0"/>
              <a:t>                   3- </a:t>
            </a:r>
            <a:r>
              <a:rPr lang="en-GB" sz="1600" b="1" dirty="0">
                <a:solidFill>
                  <a:schemeClr val="tx2"/>
                </a:solidFill>
              </a:rPr>
              <a:t>Economic</a:t>
            </a:r>
            <a:r>
              <a:rPr lang="en-GB" sz="1600" dirty="0" smtClean="0"/>
              <a:t>: growth, energy, tech transfer, balance of payment</a:t>
            </a:r>
            <a:br>
              <a:rPr lang="en-GB" sz="1600" dirty="0" smtClean="0"/>
            </a:br>
            <a:endParaRPr lang="en-GB" sz="1600" dirty="0" smtClean="0"/>
          </a:p>
          <a:p>
            <a:pPr marL="342900" indent="-342900">
              <a:lnSpc>
                <a:spcPts val="3000"/>
              </a:lnSpc>
              <a:spcAft>
                <a:spcPts val="600"/>
              </a:spcAft>
              <a:buFont typeface="+mj-lt"/>
              <a:buAutoNum type="arabicPeriod" startAt="3"/>
            </a:pPr>
            <a:r>
              <a:rPr lang="en-GB" sz="1600" b="1" dirty="0" smtClean="0">
                <a:solidFill>
                  <a:schemeClr val="tx2"/>
                </a:solidFill>
              </a:rPr>
              <a:t>Third </a:t>
            </a:r>
            <a:r>
              <a:rPr lang="en-GB" sz="1600" b="1" dirty="0">
                <a:solidFill>
                  <a:schemeClr val="tx2"/>
                </a:solidFill>
              </a:rPr>
              <a:t>party assessment </a:t>
            </a:r>
            <a:r>
              <a:rPr lang="en-GB" sz="1600" dirty="0"/>
              <a:t>and </a:t>
            </a:r>
            <a:r>
              <a:rPr lang="en-GB" sz="1600" b="1" dirty="0">
                <a:solidFill>
                  <a:schemeClr val="tx2"/>
                </a:solidFill>
              </a:rPr>
              <a:t>contact</a:t>
            </a:r>
            <a:r>
              <a:rPr lang="en-GB" sz="1600" dirty="0"/>
              <a:t> </a:t>
            </a:r>
            <a:r>
              <a:rPr lang="en-GB" sz="1600" b="1" dirty="0">
                <a:solidFill>
                  <a:schemeClr val="tx2"/>
                </a:solidFill>
              </a:rPr>
              <a:t>information</a:t>
            </a:r>
            <a:r>
              <a:rPr lang="en-GB" sz="1600" b="1" dirty="0" smtClean="0">
                <a:solidFill>
                  <a:schemeClr val="tx2"/>
                </a:solidFill>
              </a:rPr>
              <a:t>.</a:t>
            </a:r>
          </a:p>
          <a:p>
            <a:pPr marL="896938" indent="0">
              <a:lnSpc>
                <a:spcPts val="3000"/>
              </a:lnSpc>
              <a:spcAft>
                <a:spcPts val="600"/>
              </a:spcAft>
              <a:buNone/>
            </a:pPr>
            <a:r>
              <a:rPr lang="en-GB" sz="1600" dirty="0"/>
              <a:t>	An independent third party could verify the statements made in the SD description</a:t>
            </a:r>
            <a:r>
              <a:rPr lang="en-GB" sz="1600" dirty="0" smtClean="0"/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1253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Step </a:t>
            </a:r>
            <a:r>
              <a:rPr lang="en-GB" sz="2400" dirty="0" smtClean="0"/>
              <a:t>1</a:t>
            </a:r>
            <a:endParaRPr lang="en-A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t="19399" r="17641" b="1090"/>
          <a:stretch/>
        </p:blipFill>
        <p:spPr bwMode="auto">
          <a:xfrm>
            <a:off x="-26060400" y="1000664"/>
            <a:ext cx="22989396" cy="817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56387" t="11023" r="20208" b="14360"/>
          <a:stretch/>
        </p:blipFill>
        <p:spPr bwMode="auto">
          <a:xfrm>
            <a:off x="609600" y="838200"/>
            <a:ext cx="7772400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989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 smtClean="0"/>
              <a:t>Step </a:t>
            </a:r>
            <a:r>
              <a:rPr lang="en-GB" sz="2000" b="1" dirty="0"/>
              <a:t>2</a:t>
            </a:r>
            <a:endParaRPr lang="en-AU" sz="2000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6548" t="10490" r="20117" b="27096"/>
          <a:stretch/>
        </p:blipFill>
        <p:spPr bwMode="auto">
          <a:xfrm>
            <a:off x="762000" y="990600"/>
            <a:ext cx="7315200" cy="5029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926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69238" cy="31432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56548" t="9966" r="20117" b="22642"/>
          <a:stretch/>
        </p:blipFill>
        <p:spPr bwMode="auto">
          <a:xfrm>
            <a:off x="762000" y="871537"/>
            <a:ext cx="7620000" cy="4995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579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UNFCCC PowerPoint">
  <a:themeElements>
    <a:clrScheme name="blank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FCCC quote">
  <a:themeElements>
    <a:clrScheme name="UNFCCC quot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 quo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 quot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FCCC_Master 70pt title">
  <a:themeElements>
    <a:clrScheme name="UNFCCC_Master 70pt titl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769</Words>
  <Application>Microsoft Office PowerPoint</Application>
  <PresentationFormat>On-screen Show (4:3)</PresentationFormat>
  <Paragraphs>89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 UNFCCC PowerPoint</vt:lpstr>
      <vt:lpstr>UNFCCC quote</vt:lpstr>
      <vt:lpstr>UNFCCC_Master 70pt title</vt:lpstr>
      <vt:lpstr>   Reporting on SD co-benefits using the new CDFM SD Tool and opportunities for monitoring to enhance the profile of CDM projects and CER price: what the buyers want! </vt:lpstr>
      <vt:lpstr>Background</vt:lpstr>
      <vt:lpstr>Details of the SD tool</vt:lpstr>
      <vt:lpstr>Details of the SD tool</vt:lpstr>
      <vt:lpstr>PowerPoint Presentation</vt:lpstr>
      <vt:lpstr>Three steps in completing a description of sustainable development co-benefits</vt:lpstr>
      <vt:lpstr>Step 1</vt:lpstr>
      <vt:lpstr>Step 2</vt:lpstr>
      <vt:lpstr>PowerPoint Presentation</vt:lpstr>
      <vt:lpstr>Report – Output from SD tool</vt:lpstr>
      <vt:lpstr>Benefits from the SD tool</vt:lpstr>
      <vt:lpstr>Benefits from the SD tool</vt:lpstr>
      <vt:lpstr>Assistance to host parties on monitoring SDC</vt:lpstr>
      <vt:lpstr>Assistance to host parties on monitoring SDC </vt:lpstr>
      <vt:lpstr>Assistance to host parties on monitoring SDC </vt:lpstr>
      <vt:lpstr>Assistance to host parties on monitoring SDC </vt:lpstr>
      <vt:lpstr>PowerPoint Presentation</vt:lpstr>
      <vt:lpstr>EB 80 Request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2013-09-05T17:39:59Z</dcterms:created>
  <dcterms:modified xsi:type="dcterms:W3CDTF">2014-08-30T20:17:44Z</dcterms:modified>
</cp:coreProperties>
</file>