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52" r:id="rId2"/>
    <p:sldId id="387" r:id="rId3"/>
    <p:sldId id="422" r:id="rId4"/>
    <p:sldId id="388" r:id="rId5"/>
    <p:sldId id="389" r:id="rId6"/>
    <p:sldId id="395" r:id="rId7"/>
    <p:sldId id="456" r:id="rId8"/>
    <p:sldId id="429" r:id="rId9"/>
    <p:sldId id="448" r:id="rId10"/>
    <p:sldId id="454" r:id="rId11"/>
    <p:sldId id="455" r:id="rId12"/>
    <p:sldId id="449" r:id="rId13"/>
    <p:sldId id="451" r:id="rId14"/>
    <p:sldId id="453" r:id="rId15"/>
    <p:sldId id="404" r:id="rId16"/>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EP Victor Low" initials="V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B28"/>
    <a:srgbClr val="B8FA6B"/>
    <a:srgbClr val="F7FFB7"/>
    <a:srgbClr val="F4FF6C"/>
    <a:srgbClr val="38A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504" autoAdjust="0"/>
    <p:restoredTop sz="84571" autoAdjust="0"/>
  </p:normalViewPr>
  <p:slideViewPr>
    <p:cSldViewPr>
      <p:cViewPr>
        <p:scale>
          <a:sx n="90" d="100"/>
          <a:sy n="90" d="100"/>
        </p:scale>
        <p:origin x="-114" y="50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251"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05C0488E-1829-406E-81D4-56D563016BB6}" type="datetimeFigureOut">
              <a:rPr lang="en-US" smtClean="0"/>
              <a:pPr/>
              <a:t>8/30/2014</a:t>
            </a:fld>
            <a:endParaRPr lang="en-US" dirty="0"/>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04314427-BEC9-4F1A-896F-B97699911CC8}" type="slidenum">
              <a:rPr lang="en-US" smtClean="0"/>
              <a:pPr/>
              <a:t>‹#›</a:t>
            </a:fld>
            <a:endParaRPr lang="en-US" dirty="0"/>
          </a:p>
        </p:txBody>
      </p:sp>
    </p:spTree>
    <p:extLst>
      <p:ext uri="{BB962C8B-B14F-4D97-AF65-F5344CB8AC3E}">
        <p14:creationId xmlns:p14="http://schemas.microsoft.com/office/powerpoint/2010/main" val="4290426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0D6FABF-153E-476D-9D02-7174A921CFD5}" type="datetimeFigureOut">
              <a:rPr lang="en-US" smtClean="0"/>
              <a:pPr/>
              <a:t>8/30/2014</a:t>
            </a:fld>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B9C658DE-C3C7-47E3-9C3D-928E405A46AD}" type="slidenum">
              <a:rPr lang="en-US" smtClean="0"/>
              <a:pPr/>
              <a:t>‹#›</a:t>
            </a:fld>
            <a:endParaRPr lang="en-US" dirty="0"/>
          </a:p>
        </p:txBody>
      </p:sp>
    </p:spTree>
    <p:extLst>
      <p:ext uri="{BB962C8B-B14F-4D97-AF65-F5344CB8AC3E}">
        <p14:creationId xmlns:p14="http://schemas.microsoft.com/office/powerpoint/2010/main" val="2334469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C658DE-C3C7-47E3-9C3D-928E405A46A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8368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C658DE-C3C7-47E3-9C3D-928E405A46AD}" type="slidenum">
              <a:rPr lang="en-US" smtClean="0"/>
              <a:pPr/>
              <a:t>11</a:t>
            </a:fld>
            <a:endParaRPr lang="en-US" dirty="0"/>
          </a:p>
        </p:txBody>
      </p:sp>
    </p:spTree>
    <p:extLst>
      <p:ext uri="{BB962C8B-B14F-4D97-AF65-F5344CB8AC3E}">
        <p14:creationId xmlns:p14="http://schemas.microsoft.com/office/powerpoint/2010/main" val="381771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You</a:t>
            </a:r>
            <a:r>
              <a:rPr lang="en-US" baseline="0" dirty="0" smtClean="0"/>
              <a:t> will see that Colombia has submitted three requests. Right now, countries are able to submit as many requests as they’d like. </a:t>
            </a:r>
            <a:r>
              <a:rPr lang="en-GB" baseline="0" dirty="0" smtClean="0"/>
              <a:t>As the CTCN reaches its capacity for responding to technical requests, the number of requests per country/year may be limited, so I encourage you to engage with your NDEs to consider making use of this opportunity.</a:t>
            </a:r>
            <a:endParaRPr lang="en-US" dirty="0"/>
          </a:p>
        </p:txBody>
      </p:sp>
      <p:sp>
        <p:nvSpPr>
          <p:cNvPr id="4" name="Slide Number Placeholder 3"/>
          <p:cNvSpPr>
            <a:spLocks noGrp="1"/>
          </p:cNvSpPr>
          <p:nvPr>
            <p:ph type="sldNum" sz="quarter" idx="10"/>
          </p:nvPr>
        </p:nvSpPr>
        <p:spPr/>
        <p:txBody>
          <a:bodyPr/>
          <a:lstStyle/>
          <a:p>
            <a:fld id="{0C6E5239-ADD3-4169-8985-AB95AEBBF04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7410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a:t>
            </a:r>
            <a:r>
              <a:rPr lang="en-GB" baseline="0" dirty="0" smtClean="0"/>
              <a:t> to create greater access to climate technology knowledge, the CTCN is building a website that will provide adaptation and mitigation technology information searchable by region, country or sector (such as energy or agriculture). The site will be launched at the end of 2014.</a:t>
            </a:r>
            <a:endParaRPr lang="en-GB" dirty="0"/>
          </a:p>
        </p:txBody>
      </p:sp>
      <p:sp>
        <p:nvSpPr>
          <p:cNvPr id="4" name="Slide Number Placeholder 3"/>
          <p:cNvSpPr>
            <a:spLocks noGrp="1"/>
          </p:cNvSpPr>
          <p:nvPr>
            <p:ph type="sldNum" sz="quarter" idx="10"/>
          </p:nvPr>
        </p:nvSpPr>
        <p:spPr/>
        <p:txBody>
          <a:bodyPr/>
          <a:lstStyle/>
          <a:p>
            <a:fld id="{B9C658DE-C3C7-47E3-9C3D-928E405A46AD}" type="slidenum">
              <a:rPr lang="en-US" smtClean="0"/>
              <a:pPr/>
              <a:t>13</a:t>
            </a:fld>
            <a:endParaRPr lang="en-US" dirty="0"/>
          </a:p>
        </p:txBody>
      </p:sp>
    </p:spTree>
    <p:extLst>
      <p:ext uri="{BB962C8B-B14F-4D97-AF65-F5344CB8AC3E}">
        <p14:creationId xmlns:p14="http://schemas.microsoft.com/office/powerpoint/2010/main" val="233229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B9C658DE-C3C7-47E3-9C3D-928E405A46AD}" type="slidenum">
              <a:rPr lang="en-US" smtClean="0"/>
              <a:pPr/>
              <a:t>15</a:t>
            </a:fld>
            <a:endParaRPr lang="en-US" dirty="0"/>
          </a:p>
        </p:txBody>
      </p:sp>
    </p:spTree>
    <p:extLst>
      <p:ext uri="{BB962C8B-B14F-4D97-AF65-F5344CB8AC3E}">
        <p14:creationId xmlns:p14="http://schemas.microsoft.com/office/powerpoint/2010/main" val="407121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CTCN concept was born out of an</a:t>
            </a:r>
            <a:r>
              <a:rPr lang="en-US" baseline="0" dirty="0" smtClean="0"/>
              <a:t> effort to address the known gaps in climate technology transfer for adaptation and mitigation purposes. Indeed, it is specifically mandated to serve as a hub for coordination of existing technology stakeholders and initiatives.</a:t>
            </a:r>
            <a:endParaRPr lang="en-US" dirty="0"/>
          </a:p>
        </p:txBody>
      </p:sp>
      <p:sp>
        <p:nvSpPr>
          <p:cNvPr id="4" name="Slide Number Placeholder 3"/>
          <p:cNvSpPr>
            <a:spLocks noGrp="1"/>
          </p:cNvSpPr>
          <p:nvPr>
            <p:ph type="sldNum" sz="quarter" idx="10"/>
          </p:nvPr>
        </p:nvSpPr>
        <p:spPr/>
        <p:txBody>
          <a:bodyPr/>
          <a:lstStyle/>
          <a:p>
            <a:fld id="{0C6E5239-ADD3-4169-8985-AB95AEBBF04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dirty="0"/>
          </a:p>
        </p:txBody>
      </p:sp>
      <p:sp>
        <p:nvSpPr>
          <p:cNvPr id="4" name="Segnaposto numero diapositiva 3"/>
          <p:cNvSpPr>
            <a:spLocks noGrp="1"/>
          </p:cNvSpPr>
          <p:nvPr>
            <p:ph type="sldNum" sz="quarter" idx="10"/>
          </p:nvPr>
        </p:nvSpPr>
        <p:spPr/>
        <p:txBody>
          <a:bodyPr/>
          <a:lstStyle/>
          <a:p>
            <a:fld id="{0C6E5239-ADD3-4169-8985-AB95AEBBF04A}"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One of the main goals of the CTCN is to coordinate existing expertise and foster linkages between stakeholders at national, regional and international levels. We aim</a:t>
            </a:r>
            <a:r>
              <a:rPr lang="en-GB" baseline="0" dirty="0" smtClean="0"/>
              <a:t> to accomplish this through a unique organizational structure. At it’s core, the Climate Technology Centre is supported by 11 regional Centres of Excellence – independent organizations around the world providing regional and sectoral expertise in the areas of adaptation and mitigation technologies. </a:t>
            </a:r>
            <a:endParaRPr lang="fr-FR" dirty="0"/>
          </a:p>
        </p:txBody>
      </p:sp>
      <p:sp>
        <p:nvSpPr>
          <p:cNvPr id="4" name="Segnaposto numero diapositiva 3"/>
          <p:cNvSpPr>
            <a:spLocks noGrp="1"/>
          </p:cNvSpPr>
          <p:nvPr>
            <p:ph type="sldNum" sz="quarter" idx="10"/>
          </p:nvPr>
        </p:nvSpPr>
        <p:spPr/>
        <p:txBody>
          <a:bodyPr/>
          <a:lstStyle/>
          <a:p>
            <a:fld id="{0C6E5239-ADD3-4169-8985-AB95AEBBF04A}"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Breadth and depth of expertise and experience in:</a:t>
            </a:r>
          </a:p>
          <a:p>
            <a:pPr marL="171450" indent="-171450">
              <a:buFont typeface="Arial" panose="020B0604020202020204" pitchFamily="34" charset="0"/>
              <a:buChar char="•"/>
            </a:pPr>
            <a:r>
              <a:rPr lang="en-GB" dirty="0" smtClean="0"/>
              <a:t>Adaptation and mitigation, along all steps of the technology cycle </a:t>
            </a:r>
          </a:p>
          <a:p>
            <a:pPr marL="171450" indent="-171450">
              <a:buFont typeface="Arial" panose="020B0604020202020204" pitchFamily="34" charset="0"/>
              <a:buChar char="•"/>
            </a:pPr>
            <a:r>
              <a:rPr lang="en-GB" dirty="0" smtClean="0"/>
              <a:t>Specific technology subject areas</a:t>
            </a:r>
          </a:p>
          <a:p>
            <a:pPr marL="171450" indent="-171450">
              <a:buFont typeface="Arial" panose="020B0604020202020204" pitchFamily="34" charset="0"/>
              <a:buChar char="•"/>
            </a:pPr>
            <a:r>
              <a:rPr lang="en-GB" dirty="0" smtClean="0"/>
              <a:t>Geographic understanding and language capabilities</a:t>
            </a:r>
          </a:p>
          <a:p>
            <a:pPr marL="171450" indent="-171450">
              <a:buFont typeface="Arial" panose="020B0604020202020204" pitchFamily="34" charset="0"/>
              <a:buChar char="•"/>
            </a:pPr>
            <a:r>
              <a:rPr lang="en-GB" dirty="0" smtClean="0"/>
              <a:t>Expertise in knowledge management</a:t>
            </a:r>
          </a:p>
          <a:p>
            <a:pPr marL="171450" indent="-171450">
              <a:buFont typeface="Arial" panose="020B0604020202020204" pitchFamily="34" charset="0"/>
              <a:buChar char="•"/>
            </a:pPr>
            <a:r>
              <a:rPr lang="en-GB" dirty="0" smtClean="0"/>
              <a:t>Network development and management</a:t>
            </a:r>
          </a:p>
          <a:p>
            <a:endParaRPr lang="fr-FR" dirty="0"/>
          </a:p>
        </p:txBody>
      </p:sp>
      <p:sp>
        <p:nvSpPr>
          <p:cNvPr id="4" name="Segnaposto numero diapositiva 3"/>
          <p:cNvSpPr>
            <a:spLocks noGrp="1"/>
          </p:cNvSpPr>
          <p:nvPr>
            <p:ph type="sldNum" sz="quarter" idx="10"/>
          </p:nvPr>
        </p:nvSpPr>
        <p:spPr/>
        <p:txBody>
          <a:bodyPr/>
          <a:lstStyle/>
          <a:p>
            <a:fld id="{0C6E5239-ADD3-4169-8985-AB95AEBBF04A}"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smtClean="0"/>
              <a:t>NDEs</a:t>
            </a:r>
            <a:r>
              <a:rPr lang="en-GB" baseline="0" dirty="0" smtClean="0"/>
              <a:t> work with climate stakeholders in their countries to decide where technical assistance is needed and then conveys a request to the CTCN. </a:t>
            </a:r>
            <a:endParaRPr lang="en-GB" dirty="0" smtClean="0"/>
          </a:p>
          <a:p>
            <a:r>
              <a:rPr lang="en-GB" dirty="0" smtClean="0"/>
              <a:t>The success of the CTCN greatly depends on NDEs. There are still countries in East Africa who have</a:t>
            </a:r>
            <a:r>
              <a:rPr lang="en-GB" baseline="0" dirty="0" smtClean="0"/>
              <a:t> not chosen their NDEs, and we encourage you to do so as this is the sole means to accessing CTCN technical assistance services.</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C6E5239-ADD3-4169-8985-AB95AEBBF04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4028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Adapted from IPCC, 2000 - Bert Metz, </a:t>
            </a:r>
            <a:r>
              <a:rPr lang="en-US" sz="1200" kern="1200" baseline="30000" dirty="0" err="1" smtClean="0">
                <a:solidFill>
                  <a:schemeClr val="tx1"/>
                </a:solidFill>
                <a:effectLst/>
                <a:latin typeface="+mn-lt"/>
                <a:ea typeface="+mn-ea"/>
                <a:cs typeface="+mn-cs"/>
              </a:rPr>
              <a:t>Ogunlade</a:t>
            </a:r>
            <a:r>
              <a:rPr lang="en-US" sz="1200" kern="1200" baseline="30000" dirty="0" smtClean="0">
                <a:solidFill>
                  <a:schemeClr val="tx1"/>
                </a:solidFill>
                <a:effectLst/>
                <a:latin typeface="+mn-lt"/>
                <a:ea typeface="+mn-ea"/>
                <a:cs typeface="+mn-cs"/>
              </a:rPr>
              <a:t> Davidson, Jan-Willem Martens, </a:t>
            </a:r>
            <a:r>
              <a:rPr lang="en-US" sz="1200" kern="1200" baseline="30000" dirty="0" err="1" smtClean="0">
                <a:solidFill>
                  <a:schemeClr val="tx1"/>
                </a:solidFill>
                <a:effectLst/>
                <a:latin typeface="+mn-lt"/>
                <a:ea typeface="+mn-ea"/>
                <a:cs typeface="+mn-cs"/>
              </a:rPr>
              <a:t>Sascha</a:t>
            </a:r>
            <a:r>
              <a:rPr lang="en-US" sz="1200" kern="1200" baseline="30000" dirty="0" smtClean="0">
                <a:solidFill>
                  <a:schemeClr val="tx1"/>
                </a:solidFill>
                <a:effectLst/>
                <a:latin typeface="+mn-lt"/>
                <a:ea typeface="+mn-ea"/>
                <a:cs typeface="+mn-cs"/>
              </a:rPr>
              <a:t> Van </a:t>
            </a:r>
            <a:r>
              <a:rPr lang="en-US" sz="1200" kern="1200" baseline="30000" dirty="0" err="1" smtClean="0">
                <a:solidFill>
                  <a:schemeClr val="tx1"/>
                </a:solidFill>
                <a:effectLst/>
                <a:latin typeface="+mn-lt"/>
                <a:ea typeface="+mn-ea"/>
                <a:cs typeface="+mn-cs"/>
              </a:rPr>
              <a:t>Rooijen</a:t>
            </a:r>
            <a:r>
              <a:rPr lang="en-US" sz="1200" kern="1200" baseline="30000" dirty="0" smtClean="0">
                <a:solidFill>
                  <a:schemeClr val="tx1"/>
                </a:solidFill>
                <a:effectLst/>
                <a:latin typeface="+mn-lt"/>
                <a:ea typeface="+mn-ea"/>
                <a:cs typeface="+mn-cs"/>
              </a:rPr>
              <a:t> and Laura Van </a:t>
            </a:r>
            <a:r>
              <a:rPr lang="en-US" sz="1200" kern="1200" baseline="30000" dirty="0" err="1" smtClean="0">
                <a:solidFill>
                  <a:schemeClr val="tx1"/>
                </a:solidFill>
                <a:effectLst/>
                <a:latin typeface="+mn-lt"/>
                <a:ea typeface="+mn-ea"/>
                <a:cs typeface="+mn-cs"/>
              </a:rPr>
              <a:t>Wie</a:t>
            </a:r>
            <a:r>
              <a:rPr lang="en-US" sz="1200" kern="1200" baseline="30000" dirty="0" smtClean="0">
                <a:solidFill>
                  <a:schemeClr val="tx1"/>
                </a:solidFill>
                <a:effectLst/>
                <a:latin typeface="+mn-lt"/>
                <a:ea typeface="+mn-ea"/>
                <a:cs typeface="+mn-cs"/>
              </a:rPr>
              <a:t> </a:t>
            </a:r>
            <a:r>
              <a:rPr lang="en-US" sz="1200" kern="1200" baseline="30000" dirty="0" err="1" smtClean="0">
                <a:solidFill>
                  <a:schemeClr val="tx1"/>
                </a:solidFill>
                <a:effectLst/>
                <a:latin typeface="+mn-lt"/>
                <a:ea typeface="+mn-ea"/>
                <a:cs typeface="+mn-cs"/>
              </a:rPr>
              <a:t>Mcgrory</a:t>
            </a:r>
            <a:r>
              <a:rPr lang="en-US" sz="1200" kern="1200" baseline="30000" dirty="0" smtClean="0">
                <a:solidFill>
                  <a:schemeClr val="tx1"/>
                </a:solidFill>
                <a:effectLst/>
                <a:latin typeface="+mn-lt"/>
                <a:ea typeface="+mn-ea"/>
                <a:cs typeface="+mn-cs"/>
              </a:rPr>
              <a:t> (Eds.) Cambridge University Press, UK. </a:t>
            </a:r>
            <a:endParaRPr lang="en-US" sz="800" dirty="0" smtClean="0">
              <a:latin typeface="+mj-lt"/>
            </a:endParaRPr>
          </a:p>
        </p:txBody>
      </p:sp>
      <p:sp>
        <p:nvSpPr>
          <p:cNvPr id="4" name="Slide Number Placeholder 3"/>
          <p:cNvSpPr>
            <a:spLocks noGrp="1"/>
          </p:cNvSpPr>
          <p:nvPr>
            <p:ph type="sldNum" sz="quarter" idx="10"/>
          </p:nvPr>
        </p:nvSpPr>
        <p:spPr/>
        <p:txBody>
          <a:bodyPr/>
          <a:lstStyle/>
          <a:p>
            <a:fld id="{1DE4D2D1-FA68-034A-8EE1-D738EBFFFA5D}" type="slidenum">
              <a:rPr lang="fr-CA" smtClean="0"/>
              <a:t>7</a:t>
            </a:fld>
            <a:endParaRPr lang="fr-CA"/>
          </a:p>
        </p:txBody>
      </p:sp>
    </p:spTree>
    <p:extLst>
      <p:ext uri="{BB962C8B-B14F-4D97-AF65-F5344CB8AC3E}">
        <p14:creationId xmlns:p14="http://schemas.microsoft.com/office/powerpoint/2010/main" val="3838880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Network members are climate technology experts from academia, multinational organizations, NGOs</a:t>
            </a:r>
            <a:r>
              <a:rPr lang="en-GB" baseline="0" dirty="0" smtClean="0"/>
              <a:t> and the private sector, who c</a:t>
            </a:r>
            <a:r>
              <a:rPr lang="en-GB" dirty="0" smtClean="0"/>
              <a:t>ontribute by sharing their expertise and networking with NDEs. In return, Network members can expand partnership opportunities and increase their global visibility to technology decision makers. Network members are also </a:t>
            </a:r>
            <a:r>
              <a:rPr lang="en-GB" dirty="0" err="1" smtClean="0"/>
              <a:t>elligble</a:t>
            </a:r>
            <a:r>
              <a:rPr lang="en-GB" dirty="0" smtClean="0"/>
              <a:t> to participate in bidding to provide technology solutions to CTCN country requests. </a:t>
            </a:r>
            <a:endParaRPr lang="en-GB" dirty="0"/>
          </a:p>
        </p:txBody>
      </p:sp>
      <p:sp>
        <p:nvSpPr>
          <p:cNvPr id="4" name="Slide Number Placeholder 3"/>
          <p:cNvSpPr>
            <a:spLocks noGrp="1"/>
          </p:cNvSpPr>
          <p:nvPr>
            <p:ph type="sldNum" sz="quarter" idx="10"/>
          </p:nvPr>
        </p:nvSpPr>
        <p:spPr/>
        <p:txBody>
          <a:bodyPr/>
          <a:lstStyle/>
          <a:p>
            <a:fld id="{B9C658DE-C3C7-47E3-9C3D-928E405A46AD}" type="slidenum">
              <a:rPr lang="en-US" smtClean="0"/>
              <a:pPr/>
              <a:t>8</a:t>
            </a:fld>
            <a:endParaRPr lang="en-US" dirty="0"/>
          </a:p>
        </p:txBody>
      </p:sp>
    </p:spTree>
    <p:extLst>
      <p:ext uri="{BB962C8B-B14F-4D97-AF65-F5344CB8AC3E}">
        <p14:creationId xmlns:p14="http://schemas.microsoft.com/office/powerpoint/2010/main" val="214448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HAs you can see, Asian entities such as the Malaysian company Bionas and the Japanese Global Environment Centre Foundation are represented. The list of members continues to grow and we ask you to please encourage relevant academic, civil society and private sector stakeholders to apply.</a:t>
            </a:r>
          </a:p>
        </p:txBody>
      </p:sp>
      <p:sp>
        <p:nvSpPr>
          <p:cNvPr id="4" name="Slide Number Placeholder 3"/>
          <p:cNvSpPr>
            <a:spLocks noGrp="1"/>
          </p:cNvSpPr>
          <p:nvPr>
            <p:ph type="sldNum" sz="quarter" idx="10"/>
          </p:nvPr>
        </p:nvSpPr>
        <p:spPr/>
        <p:txBody>
          <a:bodyPr/>
          <a:lstStyle/>
          <a:p>
            <a:fld id="{B9C658DE-C3C7-47E3-9C3D-928E405A46AD}" type="slidenum">
              <a:rPr lang="en-US" smtClean="0"/>
              <a:pPr/>
              <a:t>9</a:t>
            </a:fld>
            <a:endParaRPr lang="en-US" dirty="0"/>
          </a:p>
        </p:txBody>
      </p:sp>
    </p:spTree>
    <p:extLst>
      <p:ext uri="{BB962C8B-B14F-4D97-AF65-F5344CB8AC3E}">
        <p14:creationId xmlns:p14="http://schemas.microsoft.com/office/powerpoint/2010/main" val="1571730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5" name="Espace réservé pour une image  2"/>
          <p:cNvSpPr>
            <a:spLocks noGrp="1"/>
          </p:cNvSpPr>
          <p:nvPr>
            <p:ph type="pic" idx="1"/>
          </p:nvPr>
        </p:nvSpPr>
        <p:spPr>
          <a:xfrm>
            <a:off x="3131840" y="0"/>
            <a:ext cx="601216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entagone 8"/>
          <p:cNvSpPr/>
          <p:nvPr userDrawn="1"/>
        </p:nvSpPr>
        <p:spPr>
          <a:xfrm>
            <a:off x="1691680" y="0"/>
            <a:ext cx="2987823" cy="6858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entagone 9"/>
          <p:cNvSpPr/>
          <p:nvPr userDrawn="1"/>
        </p:nvSpPr>
        <p:spPr>
          <a:xfrm>
            <a:off x="1368153" y="0"/>
            <a:ext cx="2987823" cy="6858000"/>
          </a:xfrm>
          <a:prstGeom prst="homePlate">
            <a:avLst/>
          </a:prstGeom>
          <a:solidFill>
            <a:srgbClr val="B3C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entagone 10"/>
          <p:cNvSpPr/>
          <p:nvPr userDrawn="1"/>
        </p:nvSpPr>
        <p:spPr>
          <a:xfrm>
            <a:off x="1043608" y="0"/>
            <a:ext cx="2987823" cy="68580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re 1"/>
          <p:cNvSpPr>
            <a:spLocks noGrp="1"/>
          </p:cNvSpPr>
          <p:nvPr>
            <p:ph type="title"/>
          </p:nvPr>
        </p:nvSpPr>
        <p:spPr>
          <a:xfrm>
            <a:off x="179512" y="2204864"/>
            <a:ext cx="3312368" cy="2150914"/>
          </a:xfrm>
          <a:prstGeom prst="rect">
            <a:avLst/>
          </a:prstGeom>
        </p:spPr>
        <p:txBody>
          <a:bodyPr anchor="t" anchorCtr="0">
            <a:noAutofit/>
          </a:bodyPr>
          <a:lstStyle>
            <a:lvl1pPr algn="l">
              <a:defRPr sz="2800" b="1">
                <a:solidFill>
                  <a:srgbClr val="B3CB28"/>
                </a:solidFill>
                <a:latin typeface="Arial" pitchFamily="34" charset="0"/>
                <a:cs typeface="Arial" pitchFamily="34" charset="0"/>
              </a:defRPr>
            </a:lvl1pPr>
          </a:lstStyle>
          <a:p>
            <a:r>
              <a:rPr lang="fr-FR" dirty="0" smtClean="0"/>
              <a:t>Cliquez pour modifier le style du titre</a:t>
            </a:r>
            <a:endParaRPr lang="en-US" dirty="0"/>
          </a:p>
        </p:txBody>
      </p:sp>
      <p:pic>
        <p:nvPicPr>
          <p:cNvPr id="13" name="Image 12" descr="CTCN_logo.jpg"/>
          <p:cNvPicPr>
            <a:picLocks noChangeAspect="1"/>
          </p:cNvPicPr>
          <p:nvPr userDrawn="1"/>
        </p:nvPicPr>
        <p:blipFill>
          <a:blip r:embed="rId2" cstate="print"/>
          <a:stretch>
            <a:fillRect/>
          </a:stretch>
        </p:blipFill>
        <p:spPr>
          <a:xfrm>
            <a:off x="251520" y="6093296"/>
            <a:ext cx="2160240" cy="5616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pic>
        <p:nvPicPr>
          <p:cNvPr id="9" name="Image 8" descr="batiment.jpg"/>
          <p:cNvPicPr>
            <a:picLocks noChangeAspect="1"/>
          </p:cNvPicPr>
          <p:nvPr userDrawn="1"/>
        </p:nvPicPr>
        <p:blipFill>
          <a:blip r:embed="rId2" cstate="print"/>
          <a:srcRect r="12402" b="5847"/>
          <a:stretch>
            <a:fillRect/>
          </a:stretch>
        </p:blipFill>
        <p:spPr>
          <a:xfrm>
            <a:off x="4700318" y="4446000"/>
            <a:ext cx="4443682" cy="2412000"/>
          </a:xfrm>
          <a:prstGeom prst="rect">
            <a:avLst/>
          </a:prstGeom>
        </p:spPr>
      </p:pic>
      <p:sp>
        <p:nvSpPr>
          <p:cNvPr id="3" name="Espace réservé du contenu 2"/>
          <p:cNvSpPr>
            <a:spLocks noGrp="1"/>
          </p:cNvSpPr>
          <p:nvPr>
            <p:ph idx="1" hasCustomPrompt="1"/>
          </p:nvPr>
        </p:nvSpPr>
        <p:spPr>
          <a:xfrm>
            <a:off x="179512" y="1052736"/>
            <a:ext cx="8784976" cy="5688632"/>
          </a:xfrm>
          <a:prstGeom prst="rect">
            <a:avLst/>
          </a:prstGeom>
        </p:spPr>
        <p:txBody>
          <a:bodyPr>
            <a:normAutofit/>
          </a:bodyPr>
          <a:lstStyle>
            <a:lvl1pPr marL="180000" marR="0" indent="-180000" algn="l" defTabSz="504000" rtl="0" eaLnBrk="1" fontAlgn="auto" latinLnBrk="0" hangingPunct="1">
              <a:lnSpc>
                <a:spcPct val="100000"/>
              </a:lnSpc>
              <a:spcBef>
                <a:spcPct val="20000"/>
              </a:spcBef>
              <a:spcAft>
                <a:spcPts val="0"/>
              </a:spcAft>
              <a:buClr>
                <a:srgbClr val="B3CB28"/>
              </a:buClr>
              <a:buSzTx/>
              <a:buFontTx/>
              <a:buNone/>
              <a:tabLst/>
              <a:defRPr sz="1800" b="0">
                <a:solidFill>
                  <a:schemeClr val="tx1">
                    <a:lumMod val="65000"/>
                    <a:lumOff val="35000"/>
                  </a:schemeClr>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800" b="0">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None/>
              <a:tabLst/>
              <a:defRPr sz="1800" b="0">
                <a:latin typeface="Arial" pitchFamily="34" charset="0"/>
                <a:cs typeface="Arial" pitchFamily="34" charset="0"/>
              </a:defRPr>
            </a:lvl3pPr>
            <a:lvl4pPr>
              <a:defRPr sz="1800" b="0">
                <a:latin typeface="Arial" pitchFamily="34" charset="0"/>
                <a:cs typeface="Arial" pitchFamily="34" charset="0"/>
              </a:defRPr>
            </a:lvl4pPr>
            <a:lvl5pPr>
              <a:defRPr sz="1800" b="0">
                <a:latin typeface="Arial" pitchFamily="34" charset="0"/>
                <a:cs typeface="Arial" pitchFamily="34" charset="0"/>
              </a:defRPr>
            </a:lvl5pPr>
            <a:lvl6pPr>
              <a:defRPr sz="2000"/>
            </a:lvl6pPr>
            <a:lvl7pPr>
              <a:defRPr sz="2000"/>
            </a:lvl7pPr>
            <a:lvl8pPr>
              <a:defRPr sz="2000"/>
            </a:lvl8pPr>
            <a:lvl9pPr>
              <a:defRPr sz="2000"/>
            </a:lvl9pPr>
          </a:lstStyle>
          <a:p>
            <a:pPr marL="457200" indent="-457200"/>
            <a:r>
              <a:rPr lang="en-US" sz="2000" dirty="0" smtClean="0">
                <a:solidFill>
                  <a:schemeClr val="tx1">
                    <a:lumMod val="65000"/>
                    <a:lumOff val="35000"/>
                  </a:schemeClr>
                </a:solidFill>
                <a:latin typeface="Arial" pitchFamily="34" charset="0"/>
                <a:cs typeface="Arial" pitchFamily="34" charset="0"/>
              </a:rPr>
              <a:t>	Text</a:t>
            </a:r>
            <a:endParaRPr lang="en-US" sz="2000" b="1" dirty="0" smtClean="0">
              <a:solidFill>
                <a:schemeClr val="tx1">
                  <a:lumMod val="65000"/>
                  <a:lumOff val="35000"/>
                </a:schemeClr>
              </a:solidFill>
              <a:latin typeface="Arial" pitchFamily="34" charset="0"/>
              <a:cs typeface="Arial" pitchFamily="34" charset="0"/>
            </a:endParaRPr>
          </a:p>
        </p:txBody>
      </p:sp>
      <p:sp>
        <p:nvSpPr>
          <p:cNvPr id="8" name="Titre 1"/>
          <p:cNvSpPr>
            <a:spLocks noGrp="1"/>
          </p:cNvSpPr>
          <p:nvPr>
            <p:ph type="title" hasCustomPrompt="1"/>
          </p:nvPr>
        </p:nvSpPr>
        <p:spPr>
          <a:xfrm>
            <a:off x="179512" y="188640"/>
            <a:ext cx="8784976" cy="720080"/>
          </a:xfrm>
          <a:prstGeom prst="rect">
            <a:avLst/>
          </a:prstGeom>
        </p:spPr>
        <p:txBody>
          <a:bodyPr anchor="t" anchorCtr="0">
            <a:noAutofit/>
          </a:bodyPr>
          <a:lstStyle>
            <a:lvl1pPr algn="l">
              <a:spcBef>
                <a:spcPct val="0"/>
              </a:spcBef>
              <a:defRPr sz="2800" b="1">
                <a:solidFill>
                  <a:srgbClr val="B3CB28"/>
                </a:solidFill>
                <a:latin typeface="Arial" pitchFamily="34" charset="0"/>
                <a:cs typeface="Arial" pitchFamily="34" charset="0"/>
              </a:defRPr>
            </a:lvl1pPr>
          </a:lstStyle>
          <a:p>
            <a:pPr lvl="0">
              <a:spcBef>
                <a:spcPct val="0"/>
              </a:spcBef>
              <a:defRPr/>
            </a:pPr>
            <a:r>
              <a:rPr lang="en-GB" dirty="0" smtClean="0">
                <a:latin typeface="Arial"/>
                <a:ea typeface="ヒラギノ角ゴ Pro W3" charset="0"/>
                <a:cs typeface="Arial"/>
              </a:rPr>
              <a:t>Title</a:t>
            </a:r>
            <a:endParaRPr kumimoji="0" lang="en-US" sz="2800" b="1" i="0" u="none" strike="noStrike" kern="1200" cap="none" spc="0" normalizeH="0" baseline="0" noProof="0" dirty="0">
              <a:ln>
                <a:noFill/>
              </a:ln>
              <a:effectLst/>
              <a:uLnTx/>
              <a:uFillTx/>
              <a:ea typeface="+mj-ea"/>
            </a:endParaRPr>
          </a:p>
        </p:txBody>
      </p:sp>
      <p:pic>
        <p:nvPicPr>
          <p:cNvPr id="10" name="Image 9" descr="CTCN_logo.jpg"/>
          <p:cNvPicPr>
            <a:picLocks noChangeAspect="1"/>
          </p:cNvPicPr>
          <p:nvPr userDrawn="1"/>
        </p:nvPicPr>
        <p:blipFill>
          <a:blip r:embed="rId3" cstate="print"/>
          <a:stretch>
            <a:fillRect/>
          </a:stretch>
        </p:blipFill>
        <p:spPr>
          <a:xfrm>
            <a:off x="323528" y="6294919"/>
            <a:ext cx="1440160" cy="374441"/>
          </a:xfrm>
          <a:prstGeom prst="rect">
            <a:avLst/>
          </a:prstGeom>
        </p:spPr>
      </p:pic>
      <p:sp>
        <p:nvSpPr>
          <p:cNvPr id="6" name="Line 10"/>
          <p:cNvSpPr>
            <a:spLocks noChangeShapeType="1"/>
          </p:cNvSpPr>
          <p:nvPr userDrawn="1"/>
        </p:nvSpPr>
        <p:spPr bwMode="auto">
          <a:xfrm>
            <a:off x="179512" y="764704"/>
            <a:ext cx="8712968" cy="0"/>
          </a:xfrm>
          <a:prstGeom prst="line">
            <a:avLst/>
          </a:prstGeom>
          <a:noFill/>
          <a:ln w="19050">
            <a:solidFill>
              <a:srgbClr val="616162"/>
            </a:solidFill>
            <a:prstDash val="dot"/>
            <a:round/>
            <a:headEnd/>
            <a:tailEnd/>
          </a:ln>
        </p:spPr>
        <p:txBody>
          <a:bodyPr wrap="none" anchor="ct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0" y="0"/>
            <a:ext cx="5724128"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entagone 8"/>
          <p:cNvSpPr/>
          <p:nvPr userDrawn="1"/>
        </p:nvSpPr>
        <p:spPr>
          <a:xfrm rot="10800000">
            <a:off x="4210943" y="0"/>
            <a:ext cx="2987823" cy="6858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entagone 11"/>
          <p:cNvSpPr/>
          <p:nvPr userDrawn="1"/>
        </p:nvSpPr>
        <p:spPr>
          <a:xfrm rot="10800000">
            <a:off x="4572001" y="0"/>
            <a:ext cx="2987823" cy="6858000"/>
          </a:xfrm>
          <a:prstGeom prst="homePlate">
            <a:avLst/>
          </a:prstGeom>
          <a:solidFill>
            <a:srgbClr val="B3C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entagone 12"/>
          <p:cNvSpPr/>
          <p:nvPr userDrawn="1"/>
        </p:nvSpPr>
        <p:spPr>
          <a:xfrm rot="10800000">
            <a:off x="4932040" y="0"/>
            <a:ext cx="2987823" cy="6858000"/>
          </a:xfrm>
          <a:prstGeom prst="homePlate">
            <a:avLst/>
          </a:prstGeom>
          <a:solidFill>
            <a:srgbClr val="38A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7631832" y="0"/>
            <a:ext cx="1512168" cy="6858000"/>
          </a:xfrm>
          <a:prstGeom prst="rect">
            <a:avLst/>
          </a:prstGeom>
          <a:solidFill>
            <a:srgbClr val="38A7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6084168" y="1268760"/>
            <a:ext cx="3059832" cy="2150914"/>
          </a:xfrm>
          <a:prstGeom prst="rect">
            <a:avLst/>
          </a:prstGeom>
        </p:spPr>
        <p:txBody>
          <a:bodyPr anchor="b">
            <a:noAutofit/>
          </a:bodyPr>
          <a:lstStyle>
            <a:lvl1pPr algn="l">
              <a:defRPr sz="2800" b="1">
                <a:solidFill>
                  <a:schemeClr val="bg1"/>
                </a:solidFill>
                <a:latin typeface="Arial" pitchFamily="34" charset="0"/>
                <a:cs typeface="Arial" pitchFamily="34" charset="0"/>
              </a:defRPr>
            </a:lvl1pPr>
          </a:lstStyle>
          <a:p>
            <a:r>
              <a:rPr lang="fr-FR" dirty="0" smtClean="0"/>
              <a:t>Cliquez pour modifier le style du titre</a:t>
            </a:r>
            <a:endParaRPr lang="en-US" dirty="0"/>
          </a:p>
        </p:txBody>
      </p:sp>
      <p:pic>
        <p:nvPicPr>
          <p:cNvPr id="16" name="Image 15" descr="CTCN_logo.jpg"/>
          <p:cNvPicPr>
            <a:picLocks noChangeAspect="1"/>
          </p:cNvPicPr>
          <p:nvPr userDrawn="1"/>
        </p:nvPicPr>
        <p:blipFill>
          <a:blip r:embed="rId2" cstate="print"/>
          <a:stretch>
            <a:fillRect/>
          </a:stretch>
        </p:blipFill>
        <p:spPr>
          <a:xfrm>
            <a:off x="6084168" y="3666725"/>
            <a:ext cx="2686444" cy="6968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u avec légende">
    <p:spTree>
      <p:nvGrpSpPr>
        <p:cNvPr id="1" name=""/>
        <p:cNvGrpSpPr/>
        <p:nvPr/>
      </p:nvGrpSpPr>
      <p:grpSpPr>
        <a:xfrm>
          <a:off x="0" y="0"/>
          <a:ext cx="0" cy="0"/>
          <a:chOff x="0" y="0"/>
          <a:chExt cx="0" cy="0"/>
        </a:xfrm>
      </p:grpSpPr>
      <p:pic>
        <p:nvPicPr>
          <p:cNvPr id="9" name="Image 8" descr="batiment.jpg"/>
          <p:cNvPicPr>
            <a:picLocks noChangeAspect="1"/>
          </p:cNvPicPr>
          <p:nvPr userDrawn="1"/>
        </p:nvPicPr>
        <p:blipFill>
          <a:blip r:embed="rId2" cstate="print"/>
          <a:srcRect r="12402" b="5847"/>
          <a:stretch>
            <a:fillRect/>
          </a:stretch>
        </p:blipFill>
        <p:spPr>
          <a:xfrm>
            <a:off x="4700318" y="4446000"/>
            <a:ext cx="4443682" cy="2412000"/>
          </a:xfrm>
          <a:prstGeom prst="rect">
            <a:avLst/>
          </a:prstGeom>
        </p:spPr>
      </p:pic>
      <p:sp>
        <p:nvSpPr>
          <p:cNvPr id="3" name="Espace réservé du contenu 2"/>
          <p:cNvSpPr>
            <a:spLocks noGrp="1"/>
          </p:cNvSpPr>
          <p:nvPr>
            <p:ph idx="1"/>
          </p:nvPr>
        </p:nvSpPr>
        <p:spPr>
          <a:xfrm>
            <a:off x="179512" y="1052736"/>
            <a:ext cx="8784976" cy="5688632"/>
          </a:xfrm>
          <a:prstGeom prst="rect">
            <a:avLst/>
          </a:prstGeom>
        </p:spPr>
        <p:txBody>
          <a:bodyPr>
            <a:normAutofit/>
          </a:bodyPr>
          <a:lstStyle>
            <a:lvl1pPr marL="180000" marR="0" indent="-180000" algn="l" defTabSz="504000" rtl="0" eaLnBrk="1" fontAlgn="auto" latinLnBrk="0" hangingPunct="1">
              <a:lnSpc>
                <a:spcPct val="100000"/>
              </a:lnSpc>
              <a:spcBef>
                <a:spcPct val="20000"/>
              </a:spcBef>
              <a:spcAft>
                <a:spcPts val="0"/>
              </a:spcAft>
              <a:buClr>
                <a:srgbClr val="B3CB28"/>
              </a:buClr>
              <a:buSzTx/>
              <a:buFont typeface="Wingdings" pitchFamily="2" charset="2"/>
              <a:buChar char="Ø"/>
              <a:tabLst/>
              <a:defRPr sz="1800" b="0">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800" b="0">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None/>
              <a:tabLst/>
              <a:defRPr sz="1800" b="0">
                <a:latin typeface="Arial" pitchFamily="34" charset="0"/>
                <a:cs typeface="Arial" pitchFamily="34" charset="0"/>
              </a:defRPr>
            </a:lvl3pPr>
            <a:lvl4pPr>
              <a:defRPr sz="1800" b="0">
                <a:latin typeface="Arial" pitchFamily="34" charset="0"/>
                <a:cs typeface="Arial" pitchFamily="34" charset="0"/>
              </a:defRPr>
            </a:lvl4pPr>
            <a:lvl5pPr>
              <a:defRPr sz="1800" b="0">
                <a:latin typeface="Arial" pitchFamily="34" charset="0"/>
                <a:cs typeface="Arial" pitchFamily="34" charset="0"/>
              </a:defRPr>
            </a:lvl5pPr>
            <a:lvl6pPr>
              <a:defRPr sz="2000"/>
            </a:lvl6pPr>
            <a:lvl7pPr>
              <a:defRPr sz="2000"/>
            </a:lvl7pPr>
            <a:lvl8pPr>
              <a:defRPr sz="2000"/>
            </a:lvl8pPr>
            <a:lvl9pPr>
              <a:defRPr sz="2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Cliquez pour modifier les styles du texte du masque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Cliquez pour modifier les styles du texte du masque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Cliquez pour modifier les styles du texte du masque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Deuxième niveau</a:t>
            </a:r>
          </a:p>
          <a:p>
            <a:pPr lvl="1"/>
            <a:r>
              <a:rPr lang="fr-FR" dirty="0" smtClean="0"/>
              <a:t>Deuxième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Troisième niveau</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t>Troisième niveau</a:t>
            </a:r>
          </a:p>
          <a:p>
            <a:pPr lvl="3"/>
            <a:r>
              <a:rPr lang="fr-FR" dirty="0" smtClean="0"/>
              <a:t>Quatrième niveau</a:t>
            </a:r>
          </a:p>
          <a:p>
            <a:pPr lvl="4"/>
            <a:r>
              <a:rPr lang="fr-FR" dirty="0" smtClean="0"/>
              <a:t>Cinquième niveau</a:t>
            </a:r>
            <a:endParaRPr lang="en-US" dirty="0"/>
          </a:p>
        </p:txBody>
      </p:sp>
      <p:sp>
        <p:nvSpPr>
          <p:cNvPr id="8" name="Titre 1"/>
          <p:cNvSpPr>
            <a:spLocks noGrp="1"/>
          </p:cNvSpPr>
          <p:nvPr>
            <p:ph type="title"/>
          </p:nvPr>
        </p:nvSpPr>
        <p:spPr>
          <a:xfrm>
            <a:off x="179512" y="188640"/>
            <a:ext cx="8784976" cy="720080"/>
          </a:xfrm>
          <a:prstGeom prst="rect">
            <a:avLst/>
          </a:prstGeom>
        </p:spPr>
        <p:txBody>
          <a:bodyPr anchor="t" anchorCtr="0">
            <a:noAutofit/>
          </a:bodyPr>
          <a:lstStyle>
            <a:lvl1pPr algn="l">
              <a:defRPr sz="2800" b="1">
                <a:solidFill>
                  <a:srgbClr val="B3CB28"/>
                </a:solidFill>
                <a:latin typeface="Arial" pitchFamily="34" charset="0"/>
                <a:cs typeface="Arial" pitchFamily="34" charset="0"/>
              </a:defRPr>
            </a:lvl1pPr>
          </a:lstStyle>
          <a:p>
            <a:r>
              <a:rPr lang="fr-FR" dirty="0" smtClean="0"/>
              <a:t>Cliquez pour modifier le style du titre</a:t>
            </a:r>
            <a:endParaRPr lang="en-US" dirty="0"/>
          </a:p>
        </p:txBody>
      </p:sp>
      <p:pic>
        <p:nvPicPr>
          <p:cNvPr id="10" name="Image 9" descr="CTCN_logo.jpg"/>
          <p:cNvPicPr>
            <a:picLocks noChangeAspect="1"/>
          </p:cNvPicPr>
          <p:nvPr userDrawn="1"/>
        </p:nvPicPr>
        <p:blipFill>
          <a:blip r:embed="rId3" cstate="print"/>
          <a:stretch>
            <a:fillRect/>
          </a:stretch>
        </p:blipFill>
        <p:spPr>
          <a:xfrm>
            <a:off x="323528" y="6294919"/>
            <a:ext cx="1440160" cy="374441"/>
          </a:xfrm>
          <a:prstGeom prst="rect">
            <a:avLst/>
          </a:prstGeom>
        </p:spPr>
      </p:pic>
    </p:spTree>
    <p:extLst>
      <p:ext uri="{BB962C8B-B14F-4D97-AF65-F5344CB8AC3E}">
        <p14:creationId xmlns:p14="http://schemas.microsoft.com/office/powerpoint/2010/main" val="176256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0" r:id="rId2"/>
    <p:sldLayoutId id="2147483658" r:id="rId3"/>
    <p:sldLayoutId id="2147483659" r:id="rId4"/>
    <p:sldLayoutId id="2147483662"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tc-n.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ngrov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109" y="3398285"/>
            <a:ext cx="5404850" cy="3465056"/>
          </a:xfrm>
          <a:prstGeom prst="rect">
            <a:avLst/>
          </a:prstGeom>
        </p:spPr>
      </p:pic>
      <p:pic>
        <p:nvPicPr>
          <p:cNvPr id="13" name="Picture 12" descr="wi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481" y="3398285"/>
            <a:ext cx="2700305" cy="3468337"/>
          </a:xfrm>
          <a:prstGeom prst="rect">
            <a:avLst/>
          </a:prstGeom>
        </p:spPr>
      </p:pic>
      <p:pic>
        <p:nvPicPr>
          <p:cNvPr id="11" name="Picture 10" descr="sol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006" y="-27384"/>
            <a:ext cx="4211988" cy="3453053"/>
          </a:xfrm>
          <a:prstGeom prst="rect">
            <a:avLst/>
          </a:prstGeom>
        </p:spPr>
      </p:pic>
      <p:pic>
        <p:nvPicPr>
          <p:cNvPr id="12" name="Picture 11" descr="Farm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481" y="0"/>
            <a:ext cx="2700305" cy="3425669"/>
          </a:xfrm>
          <a:prstGeom prst="rect">
            <a:avLst/>
          </a:prstGeom>
        </p:spPr>
      </p:pic>
      <p:sp>
        <p:nvSpPr>
          <p:cNvPr id="5" name="Pentagone 4"/>
          <p:cNvSpPr/>
          <p:nvPr/>
        </p:nvSpPr>
        <p:spPr>
          <a:xfrm>
            <a:off x="1457399" y="16202"/>
            <a:ext cx="2987823" cy="6858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Pentagone 5"/>
          <p:cNvSpPr/>
          <p:nvPr/>
        </p:nvSpPr>
        <p:spPr>
          <a:xfrm>
            <a:off x="1133873" y="-27384"/>
            <a:ext cx="2987823" cy="6858000"/>
          </a:xfrm>
          <a:prstGeom prst="homePlate">
            <a:avLst/>
          </a:prstGeom>
          <a:solidFill>
            <a:srgbClr val="B3C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Pentagone 6"/>
          <p:cNvSpPr/>
          <p:nvPr/>
        </p:nvSpPr>
        <p:spPr>
          <a:xfrm>
            <a:off x="918256" y="0"/>
            <a:ext cx="2987823" cy="68580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re 1"/>
          <p:cNvSpPr txBox="1">
            <a:spLocks/>
          </p:cNvSpPr>
          <p:nvPr/>
        </p:nvSpPr>
        <p:spPr>
          <a:xfrm>
            <a:off x="-50043" y="2313378"/>
            <a:ext cx="3657538" cy="2160240"/>
          </a:xfrm>
          <a:prstGeom prst="rect">
            <a:avLst/>
          </a:prstGeom>
        </p:spPr>
        <p:txBody>
          <a:bodyPr anchor="b">
            <a:noAutofit/>
          </a:bodyPr>
          <a:lstStyle>
            <a:lvl1pPr algn="l">
              <a:defRPr sz="2800" b="1">
                <a:solidFill>
                  <a:srgbClr val="B3CB28"/>
                </a:solidFill>
                <a:latin typeface="Arial" pitchFamily="34" charset="0"/>
                <a:cs typeface="Arial" pitchFamily="34" charset="0"/>
              </a:defRPr>
            </a:lvl1pPr>
          </a:lstStyle>
          <a:p>
            <a:pPr algn="ctr">
              <a:spcAft>
                <a:spcPts val="600"/>
              </a:spcAft>
            </a:pPr>
            <a:r>
              <a:rPr lang="en-US" sz="2600" dirty="0">
                <a:solidFill>
                  <a:schemeClr val="tx1">
                    <a:lumMod val="65000"/>
                    <a:lumOff val="35000"/>
                  </a:schemeClr>
                </a:solidFill>
                <a:latin typeface="Arial"/>
              </a:rPr>
              <a:t>T</a:t>
            </a:r>
            <a:r>
              <a:rPr lang="en-US" sz="2600" dirty="0" smtClean="0">
                <a:solidFill>
                  <a:schemeClr val="tx1">
                    <a:lumMod val="65000"/>
                    <a:lumOff val="35000"/>
                  </a:schemeClr>
                </a:solidFill>
                <a:latin typeface="Arial"/>
              </a:rPr>
              <a:t>he Climate Technology Centre &amp; Network: </a:t>
            </a:r>
          </a:p>
          <a:p>
            <a:pPr algn="ctr">
              <a:spcAft>
                <a:spcPts val="600"/>
              </a:spcAft>
            </a:pPr>
            <a:r>
              <a:rPr lang="en-US" sz="2600" dirty="0" smtClean="0">
                <a:solidFill>
                  <a:schemeClr val="tx1">
                    <a:lumMod val="65000"/>
                    <a:lumOff val="35000"/>
                  </a:schemeClr>
                </a:solidFill>
                <a:latin typeface="Arial"/>
              </a:rPr>
              <a:t>Operational Arm of the Technology Mechanism</a:t>
            </a:r>
            <a:endParaRPr lang="en-US" sz="2600" dirty="0">
              <a:solidFill>
                <a:schemeClr val="tx1">
                  <a:lumMod val="65000"/>
                  <a:lumOff val="35000"/>
                </a:schemeClr>
              </a:solidFill>
            </a:endParaRPr>
          </a:p>
        </p:txBody>
      </p:sp>
      <p:pic>
        <p:nvPicPr>
          <p:cNvPr id="9" name="Image 8" descr="CTCN_logo.jpg"/>
          <p:cNvPicPr>
            <a:picLocks noChangeAspect="1"/>
          </p:cNvPicPr>
          <p:nvPr/>
        </p:nvPicPr>
        <p:blipFill>
          <a:blip r:embed="rId7" cstate="print"/>
          <a:stretch>
            <a:fillRect/>
          </a:stretch>
        </p:blipFill>
        <p:spPr>
          <a:xfrm>
            <a:off x="229372" y="5661248"/>
            <a:ext cx="2398412" cy="623587"/>
          </a:xfrm>
          <a:prstGeom prst="rect">
            <a:avLst/>
          </a:prstGeom>
        </p:spPr>
      </p:pic>
    </p:spTree>
    <p:extLst>
      <p:ext uri="{BB962C8B-B14F-4D97-AF65-F5344CB8AC3E}">
        <p14:creationId xmlns:p14="http://schemas.microsoft.com/office/powerpoint/2010/main" val="210819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8330968"/>
              </p:ext>
            </p:extLst>
          </p:nvPr>
        </p:nvGraphicFramePr>
        <p:xfrm>
          <a:off x="107504" y="2420888"/>
          <a:ext cx="8785225" cy="1651000"/>
        </p:xfrm>
        <a:graphic>
          <a:graphicData uri="http://schemas.openxmlformats.org/drawingml/2006/table">
            <a:tbl>
              <a:tblPr firstRow="1" bandRow="1">
                <a:tableStyleId>{5C22544A-7EE6-4342-B048-85BDC9FD1C3A}</a:tableStyleId>
              </a:tblPr>
              <a:tblGrid>
                <a:gridCol w="2304256"/>
                <a:gridCol w="1512168"/>
                <a:gridCol w="1728192"/>
                <a:gridCol w="1728192"/>
                <a:gridCol w="1512417"/>
              </a:tblGrid>
              <a:tr h="370840">
                <a:tc>
                  <a:txBody>
                    <a:bodyPr/>
                    <a:lstStyle/>
                    <a:p>
                      <a:endParaRPr lang="en-GB" dirty="0"/>
                    </a:p>
                  </a:txBody>
                  <a:tcPr/>
                </a:tc>
                <a:tc>
                  <a:txBody>
                    <a:bodyPr/>
                    <a:lstStyle/>
                    <a:p>
                      <a:pPr algn="ctr"/>
                      <a:r>
                        <a:rPr lang="en-GB" dirty="0" smtClean="0"/>
                        <a:t>Countries</a:t>
                      </a:r>
                      <a:endParaRPr lang="en-GB" dirty="0"/>
                    </a:p>
                  </a:txBody>
                  <a:tcPr/>
                </a:tc>
                <a:tc>
                  <a:txBody>
                    <a:bodyPr/>
                    <a:lstStyle/>
                    <a:p>
                      <a:pPr algn="ctr"/>
                      <a:r>
                        <a:rPr lang="en-GB" dirty="0" smtClean="0"/>
                        <a:t>Adaptation</a:t>
                      </a:r>
                      <a:endParaRPr lang="en-GB" dirty="0"/>
                    </a:p>
                  </a:txBody>
                  <a:tcPr/>
                </a:tc>
                <a:tc>
                  <a:txBody>
                    <a:bodyPr/>
                    <a:lstStyle/>
                    <a:p>
                      <a:pPr algn="ctr"/>
                      <a:r>
                        <a:rPr lang="en-GB" dirty="0" smtClean="0"/>
                        <a:t>Mitigation</a:t>
                      </a:r>
                      <a:endParaRPr lang="en-GB" dirty="0"/>
                    </a:p>
                  </a:txBody>
                  <a:tcPr/>
                </a:tc>
                <a:tc>
                  <a:txBody>
                    <a:bodyPr/>
                    <a:lstStyle/>
                    <a:p>
                      <a:pPr algn="ctr"/>
                      <a:r>
                        <a:rPr lang="en-GB" dirty="0" smtClean="0"/>
                        <a:t> Both A &amp; M</a:t>
                      </a:r>
                      <a:endParaRPr lang="en-GB" dirty="0"/>
                    </a:p>
                  </a:txBody>
                  <a:tcPr/>
                </a:tc>
              </a:tr>
              <a:tr h="370840">
                <a:tc>
                  <a:txBody>
                    <a:bodyPr/>
                    <a:lstStyle/>
                    <a:p>
                      <a:r>
                        <a:rPr lang="en-GB" dirty="0" smtClean="0"/>
                        <a:t>Responses being implemented:</a:t>
                      </a:r>
                      <a:endParaRPr lang="en-GB" dirty="0"/>
                    </a:p>
                  </a:txBody>
                  <a:tcPr/>
                </a:tc>
                <a:tc>
                  <a:txBody>
                    <a:bodyPr/>
                    <a:lstStyle/>
                    <a:p>
                      <a:pPr algn="ctr"/>
                      <a:r>
                        <a:rPr lang="en-GB" dirty="0" smtClean="0"/>
                        <a:t>14</a:t>
                      </a:r>
                      <a:endParaRPr lang="en-GB" dirty="0"/>
                    </a:p>
                  </a:txBody>
                  <a:tcPr/>
                </a:tc>
                <a:tc>
                  <a:txBody>
                    <a:bodyPr/>
                    <a:lstStyle/>
                    <a:p>
                      <a:pPr algn="ctr"/>
                      <a:r>
                        <a:rPr lang="en-GB" dirty="0" smtClean="0"/>
                        <a:t>4</a:t>
                      </a:r>
                      <a:endParaRPr lang="en-GB" dirty="0"/>
                    </a:p>
                  </a:txBody>
                  <a:tcPr/>
                </a:tc>
                <a:tc>
                  <a:txBody>
                    <a:bodyPr/>
                    <a:lstStyle/>
                    <a:p>
                      <a:pPr algn="ctr"/>
                      <a:r>
                        <a:rPr lang="en-GB" dirty="0" smtClean="0"/>
                        <a:t>8</a:t>
                      </a:r>
                      <a:endParaRPr lang="en-GB" dirty="0"/>
                    </a:p>
                  </a:txBody>
                  <a:tcPr/>
                </a:tc>
                <a:tc>
                  <a:txBody>
                    <a:bodyPr/>
                    <a:lstStyle/>
                    <a:p>
                      <a:pPr algn="ctr"/>
                      <a:r>
                        <a:rPr lang="en-GB" dirty="0" smtClean="0"/>
                        <a:t>2</a:t>
                      </a:r>
                      <a:endParaRPr lang="en-GB" dirty="0"/>
                    </a:p>
                  </a:txBody>
                  <a:tcPr/>
                </a:tc>
              </a:tr>
              <a:tr h="370840">
                <a:tc>
                  <a:txBody>
                    <a:bodyPr/>
                    <a:lstStyle/>
                    <a:p>
                      <a:r>
                        <a:rPr lang="en-GB" dirty="0" smtClean="0"/>
                        <a:t>Requests under discussion:</a:t>
                      </a:r>
                      <a:endParaRPr lang="en-GB" dirty="0"/>
                    </a:p>
                  </a:txBody>
                  <a:tcPr/>
                </a:tc>
                <a:tc>
                  <a:txBody>
                    <a:bodyPr/>
                    <a:lstStyle/>
                    <a:p>
                      <a:pPr algn="ctr"/>
                      <a:r>
                        <a:rPr lang="en-GB" dirty="0" smtClean="0"/>
                        <a:t>11</a:t>
                      </a:r>
                      <a:endParaRPr lang="en-GB" dirty="0"/>
                    </a:p>
                  </a:txBody>
                  <a:tcPr/>
                </a:tc>
                <a:tc>
                  <a:txBody>
                    <a:bodyPr/>
                    <a:lstStyle/>
                    <a:p>
                      <a:pPr algn="ctr"/>
                      <a:r>
                        <a:rPr lang="en-GB" dirty="0" smtClean="0"/>
                        <a:t>2</a:t>
                      </a:r>
                      <a:endParaRPr lang="en-GB" dirty="0"/>
                    </a:p>
                  </a:txBody>
                  <a:tcPr/>
                </a:tc>
                <a:tc>
                  <a:txBody>
                    <a:bodyPr/>
                    <a:lstStyle/>
                    <a:p>
                      <a:pPr algn="ctr"/>
                      <a:r>
                        <a:rPr lang="en-GB" dirty="0" smtClean="0"/>
                        <a:t>4</a:t>
                      </a:r>
                      <a:endParaRPr lang="en-GB" dirty="0"/>
                    </a:p>
                  </a:txBody>
                  <a:tcPr/>
                </a:tc>
                <a:tc>
                  <a:txBody>
                    <a:bodyPr/>
                    <a:lstStyle/>
                    <a:p>
                      <a:pPr algn="ctr"/>
                      <a:r>
                        <a:rPr lang="en-GB" dirty="0" smtClean="0"/>
                        <a:t>5</a:t>
                      </a:r>
                      <a:endParaRPr lang="en-GB" dirty="0"/>
                    </a:p>
                  </a:txBody>
                  <a:tcPr/>
                </a:tc>
              </a:tr>
            </a:tbl>
          </a:graphicData>
        </a:graphic>
      </p:graphicFrame>
      <p:sp>
        <p:nvSpPr>
          <p:cNvPr id="3" name="Title 2"/>
          <p:cNvSpPr>
            <a:spLocks noGrp="1"/>
          </p:cNvSpPr>
          <p:nvPr>
            <p:ph type="title"/>
          </p:nvPr>
        </p:nvSpPr>
        <p:spPr/>
        <p:txBody>
          <a:bodyPr/>
          <a:lstStyle/>
          <a:p>
            <a:r>
              <a:rPr lang="en-GB" dirty="0" smtClean="0">
                <a:solidFill>
                  <a:schemeClr val="accent5"/>
                </a:solidFill>
              </a:rPr>
              <a:t>Requests for Technical Assistance</a:t>
            </a:r>
            <a:endParaRPr lang="en-GB" dirty="0">
              <a:solidFill>
                <a:schemeClr val="accent5"/>
              </a:solidFill>
            </a:endParaRPr>
          </a:p>
        </p:txBody>
      </p:sp>
      <p:sp>
        <p:nvSpPr>
          <p:cNvPr id="5" name="Rectangle 4"/>
          <p:cNvSpPr/>
          <p:nvPr/>
        </p:nvSpPr>
        <p:spPr>
          <a:xfrm>
            <a:off x="899592" y="1628800"/>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71600" y="1628800"/>
            <a:ext cx="6984776" cy="461665"/>
          </a:xfrm>
          <a:prstGeom prst="rect">
            <a:avLst/>
          </a:prstGeom>
          <a:noFill/>
        </p:spPr>
        <p:txBody>
          <a:bodyPr wrap="square" rtlCol="0">
            <a:spAutoFit/>
          </a:bodyPr>
          <a:lstStyle/>
          <a:p>
            <a:pPr algn="ctr"/>
            <a:r>
              <a:rPr lang="en-GB" sz="2400" b="1" dirty="0" smtClean="0">
                <a:solidFill>
                  <a:schemeClr val="bg1"/>
                </a:solidFill>
              </a:rPr>
              <a:t>Technical Assistance Requests at a glance</a:t>
            </a:r>
            <a:endParaRPr lang="en-GB" sz="2400" b="1" dirty="0">
              <a:solidFill>
                <a:schemeClr val="bg1"/>
              </a:solidFill>
            </a:endParaRPr>
          </a:p>
        </p:txBody>
      </p:sp>
    </p:spTree>
    <p:extLst>
      <p:ext uri="{BB962C8B-B14F-4D97-AF65-F5344CB8AC3E}">
        <p14:creationId xmlns:p14="http://schemas.microsoft.com/office/powerpoint/2010/main" val="197246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79" y="4869160"/>
            <a:ext cx="5328592" cy="213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4406252"/>
              </p:ext>
            </p:extLst>
          </p:nvPr>
        </p:nvGraphicFramePr>
        <p:xfrm>
          <a:off x="251520" y="116633"/>
          <a:ext cx="8640960" cy="6726165"/>
        </p:xfrm>
        <a:graphic>
          <a:graphicData uri="http://schemas.openxmlformats.org/drawingml/2006/table">
            <a:tbl>
              <a:tblPr firstRow="1" bandRow="1">
                <a:tableStyleId>{5C22544A-7EE6-4342-B048-85BDC9FD1C3A}</a:tableStyleId>
              </a:tblPr>
              <a:tblGrid>
                <a:gridCol w="1512168"/>
                <a:gridCol w="1080120"/>
                <a:gridCol w="1224136"/>
                <a:gridCol w="4824536"/>
              </a:tblGrid>
              <a:tr h="593592">
                <a:tc>
                  <a:txBody>
                    <a:bodyPr/>
                    <a:lstStyle/>
                    <a:p>
                      <a:pPr>
                        <a:lnSpc>
                          <a:spcPct val="115000"/>
                        </a:lnSpc>
                        <a:spcAft>
                          <a:spcPts val="0"/>
                        </a:spcAft>
                      </a:pPr>
                      <a:r>
                        <a:rPr lang="en-GB" sz="1400" kern="1200" dirty="0">
                          <a:effectLst/>
                        </a:rPr>
                        <a:t>Country </a:t>
                      </a:r>
                      <a:r>
                        <a:rPr lang="en-GB" sz="1400" kern="1200" dirty="0" smtClean="0">
                          <a:effectLst/>
                        </a:rPr>
                        <a:t> </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Adaptation/</a:t>
                      </a:r>
                      <a:endParaRPr lang="en-GB" sz="800">
                        <a:effectLst/>
                      </a:endParaRPr>
                    </a:p>
                    <a:p>
                      <a:pPr>
                        <a:lnSpc>
                          <a:spcPct val="115000"/>
                        </a:lnSpc>
                        <a:spcAft>
                          <a:spcPts val="0"/>
                        </a:spcAft>
                      </a:pPr>
                      <a:r>
                        <a:rPr lang="en-GB" sz="1400" kern="1200">
                          <a:effectLst/>
                        </a:rPr>
                        <a:t>Mitigation</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Sector </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Request</a:t>
                      </a:r>
                      <a:endParaRPr lang="en-GB" sz="800">
                        <a:effectLst/>
                        <a:latin typeface="Calibri"/>
                        <a:ea typeface="Calibri"/>
                        <a:cs typeface="Times New Roman"/>
                      </a:endParaRPr>
                    </a:p>
                  </a:txBody>
                  <a:tcPr marL="61978" marR="61978" marT="30989" marB="30989"/>
                </a:tc>
              </a:tr>
              <a:tr h="630543">
                <a:tc>
                  <a:txBody>
                    <a:bodyPr/>
                    <a:lstStyle/>
                    <a:p>
                      <a:pPr>
                        <a:lnSpc>
                          <a:spcPct val="115000"/>
                        </a:lnSpc>
                        <a:spcAft>
                          <a:spcPts val="0"/>
                        </a:spcAft>
                      </a:pPr>
                      <a:r>
                        <a:rPr lang="en-GB" sz="1400" kern="1200" dirty="0">
                          <a:effectLst/>
                        </a:rPr>
                        <a:t>Afghanistan</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Adaptation &amp; Mitigation</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smtClean="0">
                          <a:effectLst/>
                        </a:rPr>
                        <a:t>Agriculture/</a:t>
                      </a:r>
                      <a:endParaRPr lang="en-GB" sz="800" dirty="0">
                        <a:effectLst/>
                      </a:endParaRPr>
                    </a:p>
                    <a:p>
                      <a:pPr>
                        <a:lnSpc>
                          <a:spcPct val="115000"/>
                        </a:lnSpc>
                        <a:spcAft>
                          <a:spcPts val="0"/>
                        </a:spcAft>
                      </a:pPr>
                      <a:r>
                        <a:rPr lang="en-GB" sz="1400" kern="1200" dirty="0" smtClean="0">
                          <a:effectLst/>
                        </a:rPr>
                        <a:t>Energy/ Water</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Provide technical assistance to assess technology needs in selected priority sectors</a:t>
                      </a:r>
                      <a:endParaRPr lang="en-GB" sz="800" dirty="0">
                        <a:effectLst/>
                        <a:latin typeface="Calibri"/>
                        <a:ea typeface="Calibri"/>
                        <a:cs typeface="Times New Roman"/>
                      </a:endParaRPr>
                    </a:p>
                  </a:txBody>
                  <a:tcPr marL="61978" marR="61978" marT="30989" marB="30989"/>
                </a:tc>
              </a:tr>
              <a:tr h="368520">
                <a:tc>
                  <a:txBody>
                    <a:bodyPr/>
                    <a:lstStyle/>
                    <a:p>
                      <a:pPr>
                        <a:lnSpc>
                          <a:spcPct val="115000"/>
                        </a:lnSpc>
                        <a:spcAft>
                          <a:spcPts val="0"/>
                        </a:spcAft>
                      </a:pPr>
                      <a:r>
                        <a:rPr lang="en-GB" sz="1400" kern="1200">
                          <a:effectLst/>
                        </a:rPr>
                        <a:t>Chile</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Adaptation</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Biodiversity</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Design biodiversity monitoring network</a:t>
                      </a:r>
                      <a:endParaRPr lang="en-GB" sz="800" dirty="0">
                        <a:effectLst/>
                        <a:latin typeface="Calibri"/>
                        <a:ea typeface="Calibri"/>
                        <a:cs typeface="Times New Roman"/>
                      </a:endParaRPr>
                    </a:p>
                  </a:txBody>
                  <a:tcPr marL="61978" marR="61978" marT="30989" marB="30989"/>
                </a:tc>
              </a:tr>
              <a:tr h="423568">
                <a:tc>
                  <a:txBody>
                    <a:bodyPr/>
                    <a:lstStyle/>
                    <a:p>
                      <a:pPr>
                        <a:lnSpc>
                          <a:spcPct val="115000"/>
                        </a:lnSpc>
                        <a:spcAft>
                          <a:spcPts val="0"/>
                        </a:spcAft>
                      </a:pPr>
                      <a:r>
                        <a:rPr lang="en-GB" sz="1400" kern="1200" dirty="0" smtClean="0">
                          <a:effectLst/>
                        </a:rPr>
                        <a:t>Colombia</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Adaptation</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Cross-</a:t>
                      </a:r>
                      <a:r>
                        <a:rPr lang="en-GB" sz="1400" kern="1200" dirty="0" err="1">
                          <a:effectLst/>
                        </a:rPr>
                        <a:t>sectoral</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Design monitoring system for national adaptation efforts</a:t>
                      </a:r>
                      <a:endParaRPr lang="en-GB" sz="800" dirty="0">
                        <a:effectLst/>
                        <a:latin typeface="Calibri"/>
                        <a:ea typeface="Calibri"/>
                        <a:cs typeface="Times New Roman"/>
                      </a:endParaRPr>
                    </a:p>
                  </a:txBody>
                  <a:tcPr marL="61978" marR="61978" marT="30989" marB="30989"/>
                </a:tc>
              </a:tr>
              <a:tr h="593178">
                <a:tc>
                  <a:txBody>
                    <a:bodyPr/>
                    <a:lstStyle/>
                    <a:p>
                      <a:pPr>
                        <a:lnSpc>
                          <a:spcPct val="115000"/>
                        </a:lnSpc>
                        <a:spcAft>
                          <a:spcPts val="0"/>
                        </a:spcAft>
                      </a:pPr>
                      <a:r>
                        <a:rPr lang="en-GB" sz="1400" kern="1200" dirty="0" smtClean="0">
                          <a:effectLst/>
                        </a:rPr>
                        <a:t>Colombia</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Mitigation</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Waste</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Development of a Mechanical-Biological Treatment (MBT) pilot project</a:t>
                      </a:r>
                      <a:endParaRPr lang="en-GB" sz="800" dirty="0">
                        <a:effectLst/>
                        <a:latin typeface="Calibri"/>
                        <a:ea typeface="Calibri"/>
                        <a:cs typeface="Times New Roman"/>
                      </a:endParaRPr>
                    </a:p>
                  </a:txBody>
                  <a:tcPr marL="61978" marR="61978" marT="30989" marB="30989"/>
                </a:tc>
              </a:tr>
              <a:tr h="574730">
                <a:tc>
                  <a:txBody>
                    <a:bodyPr/>
                    <a:lstStyle/>
                    <a:p>
                      <a:pPr>
                        <a:lnSpc>
                          <a:spcPct val="115000"/>
                        </a:lnSpc>
                        <a:spcAft>
                          <a:spcPts val="0"/>
                        </a:spcAft>
                      </a:pPr>
                      <a:r>
                        <a:rPr lang="en-GB" sz="1400" kern="1200" dirty="0" smtClean="0">
                          <a:effectLst/>
                        </a:rPr>
                        <a:t>Colombia</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Mitigation</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Energy</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Monitoring and Evaluation of national energy efficiency (EE) and renewable energy (RE) promotion policies </a:t>
                      </a:r>
                      <a:endParaRPr lang="en-GB" sz="800" dirty="0">
                        <a:effectLst/>
                        <a:latin typeface="Calibri"/>
                        <a:ea typeface="Calibri"/>
                        <a:cs typeface="Times New Roman"/>
                      </a:endParaRPr>
                    </a:p>
                  </a:txBody>
                  <a:tcPr marL="61978" marR="61978" marT="30989" marB="30989"/>
                </a:tc>
              </a:tr>
              <a:tr h="565724">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Côte d’Ivoire</a:t>
                      </a:r>
                      <a:endParaRPr lang="en-GB" sz="1400" kern="1200" dirty="0">
                        <a:solidFill>
                          <a:schemeClr val="dk1"/>
                        </a:solidFill>
                        <a:effectLst/>
                        <a:latin typeface="+mn-lt"/>
                        <a:ea typeface="+mn-ea"/>
                        <a:cs typeface="+mn-cs"/>
                      </a:endParaRPr>
                    </a:p>
                  </a:txBody>
                  <a:tcPr marL="61978" marR="61978" marT="30989" marB="30989"/>
                </a:tc>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Mitigation </a:t>
                      </a:r>
                      <a:endParaRPr lang="en-GB" sz="1400" kern="1200" dirty="0">
                        <a:solidFill>
                          <a:schemeClr val="dk1"/>
                        </a:solidFill>
                        <a:effectLst/>
                        <a:latin typeface="+mn-lt"/>
                        <a:ea typeface="+mn-ea"/>
                        <a:cs typeface="+mn-cs"/>
                      </a:endParaRPr>
                    </a:p>
                  </a:txBody>
                  <a:tcPr marL="61978" marR="61978" marT="30989" marB="30989"/>
                </a:tc>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Cross-</a:t>
                      </a:r>
                      <a:r>
                        <a:rPr lang="en-GB" sz="1400" kern="1200" dirty="0" err="1" smtClean="0">
                          <a:solidFill>
                            <a:schemeClr val="dk1"/>
                          </a:solidFill>
                          <a:effectLst/>
                          <a:latin typeface="+mn-lt"/>
                          <a:ea typeface="+mn-ea"/>
                          <a:cs typeface="+mn-cs"/>
                        </a:rPr>
                        <a:t>sectoral</a:t>
                      </a:r>
                      <a:endParaRPr lang="en-GB" sz="1400" kern="1200" dirty="0" smtClean="0">
                        <a:solidFill>
                          <a:schemeClr val="dk1"/>
                        </a:solidFill>
                        <a:effectLst/>
                        <a:latin typeface="+mn-lt"/>
                        <a:ea typeface="+mn-ea"/>
                        <a:cs typeface="+mn-cs"/>
                      </a:endParaRPr>
                    </a:p>
                    <a:p>
                      <a:pPr>
                        <a:lnSpc>
                          <a:spcPct val="115000"/>
                        </a:lnSpc>
                        <a:spcAft>
                          <a:spcPts val="0"/>
                        </a:spcAft>
                      </a:pP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smtClean="0">
                          <a:solidFill>
                            <a:schemeClr val="dk1"/>
                          </a:solidFill>
                          <a:effectLst/>
                          <a:latin typeface="+mn-lt"/>
                          <a:ea typeface="+mn-ea"/>
                          <a:cs typeface="+mn-cs"/>
                        </a:rPr>
                        <a:t>Development of an air pollution reduction strategy in Abidjan district</a:t>
                      </a:r>
                      <a:endParaRPr lang="en-GB" sz="1400" kern="1200" dirty="0">
                        <a:solidFill>
                          <a:schemeClr val="dk1"/>
                        </a:solidFill>
                        <a:effectLst/>
                        <a:latin typeface="+mn-lt"/>
                        <a:ea typeface="+mn-ea"/>
                        <a:cs typeface="+mn-cs"/>
                      </a:endParaRPr>
                    </a:p>
                  </a:txBody>
                  <a:tcPr marL="61978" marR="61978" marT="30989" marB="30989"/>
                </a:tc>
              </a:tr>
              <a:tr h="551194">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Ghana, Kenya, Mauritius, Namibia</a:t>
                      </a:r>
                      <a:endParaRPr lang="en-GB" sz="1400" kern="1200" dirty="0">
                        <a:solidFill>
                          <a:schemeClr val="dk1"/>
                        </a:solidFill>
                        <a:effectLst/>
                        <a:latin typeface="+mn-lt"/>
                        <a:ea typeface="+mn-ea"/>
                        <a:cs typeface="+mn-cs"/>
                      </a:endParaRPr>
                    </a:p>
                  </a:txBody>
                  <a:tcPr marL="61978" marR="61978" marT="30989" marB="30989"/>
                </a:tc>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Mitigation</a:t>
                      </a:r>
                      <a:endParaRPr lang="en-GB" sz="1400" kern="1200" dirty="0">
                        <a:solidFill>
                          <a:schemeClr val="dk1"/>
                        </a:solidFill>
                        <a:effectLst/>
                        <a:latin typeface="+mn-lt"/>
                        <a:ea typeface="+mn-ea"/>
                        <a:cs typeface="+mn-cs"/>
                      </a:endParaRPr>
                    </a:p>
                  </a:txBody>
                  <a:tcPr marL="61978" marR="61978" marT="30989" marB="3098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400" kern="1200" noProof="0" dirty="0" smtClean="0">
                          <a:solidFill>
                            <a:schemeClr val="dk1"/>
                          </a:solidFill>
                          <a:effectLst/>
                          <a:latin typeface="+mn-lt"/>
                          <a:ea typeface="+mn-ea"/>
                          <a:cs typeface="+mn-cs"/>
                        </a:rPr>
                        <a:t>Cross-</a:t>
                      </a:r>
                      <a:r>
                        <a:rPr lang="en-GB" sz="1400" kern="1200" noProof="0" dirty="0" err="1" smtClean="0">
                          <a:solidFill>
                            <a:schemeClr val="dk1"/>
                          </a:solidFill>
                          <a:effectLst/>
                          <a:latin typeface="+mn-lt"/>
                          <a:ea typeface="+mn-ea"/>
                          <a:cs typeface="+mn-cs"/>
                        </a:rPr>
                        <a:t>sectoral</a:t>
                      </a:r>
                      <a:endParaRPr lang="en-GB" sz="1400" kern="1200" noProof="0" dirty="0" smtClean="0">
                        <a:solidFill>
                          <a:schemeClr val="dk1"/>
                        </a:solidFill>
                        <a:effectLst/>
                        <a:latin typeface="+mn-lt"/>
                        <a:ea typeface="+mn-ea"/>
                        <a:cs typeface="+mn-cs"/>
                      </a:endParaRPr>
                    </a:p>
                    <a:p>
                      <a:pPr marL="0" algn="l" defTabSz="914400" rtl="0" eaLnBrk="1" latinLnBrk="0" hangingPunct="1">
                        <a:lnSpc>
                          <a:spcPct val="115000"/>
                        </a:lnSpc>
                        <a:spcAft>
                          <a:spcPts val="0"/>
                        </a:spcAft>
                      </a:pPr>
                      <a:endParaRPr lang="en-GB" sz="1400" kern="1200" dirty="0">
                        <a:solidFill>
                          <a:schemeClr val="dk1"/>
                        </a:solidFill>
                        <a:effectLst/>
                        <a:latin typeface="+mn-lt"/>
                        <a:ea typeface="+mn-ea"/>
                        <a:cs typeface="+mn-cs"/>
                      </a:endParaRPr>
                    </a:p>
                  </a:txBody>
                  <a:tcPr marL="61978" marR="61978" marT="30989" marB="30989"/>
                </a:tc>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Green Cooling Africa Initiative</a:t>
                      </a:r>
                    </a:p>
                    <a:p>
                      <a:pPr marL="0" algn="l" defTabSz="914400" rtl="0" eaLnBrk="1" latinLnBrk="0" hangingPunct="1">
                        <a:lnSpc>
                          <a:spcPct val="115000"/>
                        </a:lnSpc>
                        <a:spcAft>
                          <a:spcPts val="0"/>
                        </a:spcAft>
                      </a:pPr>
                      <a:endParaRPr lang="en-GB" sz="1400" kern="1200" dirty="0">
                        <a:solidFill>
                          <a:schemeClr val="dk1"/>
                        </a:solidFill>
                        <a:effectLst/>
                        <a:latin typeface="+mn-lt"/>
                        <a:ea typeface="+mn-ea"/>
                        <a:cs typeface="+mn-cs"/>
                      </a:endParaRPr>
                    </a:p>
                  </a:txBody>
                  <a:tcPr marL="61978" marR="61978" marT="30989" marB="30989"/>
                </a:tc>
              </a:tr>
              <a:tr h="663337">
                <a:tc>
                  <a:txBody>
                    <a:bodyPr/>
                    <a:lstStyle/>
                    <a:p>
                      <a:pPr>
                        <a:lnSpc>
                          <a:spcPct val="115000"/>
                        </a:lnSpc>
                        <a:spcAft>
                          <a:spcPts val="0"/>
                        </a:spcAft>
                      </a:pPr>
                      <a:r>
                        <a:rPr lang="en-GB" sz="1400" kern="1200">
                          <a:effectLst/>
                        </a:rPr>
                        <a:t>Honduras</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Adaptation</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Coastal zone/forestry</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Build local capacity to monitor mangrove forests in </a:t>
                      </a:r>
                      <a:r>
                        <a:rPr lang="en-GB" sz="1400" kern="1200" dirty="0" err="1">
                          <a:effectLst/>
                        </a:rPr>
                        <a:t>Cuyamel</a:t>
                      </a:r>
                      <a:r>
                        <a:rPr lang="en-GB" sz="1400" kern="1200" dirty="0">
                          <a:effectLst/>
                        </a:rPr>
                        <a:t> </a:t>
                      </a:r>
                      <a:r>
                        <a:rPr lang="en-GB" sz="1400" kern="1200" dirty="0" err="1">
                          <a:effectLst/>
                        </a:rPr>
                        <a:t>Omoa</a:t>
                      </a:r>
                      <a:r>
                        <a:rPr lang="en-GB" sz="1400" kern="1200" dirty="0">
                          <a:effectLst/>
                        </a:rPr>
                        <a:t> </a:t>
                      </a:r>
                      <a:endParaRPr lang="en-GB" sz="800" dirty="0">
                        <a:effectLst/>
                        <a:latin typeface="Calibri"/>
                        <a:ea typeface="Calibri"/>
                        <a:cs typeface="Times New Roman"/>
                      </a:endParaRPr>
                    </a:p>
                  </a:txBody>
                  <a:tcPr marL="61978" marR="61978" marT="30989" marB="30989"/>
                </a:tc>
              </a:tr>
              <a:tr h="368520">
                <a:tc>
                  <a:txBody>
                    <a:bodyPr/>
                    <a:lstStyle/>
                    <a:p>
                      <a:pPr>
                        <a:lnSpc>
                          <a:spcPct val="115000"/>
                        </a:lnSpc>
                        <a:spcAft>
                          <a:spcPts val="0"/>
                        </a:spcAft>
                      </a:pPr>
                      <a:r>
                        <a:rPr lang="en-GB" sz="1400" kern="1200">
                          <a:effectLst/>
                        </a:rPr>
                        <a:t>Iran </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Mitigation</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Energy</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Technology of Photovoltaic Solar Cell Design and Manufacturing</a:t>
                      </a:r>
                      <a:endParaRPr lang="en-GB" sz="800" dirty="0">
                        <a:effectLst/>
                        <a:latin typeface="Calibri"/>
                        <a:ea typeface="Calibri"/>
                        <a:cs typeface="Times New Roman"/>
                      </a:endParaRPr>
                    </a:p>
                  </a:txBody>
                  <a:tcPr marL="61978" marR="61978" marT="30989" marB="30989"/>
                </a:tc>
              </a:tr>
              <a:tr h="589633">
                <a:tc>
                  <a:txBody>
                    <a:bodyPr/>
                    <a:lstStyle/>
                    <a:p>
                      <a:pPr>
                        <a:lnSpc>
                          <a:spcPct val="115000"/>
                        </a:lnSpc>
                        <a:spcAft>
                          <a:spcPts val="0"/>
                        </a:spcAft>
                      </a:pPr>
                      <a:r>
                        <a:rPr lang="en-GB" sz="1400" kern="1200" dirty="0">
                          <a:effectLst/>
                        </a:rPr>
                        <a:t>Pakistan</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a:effectLst/>
                        </a:rPr>
                        <a:t>Adaptation</a:t>
                      </a:r>
                      <a:endParaRPr lang="en-GB" sz="80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Agriculture</a:t>
                      </a:r>
                      <a:endParaRPr lang="en-GB" sz="800" dirty="0">
                        <a:effectLst/>
                        <a:latin typeface="Calibri"/>
                        <a:ea typeface="Calibri"/>
                        <a:cs typeface="Times New Roman"/>
                      </a:endParaRPr>
                    </a:p>
                  </a:txBody>
                  <a:tcPr marL="61978" marR="61978" marT="30989" marB="30989"/>
                </a:tc>
                <a:tc>
                  <a:txBody>
                    <a:bodyPr/>
                    <a:lstStyle/>
                    <a:p>
                      <a:pPr>
                        <a:lnSpc>
                          <a:spcPct val="115000"/>
                        </a:lnSpc>
                        <a:spcAft>
                          <a:spcPts val="0"/>
                        </a:spcAft>
                      </a:pPr>
                      <a:r>
                        <a:rPr lang="en-GB" sz="1400" kern="1200" dirty="0">
                          <a:effectLst/>
                        </a:rPr>
                        <a:t>Scale-up delivery of technical assistance on climate smart agricultural practices </a:t>
                      </a:r>
                      <a:endParaRPr lang="en-GB" sz="800" dirty="0">
                        <a:effectLst/>
                        <a:latin typeface="Calibri"/>
                        <a:ea typeface="Calibri"/>
                        <a:cs typeface="Times New Roman"/>
                      </a:endParaRPr>
                    </a:p>
                  </a:txBody>
                  <a:tcPr marL="61978" marR="61978" marT="30989" marB="30989"/>
                </a:tc>
              </a:tr>
              <a:tr h="802114">
                <a:tc>
                  <a:txBody>
                    <a:bodyPr/>
                    <a:lstStyle/>
                    <a:p>
                      <a:pPr>
                        <a:lnSpc>
                          <a:spcPct val="115000"/>
                        </a:lnSpc>
                        <a:spcAft>
                          <a:spcPts val="0"/>
                        </a:spcAft>
                      </a:pPr>
                      <a:r>
                        <a:rPr lang="en-GB" sz="1400" kern="1200" dirty="0" smtClean="0">
                          <a:solidFill>
                            <a:schemeClr val="dk1"/>
                          </a:solidFill>
                          <a:effectLst/>
                          <a:latin typeface="+mn-lt"/>
                          <a:ea typeface="+mn-ea"/>
                          <a:cs typeface="+mn-cs"/>
                        </a:rPr>
                        <a:t>Syria</a:t>
                      </a:r>
                      <a:endParaRPr lang="en-GB" sz="1400" kern="1200" dirty="0">
                        <a:solidFill>
                          <a:schemeClr val="dk1"/>
                        </a:solidFill>
                        <a:effectLst/>
                        <a:latin typeface="+mn-lt"/>
                        <a:ea typeface="+mn-ea"/>
                        <a:cs typeface="+mn-cs"/>
                      </a:endParaRPr>
                    </a:p>
                  </a:txBody>
                  <a:tcPr marL="61978" marR="61978" marT="30989" marB="30989"/>
                </a:tc>
                <a:tc>
                  <a:txBody>
                    <a:bodyPr/>
                    <a:lstStyle/>
                    <a:p>
                      <a:pPr marL="0" algn="l" defTabSz="914400" rtl="0" eaLnBrk="1" latinLnBrk="0" hangingPunct="1">
                        <a:lnSpc>
                          <a:spcPct val="115000"/>
                        </a:lnSpc>
                        <a:spcAft>
                          <a:spcPts val="0"/>
                        </a:spcAft>
                      </a:pPr>
                      <a:r>
                        <a:rPr lang="en-GB" sz="1400" kern="1200" dirty="0" smtClean="0">
                          <a:solidFill>
                            <a:schemeClr val="dk1"/>
                          </a:solidFill>
                          <a:effectLst/>
                          <a:latin typeface="+mn-lt"/>
                          <a:ea typeface="+mn-ea"/>
                          <a:cs typeface="+mn-cs"/>
                        </a:rPr>
                        <a:t>Adaptation &amp; Mitigation</a:t>
                      </a:r>
                    </a:p>
                    <a:p>
                      <a:pPr marL="0" algn="l" defTabSz="914400" rtl="0" eaLnBrk="1" latinLnBrk="0" hangingPunct="1">
                        <a:lnSpc>
                          <a:spcPct val="115000"/>
                        </a:lnSpc>
                        <a:spcAft>
                          <a:spcPts val="0"/>
                        </a:spcAft>
                      </a:pPr>
                      <a:endParaRPr lang="en-GB" sz="1400" kern="1200" dirty="0">
                        <a:solidFill>
                          <a:schemeClr val="dk1"/>
                        </a:solidFill>
                        <a:effectLst/>
                        <a:latin typeface="+mn-lt"/>
                        <a:ea typeface="+mn-ea"/>
                        <a:cs typeface="+mn-cs"/>
                      </a:endParaRPr>
                    </a:p>
                  </a:txBody>
                  <a:tcPr marL="61978" marR="61978" marT="30989" marB="30989"/>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Cross-</a:t>
                      </a:r>
                      <a:r>
                        <a:rPr lang="en-GB" sz="1400" kern="1200" dirty="0" err="1" smtClean="0">
                          <a:solidFill>
                            <a:schemeClr val="dk1"/>
                          </a:solidFill>
                          <a:effectLst/>
                          <a:latin typeface="+mn-lt"/>
                          <a:ea typeface="+mn-ea"/>
                          <a:cs typeface="+mn-cs"/>
                        </a:rPr>
                        <a:t>sectoral</a:t>
                      </a:r>
                      <a:endParaRPr lang="en-GB" sz="1400" kern="1200" dirty="0" smtClean="0">
                        <a:solidFill>
                          <a:schemeClr val="dk1"/>
                        </a:solidFill>
                        <a:effectLst/>
                        <a:latin typeface="+mn-lt"/>
                        <a:ea typeface="+mn-ea"/>
                        <a:cs typeface="+mn-cs"/>
                      </a:endParaRPr>
                    </a:p>
                    <a:p>
                      <a:pPr marL="0" algn="l" defTabSz="914400" rtl="0" eaLnBrk="1" latinLnBrk="0" hangingPunct="1">
                        <a:lnSpc>
                          <a:spcPct val="115000"/>
                        </a:lnSpc>
                        <a:spcAft>
                          <a:spcPts val="0"/>
                        </a:spcAft>
                      </a:pPr>
                      <a:endParaRPr lang="en-GB" sz="1400" kern="1200" dirty="0">
                        <a:solidFill>
                          <a:schemeClr val="dk1"/>
                        </a:solidFill>
                        <a:effectLst/>
                        <a:latin typeface="+mn-lt"/>
                        <a:ea typeface="+mn-ea"/>
                        <a:cs typeface="+mn-cs"/>
                      </a:endParaRPr>
                    </a:p>
                  </a:txBody>
                  <a:tcPr marL="61978" marR="61978" marT="30989" marB="30989"/>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kern="1200" dirty="0" smtClean="0">
                          <a:solidFill>
                            <a:schemeClr val="dk1"/>
                          </a:solidFill>
                          <a:effectLst/>
                          <a:latin typeface="+mn-lt"/>
                          <a:ea typeface="+mn-ea"/>
                          <a:cs typeface="+mn-cs"/>
                        </a:rPr>
                        <a:t>Technology Needs Assessment for Climate Change</a:t>
                      </a:r>
                    </a:p>
                    <a:p>
                      <a:pPr>
                        <a:lnSpc>
                          <a:spcPct val="115000"/>
                        </a:lnSpc>
                        <a:spcAft>
                          <a:spcPts val="0"/>
                        </a:spcAft>
                      </a:pPr>
                      <a:endParaRPr lang="en-GB" sz="800" dirty="0">
                        <a:effectLst/>
                        <a:latin typeface="Calibri"/>
                        <a:ea typeface="Calibri"/>
                        <a:cs typeface="Times New Roman"/>
                      </a:endParaRPr>
                    </a:p>
                  </a:txBody>
                  <a:tcPr marL="61978" marR="61978" marT="30989" marB="30989"/>
                </a:tc>
              </a:tr>
            </a:tbl>
          </a:graphicData>
        </a:graphic>
      </p:graphicFrame>
    </p:spTree>
    <p:extLst>
      <p:ext uri="{BB962C8B-B14F-4D97-AF65-F5344CB8AC3E}">
        <p14:creationId xmlns:p14="http://schemas.microsoft.com/office/powerpoint/2010/main" val="1652820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99992" y="4293097"/>
            <a:ext cx="4644008" cy="2557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egnaposto contenuto 2"/>
          <p:cNvSpPr>
            <a:spLocks noGrp="1"/>
          </p:cNvSpPr>
          <p:nvPr>
            <p:ph idx="1"/>
          </p:nvPr>
        </p:nvSpPr>
        <p:spPr/>
        <p:txBody>
          <a:bodyPr/>
          <a:lstStyle/>
          <a:p>
            <a:pPr>
              <a:buFontTx/>
              <a:buChar char="-"/>
            </a:pPr>
            <a:endParaRPr lang="en-US" dirty="0" smtClean="0"/>
          </a:p>
          <a:p>
            <a:endParaRPr lang="fr-FR" dirty="0"/>
          </a:p>
        </p:txBody>
      </p:sp>
      <p:sp>
        <p:nvSpPr>
          <p:cNvPr id="12" name="Title 11"/>
          <p:cNvSpPr>
            <a:spLocks noGrp="1"/>
          </p:cNvSpPr>
          <p:nvPr>
            <p:ph type="title"/>
          </p:nvPr>
        </p:nvSpPr>
        <p:spPr/>
        <p:txBody>
          <a:bodyPr/>
          <a:lstStyle/>
          <a:p>
            <a:r>
              <a:rPr lang="fr-FR" dirty="0" err="1" smtClean="0">
                <a:solidFill>
                  <a:schemeClr val="accent5"/>
                </a:solidFill>
              </a:rPr>
              <a:t>Requests</a:t>
            </a:r>
            <a:r>
              <a:rPr lang="fr-FR" dirty="0" smtClean="0">
                <a:solidFill>
                  <a:schemeClr val="accent5"/>
                </a:solidFill>
              </a:rPr>
              <a:t> for </a:t>
            </a:r>
            <a:r>
              <a:rPr lang="fr-FR" dirty="0" err="1" smtClean="0">
                <a:solidFill>
                  <a:schemeClr val="accent5"/>
                </a:solidFill>
              </a:rPr>
              <a:t>Technical</a:t>
            </a:r>
            <a:r>
              <a:rPr lang="fr-FR" dirty="0" smtClean="0">
                <a:solidFill>
                  <a:schemeClr val="accent5"/>
                </a:solidFill>
              </a:rPr>
              <a:t> Assistance</a:t>
            </a:r>
            <a:endParaRPr lang="en-US" dirty="0">
              <a:solidFill>
                <a:schemeClr val="accent5"/>
              </a:solidFill>
            </a:endParaRPr>
          </a:p>
        </p:txBody>
      </p:sp>
      <p:sp>
        <p:nvSpPr>
          <p:cNvPr id="4" name="Content Placeholder 2"/>
          <p:cNvSpPr txBox="1">
            <a:spLocks/>
          </p:cNvSpPr>
          <p:nvPr/>
        </p:nvSpPr>
        <p:spPr>
          <a:xfrm>
            <a:off x="539552" y="2204864"/>
            <a:ext cx="8229600" cy="4536504"/>
          </a:xfrm>
          <a:prstGeom prst="rect">
            <a:avLst/>
          </a:prstGeom>
        </p:spPr>
        <p:txBody>
          <a:bodyPr/>
          <a:lstStyle/>
          <a:p>
            <a:pPr>
              <a:spcBef>
                <a:spcPts val="1200"/>
              </a:spcBef>
              <a:defRPr/>
            </a:pPr>
            <a:endParaRPr lang="en-US" sz="2000" dirty="0" smtClean="0">
              <a:solidFill>
                <a:prstClr val="black"/>
              </a:solidFill>
              <a:latin typeface="Arial" pitchFamily="34" charset="0"/>
              <a:cs typeface="Arial" pitchFamily="34" charset="0"/>
            </a:endParaRPr>
          </a:p>
          <a:p>
            <a:pPr>
              <a:spcBef>
                <a:spcPts val="1200"/>
              </a:spcBef>
              <a:defRPr/>
            </a:pPr>
            <a:endParaRPr lang="en-US" sz="2000" dirty="0">
              <a:solidFill>
                <a:prstClr val="black"/>
              </a:solidFill>
              <a:latin typeface="Arial" pitchFamily="34" charset="0"/>
              <a:cs typeface="Arial" pitchFamily="34" charset="0"/>
            </a:endParaRPr>
          </a:p>
        </p:txBody>
      </p:sp>
      <p:sp>
        <p:nvSpPr>
          <p:cNvPr id="7" name="Content Placeholder 1"/>
          <p:cNvSpPr txBox="1">
            <a:spLocks/>
          </p:cNvSpPr>
          <p:nvPr/>
        </p:nvSpPr>
        <p:spPr>
          <a:xfrm>
            <a:off x="261864" y="980728"/>
            <a:ext cx="8784976" cy="5688632"/>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a:normAutofit/>
          </a:bodyPr>
          <a:lstStyle/>
          <a:p>
            <a:pPr marL="180000" indent="-180000" defTabSz="504000">
              <a:spcBef>
                <a:spcPct val="20000"/>
              </a:spcBef>
              <a:buClr>
                <a:srgbClr val="B3CB28"/>
              </a:buClr>
              <a:defRPr/>
            </a:pPr>
            <a:endParaRPr lang="en-US" dirty="0" smtClean="0">
              <a:solidFill>
                <a:prstClr val="black">
                  <a:lumMod val="65000"/>
                  <a:lumOff val="35000"/>
                </a:prstClr>
              </a:solidFill>
              <a:latin typeface="Arial" pitchFamily="34" charset="0"/>
              <a:cs typeface="Arial" pitchFamily="34" charset="0"/>
            </a:endParaRPr>
          </a:p>
        </p:txBody>
      </p:sp>
      <p:sp>
        <p:nvSpPr>
          <p:cNvPr id="9" name="Espace réservé du contenu 1"/>
          <p:cNvSpPr txBox="1">
            <a:spLocks/>
          </p:cNvSpPr>
          <p:nvPr/>
        </p:nvSpPr>
        <p:spPr>
          <a:xfrm>
            <a:off x="179512" y="1052736"/>
            <a:ext cx="8424936" cy="5283968"/>
          </a:xfrm>
          <a:prstGeom prst="rect">
            <a:avLst/>
          </a:prstGeom>
        </p:spPr>
        <p:txBody>
          <a:bodyPr>
            <a:normAutofit fontScale="32500" lnSpcReduction="20000"/>
          </a:bodyPr>
          <a:lstStyle/>
          <a:p>
            <a:pPr defTabSz="504000">
              <a:spcBef>
                <a:spcPts val="1200"/>
              </a:spcBef>
              <a:buClr>
                <a:srgbClr val="B3CB28"/>
              </a:buClr>
            </a:pPr>
            <a:r>
              <a:rPr lang="en-GB" sz="5000" b="1" dirty="0" smtClean="0">
                <a:solidFill>
                  <a:schemeClr val="tx1">
                    <a:lumMod val="65000"/>
                    <a:lumOff val="35000"/>
                  </a:schemeClr>
                </a:solidFill>
                <a:latin typeface="Arial" pitchFamily="34" charset="0"/>
                <a:cs typeface="Arial" pitchFamily="34" charset="0"/>
              </a:rPr>
              <a:t>Examples of </a:t>
            </a:r>
            <a:r>
              <a:rPr lang="en-GB" sz="5000" b="1" dirty="0">
                <a:solidFill>
                  <a:schemeClr val="tx1">
                    <a:lumMod val="65000"/>
                    <a:lumOff val="35000"/>
                  </a:schemeClr>
                </a:solidFill>
                <a:latin typeface="Arial" pitchFamily="34" charset="0"/>
                <a:cs typeface="Arial" pitchFamily="34" charset="0"/>
              </a:rPr>
              <a:t>technical assistance </a:t>
            </a:r>
            <a:r>
              <a:rPr lang="en-GB" sz="5000" b="1" dirty="0" smtClean="0">
                <a:solidFill>
                  <a:schemeClr val="tx1">
                    <a:lumMod val="65000"/>
                    <a:lumOff val="35000"/>
                  </a:schemeClr>
                </a:solidFill>
                <a:latin typeface="Arial" pitchFamily="34" charset="0"/>
                <a:cs typeface="Arial" pitchFamily="34" charset="0"/>
              </a:rPr>
              <a:t>that CTCN </a:t>
            </a:r>
            <a:r>
              <a:rPr lang="en-GB" sz="5000" b="1" dirty="0">
                <a:solidFill>
                  <a:schemeClr val="tx1">
                    <a:lumMod val="65000"/>
                    <a:lumOff val="35000"/>
                  </a:schemeClr>
                </a:solidFill>
                <a:latin typeface="Arial" pitchFamily="34" charset="0"/>
                <a:cs typeface="Arial" pitchFamily="34" charset="0"/>
              </a:rPr>
              <a:t>can provide:</a:t>
            </a:r>
          </a:p>
          <a:p>
            <a:pPr marL="514350" indent="-514350" defTabSz="504000">
              <a:spcBef>
                <a:spcPts val="1200"/>
              </a:spcBef>
              <a:spcAft>
                <a:spcPts val="600"/>
              </a:spcAft>
              <a:buClr>
                <a:srgbClr val="B3CB28"/>
              </a:buClr>
              <a:buFont typeface="Wingdings" pitchFamily="2" charset="2"/>
              <a:buChar char="§"/>
            </a:pPr>
            <a:r>
              <a:rPr lang="en-GB" sz="5000" dirty="0" smtClean="0">
                <a:solidFill>
                  <a:schemeClr val="tx1">
                    <a:lumMod val="65000"/>
                    <a:lumOff val="35000"/>
                  </a:schemeClr>
                </a:solidFill>
                <a:latin typeface="Arial" pitchFamily="34" charset="0"/>
                <a:cs typeface="Arial" pitchFamily="34" charset="0"/>
              </a:rPr>
              <a:t>Development </a:t>
            </a:r>
            <a:r>
              <a:rPr lang="en-GB" sz="5000" dirty="0">
                <a:solidFill>
                  <a:schemeClr val="tx1">
                    <a:lumMod val="65000"/>
                    <a:lumOff val="35000"/>
                  </a:schemeClr>
                </a:solidFill>
                <a:latin typeface="Arial" pitchFamily="34" charset="0"/>
                <a:cs typeface="Arial" pitchFamily="34" charset="0"/>
              </a:rPr>
              <a:t>of a study to understand knowledge gaps on sustainable waste management and opportunities to fill the gaps for mitigating GHG </a:t>
            </a:r>
            <a:r>
              <a:rPr lang="en-GB" sz="5000" dirty="0" smtClean="0">
                <a:solidFill>
                  <a:schemeClr val="tx1">
                    <a:lumMod val="65000"/>
                    <a:lumOff val="35000"/>
                  </a:schemeClr>
                </a:solidFill>
                <a:latin typeface="Arial" pitchFamily="34" charset="0"/>
                <a:cs typeface="Arial" pitchFamily="34" charset="0"/>
              </a:rPr>
              <a:t>emissions</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r>
              <a:rPr lang="en-GB" sz="5000" dirty="0">
                <a:solidFill>
                  <a:schemeClr val="tx1">
                    <a:lumMod val="65000"/>
                    <a:lumOff val="35000"/>
                  </a:schemeClr>
                </a:solidFill>
                <a:latin typeface="Arial" pitchFamily="34" charset="0"/>
                <a:cs typeface="Arial" pitchFamily="34" charset="0"/>
              </a:rPr>
              <a:t>R</a:t>
            </a:r>
            <a:r>
              <a:rPr lang="en-GB" sz="5000" dirty="0" smtClean="0">
                <a:solidFill>
                  <a:schemeClr val="tx1">
                    <a:lumMod val="65000"/>
                    <a:lumOff val="35000"/>
                  </a:schemeClr>
                </a:solidFill>
                <a:latin typeface="Arial" pitchFamily="34" charset="0"/>
                <a:cs typeface="Arial" pitchFamily="34" charset="0"/>
              </a:rPr>
              <a:t>ecommendations </a:t>
            </a:r>
            <a:r>
              <a:rPr lang="en-GB" sz="5000" dirty="0">
                <a:solidFill>
                  <a:schemeClr val="tx1">
                    <a:lumMod val="65000"/>
                    <a:lumOff val="35000"/>
                  </a:schemeClr>
                </a:solidFill>
                <a:latin typeface="Arial" pitchFamily="34" charset="0"/>
                <a:cs typeface="Arial" pitchFamily="34" charset="0"/>
              </a:rPr>
              <a:t>concerning specific </a:t>
            </a:r>
            <a:r>
              <a:rPr lang="en-GB" sz="5000" dirty="0" smtClean="0">
                <a:solidFill>
                  <a:schemeClr val="tx1">
                    <a:lumMod val="65000"/>
                    <a:lumOff val="35000"/>
                  </a:schemeClr>
                </a:solidFill>
                <a:latin typeface="Arial" pitchFamily="34" charset="0"/>
                <a:cs typeface="Arial" pitchFamily="34" charset="0"/>
              </a:rPr>
              <a:t>climate-proof technologies </a:t>
            </a:r>
            <a:r>
              <a:rPr lang="en-GB" sz="5000" dirty="0">
                <a:solidFill>
                  <a:schemeClr val="tx1">
                    <a:lumMod val="65000"/>
                    <a:lumOff val="35000"/>
                  </a:schemeClr>
                </a:solidFill>
                <a:latin typeface="Arial" pitchFamily="34" charset="0"/>
                <a:cs typeface="Arial" pitchFamily="34" charset="0"/>
              </a:rPr>
              <a:t>for coastal protection using natural </a:t>
            </a:r>
            <a:r>
              <a:rPr lang="en-GB" sz="5000" dirty="0" smtClean="0">
                <a:solidFill>
                  <a:schemeClr val="tx1">
                    <a:lumMod val="65000"/>
                    <a:lumOff val="35000"/>
                  </a:schemeClr>
                </a:solidFill>
                <a:latin typeface="Arial" pitchFamily="34" charset="0"/>
                <a:cs typeface="Arial" pitchFamily="34" charset="0"/>
              </a:rPr>
              <a:t>ecosystems</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r>
              <a:rPr lang="en-GB" sz="5000" dirty="0">
                <a:solidFill>
                  <a:schemeClr val="tx1">
                    <a:lumMod val="65000"/>
                    <a:lumOff val="35000"/>
                  </a:schemeClr>
                </a:solidFill>
                <a:latin typeface="Arial" pitchFamily="34" charset="0"/>
                <a:cs typeface="Arial" pitchFamily="34" charset="0"/>
              </a:rPr>
              <a:t>M</a:t>
            </a:r>
            <a:r>
              <a:rPr lang="en-GB" sz="5000" dirty="0" smtClean="0">
                <a:solidFill>
                  <a:schemeClr val="tx1">
                    <a:lumMod val="65000"/>
                    <a:lumOff val="35000"/>
                  </a:schemeClr>
                </a:solidFill>
                <a:latin typeface="Arial" pitchFamily="34" charset="0"/>
                <a:cs typeface="Arial" pitchFamily="34" charset="0"/>
              </a:rPr>
              <a:t>arket </a:t>
            </a:r>
            <a:r>
              <a:rPr lang="en-GB" sz="5000" dirty="0">
                <a:solidFill>
                  <a:schemeClr val="tx1">
                    <a:lumMod val="65000"/>
                    <a:lumOff val="35000"/>
                  </a:schemeClr>
                </a:solidFill>
                <a:latin typeface="Arial" pitchFamily="34" charset="0"/>
                <a:cs typeface="Arial" pitchFamily="34" charset="0"/>
              </a:rPr>
              <a:t>assessment to introduce the use and deployment of solar energy technology in </a:t>
            </a:r>
            <a:r>
              <a:rPr lang="en-GB" sz="5000" dirty="0" smtClean="0">
                <a:solidFill>
                  <a:schemeClr val="tx1">
                    <a:lumMod val="65000"/>
                    <a:lumOff val="35000"/>
                  </a:schemeClr>
                </a:solidFill>
                <a:latin typeface="Arial" pitchFamily="34" charset="0"/>
                <a:cs typeface="Arial" pitchFamily="34" charset="0"/>
              </a:rPr>
              <a:t>industry</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r>
              <a:rPr lang="en-GB" sz="5000" dirty="0" smtClean="0">
                <a:solidFill>
                  <a:schemeClr val="tx1">
                    <a:lumMod val="65000"/>
                    <a:lumOff val="35000"/>
                  </a:schemeClr>
                </a:solidFill>
                <a:latin typeface="Arial" pitchFamily="34" charset="0"/>
                <a:cs typeface="Arial" pitchFamily="34" charset="0"/>
              </a:rPr>
              <a:t>Drafting a </a:t>
            </a:r>
            <a:r>
              <a:rPr lang="en-GB" sz="5000" dirty="0">
                <a:solidFill>
                  <a:schemeClr val="tx1">
                    <a:lumMod val="65000"/>
                    <a:lumOff val="35000"/>
                  </a:schemeClr>
                </a:solidFill>
                <a:latin typeface="Arial" pitchFamily="34" charset="0"/>
                <a:cs typeface="Arial" pitchFamily="34" charset="0"/>
              </a:rPr>
              <a:t>national strategy for climate disaster resilience in small </a:t>
            </a:r>
            <a:r>
              <a:rPr lang="en-GB" sz="5000" dirty="0" smtClean="0">
                <a:solidFill>
                  <a:schemeClr val="tx1">
                    <a:lumMod val="65000"/>
                    <a:lumOff val="35000"/>
                  </a:schemeClr>
                </a:solidFill>
                <a:latin typeface="Arial" pitchFamily="34" charset="0"/>
                <a:cs typeface="Arial" pitchFamily="34" charset="0"/>
              </a:rPr>
              <a:t>islands</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r>
              <a:rPr lang="en-GB" sz="5000" dirty="0" smtClean="0">
                <a:solidFill>
                  <a:schemeClr val="tx1">
                    <a:lumMod val="65000"/>
                    <a:lumOff val="35000"/>
                  </a:schemeClr>
                </a:solidFill>
                <a:latin typeface="Arial" pitchFamily="34" charset="0"/>
                <a:cs typeface="Arial" pitchFamily="34" charset="0"/>
              </a:rPr>
              <a:t>Development </a:t>
            </a:r>
            <a:r>
              <a:rPr lang="en-GB" sz="5000" dirty="0">
                <a:solidFill>
                  <a:schemeClr val="tx1">
                    <a:lumMod val="65000"/>
                    <a:lumOff val="35000"/>
                  </a:schemeClr>
                </a:solidFill>
                <a:latin typeface="Arial" pitchFamily="34" charset="0"/>
                <a:cs typeface="Arial" pitchFamily="34" charset="0"/>
              </a:rPr>
              <a:t>of a training programme on sustainable agroforestry practices for local </a:t>
            </a:r>
            <a:r>
              <a:rPr lang="en-GB" sz="5000" dirty="0" smtClean="0">
                <a:solidFill>
                  <a:schemeClr val="tx1">
                    <a:lumMod val="65000"/>
                    <a:lumOff val="35000"/>
                  </a:schemeClr>
                </a:solidFill>
                <a:latin typeface="Arial" pitchFamily="34" charset="0"/>
                <a:cs typeface="Arial" pitchFamily="34" charset="0"/>
              </a:rPr>
              <a:t>communities</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r>
              <a:rPr lang="en-GB" sz="5000" dirty="0">
                <a:solidFill>
                  <a:schemeClr val="tx1">
                    <a:lumMod val="65000"/>
                    <a:lumOff val="35000"/>
                  </a:schemeClr>
                </a:solidFill>
                <a:latin typeface="Arial" pitchFamily="34" charset="0"/>
                <a:cs typeface="Arial" pitchFamily="34" charset="0"/>
              </a:rPr>
              <a:t>S</a:t>
            </a:r>
            <a:r>
              <a:rPr lang="en-GB" sz="5000" dirty="0" smtClean="0">
                <a:solidFill>
                  <a:schemeClr val="tx1">
                    <a:lumMod val="65000"/>
                    <a:lumOff val="35000"/>
                  </a:schemeClr>
                </a:solidFill>
                <a:latin typeface="Arial" pitchFamily="34" charset="0"/>
                <a:cs typeface="Arial" pitchFamily="34" charset="0"/>
              </a:rPr>
              <a:t>upport </a:t>
            </a:r>
            <a:r>
              <a:rPr lang="en-GB" sz="5000" dirty="0">
                <a:solidFill>
                  <a:schemeClr val="tx1">
                    <a:lumMod val="65000"/>
                    <a:lumOff val="35000"/>
                  </a:schemeClr>
                </a:solidFill>
                <a:latin typeface="Arial" pitchFamily="34" charset="0"/>
                <a:cs typeface="Arial" pitchFamily="34" charset="0"/>
              </a:rPr>
              <a:t>in rolling out an approach to collecting, aggregating and monitoring the success of low carbon technologies for cattle farming in semi-arid </a:t>
            </a:r>
            <a:r>
              <a:rPr lang="en-GB" sz="5000" dirty="0" smtClean="0">
                <a:solidFill>
                  <a:schemeClr val="tx1">
                    <a:lumMod val="65000"/>
                    <a:lumOff val="35000"/>
                  </a:schemeClr>
                </a:solidFill>
                <a:latin typeface="Arial" pitchFamily="34" charset="0"/>
                <a:cs typeface="Arial" pitchFamily="34" charset="0"/>
              </a:rPr>
              <a:t>regions</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r>
              <a:rPr lang="en-GB" sz="5000" dirty="0" smtClean="0">
                <a:solidFill>
                  <a:schemeClr val="tx1">
                    <a:lumMod val="65000"/>
                    <a:lumOff val="35000"/>
                  </a:schemeClr>
                </a:solidFill>
                <a:latin typeface="Arial" pitchFamily="34" charset="0"/>
                <a:cs typeface="Arial" pitchFamily="34" charset="0"/>
              </a:rPr>
              <a:t>Development </a:t>
            </a:r>
            <a:r>
              <a:rPr lang="en-GB" sz="5000" dirty="0">
                <a:solidFill>
                  <a:schemeClr val="tx1">
                    <a:lumMod val="65000"/>
                    <a:lumOff val="35000"/>
                  </a:schemeClr>
                </a:solidFill>
                <a:latin typeface="Arial" pitchFamily="34" charset="0"/>
                <a:cs typeface="Arial" pitchFamily="34" charset="0"/>
              </a:rPr>
              <a:t>of a business plan for a new public agency that facilitates private sector investments in renewable </a:t>
            </a:r>
            <a:r>
              <a:rPr lang="en-GB" sz="5000" dirty="0" smtClean="0">
                <a:solidFill>
                  <a:schemeClr val="tx1">
                    <a:lumMod val="65000"/>
                    <a:lumOff val="35000"/>
                  </a:schemeClr>
                </a:solidFill>
                <a:latin typeface="Arial" pitchFamily="34" charset="0"/>
                <a:cs typeface="Arial" pitchFamily="34" charset="0"/>
              </a:rPr>
              <a:t>energies</a:t>
            </a:r>
            <a:endParaRPr lang="en-GB" sz="5000" dirty="0">
              <a:solidFill>
                <a:schemeClr val="tx1">
                  <a:lumMod val="65000"/>
                  <a:lumOff val="35000"/>
                </a:schemeClr>
              </a:solidFill>
              <a:latin typeface="Arial" pitchFamily="34" charset="0"/>
              <a:cs typeface="Arial" pitchFamily="34" charset="0"/>
            </a:endParaRPr>
          </a:p>
          <a:p>
            <a:pPr marL="514350" indent="-514350" defTabSz="504000">
              <a:spcBef>
                <a:spcPts val="1200"/>
              </a:spcBef>
              <a:spcAft>
                <a:spcPts val="600"/>
              </a:spcAft>
              <a:buClr>
                <a:srgbClr val="B3CB28"/>
              </a:buClr>
              <a:buFont typeface="Wingdings" pitchFamily="2" charset="2"/>
              <a:buChar char="§"/>
            </a:pPr>
            <a:endParaRPr lang="en-US" sz="2000" dirty="0" smtClean="0">
              <a:solidFill>
                <a:prstClr val="black">
                  <a:lumMod val="65000"/>
                  <a:lumOff val="35000"/>
                </a:prstClr>
              </a:solidFill>
              <a:latin typeface="Arial" pitchFamily="34" charset="0"/>
              <a:cs typeface="Arial" pitchFamily="34" charset="0"/>
            </a:endParaRPr>
          </a:p>
          <a:p>
            <a:pPr marL="514350" indent="-514350" defTabSz="504000">
              <a:spcBef>
                <a:spcPts val="600"/>
              </a:spcBef>
              <a:buClr>
                <a:srgbClr val="B3CB28"/>
              </a:buClr>
              <a:buFont typeface="Wingdings" pitchFamily="2" charset="2"/>
              <a:buChar char="§"/>
            </a:pPr>
            <a:endParaRPr lang="en-GB" sz="2000" b="1" dirty="0" smtClean="0">
              <a:solidFill>
                <a:prstClr val="black">
                  <a:lumMod val="65000"/>
                  <a:lumOff val="35000"/>
                </a:prstClr>
              </a:solidFill>
              <a:latin typeface="Arial" pitchFamily="34" charset="0"/>
              <a:cs typeface="Arial" pitchFamily="34" charset="0"/>
            </a:endParaRPr>
          </a:p>
        </p:txBody>
      </p:sp>
    </p:spTree>
    <p:extLst>
      <p:ext uri="{BB962C8B-B14F-4D97-AF65-F5344CB8AC3E}">
        <p14:creationId xmlns:p14="http://schemas.microsoft.com/office/powerpoint/2010/main" val="588670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9992" y="4365104"/>
            <a:ext cx="4644008" cy="249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GB" dirty="0" smtClean="0"/>
              <a:t>1400+ </a:t>
            </a:r>
            <a:r>
              <a:rPr lang="en-GB" dirty="0"/>
              <a:t>adaptation and mitigation </a:t>
            </a:r>
            <a:r>
              <a:rPr lang="en-GB" dirty="0" smtClean="0"/>
              <a:t>information resources available</a:t>
            </a:r>
          </a:p>
          <a:p>
            <a:pPr marL="285750" indent="-285750">
              <a:buFont typeface="Arial" panose="020B0604020202020204" pitchFamily="34" charset="0"/>
              <a:buChar char="•"/>
            </a:pPr>
            <a:r>
              <a:rPr lang="en-GB" dirty="0" smtClean="0"/>
              <a:t>Navigation by region</a:t>
            </a:r>
            <a:r>
              <a:rPr lang="en-GB" dirty="0"/>
              <a:t>, country, </a:t>
            </a:r>
            <a:r>
              <a:rPr lang="en-GB" dirty="0" smtClean="0"/>
              <a:t>sector </a:t>
            </a:r>
            <a:r>
              <a:rPr lang="en-GB" dirty="0"/>
              <a:t>or </a:t>
            </a:r>
            <a:r>
              <a:rPr lang="en-GB" dirty="0" smtClean="0"/>
              <a:t>via </a:t>
            </a:r>
            <a:r>
              <a:rPr lang="en-GB" dirty="0"/>
              <a:t>keyword </a:t>
            </a:r>
            <a:r>
              <a:rPr lang="en-GB" dirty="0" smtClean="0"/>
              <a:t>searches</a:t>
            </a:r>
          </a:p>
          <a:p>
            <a:pPr marL="285750" indent="-285750">
              <a:buFont typeface="Arial" panose="020B0604020202020204" pitchFamily="34" charset="0"/>
              <a:buChar char="•"/>
            </a:pPr>
            <a:r>
              <a:rPr lang="en-GB" dirty="0" smtClean="0"/>
              <a:t>Mobile friendly</a:t>
            </a:r>
          </a:p>
          <a:p>
            <a:pPr marL="285750" indent="-285750">
              <a:buFont typeface="Arial" panose="020B0604020202020204" pitchFamily="34" charset="0"/>
              <a:buChar char="•"/>
            </a:pPr>
            <a:r>
              <a:rPr lang="en-GB" dirty="0" smtClean="0"/>
              <a:t>Technical assistance</a:t>
            </a:r>
          </a:p>
          <a:p>
            <a:pPr marL="285750" indent="-285750">
              <a:buFont typeface="Arial" panose="020B0604020202020204" pitchFamily="34" charset="0"/>
              <a:buChar char="•"/>
            </a:pPr>
            <a:r>
              <a:rPr lang="en-GB" dirty="0" smtClean="0"/>
              <a:t>Capacity building</a:t>
            </a:r>
          </a:p>
          <a:p>
            <a:pPr marL="285750" indent="-285750">
              <a:buFont typeface="Arial" panose="020B0604020202020204" pitchFamily="34" charset="0"/>
              <a:buChar char="•"/>
            </a:pPr>
            <a:r>
              <a:rPr lang="en-GB" dirty="0" smtClean="0"/>
              <a:t>Will be launched in </a:t>
            </a:r>
          </a:p>
          <a:p>
            <a:pPr marL="0" indent="0"/>
            <a:r>
              <a:rPr lang="en-GB" dirty="0" smtClean="0"/>
              <a:t>4</a:t>
            </a:r>
            <a:r>
              <a:rPr lang="en-GB" baseline="30000" dirty="0" smtClean="0"/>
              <a:t>th</a:t>
            </a:r>
            <a:r>
              <a:rPr lang="en-GB" dirty="0" smtClean="0"/>
              <a:t> quarter 2014</a:t>
            </a:r>
            <a:endParaRPr lang="en-GB" dirty="0"/>
          </a:p>
          <a:p>
            <a:pPr marL="285750" indent="-28575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smtClean="0">
                <a:solidFill>
                  <a:schemeClr val="accent5"/>
                </a:solidFill>
              </a:rPr>
              <a:t>Knowledge Sharing</a:t>
            </a:r>
            <a:endParaRPr lang="en-GB" dirty="0">
              <a:solidFill>
                <a:schemeClr val="accent5"/>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02" t="19261" r="58726" b="8906"/>
          <a:stretch/>
        </p:blipFill>
        <p:spPr bwMode="auto">
          <a:xfrm>
            <a:off x="2764540" y="1988840"/>
            <a:ext cx="6379460" cy="457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419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tx2">
                    <a:lumMod val="60000"/>
                    <a:lumOff val="40000"/>
                  </a:schemeClr>
                </a:solidFill>
              </a:rPr>
              <a:t>Options for CTCN support on NAMA development</a:t>
            </a:r>
            <a:endParaRPr lang="en-GB" dirty="0">
              <a:solidFill>
                <a:schemeClr val="tx2">
                  <a:lumMod val="60000"/>
                  <a:lumOff val="40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805518"/>
            <a:ext cx="6408712" cy="480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02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23528" y="1988840"/>
            <a:ext cx="4320480" cy="1934890"/>
          </a:xfrm>
          <a:prstGeom prst="rect">
            <a:avLst/>
          </a:prstGeom>
        </p:spPr>
        <p:txBody>
          <a:bodyPr anchor="b">
            <a:noAutofit/>
          </a:bodyPr>
          <a:lstStyle>
            <a:lvl1pPr algn="l">
              <a:defRPr sz="2800" b="1">
                <a:solidFill>
                  <a:srgbClr val="B3CB28"/>
                </a:solidFill>
                <a:latin typeface="Arial" pitchFamily="34" charset="0"/>
                <a:cs typeface="Arial" pitchFamily="34" charset="0"/>
              </a:defRPr>
            </a:lvl1pPr>
          </a:lstStyle>
          <a:p>
            <a:r>
              <a:rPr lang="en-US" dirty="0" smtClean="0">
                <a:solidFill>
                  <a:srgbClr val="595959"/>
                </a:solidFill>
                <a:latin typeface="Arial"/>
              </a:rPr>
              <a:t>Thank you </a:t>
            </a:r>
          </a:p>
          <a:p>
            <a:r>
              <a:rPr lang="en-US" sz="1600" dirty="0" smtClean="0">
                <a:solidFill>
                  <a:srgbClr val="595959"/>
                </a:solidFill>
                <a:latin typeface="Arial"/>
              </a:rPr>
              <a:t>For further information, </a:t>
            </a:r>
            <a:r>
              <a:rPr lang="en-US" sz="1600" dirty="0">
                <a:solidFill>
                  <a:srgbClr val="595959"/>
                </a:solidFill>
                <a:latin typeface="Arial"/>
              </a:rPr>
              <a:t>please visit http</a:t>
            </a:r>
            <a:r>
              <a:rPr lang="en-US" sz="1600" dirty="0" smtClean="0">
                <a:solidFill>
                  <a:srgbClr val="595959"/>
                </a:solidFill>
                <a:latin typeface="Arial"/>
              </a:rPr>
              <a:t>://ctc-n.org</a:t>
            </a:r>
            <a:endParaRPr lang="en-US" sz="1600" dirty="0"/>
          </a:p>
        </p:txBody>
      </p:sp>
    </p:spTree>
    <p:extLst>
      <p:ext uri="{BB962C8B-B14F-4D97-AF65-F5344CB8AC3E}">
        <p14:creationId xmlns:p14="http://schemas.microsoft.com/office/powerpoint/2010/main" val="2993815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84368" y="6381328"/>
            <a:ext cx="936104" cy="369332"/>
          </a:xfrm>
          <a:prstGeom prst="rect">
            <a:avLst/>
          </a:prstGeom>
          <a:noFill/>
        </p:spPr>
        <p:txBody>
          <a:bodyPr wrap="square" rtlCol="0">
            <a:spAutoFit/>
          </a:bodyPr>
          <a:lstStyle/>
          <a:p>
            <a:fld id="{A97BDC4A-27CF-48DA-98E7-358C86F404B3}" type="slidenum">
              <a:rPr lang="en-US" smtClean="0"/>
              <a:pPr/>
              <a:t>2</a:t>
            </a:fld>
            <a:endParaRPr lang="en-US" dirty="0"/>
          </a:p>
        </p:txBody>
      </p:sp>
      <p:sp>
        <p:nvSpPr>
          <p:cNvPr id="11" name="Rectangle 10"/>
          <p:cNvSpPr/>
          <p:nvPr/>
        </p:nvSpPr>
        <p:spPr>
          <a:xfrm>
            <a:off x="4788024" y="4417149"/>
            <a:ext cx="4355976" cy="244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99689" y="2780928"/>
            <a:ext cx="7632848" cy="1615827"/>
          </a:xfrm>
          <a:prstGeom prst="rect">
            <a:avLst/>
          </a:prstGeom>
        </p:spPr>
        <p:txBody>
          <a:bodyPr wrap="square">
            <a:spAutoFit/>
          </a:bodyPr>
          <a:lstStyle/>
          <a:p>
            <a:pPr marL="514350" lvl="0" indent="-514350" defTabSz="504000">
              <a:spcBef>
                <a:spcPts val="600"/>
              </a:spcBef>
              <a:buClr>
                <a:srgbClr val="B3CB28"/>
              </a:buClr>
              <a:buFont typeface="Wingdings" pitchFamily="2" charset="2"/>
              <a:buChar char="§"/>
            </a:pPr>
            <a:r>
              <a:rPr lang="en-US" sz="1400" dirty="0" smtClean="0">
                <a:solidFill>
                  <a:schemeClr val="tx1">
                    <a:lumMod val="65000"/>
                    <a:lumOff val="35000"/>
                  </a:schemeClr>
                </a:solidFill>
                <a:latin typeface="Arial" pitchFamily="34" charset="0"/>
                <a:cs typeface="Arial" pitchFamily="34" charset="0"/>
              </a:rPr>
              <a:t>COP 15 (Copenhagen) 2009: agreement to establish a “Technology Mechanism”</a:t>
            </a:r>
          </a:p>
          <a:p>
            <a:pPr marL="514350" lvl="0" indent="-514350" defTabSz="504000">
              <a:spcBef>
                <a:spcPts val="600"/>
              </a:spcBef>
              <a:buClr>
                <a:srgbClr val="B3CB28"/>
              </a:buClr>
              <a:buFont typeface="Wingdings" pitchFamily="2" charset="2"/>
              <a:buChar char="§"/>
            </a:pPr>
            <a:r>
              <a:rPr lang="en-US" sz="1400" dirty="0" smtClean="0">
                <a:solidFill>
                  <a:schemeClr val="tx1">
                    <a:lumMod val="65000"/>
                    <a:lumOff val="35000"/>
                  </a:schemeClr>
                </a:solidFill>
                <a:latin typeface="Arial" pitchFamily="34" charset="0"/>
                <a:cs typeface="Arial" pitchFamily="34" charset="0"/>
              </a:rPr>
              <a:t>COP 16 (Cancun) 2010: Technology Mechanism further elaborated (TEC and CTCN) and Technology Executive Committee created</a:t>
            </a:r>
          </a:p>
          <a:p>
            <a:pPr marL="514350" lvl="0" indent="-514350" defTabSz="504000">
              <a:spcBef>
                <a:spcPts val="600"/>
              </a:spcBef>
              <a:buClr>
                <a:srgbClr val="B3CB28"/>
              </a:buClr>
              <a:buFont typeface="Wingdings" pitchFamily="2" charset="2"/>
              <a:buChar char="§"/>
            </a:pPr>
            <a:r>
              <a:rPr lang="en-US" sz="1400" dirty="0" smtClean="0">
                <a:solidFill>
                  <a:schemeClr val="tx1">
                    <a:lumMod val="65000"/>
                    <a:lumOff val="35000"/>
                  </a:schemeClr>
                </a:solidFill>
                <a:latin typeface="Arial" pitchFamily="34" charset="0"/>
                <a:cs typeface="Arial" pitchFamily="34" charset="0"/>
              </a:rPr>
              <a:t>COP 17 (Durban) 2011: establishment of the Climate Technology Centre and Network; selection procedure for host agreed</a:t>
            </a:r>
          </a:p>
          <a:p>
            <a:pPr marL="514350" lvl="0" indent="-514350" defTabSz="504000">
              <a:spcBef>
                <a:spcPts val="600"/>
              </a:spcBef>
              <a:buClr>
                <a:srgbClr val="B3CB28"/>
              </a:buClr>
              <a:buFont typeface="Wingdings" pitchFamily="2" charset="2"/>
              <a:buChar char="§"/>
            </a:pPr>
            <a:r>
              <a:rPr lang="en-US" sz="1400" dirty="0" smtClean="0">
                <a:solidFill>
                  <a:schemeClr val="tx1">
                    <a:lumMod val="65000"/>
                    <a:lumOff val="35000"/>
                  </a:schemeClr>
                </a:solidFill>
                <a:latin typeface="Arial" pitchFamily="34" charset="0"/>
                <a:cs typeface="Arial" pitchFamily="34" charset="0"/>
              </a:rPr>
              <a:t>COP 18 (Doha): formal selection of UNEP as host of the Centre</a:t>
            </a:r>
          </a:p>
        </p:txBody>
      </p:sp>
      <p:sp>
        <p:nvSpPr>
          <p:cNvPr id="6" name="TextBox 5"/>
          <p:cNvSpPr txBox="1"/>
          <p:nvPr/>
        </p:nvSpPr>
        <p:spPr>
          <a:xfrm>
            <a:off x="2211790" y="476672"/>
            <a:ext cx="5888602" cy="400110"/>
          </a:xfrm>
          <a:prstGeom prst="rect">
            <a:avLst/>
          </a:prstGeom>
          <a:noFill/>
        </p:spPr>
        <p:txBody>
          <a:bodyPr wrap="square" rtlCol="0">
            <a:spAutoFit/>
          </a:bodyPr>
          <a:lstStyle/>
          <a:p>
            <a:pPr marL="514350" lvl="0" indent="-514350" defTabSz="504000">
              <a:spcBef>
                <a:spcPts val="600"/>
              </a:spcBef>
              <a:buClr>
                <a:srgbClr val="B3CB28"/>
              </a:buClr>
            </a:pPr>
            <a:r>
              <a:rPr lang="en-US" sz="2000" b="1" dirty="0">
                <a:solidFill>
                  <a:srgbClr val="00B0F0"/>
                </a:solidFill>
                <a:latin typeface="Arial" pitchFamily="34" charset="0"/>
                <a:ea typeface="+mj-ea"/>
                <a:cs typeface="Arial" pitchFamily="34" charset="0"/>
              </a:rPr>
              <a:t>UN Framework Convention on Climate Change</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0"/>
            <a:ext cx="1381522" cy="116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7388" y="1268760"/>
            <a:ext cx="7925052" cy="129614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dirty="0" smtClean="0"/>
              <a:t>The Conference of Parties mandates…</a:t>
            </a:r>
          </a:p>
          <a:p>
            <a:pPr algn="ctr"/>
            <a:r>
              <a:rPr lang="en-GB" sz="1600" dirty="0" smtClean="0"/>
              <a:t>“that  </a:t>
            </a:r>
            <a:r>
              <a:rPr lang="en-GB" sz="1600" dirty="0"/>
              <a:t>the  Climate  Technology  Centre  shall  facilitate  a  network  of  national, </a:t>
            </a:r>
          </a:p>
          <a:p>
            <a:pPr algn="ctr"/>
            <a:r>
              <a:rPr lang="en-GB" sz="1600" dirty="0"/>
              <a:t>regional, sectoral and international technology networks, organizations and </a:t>
            </a:r>
            <a:r>
              <a:rPr lang="en-GB" sz="1600" dirty="0" smtClean="0"/>
              <a:t>initiatives”</a:t>
            </a:r>
            <a:endParaRPr lang="en-GB" sz="1600" dirty="0"/>
          </a:p>
        </p:txBody>
      </p:sp>
      <p:sp>
        <p:nvSpPr>
          <p:cNvPr id="12" name="Rettangolo 4"/>
          <p:cNvSpPr/>
          <p:nvPr/>
        </p:nvSpPr>
        <p:spPr>
          <a:xfrm>
            <a:off x="645742" y="4725144"/>
            <a:ext cx="7380820" cy="1138773"/>
          </a:xfrm>
          <a:prstGeom prst="rect">
            <a:avLst/>
          </a:prstGeom>
        </p:spPr>
        <p:txBody>
          <a:bodyPr wrap="square">
            <a:spAutoFit/>
          </a:bodyPr>
          <a:lstStyle/>
          <a:p>
            <a:pPr algn="ctr">
              <a:buNone/>
            </a:pPr>
            <a:r>
              <a:rPr lang="en-GB" sz="2000" b="1" i="1" cap="all" dirty="0" smtClean="0">
                <a:solidFill>
                  <a:schemeClr val="tx1">
                    <a:lumMod val="65000"/>
                    <a:lumOff val="35000"/>
                  </a:schemeClr>
                </a:solidFill>
                <a:latin typeface="Arial" pitchFamily="34" charset="0"/>
                <a:ea typeface="+mj-ea"/>
                <a:cs typeface="Arial" pitchFamily="34" charset="0"/>
              </a:rPr>
              <a:t>Climate Technology Centre &amp; Network Mission:</a:t>
            </a:r>
          </a:p>
          <a:p>
            <a:pPr algn="ctr">
              <a:buNone/>
            </a:pPr>
            <a:endParaRPr lang="en-GB" sz="1600" dirty="0" smtClean="0">
              <a:solidFill>
                <a:schemeClr val="tx1">
                  <a:lumMod val="65000"/>
                  <a:lumOff val="35000"/>
                </a:schemeClr>
              </a:solidFill>
              <a:latin typeface="Arial" pitchFamily="34" charset="0"/>
              <a:ea typeface="+mj-ea"/>
              <a:cs typeface="Arial" pitchFamily="34" charset="0"/>
            </a:endParaRPr>
          </a:p>
          <a:p>
            <a:pPr algn="ctr">
              <a:buNone/>
            </a:pPr>
            <a:r>
              <a:rPr lang="en-GB" sz="1600" dirty="0" smtClean="0">
                <a:solidFill>
                  <a:schemeClr val="tx1">
                    <a:lumMod val="65000"/>
                    <a:lumOff val="35000"/>
                  </a:schemeClr>
                </a:solidFill>
                <a:latin typeface="Arial" pitchFamily="34" charset="0"/>
                <a:ea typeface="+mj-ea"/>
                <a:cs typeface="Arial" pitchFamily="34" charset="0"/>
              </a:rPr>
              <a:t>To stimulate technology cooperation and enhance the development and transfer of technologies to developing country parties at their request</a:t>
            </a:r>
            <a:endParaRPr lang="en-GB" i="1" dirty="0" smtClean="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1477668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p:txBody>
          <a:bodyPr/>
          <a:lstStyle/>
          <a:p>
            <a:pPr algn="just"/>
            <a:endParaRPr lang="en-US" dirty="0" smtClean="0"/>
          </a:p>
          <a:p>
            <a:endParaRPr lang="en-US" dirty="0"/>
          </a:p>
        </p:txBody>
      </p:sp>
      <p:sp>
        <p:nvSpPr>
          <p:cNvPr id="9" name="Title 8"/>
          <p:cNvSpPr>
            <a:spLocks noGrp="1"/>
          </p:cNvSpPr>
          <p:nvPr>
            <p:ph type="title"/>
          </p:nvPr>
        </p:nvSpPr>
        <p:spPr/>
        <p:txBody>
          <a:bodyPr/>
          <a:lstStyle/>
          <a:p>
            <a:r>
              <a:rPr lang="fr-FR" dirty="0" smtClean="0">
                <a:solidFill>
                  <a:schemeClr val="accent5"/>
                </a:solidFill>
              </a:rPr>
              <a:t>CTCN’s Core Services</a:t>
            </a:r>
            <a:r>
              <a:rPr lang="fr-FR" dirty="0" smtClean="0">
                <a:solidFill>
                  <a:srgbClr val="00558E"/>
                </a:solidFill>
              </a:rPr>
              <a:t/>
            </a:r>
            <a:br>
              <a:rPr lang="fr-FR" dirty="0" smtClean="0">
                <a:solidFill>
                  <a:srgbClr val="00558E"/>
                </a:solidFill>
              </a:rPr>
            </a:br>
            <a:endParaRPr lang="en-US" dirty="0">
              <a:solidFill>
                <a:srgbClr val="00558E"/>
              </a:solidFill>
            </a:endParaRPr>
          </a:p>
        </p:txBody>
      </p:sp>
      <p:sp>
        <p:nvSpPr>
          <p:cNvPr id="4" name="TextBox 3"/>
          <p:cNvSpPr txBox="1"/>
          <p:nvPr/>
        </p:nvSpPr>
        <p:spPr>
          <a:xfrm>
            <a:off x="611560" y="1196752"/>
            <a:ext cx="7416824" cy="523220"/>
          </a:xfrm>
          <a:prstGeom prst="rect">
            <a:avLst/>
          </a:prstGeom>
          <a:noFill/>
        </p:spPr>
        <p:txBody>
          <a:bodyPr wrap="square" rtlCol="0">
            <a:spAutoFit/>
          </a:bodyPr>
          <a:lstStyle/>
          <a:p>
            <a:endParaRPr lang="en-US" sz="2800" dirty="0">
              <a:solidFill>
                <a:prstClr val="black"/>
              </a:solidFill>
              <a:latin typeface="Arial" pitchFamily="34" charset="0"/>
              <a:cs typeface="Arial" pitchFamily="34" charset="0"/>
            </a:endParaRPr>
          </a:p>
        </p:txBody>
      </p:sp>
      <p:sp>
        <p:nvSpPr>
          <p:cNvPr id="11" name="TextBox 10"/>
          <p:cNvSpPr txBox="1"/>
          <p:nvPr/>
        </p:nvSpPr>
        <p:spPr>
          <a:xfrm>
            <a:off x="7884368" y="6381328"/>
            <a:ext cx="936104" cy="369332"/>
          </a:xfrm>
          <a:prstGeom prst="rect">
            <a:avLst/>
          </a:prstGeom>
          <a:noFill/>
        </p:spPr>
        <p:txBody>
          <a:bodyPr wrap="square" rtlCol="0">
            <a:spAutoFit/>
          </a:bodyPr>
          <a:lstStyle/>
          <a:p>
            <a:fld id="{A97BDC4A-27CF-48DA-98E7-358C86F404B3}" type="slidenum">
              <a:rPr lang="en-US" smtClean="0">
                <a:solidFill>
                  <a:prstClr val="black"/>
                </a:solidFill>
              </a:rPr>
              <a:pPr/>
              <a:t>3</a:t>
            </a:fld>
            <a:endParaRPr lang="en-US" dirty="0">
              <a:solidFill>
                <a:prstClr val="black"/>
              </a:solidFill>
            </a:endParaRPr>
          </a:p>
        </p:txBody>
      </p:sp>
      <p:sp>
        <p:nvSpPr>
          <p:cNvPr id="2" name="Rectangle 1"/>
          <p:cNvSpPr/>
          <p:nvPr/>
        </p:nvSpPr>
        <p:spPr>
          <a:xfrm flipH="1" flipV="1">
            <a:off x="4280445" y="4309870"/>
            <a:ext cx="4824028" cy="2581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65999" y="908720"/>
            <a:ext cx="8028892" cy="2554545"/>
          </a:xfrm>
          <a:prstGeom prst="rect">
            <a:avLst/>
          </a:prstGeom>
        </p:spPr>
        <p:txBody>
          <a:bodyPr wrap="square">
            <a:spAutoFit/>
          </a:bodyPr>
          <a:lstStyle/>
          <a:p>
            <a:pPr marL="914400" lvl="1" indent="-457200">
              <a:buAutoNum type="arabicPeriod"/>
            </a:pPr>
            <a:r>
              <a:rPr lang="en-GB" sz="2000" dirty="0" smtClean="0">
                <a:solidFill>
                  <a:schemeClr val="tx1">
                    <a:lumMod val="50000"/>
                    <a:lumOff val="50000"/>
                  </a:schemeClr>
                </a:solidFill>
              </a:rPr>
              <a:t>Provide </a:t>
            </a:r>
            <a:r>
              <a:rPr lang="en-GB" sz="2000" dirty="0">
                <a:solidFill>
                  <a:schemeClr val="tx1">
                    <a:lumMod val="50000"/>
                    <a:lumOff val="50000"/>
                  </a:schemeClr>
                </a:solidFill>
              </a:rPr>
              <a:t>technical assistance to developing countries </a:t>
            </a:r>
            <a:r>
              <a:rPr lang="en-GB" sz="2000" dirty="0" smtClean="0">
                <a:solidFill>
                  <a:schemeClr val="tx1">
                    <a:lumMod val="50000"/>
                    <a:lumOff val="50000"/>
                  </a:schemeClr>
                </a:solidFill>
              </a:rPr>
              <a:t>to </a:t>
            </a:r>
            <a:r>
              <a:rPr lang="en-GB" sz="2000" dirty="0">
                <a:solidFill>
                  <a:schemeClr val="tx1">
                    <a:lumMod val="50000"/>
                    <a:lumOff val="50000"/>
                  </a:schemeClr>
                </a:solidFill>
              </a:rPr>
              <a:t>enhance transfer of climate </a:t>
            </a:r>
            <a:r>
              <a:rPr lang="en-GB" sz="2000" dirty="0" smtClean="0">
                <a:solidFill>
                  <a:schemeClr val="tx1">
                    <a:lumMod val="50000"/>
                    <a:lumOff val="50000"/>
                  </a:schemeClr>
                </a:solidFill>
              </a:rPr>
              <a:t>technologies</a:t>
            </a:r>
          </a:p>
          <a:p>
            <a:pPr marL="914400" lvl="1" indent="-457200">
              <a:buAutoNum type="arabicPeriod"/>
            </a:pPr>
            <a:endParaRPr lang="fr-FR" sz="2000" dirty="0">
              <a:solidFill>
                <a:schemeClr val="tx1">
                  <a:lumMod val="50000"/>
                  <a:lumOff val="50000"/>
                </a:schemeClr>
              </a:solidFill>
            </a:endParaRPr>
          </a:p>
          <a:p>
            <a:pPr lvl="1"/>
            <a:r>
              <a:rPr lang="en-GB" sz="2000" dirty="0">
                <a:solidFill>
                  <a:schemeClr val="tx1">
                    <a:lumMod val="50000"/>
                    <a:lumOff val="50000"/>
                  </a:schemeClr>
                </a:solidFill>
              </a:rPr>
              <a:t>2. </a:t>
            </a:r>
            <a:r>
              <a:rPr lang="en-GB" sz="2000" dirty="0" smtClean="0">
                <a:solidFill>
                  <a:schemeClr val="tx1">
                    <a:lumMod val="50000"/>
                    <a:lumOff val="50000"/>
                  </a:schemeClr>
                </a:solidFill>
              </a:rPr>
              <a:t>   Provide </a:t>
            </a:r>
            <a:r>
              <a:rPr lang="en-GB" sz="2000" dirty="0">
                <a:solidFill>
                  <a:schemeClr val="tx1">
                    <a:lumMod val="50000"/>
                    <a:lumOff val="50000"/>
                  </a:schemeClr>
                </a:solidFill>
              </a:rPr>
              <a:t>and share information and knowledge on climate </a:t>
            </a:r>
            <a:r>
              <a:rPr lang="en-GB" sz="2000" dirty="0" smtClean="0">
                <a:solidFill>
                  <a:schemeClr val="tx1">
                    <a:lumMod val="50000"/>
                    <a:lumOff val="50000"/>
                  </a:schemeClr>
                </a:solidFill>
              </a:rPr>
              <a:t>	technologies</a:t>
            </a:r>
          </a:p>
          <a:p>
            <a:pPr lvl="1"/>
            <a:endParaRPr lang="fr-FR" sz="2000" dirty="0">
              <a:solidFill>
                <a:schemeClr val="tx1">
                  <a:lumMod val="50000"/>
                  <a:lumOff val="50000"/>
                </a:schemeClr>
              </a:solidFill>
            </a:endParaRPr>
          </a:p>
          <a:p>
            <a:pPr lvl="1"/>
            <a:r>
              <a:rPr lang="en-GB" sz="2000" dirty="0">
                <a:solidFill>
                  <a:schemeClr val="tx1">
                    <a:lumMod val="50000"/>
                    <a:lumOff val="50000"/>
                  </a:schemeClr>
                </a:solidFill>
              </a:rPr>
              <a:t>3. </a:t>
            </a:r>
            <a:r>
              <a:rPr lang="en-GB" sz="2000" dirty="0" smtClean="0">
                <a:solidFill>
                  <a:schemeClr val="tx1">
                    <a:lumMod val="50000"/>
                    <a:lumOff val="50000"/>
                  </a:schemeClr>
                </a:solidFill>
              </a:rPr>
              <a:t>   Foster </a:t>
            </a:r>
            <a:r>
              <a:rPr lang="en-GB" sz="2000" dirty="0">
                <a:solidFill>
                  <a:schemeClr val="tx1">
                    <a:lumMod val="50000"/>
                    <a:lumOff val="50000"/>
                  </a:schemeClr>
                </a:solidFill>
              </a:rPr>
              <a:t>collaboration and networking of stakeholders on climate </a:t>
            </a:r>
            <a:r>
              <a:rPr lang="en-GB" sz="2000" dirty="0" smtClean="0">
                <a:solidFill>
                  <a:schemeClr val="tx1">
                    <a:lumMod val="50000"/>
                    <a:lumOff val="50000"/>
                  </a:schemeClr>
                </a:solidFill>
              </a:rPr>
              <a:t>	technologies</a:t>
            </a:r>
            <a:endParaRPr lang="fr-FR" sz="2000" dirty="0">
              <a:solidFill>
                <a:schemeClr val="tx1">
                  <a:lumMod val="50000"/>
                  <a:lumOff val="50000"/>
                </a:schemeClr>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06844"/>
            <a:ext cx="520065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445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20162" r="11738"/>
          <a:stretch/>
        </p:blipFill>
        <p:spPr bwMode="auto">
          <a:xfrm>
            <a:off x="683568" y="2420888"/>
            <a:ext cx="6782662" cy="3657600"/>
          </a:xfrm>
          <a:prstGeom prst="rect">
            <a:avLst/>
          </a:prstGeom>
          <a:noFill/>
          <a:ln w="9525">
            <a:noFill/>
            <a:miter lim="800000"/>
            <a:headEnd/>
            <a:tailEnd/>
          </a:ln>
        </p:spPr>
      </p:pic>
      <p:sp>
        <p:nvSpPr>
          <p:cNvPr id="10" name="Title 9"/>
          <p:cNvSpPr>
            <a:spLocks noGrp="1"/>
          </p:cNvSpPr>
          <p:nvPr>
            <p:ph type="title"/>
          </p:nvPr>
        </p:nvSpPr>
        <p:spPr/>
        <p:txBody>
          <a:bodyPr/>
          <a:lstStyle/>
          <a:p>
            <a:r>
              <a:rPr lang="fr-FR" dirty="0">
                <a:solidFill>
                  <a:schemeClr val="accent5"/>
                </a:solidFill>
              </a:rPr>
              <a:t>CTCN </a:t>
            </a:r>
            <a:r>
              <a:rPr lang="fr-FR" dirty="0" smtClean="0">
                <a:solidFill>
                  <a:schemeClr val="accent5"/>
                </a:solidFill>
              </a:rPr>
              <a:t>Structure</a:t>
            </a:r>
            <a:r>
              <a:rPr lang="fr-FR" dirty="0"/>
              <a:t/>
            </a:r>
            <a:br>
              <a:rPr lang="fr-FR" dirty="0"/>
            </a:br>
            <a:endParaRPr lang="en-US" dirty="0"/>
          </a:p>
        </p:txBody>
      </p:sp>
      <p:sp>
        <p:nvSpPr>
          <p:cNvPr id="4" name="TextBox 3"/>
          <p:cNvSpPr txBox="1"/>
          <p:nvPr/>
        </p:nvSpPr>
        <p:spPr>
          <a:xfrm>
            <a:off x="611560" y="1196752"/>
            <a:ext cx="7416824" cy="523220"/>
          </a:xfrm>
          <a:prstGeom prst="rect">
            <a:avLst/>
          </a:prstGeom>
          <a:noFill/>
        </p:spPr>
        <p:txBody>
          <a:bodyPr wrap="square" rtlCol="0">
            <a:spAutoFit/>
          </a:bodyPr>
          <a:lstStyle/>
          <a:p>
            <a:endParaRPr lang="en-US" sz="2800" dirty="0">
              <a:solidFill>
                <a:prstClr val="black"/>
              </a:solidFill>
              <a:latin typeface="Arial" pitchFamily="34" charset="0"/>
              <a:cs typeface="Arial" pitchFamily="34" charset="0"/>
            </a:endParaRPr>
          </a:p>
        </p:txBody>
      </p:sp>
      <p:sp>
        <p:nvSpPr>
          <p:cNvPr id="5" name="Rettangolo 4"/>
          <p:cNvSpPr/>
          <p:nvPr/>
        </p:nvSpPr>
        <p:spPr>
          <a:xfrm>
            <a:off x="611560" y="759475"/>
            <a:ext cx="8208912" cy="1877437"/>
          </a:xfrm>
          <a:prstGeom prst="rect">
            <a:avLst/>
          </a:prstGeom>
        </p:spPr>
        <p:txBody>
          <a:bodyPr wrap="square">
            <a:spAutoFit/>
          </a:bodyPr>
          <a:lstStyle/>
          <a:p>
            <a:r>
              <a:rPr lang="en-US" sz="2400" dirty="0" smtClean="0">
                <a:solidFill>
                  <a:schemeClr val="tx1">
                    <a:lumMod val="65000"/>
                    <a:lumOff val="35000"/>
                  </a:schemeClr>
                </a:solidFill>
                <a:latin typeface="Arial" pitchFamily="34" charset="0"/>
                <a:cs typeface="Arial" pitchFamily="34" charset="0"/>
              </a:rPr>
              <a:t>Core Centre co-managed by UNEP and UNIDO with the support of Consortium Members</a:t>
            </a:r>
          </a:p>
          <a:p>
            <a:endParaRPr lang="en-US" sz="2400" dirty="0" smtClean="0">
              <a:solidFill>
                <a:schemeClr val="tx1">
                  <a:lumMod val="65000"/>
                  <a:lumOff val="35000"/>
                </a:schemeClr>
              </a:solidFill>
              <a:latin typeface="Arial" pitchFamily="34" charset="0"/>
              <a:cs typeface="Arial" pitchFamily="34" charset="0"/>
            </a:endParaRPr>
          </a:p>
          <a:p>
            <a:r>
              <a:rPr lang="en-US" sz="2400" dirty="0" smtClean="0">
                <a:solidFill>
                  <a:schemeClr val="tx1">
                    <a:lumMod val="65000"/>
                    <a:lumOff val="35000"/>
                  </a:schemeClr>
                </a:solidFill>
                <a:latin typeface="Arial" pitchFamily="34" charset="0"/>
                <a:cs typeface="Arial" pitchFamily="34" charset="0"/>
              </a:rPr>
              <a:t>Active engagement provided through the Network</a:t>
            </a:r>
          </a:p>
          <a:p>
            <a:endParaRPr lang="en-US" sz="2000" dirty="0" smtClean="0">
              <a:solidFill>
                <a:srgbClr val="00558E"/>
              </a:solidFill>
              <a:latin typeface="Arial" pitchFamily="34" charset="0"/>
              <a:cs typeface="Arial" pitchFamily="34" charset="0"/>
            </a:endParaRPr>
          </a:p>
        </p:txBody>
      </p:sp>
      <p:sp>
        <p:nvSpPr>
          <p:cNvPr id="11" name="TextBox 10"/>
          <p:cNvSpPr txBox="1"/>
          <p:nvPr/>
        </p:nvSpPr>
        <p:spPr>
          <a:xfrm>
            <a:off x="7884368" y="6381328"/>
            <a:ext cx="936104" cy="369332"/>
          </a:xfrm>
          <a:prstGeom prst="rect">
            <a:avLst/>
          </a:prstGeom>
          <a:noFill/>
        </p:spPr>
        <p:txBody>
          <a:bodyPr wrap="square" rtlCol="0">
            <a:spAutoFit/>
          </a:bodyPr>
          <a:lstStyle/>
          <a:p>
            <a:fld id="{A97BDC4A-27CF-48DA-98E7-358C86F404B3}" type="slidenum">
              <a:rPr lang="en-US" smtClean="0">
                <a:solidFill>
                  <a:prstClr val="black"/>
                </a:solidFill>
              </a:rPr>
              <a:pPr/>
              <a:t>4</a:t>
            </a:fld>
            <a:endParaRPr lang="en-US" dirty="0">
              <a:solidFill>
                <a:prstClr val="black"/>
              </a:solidFill>
            </a:endParaRPr>
          </a:p>
        </p:txBody>
      </p:sp>
      <p:sp>
        <p:nvSpPr>
          <p:cNvPr id="2" name="Rectangle 1"/>
          <p:cNvSpPr/>
          <p:nvPr/>
        </p:nvSpPr>
        <p:spPr>
          <a:xfrm>
            <a:off x="7020272" y="5157192"/>
            <a:ext cx="2123728"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4716016" y="6078488"/>
            <a:ext cx="2339752" cy="7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111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p:txBody>
          <a:bodyPr/>
          <a:lstStyle/>
          <a:p>
            <a:pPr algn="just"/>
            <a:endParaRPr lang="en-US" dirty="0" smtClean="0"/>
          </a:p>
          <a:p>
            <a:endParaRPr lang="en-US" dirty="0"/>
          </a:p>
        </p:txBody>
      </p:sp>
      <p:sp>
        <p:nvSpPr>
          <p:cNvPr id="9" name="Title 8"/>
          <p:cNvSpPr>
            <a:spLocks noGrp="1"/>
          </p:cNvSpPr>
          <p:nvPr>
            <p:ph type="title"/>
          </p:nvPr>
        </p:nvSpPr>
        <p:spPr/>
        <p:txBody>
          <a:bodyPr/>
          <a:lstStyle/>
          <a:p>
            <a:r>
              <a:rPr lang="fr-FR" dirty="0">
                <a:solidFill>
                  <a:schemeClr val="accent5"/>
                </a:solidFill>
              </a:rPr>
              <a:t>CTCN </a:t>
            </a:r>
            <a:r>
              <a:rPr lang="fr-FR" dirty="0" smtClean="0">
                <a:solidFill>
                  <a:schemeClr val="accent5"/>
                </a:solidFill>
              </a:rPr>
              <a:t>Consortium</a:t>
            </a:r>
            <a:r>
              <a:rPr lang="fr-FR" dirty="0" smtClean="0">
                <a:solidFill>
                  <a:srgbClr val="00558E"/>
                </a:solidFill>
              </a:rPr>
              <a:t/>
            </a:r>
            <a:br>
              <a:rPr lang="fr-FR" dirty="0" smtClean="0">
                <a:solidFill>
                  <a:srgbClr val="00558E"/>
                </a:solidFill>
              </a:rPr>
            </a:br>
            <a:endParaRPr lang="en-US" dirty="0">
              <a:solidFill>
                <a:srgbClr val="00558E"/>
              </a:solidFill>
            </a:endParaRPr>
          </a:p>
        </p:txBody>
      </p:sp>
      <p:sp>
        <p:nvSpPr>
          <p:cNvPr id="4" name="TextBox 3"/>
          <p:cNvSpPr txBox="1"/>
          <p:nvPr/>
        </p:nvSpPr>
        <p:spPr>
          <a:xfrm>
            <a:off x="611560" y="1196752"/>
            <a:ext cx="7416824" cy="523220"/>
          </a:xfrm>
          <a:prstGeom prst="rect">
            <a:avLst/>
          </a:prstGeom>
          <a:noFill/>
        </p:spPr>
        <p:txBody>
          <a:bodyPr wrap="square" rtlCol="0">
            <a:spAutoFit/>
          </a:bodyPr>
          <a:lstStyle/>
          <a:p>
            <a:endParaRPr lang="en-US" sz="2800" dirty="0">
              <a:solidFill>
                <a:prstClr val="black"/>
              </a:solidFill>
              <a:latin typeface="Arial" pitchFamily="34" charset="0"/>
              <a:cs typeface="Arial" pitchFamily="34" charset="0"/>
            </a:endParaRPr>
          </a:p>
        </p:txBody>
      </p:sp>
      <p:sp>
        <p:nvSpPr>
          <p:cNvPr id="11" name="TextBox 10"/>
          <p:cNvSpPr txBox="1"/>
          <p:nvPr/>
        </p:nvSpPr>
        <p:spPr>
          <a:xfrm>
            <a:off x="7884368" y="6381328"/>
            <a:ext cx="936104" cy="369332"/>
          </a:xfrm>
          <a:prstGeom prst="rect">
            <a:avLst/>
          </a:prstGeom>
          <a:noFill/>
        </p:spPr>
        <p:txBody>
          <a:bodyPr wrap="square" rtlCol="0">
            <a:spAutoFit/>
          </a:bodyPr>
          <a:lstStyle/>
          <a:p>
            <a:fld id="{A97BDC4A-27CF-48DA-98E7-358C86F404B3}" type="slidenum">
              <a:rPr lang="en-US" smtClean="0">
                <a:solidFill>
                  <a:prstClr val="black"/>
                </a:solidFill>
              </a:rPr>
              <a:pPr/>
              <a:t>5</a:t>
            </a:fld>
            <a:endParaRPr lang="en-US" dirty="0">
              <a:solidFill>
                <a:prstClr val="black"/>
              </a:solidFill>
            </a:endParaRPr>
          </a:p>
        </p:txBody>
      </p:sp>
      <p:pic>
        <p:nvPicPr>
          <p:cNvPr id="13" name="Picture 12"/>
          <p:cNvPicPr preferRelativeResize="0">
            <a:picLocks noChangeAspect="1"/>
          </p:cNvPicPr>
          <p:nvPr/>
        </p:nvPicPr>
        <p:blipFill>
          <a:blip r:embed="rId3" cstate="print"/>
          <a:stretch>
            <a:fillRect/>
          </a:stretch>
        </p:blipFill>
        <p:spPr bwMode="auto">
          <a:xfrm>
            <a:off x="581174" y="1295400"/>
            <a:ext cx="8046720" cy="3841354"/>
          </a:xfrm>
          <a:prstGeom prst="rect">
            <a:avLst/>
          </a:prstGeom>
          <a:noFill/>
          <a:ln w="9525">
            <a:noFill/>
            <a:miter lim="800000"/>
            <a:headEnd/>
            <a:tailEnd/>
          </a:ln>
        </p:spPr>
      </p:pic>
      <p:sp>
        <p:nvSpPr>
          <p:cNvPr id="2" name="Rectangle 1"/>
          <p:cNvSpPr/>
          <p:nvPr/>
        </p:nvSpPr>
        <p:spPr>
          <a:xfrm flipH="1" flipV="1">
            <a:off x="4319972" y="5136754"/>
            <a:ext cx="4824028" cy="1721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43759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FontTx/>
              <a:buChar char="-"/>
            </a:pPr>
            <a:endParaRPr lang="en-US"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pPr marL="637200" lvl="3" indent="-180000" defTabSz="504000">
              <a:buClr>
                <a:srgbClr val="B3CB28"/>
              </a:buClr>
              <a:buNone/>
            </a:pPr>
            <a:endParaRPr lang="fr-FR" dirty="0" smtClean="0"/>
          </a:p>
          <a:p>
            <a:pPr marL="637200" lvl="3" indent="-180000" defTabSz="504000">
              <a:buClr>
                <a:srgbClr val="B3CB28"/>
              </a:buClr>
              <a:buNone/>
            </a:pPr>
            <a:endParaRPr lang="fr-FR" sz="2000" dirty="0" smtClean="0">
              <a:solidFill>
                <a:schemeClr val="tx1">
                  <a:lumMod val="65000"/>
                  <a:lumOff val="35000"/>
                </a:schemeClr>
              </a:solidFill>
            </a:endParaRPr>
          </a:p>
          <a:p>
            <a:pPr marL="637200" lvl="3" indent="-180000" defTabSz="504000">
              <a:buClr>
                <a:srgbClr val="B3CB28"/>
              </a:buClr>
              <a:buNone/>
            </a:pPr>
            <a:endParaRPr lang="fr-FR" sz="2000" dirty="0" smtClean="0">
              <a:solidFill>
                <a:schemeClr val="tx1">
                  <a:lumMod val="65000"/>
                  <a:lumOff val="35000"/>
                </a:schemeClr>
              </a:solidFill>
            </a:endParaRPr>
          </a:p>
          <a:p>
            <a:pPr marL="637200" lvl="3" indent="-180000" defTabSz="504000">
              <a:buClr>
                <a:srgbClr val="B3CB28"/>
              </a:buClr>
              <a:buNone/>
            </a:pPr>
            <a:endParaRPr lang="fr-FR" sz="2000" dirty="0" smtClean="0">
              <a:solidFill>
                <a:schemeClr val="tx1">
                  <a:lumMod val="65000"/>
                  <a:lumOff val="35000"/>
                </a:schemeClr>
              </a:solidFill>
            </a:endParaRPr>
          </a:p>
          <a:p>
            <a:pPr marL="637200" lvl="3" indent="-180000" defTabSz="504000">
              <a:buClr>
                <a:srgbClr val="B3CB28"/>
              </a:buClr>
              <a:buNone/>
            </a:pPr>
            <a:endParaRPr lang="fr-FR" sz="2000" dirty="0" smtClean="0">
              <a:solidFill>
                <a:schemeClr val="tx1">
                  <a:lumMod val="65000"/>
                  <a:lumOff val="35000"/>
                </a:schemeClr>
              </a:solidFill>
            </a:endParaRPr>
          </a:p>
          <a:p>
            <a:pPr marL="637200" lvl="3" indent="-180000" defTabSz="504000">
              <a:buClr>
                <a:srgbClr val="B3CB28"/>
              </a:buClr>
              <a:buNone/>
            </a:pPr>
            <a:endParaRPr lang="en-US" sz="2000" dirty="0" smtClean="0">
              <a:solidFill>
                <a:schemeClr val="tx1">
                  <a:lumMod val="65000"/>
                  <a:lumOff val="35000"/>
                </a:schemeClr>
              </a:solidFill>
            </a:endParaRP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12" name="Title 11"/>
          <p:cNvSpPr>
            <a:spLocks noGrp="1"/>
          </p:cNvSpPr>
          <p:nvPr>
            <p:ph type="title"/>
          </p:nvPr>
        </p:nvSpPr>
        <p:spPr/>
        <p:txBody>
          <a:bodyPr/>
          <a:lstStyle/>
          <a:p>
            <a:r>
              <a:rPr lang="fr-FR" dirty="0" smtClean="0">
                <a:solidFill>
                  <a:schemeClr val="accent5"/>
                </a:solidFill>
              </a:rPr>
              <a:t>NATIONAL DESIGNATED ENTITIES (NDEs)</a:t>
            </a:r>
            <a:endParaRPr lang="en-US" dirty="0">
              <a:solidFill>
                <a:schemeClr val="accent5"/>
              </a:solidFill>
            </a:endParaRPr>
          </a:p>
        </p:txBody>
      </p:sp>
      <p:sp>
        <p:nvSpPr>
          <p:cNvPr id="5" name="TextBox 4"/>
          <p:cNvSpPr txBox="1"/>
          <p:nvPr/>
        </p:nvSpPr>
        <p:spPr>
          <a:xfrm>
            <a:off x="7884368" y="6381328"/>
            <a:ext cx="936104" cy="369332"/>
          </a:xfrm>
          <a:prstGeom prst="rect">
            <a:avLst/>
          </a:prstGeom>
          <a:noFill/>
        </p:spPr>
        <p:txBody>
          <a:bodyPr wrap="square" rtlCol="0">
            <a:spAutoFit/>
          </a:bodyPr>
          <a:lstStyle/>
          <a:p>
            <a:fld id="{A97BDC4A-27CF-48DA-98E7-358C86F404B3}" type="slidenum">
              <a:rPr lang="en-US" smtClean="0">
                <a:solidFill>
                  <a:prstClr val="black"/>
                </a:solidFill>
              </a:rPr>
              <a:pPr/>
              <a:t>6</a:t>
            </a:fld>
            <a:endParaRPr lang="en-US" dirty="0">
              <a:solidFill>
                <a:prstClr val="black"/>
              </a:solidFill>
            </a:endParaRPr>
          </a:p>
        </p:txBody>
      </p:sp>
      <p:sp>
        <p:nvSpPr>
          <p:cNvPr id="10" name="Content Placeholder 2"/>
          <p:cNvSpPr txBox="1">
            <a:spLocks/>
          </p:cNvSpPr>
          <p:nvPr/>
        </p:nvSpPr>
        <p:spPr>
          <a:xfrm>
            <a:off x="323528" y="1124744"/>
            <a:ext cx="8568952" cy="5544616"/>
          </a:xfrm>
          <a:prstGeom prst="rect">
            <a:avLst/>
          </a:prstGeom>
        </p:spPr>
        <p:txBody>
          <a:bodyPr/>
          <a:lstStyle/>
          <a:p>
            <a:pPr>
              <a:spcBef>
                <a:spcPct val="0"/>
              </a:spcBef>
              <a:defRPr/>
            </a:pPr>
            <a:r>
              <a:rPr lang="en-US" sz="2000" dirty="0" smtClean="0">
                <a:solidFill>
                  <a:schemeClr val="tx1">
                    <a:lumMod val="65000"/>
                    <a:lumOff val="35000"/>
                  </a:schemeClr>
                </a:solidFill>
                <a:latin typeface="Arial" pitchFamily="34" charset="0"/>
                <a:cs typeface="Arial" pitchFamily="34" charset="0"/>
              </a:rPr>
              <a:t>93 NDEs instated worldwide</a:t>
            </a:r>
            <a:endParaRPr lang="en-US" sz="2000" dirty="0" smtClean="0">
              <a:solidFill>
                <a:prstClr val="black">
                  <a:lumMod val="65000"/>
                  <a:lumOff val="35000"/>
                </a:prstClr>
              </a:solidFill>
              <a:latin typeface="Arial" pitchFamily="34" charset="0"/>
              <a:cs typeface="Arial" pitchFamily="34" charset="0"/>
            </a:endParaRPr>
          </a:p>
          <a:p>
            <a:pPr>
              <a:spcBef>
                <a:spcPct val="0"/>
              </a:spcBef>
              <a:defRPr/>
            </a:pPr>
            <a:endParaRPr lang="en-US" sz="2000" dirty="0">
              <a:solidFill>
                <a:prstClr val="black">
                  <a:lumMod val="65000"/>
                  <a:lumOff val="35000"/>
                </a:prstClr>
              </a:solidFill>
              <a:latin typeface="Arial" pitchFamily="34" charset="0"/>
              <a:cs typeface="Arial" pitchFamily="34" charset="0"/>
            </a:endParaRPr>
          </a:p>
          <a:p>
            <a:pPr marL="1257300" lvl="2" indent="-342900">
              <a:spcBef>
                <a:spcPts val="600"/>
              </a:spcBef>
              <a:buClr>
                <a:srgbClr val="B3CB28"/>
              </a:buClr>
            </a:pPr>
            <a:endParaRPr lang="en-US" sz="2000" dirty="0" smtClean="0">
              <a:solidFill>
                <a:prstClr val="black">
                  <a:lumMod val="65000"/>
                  <a:lumOff val="35000"/>
                </a:prstClr>
              </a:solidFill>
              <a:latin typeface="Arial" pitchFamily="34" charset="0"/>
              <a:cs typeface="Arial" pitchFamily="34" charset="0"/>
            </a:endParaRPr>
          </a:p>
          <a:p>
            <a:pPr marL="1257300" lvl="2" indent="-342900">
              <a:spcBef>
                <a:spcPts val="600"/>
              </a:spcBef>
              <a:buClr>
                <a:srgbClr val="B3CB28"/>
              </a:buClr>
            </a:pPr>
            <a:endParaRPr lang="en-US" sz="2000" dirty="0" smtClean="0">
              <a:solidFill>
                <a:prstClr val="black">
                  <a:lumMod val="65000"/>
                  <a:lumOff val="35000"/>
                </a:prstClr>
              </a:solidFill>
              <a:latin typeface="Arial" pitchFamily="34" charset="0"/>
              <a:cs typeface="Arial" pitchFamily="34" charset="0"/>
            </a:endParaRPr>
          </a:p>
          <a:p>
            <a:pPr marL="1257300" lvl="2" indent="-342900">
              <a:spcBef>
                <a:spcPts val="1200"/>
              </a:spcBef>
              <a:buClr>
                <a:srgbClr val="B3CB28"/>
              </a:buClr>
            </a:pPr>
            <a:endParaRPr lang="en-US" sz="2000" dirty="0" smtClean="0">
              <a:solidFill>
                <a:prstClr val="black">
                  <a:lumMod val="65000"/>
                  <a:lumOff val="35000"/>
                </a:prstClr>
              </a:solidFill>
              <a:latin typeface="Arial" pitchFamily="34" charset="0"/>
              <a:cs typeface="Arial" pitchFamily="34" charset="0"/>
            </a:endParaRPr>
          </a:p>
          <a:p>
            <a:pPr marL="1257300" lvl="2" indent="-342900">
              <a:spcBef>
                <a:spcPts val="1200"/>
              </a:spcBef>
              <a:buClr>
                <a:srgbClr val="B3CB28"/>
              </a:buClr>
            </a:pPr>
            <a:endParaRPr lang="en-US" sz="2000" dirty="0">
              <a:solidFill>
                <a:prstClr val="black">
                  <a:lumMod val="65000"/>
                  <a:lumOff val="35000"/>
                </a:prstClr>
              </a:solidFill>
              <a:latin typeface="Arial" pitchFamily="34" charset="0"/>
              <a:cs typeface="Arial" pitchFamily="34" charset="0"/>
            </a:endParaRPr>
          </a:p>
          <a:p>
            <a:pPr>
              <a:spcBef>
                <a:spcPts val="1200"/>
              </a:spcBef>
              <a:defRPr/>
            </a:pPr>
            <a:endParaRPr lang="en-US" sz="2000" dirty="0" smtClean="0">
              <a:solidFill>
                <a:prstClr val="black"/>
              </a:solidFill>
              <a:latin typeface="Arial" pitchFamily="34" charset="0"/>
              <a:cs typeface="Arial" pitchFamily="34" charset="0"/>
            </a:endParaRPr>
          </a:p>
          <a:p>
            <a:pPr>
              <a:spcBef>
                <a:spcPts val="1200"/>
              </a:spcBef>
              <a:defRPr/>
            </a:pPr>
            <a:endParaRPr lang="en-US" sz="2000" dirty="0">
              <a:solidFill>
                <a:prstClr val="black"/>
              </a:solidFill>
              <a:latin typeface="Arial" pitchFamily="34" charset="0"/>
              <a:cs typeface="Arial" pitchFamily="34" charset="0"/>
            </a:endParaRPr>
          </a:p>
        </p:txBody>
      </p:sp>
      <p:sp>
        <p:nvSpPr>
          <p:cNvPr id="7" name="TextBox 6"/>
          <p:cNvSpPr txBox="1"/>
          <p:nvPr/>
        </p:nvSpPr>
        <p:spPr>
          <a:xfrm>
            <a:off x="1475656" y="5877272"/>
            <a:ext cx="4608512" cy="369332"/>
          </a:xfrm>
          <a:prstGeom prst="rect">
            <a:avLst/>
          </a:prstGeom>
          <a:noFill/>
        </p:spPr>
        <p:txBody>
          <a:bodyPr wrap="square" rtlCol="0">
            <a:spAutoFit/>
          </a:bodyPr>
          <a:lstStyle/>
          <a:p>
            <a:r>
              <a:rPr lang="en-US" b="1" dirty="0" smtClean="0">
                <a:solidFill>
                  <a:prstClr val="black"/>
                </a:solidFill>
              </a:rPr>
              <a:t>World Map of NDEs, UNFCCC</a:t>
            </a:r>
            <a:endParaRPr lang="en-US" b="1" dirty="0">
              <a:solidFill>
                <a:prstClr val="black"/>
              </a:solidFill>
            </a:endParaRPr>
          </a:p>
        </p:txBody>
      </p:sp>
      <p:sp>
        <p:nvSpPr>
          <p:cNvPr id="9" name="Rectangle 8"/>
          <p:cNvSpPr/>
          <p:nvPr/>
        </p:nvSpPr>
        <p:spPr>
          <a:xfrm>
            <a:off x="4686911" y="4402460"/>
            <a:ext cx="4457089"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124" y="1835531"/>
            <a:ext cx="8787760" cy="483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570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789040"/>
            <a:ext cx="5472608" cy="2925313"/>
          </a:xfrm>
          <a:prstGeom prst="rect">
            <a:avLst/>
          </a:prstGeom>
        </p:spPr>
      </p:pic>
      <p:sp>
        <p:nvSpPr>
          <p:cNvPr id="4" name="Titre 2"/>
          <p:cNvSpPr>
            <a:spLocks noGrp="1"/>
          </p:cNvSpPr>
          <p:nvPr>
            <p:ph type="title"/>
          </p:nvPr>
        </p:nvSpPr>
        <p:spPr/>
        <p:txBody>
          <a:bodyPr/>
          <a:lstStyle/>
          <a:p>
            <a:r>
              <a:rPr lang="en-US" dirty="0" smtClean="0">
                <a:solidFill>
                  <a:schemeClr val="accent5"/>
                </a:solidFill>
              </a:rPr>
              <a:t>What do we mean by “technology” ?</a:t>
            </a:r>
            <a:endParaRPr lang="en-US" dirty="0">
              <a:solidFill>
                <a:schemeClr val="accent5"/>
              </a:solidFill>
            </a:endParaRPr>
          </a:p>
        </p:txBody>
      </p:sp>
      <p:sp>
        <p:nvSpPr>
          <p:cNvPr id="3" name="Content Placeholder 2"/>
          <p:cNvSpPr>
            <a:spLocks noGrp="1"/>
          </p:cNvSpPr>
          <p:nvPr>
            <p:ph idx="1"/>
          </p:nvPr>
        </p:nvSpPr>
        <p:spPr/>
        <p:txBody>
          <a:bodyPr>
            <a:normAutofit/>
          </a:bodyPr>
          <a:lstStyle/>
          <a:p>
            <a:r>
              <a:rPr lang="en-US" sz="2400" dirty="0" smtClean="0"/>
              <a:t>  Definition of “technology” from IPCC report on technology transfer:</a:t>
            </a:r>
          </a:p>
          <a:p>
            <a:r>
              <a:rPr lang="en-US" sz="2400" dirty="0" smtClean="0"/>
              <a:t>  Any equipment, techniques, practical knowledge and skills needed for reducing greenhouse gas emissions and adapting to climate change</a:t>
            </a:r>
            <a:endParaRPr lang="en-US" sz="2400" dirty="0"/>
          </a:p>
          <a:p>
            <a:pPr marL="0" indent="0"/>
            <a:r>
              <a:rPr lang="en-GB" sz="2400" dirty="0" smtClean="0"/>
              <a:t>  Includes hardware, software and </a:t>
            </a:r>
            <a:r>
              <a:rPr lang="en-GB" sz="2400" dirty="0" err="1" smtClean="0"/>
              <a:t>orgware</a:t>
            </a:r>
            <a:r>
              <a:rPr lang="en-GB" sz="2400" dirty="0" smtClean="0"/>
              <a:t>.</a:t>
            </a:r>
            <a:endParaRPr lang="en-GB" sz="2400" dirty="0"/>
          </a:p>
          <a:p>
            <a:endParaRPr lang="en-GB" sz="2400" dirty="0" smtClean="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3170186831"/>
      </p:ext>
    </p:extLst>
  </p:cSld>
  <p:clrMapOvr>
    <a:masterClrMapping/>
  </p:clrMapOvr>
  <mc:AlternateContent xmlns:mc="http://schemas.openxmlformats.org/markup-compatibility/2006" xmlns:p14="http://schemas.microsoft.com/office/powerpoint/2010/main">
    <mc:Choice Requires="p14">
      <p:transition spd="slow" p14:dur="1600">
        <p:push/>
      </p:transition>
    </mc:Choice>
    <mc:Fallback xmlns="">
      <p:transition spd="slow">
        <p:push/>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5"/>
                </a:solidFill>
              </a:rPr>
              <a:t>NETWORK MEMBERS</a:t>
            </a:r>
            <a:endParaRPr lang="en-US" dirty="0">
              <a:solidFill>
                <a:schemeClr val="accent5"/>
              </a:solidFill>
            </a:endParaRPr>
          </a:p>
        </p:txBody>
      </p:sp>
      <p:sp>
        <p:nvSpPr>
          <p:cNvPr id="4" name="Content Placeholder 2"/>
          <p:cNvSpPr>
            <a:spLocks noGrp="1"/>
          </p:cNvSpPr>
          <p:nvPr>
            <p:ph idx="1"/>
          </p:nvPr>
        </p:nvSpPr>
        <p:spPr>
          <a:xfrm>
            <a:off x="179512" y="1052736"/>
            <a:ext cx="8424936" cy="5688632"/>
          </a:xfrm>
        </p:spPr>
        <p:txBody>
          <a:bodyPr>
            <a:noAutofit/>
          </a:bodyPr>
          <a:lstStyle/>
          <a:p>
            <a:pPr marL="0" indent="0">
              <a:lnSpc>
                <a:spcPct val="80000"/>
              </a:lnSpc>
              <a:buNone/>
            </a:pPr>
            <a:r>
              <a:rPr lang="en-US" sz="2400" b="1" dirty="0" smtClean="0">
                <a:solidFill>
                  <a:srgbClr val="595959"/>
                </a:solidFill>
                <a:latin typeface="Arial"/>
                <a:cs typeface="Arial"/>
              </a:rPr>
              <a:t>Benefits of joining</a:t>
            </a:r>
          </a:p>
          <a:p>
            <a:pPr>
              <a:lnSpc>
                <a:spcPct val="80000"/>
              </a:lnSpc>
              <a:buFont typeface="Wingdings" charset="2"/>
              <a:buChar char="§"/>
            </a:pPr>
            <a:r>
              <a:rPr lang="en-US" sz="2400" dirty="0" smtClean="0">
                <a:solidFill>
                  <a:srgbClr val="595959"/>
                </a:solidFill>
                <a:latin typeface="Arial"/>
                <a:cs typeface="Arial"/>
              </a:rPr>
              <a:t>Gain access to new markets to provide technical assistance  based on requests (paid for by CTCN)</a:t>
            </a:r>
          </a:p>
          <a:p>
            <a:pPr>
              <a:lnSpc>
                <a:spcPct val="80000"/>
              </a:lnSpc>
              <a:buFont typeface="Wingdings" charset="2"/>
              <a:buChar char="§"/>
            </a:pPr>
            <a:r>
              <a:rPr lang="en-US" sz="2400" dirty="0" smtClean="0">
                <a:solidFill>
                  <a:srgbClr val="595959"/>
                </a:solidFill>
                <a:latin typeface="Arial"/>
                <a:cs typeface="Arial"/>
              </a:rPr>
              <a:t>Opportunities to share your expertise with a broader field</a:t>
            </a:r>
          </a:p>
          <a:p>
            <a:pPr>
              <a:lnSpc>
                <a:spcPct val="80000"/>
              </a:lnSpc>
              <a:buFont typeface="Wingdings" charset="2"/>
              <a:buChar char="§"/>
            </a:pPr>
            <a:r>
              <a:rPr lang="en-US" sz="2400" dirty="0" smtClean="0">
                <a:solidFill>
                  <a:srgbClr val="595959"/>
                </a:solidFill>
                <a:latin typeface="Arial"/>
                <a:cs typeface="Arial"/>
              </a:rPr>
              <a:t>Opportunity to learn about cutting edge climate technologies through webinars, workshops and the clearing house platform.</a:t>
            </a:r>
            <a:endParaRPr lang="en-US" sz="2400" dirty="0">
              <a:solidFill>
                <a:srgbClr val="595959"/>
              </a:solidFill>
              <a:latin typeface="Arial"/>
              <a:cs typeface="Arial"/>
            </a:endParaRPr>
          </a:p>
          <a:p>
            <a:pPr marL="0" indent="0">
              <a:lnSpc>
                <a:spcPct val="80000"/>
              </a:lnSpc>
              <a:buNone/>
            </a:pPr>
            <a:endParaRPr lang="en-US" sz="2400" dirty="0" smtClean="0">
              <a:solidFill>
                <a:srgbClr val="595959"/>
              </a:solidFill>
              <a:latin typeface="Arial"/>
              <a:cs typeface="Arial"/>
            </a:endParaRPr>
          </a:p>
          <a:p>
            <a:pPr marL="0" indent="0">
              <a:lnSpc>
                <a:spcPct val="80000"/>
              </a:lnSpc>
              <a:buNone/>
            </a:pPr>
            <a:r>
              <a:rPr lang="en-US" sz="2400" b="1" dirty="0" smtClean="0">
                <a:solidFill>
                  <a:srgbClr val="595959"/>
                </a:solidFill>
                <a:latin typeface="Arial"/>
                <a:cs typeface="Arial"/>
              </a:rPr>
              <a:t>How to join:</a:t>
            </a:r>
          </a:p>
          <a:p>
            <a:pPr>
              <a:lnSpc>
                <a:spcPct val="80000"/>
              </a:lnSpc>
              <a:buFont typeface="Wingdings" charset="2"/>
              <a:buChar char="§"/>
            </a:pPr>
            <a:r>
              <a:rPr lang="en-US" sz="2400" dirty="0" smtClean="0">
                <a:solidFill>
                  <a:srgbClr val="595959"/>
                </a:solidFill>
                <a:latin typeface="Arial"/>
                <a:cs typeface="Arial"/>
              </a:rPr>
              <a:t>Submit a short membership request at </a:t>
            </a:r>
            <a:r>
              <a:rPr lang="en-US" sz="2400" dirty="0" smtClean="0">
                <a:solidFill>
                  <a:srgbClr val="595959"/>
                </a:solidFill>
                <a:latin typeface="Arial"/>
                <a:cs typeface="Arial"/>
                <a:hlinkClick r:id="rId3"/>
              </a:rPr>
              <a:t>www.ctc-n.org</a:t>
            </a:r>
            <a:r>
              <a:rPr lang="en-US" sz="2400" dirty="0" smtClean="0">
                <a:solidFill>
                  <a:srgbClr val="595959"/>
                </a:solidFill>
                <a:latin typeface="Arial"/>
                <a:cs typeface="Arial"/>
              </a:rPr>
              <a:t> </a:t>
            </a:r>
            <a:endParaRPr lang="en-US" sz="2400" dirty="0">
              <a:solidFill>
                <a:srgbClr val="595959"/>
              </a:solidFill>
              <a:latin typeface="Arial"/>
              <a:cs typeface="Arial"/>
            </a:endParaRPr>
          </a:p>
          <a:p>
            <a:pPr marL="0" indent="0">
              <a:lnSpc>
                <a:spcPct val="80000"/>
              </a:lnSpc>
              <a:buNone/>
            </a:pPr>
            <a:endParaRPr lang="en-US" sz="2400" dirty="0">
              <a:solidFill>
                <a:srgbClr val="595959"/>
              </a:solidFill>
              <a:latin typeface="Arial"/>
              <a:cs typeface="Arial"/>
            </a:endParaRPr>
          </a:p>
          <a:p>
            <a:pPr marL="0" indent="0">
              <a:lnSpc>
                <a:spcPct val="80000"/>
              </a:lnSpc>
              <a:buNone/>
            </a:pPr>
            <a:r>
              <a:rPr lang="en-US" sz="2400" b="1" dirty="0" smtClean="0">
                <a:solidFill>
                  <a:srgbClr val="595959"/>
                </a:solidFill>
                <a:latin typeface="Arial"/>
                <a:cs typeface="Arial"/>
              </a:rPr>
              <a:t>How can join:</a:t>
            </a:r>
          </a:p>
          <a:p>
            <a:pPr>
              <a:lnSpc>
                <a:spcPct val="80000"/>
              </a:lnSpc>
              <a:buFont typeface="Wingdings" panose="05000000000000000000" pitchFamily="2" charset="2"/>
              <a:buChar char="§"/>
            </a:pPr>
            <a:r>
              <a:rPr lang="en-US" sz="2400" dirty="0" smtClean="0">
                <a:solidFill>
                  <a:srgbClr val="595959"/>
                </a:solidFill>
                <a:latin typeface="Arial"/>
                <a:cs typeface="Arial"/>
              </a:rPr>
              <a:t>Public and private </a:t>
            </a:r>
            <a:r>
              <a:rPr lang="en-US" sz="2400" dirty="0" err="1" smtClean="0">
                <a:solidFill>
                  <a:srgbClr val="595959"/>
                </a:solidFill>
                <a:latin typeface="Arial"/>
                <a:cs typeface="Arial"/>
              </a:rPr>
              <a:t>organisations</a:t>
            </a:r>
            <a:r>
              <a:rPr lang="en-US" sz="2400" dirty="0" smtClean="0">
                <a:solidFill>
                  <a:srgbClr val="595959"/>
                </a:solidFill>
                <a:latin typeface="Arial"/>
                <a:cs typeface="Arial"/>
              </a:rPr>
              <a:t> developing and sharing climate technologies.</a:t>
            </a:r>
          </a:p>
        </p:txBody>
      </p:sp>
    </p:spTree>
    <p:extLst>
      <p:ext uri="{BB962C8B-B14F-4D97-AF65-F5344CB8AC3E}">
        <p14:creationId xmlns:p14="http://schemas.microsoft.com/office/powerpoint/2010/main" val="16608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accent5"/>
                </a:solidFill>
              </a:rPr>
              <a:t>Examples of Network Members</a:t>
            </a:r>
            <a:endParaRPr lang="en-GB" dirty="0">
              <a:solidFill>
                <a:schemeClr val="accent5"/>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34" y="4221088"/>
            <a:ext cx="4822825"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684" y="536965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179512" y="1169368"/>
            <a:ext cx="8784976" cy="5688632"/>
          </a:xfrm>
        </p:spPr>
        <p:txBody>
          <a:bodyPr/>
          <a:lstStyle/>
          <a:p>
            <a:pPr marL="285750" indent="-285750">
              <a:buFont typeface="Arial" pitchFamily="34" charset="0"/>
              <a:buChar char="•"/>
            </a:pPr>
            <a:r>
              <a:rPr lang="en-GB" dirty="0" smtClean="0"/>
              <a:t>Bionas  BATC Development - </a:t>
            </a:r>
            <a:r>
              <a:rPr lang="en-GB" i="1" dirty="0" smtClean="0"/>
              <a:t>Malaysia</a:t>
            </a:r>
          </a:p>
          <a:p>
            <a:pPr marL="285750" indent="-285750">
              <a:buFont typeface="Arial" pitchFamily="34" charset="0"/>
              <a:buChar char="•"/>
            </a:pPr>
            <a:r>
              <a:rPr lang="en-GB" dirty="0"/>
              <a:t>Business Council for Sustainable Energy (BCSE) </a:t>
            </a:r>
            <a:r>
              <a:rPr lang="en-GB" dirty="0" smtClean="0"/>
              <a:t>- </a:t>
            </a:r>
            <a:r>
              <a:rPr lang="en-GB" i="1" dirty="0" smtClean="0"/>
              <a:t>USA</a:t>
            </a:r>
          </a:p>
          <a:p>
            <a:pPr marL="285750" indent="-285750">
              <a:buFont typeface="Arial" pitchFamily="34" charset="0"/>
              <a:buChar char="•"/>
            </a:pPr>
            <a:r>
              <a:rPr lang="en-GB" dirty="0" smtClean="0"/>
              <a:t>Climate </a:t>
            </a:r>
            <a:r>
              <a:rPr lang="en-GB" dirty="0"/>
              <a:t>and Development Knowledge Network (CDKN</a:t>
            </a:r>
            <a:r>
              <a:rPr lang="en-GB" dirty="0" smtClean="0"/>
              <a:t>) – </a:t>
            </a:r>
            <a:r>
              <a:rPr lang="en-GB" i="1" dirty="0" smtClean="0"/>
              <a:t>Global </a:t>
            </a:r>
          </a:p>
          <a:p>
            <a:pPr marL="285750" indent="-285750">
              <a:buFont typeface="Arial" pitchFamily="34" charset="0"/>
              <a:buChar char="•"/>
            </a:pPr>
            <a:r>
              <a:rPr lang="en-GB" dirty="0" smtClean="0"/>
              <a:t>Corporation </a:t>
            </a:r>
            <a:r>
              <a:rPr lang="en-GB" dirty="0"/>
              <a:t>Institute of Ecology and Biodiversity (IEB</a:t>
            </a:r>
            <a:r>
              <a:rPr lang="en-GB" dirty="0" smtClean="0"/>
              <a:t>) - </a:t>
            </a:r>
            <a:r>
              <a:rPr lang="en-GB" i="1" dirty="0" smtClean="0"/>
              <a:t>Chile</a:t>
            </a:r>
          </a:p>
          <a:p>
            <a:pPr marL="285750" indent="-285750">
              <a:buFont typeface="Arial" pitchFamily="34" charset="0"/>
              <a:buChar char="•"/>
            </a:pPr>
            <a:r>
              <a:rPr lang="en-GB" dirty="0" smtClean="0"/>
              <a:t>European Hydrogen Association (EHA) - </a:t>
            </a:r>
            <a:r>
              <a:rPr lang="en-GB" i="1" dirty="0" smtClean="0"/>
              <a:t>Belgium</a:t>
            </a:r>
          </a:p>
          <a:p>
            <a:pPr marL="285750" indent="-285750">
              <a:buFont typeface="Arial" pitchFamily="34" charset="0"/>
              <a:buChar char="•"/>
            </a:pPr>
            <a:r>
              <a:rPr lang="en-GB" dirty="0"/>
              <a:t>Global Carbon Capture and Storage (CCS) </a:t>
            </a:r>
            <a:r>
              <a:rPr lang="en-GB" dirty="0" smtClean="0"/>
              <a:t>Institute - </a:t>
            </a:r>
            <a:r>
              <a:rPr lang="en-GB" i="1" dirty="0" smtClean="0"/>
              <a:t>Australia</a:t>
            </a:r>
            <a:endParaRPr lang="en-GB" i="1" dirty="0"/>
          </a:p>
          <a:p>
            <a:pPr marL="285750" indent="-285750">
              <a:buFont typeface="Arial" pitchFamily="34" charset="0"/>
              <a:buChar char="•"/>
            </a:pPr>
            <a:r>
              <a:rPr lang="fr-FR" dirty="0" smtClean="0"/>
              <a:t>Global </a:t>
            </a:r>
            <a:r>
              <a:rPr lang="fr-FR" dirty="0" err="1"/>
              <a:t>Environment</a:t>
            </a:r>
            <a:r>
              <a:rPr lang="fr-FR" dirty="0"/>
              <a:t> Centre </a:t>
            </a:r>
            <a:r>
              <a:rPr lang="fr-FR" dirty="0" err="1"/>
              <a:t>Foundation</a:t>
            </a:r>
            <a:r>
              <a:rPr lang="fr-FR" dirty="0"/>
              <a:t> (GEC</a:t>
            </a:r>
            <a:r>
              <a:rPr lang="fr-FR" dirty="0" smtClean="0"/>
              <a:t>) - </a:t>
            </a:r>
            <a:r>
              <a:rPr lang="fr-FR" i="1" dirty="0" err="1" smtClean="0"/>
              <a:t>Japan</a:t>
            </a:r>
            <a:endParaRPr lang="fr-FR" i="1" dirty="0"/>
          </a:p>
          <a:p>
            <a:pPr marL="285750" indent="-285750">
              <a:buFont typeface="Arial" pitchFamily="34" charset="0"/>
              <a:buChar char="•"/>
            </a:pPr>
            <a:r>
              <a:rPr lang="en-GB" dirty="0" smtClean="0"/>
              <a:t>Agency </a:t>
            </a:r>
            <a:r>
              <a:rPr lang="en-GB" dirty="0"/>
              <a:t>for the Assessment and Application of Technology (TPSA-BPPT</a:t>
            </a:r>
            <a:r>
              <a:rPr lang="en-GB" dirty="0" smtClean="0"/>
              <a:t>) - </a:t>
            </a:r>
            <a:r>
              <a:rPr lang="en-GB" i="1" dirty="0" smtClean="0"/>
              <a:t>Indonesia</a:t>
            </a:r>
            <a:endParaRPr lang="en-GB" i="1" dirty="0"/>
          </a:p>
          <a:p>
            <a:pPr marL="285750" indent="-285750">
              <a:buFont typeface="Arial" pitchFamily="34" charset="0"/>
              <a:buChar char="•"/>
            </a:pPr>
            <a:r>
              <a:rPr lang="en-GB" dirty="0" smtClean="0"/>
              <a:t>International Solid Waste Association - </a:t>
            </a:r>
            <a:r>
              <a:rPr lang="en-GB" i="1" dirty="0" smtClean="0"/>
              <a:t>Austria</a:t>
            </a:r>
          </a:p>
          <a:p>
            <a:pPr marL="285750" indent="-285750">
              <a:buFont typeface="Arial" pitchFamily="34" charset="0"/>
              <a:buChar char="•"/>
            </a:pPr>
            <a:r>
              <a:rPr lang="en-GB" dirty="0" smtClean="0"/>
              <a:t>Kenya Climate Innovation </a:t>
            </a:r>
            <a:r>
              <a:rPr lang="en-GB" dirty="0" err="1" smtClean="0"/>
              <a:t>Center</a:t>
            </a:r>
            <a:r>
              <a:rPr lang="en-GB" dirty="0" smtClean="0"/>
              <a:t> (Kenya CIC) - </a:t>
            </a:r>
            <a:r>
              <a:rPr lang="en-GB" i="1" dirty="0" smtClean="0"/>
              <a:t>Kenya</a:t>
            </a:r>
          </a:p>
          <a:p>
            <a:pPr marL="285750" indent="-285750">
              <a:buFont typeface="Arial" pitchFamily="34" charset="0"/>
              <a:buChar char="•"/>
            </a:pPr>
            <a:r>
              <a:rPr lang="en-GB" dirty="0" smtClean="0"/>
              <a:t>Renewable </a:t>
            </a:r>
            <a:r>
              <a:rPr lang="en-GB" dirty="0"/>
              <a:t>Energy </a:t>
            </a:r>
            <a:r>
              <a:rPr lang="en-GB" dirty="0" smtClean="0"/>
              <a:t>Policy Network for the 21</a:t>
            </a:r>
            <a:r>
              <a:rPr lang="en-GB" baseline="30000" dirty="0" smtClean="0"/>
              <a:t>st</a:t>
            </a:r>
            <a:r>
              <a:rPr lang="en-GB" dirty="0" smtClean="0"/>
              <a:t> Century (REN21) - </a:t>
            </a:r>
            <a:r>
              <a:rPr lang="en-GB" i="1" dirty="0" smtClean="0"/>
              <a:t>Germany</a:t>
            </a:r>
            <a:endParaRPr lang="en-GB" i="1" dirty="0"/>
          </a:p>
          <a:p>
            <a:pPr marL="285750" indent="-285750">
              <a:buFont typeface="Arial" pitchFamily="34" charset="0"/>
              <a:buChar char="•"/>
            </a:pPr>
            <a:r>
              <a:rPr lang="en-GB" dirty="0"/>
              <a:t>Renewable Energy and Energy Efficiency Partnership </a:t>
            </a:r>
            <a:r>
              <a:rPr lang="en-GB" dirty="0" smtClean="0"/>
              <a:t>(REEEP) - </a:t>
            </a:r>
            <a:r>
              <a:rPr lang="en-GB" i="1" dirty="0" smtClean="0"/>
              <a:t>Austria</a:t>
            </a:r>
            <a:endParaRPr lang="en-GB" i="1" dirty="0"/>
          </a:p>
          <a:p>
            <a:pPr marL="285750" indent="-285750">
              <a:buFont typeface="Arial" pitchFamily="34" charset="0"/>
              <a:buChar char="•"/>
            </a:pPr>
            <a:r>
              <a:rPr lang="en-GB" dirty="0" smtClean="0"/>
              <a:t>World Intellectual Property Organization (WIPO) - </a:t>
            </a:r>
            <a:r>
              <a:rPr lang="en-GB" i="1" dirty="0" smtClean="0"/>
              <a:t>Global</a:t>
            </a:r>
          </a:p>
          <a:p>
            <a:pPr marL="285750" indent="-285750">
              <a:buFont typeface="Arial" pitchFamily="34" charset="0"/>
              <a:buChar char="•"/>
            </a:pPr>
            <a:endParaRPr lang="en-GB" dirty="0"/>
          </a:p>
          <a:p>
            <a:pPr marL="0" indent="0"/>
            <a:endParaRPr lang="en-GB" dirty="0"/>
          </a:p>
          <a:p>
            <a:endParaRPr lang="en-GB" dirty="0"/>
          </a:p>
        </p:txBody>
      </p:sp>
    </p:spTree>
    <p:extLst>
      <p:ext uri="{BB962C8B-B14F-4D97-AF65-F5344CB8AC3E}">
        <p14:creationId xmlns:p14="http://schemas.microsoft.com/office/powerpoint/2010/main" val="39843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6991</TotalTime>
  <Words>1332</Words>
  <Application>Microsoft Office PowerPoint</Application>
  <PresentationFormat>On-screen Show (4:3)</PresentationFormat>
  <Paragraphs>220</Paragraphs>
  <Slides>15</Slides>
  <Notes>13</Notes>
  <HiddenSlides>2</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Thème Office</vt:lpstr>
      <vt:lpstr>PowerPoint Presentation</vt:lpstr>
      <vt:lpstr>PowerPoint Presentation</vt:lpstr>
      <vt:lpstr>CTCN’s Core Services </vt:lpstr>
      <vt:lpstr>CTCN Structure </vt:lpstr>
      <vt:lpstr>CTCN Consortium </vt:lpstr>
      <vt:lpstr>NATIONAL DESIGNATED ENTITIES (NDEs)</vt:lpstr>
      <vt:lpstr>What do we mean by “technology” ?</vt:lpstr>
      <vt:lpstr>NETWORK MEMBERS</vt:lpstr>
      <vt:lpstr>Examples of Network Members</vt:lpstr>
      <vt:lpstr>Requests for Technical Assistance</vt:lpstr>
      <vt:lpstr>PowerPoint Presentation</vt:lpstr>
      <vt:lpstr>Requests for Technical Assistance</vt:lpstr>
      <vt:lpstr>Knowledge Sharing</vt:lpstr>
      <vt:lpstr>Options for CTCN support on NAMA development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Karina Larsen</dc:creator>
  <cp:lastModifiedBy>w7</cp:lastModifiedBy>
  <cp:revision>292</cp:revision>
  <dcterms:created xsi:type="dcterms:W3CDTF">2013-05-12T19:20:08Z</dcterms:created>
  <dcterms:modified xsi:type="dcterms:W3CDTF">2014-08-30T14:08:30Z</dcterms:modified>
</cp:coreProperties>
</file>