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270" r:id="rId3"/>
    <p:sldId id="271" r:id="rId4"/>
    <p:sldId id="257" r:id="rId5"/>
    <p:sldId id="267" r:id="rId6"/>
    <p:sldId id="266" r:id="rId7"/>
    <p:sldId id="258" r:id="rId8"/>
    <p:sldId id="264" r:id="rId9"/>
    <p:sldId id="260" r:id="rId10"/>
    <p:sldId id="261" r:id="rId11"/>
    <p:sldId id="265" r:id="rId12"/>
    <p:sldId id="268" r:id="rId13"/>
    <p:sldId id="262" r:id="rId14"/>
    <p:sldId id="272" r:id="rId15"/>
    <p:sldId id="26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very Lawrence (Energy Markets and Networks)" initials="AL(MaN"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9B8"/>
    <a:srgbClr val="00A3B8"/>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8757" autoAdjust="0"/>
  </p:normalViewPr>
  <p:slideViewPr>
    <p:cSldViewPr>
      <p:cViewPr>
        <p:scale>
          <a:sx n="71" d="100"/>
          <a:sy n="71" d="100"/>
        </p:scale>
        <p:origin x="-576" y="-72"/>
      </p:cViewPr>
      <p:guideLst>
        <p:guide orient="horz" pos="2160"/>
        <p:guide pos="2880"/>
      </p:guideLst>
    </p:cSldViewPr>
  </p:slideViewPr>
  <p:notesTextViewPr>
    <p:cViewPr>
      <p:scale>
        <a:sx n="1" d="1"/>
        <a:sy n="1" d="1"/>
      </p:scale>
      <p:origin x="0" y="0"/>
    </p:cViewPr>
  </p:notesTextViewPr>
  <p:notesViewPr>
    <p:cSldViewPr>
      <p:cViewPr>
        <p:scale>
          <a:sx n="88" d="100"/>
          <a:sy n="88" d="100"/>
        </p:scale>
        <p:origin x="-3018" y="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2410CC-BC02-4C68-B0D8-774C0706A40C}" type="doc">
      <dgm:prSet loTypeId="urn:microsoft.com/office/officeart/2005/8/layout/hProcess9" loCatId="process" qsTypeId="urn:microsoft.com/office/officeart/2005/8/quickstyle/simple1" qsCatId="simple" csTypeId="urn:microsoft.com/office/officeart/2005/8/colors/accent1_2" csCatId="accent1" phldr="1"/>
      <dgm:spPr/>
    </dgm:pt>
    <dgm:pt modelId="{5AA826C0-C3CA-41AD-93A1-D8C0E95922D2}">
      <dgm:prSet phldrT="[Text]"/>
      <dgm:spPr>
        <a:solidFill>
          <a:srgbClr val="0089B8"/>
        </a:solidFill>
      </dgm:spPr>
      <dgm:t>
        <a:bodyPr/>
        <a:lstStyle/>
        <a:p>
          <a:r>
            <a:rPr lang="en-GB" b="1" noProof="0" dirty="0" smtClean="0"/>
            <a:t>Call for projects</a:t>
          </a:r>
        </a:p>
        <a:p>
          <a:r>
            <a:rPr lang="en-GB" b="1" noProof="0" dirty="0" smtClean="0"/>
            <a:t>April 7 – July 15th</a:t>
          </a:r>
          <a:endParaRPr lang="en-GB" b="1" noProof="0" dirty="0"/>
        </a:p>
      </dgm:t>
    </dgm:pt>
    <dgm:pt modelId="{20F5892A-42E3-409A-90BB-85634190C5C7}" type="parTrans" cxnId="{49206899-9929-4D92-A36B-204EEE6E4E9A}">
      <dgm:prSet/>
      <dgm:spPr/>
      <dgm:t>
        <a:bodyPr/>
        <a:lstStyle/>
        <a:p>
          <a:endParaRPr lang="en-GB"/>
        </a:p>
      </dgm:t>
    </dgm:pt>
    <dgm:pt modelId="{A632F7A1-60E8-4C06-B4C1-A221E6A7607D}" type="sibTrans" cxnId="{49206899-9929-4D92-A36B-204EEE6E4E9A}">
      <dgm:prSet/>
      <dgm:spPr/>
      <dgm:t>
        <a:bodyPr/>
        <a:lstStyle/>
        <a:p>
          <a:endParaRPr lang="en-GB"/>
        </a:p>
      </dgm:t>
    </dgm:pt>
    <dgm:pt modelId="{7D31B3C3-3641-4CE2-8DB7-589D597694D7}">
      <dgm:prSet phldrT="[Text]"/>
      <dgm:spPr>
        <a:solidFill>
          <a:srgbClr val="0089B8"/>
        </a:solidFill>
      </dgm:spPr>
      <dgm:t>
        <a:bodyPr/>
        <a:lstStyle/>
        <a:p>
          <a:r>
            <a:rPr lang="en-GB" b="1" noProof="0" dirty="0" smtClean="0"/>
            <a:t>Evaluation of NAMA Support Projects  according to criteria</a:t>
          </a:r>
        </a:p>
      </dgm:t>
    </dgm:pt>
    <dgm:pt modelId="{5B1F7C7D-C022-4708-8F74-5E58D2BEA9FA}" type="parTrans" cxnId="{1C0262A7-E0C7-4004-AC1F-2238610C7447}">
      <dgm:prSet/>
      <dgm:spPr/>
      <dgm:t>
        <a:bodyPr/>
        <a:lstStyle/>
        <a:p>
          <a:endParaRPr lang="en-GB"/>
        </a:p>
      </dgm:t>
    </dgm:pt>
    <dgm:pt modelId="{B4D9F160-D2CC-4742-A55B-F69B3D455193}" type="sibTrans" cxnId="{1C0262A7-E0C7-4004-AC1F-2238610C7447}">
      <dgm:prSet/>
      <dgm:spPr/>
      <dgm:t>
        <a:bodyPr/>
        <a:lstStyle/>
        <a:p>
          <a:endParaRPr lang="en-GB"/>
        </a:p>
      </dgm:t>
    </dgm:pt>
    <dgm:pt modelId="{91D08E45-7840-4751-90B5-A6F4431A657F}">
      <dgm:prSet phldrT="[Text]"/>
      <dgm:spPr>
        <a:solidFill>
          <a:srgbClr val="0089B8"/>
        </a:solidFill>
      </dgm:spPr>
      <dgm:t>
        <a:bodyPr/>
        <a:lstStyle/>
        <a:p>
          <a:r>
            <a:rPr lang="en-GB" b="1" noProof="0" dirty="0" smtClean="0"/>
            <a:t>Communication of results</a:t>
          </a:r>
        </a:p>
        <a:p>
          <a:r>
            <a:rPr lang="en-GB" b="1" noProof="0" dirty="0" smtClean="0"/>
            <a:t>4</a:t>
          </a:r>
          <a:r>
            <a:rPr lang="en-GB" b="1" baseline="30000" noProof="0" dirty="0" smtClean="0"/>
            <a:t>th</a:t>
          </a:r>
          <a:r>
            <a:rPr lang="en-GB" b="1" noProof="0" dirty="0" smtClean="0"/>
            <a:t> quarter 2014</a:t>
          </a:r>
          <a:endParaRPr lang="en-GB" b="1" noProof="0" dirty="0"/>
        </a:p>
      </dgm:t>
    </dgm:pt>
    <dgm:pt modelId="{98DAFAE5-D693-42B1-8793-9E1229C07238}" type="parTrans" cxnId="{ADF2640C-F9D4-4064-A647-5D044DC0C354}">
      <dgm:prSet/>
      <dgm:spPr/>
      <dgm:t>
        <a:bodyPr/>
        <a:lstStyle/>
        <a:p>
          <a:endParaRPr lang="en-GB"/>
        </a:p>
      </dgm:t>
    </dgm:pt>
    <dgm:pt modelId="{B8D4ABA7-2A00-42A8-A65B-7F349556F75E}" type="sibTrans" cxnId="{ADF2640C-F9D4-4064-A647-5D044DC0C354}">
      <dgm:prSet/>
      <dgm:spPr/>
      <dgm:t>
        <a:bodyPr/>
        <a:lstStyle/>
        <a:p>
          <a:endParaRPr lang="en-GB"/>
        </a:p>
      </dgm:t>
    </dgm:pt>
    <dgm:pt modelId="{C0FBC3FB-0BFC-4B87-9B66-326D48932F7C}" type="pres">
      <dgm:prSet presAssocID="{442410CC-BC02-4C68-B0D8-774C0706A40C}" presName="CompostProcess" presStyleCnt="0">
        <dgm:presLayoutVars>
          <dgm:dir/>
          <dgm:resizeHandles val="exact"/>
        </dgm:presLayoutVars>
      </dgm:prSet>
      <dgm:spPr/>
    </dgm:pt>
    <dgm:pt modelId="{631A02EE-2F7A-44D8-A20D-B19AC77F421C}" type="pres">
      <dgm:prSet presAssocID="{442410CC-BC02-4C68-B0D8-774C0706A40C}" presName="arrow" presStyleLbl="bgShp" presStyleIdx="0" presStyleCnt="1"/>
      <dgm:spPr/>
    </dgm:pt>
    <dgm:pt modelId="{94F0F924-1D84-48CD-90FD-17295FCE4C16}" type="pres">
      <dgm:prSet presAssocID="{442410CC-BC02-4C68-B0D8-774C0706A40C}" presName="linearProcess" presStyleCnt="0"/>
      <dgm:spPr/>
    </dgm:pt>
    <dgm:pt modelId="{9E40A7B9-A21A-4B0F-937D-6D20799432D2}" type="pres">
      <dgm:prSet presAssocID="{5AA826C0-C3CA-41AD-93A1-D8C0E95922D2}" presName="textNode" presStyleLbl="node1" presStyleIdx="0" presStyleCnt="3">
        <dgm:presLayoutVars>
          <dgm:bulletEnabled val="1"/>
        </dgm:presLayoutVars>
      </dgm:prSet>
      <dgm:spPr/>
      <dgm:t>
        <a:bodyPr/>
        <a:lstStyle/>
        <a:p>
          <a:endParaRPr lang="en-GB"/>
        </a:p>
      </dgm:t>
    </dgm:pt>
    <dgm:pt modelId="{0932AEA1-0AFB-4F2A-9B3B-CAFE372552B6}" type="pres">
      <dgm:prSet presAssocID="{A632F7A1-60E8-4C06-B4C1-A221E6A7607D}" presName="sibTrans" presStyleCnt="0"/>
      <dgm:spPr/>
    </dgm:pt>
    <dgm:pt modelId="{FE8277D3-DE95-453E-AEB2-E35BA73E20B0}" type="pres">
      <dgm:prSet presAssocID="{7D31B3C3-3641-4CE2-8DB7-589D597694D7}" presName="textNode" presStyleLbl="node1" presStyleIdx="1" presStyleCnt="3">
        <dgm:presLayoutVars>
          <dgm:bulletEnabled val="1"/>
        </dgm:presLayoutVars>
      </dgm:prSet>
      <dgm:spPr/>
      <dgm:t>
        <a:bodyPr/>
        <a:lstStyle/>
        <a:p>
          <a:endParaRPr lang="en-GB"/>
        </a:p>
      </dgm:t>
    </dgm:pt>
    <dgm:pt modelId="{9B932383-CE93-459A-ABF4-A822D20A2344}" type="pres">
      <dgm:prSet presAssocID="{B4D9F160-D2CC-4742-A55B-F69B3D455193}" presName="sibTrans" presStyleCnt="0"/>
      <dgm:spPr/>
    </dgm:pt>
    <dgm:pt modelId="{2206784F-A35B-48A9-9C4D-8AF387BE9964}" type="pres">
      <dgm:prSet presAssocID="{91D08E45-7840-4751-90B5-A6F4431A657F}" presName="textNode" presStyleLbl="node1" presStyleIdx="2" presStyleCnt="3">
        <dgm:presLayoutVars>
          <dgm:bulletEnabled val="1"/>
        </dgm:presLayoutVars>
      </dgm:prSet>
      <dgm:spPr/>
      <dgm:t>
        <a:bodyPr/>
        <a:lstStyle/>
        <a:p>
          <a:endParaRPr lang="en-GB"/>
        </a:p>
      </dgm:t>
    </dgm:pt>
  </dgm:ptLst>
  <dgm:cxnLst>
    <dgm:cxn modelId="{EAE889E8-E4CA-47F2-B541-CD0B77B6F467}" type="presOf" srcId="{442410CC-BC02-4C68-B0D8-774C0706A40C}" destId="{C0FBC3FB-0BFC-4B87-9B66-326D48932F7C}" srcOrd="0" destOrd="0" presId="urn:microsoft.com/office/officeart/2005/8/layout/hProcess9"/>
    <dgm:cxn modelId="{49206899-9929-4D92-A36B-204EEE6E4E9A}" srcId="{442410CC-BC02-4C68-B0D8-774C0706A40C}" destId="{5AA826C0-C3CA-41AD-93A1-D8C0E95922D2}" srcOrd="0" destOrd="0" parTransId="{20F5892A-42E3-409A-90BB-85634190C5C7}" sibTransId="{A632F7A1-60E8-4C06-B4C1-A221E6A7607D}"/>
    <dgm:cxn modelId="{6E8C4955-77A5-436A-ACC1-885D0E7E940D}" type="presOf" srcId="{5AA826C0-C3CA-41AD-93A1-D8C0E95922D2}" destId="{9E40A7B9-A21A-4B0F-937D-6D20799432D2}" srcOrd="0" destOrd="0" presId="urn:microsoft.com/office/officeart/2005/8/layout/hProcess9"/>
    <dgm:cxn modelId="{1C0262A7-E0C7-4004-AC1F-2238610C7447}" srcId="{442410CC-BC02-4C68-B0D8-774C0706A40C}" destId="{7D31B3C3-3641-4CE2-8DB7-589D597694D7}" srcOrd="1" destOrd="0" parTransId="{5B1F7C7D-C022-4708-8F74-5E58D2BEA9FA}" sibTransId="{B4D9F160-D2CC-4742-A55B-F69B3D455193}"/>
    <dgm:cxn modelId="{6B7214A4-EB17-4CC0-AFC2-CA079EF6762F}" type="presOf" srcId="{7D31B3C3-3641-4CE2-8DB7-589D597694D7}" destId="{FE8277D3-DE95-453E-AEB2-E35BA73E20B0}" srcOrd="0" destOrd="0" presId="urn:microsoft.com/office/officeart/2005/8/layout/hProcess9"/>
    <dgm:cxn modelId="{6202F086-B445-42AB-8890-2C814173F218}" type="presOf" srcId="{91D08E45-7840-4751-90B5-A6F4431A657F}" destId="{2206784F-A35B-48A9-9C4D-8AF387BE9964}" srcOrd="0" destOrd="0" presId="urn:microsoft.com/office/officeart/2005/8/layout/hProcess9"/>
    <dgm:cxn modelId="{ADF2640C-F9D4-4064-A647-5D044DC0C354}" srcId="{442410CC-BC02-4C68-B0D8-774C0706A40C}" destId="{91D08E45-7840-4751-90B5-A6F4431A657F}" srcOrd="2" destOrd="0" parTransId="{98DAFAE5-D693-42B1-8793-9E1229C07238}" sibTransId="{B8D4ABA7-2A00-42A8-A65B-7F349556F75E}"/>
    <dgm:cxn modelId="{5569ED32-4834-4A0D-8A48-14E1FD1FA686}" type="presParOf" srcId="{C0FBC3FB-0BFC-4B87-9B66-326D48932F7C}" destId="{631A02EE-2F7A-44D8-A20D-B19AC77F421C}" srcOrd="0" destOrd="0" presId="urn:microsoft.com/office/officeart/2005/8/layout/hProcess9"/>
    <dgm:cxn modelId="{AA66C0AB-7F4A-47C4-8B76-99AEED5EACB7}" type="presParOf" srcId="{C0FBC3FB-0BFC-4B87-9B66-326D48932F7C}" destId="{94F0F924-1D84-48CD-90FD-17295FCE4C16}" srcOrd="1" destOrd="0" presId="urn:microsoft.com/office/officeart/2005/8/layout/hProcess9"/>
    <dgm:cxn modelId="{77CA427D-7600-4911-856B-5F405757E4A3}" type="presParOf" srcId="{94F0F924-1D84-48CD-90FD-17295FCE4C16}" destId="{9E40A7B9-A21A-4B0F-937D-6D20799432D2}" srcOrd="0" destOrd="0" presId="urn:microsoft.com/office/officeart/2005/8/layout/hProcess9"/>
    <dgm:cxn modelId="{F8F1FAE0-FC88-41C2-93F4-C82B42C89FDF}" type="presParOf" srcId="{94F0F924-1D84-48CD-90FD-17295FCE4C16}" destId="{0932AEA1-0AFB-4F2A-9B3B-CAFE372552B6}" srcOrd="1" destOrd="0" presId="urn:microsoft.com/office/officeart/2005/8/layout/hProcess9"/>
    <dgm:cxn modelId="{B72AA76F-AE57-46A0-B689-48C89521932B}" type="presParOf" srcId="{94F0F924-1D84-48CD-90FD-17295FCE4C16}" destId="{FE8277D3-DE95-453E-AEB2-E35BA73E20B0}" srcOrd="2" destOrd="0" presId="urn:microsoft.com/office/officeart/2005/8/layout/hProcess9"/>
    <dgm:cxn modelId="{4A4CB482-AF39-42AD-A941-8FFFFA630FF5}" type="presParOf" srcId="{94F0F924-1D84-48CD-90FD-17295FCE4C16}" destId="{9B932383-CE93-459A-ABF4-A822D20A2344}" srcOrd="3" destOrd="0" presId="urn:microsoft.com/office/officeart/2005/8/layout/hProcess9"/>
    <dgm:cxn modelId="{A6785ADB-5DF5-44F0-B1BF-1C1396A43801}" type="presParOf" srcId="{94F0F924-1D84-48CD-90FD-17295FCE4C16}" destId="{2206784F-A35B-48A9-9C4D-8AF387BE9964}" srcOrd="4" destOrd="0" presId="urn:microsoft.com/office/officeart/2005/8/layout/hProcess9"/>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C73E81-65A2-45F8-805C-946F6EF5241A}" type="datetimeFigureOut">
              <a:rPr lang="en-GB" smtClean="0"/>
              <a:t>26/08/2014</a:t>
            </a:fld>
            <a:endParaRPr lang="en-GB"/>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21CD90-D682-48D1-A24D-078364718749}" type="slidenum">
              <a:rPr lang="en-GB" smtClean="0"/>
              <a:t>‹#›</a:t>
            </a:fld>
            <a:endParaRPr lang="en-GB"/>
          </a:p>
        </p:txBody>
      </p:sp>
    </p:spTree>
    <p:extLst>
      <p:ext uri="{BB962C8B-B14F-4D97-AF65-F5344CB8AC3E}">
        <p14:creationId xmlns:p14="http://schemas.microsoft.com/office/powerpoint/2010/main" val="3962773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conavi.gob.mx/viviendasustentable"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fld id="{8F21CD90-D682-48D1-A24D-078364718749}" type="slidenum">
              <a:rPr lang="en-GB" smtClean="0"/>
              <a:t>1</a:t>
            </a:fld>
            <a:endParaRPr lang="en-GB"/>
          </a:p>
        </p:txBody>
      </p:sp>
    </p:spTree>
    <p:extLst>
      <p:ext uri="{BB962C8B-B14F-4D97-AF65-F5344CB8AC3E}">
        <p14:creationId xmlns:p14="http://schemas.microsoft.com/office/powerpoint/2010/main" val="31853833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r>
              <a:rPr lang="en-GB" dirty="0" smtClean="0"/>
              <a:t>The first call of the NAMA Facility took place during the summer of last year-</a:t>
            </a:r>
          </a:p>
          <a:p>
            <a:pPr marL="171450" indent="-171450">
              <a:buFont typeface="Arial" panose="020B0604020202020204" pitchFamily="34" charset="0"/>
              <a:buChar char="•"/>
            </a:pPr>
            <a:r>
              <a:rPr lang="en-GB" dirty="0" smtClean="0"/>
              <a:t>A total 47 NAMA Support Project Outlines were submitted.</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smtClean="0"/>
              <a:t>The bids submitted had a wide geographical and </a:t>
            </a:r>
            <a:r>
              <a:rPr lang="en-GB" sz="1200" dirty="0" err="1" smtClean="0"/>
              <a:t>sectoral</a:t>
            </a:r>
            <a:r>
              <a:rPr lang="en-GB" sz="1200" dirty="0" smtClean="0"/>
              <a:t> coverage.</a:t>
            </a:r>
            <a:endParaRPr lang="en-GB" dirty="0" smtClean="0"/>
          </a:p>
          <a:p>
            <a:pPr marL="171450" indent="-171450">
              <a:buFont typeface="Arial" panose="020B0604020202020204" pitchFamily="34" charset="0"/>
              <a:buChar char="•"/>
            </a:pPr>
            <a:r>
              <a:rPr lang="en-GB" u="sng" dirty="0" smtClean="0">
                <a:latin typeface="+mj-lt"/>
                <a:cs typeface="Arial" panose="020B0604020202020204" pitchFamily="34" charset="0"/>
              </a:rPr>
              <a:t>Four NAMA Support Projects have been pre-selected </a:t>
            </a:r>
            <a:r>
              <a:rPr lang="en-GB" dirty="0" smtClean="0">
                <a:latin typeface="+mj-lt"/>
                <a:cs typeface="Arial" panose="020B0604020202020204" pitchFamily="34" charset="0"/>
              </a:rPr>
              <a:t>during the first call :</a:t>
            </a:r>
          </a:p>
          <a:p>
            <a:pPr lvl="1">
              <a:defRPr/>
            </a:pPr>
            <a:r>
              <a:rPr lang="en-GB" dirty="0" smtClean="0">
                <a:latin typeface="+mj-lt"/>
                <a:cs typeface="Arial" panose="020B0604020202020204" pitchFamily="34" charset="0"/>
              </a:rPr>
              <a:t>Chile - Self-Supply Renewable Energy in Chile (SSRE)</a:t>
            </a:r>
          </a:p>
          <a:p>
            <a:pPr lvl="1">
              <a:defRPr/>
            </a:pPr>
            <a:r>
              <a:rPr lang="en-GB" dirty="0" smtClean="0">
                <a:latin typeface="+mj-lt"/>
                <a:cs typeface="Arial" panose="020B0604020202020204" pitchFamily="34" charset="0"/>
              </a:rPr>
              <a:t>Colombia  - Transport Oriented Development NAMA</a:t>
            </a:r>
          </a:p>
          <a:p>
            <a:pPr lvl="1">
              <a:defRPr/>
            </a:pPr>
            <a:r>
              <a:rPr lang="en-GB" dirty="0" smtClean="0">
                <a:latin typeface="+mj-lt"/>
                <a:cs typeface="Arial" panose="020B0604020202020204" pitchFamily="34" charset="0"/>
              </a:rPr>
              <a:t>Costa Rica  - Low Carbon Coffee NAMA</a:t>
            </a:r>
          </a:p>
          <a:p>
            <a:pPr lvl="1">
              <a:defRPr/>
            </a:pPr>
            <a:r>
              <a:rPr lang="en-GB" dirty="0" smtClean="0">
                <a:latin typeface="+mj-lt"/>
                <a:cs typeface="Arial" panose="020B0604020202020204" pitchFamily="34" charset="0"/>
              </a:rPr>
              <a:t>Indonesia  - Sustainable Urban Transport Program (SUTRI NAMA)</a:t>
            </a:r>
          </a:p>
          <a:p>
            <a:pPr lvl="1">
              <a:defRPr/>
            </a:pPr>
            <a:endParaRPr lang="en-GB" dirty="0" smtClean="0">
              <a:latin typeface="+mj-lt"/>
              <a:cs typeface="Arial" panose="020B0604020202020204" pitchFamily="34" charset="0"/>
            </a:endParaRPr>
          </a:p>
          <a:p>
            <a:pPr marL="171450" indent="-171450">
              <a:buFont typeface="Arial" panose="020B0604020202020204" pitchFamily="34" charset="0"/>
              <a:buChar char="•"/>
              <a:defRPr/>
            </a:pPr>
            <a:r>
              <a:rPr lang="en-GB" dirty="0" smtClean="0">
                <a:latin typeface="+mj-lt"/>
                <a:cs typeface="Arial" panose="020B0604020202020204" pitchFamily="34" charset="0"/>
              </a:rPr>
              <a:t>Pre-selected projects will start their </a:t>
            </a:r>
            <a:r>
              <a:rPr lang="en-GB" u="sng" dirty="0" smtClean="0">
                <a:latin typeface="+mj-lt"/>
                <a:cs typeface="Arial" panose="020B0604020202020204" pitchFamily="34" charset="0"/>
              </a:rPr>
              <a:t>appraisal phase </a:t>
            </a:r>
            <a:r>
              <a:rPr lang="en-GB" dirty="0" smtClean="0">
                <a:latin typeface="+mj-lt"/>
                <a:cs typeface="Arial" panose="020B0604020202020204" pitchFamily="34" charset="0"/>
              </a:rPr>
              <a:t>as soon as administrative steps are cleared out. </a:t>
            </a:r>
          </a:p>
          <a:p>
            <a:pPr marL="171450" indent="-171450">
              <a:buFont typeface="Arial" panose="020B0604020202020204" pitchFamily="34" charset="0"/>
              <a:buChar char="•"/>
              <a:defRPr/>
            </a:pPr>
            <a:endParaRPr lang="en-GB" dirty="0" smtClean="0">
              <a:latin typeface="+mj-lt"/>
              <a:cs typeface="Arial" panose="020B0604020202020204" pitchFamily="34" charset="0"/>
            </a:endParaRPr>
          </a:p>
          <a:p>
            <a:pPr marL="171450" indent="-171450">
              <a:buFont typeface="Arial" panose="020B0604020202020204" pitchFamily="34" charset="0"/>
              <a:buChar char="•"/>
              <a:defRPr/>
            </a:pPr>
            <a:r>
              <a:rPr lang="en-GB" dirty="0" smtClean="0">
                <a:latin typeface="+mj-lt"/>
                <a:cs typeface="Arial" panose="020B0604020202020204" pitchFamily="34" charset="0"/>
              </a:rPr>
              <a:t>The TSU provided </a:t>
            </a:r>
            <a:r>
              <a:rPr lang="en-GB" u="sng" dirty="0" smtClean="0">
                <a:latin typeface="+mj-lt"/>
                <a:cs typeface="Arial" panose="020B0604020202020204" pitchFamily="34" charset="0"/>
              </a:rPr>
              <a:t>feedback</a:t>
            </a:r>
            <a:r>
              <a:rPr lang="en-GB" dirty="0" smtClean="0">
                <a:latin typeface="+mj-lt"/>
                <a:cs typeface="Arial" panose="020B0604020202020204" pitchFamily="34" charset="0"/>
              </a:rPr>
              <a:t> to all countries and delivery organisations, whose NAMA Support Project Outlines were not selected during the 1st Call</a:t>
            </a:r>
          </a:p>
          <a:p>
            <a:pPr>
              <a:defRPr/>
            </a:pPr>
            <a:endParaRPr lang="en-GB" dirty="0" smtClean="0">
              <a:latin typeface="+mj-lt"/>
              <a:cs typeface="Arial" panose="020B0604020202020204" pitchFamily="34" charset="0"/>
            </a:endParaRPr>
          </a:p>
          <a:p>
            <a:pPr marL="171450" indent="-171450">
              <a:buFont typeface="Arial" panose="020B0604020202020204" pitchFamily="34" charset="0"/>
              <a:buChar char="•"/>
              <a:defRPr/>
            </a:pPr>
            <a:r>
              <a:rPr lang="en-GB" dirty="0" smtClean="0">
                <a:latin typeface="+mj-lt"/>
                <a:cs typeface="Arial" panose="020B0604020202020204" pitchFamily="34" charset="0"/>
              </a:rPr>
              <a:t>NAMA Support Projects not successful during the first call are  </a:t>
            </a:r>
            <a:r>
              <a:rPr lang="en-GB" u="sng" dirty="0" smtClean="0">
                <a:latin typeface="+mj-lt"/>
                <a:cs typeface="Arial" panose="020B0604020202020204" pitchFamily="34" charset="0"/>
              </a:rPr>
              <a:t>free to resubmit </a:t>
            </a:r>
            <a:r>
              <a:rPr lang="en-GB" dirty="0" smtClean="0">
                <a:latin typeface="+mj-lt"/>
                <a:cs typeface="Arial" panose="020B0604020202020204" pitchFamily="34" charset="0"/>
              </a:rPr>
              <a:t>their outline to the NAMA Facility during a possible </a:t>
            </a:r>
            <a:r>
              <a:rPr lang="en-GB" u="sng" dirty="0" smtClean="0">
                <a:latin typeface="+mj-lt"/>
                <a:cs typeface="Arial" panose="020B0604020202020204" pitchFamily="34" charset="0"/>
              </a:rPr>
              <a:t>later call.</a:t>
            </a:r>
          </a:p>
          <a:p>
            <a:pPr marL="171450" indent="-171450">
              <a:buFont typeface="Arial" panose="020B0604020202020204" pitchFamily="34" charset="0"/>
              <a:buChar char="•"/>
              <a:defRPr/>
            </a:pPr>
            <a:endParaRPr lang="de-DE" u="sng" dirty="0" smtClean="0">
              <a:latin typeface="+mj-lt"/>
              <a:cs typeface="Arial" panose="020B0604020202020204" pitchFamily="34" charset="0"/>
            </a:endParaRPr>
          </a:p>
          <a:p>
            <a:r>
              <a:rPr lang="en-GB" sz="1200" b="1" i="1" u="sng" kern="1200" dirty="0" smtClean="0">
                <a:solidFill>
                  <a:schemeClr val="tx1"/>
                </a:solidFill>
                <a:effectLst/>
                <a:latin typeface="+mn-lt"/>
                <a:ea typeface="+mn-ea"/>
                <a:cs typeface="+mn-cs"/>
              </a:rPr>
              <a:t>In</a:t>
            </a:r>
            <a:r>
              <a:rPr lang="en-GB" sz="1200" b="1" i="1" u="sng" kern="1200" baseline="0" dirty="0" smtClean="0">
                <a:solidFill>
                  <a:schemeClr val="tx1"/>
                </a:solidFill>
                <a:effectLst/>
                <a:latin typeface="+mn-lt"/>
                <a:ea typeface="+mn-ea"/>
                <a:cs typeface="+mn-cs"/>
              </a:rPr>
              <a:t> detail: pre-selected projects:</a:t>
            </a:r>
          </a:p>
          <a:p>
            <a:r>
              <a:rPr lang="en-GB" sz="1200" b="1" kern="1200" dirty="0" smtClean="0">
                <a:solidFill>
                  <a:schemeClr val="tx1"/>
                </a:solidFill>
                <a:effectLst/>
                <a:latin typeface="+mn-lt"/>
                <a:ea typeface="+mn-ea"/>
                <a:cs typeface="+mn-cs"/>
              </a:rPr>
              <a:t>Chiles </a:t>
            </a:r>
            <a:r>
              <a:rPr lang="en-GB" sz="1200" kern="1200" dirty="0" smtClean="0">
                <a:solidFill>
                  <a:schemeClr val="tx1"/>
                </a:solidFill>
                <a:effectLst/>
                <a:latin typeface="+mn-lt"/>
                <a:ea typeface="+mn-ea"/>
                <a:cs typeface="+mn-cs"/>
              </a:rPr>
              <a:t>Self Supply Energy NAMA aims to reduce greenhouse gas emissions by fostering Self Supply Renewable Energy systems (SSRE). The programme has been developed with two components: a financial component that develops a bankable project pipeline and provides incentives for financing of and investments in SSRE systems, and a technical support component which aims to improve awareness and local capacities in self-supply renewable energy system technologies.</a:t>
            </a:r>
          </a:p>
          <a:p>
            <a:r>
              <a:rPr lang="en-GB" sz="1200" kern="1200" dirty="0" smtClean="0">
                <a:solidFill>
                  <a:schemeClr val="tx1"/>
                </a:solidFill>
                <a:effectLst/>
                <a:latin typeface="+mn-lt"/>
                <a:ea typeface="+mn-ea"/>
                <a:cs typeface="+mn-cs"/>
              </a:rPr>
              <a:t> </a:t>
            </a:r>
            <a:endParaRPr lang="en-GB" sz="1200" kern="1200" dirty="0" smtClean="0">
              <a:solidFill>
                <a:srgbClr val="FFFF00"/>
              </a:solidFill>
              <a:effectLst/>
              <a:latin typeface="+mn-lt"/>
              <a:ea typeface="+mn-ea"/>
              <a:cs typeface="+mn-cs"/>
            </a:endParaRPr>
          </a:p>
          <a:p>
            <a:r>
              <a:rPr lang="en-GB" sz="1200" kern="1200" dirty="0" smtClean="0">
                <a:solidFill>
                  <a:schemeClr val="tx1"/>
                </a:solidFill>
                <a:effectLst/>
                <a:latin typeface="+mn-lt"/>
                <a:ea typeface="+mn-ea"/>
                <a:cs typeface="+mn-cs"/>
              </a:rPr>
              <a:t>The </a:t>
            </a:r>
            <a:r>
              <a:rPr lang="en-GB" sz="1200" b="1" kern="1200" dirty="0" smtClean="0">
                <a:solidFill>
                  <a:schemeClr val="tx1"/>
                </a:solidFill>
                <a:effectLst/>
                <a:latin typeface="+mn-lt"/>
                <a:ea typeface="+mn-ea"/>
                <a:cs typeface="+mn-cs"/>
              </a:rPr>
              <a:t>Colombia </a:t>
            </a:r>
            <a:r>
              <a:rPr lang="en-GB" sz="1200" kern="1200" dirty="0" smtClean="0">
                <a:solidFill>
                  <a:schemeClr val="tx1"/>
                </a:solidFill>
                <a:effectLst/>
                <a:latin typeface="+mn-lt"/>
                <a:ea typeface="+mn-ea"/>
                <a:cs typeface="+mn-cs"/>
              </a:rPr>
              <a:t>Transport Oriented Development (TOD) NAMA supports the transformation of urban development in Colombia. </a:t>
            </a:r>
            <a:r>
              <a:rPr lang="en-GB" dirty="0" smtClean="0"/>
              <a:t>The Colombian government believes that a more holistic approach to transport planning and deployment is required, with better coordination of land-use and transport systems, and integration with social housing policy. </a:t>
            </a:r>
            <a:r>
              <a:rPr lang="en-GB" sz="1200" kern="1200" dirty="0" smtClean="0">
                <a:solidFill>
                  <a:schemeClr val="tx1"/>
                </a:solidFill>
                <a:effectLst/>
                <a:latin typeface="+mn-lt"/>
                <a:ea typeface="+mn-ea"/>
                <a:cs typeface="+mn-cs"/>
              </a:rPr>
              <a:t>By changing land use and travel patterns the NAMA will cut driving growth by 25%-36%, improve air quality and reduce annual greenhouse gas emission by 1-1.5 MMTCO2</a:t>
            </a:r>
            <a:r>
              <a:rPr lang="en-GB" sz="1200" kern="1200" baseline="0" dirty="0" smtClean="0">
                <a:solidFill>
                  <a:schemeClr val="tx1"/>
                </a:solidFill>
                <a:effectLst/>
                <a:latin typeface="+mn-lt"/>
                <a:ea typeface="+mn-ea"/>
                <a:cs typeface="+mn-cs"/>
              </a:rPr>
              <a:t> compared to BAU in 2025.</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The </a:t>
            </a:r>
            <a:r>
              <a:rPr lang="en-GB" sz="1200" b="1" kern="1200" dirty="0" smtClean="0">
                <a:solidFill>
                  <a:schemeClr val="tx1"/>
                </a:solidFill>
                <a:effectLst/>
                <a:latin typeface="+mn-lt"/>
                <a:ea typeface="+mn-ea"/>
                <a:cs typeface="+mn-cs"/>
              </a:rPr>
              <a:t>Costa Rica </a:t>
            </a:r>
            <a:r>
              <a:rPr lang="en-GB" sz="1200" kern="1200" dirty="0" smtClean="0">
                <a:solidFill>
                  <a:schemeClr val="tx1"/>
                </a:solidFill>
                <a:effectLst/>
                <a:latin typeface="+mn-lt"/>
                <a:ea typeface="+mn-ea"/>
                <a:cs typeface="+mn-cs"/>
              </a:rPr>
              <a:t>Low Carbon Coffee NAMA offers technical and policy advice to change production and processing practices and incentivize private sector investments as well as financial support instruments like grants, concessional loans or guarantees for coffee farmers and millers in order to acquire greenhouse gas-efficient fertilizer and milling technologies.</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The Sustainable Urban Transport Program (SUTRI NAMA) will transform urban transport in</a:t>
            </a:r>
            <a:r>
              <a:rPr lang="en-GB" sz="1200" b="1" kern="1200" dirty="0" smtClean="0">
                <a:solidFill>
                  <a:schemeClr val="tx1"/>
                </a:solidFill>
                <a:effectLst/>
                <a:latin typeface="+mn-lt"/>
                <a:ea typeface="+mn-ea"/>
                <a:cs typeface="+mn-cs"/>
              </a:rPr>
              <a:t> Indonesia </a:t>
            </a:r>
            <a:r>
              <a:rPr lang="en-GB" sz="1200" kern="1200" dirty="0" smtClean="0">
                <a:solidFill>
                  <a:schemeClr val="tx1"/>
                </a:solidFill>
                <a:effectLst/>
                <a:latin typeface="+mn-lt"/>
                <a:ea typeface="+mn-ea"/>
                <a:cs typeface="+mn-cs"/>
              </a:rPr>
              <a:t>with a mix of capacity-building and investment measures. In selected cities, a Sustainable Urban Transport Fund (SUTF) will co-fund the implementation of transport demand management (TDM) measures, such as building ‘park and ride’ facilities, sidewalks and bicycle networks, and introduce private vehicle restrictions.</a:t>
            </a:r>
          </a:p>
          <a:p>
            <a:pPr marL="0" indent="0">
              <a:buFont typeface="Arial" panose="020B0604020202020204" pitchFamily="34" charset="0"/>
              <a:buNone/>
              <a:defRPr/>
            </a:pPr>
            <a:endParaRPr lang="en-GB" u="sng" dirty="0" smtClean="0">
              <a:latin typeface="+mj-lt"/>
              <a:cs typeface="Arial" panose="020B0604020202020204" pitchFamily="34" charset="0"/>
            </a:endParaRPr>
          </a:p>
          <a:p>
            <a:pPr marL="171450" indent="-1714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Foliennummernplatzhalter 3"/>
          <p:cNvSpPr>
            <a:spLocks noGrp="1"/>
          </p:cNvSpPr>
          <p:nvPr>
            <p:ph type="sldNum" sz="quarter" idx="10"/>
          </p:nvPr>
        </p:nvSpPr>
        <p:spPr/>
        <p:txBody>
          <a:bodyPr/>
          <a:lstStyle/>
          <a:p>
            <a:fld id="{8F21CD90-D682-48D1-A24D-078364718749}" type="slidenum">
              <a:rPr lang="en-GB" smtClean="0"/>
              <a:t>10</a:t>
            </a:fld>
            <a:endParaRPr lang="en-GB" dirty="0"/>
          </a:p>
        </p:txBody>
      </p:sp>
    </p:spTree>
    <p:extLst>
      <p:ext uri="{BB962C8B-B14F-4D97-AF65-F5344CB8AC3E}">
        <p14:creationId xmlns:p14="http://schemas.microsoft.com/office/powerpoint/2010/main" val="15279211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r>
              <a:rPr lang="de-DE" dirty="0" smtClean="0"/>
              <a:t>The</a:t>
            </a:r>
            <a:r>
              <a:rPr lang="de-DE" baseline="0" dirty="0" smtClean="0"/>
              <a:t> NAMA Facility </a:t>
            </a:r>
            <a:r>
              <a:rPr lang="de-DE" baseline="0" dirty="0" err="1" smtClean="0"/>
              <a:t>conducted</a:t>
            </a:r>
            <a:r>
              <a:rPr lang="de-DE" baseline="0" dirty="0" smtClean="0"/>
              <a:t> a </a:t>
            </a:r>
            <a:r>
              <a:rPr lang="de-DE" baseline="0" dirty="0" err="1" smtClean="0"/>
              <a:t>lessons</a:t>
            </a:r>
            <a:r>
              <a:rPr lang="de-DE" baseline="0" dirty="0" smtClean="0"/>
              <a:t> </a:t>
            </a:r>
            <a:r>
              <a:rPr lang="de-DE" baseline="0" dirty="0" err="1" smtClean="0"/>
              <a:t>learned</a:t>
            </a:r>
            <a:r>
              <a:rPr lang="de-DE" baseline="0" dirty="0" smtClean="0"/>
              <a:t> </a:t>
            </a:r>
            <a:r>
              <a:rPr lang="de-DE" baseline="0" dirty="0" err="1" smtClean="0"/>
              <a:t>process</a:t>
            </a:r>
            <a:r>
              <a:rPr lang="de-DE" baseline="0" dirty="0" smtClean="0"/>
              <a:t> after </a:t>
            </a:r>
            <a:r>
              <a:rPr lang="de-DE" baseline="0" dirty="0" err="1" smtClean="0"/>
              <a:t>the</a:t>
            </a:r>
            <a:r>
              <a:rPr lang="de-DE" baseline="0" dirty="0" smtClean="0"/>
              <a:t> </a:t>
            </a:r>
            <a:r>
              <a:rPr lang="de-DE" baseline="0" dirty="0" err="1" smtClean="0"/>
              <a:t>first</a:t>
            </a:r>
            <a:r>
              <a:rPr lang="de-DE" baseline="0" dirty="0" smtClean="0"/>
              <a:t> </a:t>
            </a:r>
            <a:r>
              <a:rPr lang="de-DE" baseline="0" dirty="0" err="1" smtClean="0"/>
              <a:t>call</a:t>
            </a:r>
            <a:r>
              <a:rPr lang="de-DE" baseline="0" dirty="0" smtClean="0"/>
              <a:t> </a:t>
            </a:r>
            <a:r>
              <a:rPr lang="de-DE" baseline="0" dirty="0" err="1" smtClean="0"/>
              <a:t>and</a:t>
            </a:r>
            <a:r>
              <a:rPr lang="de-DE" baseline="0" dirty="0" smtClean="0"/>
              <a:t> incorporated </a:t>
            </a:r>
            <a:r>
              <a:rPr lang="de-DE" baseline="0" dirty="0" err="1" smtClean="0"/>
              <a:t>the</a:t>
            </a:r>
            <a:r>
              <a:rPr lang="de-DE" baseline="0" dirty="0" smtClean="0"/>
              <a:t> </a:t>
            </a:r>
            <a:r>
              <a:rPr lang="de-DE" baseline="0" dirty="0" err="1" smtClean="0"/>
              <a:t>lessons</a:t>
            </a:r>
            <a:r>
              <a:rPr lang="de-DE" baseline="0" dirty="0" smtClean="0"/>
              <a:t> </a:t>
            </a:r>
            <a:r>
              <a:rPr lang="de-DE" baseline="0" dirty="0" err="1" smtClean="0"/>
              <a:t>identified</a:t>
            </a:r>
            <a:r>
              <a:rPr lang="de-DE" baseline="0" dirty="0" smtClean="0"/>
              <a:t> </a:t>
            </a:r>
            <a:r>
              <a:rPr lang="de-DE" baseline="0" dirty="0" err="1" smtClean="0"/>
              <a:t>to</a:t>
            </a:r>
            <a:r>
              <a:rPr lang="de-DE" baseline="0" dirty="0" smtClean="0"/>
              <a:t> </a:t>
            </a:r>
            <a:r>
              <a:rPr lang="de-DE" baseline="0" dirty="0" err="1" smtClean="0"/>
              <a:t>improve</a:t>
            </a:r>
            <a:r>
              <a:rPr lang="de-DE" baseline="0" dirty="0" smtClean="0"/>
              <a:t> ist </a:t>
            </a:r>
            <a:r>
              <a:rPr lang="de-DE" baseline="0" dirty="0" err="1" smtClean="0"/>
              <a:t>documents</a:t>
            </a:r>
            <a:r>
              <a:rPr lang="de-DE" baseline="0" dirty="0" smtClean="0"/>
              <a:t>, </a:t>
            </a:r>
            <a:r>
              <a:rPr lang="de-DE" baseline="0" dirty="0" err="1" smtClean="0"/>
              <a:t>processes</a:t>
            </a:r>
            <a:r>
              <a:rPr lang="de-DE" baseline="0" dirty="0" smtClean="0"/>
              <a:t> </a:t>
            </a:r>
            <a:r>
              <a:rPr lang="de-DE" baseline="0" dirty="0" err="1" smtClean="0"/>
              <a:t>and</a:t>
            </a:r>
            <a:r>
              <a:rPr lang="de-DE" baseline="0" dirty="0" smtClean="0"/>
              <a:t> </a:t>
            </a:r>
            <a:r>
              <a:rPr lang="de-DE" baseline="0" dirty="0" err="1" smtClean="0"/>
              <a:t>procedures</a:t>
            </a:r>
            <a:r>
              <a:rPr lang="de-DE" baseline="0" dirty="0" smtClean="0"/>
              <a:t>.</a:t>
            </a:r>
          </a:p>
          <a:p>
            <a:pPr marL="171450" indent="-171450">
              <a:buFont typeface="Arial" panose="020B0604020202020204" pitchFamily="34" charset="0"/>
              <a:buChar char="•"/>
            </a:pPr>
            <a:endParaRPr lang="de-DE" baseline="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aseline="0" dirty="0" smtClean="0"/>
              <a:t>In </a:t>
            </a:r>
            <a:r>
              <a:rPr lang="de-DE" baseline="0" dirty="0" err="1" smtClean="0"/>
              <a:t>general</a:t>
            </a:r>
            <a:r>
              <a:rPr lang="de-DE" baseline="0" dirty="0" smtClean="0"/>
              <a:t>, </a:t>
            </a:r>
            <a:r>
              <a:rPr lang="de-DE" baseline="0" dirty="0" err="1" smtClean="0"/>
              <a:t>it</a:t>
            </a:r>
            <a:r>
              <a:rPr lang="de-DE" baseline="0" dirty="0" smtClean="0"/>
              <a:t> </a:t>
            </a:r>
            <a:r>
              <a:rPr lang="de-DE" baseline="0" dirty="0" err="1" smtClean="0"/>
              <a:t>might</a:t>
            </a:r>
            <a:r>
              <a:rPr lang="de-DE" baseline="0" dirty="0" smtClean="0"/>
              <a:t> </a:t>
            </a:r>
            <a:r>
              <a:rPr lang="de-DE" baseline="0" dirty="0" err="1" smtClean="0"/>
              <a:t>be</a:t>
            </a:r>
            <a:r>
              <a:rPr lang="de-DE" baseline="0" dirty="0" smtClean="0"/>
              <a:t> </a:t>
            </a:r>
            <a:r>
              <a:rPr lang="de-DE" baseline="0" dirty="0" err="1" smtClean="0"/>
              <a:t>said</a:t>
            </a:r>
            <a:r>
              <a:rPr lang="de-DE" baseline="0" dirty="0" smtClean="0"/>
              <a:t>, </a:t>
            </a:r>
            <a:r>
              <a:rPr lang="de-DE" baseline="0" dirty="0" err="1" smtClean="0"/>
              <a:t>that</a:t>
            </a:r>
            <a:r>
              <a:rPr lang="de-DE" baseline="0" dirty="0" smtClean="0"/>
              <a:t> </a:t>
            </a:r>
            <a:r>
              <a:rPr lang="de-DE" baseline="0" dirty="0" err="1" smtClean="0"/>
              <a:t>the</a:t>
            </a:r>
            <a:r>
              <a:rPr lang="de-DE" baseline="0" dirty="0" smtClean="0"/>
              <a:t> </a:t>
            </a:r>
            <a:r>
              <a:rPr lang="en-GB" sz="1200" baseline="0" dirty="0" smtClean="0"/>
              <a:t>a</a:t>
            </a:r>
            <a:r>
              <a:rPr lang="en-GB" sz="1200" dirty="0" smtClean="0"/>
              <a:t>vailability of support has </a:t>
            </a:r>
            <a:r>
              <a:rPr lang="en-GB" sz="1200" b="0" u="sng" dirty="0" smtClean="0"/>
              <a:t>encouraged the development of a significant project pipeline </a:t>
            </a:r>
            <a:r>
              <a:rPr lang="en-GB" sz="1200" dirty="0" smtClean="0"/>
              <a:t>across different sectors and regions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u="sng" dirty="0" smtClean="0"/>
              <a:t>Complex sectors </a:t>
            </a:r>
            <a:r>
              <a:rPr lang="en-GB" sz="1200" dirty="0" smtClean="0"/>
              <a:t>like transport and agriculture, which were not well suited to being tackled by CDM/JI, are now effectively addressed through the concept of NAMAs. During the first call the Facility selected two transport NAMAs</a:t>
            </a:r>
            <a:r>
              <a:rPr lang="en-GB" sz="1200" baseline="0" dirty="0" smtClean="0"/>
              <a:t> and one NAMA in the agricultural sector – the Low Carbon Coffee NAMA in Costa Rica.</a:t>
            </a:r>
            <a:endParaRPr lang="en-GB" sz="120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smtClean="0"/>
              <a:t>If we</a:t>
            </a:r>
            <a:r>
              <a:rPr lang="en-GB" sz="1200" baseline="0" dirty="0" smtClean="0"/>
              <a:t> look into the performance of the p</a:t>
            </a:r>
            <a:r>
              <a:rPr lang="en-GB" sz="1200" dirty="0" smtClean="0"/>
              <a:t>rojects, outlines generally </a:t>
            </a:r>
            <a:r>
              <a:rPr lang="en-GB" sz="1200" b="0" u="sng" dirty="0" smtClean="0"/>
              <a:t>rated higher on ambition than on feasibility </a:t>
            </a:r>
            <a:r>
              <a:rPr lang="en-GB" sz="1200" dirty="0" smtClean="0"/>
              <a:t>criteria.</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smtClean="0"/>
              <a:t>In preparing NAMA proposals, we need to put</a:t>
            </a:r>
            <a:r>
              <a:rPr lang="en-GB" sz="1200" u="sng" dirty="0" smtClean="0"/>
              <a:t> more emphasis on </a:t>
            </a:r>
            <a:r>
              <a:rPr lang="en-GB" sz="1200" dirty="0" smtClean="0"/>
              <a:t>the elaboration of a </a:t>
            </a:r>
            <a:r>
              <a:rPr lang="en-GB" sz="1200" u="sng" dirty="0" smtClean="0"/>
              <a:t>solid project structure </a:t>
            </a:r>
            <a:r>
              <a:rPr lang="en-GB" sz="1200" dirty="0" smtClean="0"/>
              <a:t>as well as to</a:t>
            </a:r>
            <a:r>
              <a:rPr lang="en-GB" sz="1200" baseline="0" dirty="0" smtClean="0"/>
              <a:t> prepare the </a:t>
            </a:r>
            <a:r>
              <a:rPr lang="en-GB" sz="1200" dirty="0" smtClean="0"/>
              <a:t>set up of adequate </a:t>
            </a:r>
            <a:r>
              <a:rPr lang="en-GB" sz="1200" u="sng" dirty="0" smtClean="0"/>
              <a:t>financial mechanisms </a:t>
            </a:r>
            <a:r>
              <a:rPr lang="en-GB" sz="1200" dirty="0" smtClean="0"/>
              <a:t>to leverage additional public and private finance.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dirty="0" smtClean="0"/>
          </a:p>
          <a:p>
            <a:pPr marL="171450" indent="-171450">
              <a:buFont typeface="Arial" panose="020B0604020202020204" pitchFamily="34" charset="0"/>
              <a:buChar char="•"/>
            </a:pPr>
            <a:endParaRPr lang="en-GB" dirty="0"/>
          </a:p>
        </p:txBody>
      </p:sp>
      <p:sp>
        <p:nvSpPr>
          <p:cNvPr id="4" name="Foliennummernplatzhalter 3"/>
          <p:cNvSpPr>
            <a:spLocks noGrp="1"/>
          </p:cNvSpPr>
          <p:nvPr>
            <p:ph type="sldNum" sz="quarter" idx="10"/>
          </p:nvPr>
        </p:nvSpPr>
        <p:spPr/>
        <p:txBody>
          <a:bodyPr/>
          <a:lstStyle/>
          <a:p>
            <a:fld id="{8F21CD90-D682-48D1-A24D-078364718749}" type="slidenum">
              <a:rPr lang="en-GB" smtClean="0"/>
              <a:t>11</a:t>
            </a:fld>
            <a:endParaRPr lang="en-GB"/>
          </a:p>
        </p:txBody>
      </p:sp>
    </p:spTree>
    <p:extLst>
      <p:ext uri="{BB962C8B-B14F-4D97-AF65-F5344CB8AC3E}">
        <p14:creationId xmlns:p14="http://schemas.microsoft.com/office/powerpoint/2010/main" val="15071581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z="1800" dirty="0" smtClean="0"/>
              <a:t>In preparation of the second call, the processes and documents were revised based on the lessons learned:</a:t>
            </a:r>
          </a:p>
          <a:p>
            <a:pPr lvl="1"/>
            <a:r>
              <a:rPr lang="en-GB" sz="1600" dirty="0" smtClean="0"/>
              <a:t>General Information Document (more detailed information)</a:t>
            </a:r>
          </a:p>
          <a:p>
            <a:pPr lvl="1"/>
            <a:r>
              <a:rPr lang="en-GB" sz="1600" dirty="0" smtClean="0"/>
              <a:t>Outline Template (restructured, more sub-questions)</a:t>
            </a:r>
          </a:p>
          <a:p>
            <a:pPr lvl="1"/>
            <a:r>
              <a:rPr lang="en-GB" sz="1600" dirty="0" smtClean="0"/>
              <a:t>Additional  provision of information on the website</a:t>
            </a:r>
          </a:p>
          <a:p>
            <a:pPr marL="457200" lvl="1" indent="0">
              <a:buNone/>
            </a:pPr>
            <a:endParaRPr lang="en-GB" sz="1600" dirty="0" smtClean="0"/>
          </a:p>
          <a:p>
            <a:r>
              <a:rPr lang="en-GB" sz="1800" dirty="0" smtClean="0"/>
              <a:t>Learning lessons will be one of the constant areas of work of the NAMA Facility</a:t>
            </a:r>
          </a:p>
          <a:p>
            <a:pPr marL="0" indent="0">
              <a:buNone/>
            </a:pPr>
            <a:endParaRPr lang="en-GB" sz="1800" dirty="0" smtClean="0"/>
          </a:p>
          <a:p>
            <a:r>
              <a:rPr lang="en-GB" sz="1800" dirty="0" smtClean="0"/>
              <a:t>It is one of the objectives of the NAMA Facility to analyse the project pipeline and to provide lessons learned, allowing the development and improvement of a pipeline of ambitious, transformational NAMA Support Projects.</a:t>
            </a:r>
          </a:p>
          <a:p>
            <a:endParaRPr lang="en-GB" dirty="0"/>
          </a:p>
        </p:txBody>
      </p:sp>
      <p:sp>
        <p:nvSpPr>
          <p:cNvPr id="4" name="Foliennummernplatzhalter 3"/>
          <p:cNvSpPr>
            <a:spLocks noGrp="1"/>
          </p:cNvSpPr>
          <p:nvPr>
            <p:ph type="sldNum" sz="quarter" idx="10"/>
          </p:nvPr>
        </p:nvSpPr>
        <p:spPr/>
        <p:txBody>
          <a:bodyPr/>
          <a:lstStyle/>
          <a:p>
            <a:fld id="{8F21CD90-D682-48D1-A24D-078364718749}" type="slidenum">
              <a:rPr lang="en-GB" smtClean="0"/>
              <a:t>12</a:t>
            </a:fld>
            <a:endParaRPr lang="en-GB"/>
          </a:p>
        </p:txBody>
      </p:sp>
    </p:spTree>
    <p:extLst>
      <p:ext uri="{BB962C8B-B14F-4D97-AF65-F5344CB8AC3E}">
        <p14:creationId xmlns:p14="http://schemas.microsoft.com/office/powerpoint/2010/main" val="13991258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r>
              <a:rPr lang="en-GB" dirty="0" smtClean="0"/>
              <a:t>What is on the agenda for 2014?</a:t>
            </a:r>
          </a:p>
          <a:p>
            <a:pPr marL="171450" indent="-171450">
              <a:buFont typeface="Arial" panose="020B0604020202020204" pitchFamily="34" charset="0"/>
              <a:buChar char="•"/>
            </a:pPr>
            <a:r>
              <a:rPr lang="en-GB" dirty="0" smtClean="0"/>
              <a:t>The initial replenishment of € 70 </a:t>
            </a:r>
            <a:r>
              <a:rPr lang="en-GB" dirty="0" err="1" smtClean="0"/>
              <a:t>mio</a:t>
            </a:r>
            <a:r>
              <a:rPr lang="en-GB" dirty="0" smtClean="0"/>
              <a:t>. have been fully committed.</a:t>
            </a:r>
          </a:p>
          <a:p>
            <a:endParaRPr lang="en-GB" dirty="0" smtClean="0"/>
          </a:p>
          <a:p>
            <a:pPr marL="171450" indent="-171450">
              <a:buFont typeface="Arial" panose="020B0604020202020204" pitchFamily="34" charset="0"/>
              <a:buChar char="•"/>
            </a:pPr>
            <a:r>
              <a:rPr lang="en-GB" dirty="0" smtClean="0"/>
              <a:t>In light of the successful first call, the governments of Germany and the UK decided to provide </a:t>
            </a:r>
            <a:r>
              <a:rPr lang="en-GB" u="sng" dirty="0" smtClean="0"/>
              <a:t>additional funds of € 50 million </a:t>
            </a:r>
            <a:r>
              <a:rPr lang="en-GB" dirty="0" smtClean="0"/>
              <a:t>to enable the NAMA Facility to hold a second call.</a:t>
            </a:r>
          </a:p>
          <a:p>
            <a:pPr marL="171450" indent="-171450">
              <a:buFont typeface="Arial" panose="020B0604020202020204" pitchFamily="34" charset="0"/>
              <a:buChar char="•"/>
            </a:pPr>
            <a:r>
              <a:rPr lang="en-GB" u="sng" dirty="0" smtClean="0"/>
              <a:t>The second call started on April 7th and will close on July 15</a:t>
            </a:r>
            <a:r>
              <a:rPr lang="en-GB" u="sng" baseline="30000" dirty="0" smtClean="0"/>
              <a:t>th</a:t>
            </a:r>
            <a:r>
              <a:rPr lang="en-GB" u="sng" baseline="0" dirty="0" smtClean="0"/>
              <a:t> 2014</a:t>
            </a:r>
            <a:r>
              <a:rPr lang="en-GB" u="sng" dirty="0" smtClean="0"/>
              <a:t>.</a:t>
            </a:r>
            <a:endParaRPr lang="en-GB" dirty="0" smtClean="0"/>
          </a:p>
          <a:p>
            <a:endParaRPr lang="en-GB" dirty="0" smtClean="0"/>
          </a:p>
          <a:p>
            <a:pPr marL="171450" indent="-171450">
              <a:buFont typeface="Arial" panose="020B0604020202020204" pitchFamily="34" charset="0"/>
              <a:buChar char="•"/>
            </a:pPr>
            <a:r>
              <a:rPr lang="en-GB" u="sng" dirty="0" smtClean="0"/>
              <a:t>Information on the second call </a:t>
            </a:r>
            <a:r>
              <a:rPr lang="en-GB" dirty="0" smtClean="0"/>
              <a:t>as well as background documents with regard to the vision of the NAMA Facility are available on the </a:t>
            </a:r>
            <a:r>
              <a:rPr lang="en-GB" u="sng" dirty="0" smtClean="0"/>
              <a:t>NAMA Facility website.</a:t>
            </a:r>
          </a:p>
          <a:p>
            <a:pPr>
              <a:defRPr/>
            </a:pPr>
            <a:r>
              <a:rPr lang="en-GB" altLang="en-US" sz="1800" dirty="0" smtClean="0">
                <a:latin typeface="Calibri" panose="020F0502020204030204" pitchFamily="34" charset="0"/>
              </a:rPr>
              <a:t>This includes:</a:t>
            </a:r>
          </a:p>
          <a:p>
            <a:pPr lvl="1">
              <a:defRPr/>
            </a:pPr>
            <a:r>
              <a:rPr lang="en-GB" altLang="en-US" sz="1400" dirty="0" smtClean="0">
                <a:latin typeface="Calibri" panose="020F0502020204030204" pitchFamily="34" charset="0"/>
              </a:rPr>
              <a:t>an up-dated version of the General Information Document</a:t>
            </a:r>
          </a:p>
          <a:p>
            <a:pPr lvl="1">
              <a:defRPr/>
            </a:pPr>
            <a:r>
              <a:rPr lang="en-GB" altLang="en-US" sz="1400" dirty="0" smtClean="0">
                <a:latin typeface="Calibri" panose="020F0502020204030204" pitchFamily="34" charset="0"/>
              </a:rPr>
              <a:t> the template for NAMA Support Project Outlines to be used during the second call</a:t>
            </a:r>
          </a:p>
          <a:p>
            <a:pPr lvl="1">
              <a:defRPr/>
            </a:pPr>
            <a:r>
              <a:rPr lang="en-GB" altLang="en-US" sz="1400" dirty="0" smtClean="0">
                <a:latin typeface="Calibri" panose="020F0502020204030204" pitchFamily="34" charset="0"/>
              </a:rPr>
              <a:t>Lessons Learned during the first call </a:t>
            </a:r>
            <a:endParaRPr lang="en-GB" altLang="en-US" sz="1400" dirty="0" smtClean="0">
              <a:latin typeface="Calibri" pitchFamily="34" charset="0"/>
              <a:ea typeface="PFCentroSansPro-Regular"/>
            </a:endParaRPr>
          </a:p>
          <a:p>
            <a:pPr marL="0" indent="0">
              <a:buFont typeface="Arial" panose="020B0604020202020204" pitchFamily="34" charset="0"/>
              <a:buNone/>
            </a:pPr>
            <a:endParaRPr lang="en-GB" u="sng" dirty="0"/>
          </a:p>
        </p:txBody>
      </p:sp>
      <p:sp>
        <p:nvSpPr>
          <p:cNvPr id="4" name="Foliennummernplatzhalter 3"/>
          <p:cNvSpPr>
            <a:spLocks noGrp="1"/>
          </p:cNvSpPr>
          <p:nvPr>
            <p:ph type="sldNum" sz="quarter" idx="10"/>
          </p:nvPr>
        </p:nvSpPr>
        <p:spPr/>
        <p:txBody>
          <a:bodyPr/>
          <a:lstStyle/>
          <a:p>
            <a:fld id="{8F21CD90-D682-48D1-A24D-078364718749}" type="slidenum">
              <a:rPr lang="en-GB" smtClean="0"/>
              <a:t>13</a:t>
            </a:fld>
            <a:endParaRPr lang="en-GB"/>
          </a:p>
        </p:txBody>
      </p:sp>
    </p:spTree>
    <p:extLst>
      <p:ext uri="{BB962C8B-B14F-4D97-AF65-F5344CB8AC3E}">
        <p14:creationId xmlns:p14="http://schemas.microsoft.com/office/powerpoint/2010/main" val="3305771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fld id="{8F21CD90-D682-48D1-A24D-078364718749}" type="slidenum">
              <a:rPr lang="en-GB" smtClean="0"/>
              <a:t>15</a:t>
            </a:fld>
            <a:endParaRPr lang="en-GB"/>
          </a:p>
        </p:txBody>
      </p:sp>
    </p:spTree>
    <p:extLst>
      <p:ext uri="{BB962C8B-B14F-4D97-AF65-F5344CB8AC3E}">
        <p14:creationId xmlns:p14="http://schemas.microsoft.com/office/powerpoint/2010/main" val="781981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By moving countries towards a low-carbon development trajectory, </a:t>
            </a:r>
            <a:r>
              <a:rPr lang="en-US" sz="1100" dirty="0" err="1" smtClean="0"/>
              <a:t>NAMAs</a:t>
            </a:r>
            <a:r>
              <a:rPr lang="en-US" sz="1100" dirty="0" smtClean="0"/>
              <a:t> have the potential to significantly contribute to global efforts to reduce greenhouse gas emissions. Simultaneously, they offer developing countries and emerging economies a framework for combining broad-based climate action with the achievement of sustainable development goals. </a:t>
            </a:r>
          </a:p>
          <a:p>
            <a:pPr>
              <a:defRPr/>
            </a:pPr>
            <a:endParaRPr lang="en-GB" sz="1100" dirty="0"/>
          </a:p>
        </p:txBody>
      </p:sp>
      <p:sp>
        <p:nvSpPr>
          <p:cNvPr id="4" name="Foliennummernplatzhalter 3"/>
          <p:cNvSpPr>
            <a:spLocks noGrp="1"/>
          </p:cNvSpPr>
          <p:nvPr>
            <p:ph type="sldNum" sz="quarter" idx="10"/>
          </p:nvPr>
        </p:nvSpPr>
        <p:spPr/>
        <p:txBody>
          <a:bodyPr/>
          <a:lstStyle/>
          <a:p>
            <a:fld id="{8F21CD90-D682-48D1-A24D-078364718749}" type="slidenum">
              <a:rPr lang="en-GB" smtClean="0"/>
              <a:t>2</a:t>
            </a:fld>
            <a:endParaRPr lang="en-GB"/>
          </a:p>
        </p:txBody>
      </p:sp>
    </p:spTree>
    <p:extLst>
      <p:ext uri="{BB962C8B-B14F-4D97-AF65-F5344CB8AC3E}">
        <p14:creationId xmlns:p14="http://schemas.microsoft.com/office/powerpoint/2010/main" val="3051098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defRPr/>
            </a:pPr>
            <a:r>
              <a:rPr lang="en-US" sz="1200" b="0" i="0" u="none" strike="noStrike" kern="1200" baseline="0" dirty="0" smtClean="0">
                <a:solidFill>
                  <a:schemeClr val="tx1"/>
                </a:solidFill>
                <a:latin typeface="+mn-lt"/>
                <a:ea typeface="+mn-ea"/>
                <a:cs typeface="+mn-cs"/>
              </a:rPr>
              <a:t>All these elements are reflected in the selection criteria of the </a:t>
            </a:r>
            <a:r>
              <a:rPr lang="en-US" sz="1200" b="0" i="0" u="none" strike="noStrike" kern="1200" baseline="0" dirty="0" err="1" smtClean="0">
                <a:solidFill>
                  <a:schemeClr val="tx1"/>
                </a:solidFill>
                <a:latin typeface="+mn-lt"/>
                <a:ea typeface="+mn-ea"/>
                <a:cs typeface="+mn-cs"/>
              </a:rPr>
              <a:t>NAMA</a:t>
            </a:r>
            <a:r>
              <a:rPr lang="en-US" sz="1200" b="0" i="0" u="none" strike="noStrike" kern="1200" baseline="0" dirty="0" smtClean="0">
                <a:solidFill>
                  <a:schemeClr val="tx1"/>
                </a:solidFill>
                <a:latin typeface="+mn-lt"/>
                <a:ea typeface="+mn-ea"/>
                <a:cs typeface="+mn-cs"/>
              </a:rPr>
              <a:t> Facility (later)</a:t>
            </a:r>
            <a:endParaRPr lang="en-GB" sz="1100" dirty="0"/>
          </a:p>
        </p:txBody>
      </p:sp>
      <p:sp>
        <p:nvSpPr>
          <p:cNvPr id="4" name="Foliennummernplatzhalter 3"/>
          <p:cNvSpPr>
            <a:spLocks noGrp="1"/>
          </p:cNvSpPr>
          <p:nvPr>
            <p:ph type="sldNum" sz="quarter" idx="10"/>
          </p:nvPr>
        </p:nvSpPr>
        <p:spPr/>
        <p:txBody>
          <a:bodyPr/>
          <a:lstStyle/>
          <a:p>
            <a:fld id="{8F21CD90-D682-48D1-A24D-078364718749}" type="slidenum">
              <a:rPr lang="en-GB" smtClean="0"/>
              <a:t>3</a:t>
            </a:fld>
            <a:endParaRPr lang="en-GB"/>
          </a:p>
        </p:txBody>
      </p:sp>
    </p:spTree>
    <p:extLst>
      <p:ext uri="{BB962C8B-B14F-4D97-AF65-F5344CB8AC3E}">
        <p14:creationId xmlns:p14="http://schemas.microsoft.com/office/powerpoint/2010/main" val="3051098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defRPr/>
            </a:pPr>
            <a:r>
              <a:rPr lang="en-GB" sz="1100" u="sng" dirty="0" smtClean="0"/>
              <a:t>a. Purpose</a:t>
            </a:r>
            <a:r>
              <a:rPr lang="en-GB" sz="1100" dirty="0" smtClean="0"/>
              <a:t>:</a:t>
            </a:r>
            <a:endParaRPr lang="de-DE" sz="1100" dirty="0" smtClean="0"/>
          </a:p>
          <a:p>
            <a:pPr marL="173627" indent="-173627">
              <a:buFont typeface="Arial" pitchFamily="34" charset="0"/>
              <a:buChar char="•"/>
              <a:defRPr/>
            </a:pPr>
            <a:r>
              <a:rPr lang="en-GB" sz="1100" dirty="0" smtClean="0"/>
              <a:t>Being an </a:t>
            </a:r>
            <a:r>
              <a:rPr lang="en-GB" sz="1100" u="sng" dirty="0" smtClean="0"/>
              <a:t>innovative financing instrument</a:t>
            </a:r>
            <a:r>
              <a:rPr lang="en-GB" sz="1100" dirty="0" smtClean="0"/>
              <a:t> the facility is an answer to funding needs of developing countries</a:t>
            </a:r>
            <a:endParaRPr lang="de-DE" sz="1100" dirty="0" smtClean="0"/>
          </a:p>
          <a:p>
            <a:pPr marL="173627" indent="-173627">
              <a:buFont typeface="Arial" pitchFamily="34" charset="0"/>
              <a:buChar char="•"/>
              <a:defRPr/>
            </a:pPr>
            <a:r>
              <a:rPr lang="en-GB" sz="1100" u="sng" dirty="0" smtClean="0"/>
              <a:t>Complements existing initiatives</a:t>
            </a:r>
            <a:r>
              <a:rPr lang="en-GB" sz="1100" dirty="0" smtClean="0"/>
              <a:t> for NAMA development by support for the </a:t>
            </a:r>
            <a:r>
              <a:rPr lang="en-GB" sz="1100" u="sng" dirty="0" smtClean="0"/>
              <a:t>implementation</a:t>
            </a:r>
            <a:r>
              <a:rPr lang="en-GB" sz="1100" dirty="0" smtClean="0"/>
              <a:t> of </a:t>
            </a:r>
            <a:r>
              <a:rPr lang="en-GB" sz="1100" u="sng" dirty="0" smtClean="0"/>
              <a:t>NAMAs,</a:t>
            </a:r>
            <a:r>
              <a:rPr lang="en-GB" sz="1100" dirty="0" smtClean="0"/>
              <a:t> focusing on the mobilization of capital investments</a:t>
            </a:r>
            <a:endParaRPr lang="de-DE" sz="1100" dirty="0" smtClean="0"/>
          </a:p>
          <a:p>
            <a:pPr marL="173627" indent="-173627">
              <a:buFont typeface="Arial" pitchFamily="34" charset="0"/>
              <a:buChar char="•"/>
              <a:defRPr/>
            </a:pPr>
            <a:r>
              <a:rPr lang="en-GB" sz="1100" dirty="0" smtClean="0"/>
              <a:t>Germany/UK aim to address the need to </a:t>
            </a:r>
            <a:r>
              <a:rPr lang="en-GB" sz="1100" u="sng" dirty="0" smtClean="0"/>
              <a:t>raise ambition and increase action</a:t>
            </a:r>
            <a:r>
              <a:rPr lang="en-GB" sz="1100" dirty="0" smtClean="0"/>
              <a:t> to close the emission gap between</a:t>
            </a:r>
            <a:r>
              <a:rPr lang="en-GB" sz="1100" baseline="0" dirty="0" smtClean="0"/>
              <a:t> the pledges made in Copenhagen and the required mitigation reductions to stay below </a:t>
            </a:r>
            <a:r>
              <a:rPr lang="en-GB" sz="1200" b="0" i="0" u="none" strike="noStrike" kern="1200" baseline="0" dirty="0" smtClean="0">
                <a:solidFill>
                  <a:schemeClr val="tx1"/>
                </a:solidFill>
                <a:latin typeface="+mn-lt"/>
                <a:ea typeface="+mn-ea"/>
                <a:cs typeface="+mn-cs"/>
              </a:rPr>
              <a:t>a global temperature rise to 2° C or less.</a:t>
            </a:r>
            <a:endParaRPr lang="de-DE" sz="1100" dirty="0" smtClean="0"/>
          </a:p>
          <a:p>
            <a:pPr marL="173627" indent="-173627">
              <a:buFont typeface="Arial" pitchFamily="34" charset="0"/>
              <a:buChar char="•"/>
              <a:defRPr/>
            </a:pPr>
            <a:r>
              <a:rPr lang="en-GB" sz="1100" dirty="0" smtClean="0"/>
              <a:t>We want to </a:t>
            </a:r>
            <a:r>
              <a:rPr lang="en-GB" sz="1100" u="sng" dirty="0" smtClean="0"/>
              <a:t>showcase</a:t>
            </a:r>
            <a:r>
              <a:rPr lang="en-GB" sz="1100" dirty="0" smtClean="0"/>
              <a:t> that climate action pays of</a:t>
            </a:r>
            <a:endParaRPr lang="de-DE" sz="1100" dirty="0" smtClean="0"/>
          </a:p>
          <a:p>
            <a:pPr>
              <a:defRPr/>
            </a:pPr>
            <a:r>
              <a:rPr lang="en-GB" sz="1100" u="sng" dirty="0" smtClean="0"/>
              <a:t>b. Facts:</a:t>
            </a:r>
            <a:endParaRPr lang="de-DE" sz="1100" dirty="0" smtClean="0"/>
          </a:p>
          <a:p>
            <a:pPr marL="173627" indent="-173627">
              <a:buFont typeface="Arial" pitchFamily="34" charset="0"/>
              <a:buChar char="•"/>
              <a:defRPr/>
            </a:pPr>
            <a:r>
              <a:rPr lang="en-GB" sz="1100" dirty="0" smtClean="0"/>
              <a:t>Announced 6 December 2012 in Doha by Federal Environment Minister Peter </a:t>
            </a:r>
            <a:r>
              <a:rPr lang="en-GB" sz="1100" dirty="0" err="1" smtClean="0"/>
              <a:t>Altmaier</a:t>
            </a:r>
            <a:r>
              <a:rPr lang="en-GB" sz="1100" dirty="0" smtClean="0"/>
              <a:t> and Edward Davey, Secretary of State for Energy and Climate Change in the UK</a:t>
            </a:r>
            <a:endParaRPr lang="de-DE" sz="1100" dirty="0" smtClean="0"/>
          </a:p>
          <a:p>
            <a:pPr marL="173627" indent="-173627">
              <a:buFont typeface="Arial" pitchFamily="34" charset="0"/>
              <a:buChar char="•"/>
              <a:defRPr/>
            </a:pPr>
            <a:r>
              <a:rPr lang="en-GB" sz="1100" dirty="0" smtClean="0"/>
              <a:t>Germany and the UK jointly provided €120million of funding from the German Special Energy and Climate Fund and UK International Climate Fund (ICF) Part of industrialized countries commitment to mobilise $100 billion international climate finance per year by 2020 </a:t>
            </a:r>
            <a:endParaRPr lang="de-DE" sz="1100" dirty="0" smtClean="0"/>
          </a:p>
          <a:p>
            <a:pPr marL="173627" indent="-173627">
              <a:buFont typeface="Arial" pitchFamily="34" charset="0"/>
              <a:buChar char="•"/>
              <a:defRPr/>
            </a:pPr>
            <a:r>
              <a:rPr lang="en-GB" sz="1100" dirty="0" smtClean="0"/>
              <a:t>First project to be funded is the </a:t>
            </a:r>
            <a:r>
              <a:rPr lang="en-GB" sz="1100" u="sng" dirty="0" smtClean="0">
                <a:hlinkClick r:id="rId3"/>
              </a:rPr>
              <a:t>Mexico Housing NAMA</a:t>
            </a:r>
            <a:r>
              <a:rPr lang="en-GB" sz="1100" dirty="0" smtClean="0"/>
              <a:t>. The NAMA project in Mexico will demonstrate the type of work the Facility has been designed for. </a:t>
            </a:r>
            <a:endParaRPr lang="de-DE" sz="1100" dirty="0" smtClean="0"/>
          </a:p>
          <a:p>
            <a:pPr>
              <a:defRPr/>
            </a:pPr>
            <a:endParaRPr lang="en-GB" sz="1100" dirty="0"/>
          </a:p>
        </p:txBody>
      </p:sp>
      <p:sp>
        <p:nvSpPr>
          <p:cNvPr id="4" name="Foliennummernplatzhalter 3"/>
          <p:cNvSpPr>
            <a:spLocks noGrp="1"/>
          </p:cNvSpPr>
          <p:nvPr>
            <p:ph type="sldNum" sz="quarter" idx="10"/>
          </p:nvPr>
        </p:nvSpPr>
        <p:spPr/>
        <p:txBody>
          <a:bodyPr/>
          <a:lstStyle/>
          <a:p>
            <a:fld id="{8F21CD90-D682-48D1-A24D-078364718749}" type="slidenum">
              <a:rPr lang="en-GB" smtClean="0"/>
              <a:t>4</a:t>
            </a:fld>
            <a:endParaRPr lang="en-GB"/>
          </a:p>
        </p:txBody>
      </p:sp>
    </p:spTree>
    <p:extLst>
      <p:ext uri="{BB962C8B-B14F-4D97-AF65-F5344CB8AC3E}">
        <p14:creationId xmlns:p14="http://schemas.microsoft.com/office/powerpoint/2010/main" val="3051098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defRPr/>
            </a:pPr>
            <a:r>
              <a:rPr lang="en-GB" sz="1200" u="sng" dirty="0" smtClean="0"/>
              <a:t>Means of support:</a:t>
            </a:r>
            <a:endParaRPr lang="de-DE" sz="1200" dirty="0" smtClean="0"/>
          </a:p>
          <a:p>
            <a:pPr marL="173627" indent="-173627">
              <a:buFont typeface="Arial" pitchFamily="34" charset="0"/>
              <a:buChar char="•"/>
              <a:defRPr/>
            </a:pPr>
            <a:r>
              <a:rPr lang="en-GB" sz="1200" dirty="0" smtClean="0"/>
              <a:t>In terms of the means of support, the NAMA</a:t>
            </a:r>
            <a:r>
              <a:rPr lang="en-GB" sz="1200" baseline="0" dirty="0" smtClean="0"/>
              <a:t> Facility</a:t>
            </a:r>
            <a:r>
              <a:rPr lang="en-GB" sz="1200" dirty="0" smtClean="0"/>
              <a:t> will provide support for parts (NAMA Support Project) of an overarching, sector-wide NAMAs.</a:t>
            </a:r>
          </a:p>
          <a:p>
            <a:pPr marL="173627" indent="-173627">
              <a:buFont typeface="Arial" pitchFamily="34" charset="0"/>
              <a:buChar char="•"/>
              <a:defRPr/>
            </a:pPr>
            <a:r>
              <a:rPr lang="en-GB" sz="1200" dirty="0" smtClean="0"/>
              <a:t>The</a:t>
            </a:r>
            <a:r>
              <a:rPr lang="en-GB" sz="1200" baseline="0" dirty="0" smtClean="0"/>
              <a:t> NAMA Facility uses </a:t>
            </a:r>
            <a:r>
              <a:rPr lang="en-GB" sz="1200" dirty="0" smtClean="0"/>
              <a:t>the full range of development cooperation instruments (financial and technical cooperation in the form of “NAMA Support Projects”)</a:t>
            </a:r>
            <a:endParaRPr lang="de-DE" sz="1200" dirty="0" smtClean="0"/>
          </a:p>
          <a:p>
            <a:pPr>
              <a:defRPr/>
            </a:pPr>
            <a:r>
              <a:rPr lang="en-GB" sz="1200" b="1" dirty="0" smtClean="0">
                <a:sym typeface="Wingdings"/>
              </a:rPr>
              <a:t></a:t>
            </a:r>
            <a:r>
              <a:rPr lang="en-GB" sz="1200" b="1" dirty="0" smtClean="0"/>
              <a:t>  </a:t>
            </a:r>
            <a:r>
              <a:rPr lang="en-GB" sz="1200" dirty="0" smtClean="0"/>
              <a:t>No set up of a new climate finance architecture – instead harnessing existing delivery channels including bi- and multilateral implementing agencies and institutions.</a:t>
            </a:r>
            <a:endParaRPr lang="de-DE" sz="1200" dirty="0" smtClean="0"/>
          </a:p>
          <a:p>
            <a:endParaRPr lang="en-GB" dirty="0"/>
          </a:p>
        </p:txBody>
      </p:sp>
      <p:sp>
        <p:nvSpPr>
          <p:cNvPr id="4" name="Foliennummernplatzhalter 3"/>
          <p:cNvSpPr>
            <a:spLocks noGrp="1"/>
          </p:cNvSpPr>
          <p:nvPr>
            <p:ph type="sldNum" sz="quarter" idx="10"/>
          </p:nvPr>
        </p:nvSpPr>
        <p:spPr/>
        <p:txBody>
          <a:bodyPr/>
          <a:lstStyle/>
          <a:p>
            <a:fld id="{8F21CD90-D682-48D1-A24D-078364718749}" type="slidenum">
              <a:rPr lang="en-GB" smtClean="0"/>
              <a:t>5</a:t>
            </a:fld>
            <a:endParaRPr lang="en-GB"/>
          </a:p>
        </p:txBody>
      </p:sp>
    </p:spTree>
    <p:extLst>
      <p:ext uri="{BB962C8B-B14F-4D97-AF65-F5344CB8AC3E}">
        <p14:creationId xmlns:p14="http://schemas.microsoft.com/office/powerpoint/2010/main" val="17334284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ltLang="en-US" sz="1200" dirty="0" smtClean="0">
                <a:latin typeface="+mn-lt"/>
                <a:ea typeface="PFCentroSansPro-Regular"/>
              </a:rPr>
              <a:t>Given their </a:t>
            </a:r>
            <a:r>
              <a:rPr lang="en-GB" altLang="en-US" sz="1200" b="1" dirty="0" smtClean="0">
                <a:latin typeface="+mn-lt"/>
                <a:ea typeface="PFCentroSansPro-Regular"/>
              </a:rPr>
              <a:t>focus on implementation</a:t>
            </a:r>
            <a:r>
              <a:rPr lang="en-GB" altLang="en-US" sz="1200" dirty="0" smtClean="0">
                <a:latin typeface="+mn-lt"/>
                <a:ea typeface="PFCentroSansPro-Regular"/>
              </a:rPr>
              <a:t>, </a:t>
            </a:r>
            <a:r>
              <a:rPr lang="en-GB" altLang="en-US" sz="1200" b="0" dirty="0" smtClean="0">
                <a:latin typeface="+mn-lt"/>
                <a:ea typeface="PFCentroSansPro-Regular"/>
              </a:rPr>
              <a:t>NAMA Support Projects </a:t>
            </a:r>
            <a:r>
              <a:rPr lang="en-GB" altLang="en-US" sz="1200" dirty="0" smtClean="0">
                <a:latin typeface="+mn-lt"/>
                <a:ea typeface="PFCentroSansPro-Regular"/>
              </a:rPr>
              <a:t>should focus on </a:t>
            </a:r>
            <a:r>
              <a:rPr lang="en-GB" altLang="en-US" sz="1200" b="1" dirty="0" smtClean="0">
                <a:latin typeface="+mn-lt"/>
                <a:ea typeface="PFCentroSansPro-Regular"/>
              </a:rPr>
              <a:t>financial support </a:t>
            </a:r>
            <a:r>
              <a:rPr lang="en-GB" altLang="en-US" sz="1200" dirty="0" smtClean="0">
                <a:latin typeface="+mn-lt"/>
                <a:ea typeface="PFCentroSansPro-Regular"/>
              </a:rPr>
              <a:t>(e.g. grants, concessional loans, guarantees), </a:t>
            </a:r>
            <a:r>
              <a:rPr lang="en-GB" sz="1200" dirty="0" smtClean="0">
                <a:latin typeface="+mn-lt"/>
                <a:ea typeface="PFCentroSansPro-Regular"/>
              </a:rPr>
              <a:t>which serve to mobilize capital investments.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dirty="0" smtClean="0">
                <a:latin typeface="+mn-lt"/>
              </a:rPr>
              <a:t>Technical assistance </a:t>
            </a:r>
            <a:r>
              <a:rPr lang="en-GB" sz="1200" dirty="0" smtClean="0">
                <a:latin typeface="+mn-lt"/>
              </a:rPr>
              <a:t>and capacity development for building up the relevant institutional and regulatory capacities in partner countries during NAMA implementation will be considered for support where they are combined with or closely linked to financial instruments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smtClean="0">
                <a:latin typeface="+mn-lt"/>
              </a:rPr>
              <a:t>The</a:t>
            </a:r>
            <a:r>
              <a:rPr lang="en-GB" sz="1200" baseline="0" dirty="0" smtClean="0">
                <a:latin typeface="+mn-lt"/>
              </a:rPr>
              <a:t> </a:t>
            </a:r>
            <a:r>
              <a:rPr lang="en-GB" sz="1200" b="1" baseline="0" dirty="0" smtClean="0">
                <a:latin typeface="+mn-lt"/>
              </a:rPr>
              <a:t>wise combination of FC and TC </a:t>
            </a:r>
            <a:r>
              <a:rPr lang="en-GB" sz="1200" baseline="0" dirty="0" smtClean="0">
                <a:latin typeface="+mn-lt"/>
              </a:rPr>
              <a:t>should </a:t>
            </a:r>
            <a:r>
              <a:rPr lang="en-GB" sz="1200" dirty="0" smtClean="0">
                <a:latin typeface="+mn-lt"/>
              </a:rPr>
              <a:t>serve to </a:t>
            </a:r>
            <a:r>
              <a:rPr lang="en-GB" sz="1200" b="1" dirty="0" smtClean="0">
                <a:latin typeface="+mn-lt"/>
              </a:rPr>
              <a:t>maximise the transformational impact </a:t>
            </a:r>
            <a:r>
              <a:rPr lang="en-GB" sz="1200" dirty="0" smtClean="0">
                <a:latin typeface="+mn-lt"/>
              </a:rPr>
              <a:t>of the NAMA.</a:t>
            </a:r>
            <a:endParaRPr lang="en-GB" altLang="en-US" sz="1200" dirty="0" smtClean="0">
              <a:latin typeface="+mn-lt"/>
              <a:ea typeface="PFCentroSansPro-Regular"/>
            </a:endParaRPr>
          </a:p>
          <a:p>
            <a:endParaRPr lang="en-GB" dirty="0"/>
          </a:p>
        </p:txBody>
      </p:sp>
      <p:sp>
        <p:nvSpPr>
          <p:cNvPr id="4" name="Foliennummernplatzhalter 3"/>
          <p:cNvSpPr>
            <a:spLocks noGrp="1"/>
          </p:cNvSpPr>
          <p:nvPr>
            <p:ph type="sldNum" sz="quarter" idx="10"/>
          </p:nvPr>
        </p:nvSpPr>
        <p:spPr/>
        <p:txBody>
          <a:bodyPr/>
          <a:lstStyle/>
          <a:p>
            <a:fld id="{8F21CD90-D682-48D1-A24D-078364718749}" type="slidenum">
              <a:rPr lang="en-GB" smtClean="0"/>
              <a:t>6</a:t>
            </a:fld>
            <a:endParaRPr lang="en-GB"/>
          </a:p>
        </p:txBody>
      </p:sp>
    </p:spTree>
    <p:extLst>
      <p:ext uri="{BB962C8B-B14F-4D97-AF65-F5344CB8AC3E}">
        <p14:creationId xmlns:p14="http://schemas.microsoft.com/office/powerpoint/2010/main" val="5759697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3038" indent="-173038">
              <a:buFontTx/>
              <a:buChar char="•"/>
            </a:pPr>
            <a:r>
              <a:rPr lang="en-GB" altLang="en-US" u="sng" dirty="0" smtClean="0">
                <a:ea typeface="ＭＳ Ｐゴシック" pitchFamily="34" charset="-128"/>
                <a:cs typeface="Arial" pitchFamily="34" charset="0"/>
              </a:rPr>
              <a:t>NAMA Facility Board</a:t>
            </a:r>
            <a:r>
              <a:rPr lang="en-GB" altLang="en-US" dirty="0" smtClean="0">
                <a:ea typeface="ＭＳ Ｐゴシック" pitchFamily="34" charset="-128"/>
                <a:cs typeface="Arial" pitchFamily="34" charset="0"/>
              </a:rPr>
              <a:t> formed by DECC and BMUB as central decision-making body (open to potential other donors)</a:t>
            </a:r>
            <a:endParaRPr lang="de-DE" altLang="en-US" sz="1100" dirty="0" smtClean="0">
              <a:ea typeface="ＭＳ Ｐゴシック" pitchFamily="34" charset="-128"/>
              <a:cs typeface="Arial" pitchFamily="34" charset="0"/>
            </a:endParaRPr>
          </a:p>
          <a:p>
            <a:pPr marL="173038" indent="-173038">
              <a:buFontTx/>
              <a:buChar char="•"/>
            </a:pPr>
            <a:r>
              <a:rPr lang="en-GB" altLang="en-US" dirty="0" smtClean="0">
                <a:ea typeface="ＭＳ Ｐゴシック" pitchFamily="34" charset="-128"/>
                <a:cs typeface="Arial" pitchFamily="34" charset="0"/>
              </a:rPr>
              <a:t>Board takes all relevant decisions related to strategy, guidelines,  allocation of funding</a:t>
            </a:r>
            <a:endParaRPr lang="de-DE" altLang="en-US" sz="1100" dirty="0" smtClean="0">
              <a:ea typeface="ＭＳ Ｐゴシック" pitchFamily="34" charset="-128"/>
              <a:cs typeface="Arial" pitchFamily="34" charset="0"/>
            </a:endParaRPr>
          </a:p>
          <a:p>
            <a:pPr marL="173038" indent="-173038">
              <a:buFontTx/>
              <a:buChar char="•"/>
            </a:pPr>
            <a:r>
              <a:rPr lang="en-GB" altLang="en-US" u="sng" dirty="0" smtClean="0">
                <a:ea typeface="ＭＳ Ｐゴシック" pitchFamily="34" charset="-128"/>
                <a:cs typeface="Arial" pitchFamily="34" charset="0"/>
              </a:rPr>
              <a:t>Technical Support Unit</a:t>
            </a:r>
            <a:r>
              <a:rPr lang="en-GB" altLang="en-US" dirty="0" smtClean="0">
                <a:ea typeface="ＭＳ Ｐゴシック" pitchFamily="34" charset="-128"/>
                <a:cs typeface="Arial" pitchFamily="34" charset="0"/>
              </a:rPr>
              <a:t> (TSU) to be staffed by KfW and GIZ with a secretarial function to support the Board in the management of the Facility.</a:t>
            </a:r>
          </a:p>
          <a:p>
            <a:pPr marL="173038" indent="-173038">
              <a:buFontTx/>
              <a:buChar char="•"/>
            </a:pPr>
            <a:r>
              <a:rPr lang="en-GB" altLang="en-US" u="sng" dirty="0" smtClean="0">
                <a:ea typeface="ＭＳ Ｐゴシック" pitchFamily="34" charset="-128"/>
                <a:cs typeface="Arial" pitchFamily="34" charset="0"/>
              </a:rPr>
              <a:t>NAMA Support Projects</a:t>
            </a:r>
            <a:r>
              <a:rPr lang="en-GB" altLang="en-US" dirty="0" smtClean="0">
                <a:ea typeface="ＭＳ Ｐゴシック" pitchFamily="34" charset="-128"/>
                <a:cs typeface="Arial" pitchFamily="34" charset="0"/>
              </a:rPr>
              <a:t>, which are approved by the Board will be implemented by </a:t>
            </a:r>
            <a:r>
              <a:rPr lang="en-GB" altLang="en-US" u="sng" dirty="0" smtClean="0">
                <a:ea typeface="ＭＳ Ｐゴシック" pitchFamily="34" charset="-128"/>
                <a:cs typeface="Arial" pitchFamily="34" charset="0"/>
              </a:rPr>
              <a:t>qualified delivery organisations (incl. KfW and GIZ)</a:t>
            </a:r>
            <a:endParaRPr lang="de-DE" altLang="en-US" sz="1100" dirty="0" smtClean="0">
              <a:ea typeface="ＭＳ Ｐゴシック" pitchFamily="34" charset="-128"/>
              <a:cs typeface="Arial" pitchFamily="34" charset="0"/>
            </a:endParaRPr>
          </a:p>
          <a:p>
            <a:pPr marL="173038" indent="-173038">
              <a:buFontTx/>
              <a:buChar char="•"/>
            </a:pPr>
            <a:r>
              <a:rPr lang="en-GB" altLang="en-US" dirty="0" smtClean="0">
                <a:ea typeface="ＭＳ Ｐゴシック" pitchFamily="34" charset="-128"/>
                <a:cs typeface="Arial" pitchFamily="34" charset="0"/>
              </a:rPr>
              <a:t>This allows a quick and flexible implementation structure</a:t>
            </a:r>
            <a:endParaRPr lang="de-DE" altLang="en-US" sz="1100" dirty="0" smtClean="0">
              <a:ea typeface="ＭＳ Ｐゴシック" pitchFamily="34" charset="-128"/>
              <a:cs typeface="Arial" pitchFamily="34" charset="0"/>
            </a:endParaRPr>
          </a:p>
          <a:p>
            <a:pPr lvl="4" eaLnBrk="1" hangingPunct="1"/>
            <a:endParaRPr lang="en-US" altLang="en-US" dirty="0" smtClean="0">
              <a:ea typeface="ＭＳ Ｐゴシック" pitchFamily="34" charset="-128"/>
              <a:cs typeface="Arial" pitchFamily="34" charset="0"/>
            </a:endParaRPr>
          </a:p>
          <a:p>
            <a:endParaRPr lang="en-GB" dirty="0"/>
          </a:p>
        </p:txBody>
      </p:sp>
      <p:sp>
        <p:nvSpPr>
          <p:cNvPr id="4" name="Foliennummernplatzhalter 3"/>
          <p:cNvSpPr>
            <a:spLocks noGrp="1"/>
          </p:cNvSpPr>
          <p:nvPr>
            <p:ph type="sldNum" sz="quarter" idx="10"/>
          </p:nvPr>
        </p:nvSpPr>
        <p:spPr/>
        <p:txBody>
          <a:bodyPr/>
          <a:lstStyle/>
          <a:p>
            <a:fld id="{8F21CD90-D682-48D1-A24D-078364718749}" type="slidenum">
              <a:rPr lang="en-GB" smtClean="0"/>
              <a:t>7</a:t>
            </a:fld>
            <a:endParaRPr lang="en-GB"/>
          </a:p>
        </p:txBody>
      </p:sp>
    </p:spTree>
    <p:extLst>
      <p:ext uri="{BB962C8B-B14F-4D97-AF65-F5344CB8AC3E}">
        <p14:creationId xmlns:p14="http://schemas.microsoft.com/office/powerpoint/2010/main" val="3641751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3030" indent="-173030">
              <a:buFontTx/>
              <a:buChar char="•"/>
              <a:defRPr/>
            </a:pPr>
            <a:r>
              <a:rPr lang="en-GB" altLang="en-US" dirty="0">
                <a:ea typeface="ＭＳ Ｐゴシック" pitchFamily="34" charset="-128"/>
                <a:cs typeface="Arial" pitchFamily="34" charset="0"/>
              </a:rPr>
              <a:t>NAMA Facility will be broadly accessible and aims to fund the </a:t>
            </a:r>
            <a:r>
              <a:rPr lang="en-GB" altLang="en-US" u="sng" dirty="0">
                <a:ea typeface="ＭＳ Ｐゴシック" pitchFamily="34" charset="-128"/>
                <a:cs typeface="Arial" pitchFamily="34" charset="0"/>
              </a:rPr>
              <a:t>most ambitious</a:t>
            </a:r>
            <a:r>
              <a:rPr lang="en-GB" altLang="en-US" dirty="0">
                <a:ea typeface="ＭＳ Ｐゴシック" pitchFamily="34" charset="-128"/>
                <a:cs typeface="Arial" pitchFamily="34" charset="0"/>
              </a:rPr>
              <a:t> NAMA Support Projects available </a:t>
            </a:r>
            <a:endParaRPr lang="de-DE" altLang="en-US" sz="1100" dirty="0">
              <a:ea typeface="ＭＳ Ｐゴシック" pitchFamily="34" charset="-128"/>
              <a:cs typeface="Arial" pitchFamily="34" charset="0"/>
            </a:endParaRPr>
          </a:p>
          <a:p>
            <a:pPr marL="173030" indent="-173030">
              <a:buFontTx/>
              <a:buChar char="•"/>
              <a:defRPr/>
            </a:pPr>
            <a:r>
              <a:rPr lang="en-GB" altLang="en-US" dirty="0">
                <a:ea typeface="ＭＳ Ｐゴシック" pitchFamily="34" charset="-128"/>
                <a:cs typeface="Arial" pitchFamily="34" charset="0"/>
              </a:rPr>
              <a:t>In public </a:t>
            </a:r>
            <a:r>
              <a:rPr lang="en-GB" altLang="en-US" u="sng" dirty="0">
                <a:ea typeface="ＭＳ Ｐゴシック" pitchFamily="34" charset="-128"/>
                <a:cs typeface="Arial" pitchFamily="34" charset="0"/>
              </a:rPr>
              <a:t>calls </a:t>
            </a:r>
            <a:r>
              <a:rPr lang="en-GB" altLang="en-US" dirty="0">
                <a:ea typeface="ＭＳ Ｐゴシック" pitchFamily="34" charset="-128"/>
                <a:cs typeface="Arial" pitchFamily="34" charset="0"/>
              </a:rPr>
              <a:t>the Board will ask </a:t>
            </a:r>
            <a:r>
              <a:rPr lang="en-GB" altLang="en-US" u="sng" dirty="0">
                <a:ea typeface="ＭＳ Ｐゴシック" pitchFamily="34" charset="-128"/>
                <a:cs typeface="Arial" pitchFamily="34" charset="0"/>
              </a:rPr>
              <a:t>national governments</a:t>
            </a:r>
            <a:r>
              <a:rPr lang="en-GB" altLang="en-US" dirty="0">
                <a:ea typeface="ＭＳ Ｐゴシック" pitchFamily="34" charset="-128"/>
                <a:cs typeface="Arial" pitchFamily="34" charset="0"/>
              </a:rPr>
              <a:t> as well as</a:t>
            </a:r>
            <a:r>
              <a:rPr lang="en-GB" altLang="en-US" u="sng" dirty="0">
                <a:ea typeface="ＭＳ Ｐゴシック" pitchFamily="34" charset="-128"/>
                <a:cs typeface="Arial" pitchFamily="34" charset="0"/>
              </a:rPr>
              <a:t> qualified delivery organisations</a:t>
            </a:r>
            <a:r>
              <a:rPr lang="en-GB" altLang="en-US" dirty="0">
                <a:ea typeface="ＭＳ Ｐゴシック" pitchFamily="34" charset="-128"/>
                <a:cs typeface="Arial" pitchFamily="34" charset="0"/>
              </a:rPr>
              <a:t> to submit </a:t>
            </a:r>
            <a:r>
              <a:rPr lang="en-GB" altLang="en-US" u="sng" dirty="0">
                <a:ea typeface="ＭＳ Ｐゴシック" pitchFamily="34" charset="-128"/>
                <a:cs typeface="Arial" pitchFamily="34" charset="0"/>
              </a:rPr>
              <a:t>outlines</a:t>
            </a:r>
            <a:r>
              <a:rPr lang="en-GB" altLang="en-US" dirty="0">
                <a:ea typeface="ＭＳ Ｐゴシック" pitchFamily="34" charset="-128"/>
                <a:cs typeface="Arial" pitchFamily="34" charset="0"/>
              </a:rPr>
              <a:t> for NAMA support projects to the TSU </a:t>
            </a:r>
            <a:endParaRPr lang="de-DE" altLang="en-US" sz="1100" dirty="0">
              <a:ea typeface="ＭＳ Ｐゴシック" pitchFamily="34" charset="-128"/>
              <a:cs typeface="Arial" pitchFamily="34" charset="0"/>
            </a:endParaRPr>
          </a:p>
          <a:p>
            <a:pPr marL="173030" indent="-173030">
              <a:buFontTx/>
              <a:buChar char="•"/>
              <a:defRPr/>
            </a:pPr>
            <a:r>
              <a:rPr lang="en-GB" altLang="en-US" dirty="0">
                <a:ea typeface="ＭＳ Ｐゴシック" pitchFamily="34" charset="-128"/>
                <a:cs typeface="Arial" pitchFamily="34" charset="0"/>
              </a:rPr>
              <a:t>Generally, the selection and implementation of NAMA support projects follows a </a:t>
            </a:r>
            <a:r>
              <a:rPr lang="en-GB" altLang="en-US" u="sng" dirty="0">
                <a:ea typeface="ＭＳ Ｐゴシック" pitchFamily="34" charset="-128"/>
                <a:cs typeface="Arial" pitchFamily="34" charset="0"/>
              </a:rPr>
              <a:t>3-step process</a:t>
            </a:r>
            <a:endParaRPr lang="de-DE" altLang="en-US" sz="1100" dirty="0">
              <a:ea typeface="ＭＳ Ｐゴシック" pitchFamily="34" charset="-128"/>
              <a:cs typeface="Arial" pitchFamily="34" charset="0"/>
            </a:endParaRPr>
          </a:p>
          <a:p>
            <a:pPr marL="538140" lvl="1" indent="-173030">
              <a:buFontTx/>
              <a:buChar char="•"/>
              <a:defRPr/>
            </a:pPr>
            <a:r>
              <a:rPr lang="en-GB" altLang="en-US" b="1" u="sng" dirty="0">
                <a:ea typeface="ＭＳ Ｐゴシック" pitchFamily="34" charset="-128"/>
                <a:cs typeface="Arial" pitchFamily="34" charset="0"/>
              </a:rPr>
              <a:t>STEP 1:</a:t>
            </a:r>
            <a:r>
              <a:rPr lang="en-GB" altLang="en-US" b="1" dirty="0">
                <a:ea typeface="ＭＳ Ｐゴシック" pitchFamily="34" charset="-128"/>
                <a:cs typeface="Arial" pitchFamily="34" charset="0"/>
              </a:rPr>
              <a:t> </a:t>
            </a:r>
            <a:r>
              <a:rPr lang="en-GB" altLang="en-US" dirty="0">
                <a:ea typeface="ＭＳ Ｐゴシック" pitchFamily="34" charset="-128"/>
                <a:cs typeface="Arial" pitchFamily="34" charset="0"/>
              </a:rPr>
              <a:t>Based on submissions of </a:t>
            </a:r>
            <a:r>
              <a:rPr lang="en-GB" altLang="en-US" u="sng" dirty="0">
                <a:ea typeface="ＭＳ Ｐゴシック" pitchFamily="34" charset="-128"/>
                <a:cs typeface="Arial" pitchFamily="34" charset="0"/>
              </a:rPr>
              <a:t>Outlines</a:t>
            </a:r>
            <a:r>
              <a:rPr lang="en-GB" altLang="en-US" dirty="0">
                <a:ea typeface="ＭＳ Ｐゴシック" pitchFamily="34" charset="-128"/>
                <a:cs typeface="Arial" pitchFamily="34" charset="0"/>
              </a:rPr>
              <a:t> for NAMA support projects</a:t>
            </a:r>
            <a:r>
              <a:rPr lang="de-DE" altLang="en-US" sz="1100" dirty="0">
                <a:ea typeface="ＭＳ Ｐゴシック" pitchFamily="34" charset="-128"/>
                <a:cs typeface="Arial" pitchFamily="34" charset="0"/>
              </a:rPr>
              <a:t/>
            </a:r>
            <a:br>
              <a:rPr lang="de-DE" altLang="en-US" sz="1100" dirty="0">
                <a:ea typeface="ＭＳ Ｐゴシック" pitchFamily="34" charset="-128"/>
                <a:cs typeface="Arial" pitchFamily="34" charset="0"/>
              </a:rPr>
            </a:br>
            <a:r>
              <a:rPr lang="en-GB" altLang="en-US" b="1" dirty="0">
                <a:ea typeface="ＭＳ Ｐゴシック" pitchFamily="34" charset="-128"/>
                <a:cs typeface="Arial" pitchFamily="34" charset="0"/>
                <a:sym typeface="Wingdings" pitchFamily="2" charset="2"/>
              </a:rPr>
              <a:t></a:t>
            </a:r>
            <a:r>
              <a:rPr lang="en-GB" altLang="en-US" b="1" dirty="0">
                <a:ea typeface="ＭＳ Ｐゴシック" pitchFamily="34" charset="-128"/>
                <a:cs typeface="Arial" pitchFamily="34" charset="0"/>
              </a:rPr>
              <a:t> </a:t>
            </a:r>
            <a:r>
              <a:rPr lang="en-GB" altLang="en-US" dirty="0">
                <a:ea typeface="ＭＳ Ｐゴシック" pitchFamily="34" charset="-128"/>
                <a:cs typeface="Arial" pitchFamily="34" charset="0"/>
              </a:rPr>
              <a:t>Project proposals are appraised by the Facility’s TSU against </a:t>
            </a:r>
            <a:r>
              <a:rPr lang="en-GB" altLang="en-US" u="sng" dirty="0">
                <a:ea typeface="ＭＳ Ｐゴシック" pitchFamily="34" charset="-128"/>
                <a:cs typeface="Arial" pitchFamily="34" charset="0"/>
              </a:rPr>
              <a:t>general eligibility criteria</a:t>
            </a:r>
            <a:r>
              <a:rPr lang="en-GB" altLang="en-US" dirty="0">
                <a:ea typeface="ＭＳ Ｐゴシック" pitchFamily="34" charset="-128"/>
                <a:cs typeface="Arial" pitchFamily="34" charset="0"/>
              </a:rPr>
              <a:t>, </a:t>
            </a:r>
            <a:r>
              <a:rPr lang="en-GB" altLang="en-US" u="sng" dirty="0">
                <a:ea typeface="ＭＳ Ｐゴシック" pitchFamily="34" charset="-128"/>
                <a:cs typeface="Arial" pitchFamily="34" charset="0"/>
              </a:rPr>
              <a:t>ambition criteria</a:t>
            </a:r>
            <a:r>
              <a:rPr lang="en-GB" altLang="en-US" dirty="0">
                <a:ea typeface="ＭＳ Ｐゴシック" pitchFamily="34" charset="-128"/>
                <a:cs typeface="Arial" pitchFamily="34" charset="0"/>
              </a:rPr>
              <a:t> as well as </a:t>
            </a:r>
            <a:r>
              <a:rPr lang="en-GB" altLang="en-US" u="sng" dirty="0">
                <a:ea typeface="ＭＳ Ｐゴシック" pitchFamily="34" charset="-128"/>
                <a:cs typeface="Arial" pitchFamily="34" charset="0"/>
              </a:rPr>
              <a:t>feasibility</a:t>
            </a:r>
            <a:r>
              <a:rPr lang="en-GB" altLang="en-US" dirty="0">
                <a:ea typeface="ＭＳ Ｐゴシック" pitchFamily="34" charset="-128"/>
                <a:cs typeface="Arial" pitchFamily="34" charset="0"/>
              </a:rPr>
              <a:t/>
            </a:r>
            <a:br>
              <a:rPr lang="en-GB" altLang="en-US" dirty="0">
                <a:ea typeface="ＭＳ Ｐゴシック" pitchFamily="34" charset="-128"/>
                <a:cs typeface="Arial" pitchFamily="34" charset="0"/>
              </a:rPr>
            </a:br>
            <a:r>
              <a:rPr lang="en-GB" altLang="en-US" b="1" dirty="0">
                <a:ea typeface="ＭＳ Ｐゴシック" pitchFamily="34" charset="-128"/>
                <a:cs typeface="Arial" pitchFamily="34" charset="0"/>
                <a:sym typeface="Wingdings" pitchFamily="2" charset="2"/>
              </a:rPr>
              <a:t></a:t>
            </a:r>
            <a:r>
              <a:rPr lang="en-GB" altLang="en-US" b="1" dirty="0">
                <a:ea typeface="ＭＳ Ｐゴシック" pitchFamily="34" charset="-128"/>
                <a:cs typeface="Arial" pitchFamily="34" charset="0"/>
              </a:rPr>
              <a:t> </a:t>
            </a:r>
            <a:r>
              <a:rPr lang="en-GB" altLang="en-US" u="sng" dirty="0">
                <a:ea typeface="ＭＳ Ｐゴシック" pitchFamily="34" charset="-128"/>
                <a:cs typeface="Arial" pitchFamily="34" charset="0"/>
              </a:rPr>
              <a:t>Pre-approval</a:t>
            </a:r>
            <a:r>
              <a:rPr lang="en-GB" altLang="en-US" dirty="0">
                <a:ea typeface="ＭＳ Ｐゴシック" pitchFamily="34" charset="-128"/>
                <a:cs typeface="Arial" pitchFamily="34" charset="0"/>
              </a:rPr>
              <a:t> and appraisal mandate of project outlines by the Board</a:t>
            </a:r>
          </a:p>
          <a:p>
            <a:pPr marL="538140" lvl="1" indent="-173030">
              <a:buFontTx/>
              <a:buChar char="•"/>
              <a:defRPr/>
            </a:pPr>
            <a:r>
              <a:rPr lang="en-GB" altLang="en-US" b="1" u="sng" dirty="0">
                <a:ea typeface="ＭＳ Ｐゴシック" pitchFamily="34" charset="-128"/>
                <a:cs typeface="Arial" pitchFamily="34" charset="0"/>
              </a:rPr>
              <a:t>STEP 2:</a:t>
            </a:r>
            <a:r>
              <a:rPr lang="en-GB" altLang="en-US" dirty="0">
                <a:ea typeface="ＭＳ Ｐゴシック" pitchFamily="34" charset="-128"/>
                <a:cs typeface="Arial" pitchFamily="34" charset="0"/>
              </a:rPr>
              <a:t> For pre-approved projects: </a:t>
            </a:r>
            <a:r>
              <a:rPr lang="en-GB" altLang="en-US" u="sng" dirty="0">
                <a:ea typeface="ＭＳ Ｐゴシック" pitchFamily="34" charset="-128"/>
                <a:cs typeface="Arial" pitchFamily="34" charset="0"/>
              </a:rPr>
              <a:t>in-depth project appraisal</a:t>
            </a:r>
            <a:r>
              <a:rPr lang="en-GB" altLang="en-US" dirty="0">
                <a:ea typeface="ＭＳ Ｐゴシック" pitchFamily="34" charset="-128"/>
                <a:cs typeface="Arial" pitchFamily="34" charset="0"/>
              </a:rPr>
              <a:t> by the delivery organisation and submission of </a:t>
            </a:r>
            <a:r>
              <a:rPr lang="en-GB" altLang="en-US" u="sng" dirty="0">
                <a:ea typeface="ＭＳ Ｐゴシック" pitchFamily="34" charset="-128"/>
                <a:cs typeface="Arial" pitchFamily="34" charset="0"/>
              </a:rPr>
              <a:t>proposals</a:t>
            </a:r>
            <a:r>
              <a:rPr lang="en-GB" altLang="en-US" dirty="0">
                <a:ea typeface="ＭＳ Ｐゴシック" pitchFamily="34" charset="-128"/>
                <a:cs typeface="Arial" pitchFamily="34" charset="0"/>
              </a:rPr>
              <a:t> for NAMA support projects </a:t>
            </a:r>
            <a:br>
              <a:rPr lang="en-GB" altLang="en-US" dirty="0">
                <a:ea typeface="ＭＳ Ｐゴシック" pitchFamily="34" charset="-128"/>
                <a:cs typeface="Arial" pitchFamily="34" charset="0"/>
              </a:rPr>
            </a:br>
            <a:r>
              <a:rPr lang="en-GB" altLang="en-US" b="1" dirty="0">
                <a:ea typeface="ＭＳ Ｐゴシック" pitchFamily="34" charset="-128"/>
                <a:cs typeface="Arial" pitchFamily="34" charset="0"/>
                <a:sym typeface="Wingdings" pitchFamily="2" charset="2"/>
              </a:rPr>
              <a:t></a:t>
            </a:r>
            <a:r>
              <a:rPr lang="en-GB" altLang="en-US" b="1" dirty="0">
                <a:ea typeface="ＭＳ Ｐゴシック" pitchFamily="34" charset="-128"/>
                <a:cs typeface="Arial" pitchFamily="34" charset="0"/>
              </a:rPr>
              <a:t> </a:t>
            </a:r>
            <a:r>
              <a:rPr lang="en-GB" altLang="en-US" u="sng" dirty="0">
                <a:ea typeface="ＭＳ Ｐゴシック" pitchFamily="34" charset="-128"/>
                <a:cs typeface="Arial" pitchFamily="34" charset="0"/>
              </a:rPr>
              <a:t>Final approval</a:t>
            </a:r>
            <a:r>
              <a:rPr lang="en-GB" altLang="en-US" dirty="0">
                <a:ea typeface="ＭＳ Ｐゴシック" pitchFamily="34" charset="-128"/>
                <a:cs typeface="Arial" pitchFamily="34" charset="0"/>
              </a:rPr>
              <a:t> of NAMA support project by the Board </a:t>
            </a:r>
            <a:endParaRPr lang="de-DE" altLang="en-US" sz="1100" dirty="0">
              <a:ea typeface="ＭＳ Ｐゴシック" pitchFamily="34" charset="-128"/>
              <a:cs typeface="Arial" pitchFamily="34" charset="0"/>
            </a:endParaRPr>
          </a:p>
          <a:p>
            <a:pPr marL="538140" lvl="1" indent="-173030">
              <a:buFontTx/>
              <a:buChar char="•"/>
              <a:defRPr/>
            </a:pPr>
            <a:r>
              <a:rPr lang="en-GB" altLang="en-US" b="1" u="sng" dirty="0">
                <a:ea typeface="ＭＳ Ｐゴシック" pitchFamily="34" charset="-128"/>
                <a:cs typeface="Arial" pitchFamily="34" charset="0"/>
              </a:rPr>
              <a:t>STEP 3:</a:t>
            </a:r>
            <a:r>
              <a:rPr lang="en-GB" altLang="en-US" dirty="0">
                <a:ea typeface="ＭＳ Ｐゴシック" pitchFamily="34" charset="-128"/>
                <a:cs typeface="Arial" pitchFamily="34" charset="0"/>
              </a:rPr>
              <a:t> NAMA support project implementation through delivery organisation</a:t>
            </a:r>
            <a:endParaRPr lang="de-DE" altLang="en-US" sz="1100" dirty="0">
              <a:ea typeface="ＭＳ Ｐゴシック" pitchFamily="34" charset="-128"/>
              <a:cs typeface="Arial" pitchFamily="34" charset="0"/>
            </a:endParaRPr>
          </a:p>
          <a:p>
            <a:pPr>
              <a:defRPr/>
            </a:pPr>
            <a:endParaRPr lang="en-US" altLang="en-US" dirty="0">
              <a:ea typeface="ＭＳ Ｐゴシック" pitchFamily="34" charset="-128"/>
              <a:cs typeface="Arial" pitchFamily="34" charset="0"/>
            </a:endParaRPr>
          </a:p>
          <a:p>
            <a:endParaRPr lang="en-GB" dirty="0"/>
          </a:p>
        </p:txBody>
      </p:sp>
      <p:sp>
        <p:nvSpPr>
          <p:cNvPr id="4" name="Foliennummernplatzhalter 3"/>
          <p:cNvSpPr>
            <a:spLocks noGrp="1"/>
          </p:cNvSpPr>
          <p:nvPr>
            <p:ph type="sldNum" sz="quarter" idx="10"/>
          </p:nvPr>
        </p:nvSpPr>
        <p:spPr/>
        <p:txBody>
          <a:bodyPr/>
          <a:lstStyle/>
          <a:p>
            <a:fld id="{8F21CD90-D682-48D1-A24D-078364718749}" type="slidenum">
              <a:rPr lang="en-GB" smtClean="0"/>
              <a:t>8</a:t>
            </a:fld>
            <a:endParaRPr lang="en-GB" dirty="0"/>
          </a:p>
        </p:txBody>
      </p:sp>
    </p:spTree>
    <p:extLst>
      <p:ext uri="{BB962C8B-B14F-4D97-AF65-F5344CB8AC3E}">
        <p14:creationId xmlns:p14="http://schemas.microsoft.com/office/powerpoint/2010/main" val="24332651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r>
              <a:rPr lang="en-GB" altLang="en-US" sz="1200" noProof="0" dirty="0" smtClean="0">
                <a:solidFill>
                  <a:srgbClr val="26282A"/>
                </a:solidFill>
                <a:latin typeface="Calibri" pitchFamily="34" charset="0"/>
                <a:ea typeface="ＭＳ Ｐゴシック" pitchFamily="34" charset="-128"/>
              </a:rPr>
              <a:t>The selection of NAMA Support Projects is based on three sets of criteria:</a:t>
            </a:r>
            <a:r>
              <a:rPr lang="en-GB" altLang="en-US" sz="1200" baseline="0" noProof="0" dirty="0" smtClean="0">
                <a:solidFill>
                  <a:srgbClr val="26282A"/>
                </a:solidFill>
                <a:latin typeface="Calibri" pitchFamily="34" charset="0"/>
                <a:ea typeface="ＭＳ Ｐゴシック" pitchFamily="34" charset="-128"/>
              </a:rPr>
              <a:t> </a:t>
            </a:r>
          </a:p>
          <a:p>
            <a:pPr marL="628650" lvl="1" indent="-171450">
              <a:buFont typeface="Arial" panose="020B0604020202020204" pitchFamily="34" charset="0"/>
              <a:buChar char="•"/>
            </a:pPr>
            <a:r>
              <a:rPr lang="en-GB" noProof="0" dirty="0" smtClean="0"/>
              <a:t>The </a:t>
            </a:r>
            <a:r>
              <a:rPr lang="en-GB" u="sng" noProof="0" dirty="0" smtClean="0"/>
              <a:t>general eligibility,</a:t>
            </a:r>
            <a:r>
              <a:rPr lang="en-GB" u="sng" baseline="0" noProof="0" dirty="0" smtClean="0"/>
              <a:t> (like project volume between 5-15 </a:t>
            </a:r>
            <a:r>
              <a:rPr lang="en-GB" u="sng" baseline="0" noProof="0" dirty="0" err="1" smtClean="0"/>
              <a:t>mio</a:t>
            </a:r>
            <a:r>
              <a:rPr lang="en-GB" u="sng" baseline="0" noProof="0" dirty="0" smtClean="0"/>
              <a:t>; involvement of qualified DO, letter of support, readiness to implement)</a:t>
            </a:r>
          </a:p>
          <a:p>
            <a:pPr marL="628650" lvl="1" indent="-171450">
              <a:buFont typeface="Arial" panose="020B0604020202020204" pitchFamily="34" charset="0"/>
              <a:buChar char="•"/>
            </a:pPr>
            <a:r>
              <a:rPr lang="en-GB" u="sng" noProof="0" dirty="0" smtClean="0"/>
              <a:t>Ambition</a:t>
            </a:r>
            <a:r>
              <a:rPr lang="en-GB" noProof="0" dirty="0" smtClean="0"/>
              <a:t>, consisting of potential for transformational change, mitigation ambition, financial ambition and co-benefits,</a:t>
            </a:r>
            <a:r>
              <a:rPr lang="en-GB" baseline="0" noProof="0" dirty="0" smtClean="0"/>
              <a:t> </a:t>
            </a:r>
          </a:p>
          <a:p>
            <a:pPr marL="628650" lvl="1" indent="-171450">
              <a:buFont typeface="Arial" panose="020B0604020202020204" pitchFamily="34" charset="0"/>
              <a:buChar char="•"/>
            </a:pPr>
            <a:r>
              <a:rPr lang="en-GB" u="sng" noProof="0" dirty="0" smtClean="0"/>
              <a:t>Feasibility, </a:t>
            </a:r>
            <a:r>
              <a:rPr lang="en-GB" noProof="0" dirty="0" smtClean="0"/>
              <a:t>consisting of national and international </a:t>
            </a:r>
            <a:r>
              <a:rPr lang="en-GB" noProof="0" dirty="0" err="1" smtClean="0"/>
              <a:t>embeddedness</a:t>
            </a:r>
            <a:r>
              <a:rPr lang="en-GB" noProof="0" dirty="0" smtClean="0"/>
              <a:t>, project structure, log-frame and M&amp;E as well as project finance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ltLang="en-US" sz="1200" noProof="0" dirty="0" smtClean="0">
                <a:solidFill>
                  <a:srgbClr val="26282A"/>
                </a:solidFill>
                <a:latin typeface="Calibri" pitchFamily="34" charset="0"/>
                <a:ea typeface="ＭＳ Ｐゴシック" pitchFamily="34" charset="-128"/>
              </a:rPr>
              <a:t>The</a:t>
            </a:r>
            <a:r>
              <a:rPr lang="en-GB" altLang="en-US" sz="1200" baseline="0" noProof="0" dirty="0" smtClean="0">
                <a:solidFill>
                  <a:srgbClr val="26282A"/>
                </a:solidFill>
                <a:latin typeface="Calibri" pitchFamily="34" charset="0"/>
                <a:ea typeface="ＭＳ Ｐゴシック" pitchFamily="34" charset="-128"/>
              </a:rPr>
              <a:t> selection criteria are published up-front an available online. To facilitate a common understanding of terms, sub-questions are provided.</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ltLang="en-US" sz="1200" baseline="0" noProof="0" dirty="0" smtClean="0">
                <a:solidFill>
                  <a:srgbClr val="26282A"/>
                </a:solidFill>
                <a:latin typeface="Calibri" pitchFamily="34" charset="0"/>
                <a:ea typeface="ＭＳ Ｐゴシック" pitchFamily="34" charset="-128"/>
              </a:rPr>
              <a:t>Right now, I suggest looking a bit more into the details of the ambition criteria. The focus of the NAMA Facility is to support the implementation of truly ambitious NAMA which show a strong potential for transformational change.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ltLang="en-US" sz="1200" baseline="0" noProof="0" dirty="0" smtClean="0">
                <a:solidFill>
                  <a:srgbClr val="26282A"/>
                </a:solidFill>
                <a:latin typeface="Calibri" pitchFamily="34" charset="0"/>
                <a:ea typeface="ＭＳ Ｐゴシック" pitchFamily="34" charset="-128"/>
              </a:rPr>
              <a:t>There are four ambition criteria: potential for transformational change, mitigation ambition, financial ambition and sustainable development co-benefits.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de-DE" altLang="en-US" sz="1200" baseline="0" noProof="0" dirty="0" smtClean="0">
              <a:solidFill>
                <a:srgbClr val="26282A"/>
              </a:solidFill>
              <a:latin typeface="Calibri" pitchFamily="34" charset="0"/>
              <a:ea typeface="ＭＳ Ｐゴシック" pitchFamily="34"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altLang="en-US" sz="1200" i="1" u="sng" baseline="0" noProof="0" dirty="0" smtClean="0">
                <a:solidFill>
                  <a:srgbClr val="26282A"/>
                </a:solidFill>
                <a:latin typeface="Calibri" pitchFamily="34" charset="0"/>
                <a:ea typeface="ＭＳ Ｐゴシック" pitchFamily="34" charset="-128"/>
              </a:rPr>
              <a:t>Optional:</a:t>
            </a:r>
            <a:endParaRPr lang="en-GB" altLang="en-US" sz="1200" i="1" u="sng" baseline="0" noProof="0" dirty="0" smtClean="0">
              <a:solidFill>
                <a:srgbClr val="26282A"/>
              </a:solidFill>
              <a:latin typeface="Calibri" pitchFamily="34" charset="0"/>
              <a:ea typeface="ＭＳ Ｐゴシック" pitchFamily="34" charset="-128"/>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ltLang="en-US" sz="1200" baseline="0" noProof="0" dirty="0" smtClean="0">
                <a:solidFill>
                  <a:srgbClr val="26282A"/>
                </a:solidFill>
                <a:latin typeface="Calibri" pitchFamily="34" charset="0"/>
                <a:ea typeface="ＭＳ Ｐゴシック" pitchFamily="34" charset="-128"/>
              </a:rPr>
              <a:t>Potential for transformational change might be the most difficult concept to understand: It is the objective of the Facility to </a:t>
            </a:r>
            <a:r>
              <a:rPr lang="en-GB" sz="1200" kern="1200" dirty="0" smtClean="0">
                <a:solidFill>
                  <a:schemeClr val="tx1"/>
                </a:solidFill>
                <a:effectLst/>
                <a:latin typeface="+mn-lt"/>
                <a:ea typeface="+mn-ea"/>
                <a:cs typeface="+mn-cs"/>
              </a:rPr>
              <a:t>catalyse transformational change towards low-carbon development</a:t>
            </a:r>
            <a:r>
              <a:rPr lang="en-GB" altLang="en-US" sz="1200" baseline="0" noProof="0" dirty="0" smtClean="0">
                <a:solidFill>
                  <a:srgbClr val="26282A"/>
                </a:solidFill>
                <a:latin typeface="Calibri" pitchFamily="34" charset="0"/>
                <a:ea typeface="ＭＳ Ｐゴシック" pitchFamily="34" charset="-128"/>
              </a:rPr>
              <a:t>. Transformational change goes deeper than incremental improvements and should be able to deliver the changes necessary within the different (social) systems to move to a </a:t>
            </a:r>
            <a:r>
              <a:rPr lang="en-GB" sz="1200" kern="1200" dirty="0" smtClean="0">
                <a:solidFill>
                  <a:schemeClr val="tx1"/>
                </a:solidFill>
                <a:effectLst/>
                <a:latin typeface="+mn-lt"/>
                <a:ea typeface="+mn-ea"/>
                <a:cs typeface="+mn-cs"/>
              </a:rPr>
              <a:t>low-carbon development path. </a:t>
            </a:r>
            <a:r>
              <a:rPr lang="en-GB" altLang="en-US" sz="1200" baseline="0" noProof="0" dirty="0" smtClean="0">
                <a:solidFill>
                  <a:srgbClr val="26282A"/>
                </a:solidFill>
                <a:latin typeface="Calibri" pitchFamily="34" charset="0"/>
                <a:ea typeface="ＭＳ Ｐゴシック" pitchFamily="34" charset="-128"/>
              </a:rPr>
              <a:t>A list of guiding question in the documents of the NAMA Facility will help to operationalize the concept.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ltLang="en-US" sz="1200" baseline="0" noProof="0" dirty="0" smtClean="0">
                <a:solidFill>
                  <a:srgbClr val="26282A"/>
                </a:solidFill>
                <a:latin typeface="Calibri" pitchFamily="34" charset="0"/>
                <a:ea typeface="ＭＳ Ｐゴシック" pitchFamily="34" charset="-128"/>
              </a:rPr>
              <a:t>Mitigation ambition should be quite clear – the mitigation achieved by implementing the measures and its long-term impact to transform the sector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ltLang="en-US" sz="1200" baseline="0" noProof="0" dirty="0" smtClean="0">
                <a:solidFill>
                  <a:srgbClr val="26282A"/>
                </a:solidFill>
                <a:latin typeface="Calibri" pitchFamily="34" charset="0"/>
                <a:ea typeface="ＭＳ Ｐゴシック" pitchFamily="34" charset="-128"/>
              </a:rPr>
              <a:t>The financial ambitions looks into the mobilisation of additional funds, from national public sources, the private sector as well as other international donors.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ltLang="en-US" sz="1200" baseline="0" noProof="0" dirty="0" smtClean="0">
                <a:solidFill>
                  <a:srgbClr val="26282A"/>
                </a:solidFill>
                <a:latin typeface="Calibri" pitchFamily="34" charset="0"/>
                <a:ea typeface="ＭＳ Ｐゴシック" pitchFamily="34" charset="-128"/>
              </a:rPr>
              <a:t>The last criteria looks into the co-benefits of the NAMA as NAMAs are meant to not only mitigate GHG emission, but to have substantial positive sustainable development impacts.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altLang="en-US" sz="1200" noProof="0" dirty="0" smtClean="0">
              <a:solidFill>
                <a:srgbClr val="26282A"/>
              </a:solidFill>
              <a:latin typeface="Calibri" pitchFamily="34" charset="0"/>
              <a:ea typeface="ＭＳ Ｐゴシック" pitchFamily="34" charset="-128"/>
            </a:endParaRPr>
          </a:p>
          <a:p>
            <a:pPr marL="0" indent="0">
              <a:buNone/>
            </a:pPr>
            <a:endParaRPr lang="en-GB" noProof="0" dirty="0" smtClean="0"/>
          </a:p>
        </p:txBody>
      </p:sp>
      <p:sp>
        <p:nvSpPr>
          <p:cNvPr id="4" name="Foliennummernplatzhalter 3"/>
          <p:cNvSpPr>
            <a:spLocks noGrp="1"/>
          </p:cNvSpPr>
          <p:nvPr>
            <p:ph type="sldNum" sz="quarter" idx="10"/>
          </p:nvPr>
        </p:nvSpPr>
        <p:spPr/>
        <p:txBody>
          <a:bodyPr/>
          <a:lstStyle/>
          <a:p>
            <a:fld id="{8F21CD90-D682-48D1-A24D-078364718749}" type="slidenum">
              <a:rPr lang="en-GB" smtClean="0"/>
              <a:t>9</a:t>
            </a:fld>
            <a:endParaRPr lang="en-GB" dirty="0"/>
          </a:p>
        </p:txBody>
      </p:sp>
    </p:spTree>
    <p:extLst>
      <p:ext uri="{BB962C8B-B14F-4D97-AF65-F5344CB8AC3E}">
        <p14:creationId xmlns:p14="http://schemas.microsoft.com/office/powerpoint/2010/main" val="4548526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685800" y="2130425"/>
            <a:ext cx="7772400" cy="1470025"/>
          </a:xfrm>
        </p:spPr>
        <p:txBody>
          <a:bodyPr/>
          <a:lstStyle>
            <a:lvl1pPr algn="ctr">
              <a:defRPr sz="3400">
                <a:solidFill>
                  <a:srgbClr val="0089B8"/>
                </a:solidFill>
              </a:defRPr>
            </a:lvl1pPr>
          </a:lstStyle>
          <a:p>
            <a:r>
              <a:rPr lang="en-GB" noProof="0" dirty="0" err="1" smtClean="0"/>
              <a:t>Vortragstitel</a:t>
            </a:r>
            <a:endParaRPr lang="en-GB" noProof="0" dirty="0"/>
          </a:p>
        </p:txBody>
      </p:sp>
      <p:sp>
        <p:nvSpPr>
          <p:cNvPr id="3" name="Untertitel 2"/>
          <p:cNvSpPr>
            <a:spLocks noGrp="1"/>
          </p:cNvSpPr>
          <p:nvPr>
            <p:ph type="subTitle" idx="1" hasCustomPrompt="1"/>
          </p:nvPr>
        </p:nvSpPr>
        <p:spPr>
          <a:xfrm>
            <a:off x="2915816" y="3886200"/>
            <a:ext cx="5472608" cy="1775048"/>
          </a:xfrm>
        </p:spPr>
        <p:txBody>
          <a:bodyPr/>
          <a:lstStyle>
            <a:lvl1pPr marL="0" indent="0" algn="ctr">
              <a:buNone/>
              <a:defRPr b="1"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err="1" smtClean="0"/>
              <a:t>Veranstaltung</a:t>
            </a:r>
            <a:r>
              <a:rPr lang="en-GB" noProof="0" dirty="0" smtClean="0"/>
              <a:t>, Datum, Ort</a:t>
            </a:r>
          </a:p>
          <a:p>
            <a:endParaRPr lang="en-GB" noProof="0" dirty="0" smtClean="0"/>
          </a:p>
          <a:p>
            <a:r>
              <a:rPr lang="en-GB" noProof="0" dirty="0" err="1" smtClean="0"/>
              <a:t>Vortragende</a:t>
            </a:r>
            <a:endParaRPr lang="en-GB" noProof="0" dirty="0" smtClean="0"/>
          </a:p>
          <a:p>
            <a:r>
              <a:rPr lang="en-GB" noProof="0" dirty="0" smtClean="0"/>
              <a:t>Organisation</a:t>
            </a:r>
          </a:p>
          <a:p>
            <a:endParaRPr lang="en-GB" noProof="0" dirty="0" smtClean="0"/>
          </a:p>
        </p:txBody>
      </p:sp>
      <p:sp>
        <p:nvSpPr>
          <p:cNvPr id="4" name="Datumsplatzhalter 3"/>
          <p:cNvSpPr>
            <a:spLocks noGrp="1"/>
          </p:cNvSpPr>
          <p:nvPr>
            <p:ph type="dt" sz="half" idx="10"/>
          </p:nvPr>
        </p:nvSpPr>
        <p:spPr/>
        <p:txBody>
          <a:bodyPr/>
          <a:lstStyle/>
          <a:p>
            <a:fld id="{C5250149-A463-4F19-9F19-DBFC06700C4D}" type="datetime1">
              <a:rPr lang="en-GB" smtClean="0"/>
              <a:t>26/08/2014</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CF80AF16-E3CF-4367-9E46-7B3F53A2E9CC}" type="slidenum">
              <a:rPr lang="en-GB" smtClean="0"/>
              <a:t>‹#›</a:t>
            </a:fld>
            <a:endParaRPr lang="en-GB"/>
          </a:p>
        </p:txBody>
      </p:sp>
      <p:sp>
        <p:nvSpPr>
          <p:cNvPr id="8" name="Rechteck 7"/>
          <p:cNvSpPr/>
          <p:nvPr userDrawn="1"/>
        </p:nvSpPr>
        <p:spPr>
          <a:xfrm>
            <a:off x="438925" y="1451864"/>
            <a:ext cx="8280920" cy="72000"/>
          </a:xfrm>
          <a:prstGeom prst="rect">
            <a:avLst/>
          </a:prstGeom>
          <a:solidFill>
            <a:srgbClr val="0089B8"/>
          </a:solidFill>
          <a:ln>
            <a:solidFill>
              <a:srgbClr val="0089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Grafik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1559" y="404664"/>
            <a:ext cx="3240361" cy="924698"/>
          </a:xfrm>
          <a:prstGeom prst="rect">
            <a:avLst/>
          </a:prstGeom>
        </p:spPr>
      </p:pic>
      <p:pic>
        <p:nvPicPr>
          <p:cNvPr id="10" name="Grafik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512" y="3573016"/>
            <a:ext cx="3491880" cy="2469162"/>
          </a:xfrm>
          <a:prstGeom prst="rect">
            <a:avLst/>
          </a:prstGeom>
        </p:spPr>
      </p:pic>
      <p:pic>
        <p:nvPicPr>
          <p:cNvPr id="11" name="Grafik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499992" y="404664"/>
            <a:ext cx="2276246" cy="785305"/>
          </a:xfrm>
          <a:prstGeom prst="rect">
            <a:avLst/>
          </a:prstGeom>
        </p:spPr>
      </p:pic>
      <p:pic>
        <p:nvPicPr>
          <p:cNvPr id="13" name="Grafik 1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197675" y="404664"/>
            <a:ext cx="1114078" cy="737257"/>
          </a:xfrm>
          <a:prstGeom prst="rect">
            <a:avLst/>
          </a:prstGeom>
        </p:spPr>
      </p:pic>
    </p:spTree>
    <p:extLst>
      <p:ext uri="{BB962C8B-B14F-4D97-AF65-F5344CB8AC3E}">
        <p14:creationId xmlns:p14="http://schemas.microsoft.com/office/powerpoint/2010/main" val="411243168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normAutofit/>
          </a:bodyPr>
          <a:lstStyle>
            <a:lvl1pPr algn="l">
              <a:defRPr sz="2200" b="1"/>
            </a:lvl1pPr>
          </a:lstStyle>
          <a:p>
            <a:r>
              <a:rPr lang="de-DE" dirty="0" smtClean="0"/>
              <a:t>Titelmasterformat durch Klicken bearbeiten</a:t>
            </a:r>
            <a:endParaRPr lang="en-GB" dirty="0"/>
          </a:p>
        </p:txBody>
      </p:sp>
      <p:sp>
        <p:nvSpPr>
          <p:cNvPr id="3" name="Inhaltsplatzhalter 2"/>
          <p:cNvSpPr>
            <a:spLocks noGrp="1"/>
          </p:cNvSpPr>
          <p:nvPr>
            <p:ph idx="1"/>
          </p:nvPr>
        </p:nvSpPr>
        <p:spPr>
          <a:xfrm>
            <a:off x="3575050" y="273050"/>
            <a:ext cx="5111750" cy="5853113"/>
          </a:xfrm>
        </p:spPr>
        <p:txBody>
          <a:bodyPr/>
          <a:lstStyle>
            <a:lvl1pPr>
              <a:defRPr sz="2200"/>
            </a:lvl1pPr>
            <a:lvl2pPr>
              <a:defRPr sz="2000"/>
            </a:lvl2pPr>
            <a:lvl3pPr marL="1200150" indent="-285750">
              <a:buFont typeface="Courier New" panose="02070309020205020404" pitchFamily="49" charset="0"/>
              <a:buChar char="o"/>
              <a:defRPr sz="1800"/>
            </a:lvl3pPr>
            <a:lvl4pPr>
              <a:defRPr sz="1800"/>
            </a:lvl4pPr>
            <a:lvl5pPr>
              <a:defRPr sz="1800"/>
            </a:lvl5pPr>
            <a:lvl6pPr>
              <a:defRPr sz="2000"/>
            </a:lvl6pPr>
            <a:lvl7pPr>
              <a:defRPr sz="2000"/>
            </a:lvl7pPr>
            <a:lvl8pPr>
              <a:defRPr sz="2000"/>
            </a:lvl8pPr>
            <a:lvl9pPr>
              <a:defRPr sz="2000"/>
            </a:lvl9pPr>
          </a:lstStyle>
          <a:p>
            <a:pPr lvl="0"/>
            <a:r>
              <a:rPr lang="de-DE" dirty="0" smtClean="0"/>
              <a:t>Textmasterformat bearbeiten</a:t>
            </a:r>
          </a:p>
          <a:p>
            <a:pPr lvl="1"/>
            <a:r>
              <a:rPr lang="de-DE" dirty="0" smtClean="0"/>
              <a:t>Zweite Ebene</a:t>
            </a:r>
          </a:p>
          <a:p>
            <a:pPr lvl="2"/>
            <a:r>
              <a:rPr lang="de-DE" dirty="0" smtClean="0"/>
              <a:t>Dritte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smtClean="0"/>
              <a:t>Textmasterformat bearbeiten</a:t>
            </a:r>
          </a:p>
        </p:txBody>
      </p:sp>
      <p:sp>
        <p:nvSpPr>
          <p:cNvPr id="5" name="Datumsplatzhalter 4"/>
          <p:cNvSpPr>
            <a:spLocks noGrp="1"/>
          </p:cNvSpPr>
          <p:nvPr>
            <p:ph type="dt" sz="half" idx="10"/>
          </p:nvPr>
        </p:nvSpPr>
        <p:spPr/>
        <p:txBody>
          <a:bodyPr/>
          <a:lstStyle/>
          <a:p>
            <a:fld id="{91D96440-BA72-415B-877C-031AF24193CF}" type="datetime1">
              <a:rPr lang="en-GB" smtClean="0"/>
              <a:t>26/08/2014</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CF80AF16-E3CF-4367-9E46-7B3F53A2E9CC}" type="slidenum">
              <a:rPr lang="en-GB" smtClean="0"/>
              <a:t>‹#›</a:t>
            </a:fld>
            <a:endParaRPr lang="en-GB"/>
          </a:p>
        </p:txBody>
      </p:sp>
    </p:spTree>
    <p:extLst>
      <p:ext uri="{BB962C8B-B14F-4D97-AF65-F5344CB8AC3E}">
        <p14:creationId xmlns:p14="http://schemas.microsoft.com/office/powerpoint/2010/main" val="422236243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normAutofit/>
          </a:bodyPr>
          <a:lstStyle>
            <a:lvl1pPr algn="l">
              <a:defRPr sz="2200" b="1"/>
            </a:lvl1pPr>
          </a:lstStyle>
          <a:p>
            <a:r>
              <a:rPr lang="de-DE" dirty="0" smtClean="0"/>
              <a:t>Titelmasterformat durch Klicken bearbeiten</a:t>
            </a:r>
            <a:endParaRPr lang="en-GB" dirty="0"/>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platzhalter 3"/>
          <p:cNvSpPr>
            <a:spLocks noGrp="1"/>
          </p:cNvSpPr>
          <p:nvPr>
            <p:ph type="body" sz="half" idx="2"/>
          </p:nvPr>
        </p:nvSpPr>
        <p:spPr>
          <a:xfrm>
            <a:off x="1792288" y="5367338"/>
            <a:ext cx="5486400" cy="80486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smtClean="0"/>
              <a:t>Textmasterformat bearbeiten</a:t>
            </a:r>
          </a:p>
        </p:txBody>
      </p:sp>
      <p:sp>
        <p:nvSpPr>
          <p:cNvPr id="5" name="Datumsplatzhalter 4"/>
          <p:cNvSpPr>
            <a:spLocks noGrp="1"/>
          </p:cNvSpPr>
          <p:nvPr>
            <p:ph type="dt" sz="half" idx="10"/>
          </p:nvPr>
        </p:nvSpPr>
        <p:spPr/>
        <p:txBody>
          <a:bodyPr/>
          <a:lstStyle/>
          <a:p>
            <a:fld id="{5980A7BA-E08A-454F-8E45-E024C30186AD}" type="datetime1">
              <a:rPr lang="en-GB" smtClean="0"/>
              <a:t>26/08/2014</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CF80AF16-E3CF-4367-9E46-7B3F53A2E9CC}" type="slidenum">
              <a:rPr lang="en-GB" smtClean="0"/>
              <a:t>‹#›</a:t>
            </a:fld>
            <a:endParaRPr lang="en-GB"/>
          </a:p>
        </p:txBody>
      </p:sp>
    </p:spTree>
    <p:extLst>
      <p:ext uri="{BB962C8B-B14F-4D97-AF65-F5344CB8AC3E}">
        <p14:creationId xmlns:p14="http://schemas.microsoft.com/office/powerpoint/2010/main" val="222650731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lvl1pPr>
              <a:defRPr sz="3000"/>
            </a:lvl1pPr>
          </a:lstStyle>
          <a:p>
            <a:r>
              <a:rPr lang="de-DE" dirty="0" smtClean="0"/>
              <a:t>Titelmasterformat durch Klicken bearbeiten</a:t>
            </a:r>
            <a:endParaRPr lang="en-GB" dirty="0"/>
          </a:p>
        </p:txBody>
      </p:sp>
      <p:sp>
        <p:nvSpPr>
          <p:cNvPr id="3" name="Vertikaler Textplatzhalter 2"/>
          <p:cNvSpPr>
            <a:spLocks noGrp="1"/>
          </p:cNvSpPr>
          <p:nvPr>
            <p:ph type="body" orient="vert" idx="1"/>
          </p:nvPr>
        </p:nvSpPr>
        <p:spPr/>
        <p:txBody>
          <a:bodyPr vert="eaVert"/>
          <a:lstStyle>
            <a:lvl3pPr marL="1200150" indent="-285750">
              <a:buFont typeface="Courier New" panose="02070309020205020404" pitchFamily="49" charset="0"/>
              <a:buChar char="o"/>
              <a:defRPr sz="1800"/>
            </a:lvl3pPr>
            <a:lvl4pPr>
              <a:defRPr sz="1800"/>
            </a:lvl4pPr>
            <a:lvl5pPr>
              <a:defRPr sz="1800"/>
            </a:lvl5pPr>
          </a:lstStyle>
          <a:p>
            <a:pPr lvl="0"/>
            <a:r>
              <a:rPr lang="de-DE" dirty="0" smtClean="0"/>
              <a:t>Textmasterformat bearbeiten</a:t>
            </a:r>
          </a:p>
          <a:p>
            <a:pPr lvl="1"/>
            <a:r>
              <a:rPr lang="de-DE" dirty="0" smtClean="0"/>
              <a:t>Zweite Ebene</a:t>
            </a:r>
          </a:p>
          <a:p>
            <a:pPr lvl="2"/>
            <a:r>
              <a:rPr lang="de-DE" dirty="0" smtClean="0"/>
              <a:t>Dritte Ebene</a:t>
            </a:r>
          </a:p>
        </p:txBody>
      </p:sp>
      <p:sp>
        <p:nvSpPr>
          <p:cNvPr id="4" name="Datumsplatzhalter 3"/>
          <p:cNvSpPr>
            <a:spLocks noGrp="1"/>
          </p:cNvSpPr>
          <p:nvPr>
            <p:ph type="dt" sz="half" idx="10"/>
          </p:nvPr>
        </p:nvSpPr>
        <p:spPr/>
        <p:txBody>
          <a:bodyPr/>
          <a:lstStyle/>
          <a:p>
            <a:fld id="{6197A54D-D9F0-478B-9546-ADCA91183AFF}" type="datetime1">
              <a:rPr lang="en-GB" smtClean="0"/>
              <a:t>26/08/2014</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CF80AF16-E3CF-4367-9E46-7B3F53A2E9CC}" type="slidenum">
              <a:rPr lang="en-GB" smtClean="0"/>
              <a:t>‹#›</a:t>
            </a:fld>
            <a:endParaRPr lang="en-GB"/>
          </a:p>
        </p:txBody>
      </p:sp>
      <p:sp>
        <p:nvSpPr>
          <p:cNvPr id="8" name="Rechteck 7"/>
          <p:cNvSpPr/>
          <p:nvPr userDrawn="1"/>
        </p:nvSpPr>
        <p:spPr>
          <a:xfrm>
            <a:off x="438925" y="1451864"/>
            <a:ext cx="8280920" cy="7200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0752617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dirty="0" smtClean="0"/>
              <a:t>Titelmasterformat durch Klicken bearbeiten</a:t>
            </a:r>
            <a:endParaRPr lang="en-GB" dirty="0"/>
          </a:p>
        </p:txBody>
      </p:sp>
      <p:sp>
        <p:nvSpPr>
          <p:cNvPr id="3" name="Vertikaler Textplatzhalter 2"/>
          <p:cNvSpPr>
            <a:spLocks noGrp="1"/>
          </p:cNvSpPr>
          <p:nvPr>
            <p:ph type="body" orient="vert" idx="1"/>
          </p:nvPr>
        </p:nvSpPr>
        <p:spPr>
          <a:xfrm>
            <a:off x="457200" y="274638"/>
            <a:ext cx="6019800" cy="5851525"/>
          </a:xfrm>
        </p:spPr>
        <p:txBody>
          <a:bodyPr vert="eaVert"/>
          <a:lstStyle>
            <a:lvl3pPr marL="1200150" indent="-285750">
              <a:buFont typeface="Courier New" panose="02070309020205020404" pitchFamily="49" charset="0"/>
              <a:buChar char="o"/>
              <a:defRPr sz="1800"/>
            </a:lvl3pPr>
            <a:lvl4pPr>
              <a:defRPr sz="1800"/>
            </a:lvl4pPr>
            <a:lvl5pPr>
              <a:defRPr sz="1800"/>
            </a:lvl5pPr>
          </a:lstStyle>
          <a:p>
            <a:pPr lvl="0"/>
            <a:r>
              <a:rPr lang="de-DE" dirty="0" smtClean="0"/>
              <a:t>Textmasterformat bearbeiten</a:t>
            </a:r>
          </a:p>
          <a:p>
            <a:pPr lvl="1"/>
            <a:r>
              <a:rPr lang="de-DE" dirty="0" smtClean="0"/>
              <a:t>Zweite Ebene</a:t>
            </a:r>
          </a:p>
          <a:p>
            <a:pPr lvl="2"/>
            <a:r>
              <a:rPr lang="de-DE" dirty="0" smtClean="0"/>
              <a:t>Dritte Ebene</a:t>
            </a:r>
          </a:p>
        </p:txBody>
      </p:sp>
      <p:sp>
        <p:nvSpPr>
          <p:cNvPr id="4" name="Datumsplatzhalter 3"/>
          <p:cNvSpPr>
            <a:spLocks noGrp="1"/>
          </p:cNvSpPr>
          <p:nvPr>
            <p:ph type="dt" sz="half" idx="10"/>
          </p:nvPr>
        </p:nvSpPr>
        <p:spPr/>
        <p:txBody>
          <a:bodyPr/>
          <a:lstStyle/>
          <a:p>
            <a:fld id="{61EE808A-2F32-4052-8EFF-61D9A9F7895A}" type="datetime1">
              <a:rPr lang="en-GB" smtClean="0"/>
              <a:t>26/08/2014</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CF80AF16-E3CF-4367-9E46-7B3F53A2E9CC}" type="slidenum">
              <a:rPr lang="en-GB" smtClean="0"/>
              <a:t>‹#›</a:t>
            </a:fld>
            <a:endParaRPr lang="en-GB"/>
          </a:p>
        </p:txBody>
      </p:sp>
      <p:sp>
        <p:nvSpPr>
          <p:cNvPr id="8" name="Rechteck 7"/>
          <p:cNvSpPr/>
          <p:nvPr userDrawn="1"/>
        </p:nvSpPr>
        <p:spPr>
          <a:xfrm rot="5400000">
            <a:off x="3612611" y="3165713"/>
            <a:ext cx="5927181" cy="7200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2088581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rgbClr val="0089B8"/>
                </a:solidFill>
              </a:defRPr>
            </a:lvl1pPr>
          </a:lstStyle>
          <a:p>
            <a:r>
              <a:rPr lang="en-GB" noProof="0" dirty="0" err="1" smtClean="0"/>
              <a:t>Titelmasterformat</a:t>
            </a:r>
            <a:r>
              <a:rPr lang="en-GB" noProof="0" dirty="0" smtClean="0"/>
              <a:t> </a:t>
            </a:r>
            <a:r>
              <a:rPr lang="en-GB" noProof="0" dirty="0" err="1" smtClean="0"/>
              <a:t>durch</a:t>
            </a:r>
            <a:r>
              <a:rPr lang="en-GB" noProof="0" dirty="0" smtClean="0"/>
              <a:t> </a:t>
            </a:r>
            <a:r>
              <a:rPr lang="en-GB" noProof="0" dirty="0" err="1" smtClean="0"/>
              <a:t>Klicken</a:t>
            </a:r>
            <a:r>
              <a:rPr lang="en-GB" noProof="0" dirty="0" smtClean="0"/>
              <a:t> </a:t>
            </a:r>
            <a:r>
              <a:rPr lang="en-GB" noProof="0" dirty="0" err="1" smtClean="0"/>
              <a:t>bearbeiten</a:t>
            </a:r>
            <a:endParaRPr lang="en-GB" noProof="0" dirty="0"/>
          </a:p>
        </p:txBody>
      </p:sp>
      <p:sp>
        <p:nvSpPr>
          <p:cNvPr id="3" name="Inhaltsplatzhalter 2"/>
          <p:cNvSpPr>
            <a:spLocks noGrp="1"/>
          </p:cNvSpPr>
          <p:nvPr>
            <p:ph idx="1"/>
          </p:nvPr>
        </p:nvSpPr>
        <p:spPr/>
        <p:txBody>
          <a:bodyPr/>
          <a:lstStyle>
            <a:lvl2pPr>
              <a:defRPr/>
            </a:lvl2pPr>
            <a:lvl3pPr marL="1200150" indent="-285750">
              <a:buFont typeface="Courier New" panose="02070309020205020404" pitchFamily="49" charset="0"/>
              <a:buChar char="o"/>
              <a:defRPr baseline="0"/>
            </a:lvl3pPr>
            <a:lvl4pPr>
              <a:defRPr sz="1800" baseline="0"/>
            </a:lvl4pPr>
          </a:lstStyle>
          <a:p>
            <a:pPr lvl="0"/>
            <a:r>
              <a:rPr lang="en-GB" noProof="0" dirty="0" err="1" smtClean="0"/>
              <a:t>Textmasterformat</a:t>
            </a:r>
            <a:r>
              <a:rPr lang="en-GB" noProof="0" dirty="0" smtClean="0"/>
              <a:t> </a:t>
            </a:r>
            <a:r>
              <a:rPr lang="en-GB" noProof="0" dirty="0" err="1" smtClean="0"/>
              <a:t>bearbeiten</a:t>
            </a:r>
            <a:endParaRPr lang="en-GB" noProof="0" dirty="0" smtClean="0"/>
          </a:p>
          <a:p>
            <a:pPr lvl="1"/>
            <a:r>
              <a:rPr lang="en-GB" noProof="0" dirty="0" err="1" smtClean="0"/>
              <a:t>Zweite</a:t>
            </a:r>
            <a:r>
              <a:rPr lang="en-GB" noProof="0" dirty="0" smtClean="0"/>
              <a:t> </a:t>
            </a:r>
            <a:r>
              <a:rPr lang="en-GB" noProof="0" dirty="0" err="1" smtClean="0"/>
              <a:t>Ebene</a:t>
            </a:r>
            <a:endParaRPr lang="en-GB" noProof="0" dirty="0" smtClean="0"/>
          </a:p>
          <a:p>
            <a:pPr lvl="2"/>
            <a:r>
              <a:rPr lang="en-GB" noProof="0" dirty="0" err="1" smtClean="0"/>
              <a:t>Dritte</a:t>
            </a:r>
            <a:r>
              <a:rPr lang="en-GB" noProof="0" dirty="0" smtClean="0"/>
              <a:t> </a:t>
            </a:r>
            <a:r>
              <a:rPr lang="en-GB" noProof="0" dirty="0" err="1" smtClean="0"/>
              <a:t>Ebene</a:t>
            </a:r>
            <a:endParaRPr lang="en-GB" noProof="0" dirty="0" smtClean="0"/>
          </a:p>
        </p:txBody>
      </p:sp>
      <p:sp>
        <p:nvSpPr>
          <p:cNvPr id="4" name="Datumsplatzhalter 3"/>
          <p:cNvSpPr>
            <a:spLocks noGrp="1"/>
          </p:cNvSpPr>
          <p:nvPr>
            <p:ph type="dt" sz="half" idx="10"/>
          </p:nvPr>
        </p:nvSpPr>
        <p:spPr/>
        <p:txBody>
          <a:bodyPr/>
          <a:lstStyle/>
          <a:p>
            <a:fld id="{521CC7B1-741E-4F32-9588-715E3D9C5F06}" type="datetime1">
              <a:rPr lang="en-GB" smtClean="0"/>
              <a:t>26/08/2014</a:t>
            </a:fld>
            <a:endParaRPr lang="en-GB"/>
          </a:p>
        </p:txBody>
      </p:sp>
      <p:sp>
        <p:nvSpPr>
          <p:cNvPr id="5" name="Fußzeilenplatzhalter 4"/>
          <p:cNvSpPr>
            <a:spLocks noGrp="1"/>
          </p:cNvSpPr>
          <p:nvPr>
            <p:ph type="ftr" sz="quarter" idx="11"/>
          </p:nvPr>
        </p:nvSpPr>
        <p:spPr/>
        <p:txBody>
          <a:bodyPr/>
          <a:lstStyle/>
          <a:p>
            <a:endParaRPr lang="en-GB" dirty="0"/>
          </a:p>
        </p:txBody>
      </p:sp>
      <p:sp>
        <p:nvSpPr>
          <p:cNvPr id="6" name="Foliennummernplatzhalter 5"/>
          <p:cNvSpPr>
            <a:spLocks noGrp="1"/>
          </p:cNvSpPr>
          <p:nvPr>
            <p:ph type="sldNum" sz="quarter" idx="12"/>
          </p:nvPr>
        </p:nvSpPr>
        <p:spPr/>
        <p:txBody>
          <a:bodyPr/>
          <a:lstStyle/>
          <a:p>
            <a:fld id="{5F9545B6-A5E5-4482-8B56-BAAFB4CB4453}" type="slidenum">
              <a:rPr lang="en-GB" smtClean="0"/>
              <a:t>‹#›</a:t>
            </a:fld>
            <a:endParaRPr lang="en-GB" dirty="0"/>
          </a:p>
        </p:txBody>
      </p:sp>
      <p:sp>
        <p:nvSpPr>
          <p:cNvPr id="8" name="Rechteck 7"/>
          <p:cNvSpPr/>
          <p:nvPr userDrawn="1"/>
        </p:nvSpPr>
        <p:spPr>
          <a:xfrm>
            <a:off x="438925" y="1451864"/>
            <a:ext cx="8280920" cy="72000"/>
          </a:xfrm>
          <a:prstGeom prst="rect">
            <a:avLst/>
          </a:prstGeom>
          <a:solidFill>
            <a:srgbClr val="0089B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Grafik 6"/>
          <p:cNvPicPr>
            <a:picLocks noChangeAspect="1"/>
          </p:cNvPicPr>
          <p:nvPr userDrawn="1"/>
        </p:nvPicPr>
        <p:blipFill rotWithShape="1">
          <a:blip r:embed="rId2" cstate="print">
            <a:extLst>
              <a:ext uri="{28A0092B-C50C-407E-A947-70E740481C1C}">
                <a14:useLocalDpi xmlns:a14="http://schemas.microsoft.com/office/drawing/2010/main" val="0"/>
              </a:ext>
            </a:extLst>
          </a:blip>
          <a:srcRect l="31722" t="-1" b="45786"/>
          <a:stretch/>
        </p:blipFill>
        <p:spPr>
          <a:xfrm>
            <a:off x="0" y="5292452"/>
            <a:ext cx="3023320" cy="1565548"/>
          </a:xfrm>
          <a:prstGeom prst="rect">
            <a:avLst/>
          </a:prstGeom>
        </p:spPr>
      </p:pic>
    </p:spTree>
    <p:extLst>
      <p:ext uri="{BB962C8B-B14F-4D97-AF65-F5344CB8AC3E}">
        <p14:creationId xmlns:p14="http://schemas.microsoft.com/office/powerpoint/2010/main" val="407214879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el und Inhalt">
    <p:spTree>
      <p:nvGrpSpPr>
        <p:cNvPr id="1" name=""/>
        <p:cNvGrpSpPr/>
        <p:nvPr/>
      </p:nvGrpSpPr>
      <p:grpSpPr>
        <a:xfrm>
          <a:off x="0" y="0"/>
          <a:ext cx="0" cy="0"/>
          <a:chOff x="0" y="0"/>
          <a:chExt cx="0" cy="0"/>
        </a:xfrm>
      </p:grpSpPr>
      <p:pic>
        <p:nvPicPr>
          <p:cNvPr id="7" name="Grafik 6"/>
          <p:cNvPicPr>
            <a:picLocks noChangeAspect="1"/>
          </p:cNvPicPr>
          <p:nvPr userDrawn="1"/>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187624" y="1451864"/>
            <a:ext cx="7084748" cy="5009735"/>
          </a:xfrm>
          <a:prstGeom prst="rect">
            <a:avLst/>
          </a:prstGeom>
          <a:effectLst>
            <a:outerShdw blurRad="50800" dist="50800" dir="5400000" algn="ctr" rotWithShape="0">
              <a:srgbClr val="000000">
                <a:alpha val="0"/>
              </a:srgbClr>
            </a:outerShdw>
          </a:effectLst>
        </p:spPr>
      </p:pic>
      <p:sp>
        <p:nvSpPr>
          <p:cNvPr id="2" name="Titel 1"/>
          <p:cNvSpPr>
            <a:spLocks noGrp="1"/>
          </p:cNvSpPr>
          <p:nvPr>
            <p:ph type="title"/>
          </p:nvPr>
        </p:nvSpPr>
        <p:spPr/>
        <p:txBody>
          <a:bodyPr/>
          <a:lstStyle>
            <a:lvl1pPr>
              <a:defRPr>
                <a:solidFill>
                  <a:srgbClr val="0089B8"/>
                </a:solidFill>
              </a:defRPr>
            </a:lvl1pPr>
          </a:lstStyle>
          <a:p>
            <a:r>
              <a:rPr lang="en-GB" noProof="0" dirty="0" err="1" smtClean="0"/>
              <a:t>Titelmasterformat</a:t>
            </a:r>
            <a:r>
              <a:rPr lang="en-GB" noProof="0" dirty="0" smtClean="0"/>
              <a:t> </a:t>
            </a:r>
            <a:r>
              <a:rPr lang="en-GB" noProof="0" dirty="0" err="1" smtClean="0"/>
              <a:t>durch</a:t>
            </a:r>
            <a:r>
              <a:rPr lang="en-GB" noProof="0" dirty="0" smtClean="0"/>
              <a:t> </a:t>
            </a:r>
            <a:r>
              <a:rPr lang="en-GB" noProof="0" dirty="0" err="1" smtClean="0"/>
              <a:t>Klicken</a:t>
            </a:r>
            <a:r>
              <a:rPr lang="en-GB" noProof="0" dirty="0" smtClean="0"/>
              <a:t> </a:t>
            </a:r>
            <a:r>
              <a:rPr lang="en-GB" noProof="0" dirty="0" err="1" smtClean="0"/>
              <a:t>bearbeiten</a:t>
            </a:r>
            <a:endParaRPr lang="en-GB" noProof="0" dirty="0"/>
          </a:p>
        </p:txBody>
      </p:sp>
      <p:sp>
        <p:nvSpPr>
          <p:cNvPr id="3" name="Inhaltsplatzhalter 2"/>
          <p:cNvSpPr>
            <a:spLocks noGrp="1"/>
          </p:cNvSpPr>
          <p:nvPr>
            <p:ph idx="1"/>
          </p:nvPr>
        </p:nvSpPr>
        <p:spPr/>
        <p:txBody>
          <a:bodyPr/>
          <a:lstStyle>
            <a:lvl2pPr>
              <a:defRPr/>
            </a:lvl2pPr>
            <a:lvl3pPr marL="1200150" indent="-285750">
              <a:buFont typeface="Courier New" panose="02070309020205020404" pitchFamily="49" charset="0"/>
              <a:buChar char="o"/>
              <a:defRPr baseline="0"/>
            </a:lvl3pPr>
            <a:lvl4pPr>
              <a:defRPr sz="1800" baseline="0"/>
            </a:lvl4pPr>
          </a:lstStyle>
          <a:p>
            <a:pPr lvl="0"/>
            <a:r>
              <a:rPr lang="en-GB" noProof="0" dirty="0" err="1" smtClean="0"/>
              <a:t>Textmasterformat</a:t>
            </a:r>
            <a:r>
              <a:rPr lang="en-GB" noProof="0" dirty="0" smtClean="0"/>
              <a:t> </a:t>
            </a:r>
            <a:r>
              <a:rPr lang="en-GB" noProof="0" dirty="0" err="1" smtClean="0"/>
              <a:t>bearbeiten</a:t>
            </a:r>
            <a:endParaRPr lang="en-GB" noProof="0" dirty="0" smtClean="0"/>
          </a:p>
          <a:p>
            <a:pPr lvl="1"/>
            <a:r>
              <a:rPr lang="en-GB" noProof="0" dirty="0" err="1" smtClean="0"/>
              <a:t>Zweite</a:t>
            </a:r>
            <a:r>
              <a:rPr lang="en-GB" noProof="0" dirty="0" smtClean="0"/>
              <a:t> </a:t>
            </a:r>
            <a:r>
              <a:rPr lang="en-GB" noProof="0" dirty="0" err="1" smtClean="0"/>
              <a:t>Ebene</a:t>
            </a:r>
            <a:endParaRPr lang="en-GB" noProof="0" dirty="0" smtClean="0"/>
          </a:p>
          <a:p>
            <a:pPr lvl="2"/>
            <a:r>
              <a:rPr lang="en-GB" noProof="0" dirty="0" err="1" smtClean="0"/>
              <a:t>Dritte</a:t>
            </a:r>
            <a:r>
              <a:rPr lang="en-GB" noProof="0" dirty="0" smtClean="0"/>
              <a:t> </a:t>
            </a:r>
            <a:r>
              <a:rPr lang="en-GB" noProof="0" dirty="0" err="1" smtClean="0"/>
              <a:t>Ebene</a:t>
            </a:r>
            <a:endParaRPr lang="en-GB" noProof="0" dirty="0" smtClean="0"/>
          </a:p>
        </p:txBody>
      </p:sp>
      <p:sp>
        <p:nvSpPr>
          <p:cNvPr id="4" name="Datumsplatzhalter 3"/>
          <p:cNvSpPr>
            <a:spLocks noGrp="1"/>
          </p:cNvSpPr>
          <p:nvPr>
            <p:ph type="dt" sz="half" idx="10"/>
          </p:nvPr>
        </p:nvSpPr>
        <p:spPr/>
        <p:txBody>
          <a:bodyPr/>
          <a:lstStyle/>
          <a:p>
            <a:fld id="{521CC7B1-741E-4F32-9588-715E3D9C5F06}" type="datetime1">
              <a:rPr lang="en-GB" smtClean="0"/>
              <a:t>26/08/2014</a:t>
            </a:fld>
            <a:endParaRPr lang="en-GB"/>
          </a:p>
        </p:txBody>
      </p:sp>
      <p:sp>
        <p:nvSpPr>
          <p:cNvPr id="5" name="Fußzeilenplatzhalter 4"/>
          <p:cNvSpPr>
            <a:spLocks noGrp="1"/>
          </p:cNvSpPr>
          <p:nvPr>
            <p:ph type="ftr" sz="quarter" idx="11"/>
          </p:nvPr>
        </p:nvSpPr>
        <p:spPr/>
        <p:txBody>
          <a:bodyPr/>
          <a:lstStyle/>
          <a:p>
            <a:endParaRPr lang="en-GB" dirty="0"/>
          </a:p>
        </p:txBody>
      </p:sp>
      <p:sp>
        <p:nvSpPr>
          <p:cNvPr id="6" name="Foliennummernplatzhalter 5"/>
          <p:cNvSpPr>
            <a:spLocks noGrp="1"/>
          </p:cNvSpPr>
          <p:nvPr>
            <p:ph type="sldNum" sz="quarter" idx="12"/>
          </p:nvPr>
        </p:nvSpPr>
        <p:spPr/>
        <p:txBody>
          <a:bodyPr/>
          <a:lstStyle/>
          <a:p>
            <a:fld id="{5F9545B6-A5E5-4482-8B56-BAAFB4CB4453}" type="slidenum">
              <a:rPr lang="en-GB" smtClean="0"/>
              <a:t>‹#›</a:t>
            </a:fld>
            <a:endParaRPr lang="en-GB" dirty="0"/>
          </a:p>
        </p:txBody>
      </p:sp>
      <p:sp>
        <p:nvSpPr>
          <p:cNvPr id="8" name="Rechteck 7"/>
          <p:cNvSpPr/>
          <p:nvPr userDrawn="1"/>
        </p:nvSpPr>
        <p:spPr>
          <a:xfrm>
            <a:off x="438925" y="1451864"/>
            <a:ext cx="8280920" cy="72000"/>
          </a:xfrm>
          <a:prstGeom prst="rect">
            <a:avLst/>
          </a:prstGeom>
          <a:solidFill>
            <a:srgbClr val="0089B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5942900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el und Inhalt">
    <p:spTree>
      <p:nvGrpSpPr>
        <p:cNvPr id="1" name=""/>
        <p:cNvGrpSpPr/>
        <p:nvPr/>
      </p:nvGrpSpPr>
      <p:grpSpPr>
        <a:xfrm>
          <a:off x="0" y="0"/>
          <a:ext cx="0" cy="0"/>
          <a:chOff x="0" y="0"/>
          <a:chExt cx="0" cy="0"/>
        </a:xfrm>
      </p:grpSpPr>
      <p:pic>
        <p:nvPicPr>
          <p:cNvPr id="7" name="Grafi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92280" y="77440"/>
            <a:ext cx="2051720" cy="1450803"/>
          </a:xfrm>
          <a:prstGeom prst="rect">
            <a:avLst/>
          </a:prstGeom>
        </p:spPr>
      </p:pic>
      <p:sp>
        <p:nvSpPr>
          <p:cNvPr id="2" name="Titel 1"/>
          <p:cNvSpPr>
            <a:spLocks noGrp="1"/>
          </p:cNvSpPr>
          <p:nvPr>
            <p:ph type="title"/>
          </p:nvPr>
        </p:nvSpPr>
        <p:spPr/>
        <p:txBody>
          <a:bodyPr/>
          <a:lstStyle>
            <a:lvl1pPr>
              <a:defRPr>
                <a:solidFill>
                  <a:srgbClr val="0089B8"/>
                </a:solidFill>
              </a:defRPr>
            </a:lvl1pPr>
          </a:lstStyle>
          <a:p>
            <a:r>
              <a:rPr lang="en-GB" noProof="0" dirty="0" err="1" smtClean="0"/>
              <a:t>Titelmasterformat</a:t>
            </a:r>
            <a:r>
              <a:rPr lang="en-GB" noProof="0" dirty="0" smtClean="0"/>
              <a:t> </a:t>
            </a:r>
            <a:r>
              <a:rPr lang="en-GB" noProof="0" dirty="0" err="1" smtClean="0"/>
              <a:t>durch</a:t>
            </a:r>
            <a:r>
              <a:rPr lang="en-GB" noProof="0" dirty="0" smtClean="0"/>
              <a:t> </a:t>
            </a:r>
            <a:r>
              <a:rPr lang="en-GB" noProof="0" dirty="0" err="1" smtClean="0"/>
              <a:t>Klicken</a:t>
            </a:r>
            <a:r>
              <a:rPr lang="en-GB" noProof="0" dirty="0" smtClean="0"/>
              <a:t> </a:t>
            </a:r>
            <a:r>
              <a:rPr lang="en-GB" noProof="0" dirty="0" err="1" smtClean="0"/>
              <a:t>bearbeiten</a:t>
            </a:r>
            <a:endParaRPr lang="en-GB" noProof="0" dirty="0"/>
          </a:p>
        </p:txBody>
      </p:sp>
      <p:sp>
        <p:nvSpPr>
          <p:cNvPr id="3" name="Inhaltsplatzhalter 2"/>
          <p:cNvSpPr>
            <a:spLocks noGrp="1"/>
          </p:cNvSpPr>
          <p:nvPr>
            <p:ph idx="1"/>
          </p:nvPr>
        </p:nvSpPr>
        <p:spPr/>
        <p:txBody>
          <a:bodyPr/>
          <a:lstStyle>
            <a:lvl2pPr>
              <a:defRPr/>
            </a:lvl2pPr>
            <a:lvl3pPr marL="1200150" indent="-285750">
              <a:buFont typeface="Courier New" panose="02070309020205020404" pitchFamily="49" charset="0"/>
              <a:buChar char="o"/>
              <a:defRPr baseline="0"/>
            </a:lvl3pPr>
            <a:lvl4pPr>
              <a:defRPr sz="1800" baseline="0"/>
            </a:lvl4pPr>
          </a:lstStyle>
          <a:p>
            <a:pPr lvl="0"/>
            <a:r>
              <a:rPr lang="en-GB" noProof="0" dirty="0" err="1" smtClean="0"/>
              <a:t>Textmasterformat</a:t>
            </a:r>
            <a:r>
              <a:rPr lang="en-GB" noProof="0" dirty="0" smtClean="0"/>
              <a:t> </a:t>
            </a:r>
            <a:r>
              <a:rPr lang="en-GB" noProof="0" dirty="0" err="1" smtClean="0"/>
              <a:t>bearbeiten</a:t>
            </a:r>
            <a:endParaRPr lang="en-GB" noProof="0" dirty="0" smtClean="0"/>
          </a:p>
          <a:p>
            <a:pPr lvl="1"/>
            <a:r>
              <a:rPr lang="en-GB" noProof="0" dirty="0" err="1" smtClean="0"/>
              <a:t>Zweite</a:t>
            </a:r>
            <a:r>
              <a:rPr lang="en-GB" noProof="0" dirty="0" smtClean="0"/>
              <a:t> </a:t>
            </a:r>
            <a:r>
              <a:rPr lang="en-GB" noProof="0" dirty="0" err="1" smtClean="0"/>
              <a:t>Ebene</a:t>
            </a:r>
            <a:endParaRPr lang="en-GB" noProof="0" dirty="0" smtClean="0"/>
          </a:p>
          <a:p>
            <a:pPr lvl="2"/>
            <a:r>
              <a:rPr lang="en-GB" noProof="0" dirty="0" err="1" smtClean="0"/>
              <a:t>Dritte</a:t>
            </a:r>
            <a:r>
              <a:rPr lang="en-GB" noProof="0" dirty="0" smtClean="0"/>
              <a:t> </a:t>
            </a:r>
            <a:r>
              <a:rPr lang="en-GB" noProof="0" dirty="0" err="1" smtClean="0"/>
              <a:t>Ebene</a:t>
            </a:r>
            <a:endParaRPr lang="en-GB" noProof="0" dirty="0" smtClean="0"/>
          </a:p>
        </p:txBody>
      </p:sp>
      <p:sp>
        <p:nvSpPr>
          <p:cNvPr id="4" name="Datumsplatzhalter 3"/>
          <p:cNvSpPr>
            <a:spLocks noGrp="1"/>
          </p:cNvSpPr>
          <p:nvPr>
            <p:ph type="dt" sz="half" idx="10"/>
          </p:nvPr>
        </p:nvSpPr>
        <p:spPr/>
        <p:txBody>
          <a:bodyPr/>
          <a:lstStyle/>
          <a:p>
            <a:fld id="{521CC7B1-741E-4F32-9588-715E3D9C5F06}" type="datetime1">
              <a:rPr lang="en-GB" smtClean="0"/>
              <a:t>26/08/2014</a:t>
            </a:fld>
            <a:endParaRPr lang="en-GB"/>
          </a:p>
        </p:txBody>
      </p:sp>
      <p:sp>
        <p:nvSpPr>
          <p:cNvPr id="5" name="Fußzeilenplatzhalter 4"/>
          <p:cNvSpPr>
            <a:spLocks noGrp="1"/>
          </p:cNvSpPr>
          <p:nvPr>
            <p:ph type="ftr" sz="quarter" idx="11"/>
          </p:nvPr>
        </p:nvSpPr>
        <p:spPr/>
        <p:txBody>
          <a:bodyPr/>
          <a:lstStyle/>
          <a:p>
            <a:endParaRPr lang="en-GB" dirty="0"/>
          </a:p>
        </p:txBody>
      </p:sp>
      <p:sp>
        <p:nvSpPr>
          <p:cNvPr id="6" name="Foliennummernplatzhalter 5"/>
          <p:cNvSpPr>
            <a:spLocks noGrp="1"/>
          </p:cNvSpPr>
          <p:nvPr>
            <p:ph type="sldNum" sz="quarter" idx="12"/>
          </p:nvPr>
        </p:nvSpPr>
        <p:spPr/>
        <p:txBody>
          <a:bodyPr/>
          <a:lstStyle/>
          <a:p>
            <a:fld id="{5F9545B6-A5E5-4482-8B56-BAAFB4CB4453}" type="slidenum">
              <a:rPr lang="en-GB" smtClean="0"/>
              <a:t>‹#›</a:t>
            </a:fld>
            <a:endParaRPr lang="en-GB" dirty="0"/>
          </a:p>
        </p:txBody>
      </p:sp>
      <p:sp>
        <p:nvSpPr>
          <p:cNvPr id="8" name="Rechteck 7"/>
          <p:cNvSpPr/>
          <p:nvPr userDrawn="1"/>
        </p:nvSpPr>
        <p:spPr>
          <a:xfrm>
            <a:off x="438925" y="1451864"/>
            <a:ext cx="8280920" cy="72000"/>
          </a:xfrm>
          <a:prstGeom prst="rect">
            <a:avLst/>
          </a:prstGeom>
          <a:solidFill>
            <a:srgbClr val="0089B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958791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rgbClr val="0089B8"/>
                </a:solidFill>
              </a:defRPr>
            </a:lvl1pPr>
          </a:lstStyle>
          <a:p>
            <a:r>
              <a:rPr lang="en-GB" noProof="0" dirty="0" err="1" smtClean="0"/>
              <a:t>Titelmasterformat</a:t>
            </a:r>
            <a:r>
              <a:rPr lang="en-GB" noProof="0" dirty="0" smtClean="0"/>
              <a:t> </a:t>
            </a:r>
            <a:r>
              <a:rPr lang="en-GB" noProof="0" dirty="0" err="1" smtClean="0"/>
              <a:t>durch</a:t>
            </a:r>
            <a:r>
              <a:rPr lang="en-GB" noProof="0" dirty="0" smtClean="0"/>
              <a:t> </a:t>
            </a:r>
            <a:r>
              <a:rPr lang="en-GB" noProof="0" dirty="0" err="1" smtClean="0"/>
              <a:t>Klicken</a:t>
            </a:r>
            <a:r>
              <a:rPr lang="en-GB" noProof="0" dirty="0" smtClean="0"/>
              <a:t> </a:t>
            </a:r>
            <a:r>
              <a:rPr lang="en-GB" noProof="0" dirty="0" err="1" smtClean="0"/>
              <a:t>bearbeiten</a:t>
            </a:r>
            <a:endParaRPr lang="en-GB" noProof="0" dirty="0"/>
          </a:p>
        </p:txBody>
      </p:sp>
      <p:sp>
        <p:nvSpPr>
          <p:cNvPr id="3" name="Inhaltsplatzhalter 2"/>
          <p:cNvSpPr>
            <a:spLocks noGrp="1"/>
          </p:cNvSpPr>
          <p:nvPr>
            <p:ph idx="1"/>
          </p:nvPr>
        </p:nvSpPr>
        <p:spPr/>
        <p:txBody>
          <a:bodyPr/>
          <a:lstStyle>
            <a:lvl2pPr>
              <a:defRPr/>
            </a:lvl2pPr>
            <a:lvl3pPr marL="1200150" indent="-285750">
              <a:buFont typeface="Courier New" panose="02070309020205020404" pitchFamily="49" charset="0"/>
              <a:buChar char="o"/>
              <a:defRPr baseline="0"/>
            </a:lvl3pPr>
            <a:lvl4pPr>
              <a:defRPr sz="1800" baseline="0"/>
            </a:lvl4pPr>
          </a:lstStyle>
          <a:p>
            <a:pPr lvl="0"/>
            <a:r>
              <a:rPr lang="en-GB" noProof="0" dirty="0" err="1" smtClean="0"/>
              <a:t>Textmasterformat</a:t>
            </a:r>
            <a:r>
              <a:rPr lang="en-GB" noProof="0" dirty="0" smtClean="0"/>
              <a:t> </a:t>
            </a:r>
            <a:r>
              <a:rPr lang="en-GB" noProof="0" dirty="0" err="1" smtClean="0"/>
              <a:t>bearbeiten</a:t>
            </a:r>
            <a:endParaRPr lang="en-GB" noProof="0" dirty="0" smtClean="0"/>
          </a:p>
          <a:p>
            <a:pPr lvl="1"/>
            <a:r>
              <a:rPr lang="en-GB" noProof="0" dirty="0" err="1" smtClean="0"/>
              <a:t>Zweite</a:t>
            </a:r>
            <a:r>
              <a:rPr lang="en-GB" noProof="0" dirty="0" smtClean="0"/>
              <a:t> </a:t>
            </a:r>
            <a:r>
              <a:rPr lang="en-GB" noProof="0" dirty="0" err="1" smtClean="0"/>
              <a:t>Ebene</a:t>
            </a:r>
            <a:endParaRPr lang="en-GB" noProof="0" dirty="0" smtClean="0"/>
          </a:p>
          <a:p>
            <a:pPr lvl="2"/>
            <a:r>
              <a:rPr lang="en-GB" noProof="0" dirty="0" err="1" smtClean="0"/>
              <a:t>Dritte</a:t>
            </a:r>
            <a:r>
              <a:rPr lang="en-GB" noProof="0" dirty="0" smtClean="0"/>
              <a:t> </a:t>
            </a:r>
            <a:r>
              <a:rPr lang="en-GB" noProof="0" dirty="0" err="1" smtClean="0"/>
              <a:t>Ebene</a:t>
            </a:r>
            <a:endParaRPr lang="en-GB" noProof="0" dirty="0" smtClean="0"/>
          </a:p>
        </p:txBody>
      </p:sp>
      <p:sp>
        <p:nvSpPr>
          <p:cNvPr id="4" name="Datumsplatzhalter 3"/>
          <p:cNvSpPr>
            <a:spLocks noGrp="1"/>
          </p:cNvSpPr>
          <p:nvPr>
            <p:ph type="dt" sz="half" idx="10"/>
          </p:nvPr>
        </p:nvSpPr>
        <p:spPr/>
        <p:txBody>
          <a:bodyPr/>
          <a:lstStyle/>
          <a:p>
            <a:fld id="{521CC7B1-741E-4F32-9588-715E3D9C5F06}" type="datetime1">
              <a:rPr lang="en-GB" smtClean="0"/>
              <a:t>26/08/2014</a:t>
            </a:fld>
            <a:endParaRPr lang="en-GB"/>
          </a:p>
        </p:txBody>
      </p:sp>
      <p:sp>
        <p:nvSpPr>
          <p:cNvPr id="5" name="Fußzeilenplatzhalter 4"/>
          <p:cNvSpPr>
            <a:spLocks noGrp="1"/>
          </p:cNvSpPr>
          <p:nvPr>
            <p:ph type="ftr" sz="quarter" idx="11"/>
          </p:nvPr>
        </p:nvSpPr>
        <p:spPr/>
        <p:txBody>
          <a:bodyPr/>
          <a:lstStyle/>
          <a:p>
            <a:endParaRPr lang="en-GB" dirty="0"/>
          </a:p>
        </p:txBody>
      </p:sp>
      <p:sp>
        <p:nvSpPr>
          <p:cNvPr id="6" name="Foliennummernplatzhalter 5"/>
          <p:cNvSpPr>
            <a:spLocks noGrp="1"/>
          </p:cNvSpPr>
          <p:nvPr>
            <p:ph type="sldNum" sz="quarter" idx="12"/>
          </p:nvPr>
        </p:nvSpPr>
        <p:spPr/>
        <p:txBody>
          <a:bodyPr/>
          <a:lstStyle/>
          <a:p>
            <a:fld id="{5F9545B6-A5E5-4482-8B56-BAAFB4CB4453}" type="slidenum">
              <a:rPr lang="en-GB" smtClean="0"/>
              <a:t>‹#›</a:t>
            </a:fld>
            <a:endParaRPr lang="en-GB" dirty="0"/>
          </a:p>
        </p:txBody>
      </p:sp>
      <p:sp>
        <p:nvSpPr>
          <p:cNvPr id="8" name="Rechteck 7"/>
          <p:cNvSpPr/>
          <p:nvPr userDrawn="1"/>
        </p:nvSpPr>
        <p:spPr>
          <a:xfrm>
            <a:off x="438925" y="1451864"/>
            <a:ext cx="8280920" cy="72000"/>
          </a:xfrm>
          <a:prstGeom prst="rect">
            <a:avLst/>
          </a:prstGeom>
          <a:solidFill>
            <a:srgbClr val="0089B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958791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rgbClr val="0089B8"/>
                </a:solidFill>
              </a:defRPr>
            </a:lvl1pPr>
          </a:lstStyle>
          <a:p>
            <a:r>
              <a:rPr lang="en-GB" noProof="0" dirty="0" err="1" smtClean="0"/>
              <a:t>Titelmasterformat</a:t>
            </a:r>
            <a:r>
              <a:rPr lang="en-GB" noProof="0" dirty="0" smtClean="0"/>
              <a:t> </a:t>
            </a:r>
            <a:r>
              <a:rPr lang="en-GB" noProof="0" dirty="0" err="1" smtClean="0"/>
              <a:t>durch</a:t>
            </a:r>
            <a:r>
              <a:rPr lang="en-GB" noProof="0" dirty="0" smtClean="0"/>
              <a:t> </a:t>
            </a:r>
            <a:r>
              <a:rPr lang="en-GB" noProof="0" dirty="0" err="1" smtClean="0"/>
              <a:t>Klicken</a:t>
            </a:r>
            <a:r>
              <a:rPr lang="en-GB" noProof="0" dirty="0" smtClean="0"/>
              <a:t> </a:t>
            </a:r>
            <a:r>
              <a:rPr lang="en-GB" noProof="0" dirty="0" err="1" smtClean="0"/>
              <a:t>bearbeiten</a:t>
            </a:r>
            <a:endParaRPr lang="en-GB" noProof="0" dirty="0"/>
          </a:p>
        </p:txBody>
      </p:sp>
      <p:sp>
        <p:nvSpPr>
          <p:cNvPr id="3" name="Inhaltsplatzhalter 2"/>
          <p:cNvSpPr>
            <a:spLocks noGrp="1"/>
          </p:cNvSpPr>
          <p:nvPr>
            <p:ph sz="half" idx="1"/>
          </p:nvPr>
        </p:nvSpPr>
        <p:spPr>
          <a:xfrm>
            <a:off x="457200" y="1600200"/>
            <a:ext cx="4038600" cy="4525963"/>
          </a:xfrm>
        </p:spPr>
        <p:txBody>
          <a:bodyPr/>
          <a:lstStyle>
            <a:lvl1pPr>
              <a:defRPr sz="2200"/>
            </a:lvl1pPr>
            <a:lvl2pPr>
              <a:defRPr sz="2000"/>
            </a:lvl2pPr>
            <a:lvl3pPr marL="1257300" indent="-342900">
              <a:buFont typeface="Courier New" panose="02070309020205020404" pitchFamily="49" charset="0"/>
              <a:buChar char="o"/>
              <a:defRPr sz="1800"/>
            </a:lvl3pPr>
            <a:lvl4pPr>
              <a:defRPr sz="1800"/>
            </a:lvl4pPr>
            <a:lvl5pPr>
              <a:defRPr sz="1800"/>
            </a:lvl5pPr>
            <a:lvl6pPr>
              <a:defRPr sz="1800"/>
            </a:lvl6pPr>
            <a:lvl7pPr>
              <a:defRPr sz="1800"/>
            </a:lvl7pPr>
            <a:lvl8pPr>
              <a:defRPr sz="1800"/>
            </a:lvl8pPr>
            <a:lvl9pPr>
              <a:defRPr sz="1800"/>
            </a:lvl9pPr>
          </a:lstStyle>
          <a:p>
            <a:pPr lvl="0"/>
            <a:r>
              <a:rPr lang="en-GB" noProof="0" dirty="0" err="1" smtClean="0"/>
              <a:t>Textmasterformat</a:t>
            </a:r>
            <a:r>
              <a:rPr lang="en-GB" dirty="0" smtClean="0"/>
              <a:t> </a:t>
            </a:r>
            <a:r>
              <a:rPr lang="en-GB" dirty="0" err="1" smtClean="0"/>
              <a:t>bearbeiten</a:t>
            </a:r>
            <a:endParaRPr lang="en-GB" dirty="0" smtClean="0"/>
          </a:p>
          <a:p>
            <a:pPr lvl="1"/>
            <a:r>
              <a:rPr lang="en-GB" dirty="0" err="1" smtClean="0"/>
              <a:t>Zweite</a:t>
            </a:r>
            <a:r>
              <a:rPr lang="en-GB" dirty="0" smtClean="0"/>
              <a:t> </a:t>
            </a:r>
            <a:r>
              <a:rPr lang="en-GB" dirty="0" err="1" smtClean="0"/>
              <a:t>Ebene</a:t>
            </a:r>
            <a:endParaRPr lang="en-GB" dirty="0" smtClean="0"/>
          </a:p>
          <a:p>
            <a:pPr lvl="2"/>
            <a:r>
              <a:rPr lang="en-GB" dirty="0" err="1" smtClean="0"/>
              <a:t>Dritte</a:t>
            </a:r>
            <a:r>
              <a:rPr lang="en-GB" dirty="0" smtClean="0"/>
              <a:t> </a:t>
            </a:r>
            <a:r>
              <a:rPr lang="en-GB" dirty="0" err="1" smtClean="0"/>
              <a:t>Ebene</a:t>
            </a:r>
            <a:endParaRPr lang="en-GB" dirty="0" smtClean="0"/>
          </a:p>
        </p:txBody>
      </p:sp>
      <p:sp>
        <p:nvSpPr>
          <p:cNvPr id="4" name="Inhaltsplatzhalter 3"/>
          <p:cNvSpPr>
            <a:spLocks noGrp="1"/>
          </p:cNvSpPr>
          <p:nvPr>
            <p:ph sz="half" idx="2"/>
          </p:nvPr>
        </p:nvSpPr>
        <p:spPr>
          <a:xfrm>
            <a:off x="4648200" y="1600200"/>
            <a:ext cx="4038600" cy="4525963"/>
          </a:xfrm>
        </p:spPr>
        <p:txBody>
          <a:bodyPr/>
          <a:lstStyle>
            <a:lvl1pPr>
              <a:defRPr sz="2200"/>
            </a:lvl1pPr>
            <a:lvl2pPr>
              <a:defRPr sz="2200"/>
            </a:lvl2pPr>
            <a:lvl3pPr marL="1257300" indent="-342900">
              <a:buFont typeface="Courier New" panose="02070309020205020404" pitchFamily="49" charset="0"/>
              <a:buChar char="o"/>
              <a:defRPr sz="1800"/>
            </a:lvl3pPr>
            <a:lvl4pPr>
              <a:defRPr sz="1800"/>
            </a:lvl4pPr>
            <a:lvl5pPr>
              <a:defRPr sz="1800"/>
            </a:lvl5pPr>
            <a:lvl6pPr>
              <a:defRPr sz="1800"/>
            </a:lvl6pPr>
            <a:lvl7pPr>
              <a:defRPr sz="1800"/>
            </a:lvl7pPr>
            <a:lvl8pPr>
              <a:defRPr sz="1800"/>
            </a:lvl8pPr>
            <a:lvl9pPr>
              <a:defRPr sz="1800"/>
            </a:lvl9pPr>
          </a:lstStyle>
          <a:p>
            <a:pPr lvl="0"/>
            <a:r>
              <a:rPr lang="en-GB" noProof="0" dirty="0" err="1" smtClean="0"/>
              <a:t>Textmasterformat</a:t>
            </a:r>
            <a:r>
              <a:rPr lang="en-GB" noProof="0" dirty="0" smtClean="0"/>
              <a:t> </a:t>
            </a:r>
            <a:r>
              <a:rPr lang="en-GB" noProof="0" dirty="0" err="1" smtClean="0"/>
              <a:t>bearbeiten</a:t>
            </a:r>
            <a:endParaRPr lang="en-GB" noProof="0" dirty="0" smtClean="0"/>
          </a:p>
          <a:p>
            <a:pPr lvl="1"/>
            <a:r>
              <a:rPr lang="en-GB" noProof="0" dirty="0" err="1" smtClean="0"/>
              <a:t>Zweite</a:t>
            </a:r>
            <a:r>
              <a:rPr lang="en-GB" noProof="0" dirty="0" smtClean="0"/>
              <a:t> </a:t>
            </a:r>
            <a:r>
              <a:rPr lang="en-GB" noProof="0" dirty="0" err="1" smtClean="0"/>
              <a:t>Ebene</a:t>
            </a:r>
            <a:endParaRPr lang="en-GB" noProof="0" dirty="0" smtClean="0"/>
          </a:p>
          <a:p>
            <a:pPr lvl="2"/>
            <a:r>
              <a:rPr lang="en-GB" noProof="0" dirty="0" err="1" smtClean="0"/>
              <a:t>Dritte</a:t>
            </a:r>
            <a:r>
              <a:rPr lang="en-GB" noProof="0" dirty="0" smtClean="0"/>
              <a:t> </a:t>
            </a:r>
            <a:r>
              <a:rPr lang="en-GB" noProof="0" dirty="0" err="1" smtClean="0"/>
              <a:t>Ebene</a:t>
            </a:r>
            <a:endParaRPr lang="en-GB" noProof="0" dirty="0" smtClean="0"/>
          </a:p>
        </p:txBody>
      </p:sp>
      <p:sp>
        <p:nvSpPr>
          <p:cNvPr id="5" name="Datumsplatzhalter 4"/>
          <p:cNvSpPr>
            <a:spLocks noGrp="1"/>
          </p:cNvSpPr>
          <p:nvPr>
            <p:ph type="dt" sz="half" idx="10"/>
          </p:nvPr>
        </p:nvSpPr>
        <p:spPr/>
        <p:txBody>
          <a:bodyPr/>
          <a:lstStyle/>
          <a:p>
            <a:fld id="{5C7DE2B5-B0BF-4200-89D1-BA13B0569E90}" type="datetime1">
              <a:rPr lang="en-GB" smtClean="0"/>
              <a:t>26/08/2014</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CF80AF16-E3CF-4367-9E46-7B3F53A2E9CC}" type="slidenum">
              <a:rPr lang="en-GB" smtClean="0"/>
              <a:t>‹#›</a:t>
            </a:fld>
            <a:endParaRPr lang="en-GB"/>
          </a:p>
        </p:txBody>
      </p:sp>
      <p:sp>
        <p:nvSpPr>
          <p:cNvPr id="9" name="Rechteck 8"/>
          <p:cNvSpPr/>
          <p:nvPr userDrawn="1"/>
        </p:nvSpPr>
        <p:spPr>
          <a:xfrm>
            <a:off x="438925" y="1451864"/>
            <a:ext cx="8280920" cy="72000"/>
          </a:xfrm>
          <a:prstGeom prst="rect">
            <a:avLst/>
          </a:prstGeom>
          <a:solidFill>
            <a:srgbClr val="0089B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4702424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dirty="0" smtClean="0"/>
              <a:t>Titelmasterformat durch Klicken bearbeiten</a:t>
            </a:r>
            <a:endParaRPr lang="en-GB" dirty="0"/>
          </a:p>
        </p:txBody>
      </p:sp>
      <p:sp>
        <p:nvSpPr>
          <p:cNvPr id="3" name="Textplatzhalter 2"/>
          <p:cNvSpPr>
            <a:spLocks noGrp="1"/>
          </p:cNvSpPr>
          <p:nvPr>
            <p:ph type="body" idx="1"/>
          </p:nvPr>
        </p:nvSpPr>
        <p:spPr>
          <a:xfrm>
            <a:off x="457200" y="1535113"/>
            <a:ext cx="4040188" cy="639762"/>
          </a:xfrm>
        </p:spPr>
        <p:txBody>
          <a:bodyPr anchor="b">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000"/>
            </a:lvl1pPr>
            <a:lvl2pPr>
              <a:defRPr sz="1800"/>
            </a:lvl2pPr>
            <a:lvl3pPr marL="1200150" indent="-285750">
              <a:buFont typeface="Courier New" panose="02070309020205020404" pitchFamily="49" charset="0"/>
              <a:buChar char="o"/>
              <a:defRPr sz="1800"/>
            </a:lvl3pPr>
            <a:lvl4pPr>
              <a:defRPr sz="1800"/>
            </a:lvl4pPr>
            <a:lvl5pPr>
              <a:defRPr sz="1800"/>
            </a:lvl5pPr>
            <a:lvl6pPr>
              <a:defRPr sz="1600"/>
            </a:lvl6pPr>
            <a:lvl7pPr>
              <a:defRPr sz="1600"/>
            </a:lvl7pPr>
            <a:lvl8pPr>
              <a:defRPr sz="1600"/>
            </a:lvl8pPr>
            <a:lvl9pPr>
              <a:defRPr sz="1600"/>
            </a:lvl9pPr>
          </a:lstStyle>
          <a:p>
            <a:pPr lvl="0"/>
            <a:r>
              <a:rPr lang="de-DE" dirty="0" smtClean="0"/>
              <a:t>Textmasterformat bearbeiten</a:t>
            </a:r>
          </a:p>
          <a:p>
            <a:pPr lvl="1"/>
            <a:r>
              <a:rPr lang="de-DE" dirty="0" smtClean="0"/>
              <a:t>Zweite Ebene</a:t>
            </a:r>
          </a:p>
          <a:p>
            <a:pPr lvl="2"/>
            <a:r>
              <a:rPr lang="de-DE" dirty="0" smtClean="0"/>
              <a:t>Dritte Ebene</a:t>
            </a:r>
          </a:p>
        </p:txBody>
      </p:sp>
      <p:sp>
        <p:nvSpPr>
          <p:cNvPr id="5" name="Textplatzhalter 4"/>
          <p:cNvSpPr>
            <a:spLocks noGrp="1"/>
          </p:cNvSpPr>
          <p:nvPr>
            <p:ph type="body" sz="quarter" idx="3"/>
          </p:nvPr>
        </p:nvSpPr>
        <p:spPr>
          <a:xfrm>
            <a:off x="4645025" y="1535113"/>
            <a:ext cx="4041775" cy="639762"/>
          </a:xfrm>
        </p:spPr>
        <p:txBody>
          <a:bodyPr anchor="b">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marL="342900" indent="-342900">
              <a:defRPr lang="de-DE" sz="2000" kern="1200" dirty="0" smtClean="0">
                <a:solidFill>
                  <a:schemeClr val="tx1"/>
                </a:solidFill>
                <a:latin typeface="+mn-lt"/>
                <a:ea typeface="+mn-ea"/>
                <a:cs typeface="+mn-cs"/>
              </a:defRPr>
            </a:lvl1pPr>
            <a:lvl2pPr>
              <a:defRPr sz="1800"/>
            </a:lvl2pPr>
            <a:lvl3pPr marL="1200150" indent="-285750">
              <a:buFont typeface="Courier New" panose="02070309020205020404" pitchFamily="49" charset="0"/>
              <a:buChar char="o"/>
              <a:defRPr sz="1800"/>
            </a:lvl3pPr>
            <a:lvl4pPr>
              <a:defRPr sz="1800"/>
            </a:lvl4pPr>
            <a:lvl5pPr>
              <a:defRPr sz="1800"/>
            </a:lvl5pPr>
            <a:lvl6pPr>
              <a:defRPr sz="1600"/>
            </a:lvl6pPr>
            <a:lvl7pPr>
              <a:defRPr sz="1600"/>
            </a:lvl7pPr>
            <a:lvl8pPr>
              <a:defRPr sz="1600"/>
            </a:lvl8pPr>
            <a:lvl9pPr>
              <a:defRPr sz="1600"/>
            </a:lvl9pPr>
          </a:lstStyle>
          <a:p>
            <a:pPr marL="342900" lvl="0" indent="-342900" algn="l" defTabSz="914400" rtl="0" eaLnBrk="1" latinLnBrk="0" hangingPunct="1">
              <a:spcBef>
                <a:spcPct val="20000"/>
              </a:spcBef>
              <a:buFont typeface="Arial" panose="020B0604020202020204" pitchFamily="34" charset="0"/>
              <a:buChar char="•"/>
            </a:pPr>
            <a:r>
              <a:rPr lang="de-DE" dirty="0" smtClean="0"/>
              <a:t>Textmasterformat bearbeiten</a:t>
            </a:r>
          </a:p>
          <a:p>
            <a:pPr lvl="1"/>
            <a:r>
              <a:rPr lang="de-DE" dirty="0" smtClean="0"/>
              <a:t>Zweite Ebene</a:t>
            </a:r>
          </a:p>
          <a:p>
            <a:pPr lvl="2"/>
            <a:r>
              <a:rPr lang="de-DE" dirty="0" smtClean="0"/>
              <a:t>Dritte Ebene</a:t>
            </a:r>
          </a:p>
        </p:txBody>
      </p:sp>
      <p:sp>
        <p:nvSpPr>
          <p:cNvPr id="7" name="Datumsplatzhalter 6"/>
          <p:cNvSpPr>
            <a:spLocks noGrp="1"/>
          </p:cNvSpPr>
          <p:nvPr>
            <p:ph type="dt" sz="half" idx="10"/>
          </p:nvPr>
        </p:nvSpPr>
        <p:spPr/>
        <p:txBody>
          <a:bodyPr/>
          <a:lstStyle/>
          <a:p>
            <a:fld id="{0FB2BC4E-F863-4F4E-8B3E-B224D0907A3A}" type="datetime1">
              <a:rPr lang="en-GB" smtClean="0"/>
              <a:t>26/08/2014</a:t>
            </a:fld>
            <a:endParaRPr lang="en-GB"/>
          </a:p>
        </p:txBody>
      </p:sp>
      <p:sp>
        <p:nvSpPr>
          <p:cNvPr id="8" name="Fußzeilenplatzhalter 7"/>
          <p:cNvSpPr>
            <a:spLocks noGrp="1"/>
          </p:cNvSpPr>
          <p:nvPr>
            <p:ph type="ftr" sz="quarter" idx="11"/>
          </p:nvPr>
        </p:nvSpPr>
        <p:spPr/>
        <p:txBody>
          <a:bodyPr/>
          <a:lstStyle/>
          <a:p>
            <a:endParaRPr lang="en-GB"/>
          </a:p>
        </p:txBody>
      </p:sp>
      <p:sp>
        <p:nvSpPr>
          <p:cNvPr id="9" name="Foliennummernplatzhalter 8"/>
          <p:cNvSpPr>
            <a:spLocks noGrp="1"/>
          </p:cNvSpPr>
          <p:nvPr>
            <p:ph type="sldNum" sz="quarter" idx="12"/>
          </p:nvPr>
        </p:nvSpPr>
        <p:spPr/>
        <p:txBody>
          <a:bodyPr/>
          <a:lstStyle/>
          <a:p>
            <a:fld id="{CF80AF16-E3CF-4367-9E46-7B3F53A2E9CC}" type="slidenum">
              <a:rPr lang="en-GB" smtClean="0"/>
              <a:t>‹#›</a:t>
            </a:fld>
            <a:endParaRPr lang="en-GB"/>
          </a:p>
        </p:txBody>
      </p:sp>
      <p:sp>
        <p:nvSpPr>
          <p:cNvPr id="11" name="Rechteck 10"/>
          <p:cNvSpPr/>
          <p:nvPr userDrawn="1"/>
        </p:nvSpPr>
        <p:spPr>
          <a:xfrm>
            <a:off x="438925" y="1451864"/>
            <a:ext cx="8280920" cy="7200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3397634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rgbClr val="0089B8"/>
                </a:solidFill>
              </a:defRPr>
            </a:lvl1pPr>
          </a:lstStyle>
          <a:p>
            <a:r>
              <a:rPr lang="de-DE" dirty="0" smtClean="0"/>
              <a:t>Titelmasterformat durch Klicken bearbeiten</a:t>
            </a:r>
            <a:endParaRPr lang="en-GB" dirty="0"/>
          </a:p>
        </p:txBody>
      </p:sp>
      <p:sp>
        <p:nvSpPr>
          <p:cNvPr id="3" name="Datumsplatzhalter 2"/>
          <p:cNvSpPr>
            <a:spLocks noGrp="1"/>
          </p:cNvSpPr>
          <p:nvPr>
            <p:ph type="dt" sz="half" idx="10"/>
          </p:nvPr>
        </p:nvSpPr>
        <p:spPr/>
        <p:txBody>
          <a:bodyPr/>
          <a:lstStyle/>
          <a:p>
            <a:fld id="{5039D2DC-169F-41E7-8F31-48DA88805832}" type="datetime1">
              <a:rPr lang="en-GB" smtClean="0"/>
              <a:t>26/08/2014</a:t>
            </a:fld>
            <a:endParaRPr lang="en-GB"/>
          </a:p>
        </p:txBody>
      </p:sp>
      <p:sp>
        <p:nvSpPr>
          <p:cNvPr id="4" name="Fußzeilenplatzhalter 3"/>
          <p:cNvSpPr>
            <a:spLocks noGrp="1"/>
          </p:cNvSpPr>
          <p:nvPr>
            <p:ph type="ftr" sz="quarter" idx="11"/>
          </p:nvPr>
        </p:nvSpPr>
        <p:spPr/>
        <p:txBody>
          <a:bodyPr/>
          <a:lstStyle/>
          <a:p>
            <a:endParaRPr lang="en-GB"/>
          </a:p>
        </p:txBody>
      </p:sp>
      <p:sp>
        <p:nvSpPr>
          <p:cNvPr id="5" name="Foliennummernplatzhalter 4"/>
          <p:cNvSpPr>
            <a:spLocks noGrp="1"/>
          </p:cNvSpPr>
          <p:nvPr>
            <p:ph type="sldNum" sz="quarter" idx="12"/>
          </p:nvPr>
        </p:nvSpPr>
        <p:spPr/>
        <p:txBody>
          <a:bodyPr/>
          <a:lstStyle/>
          <a:p>
            <a:fld id="{CF80AF16-E3CF-4367-9E46-7B3F53A2E9CC}" type="slidenum">
              <a:rPr lang="en-GB" smtClean="0"/>
              <a:t>‹#›</a:t>
            </a:fld>
            <a:endParaRPr lang="en-GB"/>
          </a:p>
        </p:txBody>
      </p:sp>
      <p:sp>
        <p:nvSpPr>
          <p:cNvPr id="6" name="Rechteck 5"/>
          <p:cNvSpPr/>
          <p:nvPr userDrawn="1"/>
        </p:nvSpPr>
        <p:spPr>
          <a:xfrm>
            <a:off x="438925" y="1451864"/>
            <a:ext cx="8280920" cy="72000"/>
          </a:xfrm>
          <a:prstGeom prst="rect">
            <a:avLst/>
          </a:prstGeom>
          <a:solidFill>
            <a:srgbClr val="0089B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1753632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988F84A-95B3-4329-8BB7-BDF3F9B3EFE4}" type="datetime1">
              <a:rPr lang="en-GB" smtClean="0"/>
              <a:t>26/08/2014</a:t>
            </a:fld>
            <a:endParaRPr lang="en-GB"/>
          </a:p>
        </p:txBody>
      </p:sp>
      <p:sp>
        <p:nvSpPr>
          <p:cNvPr id="3" name="Fußzeilenplatzhalter 2"/>
          <p:cNvSpPr>
            <a:spLocks noGrp="1"/>
          </p:cNvSpPr>
          <p:nvPr>
            <p:ph type="ftr" sz="quarter" idx="11"/>
          </p:nvPr>
        </p:nvSpPr>
        <p:spPr/>
        <p:txBody>
          <a:bodyPr/>
          <a:lstStyle/>
          <a:p>
            <a:endParaRPr lang="en-GB"/>
          </a:p>
        </p:txBody>
      </p:sp>
      <p:sp>
        <p:nvSpPr>
          <p:cNvPr id="4" name="Foliennummernplatzhalter 3"/>
          <p:cNvSpPr>
            <a:spLocks noGrp="1"/>
          </p:cNvSpPr>
          <p:nvPr>
            <p:ph type="sldNum" sz="quarter" idx="12"/>
          </p:nvPr>
        </p:nvSpPr>
        <p:spPr/>
        <p:txBody>
          <a:bodyPr/>
          <a:lstStyle/>
          <a:p>
            <a:fld id="{CF80AF16-E3CF-4367-9E46-7B3F53A2E9CC}" type="slidenum">
              <a:rPr lang="en-GB" smtClean="0"/>
              <a:t>‹#›</a:t>
            </a:fld>
            <a:endParaRPr lang="en-GB"/>
          </a:p>
        </p:txBody>
      </p:sp>
    </p:spTree>
    <p:extLst>
      <p:ext uri="{BB962C8B-B14F-4D97-AF65-F5344CB8AC3E}">
        <p14:creationId xmlns:p14="http://schemas.microsoft.com/office/powerpoint/2010/main" val="376356027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noProof="0" dirty="0" err="1" smtClean="0"/>
              <a:t>Titelmasterformat</a:t>
            </a:r>
            <a:r>
              <a:rPr lang="en-GB" noProof="0" dirty="0" smtClean="0"/>
              <a:t> </a:t>
            </a:r>
            <a:r>
              <a:rPr lang="en-GB" noProof="0" dirty="0" err="1" smtClean="0"/>
              <a:t>durch</a:t>
            </a:r>
            <a:r>
              <a:rPr lang="en-GB" noProof="0" dirty="0" smtClean="0"/>
              <a:t> </a:t>
            </a:r>
            <a:r>
              <a:rPr lang="en-GB" noProof="0" dirty="0" err="1" smtClean="0"/>
              <a:t>Klicken</a:t>
            </a:r>
            <a:r>
              <a:rPr lang="en-GB" noProof="0" dirty="0" smtClean="0"/>
              <a:t> </a:t>
            </a:r>
            <a:r>
              <a:rPr lang="en-GB" noProof="0" dirty="0" err="1" smtClean="0"/>
              <a:t>bearbeiten</a:t>
            </a:r>
            <a:endParaRPr lang="en-GB" noProof="0"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noProof="0" dirty="0" err="1" smtClean="0"/>
              <a:t>Textmasterformat</a:t>
            </a:r>
            <a:r>
              <a:rPr lang="en-GB" noProof="0" dirty="0" smtClean="0"/>
              <a:t> </a:t>
            </a:r>
            <a:r>
              <a:rPr lang="en-GB" noProof="0" dirty="0" err="1" smtClean="0"/>
              <a:t>bearbeiten</a:t>
            </a:r>
            <a:endParaRPr lang="en-GB" noProof="0" dirty="0" smtClean="0"/>
          </a:p>
          <a:p>
            <a:pPr lvl="1"/>
            <a:r>
              <a:rPr lang="en-GB" noProof="0" dirty="0" err="1" smtClean="0"/>
              <a:t>Zweite</a:t>
            </a:r>
            <a:r>
              <a:rPr lang="en-GB" noProof="0" dirty="0" smtClean="0"/>
              <a:t> </a:t>
            </a:r>
            <a:r>
              <a:rPr lang="en-GB" noProof="0" dirty="0" err="1" smtClean="0"/>
              <a:t>Ebene</a:t>
            </a:r>
            <a:endParaRPr lang="en-GB" noProof="0" dirty="0" smtClean="0"/>
          </a:p>
          <a:p>
            <a:pPr lvl="2"/>
            <a:r>
              <a:rPr lang="en-GB" noProof="0" dirty="0" err="1" smtClean="0"/>
              <a:t>Dritte</a:t>
            </a:r>
            <a:r>
              <a:rPr lang="en-GB" noProof="0" dirty="0" smtClean="0"/>
              <a:t> </a:t>
            </a:r>
            <a:r>
              <a:rPr lang="en-GB" noProof="0" dirty="0" err="1" smtClean="0"/>
              <a:t>Ebene</a:t>
            </a:r>
            <a:endParaRPr lang="en-GB" noProof="0" dirty="0" smtClean="0"/>
          </a:p>
          <a:p>
            <a:pPr lvl="2"/>
            <a:endParaRPr lang="en-GB" noProof="0" dirty="0" smtClean="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B180A-D420-4CB1-AF2F-0845D54592F5}" type="datetime1">
              <a:rPr lang="en-GB" smtClean="0"/>
              <a:t>26/08/2014</a:t>
            </a:fld>
            <a:endParaRPr lang="en-GB"/>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BFA96F-232F-4C7B-A9F2-833256912341}" type="slidenum">
              <a:rPr lang="en-GB" smtClean="0"/>
              <a:t>‹#›</a:t>
            </a:fld>
            <a:endParaRPr lang="en-GB" dirty="0"/>
          </a:p>
        </p:txBody>
      </p:sp>
    </p:spTree>
    <p:extLst>
      <p:ext uri="{BB962C8B-B14F-4D97-AF65-F5344CB8AC3E}">
        <p14:creationId xmlns:p14="http://schemas.microsoft.com/office/powerpoint/2010/main" val="868297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2" r:id="rId4"/>
    <p:sldLayoutId id="2147483663"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iming>
    <p:tnLst>
      <p:par>
        <p:cTn id="1" dur="indefinite" restart="never" nodeType="tmRoot"/>
      </p:par>
    </p:tnLst>
  </p:timing>
  <p:hf hdr="0" ftr="0" dt="0"/>
  <p:txStyles>
    <p:titleStyle>
      <a:lvl1pPr algn="l" defTabSz="914400" rtl="0" eaLnBrk="1" latinLnBrk="0" hangingPunct="1">
        <a:spcBef>
          <a:spcPct val="0"/>
        </a:spcBef>
        <a:buNone/>
        <a:defRPr sz="3000" b="1" kern="1200">
          <a:solidFill>
            <a:srgbClr val="0089B8"/>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1pPr>
      <a:lvl2pPr marL="800100" indent="-3429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200150" indent="-285750" algn="l" defTabSz="914400" rtl="0" eaLnBrk="1" latinLnBrk="0" hangingPunct="1">
        <a:spcBef>
          <a:spcPct val="20000"/>
        </a:spcBef>
        <a:buFont typeface="Courier New" panose="02070309020205020404" pitchFamily="49" charset="0"/>
        <a:buChar char="o"/>
        <a:defRPr sz="1800" kern="1200">
          <a:solidFill>
            <a:schemeClr val="tx1"/>
          </a:solidFill>
          <a:latin typeface="+mn-lt"/>
          <a:ea typeface="+mn-ea"/>
          <a:cs typeface="+mn-cs"/>
        </a:defRPr>
      </a:lvl3pPr>
      <a:lvl4pPr marL="1714500" indent="-342900" algn="l" defTabSz="914400" rtl="0" eaLnBrk="1" latinLnBrk="0" hangingPunct="1">
        <a:spcBef>
          <a:spcPct val="20000"/>
        </a:spcBef>
        <a:buFont typeface="Courier New" panose="02070309020205020404" pitchFamily="49" charset="0"/>
        <a:buChar char="o"/>
        <a:defRPr sz="2000"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hyperlink" Target="http://www.nama-facility.org/" TargetMode="External"/><Relationship Id="rId7" Type="http://schemas.openxmlformats.org/officeDocument/2006/relationships/diagramQuickStyle" Target="../diagrams/quickStyle1.xm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hyperlink" Target="mailto:contact@nama-facility.org" TargetMode="External"/><Relationship Id="rId9" Type="http://schemas.microsoft.com/office/2007/relationships/diagramDrawing" Target="../diagrams/drawing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The NAMA Facility – Support </a:t>
            </a:r>
            <a:r>
              <a:rPr lang="de-DE" dirty="0" err="1" smtClean="0"/>
              <a:t>for</a:t>
            </a:r>
            <a:r>
              <a:rPr lang="de-DE" dirty="0" smtClean="0"/>
              <a:t> </a:t>
            </a:r>
            <a:r>
              <a:rPr lang="de-DE" dirty="0" err="1" smtClean="0"/>
              <a:t>the</a:t>
            </a:r>
            <a:r>
              <a:rPr lang="de-DE" dirty="0" smtClean="0"/>
              <a:t> Implementation </a:t>
            </a:r>
            <a:r>
              <a:rPr lang="de-DE" dirty="0" err="1" smtClean="0"/>
              <a:t>of</a:t>
            </a:r>
            <a:r>
              <a:rPr lang="de-DE" dirty="0" smtClean="0"/>
              <a:t> NAMAs</a:t>
            </a:r>
            <a:endParaRPr lang="en-GB" dirty="0"/>
          </a:p>
        </p:txBody>
      </p:sp>
      <p:sp>
        <p:nvSpPr>
          <p:cNvPr id="3" name="Untertitel 2"/>
          <p:cNvSpPr>
            <a:spLocks noGrp="1"/>
          </p:cNvSpPr>
          <p:nvPr>
            <p:ph type="subTitle" idx="1"/>
          </p:nvPr>
        </p:nvSpPr>
        <p:spPr>
          <a:xfrm>
            <a:off x="1371600" y="3886200"/>
            <a:ext cx="6400800" cy="2711152"/>
          </a:xfrm>
        </p:spPr>
        <p:txBody>
          <a:bodyPr>
            <a:noAutofit/>
          </a:bodyPr>
          <a:lstStyle/>
          <a:p>
            <a:endParaRPr lang="en-GB" sz="2100" dirty="0"/>
          </a:p>
          <a:p>
            <a:endParaRPr lang="de-DE" sz="2100" dirty="0"/>
          </a:p>
        </p:txBody>
      </p:sp>
    </p:spTree>
    <p:extLst>
      <p:ext uri="{BB962C8B-B14F-4D97-AF65-F5344CB8AC3E}">
        <p14:creationId xmlns:p14="http://schemas.microsoft.com/office/powerpoint/2010/main" val="3353517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ltLang="de-DE" dirty="0" smtClean="0">
                <a:ea typeface="ＭＳ Ｐゴシック" pitchFamily="34" charset="-128"/>
              </a:rPr>
              <a:t>The First Call </a:t>
            </a:r>
            <a:r>
              <a:rPr lang="de-DE" altLang="de-DE" dirty="0" err="1" smtClean="0">
                <a:ea typeface="ＭＳ Ｐゴシック" pitchFamily="34" charset="-128"/>
              </a:rPr>
              <a:t>for</a:t>
            </a:r>
            <a:r>
              <a:rPr lang="de-DE" altLang="de-DE" dirty="0" smtClean="0">
                <a:ea typeface="ＭＳ Ｐゴシック" pitchFamily="34" charset="-128"/>
              </a:rPr>
              <a:t> NAMA Support Projects</a:t>
            </a:r>
            <a:endParaRPr lang="en-GB" dirty="0"/>
          </a:p>
        </p:txBody>
      </p:sp>
      <p:sp>
        <p:nvSpPr>
          <p:cNvPr id="3" name="Inhaltsplatzhalter 2"/>
          <p:cNvSpPr>
            <a:spLocks noGrp="1"/>
          </p:cNvSpPr>
          <p:nvPr>
            <p:ph idx="1"/>
          </p:nvPr>
        </p:nvSpPr>
        <p:spPr/>
        <p:txBody>
          <a:bodyPr>
            <a:normAutofit/>
          </a:bodyPr>
          <a:lstStyle/>
          <a:p>
            <a:pPr>
              <a:defRPr/>
            </a:pPr>
            <a:r>
              <a:rPr lang="en-GB" altLang="en-US" sz="1800" dirty="0" smtClean="0">
                <a:solidFill>
                  <a:srgbClr val="26282A"/>
                </a:solidFill>
                <a:latin typeface="Calibri" pitchFamily="34" charset="0"/>
                <a:ea typeface="ＭＳ Ｐゴシック" pitchFamily="34" charset="-128"/>
              </a:rPr>
              <a:t>The NAMA Facility received  lots of international attention.</a:t>
            </a:r>
          </a:p>
          <a:p>
            <a:pPr>
              <a:defRPr/>
            </a:pPr>
            <a:r>
              <a:rPr lang="en-GB" altLang="en-US" sz="1800" dirty="0" smtClean="0">
                <a:solidFill>
                  <a:srgbClr val="26282A"/>
                </a:solidFill>
                <a:latin typeface="Calibri" pitchFamily="34" charset="0"/>
                <a:ea typeface="ＭＳ Ｐゴシック" pitchFamily="34" charset="-128"/>
              </a:rPr>
              <a:t>During the first call, a total of 47 NAMA Support Project Outlines were received.</a:t>
            </a:r>
          </a:p>
          <a:p>
            <a:pPr>
              <a:defRPr/>
            </a:pPr>
            <a:r>
              <a:rPr lang="en-GB" sz="1800" dirty="0" smtClean="0"/>
              <a:t>The bids </a:t>
            </a:r>
            <a:r>
              <a:rPr lang="en-GB" sz="1800" dirty="0"/>
              <a:t>submitted had </a:t>
            </a:r>
            <a:r>
              <a:rPr lang="en-GB" sz="1800" dirty="0" smtClean="0"/>
              <a:t>a wide </a:t>
            </a:r>
            <a:r>
              <a:rPr lang="en-GB" sz="1800" dirty="0"/>
              <a:t>geographical and </a:t>
            </a:r>
            <a:r>
              <a:rPr lang="en-GB" sz="1800" dirty="0" err="1"/>
              <a:t>sectoral</a:t>
            </a:r>
            <a:r>
              <a:rPr lang="en-GB" sz="1800" dirty="0"/>
              <a:t> </a:t>
            </a:r>
            <a:r>
              <a:rPr lang="en-GB" sz="1800" dirty="0" smtClean="0"/>
              <a:t>coverage.</a:t>
            </a:r>
            <a:endParaRPr lang="en-GB" altLang="en-US" sz="1800" dirty="0" smtClean="0">
              <a:solidFill>
                <a:srgbClr val="26282A"/>
              </a:solidFill>
              <a:latin typeface="Calibri" pitchFamily="34" charset="0"/>
              <a:ea typeface="ＭＳ Ｐゴシック" pitchFamily="34" charset="-128"/>
            </a:endParaRPr>
          </a:p>
          <a:p>
            <a:pPr>
              <a:defRPr/>
            </a:pPr>
            <a:r>
              <a:rPr lang="en-GB" sz="1800" dirty="0" smtClean="0">
                <a:latin typeface="Calibri" panose="020F0502020204030204" pitchFamily="34" charset="0"/>
              </a:rPr>
              <a:t>The following NAMA Support Project Outlines have been pre-selected for funding from the NAMA Facility.</a:t>
            </a:r>
          </a:p>
          <a:p>
            <a:pPr lvl="1">
              <a:defRPr/>
            </a:pPr>
            <a:r>
              <a:rPr lang="en-GB" sz="1800" dirty="0" smtClean="0">
                <a:latin typeface="Calibri" panose="020F0502020204030204" pitchFamily="34" charset="0"/>
              </a:rPr>
              <a:t>Chile - Self-Supply Renewable Energy in Chile (SSRE)</a:t>
            </a:r>
          </a:p>
          <a:p>
            <a:pPr lvl="1">
              <a:defRPr/>
            </a:pPr>
            <a:r>
              <a:rPr lang="en-GB" sz="1800" dirty="0" smtClean="0">
                <a:latin typeface="Calibri" panose="020F0502020204030204" pitchFamily="34" charset="0"/>
              </a:rPr>
              <a:t>Colombia  - Transport Oriented Development NAMA</a:t>
            </a:r>
          </a:p>
          <a:p>
            <a:pPr lvl="1">
              <a:defRPr/>
            </a:pPr>
            <a:r>
              <a:rPr lang="en-GB" sz="1800" dirty="0" smtClean="0">
                <a:latin typeface="Calibri" panose="020F0502020204030204" pitchFamily="34" charset="0"/>
              </a:rPr>
              <a:t>Costa Rica  - Low Carbon Coffee NAMA</a:t>
            </a:r>
          </a:p>
          <a:p>
            <a:pPr lvl="1">
              <a:defRPr/>
            </a:pPr>
            <a:r>
              <a:rPr lang="en-GB" sz="1800" dirty="0" smtClean="0">
                <a:latin typeface="Calibri" panose="020F0502020204030204" pitchFamily="34" charset="0"/>
              </a:rPr>
              <a:t>Indonesia  - Sustainable Urban Transport Program (SUTRI NAMA)</a:t>
            </a:r>
          </a:p>
          <a:p>
            <a:pPr marL="0" indent="0">
              <a:buFont typeface="Franklin Gothic Book" pitchFamily="34" charset="0"/>
              <a:buNone/>
              <a:defRPr/>
            </a:pPr>
            <a:endParaRPr lang="en-GB" sz="1800" dirty="0" smtClean="0">
              <a:latin typeface="Calibri" panose="020F0502020204030204" pitchFamily="34" charset="0"/>
            </a:endParaRPr>
          </a:p>
          <a:p>
            <a:pPr>
              <a:defRPr/>
            </a:pPr>
            <a:r>
              <a:rPr lang="en-GB" sz="1800" dirty="0" smtClean="0">
                <a:latin typeface="Calibri" panose="020F0502020204030204" pitchFamily="34" charset="0"/>
              </a:rPr>
              <a:t>Pre-selected projects are currently undergoing an in-depth appraisal.</a:t>
            </a:r>
          </a:p>
          <a:p>
            <a:pPr>
              <a:defRPr/>
            </a:pPr>
            <a:r>
              <a:rPr lang="en-GB" sz="1800" dirty="0" smtClean="0">
                <a:latin typeface="Calibri" panose="020F0502020204030204" pitchFamily="34" charset="0"/>
              </a:rPr>
              <a:t>The TSU provided feedback to all countries and delivery organisations, whose NAMA Support Project Outlines were not selected during the 1st Call</a:t>
            </a:r>
          </a:p>
          <a:p>
            <a:pPr marL="0" indent="0">
              <a:buNone/>
            </a:pPr>
            <a:endParaRPr lang="en-GB" dirty="0"/>
          </a:p>
        </p:txBody>
      </p:sp>
      <p:sp>
        <p:nvSpPr>
          <p:cNvPr id="4" name="Foliennummernplatzhalter 3"/>
          <p:cNvSpPr>
            <a:spLocks noGrp="1"/>
          </p:cNvSpPr>
          <p:nvPr>
            <p:ph type="sldNum" sz="quarter" idx="12"/>
          </p:nvPr>
        </p:nvSpPr>
        <p:spPr/>
        <p:txBody>
          <a:bodyPr/>
          <a:lstStyle/>
          <a:p>
            <a:fld id="{5F9545B6-A5E5-4482-8B56-BAAFB4CB4453}" type="slidenum">
              <a:rPr lang="en-GB" smtClean="0"/>
              <a:t>10</a:t>
            </a:fld>
            <a:endParaRPr lang="en-GB" dirty="0"/>
          </a:p>
        </p:txBody>
      </p:sp>
    </p:spTree>
    <p:extLst>
      <p:ext uri="{BB962C8B-B14F-4D97-AF65-F5344CB8AC3E}">
        <p14:creationId xmlns:p14="http://schemas.microsoft.com/office/powerpoint/2010/main" val="35379645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Lessons</a:t>
            </a:r>
            <a:r>
              <a:rPr lang="de-DE" dirty="0" smtClean="0"/>
              <a:t> </a:t>
            </a:r>
            <a:r>
              <a:rPr lang="de-DE" dirty="0" err="1" smtClean="0"/>
              <a:t>Learned</a:t>
            </a:r>
            <a:r>
              <a:rPr lang="de-DE" dirty="0" smtClean="0"/>
              <a:t> </a:t>
            </a:r>
            <a:r>
              <a:rPr lang="de-DE" dirty="0" err="1" smtClean="0"/>
              <a:t>from</a:t>
            </a:r>
            <a:r>
              <a:rPr lang="de-DE" dirty="0" smtClean="0"/>
              <a:t> </a:t>
            </a:r>
            <a:r>
              <a:rPr lang="de-DE" dirty="0" err="1" smtClean="0"/>
              <a:t>the</a:t>
            </a:r>
            <a:r>
              <a:rPr lang="de-DE" dirty="0" smtClean="0"/>
              <a:t> First Call</a:t>
            </a:r>
            <a:endParaRPr lang="en-GB" dirty="0"/>
          </a:p>
        </p:txBody>
      </p:sp>
      <p:sp>
        <p:nvSpPr>
          <p:cNvPr id="3" name="Inhaltsplatzhalter 2"/>
          <p:cNvSpPr>
            <a:spLocks noGrp="1"/>
          </p:cNvSpPr>
          <p:nvPr>
            <p:ph idx="1"/>
          </p:nvPr>
        </p:nvSpPr>
        <p:spPr/>
        <p:txBody>
          <a:bodyPr>
            <a:normAutofit/>
          </a:bodyPr>
          <a:lstStyle/>
          <a:p>
            <a:r>
              <a:rPr lang="en-GB" sz="1800" dirty="0" smtClean="0"/>
              <a:t>Availability of support has </a:t>
            </a:r>
            <a:r>
              <a:rPr lang="en-GB" sz="1800" dirty="0"/>
              <a:t>encouraged the development </a:t>
            </a:r>
            <a:r>
              <a:rPr lang="en-GB" sz="1800" dirty="0" smtClean="0"/>
              <a:t>of a significant project pipeline across </a:t>
            </a:r>
            <a:r>
              <a:rPr lang="en-GB" sz="1800" dirty="0"/>
              <a:t>different sectors and </a:t>
            </a:r>
            <a:r>
              <a:rPr lang="en-GB" sz="1800" dirty="0" smtClean="0"/>
              <a:t>regions</a:t>
            </a:r>
          </a:p>
          <a:p>
            <a:endParaRPr lang="en-GB" sz="1800" dirty="0" smtClean="0"/>
          </a:p>
          <a:p>
            <a:r>
              <a:rPr lang="en-GB" sz="1800" dirty="0"/>
              <a:t>Complex sectors like transport and agriculture, which were not well suited to being tackled by </a:t>
            </a:r>
            <a:r>
              <a:rPr lang="en-GB" sz="1800" dirty="0" smtClean="0"/>
              <a:t>CDM/JI, </a:t>
            </a:r>
            <a:r>
              <a:rPr lang="en-GB" sz="1800" dirty="0"/>
              <a:t>are now effectively addressed through the concept of </a:t>
            </a:r>
            <a:r>
              <a:rPr lang="en-GB" sz="1800" dirty="0" smtClean="0"/>
              <a:t>NAMAs</a:t>
            </a:r>
          </a:p>
          <a:p>
            <a:endParaRPr lang="en-GB" sz="1800" dirty="0" smtClean="0"/>
          </a:p>
          <a:p>
            <a:r>
              <a:rPr lang="en-GB" sz="1800" dirty="0" smtClean="0"/>
              <a:t>Project </a:t>
            </a:r>
            <a:r>
              <a:rPr lang="en-GB" sz="1800" dirty="0"/>
              <a:t>outlines generally rated higher on ambition than on feasibility </a:t>
            </a:r>
            <a:r>
              <a:rPr lang="en-GB" sz="1800" dirty="0" smtClean="0"/>
              <a:t>criteria</a:t>
            </a:r>
          </a:p>
          <a:p>
            <a:endParaRPr lang="en-GB" sz="1800" dirty="0"/>
          </a:p>
          <a:p>
            <a:r>
              <a:rPr lang="en-GB" sz="1800" dirty="0" smtClean="0"/>
              <a:t>More emphasis on the </a:t>
            </a:r>
            <a:r>
              <a:rPr lang="en-GB" sz="1800" dirty="0"/>
              <a:t>elaboration of a solid project structure as well as to set up financial mechanisms to leverage additional public and private finance </a:t>
            </a:r>
            <a:r>
              <a:rPr lang="en-GB" sz="1800" dirty="0" smtClean="0"/>
              <a:t>needed</a:t>
            </a:r>
          </a:p>
          <a:p>
            <a:endParaRPr lang="en-GB" sz="1800" dirty="0" smtClean="0"/>
          </a:p>
          <a:p>
            <a:pPr marL="0" indent="0">
              <a:buNone/>
            </a:pPr>
            <a:endParaRPr lang="en-GB" sz="1800" dirty="0"/>
          </a:p>
        </p:txBody>
      </p:sp>
      <p:sp>
        <p:nvSpPr>
          <p:cNvPr id="4" name="Foliennummernplatzhalter 3"/>
          <p:cNvSpPr>
            <a:spLocks noGrp="1"/>
          </p:cNvSpPr>
          <p:nvPr>
            <p:ph type="sldNum" sz="quarter" idx="12"/>
          </p:nvPr>
        </p:nvSpPr>
        <p:spPr/>
        <p:txBody>
          <a:bodyPr/>
          <a:lstStyle/>
          <a:p>
            <a:fld id="{5F9545B6-A5E5-4482-8B56-BAAFB4CB4453}" type="slidenum">
              <a:rPr lang="en-GB" smtClean="0"/>
              <a:t>11</a:t>
            </a:fld>
            <a:endParaRPr lang="en-GB" dirty="0"/>
          </a:p>
        </p:txBody>
      </p:sp>
    </p:spTree>
    <p:extLst>
      <p:ext uri="{BB962C8B-B14F-4D97-AF65-F5344CB8AC3E}">
        <p14:creationId xmlns:p14="http://schemas.microsoft.com/office/powerpoint/2010/main" val="8785487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Lessons</a:t>
            </a:r>
            <a:r>
              <a:rPr lang="de-DE" dirty="0"/>
              <a:t> </a:t>
            </a:r>
            <a:r>
              <a:rPr lang="de-DE" dirty="0" err="1"/>
              <a:t>Learned</a:t>
            </a:r>
            <a:r>
              <a:rPr lang="de-DE" dirty="0"/>
              <a:t> </a:t>
            </a:r>
            <a:r>
              <a:rPr lang="de-DE" dirty="0" err="1"/>
              <a:t>from</a:t>
            </a:r>
            <a:r>
              <a:rPr lang="de-DE" dirty="0"/>
              <a:t> </a:t>
            </a:r>
            <a:r>
              <a:rPr lang="de-DE" dirty="0" err="1"/>
              <a:t>the</a:t>
            </a:r>
            <a:r>
              <a:rPr lang="de-DE" dirty="0"/>
              <a:t> First Call</a:t>
            </a:r>
            <a:endParaRPr lang="en-GB" dirty="0"/>
          </a:p>
        </p:txBody>
      </p:sp>
      <p:sp>
        <p:nvSpPr>
          <p:cNvPr id="3" name="Inhaltsplatzhalter 2"/>
          <p:cNvSpPr>
            <a:spLocks noGrp="1"/>
          </p:cNvSpPr>
          <p:nvPr>
            <p:ph idx="1"/>
          </p:nvPr>
        </p:nvSpPr>
        <p:spPr/>
        <p:txBody>
          <a:bodyPr>
            <a:normAutofit/>
          </a:bodyPr>
          <a:lstStyle/>
          <a:p>
            <a:r>
              <a:rPr lang="en-GB" sz="1800" dirty="0"/>
              <a:t>In preparation of the second </a:t>
            </a:r>
            <a:r>
              <a:rPr lang="en-GB" sz="1800" dirty="0" smtClean="0"/>
              <a:t>call, </a:t>
            </a:r>
            <a:r>
              <a:rPr lang="en-GB" sz="1800" dirty="0"/>
              <a:t>the processes and documents were revised based </a:t>
            </a:r>
            <a:r>
              <a:rPr lang="en-GB" sz="1800" dirty="0" smtClean="0"/>
              <a:t>on the lessons learned:</a:t>
            </a:r>
          </a:p>
          <a:p>
            <a:pPr lvl="1"/>
            <a:r>
              <a:rPr lang="en-GB" sz="1600" dirty="0" smtClean="0"/>
              <a:t>General Information Document (more detailed information)</a:t>
            </a:r>
          </a:p>
          <a:p>
            <a:pPr lvl="1"/>
            <a:r>
              <a:rPr lang="en-GB" sz="1600" dirty="0" smtClean="0"/>
              <a:t>Outline Template (restructured, more sub-questions)</a:t>
            </a:r>
          </a:p>
          <a:p>
            <a:pPr lvl="1"/>
            <a:r>
              <a:rPr lang="en-GB" sz="1600" dirty="0" smtClean="0"/>
              <a:t>Additional  provision of information on the website</a:t>
            </a:r>
          </a:p>
          <a:p>
            <a:pPr marL="457200" lvl="1" indent="0">
              <a:buNone/>
            </a:pPr>
            <a:endParaRPr lang="en-GB" sz="1600" dirty="0" smtClean="0"/>
          </a:p>
          <a:p>
            <a:r>
              <a:rPr lang="en-GB" sz="1800" dirty="0" smtClean="0"/>
              <a:t>Learning lessons will be one of the constant areas of work of </a:t>
            </a:r>
            <a:r>
              <a:rPr lang="en-GB" sz="1800" dirty="0"/>
              <a:t>the NAMA </a:t>
            </a:r>
            <a:r>
              <a:rPr lang="en-GB" sz="1800" dirty="0" smtClean="0"/>
              <a:t>Facility</a:t>
            </a:r>
          </a:p>
          <a:p>
            <a:pPr marL="0" indent="0">
              <a:buNone/>
            </a:pPr>
            <a:endParaRPr lang="en-GB" sz="1800" dirty="0"/>
          </a:p>
          <a:p>
            <a:r>
              <a:rPr lang="en-GB" sz="1800" dirty="0"/>
              <a:t>It is one of the objectives of the NAMA Facility to analyse the project pipeline and to provide lessons </a:t>
            </a:r>
            <a:r>
              <a:rPr lang="en-GB" sz="1800" dirty="0" smtClean="0"/>
              <a:t>learned, </a:t>
            </a:r>
            <a:r>
              <a:rPr lang="en-GB" sz="1800" dirty="0"/>
              <a:t>allowing the development and improvement of a pipeline of ambitious, transformational NAMA Support Projects.</a:t>
            </a:r>
          </a:p>
          <a:p>
            <a:endParaRPr lang="en-GB" sz="1800" dirty="0"/>
          </a:p>
        </p:txBody>
      </p:sp>
      <p:sp>
        <p:nvSpPr>
          <p:cNvPr id="4" name="Foliennummernplatzhalter 3"/>
          <p:cNvSpPr>
            <a:spLocks noGrp="1"/>
          </p:cNvSpPr>
          <p:nvPr>
            <p:ph type="sldNum" sz="quarter" idx="12"/>
          </p:nvPr>
        </p:nvSpPr>
        <p:spPr/>
        <p:txBody>
          <a:bodyPr/>
          <a:lstStyle/>
          <a:p>
            <a:fld id="{5F9545B6-A5E5-4482-8B56-BAAFB4CB4453}" type="slidenum">
              <a:rPr lang="en-GB" smtClean="0"/>
              <a:t>12</a:t>
            </a:fld>
            <a:endParaRPr lang="en-GB" dirty="0"/>
          </a:p>
        </p:txBody>
      </p:sp>
    </p:spTree>
    <p:extLst>
      <p:ext uri="{BB962C8B-B14F-4D97-AF65-F5344CB8AC3E}">
        <p14:creationId xmlns:p14="http://schemas.microsoft.com/office/powerpoint/2010/main" val="30376431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ltLang="en-US" dirty="0" smtClean="0">
                <a:ea typeface="ＭＳ Ｐゴシック" pitchFamily="34" charset="-128"/>
              </a:rPr>
              <a:t>Second Call </a:t>
            </a:r>
            <a:r>
              <a:rPr lang="de-DE" altLang="en-US" dirty="0" err="1" smtClean="0">
                <a:ea typeface="ＭＳ Ｐゴシック" pitchFamily="34" charset="-128"/>
              </a:rPr>
              <a:t>for</a:t>
            </a:r>
            <a:r>
              <a:rPr lang="de-DE" altLang="en-US" dirty="0" smtClean="0">
                <a:ea typeface="ＭＳ Ｐゴシック" pitchFamily="34" charset="-128"/>
              </a:rPr>
              <a:t> NAMA Support Projects</a:t>
            </a:r>
            <a:endParaRPr lang="en-GB" dirty="0"/>
          </a:p>
        </p:txBody>
      </p:sp>
      <p:sp>
        <p:nvSpPr>
          <p:cNvPr id="3" name="Inhaltsplatzhalter 2"/>
          <p:cNvSpPr>
            <a:spLocks noGrp="1"/>
          </p:cNvSpPr>
          <p:nvPr>
            <p:ph idx="1"/>
          </p:nvPr>
        </p:nvSpPr>
        <p:spPr/>
        <p:txBody>
          <a:bodyPr>
            <a:normAutofit/>
          </a:bodyPr>
          <a:lstStyle/>
          <a:p>
            <a:pPr>
              <a:defRPr/>
            </a:pPr>
            <a:r>
              <a:rPr lang="en-GB" sz="1800" dirty="0" smtClean="0">
                <a:latin typeface="Calibri" panose="020F0502020204030204" pitchFamily="34" charset="0"/>
              </a:rPr>
              <a:t>The € 70m from the initial replenishment has been fully committed</a:t>
            </a:r>
          </a:p>
          <a:p>
            <a:pPr>
              <a:defRPr/>
            </a:pPr>
            <a:r>
              <a:rPr lang="en-GB" sz="1800" dirty="0" smtClean="0">
                <a:latin typeface="Calibri" panose="020F0502020204030204" pitchFamily="34" charset="0"/>
              </a:rPr>
              <a:t>BMUB and DECC have committed additional funds of € 50 million in 2014</a:t>
            </a:r>
          </a:p>
          <a:p>
            <a:pPr>
              <a:defRPr/>
            </a:pPr>
            <a:endParaRPr lang="en-GB" sz="1800" dirty="0" smtClean="0">
              <a:latin typeface="Calibri" panose="020F0502020204030204" pitchFamily="34" charset="0"/>
            </a:endParaRPr>
          </a:p>
          <a:p>
            <a:pPr>
              <a:defRPr/>
            </a:pPr>
            <a:r>
              <a:rPr lang="en-GB" sz="1800" dirty="0" smtClean="0">
                <a:latin typeface="Calibri" panose="020F0502020204030204" pitchFamily="34" charset="0"/>
              </a:rPr>
              <a:t>The second call ended on July 15th 2014</a:t>
            </a:r>
          </a:p>
          <a:p>
            <a:pPr>
              <a:defRPr/>
            </a:pPr>
            <a:r>
              <a:rPr lang="en-GB" sz="1800" dirty="0" smtClean="0">
                <a:latin typeface="Calibri" panose="020F0502020204030204" pitchFamily="34" charset="0"/>
              </a:rPr>
              <a:t>Information on the second call is available at 	</a:t>
            </a:r>
            <a:r>
              <a:rPr lang="en-GB" altLang="en-US" sz="1800" dirty="0" smtClean="0">
                <a:solidFill>
                  <a:schemeClr val="accent1"/>
                </a:solidFill>
                <a:hlinkClick r:id="rId3"/>
              </a:rPr>
              <a:t>www.nama-facility.org</a:t>
            </a:r>
            <a:r>
              <a:rPr lang="en-GB" altLang="en-US" sz="1800" dirty="0" smtClean="0">
                <a:solidFill>
                  <a:schemeClr val="accent1"/>
                </a:solidFill>
              </a:rPr>
              <a:t> </a:t>
            </a:r>
            <a:r>
              <a:rPr lang="en-GB" altLang="en-US" sz="1800" dirty="0" smtClean="0"/>
              <a:t> or write to </a:t>
            </a:r>
            <a:r>
              <a:rPr lang="en-GB" altLang="en-US" sz="1800" dirty="0" smtClean="0">
                <a:hlinkClick r:id="rId4"/>
              </a:rPr>
              <a:t>contact@nama-facility.org</a:t>
            </a:r>
            <a:r>
              <a:rPr lang="en-GB" altLang="en-US" sz="1800" dirty="0" smtClean="0"/>
              <a:t> </a:t>
            </a:r>
            <a:endParaRPr lang="en-GB" altLang="en-US" sz="1800" dirty="0">
              <a:solidFill>
                <a:schemeClr val="accent1"/>
              </a:solidFill>
            </a:endParaRPr>
          </a:p>
          <a:p>
            <a:pPr marL="0" indent="0">
              <a:buNone/>
            </a:pPr>
            <a:endParaRPr lang="en-GB" altLang="en-US" sz="1800" dirty="0" smtClean="0">
              <a:solidFill>
                <a:schemeClr val="accent1"/>
              </a:solidFill>
            </a:endParaRPr>
          </a:p>
          <a:p>
            <a:pPr marL="0" indent="0">
              <a:buNone/>
            </a:pPr>
            <a:endParaRPr lang="en-GB" altLang="en-US" sz="1800" dirty="0" smtClean="0">
              <a:solidFill>
                <a:schemeClr val="accent1"/>
              </a:solidFill>
            </a:endParaRPr>
          </a:p>
          <a:p>
            <a:pPr>
              <a:defRPr/>
            </a:pPr>
            <a:endParaRPr lang="en-GB" sz="1800" dirty="0" smtClean="0">
              <a:latin typeface="Calibri" panose="020F0502020204030204" pitchFamily="34" charset="0"/>
            </a:endParaRPr>
          </a:p>
          <a:p>
            <a:pPr marL="0" indent="0">
              <a:buNone/>
              <a:defRPr/>
            </a:pPr>
            <a:endParaRPr lang="en-GB" sz="1800" dirty="0" smtClean="0">
              <a:latin typeface="Calibri" panose="020F0502020204030204" pitchFamily="34" charset="0"/>
            </a:endParaRPr>
          </a:p>
          <a:p>
            <a:pPr marL="0" indent="0">
              <a:buNone/>
              <a:defRPr/>
            </a:pPr>
            <a:endParaRPr lang="en-GB" sz="1800" dirty="0" smtClean="0">
              <a:latin typeface="Calibri" panose="020F0502020204030204" pitchFamily="34" charset="0"/>
            </a:endParaRPr>
          </a:p>
          <a:p>
            <a:endParaRPr lang="en-GB" sz="1800" dirty="0"/>
          </a:p>
        </p:txBody>
      </p:sp>
      <p:sp>
        <p:nvSpPr>
          <p:cNvPr id="5" name="Foliennummernplatzhalter 4"/>
          <p:cNvSpPr>
            <a:spLocks noGrp="1"/>
          </p:cNvSpPr>
          <p:nvPr>
            <p:ph type="sldNum" sz="quarter" idx="12"/>
          </p:nvPr>
        </p:nvSpPr>
        <p:spPr/>
        <p:txBody>
          <a:bodyPr/>
          <a:lstStyle/>
          <a:p>
            <a:fld id="{5F9545B6-A5E5-4482-8B56-BAAFB4CB4453}" type="slidenum">
              <a:rPr lang="en-GB" smtClean="0"/>
              <a:t>13</a:t>
            </a:fld>
            <a:endParaRPr lang="en-GB" dirty="0"/>
          </a:p>
        </p:txBody>
      </p:sp>
      <p:graphicFrame>
        <p:nvGraphicFramePr>
          <p:cNvPr id="6" name="Diagramm 5"/>
          <p:cNvGraphicFramePr/>
          <p:nvPr>
            <p:extLst>
              <p:ext uri="{D42A27DB-BD31-4B8C-83A1-F6EECF244321}">
                <p14:modId xmlns:p14="http://schemas.microsoft.com/office/powerpoint/2010/main" val="3746236227"/>
              </p:ext>
            </p:extLst>
          </p:nvPr>
        </p:nvGraphicFramePr>
        <p:xfrm>
          <a:off x="251520" y="3717032"/>
          <a:ext cx="8496944" cy="258406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3956253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Second Call: First </a:t>
            </a:r>
            <a:r>
              <a:rPr lang="de-DE" dirty="0" err="1" smtClean="0"/>
              <a:t>results</a:t>
            </a:r>
            <a:endParaRPr lang="en-GB" dirty="0"/>
          </a:p>
        </p:txBody>
      </p:sp>
      <p:sp>
        <p:nvSpPr>
          <p:cNvPr id="3" name="Inhaltsplatzhalter 2"/>
          <p:cNvSpPr>
            <a:spLocks noGrp="1"/>
          </p:cNvSpPr>
          <p:nvPr>
            <p:ph idx="1"/>
          </p:nvPr>
        </p:nvSpPr>
        <p:spPr/>
        <p:txBody>
          <a:bodyPr>
            <a:normAutofit/>
          </a:bodyPr>
          <a:lstStyle/>
          <a:p>
            <a:r>
              <a:rPr lang="en-GB" dirty="0"/>
              <a:t>49 outlines were </a:t>
            </a:r>
            <a:r>
              <a:rPr lang="en-GB" dirty="0" smtClean="0"/>
              <a:t>received</a:t>
            </a:r>
          </a:p>
          <a:p>
            <a:r>
              <a:rPr lang="en-GB" dirty="0" smtClean="0"/>
              <a:t>A large </a:t>
            </a:r>
            <a:r>
              <a:rPr lang="en-GB" dirty="0"/>
              <a:t>variety of sectors and all geographic </a:t>
            </a:r>
            <a:r>
              <a:rPr lang="en-GB" dirty="0" smtClean="0"/>
              <a:t>regions is represented</a:t>
            </a:r>
            <a:endParaRPr lang="en-GB" dirty="0"/>
          </a:p>
          <a:p>
            <a:r>
              <a:rPr lang="en-GB" dirty="0" smtClean="0"/>
              <a:t>Evaluation of submissions ongoing</a:t>
            </a:r>
          </a:p>
          <a:p>
            <a:pPr lvl="1"/>
            <a:r>
              <a:rPr lang="en-GB" dirty="0" smtClean="0"/>
              <a:t>Eligibility</a:t>
            </a:r>
          </a:p>
          <a:p>
            <a:pPr lvl="1"/>
            <a:r>
              <a:rPr lang="en-GB" dirty="0" smtClean="0"/>
              <a:t>Ambition</a:t>
            </a:r>
          </a:p>
          <a:p>
            <a:pPr lvl="1"/>
            <a:r>
              <a:rPr lang="en-GB" dirty="0" smtClean="0"/>
              <a:t>Feasibility</a:t>
            </a:r>
          </a:p>
          <a:p>
            <a:endParaRPr lang="en-GB" dirty="0" smtClean="0"/>
          </a:p>
          <a:p>
            <a:r>
              <a:rPr lang="en-GB" dirty="0" smtClean="0"/>
              <a:t>The </a:t>
            </a:r>
            <a:r>
              <a:rPr lang="en-GB" dirty="0"/>
              <a:t>results of the second call will be communicated to the submitters of the NAMA Support Project Outlines after the conclusion of the evaluation process towards the end of the </a:t>
            </a:r>
            <a:r>
              <a:rPr lang="en-GB" dirty="0" smtClean="0"/>
              <a:t>year</a:t>
            </a:r>
            <a:endParaRPr lang="en-GB" dirty="0"/>
          </a:p>
          <a:p>
            <a:endParaRPr lang="en-GB" dirty="0"/>
          </a:p>
        </p:txBody>
      </p:sp>
      <p:sp>
        <p:nvSpPr>
          <p:cNvPr id="4" name="Foliennummernplatzhalter 3"/>
          <p:cNvSpPr>
            <a:spLocks noGrp="1"/>
          </p:cNvSpPr>
          <p:nvPr>
            <p:ph type="sldNum" sz="quarter" idx="12"/>
          </p:nvPr>
        </p:nvSpPr>
        <p:spPr/>
        <p:txBody>
          <a:bodyPr/>
          <a:lstStyle/>
          <a:p>
            <a:fld id="{5F9545B6-A5E5-4482-8B56-BAAFB4CB4453}" type="slidenum">
              <a:rPr lang="en-GB" smtClean="0"/>
              <a:t>14</a:t>
            </a:fld>
            <a:endParaRPr lang="en-GB" dirty="0"/>
          </a:p>
        </p:txBody>
      </p:sp>
    </p:spTree>
    <p:extLst>
      <p:ext uri="{BB962C8B-B14F-4D97-AF65-F5344CB8AC3E}">
        <p14:creationId xmlns:p14="http://schemas.microsoft.com/office/powerpoint/2010/main" val="2611935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2536" y="2273176"/>
            <a:ext cx="5295340" cy="3744416"/>
          </a:xfrm>
          <a:prstGeom prst="rect">
            <a:avLst/>
          </a:prstGeom>
        </p:spPr>
      </p:pic>
      <p:sp>
        <p:nvSpPr>
          <p:cNvPr id="5" name="Untertitel 4"/>
          <p:cNvSpPr>
            <a:spLocks noGrp="1"/>
          </p:cNvSpPr>
          <p:nvPr>
            <p:ph type="subTitle" idx="1"/>
          </p:nvPr>
        </p:nvSpPr>
        <p:spPr>
          <a:xfrm>
            <a:off x="4716016" y="3257860"/>
            <a:ext cx="3848472" cy="1775048"/>
          </a:xfrm>
        </p:spPr>
        <p:txBody>
          <a:bodyPr>
            <a:normAutofit/>
          </a:bodyPr>
          <a:lstStyle/>
          <a:p>
            <a:r>
              <a:rPr lang="en-GB" altLang="en-US" sz="1800" dirty="0">
                <a:latin typeface="+mj-lt"/>
              </a:rPr>
              <a:t>For further information please go </a:t>
            </a:r>
            <a:r>
              <a:rPr lang="en-GB" altLang="en-US" sz="1800" dirty="0" smtClean="0">
                <a:latin typeface="+mj-lt"/>
              </a:rPr>
              <a:t>to</a:t>
            </a:r>
          </a:p>
          <a:p>
            <a:r>
              <a:rPr lang="en-GB" altLang="en-US" sz="1800" dirty="0" smtClean="0">
                <a:solidFill>
                  <a:srgbClr val="0089B8"/>
                </a:solidFill>
                <a:latin typeface="+mj-lt"/>
                <a:ea typeface="+mj-ea"/>
                <a:cs typeface="+mj-cs"/>
              </a:rPr>
              <a:t>www.nama-facility.org</a:t>
            </a:r>
            <a:r>
              <a:rPr lang="en-GB" altLang="en-US" sz="1800" dirty="0" smtClean="0">
                <a:solidFill>
                  <a:schemeClr val="tx2">
                    <a:lumMod val="60000"/>
                    <a:lumOff val="40000"/>
                  </a:schemeClr>
                </a:solidFill>
                <a:latin typeface="+mj-lt"/>
                <a:ea typeface="+mj-ea"/>
                <a:cs typeface="+mj-cs"/>
              </a:rPr>
              <a:t> </a:t>
            </a:r>
            <a:endParaRPr lang="en-GB" altLang="en-US" sz="1800" dirty="0">
              <a:solidFill>
                <a:schemeClr val="tx2">
                  <a:lumMod val="60000"/>
                  <a:lumOff val="40000"/>
                </a:schemeClr>
              </a:solidFill>
              <a:latin typeface="+mj-lt"/>
              <a:ea typeface="+mj-ea"/>
              <a:cs typeface="+mj-cs"/>
            </a:endParaRPr>
          </a:p>
          <a:p>
            <a:endParaRPr lang="en-GB" altLang="en-US" sz="1800" dirty="0">
              <a:latin typeface="+mj-lt"/>
            </a:endParaRPr>
          </a:p>
          <a:p>
            <a:r>
              <a:rPr lang="en-GB" altLang="en-US" sz="1800" dirty="0">
                <a:latin typeface="+mj-lt"/>
              </a:rPr>
              <a:t>or contact the Technical Support Unit at </a:t>
            </a:r>
            <a:r>
              <a:rPr lang="en-GB" altLang="en-US" sz="1800" dirty="0">
                <a:solidFill>
                  <a:srgbClr val="0089B8"/>
                </a:solidFill>
                <a:latin typeface="+mj-lt"/>
                <a:ea typeface="+mj-ea"/>
                <a:cs typeface="+mj-cs"/>
              </a:rPr>
              <a:t>contact@nama-facility.org</a:t>
            </a:r>
          </a:p>
          <a:p>
            <a:endParaRPr lang="en-GB" sz="1800" dirty="0"/>
          </a:p>
        </p:txBody>
      </p:sp>
    </p:spTree>
    <p:extLst>
      <p:ext uri="{BB962C8B-B14F-4D97-AF65-F5344CB8AC3E}">
        <p14:creationId xmlns:p14="http://schemas.microsoft.com/office/powerpoint/2010/main" val="21115000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ltLang="en-US" dirty="0" smtClean="0">
                <a:latin typeface="Calibri" pitchFamily="34" charset="0"/>
                <a:ea typeface="ＭＳ Ｐゴシック" pitchFamily="34" charset="-128"/>
              </a:rPr>
              <a:t>The concept of </a:t>
            </a:r>
            <a:r>
              <a:rPr lang="en-GB" altLang="en-US" dirty="0" err="1" smtClean="0">
                <a:latin typeface="Calibri" pitchFamily="34" charset="0"/>
                <a:ea typeface="ＭＳ Ｐゴシック" pitchFamily="34" charset="-128"/>
              </a:rPr>
              <a:t>NAMAs</a:t>
            </a:r>
            <a:r>
              <a:rPr lang="en-GB" altLang="en-US" dirty="0" smtClean="0">
                <a:latin typeface="Calibri" pitchFamily="34" charset="0"/>
                <a:ea typeface="ＭＳ Ｐゴシック" pitchFamily="34" charset="-128"/>
              </a:rPr>
              <a:t>: Background </a:t>
            </a:r>
            <a:endParaRPr lang="en-GB" dirty="0"/>
          </a:p>
        </p:txBody>
      </p:sp>
      <p:sp>
        <p:nvSpPr>
          <p:cNvPr id="3" name="Inhaltsplatzhalter 2"/>
          <p:cNvSpPr>
            <a:spLocks noGrp="1"/>
          </p:cNvSpPr>
          <p:nvPr>
            <p:ph idx="1"/>
          </p:nvPr>
        </p:nvSpPr>
        <p:spPr>
          <a:xfrm>
            <a:off x="457200" y="1600200"/>
            <a:ext cx="8507288" cy="4349080"/>
          </a:xfrm>
        </p:spPr>
        <p:txBody>
          <a:bodyPr>
            <a:noAutofit/>
          </a:bodyPr>
          <a:lstStyle/>
          <a:p>
            <a:pPr marL="0" indent="0">
              <a:buNone/>
            </a:pPr>
            <a:r>
              <a:rPr lang="en-US" sz="1800" dirty="0" smtClean="0"/>
              <a:t>“Nationally </a:t>
            </a:r>
            <a:r>
              <a:rPr lang="en-US" sz="1800" dirty="0"/>
              <a:t>Appropriate Mitigation </a:t>
            </a:r>
            <a:r>
              <a:rPr lang="en-US" sz="1800" dirty="0" smtClean="0"/>
              <a:t>Actions </a:t>
            </a:r>
            <a:r>
              <a:rPr lang="en-US" sz="1800" dirty="0"/>
              <a:t>(NAMAs) </a:t>
            </a:r>
            <a:r>
              <a:rPr lang="en-US" sz="1800" dirty="0" smtClean="0"/>
              <a:t>to be taken </a:t>
            </a:r>
            <a:r>
              <a:rPr lang="en-US" sz="1800" dirty="0"/>
              <a:t>in the context of </a:t>
            </a:r>
            <a:r>
              <a:rPr lang="en-US" sz="1800" b="1" dirty="0"/>
              <a:t>sustainable development </a:t>
            </a:r>
            <a:r>
              <a:rPr lang="en-US" sz="1800" dirty="0"/>
              <a:t>and in a measurable, reportable and verifiable (</a:t>
            </a:r>
            <a:r>
              <a:rPr lang="en-US" sz="1800" b="1" dirty="0"/>
              <a:t>MRV</a:t>
            </a:r>
            <a:r>
              <a:rPr lang="en-US" sz="1800" dirty="0"/>
              <a:t>) </a:t>
            </a:r>
            <a:r>
              <a:rPr lang="en-US" sz="1800" dirty="0" smtClean="0"/>
              <a:t>manner” </a:t>
            </a:r>
          </a:p>
          <a:p>
            <a:pPr marL="0" indent="0">
              <a:buNone/>
            </a:pPr>
            <a:r>
              <a:rPr lang="en-US" sz="1800" dirty="0" smtClean="0"/>
              <a:t>(Bali </a:t>
            </a:r>
            <a:r>
              <a:rPr lang="en-US" sz="1800" dirty="0"/>
              <a:t>Action </a:t>
            </a:r>
            <a:r>
              <a:rPr lang="en-US" sz="1800" dirty="0" smtClean="0"/>
              <a:t>Plan / </a:t>
            </a:r>
            <a:r>
              <a:rPr lang="en-US" sz="1800" dirty="0" err="1" smtClean="0"/>
              <a:t>UNFCCC</a:t>
            </a:r>
            <a:r>
              <a:rPr lang="en-US" sz="1800" dirty="0" smtClean="0"/>
              <a:t> 2007) </a:t>
            </a:r>
          </a:p>
          <a:p>
            <a:pPr marL="0" indent="0">
              <a:buNone/>
            </a:pPr>
            <a:endParaRPr lang="en-US" sz="1800" b="1" dirty="0" smtClean="0"/>
          </a:p>
          <a:p>
            <a:pPr>
              <a:buFont typeface="Wingdings"/>
              <a:buChar char="à"/>
            </a:pPr>
            <a:r>
              <a:rPr lang="en-US" sz="1800" b="1" dirty="0" smtClean="0"/>
              <a:t>Voluntary climate protection measures </a:t>
            </a:r>
            <a:r>
              <a:rPr lang="en-US" sz="1800" dirty="0" smtClean="0"/>
              <a:t>taken </a:t>
            </a:r>
            <a:r>
              <a:rPr lang="en-US" sz="1800" dirty="0"/>
              <a:t>by developing </a:t>
            </a:r>
            <a:r>
              <a:rPr lang="en-US" sz="1800" dirty="0" smtClean="0"/>
              <a:t>countries, embedded </a:t>
            </a:r>
            <a:r>
              <a:rPr lang="en-US" sz="1800" dirty="0"/>
              <a:t>within their national development plans. </a:t>
            </a:r>
            <a:endParaRPr lang="en-US" sz="1800" dirty="0" smtClean="0"/>
          </a:p>
          <a:p>
            <a:pPr>
              <a:buFont typeface="Wingdings"/>
              <a:buChar char="à"/>
            </a:pPr>
            <a:r>
              <a:rPr lang="en-US" sz="1800" dirty="0" smtClean="0"/>
              <a:t>supported </a:t>
            </a:r>
            <a:r>
              <a:rPr lang="en-US" sz="1800" dirty="0"/>
              <a:t>and enabled by </a:t>
            </a:r>
            <a:r>
              <a:rPr lang="en-US" sz="1800" b="1" dirty="0"/>
              <a:t>financing, technology, and capacity building </a:t>
            </a:r>
            <a:r>
              <a:rPr lang="en-US" sz="1800" dirty="0"/>
              <a:t>from developed </a:t>
            </a:r>
            <a:r>
              <a:rPr lang="en-US" sz="1800" dirty="0" smtClean="0"/>
              <a:t>countries.</a:t>
            </a:r>
          </a:p>
          <a:p>
            <a:pPr>
              <a:buFont typeface="Wingdings"/>
              <a:buChar char="à"/>
            </a:pPr>
            <a:r>
              <a:rPr lang="en-US" sz="1800" dirty="0" smtClean="0"/>
              <a:t>potential to significantly contribute to global efforts to reduce greenhouse gas emissions</a:t>
            </a:r>
          </a:p>
          <a:p>
            <a:pPr>
              <a:buFont typeface="Wingdings"/>
              <a:buChar char="à"/>
            </a:pPr>
            <a:r>
              <a:rPr lang="en-US" sz="1800" dirty="0" smtClean="0"/>
              <a:t>combine </a:t>
            </a:r>
            <a:r>
              <a:rPr lang="en-US" sz="1800" dirty="0"/>
              <a:t>broad-based climate action with the achievement of sustainable development </a:t>
            </a:r>
            <a:r>
              <a:rPr lang="en-US" sz="1800" dirty="0" smtClean="0"/>
              <a:t>goals</a:t>
            </a:r>
            <a:endParaRPr lang="en-US" sz="1800" dirty="0"/>
          </a:p>
          <a:p>
            <a:pPr marL="0" indent="0">
              <a:buNone/>
            </a:pPr>
            <a:endParaRPr lang="en-GB" sz="1800" dirty="0"/>
          </a:p>
        </p:txBody>
      </p:sp>
      <p:sp>
        <p:nvSpPr>
          <p:cNvPr id="5" name="Foliennummernplatzhalter 4"/>
          <p:cNvSpPr>
            <a:spLocks noGrp="1"/>
          </p:cNvSpPr>
          <p:nvPr>
            <p:ph type="sldNum" sz="quarter" idx="12"/>
          </p:nvPr>
        </p:nvSpPr>
        <p:spPr/>
        <p:txBody>
          <a:bodyPr/>
          <a:lstStyle/>
          <a:p>
            <a:fld id="{5F9545B6-A5E5-4482-8B56-BAAFB4CB4453}" type="slidenum">
              <a:rPr lang="en-GB" smtClean="0"/>
              <a:t>2</a:t>
            </a:fld>
            <a:endParaRPr lang="en-GB" dirty="0"/>
          </a:p>
        </p:txBody>
      </p:sp>
    </p:spTree>
    <p:extLst>
      <p:ext uri="{BB962C8B-B14F-4D97-AF65-F5344CB8AC3E}">
        <p14:creationId xmlns:p14="http://schemas.microsoft.com/office/powerpoint/2010/main" val="26766394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686800" cy="1143000"/>
          </a:xfrm>
        </p:spPr>
        <p:txBody>
          <a:bodyPr/>
          <a:lstStyle/>
          <a:p>
            <a:r>
              <a:rPr lang="en-GB" altLang="en-US" dirty="0" smtClean="0">
                <a:latin typeface="Calibri" pitchFamily="34" charset="0"/>
                <a:ea typeface="ＭＳ Ｐゴシック" pitchFamily="34" charset="-128"/>
              </a:rPr>
              <a:t>The concept of </a:t>
            </a:r>
            <a:r>
              <a:rPr lang="en-GB" altLang="en-US" dirty="0" err="1" smtClean="0">
                <a:latin typeface="Calibri" pitchFamily="34" charset="0"/>
                <a:ea typeface="ＭＳ Ｐゴシック" pitchFamily="34" charset="-128"/>
              </a:rPr>
              <a:t>NAMAs</a:t>
            </a:r>
            <a:r>
              <a:rPr lang="en-GB" altLang="en-US" dirty="0" smtClean="0">
                <a:latin typeface="Calibri" pitchFamily="34" charset="0"/>
                <a:ea typeface="ＭＳ Ｐゴシック" pitchFamily="34" charset="-128"/>
              </a:rPr>
              <a:t>: </a:t>
            </a:r>
            <a:r>
              <a:rPr lang="en-US" altLang="en-US" sz="3200" dirty="0"/>
              <a:t>F</a:t>
            </a:r>
            <a:r>
              <a:rPr lang="en-US" sz="3200" dirty="0" smtClean="0"/>
              <a:t>undamental elements</a:t>
            </a:r>
            <a:endParaRPr lang="en-GB" dirty="0"/>
          </a:p>
        </p:txBody>
      </p:sp>
      <p:sp>
        <p:nvSpPr>
          <p:cNvPr id="3" name="Inhaltsplatzhalter 2"/>
          <p:cNvSpPr>
            <a:spLocks noGrp="1"/>
          </p:cNvSpPr>
          <p:nvPr>
            <p:ph idx="1"/>
          </p:nvPr>
        </p:nvSpPr>
        <p:spPr>
          <a:xfrm>
            <a:off x="323528" y="1628800"/>
            <a:ext cx="8712968" cy="4349080"/>
          </a:xfrm>
        </p:spPr>
        <p:txBody>
          <a:bodyPr>
            <a:noAutofit/>
          </a:bodyPr>
          <a:lstStyle/>
          <a:p>
            <a:pPr marL="0" indent="0">
              <a:buNone/>
            </a:pPr>
            <a:r>
              <a:rPr lang="en-US" sz="1800" dirty="0"/>
              <a:t>E</a:t>
            </a:r>
            <a:r>
              <a:rPr lang="en-US" sz="1800" dirty="0" smtClean="0"/>
              <a:t>merging consensus on some characteristics that serve to strengthen the transformational change potential of </a:t>
            </a:r>
            <a:r>
              <a:rPr lang="en-US" sz="1800" dirty="0" err="1" smtClean="0"/>
              <a:t>NAMAs</a:t>
            </a:r>
            <a:r>
              <a:rPr lang="en-US" sz="1800" dirty="0" smtClean="0"/>
              <a:t>: </a:t>
            </a:r>
            <a:endParaRPr lang="de-DE" sz="1800" dirty="0" smtClean="0"/>
          </a:p>
          <a:p>
            <a:r>
              <a:rPr lang="en-US" sz="1800" dirty="0" smtClean="0"/>
              <a:t>Country-driven and </a:t>
            </a:r>
            <a:r>
              <a:rPr lang="en-US" sz="1800" b="1" dirty="0"/>
              <a:t>anchored in national development strategies and </a:t>
            </a:r>
            <a:r>
              <a:rPr lang="en-US" sz="1800" b="1" dirty="0" smtClean="0"/>
              <a:t>plans</a:t>
            </a:r>
            <a:endParaRPr lang="de-DE" sz="1800" dirty="0"/>
          </a:p>
          <a:p>
            <a:r>
              <a:rPr lang="en-US" sz="1800" dirty="0" smtClean="0"/>
              <a:t>NAMAs </a:t>
            </a:r>
            <a:r>
              <a:rPr lang="en-US" sz="1800" dirty="0"/>
              <a:t>should strive to be </a:t>
            </a:r>
            <a:r>
              <a:rPr lang="en-US" sz="1800" b="1" dirty="0"/>
              <a:t>sector-wide </a:t>
            </a:r>
            <a:r>
              <a:rPr lang="en-US" sz="1800" b="1" dirty="0" err="1"/>
              <a:t>programmes</a:t>
            </a:r>
            <a:r>
              <a:rPr lang="en-US" sz="1800" b="1" dirty="0"/>
              <a:t> </a:t>
            </a:r>
            <a:r>
              <a:rPr lang="en-US" sz="1800" dirty="0"/>
              <a:t>that are national in scope, even if regional or municipal elements could form part of the overall </a:t>
            </a:r>
            <a:r>
              <a:rPr lang="en-US" sz="1800" dirty="0" smtClean="0"/>
              <a:t>design</a:t>
            </a:r>
            <a:endParaRPr lang="de-DE" sz="1800" dirty="0"/>
          </a:p>
          <a:p>
            <a:r>
              <a:rPr lang="en-US" sz="1800" b="1" dirty="0" smtClean="0"/>
              <a:t>Combination of policy and finance: </a:t>
            </a:r>
            <a:r>
              <a:rPr lang="en-US" sz="1800" dirty="0" smtClean="0"/>
              <a:t>Policies </a:t>
            </a:r>
            <a:r>
              <a:rPr lang="en-US" sz="1800" dirty="0"/>
              <a:t>should serve to create an </a:t>
            </a:r>
            <a:r>
              <a:rPr lang="en-US" sz="1800" b="1" dirty="0"/>
              <a:t>enabling environment </a:t>
            </a:r>
            <a:r>
              <a:rPr lang="en-US" sz="1800" dirty="0"/>
              <a:t>and channel financial flows into low-carbon investments. Financial mechanisms should </a:t>
            </a:r>
            <a:r>
              <a:rPr lang="en-US" sz="1800" dirty="0" smtClean="0"/>
              <a:t>address </a:t>
            </a:r>
            <a:r>
              <a:rPr lang="en-US" sz="1800" dirty="0"/>
              <a:t>potential barriers for investment and leverage potential public support for mitigation activities</a:t>
            </a:r>
            <a:r>
              <a:rPr lang="en-US" sz="1800" dirty="0" smtClean="0"/>
              <a:t>.</a:t>
            </a:r>
          </a:p>
          <a:p>
            <a:r>
              <a:rPr lang="en-US" sz="1800" b="1" dirty="0" smtClean="0"/>
              <a:t>Measurement</a:t>
            </a:r>
            <a:r>
              <a:rPr lang="en-US" sz="1800" b="1" dirty="0"/>
              <a:t>, Reporting and Verification (MRV)  </a:t>
            </a:r>
            <a:r>
              <a:rPr lang="en-US" sz="1800" dirty="0"/>
              <a:t>of these actions is important to generate transparency on their effectiveness and facilitate decision-making</a:t>
            </a:r>
            <a:r>
              <a:rPr lang="en-US" sz="1800" dirty="0" smtClean="0"/>
              <a:t>.</a:t>
            </a:r>
            <a:endParaRPr lang="en-US" sz="1800" dirty="0"/>
          </a:p>
          <a:p>
            <a:endParaRPr lang="en-US" sz="2000" dirty="0" smtClean="0"/>
          </a:p>
          <a:p>
            <a:endParaRPr lang="en-US" sz="2000" dirty="0" smtClean="0"/>
          </a:p>
          <a:p>
            <a:pPr marL="0" indent="0">
              <a:buNone/>
            </a:pPr>
            <a:endParaRPr lang="en-US" sz="2000" dirty="0" smtClean="0"/>
          </a:p>
          <a:p>
            <a:pPr marL="0" indent="0">
              <a:buNone/>
            </a:pPr>
            <a:endParaRPr lang="en-GB" sz="1800" dirty="0"/>
          </a:p>
        </p:txBody>
      </p:sp>
      <p:sp>
        <p:nvSpPr>
          <p:cNvPr id="5" name="Foliennummernplatzhalter 4"/>
          <p:cNvSpPr>
            <a:spLocks noGrp="1"/>
          </p:cNvSpPr>
          <p:nvPr>
            <p:ph type="sldNum" sz="quarter" idx="12"/>
          </p:nvPr>
        </p:nvSpPr>
        <p:spPr/>
        <p:txBody>
          <a:bodyPr/>
          <a:lstStyle/>
          <a:p>
            <a:fld id="{5F9545B6-A5E5-4482-8B56-BAAFB4CB4453}" type="slidenum">
              <a:rPr lang="en-GB" smtClean="0"/>
              <a:t>3</a:t>
            </a:fld>
            <a:endParaRPr lang="en-GB" dirty="0"/>
          </a:p>
        </p:txBody>
      </p:sp>
      <p:sp>
        <p:nvSpPr>
          <p:cNvPr id="4" name="Rechteck 3"/>
          <p:cNvSpPr/>
          <p:nvPr/>
        </p:nvSpPr>
        <p:spPr>
          <a:xfrm>
            <a:off x="7016384" y="6244778"/>
            <a:ext cx="1949765" cy="369332"/>
          </a:xfrm>
          <a:prstGeom prst="rect">
            <a:avLst/>
          </a:prstGeom>
        </p:spPr>
        <p:txBody>
          <a:bodyPr wrap="none">
            <a:spAutoFit/>
          </a:bodyPr>
          <a:lstStyle/>
          <a:p>
            <a:pPr algn="ctr"/>
            <a:r>
              <a:rPr lang="en-US" i="1" dirty="0"/>
              <a:t>Source: </a:t>
            </a:r>
            <a:r>
              <a:rPr lang="en-US" i="1" dirty="0" err="1"/>
              <a:t>Worldbank</a:t>
            </a:r>
            <a:endParaRPr lang="en-US" i="1" dirty="0"/>
          </a:p>
        </p:txBody>
      </p:sp>
      <p:pic>
        <p:nvPicPr>
          <p:cNvPr id="9" name="Grafik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7809" y="5157192"/>
            <a:ext cx="5802173" cy="943570"/>
          </a:xfrm>
          <a:prstGeom prst="rect">
            <a:avLst/>
          </a:prstGeom>
        </p:spPr>
      </p:pic>
    </p:spTree>
    <p:extLst>
      <p:ext uri="{BB962C8B-B14F-4D97-AF65-F5344CB8AC3E}">
        <p14:creationId xmlns:p14="http://schemas.microsoft.com/office/powerpoint/2010/main" val="32639740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ltLang="en-US" dirty="0" smtClean="0">
                <a:latin typeface="Calibri" pitchFamily="34" charset="0"/>
                <a:ea typeface="ＭＳ Ｐゴシック" pitchFamily="34" charset="-128"/>
              </a:rPr>
              <a:t>Purpose</a:t>
            </a:r>
            <a:r>
              <a:rPr lang="en-GB" altLang="en-US" dirty="0">
                <a:latin typeface="Calibri" pitchFamily="34" charset="0"/>
                <a:ea typeface="ＭＳ Ｐゴシック" pitchFamily="34" charset="-128"/>
              </a:rPr>
              <a:t> </a:t>
            </a:r>
            <a:r>
              <a:rPr lang="en-GB" altLang="en-US" dirty="0" smtClean="0">
                <a:latin typeface="Calibri" pitchFamily="34" charset="0"/>
                <a:ea typeface="ＭＳ Ｐゴシック" pitchFamily="34" charset="-128"/>
              </a:rPr>
              <a:t>and Facts of the NAMA Facility</a:t>
            </a:r>
            <a:endParaRPr lang="en-GB" dirty="0"/>
          </a:p>
        </p:txBody>
      </p:sp>
      <p:sp>
        <p:nvSpPr>
          <p:cNvPr id="3" name="Inhaltsplatzhalter 2"/>
          <p:cNvSpPr>
            <a:spLocks noGrp="1"/>
          </p:cNvSpPr>
          <p:nvPr>
            <p:ph idx="1"/>
          </p:nvPr>
        </p:nvSpPr>
        <p:spPr/>
        <p:txBody>
          <a:bodyPr>
            <a:noAutofit/>
          </a:bodyPr>
          <a:lstStyle/>
          <a:p>
            <a:pPr>
              <a:spcBef>
                <a:spcPts val="1800"/>
              </a:spcBef>
              <a:buFont typeface="Franklin Gothic Book" pitchFamily="34" charset="0"/>
              <a:buNone/>
            </a:pPr>
            <a:r>
              <a:rPr lang="en-GB" altLang="en-US" sz="1800" b="1" u="sng" dirty="0">
                <a:solidFill>
                  <a:srgbClr val="26282A"/>
                </a:solidFill>
                <a:latin typeface="Calibri" pitchFamily="34" charset="0"/>
                <a:ea typeface="ＭＳ Ｐゴシック" pitchFamily="34" charset="-128"/>
              </a:rPr>
              <a:t>Purpose</a:t>
            </a:r>
            <a:r>
              <a:rPr lang="en-GB" altLang="en-US" sz="1800" b="1" dirty="0">
                <a:solidFill>
                  <a:srgbClr val="26282A"/>
                </a:solidFill>
                <a:latin typeface="Calibri" pitchFamily="34" charset="0"/>
                <a:ea typeface="ＭＳ Ｐゴシック" pitchFamily="34" charset="-128"/>
              </a:rPr>
              <a:t>:</a:t>
            </a:r>
          </a:p>
          <a:p>
            <a:r>
              <a:rPr lang="en-GB" altLang="en-US" sz="1800" dirty="0">
                <a:latin typeface="Calibri" pitchFamily="34" charset="0"/>
                <a:ea typeface="ＭＳ Ｐゴシック" pitchFamily="34" charset="-128"/>
              </a:rPr>
              <a:t>Demonstrating a framework for providing tailor-made climate finance for developing countries in the field of mitigation.</a:t>
            </a:r>
          </a:p>
          <a:p>
            <a:r>
              <a:rPr lang="en-GB" altLang="en-US" sz="1800" dirty="0">
                <a:latin typeface="Calibri" pitchFamily="34" charset="0"/>
                <a:ea typeface="ＭＳ Ｐゴシック" pitchFamily="34" charset="-128"/>
              </a:rPr>
              <a:t>Building on existing support by funding the </a:t>
            </a:r>
            <a:r>
              <a:rPr lang="en-GB" altLang="en-US" sz="1800" u="sng" dirty="0">
                <a:latin typeface="Calibri" pitchFamily="34" charset="0"/>
                <a:ea typeface="ＭＳ Ｐゴシック" pitchFamily="34" charset="-128"/>
              </a:rPr>
              <a:t>implementation</a:t>
            </a:r>
            <a:r>
              <a:rPr lang="en-GB" altLang="en-US" sz="1800" dirty="0">
                <a:latin typeface="Calibri" pitchFamily="34" charset="0"/>
                <a:ea typeface="ＭＳ Ｐゴシック" pitchFamily="34" charset="-128"/>
              </a:rPr>
              <a:t> of transformational NAMAs seeking international support, thus delivering concrete results on the ground. </a:t>
            </a:r>
          </a:p>
          <a:p>
            <a:r>
              <a:rPr lang="en-GB" altLang="en-US" sz="1800" dirty="0">
                <a:latin typeface="Calibri" pitchFamily="34" charset="0"/>
                <a:ea typeface="ＭＳ Ｐゴシック" pitchFamily="34" charset="-128"/>
              </a:rPr>
              <a:t>Raising ambition to close </a:t>
            </a:r>
            <a:r>
              <a:rPr lang="en-GB" altLang="en-US" sz="1800" dirty="0" smtClean="0">
                <a:latin typeface="Calibri" pitchFamily="34" charset="0"/>
                <a:ea typeface="ＭＳ Ｐゴシック" pitchFamily="34" charset="-128"/>
              </a:rPr>
              <a:t>the global emissions </a:t>
            </a:r>
            <a:r>
              <a:rPr lang="en-GB" altLang="en-US" sz="1800" dirty="0">
                <a:latin typeface="Calibri" pitchFamily="34" charset="0"/>
                <a:ea typeface="ＭＳ Ｐゴシック" pitchFamily="34" charset="-128"/>
              </a:rPr>
              <a:t>gap and address the lack of NAMA climate finance.</a:t>
            </a:r>
          </a:p>
          <a:p>
            <a:pPr>
              <a:spcBef>
                <a:spcPts val="1800"/>
              </a:spcBef>
              <a:buFont typeface="Franklin Gothic Book" pitchFamily="34" charset="0"/>
              <a:buNone/>
            </a:pPr>
            <a:r>
              <a:rPr lang="en-GB" altLang="en-US" sz="1800" b="1" u="sng" dirty="0">
                <a:latin typeface="Calibri" pitchFamily="34" charset="0"/>
                <a:ea typeface="ＭＳ Ｐゴシック" pitchFamily="34" charset="-128"/>
              </a:rPr>
              <a:t>Facts </a:t>
            </a:r>
            <a:r>
              <a:rPr lang="en-GB" altLang="en-US" sz="1800" b="1" dirty="0">
                <a:latin typeface="Calibri" pitchFamily="34" charset="0"/>
                <a:ea typeface="ＭＳ Ｐゴシック" pitchFamily="34" charset="-128"/>
              </a:rPr>
              <a:t>:</a:t>
            </a:r>
          </a:p>
          <a:p>
            <a:r>
              <a:rPr lang="en-GB" altLang="en-US" sz="1800" dirty="0">
                <a:latin typeface="Calibri" pitchFamily="34" charset="0"/>
                <a:ea typeface="ＭＳ Ｐゴシック" pitchFamily="34" charset="-128"/>
              </a:rPr>
              <a:t>Officially announced by Germany and the UK at COP-18 in Doha</a:t>
            </a:r>
          </a:p>
          <a:p>
            <a:r>
              <a:rPr lang="en-GB" altLang="en-US" sz="1800" dirty="0">
                <a:latin typeface="Calibri" pitchFamily="34" charset="0"/>
                <a:ea typeface="ＭＳ Ｐゴシック" pitchFamily="34" charset="-128"/>
              </a:rPr>
              <a:t>Germany and the UK </a:t>
            </a:r>
            <a:r>
              <a:rPr lang="en-GB" altLang="en-US" sz="1800" dirty="0" smtClean="0">
                <a:latin typeface="Calibri" pitchFamily="34" charset="0"/>
                <a:ea typeface="ＭＳ Ｐゴシック" pitchFamily="34" charset="-128"/>
              </a:rPr>
              <a:t>jointly provided </a:t>
            </a:r>
            <a:r>
              <a:rPr lang="en-GB" altLang="en-US" sz="1800" dirty="0">
                <a:latin typeface="Calibri" pitchFamily="34" charset="0"/>
                <a:ea typeface="ＭＳ Ｐゴシック" pitchFamily="34" charset="-128"/>
              </a:rPr>
              <a:t>€ </a:t>
            </a:r>
            <a:r>
              <a:rPr lang="en-GB" altLang="en-US" sz="1800" dirty="0" smtClean="0">
                <a:latin typeface="Calibri" pitchFamily="34" charset="0"/>
                <a:ea typeface="ＭＳ Ｐゴシック" pitchFamily="34" charset="-128"/>
              </a:rPr>
              <a:t>120m of funding</a:t>
            </a:r>
            <a:endParaRPr lang="en-GB" altLang="en-US" sz="1800" dirty="0">
              <a:latin typeface="Calibri" pitchFamily="34" charset="0"/>
              <a:ea typeface="ＭＳ Ｐゴシック" pitchFamily="34" charset="-128"/>
            </a:endParaRPr>
          </a:p>
          <a:p>
            <a:r>
              <a:rPr lang="en-GB" altLang="en-US" sz="1800" dirty="0">
                <a:latin typeface="Calibri" pitchFamily="34" charset="0"/>
                <a:ea typeface="ＭＳ Ｐゴシック" pitchFamily="34" charset="-128"/>
              </a:rPr>
              <a:t>First pilot programme is the Mexico Housing NAMA: </a:t>
            </a:r>
            <a:r>
              <a:rPr lang="en-GB" altLang="en-US" sz="1800" dirty="0" err="1">
                <a:latin typeface="Calibri" pitchFamily="34" charset="0"/>
                <a:ea typeface="ＭＳ Ｐゴシック" pitchFamily="34" charset="-128"/>
              </a:rPr>
              <a:t>EcoCasa</a:t>
            </a:r>
            <a:r>
              <a:rPr lang="en-GB" altLang="en-US" sz="1800" dirty="0">
                <a:latin typeface="Calibri" pitchFamily="34" charset="0"/>
                <a:ea typeface="ＭＳ Ｐゴシック" pitchFamily="34" charset="-128"/>
              </a:rPr>
              <a:t> programme</a:t>
            </a:r>
          </a:p>
          <a:p>
            <a:pPr marL="0" indent="0">
              <a:buNone/>
            </a:pPr>
            <a:endParaRPr lang="en-GB" sz="1800" dirty="0"/>
          </a:p>
        </p:txBody>
      </p:sp>
      <p:sp>
        <p:nvSpPr>
          <p:cNvPr id="5" name="Foliennummernplatzhalter 4"/>
          <p:cNvSpPr>
            <a:spLocks noGrp="1"/>
          </p:cNvSpPr>
          <p:nvPr>
            <p:ph type="sldNum" sz="quarter" idx="12"/>
          </p:nvPr>
        </p:nvSpPr>
        <p:spPr/>
        <p:txBody>
          <a:bodyPr/>
          <a:lstStyle/>
          <a:p>
            <a:fld id="{5F9545B6-A5E5-4482-8B56-BAAFB4CB4453}" type="slidenum">
              <a:rPr lang="en-GB" smtClean="0"/>
              <a:t>4</a:t>
            </a:fld>
            <a:endParaRPr lang="en-GB" dirty="0"/>
          </a:p>
        </p:txBody>
      </p:sp>
    </p:spTree>
    <p:extLst>
      <p:ext uri="{BB962C8B-B14F-4D97-AF65-F5344CB8AC3E}">
        <p14:creationId xmlns:p14="http://schemas.microsoft.com/office/powerpoint/2010/main" val="9365466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Means</a:t>
            </a:r>
            <a:r>
              <a:rPr lang="de-DE" dirty="0" smtClean="0"/>
              <a:t> </a:t>
            </a:r>
            <a:r>
              <a:rPr lang="de-DE" dirty="0" err="1" smtClean="0"/>
              <a:t>of</a:t>
            </a:r>
            <a:r>
              <a:rPr lang="de-DE" dirty="0" smtClean="0"/>
              <a:t> Support</a:t>
            </a:r>
            <a:endParaRPr lang="en-GB" dirty="0"/>
          </a:p>
        </p:txBody>
      </p:sp>
      <p:sp>
        <p:nvSpPr>
          <p:cNvPr id="8" name="Inhaltsplatzhalter 7"/>
          <p:cNvSpPr>
            <a:spLocks noGrp="1"/>
          </p:cNvSpPr>
          <p:nvPr>
            <p:ph sz="half" idx="2"/>
          </p:nvPr>
        </p:nvSpPr>
        <p:spPr>
          <a:xfrm>
            <a:off x="6046820" y="2348881"/>
            <a:ext cx="2639979" cy="3096344"/>
          </a:xfrm>
        </p:spPr>
        <p:txBody>
          <a:bodyPr>
            <a:normAutofit/>
          </a:bodyPr>
          <a:lstStyle/>
          <a:p>
            <a:r>
              <a:rPr lang="en-GB" sz="1800" dirty="0" smtClean="0"/>
              <a:t>Provides  support for the </a:t>
            </a:r>
            <a:r>
              <a:rPr lang="en-GB" sz="1800" b="1" dirty="0" smtClean="0"/>
              <a:t>implementation</a:t>
            </a:r>
            <a:r>
              <a:rPr lang="en-GB" sz="1800" dirty="0" smtClean="0"/>
              <a:t> of parts of a NAMA = NAMA Support Project</a:t>
            </a:r>
          </a:p>
          <a:p>
            <a:r>
              <a:rPr lang="en-GB" sz="1800" dirty="0" smtClean="0"/>
              <a:t>Uses full range of development cooperation instruments</a:t>
            </a:r>
          </a:p>
          <a:p>
            <a:r>
              <a:rPr lang="en-GB" sz="1800" dirty="0" smtClean="0"/>
              <a:t>Builds on existing channels of delivery</a:t>
            </a:r>
            <a:endParaRPr lang="en-GB" sz="1800" dirty="0"/>
          </a:p>
        </p:txBody>
      </p:sp>
      <p:sp>
        <p:nvSpPr>
          <p:cNvPr id="4" name="Foliennummernplatzhalter 3"/>
          <p:cNvSpPr>
            <a:spLocks noGrp="1"/>
          </p:cNvSpPr>
          <p:nvPr>
            <p:ph type="sldNum" sz="quarter" idx="12"/>
          </p:nvPr>
        </p:nvSpPr>
        <p:spPr/>
        <p:txBody>
          <a:bodyPr/>
          <a:lstStyle/>
          <a:p>
            <a:fld id="{5F9545B6-A5E5-4482-8B56-BAAFB4CB4453}" type="slidenum">
              <a:rPr lang="en-GB" smtClean="0"/>
              <a:t>5</a:t>
            </a:fld>
            <a:endParaRPr lang="en-GB" dirty="0"/>
          </a:p>
        </p:txBody>
      </p:sp>
      <p:pic>
        <p:nvPicPr>
          <p:cNvPr id="3" name="Grafi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2348880"/>
            <a:ext cx="5601353" cy="3174472"/>
          </a:xfrm>
          <a:prstGeom prst="rect">
            <a:avLst/>
          </a:prstGeom>
        </p:spPr>
      </p:pic>
    </p:spTree>
    <p:extLst>
      <p:ext uri="{BB962C8B-B14F-4D97-AF65-F5344CB8AC3E}">
        <p14:creationId xmlns:p14="http://schemas.microsoft.com/office/powerpoint/2010/main" val="15748371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Means</a:t>
            </a:r>
            <a:r>
              <a:rPr lang="de-DE" dirty="0" smtClean="0"/>
              <a:t> </a:t>
            </a:r>
            <a:r>
              <a:rPr lang="de-DE" dirty="0" err="1" smtClean="0"/>
              <a:t>of</a:t>
            </a:r>
            <a:r>
              <a:rPr lang="de-DE" dirty="0" smtClean="0"/>
              <a:t> </a:t>
            </a:r>
            <a:r>
              <a:rPr lang="de-DE" dirty="0"/>
              <a:t>S</a:t>
            </a:r>
            <a:r>
              <a:rPr lang="de-DE" dirty="0" smtClean="0"/>
              <a:t>upport</a:t>
            </a:r>
            <a:endParaRPr lang="en-GB" dirty="0"/>
          </a:p>
        </p:txBody>
      </p:sp>
      <p:sp>
        <p:nvSpPr>
          <p:cNvPr id="4" name="Foliennummernplatzhalter 3"/>
          <p:cNvSpPr>
            <a:spLocks noGrp="1"/>
          </p:cNvSpPr>
          <p:nvPr>
            <p:ph type="sldNum" sz="quarter" idx="12"/>
          </p:nvPr>
        </p:nvSpPr>
        <p:spPr/>
        <p:txBody>
          <a:bodyPr/>
          <a:lstStyle/>
          <a:p>
            <a:fld id="{5F9545B6-A5E5-4482-8B56-BAAFB4CB4453}" type="slidenum">
              <a:rPr lang="en-GB" smtClean="0"/>
              <a:t>6</a:t>
            </a:fld>
            <a:endParaRPr lang="en-GB" dirty="0"/>
          </a:p>
        </p:txBody>
      </p:sp>
      <p:pic>
        <p:nvPicPr>
          <p:cNvPr id="3" name="Grafi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36463" y="1619552"/>
            <a:ext cx="5583551" cy="5121963"/>
          </a:xfrm>
          <a:prstGeom prst="rect">
            <a:avLst/>
          </a:prstGeom>
        </p:spPr>
      </p:pic>
    </p:spTree>
    <p:extLst>
      <p:ext uri="{BB962C8B-B14F-4D97-AF65-F5344CB8AC3E}">
        <p14:creationId xmlns:p14="http://schemas.microsoft.com/office/powerpoint/2010/main" val="13717451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Governance</a:t>
            </a:r>
            <a:r>
              <a:rPr lang="de-DE" dirty="0" smtClean="0"/>
              <a:t> </a:t>
            </a:r>
            <a:r>
              <a:rPr lang="de-DE" dirty="0" err="1" smtClean="0"/>
              <a:t>of</a:t>
            </a:r>
            <a:r>
              <a:rPr lang="de-DE" dirty="0" smtClean="0"/>
              <a:t> </a:t>
            </a:r>
            <a:r>
              <a:rPr lang="de-DE" dirty="0" err="1" smtClean="0"/>
              <a:t>the</a:t>
            </a:r>
            <a:r>
              <a:rPr lang="de-DE" dirty="0" smtClean="0"/>
              <a:t> NAMA Facility</a:t>
            </a:r>
            <a:endParaRPr lang="en-GB" dirty="0"/>
          </a:p>
        </p:txBody>
      </p:sp>
      <p:sp>
        <p:nvSpPr>
          <p:cNvPr id="5" name="Foliennummernplatzhalter 4"/>
          <p:cNvSpPr>
            <a:spLocks noGrp="1"/>
          </p:cNvSpPr>
          <p:nvPr>
            <p:ph type="sldNum" sz="quarter" idx="12"/>
          </p:nvPr>
        </p:nvSpPr>
        <p:spPr/>
        <p:txBody>
          <a:bodyPr/>
          <a:lstStyle/>
          <a:p>
            <a:fld id="{5F9545B6-A5E5-4482-8B56-BAAFB4CB4453}" type="slidenum">
              <a:rPr lang="en-GB" smtClean="0"/>
              <a:t>7</a:t>
            </a:fld>
            <a:endParaRPr lang="en-GB" dirty="0"/>
          </a:p>
        </p:txBody>
      </p:sp>
      <p:pic>
        <p:nvPicPr>
          <p:cNvPr id="3" name="Grafi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1795772"/>
            <a:ext cx="8218599" cy="4204680"/>
          </a:xfrm>
          <a:prstGeom prst="rect">
            <a:avLst/>
          </a:prstGeom>
        </p:spPr>
      </p:pic>
    </p:spTree>
    <p:extLst>
      <p:ext uri="{BB962C8B-B14F-4D97-AF65-F5344CB8AC3E}">
        <p14:creationId xmlns:p14="http://schemas.microsoft.com/office/powerpoint/2010/main" val="2561381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Project Cycle </a:t>
            </a:r>
            <a:r>
              <a:rPr lang="de-DE" dirty="0" err="1"/>
              <a:t>of</a:t>
            </a:r>
            <a:r>
              <a:rPr lang="de-DE" dirty="0"/>
              <a:t> </a:t>
            </a:r>
            <a:r>
              <a:rPr lang="de-DE" dirty="0" err="1"/>
              <a:t>the</a:t>
            </a:r>
            <a:r>
              <a:rPr lang="de-DE" dirty="0"/>
              <a:t> NAMA Facility</a:t>
            </a:r>
            <a:endParaRPr lang="en-GB" dirty="0"/>
          </a:p>
        </p:txBody>
      </p:sp>
      <p:pic>
        <p:nvPicPr>
          <p:cNvPr id="5" name="Inhaltsplatzhalt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93866" y="1600200"/>
            <a:ext cx="5756267" cy="4525963"/>
          </a:xfrm>
        </p:spPr>
      </p:pic>
      <p:sp>
        <p:nvSpPr>
          <p:cNvPr id="3" name="Foliennummernplatzhalter 2"/>
          <p:cNvSpPr>
            <a:spLocks noGrp="1"/>
          </p:cNvSpPr>
          <p:nvPr>
            <p:ph type="sldNum" sz="quarter" idx="12"/>
          </p:nvPr>
        </p:nvSpPr>
        <p:spPr/>
        <p:txBody>
          <a:bodyPr/>
          <a:lstStyle/>
          <a:p>
            <a:fld id="{5F9545B6-A5E5-4482-8B56-BAAFB4CB4453}" type="slidenum">
              <a:rPr lang="en-GB" smtClean="0"/>
              <a:t>8</a:t>
            </a:fld>
            <a:endParaRPr lang="en-GB" dirty="0"/>
          </a:p>
        </p:txBody>
      </p:sp>
    </p:spTree>
    <p:extLst>
      <p:ext uri="{BB962C8B-B14F-4D97-AF65-F5344CB8AC3E}">
        <p14:creationId xmlns:p14="http://schemas.microsoft.com/office/powerpoint/2010/main" val="33034220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Selection</a:t>
            </a:r>
            <a:r>
              <a:rPr lang="de-DE" dirty="0" smtClean="0"/>
              <a:t> </a:t>
            </a:r>
            <a:r>
              <a:rPr lang="de-DE" dirty="0" err="1"/>
              <a:t>C</a:t>
            </a:r>
            <a:r>
              <a:rPr lang="de-DE" dirty="0" err="1" smtClean="0"/>
              <a:t>riteria</a:t>
            </a:r>
            <a:r>
              <a:rPr lang="de-DE" dirty="0" smtClean="0"/>
              <a:t> </a:t>
            </a:r>
            <a:r>
              <a:rPr lang="de-DE" dirty="0" err="1" smtClean="0"/>
              <a:t>of</a:t>
            </a:r>
            <a:r>
              <a:rPr lang="de-DE" dirty="0" smtClean="0"/>
              <a:t> </a:t>
            </a:r>
            <a:r>
              <a:rPr lang="de-DE" dirty="0" err="1" smtClean="0"/>
              <a:t>the</a:t>
            </a:r>
            <a:r>
              <a:rPr lang="de-DE" dirty="0" smtClean="0"/>
              <a:t> NAMA Facility</a:t>
            </a:r>
            <a:endParaRPr lang="en-GB" dirty="0"/>
          </a:p>
        </p:txBody>
      </p:sp>
      <p:sp>
        <p:nvSpPr>
          <p:cNvPr id="3" name="Inhaltsplatzhalter 2"/>
          <p:cNvSpPr>
            <a:spLocks noGrp="1"/>
          </p:cNvSpPr>
          <p:nvPr>
            <p:ph idx="1"/>
          </p:nvPr>
        </p:nvSpPr>
        <p:spPr/>
        <p:txBody>
          <a:bodyPr/>
          <a:lstStyle/>
          <a:p>
            <a:pPr marL="0" indent="0">
              <a:buNone/>
            </a:pPr>
            <a:r>
              <a:rPr lang="de-DE" altLang="en-US" sz="1800" dirty="0" smtClean="0">
                <a:solidFill>
                  <a:srgbClr val="26282A"/>
                </a:solidFill>
                <a:latin typeface="Calibri" pitchFamily="34" charset="0"/>
                <a:ea typeface="ＭＳ Ｐゴシック" pitchFamily="34" charset="-128"/>
              </a:rPr>
              <a:t>The </a:t>
            </a:r>
            <a:r>
              <a:rPr lang="de-DE" altLang="en-US" sz="1800" dirty="0" err="1" smtClean="0">
                <a:solidFill>
                  <a:srgbClr val="26282A"/>
                </a:solidFill>
                <a:latin typeface="Calibri" pitchFamily="34" charset="0"/>
                <a:ea typeface="ＭＳ Ｐゴシック" pitchFamily="34" charset="-128"/>
              </a:rPr>
              <a:t>selection</a:t>
            </a:r>
            <a:r>
              <a:rPr lang="de-DE" altLang="en-US" sz="1800" dirty="0" smtClean="0">
                <a:solidFill>
                  <a:srgbClr val="26282A"/>
                </a:solidFill>
                <a:latin typeface="Calibri" pitchFamily="34" charset="0"/>
                <a:ea typeface="ＭＳ Ｐゴシック" pitchFamily="34" charset="-128"/>
              </a:rPr>
              <a:t> </a:t>
            </a:r>
            <a:r>
              <a:rPr lang="de-DE" altLang="en-US" sz="1800" dirty="0" err="1" smtClean="0">
                <a:solidFill>
                  <a:srgbClr val="26282A"/>
                </a:solidFill>
                <a:latin typeface="Calibri" pitchFamily="34" charset="0"/>
                <a:ea typeface="ＭＳ Ｐゴシック" pitchFamily="34" charset="-128"/>
              </a:rPr>
              <a:t>of</a:t>
            </a:r>
            <a:r>
              <a:rPr lang="de-DE" altLang="en-US" sz="1800" dirty="0" smtClean="0">
                <a:solidFill>
                  <a:srgbClr val="26282A"/>
                </a:solidFill>
                <a:latin typeface="Calibri" pitchFamily="34" charset="0"/>
                <a:ea typeface="ＭＳ Ｐゴシック" pitchFamily="34" charset="-128"/>
              </a:rPr>
              <a:t> NAMA Support Projects </a:t>
            </a:r>
            <a:r>
              <a:rPr lang="de-DE" altLang="en-US" sz="1800" dirty="0" err="1" smtClean="0">
                <a:solidFill>
                  <a:srgbClr val="26282A"/>
                </a:solidFill>
                <a:latin typeface="Calibri" pitchFamily="34" charset="0"/>
                <a:ea typeface="ＭＳ Ｐゴシック" pitchFamily="34" charset="-128"/>
              </a:rPr>
              <a:t>is</a:t>
            </a:r>
            <a:r>
              <a:rPr lang="de-DE" altLang="en-US" sz="1800" dirty="0" smtClean="0">
                <a:solidFill>
                  <a:srgbClr val="26282A"/>
                </a:solidFill>
                <a:latin typeface="Calibri" pitchFamily="34" charset="0"/>
                <a:ea typeface="ＭＳ Ｐゴシック" pitchFamily="34" charset="-128"/>
              </a:rPr>
              <a:t> </a:t>
            </a:r>
            <a:r>
              <a:rPr lang="de-DE" altLang="en-US" sz="1800" dirty="0" err="1" smtClean="0">
                <a:solidFill>
                  <a:srgbClr val="26282A"/>
                </a:solidFill>
                <a:latin typeface="Calibri" pitchFamily="34" charset="0"/>
                <a:ea typeface="ＭＳ Ｐゴシック" pitchFamily="34" charset="-128"/>
              </a:rPr>
              <a:t>based</a:t>
            </a:r>
            <a:r>
              <a:rPr lang="de-DE" altLang="en-US" sz="1800" dirty="0" smtClean="0">
                <a:solidFill>
                  <a:srgbClr val="26282A"/>
                </a:solidFill>
                <a:latin typeface="Calibri" pitchFamily="34" charset="0"/>
                <a:ea typeface="ＭＳ Ｐゴシック" pitchFamily="34" charset="-128"/>
              </a:rPr>
              <a:t> on </a:t>
            </a:r>
            <a:r>
              <a:rPr lang="de-DE" altLang="en-US" sz="1800" dirty="0" err="1" smtClean="0">
                <a:solidFill>
                  <a:srgbClr val="26282A"/>
                </a:solidFill>
                <a:latin typeface="Calibri" pitchFamily="34" charset="0"/>
                <a:ea typeface="ＭＳ Ｐゴシック" pitchFamily="34" charset="-128"/>
              </a:rPr>
              <a:t>three</a:t>
            </a:r>
            <a:r>
              <a:rPr lang="de-DE" altLang="en-US" sz="1800" dirty="0" smtClean="0">
                <a:solidFill>
                  <a:srgbClr val="26282A"/>
                </a:solidFill>
                <a:latin typeface="Calibri" pitchFamily="34" charset="0"/>
                <a:ea typeface="ＭＳ Ｐゴシック" pitchFamily="34" charset="-128"/>
              </a:rPr>
              <a:t> </a:t>
            </a:r>
            <a:r>
              <a:rPr lang="de-DE" altLang="en-US" sz="1800" dirty="0" err="1">
                <a:solidFill>
                  <a:srgbClr val="26282A"/>
                </a:solidFill>
                <a:latin typeface="Calibri" pitchFamily="34" charset="0"/>
                <a:ea typeface="ＭＳ Ｐゴシック" pitchFamily="34" charset="-128"/>
              </a:rPr>
              <a:t>sets</a:t>
            </a:r>
            <a:r>
              <a:rPr lang="de-DE" altLang="en-US" sz="1800" dirty="0">
                <a:solidFill>
                  <a:srgbClr val="26282A"/>
                </a:solidFill>
                <a:latin typeface="Calibri" pitchFamily="34" charset="0"/>
                <a:ea typeface="ＭＳ Ｐゴシック" pitchFamily="34" charset="-128"/>
              </a:rPr>
              <a:t> </a:t>
            </a:r>
            <a:r>
              <a:rPr lang="de-DE" altLang="en-US" sz="1800" dirty="0" err="1">
                <a:solidFill>
                  <a:srgbClr val="26282A"/>
                </a:solidFill>
                <a:latin typeface="Calibri" pitchFamily="34" charset="0"/>
                <a:ea typeface="ＭＳ Ｐゴシック" pitchFamily="34" charset="-128"/>
              </a:rPr>
              <a:t>of</a:t>
            </a:r>
            <a:r>
              <a:rPr lang="de-DE" altLang="en-US" sz="1800" dirty="0">
                <a:solidFill>
                  <a:srgbClr val="26282A"/>
                </a:solidFill>
                <a:latin typeface="Calibri" pitchFamily="34" charset="0"/>
                <a:ea typeface="ＭＳ Ｐゴシック" pitchFamily="34" charset="-128"/>
              </a:rPr>
              <a:t> </a:t>
            </a:r>
            <a:r>
              <a:rPr lang="de-DE" altLang="en-US" sz="1800" dirty="0" err="1">
                <a:solidFill>
                  <a:srgbClr val="26282A"/>
                </a:solidFill>
                <a:latin typeface="Calibri" pitchFamily="34" charset="0"/>
                <a:ea typeface="ＭＳ Ｐゴシック" pitchFamily="34" charset="-128"/>
              </a:rPr>
              <a:t>criteria</a:t>
            </a:r>
            <a:r>
              <a:rPr lang="de-DE" altLang="en-US" sz="1800" dirty="0">
                <a:solidFill>
                  <a:srgbClr val="26282A"/>
                </a:solidFill>
                <a:latin typeface="Calibri" pitchFamily="34" charset="0"/>
                <a:ea typeface="ＭＳ Ｐゴシック" pitchFamily="34" charset="-128"/>
              </a:rPr>
              <a:t>:</a:t>
            </a:r>
          </a:p>
          <a:p>
            <a:pPr lvl="1"/>
            <a:r>
              <a:rPr lang="de-DE" altLang="en-US" sz="1800" dirty="0">
                <a:solidFill>
                  <a:srgbClr val="26282A"/>
                </a:solidFill>
                <a:latin typeface="Calibri" pitchFamily="34" charset="0"/>
                <a:ea typeface="ＭＳ Ｐゴシック" pitchFamily="34" charset="-128"/>
              </a:rPr>
              <a:t>General </a:t>
            </a:r>
            <a:r>
              <a:rPr lang="de-DE" altLang="en-US" sz="1800" dirty="0" err="1">
                <a:solidFill>
                  <a:srgbClr val="26282A"/>
                </a:solidFill>
                <a:latin typeface="Calibri" pitchFamily="34" charset="0"/>
                <a:ea typeface="ＭＳ Ｐゴシック" pitchFamily="34" charset="-128"/>
              </a:rPr>
              <a:t>eligibility</a:t>
            </a:r>
            <a:r>
              <a:rPr lang="de-DE" altLang="en-US" sz="1800" dirty="0">
                <a:solidFill>
                  <a:srgbClr val="26282A"/>
                </a:solidFill>
                <a:latin typeface="Calibri" pitchFamily="34" charset="0"/>
                <a:ea typeface="ＭＳ Ｐゴシック" pitchFamily="34" charset="-128"/>
              </a:rPr>
              <a:t> </a:t>
            </a:r>
          </a:p>
          <a:p>
            <a:pPr lvl="1"/>
            <a:r>
              <a:rPr lang="de-DE" altLang="en-US" sz="1800" dirty="0">
                <a:solidFill>
                  <a:srgbClr val="26282A"/>
                </a:solidFill>
                <a:latin typeface="Calibri" pitchFamily="34" charset="0"/>
                <a:ea typeface="ＭＳ Ｐゴシック" pitchFamily="34" charset="-128"/>
              </a:rPr>
              <a:t>Ambition</a:t>
            </a:r>
          </a:p>
          <a:p>
            <a:pPr lvl="1"/>
            <a:r>
              <a:rPr lang="de-DE" altLang="en-US" sz="1800" dirty="0" err="1" smtClean="0">
                <a:solidFill>
                  <a:srgbClr val="26282A"/>
                </a:solidFill>
                <a:latin typeface="Calibri" pitchFamily="34" charset="0"/>
                <a:ea typeface="ＭＳ Ｐゴシック" pitchFamily="34" charset="-128"/>
              </a:rPr>
              <a:t>Feasibility</a:t>
            </a:r>
            <a:r>
              <a:rPr lang="de-DE" altLang="en-US" sz="1800" dirty="0" smtClean="0">
                <a:solidFill>
                  <a:srgbClr val="26282A"/>
                </a:solidFill>
                <a:latin typeface="Calibri" pitchFamily="34" charset="0"/>
                <a:ea typeface="ＭＳ Ｐゴシック" pitchFamily="34" charset="-128"/>
              </a:rPr>
              <a:t>/</a:t>
            </a:r>
            <a:r>
              <a:rPr lang="de-DE" altLang="en-US" sz="1800" dirty="0" err="1" smtClean="0">
                <a:solidFill>
                  <a:srgbClr val="26282A"/>
                </a:solidFill>
                <a:latin typeface="Calibri" pitchFamily="34" charset="0"/>
                <a:ea typeface="ＭＳ Ｐゴシック" pitchFamily="34" charset="-128"/>
              </a:rPr>
              <a:t>readiness</a:t>
            </a:r>
            <a:endParaRPr lang="en-GB" altLang="en-US" sz="1800" dirty="0">
              <a:solidFill>
                <a:srgbClr val="26282A"/>
              </a:solidFill>
              <a:latin typeface="Calibri" pitchFamily="34" charset="0"/>
              <a:ea typeface="ＭＳ Ｐゴシック" pitchFamily="34" charset="-128"/>
            </a:endParaRPr>
          </a:p>
          <a:p>
            <a:pPr marL="0" indent="0">
              <a:buNone/>
            </a:pPr>
            <a:endParaRPr lang="de-DE" altLang="en-US" sz="1800" dirty="0" smtClean="0">
              <a:solidFill>
                <a:srgbClr val="26282A"/>
              </a:solidFill>
              <a:latin typeface="Calibri" pitchFamily="34" charset="0"/>
              <a:ea typeface="ＭＳ Ｐゴシック" pitchFamily="34" charset="-128"/>
            </a:endParaRPr>
          </a:p>
          <a:p>
            <a:pPr marL="0" indent="0">
              <a:buNone/>
            </a:pPr>
            <a:r>
              <a:rPr lang="de-DE" altLang="en-US" sz="1800" b="1" dirty="0" smtClean="0">
                <a:solidFill>
                  <a:srgbClr val="26282A"/>
                </a:solidFill>
                <a:latin typeface="Calibri" pitchFamily="34" charset="0"/>
                <a:ea typeface="ＭＳ Ｐゴシック" pitchFamily="34" charset="-128"/>
              </a:rPr>
              <a:t>Focus: </a:t>
            </a:r>
          </a:p>
        </p:txBody>
      </p:sp>
      <p:sp>
        <p:nvSpPr>
          <p:cNvPr id="4" name="Foliennummernplatzhalter 3"/>
          <p:cNvSpPr>
            <a:spLocks noGrp="1"/>
          </p:cNvSpPr>
          <p:nvPr>
            <p:ph type="sldNum" sz="quarter" idx="12"/>
          </p:nvPr>
        </p:nvSpPr>
        <p:spPr/>
        <p:txBody>
          <a:bodyPr/>
          <a:lstStyle/>
          <a:p>
            <a:fld id="{5F9545B6-A5E5-4482-8B56-BAAFB4CB4453}" type="slidenum">
              <a:rPr lang="en-GB" smtClean="0"/>
              <a:t>9</a:t>
            </a:fld>
            <a:endParaRPr lang="en-GB" dirty="0"/>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15816" y="3287278"/>
            <a:ext cx="5112568" cy="3034951"/>
          </a:xfrm>
          <a:prstGeom prst="rect">
            <a:avLst/>
          </a:prstGeom>
        </p:spPr>
      </p:pic>
    </p:spTree>
    <p:extLst>
      <p:ext uri="{BB962C8B-B14F-4D97-AF65-F5344CB8AC3E}">
        <p14:creationId xmlns:p14="http://schemas.microsoft.com/office/powerpoint/2010/main" val="3503284291"/>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TotalTime>
  <Words>2350</Words>
  <Application>Microsoft Office PowerPoint</Application>
  <PresentationFormat>On-screen Show (4:3)</PresentationFormat>
  <Paragraphs>215</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Larissa</vt:lpstr>
      <vt:lpstr>The NAMA Facility – Support for the Implementation of NAMAs</vt:lpstr>
      <vt:lpstr>The concept of NAMAs: Background </vt:lpstr>
      <vt:lpstr>The concept of NAMAs: Fundamental elements</vt:lpstr>
      <vt:lpstr>Purpose and Facts of the NAMA Facility</vt:lpstr>
      <vt:lpstr>Means of Support</vt:lpstr>
      <vt:lpstr>Means of Support</vt:lpstr>
      <vt:lpstr>Governance of the NAMA Facility</vt:lpstr>
      <vt:lpstr>Project Cycle of the NAMA Facility</vt:lpstr>
      <vt:lpstr>Selection Criteria of the NAMA Facility</vt:lpstr>
      <vt:lpstr>The First Call for NAMA Support Projects</vt:lpstr>
      <vt:lpstr>Lessons Learned from the First Call</vt:lpstr>
      <vt:lpstr>Lessons Learned from the First Call</vt:lpstr>
      <vt:lpstr>Second Call for NAMA Support Projects</vt:lpstr>
      <vt:lpstr>Second Call: First results</vt:lpstr>
      <vt:lpstr>PowerPoint Presentation</vt:lpstr>
    </vt:vector>
  </TitlesOfParts>
  <Company>GIZ GmbH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Hendrikje Reich</dc:creator>
  <cp:lastModifiedBy>w7</cp:lastModifiedBy>
  <cp:revision>91</cp:revision>
  <cp:lastPrinted>2014-03-07T08:33:07Z</cp:lastPrinted>
  <dcterms:created xsi:type="dcterms:W3CDTF">2014-01-03T08:20:45Z</dcterms:created>
  <dcterms:modified xsi:type="dcterms:W3CDTF">2014-08-26T10:55:56Z</dcterms:modified>
</cp:coreProperties>
</file>