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4"/>
  </p:notesMasterIdLst>
  <p:sldIdLst>
    <p:sldId id="308" r:id="rId3"/>
    <p:sldId id="310" r:id="rId4"/>
    <p:sldId id="312" r:id="rId5"/>
    <p:sldId id="313" r:id="rId6"/>
    <p:sldId id="314" r:id="rId7"/>
    <p:sldId id="316" r:id="rId8"/>
    <p:sldId id="319" r:id="rId9"/>
    <p:sldId id="341" r:id="rId10"/>
    <p:sldId id="322" r:id="rId11"/>
    <p:sldId id="340" r:id="rId12"/>
    <p:sldId id="323" r:id="rId13"/>
    <p:sldId id="325" r:id="rId14"/>
    <p:sldId id="327" r:id="rId15"/>
    <p:sldId id="329" r:id="rId16"/>
    <p:sldId id="332" r:id="rId17"/>
    <p:sldId id="335" r:id="rId18"/>
    <p:sldId id="337" r:id="rId19"/>
    <p:sldId id="338" r:id="rId20"/>
    <p:sldId id="342" r:id="rId21"/>
    <p:sldId id="339" r:id="rId22"/>
    <p:sldId id="307" r:id="rId2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99">
          <p15:clr>
            <a:srgbClr val="A4A3A4"/>
          </p15:clr>
        </p15:guide>
        <p15:guide id="2" orient="horz" pos="2251">
          <p15:clr>
            <a:srgbClr val="A4A3A4"/>
          </p15:clr>
        </p15:guide>
        <p15:guide id="3" orient="horz" pos="3793">
          <p15:clr>
            <a:srgbClr val="A4A3A4"/>
          </p15:clr>
        </p15:guide>
        <p15:guide id="4" orient="horz" pos="164">
          <p15:clr>
            <a:srgbClr val="A4A3A4"/>
          </p15:clr>
        </p15:guide>
        <p15:guide id="5" orient="horz" pos="527">
          <p15:clr>
            <a:srgbClr val="A4A3A4"/>
          </p15:clr>
        </p15:guide>
        <p15:guide id="6" orient="horz" pos="2341">
          <p15:clr>
            <a:srgbClr val="A4A3A4"/>
          </p15:clr>
        </p15:guide>
        <p15:guide id="7" orient="horz" pos="1525">
          <p15:clr>
            <a:srgbClr val="A4A3A4"/>
          </p15:clr>
        </p15:guide>
        <p15:guide id="8" orient="horz" pos="2931">
          <p15:clr>
            <a:srgbClr val="A4A3A4"/>
          </p15:clr>
        </p15:guide>
        <p15:guide id="9" orient="horz" pos="3929">
          <p15:clr>
            <a:srgbClr val="A4A3A4"/>
          </p15:clr>
        </p15:guide>
        <p15:guide id="10" pos="204">
          <p15:clr>
            <a:srgbClr val="A4A3A4"/>
          </p15:clr>
        </p15:guide>
        <p15:guide id="11" pos="5556">
          <p15:clr>
            <a:srgbClr val="A4A3A4"/>
          </p15:clr>
        </p15:guide>
        <p15:guide id="12" pos="2835">
          <p15:clr>
            <a:srgbClr val="A4A3A4"/>
          </p15:clr>
        </p15:guide>
        <p15:guide id="13"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FF"/>
    <a:srgbClr val="A5A5A5"/>
    <a:srgbClr val="BEDA00"/>
    <a:srgbClr val="009FDA"/>
    <a:srgbClr val="005BBB"/>
    <a:srgbClr val="2800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6" autoAdjust="0"/>
    <p:restoredTop sz="94662" autoAdjust="0"/>
  </p:normalViewPr>
  <p:slideViewPr>
    <p:cSldViewPr snapToGrid="0">
      <p:cViewPr>
        <p:scale>
          <a:sx n="75" d="100"/>
          <a:sy n="75" d="100"/>
        </p:scale>
        <p:origin x="-2670" y="-864"/>
      </p:cViewPr>
      <p:guideLst>
        <p:guide orient="horz" pos="799"/>
        <p:guide orient="horz" pos="2251"/>
        <p:guide orient="horz" pos="3793"/>
        <p:guide orient="horz" pos="164"/>
        <p:guide orient="horz" pos="527"/>
        <p:guide orient="horz" pos="2341"/>
        <p:guide orient="horz" pos="1525"/>
        <p:guide orient="horz" pos="2931"/>
        <p:guide orient="horz" pos="3929"/>
        <p:guide pos="204"/>
        <p:guide pos="5556"/>
        <p:guide pos="2835"/>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474A0-B68F-4DD4-9C59-D93039EE926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US"/>
        </a:p>
      </dgm:t>
    </dgm:pt>
    <dgm:pt modelId="{F68F50FB-F977-4B96-BFFA-B0F0397FDA6D}">
      <dgm:prSet phldrT="[Text]" custT="1"/>
      <dgm:spPr/>
      <dgm:t>
        <a:bodyPr/>
        <a:lstStyle/>
        <a:p>
          <a:r>
            <a:rPr lang="en-US" sz="2000" b="1" dirty="0" smtClean="0"/>
            <a:t>Blending</a:t>
          </a:r>
          <a:endParaRPr lang="en-US" sz="1800" b="1" dirty="0"/>
        </a:p>
      </dgm:t>
    </dgm:pt>
    <dgm:pt modelId="{34DE7CD1-6F2B-4D39-81D9-B3F06E007E3B}" type="parTrans" cxnId="{EE9321E7-2F4A-4713-BD3C-14D8B2389197}">
      <dgm:prSet/>
      <dgm:spPr/>
      <dgm:t>
        <a:bodyPr/>
        <a:lstStyle/>
        <a:p>
          <a:endParaRPr lang="en-US" sz="1600"/>
        </a:p>
      </dgm:t>
    </dgm:pt>
    <dgm:pt modelId="{55B67AAD-FB3A-4E40-AB08-94A39F76BE2D}" type="sibTrans" cxnId="{EE9321E7-2F4A-4713-BD3C-14D8B2389197}">
      <dgm:prSet/>
      <dgm:spPr/>
      <dgm:t>
        <a:bodyPr/>
        <a:lstStyle/>
        <a:p>
          <a:endParaRPr lang="en-US" sz="1600"/>
        </a:p>
      </dgm:t>
    </dgm:pt>
    <dgm:pt modelId="{F30BF49B-062D-4A4C-8D99-5B02F4847A55}">
      <dgm:prSet phldrT="[Text]" custT="1"/>
      <dgm:spPr/>
      <dgm:t>
        <a:bodyPr/>
        <a:lstStyle/>
        <a:p>
          <a:r>
            <a:rPr lang="en-US" sz="2000" b="1" dirty="0" smtClean="0"/>
            <a:t>Alternative source </a:t>
          </a:r>
          <a:br>
            <a:rPr lang="en-US" sz="2000" b="1" dirty="0" smtClean="0"/>
          </a:br>
          <a:r>
            <a:rPr lang="en-US" sz="2000" b="1" dirty="0" smtClean="0"/>
            <a:t>of financing for SMEs </a:t>
          </a:r>
          <a:endParaRPr lang="en-US" sz="2000" b="1" dirty="0"/>
        </a:p>
      </dgm:t>
    </dgm:pt>
    <dgm:pt modelId="{61364B97-C793-47B0-BD58-5619B7DC75D5}" type="parTrans" cxnId="{C269B9F3-28E5-4962-9B46-11163858EB00}">
      <dgm:prSet/>
      <dgm:spPr/>
      <dgm:t>
        <a:bodyPr/>
        <a:lstStyle/>
        <a:p>
          <a:endParaRPr lang="en-US" sz="1600"/>
        </a:p>
      </dgm:t>
    </dgm:pt>
    <dgm:pt modelId="{BAD3B437-1EF2-4CE9-8447-5CA9B2ADB138}" type="sibTrans" cxnId="{C269B9F3-28E5-4962-9B46-11163858EB00}">
      <dgm:prSet/>
      <dgm:spPr/>
      <dgm:t>
        <a:bodyPr/>
        <a:lstStyle/>
        <a:p>
          <a:endParaRPr lang="en-US" sz="1600"/>
        </a:p>
      </dgm:t>
    </dgm:pt>
    <dgm:pt modelId="{A51CF200-0241-48FD-89D5-BE65A25272BB}">
      <dgm:prSet phldrT="[Text]" custT="1"/>
      <dgm:spPr/>
      <dgm:t>
        <a:bodyPr/>
        <a:lstStyle/>
        <a:p>
          <a:r>
            <a:rPr lang="en-US" sz="2000" b="1" dirty="0" smtClean="0"/>
            <a:t>Combined Finance</a:t>
          </a:r>
          <a:endParaRPr lang="en-US" sz="2000" b="1" dirty="0"/>
        </a:p>
      </dgm:t>
    </dgm:pt>
    <dgm:pt modelId="{D34EBA61-562A-42A5-804D-5DEC9A0A9302}" type="parTrans" cxnId="{2D5A4E6A-AAA6-42B1-A194-20F864307391}">
      <dgm:prSet/>
      <dgm:spPr/>
      <dgm:t>
        <a:bodyPr/>
        <a:lstStyle/>
        <a:p>
          <a:endParaRPr lang="en-US" sz="1600"/>
        </a:p>
      </dgm:t>
    </dgm:pt>
    <dgm:pt modelId="{3E58D9D5-120C-48A5-B0FA-E029903B99DE}" type="sibTrans" cxnId="{2D5A4E6A-AAA6-42B1-A194-20F864307391}">
      <dgm:prSet/>
      <dgm:spPr/>
      <dgm:t>
        <a:bodyPr/>
        <a:lstStyle/>
        <a:p>
          <a:endParaRPr lang="en-US" sz="1600"/>
        </a:p>
      </dgm:t>
    </dgm:pt>
    <dgm:pt modelId="{F5F86244-2C05-44B1-B30D-310EDA8E0A67}">
      <dgm:prSet phldrT="[Text]" custT="1"/>
      <dgm:spPr/>
      <dgm:t>
        <a:bodyPr/>
        <a:lstStyle/>
        <a:p>
          <a:r>
            <a:rPr lang="en-US" sz="2000" b="1" dirty="0" smtClean="0"/>
            <a:t>Leverage</a:t>
          </a:r>
          <a:endParaRPr lang="en-US" sz="2000" b="1" dirty="0"/>
        </a:p>
      </dgm:t>
    </dgm:pt>
    <dgm:pt modelId="{B0FC63CA-5A46-440F-8599-A6DC45ACA0FD}" type="parTrans" cxnId="{8491DDD9-C701-4456-875F-1FA8157E4E0C}">
      <dgm:prSet/>
      <dgm:spPr/>
      <dgm:t>
        <a:bodyPr/>
        <a:lstStyle/>
        <a:p>
          <a:endParaRPr lang="en-US" sz="1600"/>
        </a:p>
      </dgm:t>
    </dgm:pt>
    <dgm:pt modelId="{CA74AAA4-94BF-42F7-AA66-68738D8D34DA}" type="sibTrans" cxnId="{8491DDD9-C701-4456-875F-1FA8157E4E0C}">
      <dgm:prSet/>
      <dgm:spPr/>
      <dgm:t>
        <a:bodyPr/>
        <a:lstStyle/>
        <a:p>
          <a:endParaRPr lang="en-US" sz="1600"/>
        </a:p>
      </dgm:t>
    </dgm:pt>
    <dgm:pt modelId="{4E4D5CA6-C74A-4050-B35A-7E2A63F9A651}" type="pres">
      <dgm:prSet presAssocID="{99A474A0-B68F-4DD4-9C59-D93039EE9263}" presName="Name0" presStyleCnt="0">
        <dgm:presLayoutVars>
          <dgm:dir/>
        </dgm:presLayoutVars>
      </dgm:prSet>
      <dgm:spPr/>
      <dgm:t>
        <a:bodyPr/>
        <a:lstStyle/>
        <a:p>
          <a:endParaRPr lang="en-US"/>
        </a:p>
      </dgm:t>
    </dgm:pt>
    <dgm:pt modelId="{E8246FAD-6A75-4D76-8A83-7429979321AB}" type="pres">
      <dgm:prSet presAssocID="{F5F86244-2C05-44B1-B30D-310EDA8E0A67}" presName="noChildren" presStyleCnt="0"/>
      <dgm:spPr/>
    </dgm:pt>
    <dgm:pt modelId="{0A2A0EAB-5112-4201-91C1-07E18E56ECB6}" type="pres">
      <dgm:prSet presAssocID="{F5F86244-2C05-44B1-B30D-310EDA8E0A67}" presName="gap" presStyleCnt="0"/>
      <dgm:spPr/>
    </dgm:pt>
    <dgm:pt modelId="{F7971525-1CCF-4685-815E-93E549464011}" type="pres">
      <dgm:prSet presAssocID="{F5F86244-2C05-44B1-B30D-310EDA8E0A67}" presName="medCircle2" presStyleLbl="vennNode1" presStyleIdx="0" presStyleCnt="4"/>
      <dgm:spPr/>
    </dgm:pt>
    <dgm:pt modelId="{92700334-362A-46FF-9F5C-394B1240AAAA}" type="pres">
      <dgm:prSet presAssocID="{F5F86244-2C05-44B1-B30D-310EDA8E0A67}" presName="txLvlOnly1" presStyleLbl="revTx" presStyleIdx="0" presStyleCnt="4"/>
      <dgm:spPr/>
      <dgm:t>
        <a:bodyPr/>
        <a:lstStyle/>
        <a:p>
          <a:endParaRPr lang="en-US"/>
        </a:p>
      </dgm:t>
    </dgm:pt>
    <dgm:pt modelId="{D3D74931-529C-4B0C-9F9A-412E11450D88}" type="pres">
      <dgm:prSet presAssocID="{F68F50FB-F977-4B96-BFFA-B0F0397FDA6D}" presName="noChildren" presStyleCnt="0"/>
      <dgm:spPr/>
    </dgm:pt>
    <dgm:pt modelId="{7D56759B-BA34-470A-82B7-F3704646C0D0}" type="pres">
      <dgm:prSet presAssocID="{F68F50FB-F977-4B96-BFFA-B0F0397FDA6D}" presName="gap" presStyleCnt="0"/>
      <dgm:spPr/>
    </dgm:pt>
    <dgm:pt modelId="{F58EC3DA-B904-44FA-B63A-D3EDE7D0BE6E}" type="pres">
      <dgm:prSet presAssocID="{F68F50FB-F977-4B96-BFFA-B0F0397FDA6D}" presName="medCircle2" presStyleLbl="vennNode1" presStyleIdx="1" presStyleCnt="4"/>
      <dgm:spPr/>
      <dgm:t>
        <a:bodyPr/>
        <a:lstStyle/>
        <a:p>
          <a:endParaRPr lang="en-US"/>
        </a:p>
      </dgm:t>
    </dgm:pt>
    <dgm:pt modelId="{3C0ABECC-45B4-499F-8FDF-68A0DDEC1315}" type="pres">
      <dgm:prSet presAssocID="{F68F50FB-F977-4B96-BFFA-B0F0397FDA6D}" presName="txLvlOnly1" presStyleLbl="revTx" presStyleIdx="1" presStyleCnt="4"/>
      <dgm:spPr/>
      <dgm:t>
        <a:bodyPr/>
        <a:lstStyle/>
        <a:p>
          <a:endParaRPr lang="en-US"/>
        </a:p>
      </dgm:t>
    </dgm:pt>
    <dgm:pt modelId="{44F5C472-F59E-4290-9D15-A7ADE8EF0C9F}" type="pres">
      <dgm:prSet presAssocID="{A51CF200-0241-48FD-89D5-BE65A25272BB}" presName="noChildren" presStyleCnt="0"/>
      <dgm:spPr/>
    </dgm:pt>
    <dgm:pt modelId="{D764434B-9311-4FAE-8505-7416100C47BE}" type="pres">
      <dgm:prSet presAssocID="{A51CF200-0241-48FD-89D5-BE65A25272BB}" presName="gap" presStyleCnt="0"/>
      <dgm:spPr/>
    </dgm:pt>
    <dgm:pt modelId="{9E714DAA-EE3A-4C8F-92A9-BF6996B97ABD}" type="pres">
      <dgm:prSet presAssocID="{A51CF200-0241-48FD-89D5-BE65A25272BB}" presName="medCircle2" presStyleLbl="vennNode1" presStyleIdx="2" presStyleCnt="4"/>
      <dgm:spPr/>
      <dgm:t>
        <a:bodyPr/>
        <a:lstStyle/>
        <a:p>
          <a:endParaRPr lang="en-US"/>
        </a:p>
      </dgm:t>
    </dgm:pt>
    <dgm:pt modelId="{7A7786D3-F37E-4880-969E-5D2E1CB242C1}" type="pres">
      <dgm:prSet presAssocID="{A51CF200-0241-48FD-89D5-BE65A25272BB}" presName="txLvlOnly1" presStyleLbl="revTx" presStyleIdx="2" presStyleCnt="4"/>
      <dgm:spPr/>
      <dgm:t>
        <a:bodyPr/>
        <a:lstStyle/>
        <a:p>
          <a:endParaRPr lang="en-US"/>
        </a:p>
      </dgm:t>
    </dgm:pt>
    <dgm:pt modelId="{84F7B13C-2DA1-44E4-8A73-D1BF28B3FBA4}" type="pres">
      <dgm:prSet presAssocID="{F30BF49B-062D-4A4C-8D99-5B02F4847A55}" presName="noChildren" presStyleCnt="0"/>
      <dgm:spPr/>
    </dgm:pt>
    <dgm:pt modelId="{B8107E9E-18CB-4AB6-BB35-71CC0CBBF832}" type="pres">
      <dgm:prSet presAssocID="{F30BF49B-062D-4A4C-8D99-5B02F4847A55}" presName="gap" presStyleCnt="0"/>
      <dgm:spPr/>
    </dgm:pt>
    <dgm:pt modelId="{187B1B32-9260-4405-B046-C663C9AF8988}" type="pres">
      <dgm:prSet presAssocID="{F30BF49B-062D-4A4C-8D99-5B02F4847A55}" presName="medCircle2" presStyleLbl="vennNode1" presStyleIdx="3" presStyleCnt="4"/>
      <dgm:spPr/>
      <dgm:t>
        <a:bodyPr/>
        <a:lstStyle/>
        <a:p>
          <a:endParaRPr lang="en-US"/>
        </a:p>
      </dgm:t>
    </dgm:pt>
    <dgm:pt modelId="{7BCA602C-B9BC-44D6-A173-E0F4FF5EE630}" type="pres">
      <dgm:prSet presAssocID="{F30BF49B-062D-4A4C-8D99-5B02F4847A55}" presName="txLvlOnly1" presStyleLbl="revTx" presStyleIdx="3" presStyleCnt="4" custLinFactNeighborX="659" custLinFactNeighborY="31"/>
      <dgm:spPr/>
      <dgm:t>
        <a:bodyPr/>
        <a:lstStyle/>
        <a:p>
          <a:endParaRPr lang="en-US"/>
        </a:p>
      </dgm:t>
    </dgm:pt>
  </dgm:ptLst>
  <dgm:cxnLst>
    <dgm:cxn modelId="{4B5F7191-15DC-4F45-A52A-EC484BB8F293}" type="presOf" srcId="{F68F50FB-F977-4B96-BFFA-B0F0397FDA6D}" destId="{3C0ABECC-45B4-499F-8FDF-68A0DDEC1315}" srcOrd="0" destOrd="0" presId="urn:microsoft.com/office/officeart/2008/layout/VerticalCircleList"/>
    <dgm:cxn modelId="{141600CE-A72B-494C-A778-A3E91CCBA862}" type="presOf" srcId="{F5F86244-2C05-44B1-B30D-310EDA8E0A67}" destId="{92700334-362A-46FF-9F5C-394B1240AAAA}" srcOrd="0" destOrd="0" presId="urn:microsoft.com/office/officeart/2008/layout/VerticalCircleList"/>
    <dgm:cxn modelId="{22E3D332-1D81-42CB-B76D-90665838CC8C}" type="presOf" srcId="{A51CF200-0241-48FD-89D5-BE65A25272BB}" destId="{7A7786D3-F37E-4880-969E-5D2E1CB242C1}" srcOrd="0" destOrd="0" presId="urn:microsoft.com/office/officeart/2008/layout/VerticalCircleList"/>
    <dgm:cxn modelId="{AFA6B1ED-8ED3-4A24-A2C3-116E0823F867}" type="presOf" srcId="{F30BF49B-062D-4A4C-8D99-5B02F4847A55}" destId="{7BCA602C-B9BC-44D6-A173-E0F4FF5EE630}" srcOrd="0" destOrd="0" presId="urn:microsoft.com/office/officeart/2008/layout/VerticalCircleList"/>
    <dgm:cxn modelId="{EE9321E7-2F4A-4713-BD3C-14D8B2389197}" srcId="{99A474A0-B68F-4DD4-9C59-D93039EE9263}" destId="{F68F50FB-F977-4B96-BFFA-B0F0397FDA6D}" srcOrd="1" destOrd="0" parTransId="{34DE7CD1-6F2B-4D39-81D9-B3F06E007E3B}" sibTransId="{55B67AAD-FB3A-4E40-AB08-94A39F76BE2D}"/>
    <dgm:cxn modelId="{D149E27A-CE51-4DA1-A557-741DDEC7E1DD}" type="presOf" srcId="{99A474A0-B68F-4DD4-9C59-D93039EE9263}" destId="{4E4D5CA6-C74A-4050-B35A-7E2A63F9A651}" srcOrd="0" destOrd="0" presId="urn:microsoft.com/office/officeart/2008/layout/VerticalCircleList"/>
    <dgm:cxn modelId="{8491DDD9-C701-4456-875F-1FA8157E4E0C}" srcId="{99A474A0-B68F-4DD4-9C59-D93039EE9263}" destId="{F5F86244-2C05-44B1-B30D-310EDA8E0A67}" srcOrd="0" destOrd="0" parTransId="{B0FC63CA-5A46-440F-8599-A6DC45ACA0FD}" sibTransId="{CA74AAA4-94BF-42F7-AA66-68738D8D34DA}"/>
    <dgm:cxn modelId="{C269B9F3-28E5-4962-9B46-11163858EB00}" srcId="{99A474A0-B68F-4DD4-9C59-D93039EE9263}" destId="{F30BF49B-062D-4A4C-8D99-5B02F4847A55}" srcOrd="3" destOrd="0" parTransId="{61364B97-C793-47B0-BD58-5619B7DC75D5}" sibTransId="{BAD3B437-1EF2-4CE9-8447-5CA9B2ADB138}"/>
    <dgm:cxn modelId="{2D5A4E6A-AAA6-42B1-A194-20F864307391}" srcId="{99A474A0-B68F-4DD4-9C59-D93039EE9263}" destId="{A51CF200-0241-48FD-89D5-BE65A25272BB}" srcOrd="2" destOrd="0" parTransId="{D34EBA61-562A-42A5-804D-5DEC9A0A9302}" sibTransId="{3E58D9D5-120C-48A5-B0FA-E029903B99DE}"/>
    <dgm:cxn modelId="{D1C25326-F4C5-4D37-883E-DC95F9F02633}" type="presParOf" srcId="{4E4D5CA6-C74A-4050-B35A-7E2A63F9A651}" destId="{E8246FAD-6A75-4D76-8A83-7429979321AB}" srcOrd="0" destOrd="0" presId="urn:microsoft.com/office/officeart/2008/layout/VerticalCircleList"/>
    <dgm:cxn modelId="{195E030F-2A54-4D32-962E-5DA7CAA2CCE6}" type="presParOf" srcId="{E8246FAD-6A75-4D76-8A83-7429979321AB}" destId="{0A2A0EAB-5112-4201-91C1-07E18E56ECB6}" srcOrd="0" destOrd="0" presId="urn:microsoft.com/office/officeart/2008/layout/VerticalCircleList"/>
    <dgm:cxn modelId="{6FE8AB8E-4163-4E69-9B3F-B856ACBE4259}" type="presParOf" srcId="{E8246FAD-6A75-4D76-8A83-7429979321AB}" destId="{F7971525-1CCF-4685-815E-93E549464011}" srcOrd="1" destOrd="0" presId="urn:microsoft.com/office/officeart/2008/layout/VerticalCircleList"/>
    <dgm:cxn modelId="{09098BCB-ACA4-425B-A9B5-9FBBFB99A2E6}" type="presParOf" srcId="{E8246FAD-6A75-4D76-8A83-7429979321AB}" destId="{92700334-362A-46FF-9F5C-394B1240AAAA}" srcOrd="2" destOrd="0" presId="urn:microsoft.com/office/officeart/2008/layout/VerticalCircleList"/>
    <dgm:cxn modelId="{F18D8052-6598-4EAC-88B2-D59B543E21B8}" type="presParOf" srcId="{4E4D5CA6-C74A-4050-B35A-7E2A63F9A651}" destId="{D3D74931-529C-4B0C-9F9A-412E11450D88}" srcOrd="1" destOrd="0" presId="urn:microsoft.com/office/officeart/2008/layout/VerticalCircleList"/>
    <dgm:cxn modelId="{F735FDBB-6AEC-4302-8D93-F62D15908216}" type="presParOf" srcId="{D3D74931-529C-4B0C-9F9A-412E11450D88}" destId="{7D56759B-BA34-470A-82B7-F3704646C0D0}" srcOrd="0" destOrd="0" presId="urn:microsoft.com/office/officeart/2008/layout/VerticalCircleList"/>
    <dgm:cxn modelId="{922699EA-3144-459D-9C13-73AA8FFD61ED}" type="presParOf" srcId="{D3D74931-529C-4B0C-9F9A-412E11450D88}" destId="{F58EC3DA-B904-44FA-B63A-D3EDE7D0BE6E}" srcOrd="1" destOrd="0" presId="urn:microsoft.com/office/officeart/2008/layout/VerticalCircleList"/>
    <dgm:cxn modelId="{E8C2E2F4-D646-4495-A79B-F7F5038740C5}" type="presParOf" srcId="{D3D74931-529C-4B0C-9F9A-412E11450D88}" destId="{3C0ABECC-45B4-499F-8FDF-68A0DDEC1315}" srcOrd="2" destOrd="0" presId="urn:microsoft.com/office/officeart/2008/layout/VerticalCircleList"/>
    <dgm:cxn modelId="{B82A2A04-6B57-4F1F-878A-006599C3D829}" type="presParOf" srcId="{4E4D5CA6-C74A-4050-B35A-7E2A63F9A651}" destId="{44F5C472-F59E-4290-9D15-A7ADE8EF0C9F}" srcOrd="2" destOrd="0" presId="urn:microsoft.com/office/officeart/2008/layout/VerticalCircleList"/>
    <dgm:cxn modelId="{904127F6-DD7A-4133-8546-E5993EB023B5}" type="presParOf" srcId="{44F5C472-F59E-4290-9D15-A7ADE8EF0C9F}" destId="{D764434B-9311-4FAE-8505-7416100C47BE}" srcOrd="0" destOrd="0" presId="urn:microsoft.com/office/officeart/2008/layout/VerticalCircleList"/>
    <dgm:cxn modelId="{CCD6AA21-7755-4BF2-8A49-438D7DB4A26D}" type="presParOf" srcId="{44F5C472-F59E-4290-9D15-A7ADE8EF0C9F}" destId="{9E714DAA-EE3A-4C8F-92A9-BF6996B97ABD}" srcOrd="1" destOrd="0" presId="urn:microsoft.com/office/officeart/2008/layout/VerticalCircleList"/>
    <dgm:cxn modelId="{C3460176-2404-4275-8375-BAF439609D0F}" type="presParOf" srcId="{44F5C472-F59E-4290-9D15-A7ADE8EF0C9F}" destId="{7A7786D3-F37E-4880-969E-5D2E1CB242C1}" srcOrd="2" destOrd="0" presId="urn:microsoft.com/office/officeart/2008/layout/VerticalCircleList"/>
    <dgm:cxn modelId="{C157BD9B-A51C-4AAA-A2FC-F407F31B5DAA}" type="presParOf" srcId="{4E4D5CA6-C74A-4050-B35A-7E2A63F9A651}" destId="{84F7B13C-2DA1-44E4-8A73-D1BF28B3FBA4}" srcOrd="3" destOrd="0" presId="urn:microsoft.com/office/officeart/2008/layout/VerticalCircleList"/>
    <dgm:cxn modelId="{A3380CA5-C430-4F0D-A813-3DB77E2E9FD2}" type="presParOf" srcId="{84F7B13C-2DA1-44E4-8A73-D1BF28B3FBA4}" destId="{B8107E9E-18CB-4AB6-BB35-71CC0CBBF832}" srcOrd="0" destOrd="0" presId="urn:microsoft.com/office/officeart/2008/layout/VerticalCircleList"/>
    <dgm:cxn modelId="{1EB6791A-E397-4648-A06B-8CA305EC01E3}" type="presParOf" srcId="{84F7B13C-2DA1-44E4-8A73-D1BF28B3FBA4}" destId="{187B1B32-9260-4405-B046-C663C9AF8988}" srcOrd="1" destOrd="0" presId="urn:microsoft.com/office/officeart/2008/layout/VerticalCircleList"/>
    <dgm:cxn modelId="{E32235E9-7E45-45F9-9B4B-FBCCE6601C7E}" type="presParOf" srcId="{84F7B13C-2DA1-44E4-8A73-D1BF28B3FBA4}" destId="{7BCA602C-B9BC-44D6-A173-E0F4FF5EE630}"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474A0-B68F-4DD4-9C59-D93039EE926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US"/>
        </a:p>
      </dgm:t>
    </dgm:pt>
    <dgm:pt modelId="{F68F50FB-F977-4B96-BFFA-B0F0397FDA6D}">
      <dgm:prSet phldrT="[Text]" custT="1"/>
      <dgm:spPr/>
      <dgm:t>
        <a:bodyPr/>
        <a:lstStyle/>
        <a:p>
          <a:r>
            <a:rPr lang="en-US" sz="2000" b="1" dirty="0" smtClean="0"/>
            <a:t>Blending</a:t>
          </a:r>
          <a:endParaRPr lang="en-US" sz="1800" b="1" dirty="0"/>
        </a:p>
      </dgm:t>
    </dgm:pt>
    <dgm:pt modelId="{34DE7CD1-6F2B-4D39-81D9-B3F06E007E3B}" type="parTrans" cxnId="{EE9321E7-2F4A-4713-BD3C-14D8B2389197}">
      <dgm:prSet/>
      <dgm:spPr/>
      <dgm:t>
        <a:bodyPr/>
        <a:lstStyle/>
        <a:p>
          <a:endParaRPr lang="en-US" sz="1600"/>
        </a:p>
      </dgm:t>
    </dgm:pt>
    <dgm:pt modelId="{55B67AAD-FB3A-4E40-AB08-94A39F76BE2D}" type="sibTrans" cxnId="{EE9321E7-2F4A-4713-BD3C-14D8B2389197}">
      <dgm:prSet/>
      <dgm:spPr/>
      <dgm:t>
        <a:bodyPr/>
        <a:lstStyle/>
        <a:p>
          <a:endParaRPr lang="en-US" sz="1600"/>
        </a:p>
      </dgm:t>
    </dgm:pt>
    <dgm:pt modelId="{F30BF49B-062D-4A4C-8D99-5B02F4847A55}">
      <dgm:prSet phldrT="[Text]" custT="1"/>
      <dgm:spPr/>
      <dgm:t>
        <a:bodyPr/>
        <a:lstStyle/>
        <a:p>
          <a:r>
            <a:rPr lang="en-US" sz="2000" b="1" dirty="0" smtClean="0"/>
            <a:t>Alternative source </a:t>
          </a:r>
          <a:br>
            <a:rPr lang="en-US" sz="2000" b="1" dirty="0" smtClean="0"/>
          </a:br>
          <a:r>
            <a:rPr lang="en-US" sz="2000" b="1" dirty="0" smtClean="0"/>
            <a:t>of financing for SMEs </a:t>
          </a:r>
          <a:endParaRPr lang="en-US" sz="2000" b="1" dirty="0"/>
        </a:p>
      </dgm:t>
    </dgm:pt>
    <dgm:pt modelId="{61364B97-C793-47B0-BD58-5619B7DC75D5}" type="parTrans" cxnId="{C269B9F3-28E5-4962-9B46-11163858EB00}">
      <dgm:prSet/>
      <dgm:spPr/>
      <dgm:t>
        <a:bodyPr/>
        <a:lstStyle/>
        <a:p>
          <a:endParaRPr lang="en-US" sz="1600"/>
        </a:p>
      </dgm:t>
    </dgm:pt>
    <dgm:pt modelId="{BAD3B437-1EF2-4CE9-8447-5CA9B2ADB138}" type="sibTrans" cxnId="{C269B9F3-28E5-4962-9B46-11163858EB00}">
      <dgm:prSet/>
      <dgm:spPr/>
      <dgm:t>
        <a:bodyPr/>
        <a:lstStyle/>
        <a:p>
          <a:endParaRPr lang="en-US" sz="1600"/>
        </a:p>
      </dgm:t>
    </dgm:pt>
    <dgm:pt modelId="{A51CF200-0241-48FD-89D5-BE65A25272BB}">
      <dgm:prSet phldrT="[Text]" custT="1"/>
      <dgm:spPr/>
      <dgm:t>
        <a:bodyPr/>
        <a:lstStyle/>
        <a:p>
          <a:r>
            <a:rPr lang="en-US" sz="2000" b="1" dirty="0" smtClean="0"/>
            <a:t>Combined Finance</a:t>
          </a:r>
          <a:endParaRPr lang="en-US" sz="2000" b="1" dirty="0"/>
        </a:p>
      </dgm:t>
    </dgm:pt>
    <dgm:pt modelId="{D34EBA61-562A-42A5-804D-5DEC9A0A9302}" type="parTrans" cxnId="{2D5A4E6A-AAA6-42B1-A194-20F864307391}">
      <dgm:prSet/>
      <dgm:spPr/>
      <dgm:t>
        <a:bodyPr/>
        <a:lstStyle/>
        <a:p>
          <a:endParaRPr lang="en-US" sz="1600"/>
        </a:p>
      </dgm:t>
    </dgm:pt>
    <dgm:pt modelId="{3E58D9D5-120C-48A5-B0FA-E029903B99DE}" type="sibTrans" cxnId="{2D5A4E6A-AAA6-42B1-A194-20F864307391}">
      <dgm:prSet/>
      <dgm:spPr/>
      <dgm:t>
        <a:bodyPr/>
        <a:lstStyle/>
        <a:p>
          <a:endParaRPr lang="en-US" sz="1600"/>
        </a:p>
      </dgm:t>
    </dgm:pt>
    <dgm:pt modelId="{F5F86244-2C05-44B1-B30D-310EDA8E0A67}">
      <dgm:prSet phldrT="[Text]" custT="1"/>
      <dgm:spPr/>
      <dgm:t>
        <a:bodyPr/>
        <a:lstStyle/>
        <a:p>
          <a:r>
            <a:rPr lang="en-US" sz="2800" b="1" dirty="0" smtClean="0"/>
            <a:t>Leverage</a:t>
          </a:r>
          <a:endParaRPr lang="en-US" sz="2800" b="1" dirty="0"/>
        </a:p>
      </dgm:t>
    </dgm:pt>
    <dgm:pt modelId="{B0FC63CA-5A46-440F-8599-A6DC45ACA0FD}" type="parTrans" cxnId="{8491DDD9-C701-4456-875F-1FA8157E4E0C}">
      <dgm:prSet/>
      <dgm:spPr/>
      <dgm:t>
        <a:bodyPr/>
        <a:lstStyle/>
        <a:p>
          <a:endParaRPr lang="en-US" sz="1600"/>
        </a:p>
      </dgm:t>
    </dgm:pt>
    <dgm:pt modelId="{CA74AAA4-94BF-42F7-AA66-68738D8D34DA}" type="sibTrans" cxnId="{8491DDD9-C701-4456-875F-1FA8157E4E0C}">
      <dgm:prSet/>
      <dgm:spPr/>
      <dgm:t>
        <a:bodyPr/>
        <a:lstStyle/>
        <a:p>
          <a:endParaRPr lang="en-US" sz="1600"/>
        </a:p>
      </dgm:t>
    </dgm:pt>
    <dgm:pt modelId="{4E4D5CA6-C74A-4050-B35A-7E2A63F9A651}" type="pres">
      <dgm:prSet presAssocID="{99A474A0-B68F-4DD4-9C59-D93039EE9263}" presName="Name0" presStyleCnt="0">
        <dgm:presLayoutVars>
          <dgm:dir/>
        </dgm:presLayoutVars>
      </dgm:prSet>
      <dgm:spPr/>
      <dgm:t>
        <a:bodyPr/>
        <a:lstStyle/>
        <a:p>
          <a:endParaRPr lang="en-US"/>
        </a:p>
      </dgm:t>
    </dgm:pt>
    <dgm:pt modelId="{E8246FAD-6A75-4D76-8A83-7429979321AB}" type="pres">
      <dgm:prSet presAssocID="{F5F86244-2C05-44B1-B30D-310EDA8E0A67}" presName="noChildren" presStyleCnt="0"/>
      <dgm:spPr/>
    </dgm:pt>
    <dgm:pt modelId="{0A2A0EAB-5112-4201-91C1-07E18E56ECB6}" type="pres">
      <dgm:prSet presAssocID="{F5F86244-2C05-44B1-B30D-310EDA8E0A67}" presName="gap" presStyleCnt="0"/>
      <dgm:spPr/>
    </dgm:pt>
    <dgm:pt modelId="{F7971525-1CCF-4685-815E-93E549464011}" type="pres">
      <dgm:prSet presAssocID="{F5F86244-2C05-44B1-B30D-310EDA8E0A67}" presName="medCircle2" presStyleLbl="vennNode1" presStyleIdx="0" presStyleCnt="4"/>
      <dgm:spPr/>
    </dgm:pt>
    <dgm:pt modelId="{92700334-362A-46FF-9F5C-394B1240AAAA}" type="pres">
      <dgm:prSet presAssocID="{F5F86244-2C05-44B1-B30D-310EDA8E0A67}" presName="txLvlOnly1" presStyleLbl="revTx" presStyleIdx="0" presStyleCnt="4"/>
      <dgm:spPr/>
      <dgm:t>
        <a:bodyPr/>
        <a:lstStyle/>
        <a:p>
          <a:endParaRPr lang="en-US"/>
        </a:p>
      </dgm:t>
    </dgm:pt>
    <dgm:pt modelId="{D3D74931-529C-4B0C-9F9A-412E11450D88}" type="pres">
      <dgm:prSet presAssocID="{F68F50FB-F977-4B96-BFFA-B0F0397FDA6D}" presName="noChildren" presStyleCnt="0"/>
      <dgm:spPr/>
    </dgm:pt>
    <dgm:pt modelId="{7D56759B-BA34-470A-82B7-F3704646C0D0}" type="pres">
      <dgm:prSet presAssocID="{F68F50FB-F977-4B96-BFFA-B0F0397FDA6D}" presName="gap" presStyleCnt="0"/>
      <dgm:spPr/>
    </dgm:pt>
    <dgm:pt modelId="{F58EC3DA-B904-44FA-B63A-D3EDE7D0BE6E}" type="pres">
      <dgm:prSet presAssocID="{F68F50FB-F977-4B96-BFFA-B0F0397FDA6D}" presName="medCircle2" presStyleLbl="vennNode1" presStyleIdx="1" presStyleCnt="4"/>
      <dgm:spPr/>
      <dgm:t>
        <a:bodyPr/>
        <a:lstStyle/>
        <a:p>
          <a:endParaRPr lang="en-US"/>
        </a:p>
      </dgm:t>
    </dgm:pt>
    <dgm:pt modelId="{3C0ABECC-45B4-499F-8FDF-68A0DDEC1315}" type="pres">
      <dgm:prSet presAssocID="{F68F50FB-F977-4B96-BFFA-B0F0397FDA6D}" presName="txLvlOnly1" presStyleLbl="revTx" presStyleIdx="1" presStyleCnt="4"/>
      <dgm:spPr/>
      <dgm:t>
        <a:bodyPr/>
        <a:lstStyle/>
        <a:p>
          <a:endParaRPr lang="en-US"/>
        </a:p>
      </dgm:t>
    </dgm:pt>
    <dgm:pt modelId="{44F5C472-F59E-4290-9D15-A7ADE8EF0C9F}" type="pres">
      <dgm:prSet presAssocID="{A51CF200-0241-48FD-89D5-BE65A25272BB}" presName="noChildren" presStyleCnt="0"/>
      <dgm:spPr/>
    </dgm:pt>
    <dgm:pt modelId="{D764434B-9311-4FAE-8505-7416100C47BE}" type="pres">
      <dgm:prSet presAssocID="{A51CF200-0241-48FD-89D5-BE65A25272BB}" presName="gap" presStyleCnt="0"/>
      <dgm:spPr/>
    </dgm:pt>
    <dgm:pt modelId="{9E714DAA-EE3A-4C8F-92A9-BF6996B97ABD}" type="pres">
      <dgm:prSet presAssocID="{A51CF200-0241-48FD-89D5-BE65A25272BB}" presName="medCircle2" presStyleLbl="vennNode1" presStyleIdx="2" presStyleCnt="4"/>
      <dgm:spPr/>
      <dgm:t>
        <a:bodyPr/>
        <a:lstStyle/>
        <a:p>
          <a:endParaRPr lang="en-US"/>
        </a:p>
      </dgm:t>
    </dgm:pt>
    <dgm:pt modelId="{7A7786D3-F37E-4880-969E-5D2E1CB242C1}" type="pres">
      <dgm:prSet presAssocID="{A51CF200-0241-48FD-89D5-BE65A25272BB}" presName="txLvlOnly1" presStyleLbl="revTx" presStyleIdx="2" presStyleCnt="4"/>
      <dgm:spPr/>
      <dgm:t>
        <a:bodyPr/>
        <a:lstStyle/>
        <a:p>
          <a:endParaRPr lang="en-US"/>
        </a:p>
      </dgm:t>
    </dgm:pt>
    <dgm:pt modelId="{84F7B13C-2DA1-44E4-8A73-D1BF28B3FBA4}" type="pres">
      <dgm:prSet presAssocID="{F30BF49B-062D-4A4C-8D99-5B02F4847A55}" presName="noChildren" presStyleCnt="0"/>
      <dgm:spPr/>
    </dgm:pt>
    <dgm:pt modelId="{B8107E9E-18CB-4AB6-BB35-71CC0CBBF832}" type="pres">
      <dgm:prSet presAssocID="{F30BF49B-062D-4A4C-8D99-5B02F4847A55}" presName="gap" presStyleCnt="0"/>
      <dgm:spPr/>
    </dgm:pt>
    <dgm:pt modelId="{187B1B32-9260-4405-B046-C663C9AF8988}" type="pres">
      <dgm:prSet presAssocID="{F30BF49B-062D-4A4C-8D99-5B02F4847A55}" presName="medCircle2" presStyleLbl="vennNode1" presStyleIdx="3" presStyleCnt="4"/>
      <dgm:spPr/>
      <dgm:t>
        <a:bodyPr/>
        <a:lstStyle/>
        <a:p>
          <a:endParaRPr lang="en-US"/>
        </a:p>
      </dgm:t>
    </dgm:pt>
    <dgm:pt modelId="{7BCA602C-B9BC-44D6-A173-E0F4FF5EE630}" type="pres">
      <dgm:prSet presAssocID="{F30BF49B-062D-4A4C-8D99-5B02F4847A55}" presName="txLvlOnly1" presStyleLbl="revTx" presStyleIdx="3" presStyleCnt="4" custLinFactNeighborX="659" custLinFactNeighborY="31"/>
      <dgm:spPr/>
      <dgm:t>
        <a:bodyPr/>
        <a:lstStyle/>
        <a:p>
          <a:endParaRPr lang="en-US"/>
        </a:p>
      </dgm:t>
    </dgm:pt>
  </dgm:ptLst>
  <dgm:cxnLst>
    <dgm:cxn modelId="{2D5F5CFA-BC3F-4A7C-81B8-8AF13CFBD3E5}" type="presOf" srcId="{99A474A0-B68F-4DD4-9C59-D93039EE9263}" destId="{4E4D5CA6-C74A-4050-B35A-7E2A63F9A651}" srcOrd="0" destOrd="0" presId="urn:microsoft.com/office/officeart/2008/layout/VerticalCircleList"/>
    <dgm:cxn modelId="{3083F234-36EC-40E8-9085-457EF06384AC}" type="presOf" srcId="{A51CF200-0241-48FD-89D5-BE65A25272BB}" destId="{7A7786D3-F37E-4880-969E-5D2E1CB242C1}" srcOrd="0" destOrd="0" presId="urn:microsoft.com/office/officeart/2008/layout/VerticalCircleList"/>
    <dgm:cxn modelId="{EE9321E7-2F4A-4713-BD3C-14D8B2389197}" srcId="{99A474A0-B68F-4DD4-9C59-D93039EE9263}" destId="{F68F50FB-F977-4B96-BFFA-B0F0397FDA6D}" srcOrd="1" destOrd="0" parTransId="{34DE7CD1-6F2B-4D39-81D9-B3F06E007E3B}" sibTransId="{55B67AAD-FB3A-4E40-AB08-94A39F76BE2D}"/>
    <dgm:cxn modelId="{15200D87-4C20-4E12-B785-29A3FAA823A7}" type="presOf" srcId="{F5F86244-2C05-44B1-B30D-310EDA8E0A67}" destId="{92700334-362A-46FF-9F5C-394B1240AAAA}" srcOrd="0" destOrd="0" presId="urn:microsoft.com/office/officeart/2008/layout/VerticalCircleList"/>
    <dgm:cxn modelId="{F7188038-8E4E-4510-8D4B-4BBC9091DB6A}" type="presOf" srcId="{F30BF49B-062D-4A4C-8D99-5B02F4847A55}" destId="{7BCA602C-B9BC-44D6-A173-E0F4FF5EE630}" srcOrd="0" destOrd="0" presId="urn:microsoft.com/office/officeart/2008/layout/VerticalCircleList"/>
    <dgm:cxn modelId="{8491DDD9-C701-4456-875F-1FA8157E4E0C}" srcId="{99A474A0-B68F-4DD4-9C59-D93039EE9263}" destId="{F5F86244-2C05-44B1-B30D-310EDA8E0A67}" srcOrd="0" destOrd="0" parTransId="{B0FC63CA-5A46-440F-8599-A6DC45ACA0FD}" sibTransId="{CA74AAA4-94BF-42F7-AA66-68738D8D34DA}"/>
    <dgm:cxn modelId="{8F8585B2-FCFD-4660-9F4D-18AE12D0831D}" type="presOf" srcId="{F68F50FB-F977-4B96-BFFA-B0F0397FDA6D}" destId="{3C0ABECC-45B4-499F-8FDF-68A0DDEC1315}" srcOrd="0" destOrd="0" presId="urn:microsoft.com/office/officeart/2008/layout/VerticalCircleList"/>
    <dgm:cxn modelId="{C269B9F3-28E5-4962-9B46-11163858EB00}" srcId="{99A474A0-B68F-4DD4-9C59-D93039EE9263}" destId="{F30BF49B-062D-4A4C-8D99-5B02F4847A55}" srcOrd="3" destOrd="0" parTransId="{61364B97-C793-47B0-BD58-5619B7DC75D5}" sibTransId="{BAD3B437-1EF2-4CE9-8447-5CA9B2ADB138}"/>
    <dgm:cxn modelId="{2D5A4E6A-AAA6-42B1-A194-20F864307391}" srcId="{99A474A0-B68F-4DD4-9C59-D93039EE9263}" destId="{A51CF200-0241-48FD-89D5-BE65A25272BB}" srcOrd="2" destOrd="0" parTransId="{D34EBA61-562A-42A5-804D-5DEC9A0A9302}" sibTransId="{3E58D9D5-120C-48A5-B0FA-E029903B99DE}"/>
    <dgm:cxn modelId="{AA718ECB-2F41-4846-9770-EB1FB6F4DA7D}" type="presParOf" srcId="{4E4D5CA6-C74A-4050-B35A-7E2A63F9A651}" destId="{E8246FAD-6A75-4D76-8A83-7429979321AB}" srcOrd="0" destOrd="0" presId="urn:microsoft.com/office/officeart/2008/layout/VerticalCircleList"/>
    <dgm:cxn modelId="{E017DC6E-DEE3-4FAD-9BAF-A67D04E6B737}" type="presParOf" srcId="{E8246FAD-6A75-4D76-8A83-7429979321AB}" destId="{0A2A0EAB-5112-4201-91C1-07E18E56ECB6}" srcOrd="0" destOrd="0" presId="urn:microsoft.com/office/officeart/2008/layout/VerticalCircleList"/>
    <dgm:cxn modelId="{13F17C2C-F5B0-42D3-AE84-B0439EB62935}" type="presParOf" srcId="{E8246FAD-6A75-4D76-8A83-7429979321AB}" destId="{F7971525-1CCF-4685-815E-93E549464011}" srcOrd="1" destOrd="0" presId="urn:microsoft.com/office/officeart/2008/layout/VerticalCircleList"/>
    <dgm:cxn modelId="{448A3FF3-701C-4385-B6F4-FEE917255D6B}" type="presParOf" srcId="{E8246FAD-6A75-4D76-8A83-7429979321AB}" destId="{92700334-362A-46FF-9F5C-394B1240AAAA}" srcOrd="2" destOrd="0" presId="urn:microsoft.com/office/officeart/2008/layout/VerticalCircleList"/>
    <dgm:cxn modelId="{AF3A197F-0945-4B48-8D15-6348D2F3DD01}" type="presParOf" srcId="{4E4D5CA6-C74A-4050-B35A-7E2A63F9A651}" destId="{D3D74931-529C-4B0C-9F9A-412E11450D88}" srcOrd="1" destOrd="0" presId="urn:microsoft.com/office/officeart/2008/layout/VerticalCircleList"/>
    <dgm:cxn modelId="{9E6F21DC-FB2C-44C0-A3A2-B01D05D220FF}" type="presParOf" srcId="{D3D74931-529C-4B0C-9F9A-412E11450D88}" destId="{7D56759B-BA34-470A-82B7-F3704646C0D0}" srcOrd="0" destOrd="0" presId="urn:microsoft.com/office/officeart/2008/layout/VerticalCircleList"/>
    <dgm:cxn modelId="{13A7C092-B699-4700-BD00-6B467D693AF1}" type="presParOf" srcId="{D3D74931-529C-4B0C-9F9A-412E11450D88}" destId="{F58EC3DA-B904-44FA-B63A-D3EDE7D0BE6E}" srcOrd="1" destOrd="0" presId="urn:microsoft.com/office/officeart/2008/layout/VerticalCircleList"/>
    <dgm:cxn modelId="{D031A3AB-13E1-4078-8428-AAFA2FA3F27B}" type="presParOf" srcId="{D3D74931-529C-4B0C-9F9A-412E11450D88}" destId="{3C0ABECC-45B4-499F-8FDF-68A0DDEC1315}" srcOrd="2" destOrd="0" presId="urn:microsoft.com/office/officeart/2008/layout/VerticalCircleList"/>
    <dgm:cxn modelId="{2F0B7E55-F843-45E4-A69B-2F12F5251A3A}" type="presParOf" srcId="{4E4D5CA6-C74A-4050-B35A-7E2A63F9A651}" destId="{44F5C472-F59E-4290-9D15-A7ADE8EF0C9F}" srcOrd="2" destOrd="0" presId="urn:microsoft.com/office/officeart/2008/layout/VerticalCircleList"/>
    <dgm:cxn modelId="{1B76A757-D0BE-4F3F-97DB-FE03C946AA85}" type="presParOf" srcId="{44F5C472-F59E-4290-9D15-A7ADE8EF0C9F}" destId="{D764434B-9311-4FAE-8505-7416100C47BE}" srcOrd="0" destOrd="0" presId="urn:microsoft.com/office/officeart/2008/layout/VerticalCircleList"/>
    <dgm:cxn modelId="{A09102F8-EE74-4F44-B301-7F2BA5793DFA}" type="presParOf" srcId="{44F5C472-F59E-4290-9D15-A7ADE8EF0C9F}" destId="{9E714DAA-EE3A-4C8F-92A9-BF6996B97ABD}" srcOrd="1" destOrd="0" presId="urn:microsoft.com/office/officeart/2008/layout/VerticalCircleList"/>
    <dgm:cxn modelId="{EDEE3877-7AE0-413D-BD6B-216DA6ECE920}" type="presParOf" srcId="{44F5C472-F59E-4290-9D15-A7ADE8EF0C9F}" destId="{7A7786D3-F37E-4880-969E-5D2E1CB242C1}" srcOrd="2" destOrd="0" presId="urn:microsoft.com/office/officeart/2008/layout/VerticalCircleList"/>
    <dgm:cxn modelId="{F39864E6-4E84-4FCD-B5AC-F53FAE0607F3}" type="presParOf" srcId="{4E4D5CA6-C74A-4050-B35A-7E2A63F9A651}" destId="{84F7B13C-2DA1-44E4-8A73-D1BF28B3FBA4}" srcOrd="3" destOrd="0" presId="urn:microsoft.com/office/officeart/2008/layout/VerticalCircleList"/>
    <dgm:cxn modelId="{EF50F57C-9536-4958-A6D9-3025BC97D904}" type="presParOf" srcId="{84F7B13C-2DA1-44E4-8A73-D1BF28B3FBA4}" destId="{B8107E9E-18CB-4AB6-BB35-71CC0CBBF832}" srcOrd="0" destOrd="0" presId="urn:microsoft.com/office/officeart/2008/layout/VerticalCircleList"/>
    <dgm:cxn modelId="{56BFBD2F-BAF5-4CA8-BC66-0D9F30BF6AF5}" type="presParOf" srcId="{84F7B13C-2DA1-44E4-8A73-D1BF28B3FBA4}" destId="{187B1B32-9260-4405-B046-C663C9AF8988}" srcOrd="1" destOrd="0" presId="urn:microsoft.com/office/officeart/2008/layout/VerticalCircleList"/>
    <dgm:cxn modelId="{1ABDD031-E76C-4BAA-AB1C-85DDEEF110CF}" type="presParOf" srcId="{84F7B13C-2DA1-44E4-8A73-D1BF28B3FBA4}" destId="{7BCA602C-B9BC-44D6-A173-E0F4FF5EE630}"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474A0-B68F-4DD4-9C59-D93039EE926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US"/>
        </a:p>
      </dgm:t>
    </dgm:pt>
    <dgm:pt modelId="{F68F50FB-F977-4B96-BFFA-B0F0397FDA6D}">
      <dgm:prSet phldrT="[Text]" custT="1"/>
      <dgm:spPr/>
      <dgm:t>
        <a:bodyPr/>
        <a:lstStyle/>
        <a:p>
          <a:r>
            <a:rPr lang="en-US" sz="2800" b="1" dirty="0" smtClean="0"/>
            <a:t>Blending</a:t>
          </a:r>
          <a:endParaRPr lang="en-US" sz="2400" b="1" dirty="0"/>
        </a:p>
      </dgm:t>
    </dgm:pt>
    <dgm:pt modelId="{34DE7CD1-6F2B-4D39-81D9-B3F06E007E3B}" type="parTrans" cxnId="{EE9321E7-2F4A-4713-BD3C-14D8B2389197}">
      <dgm:prSet/>
      <dgm:spPr/>
      <dgm:t>
        <a:bodyPr/>
        <a:lstStyle/>
        <a:p>
          <a:endParaRPr lang="en-US" sz="1600"/>
        </a:p>
      </dgm:t>
    </dgm:pt>
    <dgm:pt modelId="{55B67AAD-FB3A-4E40-AB08-94A39F76BE2D}" type="sibTrans" cxnId="{EE9321E7-2F4A-4713-BD3C-14D8B2389197}">
      <dgm:prSet/>
      <dgm:spPr/>
      <dgm:t>
        <a:bodyPr/>
        <a:lstStyle/>
        <a:p>
          <a:endParaRPr lang="en-US" sz="1600"/>
        </a:p>
      </dgm:t>
    </dgm:pt>
    <dgm:pt modelId="{F30BF49B-062D-4A4C-8D99-5B02F4847A55}">
      <dgm:prSet phldrT="[Text]" custT="1"/>
      <dgm:spPr/>
      <dgm:t>
        <a:bodyPr/>
        <a:lstStyle/>
        <a:p>
          <a:r>
            <a:rPr lang="en-US" sz="2000" b="1" dirty="0" smtClean="0"/>
            <a:t>Alternative source </a:t>
          </a:r>
          <a:br>
            <a:rPr lang="en-US" sz="2000" b="1" dirty="0" smtClean="0"/>
          </a:br>
          <a:r>
            <a:rPr lang="en-US" sz="2000" b="1" dirty="0" smtClean="0"/>
            <a:t>of financing for SMEs </a:t>
          </a:r>
          <a:endParaRPr lang="en-US" sz="2000" b="1" dirty="0"/>
        </a:p>
      </dgm:t>
    </dgm:pt>
    <dgm:pt modelId="{61364B97-C793-47B0-BD58-5619B7DC75D5}" type="parTrans" cxnId="{C269B9F3-28E5-4962-9B46-11163858EB00}">
      <dgm:prSet/>
      <dgm:spPr/>
      <dgm:t>
        <a:bodyPr/>
        <a:lstStyle/>
        <a:p>
          <a:endParaRPr lang="en-US" sz="1600"/>
        </a:p>
      </dgm:t>
    </dgm:pt>
    <dgm:pt modelId="{BAD3B437-1EF2-4CE9-8447-5CA9B2ADB138}" type="sibTrans" cxnId="{C269B9F3-28E5-4962-9B46-11163858EB00}">
      <dgm:prSet/>
      <dgm:spPr/>
      <dgm:t>
        <a:bodyPr/>
        <a:lstStyle/>
        <a:p>
          <a:endParaRPr lang="en-US" sz="1600"/>
        </a:p>
      </dgm:t>
    </dgm:pt>
    <dgm:pt modelId="{A51CF200-0241-48FD-89D5-BE65A25272BB}">
      <dgm:prSet phldrT="[Text]" custT="1"/>
      <dgm:spPr/>
      <dgm:t>
        <a:bodyPr/>
        <a:lstStyle/>
        <a:p>
          <a:r>
            <a:rPr lang="en-US" sz="2000" b="1" dirty="0" smtClean="0"/>
            <a:t>Combined Finance</a:t>
          </a:r>
          <a:endParaRPr lang="en-US" sz="2000" b="1" dirty="0"/>
        </a:p>
      </dgm:t>
    </dgm:pt>
    <dgm:pt modelId="{D34EBA61-562A-42A5-804D-5DEC9A0A9302}" type="parTrans" cxnId="{2D5A4E6A-AAA6-42B1-A194-20F864307391}">
      <dgm:prSet/>
      <dgm:spPr/>
      <dgm:t>
        <a:bodyPr/>
        <a:lstStyle/>
        <a:p>
          <a:endParaRPr lang="en-US" sz="1600"/>
        </a:p>
      </dgm:t>
    </dgm:pt>
    <dgm:pt modelId="{3E58D9D5-120C-48A5-B0FA-E029903B99DE}" type="sibTrans" cxnId="{2D5A4E6A-AAA6-42B1-A194-20F864307391}">
      <dgm:prSet/>
      <dgm:spPr/>
      <dgm:t>
        <a:bodyPr/>
        <a:lstStyle/>
        <a:p>
          <a:endParaRPr lang="en-US" sz="1600"/>
        </a:p>
      </dgm:t>
    </dgm:pt>
    <dgm:pt modelId="{F5F86244-2C05-44B1-B30D-310EDA8E0A67}">
      <dgm:prSet phldrT="[Text]" custT="1"/>
      <dgm:spPr/>
      <dgm:t>
        <a:bodyPr/>
        <a:lstStyle/>
        <a:p>
          <a:r>
            <a:rPr lang="en-US" sz="2000" b="1" dirty="0" smtClean="0"/>
            <a:t>Leverage</a:t>
          </a:r>
          <a:endParaRPr lang="en-US" sz="2000" b="1" dirty="0"/>
        </a:p>
      </dgm:t>
    </dgm:pt>
    <dgm:pt modelId="{B0FC63CA-5A46-440F-8599-A6DC45ACA0FD}" type="parTrans" cxnId="{8491DDD9-C701-4456-875F-1FA8157E4E0C}">
      <dgm:prSet/>
      <dgm:spPr/>
      <dgm:t>
        <a:bodyPr/>
        <a:lstStyle/>
        <a:p>
          <a:endParaRPr lang="en-US" sz="1600"/>
        </a:p>
      </dgm:t>
    </dgm:pt>
    <dgm:pt modelId="{CA74AAA4-94BF-42F7-AA66-68738D8D34DA}" type="sibTrans" cxnId="{8491DDD9-C701-4456-875F-1FA8157E4E0C}">
      <dgm:prSet/>
      <dgm:spPr/>
      <dgm:t>
        <a:bodyPr/>
        <a:lstStyle/>
        <a:p>
          <a:endParaRPr lang="en-US" sz="1600"/>
        </a:p>
      </dgm:t>
    </dgm:pt>
    <dgm:pt modelId="{4E4D5CA6-C74A-4050-B35A-7E2A63F9A651}" type="pres">
      <dgm:prSet presAssocID="{99A474A0-B68F-4DD4-9C59-D93039EE9263}" presName="Name0" presStyleCnt="0">
        <dgm:presLayoutVars>
          <dgm:dir/>
        </dgm:presLayoutVars>
      </dgm:prSet>
      <dgm:spPr/>
      <dgm:t>
        <a:bodyPr/>
        <a:lstStyle/>
        <a:p>
          <a:endParaRPr lang="en-US"/>
        </a:p>
      </dgm:t>
    </dgm:pt>
    <dgm:pt modelId="{E8246FAD-6A75-4D76-8A83-7429979321AB}" type="pres">
      <dgm:prSet presAssocID="{F5F86244-2C05-44B1-B30D-310EDA8E0A67}" presName="noChildren" presStyleCnt="0"/>
      <dgm:spPr/>
    </dgm:pt>
    <dgm:pt modelId="{0A2A0EAB-5112-4201-91C1-07E18E56ECB6}" type="pres">
      <dgm:prSet presAssocID="{F5F86244-2C05-44B1-B30D-310EDA8E0A67}" presName="gap" presStyleCnt="0"/>
      <dgm:spPr/>
    </dgm:pt>
    <dgm:pt modelId="{F7971525-1CCF-4685-815E-93E549464011}" type="pres">
      <dgm:prSet presAssocID="{F5F86244-2C05-44B1-B30D-310EDA8E0A67}" presName="medCircle2" presStyleLbl="vennNode1" presStyleIdx="0" presStyleCnt="4"/>
      <dgm:spPr/>
    </dgm:pt>
    <dgm:pt modelId="{92700334-362A-46FF-9F5C-394B1240AAAA}" type="pres">
      <dgm:prSet presAssocID="{F5F86244-2C05-44B1-B30D-310EDA8E0A67}" presName="txLvlOnly1" presStyleLbl="revTx" presStyleIdx="0" presStyleCnt="4"/>
      <dgm:spPr/>
      <dgm:t>
        <a:bodyPr/>
        <a:lstStyle/>
        <a:p>
          <a:endParaRPr lang="en-US"/>
        </a:p>
      </dgm:t>
    </dgm:pt>
    <dgm:pt modelId="{D3D74931-529C-4B0C-9F9A-412E11450D88}" type="pres">
      <dgm:prSet presAssocID="{F68F50FB-F977-4B96-BFFA-B0F0397FDA6D}" presName="noChildren" presStyleCnt="0"/>
      <dgm:spPr/>
    </dgm:pt>
    <dgm:pt modelId="{7D56759B-BA34-470A-82B7-F3704646C0D0}" type="pres">
      <dgm:prSet presAssocID="{F68F50FB-F977-4B96-BFFA-B0F0397FDA6D}" presName="gap" presStyleCnt="0"/>
      <dgm:spPr/>
    </dgm:pt>
    <dgm:pt modelId="{F58EC3DA-B904-44FA-B63A-D3EDE7D0BE6E}" type="pres">
      <dgm:prSet presAssocID="{F68F50FB-F977-4B96-BFFA-B0F0397FDA6D}" presName="medCircle2" presStyleLbl="vennNode1" presStyleIdx="1" presStyleCnt="4"/>
      <dgm:spPr/>
      <dgm:t>
        <a:bodyPr/>
        <a:lstStyle/>
        <a:p>
          <a:endParaRPr lang="en-US"/>
        </a:p>
      </dgm:t>
    </dgm:pt>
    <dgm:pt modelId="{3C0ABECC-45B4-499F-8FDF-68A0DDEC1315}" type="pres">
      <dgm:prSet presAssocID="{F68F50FB-F977-4B96-BFFA-B0F0397FDA6D}" presName="txLvlOnly1" presStyleLbl="revTx" presStyleIdx="1" presStyleCnt="4"/>
      <dgm:spPr/>
      <dgm:t>
        <a:bodyPr/>
        <a:lstStyle/>
        <a:p>
          <a:endParaRPr lang="en-US"/>
        </a:p>
      </dgm:t>
    </dgm:pt>
    <dgm:pt modelId="{44F5C472-F59E-4290-9D15-A7ADE8EF0C9F}" type="pres">
      <dgm:prSet presAssocID="{A51CF200-0241-48FD-89D5-BE65A25272BB}" presName="noChildren" presStyleCnt="0"/>
      <dgm:spPr/>
    </dgm:pt>
    <dgm:pt modelId="{D764434B-9311-4FAE-8505-7416100C47BE}" type="pres">
      <dgm:prSet presAssocID="{A51CF200-0241-48FD-89D5-BE65A25272BB}" presName="gap" presStyleCnt="0"/>
      <dgm:spPr/>
    </dgm:pt>
    <dgm:pt modelId="{9E714DAA-EE3A-4C8F-92A9-BF6996B97ABD}" type="pres">
      <dgm:prSet presAssocID="{A51CF200-0241-48FD-89D5-BE65A25272BB}" presName="medCircle2" presStyleLbl="vennNode1" presStyleIdx="2" presStyleCnt="4"/>
      <dgm:spPr/>
      <dgm:t>
        <a:bodyPr/>
        <a:lstStyle/>
        <a:p>
          <a:endParaRPr lang="en-US"/>
        </a:p>
      </dgm:t>
    </dgm:pt>
    <dgm:pt modelId="{7A7786D3-F37E-4880-969E-5D2E1CB242C1}" type="pres">
      <dgm:prSet presAssocID="{A51CF200-0241-48FD-89D5-BE65A25272BB}" presName="txLvlOnly1" presStyleLbl="revTx" presStyleIdx="2" presStyleCnt="4"/>
      <dgm:spPr/>
      <dgm:t>
        <a:bodyPr/>
        <a:lstStyle/>
        <a:p>
          <a:endParaRPr lang="en-US"/>
        </a:p>
      </dgm:t>
    </dgm:pt>
    <dgm:pt modelId="{84F7B13C-2DA1-44E4-8A73-D1BF28B3FBA4}" type="pres">
      <dgm:prSet presAssocID="{F30BF49B-062D-4A4C-8D99-5B02F4847A55}" presName="noChildren" presStyleCnt="0"/>
      <dgm:spPr/>
    </dgm:pt>
    <dgm:pt modelId="{B8107E9E-18CB-4AB6-BB35-71CC0CBBF832}" type="pres">
      <dgm:prSet presAssocID="{F30BF49B-062D-4A4C-8D99-5B02F4847A55}" presName="gap" presStyleCnt="0"/>
      <dgm:spPr/>
    </dgm:pt>
    <dgm:pt modelId="{187B1B32-9260-4405-B046-C663C9AF8988}" type="pres">
      <dgm:prSet presAssocID="{F30BF49B-062D-4A4C-8D99-5B02F4847A55}" presName="medCircle2" presStyleLbl="vennNode1" presStyleIdx="3" presStyleCnt="4"/>
      <dgm:spPr/>
      <dgm:t>
        <a:bodyPr/>
        <a:lstStyle/>
        <a:p>
          <a:endParaRPr lang="en-US"/>
        </a:p>
      </dgm:t>
    </dgm:pt>
    <dgm:pt modelId="{7BCA602C-B9BC-44D6-A173-E0F4FF5EE630}" type="pres">
      <dgm:prSet presAssocID="{F30BF49B-062D-4A4C-8D99-5B02F4847A55}" presName="txLvlOnly1" presStyleLbl="revTx" presStyleIdx="3" presStyleCnt="4" custLinFactNeighborX="659" custLinFactNeighborY="31"/>
      <dgm:spPr/>
      <dgm:t>
        <a:bodyPr/>
        <a:lstStyle/>
        <a:p>
          <a:endParaRPr lang="en-US"/>
        </a:p>
      </dgm:t>
    </dgm:pt>
  </dgm:ptLst>
  <dgm:cxnLst>
    <dgm:cxn modelId="{EE9321E7-2F4A-4713-BD3C-14D8B2389197}" srcId="{99A474A0-B68F-4DD4-9C59-D93039EE9263}" destId="{F68F50FB-F977-4B96-BFFA-B0F0397FDA6D}" srcOrd="1" destOrd="0" parTransId="{34DE7CD1-6F2B-4D39-81D9-B3F06E007E3B}" sibTransId="{55B67AAD-FB3A-4E40-AB08-94A39F76BE2D}"/>
    <dgm:cxn modelId="{FD6B3077-9396-4BD6-A046-CF52DA0A4CE1}" type="presOf" srcId="{F5F86244-2C05-44B1-B30D-310EDA8E0A67}" destId="{92700334-362A-46FF-9F5C-394B1240AAAA}" srcOrd="0" destOrd="0" presId="urn:microsoft.com/office/officeart/2008/layout/VerticalCircleList"/>
    <dgm:cxn modelId="{453E2E73-3392-4E27-9933-526BBB758335}" type="presOf" srcId="{A51CF200-0241-48FD-89D5-BE65A25272BB}" destId="{7A7786D3-F37E-4880-969E-5D2E1CB242C1}" srcOrd="0" destOrd="0" presId="urn:microsoft.com/office/officeart/2008/layout/VerticalCircleList"/>
    <dgm:cxn modelId="{B6D07D2B-49BC-4CBB-9388-FD2A5A25FD12}" type="presOf" srcId="{F68F50FB-F977-4B96-BFFA-B0F0397FDA6D}" destId="{3C0ABECC-45B4-499F-8FDF-68A0DDEC1315}" srcOrd="0" destOrd="0" presId="urn:microsoft.com/office/officeart/2008/layout/VerticalCircleList"/>
    <dgm:cxn modelId="{8491DDD9-C701-4456-875F-1FA8157E4E0C}" srcId="{99A474A0-B68F-4DD4-9C59-D93039EE9263}" destId="{F5F86244-2C05-44B1-B30D-310EDA8E0A67}" srcOrd="0" destOrd="0" parTransId="{B0FC63CA-5A46-440F-8599-A6DC45ACA0FD}" sibTransId="{CA74AAA4-94BF-42F7-AA66-68738D8D34DA}"/>
    <dgm:cxn modelId="{C269B9F3-28E5-4962-9B46-11163858EB00}" srcId="{99A474A0-B68F-4DD4-9C59-D93039EE9263}" destId="{F30BF49B-062D-4A4C-8D99-5B02F4847A55}" srcOrd="3" destOrd="0" parTransId="{61364B97-C793-47B0-BD58-5619B7DC75D5}" sibTransId="{BAD3B437-1EF2-4CE9-8447-5CA9B2ADB138}"/>
    <dgm:cxn modelId="{D56C70EF-CCEE-4384-9F16-09F67FB463A4}" type="presOf" srcId="{99A474A0-B68F-4DD4-9C59-D93039EE9263}" destId="{4E4D5CA6-C74A-4050-B35A-7E2A63F9A651}" srcOrd="0" destOrd="0" presId="urn:microsoft.com/office/officeart/2008/layout/VerticalCircleList"/>
    <dgm:cxn modelId="{2D5A4E6A-AAA6-42B1-A194-20F864307391}" srcId="{99A474A0-B68F-4DD4-9C59-D93039EE9263}" destId="{A51CF200-0241-48FD-89D5-BE65A25272BB}" srcOrd="2" destOrd="0" parTransId="{D34EBA61-562A-42A5-804D-5DEC9A0A9302}" sibTransId="{3E58D9D5-120C-48A5-B0FA-E029903B99DE}"/>
    <dgm:cxn modelId="{18D850D9-FC96-46C2-BF91-A21FDD005FFB}" type="presOf" srcId="{F30BF49B-062D-4A4C-8D99-5B02F4847A55}" destId="{7BCA602C-B9BC-44D6-A173-E0F4FF5EE630}" srcOrd="0" destOrd="0" presId="urn:microsoft.com/office/officeart/2008/layout/VerticalCircleList"/>
    <dgm:cxn modelId="{BB8972C3-6BE2-4B27-BC6D-63C235BC9C01}" type="presParOf" srcId="{4E4D5CA6-C74A-4050-B35A-7E2A63F9A651}" destId="{E8246FAD-6A75-4D76-8A83-7429979321AB}" srcOrd="0" destOrd="0" presId="urn:microsoft.com/office/officeart/2008/layout/VerticalCircleList"/>
    <dgm:cxn modelId="{AC09B17C-7C33-4580-8F3B-CA7392D77B91}" type="presParOf" srcId="{E8246FAD-6A75-4D76-8A83-7429979321AB}" destId="{0A2A0EAB-5112-4201-91C1-07E18E56ECB6}" srcOrd="0" destOrd="0" presId="urn:microsoft.com/office/officeart/2008/layout/VerticalCircleList"/>
    <dgm:cxn modelId="{387DBD4A-76CF-4CFB-84E0-D9C052CCC723}" type="presParOf" srcId="{E8246FAD-6A75-4D76-8A83-7429979321AB}" destId="{F7971525-1CCF-4685-815E-93E549464011}" srcOrd="1" destOrd="0" presId="urn:microsoft.com/office/officeart/2008/layout/VerticalCircleList"/>
    <dgm:cxn modelId="{A246419D-6520-45D2-B5C4-429A93A3BB7E}" type="presParOf" srcId="{E8246FAD-6A75-4D76-8A83-7429979321AB}" destId="{92700334-362A-46FF-9F5C-394B1240AAAA}" srcOrd="2" destOrd="0" presId="urn:microsoft.com/office/officeart/2008/layout/VerticalCircleList"/>
    <dgm:cxn modelId="{727EB45D-AB10-46A3-A304-8FAAD4055468}" type="presParOf" srcId="{4E4D5CA6-C74A-4050-B35A-7E2A63F9A651}" destId="{D3D74931-529C-4B0C-9F9A-412E11450D88}" srcOrd="1" destOrd="0" presId="urn:microsoft.com/office/officeart/2008/layout/VerticalCircleList"/>
    <dgm:cxn modelId="{C71F874C-DD28-439D-8773-620290BE6EB7}" type="presParOf" srcId="{D3D74931-529C-4B0C-9F9A-412E11450D88}" destId="{7D56759B-BA34-470A-82B7-F3704646C0D0}" srcOrd="0" destOrd="0" presId="urn:microsoft.com/office/officeart/2008/layout/VerticalCircleList"/>
    <dgm:cxn modelId="{4BEA3FF4-55B6-4270-9876-577BD9A05D3E}" type="presParOf" srcId="{D3D74931-529C-4B0C-9F9A-412E11450D88}" destId="{F58EC3DA-B904-44FA-B63A-D3EDE7D0BE6E}" srcOrd="1" destOrd="0" presId="urn:microsoft.com/office/officeart/2008/layout/VerticalCircleList"/>
    <dgm:cxn modelId="{A590A928-C891-4E66-8E48-6DB12C9F37DB}" type="presParOf" srcId="{D3D74931-529C-4B0C-9F9A-412E11450D88}" destId="{3C0ABECC-45B4-499F-8FDF-68A0DDEC1315}" srcOrd="2" destOrd="0" presId="urn:microsoft.com/office/officeart/2008/layout/VerticalCircleList"/>
    <dgm:cxn modelId="{55FFDFFA-4AD7-4893-9557-7A3643708294}" type="presParOf" srcId="{4E4D5CA6-C74A-4050-B35A-7E2A63F9A651}" destId="{44F5C472-F59E-4290-9D15-A7ADE8EF0C9F}" srcOrd="2" destOrd="0" presId="urn:microsoft.com/office/officeart/2008/layout/VerticalCircleList"/>
    <dgm:cxn modelId="{3906194C-652C-4152-A10F-53C5F75CFDE3}" type="presParOf" srcId="{44F5C472-F59E-4290-9D15-A7ADE8EF0C9F}" destId="{D764434B-9311-4FAE-8505-7416100C47BE}" srcOrd="0" destOrd="0" presId="urn:microsoft.com/office/officeart/2008/layout/VerticalCircleList"/>
    <dgm:cxn modelId="{5673CF07-1D48-4AA0-8867-88B2A76FF0D3}" type="presParOf" srcId="{44F5C472-F59E-4290-9D15-A7ADE8EF0C9F}" destId="{9E714DAA-EE3A-4C8F-92A9-BF6996B97ABD}" srcOrd="1" destOrd="0" presId="urn:microsoft.com/office/officeart/2008/layout/VerticalCircleList"/>
    <dgm:cxn modelId="{EE7EFE1F-7D03-430A-9B17-BF0FA8DAEC17}" type="presParOf" srcId="{44F5C472-F59E-4290-9D15-A7ADE8EF0C9F}" destId="{7A7786D3-F37E-4880-969E-5D2E1CB242C1}" srcOrd="2" destOrd="0" presId="urn:microsoft.com/office/officeart/2008/layout/VerticalCircleList"/>
    <dgm:cxn modelId="{EA0658F3-477E-4813-B044-3107AD6F62AB}" type="presParOf" srcId="{4E4D5CA6-C74A-4050-B35A-7E2A63F9A651}" destId="{84F7B13C-2DA1-44E4-8A73-D1BF28B3FBA4}" srcOrd="3" destOrd="0" presId="urn:microsoft.com/office/officeart/2008/layout/VerticalCircleList"/>
    <dgm:cxn modelId="{1FFE0F4A-3183-4033-9E4A-C7046B9057C9}" type="presParOf" srcId="{84F7B13C-2DA1-44E4-8A73-D1BF28B3FBA4}" destId="{B8107E9E-18CB-4AB6-BB35-71CC0CBBF832}" srcOrd="0" destOrd="0" presId="urn:microsoft.com/office/officeart/2008/layout/VerticalCircleList"/>
    <dgm:cxn modelId="{CCCA4050-4088-45C5-B25F-033903C634B2}" type="presParOf" srcId="{84F7B13C-2DA1-44E4-8A73-D1BF28B3FBA4}" destId="{187B1B32-9260-4405-B046-C663C9AF8988}" srcOrd="1" destOrd="0" presId="urn:microsoft.com/office/officeart/2008/layout/VerticalCircleList"/>
    <dgm:cxn modelId="{F9F787DC-1F3D-4B4A-BA0B-4FCBC90DE070}" type="presParOf" srcId="{84F7B13C-2DA1-44E4-8A73-D1BF28B3FBA4}" destId="{7BCA602C-B9BC-44D6-A173-E0F4FF5EE630}"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474A0-B68F-4DD4-9C59-D93039EE926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US"/>
        </a:p>
      </dgm:t>
    </dgm:pt>
    <dgm:pt modelId="{F68F50FB-F977-4B96-BFFA-B0F0397FDA6D}">
      <dgm:prSet phldrT="[Text]" custT="1"/>
      <dgm:spPr/>
      <dgm:t>
        <a:bodyPr/>
        <a:lstStyle/>
        <a:p>
          <a:r>
            <a:rPr lang="en-US" sz="2000" b="1" dirty="0" smtClean="0"/>
            <a:t>Blending</a:t>
          </a:r>
          <a:endParaRPr lang="en-US" sz="1800" b="1" dirty="0"/>
        </a:p>
      </dgm:t>
    </dgm:pt>
    <dgm:pt modelId="{34DE7CD1-6F2B-4D39-81D9-B3F06E007E3B}" type="parTrans" cxnId="{EE9321E7-2F4A-4713-BD3C-14D8B2389197}">
      <dgm:prSet/>
      <dgm:spPr/>
      <dgm:t>
        <a:bodyPr/>
        <a:lstStyle/>
        <a:p>
          <a:endParaRPr lang="en-US" sz="1600"/>
        </a:p>
      </dgm:t>
    </dgm:pt>
    <dgm:pt modelId="{55B67AAD-FB3A-4E40-AB08-94A39F76BE2D}" type="sibTrans" cxnId="{EE9321E7-2F4A-4713-BD3C-14D8B2389197}">
      <dgm:prSet/>
      <dgm:spPr/>
      <dgm:t>
        <a:bodyPr/>
        <a:lstStyle/>
        <a:p>
          <a:endParaRPr lang="en-US" sz="1600"/>
        </a:p>
      </dgm:t>
    </dgm:pt>
    <dgm:pt modelId="{F30BF49B-062D-4A4C-8D99-5B02F4847A55}">
      <dgm:prSet phldrT="[Text]" custT="1"/>
      <dgm:spPr/>
      <dgm:t>
        <a:bodyPr/>
        <a:lstStyle/>
        <a:p>
          <a:r>
            <a:rPr lang="en-US" sz="2000" b="1" dirty="0" smtClean="0"/>
            <a:t>Alternative source </a:t>
          </a:r>
          <a:br>
            <a:rPr lang="en-US" sz="2000" b="1" dirty="0" smtClean="0"/>
          </a:br>
          <a:r>
            <a:rPr lang="en-US" sz="2000" b="1" dirty="0" smtClean="0"/>
            <a:t>of financing for SMEs </a:t>
          </a:r>
          <a:endParaRPr lang="en-US" sz="2000" b="1" dirty="0"/>
        </a:p>
      </dgm:t>
    </dgm:pt>
    <dgm:pt modelId="{61364B97-C793-47B0-BD58-5619B7DC75D5}" type="parTrans" cxnId="{C269B9F3-28E5-4962-9B46-11163858EB00}">
      <dgm:prSet/>
      <dgm:spPr/>
      <dgm:t>
        <a:bodyPr/>
        <a:lstStyle/>
        <a:p>
          <a:endParaRPr lang="en-US" sz="1600"/>
        </a:p>
      </dgm:t>
    </dgm:pt>
    <dgm:pt modelId="{BAD3B437-1EF2-4CE9-8447-5CA9B2ADB138}" type="sibTrans" cxnId="{C269B9F3-28E5-4962-9B46-11163858EB00}">
      <dgm:prSet/>
      <dgm:spPr/>
      <dgm:t>
        <a:bodyPr/>
        <a:lstStyle/>
        <a:p>
          <a:endParaRPr lang="en-US" sz="1600"/>
        </a:p>
      </dgm:t>
    </dgm:pt>
    <dgm:pt modelId="{A51CF200-0241-48FD-89D5-BE65A25272BB}">
      <dgm:prSet phldrT="[Text]" custT="1"/>
      <dgm:spPr/>
      <dgm:t>
        <a:bodyPr/>
        <a:lstStyle/>
        <a:p>
          <a:r>
            <a:rPr lang="en-US" sz="2800" b="1" dirty="0" smtClean="0"/>
            <a:t>Combined Finance</a:t>
          </a:r>
          <a:endParaRPr lang="en-US" sz="2800" b="1" dirty="0"/>
        </a:p>
      </dgm:t>
    </dgm:pt>
    <dgm:pt modelId="{D34EBA61-562A-42A5-804D-5DEC9A0A9302}" type="parTrans" cxnId="{2D5A4E6A-AAA6-42B1-A194-20F864307391}">
      <dgm:prSet/>
      <dgm:spPr/>
      <dgm:t>
        <a:bodyPr/>
        <a:lstStyle/>
        <a:p>
          <a:endParaRPr lang="en-US" sz="1600"/>
        </a:p>
      </dgm:t>
    </dgm:pt>
    <dgm:pt modelId="{3E58D9D5-120C-48A5-B0FA-E029903B99DE}" type="sibTrans" cxnId="{2D5A4E6A-AAA6-42B1-A194-20F864307391}">
      <dgm:prSet/>
      <dgm:spPr/>
      <dgm:t>
        <a:bodyPr/>
        <a:lstStyle/>
        <a:p>
          <a:endParaRPr lang="en-US" sz="1600"/>
        </a:p>
      </dgm:t>
    </dgm:pt>
    <dgm:pt modelId="{F5F86244-2C05-44B1-B30D-310EDA8E0A67}">
      <dgm:prSet phldrT="[Text]" custT="1"/>
      <dgm:spPr/>
      <dgm:t>
        <a:bodyPr/>
        <a:lstStyle/>
        <a:p>
          <a:r>
            <a:rPr lang="en-US" sz="2000" b="1" dirty="0" smtClean="0"/>
            <a:t>Leverage</a:t>
          </a:r>
          <a:endParaRPr lang="en-US" sz="2000" b="1" dirty="0"/>
        </a:p>
      </dgm:t>
    </dgm:pt>
    <dgm:pt modelId="{B0FC63CA-5A46-440F-8599-A6DC45ACA0FD}" type="parTrans" cxnId="{8491DDD9-C701-4456-875F-1FA8157E4E0C}">
      <dgm:prSet/>
      <dgm:spPr/>
      <dgm:t>
        <a:bodyPr/>
        <a:lstStyle/>
        <a:p>
          <a:endParaRPr lang="en-US" sz="1600"/>
        </a:p>
      </dgm:t>
    </dgm:pt>
    <dgm:pt modelId="{CA74AAA4-94BF-42F7-AA66-68738D8D34DA}" type="sibTrans" cxnId="{8491DDD9-C701-4456-875F-1FA8157E4E0C}">
      <dgm:prSet/>
      <dgm:spPr/>
      <dgm:t>
        <a:bodyPr/>
        <a:lstStyle/>
        <a:p>
          <a:endParaRPr lang="en-US" sz="1600"/>
        </a:p>
      </dgm:t>
    </dgm:pt>
    <dgm:pt modelId="{4E4D5CA6-C74A-4050-B35A-7E2A63F9A651}" type="pres">
      <dgm:prSet presAssocID="{99A474A0-B68F-4DD4-9C59-D93039EE9263}" presName="Name0" presStyleCnt="0">
        <dgm:presLayoutVars>
          <dgm:dir/>
        </dgm:presLayoutVars>
      </dgm:prSet>
      <dgm:spPr/>
      <dgm:t>
        <a:bodyPr/>
        <a:lstStyle/>
        <a:p>
          <a:endParaRPr lang="en-US"/>
        </a:p>
      </dgm:t>
    </dgm:pt>
    <dgm:pt modelId="{E8246FAD-6A75-4D76-8A83-7429979321AB}" type="pres">
      <dgm:prSet presAssocID="{F5F86244-2C05-44B1-B30D-310EDA8E0A67}" presName="noChildren" presStyleCnt="0"/>
      <dgm:spPr/>
    </dgm:pt>
    <dgm:pt modelId="{0A2A0EAB-5112-4201-91C1-07E18E56ECB6}" type="pres">
      <dgm:prSet presAssocID="{F5F86244-2C05-44B1-B30D-310EDA8E0A67}" presName="gap" presStyleCnt="0"/>
      <dgm:spPr/>
    </dgm:pt>
    <dgm:pt modelId="{F7971525-1CCF-4685-815E-93E549464011}" type="pres">
      <dgm:prSet presAssocID="{F5F86244-2C05-44B1-B30D-310EDA8E0A67}" presName="medCircle2" presStyleLbl="vennNode1" presStyleIdx="0" presStyleCnt="4"/>
      <dgm:spPr/>
    </dgm:pt>
    <dgm:pt modelId="{92700334-362A-46FF-9F5C-394B1240AAAA}" type="pres">
      <dgm:prSet presAssocID="{F5F86244-2C05-44B1-B30D-310EDA8E0A67}" presName="txLvlOnly1" presStyleLbl="revTx" presStyleIdx="0" presStyleCnt="4"/>
      <dgm:spPr/>
      <dgm:t>
        <a:bodyPr/>
        <a:lstStyle/>
        <a:p>
          <a:endParaRPr lang="en-US"/>
        </a:p>
      </dgm:t>
    </dgm:pt>
    <dgm:pt modelId="{D3D74931-529C-4B0C-9F9A-412E11450D88}" type="pres">
      <dgm:prSet presAssocID="{F68F50FB-F977-4B96-BFFA-B0F0397FDA6D}" presName="noChildren" presStyleCnt="0"/>
      <dgm:spPr/>
    </dgm:pt>
    <dgm:pt modelId="{7D56759B-BA34-470A-82B7-F3704646C0D0}" type="pres">
      <dgm:prSet presAssocID="{F68F50FB-F977-4B96-BFFA-B0F0397FDA6D}" presName="gap" presStyleCnt="0"/>
      <dgm:spPr/>
    </dgm:pt>
    <dgm:pt modelId="{F58EC3DA-B904-44FA-B63A-D3EDE7D0BE6E}" type="pres">
      <dgm:prSet presAssocID="{F68F50FB-F977-4B96-BFFA-B0F0397FDA6D}" presName="medCircle2" presStyleLbl="vennNode1" presStyleIdx="1" presStyleCnt="4"/>
      <dgm:spPr/>
      <dgm:t>
        <a:bodyPr/>
        <a:lstStyle/>
        <a:p>
          <a:endParaRPr lang="en-US"/>
        </a:p>
      </dgm:t>
    </dgm:pt>
    <dgm:pt modelId="{3C0ABECC-45B4-499F-8FDF-68A0DDEC1315}" type="pres">
      <dgm:prSet presAssocID="{F68F50FB-F977-4B96-BFFA-B0F0397FDA6D}" presName="txLvlOnly1" presStyleLbl="revTx" presStyleIdx="1" presStyleCnt="4"/>
      <dgm:spPr/>
      <dgm:t>
        <a:bodyPr/>
        <a:lstStyle/>
        <a:p>
          <a:endParaRPr lang="en-US"/>
        </a:p>
      </dgm:t>
    </dgm:pt>
    <dgm:pt modelId="{44F5C472-F59E-4290-9D15-A7ADE8EF0C9F}" type="pres">
      <dgm:prSet presAssocID="{A51CF200-0241-48FD-89D5-BE65A25272BB}" presName="noChildren" presStyleCnt="0"/>
      <dgm:spPr/>
    </dgm:pt>
    <dgm:pt modelId="{D764434B-9311-4FAE-8505-7416100C47BE}" type="pres">
      <dgm:prSet presAssocID="{A51CF200-0241-48FD-89D5-BE65A25272BB}" presName="gap" presStyleCnt="0"/>
      <dgm:spPr/>
    </dgm:pt>
    <dgm:pt modelId="{9E714DAA-EE3A-4C8F-92A9-BF6996B97ABD}" type="pres">
      <dgm:prSet presAssocID="{A51CF200-0241-48FD-89D5-BE65A25272BB}" presName="medCircle2" presStyleLbl="vennNode1" presStyleIdx="2" presStyleCnt="4"/>
      <dgm:spPr/>
      <dgm:t>
        <a:bodyPr/>
        <a:lstStyle/>
        <a:p>
          <a:endParaRPr lang="en-US"/>
        </a:p>
      </dgm:t>
    </dgm:pt>
    <dgm:pt modelId="{7A7786D3-F37E-4880-969E-5D2E1CB242C1}" type="pres">
      <dgm:prSet presAssocID="{A51CF200-0241-48FD-89D5-BE65A25272BB}" presName="txLvlOnly1" presStyleLbl="revTx" presStyleIdx="2" presStyleCnt="4"/>
      <dgm:spPr/>
      <dgm:t>
        <a:bodyPr/>
        <a:lstStyle/>
        <a:p>
          <a:endParaRPr lang="en-US"/>
        </a:p>
      </dgm:t>
    </dgm:pt>
    <dgm:pt modelId="{84F7B13C-2DA1-44E4-8A73-D1BF28B3FBA4}" type="pres">
      <dgm:prSet presAssocID="{F30BF49B-062D-4A4C-8D99-5B02F4847A55}" presName="noChildren" presStyleCnt="0"/>
      <dgm:spPr/>
    </dgm:pt>
    <dgm:pt modelId="{B8107E9E-18CB-4AB6-BB35-71CC0CBBF832}" type="pres">
      <dgm:prSet presAssocID="{F30BF49B-062D-4A4C-8D99-5B02F4847A55}" presName="gap" presStyleCnt="0"/>
      <dgm:spPr/>
    </dgm:pt>
    <dgm:pt modelId="{187B1B32-9260-4405-B046-C663C9AF8988}" type="pres">
      <dgm:prSet presAssocID="{F30BF49B-062D-4A4C-8D99-5B02F4847A55}" presName="medCircle2" presStyleLbl="vennNode1" presStyleIdx="3" presStyleCnt="4"/>
      <dgm:spPr/>
      <dgm:t>
        <a:bodyPr/>
        <a:lstStyle/>
        <a:p>
          <a:endParaRPr lang="en-US"/>
        </a:p>
      </dgm:t>
    </dgm:pt>
    <dgm:pt modelId="{7BCA602C-B9BC-44D6-A173-E0F4FF5EE630}" type="pres">
      <dgm:prSet presAssocID="{F30BF49B-062D-4A4C-8D99-5B02F4847A55}" presName="txLvlOnly1" presStyleLbl="revTx" presStyleIdx="3" presStyleCnt="4" custLinFactNeighborX="659" custLinFactNeighborY="31"/>
      <dgm:spPr/>
      <dgm:t>
        <a:bodyPr/>
        <a:lstStyle/>
        <a:p>
          <a:endParaRPr lang="en-US"/>
        </a:p>
      </dgm:t>
    </dgm:pt>
  </dgm:ptLst>
  <dgm:cxnLst>
    <dgm:cxn modelId="{7335DA20-6BC5-4BAF-A9B6-346383644FDD}" type="presOf" srcId="{F68F50FB-F977-4B96-BFFA-B0F0397FDA6D}" destId="{3C0ABECC-45B4-499F-8FDF-68A0DDEC1315}" srcOrd="0" destOrd="0" presId="urn:microsoft.com/office/officeart/2008/layout/VerticalCircleList"/>
    <dgm:cxn modelId="{70D50512-1DCE-40C3-A8A3-EA1ECAC5526A}" type="presOf" srcId="{99A474A0-B68F-4DD4-9C59-D93039EE9263}" destId="{4E4D5CA6-C74A-4050-B35A-7E2A63F9A651}" srcOrd="0" destOrd="0" presId="urn:microsoft.com/office/officeart/2008/layout/VerticalCircleList"/>
    <dgm:cxn modelId="{EE9321E7-2F4A-4713-BD3C-14D8B2389197}" srcId="{99A474A0-B68F-4DD4-9C59-D93039EE9263}" destId="{F68F50FB-F977-4B96-BFFA-B0F0397FDA6D}" srcOrd="1" destOrd="0" parTransId="{34DE7CD1-6F2B-4D39-81D9-B3F06E007E3B}" sibTransId="{55B67AAD-FB3A-4E40-AB08-94A39F76BE2D}"/>
    <dgm:cxn modelId="{9C12FFC9-4C3E-494E-80FE-1CEA46150CF8}" type="presOf" srcId="{F30BF49B-062D-4A4C-8D99-5B02F4847A55}" destId="{7BCA602C-B9BC-44D6-A173-E0F4FF5EE630}" srcOrd="0" destOrd="0" presId="urn:microsoft.com/office/officeart/2008/layout/VerticalCircleList"/>
    <dgm:cxn modelId="{74DD123C-BBA0-4B48-AB2B-36A16413A43F}" type="presOf" srcId="{A51CF200-0241-48FD-89D5-BE65A25272BB}" destId="{7A7786D3-F37E-4880-969E-5D2E1CB242C1}" srcOrd="0" destOrd="0" presId="urn:microsoft.com/office/officeart/2008/layout/VerticalCircleList"/>
    <dgm:cxn modelId="{F4DB57F6-7640-4BAC-ACEB-147C6CB311B7}" type="presOf" srcId="{F5F86244-2C05-44B1-B30D-310EDA8E0A67}" destId="{92700334-362A-46FF-9F5C-394B1240AAAA}" srcOrd="0" destOrd="0" presId="urn:microsoft.com/office/officeart/2008/layout/VerticalCircleList"/>
    <dgm:cxn modelId="{8491DDD9-C701-4456-875F-1FA8157E4E0C}" srcId="{99A474A0-B68F-4DD4-9C59-D93039EE9263}" destId="{F5F86244-2C05-44B1-B30D-310EDA8E0A67}" srcOrd="0" destOrd="0" parTransId="{B0FC63CA-5A46-440F-8599-A6DC45ACA0FD}" sibTransId="{CA74AAA4-94BF-42F7-AA66-68738D8D34DA}"/>
    <dgm:cxn modelId="{C269B9F3-28E5-4962-9B46-11163858EB00}" srcId="{99A474A0-B68F-4DD4-9C59-D93039EE9263}" destId="{F30BF49B-062D-4A4C-8D99-5B02F4847A55}" srcOrd="3" destOrd="0" parTransId="{61364B97-C793-47B0-BD58-5619B7DC75D5}" sibTransId="{BAD3B437-1EF2-4CE9-8447-5CA9B2ADB138}"/>
    <dgm:cxn modelId="{2D5A4E6A-AAA6-42B1-A194-20F864307391}" srcId="{99A474A0-B68F-4DD4-9C59-D93039EE9263}" destId="{A51CF200-0241-48FD-89D5-BE65A25272BB}" srcOrd="2" destOrd="0" parTransId="{D34EBA61-562A-42A5-804D-5DEC9A0A9302}" sibTransId="{3E58D9D5-120C-48A5-B0FA-E029903B99DE}"/>
    <dgm:cxn modelId="{1638F4C0-DE83-45C5-95DD-3799FC014DFE}" type="presParOf" srcId="{4E4D5CA6-C74A-4050-B35A-7E2A63F9A651}" destId="{E8246FAD-6A75-4D76-8A83-7429979321AB}" srcOrd="0" destOrd="0" presId="urn:microsoft.com/office/officeart/2008/layout/VerticalCircleList"/>
    <dgm:cxn modelId="{EEF9B696-3555-4CE5-BAD3-8F7AE049A262}" type="presParOf" srcId="{E8246FAD-6A75-4D76-8A83-7429979321AB}" destId="{0A2A0EAB-5112-4201-91C1-07E18E56ECB6}" srcOrd="0" destOrd="0" presId="urn:microsoft.com/office/officeart/2008/layout/VerticalCircleList"/>
    <dgm:cxn modelId="{3794FB1A-E86A-463C-A3B7-6DC728ECFD5C}" type="presParOf" srcId="{E8246FAD-6A75-4D76-8A83-7429979321AB}" destId="{F7971525-1CCF-4685-815E-93E549464011}" srcOrd="1" destOrd="0" presId="urn:microsoft.com/office/officeart/2008/layout/VerticalCircleList"/>
    <dgm:cxn modelId="{73A4F311-8C81-4C36-B3F6-5A99789DCEE3}" type="presParOf" srcId="{E8246FAD-6A75-4D76-8A83-7429979321AB}" destId="{92700334-362A-46FF-9F5C-394B1240AAAA}" srcOrd="2" destOrd="0" presId="urn:microsoft.com/office/officeart/2008/layout/VerticalCircleList"/>
    <dgm:cxn modelId="{B23931C7-2C0A-4E3A-AA89-2FB893A2996A}" type="presParOf" srcId="{4E4D5CA6-C74A-4050-B35A-7E2A63F9A651}" destId="{D3D74931-529C-4B0C-9F9A-412E11450D88}" srcOrd="1" destOrd="0" presId="urn:microsoft.com/office/officeart/2008/layout/VerticalCircleList"/>
    <dgm:cxn modelId="{4C040BE2-AC71-44D5-928E-C306DEA830C5}" type="presParOf" srcId="{D3D74931-529C-4B0C-9F9A-412E11450D88}" destId="{7D56759B-BA34-470A-82B7-F3704646C0D0}" srcOrd="0" destOrd="0" presId="urn:microsoft.com/office/officeart/2008/layout/VerticalCircleList"/>
    <dgm:cxn modelId="{7E0C8887-E73B-43C2-BE1C-50992B269457}" type="presParOf" srcId="{D3D74931-529C-4B0C-9F9A-412E11450D88}" destId="{F58EC3DA-B904-44FA-B63A-D3EDE7D0BE6E}" srcOrd="1" destOrd="0" presId="urn:microsoft.com/office/officeart/2008/layout/VerticalCircleList"/>
    <dgm:cxn modelId="{48E86FA0-61FD-46FC-A424-2BF9E8FFFB66}" type="presParOf" srcId="{D3D74931-529C-4B0C-9F9A-412E11450D88}" destId="{3C0ABECC-45B4-499F-8FDF-68A0DDEC1315}" srcOrd="2" destOrd="0" presId="urn:microsoft.com/office/officeart/2008/layout/VerticalCircleList"/>
    <dgm:cxn modelId="{CF9DEA22-FD9D-4754-A0C8-F5129F78B797}" type="presParOf" srcId="{4E4D5CA6-C74A-4050-B35A-7E2A63F9A651}" destId="{44F5C472-F59E-4290-9D15-A7ADE8EF0C9F}" srcOrd="2" destOrd="0" presId="urn:microsoft.com/office/officeart/2008/layout/VerticalCircleList"/>
    <dgm:cxn modelId="{BD5D4C5F-EFA5-4200-929C-481733DCB836}" type="presParOf" srcId="{44F5C472-F59E-4290-9D15-A7ADE8EF0C9F}" destId="{D764434B-9311-4FAE-8505-7416100C47BE}" srcOrd="0" destOrd="0" presId="urn:microsoft.com/office/officeart/2008/layout/VerticalCircleList"/>
    <dgm:cxn modelId="{F05DB317-F0B8-49B7-8C63-151636830E0B}" type="presParOf" srcId="{44F5C472-F59E-4290-9D15-A7ADE8EF0C9F}" destId="{9E714DAA-EE3A-4C8F-92A9-BF6996B97ABD}" srcOrd="1" destOrd="0" presId="urn:microsoft.com/office/officeart/2008/layout/VerticalCircleList"/>
    <dgm:cxn modelId="{E543A977-99D5-46E4-9A80-B5DDB72842BE}" type="presParOf" srcId="{44F5C472-F59E-4290-9D15-A7ADE8EF0C9F}" destId="{7A7786D3-F37E-4880-969E-5D2E1CB242C1}" srcOrd="2" destOrd="0" presId="urn:microsoft.com/office/officeart/2008/layout/VerticalCircleList"/>
    <dgm:cxn modelId="{85EB4A0D-83D3-43CB-A091-E8AD7A29849A}" type="presParOf" srcId="{4E4D5CA6-C74A-4050-B35A-7E2A63F9A651}" destId="{84F7B13C-2DA1-44E4-8A73-D1BF28B3FBA4}" srcOrd="3" destOrd="0" presId="urn:microsoft.com/office/officeart/2008/layout/VerticalCircleList"/>
    <dgm:cxn modelId="{B492CE10-C85B-49C2-87A2-EF3F41EBD54E}" type="presParOf" srcId="{84F7B13C-2DA1-44E4-8A73-D1BF28B3FBA4}" destId="{B8107E9E-18CB-4AB6-BB35-71CC0CBBF832}" srcOrd="0" destOrd="0" presId="urn:microsoft.com/office/officeart/2008/layout/VerticalCircleList"/>
    <dgm:cxn modelId="{49937888-25E8-4376-AAAE-8CE32F58F7D1}" type="presParOf" srcId="{84F7B13C-2DA1-44E4-8A73-D1BF28B3FBA4}" destId="{187B1B32-9260-4405-B046-C663C9AF8988}" srcOrd="1" destOrd="0" presId="urn:microsoft.com/office/officeart/2008/layout/VerticalCircleList"/>
    <dgm:cxn modelId="{CD7AE792-F771-4570-B396-C7319DDEFA5E}" type="presParOf" srcId="{84F7B13C-2DA1-44E4-8A73-D1BF28B3FBA4}" destId="{7BCA602C-B9BC-44D6-A173-E0F4FF5EE630}"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A474A0-B68F-4DD4-9C59-D93039EE926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US"/>
        </a:p>
      </dgm:t>
    </dgm:pt>
    <dgm:pt modelId="{F68F50FB-F977-4B96-BFFA-B0F0397FDA6D}">
      <dgm:prSet phldrT="[Text]" custT="1"/>
      <dgm:spPr/>
      <dgm:t>
        <a:bodyPr/>
        <a:lstStyle/>
        <a:p>
          <a:r>
            <a:rPr lang="en-US" sz="2000" b="1" dirty="0" smtClean="0"/>
            <a:t>Blending</a:t>
          </a:r>
          <a:endParaRPr lang="en-US" sz="1800" b="1" dirty="0"/>
        </a:p>
      </dgm:t>
    </dgm:pt>
    <dgm:pt modelId="{34DE7CD1-6F2B-4D39-81D9-B3F06E007E3B}" type="parTrans" cxnId="{EE9321E7-2F4A-4713-BD3C-14D8B2389197}">
      <dgm:prSet/>
      <dgm:spPr/>
      <dgm:t>
        <a:bodyPr/>
        <a:lstStyle/>
        <a:p>
          <a:endParaRPr lang="en-US" sz="1600"/>
        </a:p>
      </dgm:t>
    </dgm:pt>
    <dgm:pt modelId="{55B67AAD-FB3A-4E40-AB08-94A39F76BE2D}" type="sibTrans" cxnId="{EE9321E7-2F4A-4713-BD3C-14D8B2389197}">
      <dgm:prSet/>
      <dgm:spPr/>
      <dgm:t>
        <a:bodyPr/>
        <a:lstStyle/>
        <a:p>
          <a:endParaRPr lang="en-US" sz="1600"/>
        </a:p>
      </dgm:t>
    </dgm:pt>
    <dgm:pt modelId="{F30BF49B-062D-4A4C-8D99-5B02F4847A55}">
      <dgm:prSet phldrT="[Text]" custT="1"/>
      <dgm:spPr/>
      <dgm:t>
        <a:bodyPr/>
        <a:lstStyle/>
        <a:p>
          <a:r>
            <a:rPr lang="en-US" sz="2400" b="1" dirty="0" smtClean="0"/>
            <a:t>Alternative source </a:t>
          </a:r>
          <a:br>
            <a:rPr lang="en-US" sz="2400" b="1" dirty="0" smtClean="0"/>
          </a:br>
          <a:r>
            <a:rPr lang="en-US" sz="2400" b="1" dirty="0" smtClean="0"/>
            <a:t>of financing for SMEs </a:t>
          </a:r>
          <a:endParaRPr lang="en-US" sz="2400" b="1" dirty="0"/>
        </a:p>
      </dgm:t>
    </dgm:pt>
    <dgm:pt modelId="{61364B97-C793-47B0-BD58-5619B7DC75D5}" type="parTrans" cxnId="{C269B9F3-28E5-4962-9B46-11163858EB00}">
      <dgm:prSet/>
      <dgm:spPr/>
      <dgm:t>
        <a:bodyPr/>
        <a:lstStyle/>
        <a:p>
          <a:endParaRPr lang="en-US" sz="1600"/>
        </a:p>
      </dgm:t>
    </dgm:pt>
    <dgm:pt modelId="{BAD3B437-1EF2-4CE9-8447-5CA9B2ADB138}" type="sibTrans" cxnId="{C269B9F3-28E5-4962-9B46-11163858EB00}">
      <dgm:prSet/>
      <dgm:spPr/>
      <dgm:t>
        <a:bodyPr/>
        <a:lstStyle/>
        <a:p>
          <a:endParaRPr lang="en-US" sz="1600"/>
        </a:p>
      </dgm:t>
    </dgm:pt>
    <dgm:pt modelId="{A51CF200-0241-48FD-89D5-BE65A25272BB}">
      <dgm:prSet phldrT="[Text]" custT="1"/>
      <dgm:spPr/>
      <dgm:t>
        <a:bodyPr/>
        <a:lstStyle/>
        <a:p>
          <a:r>
            <a:rPr lang="en-US" sz="2000" b="1" dirty="0" smtClean="0"/>
            <a:t>Combined Finance</a:t>
          </a:r>
          <a:endParaRPr lang="en-US" sz="2000" b="1" dirty="0"/>
        </a:p>
      </dgm:t>
    </dgm:pt>
    <dgm:pt modelId="{D34EBA61-562A-42A5-804D-5DEC9A0A9302}" type="parTrans" cxnId="{2D5A4E6A-AAA6-42B1-A194-20F864307391}">
      <dgm:prSet/>
      <dgm:spPr/>
      <dgm:t>
        <a:bodyPr/>
        <a:lstStyle/>
        <a:p>
          <a:endParaRPr lang="en-US" sz="1600"/>
        </a:p>
      </dgm:t>
    </dgm:pt>
    <dgm:pt modelId="{3E58D9D5-120C-48A5-B0FA-E029903B99DE}" type="sibTrans" cxnId="{2D5A4E6A-AAA6-42B1-A194-20F864307391}">
      <dgm:prSet/>
      <dgm:spPr/>
      <dgm:t>
        <a:bodyPr/>
        <a:lstStyle/>
        <a:p>
          <a:endParaRPr lang="en-US" sz="1600"/>
        </a:p>
      </dgm:t>
    </dgm:pt>
    <dgm:pt modelId="{F5F86244-2C05-44B1-B30D-310EDA8E0A67}">
      <dgm:prSet phldrT="[Text]" custT="1"/>
      <dgm:spPr/>
      <dgm:t>
        <a:bodyPr/>
        <a:lstStyle/>
        <a:p>
          <a:r>
            <a:rPr lang="en-US" sz="2000" b="1" dirty="0" smtClean="0"/>
            <a:t>Leverage</a:t>
          </a:r>
          <a:endParaRPr lang="en-US" sz="2000" b="1" dirty="0"/>
        </a:p>
      </dgm:t>
    </dgm:pt>
    <dgm:pt modelId="{B0FC63CA-5A46-440F-8599-A6DC45ACA0FD}" type="parTrans" cxnId="{8491DDD9-C701-4456-875F-1FA8157E4E0C}">
      <dgm:prSet/>
      <dgm:spPr/>
      <dgm:t>
        <a:bodyPr/>
        <a:lstStyle/>
        <a:p>
          <a:endParaRPr lang="en-US" sz="1600"/>
        </a:p>
      </dgm:t>
    </dgm:pt>
    <dgm:pt modelId="{CA74AAA4-94BF-42F7-AA66-68738D8D34DA}" type="sibTrans" cxnId="{8491DDD9-C701-4456-875F-1FA8157E4E0C}">
      <dgm:prSet/>
      <dgm:spPr/>
      <dgm:t>
        <a:bodyPr/>
        <a:lstStyle/>
        <a:p>
          <a:endParaRPr lang="en-US" sz="1600"/>
        </a:p>
      </dgm:t>
    </dgm:pt>
    <dgm:pt modelId="{4E4D5CA6-C74A-4050-B35A-7E2A63F9A651}" type="pres">
      <dgm:prSet presAssocID="{99A474A0-B68F-4DD4-9C59-D93039EE9263}" presName="Name0" presStyleCnt="0">
        <dgm:presLayoutVars>
          <dgm:dir/>
        </dgm:presLayoutVars>
      </dgm:prSet>
      <dgm:spPr/>
      <dgm:t>
        <a:bodyPr/>
        <a:lstStyle/>
        <a:p>
          <a:endParaRPr lang="en-US"/>
        </a:p>
      </dgm:t>
    </dgm:pt>
    <dgm:pt modelId="{E8246FAD-6A75-4D76-8A83-7429979321AB}" type="pres">
      <dgm:prSet presAssocID="{F5F86244-2C05-44B1-B30D-310EDA8E0A67}" presName="noChildren" presStyleCnt="0"/>
      <dgm:spPr/>
    </dgm:pt>
    <dgm:pt modelId="{0A2A0EAB-5112-4201-91C1-07E18E56ECB6}" type="pres">
      <dgm:prSet presAssocID="{F5F86244-2C05-44B1-B30D-310EDA8E0A67}" presName="gap" presStyleCnt="0"/>
      <dgm:spPr/>
    </dgm:pt>
    <dgm:pt modelId="{F7971525-1CCF-4685-815E-93E549464011}" type="pres">
      <dgm:prSet presAssocID="{F5F86244-2C05-44B1-B30D-310EDA8E0A67}" presName="medCircle2" presStyleLbl="vennNode1" presStyleIdx="0" presStyleCnt="4"/>
      <dgm:spPr/>
    </dgm:pt>
    <dgm:pt modelId="{92700334-362A-46FF-9F5C-394B1240AAAA}" type="pres">
      <dgm:prSet presAssocID="{F5F86244-2C05-44B1-B30D-310EDA8E0A67}" presName="txLvlOnly1" presStyleLbl="revTx" presStyleIdx="0" presStyleCnt="4"/>
      <dgm:spPr/>
      <dgm:t>
        <a:bodyPr/>
        <a:lstStyle/>
        <a:p>
          <a:endParaRPr lang="en-US"/>
        </a:p>
      </dgm:t>
    </dgm:pt>
    <dgm:pt modelId="{D3D74931-529C-4B0C-9F9A-412E11450D88}" type="pres">
      <dgm:prSet presAssocID="{F68F50FB-F977-4B96-BFFA-B0F0397FDA6D}" presName="noChildren" presStyleCnt="0"/>
      <dgm:spPr/>
    </dgm:pt>
    <dgm:pt modelId="{7D56759B-BA34-470A-82B7-F3704646C0D0}" type="pres">
      <dgm:prSet presAssocID="{F68F50FB-F977-4B96-BFFA-B0F0397FDA6D}" presName="gap" presStyleCnt="0"/>
      <dgm:spPr/>
    </dgm:pt>
    <dgm:pt modelId="{F58EC3DA-B904-44FA-B63A-D3EDE7D0BE6E}" type="pres">
      <dgm:prSet presAssocID="{F68F50FB-F977-4B96-BFFA-B0F0397FDA6D}" presName="medCircle2" presStyleLbl="vennNode1" presStyleIdx="1" presStyleCnt="4"/>
      <dgm:spPr/>
      <dgm:t>
        <a:bodyPr/>
        <a:lstStyle/>
        <a:p>
          <a:endParaRPr lang="en-US"/>
        </a:p>
      </dgm:t>
    </dgm:pt>
    <dgm:pt modelId="{3C0ABECC-45B4-499F-8FDF-68A0DDEC1315}" type="pres">
      <dgm:prSet presAssocID="{F68F50FB-F977-4B96-BFFA-B0F0397FDA6D}" presName="txLvlOnly1" presStyleLbl="revTx" presStyleIdx="1" presStyleCnt="4"/>
      <dgm:spPr/>
      <dgm:t>
        <a:bodyPr/>
        <a:lstStyle/>
        <a:p>
          <a:endParaRPr lang="en-US"/>
        </a:p>
      </dgm:t>
    </dgm:pt>
    <dgm:pt modelId="{44F5C472-F59E-4290-9D15-A7ADE8EF0C9F}" type="pres">
      <dgm:prSet presAssocID="{A51CF200-0241-48FD-89D5-BE65A25272BB}" presName="noChildren" presStyleCnt="0"/>
      <dgm:spPr/>
    </dgm:pt>
    <dgm:pt modelId="{D764434B-9311-4FAE-8505-7416100C47BE}" type="pres">
      <dgm:prSet presAssocID="{A51CF200-0241-48FD-89D5-BE65A25272BB}" presName="gap" presStyleCnt="0"/>
      <dgm:spPr/>
    </dgm:pt>
    <dgm:pt modelId="{9E714DAA-EE3A-4C8F-92A9-BF6996B97ABD}" type="pres">
      <dgm:prSet presAssocID="{A51CF200-0241-48FD-89D5-BE65A25272BB}" presName="medCircle2" presStyleLbl="vennNode1" presStyleIdx="2" presStyleCnt="4"/>
      <dgm:spPr/>
      <dgm:t>
        <a:bodyPr/>
        <a:lstStyle/>
        <a:p>
          <a:endParaRPr lang="en-US"/>
        </a:p>
      </dgm:t>
    </dgm:pt>
    <dgm:pt modelId="{7A7786D3-F37E-4880-969E-5D2E1CB242C1}" type="pres">
      <dgm:prSet presAssocID="{A51CF200-0241-48FD-89D5-BE65A25272BB}" presName="txLvlOnly1" presStyleLbl="revTx" presStyleIdx="2" presStyleCnt="4"/>
      <dgm:spPr/>
      <dgm:t>
        <a:bodyPr/>
        <a:lstStyle/>
        <a:p>
          <a:endParaRPr lang="en-US"/>
        </a:p>
      </dgm:t>
    </dgm:pt>
    <dgm:pt modelId="{84F7B13C-2DA1-44E4-8A73-D1BF28B3FBA4}" type="pres">
      <dgm:prSet presAssocID="{F30BF49B-062D-4A4C-8D99-5B02F4847A55}" presName="noChildren" presStyleCnt="0"/>
      <dgm:spPr/>
    </dgm:pt>
    <dgm:pt modelId="{B8107E9E-18CB-4AB6-BB35-71CC0CBBF832}" type="pres">
      <dgm:prSet presAssocID="{F30BF49B-062D-4A4C-8D99-5B02F4847A55}" presName="gap" presStyleCnt="0"/>
      <dgm:spPr/>
    </dgm:pt>
    <dgm:pt modelId="{187B1B32-9260-4405-B046-C663C9AF8988}" type="pres">
      <dgm:prSet presAssocID="{F30BF49B-062D-4A4C-8D99-5B02F4847A55}" presName="medCircle2" presStyleLbl="vennNode1" presStyleIdx="3" presStyleCnt="4"/>
      <dgm:spPr/>
      <dgm:t>
        <a:bodyPr/>
        <a:lstStyle/>
        <a:p>
          <a:endParaRPr lang="en-US"/>
        </a:p>
      </dgm:t>
    </dgm:pt>
    <dgm:pt modelId="{7BCA602C-B9BC-44D6-A173-E0F4FF5EE630}" type="pres">
      <dgm:prSet presAssocID="{F30BF49B-062D-4A4C-8D99-5B02F4847A55}" presName="txLvlOnly1" presStyleLbl="revTx" presStyleIdx="3" presStyleCnt="4" custLinFactNeighborX="659" custLinFactNeighborY="31"/>
      <dgm:spPr/>
      <dgm:t>
        <a:bodyPr/>
        <a:lstStyle/>
        <a:p>
          <a:endParaRPr lang="en-US"/>
        </a:p>
      </dgm:t>
    </dgm:pt>
  </dgm:ptLst>
  <dgm:cxnLst>
    <dgm:cxn modelId="{7F1C598A-2830-4FE7-865D-ED261FA9B0F6}" type="presOf" srcId="{F68F50FB-F977-4B96-BFFA-B0F0397FDA6D}" destId="{3C0ABECC-45B4-499F-8FDF-68A0DDEC1315}" srcOrd="0" destOrd="0" presId="urn:microsoft.com/office/officeart/2008/layout/VerticalCircleList"/>
    <dgm:cxn modelId="{EE9321E7-2F4A-4713-BD3C-14D8B2389197}" srcId="{99A474A0-B68F-4DD4-9C59-D93039EE9263}" destId="{F68F50FB-F977-4B96-BFFA-B0F0397FDA6D}" srcOrd="1" destOrd="0" parTransId="{34DE7CD1-6F2B-4D39-81D9-B3F06E007E3B}" sibTransId="{55B67AAD-FB3A-4E40-AB08-94A39F76BE2D}"/>
    <dgm:cxn modelId="{B117751B-81DC-49DE-ACF6-2B049CB0F8E7}" type="presOf" srcId="{A51CF200-0241-48FD-89D5-BE65A25272BB}" destId="{7A7786D3-F37E-4880-969E-5D2E1CB242C1}" srcOrd="0" destOrd="0" presId="urn:microsoft.com/office/officeart/2008/layout/VerticalCircleList"/>
    <dgm:cxn modelId="{8491DDD9-C701-4456-875F-1FA8157E4E0C}" srcId="{99A474A0-B68F-4DD4-9C59-D93039EE9263}" destId="{F5F86244-2C05-44B1-B30D-310EDA8E0A67}" srcOrd="0" destOrd="0" parTransId="{B0FC63CA-5A46-440F-8599-A6DC45ACA0FD}" sibTransId="{CA74AAA4-94BF-42F7-AA66-68738D8D34DA}"/>
    <dgm:cxn modelId="{C269B9F3-28E5-4962-9B46-11163858EB00}" srcId="{99A474A0-B68F-4DD4-9C59-D93039EE9263}" destId="{F30BF49B-062D-4A4C-8D99-5B02F4847A55}" srcOrd="3" destOrd="0" parTransId="{61364B97-C793-47B0-BD58-5619B7DC75D5}" sibTransId="{BAD3B437-1EF2-4CE9-8447-5CA9B2ADB138}"/>
    <dgm:cxn modelId="{2421D96C-1395-45BB-AB77-AA7B78C9D7E3}" type="presOf" srcId="{F5F86244-2C05-44B1-B30D-310EDA8E0A67}" destId="{92700334-362A-46FF-9F5C-394B1240AAAA}" srcOrd="0" destOrd="0" presId="urn:microsoft.com/office/officeart/2008/layout/VerticalCircleList"/>
    <dgm:cxn modelId="{2D5A4E6A-AAA6-42B1-A194-20F864307391}" srcId="{99A474A0-B68F-4DD4-9C59-D93039EE9263}" destId="{A51CF200-0241-48FD-89D5-BE65A25272BB}" srcOrd="2" destOrd="0" parTransId="{D34EBA61-562A-42A5-804D-5DEC9A0A9302}" sibTransId="{3E58D9D5-120C-48A5-B0FA-E029903B99DE}"/>
    <dgm:cxn modelId="{06C8D05C-F9A5-4507-8B0A-273A04EA0371}" type="presOf" srcId="{99A474A0-B68F-4DD4-9C59-D93039EE9263}" destId="{4E4D5CA6-C74A-4050-B35A-7E2A63F9A651}" srcOrd="0" destOrd="0" presId="urn:microsoft.com/office/officeart/2008/layout/VerticalCircleList"/>
    <dgm:cxn modelId="{073562A8-6C0D-43F8-98F3-A9B2151F8BB8}" type="presOf" srcId="{F30BF49B-062D-4A4C-8D99-5B02F4847A55}" destId="{7BCA602C-B9BC-44D6-A173-E0F4FF5EE630}" srcOrd="0" destOrd="0" presId="urn:microsoft.com/office/officeart/2008/layout/VerticalCircleList"/>
    <dgm:cxn modelId="{FAF3430A-7088-4541-BA41-B0EF6469D072}" type="presParOf" srcId="{4E4D5CA6-C74A-4050-B35A-7E2A63F9A651}" destId="{E8246FAD-6A75-4D76-8A83-7429979321AB}" srcOrd="0" destOrd="0" presId="urn:microsoft.com/office/officeart/2008/layout/VerticalCircleList"/>
    <dgm:cxn modelId="{661F516E-9AAE-43F1-AFE0-4B615F92A24B}" type="presParOf" srcId="{E8246FAD-6A75-4D76-8A83-7429979321AB}" destId="{0A2A0EAB-5112-4201-91C1-07E18E56ECB6}" srcOrd="0" destOrd="0" presId="urn:microsoft.com/office/officeart/2008/layout/VerticalCircleList"/>
    <dgm:cxn modelId="{D7578FA0-FFB0-4AF0-89C9-00E7929046A4}" type="presParOf" srcId="{E8246FAD-6A75-4D76-8A83-7429979321AB}" destId="{F7971525-1CCF-4685-815E-93E549464011}" srcOrd="1" destOrd="0" presId="urn:microsoft.com/office/officeart/2008/layout/VerticalCircleList"/>
    <dgm:cxn modelId="{D2964EFA-3AA9-4910-AE9C-55E409A87B90}" type="presParOf" srcId="{E8246FAD-6A75-4D76-8A83-7429979321AB}" destId="{92700334-362A-46FF-9F5C-394B1240AAAA}" srcOrd="2" destOrd="0" presId="urn:microsoft.com/office/officeart/2008/layout/VerticalCircleList"/>
    <dgm:cxn modelId="{C7FA6DDA-F849-4D21-B20C-D88DDD9CA4AA}" type="presParOf" srcId="{4E4D5CA6-C74A-4050-B35A-7E2A63F9A651}" destId="{D3D74931-529C-4B0C-9F9A-412E11450D88}" srcOrd="1" destOrd="0" presId="urn:microsoft.com/office/officeart/2008/layout/VerticalCircleList"/>
    <dgm:cxn modelId="{97CF37E5-FF79-488B-949C-52F4EC9387B6}" type="presParOf" srcId="{D3D74931-529C-4B0C-9F9A-412E11450D88}" destId="{7D56759B-BA34-470A-82B7-F3704646C0D0}" srcOrd="0" destOrd="0" presId="urn:microsoft.com/office/officeart/2008/layout/VerticalCircleList"/>
    <dgm:cxn modelId="{EA404A1B-C48B-4249-AF4D-9CCC0038F8C6}" type="presParOf" srcId="{D3D74931-529C-4B0C-9F9A-412E11450D88}" destId="{F58EC3DA-B904-44FA-B63A-D3EDE7D0BE6E}" srcOrd="1" destOrd="0" presId="urn:microsoft.com/office/officeart/2008/layout/VerticalCircleList"/>
    <dgm:cxn modelId="{4D2F0F4C-D9F7-4884-8F8B-599E897A75F3}" type="presParOf" srcId="{D3D74931-529C-4B0C-9F9A-412E11450D88}" destId="{3C0ABECC-45B4-499F-8FDF-68A0DDEC1315}" srcOrd="2" destOrd="0" presId="urn:microsoft.com/office/officeart/2008/layout/VerticalCircleList"/>
    <dgm:cxn modelId="{27A58575-4A19-433C-9A8A-F686D7F1F3FA}" type="presParOf" srcId="{4E4D5CA6-C74A-4050-B35A-7E2A63F9A651}" destId="{44F5C472-F59E-4290-9D15-A7ADE8EF0C9F}" srcOrd="2" destOrd="0" presId="urn:microsoft.com/office/officeart/2008/layout/VerticalCircleList"/>
    <dgm:cxn modelId="{64966AA8-B1C5-496E-88AE-74FD99AE1FEE}" type="presParOf" srcId="{44F5C472-F59E-4290-9D15-A7ADE8EF0C9F}" destId="{D764434B-9311-4FAE-8505-7416100C47BE}" srcOrd="0" destOrd="0" presId="urn:microsoft.com/office/officeart/2008/layout/VerticalCircleList"/>
    <dgm:cxn modelId="{96340BE9-686D-4A4F-B659-C59EB72C2D9E}" type="presParOf" srcId="{44F5C472-F59E-4290-9D15-A7ADE8EF0C9F}" destId="{9E714DAA-EE3A-4C8F-92A9-BF6996B97ABD}" srcOrd="1" destOrd="0" presId="urn:microsoft.com/office/officeart/2008/layout/VerticalCircleList"/>
    <dgm:cxn modelId="{EA01BFC4-24CE-4BC5-A5F3-D5FBD56DDEE8}" type="presParOf" srcId="{44F5C472-F59E-4290-9D15-A7ADE8EF0C9F}" destId="{7A7786D3-F37E-4880-969E-5D2E1CB242C1}" srcOrd="2" destOrd="0" presId="urn:microsoft.com/office/officeart/2008/layout/VerticalCircleList"/>
    <dgm:cxn modelId="{9E4E7D64-352A-4E19-8263-12A61619086E}" type="presParOf" srcId="{4E4D5CA6-C74A-4050-B35A-7E2A63F9A651}" destId="{84F7B13C-2DA1-44E4-8A73-D1BF28B3FBA4}" srcOrd="3" destOrd="0" presId="urn:microsoft.com/office/officeart/2008/layout/VerticalCircleList"/>
    <dgm:cxn modelId="{03485BDE-1693-482F-953C-19BDC7CDD595}" type="presParOf" srcId="{84F7B13C-2DA1-44E4-8A73-D1BF28B3FBA4}" destId="{B8107E9E-18CB-4AB6-BB35-71CC0CBBF832}" srcOrd="0" destOrd="0" presId="urn:microsoft.com/office/officeart/2008/layout/VerticalCircleList"/>
    <dgm:cxn modelId="{CE443FA9-13B8-480B-BF95-1342EC9FC958}" type="presParOf" srcId="{84F7B13C-2DA1-44E4-8A73-D1BF28B3FBA4}" destId="{187B1B32-9260-4405-B046-C663C9AF8988}" srcOrd="1" destOrd="0" presId="urn:microsoft.com/office/officeart/2008/layout/VerticalCircleList"/>
    <dgm:cxn modelId="{E179825D-A93D-4DBE-976C-73741DA8D813}" type="presParOf" srcId="{84F7B13C-2DA1-44E4-8A73-D1BF28B3FBA4}" destId="{7BCA602C-B9BC-44D6-A173-E0F4FF5EE630}"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474A0-B68F-4DD4-9C59-D93039EE926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US"/>
        </a:p>
      </dgm:t>
    </dgm:pt>
    <dgm:pt modelId="{F68F50FB-F977-4B96-BFFA-B0F0397FDA6D}">
      <dgm:prSet phldrT="[Text]" custT="1"/>
      <dgm:spPr/>
      <dgm:t>
        <a:bodyPr/>
        <a:lstStyle/>
        <a:p>
          <a:r>
            <a:rPr lang="en-US" sz="2000" b="1" dirty="0" smtClean="0"/>
            <a:t>Blending</a:t>
          </a:r>
          <a:endParaRPr lang="en-US" sz="1800" b="1" dirty="0"/>
        </a:p>
      </dgm:t>
    </dgm:pt>
    <dgm:pt modelId="{34DE7CD1-6F2B-4D39-81D9-B3F06E007E3B}" type="parTrans" cxnId="{EE9321E7-2F4A-4713-BD3C-14D8B2389197}">
      <dgm:prSet/>
      <dgm:spPr/>
      <dgm:t>
        <a:bodyPr/>
        <a:lstStyle/>
        <a:p>
          <a:endParaRPr lang="en-US" sz="1600"/>
        </a:p>
      </dgm:t>
    </dgm:pt>
    <dgm:pt modelId="{55B67AAD-FB3A-4E40-AB08-94A39F76BE2D}" type="sibTrans" cxnId="{EE9321E7-2F4A-4713-BD3C-14D8B2389197}">
      <dgm:prSet/>
      <dgm:spPr/>
      <dgm:t>
        <a:bodyPr/>
        <a:lstStyle/>
        <a:p>
          <a:endParaRPr lang="en-US" sz="1600"/>
        </a:p>
      </dgm:t>
    </dgm:pt>
    <dgm:pt modelId="{F30BF49B-062D-4A4C-8D99-5B02F4847A55}">
      <dgm:prSet phldrT="[Text]" custT="1"/>
      <dgm:spPr/>
      <dgm:t>
        <a:bodyPr/>
        <a:lstStyle/>
        <a:p>
          <a:r>
            <a:rPr lang="en-US" sz="2000" b="1" dirty="0" smtClean="0"/>
            <a:t>Alternative source </a:t>
          </a:r>
          <a:br>
            <a:rPr lang="en-US" sz="2000" b="1" dirty="0" smtClean="0"/>
          </a:br>
          <a:r>
            <a:rPr lang="en-US" sz="2000" b="1" dirty="0" smtClean="0"/>
            <a:t>of financing for SMEs </a:t>
          </a:r>
          <a:endParaRPr lang="en-US" sz="2000" b="1" dirty="0"/>
        </a:p>
      </dgm:t>
    </dgm:pt>
    <dgm:pt modelId="{61364B97-C793-47B0-BD58-5619B7DC75D5}" type="parTrans" cxnId="{C269B9F3-28E5-4962-9B46-11163858EB00}">
      <dgm:prSet/>
      <dgm:spPr/>
      <dgm:t>
        <a:bodyPr/>
        <a:lstStyle/>
        <a:p>
          <a:endParaRPr lang="en-US" sz="1600"/>
        </a:p>
      </dgm:t>
    </dgm:pt>
    <dgm:pt modelId="{BAD3B437-1EF2-4CE9-8447-5CA9B2ADB138}" type="sibTrans" cxnId="{C269B9F3-28E5-4962-9B46-11163858EB00}">
      <dgm:prSet/>
      <dgm:spPr/>
      <dgm:t>
        <a:bodyPr/>
        <a:lstStyle/>
        <a:p>
          <a:endParaRPr lang="en-US" sz="1600"/>
        </a:p>
      </dgm:t>
    </dgm:pt>
    <dgm:pt modelId="{A51CF200-0241-48FD-89D5-BE65A25272BB}">
      <dgm:prSet phldrT="[Text]" custT="1"/>
      <dgm:spPr/>
      <dgm:t>
        <a:bodyPr/>
        <a:lstStyle/>
        <a:p>
          <a:r>
            <a:rPr lang="en-US" sz="2000" b="1" dirty="0" smtClean="0"/>
            <a:t>Combined Finance</a:t>
          </a:r>
          <a:endParaRPr lang="en-US" sz="2000" b="1" dirty="0"/>
        </a:p>
      </dgm:t>
    </dgm:pt>
    <dgm:pt modelId="{D34EBA61-562A-42A5-804D-5DEC9A0A9302}" type="parTrans" cxnId="{2D5A4E6A-AAA6-42B1-A194-20F864307391}">
      <dgm:prSet/>
      <dgm:spPr/>
      <dgm:t>
        <a:bodyPr/>
        <a:lstStyle/>
        <a:p>
          <a:endParaRPr lang="en-US" sz="1600"/>
        </a:p>
      </dgm:t>
    </dgm:pt>
    <dgm:pt modelId="{3E58D9D5-120C-48A5-B0FA-E029903B99DE}" type="sibTrans" cxnId="{2D5A4E6A-AAA6-42B1-A194-20F864307391}">
      <dgm:prSet/>
      <dgm:spPr/>
      <dgm:t>
        <a:bodyPr/>
        <a:lstStyle/>
        <a:p>
          <a:endParaRPr lang="en-US" sz="1600"/>
        </a:p>
      </dgm:t>
    </dgm:pt>
    <dgm:pt modelId="{F5F86244-2C05-44B1-B30D-310EDA8E0A67}">
      <dgm:prSet phldrT="[Text]" custT="1"/>
      <dgm:spPr/>
      <dgm:t>
        <a:bodyPr/>
        <a:lstStyle/>
        <a:p>
          <a:r>
            <a:rPr lang="en-US" sz="2000" b="1" dirty="0" smtClean="0"/>
            <a:t>Leverage</a:t>
          </a:r>
          <a:endParaRPr lang="en-US" sz="2000" b="1" dirty="0"/>
        </a:p>
      </dgm:t>
    </dgm:pt>
    <dgm:pt modelId="{B0FC63CA-5A46-440F-8599-A6DC45ACA0FD}" type="parTrans" cxnId="{8491DDD9-C701-4456-875F-1FA8157E4E0C}">
      <dgm:prSet/>
      <dgm:spPr/>
      <dgm:t>
        <a:bodyPr/>
        <a:lstStyle/>
        <a:p>
          <a:endParaRPr lang="en-US" sz="1600"/>
        </a:p>
      </dgm:t>
    </dgm:pt>
    <dgm:pt modelId="{CA74AAA4-94BF-42F7-AA66-68738D8D34DA}" type="sibTrans" cxnId="{8491DDD9-C701-4456-875F-1FA8157E4E0C}">
      <dgm:prSet/>
      <dgm:spPr/>
      <dgm:t>
        <a:bodyPr/>
        <a:lstStyle/>
        <a:p>
          <a:endParaRPr lang="en-US" sz="1600"/>
        </a:p>
      </dgm:t>
    </dgm:pt>
    <dgm:pt modelId="{4E4D5CA6-C74A-4050-B35A-7E2A63F9A651}" type="pres">
      <dgm:prSet presAssocID="{99A474A0-B68F-4DD4-9C59-D93039EE9263}" presName="Name0" presStyleCnt="0">
        <dgm:presLayoutVars>
          <dgm:dir/>
        </dgm:presLayoutVars>
      </dgm:prSet>
      <dgm:spPr/>
      <dgm:t>
        <a:bodyPr/>
        <a:lstStyle/>
        <a:p>
          <a:endParaRPr lang="en-US"/>
        </a:p>
      </dgm:t>
    </dgm:pt>
    <dgm:pt modelId="{E8246FAD-6A75-4D76-8A83-7429979321AB}" type="pres">
      <dgm:prSet presAssocID="{F5F86244-2C05-44B1-B30D-310EDA8E0A67}" presName="noChildren" presStyleCnt="0"/>
      <dgm:spPr/>
    </dgm:pt>
    <dgm:pt modelId="{0A2A0EAB-5112-4201-91C1-07E18E56ECB6}" type="pres">
      <dgm:prSet presAssocID="{F5F86244-2C05-44B1-B30D-310EDA8E0A67}" presName="gap" presStyleCnt="0"/>
      <dgm:spPr/>
    </dgm:pt>
    <dgm:pt modelId="{F7971525-1CCF-4685-815E-93E549464011}" type="pres">
      <dgm:prSet presAssocID="{F5F86244-2C05-44B1-B30D-310EDA8E0A67}" presName="medCircle2" presStyleLbl="vennNode1" presStyleIdx="0" presStyleCnt="4"/>
      <dgm:spPr/>
    </dgm:pt>
    <dgm:pt modelId="{92700334-362A-46FF-9F5C-394B1240AAAA}" type="pres">
      <dgm:prSet presAssocID="{F5F86244-2C05-44B1-B30D-310EDA8E0A67}" presName="txLvlOnly1" presStyleLbl="revTx" presStyleIdx="0" presStyleCnt="4"/>
      <dgm:spPr/>
      <dgm:t>
        <a:bodyPr/>
        <a:lstStyle/>
        <a:p>
          <a:endParaRPr lang="en-US"/>
        </a:p>
      </dgm:t>
    </dgm:pt>
    <dgm:pt modelId="{D3D74931-529C-4B0C-9F9A-412E11450D88}" type="pres">
      <dgm:prSet presAssocID="{F68F50FB-F977-4B96-BFFA-B0F0397FDA6D}" presName="noChildren" presStyleCnt="0"/>
      <dgm:spPr/>
    </dgm:pt>
    <dgm:pt modelId="{7D56759B-BA34-470A-82B7-F3704646C0D0}" type="pres">
      <dgm:prSet presAssocID="{F68F50FB-F977-4B96-BFFA-B0F0397FDA6D}" presName="gap" presStyleCnt="0"/>
      <dgm:spPr/>
    </dgm:pt>
    <dgm:pt modelId="{F58EC3DA-B904-44FA-B63A-D3EDE7D0BE6E}" type="pres">
      <dgm:prSet presAssocID="{F68F50FB-F977-4B96-BFFA-B0F0397FDA6D}" presName="medCircle2" presStyleLbl="vennNode1" presStyleIdx="1" presStyleCnt="4"/>
      <dgm:spPr/>
      <dgm:t>
        <a:bodyPr/>
        <a:lstStyle/>
        <a:p>
          <a:endParaRPr lang="en-US"/>
        </a:p>
      </dgm:t>
    </dgm:pt>
    <dgm:pt modelId="{3C0ABECC-45B4-499F-8FDF-68A0DDEC1315}" type="pres">
      <dgm:prSet presAssocID="{F68F50FB-F977-4B96-BFFA-B0F0397FDA6D}" presName="txLvlOnly1" presStyleLbl="revTx" presStyleIdx="1" presStyleCnt="4"/>
      <dgm:spPr/>
      <dgm:t>
        <a:bodyPr/>
        <a:lstStyle/>
        <a:p>
          <a:endParaRPr lang="en-US"/>
        </a:p>
      </dgm:t>
    </dgm:pt>
    <dgm:pt modelId="{44F5C472-F59E-4290-9D15-A7ADE8EF0C9F}" type="pres">
      <dgm:prSet presAssocID="{A51CF200-0241-48FD-89D5-BE65A25272BB}" presName="noChildren" presStyleCnt="0"/>
      <dgm:spPr/>
    </dgm:pt>
    <dgm:pt modelId="{D764434B-9311-4FAE-8505-7416100C47BE}" type="pres">
      <dgm:prSet presAssocID="{A51CF200-0241-48FD-89D5-BE65A25272BB}" presName="gap" presStyleCnt="0"/>
      <dgm:spPr/>
    </dgm:pt>
    <dgm:pt modelId="{9E714DAA-EE3A-4C8F-92A9-BF6996B97ABD}" type="pres">
      <dgm:prSet presAssocID="{A51CF200-0241-48FD-89D5-BE65A25272BB}" presName="medCircle2" presStyleLbl="vennNode1" presStyleIdx="2" presStyleCnt="4"/>
      <dgm:spPr/>
      <dgm:t>
        <a:bodyPr/>
        <a:lstStyle/>
        <a:p>
          <a:endParaRPr lang="en-US"/>
        </a:p>
      </dgm:t>
    </dgm:pt>
    <dgm:pt modelId="{7A7786D3-F37E-4880-969E-5D2E1CB242C1}" type="pres">
      <dgm:prSet presAssocID="{A51CF200-0241-48FD-89D5-BE65A25272BB}" presName="txLvlOnly1" presStyleLbl="revTx" presStyleIdx="2" presStyleCnt="4"/>
      <dgm:spPr/>
      <dgm:t>
        <a:bodyPr/>
        <a:lstStyle/>
        <a:p>
          <a:endParaRPr lang="en-US"/>
        </a:p>
      </dgm:t>
    </dgm:pt>
    <dgm:pt modelId="{84F7B13C-2DA1-44E4-8A73-D1BF28B3FBA4}" type="pres">
      <dgm:prSet presAssocID="{F30BF49B-062D-4A4C-8D99-5B02F4847A55}" presName="noChildren" presStyleCnt="0"/>
      <dgm:spPr/>
    </dgm:pt>
    <dgm:pt modelId="{B8107E9E-18CB-4AB6-BB35-71CC0CBBF832}" type="pres">
      <dgm:prSet presAssocID="{F30BF49B-062D-4A4C-8D99-5B02F4847A55}" presName="gap" presStyleCnt="0"/>
      <dgm:spPr/>
    </dgm:pt>
    <dgm:pt modelId="{187B1B32-9260-4405-B046-C663C9AF8988}" type="pres">
      <dgm:prSet presAssocID="{F30BF49B-062D-4A4C-8D99-5B02F4847A55}" presName="medCircle2" presStyleLbl="vennNode1" presStyleIdx="3" presStyleCnt="4"/>
      <dgm:spPr/>
      <dgm:t>
        <a:bodyPr/>
        <a:lstStyle/>
        <a:p>
          <a:endParaRPr lang="en-US"/>
        </a:p>
      </dgm:t>
    </dgm:pt>
    <dgm:pt modelId="{7BCA602C-B9BC-44D6-A173-E0F4FF5EE630}" type="pres">
      <dgm:prSet presAssocID="{F30BF49B-062D-4A4C-8D99-5B02F4847A55}" presName="txLvlOnly1" presStyleLbl="revTx" presStyleIdx="3" presStyleCnt="4" custLinFactNeighborX="659" custLinFactNeighborY="31"/>
      <dgm:spPr/>
      <dgm:t>
        <a:bodyPr/>
        <a:lstStyle/>
        <a:p>
          <a:endParaRPr lang="en-US"/>
        </a:p>
      </dgm:t>
    </dgm:pt>
  </dgm:ptLst>
  <dgm:cxnLst>
    <dgm:cxn modelId="{D60C66C7-B634-4114-8671-75BE0D532311}" type="presOf" srcId="{F30BF49B-062D-4A4C-8D99-5B02F4847A55}" destId="{7BCA602C-B9BC-44D6-A173-E0F4FF5EE630}" srcOrd="0" destOrd="0" presId="urn:microsoft.com/office/officeart/2008/layout/VerticalCircleList"/>
    <dgm:cxn modelId="{EE9321E7-2F4A-4713-BD3C-14D8B2389197}" srcId="{99A474A0-B68F-4DD4-9C59-D93039EE9263}" destId="{F68F50FB-F977-4B96-BFFA-B0F0397FDA6D}" srcOrd="1" destOrd="0" parTransId="{34DE7CD1-6F2B-4D39-81D9-B3F06E007E3B}" sibTransId="{55B67AAD-FB3A-4E40-AB08-94A39F76BE2D}"/>
    <dgm:cxn modelId="{1ED9DF5B-6F18-4766-AB9A-2CE375CD0622}" type="presOf" srcId="{A51CF200-0241-48FD-89D5-BE65A25272BB}" destId="{7A7786D3-F37E-4880-969E-5D2E1CB242C1}" srcOrd="0" destOrd="0" presId="urn:microsoft.com/office/officeart/2008/layout/VerticalCircleList"/>
    <dgm:cxn modelId="{C8E12162-9088-4161-AA47-6F52B8B42975}" type="presOf" srcId="{F68F50FB-F977-4B96-BFFA-B0F0397FDA6D}" destId="{3C0ABECC-45B4-499F-8FDF-68A0DDEC1315}" srcOrd="0" destOrd="0" presId="urn:microsoft.com/office/officeart/2008/layout/VerticalCircleList"/>
    <dgm:cxn modelId="{20DD7467-84FE-4B6C-8B84-566E4DD840A2}" type="presOf" srcId="{F5F86244-2C05-44B1-B30D-310EDA8E0A67}" destId="{92700334-362A-46FF-9F5C-394B1240AAAA}" srcOrd="0" destOrd="0" presId="urn:microsoft.com/office/officeart/2008/layout/VerticalCircleList"/>
    <dgm:cxn modelId="{8ADDD26B-374D-4A8B-8256-A0B3679DD6B9}" type="presOf" srcId="{99A474A0-B68F-4DD4-9C59-D93039EE9263}" destId="{4E4D5CA6-C74A-4050-B35A-7E2A63F9A651}" srcOrd="0" destOrd="0" presId="urn:microsoft.com/office/officeart/2008/layout/VerticalCircleList"/>
    <dgm:cxn modelId="{8491DDD9-C701-4456-875F-1FA8157E4E0C}" srcId="{99A474A0-B68F-4DD4-9C59-D93039EE9263}" destId="{F5F86244-2C05-44B1-B30D-310EDA8E0A67}" srcOrd="0" destOrd="0" parTransId="{B0FC63CA-5A46-440F-8599-A6DC45ACA0FD}" sibTransId="{CA74AAA4-94BF-42F7-AA66-68738D8D34DA}"/>
    <dgm:cxn modelId="{C269B9F3-28E5-4962-9B46-11163858EB00}" srcId="{99A474A0-B68F-4DD4-9C59-D93039EE9263}" destId="{F30BF49B-062D-4A4C-8D99-5B02F4847A55}" srcOrd="3" destOrd="0" parTransId="{61364B97-C793-47B0-BD58-5619B7DC75D5}" sibTransId="{BAD3B437-1EF2-4CE9-8447-5CA9B2ADB138}"/>
    <dgm:cxn modelId="{2D5A4E6A-AAA6-42B1-A194-20F864307391}" srcId="{99A474A0-B68F-4DD4-9C59-D93039EE9263}" destId="{A51CF200-0241-48FD-89D5-BE65A25272BB}" srcOrd="2" destOrd="0" parTransId="{D34EBA61-562A-42A5-804D-5DEC9A0A9302}" sibTransId="{3E58D9D5-120C-48A5-B0FA-E029903B99DE}"/>
    <dgm:cxn modelId="{3BDB307D-0D11-4B0D-AE8C-96E6629E51CF}" type="presParOf" srcId="{4E4D5CA6-C74A-4050-B35A-7E2A63F9A651}" destId="{E8246FAD-6A75-4D76-8A83-7429979321AB}" srcOrd="0" destOrd="0" presId="urn:microsoft.com/office/officeart/2008/layout/VerticalCircleList"/>
    <dgm:cxn modelId="{E288E4C4-3538-476B-89AB-59B9C8A95F45}" type="presParOf" srcId="{E8246FAD-6A75-4D76-8A83-7429979321AB}" destId="{0A2A0EAB-5112-4201-91C1-07E18E56ECB6}" srcOrd="0" destOrd="0" presId="urn:microsoft.com/office/officeart/2008/layout/VerticalCircleList"/>
    <dgm:cxn modelId="{5E70AEB6-DFCB-463F-8ADE-987B9B46C99A}" type="presParOf" srcId="{E8246FAD-6A75-4D76-8A83-7429979321AB}" destId="{F7971525-1CCF-4685-815E-93E549464011}" srcOrd="1" destOrd="0" presId="urn:microsoft.com/office/officeart/2008/layout/VerticalCircleList"/>
    <dgm:cxn modelId="{FC1BA394-9520-4AFD-AE51-E09922E419C0}" type="presParOf" srcId="{E8246FAD-6A75-4D76-8A83-7429979321AB}" destId="{92700334-362A-46FF-9F5C-394B1240AAAA}" srcOrd="2" destOrd="0" presId="urn:microsoft.com/office/officeart/2008/layout/VerticalCircleList"/>
    <dgm:cxn modelId="{3B5EB0EC-587B-48AD-9562-69A5893C2131}" type="presParOf" srcId="{4E4D5CA6-C74A-4050-B35A-7E2A63F9A651}" destId="{D3D74931-529C-4B0C-9F9A-412E11450D88}" srcOrd="1" destOrd="0" presId="urn:microsoft.com/office/officeart/2008/layout/VerticalCircleList"/>
    <dgm:cxn modelId="{72339A35-D642-4365-9E7B-FF710792FB06}" type="presParOf" srcId="{D3D74931-529C-4B0C-9F9A-412E11450D88}" destId="{7D56759B-BA34-470A-82B7-F3704646C0D0}" srcOrd="0" destOrd="0" presId="urn:microsoft.com/office/officeart/2008/layout/VerticalCircleList"/>
    <dgm:cxn modelId="{3C420313-14F5-454D-A634-90D17D15E63D}" type="presParOf" srcId="{D3D74931-529C-4B0C-9F9A-412E11450D88}" destId="{F58EC3DA-B904-44FA-B63A-D3EDE7D0BE6E}" srcOrd="1" destOrd="0" presId="urn:microsoft.com/office/officeart/2008/layout/VerticalCircleList"/>
    <dgm:cxn modelId="{B0FC003E-EB7D-4FA4-884A-603913971A7B}" type="presParOf" srcId="{D3D74931-529C-4B0C-9F9A-412E11450D88}" destId="{3C0ABECC-45B4-499F-8FDF-68A0DDEC1315}" srcOrd="2" destOrd="0" presId="urn:microsoft.com/office/officeart/2008/layout/VerticalCircleList"/>
    <dgm:cxn modelId="{9639E1D3-D30F-46A0-8D92-D287918EE43F}" type="presParOf" srcId="{4E4D5CA6-C74A-4050-B35A-7E2A63F9A651}" destId="{44F5C472-F59E-4290-9D15-A7ADE8EF0C9F}" srcOrd="2" destOrd="0" presId="urn:microsoft.com/office/officeart/2008/layout/VerticalCircleList"/>
    <dgm:cxn modelId="{0CA1C463-550A-4AB2-ADE4-4B85FFAD0202}" type="presParOf" srcId="{44F5C472-F59E-4290-9D15-A7ADE8EF0C9F}" destId="{D764434B-9311-4FAE-8505-7416100C47BE}" srcOrd="0" destOrd="0" presId="urn:microsoft.com/office/officeart/2008/layout/VerticalCircleList"/>
    <dgm:cxn modelId="{1DED3BFB-90CE-41C2-9C84-2E8AC7781D64}" type="presParOf" srcId="{44F5C472-F59E-4290-9D15-A7ADE8EF0C9F}" destId="{9E714DAA-EE3A-4C8F-92A9-BF6996B97ABD}" srcOrd="1" destOrd="0" presId="urn:microsoft.com/office/officeart/2008/layout/VerticalCircleList"/>
    <dgm:cxn modelId="{0D1456FD-71E0-4454-95F3-66B13FCCDDD0}" type="presParOf" srcId="{44F5C472-F59E-4290-9D15-A7ADE8EF0C9F}" destId="{7A7786D3-F37E-4880-969E-5D2E1CB242C1}" srcOrd="2" destOrd="0" presId="urn:microsoft.com/office/officeart/2008/layout/VerticalCircleList"/>
    <dgm:cxn modelId="{658661ED-3180-462D-9709-4CA75A06245D}" type="presParOf" srcId="{4E4D5CA6-C74A-4050-B35A-7E2A63F9A651}" destId="{84F7B13C-2DA1-44E4-8A73-D1BF28B3FBA4}" srcOrd="3" destOrd="0" presId="urn:microsoft.com/office/officeart/2008/layout/VerticalCircleList"/>
    <dgm:cxn modelId="{4B119FF3-C7FA-4862-A671-3A776DEBC7FB}" type="presParOf" srcId="{84F7B13C-2DA1-44E4-8A73-D1BF28B3FBA4}" destId="{B8107E9E-18CB-4AB6-BB35-71CC0CBBF832}" srcOrd="0" destOrd="0" presId="urn:microsoft.com/office/officeart/2008/layout/VerticalCircleList"/>
    <dgm:cxn modelId="{8B0DF144-22A8-4073-A73B-234903E436D9}" type="presParOf" srcId="{84F7B13C-2DA1-44E4-8A73-D1BF28B3FBA4}" destId="{187B1B32-9260-4405-B046-C663C9AF8988}" srcOrd="1" destOrd="0" presId="urn:microsoft.com/office/officeart/2008/layout/VerticalCircleList"/>
    <dgm:cxn modelId="{D7F818EF-525D-4D00-B695-BA4EFB10C6D5}" type="presParOf" srcId="{84F7B13C-2DA1-44E4-8A73-D1BF28B3FBA4}" destId="{7BCA602C-B9BC-44D6-A173-E0F4FF5EE630}"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1525-1CCF-4685-815E-93E549464011}">
      <dsp:nvSpPr>
        <dsp:cNvPr id="0" name=""/>
        <dsp:cNvSpPr/>
      </dsp:nvSpPr>
      <dsp:spPr>
        <a:xfrm>
          <a:off x="170383" y="732332"/>
          <a:ext cx="649833" cy="64983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700334-362A-46FF-9F5C-394B1240AAAA}">
      <dsp:nvSpPr>
        <dsp:cNvPr id="0" name=""/>
        <dsp:cNvSpPr/>
      </dsp:nvSpPr>
      <dsp:spPr>
        <a:xfrm>
          <a:off x="495300" y="732332"/>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Leverage</a:t>
          </a:r>
          <a:endParaRPr lang="en-US" sz="2000" b="1" kern="1200" dirty="0"/>
        </a:p>
      </dsp:txBody>
      <dsp:txXfrm>
        <a:off x="495300" y="732332"/>
        <a:ext cx="3467099" cy="649833"/>
      </dsp:txXfrm>
    </dsp:sp>
    <dsp:sp modelId="{F58EC3DA-B904-44FA-B63A-D3EDE7D0BE6E}">
      <dsp:nvSpPr>
        <dsp:cNvPr id="0" name=""/>
        <dsp:cNvSpPr/>
      </dsp:nvSpPr>
      <dsp:spPr>
        <a:xfrm>
          <a:off x="170383" y="1382166"/>
          <a:ext cx="649833" cy="649833"/>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0ABECC-45B4-499F-8FDF-68A0DDEC1315}">
      <dsp:nvSpPr>
        <dsp:cNvPr id="0" name=""/>
        <dsp:cNvSpPr/>
      </dsp:nvSpPr>
      <dsp:spPr>
        <a:xfrm>
          <a:off x="495300" y="1382166"/>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Blending</a:t>
          </a:r>
          <a:endParaRPr lang="en-US" sz="1800" b="1" kern="1200" dirty="0"/>
        </a:p>
      </dsp:txBody>
      <dsp:txXfrm>
        <a:off x="495300" y="1382166"/>
        <a:ext cx="3467099" cy="649833"/>
      </dsp:txXfrm>
    </dsp:sp>
    <dsp:sp modelId="{9E714DAA-EE3A-4C8F-92A9-BF6996B97ABD}">
      <dsp:nvSpPr>
        <dsp:cNvPr id="0" name=""/>
        <dsp:cNvSpPr/>
      </dsp:nvSpPr>
      <dsp:spPr>
        <a:xfrm>
          <a:off x="170383" y="2032000"/>
          <a:ext cx="649833" cy="649833"/>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7786D3-F37E-4880-969E-5D2E1CB242C1}">
      <dsp:nvSpPr>
        <dsp:cNvPr id="0" name=""/>
        <dsp:cNvSpPr/>
      </dsp:nvSpPr>
      <dsp:spPr>
        <a:xfrm>
          <a:off x="495300" y="2032000"/>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Combined Finance</a:t>
          </a:r>
          <a:endParaRPr lang="en-US" sz="2000" b="1" kern="1200" dirty="0"/>
        </a:p>
      </dsp:txBody>
      <dsp:txXfrm>
        <a:off x="495300" y="2032000"/>
        <a:ext cx="3467099" cy="649833"/>
      </dsp:txXfrm>
    </dsp:sp>
    <dsp:sp modelId="{187B1B32-9260-4405-B046-C663C9AF8988}">
      <dsp:nvSpPr>
        <dsp:cNvPr id="0" name=""/>
        <dsp:cNvSpPr/>
      </dsp:nvSpPr>
      <dsp:spPr>
        <a:xfrm>
          <a:off x="170383" y="2681833"/>
          <a:ext cx="649833" cy="649833"/>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BCA602C-B9BC-44D6-A173-E0F4FF5EE630}">
      <dsp:nvSpPr>
        <dsp:cNvPr id="0" name=""/>
        <dsp:cNvSpPr/>
      </dsp:nvSpPr>
      <dsp:spPr>
        <a:xfrm>
          <a:off x="495300" y="2682035"/>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Alternative source </a:t>
          </a:r>
          <a:br>
            <a:rPr lang="en-US" sz="2000" b="1" kern="1200" dirty="0" smtClean="0"/>
          </a:br>
          <a:r>
            <a:rPr lang="en-US" sz="2000" b="1" kern="1200" dirty="0" smtClean="0"/>
            <a:t>of financing for SMEs </a:t>
          </a:r>
          <a:endParaRPr lang="en-US" sz="2000" b="1" kern="1200" dirty="0"/>
        </a:p>
      </dsp:txBody>
      <dsp:txXfrm>
        <a:off x="495300" y="2682035"/>
        <a:ext cx="3467099" cy="649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1525-1CCF-4685-815E-93E549464011}">
      <dsp:nvSpPr>
        <dsp:cNvPr id="0" name=""/>
        <dsp:cNvSpPr/>
      </dsp:nvSpPr>
      <dsp:spPr>
        <a:xfrm>
          <a:off x="170383" y="732332"/>
          <a:ext cx="649833" cy="64983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700334-362A-46FF-9F5C-394B1240AAAA}">
      <dsp:nvSpPr>
        <dsp:cNvPr id="0" name=""/>
        <dsp:cNvSpPr/>
      </dsp:nvSpPr>
      <dsp:spPr>
        <a:xfrm>
          <a:off x="495300" y="732332"/>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en-US" sz="2800" b="1" kern="1200" dirty="0" smtClean="0"/>
            <a:t>Leverage</a:t>
          </a:r>
          <a:endParaRPr lang="en-US" sz="2800" b="1" kern="1200" dirty="0"/>
        </a:p>
      </dsp:txBody>
      <dsp:txXfrm>
        <a:off x="495300" y="732332"/>
        <a:ext cx="3467099" cy="649833"/>
      </dsp:txXfrm>
    </dsp:sp>
    <dsp:sp modelId="{F58EC3DA-B904-44FA-B63A-D3EDE7D0BE6E}">
      <dsp:nvSpPr>
        <dsp:cNvPr id="0" name=""/>
        <dsp:cNvSpPr/>
      </dsp:nvSpPr>
      <dsp:spPr>
        <a:xfrm>
          <a:off x="170383" y="1382166"/>
          <a:ext cx="649833" cy="649833"/>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0ABECC-45B4-499F-8FDF-68A0DDEC1315}">
      <dsp:nvSpPr>
        <dsp:cNvPr id="0" name=""/>
        <dsp:cNvSpPr/>
      </dsp:nvSpPr>
      <dsp:spPr>
        <a:xfrm>
          <a:off x="495300" y="1382166"/>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Blending</a:t>
          </a:r>
          <a:endParaRPr lang="en-US" sz="1800" b="1" kern="1200" dirty="0"/>
        </a:p>
      </dsp:txBody>
      <dsp:txXfrm>
        <a:off x="495300" y="1382166"/>
        <a:ext cx="3467099" cy="649833"/>
      </dsp:txXfrm>
    </dsp:sp>
    <dsp:sp modelId="{9E714DAA-EE3A-4C8F-92A9-BF6996B97ABD}">
      <dsp:nvSpPr>
        <dsp:cNvPr id="0" name=""/>
        <dsp:cNvSpPr/>
      </dsp:nvSpPr>
      <dsp:spPr>
        <a:xfrm>
          <a:off x="170383" y="2031999"/>
          <a:ext cx="649833" cy="649833"/>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7786D3-F37E-4880-969E-5D2E1CB242C1}">
      <dsp:nvSpPr>
        <dsp:cNvPr id="0" name=""/>
        <dsp:cNvSpPr/>
      </dsp:nvSpPr>
      <dsp:spPr>
        <a:xfrm>
          <a:off x="495300" y="2031999"/>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Combined Finance</a:t>
          </a:r>
          <a:endParaRPr lang="en-US" sz="2000" b="1" kern="1200" dirty="0"/>
        </a:p>
      </dsp:txBody>
      <dsp:txXfrm>
        <a:off x="495300" y="2031999"/>
        <a:ext cx="3467099" cy="649833"/>
      </dsp:txXfrm>
    </dsp:sp>
    <dsp:sp modelId="{187B1B32-9260-4405-B046-C663C9AF8988}">
      <dsp:nvSpPr>
        <dsp:cNvPr id="0" name=""/>
        <dsp:cNvSpPr/>
      </dsp:nvSpPr>
      <dsp:spPr>
        <a:xfrm>
          <a:off x="170383" y="2681833"/>
          <a:ext cx="649833" cy="649833"/>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BCA602C-B9BC-44D6-A173-E0F4FF5EE630}">
      <dsp:nvSpPr>
        <dsp:cNvPr id="0" name=""/>
        <dsp:cNvSpPr/>
      </dsp:nvSpPr>
      <dsp:spPr>
        <a:xfrm>
          <a:off x="495300" y="2682035"/>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Alternative source </a:t>
          </a:r>
          <a:br>
            <a:rPr lang="en-US" sz="2000" b="1" kern="1200" dirty="0" smtClean="0"/>
          </a:br>
          <a:r>
            <a:rPr lang="en-US" sz="2000" b="1" kern="1200" dirty="0" smtClean="0"/>
            <a:t>of financing for SMEs </a:t>
          </a:r>
          <a:endParaRPr lang="en-US" sz="2000" b="1" kern="1200" dirty="0"/>
        </a:p>
      </dsp:txBody>
      <dsp:txXfrm>
        <a:off x="495300" y="2682035"/>
        <a:ext cx="3467099" cy="649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1525-1CCF-4685-815E-93E549464011}">
      <dsp:nvSpPr>
        <dsp:cNvPr id="0" name=""/>
        <dsp:cNvSpPr/>
      </dsp:nvSpPr>
      <dsp:spPr>
        <a:xfrm>
          <a:off x="170383" y="732332"/>
          <a:ext cx="649833" cy="64983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700334-362A-46FF-9F5C-394B1240AAAA}">
      <dsp:nvSpPr>
        <dsp:cNvPr id="0" name=""/>
        <dsp:cNvSpPr/>
      </dsp:nvSpPr>
      <dsp:spPr>
        <a:xfrm>
          <a:off x="495300" y="732332"/>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Leverage</a:t>
          </a:r>
          <a:endParaRPr lang="en-US" sz="2000" b="1" kern="1200" dirty="0"/>
        </a:p>
      </dsp:txBody>
      <dsp:txXfrm>
        <a:off x="495300" y="732332"/>
        <a:ext cx="3467099" cy="649833"/>
      </dsp:txXfrm>
    </dsp:sp>
    <dsp:sp modelId="{F58EC3DA-B904-44FA-B63A-D3EDE7D0BE6E}">
      <dsp:nvSpPr>
        <dsp:cNvPr id="0" name=""/>
        <dsp:cNvSpPr/>
      </dsp:nvSpPr>
      <dsp:spPr>
        <a:xfrm>
          <a:off x="170383" y="1382166"/>
          <a:ext cx="649833" cy="649833"/>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0ABECC-45B4-499F-8FDF-68A0DDEC1315}">
      <dsp:nvSpPr>
        <dsp:cNvPr id="0" name=""/>
        <dsp:cNvSpPr/>
      </dsp:nvSpPr>
      <dsp:spPr>
        <a:xfrm>
          <a:off x="495300" y="1382166"/>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en-US" sz="2800" b="1" kern="1200" dirty="0" smtClean="0"/>
            <a:t>Blending</a:t>
          </a:r>
          <a:endParaRPr lang="en-US" sz="2400" b="1" kern="1200" dirty="0"/>
        </a:p>
      </dsp:txBody>
      <dsp:txXfrm>
        <a:off x="495300" y="1382166"/>
        <a:ext cx="3467099" cy="649833"/>
      </dsp:txXfrm>
    </dsp:sp>
    <dsp:sp modelId="{9E714DAA-EE3A-4C8F-92A9-BF6996B97ABD}">
      <dsp:nvSpPr>
        <dsp:cNvPr id="0" name=""/>
        <dsp:cNvSpPr/>
      </dsp:nvSpPr>
      <dsp:spPr>
        <a:xfrm>
          <a:off x="170383" y="2031999"/>
          <a:ext cx="649833" cy="649833"/>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7786D3-F37E-4880-969E-5D2E1CB242C1}">
      <dsp:nvSpPr>
        <dsp:cNvPr id="0" name=""/>
        <dsp:cNvSpPr/>
      </dsp:nvSpPr>
      <dsp:spPr>
        <a:xfrm>
          <a:off x="495300" y="2031999"/>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Combined Finance</a:t>
          </a:r>
          <a:endParaRPr lang="en-US" sz="2000" b="1" kern="1200" dirty="0"/>
        </a:p>
      </dsp:txBody>
      <dsp:txXfrm>
        <a:off x="495300" y="2031999"/>
        <a:ext cx="3467099" cy="649833"/>
      </dsp:txXfrm>
    </dsp:sp>
    <dsp:sp modelId="{187B1B32-9260-4405-B046-C663C9AF8988}">
      <dsp:nvSpPr>
        <dsp:cNvPr id="0" name=""/>
        <dsp:cNvSpPr/>
      </dsp:nvSpPr>
      <dsp:spPr>
        <a:xfrm>
          <a:off x="170383" y="2681833"/>
          <a:ext cx="649833" cy="649833"/>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BCA602C-B9BC-44D6-A173-E0F4FF5EE630}">
      <dsp:nvSpPr>
        <dsp:cNvPr id="0" name=""/>
        <dsp:cNvSpPr/>
      </dsp:nvSpPr>
      <dsp:spPr>
        <a:xfrm>
          <a:off x="495300" y="2682035"/>
          <a:ext cx="3467099" cy="64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b="1" kern="1200" dirty="0" smtClean="0"/>
            <a:t>Alternative source </a:t>
          </a:r>
          <a:br>
            <a:rPr lang="en-US" sz="2000" b="1" kern="1200" dirty="0" smtClean="0"/>
          </a:br>
          <a:r>
            <a:rPr lang="en-US" sz="2000" b="1" kern="1200" dirty="0" smtClean="0"/>
            <a:t>of financing for SMEs </a:t>
          </a:r>
          <a:endParaRPr lang="en-US" sz="2000" b="1" kern="1200" dirty="0"/>
        </a:p>
      </dsp:txBody>
      <dsp:txXfrm>
        <a:off x="495300" y="2682035"/>
        <a:ext cx="3467099" cy="649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41DCA-8854-448C-9373-477C8DA8AD38}" type="datetimeFigureOut">
              <a:rPr lang="de-DE" smtClean="0"/>
              <a:pPr/>
              <a:t>27.08.2014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B22FE-F869-4CFE-92A0-938D0E41CCBF}" type="slidenum">
              <a:rPr lang="de-DE" smtClean="0"/>
              <a:pPr/>
              <a:t>‹#›</a:t>
            </a:fld>
            <a:endParaRPr lang="de-DE" dirty="0"/>
          </a:p>
        </p:txBody>
      </p:sp>
    </p:spTree>
    <p:extLst>
      <p:ext uri="{BB962C8B-B14F-4D97-AF65-F5344CB8AC3E}">
        <p14:creationId xmlns:p14="http://schemas.microsoft.com/office/powerpoint/2010/main" val="115089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u="none" kern="1200" dirty="0" smtClean="0">
                <a:solidFill>
                  <a:schemeClr val="tx1"/>
                </a:solidFill>
                <a:effectLst/>
                <a:latin typeface="+mn-lt"/>
                <a:ea typeface="+mn-ea"/>
                <a:cs typeface="+mn-cs"/>
              </a:rPr>
              <a:t>In</a:t>
            </a:r>
            <a:r>
              <a:rPr lang="en-US" sz="1200" b="0" u="none" kern="1200" baseline="0" dirty="0" smtClean="0">
                <a:solidFill>
                  <a:schemeClr val="tx1"/>
                </a:solidFill>
                <a:effectLst/>
                <a:latin typeface="+mn-lt"/>
                <a:ea typeface="+mn-ea"/>
                <a:cs typeface="+mn-cs"/>
              </a:rPr>
              <a:t> this presentation,</a:t>
            </a:r>
            <a:r>
              <a:rPr lang="en-US" sz="1200" b="0" u="none" kern="1200" dirty="0" smtClean="0">
                <a:solidFill>
                  <a:schemeClr val="tx1"/>
                </a:solidFill>
                <a:effectLst/>
                <a:latin typeface="+mn-lt"/>
                <a:ea typeface="+mn-ea"/>
                <a:cs typeface="+mn-cs"/>
              </a:rPr>
              <a:t> you will</a:t>
            </a:r>
            <a:r>
              <a:rPr lang="en-US" sz="1200" b="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 the concept of </a:t>
            </a:r>
            <a:r>
              <a:rPr lang="en-US" sz="1200" kern="1200" baseline="0" dirty="0" smtClean="0">
                <a:solidFill>
                  <a:schemeClr val="tx1"/>
                </a:solidFill>
                <a:effectLst/>
                <a:latin typeface="+mn-lt"/>
                <a:ea typeface="+mn-ea"/>
                <a:cs typeface="+mn-cs"/>
              </a:rPr>
              <a:t>financial engineering for climate finance, and innovative finance approaches for climate investment specifically leveraging private sector participation. In particular, you will learn what instruments are used and what are concrete examples of innovative finance supporting climate action</a:t>
            </a:r>
            <a:r>
              <a:rPr lang="en-US" sz="1200" kern="1200" dirty="0" smtClean="0">
                <a:solidFill>
                  <a:schemeClr val="tx1"/>
                </a:solidFill>
                <a:effectLst/>
                <a:latin typeface="+mn-lt"/>
                <a:ea typeface="+mn-ea"/>
                <a:cs typeface="+mn-cs"/>
              </a:rPr>
              <a:t>.</a:t>
            </a:r>
            <a:endParaRPr lang="en-US" sz="1200" strike="sngStrike" kern="1200" dirty="0" smtClean="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79147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 in the case of the Turkish Sustainable Energy Finance Facility, the objective in blending</a:t>
            </a:r>
            <a:r>
              <a:rPr lang="en-US" b="0" baseline="0" dirty="0" smtClean="0"/>
              <a:t> climate finance was to provide an incentive to private sector banks to enter a new market. B</a:t>
            </a:r>
            <a:r>
              <a:rPr lang="en-US" b="0" dirty="0" smtClean="0"/>
              <a:t>y reducing the costs of the loans for the private banks to support EE and</a:t>
            </a:r>
            <a:r>
              <a:rPr lang="en-US" b="0" baseline="0" dirty="0" smtClean="0"/>
              <a:t> small-scale RE, the combined finance covers their expenditure in establishing this new line of business. The use of TA further de-risks the market entry by ensuring that demand for the bank’s loan products is stimulated through project preparation by technical specialists and more general marketing.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99585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4" name="Shape 374"/>
          <p:cNvSpPr txBox="1">
            <a:spLocks noGrp="1"/>
          </p:cNvSpPr>
          <p:nvPr>
            <p:ph type="body" idx="1"/>
          </p:nvPr>
        </p:nvSpPr>
        <p:spPr>
          <a:xfrm>
            <a:off x="701041" y="4415791"/>
            <a:ext cx="5608319" cy="4183379"/>
          </a:xfrm>
          <a:prstGeom prst="rect">
            <a:avLst/>
          </a:prstGeom>
          <a:noFill/>
          <a:ln>
            <a:noFill/>
          </a:ln>
        </p:spPr>
        <p:txBody>
          <a:bodyPr lIns="93145" tIns="46572" rIns="93145" bIns="46572" anchor="t" anchorCtr="0">
            <a:noAutofit/>
          </a:bodyPr>
          <a:lstStyle/>
          <a:p>
            <a:pPr marL="0" indent="0" defTabSz="914400">
              <a:buFont typeface="Arial" panose="020B0604020202020204" pitchFamily="34" charset="0"/>
              <a:buNone/>
            </a:pPr>
            <a:r>
              <a:rPr lang="en-US" dirty="0" smtClean="0">
                <a:solidFill>
                  <a:srgbClr val="000000"/>
                </a:solidFill>
                <a:latin typeface="Calibri" panose="020F0502020204030204" pitchFamily="34" charset="0"/>
                <a:cs typeface="Arial"/>
                <a:sym typeface="Arial"/>
                <a:rtl val="0"/>
              </a:rPr>
              <a:t>The blended finance portfolio is still new and emerging. However,</a:t>
            </a:r>
            <a:r>
              <a:rPr lang="en-US" baseline="0" dirty="0" smtClean="0">
                <a:solidFill>
                  <a:srgbClr val="000000"/>
                </a:solidFill>
                <a:latin typeface="Calibri" panose="020F0502020204030204" pitchFamily="34" charset="0"/>
                <a:cs typeface="Arial"/>
                <a:sym typeface="Arial"/>
                <a:rtl val="0"/>
              </a:rPr>
              <a:t> w</a:t>
            </a:r>
            <a:r>
              <a:rPr lang="en-US" dirty="0" smtClean="0">
                <a:solidFill>
                  <a:srgbClr val="000000"/>
                </a:solidFill>
                <a:latin typeface="Calibri" panose="020F0502020204030204" pitchFamily="34" charset="0"/>
                <a:cs typeface="Arial"/>
                <a:sym typeface="Arial"/>
                <a:rtl val="0"/>
              </a:rPr>
              <a:t>hat is clear is that this instrument has the potential to leverage very high multiples of investment from both the IFC and other co-financiers for projects that they would not have financed in the absence of such support. </a:t>
            </a:r>
            <a:endParaRPr lang="en-US" kern="0" dirty="0" smtClean="0">
              <a:solidFill>
                <a:srgbClr val="000000"/>
              </a:solidFill>
              <a:latin typeface="Calibri" panose="020F0502020204030204" pitchFamily="34" charset="0"/>
              <a:cs typeface="Arial"/>
              <a:sym typeface="Arial"/>
              <a:rtl val="0"/>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375" name="Shape 375"/>
          <p:cNvSpPr txBox="1">
            <a:spLocks noGrp="1"/>
          </p:cNvSpPr>
          <p:nvPr>
            <p:ph type="sldNum" idx="12"/>
          </p:nvPr>
        </p:nvSpPr>
        <p:spPr>
          <a:xfrm>
            <a:off x="3970940" y="8829966"/>
            <a:ext cx="3037839" cy="464819"/>
          </a:xfrm>
          <a:prstGeom prst="rect">
            <a:avLst/>
          </a:prstGeom>
          <a:noFill/>
          <a:ln>
            <a:noFill/>
          </a:ln>
        </p:spPr>
        <p:txBody>
          <a:bodyPr lIns="93145" tIns="46572" rIns="93145" bIns="46572" anchor="b" anchorCtr="0">
            <a:noAutofit/>
          </a:bodyPr>
          <a:lstStyle/>
          <a:p>
            <a:pPr>
              <a:buSzPct val="25000"/>
            </a:pPr>
            <a:r>
              <a:rPr lang="en-US"/>
              <a:t> </a:t>
            </a:r>
          </a:p>
        </p:txBody>
      </p:sp>
    </p:spTree>
    <p:extLst>
      <p:ext uri="{BB962C8B-B14F-4D97-AF65-F5344CB8AC3E}">
        <p14:creationId xmlns:p14="http://schemas.microsoft.com/office/powerpoint/2010/main" val="133767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Combined finance </a:t>
            </a:r>
            <a:r>
              <a:rPr lang="en-US" sz="1200" b="0" kern="1200" dirty="0" smtClean="0">
                <a:solidFill>
                  <a:schemeClr val="tx1"/>
                </a:solidFill>
                <a:effectLst/>
                <a:latin typeface="+mn-lt"/>
                <a:ea typeface="+mn-ea"/>
                <a:cs typeface="+mn-cs"/>
              </a:rPr>
              <a:t>bundles different types of finance within a single project or program. </a:t>
            </a:r>
            <a:r>
              <a:rPr lang="en-US" sz="1200" dirty="0" smtClean="0"/>
              <a:t>It can make otherwise unattractive low-carbon projects attractive. </a:t>
            </a:r>
            <a:r>
              <a:rPr lang="en-US" sz="1200" b="0" kern="1200" baseline="0" dirty="0" smtClean="0">
                <a:solidFill>
                  <a:schemeClr val="tx1"/>
                </a:solidFill>
                <a:effectLst/>
                <a:latin typeface="+mn-lt"/>
                <a:ea typeface="+mn-ea"/>
                <a:cs typeface="+mn-cs"/>
              </a:rPr>
              <a:t>Combined finance </a:t>
            </a:r>
            <a:r>
              <a:rPr lang="en-US" sz="1200" b="0" i="0" u="none" strike="noStrike" kern="1200" baseline="0" dirty="0" smtClean="0">
                <a:solidFill>
                  <a:schemeClr val="tx1"/>
                </a:solidFill>
                <a:latin typeface="+mn-lt"/>
                <a:ea typeface="+mn-ea"/>
                <a:cs typeface="+mn-cs"/>
              </a:rPr>
              <a:t>entails few financial complications as no additional financial risk taking is required and results can be easily attributed to each financing source. For example, resources can be combined through a national financial mechanism, such as a National Development Bank, a National Carbon Fund, or a trust fund, where resources are allocated together side by side. </a:t>
            </a: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5044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One mechanism that enables countries in combined finance for climate action is a</a:t>
            </a:r>
            <a:r>
              <a:rPr lang="en-US" sz="1200" b="0" i="0" u="none" strike="noStrike" kern="1200" baseline="0" dirty="0" smtClean="0">
                <a:solidFill>
                  <a:schemeClr val="tx1"/>
                </a:solidFill>
                <a:latin typeface="+mn-lt"/>
                <a:ea typeface="+mn-ea"/>
                <a:cs typeface="+mn-cs"/>
              </a:rPr>
              <a:t> National Climate Fund. The key goals of an NCF are the collection, blending, and coordination, as well as strengthening national ownership, of climate finance. An example of a NCF is The China CDM Fund. It combines capital from revenues and levies from CDM business operations, grants and other types of support from multilateral development institutions to advance climate action.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50198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For alternative source of financing for SMEs, the following are examples of innovative climate finance mechanisms that support private investments in renewables, like microfinance for energy, property assessed clean energy and Pay As You Save programs. Private households can also act as retail investors of renewable energy, thanks to the emergence of new renewable energy investment vehicles and business models, like publicly-traded investment funds and the cutting-edge crowdfunding for pooling private resources for green investments. </a:t>
            </a:r>
            <a:r>
              <a:rPr lang="en-US" sz="1200" b="0" dirty="0" smtClean="0"/>
              <a:t>The possible market potential for crowdfunding in developing countries could reach up to $96 billion a year over the next 25 years, making it a viable innovative climate finance solution for scaling</a:t>
            </a:r>
            <a:r>
              <a:rPr lang="en-US" sz="1200" b="0" baseline="0" dirty="0" smtClean="0"/>
              <a:t>-up climate action</a:t>
            </a:r>
            <a:r>
              <a:rPr lang="en-US" sz="1200"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692319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following are 4 different crowdfunding models currently taking shape</a:t>
            </a:r>
            <a:r>
              <a:rPr lang="en-US" sz="1200" baseline="0" dirty="0" smtClean="0"/>
              <a:t> in the market.</a:t>
            </a:r>
            <a:endParaRPr lang="en-US" sz="1200"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0859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8076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innovative</a:t>
            </a:r>
            <a:r>
              <a:rPr lang="en-US" baseline="0" dirty="0" smtClean="0"/>
              <a:t> finance approaches will also vary by sector. The chart here ties together various analyses based on MDB experiences. In </a:t>
            </a:r>
            <a:r>
              <a:rPr lang="en-US" baseline="0" dirty="0" err="1" smtClean="0"/>
              <a:t>general,t</a:t>
            </a:r>
            <a:r>
              <a:rPr lang="en-US" dirty="0" err="1" smtClean="0"/>
              <a:t>he</a:t>
            </a:r>
            <a:r>
              <a:rPr lang="en-US" baseline="0" dirty="0" smtClean="0"/>
              <a:t> private sector will invest where it received an adequate return for the risk it bears in the underlying project activity. Many of these risks can be mitigated by the market, and governments can also create a welcoming investment environment through overall policies and financial instruments featured today that are geared to the ease of doing business.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878740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22264"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144C4236-6835-44F3-8225-2417568F1341}" type="slidenum">
              <a:rPr lang="en-US" smtClean="0"/>
              <a:pPr/>
              <a:t>19</a:t>
            </a:fld>
            <a:endParaRPr lang="en-US"/>
          </a:p>
        </p:txBody>
      </p:sp>
    </p:spTree>
    <p:extLst>
      <p:ext uri="{BB962C8B-B14F-4D97-AF65-F5344CB8AC3E}">
        <p14:creationId xmlns:p14="http://schemas.microsoft.com/office/powerpoint/2010/main" val="159170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39" y="4415789"/>
            <a:ext cx="5608319" cy="4183379"/>
          </a:xfrm>
          <a:prstGeom prst="rect">
            <a:avLst/>
          </a:prstGeom>
        </p:spPr>
        <p:txBody>
          <a:bodyPr lIns="91425" tIns="91425" rIns="91425" bIns="91425" anchor="ctr" anchorCtr="0">
            <a:noAutofit/>
          </a:bodyPr>
          <a:lstStyle/>
          <a:p>
            <a:endParaRPr dirty="0"/>
          </a:p>
        </p:txBody>
      </p:sp>
      <p:sp>
        <p:nvSpPr>
          <p:cNvPr id="625" name="Shape 6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9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We know that p</a:t>
            </a:r>
            <a:r>
              <a:rPr lang="en-US" sz="1200" b="0" i="0" u="none" strike="noStrike" kern="1200" baseline="0" dirty="0" smtClean="0">
                <a:solidFill>
                  <a:schemeClr val="tx1"/>
                </a:solidFill>
                <a:latin typeface="+mn-lt"/>
                <a:ea typeface="+mn-ea"/>
                <a:cs typeface="+mn-cs"/>
              </a:rPr>
              <a:t>rivate sector investors face many obstacles when considering to invest in climate change mitigation and adaptation: listed are the usual suspects.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144C4236-6835-44F3-8225-2417568F1341}" type="slidenum">
              <a:rPr lang="en-US" smtClean="0"/>
              <a:pPr/>
              <a:t>3</a:t>
            </a:fld>
            <a:endParaRPr lang="en-US"/>
          </a:p>
        </p:txBody>
      </p:sp>
    </p:spTree>
    <p:extLst>
      <p:ext uri="{BB962C8B-B14F-4D97-AF65-F5344CB8AC3E}">
        <p14:creationId xmlns:p14="http://schemas.microsoft.com/office/powerpoint/2010/main" val="22225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0" baseline="0" dirty="0" smtClean="0"/>
              <a:t>Because of the many obstacles to climate investment, a huge gap exists in current climate finance flows.  To address this gap, development banks like the World Bank Group have launched innovative finance initiatives to help increase climate investment flows.   </a:t>
            </a:r>
            <a:r>
              <a:rPr lang="en-US" sz="1200" b="0" i="0" u="none" strike="noStrike" kern="1200" baseline="0" dirty="0" smtClean="0">
                <a:solidFill>
                  <a:schemeClr val="tx1"/>
                </a:solidFill>
                <a:latin typeface="+mn-lt"/>
                <a:ea typeface="+mn-ea"/>
                <a:cs typeface="+mn-cs"/>
              </a:rPr>
              <a:t>At the World Bank Group, innovative finance includes any financing approach that aims to:</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Generate additional development funds by tapping new funding sources, like solidarity taxes, or emerging donors, like institutional investors</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Enhance the efficiency of financial flows, by reducing delivery time and/or costs, especially for emergency needs and in crisis situation</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Link financial flows to climate results, by using results-based financing or instruments linking flows to measurable performance on the ground</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3565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To</a:t>
            </a:r>
            <a:r>
              <a:rPr lang="en-US" sz="1200" b="0" kern="1200" baseline="0" dirty="0" smtClean="0">
                <a:solidFill>
                  <a:schemeClr val="tx1"/>
                </a:solidFill>
                <a:effectLst/>
                <a:latin typeface="+mn-lt"/>
                <a:ea typeface="+mn-ea"/>
                <a:cs typeface="+mn-cs"/>
              </a:rPr>
              <a:t> achieve the aims of innovative finance, four i</a:t>
            </a:r>
            <a:r>
              <a:rPr lang="en-US" b="0" baseline="0" dirty="0" smtClean="0"/>
              <a:t>nnovative climate finance solutions have emerged: leverage, blending, combined finance and alternative source of financing for Small and Medium enterprises (or SMEs). Each solution is enabled by a range of financing instruments to leverage and deliver climate finance, listed at the right. </a:t>
            </a:r>
            <a:endParaRPr lang="en-US" b="1" baseline="0" dirty="0" smtClean="0"/>
          </a:p>
        </p:txBody>
      </p:sp>
      <p:sp>
        <p:nvSpPr>
          <p:cNvPr id="4" name="Slide Number Placeholder 3"/>
          <p:cNvSpPr>
            <a:spLocks noGrp="1"/>
          </p:cNvSpPr>
          <p:nvPr>
            <p:ph type="sldNum" sz="quarter" idx="10"/>
          </p:nvPr>
        </p:nvSpPr>
        <p:spPr/>
        <p:txBody>
          <a:bodyPr/>
          <a:lstStyle/>
          <a:p>
            <a:fld id="{144C4236-6835-44F3-8225-2417568F1341}" type="slidenum">
              <a:rPr lang="en-US" smtClean="0"/>
              <a:pPr/>
              <a:t>5</a:t>
            </a:fld>
            <a:endParaRPr lang="en-US"/>
          </a:p>
        </p:txBody>
      </p:sp>
    </p:spTree>
    <p:extLst>
      <p:ext uri="{BB962C8B-B14F-4D97-AF65-F5344CB8AC3E}">
        <p14:creationId xmlns:p14="http://schemas.microsoft.com/office/powerpoint/2010/main" val="159170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Leverage can be defined as </a:t>
            </a:r>
            <a:r>
              <a:rPr lang="en-US" sz="1200" b="0" i="0" u="none" strike="noStrike" kern="1200" baseline="0" dirty="0" smtClean="0">
                <a:solidFill>
                  <a:schemeClr val="tx1"/>
                </a:solidFill>
                <a:latin typeface="+mn-lt"/>
                <a:ea typeface="+mn-ea"/>
                <a:cs typeface="+mn-cs"/>
              </a:rPr>
              <a:t>the amount of private financing that can be mobilized per dollar of public or quasi-public support. Leverage shows how much money was mobilized on the back of a public dollar. </a:t>
            </a:r>
            <a:r>
              <a:rPr lang="en-US" sz="1200" b="0" kern="1200" baseline="0" dirty="0" smtClean="0">
                <a:solidFill>
                  <a:schemeClr val="tx1"/>
                </a:solidFill>
              </a:rPr>
              <a:t>I</a:t>
            </a:r>
            <a:r>
              <a:rPr lang="en-US" sz="1200" b="0" dirty="0" smtClean="0"/>
              <a:t>n financial terminology, leverage refers to the ratio of equity to a blend of debt.</a:t>
            </a:r>
            <a:r>
              <a:rPr lang="en-US" sz="1200" b="0" i="0" u="none" strike="noStrike" kern="1200" baseline="0" dirty="0" smtClean="0">
                <a:solidFill>
                  <a:schemeClr val="tx1"/>
                </a:solidFill>
                <a:latin typeface="+mn-lt"/>
                <a:ea typeface="+mn-ea"/>
                <a:cs typeface="+mn-cs"/>
              </a:rPr>
              <a:t> </a:t>
            </a:r>
            <a:r>
              <a:rPr lang="en-US" sz="1200" b="1" dirty="0" smtClean="0">
                <a:solidFill>
                  <a:srgbClr val="000000"/>
                </a:solidFill>
                <a:latin typeface="Calibri" panose="020F0502020204030204" pitchFamily="34" charset="0"/>
                <a:sym typeface="Arial"/>
                <a:rtl val="0"/>
              </a:rPr>
              <a:t>The World Bank Group </a:t>
            </a:r>
            <a:r>
              <a:rPr lang="en-US" sz="1200" dirty="0" smtClean="0">
                <a:solidFill>
                  <a:srgbClr val="000000"/>
                </a:solidFill>
                <a:latin typeface="Calibri" panose="020F0502020204030204" pitchFamily="34" charset="0"/>
                <a:sym typeface="Arial"/>
                <a:rtl val="0"/>
              </a:rPr>
              <a:t>measures the project leverage of the group’s infrastructure financing defined as project cost divided by World Bank Group financing. </a:t>
            </a:r>
            <a:r>
              <a:rPr lang="en-US" sz="1200" b="1" kern="0" dirty="0" smtClean="0">
                <a:solidFill>
                  <a:srgbClr val="000000"/>
                </a:solidFill>
                <a:latin typeface="Calibri" panose="020F0502020204030204" pitchFamily="34" charset="0"/>
                <a:sym typeface="Arial"/>
                <a:rtl val="0"/>
              </a:rPr>
              <a:t>The World Bank CF Unit </a:t>
            </a:r>
            <a:r>
              <a:rPr lang="en-US" sz="1200" kern="0" dirty="0" smtClean="0">
                <a:solidFill>
                  <a:srgbClr val="000000"/>
                </a:solidFill>
                <a:latin typeface="Calibri" panose="020F0502020204030204" pitchFamily="34" charset="0"/>
                <a:sym typeface="Arial"/>
                <a:rtl val="0"/>
              </a:rPr>
              <a:t>in the context of delivering carbon finance refers to leverage as </a:t>
            </a:r>
            <a:r>
              <a:rPr lang="en-US" sz="1200" i="1" kern="0" dirty="0" smtClean="0">
                <a:solidFill>
                  <a:srgbClr val="000000"/>
                </a:solidFill>
                <a:latin typeface="Calibri" panose="020F0502020204030204" pitchFamily="34" charset="0"/>
                <a:sym typeface="Arial"/>
                <a:rtl val="0"/>
              </a:rPr>
              <a:t>“the overall capital investment needed for the project to the net present value of the primary carbon finance unit.”</a:t>
            </a:r>
            <a:endParaRPr lang="en-US" sz="1200" b="0" i="0" u="none" strike="noStrike" kern="1200" baseline="0" dirty="0" smtClean="0">
              <a:solidFill>
                <a:schemeClr val="tx1"/>
              </a:solidFill>
              <a:latin typeface="+mn-lt"/>
              <a:ea typeface="+mn-ea"/>
              <a:cs typeface="+mn-cs"/>
            </a:endParaRPr>
          </a:p>
          <a:p>
            <a:r>
              <a:rPr lang="en-US" dirty="0" smtClean="0">
                <a:latin typeface="Calibri" panose="020F0502020204030204" pitchFamily="34" charset="0"/>
              </a:rPr>
              <a:t>The experience of the Multilateral Development Banks suggests the leverage factors in the range of 2 to 5 for non-concessional lending</a:t>
            </a:r>
            <a:r>
              <a:rPr lang="en-US" baseline="0" dirty="0" smtClean="0">
                <a:latin typeface="Calibri" panose="020F0502020204030204" pitchFamily="34" charset="0"/>
              </a:rPr>
              <a:t> </a:t>
            </a:r>
            <a:r>
              <a:rPr lang="en-US" dirty="0" smtClean="0">
                <a:latin typeface="Calibri" panose="020F0502020204030204" pitchFamily="34" charset="0"/>
              </a:rPr>
              <a:t>can be significantly higher where the public finance component is in the form of concessional lending, grants or equity, running at 8 to 10 or even higher. MDBs’ flows and carbon offset flows could leverage around $100-200 billion in 2020 in additional gross international climate-related private flows and an equivalent amount of domestic private resources. </a:t>
            </a:r>
            <a:endParaRPr lang="en-US" sz="1200" b="0" i="0" u="none" strike="noStrike" kern="1200" baseline="0" dirty="0" smtClean="0">
              <a:solidFill>
                <a:schemeClr val="tx1"/>
              </a:solidFill>
              <a:latin typeface="+mn-lt"/>
              <a:ea typeface="+mn-ea"/>
              <a:cs typeface="+mn-cs"/>
            </a:endParaRPr>
          </a:p>
          <a:p>
            <a:endParaRPr lang="en-US" sz="1200" b="1"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0337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400"/>
            <a:r>
              <a:rPr lang="en-US" b="1" kern="0" dirty="0" smtClean="0">
                <a:solidFill>
                  <a:srgbClr val="000000"/>
                </a:solidFill>
                <a:latin typeface="Calibri" panose="020F0502020204030204" pitchFamily="34" charset="0"/>
                <a:cs typeface="Arial"/>
                <a:sym typeface="Arial"/>
                <a:rtl val="0"/>
              </a:rPr>
              <a:t>Background: </a:t>
            </a:r>
            <a:r>
              <a:rPr lang="en-US" kern="0" dirty="0" smtClean="0">
                <a:solidFill>
                  <a:srgbClr val="000000"/>
                </a:solidFill>
                <a:latin typeface="Calibri" panose="020F0502020204030204" pitchFamily="34" charset="0"/>
                <a:cs typeface="Arial"/>
                <a:sym typeface="Arial"/>
                <a:rtl val="0"/>
              </a:rPr>
              <a:t>The MENA region holds some of the largest CSP capacity in the world and will generate around </a:t>
            </a:r>
            <a:r>
              <a:rPr lang="en-US" b="1" kern="0" dirty="0" smtClean="0">
                <a:solidFill>
                  <a:srgbClr val="000000"/>
                </a:solidFill>
                <a:latin typeface="Calibri" panose="020F0502020204030204" pitchFamily="34" charset="0"/>
                <a:cs typeface="Arial"/>
                <a:sym typeface="Arial"/>
                <a:rtl val="0"/>
              </a:rPr>
              <a:t>1 Gigawatt of CSP generation capacity</a:t>
            </a:r>
            <a:r>
              <a:rPr lang="en-US" kern="0" dirty="0" smtClean="0">
                <a:solidFill>
                  <a:srgbClr val="000000"/>
                </a:solidFill>
                <a:latin typeface="Calibri" panose="020F0502020204030204" pitchFamily="34" charset="0"/>
                <a:cs typeface="Arial"/>
                <a:sym typeface="Arial"/>
                <a:rtl val="0"/>
              </a:rPr>
              <a:t>, tripling current global installed capacity and investment in CSP . Four countries in the region—Egypt, Jordan, Morocco, and Tunisia—are participating in this initiative.</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09352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UN-AGF Report used this concept of leverage ration in 2010 in order to illustrate the kinds of funding available to combat climate change. The diversity of the methodologies used as well as the lack of transparency</a:t>
            </a:r>
            <a:r>
              <a:rPr lang="en-US" baseline="0" dirty="0" smtClean="0"/>
              <a:t> for some data makes an accurate comparison hard. Therefore, the aim is rather to compare orders of magnitude.</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09352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4" name="Shape 374"/>
          <p:cNvSpPr txBox="1">
            <a:spLocks noGrp="1"/>
          </p:cNvSpPr>
          <p:nvPr>
            <p:ph type="body" idx="1"/>
          </p:nvPr>
        </p:nvSpPr>
        <p:spPr>
          <a:xfrm>
            <a:off x="701041" y="4415791"/>
            <a:ext cx="5608319" cy="4183379"/>
          </a:xfrm>
          <a:prstGeom prst="rect">
            <a:avLst/>
          </a:prstGeom>
          <a:noFill/>
          <a:ln>
            <a:noFill/>
          </a:ln>
        </p:spPr>
        <p:txBody>
          <a:bodyPr lIns="93145" tIns="46572" rIns="93145" bIns="4657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Blending finance refers to funds invested at concessional, or below market, rates combined with an organization’s own funds.</a:t>
            </a:r>
            <a:r>
              <a:rPr lang="en-US" b="0" baseline="0" dirty="0" smtClean="0"/>
              <a:t> B</a:t>
            </a:r>
            <a:r>
              <a:rPr lang="en-US" b="0" dirty="0" smtClean="0"/>
              <a:t>lending concessional funds helps</a:t>
            </a:r>
            <a:r>
              <a:rPr lang="en-US" b="0" baseline="0" dirty="0" smtClean="0"/>
              <a:t> to </a:t>
            </a:r>
            <a:r>
              <a:rPr lang="en-US" b="0" dirty="0" smtClean="0"/>
              <a:t>catalyze investments and accelerate</a:t>
            </a:r>
            <a:r>
              <a:rPr lang="en-US" b="0" baseline="0" dirty="0" smtClean="0"/>
              <a:t> impact </a:t>
            </a:r>
            <a:r>
              <a:rPr lang="en-US" b="0" dirty="0" smtClean="0"/>
              <a:t>that would not otherwise happen due to market conditions. </a:t>
            </a:r>
            <a:endParaRPr lang="en-US" sz="1200" kern="1200" dirty="0" smtClean="0">
              <a:solidFill>
                <a:schemeClr val="tx1"/>
              </a:solidFill>
              <a:effectLst/>
              <a:latin typeface="+mn-lt"/>
              <a:ea typeface="+mn-ea"/>
              <a:cs typeface="+mn-cs"/>
            </a:endParaRPr>
          </a:p>
        </p:txBody>
      </p:sp>
      <p:sp>
        <p:nvSpPr>
          <p:cNvPr id="375" name="Shape 375"/>
          <p:cNvSpPr txBox="1">
            <a:spLocks noGrp="1"/>
          </p:cNvSpPr>
          <p:nvPr>
            <p:ph type="sldNum" idx="12"/>
          </p:nvPr>
        </p:nvSpPr>
        <p:spPr>
          <a:xfrm>
            <a:off x="3970940" y="8829966"/>
            <a:ext cx="3037839" cy="464819"/>
          </a:xfrm>
          <a:prstGeom prst="rect">
            <a:avLst/>
          </a:prstGeom>
          <a:noFill/>
          <a:ln>
            <a:noFill/>
          </a:ln>
        </p:spPr>
        <p:txBody>
          <a:bodyPr lIns="93145" tIns="46572" rIns="93145" bIns="46572" anchor="b" anchorCtr="0">
            <a:noAutofit/>
          </a:bodyPr>
          <a:lstStyle/>
          <a:p>
            <a:pPr>
              <a:buSzPct val="25000"/>
            </a:pPr>
            <a:r>
              <a:rPr lang="en-US"/>
              <a:t> </a:t>
            </a:r>
          </a:p>
        </p:txBody>
      </p:sp>
    </p:spTree>
    <p:extLst>
      <p:ext uri="{BB962C8B-B14F-4D97-AF65-F5344CB8AC3E}">
        <p14:creationId xmlns:p14="http://schemas.microsoft.com/office/powerpoint/2010/main" val="225748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smtClean="0">
                <a:solidFill>
                  <a:srgbClr val="000000"/>
                </a:solidFill>
                <a:latin typeface="Calibri" panose="020F0502020204030204" pitchFamily="34" charset="0"/>
                <a:cs typeface="Arial"/>
                <a:sym typeface="Arial"/>
                <a:rtl val="0"/>
              </a:rPr>
              <a:t>Background: </a:t>
            </a:r>
            <a:r>
              <a:rPr lang="en-US" sz="1200" kern="0" dirty="0" smtClean="0">
                <a:solidFill>
                  <a:srgbClr val="000000"/>
                </a:solidFill>
                <a:latin typeface="Calibri" panose="020F0502020204030204" pitchFamily="34" charset="0"/>
                <a:cs typeface="Arial"/>
                <a:sym typeface="Arial"/>
                <a:rtl val="0"/>
              </a:rPr>
              <a:t>A 67.5MW Wind Farm with the aim to reduce +156,000 tons of CO2e/</a:t>
            </a:r>
            <a:r>
              <a:rPr lang="en-US" sz="1200" kern="0" dirty="0" err="1" smtClean="0">
                <a:solidFill>
                  <a:srgbClr val="000000"/>
                </a:solidFill>
                <a:latin typeface="Calibri" panose="020F0502020204030204" pitchFamily="34" charset="0"/>
                <a:cs typeface="Arial"/>
                <a:sym typeface="Arial"/>
                <a:rtl val="0"/>
              </a:rPr>
              <a:t>yr</a:t>
            </a:r>
            <a:r>
              <a:rPr lang="en-US" sz="1200" kern="0" dirty="0" smtClean="0">
                <a:solidFill>
                  <a:srgbClr val="000000"/>
                </a:solidFill>
                <a:latin typeface="Calibri" panose="020F0502020204030204" pitchFamily="34" charset="0"/>
                <a:cs typeface="Arial"/>
                <a:sym typeface="Arial"/>
                <a:rtl val="0"/>
              </a:rPr>
              <a:t>, displace new fossil-fuel generation, and improve air quality.</a:t>
            </a:r>
          </a:p>
          <a:p>
            <a:endParaRPr lang="en-US" sz="1200"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995852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smtClean="0"/>
              <a:t>Master Title: </a:t>
            </a:r>
            <a:br>
              <a:rPr lang="en-US" noProof="0" dirty="0" smtClean="0"/>
            </a:br>
            <a:r>
              <a:rPr lang="en-US" noProof="0" dirty="0" smtClean="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smtClean="0"/>
              <a:t>Name of the contributor</a:t>
            </a:r>
          </a:p>
          <a:p>
            <a:pPr lvl="0"/>
            <a:r>
              <a:rPr lang="en-US" noProof="0" dirty="0" smtClean="0"/>
              <a:t>Name of the event, venue</a:t>
            </a:r>
          </a:p>
          <a:p>
            <a:pPr lvl="0"/>
            <a:r>
              <a:rPr lang="en-US" noProof="0" dirty="0" smtClean="0"/>
              <a:t>00 Month 2012</a:t>
            </a:r>
          </a:p>
        </p:txBody>
      </p:sp>
      <p:sp>
        <p:nvSpPr>
          <p:cNvPr id="8" name="Rectangle 4"/>
          <p:cNvSpPr txBox="1">
            <a:spLocks noChangeArrowheads="1"/>
          </p:cNvSpPr>
          <p:nvPr userDrawn="1"/>
        </p:nvSpPr>
        <p:spPr bwMode="auto">
          <a:xfrm>
            <a:off x="4588042" y="6453187"/>
            <a:ext cx="151141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noProof="0" dirty="0" smtClean="0">
                <a:solidFill>
                  <a:schemeClr val="tx1"/>
                </a:solidFill>
                <a:latin typeface="Arial"/>
                <a:ea typeface="ＭＳ Ｐゴシック" charset="0"/>
                <a:cs typeface="Arial"/>
              </a:rPr>
              <a:t>Strictly Confidential</a:t>
            </a:r>
            <a:r>
              <a:rPr lang="de-DE" sz="900" kern="1200" dirty="0" smtClean="0">
                <a:solidFill>
                  <a:schemeClr val="tx1"/>
                </a:solidFill>
                <a:latin typeface="Arial"/>
                <a:ea typeface="ＭＳ Ｐゴシック" charset="0"/>
                <a:cs typeface="Arial"/>
              </a:rPr>
              <a:t> © 2013</a:t>
            </a:r>
            <a:endParaRPr lang="en-US" sz="900" dirty="0">
              <a:solidFill>
                <a:schemeClr val="tx1"/>
              </a:solidFill>
              <a:latin typeface="Arial"/>
              <a:cs typeface="Arial"/>
            </a:endParaRP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23102" y="335879"/>
            <a:ext cx="3615235" cy="707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U:\1405265\1405265 WBG Logo\PPT\WBG_globe-pp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2" y="3871433"/>
            <a:ext cx="4379495" cy="2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999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0" y="271548"/>
            <a:ext cx="9144000" cy="360218"/>
          </a:xfrm>
          <a:prstGeom prst="rect">
            <a:avLst/>
          </a:prstGeom>
          <a:solidFill>
            <a:srgbClr val="3A6845"/>
          </a:solidFill>
          <a:ln>
            <a:noFill/>
          </a:ln>
        </p:spPr>
        <p:txBody>
          <a:bodyPr lIns="91425" tIns="91425" rIns="91425" bIns="91425" anchor="ctr" anchorCtr="0"/>
          <a:lstStyle>
            <a:lvl1pPr rtl="0">
              <a:defRPr sz="2000">
                <a:solidFill>
                  <a:schemeClr val="lt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6" name="Shape 26"/>
          <p:cNvSpPr txBox="1">
            <a:spLocks noGrp="1"/>
          </p:cNvSpPr>
          <p:nvPr>
            <p:ph type="body" idx="1"/>
          </p:nvPr>
        </p:nvSpPr>
        <p:spPr>
          <a:xfrm>
            <a:off x="762000" y="2133600"/>
            <a:ext cx="3733800" cy="3809999"/>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27" name="Shape 27"/>
          <p:cNvSpPr txBox="1">
            <a:spLocks noGrp="1"/>
          </p:cNvSpPr>
          <p:nvPr>
            <p:ph type="body" idx="2"/>
          </p:nvPr>
        </p:nvSpPr>
        <p:spPr>
          <a:xfrm>
            <a:off x="4648200" y="2133600"/>
            <a:ext cx="3733800" cy="3810001"/>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ustDataLst>
      <p:tags r:id="rId1"/>
    </p:custDataLst>
    <p:extLst>
      <p:ext uri="{BB962C8B-B14F-4D97-AF65-F5344CB8AC3E}">
        <p14:creationId xmlns:p14="http://schemas.microsoft.com/office/powerpoint/2010/main" val="92774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0" y="288173"/>
            <a:ext cx="9144000" cy="293716"/>
          </a:xfrm>
          <a:prstGeom prst="rect">
            <a:avLst/>
          </a:prstGeom>
          <a:solidFill>
            <a:srgbClr val="3A6845"/>
          </a:solid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body" idx="1"/>
          </p:nvPr>
        </p:nvSpPr>
        <p:spPr>
          <a:xfrm>
            <a:off x="762000" y="2560638"/>
            <a:ext cx="3735388"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1" name="Shape 31"/>
          <p:cNvSpPr txBox="1">
            <a:spLocks noGrp="1"/>
          </p:cNvSpPr>
          <p:nvPr>
            <p:ph type="body" idx="2"/>
          </p:nvPr>
        </p:nvSpPr>
        <p:spPr>
          <a:xfrm>
            <a:off x="762000" y="3135311"/>
            <a:ext cx="3735388"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2" name="Shape 32"/>
          <p:cNvSpPr txBox="1">
            <a:spLocks noGrp="1"/>
          </p:cNvSpPr>
          <p:nvPr>
            <p:ph type="body" idx="3"/>
          </p:nvPr>
        </p:nvSpPr>
        <p:spPr>
          <a:xfrm>
            <a:off x="4645025" y="2560638"/>
            <a:ext cx="37369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3" name="Shape 33"/>
          <p:cNvSpPr txBox="1">
            <a:spLocks noGrp="1"/>
          </p:cNvSpPr>
          <p:nvPr>
            <p:ph type="body" idx="4"/>
          </p:nvPr>
        </p:nvSpPr>
        <p:spPr>
          <a:xfrm>
            <a:off x="4645025" y="3135311"/>
            <a:ext cx="37369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ustDataLst>
      <p:tags r:id="rId1"/>
    </p:custDataLst>
    <p:extLst>
      <p:ext uri="{BB962C8B-B14F-4D97-AF65-F5344CB8AC3E}">
        <p14:creationId xmlns:p14="http://schemas.microsoft.com/office/powerpoint/2010/main" val="163851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5487" y="273050"/>
            <a:ext cx="2627312" cy="1162049"/>
          </a:xfrm>
          <a:prstGeom prst="rect">
            <a:avLst/>
          </a:prstGeom>
          <a:solidFill>
            <a:srgbClr val="3A6845"/>
          </a:solid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9" name="Shape 39"/>
          <p:cNvSpPr txBox="1">
            <a:spLocks noGrp="1"/>
          </p:cNvSpPr>
          <p:nvPr>
            <p:ph type="body" idx="1"/>
          </p:nvPr>
        </p:nvSpPr>
        <p:spPr>
          <a:xfrm>
            <a:off x="3581400" y="1157287"/>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0" name="Shape 40"/>
          <p:cNvSpPr txBox="1">
            <a:spLocks noGrp="1"/>
          </p:cNvSpPr>
          <p:nvPr>
            <p:ph type="body" idx="2"/>
          </p:nvPr>
        </p:nvSpPr>
        <p:spPr>
          <a:xfrm>
            <a:off x="725487" y="1435100"/>
            <a:ext cx="2627312"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41" name="Shape 41"/>
          <p:cNvSpPr/>
          <p:nvPr/>
        </p:nvSpPr>
        <p:spPr>
          <a:xfrm>
            <a:off x="2626822" y="6280639"/>
            <a:ext cx="764768" cy="577358"/>
          </a:xfrm>
          <a:prstGeom prst="rect">
            <a:avLst/>
          </a:prstGeom>
          <a:noFill/>
          <a:ln>
            <a:noFill/>
          </a:ln>
        </p:spPr>
        <p:txBody>
          <a:bodyPr lIns="91425" tIns="91425" rIns="91425" bIns="91425" anchor="ctr" anchorCtr="0">
            <a:noAutofit/>
          </a:bodyPr>
          <a:lstStyle/>
          <a:p>
            <a:pPr defTabSz="914400"/>
            <a:endParaRPr sz="1400" kern="0">
              <a:solidFill>
                <a:srgbClr val="000000"/>
              </a:solidFill>
              <a:cs typeface="Arial"/>
              <a:sym typeface="Arial"/>
              <a:rtl val="0"/>
            </a:endParaRPr>
          </a:p>
        </p:txBody>
      </p:sp>
    </p:spTree>
    <p:custDataLst>
      <p:tags r:id="rId1"/>
    </p:custDataLst>
    <p:extLst>
      <p:ext uri="{BB962C8B-B14F-4D97-AF65-F5344CB8AC3E}">
        <p14:creationId xmlns:p14="http://schemas.microsoft.com/office/powerpoint/2010/main" val="234718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792288" y="5026025"/>
            <a:ext cx="5486399" cy="566737"/>
          </a:xfrm>
          <a:prstGeom prst="rect">
            <a:avLst/>
          </a:prstGeom>
          <a:solidFill>
            <a:srgbClr val="3A6845"/>
          </a:solid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body" idx="1"/>
          </p:nvPr>
        </p:nvSpPr>
        <p:spPr>
          <a:xfrm>
            <a:off x="1792288" y="55959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ustDataLst>
      <p:tags r:id="rId1"/>
    </p:custDataLst>
    <p:extLst>
      <p:ext uri="{BB962C8B-B14F-4D97-AF65-F5344CB8AC3E}">
        <p14:creationId xmlns:p14="http://schemas.microsoft.com/office/powerpoint/2010/main" val="277206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2130425"/>
            <a:ext cx="7772400" cy="1470024"/>
          </a:xfrm>
          <a:prstGeom prst="rect">
            <a:avLst/>
          </a:prstGeom>
          <a:solidFill>
            <a:srgbClr val="3A6845"/>
          </a:solidFill>
          <a:ln>
            <a:noFill/>
          </a:ln>
        </p:spPr>
        <p:txBody>
          <a:bodyPr lIns="91425" tIns="91425" rIns="91425" bIns="91425" anchor="ctr" anchorCtr="0"/>
          <a:lstStyle>
            <a:lvl1pPr marL="0" marR="0" indent="0" algn="l" rtl="0">
              <a:spcBef>
                <a:spcPts val="0"/>
              </a:spcBef>
              <a:buClr>
                <a:schemeClr val="lt1"/>
              </a:buClr>
              <a:buFont typeface="Calibri"/>
              <a:buNone/>
              <a:defRPr sz="2000" b="1" i="0" u="none" strike="noStrike" cap="none" baseline="0">
                <a:solidFill>
                  <a:schemeClr val="lt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47" name="Shape 4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Tree>
    <p:custDataLst>
      <p:tags r:id="rId1"/>
    </p:custDataLst>
    <p:extLst>
      <p:ext uri="{BB962C8B-B14F-4D97-AF65-F5344CB8AC3E}">
        <p14:creationId xmlns:p14="http://schemas.microsoft.com/office/powerpoint/2010/main" val="401637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0" y="288173"/>
            <a:ext cx="9144000" cy="293716"/>
          </a:xfrm>
          <a:prstGeom prst="rect">
            <a:avLst/>
          </a:prstGeom>
          <a:solidFill>
            <a:srgbClr val="3A6845"/>
          </a:solidFill>
          <a:ln>
            <a:noFill/>
          </a:ln>
        </p:spPr>
        <p:txBody>
          <a:bodyPr lIns="91425" tIns="91425" rIns="91425" bIns="91425" anchor="ctr" anchorCtr="0"/>
          <a:lstStyle>
            <a:lvl1pPr algn="l" rtl="0">
              <a:spcBef>
                <a:spcPts val="0"/>
              </a:spcBef>
              <a:buClr>
                <a:schemeClr val="lt1"/>
              </a:buClr>
              <a:buFont typeface="Calibri"/>
              <a:buNone/>
              <a:defRPr sz="2000" b="1">
                <a:solidFill>
                  <a:schemeClr val="lt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Tree>
    <p:extLst>
      <p:ext uri="{BB962C8B-B14F-4D97-AF65-F5344CB8AC3E}">
        <p14:creationId xmlns:p14="http://schemas.microsoft.com/office/powerpoint/2010/main" val="378301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0" y="288173"/>
            <a:ext cx="9144000" cy="293716"/>
          </a:xfrm>
          <a:prstGeom prst="rect">
            <a:avLst/>
          </a:prstGeom>
          <a:solidFill>
            <a:srgbClr val="3A6845"/>
          </a:solidFill>
          <a:ln>
            <a:noFill/>
          </a:ln>
        </p:spPr>
        <p:txBody>
          <a:bodyPr lIns="91425" tIns="91425" rIns="91425" bIns="91425" anchor="ctr" anchorCtr="0"/>
          <a:lstStyle>
            <a:lvl1pPr algn="l" rtl="0">
              <a:spcBef>
                <a:spcPts val="0"/>
              </a:spcBef>
              <a:buClr>
                <a:schemeClr val="lt1"/>
              </a:buClr>
              <a:buFont typeface="Calibri"/>
              <a:buNone/>
              <a:defRPr sz="2000" b="1">
                <a:solidFill>
                  <a:schemeClr val="lt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Tree>
    <p:extLst>
      <p:ext uri="{BB962C8B-B14F-4D97-AF65-F5344CB8AC3E}">
        <p14:creationId xmlns:p14="http://schemas.microsoft.com/office/powerpoint/2010/main" val="1509837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55DFA77-5CBE-41C1-ACD8-629B663DB6C9}" type="datetimeFigureOut">
              <a:rPr lang="en-US" sz="1400" kern="0" smtClean="0">
                <a:solidFill>
                  <a:srgbClr val="000000"/>
                </a:solidFill>
                <a:cs typeface="Arial"/>
                <a:sym typeface="Arial"/>
                <a:rtl val="0"/>
              </a:rPr>
              <a:pPr defTabSz="914400"/>
              <a:t>8/27/2014</a:t>
            </a:fld>
            <a:endParaRPr lang="en-US" sz="1400" kern="0">
              <a:solidFill>
                <a:srgbClr val="000000"/>
              </a:solidFill>
              <a:cs typeface="Arial"/>
              <a:sym typeface="Arial"/>
              <a:rtl val="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sz="1400" kern="0">
              <a:solidFill>
                <a:srgbClr val="000000"/>
              </a:solidFill>
              <a:cs typeface="Arial"/>
              <a:sym typeface="Arial"/>
              <a:rtl val="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825D6484-8B60-4FD0-AF4B-7BED75C6B6BF}" type="slidenum">
              <a:rPr lang="en-US" sz="1400" kern="0" smtClean="0">
                <a:solidFill>
                  <a:srgbClr val="000000"/>
                </a:solidFill>
                <a:cs typeface="Arial"/>
                <a:sym typeface="Arial"/>
                <a:rtl val="0"/>
              </a:rPr>
              <a:pPr defTabSz="914400"/>
              <a:t>‹#›</a:t>
            </a:fld>
            <a:endParaRPr lang="en-US" sz="1400" kern="0">
              <a:solidFill>
                <a:srgbClr val="000000"/>
              </a:solidFill>
              <a:cs typeface="Arial"/>
              <a:sym typeface="Arial"/>
              <a:rtl val="0"/>
            </a:endParaRPr>
          </a:p>
        </p:txBody>
      </p:sp>
    </p:spTree>
    <p:extLst>
      <p:ext uri="{BB962C8B-B14F-4D97-AF65-F5344CB8AC3E}">
        <p14:creationId xmlns:p14="http://schemas.microsoft.com/office/powerpoint/2010/main" val="217351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smtClean="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smtClean="0"/>
              <a:t>Name of the contributor</a:t>
            </a:r>
          </a:p>
          <a:p>
            <a:pPr lvl="0"/>
            <a:r>
              <a:rPr lang="en-US" noProof="0" dirty="0" smtClean="0"/>
              <a:t>Name of the event, venue, 00 Month 2012</a:t>
            </a:r>
          </a:p>
        </p:txBody>
      </p:sp>
      <p:sp>
        <p:nvSpPr>
          <p:cNvPr id="11" name="Rectangle 4"/>
          <p:cNvSpPr txBox="1">
            <a:spLocks noChangeArrowheads="1"/>
          </p:cNvSpPr>
          <p:nvPr userDrawn="1"/>
        </p:nvSpPr>
        <p:spPr bwMode="auto">
          <a:xfrm>
            <a:off x="1065327" y="6453187"/>
            <a:ext cx="4175874"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noProof="0" dirty="0" smtClean="0">
                <a:solidFill>
                  <a:schemeClr val="tx1"/>
                </a:solidFill>
                <a:latin typeface="Arial"/>
                <a:ea typeface="ＭＳ Ｐゴシック" charset="0"/>
                <a:cs typeface="Arial"/>
              </a:rPr>
              <a:t>Strictly Confidential</a:t>
            </a:r>
            <a:r>
              <a:rPr lang="de-DE" sz="900" kern="1200" dirty="0" smtClean="0">
                <a:solidFill>
                  <a:schemeClr val="tx1"/>
                </a:solidFill>
                <a:latin typeface="Arial"/>
                <a:ea typeface="ＭＳ Ｐゴシック" charset="0"/>
                <a:cs typeface="Arial"/>
              </a:rPr>
              <a:t> © 2013</a:t>
            </a:r>
            <a:endParaRPr lang="en-US" sz="900" dirty="0">
              <a:solidFill>
                <a:schemeClr val="tx1"/>
              </a:solidFill>
              <a:latin typeface="Arial"/>
              <a:cs typeface="Arial"/>
            </a:endParaRPr>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23102" y="303795"/>
            <a:ext cx="3615235"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3686614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208962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254192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21547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smtClean="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23102" y="335879"/>
            <a:ext cx="3615235" cy="707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U:\1405265\1405265 WBG Logo\PPT\WBG_globe-pp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2" y="3871433"/>
            <a:ext cx="4379495" cy="2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56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smtClean="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23102" y="319837"/>
            <a:ext cx="3615235"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0" y="288173"/>
            <a:ext cx="9144000" cy="293716"/>
          </a:xfrm>
          <a:prstGeom prst="rect">
            <a:avLst/>
          </a:prstGeom>
          <a:solidFill>
            <a:srgbClr val="3A6845"/>
          </a:solidFill>
          <a:ln>
            <a:noFill/>
          </a:ln>
        </p:spPr>
        <p:txBody>
          <a:bodyPr lIns="91425" tIns="91425" rIns="91425" bIns="91425" anchor="ctr" anchorCtr="0"/>
          <a:lstStyle>
            <a:lvl1pPr algn="l" rtl="0">
              <a:spcBef>
                <a:spcPts val="0"/>
              </a:spcBef>
              <a:buClr>
                <a:schemeClr val="lt1"/>
              </a:buClr>
              <a:buFont typeface="Calibri"/>
              <a:buNone/>
              <a:defRPr sz="2000" b="1">
                <a:solidFill>
                  <a:schemeClr val="lt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 name="Shape 20"/>
          <p:cNvSpPr txBox="1">
            <a:spLocks noGrp="1"/>
          </p:cNvSpPr>
          <p:nvPr>
            <p:ph type="body" idx="1"/>
          </p:nvPr>
        </p:nvSpPr>
        <p:spPr>
          <a:xfrm>
            <a:off x="762000" y="2229663"/>
            <a:ext cx="7619999" cy="4094937"/>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buClr>
                <a:schemeClr val="dk1"/>
              </a:buClr>
              <a:buFont typeface="Arial"/>
              <a:buChar char="•"/>
              <a:defRPr sz="2000">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65128" y="6691718"/>
            <a:ext cx="2133599" cy="365125"/>
          </a:xfrm>
          <a:prstGeom prst="rect">
            <a:avLst/>
          </a:prstGeom>
          <a:noFill/>
          <a:ln>
            <a:noFill/>
          </a:ln>
        </p:spPr>
        <p:txBody>
          <a:bodyPr lIns="91425" tIns="91425" rIns="91425" bIns="91425" anchor="t" anchorCtr="0"/>
          <a:lstStyle>
            <a:lvl1pPr marL="0" marR="0" indent="0" algn="l" rtl="0">
              <a:defRPr sz="9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22" name="Shape 22"/>
          <p:cNvSpPr txBox="1">
            <a:spLocks noGrp="1"/>
          </p:cNvSpPr>
          <p:nvPr>
            <p:ph type="ftr" idx="11"/>
          </p:nvPr>
        </p:nvSpPr>
        <p:spPr>
          <a:xfrm>
            <a:off x="2667000" y="6675436"/>
            <a:ext cx="2895600" cy="365125"/>
          </a:xfrm>
          <a:prstGeom prst="rect">
            <a:avLst/>
          </a:prstGeom>
          <a:noFill/>
          <a:ln>
            <a:noFill/>
          </a:ln>
        </p:spPr>
        <p:txBody>
          <a:bodyPr lIns="91425" tIns="91425" rIns="91425" bIns="91425" anchor="t" anchorCtr="0"/>
          <a:lstStyle>
            <a:lvl1pPr marL="0" marR="0" indent="0" algn="l" rtl="0">
              <a:defRPr sz="9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
        <p:nvSpPr>
          <p:cNvPr id="23" name="Shape 23"/>
          <p:cNvSpPr txBox="1">
            <a:spLocks noGrp="1"/>
          </p:cNvSpPr>
          <p:nvPr>
            <p:ph type="sldNum" idx="12"/>
          </p:nvPr>
        </p:nvSpPr>
        <p:spPr>
          <a:xfrm>
            <a:off x="7010400" y="6675436"/>
            <a:ext cx="2133599" cy="365125"/>
          </a:xfrm>
          <a:prstGeom prst="rect">
            <a:avLst/>
          </a:prstGeom>
          <a:noFill/>
          <a:ln>
            <a:noFill/>
          </a:ln>
        </p:spPr>
        <p:txBody>
          <a:bodyPr lIns="91425" tIns="91425" rIns="91425" bIns="91425" anchor="t" anchorCtr="0"/>
          <a:lstStyle>
            <a:lvl1pPr marL="0" marR="0" indent="0" algn="r" rtl="0">
              <a:defRPr sz="9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defTabSz="914400"/>
            <a:endParaRPr kern="0">
              <a:solidFill>
                <a:srgbClr val="000000"/>
              </a:solidFill>
              <a:rtl val="0"/>
            </a:endParaRPr>
          </a:p>
        </p:txBody>
      </p:sp>
    </p:spTree>
    <p:custDataLst>
      <p:tags r:id="rId1"/>
    </p:custDataLst>
    <p:extLst>
      <p:ext uri="{BB962C8B-B14F-4D97-AF65-F5344CB8AC3E}">
        <p14:creationId xmlns:p14="http://schemas.microsoft.com/office/powerpoint/2010/main" val="86317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5.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1.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2160000" y="6360101"/>
            <a:ext cx="4708389"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r>
              <a:rPr lang="en-US" dirty="0" smtClean="0"/>
              <a:t>Title of Presentation</a:t>
            </a:r>
            <a:endParaRPr lang="en-US" dirty="0"/>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12" name="Rectangle 4"/>
          <p:cNvSpPr txBox="1">
            <a:spLocks noChangeArrowheads="1"/>
          </p:cNvSpPr>
          <p:nvPr userDrawn="1"/>
        </p:nvSpPr>
        <p:spPr bwMode="auto">
          <a:xfrm>
            <a:off x="6941528" y="6356903"/>
            <a:ext cx="1445254" cy="21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900" kern="1200" noProof="0" smtClean="0">
                <a:solidFill>
                  <a:schemeClr val="tx1">
                    <a:lumMod val="75000"/>
                    <a:lumOff val="25000"/>
                  </a:schemeClr>
                </a:solidFill>
                <a:latin typeface="Arial"/>
                <a:ea typeface="ＭＳ Ｐゴシック" charset="0"/>
                <a:cs typeface="Arial"/>
              </a:rPr>
              <a:t>Strictly Confidential</a:t>
            </a:r>
            <a:r>
              <a:rPr lang="en-US" sz="900" kern="1200" smtClean="0">
                <a:solidFill>
                  <a:schemeClr val="tx1">
                    <a:lumMod val="75000"/>
                    <a:lumOff val="25000"/>
                  </a:schemeClr>
                </a:solidFill>
                <a:latin typeface="Arial"/>
                <a:ea typeface="ＭＳ Ｐゴシック" charset="0"/>
                <a:cs typeface="Arial"/>
              </a:rPr>
              <a:t> © 2013</a:t>
            </a:r>
            <a:endParaRPr lang="en-US" sz="900" dirty="0">
              <a:solidFill>
                <a:schemeClr val="tx1">
                  <a:lumMod val="75000"/>
                  <a:lumOff val="25000"/>
                </a:schemeClr>
              </a:solidFill>
              <a:latin typeface="Arial"/>
              <a:cs typeface="Arial"/>
            </a:endParaRPr>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11" name="Picture 2"/>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323851" y="6303370"/>
            <a:ext cx="1677454" cy="3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819458"/>
      </p:ext>
    </p:extLst>
  </p:cSld>
  <p:clrMap bg1="lt1" tx1="dk1" bg2="lt2" tx2="dk2" accent1="accent1" accent2="accent2" accent3="accent3" accent4="accent4" accent5="accent5" accent6="accent6" hlink="hlink" folHlink="folHlink"/>
  <p:sldLayoutIdLst>
    <p:sldLayoutId id="2147483665" r:id="rId1"/>
    <p:sldLayoutId id="2147483681" r:id="rId2"/>
    <p:sldLayoutId id="2147483656" r:id="rId3"/>
    <p:sldLayoutId id="2147483660" r:id="rId4"/>
    <p:sldLayoutId id="2147483661" r:id="rId5"/>
    <p:sldLayoutId id="2147483659" r:id="rId6"/>
    <p:sldLayoutId id="2147483680" r:id="rId7"/>
    <p:sldLayoutId id="2147483663" r:id="rId8"/>
  </p:sldLayoutIdLst>
  <p:timing>
    <p:tnLst>
      <p:par>
        <p:cTn id="1" dur="indefinite" restart="never" nodeType="tmRoot"/>
      </p:par>
    </p:tnLst>
  </p:timing>
  <p:hf hdr="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67843"/>
          </a:schemeClr>
        </a:solidFill>
        <a:effectLst/>
      </p:bgPr>
    </p:bg>
    <p:spTree>
      <p:nvGrpSpPr>
        <p:cNvPr id="1" name="Shape 8"/>
        <p:cNvGrpSpPr/>
        <p:nvPr/>
      </p:nvGrpSpPr>
      <p:grpSpPr>
        <a:xfrm>
          <a:off x="0" y="0"/>
          <a:ext cx="0" cy="0"/>
          <a:chOff x="0" y="0"/>
          <a:chExt cx="0" cy="0"/>
        </a:xfrm>
      </p:grpSpPr>
      <p:sp>
        <p:nvSpPr>
          <p:cNvPr id="10" name="Shape 10"/>
          <p:cNvSpPr txBox="1">
            <a:spLocks noGrp="1"/>
          </p:cNvSpPr>
          <p:nvPr>
            <p:ph type="title"/>
          </p:nvPr>
        </p:nvSpPr>
        <p:spPr>
          <a:xfrm>
            <a:off x="0" y="288173"/>
            <a:ext cx="9144000" cy="293716"/>
          </a:xfrm>
          <a:prstGeom prst="rect">
            <a:avLst/>
          </a:prstGeom>
          <a:solidFill>
            <a:srgbClr val="3A6845"/>
          </a:solidFill>
          <a:ln>
            <a:noFill/>
          </a:ln>
        </p:spPr>
        <p:txBody>
          <a:bodyPr lIns="91425" tIns="91425" rIns="91425" bIns="91425" anchor="ctr" anchorCtr="0"/>
          <a:lstStyle>
            <a:lvl1pPr marL="0" marR="0" indent="0" algn="l" rtl="0">
              <a:spcBef>
                <a:spcPts val="0"/>
              </a:spcBef>
              <a:buClr>
                <a:schemeClr val="lt1"/>
              </a:buClr>
              <a:buFont typeface="Calibri"/>
              <a:buNone/>
              <a:defRPr sz="2000" b="1" i="0" u="none" strike="noStrike" cap="none" baseline="0">
                <a:solidFill>
                  <a:schemeClr val="lt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1" name="Shape 11"/>
          <p:cNvSpPr txBox="1">
            <a:spLocks noGrp="1"/>
          </p:cNvSpPr>
          <p:nvPr>
            <p:ph type="body" idx="1"/>
          </p:nvPr>
        </p:nvSpPr>
        <p:spPr>
          <a:xfrm>
            <a:off x="762000" y="2229663"/>
            <a:ext cx="7619999" cy="4094937"/>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grpSp>
        <p:nvGrpSpPr>
          <p:cNvPr id="5" name="Group 4"/>
          <p:cNvGrpSpPr/>
          <p:nvPr userDrawn="1"/>
        </p:nvGrpSpPr>
        <p:grpSpPr>
          <a:xfrm>
            <a:off x="304800" y="6183174"/>
            <a:ext cx="8534400" cy="381000"/>
            <a:chOff x="381000" y="6296025"/>
            <a:chExt cx="8534400" cy="381000"/>
          </a:xfrm>
        </p:grpSpPr>
        <p:cxnSp>
          <p:nvCxnSpPr>
            <p:cNvPr id="6" name="Straight Connector 5"/>
            <p:cNvCxnSpPr/>
            <p:nvPr/>
          </p:nvCxnSpPr>
          <p:spPr>
            <a:xfrm>
              <a:off x="381000" y="6477000"/>
              <a:ext cx="85344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Action Button: Forward or Next 6">
              <a:hlinkClick r:id="" action="ppaction://hlinkshowjump?jump=nextslide" highlightClick="1"/>
            </p:cNvPr>
            <p:cNvSpPr/>
            <p:nvPr/>
          </p:nvSpPr>
          <p:spPr>
            <a:xfrm>
              <a:off x="8382000" y="6296025"/>
              <a:ext cx="381000" cy="381000"/>
            </a:xfrm>
            <a:prstGeom prst="actionButtonForwardNext">
              <a:avLst/>
            </a:prstGeom>
            <a:solidFill>
              <a:schemeClr val="accent3">
                <a:lumMod val="75000"/>
              </a:schemeClr>
            </a:solidFill>
            <a:ln w="63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sp>
          <p:nvSpPr>
            <p:cNvPr id="8" name="Action Button: Back or Previous 7">
              <a:hlinkClick r:id="" action="ppaction://hlinkshowjump?jump=previousslide" highlightClick="1"/>
            </p:cNvPr>
            <p:cNvSpPr/>
            <p:nvPr/>
          </p:nvSpPr>
          <p:spPr>
            <a:xfrm>
              <a:off x="7848600" y="6296025"/>
              <a:ext cx="381000" cy="381000"/>
            </a:xfrm>
            <a:prstGeom prst="actionButtonBackPrevious">
              <a:avLst/>
            </a:prstGeom>
            <a:solidFill>
              <a:schemeClr val="accent3">
                <a:lumMod val="75000"/>
              </a:schemeClr>
            </a:solidFill>
            <a:ln w="635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sp>
          <p:nvSpPr>
            <p:cNvPr id="12" name="TextBox 11"/>
            <p:cNvSpPr txBox="1"/>
            <p:nvPr/>
          </p:nvSpPr>
          <p:spPr>
            <a:xfrm>
              <a:off x="3886200" y="6334125"/>
              <a:ext cx="1070678" cy="276999"/>
            </a:xfrm>
            <a:prstGeom prst="rect">
              <a:avLst/>
            </a:prstGeom>
            <a:solidFill>
              <a:schemeClr val="bg1"/>
            </a:solidFill>
          </p:spPr>
          <p:txBody>
            <a:bodyPr wrap="none" rtlCol="0">
              <a:spAutoFit/>
            </a:bodyPr>
            <a:lstStyle/>
            <a:p>
              <a:pPr defTabSz="914400"/>
              <a:r>
                <a:rPr lang="en-US" sz="1200" b="1" kern="0" dirty="0" smtClean="0">
                  <a:solidFill>
                    <a:srgbClr val="9BBB59">
                      <a:lumMod val="50000"/>
                    </a:srgbClr>
                  </a:solidFill>
                  <a:cs typeface="Arial"/>
                  <a:sym typeface="Arial"/>
                  <a:rtl val="0"/>
                </a:rPr>
                <a:t>Screen # of ##</a:t>
              </a:r>
              <a:endParaRPr lang="en-US" sz="1200" b="1" kern="0" dirty="0">
                <a:solidFill>
                  <a:srgbClr val="9BBB59">
                    <a:lumMod val="50000"/>
                  </a:srgbClr>
                </a:solidFill>
                <a:cs typeface="Arial"/>
                <a:sym typeface="Arial"/>
                <a:rtl val="0"/>
              </a:endParaRPr>
            </a:p>
          </p:txBody>
        </p:sp>
        <p:sp>
          <p:nvSpPr>
            <p:cNvPr id="13" name="Action Button: Home 12">
              <a:hlinkClick r:id="" action="ppaction://hlinkshowjump?jump=firstslide" highlightClick="1"/>
            </p:cNvPr>
            <p:cNvSpPr/>
            <p:nvPr/>
          </p:nvSpPr>
          <p:spPr>
            <a:xfrm>
              <a:off x="533400" y="6324600"/>
              <a:ext cx="381000" cy="304800"/>
            </a:xfrm>
            <a:prstGeom prst="actionButtonHome">
              <a:avLst/>
            </a:prstGeom>
            <a:solidFill>
              <a:schemeClr val="accent3">
                <a:lumMod val="75000"/>
              </a:schemeClr>
            </a:solidFill>
            <a:ln w="95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grpSp>
      <p:sp>
        <p:nvSpPr>
          <p:cNvPr id="14" name="Rectangle 13"/>
          <p:cNvSpPr/>
          <p:nvPr userDrawn="1"/>
        </p:nvSpPr>
        <p:spPr>
          <a:xfrm>
            <a:off x="7691520" y="6558587"/>
            <a:ext cx="1135247" cy="246221"/>
          </a:xfrm>
          <a:prstGeom prst="rect">
            <a:avLst/>
          </a:prstGeom>
          <a:noFill/>
        </p:spPr>
        <p:txBody>
          <a:bodyPr wrap="none">
            <a:spAutoFit/>
          </a:bodyPr>
          <a:lstStyle/>
          <a:p>
            <a:pPr defTabSz="914400"/>
            <a:r>
              <a:rPr lang="en-US" sz="1000" kern="0" dirty="0" smtClean="0">
                <a:solidFill>
                  <a:srgbClr val="000000"/>
                </a:solidFill>
                <a:cs typeface="Arial"/>
                <a:sym typeface="Arial"/>
                <a:rtl val="0"/>
              </a:rPr>
              <a:t>Climate Change </a:t>
            </a:r>
            <a:endParaRPr lang="en-US" sz="1000" kern="0" dirty="0">
              <a:solidFill>
                <a:srgbClr val="000000"/>
              </a:solidFill>
              <a:cs typeface="Arial"/>
              <a:sym typeface="Arial"/>
              <a:rtl val="0"/>
            </a:endParaRPr>
          </a:p>
        </p:txBody>
      </p:sp>
      <p:grpSp>
        <p:nvGrpSpPr>
          <p:cNvPr id="15" name="Group 14"/>
          <p:cNvGrpSpPr/>
          <p:nvPr userDrawn="1"/>
        </p:nvGrpSpPr>
        <p:grpSpPr>
          <a:xfrm>
            <a:off x="1155895" y="6249640"/>
            <a:ext cx="1424327" cy="226616"/>
            <a:chOff x="1155895" y="6249640"/>
            <a:chExt cx="1424327" cy="226616"/>
          </a:xfrm>
        </p:grpSpPr>
        <p:grpSp>
          <p:nvGrpSpPr>
            <p:cNvPr id="16" name="Group 15"/>
            <p:cNvGrpSpPr/>
            <p:nvPr/>
          </p:nvGrpSpPr>
          <p:grpSpPr>
            <a:xfrm>
              <a:off x="1446828" y="6249640"/>
              <a:ext cx="1133394" cy="226616"/>
              <a:chOff x="1199220" y="6247556"/>
              <a:chExt cx="1133394" cy="226616"/>
            </a:xfrm>
          </p:grpSpPr>
          <p:sp>
            <p:nvSpPr>
              <p:cNvPr id="18" name="Rounded Rectangle 17"/>
              <p:cNvSpPr/>
              <p:nvPr/>
            </p:nvSpPr>
            <p:spPr>
              <a:xfrm>
                <a:off x="1199220" y="6324600"/>
                <a:ext cx="496503" cy="49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sp>
            <p:nvSpPr>
              <p:cNvPr id="19" name="Rounded Rectangle 18"/>
              <p:cNvSpPr/>
              <p:nvPr/>
            </p:nvSpPr>
            <p:spPr>
              <a:xfrm>
                <a:off x="1826164" y="6337644"/>
                <a:ext cx="506450" cy="61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pic>
            <p:nvPicPr>
              <p:cNvPr id="20" name="Picture 19"/>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8123" y="6247556"/>
                <a:ext cx="484490" cy="226616"/>
              </a:xfrm>
              <a:prstGeom prst="rect">
                <a:avLst/>
              </a:prstGeom>
            </p:spPr>
          </p:pic>
        </p:gr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5895" y="6261198"/>
              <a:ext cx="836997" cy="202689"/>
            </a:xfrm>
            <a:prstGeom prst="rect">
              <a:avLst/>
            </a:prstGeom>
          </p:spPr>
        </p:pic>
      </p:grpSp>
    </p:spTree>
    <p:custDataLst>
      <p:tags r:id="rId11"/>
    </p:custDataLst>
    <p:extLst>
      <p:ext uri="{BB962C8B-B14F-4D97-AF65-F5344CB8AC3E}">
        <p14:creationId xmlns:p14="http://schemas.microsoft.com/office/powerpoint/2010/main" val="2431057891"/>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hyperlink" Target="https://www.climateinvestmentfunds.org/cif/"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hyperlink" Target="https://www.climateinvestmentfunds.org/ci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2.xml"/><Relationship Id="rId7" Type="http://schemas.openxmlformats.org/officeDocument/2006/relationships/diagramColors" Target="../diagrams/colors4.xml"/><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diagramColors" Target="../diagrams/colors5.xml"/><Relationship Id="rId12"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diagramQuickStyle" Target="../diagrams/quickStyle5.xml"/><Relationship Id="rId11" Type="http://schemas.openxmlformats.org/officeDocument/2006/relationships/image" Target="../media/image23.png"/><Relationship Id="rId5" Type="http://schemas.openxmlformats.org/officeDocument/2006/relationships/diagramLayout" Target="../diagrams/layout5.xml"/><Relationship Id="rId10" Type="http://schemas.openxmlformats.org/officeDocument/2006/relationships/image" Target="../media/image22.png"/><Relationship Id="rId4" Type="http://schemas.openxmlformats.org/officeDocument/2006/relationships/diagramData" Target="../diagrams/data5.xml"/><Relationship Id="rId9" Type="http://schemas.openxmlformats.org/officeDocument/2006/relationships/image" Target="../media/image8.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hyperlink" Target="http://www.rangde.org/" TargetMode="External"/><Relationship Id="rId3" Type="http://schemas.openxmlformats.org/officeDocument/2006/relationships/notesSlide" Target="../notesSlides/notesSlide15.xml"/><Relationship Id="rId7" Type="http://schemas.openxmlformats.org/officeDocument/2006/relationships/hyperlink" Target="https://www.indiegogo.com/" TargetMode="External"/><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hyperlink" Target="http://kickstarter.com/" TargetMode="External"/><Relationship Id="rId11" Type="http://schemas.openxmlformats.org/officeDocument/2006/relationships/image" Target="../media/image30.png"/><Relationship Id="rId5" Type="http://schemas.openxmlformats.org/officeDocument/2006/relationships/image" Target="../media/image28.jpeg"/><Relationship Id="rId10" Type="http://schemas.openxmlformats.org/officeDocument/2006/relationships/image" Target="../media/image29.png"/><Relationship Id="rId4" Type="http://schemas.openxmlformats.org/officeDocument/2006/relationships/image" Target="../media/image27.jpeg"/><Relationship Id="rId9" Type="http://schemas.openxmlformats.org/officeDocument/2006/relationships/hyperlink" Target="http://crowdfunder.co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4.xml"/><Relationship Id="rId5" Type="http://schemas.openxmlformats.org/officeDocument/2006/relationships/image" Target="../media/image3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8.xml"/><Relationship Id="rId7" Type="http://schemas.openxmlformats.org/officeDocument/2006/relationships/diagramQuickStyle" Target="../diagrams/quickStyle6.xml"/><Relationship Id="rId2"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8.png"/><Relationship Id="rId4" Type="http://schemas.openxmlformats.org/officeDocument/2006/relationships/image" Target="../media/image10.jp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hyperlink" Target="http://siteresources.worldbank.org/EXTENERGY2/Resources/DCFIB3.pdf" TargetMode="External"/><Relationship Id="rId13" Type="http://schemas.openxmlformats.org/officeDocument/2006/relationships/hyperlink" Target="http://www.unep.org/pdf/UNEP_Innovative_climate_finance_final.pdf" TargetMode="External"/><Relationship Id="rId18" Type="http://schemas.openxmlformats.org/officeDocument/2006/relationships/image" Target="../media/image8.png"/><Relationship Id="rId3" Type="http://schemas.openxmlformats.org/officeDocument/2006/relationships/notesSlide" Target="../notesSlides/notesSlide19.xml"/><Relationship Id="rId7" Type="http://schemas.openxmlformats.org/officeDocument/2006/relationships/hyperlink" Target="http://www.ifc.org/wps/wcm/connect/5d659a804b28afee9978f908d0338960/ClimateFinance_G20Report.pdf?MOD=AJPERES" TargetMode="External"/><Relationship Id="rId12" Type="http://schemas.openxmlformats.org/officeDocument/2006/relationships/hyperlink" Target="http://www5.iadb.org/mif/en-us/home/knowledge/events/eventdetails.aspx?id=699" TargetMode="External"/><Relationship Id="rId17" Type="http://schemas.openxmlformats.org/officeDocument/2006/relationships/hyperlink" Target="http://siteresources.worldbank.org/CFPEXT/Resources/IF-for-Development-Solutions.pdf" TargetMode="External"/><Relationship Id="rId2" Type="http://schemas.openxmlformats.org/officeDocument/2006/relationships/slideLayout" Target="../slideLayouts/slideLayout9.xml"/><Relationship Id="rId16" Type="http://schemas.openxmlformats.org/officeDocument/2006/relationships/hyperlink" Target="http://climatepolicyinitiative.org/publication/the-landscape-of-climate-finance/" TargetMode="External"/><Relationship Id="rId1" Type="http://schemas.openxmlformats.org/officeDocument/2006/relationships/tags" Target="../tags/tag26.xml"/><Relationship Id="rId6" Type="http://schemas.openxmlformats.org/officeDocument/2006/relationships/hyperlink" Target="http://www.ifc.org/wps/wcm/connect/Topics_Ext_Content/IFC_External_Corporate_Site/CB_Home/Mobilizing+Climate+Finance/Blended+Concessional+Finance/" TargetMode="External"/><Relationship Id="rId11" Type="http://schemas.openxmlformats.org/officeDocument/2006/relationships/hyperlink" Target="http://www.undp.org/content/dam/undp/library/Environment%20and%20Energy/Climate%20Strategies/Spanish/UNDP-Catalysing-SPAN-v3_22Nov2011_FINAL.pdf" TargetMode="External"/><Relationship Id="rId5" Type="http://schemas.openxmlformats.org/officeDocument/2006/relationships/hyperlink" Target="http://www.ifc.org/wps/wcm/connect/topics_ext_content/ifc_external_corporate_site/cb_home/publications/publication_mobilizinggreeninvestments" TargetMode="External"/><Relationship Id="rId15" Type="http://schemas.openxmlformats.org/officeDocument/2006/relationships/hyperlink" Target="http://www.wri.org/sites/default/files/pdf/moving_the_fulcrum.pdf" TargetMode="External"/><Relationship Id="rId10" Type="http://schemas.openxmlformats.org/officeDocument/2006/relationships/hyperlink" Target="http://www.infodev.org/infodev-files/wb_crowdfundingreport-v12.pdf" TargetMode="External"/><Relationship Id="rId4" Type="http://schemas.openxmlformats.org/officeDocument/2006/relationships/image" Target="../media/image7.jpg"/><Relationship Id="rId9" Type="http://schemas.openxmlformats.org/officeDocument/2006/relationships/hyperlink" Target="http://www.undp.org/content/dam/undp/library/Environment%20and%20Energy/Climate%20Change/Capacity%20Development/Blending_Climate_Finance_Through_National_Climate_Funds.pdf" TargetMode="External"/><Relationship Id="rId14" Type="http://schemas.openxmlformats.org/officeDocument/2006/relationships/hyperlink" Target="http://www.infodev.org/crowdfund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hyperlink" Target="http://siteresources.worldbank.org/CFPEXT/Resources/IF-for-Development-Solutions.pdf"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image" Target="../media/image10.jp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File:Flag_of_Jordan.svg" TargetMode="External"/><Relationship Id="rId13"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2.png"/><Relationship Id="rId12" Type="http://schemas.openxmlformats.org/officeDocument/2006/relationships/hyperlink" Target="http://en.wikipedia.org/wiki/File:Flag_of_Tunisia.svg" TargetMode="Externa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hyperlink" Target="http://en.wikipedia.org/wiki/File:Flag_of_Egypt.svg"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en.wikipedia.org/wiki/File:Flag_of_Morocco.svg" TargetMode="External"/><Relationship Id="rId4" Type="http://schemas.openxmlformats.org/officeDocument/2006/relationships/hyperlink" Target="https://www.climateinvestmentfunds.org/cif/" TargetMode="External"/><Relationship Id="rId9" Type="http://schemas.openxmlformats.org/officeDocument/2006/relationships/image" Target="../media/image13.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8.xml"/><Relationship Id="rId7" Type="http://schemas.openxmlformats.org/officeDocument/2006/relationships/diagramQuickStyle" Target="../diagrams/quickStyle3.xml"/><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4377322" y="1752600"/>
            <a:ext cx="4144545" cy="1677290"/>
          </a:xfrm>
        </p:spPr>
        <p:txBody>
          <a:bodyPr/>
          <a:lstStyle/>
          <a:p>
            <a:r>
              <a:rPr lang="en-US" sz="3200" kern="0" dirty="0">
                <a:solidFill>
                  <a:schemeClr val="tx2"/>
                </a:solidFill>
              </a:rPr>
              <a:t>Financial </a:t>
            </a:r>
            <a:r>
              <a:rPr lang="en-US" sz="3200" kern="0" dirty="0" smtClean="0">
                <a:solidFill>
                  <a:schemeClr val="tx2"/>
                </a:solidFill>
              </a:rPr>
              <a:t>engineering for </a:t>
            </a:r>
            <a:r>
              <a:rPr lang="en-US" sz="3200" kern="0" dirty="0">
                <a:solidFill>
                  <a:schemeClr val="tx2"/>
                </a:solidFill>
              </a:rPr>
              <a:t>leveraging </a:t>
            </a:r>
            <a:r>
              <a:rPr lang="en-US" sz="3200" kern="0" dirty="0" smtClean="0">
                <a:solidFill>
                  <a:schemeClr val="tx2"/>
                </a:solidFill>
              </a:rPr>
              <a:t>private sector financing for mitigation actions</a:t>
            </a:r>
            <a:endParaRPr lang="en-US" sz="3200" dirty="0">
              <a:solidFill>
                <a:schemeClr val="tx2"/>
              </a:solidFill>
            </a:endParaRPr>
          </a:p>
        </p:txBody>
      </p:sp>
      <p:sp>
        <p:nvSpPr>
          <p:cNvPr id="13" name="Subtitle 12"/>
          <p:cNvSpPr>
            <a:spLocks noGrp="1"/>
          </p:cNvSpPr>
          <p:nvPr>
            <p:ph type="subTitle" idx="1"/>
          </p:nvPr>
        </p:nvSpPr>
        <p:spPr>
          <a:xfrm>
            <a:off x="4457700" y="3863695"/>
            <a:ext cx="3860799" cy="976047"/>
          </a:xfrm>
        </p:spPr>
        <p:txBody>
          <a:bodyPr/>
          <a:lstStyle/>
          <a:p>
            <a:r>
              <a:rPr lang="en-US" sz="2400" dirty="0" smtClean="0"/>
              <a:t>Pablo </a:t>
            </a:r>
            <a:r>
              <a:rPr lang="en-US" sz="2400" dirty="0" err="1" smtClean="0"/>
              <a:t>Benítez</a:t>
            </a:r>
            <a:r>
              <a:rPr lang="en-US" sz="2400" dirty="0" smtClean="0"/>
              <a:t> Ph.D. and </a:t>
            </a:r>
            <a:br>
              <a:rPr lang="en-US" sz="2400" dirty="0" smtClean="0"/>
            </a:br>
            <a:r>
              <a:rPr lang="en-US" sz="2400" dirty="0" smtClean="0"/>
              <a:t>Sarah Cardona</a:t>
            </a:r>
          </a:p>
          <a:p>
            <a:r>
              <a:rPr lang="en-US" sz="1800" dirty="0" smtClean="0"/>
              <a:t>Group </a:t>
            </a:r>
            <a:r>
              <a:rPr lang="en-US" sz="1800" dirty="0"/>
              <a:t>Climate </a:t>
            </a:r>
            <a:r>
              <a:rPr lang="en-US" sz="1800" dirty="0" smtClean="0"/>
              <a:t>Change, World Bank</a:t>
            </a:r>
            <a:endParaRPr lang="en-US" sz="1800" dirty="0"/>
          </a:p>
        </p:txBody>
      </p:sp>
      <p:sp>
        <p:nvSpPr>
          <p:cNvPr id="4" name="TextBox 3"/>
          <p:cNvSpPr txBox="1"/>
          <p:nvPr/>
        </p:nvSpPr>
        <p:spPr>
          <a:xfrm>
            <a:off x="4572000" y="6320790"/>
            <a:ext cx="1600200" cy="369332"/>
          </a:xfrm>
          <a:prstGeom prst="rect">
            <a:avLst/>
          </a:prstGeom>
          <a:solidFill>
            <a:schemeClr val="bg1"/>
          </a:solidFill>
        </p:spPr>
        <p:txBody>
          <a:bodyPr wrap="square" rtlCol="0">
            <a:spAutoFit/>
          </a:bodyPr>
          <a:lstStyle/>
          <a:p>
            <a:endParaRPr lang="en-US" dirty="0"/>
          </a:p>
        </p:txBody>
      </p:sp>
      <p:sp>
        <p:nvSpPr>
          <p:cNvPr id="5" name="Subtitle 12"/>
          <p:cNvSpPr txBox="1">
            <a:spLocks/>
          </p:cNvSpPr>
          <p:nvPr/>
        </p:nvSpPr>
        <p:spPr>
          <a:xfrm>
            <a:off x="4432300" y="5548071"/>
            <a:ext cx="4034590" cy="843086"/>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2000" b="0" kern="1200" baseline="0">
                <a:solidFill>
                  <a:schemeClr val="tx2"/>
                </a:solidFill>
                <a:latin typeface="Arial"/>
                <a:ea typeface="+mn-ea"/>
                <a:cs typeface="Arial"/>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r>
              <a:rPr lang="en-US" sz="1600" dirty="0" smtClean="0"/>
              <a:t>UNFCCC Regional Workshop on CDM and NAMAs for Latin America and the Caribbean</a:t>
            </a:r>
          </a:p>
          <a:p>
            <a:r>
              <a:rPr lang="en-US" sz="1600" dirty="0" smtClean="0"/>
              <a:t>31 August – 2 September, Bogota, Colombia</a:t>
            </a:r>
          </a:p>
        </p:txBody>
      </p:sp>
    </p:spTree>
    <p:extLst>
      <p:ext uri="{BB962C8B-B14F-4D97-AF65-F5344CB8AC3E}">
        <p14:creationId xmlns:p14="http://schemas.microsoft.com/office/powerpoint/2010/main" val="24949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0337"/>
            <a:ext cx="8882267" cy="5994930"/>
          </a:xfrm>
          <a:prstGeom prst="rect">
            <a:avLst/>
          </a:prstGeom>
          <a:ln>
            <a:solidFill>
              <a:schemeClr val="accent3">
                <a:lumMod val="50000"/>
              </a:schemeClr>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2" name="AutoShape 2" descr="data:image/jpeg;base64,/9j/4AAQSkZJRgABAQAAAQABAAD/2wCEAAkGBxITEhQUEhQVFBUVFxQUFBcXFBQUFxQUFRQWFhQUFxUZHCggGBolHBQUITEhJSkrLi4uFx8zODMsNygtLisBCgoKDg0OGxAQGywcHxwsLCwsLCwsLCwsLCwsLCwsLCwsLCwsLCwsLCwsLCwsLCwsLCwsLCw4NywsLCwrLCssLP/AABEIANoA6AMBIgACEQEDEQH/xAAcAAABBQEBAQAAAAAAAAAAAAAEAAECAwUGBwj/xABDEAABAwEFBAYIBAMHBQEAAAABAAIRAwQSITFBBVFhcQYTIjKBkRRCUqGxwdHwB2Jy4TOS8SNDc4KissIVJTTS4iT/xAAaAQACAwEBAAAAAAAAAAAAAAACAwABBAUG/8QAJREAAgICAgIDAAIDAAAAAAAAAAECEQMhEjFBUQQTIiNhFDOh/9oADAMBAAIRAxEAPwDvw1SDFZCtoUrxAW+zDsHuJ7nBbFLZzRniUVSszQIAwKU8qGLE2Y1kshqTBAjetChspo73a9yNo0GtyEK9Kllb6GxxJdlRpCIhZlewEZLXSIQRm0FKCkc3UYQVBr4WntOzjvDxWU5aovkjLKPFlpqynvBDp2goqAstdUVNUyrepVDzGCtFNkCnCnmp08FdlIKszd6VopgqDXJqhOiXWw7A3iFWXK5zMcVVUbCahTYg9TFoKpUYRUgLYYLUn9IQJSVcEXyZfUcqHpoThqLoEhcV1OmnY1FUaRKqUg4xKmU0keyzpkn7EM4DikibNZoMkFGU6ICsDUh5DYsYmBWBME4ShhIJ5UQnhQseUkklCGftCmTrgNFmOoLctFOQhAAmwnSEThbMrq4SaFoPoKh9FNU7EuNFQeh64xR5sBuzOOcIN4RRkvAE4tdlTU4Ke6lCMBEmuUnVE1OkSYCMZs/LHmglKK7DSb6BGtc7ISqnUDMH+i6ClTAyCor2aSSEtZthywujMbZmwQcZ1TOpiMBCJdTIVTwSjUhbiC9QTkh3MjArRaIUrYQ4DDEao1N2C46M0NUw1SuqbGo2ylEekEbTCHp00VSYUmbGRQTTakrKYgJLK3s1JaCyEgFOEoVDiKSlCUKEEE6SShBJJiVEuUINUOCzzgUU8oeqJRxFyGvypsoKLacK6mVG/QKXssQ1pEgjBTeSq6gKqPZctoBFBWMs4GYVooqUprmIURrm5WtqwFJjAomnilt32MSa6LGvSBAzOKg5qhclDQVsIqRCBtBlGgYIWpTKKGmDNWgYU1ZWshIF3xUriXWFMt+BVLyZ5ZjBRDGhPVZOKkG4JjdoBIkBKKpNQtJGsSZsdjXkmAkkEkkcGpJ0lBgkydJQg0JlJM5QhApinKZWQi9sqhzUQU0KJlNFQarAwKQanhSyUUlqg9iIhKFLJQHdTmkiixRuq7B4lTWwnDVYGqV1VZfEqDU11WwmIVEoGcEDtTbNOiO2Zdo0Zn6BZPSXpQ2lNOiQ5+pzaz6lc9sDZdS11C+oTcBl7j6xzugp0Y6tim3dI63YlsqVg6o+Aw4MAHvWg4KxlENAAEAYADQBSfSVckC4MDLk4VhopGmi5IXxZGmUSwqkU1MIZbDhovlJV3kyWMtGonQ9ktbKjQ+m4OaciFchscSSTSkrIOmKSShCJCaFNJQhXCUKxJQhABShOkoQaEoTpKEI3U11TTKWQjdTwnQW1Np06DL1R0bhq47gFXZAmtUDWlziABiScgFwPSTpUak06EtZkX5F3LcEBtzblS0nHs0weyz5neUNsrZj69QMYP1HRo3lNUa2xblekNsHYbrTUujBoxe7cNw4r0+x2JlJgYwQ1ogD5nin2Zs9lCmGMEAZ7ydSUUglNsNRSKixMWK6ExQ2XQOaaiaaIKg9SwXEqLFAsVxUHKWVRUWpJ3JK0wGjyLo90jq2d0sdhq05HwXqmwOkdG0jsm6/Vhz8N4XgtCstKxW1zHBzSQRkQYPmtE8aYSbR9AykuH6MdNmvinaDDsAH6H9XHiu0ZVBxB/dZ2mg00y2UlEOCe8qssdJNKUqWQdJNKUqWQeUk0pSpZB0k0pSpZB0xKZzgM8FyW3uk+dOz55Oqaf5fqolZTdGlt/pEygLre3U0bo3i4/Jef2201Kry+o4uJ35AbgNArOqzLiSTiScSTxKGeS5wa0EkmABmTuToxSFuVkrLZn1Xtp0xLnHy3k7gvTdh7JZZ6Ya3Fxxe7Vx+iE6MbDbZ2SYNV3fO7c0cAtxLlKxkVQ6SaUpQBCKYpSokqEEVBycuVbnKAtjOKgSmq5GDBgwdxjNU06uAxnjvIwJ81QLLXJKtzklZR840qqMpVVmNKIpPW2TCSNqhXXW9HOlL6UNcbzNxzbyXB0qqMo1UDp9lOJ7HS2zeaHNukHX5KwbY/T5rzLZO1XUzIxGrTiD4LuNn7TpVGy0AHUQJH1CTKFC3ZqnbXL4pv+s7p8lQ21t+wpC1t4ILXoptl42vwPvU27WPsu96FNqG9L0sb1Vr0VyZp0rcTo4KL9okEZwczu8FmelDio+kjj5qrL5mt6cI7zv5SpMtciQ8+IWOa4+yi9nUr7tS1uJ47goWpNujP6TW15IpNcYiXxhMxAWOKAaF0jdjSXVazokyQPqua25backUxAGsnHzToP0FJMz7daAFvdFtn9X/AG1QC+4dkH1WnXmVh7IsZeRVf3R3BvPtclvdY7epKSehd10dM23KYt4+5XLda5OLW8b0ui/sZ1Qtw+4T+mhcp/1B+73BMNpnUj5+SqgubOr9NG8JG1rAs9scQb+AjAkQTwA1SdaRLQcCdNW8TwUGK2bjrUoG1BYTrQdCm9KOqhVM0qu16UkXjkcbj4nQZTKzNn2hz6FECRHeJkHLHAjeQnrVpYCD65Hkz/6VVOsRTb+ge95/9VaRZtekjekuedaSki4C7PIalAqHVELsLdZGVcSId7TR8d6lYehNprNLqV1zRhibpJ4CIPmmPKmtj1Bo49phEUqq09pdH7RR/i0nt4lpu/zDBZTqW5DZYbSqrTsFuLSCDBCwGPIRVKqiUgJRs7+w7UFQaB+7Q8txRHpJGi4iz2hb9l2lfF15IOjhE8jIMhBOF7iZ5YzZ9KVtAueSGiYBJ5Bcyzbj/SfR6jXxcJpuutDHBph7muAx0/ZYfSvpY6jVdSZeDS1wESHOqAAwTPcBLeeKUoybD+jfejvuuKmKhXNdEtuelUL7m3HtJbUbjAO8TjBC6Kx0y8gMkk5QlOVOgHi2E2drnENbiTkF2FkoNo04JyxceKo2Zs5tFsnFx7x3cBwXLdJ9vOJNPIZyMnfe5NimxsYcSHSXb98lrTDR71zFmpGq687uD/Ud3JUduq4QJbO+J4YSVrUtnWgxN2kwcLseLvoilKtIkk30GitG7DwVT9pMHrCdwMnyCqZs1ntuqujANBe2d5xAhF2OxGm3tCi06ucMf5AYCXYKxPyymjbXP7lN58IV3V1Zhzms4d53kJx8FJ9uZEBz6nLsU/d+6hRtTyOzDQdGD/lHyQuaQagkWOsbRi8ud+t3Vt8hJKi+u1pHVgZ4wLsiNCZJ0xUW2XGXHHnJ8zkiGsAyHj+6H7vQVeiF+odzfOfEnH4KdOmB9Smq1gMkHVtXiVX22XQY6v8AeapdWJx0954BCk4S7mBv48kmul3lOl0ctHHTcMU2NsLjSs1XOinSnfUfHiAB7krXgwcBTb/oLj/uUdp5UQBEUpA5uKF2qG9aTGLez4XWj5JyQpspfUSQz3JJolsxRVXp/Qq20zZqbQReE3hxkrynmtDZNd4qNDDBcQMyBJ3nRY+SOpLG2j2GvaWAdoiMjr7lze2tl7Le29XbSpyYviKRk5Yj5rm9qWqs+m4PvMLhAcHesMiHA71ym0rY+tSqU6kudcvNBvXDUZEGBiMnAjS8NFlyZcsMq64/9EpKv7OntX4fWer/AOJa2E6NcWvnxbj7iua2x0StllBc9l5gzcw3gOeo8lz/AEdtdKzWqhXpuMU3s6xpeXQHy0uG+OsbO6Cvaq+2JOeEeC3Xe4gWeOsrwjqFpjEldRt3o9QrEvpRSfu9R3houSqWB9N0VdMgMjxnVEp0Rxs6vZFpBptbUE4k45tJ3HQwuR6W9DrTUtRrsJq0SQQGtLnNxEsc3QHHHJaNmtUFdDsnapaZBhXfkHa0E1NmtpMDKEGpfh14hjbpEsyGDRELuNg2SnSp3rzHOPfcDIB9kHOEL0a2nRtLRea01mBpdLWzlg4GOKJ27sPrhepu6uoNQMHj2XxmOOYSuCuy272Zu39szLWmGj3ri67H2h7brC5jSZMxOHdnyV23GVqTxTrtcOLcb4/KVF9tr3Q1jW0WZDNz45b1U8kY6KSNcX2t71Og0ewBMfqQTrZQklt60OG+XCeZwCz2WNzsXXnu31DI8GjAeKPo2An+I6B7LQGj3LLLMgiL9pVnYAtpD2QLzvdgFFtic/F0n81Qz5N0R9Kk1uQA+96vY2eKW8rZKb6BadiGE9rhp5Ipoww/ZRLgOPw/dC2q2cfvkgci+C8hT6wHH4fug61sQFa0k8EPeJMDFXG5dBVYU60EnBWktYJOecHIcXfRDgCnuLvMN+rkM6tAvuF6T/ZMJxqPPrO4LTCFa8jFBJWw1tRznal7hIE90H+8f4ZNRrOwImOeJJ1JO9AWd5Y3e84vdvP0Cus0vcBvIHmVsjGkZck+TNbbDyKrWiJFOmMcpiVhGvUdLqpaXkuLi0EDM5Ba+3bQBXq8DdHgFz5qyjihc2WuemQ1V6SckZmzLbaGjn96BV2naTWEAkBxxAzceTRifJW0+jnWkdXSqvaMnVC5kg5yJa0jzXQ0OjDroDzSotbncaAf8zsATzlc3idV55vow9nbcqmWG81jwTL29gnXA9oGdRxW2CyBNAVO72mVIOJjKcYEe9D7UsthYy4LQ+9qaYD3RuGFxuWZVNq2s2o1rKFAgtAAfk4x+VkNUdVsXdvYPafw9sFpHWN62g58ktkGHTjgeK3KGxalKi1nW9ddwBLYcQMp+qEsVC0nFwDP1H5Lo+jIFRlW9Jcx9yYe0d0GWyBOeaZGfLRKrZjv2bX9W6ebyPkg6uzbSZD6LXCMLtdhx5OAhbu0KT2ElpvDdr+6y6drrPJDGEkZ8ETRVs5612Gow403NmboJY4lozPZJyQptTh2Wgk7oM8uC1dqbReKjW51GHut7ZgjtDDX6Kz09rgHaHIwQomkW/7NHolUfQcKhwMyRvGoXoJ6R0tCvKTtIDVUVtsgesrdMHZ6jtPatnrU3MecNDjIO8EZLlbPRYMQZHxHz8VzllForZSxmrnYYflacSuislmAAa2TAgYSeaw/KlHqPYUU/ATf3BSpMLjgJKkGNb3zJ9kRPidFCpaycB2BubrzOqyddh8Euwh11ufaO4HI8Sh69snDTcMB+6Cq2mNUBVtJPJRyJYXaLWdEE+qSqXPU6FFzybuQxJOQG8o8eNyLUbFSY55hoJP3iiSWsEMOOTn/ABDd3NOK11pbTkA950C8/wCg4BDirhee4dU2b5cBjHqt3+S1Kl+Yj1DirZVWqNDTUeT1TcABh1j/AGW7xxUbLec7rKmLzkNGN0YNAq6dr694c6mOrZhSEkQB612Y+aPbWpjIEcf6rXjx8UZc2Vy0TDYxdhwR2xHX69Joyvt9xn5LNdUpn1iOYWl0cdTbXbUdVY1rQ49ohuN0gZ4HFN8GZLYLt2vNaod73fFZbqilb7QHVHlpBEnEYjPQoQ1EyKFzLS5JUF4STjOE0dvV7radnpimxouthrnujTtPn4KLtn2iqZr1DyJJP8unkiLXtihREFwnRjIWS/pNWqG7QpAbi7tH6Lkv22dV15N6x7FotxcC6NXGB9+Ktr7Ys9AEBwJHq0wCT4rl67Kzxer1CBOMktAndGYVNn6u8G0gaxnGG4Rvk5Dig5rwib8I3D0prVDFCk0fmeZI10wXR9ArZWqCuKlUPMMMYENJvAjDkFxdns1V5h3YG6jdk83nsjkJ5LuugFgumtDYlrdS44F2bsjnoApHJc0mwWvbL9ol8nBvmfosG2Wyq1hY0hoJxLZvRuB0XSbTzK5y2BbAQLZlhZBJEmYJ3jPHet+xWFxa57II7hY9t5g1vAAgg6LHsboBxAxXWbA/gP8A1a8lgjf+Sy30cLtfZ7i6RTpDiGv+F4BFdHaBDIc1rnXjBDGyBhAEZea1NqtxKEsNrc1payBiZOqf8qvr2XBq9mmaTW41TyaDLv2UXW0kQwXG8MzzKzTvJk6qqra4yXM5etDuXhaD3VQNUHVtm5APqkmZ8MVW+vuVUCXvrYKu+qmyVp2KyCA+qbtPQes8jRvDeVox4L2w4xI2Sx3u04wwZu47gNTwV1W0CLrRdYMQN/Fx1Ka12ovgABrRg1oyHh80MbO6oXN7rGQajgdPZbvKc3f5iaVFRXKRCm3rSZNyk3vOJi8RjdHBA2u0+lPDG9mz0jGGAe7XSJwQ9u2gLQRRokiizvEYZTImMySEdRa1jQ1sADL681rxYuKsx58zbCHEZAQOCrqKt1YDVUvqz9/VOMllheNMeaA2tZutpPaTnnxRBepPIDDOeSj6InsD2fZRTpNaHHAY4kq6T7SiHKDqkp0GxUyRc7ePL90lQaidOtiGDNbSoQ13bdOhmPHJGvZWddIa2iLub8C7HCGgXjHKFZYy0fw3MB/ISX8i93a8oRVNoGMZ4k6k8TmV52U0jqcox6QOzZTXY1L1Ux3ny1vgwGY5kclo0LIAAMIGQgADk0YeaTHEwAFblnmkSySegebZcPh5ea67oIcaw/K34uXDV7dTZm8DLWSJPDJdf+HVqa99a6Sew3Qx3jqUfx4PmmFTqy7amZXP2pq39qd48ysO0DArsCwWyUpJJc1jR3iQCfCV1PR+ux1Cp1cwHQSZ7RjNcRWoXnDGAM+K6rYDHMs7zTiL2IcDGWcjJZF/voY5twqgDapxKy6VdrQZzkqW1rfUki6wcbzne6B8VimofWM+4coTPlw/jAhL9GhXthOSEdV80M6r9/eaTZO/71XMUB6VlxqKym3UqNCkSQG4uOAW5TptswlxDq/s5tpc/afw0WuGKtsYojWexNpgVK+ZEspTidzn7m8NVTXtJqOvO5ADAAaABUPeXkuc4mcSTqlZqLq5LWYMGDnRmY7oOhO9FKV6Q6MVFXIVjDqz4abrB3nb94bvKA6RbTOFns8AHGciBmSSZ0O7RWdI9sCjSbQoDEy03YcASYg4zkTisrZ1nuAk949479wmNBAWjFiS2Zs2VsP2fZxTptaMhO/EnMyrH1t0+RQrqk/1lRnw8vsJ5iZc6rzUJVV/geefwVlPe75lWkC2WtwxPvwj4qqpUJ+/6KD608BoqzU3HxDvqFbIibnKouUS77j6Ktz/ALyToITN7Jl2n7pKk1EychLZrUqbT6g/URjlvRNGgwZlxPMn3KnrHExMu0awEnxdkANSrLOHETdIbMADs3id5OJ8PNeXps7MIFwotJgA+Djhxc6Yaj7DZKNwue7ukyO8DwBJxPH3aoVtmuC86GRJDATB4kZDfjiqLXbMIwAEkRmT8kSVGhY0ty0EGrTb/CphvExPAYgmOErp/wANrS51as1z739nuj1t2Wq4Sl1rz3SJMulxeSTreOi7n8NLHcrVMZJpkcO8E2E/2kBOdxaig/anedzKyKzcD971r7T7zuZ+KzXDA+C6RjRzG1Lb1XaImTHLiu06EWkVLBXcDPbI8gF5/wBMRDBAk3svNdh+FwI2bXBz6wnzaEhwX28g7/Jz+1TiVh2iob0Dctvax7RWVTs7XOLnEYeqDiY38E75Mbx0BhVzI2ekXY6b/otOwWV73CnSEknLPxcdFPZ9gqV3QzstGLnnBjBvJR1rtzKbTRs3d/vKnrVDqODOCxqCgrN8Y+EWuqss8tpEOqnB9Ud1nCkfGC7yWYXakqp9W6ENZprPAm6zInU/laEvk5ul0aHGONW+wix0XV353aY7xmL2OQTbf22KTepoABwAxwF0tziTiY1iSVdtfagoU2CkW03XgySDda31iT6zhOHI8FyFOk28+oXTLiAST2xPeDfVnOFsxYkYc2Vl9hsxwe8ySZaCTAGkTrxR5fjkfFoHvlCveMMB71K994wnt2Y2wkE8fIfBNe5/yx8lSDw8nK1hyxePy3v3hCA2O2BJ7M+X9Uxdvy5kH6Jy46l3jB9ypq1NASOMAD4I0C0SNXcZPBwBVT3+esgfEKk1PHm1hHgVVUI9kDjEfBEkBy0XOfvjw/qoOq8R4y33iVSX8DG8EqFSthF4+IT4oRJhBqbp5AgpIKZyDfDD4J0ymLbOrp2FzsO43ODMka4BEv2hTpiKccTiThliZTdK3kMZBOOeOeOq5ume94rziR6fI/qX5NStbHPMDHHTfxV9Cw+2Z4TPmd6JszQGYCMFdTyKzzm7pC4x57Yg9rBuA0xz+9V0f4c229a3tyHVuw8QuE2m83hic9/NdJ+EB/8A1O/w3/EJvx4/pMrI9NHV7U77uZWdGBWltbvu5lZ2h5Lr+DGjkOlbexlPaC6z8NjNhtH+IP8AauU6Wfwzzb8V1n4Yj/t9f9f/ABSWv5B1fxs5baru0URsbZnW0y+q0MotB/tfWJ3NGbihNrZlaW23H0exiTHVTGk3jjG9aM7qCFfHVzKNo7RJaKVEXKDcmjvPPtvPrH4LNqV2tE+5XHLyWDbv4juS5d85UzrpKEbQZZw6sSe1cGZAxOGTQM0db7SaDC0hgkXLrBg0ESRfOM7zrjwRtkaOssw0uPMaTdOMeA8lx3StxvOMmb1XHXdn4lascUY8022C3Q8vqPJILoptcTdb7Tg2cJw8kbeIYN27H4rNe49WzHT5qxjjdC0S1owt3sPc8QMbp3GYU3EiDnxBj3FC1jgOSgDl96oRbD6bhOPwHxhWtnQz9ENSOXMK22tAJgAZIimO904AcsQq3vuz3m8QJHuzTAdlDtMVABgrB7GqPnK67wun4Kp1TTu824e5TtwxKCpn4JiFSL3OjTxaSPcqjW4u++KqY4kmd5+KkHHHxTIsW0Jz95B5gfEQknoic8f6pJqQDlR//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sz="1400" kern="0">
              <a:solidFill>
                <a:srgbClr val="000000"/>
              </a:solidFill>
              <a:cs typeface="Arial"/>
              <a:sym typeface="Arial"/>
              <a:rtl val="0"/>
            </a:endParaRPr>
          </a:p>
        </p:txBody>
      </p:sp>
      <p:sp>
        <p:nvSpPr>
          <p:cNvPr id="6" name="AutoShape 4" descr="data:image/jpeg;base64,/9j/4AAQSkZJRgABAQAAAQABAAD/2wCEAAkGBxITEhQUEhQVFBUVFxQUFBcXFBQUFxQUFRQWFhQUFxUZHCggGBolHBQUITEhJSkrLi4uFx8zODMsNygtLisBCgoKDg0OGxAQGywcHxwsLCwsLCwsLCwsLCwsLCwsLCwsLCwsLCwsLCwsLCwsLCwsLCwsLCw4NywsLCwrLCssLP/AABEIANoA6AMBIgACEQEDEQH/xAAcAAABBQEBAQAAAAAAAAAAAAAEAAECAwUGBwj/xABDEAABAwEFBAYIBAMHBQEAAAABAAIRAwQSITFBBVFhcQYTIjKBkRRCUqGxwdHwB2Jy4TOS8SNDc4KissIVJTTS4iT/xAAaAQACAwEBAAAAAAAAAAAAAAACAwABBAUG/8QAJREAAgICAgIDAAIDAAAAAAAAAAECEQMhEjFBUQQTIiNhFDOh/9oADAMBAAIRAxEAPwDvw1SDFZCtoUrxAW+zDsHuJ7nBbFLZzRniUVSszQIAwKU8qGLE2Y1kshqTBAjetChspo73a9yNo0GtyEK9Kllb6GxxJdlRpCIhZlewEZLXSIQRm0FKCkc3UYQVBr4WntOzjvDxWU5aovkjLKPFlpqynvBDp2goqAstdUVNUyrepVDzGCtFNkCnCnmp08FdlIKszd6VopgqDXJqhOiXWw7A3iFWXK5zMcVVUbCahTYg9TFoKpUYRUgLYYLUn9IQJSVcEXyZfUcqHpoThqLoEhcV1OmnY1FUaRKqUg4xKmU0keyzpkn7EM4DikibNZoMkFGU6ICsDUh5DYsYmBWBME4ShhIJ5UQnhQseUkklCGftCmTrgNFmOoLctFOQhAAmwnSEThbMrq4SaFoPoKh9FNU7EuNFQeh64xR5sBuzOOcIN4RRkvAE4tdlTU4Ke6lCMBEmuUnVE1OkSYCMZs/LHmglKK7DSb6BGtc7ISqnUDMH+i6ClTAyCor2aSSEtZthywujMbZmwQcZ1TOpiMBCJdTIVTwSjUhbiC9QTkh3MjArRaIUrYQ4DDEao1N2C46M0NUw1SuqbGo2ylEekEbTCHp00VSYUmbGRQTTakrKYgJLK3s1JaCyEgFOEoVDiKSlCUKEEE6SShBJJiVEuUINUOCzzgUU8oeqJRxFyGvypsoKLacK6mVG/QKXssQ1pEgjBTeSq6gKqPZctoBFBWMs4GYVooqUprmIURrm5WtqwFJjAomnilt32MSa6LGvSBAzOKg5qhclDQVsIqRCBtBlGgYIWpTKKGmDNWgYU1ZWshIF3xUriXWFMt+BVLyZ5ZjBRDGhPVZOKkG4JjdoBIkBKKpNQtJGsSZsdjXkmAkkEkkcGpJ0lBgkydJQg0JlJM5QhApinKZWQi9sqhzUQU0KJlNFQarAwKQanhSyUUlqg9iIhKFLJQHdTmkiixRuq7B4lTWwnDVYGqV1VZfEqDU11WwmIVEoGcEDtTbNOiO2Zdo0Zn6BZPSXpQ2lNOiQ5+pzaz6lc9sDZdS11C+oTcBl7j6xzugp0Y6tim3dI63YlsqVg6o+Aw4MAHvWg4KxlENAAEAYADQBSfSVckC4MDLk4VhopGmi5IXxZGmUSwqkU1MIZbDhovlJV3kyWMtGonQ9ktbKjQ+m4OaciFchscSSTSkrIOmKSShCJCaFNJQhXCUKxJQhABShOkoQaEoTpKEI3U11TTKWQjdTwnQW1Np06DL1R0bhq47gFXZAmtUDWlziABiScgFwPSTpUak06EtZkX5F3LcEBtzblS0nHs0weyz5neUNsrZj69QMYP1HRo3lNUa2xblekNsHYbrTUujBoxe7cNw4r0+x2JlJgYwQ1ogD5nin2Zs9lCmGMEAZ7ydSUUglNsNRSKixMWK6ExQ2XQOaaiaaIKg9SwXEqLFAsVxUHKWVRUWpJ3JK0wGjyLo90jq2d0sdhq05HwXqmwOkdG0jsm6/Vhz8N4XgtCstKxW1zHBzSQRkQYPmtE8aYSbR9AykuH6MdNmvinaDDsAH6H9XHiu0ZVBxB/dZ2mg00y2UlEOCe8qssdJNKUqWQdJNKUqWQeUk0pSpZB0k0pSpZB0xKZzgM8FyW3uk+dOz55Oqaf5fqolZTdGlt/pEygLre3U0bo3i4/Jef2201Kry+o4uJ35AbgNArOqzLiSTiScSTxKGeS5wa0EkmABmTuToxSFuVkrLZn1Xtp0xLnHy3k7gvTdh7JZZ6Ya3Fxxe7Vx+iE6MbDbZ2SYNV3fO7c0cAtxLlKxkVQ6SaUpQBCKYpSokqEEVBycuVbnKAtjOKgSmq5GDBgwdxjNU06uAxnjvIwJ81QLLXJKtzklZR840qqMpVVmNKIpPW2TCSNqhXXW9HOlL6UNcbzNxzbyXB0qqMo1UDp9lOJ7HS2zeaHNukHX5KwbY/T5rzLZO1XUzIxGrTiD4LuNn7TpVGy0AHUQJH1CTKFC3ZqnbXL4pv+s7p8lQ21t+wpC1t4ILXoptl42vwPvU27WPsu96FNqG9L0sb1Vr0VyZp0rcTo4KL9okEZwczu8FmelDio+kjj5qrL5mt6cI7zv5SpMtciQ8+IWOa4+yi9nUr7tS1uJ47goWpNujP6TW15IpNcYiXxhMxAWOKAaF0jdjSXVazokyQPqua25backUxAGsnHzToP0FJMz7daAFvdFtn9X/AG1QC+4dkH1WnXmVh7IsZeRVf3R3BvPtclvdY7epKSehd10dM23KYt4+5XLda5OLW8b0ui/sZ1Qtw+4T+mhcp/1B+73BMNpnUj5+SqgubOr9NG8JG1rAs9scQb+AjAkQTwA1SdaRLQcCdNW8TwUGK2bjrUoG1BYTrQdCm9KOqhVM0qu16UkXjkcbj4nQZTKzNn2hz6FECRHeJkHLHAjeQnrVpYCD65Hkz/6VVOsRTb+ge95/9VaRZtekjekuedaSki4C7PIalAqHVELsLdZGVcSId7TR8d6lYehNprNLqV1zRhibpJ4CIPmmPKmtj1Bo49phEUqq09pdH7RR/i0nt4lpu/zDBZTqW5DZYbSqrTsFuLSCDBCwGPIRVKqiUgJRs7+w7UFQaB+7Q8txRHpJGi4iz2hb9l2lfF15IOjhE8jIMhBOF7iZ5YzZ9KVtAueSGiYBJ5Bcyzbj/SfR6jXxcJpuutDHBph7muAx0/ZYfSvpY6jVdSZeDS1wESHOqAAwTPcBLeeKUoybD+jfejvuuKmKhXNdEtuelUL7m3HtJbUbjAO8TjBC6Kx0y8gMkk5QlOVOgHi2E2drnENbiTkF2FkoNo04JyxceKo2Zs5tFsnFx7x3cBwXLdJ9vOJNPIZyMnfe5NimxsYcSHSXb98lrTDR71zFmpGq687uD/Ud3JUduq4QJbO+J4YSVrUtnWgxN2kwcLseLvoilKtIkk30GitG7DwVT9pMHrCdwMnyCqZs1ntuqujANBe2d5xAhF2OxGm3tCi06ucMf5AYCXYKxPyymjbXP7lN58IV3V1Zhzms4d53kJx8FJ9uZEBz6nLsU/d+6hRtTyOzDQdGD/lHyQuaQagkWOsbRi8ud+t3Vt8hJKi+u1pHVgZ4wLsiNCZJ0xUW2XGXHHnJ8zkiGsAyHj+6H7vQVeiF+odzfOfEnH4KdOmB9Smq1gMkHVtXiVX22XQY6v8AeapdWJx0954BCk4S7mBv48kmul3lOl0ctHHTcMU2NsLjSs1XOinSnfUfHiAB7krXgwcBTb/oLj/uUdp5UQBEUpA5uKF2qG9aTGLez4XWj5JyQpspfUSQz3JJolsxRVXp/Qq20zZqbQReE3hxkrynmtDZNd4qNDDBcQMyBJ3nRY+SOpLG2j2GvaWAdoiMjr7lze2tl7Le29XbSpyYviKRk5Yj5rm9qWqs+m4PvMLhAcHesMiHA71ym0rY+tSqU6kudcvNBvXDUZEGBiMnAjS8NFlyZcsMq64/9EpKv7OntX4fWer/AOJa2E6NcWvnxbj7iua2x0StllBc9l5gzcw3gOeo8lz/AEdtdKzWqhXpuMU3s6xpeXQHy0uG+OsbO6Cvaq+2JOeEeC3Xe4gWeOsrwjqFpjEldRt3o9QrEvpRSfu9R3houSqWB9N0VdMgMjxnVEp0Rxs6vZFpBptbUE4k45tJ3HQwuR6W9DrTUtRrsJq0SQQGtLnNxEsc3QHHHJaNmtUFdDsnapaZBhXfkHa0E1NmtpMDKEGpfh14hjbpEsyGDRELuNg2SnSp3rzHOPfcDIB9kHOEL0a2nRtLRea01mBpdLWzlg4GOKJ27sPrhepu6uoNQMHj2XxmOOYSuCuy272Zu39szLWmGj3ri67H2h7brC5jSZMxOHdnyV23GVqTxTrtcOLcb4/KVF9tr3Q1jW0WZDNz45b1U8kY6KSNcX2t71Og0ewBMfqQTrZQklt60OG+XCeZwCz2WNzsXXnu31DI8GjAeKPo2An+I6B7LQGj3LLLMgiL9pVnYAtpD2QLzvdgFFtic/F0n81Qz5N0R9Kk1uQA+96vY2eKW8rZKb6BadiGE9rhp5Ipoww/ZRLgOPw/dC2q2cfvkgci+C8hT6wHH4fug61sQFa0k8EPeJMDFXG5dBVYU60EnBWktYJOecHIcXfRDgCnuLvMN+rkM6tAvuF6T/ZMJxqPPrO4LTCFa8jFBJWw1tRznal7hIE90H+8f4ZNRrOwImOeJJ1JO9AWd5Y3e84vdvP0Cus0vcBvIHmVsjGkZck+TNbbDyKrWiJFOmMcpiVhGvUdLqpaXkuLi0EDM5Ba+3bQBXq8DdHgFz5qyjihc2WuemQ1V6SckZmzLbaGjn96BV2naTWEAkBxxAzceTRifJW0+jnWkdXSqvaMnVC5kg5yJa0jzXQ0OjDroDzSotbncaAf8zsATzlc3idV55vow9nbcqmWG81jwTL29gnXA9oGdRxW2CyBNAVO72mVIOJjKcYEe9D7UsthYy4LQ+9qaYD3RuGFxuWZVNq2s2o1rKFAgtAAfk4x+VkNUdVsXdvYPafw9sFpHWN62g58ktkGHTjgeK3KGxalKi1nW9ddwBLYcQMp+qEsVC0nFwDP1H5Lo+jIFRlW9Jcx9yYe0d0GWyBOeaZGfLRKrZjv2bX9W6ebyPkg6uzbSZD6LXCMLtdhx5OAhbu0KT2ElpvDdr+6y6drrPJDGEkZ8ETRVs5612Gow403NmboJY4lozPZJyQptTh2Wgk7oM8uC1dqbReKjW51GHut7ZgjtDDX6Kz09rgHaHIwQomkW/7NHolUfQcKhwMyRvGoXoJ6R0tCvKTtIDVUVtsgesrdMHZ6jtPatnrU3MecNDjIO8EZLlbPRYMQZHxHz8VzllForZSxmrnYYflacSuislmAAa2TAgYSeaw/KlHqPYUU/ATf3BSpMLjgJKkGNb3zJ9kRPidFCpaycB2BubrzOqyddh8Euwh11ufaO4HI8Sh69snDTcMB+6Cq2mNUBVtJPJRyJYXaLWdEE+qSqXPU6FFzybuQxJOQG8o8eNyLUbFSY55hoJP3iiSWsEMOOTn/ABDd3NOK11pbTkA950C8/wCg4BDirhee4dU2b5cBjHqt3+S1Kl+Yj1DirZVWqNDTUeT1TcABh1j/AGW7xxUbLec7rKmLzkNGN0YNAq6dr694c6mOrZhSEkQB612Y+aPbWpjIEcf6rXjx8UZc2Vy0TDYxdhwR2xHX69Joyvt9xn5LNdUpn1iOYWl0cdTbXbUdVY1rQ49ohuN0gZ4HFN8GZLYLt2vNaod73fFZbqilb7QHVHlpBEnEYjPQoQ1EyKFzLS5JUF4STjOE0dvV7radnpimxouthrnujTtPn4KLtn2iqZr1DyJJP8unkiLXtihREFwnRjIWS/pNWqG7QpAbi7tH6Lkv22dV15N6x7FotxcC6NXGB9+Ktr7Ys9AEBwJHq0wCT4rl67Kzxer1CBOMktAndGYVNn6u8G0gaxnGG4Rvk5Dig5rwib8I3D0prVDFCk0fmeZI10wXR9ArZWqCuKlUPMMMYENJvAjDkFxdns1V5h3YG6jdk83nsjkJ5LuugFgumtDYlrdS44F2bsjnoApHJc0mwWvbL9ol8nBvmfosG2Wyq1hY0hoJxLZvRuB0XSbTzK5y2BbAQLZlhZBJEmYJ3jPHet+xWFxa57II7hY9t5g1vAAgg6LHsboBxAxXWbA/gP8A1a8lgjf+Sy30cLtfZ7i6RTpDiGv+F4BFdHaBDIc1rnXjBDGyBhAEZea1NqtxKEsNrc1payBiZOqf8qvr2XBq9mmaTW41TyaDLv2UXW0kQwXG8MzzKzTvJk6qqra4yXM5etDuXhaD3VQNUHVtm5APqkmZ8MVW+vuVUCXvrYKu+qmyVp2KyCA+qbtPQes8jRvDeVox4L2w4xI2Sx3u04wwZu47gNTwV1W0CLrRdYMQN/Fx1Ka12ovgABrRg1oyHh80MbO6oXN7rGQajgdPZbvKc3f5iaVFRXKRCm3rSZNyk3vOJi8RjdHBA2u0+lPDG9mz0jGGAe7XSJwQ9u2gLQRRokiizvEYZTImMySEdRa1jQ1sADL681rxYuKsx58zbCHEZAQOCrqKt1YDVUvqz9/VOMllheNMeaA2tZutpPaTnnxRBepPIDDOeSj6InsD2fZRTpNaHHAY4kq6T7SiHKDqkp0GxUyRc7ePL90lQaidOtiGDNbSoQ13bdOhmPHJGvZWddIa2iLub8C7HCGgXjHKFZYy0fw3MB/ISX8i93a8oRVNoGMZ4k6k8TmV52U0jqcox6QOzZTXY1L1Ux3ny1vgwGY5kclo0LIAAMIGQgADk0YeaTHEwAFblnmkSySegebZcPh5ea67oIcaw/K34uXDV7dTZm8DLWSJPDJdf+HVqa99a6Sew3Qx3jqUfx4PmmFTqy7amZXP2pq39qd48ysO0DArsCwWyUpJJc1jR3iQCfCV1PR+ux1Cp1cwHQSZ7RjNcRWoXnDGAM+K6rYDHMs7zTiL2IcDGWcjJZF/voY5twqgDapxKy6VdrQZzkqW1rfUki6wcbzne6B8VimofWM+4coTPlw/jAhL9GhXthOSEdV80M6r9/eaTZO/71XMUB6VlxqKym3UqNCkSQG4uOAW5TptswlxDq/s5tpc/afw0WuGKtsYojWexNpgVK+ZEspTidzn7m8NVTXtJqOvO5ADAAaABUPeXkuc4mcSTqlZqLq5LWYMGDnRmY7oOhO9FKV6Q6MVFXIVjDqz4abrB3nb94bvKA6RbTOFns8AHGciBmSSZ0O7RWdI9sCjSbQoDEy03YcASYg4zkTisrZ1nuAk949479wmNBAWjFiS2Zs2VsP2fZxTptaMhO/EnMyrH1t0+RQrqk/1lRnw8vsJ5iZc6rzUJVV/geefwVlPe75lWkC2WtwxPvwj4qqpUJ+/6KD608BoqzU3HxDvqFbIibnKouUS77j6Ktz/ALyToITN7Jl2n7pKk1EychLZrUqbT6g/URjlvRNGgwZlxPMn3KnrHExMu0awEnxdkANSrLOHETdIbMADs3id5OJ8PNeXps7MIFwotJgA+Djhxc6Yaj7DZKNwue7ukyO8DwBJxPH3aoVtmuC86GRJDATB4kZDfjiqLXbMIwAEkRmT8kSVGhY0ty0EGrTb/CphvExPAYgmOErp/wANrS51as1z739nuj1t2Wq4Sl1rz3SJMulxeSTreOi7n8NLHcrVMZJpkcO8E2E/2kBOdxaig/anedzKyKzcD971r7T7zuZ+KzXDA+C6RjRzG1Lb1XaImTHLiu06EWkVLBXcDPbI8gF5/wBMRDBAk3svNdh+FwI2bXBz6wnzaEhwX28g7/Jz+1TiVh2iob0Dctvax7RWVTs7XOLnEYeqDiY38E75Mbx0BhVzI2ekXY6b/otOwWV73CnSEknLPxcdFPZ9gqV3QzstGLnnBjBvJR1rtzKbTRs3d/vKnrVDqODOCxqCgrN8Y+EWuqss8tpEOqnB9Ud1nCkfGC7yWYXakqp9W6ENZprPAm6zInU/laEvk5ul0aHGONW+wix0XV353aY7xmL2OQTbf22KTepoABwAxwF0tziTiY1iSVdtfagoU2CkW03XgySDda31iT6zhOHI8FyFOk28+oXTLiAST2xPeDfVnOFsxYkYc2Vl9hsxwe8ySZaCTAGkTrxR5fjkfFoHvlCveMMB71K994wnt2Y2wkE8fIfBNe5/yx8lSDw8nK1hyxePy3v3hCA2O2BJ7M+X9Uxdvy5kH6Jy46l3jB9ypq1NASOMAD4I0C0SNXcZPBwBVT3+esgfEKk1PHm1hHgVVUI9kDjEfBEkBy0XOfvjw/qoOq8R4y33iVSX8DG8EqFSthF4+IT4oRJhBqbp5AgpIKZyDfDD4J0ymLbOrp2FzsO43ODMka4BEv2hTpiKccTiThliZTdK3kMZBOOeOeOq5ume94rziR6fI/qX5NStbHPMDHHTfxV9Cw+2Z4TPmd6JszQGYCMFdTyKzzm7pC4x57Yg9rBuA0xz+9V0f4c229a3tyHVuw8QuE2m83hic9/NdJ+EB/8A1O/w3/EJvx4/pMrI9NHV7U77uZWdGBWltbvu5lZ2h5Lr+DGjkOlbexlPaC6z8NjNhtH+IP8AauU6Wfwzzb8V1n4Yj/t9f9f/ABSWv5B1fxs5baru0URsbZnW0y+q0MotB/tfWJ3NGbihNrZlaW23H0exiTHVTGk3jjG9aM7qCFfHVzKNo7RJaKVEXKDcmjvPPtvPrH4LNqV2tE+5XHLyWDbv4juS5d85UzrpKEbQZZw6sSe1cGZAxOGTQM0db7SaDC0hgkXLrBg0ESRfOM7zrjwRtkaOssw0uPMaTdOMeA8lx3StxvOMmb1XHXdn4lascUY8022C3Q8vqPJILoptcTdb7Tg2cJw8kbeIYN27H4rNe49WzHT5qxjjdC0S1owt3sPc8QMbp3GYU3EiDnxBj3FC1jgOSgDl96oRbD6bhOPwHxhWtnQz9ENSOXMK22tAJgAZIimO904AcsQq3vuz3m8QJHuzTAdlDtMVABgrB7GqPnK67wun4Kp1TTu824e5TtwxKCpn4JiFSL3OjTxaSPcqjW4u++KqY4kmd5+KkHHHxTIsW0Jz95B5gfEQknoic8f6pJqQDlR//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sz="1400" kern="0">
              <a:solidFill>
                <a:srgbClr val="000000"/>
              </a:solidFill>
              <a:latin typeface="Calibri" panose="020F0502020204030204" pitchFamily="34" charset="0"/>
              <a:cs typeface="Arial"/>
              <a:sym typeface="Arial"/>
              <a:rtl val="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70" y="3461806"/>
            <a:ext cx="7898794" cy="23696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330200"/>
            <a:ext cx="7316304" cy="830997"/>
          </a:xfrm>
          <a:prstGeom prst="rect">
            <a:avLst/>
          </a:prstGeom>
          <a:noFill/>
        </p:spPr>
        <p:txBody>
          <a:bodyPr wrap="square" rtlCol="0">
            <a:spAutoFit/>
          </a:bodyPr>
          <a:lstStyle/>
          <a:p>
            <a:pPr defTabSz="914400"/>
            <a:r>
              <a:rPr lang="en-US" sz="2400" b="1" kern="0" dirty="0" smtClean="0">
                <a:solidFill>
                  <a:srgbClr val="000000"/>
                </a:solidFill>
                <a:latin typeface="Calibri" panose="020F0502020204030204" pitchFamily="34" charset="0"/>
                <a:ea typeface="Calibri"/>
                <a:cs typeface="Calibri"/>
                <a:sym typeface="Calibri"/>
                <a:rtl val="0"/>
              </a:rPr>
              <a:t>Clean Technology Fund support to Private </a:t>
            </a:r>
            <a:r>
              <a:rPr lang="en-US" sz="2400" b="1" kern="0" dirty="0">
                <a:solidFill>
                  <a:srgbClr val="000000"/>
                </a:solidFill>
                <a:latin typeface="Calibri" panose="020F0502020204030204" pitchFamily="34" charset="0"/>
                <a:ea typeface="Calibri"/>
                <a:cs typeface="Calibri"/>
                <a:sym typeface="Calibri"/>
                <a:rtl val="0"/>
              </a:rPr>
              <a:t>Sector </a:t>
            </a:r>
            <a:r>
              <a:rPr lang="en-US" sz="2400" b="1" kern="0" dirty="0" smtClean="0">
                <a:solidFill>
                  <a:srgbClr val="000000"/>
                </a:solidFill>
                <a:latin typeface="Calibri" panose="020F0502020204030204" pitchFamily="34" charset="0"/>
                <a:ea typeface="Calibri"/>
                <a:cs typeface="Calibri"/>
                <a:sym typeface="Calibri"/>
                <a:rtl val="0"/>
              </a:rPr>
              <a:t/>
            </a:r>
            <a:br>
              <a:rPr lang="en-US" sz="2400" b="1" kern="0" dirty="0" smtClean="0">
                <a:solidFill>
                  <a:srgbClr val="000000"/>
                </a:solidFill>
                <a:latin typeface="Calibri" panose="020F0502020204030204" pitchFamily="34" charset="0"/>
                <a:ea typeface="Calibri"/>
                <a:cs typeface="Calibri"/>
                <a:sym typeface="Calibri"/>
                <a:rtl val="0"/>
              </a:rPr>
            </a:br>
            <a:r>
              <a:rPr lang="en-US" sz="2400" b="1" kern="0" dirty="0" smtClean="0">
                <a:solidFill>
                  <a:srgbClr val="000000"/>
                </a:solidFill>
                <a:latin typeface="Calibri" panose="020F0502020204030204" pitchFamily="34" charset="0"/>
                <a:ea typeface="Calibri"/>
                <a:cs typeface="Calibri"/>
                <a:sym typeface="Calibri"/>
                <a:rtl val="0"/>
              </a:rPr>
              <a:t>La </a:t>
            </a:r>
            <a:r>
              <a:rPr lang="en-US" sz="2400" b="1" kern="0" dirty="0" err="1">
                <a:solidFill>
                  <a:srgbClr val="000000"/>
                </a:solidFill>
                <a:latin typeface="Calibri" panose="020F0502020204030204" pitchFamily="34" charset="0"/>
                <a:ea typeface="Calibri"/>
                <a:cs typeface="Calibri"/>
                <a:sym typeface="Calibri"/>
                <a:rtl val="0"/>
              </a:rPr>
              <a:t>Ventosa</a:t>
            </a:r>
            <a:r>
              <a:rPr lang="en-US" sz="2400" b="1" kern="0" dirty="0">
                <a:solidFill>
                  <a:srgbClr val="000000"/>
                </a:solidFill>
                <a:latin typeface="Calibri" panose="020F0502020204030204" pitchFamily="34" charset="0"/>
                <a:ea typeface="Calibri"/>
                <a:cs typeface="Calibri"/>
                <a:sym typeface="Calibri"/>
                <a:rtl val="0"/>
              </a:rPr>
              <a:t> Wind in Mexico</a:t>
            </a:r>
          </a:p>
        </p:txBody>
      </p:sp>
      <p:pic>
        <p:nvPicPr>
          <p:cNvPr id="15" name="Picture 6" descr="C:\Users\Lucila Serra\AppData\Local\Microsoft\Windows\Temporary Internet Files\Content.IE5\ZNQ1LKCI\MP90036274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60806"/>
            <a:ext cx="1038852" cy="5938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https://www.climateinvestmentfunds.org/cifnet/sites/default/files/cif_log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152" y="385088"/>
            <a:ext cx="1001546" cy="52748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04800" y="1161197"/>
            <a:ext cx="8073112" cy="128609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22250" algn="l" rtl="0">
              <a:lnSpc>
                <a:spcPct val="100000"/>
              </a:lnSpc>
              <a:spcBef>
                <a:spcPts val="64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1pPr>
            <a:lvl2pPr marL="742950" marR="0" indent="-177800" algn="l" rtl="0">
              <a:lnSpc>
                <a:spcPct val="100000"/>
              </a:lnSpc>
              <a:spcBef>
                <a:spcPts val="56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2pPr>
            <a:lvl3pPr marL="1143000" marR="0" indent="-136525" algn="l" rtl="0">
              <a:lnSpc>
                <a:spcPct val="100000"/>
              </a:lnSpc>
              <a:spcBef>
                <a:spcPts val="48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3pPr>
            <a:lvl4pPr marL="16002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4pPr>
            <a:lvl5pPr marL="20574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5pPr>
            <a:lvl6pPr marL="25146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9pPr>
          </a:lstStyle>
          <a:p>
            <a:pPr marL="120650" indent="0" defTabSz="914400">
              <a:buClr>
                <a:srgbClr val="000000"/>
              </a:buClr>
              <a:buFont typeface="Arial"/>
              <a:buNone/>
            </a:pPr>
            <a:r>
              <a:rPr lang="en-US" sz="1800" b="1" kern="0" dirty="0" smtClean="0">
                <a:solidFill>
                  <a:srgbClr val="000000"/>
                </a:solidFill>
                <a:latin typeface="Calibri" panose="020F0502020204030204" pitchFamily="34" charset="0"/>
              </a:rPr>
              <a:t>OVERALL OBJECTIVE:</a:t>
            </a:r>
            <a:r>
              <a:rPr lang="en-US" sz="1800" kern="0" dirty="0" smtClean="0">
                <a:solidFill>
                  <a:srgbClr val="000000"/>
                </a:solidFill>
                <a:latin typeface="Calibri" panose="020F0502020204030204" pitchFamily="34" charset="0"/>
              </a:rPr>
              <a:t> Finance wind power technology through concessional debt to accelerate technology roll out, enabling Mexico to significantly reduce its CO2 emissions annually.</a:t>
            </a:r>
          </a:p>
          <a:p>
            <a:pPr defTabSz="914400">
              <a:buClr>
                <a:srgbClr val="000000"/>
              </a:buClr>
            </a:pPr>
            <a:endParaRPr lang="en-US" sz="1300" kern="0" dirty="0">
              <a:solidFill>
                <a:srgbClr val="000000"/>
              </a:solidFill>
              <a:latin typeface="Calibri" panose="020F0502020204030204" pitchFamily="34" charset="0"/>
            </a:endParaRPr>
          </a:p>
        </p:txBody>
      </p:sp>
      <p:sp>
        <p:nvSpPr>
          <p:cNvPr id="13" name="TextBox 12"/>
          <p:cNvSpPr txBox="1"/>
          <p:nvPr/>
        </p:nvSpPr>
        <p:spPr>
          <a:xfrm>
            <a:off x="309985" y="2046034"/>
            <a:ext cx="8577467" cy="1415772"/>
          </a:xfrm>
          <a:prstGeom prst="rect">
            <a:avLst/>
          </a:prstGeom>
          <a:noFill/>
        </p:spPr>
        <p:txBody>
          <a:bodyPr wrap="square" rtlCol="0">
            <a:spAutoFit/>
          </a:bodyPr>
          <a:lstStyle/>
          <a:p>
            <a:pPr defTabSz="914400"/>
            <a:endParaRPr lang="en-US" kern="0" dirty="0">
              <a:solidFill>
                <a:srgbClr val="000000"/>
              </a:solidFill>
              <a:latin typeface="Calibri" panose="020F0502020204030204" pitchFamily="34" charset="0"/>
              <a:cs typeface="Arial"/>
              <a:sym typeface="Arial"/>
              <a:rtl val="0"/>
            </a:endParaRPr>
          </a:p>
          <a:p>
            <a:pPr marL="120650" defTabSz="914400"/>
            <a:r>
              <a:rPr lang="en-US" b="1" kern="0" dirty="0">
                <a:solidFill>
                  <a:srgbClr val="000000"/>
                </a:solidFill>
                <a:latin typeface="Calibri" panose="020F0502020204030204" pitchFamily="34" charset="0"/>
                <a:cs typeface="Arial"/>
                <a:sym typeface="Arial"/>
                <a:rtl val="0"/>
              </a:rPr>
              <a:t>Financing: </a:t>
            </a:r>
            <a:r>
              <a:rPr lang="en-US" dirty="0">
                <a:solidFill>
                  <a:srgbClr val="000000"/>
                </a:solidFill>
                <a:latin typeface="Calibri" panose="020F0502020204030204" pitchFamily="34" charset="0"/>
                <a:cs typeface="Arial"/>
                <a:sym typeface="Arial"/>
                <a:rtl val="0"/>
              </a:rPr>
              <a:t>$15 million in CTF funds through the IFC (private sector arm), IFC provided $24 million commercial financing from its own account, </a:t>
            </a:r>
            <a:r>
              <a:rPr lang="en-US" dirty="0" smtClean="0">
                <a:solidFill>
                  <a:srgbClr val="000000"/>
                </a:solidFill>
                <a:latin typeface="Calibri" panose="020F0502020204030204" pitchFamily="34" charset="0"/>
                <a:cs typeface="Arial"/>
                <a:sym typeface="Arial"/>
                <a:rtl val="0"/>
              </a:rPr>
              <a:t> and blended finance from the </a:t>
            </a:r>
            <a:r>
              <a:rPr lang="en-US" dirty="0">
                <a:solidFill>
                  <a:srgbClr val="000000"/>
                </a:solidFill>
                <a:latin typeface="Calibri" panose="020F0502020204030204" pitchFamily="34" charset="0"/>
                <a:cs typeface="Arial"/>
                <a:sym typeface="Arial"/>
                <a:rtl val="0"/>
              </a:rPr>
              <a:t>IDB and US Export-Import Bank, contributing to project costs of $195 </a:t>
            </a:r>
            <a:r>
              <a:rPr lang="en-US" dirty="0" smtClean="0">
                <a:solidFill>
                  <a:srgbClr val="000000"/>
                </a:solidFill>
                <a:latin typeface="Calibri" panose="020F0502020204030204" pitchFamily="34" charset="0"/>
                <a:cs typeface="Arial"/>
                <a:sym typeface="Arial"/>
                <a:rtl val="0"/>
              </a:rPr>
              <a:t>million.</a:t>
            </a:r>
            <a:endParaRPr lang="en-US" dirty="0">
              <a:solidFill>
                <a:srgbClr val="000000"/>
              </a:solidFill>
              <a:latin typeface="Calibri" panose="020F0502020204030204" pitchFamily="34" charset="0"/>
              <a:cs typeface="Arial"/>
              <a:sym typeface="Arial"/>
              <a:rtl val="0"/>
            </a:endParaRPr>
          </a:p>
          <a:p>
            <a:pPr defTabSz="914400"/>
            <a:endParaRPr lang="en-US" sz="1400" kern="0" dirty="0">
              <a:solidFill>
                <a:srgbClr val="000000"/>
              </a:solidFill>
              <a:cs typeface="Arial"/>
              <a:sym typeface="Arial"/>
              <a:rtl val="0"/>
            </a:endParaRPr>
          </a:p>
        </p:txBody>
      </p:sp>
      <p:sp>
        <p:nvSpPr>
          <p:cNvPr id="14" name="Rectangle 13"/>
          <p:cNvSpPr/>
          <p:nvPr/>
        </p:nvSpPr>
        <p:spPr bwMode="auto">
          <a:xfrm>
            <a:off x="43159" y="6192368"/>
            <a:ext cx="8992817" cy="615703"/>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8"/>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37813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0337"/>
            <a:ext cx="8882267" cy="5994930"/>
          </a:xfrm>
          <a:prstGeom prst="rect">
            <a:avLst/>
          </a:prstGeom>
          <a:ln>
            <a:solidFill>
              <a:schemeClr val="accent3">
                <a:lumMod val="50000"/>
              </a:schemeClr>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2" name="AutoShape 2" descr="data:image/jpeg;base64,/9j/4AAQSkZJRgABAQAAAQABAAD/2wCEAAkGBxITEhQUEhQVFBUVFxQUFBcXFBQUFxQUFRQWFhQUFxUZHCggGBolHBQUITEhJSkrLi4uFx8zODMsNygtLisBCgoKDg0OGxAQGywcHxwsLCwsLCwsLCwsLCwsLCwsLCwsLCwsLCwsLCwsLCwsLCwsLCwsLCw4NywsLCwrLCssLP/AABEIANoA6AMBIgACEQEDEQH/xAAcAAABBQEBAQAAAAAAAAAAAAAEAAECAwUGBwj/xABDEAABAwEFBAYIBAMHBQEAAAABAAIRAwQSITFBBVFhcQYTIjKBkRRCUqGxwdHwB2Jy4TOS8SNDc4KissIVJTTS4iT/xAAaAQACAwEBAAAAAAAAAAAAAAACAwABBAUG/8QAJREAAgICAgIDAAIDAAAAAAAAAAECEQMhEjFBUQQTIiNhFDOh/9oADAMBAAIRAxEAPwDvw1SDFZCtoUrxAW+zDsHuJ7nBbFLZzRniUVSszQIAwKU8qGLE2Y1kshqTBAjetChspo73a9yNo0GtyEK9Kllb6GxxJdlRpCIhZlewEZLXSIQRm0FKCkc3UYQVBr4WntOzjvDxWU5aovkjLKPFlpqynvBDp2goqAstdUVNUyrepVDzGCtFNkCnCnmp08FdlIKszd6VopgqDXJqhOiXWw7A3iFWXK5zMcVVUbCahTYg9TFoKpUYRUgLYYLUn9IQJSVcEXyZfUcqHpoThqLoEhcV1OmnY1FUaRKqUg4xKmU0keyzpkn7EM4DikibNZoMkFGU6ICsDUh5DYsYmBWBME4ShhIJ5UQnhQseUkklCGftCmTrgNFmOoLctFOQhAAmwnSEThbMrq4SaFoPoKh9FNU7EuNFQeh64xR5sBuzOOcIN4RRkvAE4tdlTU4Ke6lCMBEmuUnVE1OkSYCMZs/LHmglKK7DSb6BGtc7ISqnUDMH+i6ClTAyCor2aSSEtZthywujMbZmwQcZ1TOpiMBCJdTIVTwSjUhbiC9QTkh3MjArRaIUrYQ4DDEao1N2C46M0NUw1SuqbGo2ylEekEbTCHp00VSYUmbGRQTTakrKYgJLK3s1JaCyEgFOEoVDiKSlCUKEEE6SShBJJiVEuUINUOCzzgUU8oeqJRxFyGvypsoKLacK6mVG/QKXssQ1pEgjBTeSq6gKqPZctoBFBWMs4GYVooqUprmIURrm5WtqwFJjAomnilt32MSa6LGvSBAzOKg5qhclDQVsIqRCBtBlGgYIWpTKKGmDNWgYU1ZWshIF3xUriXWFMt+BVLyZ5ZjBRDGhPVZOKkG4JjdoBIkBKKpNQtJGsSZsdjXkmAkkEkkcGpJ0lBgkydJQg0JlJM5QhApinKZWQi9sqhzUQU0KJlNFQarAwKQanhSyUUlqg9iIhKFLJQHdTmkiixRuq7B4lTWwnDVYGqV1VZfEqDU11WwmIVEoGcEDtTbNOiO2Zdo0Zn6BZPSXpQ2lNOiQ5+pzaz6lc9sDZdS11C+oTcBl7j6xzugp0Y6tim3dI63YlsqVg6o+Aw4MAHvWg4KxlENAAEAYADQBSfSVckC4MDLk4VhopGmi5IXxZGmUSwqkU1MIZbDhovlJV3kyWMtGonQ9ktbKjQ+m4OaciFchscSSTSkrIOmKSShCJCaFNJQhXCUKxJQhABShOkoQaEoTpKEI3U11TTKWQjdTwnQW1Np06DL1R0bhq47gFXZAmtUDWlziABiScgFwPSTpUak06EtZkX5F3LcEBtzblS0nHs0weyz5neUNsrZj69QMYP1HRo3lNUa2xblekNsHYbrTUujBoxe7cNw4r0+x2JlJgYwQ1ogD5nin2Zs9lCmGMEAZ7ydSUUglNsNRSKixMWK6ExQ2XQOaaiaaIKg9SwXEqLFAsVxUHKWVRUWpJ3JK0wGjyLo90jq2d0sdhq05HwXqmwOkdG0jsm6/Vhz8N4XgtCstKxW1zHBzSQRkQYPmtE8aYSbR9AykuH6MdNmvinaDDsAH6H9XHiu0ZVBxB/dZ2mg00y2UlEOCe8qssdJNKUqWQdJNKUqWQeUk0pSpZB0k0pSpZB0xKZzgM8FyW3uk+dOz55Oqaf5fqolZTdGlt/pEygLre3U0bo3i4/Jef2201Kry+o4uJ35AbgNArOqzLiSTiScSTxKGeS5wa0EkmABmTuToxSFuVkrLZn1Xtp0xLnHy3k7gvTdh7JZZ6Ya3Fxxe7Vx+iE6MbDbZ2SYNV3fO7c0cAtxLlKxkVQ6SaUpQBCKYpSokqEEVBycuVbnKAtjOKgSmq5GDBgwdxjNU06uAxnjvIwJ81QLLXJKtzklZR840qqMpVVmNKIpPW2TCSNqhXXW9HOlL6UNcbzNxzbyXB0qqMo1UDp9lOJ7HS2zeaHNukHX5KwbY/T5rzLZO1XUzIxGrTiD4LuNn7TpVGy0AHUQJH1CTKFC3ZqnbXL4pv+s7p8lQ21t+wpC1t4ILXoptl42vwPvU27WPsu96FNqG9L0sb1Vr0VyZp0rcTo4KL9okEZwczu8FmelDio+kjj5qrL5mt6cI7zv5SpMtciQ8+IWOa4+yi9nUr7tS1uJ47goWpNujP6TW15IpNcYiXxhMxAWOKAaF0jdjSXVazokyQPqua25backUxAGsnHzToP0FJMz7daAFvdFtn9X/AG1QC+4dkH1WnXmVh7IsZeRVf3R3BvPtclvdY7epKSehd10dM23KYt4+5XLda5OLW8b0ui/sZ1Qtw+4T+mhcp/1B+73BMNpnUj5+SqgubOr9NG8JG1rAs9scQb+AjAkQTwA1SdaRLQcCdNW8TwUGK2bjrUoG1BYTrQdCm9KOqhVM0qu16UkXjkcbj4nQZTKzNn2hz6FECRHeJkHLHAjeQnrVpYCD65Hkz/6VVOsRTb+ge95/9VaRZtekjekuedaSki4C7PIalAqHVELsLdZGVcSId7TR8d6lYehNprNLqV1zRhibpJ4CIPmmPKmtj1Bo49phEUqq09pdH7RR/i0nt4lpu/zDBZTqW5DZYbSqrTsFuLSCDBCwGPIRVKqiUgJRs7+w7UFQaB+7Q8txRHpJGi4iz2hb9l2lfF15IOjhE8jIMhBOF7iZ5YzZ9KVtAueSGiYBJ5Bcyzbj/SfR6jXxcJpuutDHBph7muAx0/ZYfSvpY6jVdSZeDS1wESHOqAAwTPcBLeeKUoybD+jfejvuuKmKhXNdEtuelUL7m3HtJbUbjAO8TjBC6Kx0y8gMkk5QlOVOgHi2E2drnENbiTkF2FkoNo04JyxceKo2Zs5tFsnFx7x3cBwXLdJ9vOJNPIZyMnfe5NimxsYcSHSXb98lrTDR71zFmpGq687uD/Ud3JUduq4QJbO+J4YSVrUtnWgxN2kwcLseLvoilKtIkk30GitG7DwVT9pMHrCdwMnyCqZs1ntuqujANBe2d5xAhF2OxGm3tCi06ucMf5AYCXYKxPyymjbXP7lN58IV3V1Zhzms4d53kJx8FJ9uZEBz6nLsU/d+6hRtTyOzDQdGD/lHyQuaQagkWOsbRi8ud+t3Vt8hJKi+u1pHVgZ4wLsiNCZJ0xUW2XGXHHnJ8zkiGsAyHj+6H7vQVeiF+odzfOfEnH4KdOmB9Smq1gMkHVtXiVX22XQY6v8AeapdWJx0954BCk4S7mBv48kmul3lOl0ctHHTcMU2NsLjSs1XOinSnfUfHiAB7krXgwcBTb/oLj/uUdp5UQBEUpA5uKF2qG9aTGLez4XWj5JyQpspfUSQz3JJolsxRVXp/Qq20zZqbQReE3hxkrynmtDZNd4qNDDBcQMyBJ3nRY+SOpLG2j2GvaWAdoiMjr7lze2tl7Le29XbSpyYviKRk5Yj5rm9qWqs+m4PvMLhAcHesMiHA71ym0rY+tSqU6kudcvNBvXDUZEGBiMnAjS8NFlyZcsMq64/9EpKv7OntX4fWer/AOJa2E6NcWvnxbj7iua2x0StllBc9l5gzcw3gOeo8lz/AEdtdKzWqhXpuMU3s6xpeXQHy0uG+OsbO6Cvaq+2JOeEeC3Xe4gWeOsrwjqFpjEldRt3o9QrEvpRSfu9R3houSqWB9N0VdMgMjxnVEp0Rxs6vZFpBptbUE4k45tJ3HQwuR6W9DrTUtRrsJq0SQQGtLnNxEsc3QHHHJaNmtUFdDsnapaZBhXfkHa0E1NmtpMDKEGpfh14hjbpEsyGDRELuNg2SnSp3rzHOPfcDIB9kHOEL0a2nRtLRea01mBpdLWzlg4GOKJ27sPrhepu6uoNQMHj2XxmOOYSuCuy272Zu39szLWmGj3ri67H2h7brC5jSZMxOHdnyV23GVqTxTrtcOLcb4/KVF9tr3Q1jW0WZDNz45b1U8kY6KSNcX2t71Og0ewBMfqQTrZQklt60OG+XCeZwCz2WNzsXXnu31DI8GjAeKPo2An+I6B7LQGj3LLLMgiL9pVnYAtpD2QLzvdgFFtic/F0n81Qz5N0R9Kk1uQA+96vY2eKW8rZKb6BadiGE9rhp5Ipoww/ZRLgOPw/dC2q2cfvkgci+C8hT6wHH4fug61sQFa0k8EPeJMDFXG5dBVYU60EnBWktYJOecHIcXfRDgCnuLvMN+rkM6tAvuF6T/ZMJxqPPrO4LTCFa8jFBJWw1tRznal7hIE90H+8f4ZNRrOwImOeJJ1JO9AWd5Y3e84vdvP0Cus0vcBvIHmVsjGkZck+TNbbDyKrWiJFOmMcpiVhGvUdLqpaXkuLi0EDM5Ba+3bQBXq8DdHgFz5qyjihc2WuemQ1V6SckZmzLbaGjn96BV2naTWEAkBxxAzceTRifJW0+jnWkdXSqvaMnVC5kg5yJa0jzXQ0OjDroDzSotbncaAf8zsATzlc3idV55vow9nbcqmWG81jwTL29gnXA9oGdRxW2CyBNAVO72mVIOJjKcYEe9D7UsthYy4LQ+9qaYD3RuGFxuWZVNq2s2o1rKFAgtAAfk4x+VkNUdVsXdvYPafw9sFpHWN62g58ktkGHTjgeK3KGxalKi1nW9ddwBLYcQMp+qEsVC0nFwDP1H5Lo+jIFRlW9Jcx9yYe0d0GWyBOeaZGfLRKrZjv2bX9W6ebyPkg6uzbSZD6LXCMLtdhx5OAhbu0KT2ElpvDdr+6y6drrPJDGEkZ8ETRVs5612Gow403NmboJY4lozPZJyQptTh2Wgk7oM8uC1dqbReKjW51GHut7ZgjtDDX6Kz09rgHaHIwQomkW/7NHolUfQcKhwMyRvGoXoJ6R0tCvKTtIDVUVtsgesrdMHZ6jtPatnrU3MecNDjIO8EZLlbPRYMQZHxHz8VzllForZSxmrnYYflacSuislmAAa2TAgYSeaw/KlHqPYUU/ATf3BSpMLjgJKkGNb3zJ9kRPidFCpaycB2BubrzOqyddh8Euwh11ufaO4HI8Sh69snDTcMB+6Cq2mNUBVtJPJRyJYXaLWdEE+qSqXPU6FFzybuQxJOQG8o8eNyLUbFSY55hoJP3iiSWsEMOOTn/ABDd3NOK11pbTkA950C8/wCg4BDirhee4dU2b5cBjHqt3+S1Kl+Yj1DirZVWqNDTUeT1TcABh1j/AGW7xxUbLec7rKmLzkNGN0YNAq6dr694c6mOrZhSEkQB612Y+aPbWpjIEcf6rXjx8UZc2Vy0TDYxdhwR2xHX69Joyvt9xn5LNdUpn1iOYWl0cdTbXbUdVY1rQ49ohuN0gZ4HFN8GZLYLt2vNaod73fFZbqilb7QHVHlpBEnEYjPQoQ1EyKFzLS5JUF4STjOE0dvV7radnpimxouthrnujTtPn4KLtn2iqZr1DyJJP8unkiLXtihREFwnRjIWS/pNWqG7QpAbi7tH6Lkv22dV15N6x7FotxcC6NXGB9+Ktr7Ys9AEBwJHq0wCT4rl67Kzxer1CBOMktAndGYVNn6u8G0gaxnGG4Rvk5Dig5rwib8I3D0prVDFCk0fmeZI10wXR9ArZWqCuKlUPMMMYENJvAjDkFxdns1V5h3YG6jdk83nsjkJ5LuugFgumtDYlrdS44F2bsjnoApHJc0mwWvbL9ol8nBvmfosG2Wyq1hY0hoJxLZvRuB0XSbTzK5y2BbAQLZlhZBJEmYJ3jPHet+xWFxa57II7hY9t5g1vAAgg6LHsboBxAxXWbA/gP8A1a8lgjf+Sy30cLtfZ7i6RTpDiGv+F4BFdHaBDIc1rnXjBDGyBhAEZea1NqtxKEsNrc1payBiZOqf8qvr2XBq9mmaTW41TyaDLv2UXW0kQwXG8MzzKzTvJk6qqra4yXM5etDuXhaD3VQNUHVtm5APqkmZ8MVW+vuVUCXvrYKu+qmyVp2KyCA+qbtPQes8jRvDeVox4L2w4xI2Sx3u04wwZu47gNTwV1W0CLrRdYMQN/Fx1Ka12ovgABrRg1oyHh80MbO6oXN7rGQajgdPZbvKc3f5iaVFRXKRCm3rSZNyk3vOJi8RjdHBA2u0+lPDG9mz0jGGAe7XSJwQ9u2gLQRRokiizvEYZTImMySEdRa1jQ1sADL681rxYuKsx58zbCHEZAQOCrqKt1YDVUvqz9/VOMllheNMeaA2tZutpPaTnnxRBepPIDDOeSj6InsD2fZRTpNaHHAY4kq6T7SiHKDqkp0GxUyRc7ePL90lQaidOtiGDNbSoQ13bdOhmPHJGvZWddIa2iLub8C7HCGgXjHKFZYy0fw3MB/ISX8i93a8oRVNoGMZ4k6k8TmV52U0jqcox6QOzZTXY1L1Ux3ny1vgwGY5kclo0LIAAMIGQgADk0YeaTHEwAFblnmkSySegebZcPh5ea67oIcaw/K34uXDV7dTZm8DLWSJPDJdf+HVqa99a6Sew3Qx3jqUfx4PmmFTqy7amZXP2pq39qd48ysO0DArsCwWyUpJJc1jR3iQCfCV1PR+ux1Cp1cwHQSZ7RjNcRWoXnDGAM+K6rYDHMs7zTiL2IcDGWcjJZF/voY5twqgDapxKy6VdrQZzkqW1rfUki6wcbzne6B8VimofWM+4coTPlw/jAhL9GhXthOSEdV80M6r9/eaTZO/71XMUB6VlxqKym3UqNCkSQG4uOAW5TptswlxDq/s5tpc/afw0WuGKtsYojWexNpgVK+ZEspTidzn7m8NVTXtJqOvO5ADAAaABUPeXkuc4mcSTqlZqLq5LWYMGDnRmY7oOhO9FKV6Q6MVFXIVjDqz4abrB3nb94bvKA6RbTOFns8AHGciBmSSZ0O7RWdI9sCjSbQoDEy03YcASYg4zkTisrZ1nuAk949479wmNBAWjFiS2Zs2VsP2fZxTptaMhO/EnMyrH1t0+RQrqk/1lRnw8vsJ5iZc6rzUJVV/geefwVlPe75lWkC2WtwxPvwj4qqpUJ+/6KD608BoqzU3HxDvqFbIibnKouUS77j6Ktz/ALyToITN7Jl2n7pKk1EychLZrUqbT6g/URjlvRNGgwZlxPMn3KnrHExMu0awEnxdkANSrLOHETdIbMADs3id5OJ8PNeXps7MIFwotJgA+Djhxc6Yaj7DZKNwue7ukyO8DwBJxPH3aoVtmuC86GRJDATB4kZDfjiqLXbMIwAEkRmT8kSVGhY0ty0EGrTb/CphvExPAYgmOErp/wANrS51as1z739nuj1t2Wq4Sl1rz3SJMulxeSTreOi7n8NLHcrVMZJpkcO8E2E/2kBOdxaig/anedzKyKzcD971r7T7zuZ+KzXDA+C6RjRzG1Lb1XaImTHLiu06EWkVLBXcDPbI8gF5/wBMRDBAk3svNdh+FwI2bXBz6wnzaEhwX28g7/Jz+1TiVh2iob0Dctvax7RWVTs7XOLnEYeqDiY38E75Mbx0BhVzI2ekXY6b/otOwWV73CnSEknLPxcdFPZ9gqV3QzstGLnnBjBvJR1rtzKbTRs3d/vKnrVDqODOCxqCgrN8Y+EWuqss8tpEOqnB9Ud1nCkfGC7yWYXakqp9W6ENZprPAm6zInU/laEvk5ul0aHGONW+wix0XV353aY7xmL2OQTbf22KTepoABwAxwF0tziTiY1iSVdtfagoU2CkW03XgySDda31iT6zhOHI8FyFOk28+oXTLiAST2xPeDfVnOFsxYkYc2Vl9hsxwe8ySZaCTAGkTrxR5fjkfFoHvlCveMMB71K994wnt2Y2wkE8fIfBNe5/yx8lSDw8nK1hyxePy3v3hCA2O2BJ7M+X9Uxdvy5kH6Jy46l3jB9ypq1NASOMAD4I0C0SNXcZPBwBVT3+esgfEKk1PHm1hHgVVUI9kDjEfBEkBy0XOfvjw/qoOq8R4y33iVSX8DG8EqFSthF4+IT4oRJhBqbp5AgpIKZyDfDD4J0ymLbOrp2FzsO43ODMka4BEv2hTpiKccTiThliZTdK3kMZBOOeOeOq5ume94rziR6fI/qX5NStbHPMDHHTfxV9Cw+2Z4TPmd6JszQGYCMFdTyKzzm7pC4x57Yg9rBuA0xz+9V0f4c229a3tyHVuw8QuE2m83hic9/NdJ+EB/8A1O/w3/EJvx4/pMrI9NHV7U77uZWdGBWltbvu5lZ2h5Lr+DGjkOlbexlPaC6z8NjNhtH+IP8AauU6Wfwzzb8V1n4Yj/t9f9f/ABSWv5B1fxs5baru0URsbZnW0y+q0MotB/tfWJ3NGbihNrZlaW23H0exiTHVTGk3jjG9aM7qCFfHVzKNo7RJaKVEXKDcmjvPPtvPrH4LNqV2tE+5XHLyWDbv4juS5d85UzrpKEbQZZw6sSe1cGZAxOGTQM0db7SaDC0hgkXLrBg0ESRfOM7zrjwRtkaOssw0uPMaTdOMeA8lx3StxvOMmb1XHXdn4lascUY8022C3Q8vqPJILoptcTdb7Tg2cJw8kbeIYN27H4rNe49WzHT5qxjjdC0S1owt3sPc8QMbp3GYU3EiDnxBj3FC1jgOSgDl96oRbD6bhOPwHxhWtnQz9ENSOXMK22tAJgAZIimO904AcsQq3vuz3m8QJHuzTAdlDtMVABgrB7GqPnK67wun4Kp1TTu824e5TtwxKCpn4JiFSL3OjTxaSPcqjW4u++KqY4kmd5+KkHHHxTIsW0Jz95B5gfEQknoic8f6pJqQDlR//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sz="1400" kern="0">
              <a:solidFill>
                <a:srgbClr val="000000"/>
              </a:solidFill>
              <a:cs typeface="Arial"/>
              <a:sym typeface="Arial"/>
              <a:rtl val="0"/>
            </a:endParaRPr>
          </a:p>
        </p:txBody>
      </p:sp>
      <p:sp>
        <p:nvSpPr>
          <p:cNvPr id="6" name="AutoShape 4" descr="data:image/jpeg;base64,/9j/4AAQSkZJRgABAQAAAQABAAD/2wCEAAkGBxITEhQUEhQVFBUVFxQUFBcXFBQUFxQUFRQWFhQUFxUZHCggGBolHBQUITEhJSkrLi4uFx8zODMsNygtLisBCgoKDg0OGxAQGywcHxwsLCwsLCwsLCwsLCwsLCwsLCwsLCwsLCwsLCwsLCwsLCwsLCwsLCw4NywsLCwrLCssLP/AABEIANoA6AMBIgACEQEDEQH/xAAcAAABBQEBAQAAAAAAAAAAAAAEAAECAwUGBwj/xABDEAABAwEFBAYIBAMHBQEAAAABAAIRAwQSITFBBVFhcQYTIjKBkRRCUqGxwdHwB2Jy4TOS8SNDc4KissIVJTTS4iT/xAAaAQACAwEBAAAAAAAAAAAAAAACAwABBAUG/8QAJREAAgICAgIDAAIDAAAAAAAAAAECEQMhEjFBUQQTIiNhFDOh/9oADAMBAAIRAxEAPwDvw1SDFZCtoUrxAW+zDsHuJ7nBbFLZzRniUVSszQIAwKU8qGLE2Y1kshqTBAjetChspo73a9yNo0GtyEK9Kllb6GxxJdlRpCIhZlewEZLXSIQRm0FKCkc3UYQVBr4WntOzjvDxWU5aovkjLKPFlpqynvBDp2goqAstdUVNUyrepVDzGCtFNkCnCnmp08FdlIKszd6VopgqDXJqhOiXWw7A3iFWXK5zMcVVUbCahTYg9TFoKpUYRUgLYYLUn9IQJSVcEXyZfUcqHpoThqLoEhcV1OmnY1FUaRKqUg4xKmU0keyzpkn7EM4DikibNZoMkFGU6ICsDUh5DYsYmBWBME4ShhIJ5UQnhQseUkklCGftCmTrgNFmOoLctFOQhAAmwnSEThbMrq4SaFoPoKh9FNU7EuNFQeh64xR5sBuzOOcIN4RRkvAE4tdlTU4Ke6lCMBEmuUnVE1OkSYCMZs/LHmglKK7DSb6BGtc7ISqnUDMH+i6ClTAyCor2aSSEtZthywujMbZmwQcZ1TOpiMBCJdTIVTwSjUhbiC9QTkh3MjArRaIUrYQ4DDEao1N2C46M0NUw1SuqbGo2ylEekEbTCHp00VSYUmbGRQTTakrKYgJLK3s1JaCyEgFOEoVDiKSlCUKEEE6SShBJJiVEuUINUOCzzgUU8oeqJRxFyGvypsoKLacK6mVG/QKXssQ1pEgjBTeSq6gKqPZctoBFBWMs4GYVooqUprmIURrm5WtqwFJjAomnilt32MSa6LGvSBAzOKg5qhclDQVsIqRCBtBlGgYIWpTKKGmDNWgYU1ZWshIF3xUriXWFMt+BVLyZ5ZjBRDGhPVZOKkG4JjdoBIkBKKpNQtJGsSZsdjXkmAkkEkkcGpJ0lBgkydJQg0JlJM5QhApinKZWQi9sqhzUQU0KJlNFQarAwKQanhSyUUlqg9iIhKFLJQHdTmkiixRuq7B4lTWwnDVYGqV1VZfEqDU11WwmIVEoGcEDtTbNOiO2Zdo0Zn6BZPSXpQ2lNOiQ5+pzaz6lc9sDZdS11C+oTcBl7j6xzugp0Y6tim3dI63YlsqVg6o+Aw4MAHvWg4KxlENAAEAYADQBSfSVckC4MDLk4VhopGmi5IXxZGmUSwqkU1MIZbDhovlJV3kyWMtGonQ9ktbKjQ+m4OaciFchscSSTSkrIOmKSShCJCaFNJQhXCUKxJQhABShOkoQaEoTpKEI3U11TTKWQjdTwnQW1Np06DL1R0bhq47gFXZAmtUDWlziABiScgFwPSTpUak06EtZkX5F3LcEBtzblS0nHs0weyz5neUNsrZj69QMYP1HRo3lNUa2xblekNsHYbrTUujBoxe7cNw4r0+x2JlJgYwQ1ogD5nin2Zs9lCmGMEAZ7ydSUUglNsNRSKixMWK6ExQ2XQOaaiaaIKg9SwXEqLFAsVxUHKWVRUWpJ3JK0wGjyLo90jq2d0sdhq05HwXqmwOkdG0jsm6/Vhz8N4XgtCstKxW1zHBzSQRkQYPmtE8aYSbR9AykuH6MdNmvinaDDsAH6H9XHiu0ZVBxB/dZ2mg00y2UlEOCe8qssdJNKUqWQdJNKUqWQeUk0pSpZB0k0pSpZB0xKZzgM8FyW3uk+dOz55Oqaf5fqolZTdGlt/pEygLre3U0bo3i4/Jef2201Kry+o4uJ35AbgNArOqzLiSTiScSTxKGeS5wa0EkmABmTuToxSFuVkrLZn1Xtp0xLnHy3k7gvTdh7JZZ6Ya3Fxxe7Vx+iE6MbDbZ2SYNV3fO7c0cAtxLlKxkVQ6SaUpQBCKYpSokqEEVBycuVbnKAtjOKgSmq5GDBgwdxjNU06uAxnjvIwJ81QLLXJKtzklZR840qqMpVVmNKIpPW2TCSNqhXXW9HOlL6UNcbzNxzbyXB0qqMo1UDp9lOJ7HS2zeaHNukHX5KwbY/T5rzLZO1XUzIxGrTiD4LuNn7TpVGy0AHUQJH1CTKFC3ZqnbXL4pv+s7p8lQ21t+wpC1t4ILXoptl42vwPvU27WPsu96FNqG9L0sb1Vr0VyZp0rcTo4KL9okEZwczu8FmelDio+kjj5qrL5mt6cI7zv5SpMtciQ8+IWOa4+yi9nUr7tS1uJ47goWpNujP6TW15IpNcYiXxhMxAWOKAaF0jdjSXVazokyQPqua25backUxAGsnHzToP0FJMz7daAFvdFtn9X/AG1QC+4dkH1WnXmVh7IsZeRVf3R3BvPtclvdY7epKSehd10dM23KYt4+5XLda5OLW8b0ui/sZ1Qtw+4T+mhcp/1B+73BMNpnUj5+SqgubOr9NG8JG1rAs9scQb+AjAkQTwA1SdaRLQcCdNW8TwUGK2bjrUoG1BYTrQdCm9KOqhVM0qu16UkXjkcbj4nQZTKzNn2hz6FECRHeJkHLHAjeQnrVpYCD65Hkz/6VVOsRTb+ge95/9VaRZtekjekuedaSki4C7PIalAqHVELsLdZGVcSId7TR8d6lYehNprNLqV1zRhibpJ4CIPmmPKmtj1Bo49phEUqq09pdH7RR/i0nt4lpu/zDBZTqW5DZYbSqrTsFuLSCDBCwGPIRVKqiUgJRs7+w7UFQaB+7Q8txRHpJGi4iz2hb9l2lfF15IOjhE8jIMhBOF7iZ5YzZ9KVtAueSGiYBJ5Bcyzbj/SfR6jXxcJpuutDHBph7muAx0/ZYfSvpY6jVdSZeDS1wESHOqAAwTPcBLeeKUoybD+jfejvuuKmKhXNdEtuelUL7m3HtJbUbjAO8TjBC6Kx0y8gMkk5QlOVOgHi2E2drnENbiTkF2FkoNo04JyxceKo2Zs5tFsnFx7x3cBwXLdJ9vOJNPIZyMnfe5NimxsYcSHSXb98lrTDR71zFmpGq687uD/Ud3JUduq4QJbO+J4YSVrUtnWgxN2kwcLseLvoilKtIkk30GitG7DwVT9pMHrCdwMnyCqZs1ntuqujANBe2d5xAhF2OxGm3tCi06ucMf5AYCXYKxPyymjbXP7lN58IV3V1Zhzms4d53kJx8FJ9uZEBz6nLsU/d+6hRtTyOzDQdGD/lHyQuaQagkWOsbRi8ud+t3Vt8hJKi+u1pHVgZ4wLsiNCZJ0xUW2XGXHHnJ8zkiGsAyHj+6H7vQVeiF+odzfOfEnH4KdOmB9Smq1gMkHVtXiVX22XQY6v8AeapdWJx0954BCk4S7mBv48kmul3lOl0ctHHTcMU2NsLjSs1XOinSnfUfHiAB7krXgwcBTb/oLj/uUdp5UQBEUpA5uKF2qG9aTGLez4XWj5JyQpspfUSQz3JJolsxRVXp/Qq20zZqbQReE3hxkrynmtDZNd4qNDDBcQMyBJ3nRY+SOpLG2j2GvaWAdoiMjr7lze2tl7Le29XbSpyYviKRk5Yj5rm9qWqs+m4PvMLhAcHesMiHA71ym0rY+tSqU6kudcvNBvXDUZEGBiMnAjS8NFlyZcsMq64/9EpKv7OntX4fWer/AOJa2E6NcWvnxbj7iua2x0StllBc9l5gzcw3gOeo8lz/AEdtdKzWqhXpuMU3s6xpeXQHy0uG+OsbO6Cvaq+2JOeEeC3Xe4gWeOsrwjqFpjEldRt3o9QrEvpRSfu9R3houSqWB9N0VdMgMjxnVEp0Rxs6vZFpBptbUE4k45tJ3HQwuR6W9DrTUtRrsJq0SQQGtLnNxEsc3QHHHJaNmtUFdDsnapaZBhXfkHa0E1NmtpMDKEGpfh14hjbpEsyGDRELuNg2SnSp3rzHOPfcDIB9kHOEL0a2nRtLRea01mBpdLWzlg4GOKJ27sPrhepu6uoNQMHj2XxmOOYSuCuy272Zu39szLWmGj3ri67H2h7brC5jSZMxOHdnyV23GVqTxTrtcOLcb4/KVF9tr3Q1jW0WZDNz45b1U8kY6KSNcX2t71Og0ewBMfqQTrZQklt60OG+XCeZwCz2WNzsXXnu31DI8GjAeKPo2An+I6B7LQGj3LLLMgiL9pVnYAtpD2QLzvdgFFtic/F0n81Qz5N0R9Kk1uQA+96vY2eKW8rZKb6BadiGE9rhp5Ipoww/ZRLgOPw/dC2q2cfvkgci+C8hT6wHH4fug61sQFa0k8EPeJMDFXG5dBVYU60EnBWktYJOecHIcXfRDgCnuLvMN+rkM6tAvuF6T/ZMJxqPPrO4LTCFa8jFBJWw1tRznal7hIE90H+8f4ZNRrOwImOeJJ1JO9AWd5Y3e84vdvP0Cus0vcBvIHmVsjGkZck+TNbbDyKrWiJFOmMcpiVhGvUdLqpaXkuLi0EDM5Ba+3bQBXq8DdHgFz5qyjihc2WuemQ1V6SckZmzLbaGjn96BV2naTWEAkBxxAzceTRifJW0+jnWkdXSqvaMnVC5kg5yJa0jzXQ0OjDroDzSotbncaAf8zsATzlc3idV55vow9nbcqmWG81jwTL29gnXA9oGdRxW2CyBNAVO72mVIOJjKcYEe9D7UsthYy4LQ+9qaYD3RuGFxuWZVNq2s2o1rKFAgtAAfk4x+VkNUdVsXdvYPafw9sFpHWN62g58ktkGHTjgeK3KGxalKi1nW9ddwBLYcQMp+qEsVC0nFwDP1H5Lo+jIFRlW9Jcx9yYe0d0GWyBOeaZGfLRKrZjv2bX9W6ebyPkg6uzbSZD6LXCMLtdhx5OAhbu0KT2ElpvDdr+6y6drrPJDGEkZ8ETRVs5612Gow403NmboJY4lozPZJyQptTh2Wgk7oM8uC1dqbReKjW51GHut7ZgjtDDX6Kz09rgHaHIwQomkW/7NHolUfQcKhwMyRvGoXoJ6R0tCvKTtIDVUVtsgesrdMHZ6jtPatnrU3MecNDjIO8EZLlbPRYMQZHxHz8VzllForZSxmrnYYflacSuislmAAa2TAgYSeaw/KlHqPYUU/ATf3BSpMLjgJKkGNb3zJ9kRPidFCpaycB2BubrzOqyddh8Euwh11ufaO4HI8Sh69snDTcMB+6Cq2mNUBVtJPJRyJYXaLWdEE+qSqXPU6FFzybuQxJOQG8o8eNyLUbFSY55hoJP3iiSWsEMOOTn/ABDd3NOK11pbTkA950C8/wCg4BDirhee4dU2b5cBjHqt3+S1Kl+Yj1DirZVWqNDTUeT1TcABh1j/AGW7xxUbLec7rKmLzkNGN0YNAq6dr694c6mOrZhSEkQB612Y+aPbWpjIEcf6rXjx8UZc2Vy0TDYxdhwR2xHX69Joyvt9xn5LNdUpn1iOYWl0cdTbXbUdVY1rQ49ohuN0gZ4HFN8GZLYLt2vNaod73fFZbqilb7QHVHlpBEnEYjPQoQ1EyKFzLS5JUF4STjOE0dvV7radnpimxouthrnujTtPn4KLtn2iqZr1DyJJP8unkiLXtihREFwnRjIWS/pNWqG7QpAbi7tH6Lkv22dV15N6x7FotxcC6NXGB9+Ktr7Ys9AEBwJHq0wCT4rl67Kzxer1CBOMktAndGYVNn6u8G0gaxnGG4Rvk5Dig5rwib8I3D0prVDFCk0fmeZI10wXR9ArZWqCuKlUPMMMYENJvAjDkFxdns1V5h3YG6jdk83nsjkJ5LuugFgumtDYlrdS44F2bsjnoApHJc0mwWvbL9ol8nBvmfosG2Wyq1hY0hoJxLZvRuB0XSbTzK5y2BbAQLZlhZBJEmYJ3jPHet+xWFxa57II7hY9t5g1vAAgg6LHsboBxAxXWbA/gP8A1a8lgjf+Sy30cLtfZ7i6RTpDiGv+F4BFdHaBDIc1rnXjBDGyBhAEZea1NqtxKEsNrc1payBiZOqf8qvr2XBq9mmaTW41TyaDLv2UXW0kQwXG8MzzKzTvJk6qqra4yXM5etDuXhaD3VQNUHVtm5APqkmZ8MVW+vuVUCXvrYKu+qmyVp2KyCA+qbtPQes8jRvDeVox4L2w4xI2Sx3u04wwZu47gNTwV1W0CLrRdYMQN/Fx1Ka12ovgABrRg1oyHh80MbO6oXN7rGQajgdPZbvKc3f5iaVFRXKRCm3rSZNyk3vOJi8RjdHBA2u0+lPDG9mz0jGGAe7XSJwQ9u2gLQRRokiizvEYZTImMySEdRa1jQ1sADL681rxYuKsx58zbCHEZAQOCrqKt1YDVUvqz9/VOMllheNMeaA2tZutpPaTnnxRBepPIDDOeSj6InsD2fZRTpNaHHAY4kq6T7SiHKDqkp0GxUyRc7ePL90lQaidOtiGDNbSoQ13bdOhmPHJGvZWddIa2iLub8C7HCGgXjHKFZYy0fw3MB/ISX8i93a8oRVNoGMZ4k6k8TmV52U0jqcox6QOzZTXY1L1Ux3ny1vgwGY5kclo0LIAAMIGQgADk0YeaTHEwAFblnmkSySegebZcPh5ea67oIcaw/K34uXDV7dTZm8DLWSJPDJdf+HVqa99a6Sew3Qx3jqUfx4PmmFTqy7amZXP2pq39qd48ysO0DArsCwWyUpJJc1jR3iQCfCV1PR+ux1Cp1cwHQSZ7RjNcRWoXnDGAM+K6rYDHMs7zTiL2IcDGWcjJZF/voY5twqgDapxKy6VdrQZzkqW1rfUki6wcbzne6B8VimofWM+4coTPlw/jAhL9GhXthOSEdV80M6r9/eaTZO/71XMUB6VlxqKym3UqNCkSQG4uOAW5TptswlxDq/s5tpc/afw0WuGKtsYojWexNpgVK+ZEspTidzn7m8NVTXtJqOvO5ADAAaABUPeXkuc4mcSTqlZqLq5LWYMGDnRmY7oOhO9FKV6Q6MVFXIVjDqz4abrB3nb94bvKA6RbTOFns8AHGciBmSSZ0O7RWdI9sCjSbQoDEy03YcASYg4zkTisrZ1nuAk949479wmNBAWjFiS2Zs2VsP2fZxTptaMhO/EnMyrH1t0+RQrqk/1lRnw8vsJ5iZc6rzUJVV/geefwVlPe75lWkC2WtwxPvwj4qqpUJ+/6KD608BoqzU3HxDvqFbIibnKouUS77j6Ktz/ALyToITN7Jl2n7pKk1EychLZrUqbT6g/URjlvRNGgwZlxPMn3KnrHExMu0awEnxdkANSrLOHETdIbMADs3id5OJ8PNeXps7MIFwotJgA+Djhxc6Yaj7DZKNwue7ukyO8DwBJxPH3aoVtmuC86GRJDATB4kZDfjiqLXbMIwAEkRmT8kSVGhY0ty0EGrTb/CphvExPAYgmOErp/wANrS51as1z739nuj1t2Wq4Sl1rz3SJMulxeSTreOi7n8NLHcrVMZJpkcO8E2E/2kBOdxaig/anedzKyKzcD971r7T7zuZ+KzXDA+C6RjRzG1Lb1XaImTHLiu06EWkVLBXcDPbI8gF5/wBMRDBAk3svNdh+FwI2bXBz6wnzaEhwX28g7/Jz+1TiVh2iob0Dctvax7RWVTs7XOLnEYeqDiY38E75Mbx0BhVzI2ekXY6b/otOwWV73CnSEknLPxcdFPZ9gqV3QzstGLnnBjBvJR1rtzKbTRs3d/vKnrVDqODOCxqCgrN8Y+EWuqss8tpEOqnB9Ud1nCkfGC7yWYXakqp9W6ENZprPAm6zInU/laEvk5ul0aHGONW+wix0XV353aY7xmL2OQTbf22KTepoABwAxwF0tziTiY1iSVdtfagoU2CkW03XgySDda31iT6zhOHI8FyFOk28+oXTLiAST2xPeDfVnOFsxYkYc2Vl9hsxwe8ySZaCTAGkTrxR5fjkfFoHvlCveMMB71K994wnt2Y2wkE8fIfBNe5/yx8lSDw8nK1hyxePy3v3hCA2O2BJ7M+X9Uxdvy5kH6Jy46l3jB9ypq1NASOMAD4I0C0SNXcZPBwBVT3+esgfEKk1PHm1hHgVVUI9kDjEfBEkBy0XOfvjw/qoOq8R4y33iVSX8DG8EqFSthF4+IT4oRJhBqbp5AgpIKZyDfDD4J0ymLbOrp2FzsO43ODMka4BEv2hTpiKccTiThliZTdK3kMZBOOeOeOq5ume94rziR6fI/qX5NStbHPMDHHTfxV9Cw+2Z4TPmd6JszQGYCMFdTyKzzm7pC4x57Yg9rBuA0xz+9V0f4c229a3tyHVuw8QuE2m83hic9/NdJ+EB/8A1O/w3/EJvx4/pMrI9NHV7U77uZWdGBWltbvu5lZ2h5Lr+DGjkOlbexlPaC6z8NjNhtH+IP8AauU6Wfwzzb8V1n4Yj/t9f9f/ABSWv5B1fxs5baru0URsbZnW0y+q0MotB/tfWJ3NGbihNrZlaW23H0exiTHVTGk3jjG9aM7qCFfHVzKNo7RJaKVEXKDcmjvPPtvPrH4LNqV2tE+5XHLyWDbv4juS5d85UzrpKEbQZZw6sSe1cGZAxOGTQM0db7SaDC0hgkXLrBg0ESRfOM7zrjwRtkaOssw0uPMaTdOMeA8lx3StxvOMmb1XHXdn4lascUY8022C3Q8vqPJILoptcTdb7Tg2cJw8kbeIYN27H4rNe49WzHT5qxjjdC0S1owt3sPc8QMbp3GYU3EiDnxBj3FC1jgOSgDl96oRbD6bhOPwHxhWtnQz9ENSOXMK22tAJgAZIimO904AcsQq3vuz3m8QJHuzTAdlDtMVABgrB7GqPnK67wun4Kp1TTu824e5TtwxKCpn4JiFSL3OjTxaSPcqjW4u++KqY4kmd5+KkHHHxTIsW0Jz95B5gfEQknoic8f6pJqQDlR//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sz="1400" kern="0">
              <a:solidFill>
                <a:srgbClr val="000000"/>
              </a:solidFill>
              <a:latin typeface="Calibri" panose="020F0502020204030204" pitchFamily="34" charset="0"/>
              <a:cs typeface="Arial"/>
              <a:sym typeface="Arial"/>
              <a:rtl val="0"/>
            </a:endParaRPr>
          </a:p>
        </p:txBody>
      </p:sp>
      <p:sp>
        <p:nvSpPr>
          <p:cNvPr id="4" name="TextBox 3"/>
          <p:cNvSpPr txBox="1"/>
          <p:nvPr/>
        </p:nvSpPr>
        <p:spPr>
          <a:xfrm>
            <a:off x="1320800" y="520700"/>
            <a:ext cx="7316304" cy="830997"/>
          </a:xfrm>
          <a:prstGeom prst="rect">
            <a:avLst/>
          </a:prstGeom>
          <a:noFill/>
        </p:spPr>
        <p:txBody>
          <a:bodyPr wrap="square" rtlCol="0">
            <a:spAutoFit/>
          </a:bodyPr>
          <a:lstStyle/>
          <a:p>
            <a:pPr defTabSz="914400"/>
            <a:r>
              <a:rPr lang="en-US" sz="2400" b="1" kern="0" dirty="0" smtClean="0">
                <a:solidFill>
                  <a:srgbClr val="000000"/>
                </a:solidFill>
                <a:latin typeface="Calibri" panose="020F0502020204030204" pitchFamily="34" charset="0"/>
                <a:ea typeface="Calibri"/>
                <a:cs typeface="Calibri"/>
                <a:sym typeface="Calibri"/>
                <a:rtl val="0"/>
              </a:rPr>
              <a:t>Stimulating Private Sector Participation in EE and </a:t>
            </a:r>
            <a:br>
              <a:rPr lang="en-US" sz="2400" b="1" kern="0" dirty="0" smtClean="0">
                <a:solidFill>
                  <a:srgbClr val="000000"/>
                </a:solidFill>
                <a:latin typeface="Calibri" panose="020F0502020204030204" pitchFamily="34" charset="0"/>
                <a:ea typeface="Calibri"/>
                <a:cs typeface="Calibri"/>
                <a:sym typeface="Calibri"/>
                <a:rtl val="0"/>
              </a:rPr>
            </a:br>
            <a:r>
              <a:rPr lang="en-US" sz="2400" b="1" kern="0" dirty="0" smtClean="0">
                <a:solidFill>
                  <a:srgbClr val="000000"/>
                </a:solidFill>
                <a:latin typeface="Calibri" panose="020F0502020204030204" pitchFamily="34" charset="0"/>
                <a:ea typeface="Calibri"/>
                <a:cs typeface="Calibri"/>
                <a:sym typeface="Calibri"/>
                <a:rtl val="0"/>
              </a:rPr>
              <a:t>Small-Scale RE in Turkey</a:t>
            </a:r>
            <a:endParaRPr lang="en-US" sz="2400" b="1" kern="0" dirty="0">
              <a:solidFill>
                <a:srgbClr val="000000"/>
              </a:solidFill>
              <a:latin typeface="Calibri" panose="020F0502020204030204" pitchFamily="34" charset="0"/>
              <a:ea typeface="Calibri"/>
              <a:cs typeface="Calibri"/>
              <a:sym typeface="Calibri"/>
              <a:rtl val="0"/>
            </a:endParaRPr>
          </a:p>
        </p:txBody>
      </p:sp>
      <p:pic>
        <p:nvPicPr>
          <p:cNvPr id="11" name="Picture 2" descr="https://www.climateinvestmentfunds.org/cifnet/sites/default/files/cif_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52" y="575588"/>
            <a:ext cx="1001546" cy="52748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04800" y="1808897"/>
            <a:ext cx="8073112" cy="128609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22250" algn="l" rtl="0">
              <a:lnSpc>
                <a:spcPct val="100000"/>
              </a:lnSpc>
              <a:spcBef>
                <a:spcPts val="64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1pPr>
            <a:lvl2pPr marL="742950" marR="0" indent="-177800" algn="l" rtl="0">
              <a:lnSpc>
                <a:spcPct val="100000"/>
              </a:lnSpc>
              <a:spcBef>
                <a:spcPts val="56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2pPr>
            <a:lvl3pPr marL="1143000" marR="0" indent="-136525" algn="l" rtl="0">
              <a:lnSpc>
                <a:spcPct val="100000"/>
              </a:lnSpc>
              <a:spcBef>
                <a:spcPts val="48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3pPr>
            <a:lvl4pPr marL="16002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4pPr>
            <a:lvl5pPr marL="20574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5pPr>
            <a:lvl6pPr marL="25146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9pPr>
          </a:lstStyle>
          <a:p>
            <a:pPr marL="120650" indent="0">
              <a:buNone/>
            </a:pPr>
            <a:r>
              <a:rPr lang="en-US" sz="1800" b="1" kern="0" dirty="0" smtClean="0">
                <a:solidFill>
                  <a:srgbClr val="000000"/>
                </a:solidFill>
                <a:latin typeface="Calibri" panose="020F0502020204030204" pitchFamily="34" charset="0"/>
              </a:rPr>
              <a:t>OVERALL OBJECTIVE:</a:t>
            </a:r>
            <a:r>
              <a:rPr lang="en-US" sz="1800" kern="0" dirty="0" smtClean="0">
                <a:solidFill>
                  <a:srgbClr val="000000"/>
                </a:solidFill>
                <a:latin typeface="Calibri" panose="020F0502020204030204" pitchFamily="34" charset="0"/>
              </a:rPr>
              <a:t> </a:t>
            </a:r>
            <a:r>
              <a:rPr lang="en-US" sz="1800" dirty="0"/>
              <a:t>TURSEFF, the Turkish Sustainable Energy Finance Facility, provides a combination of commercial-priced finance with concessional co-finance and substantial TA support to commercial banks in Turkey for on-lending to EE and small-scale RE.</a:t>
            </a:r>
          </a:p>
          <a:p>
            <a:pPr defTabSz="914400">
              <a:buClr>
                <a:srgbClr val="000000"/>
              </a:buClr>
            </a:pPr>
            <a:endParaRPr lang="en-US" sz="1300" kern="0" dirty="0">
              <a:solidFill>
                <a:srgbClr val="000000"/>
              </a:solidFill>
              <a:latin typeface="Calibri" panose="020F0502020204030204" pitchFamily="34" charset="0"/>
            </a:endParaRPr>
          </a:p>
        </p:txBody>
      </p:sp>
      <p:sp>
        <p:nvSpPr>
          <p:cNvPr id="13" name="TextBox 12"/>
          <p:cNvSpPr txBox="1"/>
          <p:nvPr/>
        </p:nvSpPr>
        <p:spPr>
          <a:xfrm>
            <a:off x="457200" y="3094993"/>
            <a:ext cx="8577467" cy="1692771"/>
          </a:xfrm>
          <a:prstGeom prst="rect">
            <a:avLst/>
          </a:prstGeom>
          <a:noFill/>
        </p:spPr>
        <p:txBody>
          <a:bodyPr wrap="square" rtlCol="0">
            <a:spAutoFit/>
          </a:bodyPr>
          <a:lstStyle/>
          <a:p>
            <a:pPr defTabSz="914400"/>
            <a:endParaRPr lang="en-US" kern="0" dirty="0">
              <a:solidFill>
                <a:srgbClr val="000000"/>
              </a:solidFill>
              <a:latin typeface="Calibri" panose="020F0502020204030204" pitchFamily="34" charset="0"/>
              <a:cs typeface="Arial"/>
              <a:sym typeface="Arial"/>
              <a:rtl val="0"/>
            </a:endParaRPr>
          </a:p>
          <a:p>
            <a:r>
              <a:rPr lang="en-US" b="1" kern="0" dirty="0">
                <a:solidFill>
                  <a:srgbClr val="000000"/>
                </a:solidFill>
                <a:latin typeface="Calibri" panose="020F0502020204030204" pitchFamily="34" charset="0"/>
                <a:cs typeface="Arial"/>
                <a:sym typeface="Arial"/>
                <a:rtl val="0"/>
              </a:rPr>
              <a:t>Financing: </a:t>
            </a:r>
            <a:r>
              <a:rPr lang="en-US" dirty="0">
                <a:solidFill>
                  <a:schemeClr val="dk1"/>
                </a:solidFill>
                <a:latin typeface="Calibri"/>
                <a:ea typeface="Calibri"/>
                <a:cs typeface="Calibri"/>
                <a:sym typeface="Calibri"/>
                <a:rtl val="0"/>
              </a:rPr>
              <a:t>TURSEFF loan package consists of:</a:t>
            </a:r>
          </a:p>
          <a:p>
            <a:pPr marL="742950" lvl="1" indent="-285750">
              <a:buFont typeface="Arial" panose="020B0604020202020204" pitchFamily="34" charset="0"/>
              <a:buChar char="•"/>
            </a:pPr>
            <a:r>
              <a:rPr lang="en-US" dirty="0">
                <a:solidFill>
                  <a:schemeClr val="dk1"/>
                </a:solidFill>
                <a:latin typeface="Calibri"/>
                <a:ea typeface="Calibri"/>
                <a:cs typeface="Calibri"/>
                <a:sym typeface="Calibri"/>
                <a:rtl val="0"/>
              </a:rPr>
              <a:t>EBRD loans, complemented by concessional financing</a:t>
            </a:r>
          </a:p>
          <a:p>
            <a:pPr marL="742950" lvl="1" indent="-285750">
              <a:buFont typeface="Arial" panose="020B0604020202020204" pitchFamily="34" charset="0"/>
              <a:buChar char="•"/>
            </a:pPr>
            <a:r>
              <a:rPr lang="en-US" dirty="0">
                <a:solidFill>
                  <a:schemeClr val="dk1"/>
                </a:solidFill>
                <a:latin typeface="Calibri"/>
                <a:ea typeface="Calibri"/>
                <a:cs typeface="Calibri"/>
                <a:sym typeface="Calibri"/>
                <a:rtl val="0"/>
              </a:rPr>
              <a:t>TA grant from the Clean Technology Fund</a:t>
            </a:r>
          </a:p>
          <a:p>
            <a:pPr marL="742950" lvl="1" indent="-285750">
              <a:buFont typeface="Arial" panose="020B0604020202020204" pitchFamily="34" charset="0"/>
              <a:buChar char="•"/>
            </a:pPr>
            <a:r>
              <a:rPr lang="en-US" dirty="0">
                <a:solidFill>
                  <a:schemeClr val="dk1"/>
                </a:solidFill>
                <a:latin typeface="Calibri"/>
                <a:ea typeface="Calibri"/>
                <a:cs typeface="Calibri"/>
                <a:sym typeface="Calibri"/>
                <a:rtl val="0"/>
              </a:rPr>
              <a:t>TA from the EU to support project implementation</a:t>
            </a:r>
          </a:p>
          <a:p>
            <a:pPr defTabSz="914400"/>
            <a:endParaRPr lang="en-US" sz="1400" kern="0" dirty="0">
              <a:solidFill>
                <a:srgbClr val="000000"/>
              </a:solidFill>
              <a:cs typeface="Arial"/>
              <a:sym typeface="Arial"/>
              <a:rtl val="0"/>
            </a:endParaRPr>
          </a:p>
        </p:txBody>
      </p:sp>
      <p:sp>
        <p:nvSpPr>
          <p:cNvPr id="14" name="Rectangle 13"/>
          <p:cNvSpPr/>
          <p:nvPr/>
        </p:nvSpPr>
        <p:spPr bwMode="auto">
          <a:xfrm>
            <a:off x="43159" y="6192368"/>
            <a:ext cx="8992817" cy="615703"/>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6"/>
          <a:stretch>
            <a:fillRect/>
          </a:stretch>
        </p:blipFill>
        <p:spPr>
          <a:xfrm>
            <a:off x="0" y="6385035"/>
            <a:ext cx="1438323" cy="423036"/>
          </a:xfrm>
          <a:prstGeom prst="rect">
            <a:avLst/>
          </a:prstGeom>
        </p:spPr>
      </p:pic>
      <p:pic>
        <p:nvPicPr>
          <p:cNvPr id="1026" name="Picture 2" descr="C:\Users\Sarah\AppData\Local\Microsoft\Windows\INetCache\IE\UDQP0Z0I\MP90036285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3977" y="540668"/>
            <a:ext cx="946682" cy="6405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740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6" name="Rectangle 5"/>
          <p:cNvSpPr/>
          <p:nvPr/>
        </p:nvSpPr>
        <p:spPr bwMode="auto">
          <a:xfrm>
            <a:off x="47297" y="6163733"/>
            <a:ext cx="8992817" cy="646969"/>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3" name="TextBox 2"/>
          <p:cNvSpPr txBox="1"/>
          <p:nvPr/>
        </p:nvSpPr>
        <p:spPr>
          <a:xfrm>
            <a:off x="495300" y="619336"/>
            <a:ext cx="8153400" cy="5355312"/>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defTabSz="914400"/>
            <a:r>
              <a:rPr lang="en-US" b="1" kern="0" dirty="0">
                <a:solidFill>
                  <a:srgbClr val="000000"/>
                </a:solidFill>
                <a:latin typeface="Calibri" panose="020F0502020204030204" pitchFamily="34" charset="0"/>
                <a:cs typeface="Arial"/>
                <a:sym typeface="Arial"/>
                <a:rtl val="0"/>
              </a:rPr>
              <a:t>Blended </a:t>
            </a:r>
            <a:r>
              <a:rPr lang="en-US" b="1" kern="0" dirty="0" smtClean="0">
                <a:solidFill>
                  <a:srgbClr val="000000"/>
                </a:solidFill>
                <a:latin typeface="Calibri" panose="020F0502020204030204" pitchFamily="34" charset="0"/>
                <a:cs typeface="Arial"/>
                <a:sym typeface="Arial"/>
                <a:rtl val="0"/>
              </a:rPr>
              <a:t>Finance Unit </a:t>
            </a:r>
            <a:r>
              <a:rPr lang="en-US" b="1" kern="0" dirty="0">
                <a:solidFill>
                  <a:srgbClr val="000000"/>
                </a:solidFill>
                <a:latin typeface="Calibri" panose="020F0502020204030204" pitchFamily="34" charset="0"/>
                <a:cs typeface="Arial"/>
                <a:sym typeface="Arial"/>
                <a:rtl val="0"/>
              </a:rPr>
              <a:t>(BFU) </a:t>
            </a:r>
            <a:r>
              <a:rPr lang="en-US" b="1" kern="0" dirty="0" smtClean="0">
                <a:solidFill>
                  <a:srgbClr val="000000"/>
                </a:solidFill>
                <a:latin typeface="Calibri" panose="020F0502020204030204" pitchFamily="34" charset="0"/>
                <a:cs typeface="Arial"/>
                <a:sym typeface="Arial"/>
                <a:rtl val="0"/>
              </a:rPr>
              <a:t>at IFC Quick Facts</a:t>
            </a:r>
          </a:p>
          <a:p>
            <a:pPr marL="285750" indent="-285750" defTabSz="914400">
              <a:buFont typeface="Arial" panose="020B0604020202020204" pitchFamily="34" charset="0"/>
              <a:buChar char="•"/>
            </a:pPr>
            <a:r>
              <a:rPr lang="en-US" dirty="0">
                <a:solidFill>
                  <a:srgbClr val="000000"/>
                </a:solidFill>
                <a:latin typeface="Calibri" panose="020F0502020204030204" pitchFamily="34" charset="0"/>
                <a:cs typeface="Arial"/>
                <a:sym typeface="Arial"/>
                <a:rtl val="0"/>
              </a:rPr>
              <a:t>Since 2006, 39 investment transactions have been committed using blended finance deploying concessional resources managed by IFC and including an IFC investment alongside. </a:t>
            </a:r>
            <a:endParaRPr lang="en-US" dirty="0" smtClean="0">
              <a:solidFill>
                <a:srgbClr val="000000"/>
              </a:solidFill>
              <a:latin typeface="Calibri" panose="020F0502020204030204" pitchFamily="34" charset="0"/>
              <a:cs typeface="Arial"/>
              <a:sym typeface="Arial"/>
              <a:rtl val="0"/>
            </a:endParaRPr>
          </a:p>
          <a:p>
            <a:pPr marL="742950" lvl="1"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15 </a:t>
            </a:r>
            <a:r>
              <a:rPr lang="en-US" dirty="0">
                <a:solidFill>
                  <a:srgbClr val="000000"/>
                </a:solidFill>
                <a:latin typeface="Calibri" panose="020F0502020204030204" pitchFamily="34" charset="0"/>
                <a:cs typeface="Arial"/>
                <a:sym typeface="Arial"/>
                <a:rtl val="0"/>
              </a:rPr>
              <a:t>of these transactions have used guarantee instruments, </a:t>
            </a:r>
            <a:r>
              <a:rPr lang="en-US" dirty="0" smtClean="0">
                <a:solidFill>
                  <a:srgbClr val="000000"/>
                </a:solidFill>
                <a:latin typeface="Calibri" panose="020F0502020204030204" pitchFamily="34" charset="0"/>
                <a:cs typeface="Arial"/>
                <a:sym typeface="Arial"/>
                <a:rtl val="0"/>
              </a:rPr>
              <a:t>23 </a:t>
            </a:r>
            <a:r>
              <a:rPr lang="en-US" dirty="0">
                <a:solidFill>
                  <a:srgbClr val="000000"/>
                </a:solidFill>
                <a:latin typeface="Calibri" panose="020F0502020204030204" pitchFamily="34" charset="0"/>
                <a:cs typeface="Arial"/>
                <a:sym typeface="Arial"/>
                <a:rtl val="0"/>
              </a:rPr>
              <a:t>have used debt </a:t>
            </a:r>
            <a:r>
              <a:rPr lang="en-US" dirty="0" smtClean="0">
                <a:solidFill>
                  <a:srgbClr val="000000"/>
                </a:solidFill>
                <a:latin typeface="Calibri" panose="020F0502020204030204" pitchFamily="34" charset="0"/>
                <a:cs typeface="Arial"/>
                <a:sym typeface="Arial"/>
                <a:rtl val="0"/>
              </a:rPr>
              <a:t>products, 1 project </a:t>
            </a:r>
            <a:r>
              <a:rPr lang="en-US" dirty="0">
                <a:solidFill>
                  <a:srgbClr val="000000"/>
                </a:solidFill>
                <a:latin typeface="Calibri" panose="020F0502020204030204" pitchFamily="34" charset="0"/>
                <a:cs typeface="Arial"/>
                <a:sym typeface="Arial"/>
                <a:rtl val="0"/>
              </a:rPr>
              <a:t>has used </a:t>
            </a:r>
            <a:r>
              <a:rPr lang="en-US" dirty="0" smtClean="0">
                <a:solidFill>
                  <a:srgbClr val="000000"/>
                </a:solidFill>
                <a:latin typeface="Calibri" panose="020F0502020204030204" pitchFamily="34" charset="0"/>
                <a:cs typeface="Arial"/>
                <a:sym typeface="Arial"/>
                <a:rtl val="0"/>
              </a:rPr>
              <a:t>equity</a:t>
            </a:r>
          </a:p>
          <a:p>
            <a:pPr marL="742950" lvl="1"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A </a:t>
            </a:r>
            <a:r>
              <a:rPr lang="en-US" dirty="0">
                <a:solidFill>
                  <a:srgbClr val="000000"/>
                </a:solidFill>
                <a:latin typeface="Calibri" panose="020F0502020204030204" pitchFamily="34" charset="0"/>
                <a:cs typeface="Arial"/>
                <a:sym typeface="Arial"/>
                <a:rtl val="0"/>
              </a:rPr>
              <a:t>majority of the projects are investments made through Financial </a:t>
            </a:r>
            <a:r>
              <a:rPr lang="en-US" dirty="0" smtClean="0">
                <a:solidFill>
                  <a:srgbClr val="000000"/>
                </a:solidFill>
                <a:latin typeface="Calibri" panose="020F0502020204030204" pitchFamily="34" charset="0"/>
                <a:cs typeface="Arial"/>
                <a:sym typeface="Arial"/>
                <a:rtl val="0"/>
              </a:rPr>
              <a:t>institutions</a:t>
            </a:r>
          </a:p>
          <a:p>
            <a:pPr defTabSz="914400"/>
            <a:endParaRPr lang="en-US"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The </a:t>
            </a:r>
            <a:r>
              <a:rPr lang="en-US" dirty="0">
                <a:solidFill>
                  <a:srgbClr val="000000"/>
                </a:solidFill>
                <a:latin typeface="Calibri" panose="020F0502020204030204" pitchFamily="34" charset="0"/>
                <a:cs typeface="Arial"/>
                <a:sym typeface="Arial"/>
                <a:rtl val="0"/>
              </a:rPr>
              <a:t>leverage ratio for blended finance transactions through financial institutions is quite high: on average </a:t>
            </a:r>
            <a:r>
              <a:rPr lang="en-US" b="1" dirty="0">
                <a:solidFill>
                  <a:srgbClr val="000000"/>
                </a:solidFill>
                <a:latin typeface="Calibri" panose="020F0502020204030204" pitchFamily="34" charset="0"/>
                <a:cs typeface="Arial"/>
                <a:sym typeface="Arial"/>
                <a:rtl val="0"/>
              </a:rPr>
              <a:t>one dollar of concessional finance leveraged more than 13.8 dollars of investment on the ground</a:t>
            </a:r>
            <a:r>
              <a:rPr lang="en-US" dirty="0">
                <a:solidFill>
                  <a:srgbClr val="000000"/>
                </a:solidFill>
                <a:latin typeface="Calibri" panose="020F0502020204030204" pitchFamily="34" charset="0"/>
                <a:cs typeface="Arial"/>
                <a:sym typeface="Arial"/>
                <a:rtl val="0"/>
              </a:rPr>
              <a:t>, including 9 dollars of IFC investment, that would not have taken place without such risk mitigation support</a:t>
            </a:r>
            <a:r>
              <a:rPr lang="en-US" dirty="0" smtClean="0">
                <a:solidFill>
                  <a:srgbClr val="000000"/>
                </a:solidFill>
                <a:latin typeface="Calibri" panose="020F0502020204030204" pitchFamily="34" charset="0"/>
                <a:cs typeface="Arial"/>
                <a:sym typeface="Arial"/>
                <a:rtl val="0"/>
              </a:rPr>
              <a:t>.</a:t>
            </a:r>
          </a:p>
          <a:p>
            <a:pPr defTabSz="914400"/>
            <a:endParaRPr lang="en-US" dirty="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These </a:t>
            </a:r>
            <a:r>
              <a:rPr lang="en-US" dirty="0">
                <a:solidFill>
                  <a:srgbClr val="000000"/>
                </a:solidFill>
                <a:latin typeface="Calibri" panose="020F0502020204030204" pitchFamily="34" charset="0"/>
                <a:cs typeface="Arial"/>
                <a:sym typeface="Arial"/>
                <a:rtl val="0"/>
              </a:rPr>
              <a:t>projects often involve an emerging area (venture capital or early stage funding of </a:t>
            </a:r>
            <a:r>
              <a:rPr lang="en-US" dirty="0" err="1">
                <a:solidFill>
                  <a:srgbClr val="000000"/>
                </a:solidFill>
                <a:latin typeface="Calibri" panose="020F0502020204030204" pitchFamily="34" charset="0"/>
                <a:cs typeface="Arial"/>
                <a:sym typeface="Arial"/>
                <a:rtl val="0"/>
              </a:rPr>
              <a:t>cleantech</a:t>
            </a:r>
            <a:r>
              <a:rPr lang="en-US" dirty="0">
                <a:solidFill>
                  <a:srgbClr val="000000"/>
                </a:solidFill>
                <a:latin typeface="Calibri" panose="020F0502020204030204" pitchFamily="34" charset="0"/>
                <a:cs typeface="Arial"/>
                <a:sym typeface="Arial"/>
                <a:rtl val="0"/>
              </a:rPr>
              <a:t>) or activities that have not yet entered the mainstream FI environment. Leverage ratios for these projects, at an </a:t>
            </a:r>
            <a:r>
              <a:rPr lang="en-US" b="1" dirty="0">
                <a:solidFill>
                  <a:srgbClr val="000000"/>
                </a:solidFill>
                <a:latin typeface="Calibri" panose="020F0502020204030204" pitchFamily="34" charset="0"/>
                <a:cs typeface="Arial"/>
                <a:sym typeface="Arial"/>
                <a:rtl val="0"/>
              </a:rPr>
              <a:t>average of 19.4 for total project cost and 3.5 for IFC funds to donor funds</a:t>
            </a:r>
            <a:r>
              <a:rPr lang="en-US" dirty="0">
                <a:solidFill>
                  <a:srgbClr val="000000"/>
                </a:solidFill>
                <a:latin typeface="Calibri" panose="020F0502020204030204" pitchFamily="34" charset="0"/>
                <a:cs typeface="Arial"/>
                <a:sym typeface="Arial"/>
                <a:rtl val="0"/>
              </a:rPr>
              <a:t>, hide significant variation between technologies. </a:t>
            </a:r>
            <a:endParaRPr lang="en-US" dirty="0" smtClean="0">
              <a:solidFill>
                <a:srgbClr val="000000"/>
              </a:solidFill>
              <a:latin typeface="Calibri" panose="020F0502020204030204" pitchFamily="34" charset="0"/>
              <a:cs typeface="Arial"/>
              <a:sym typeface="Arial"/>
              <a:rtl val="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5936" b="16813"/>
          <a:stretch/>
        </p:blipFill>
        <p:spPr>
          <a:xfrm>
            <a:off x="6604001" y="245311"/>
            <a:ext cx="2235200" cy="490623"/>
          </a:xfrm>
          <a:prstGeom prst="rect">
            <a:avLst/>
          </a:prstGeom>
          <a:ln>
            <a:solidFill>
              <a:schemeClr val="accent3">
                <a:lumMod val="50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345474314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 y="1219200"/>
            <a:ext cx="3962400" cy="4064000"/>
            <a:chOff x="152400" y="1219200"/>
            <a:chExt cx="3962400" cy="4064000"/>
          </a:xfrm>
        </p:grpSpPr>
        <p:graphicFrame>
          <p:nvGraphicFramePr>
            <p:cNvPr id="20" name="Diagram 19"/>
            <p:cNvGraphicFramePr/>
            <p:nvPr>
              <p:extLst/>
            </p:nvPr>
          </p:nvGraphicFramePr>
          <p:xfrm>
            <a:off x="152400" y="1219200"/>
            <a:ext cx="3962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p:cNvSpPr/>
            <p:nvPr/>
          </p:nvSpPr>
          <p:spPr>
            <a:xfrm>
              <a:off x="228600" y="3886200"/>
              <a:ext cx="3048000" cy="1219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kern="0">
                <a:solidFill>
                  <a:srgbClr val="FFFFFF"/>
                </a:solidFill>
                <a:latin typeface="Calibri" panose="020F0502020204030204" pitchFamily="34" charset="0"/>
                <a:sym typeface="Arial"/>
                <a:rtl val="0"/>
              </a:endParaRPr>
            </a:p>
          </p:txBody>
        </p:sp>
      </p:grpSp>
      <p:sp>
        <p:nvSpPr>
          <p:cNvPr id="19" name="Rectangle 18"/>
          <p:cNvSpPr/>
          <p:nvPr/>
        </p:nvSpPr>
        <p:spPr>
          <a:xfrm>
            <a:off x="225464" y="1798129"/>
            <a:ext cx="3048000" cy="14496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kern="0">
              <a:solidFill>
                <a:srgbClr val="FFFFFF"/>
              </a:solidFill>
              <a:latin typeface="Calibri" panose="020F0502020204030204" pitchFamily="34" charset="0"/>
              <a:sym typeface="Arial"/>
              <a:rtl val="0"/>
            </a:endParaRPr>
          </a:p>
        </p:txBody>
      </p:sp>
      <p:grpSp>
        <p:nvGrpSpPr>
          <p:cNvPr id="25" name="Group 24"/>
          <p:cNvGrpSpPr/>
          <p:nvPr/>
        </p:nvGrpSpPr>
        <p:grpSpPr>
          <a:xfrm>
            <a:off x="651510" y="3247797"/>
            <a:ext cx="3467099" cy="649833"/>
            <a:chOff x="495300" y="2032000"/>
            <a:chExt cx="3467099" cy="649833"/>
          </a:xfrm>
        </p:grpSpPr>
        <p:sp>
          <p:nvSpPr>
            <p:cNvPr id="26" name="Rectangle 25"/>
            <p:cNvSpPr/>
            <p:nvPr/>
          </p:nvSpPr>
          <p:spPr>
            <a:xfrm>
              <a:off x="495300" y="2032000"/>
              <a:ext cx="3467099" cy="6498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495300" y="2032000"/>
              <a:ext cx="3467099" cy="6498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defTabSz="1244600">
                <a:lnSpc>
                  <a:spcPct val="90000"/>
                </a:lnSpc>
                <a:spcBef>
                  <a:spcPct val="0"/>
                </a:spcBef>
                <a:spcAft>
                  <a:spcPct val="35000"/>
                </a:spcAft>
              </a:pPr>
              <a:r>
                <a:rPr lang="en-US" sz="2800" b="1" dirty="0" smtClean="0">
                  <a:solidFill>
                    <a:srgbClr val="000000">
                      <a:hueOff val="0"/>
                      <a:satOff val="0"/>
                      <a:lumOff val="0"/>
                      <a:alphaOff val="0"/>
                    </a:srgbClr>
                  </a:solidFill>
                  <a:sym typeface="Arial"/>
                  <a:rtl val="0"/>
                </a:rPr>
                <a:t>Combined Finance</a:t>
              </a:r>
              <a:endParaRPr lang="en-US" sz="2800" b="1" dirty="0">
                <a:solidFill>
                  <a:srgbClr val="000000">
                    <a:hueOff val="0"/>
                    <a:satOff val="0"/>
                    <a:lumOff val="0"/>
                    <a:alphaOff val="0"/>
                  </a:srgbClr>
                </a:solidFill>
                <a:sym typeface="Arial"/>
                <a:rtl val="0"/>
              </a:endParaRPr>
            </a:p>
          </p:txBody>
        </p:sp>
      </p:grpSp>
      <p:sp>
        <p:nvSpPr>
          <p:cNvPr id="4" name="Text Placeholder 3"/>
          <p:cNvSpPr>
            <a:spLocks noGrp="1"/>
          </p:cNvSpPr>
          <p:nvPr>
            <p:ph type="body" idx="2"/>
          </p:nvPr>
        </p:nvSpPr>
        <p:spPr>
          <a:xfrm>
            <a:off x="3818348" y="1034051"/>
            <a:ext cx="5049448" cy="4572000"/>
          </a:xfrm>
        </p:spPr>
        <p:txBody>
          <a:bodyPr/>
          <a:lstStyle/>
          <a:p>
            <a:r>
              <a:rPr lang="en-US" sz="1800" b="1" i="1" kern="1200" dirty="0" smtClean="0">
                <a:solidFill>
                  <a:schemeClr val="tx1"/>
                </a:solidFill>
                <a:latin typeface="Calibri" panose="020F0502020204030204" pitchFamily="34" charset="0"/>
              </a:rPr>
              <a:t>Bundling</a:t>
            </a:r>
            <a:r>
              <a:rPr lang="en-US" sz="1800" kern="1200" dirty="0" smtClean="0">
                <a:solidFill>
                  <a:schemeClr val="tx1"/>
                </a:solidFill>
                <a:latin typeface="Calibri" panose="020F0502020204030204" pitchFamily="34" charset="0"/>
              </a:rPr>
              <a:t> </a:t>
            </a:r>
            <a:r>
              <a:rPr lang="en-US" sz="1800" kern="1200" dirty="0">
                <a:solidFill>
                  <a:schemeClr val="tx1"/>
                </a:solidFill>
                <a:latin typeface="Calibri" panose="020F0502020204030204" pitchFamily="34" charset="0"/>
              </a:rPr>
              <a:t>different types of finance within </a:t>
            </a:r>
            <a:r>
              <a:rPr lang="en-US" sz="1800" b="1" i="1" kern="1200" dirty="0">
                <a:solidFill>
                  <a:schemeClr val="tx1"/>
                </a:solidFill>
                <a:latin typeface="Calibri" panose="020F0502020204030204" pitchFamily="34" charset="0"/>
              </a:rPr>
              <a:t>a single </a:t>
            </a:r>
            <a:r>
              <a:rPr lang="en-US" sz="1800" b="1" i="1" kern="1200" dirty="0" smtClean="0">
                <a:solidFill>
                  <a:schemeClr val="tx1"/>
                </a:solidFill>
                <a:latin typeface="Calibri" panose="020F0502020204030204" pitchFamily="34" charset="0"/>
              </a:rPr>
              <a:t>project/program </a:t>
            </a:r>
            <a:r>
              <a:rPr lang="en-US" sz="1800" kern="1200" dirty="0" smtClean="0">
                <a:solidFill>
                  <a:schemeClr val="tx1"/>
                </a:solidFill>
                <a:latin typeface="Calibri" panose="020F0502020204030204" pitchFamily="34" charset="0"/>
              </a:rPr>
              <a:t>to make </a:t>
            </a:r>
            <a:r>
              <a:rPr lang="en-US" sz="1800" kern="1200" dirty="0">
                <a:solidFill>
                  <a:schemeClr val="tx1"/>
                </a:solidFill>
                <a:latin typeface="Calibri" panose="020F0502020204030204" pitchFamily="34" charset="0"/>
              </a:rPr>
              <a:t>otherwise unattractive low-carbon projects </a:t>
            </a:r>
            <a:r>
              <a:rPr lang="en-US" sz="1800" kern="1200" dirty="0" smtClean="0">
                <a:solidFill>
                  <a:schemeClr val="tx1"/>
                </a:solidFill>
                <a:latin typeface="Calibri" panose="020F0502020204030204" pitchFamily="34" charset="0"/>
              </a:rPr>
              <a:t>attractive</a:t>
            </a:r>
          </a:p>
          <a:p>
            <a:endParaRPr lang="en-US" sz="800" kern="1200" dirty="0" smtClean="0">
              <a:solidFill>
                <a:schemeClr val="tx1"/>
              </a:solidFill>
              <a:latin typeface="Calibri" panose="020F0502020204030204" pitchFamily="34" charset="0"/>
            </a:endParaRPr>
          </a:p>
          <a:p>
            <a:r>
              <a:rPr lang="en-US" sz="1800" kern="1200" dirty="0" smtClean="0">
                <a:solidFill>
                  <a:schemeClr val="tx1"/>
                </a:solidFill>
                <a:latin typeface="Calibri" panose="020F0502020204030204" pitchFamily="34" charset="0"/>
              </a:rPr>
              <a:t>resources </a:t>
            </a:r>
            <a:r>
              <a:rPr lang="en-US" sz="1800" kern="1200" dirty="0">
                <a:solidFill>
                  <a:schemeClr val="tx1"/>
                </a:solidFill>
                <a:latin typeface="Calibri" panose="020F0502020204030204" pitchFamily="34" charset="0"/>
              </a:rPr>
              <a:t>can be combined through a </a:t>
            </a:r>
            <a:r>
              <a:rPr lang="en-US" sz="1800" b="1" i="1" kern="1200" dirty="0">
                <a:solidFill>
                  <a:schemeClr val="tx1"/>
                </a:solidFill>
                <a:latin typeface="Calibri" panose="020F0502020204030204" pitchFamily="34" charset="0"/>
              </a:rPr>
              <a:t>national financial mechanism</a:t>
            </a:r>
            <a:r>
              <a:rPr lang="en-US" sz="1800" kern="1200" dirty="0">
                <a:solidFill>
                  <a:schemeClr val="tx1"/>
                </a:solidFill>
                <a:latin typeface="Calibri" panose="020F0502020204030204" pitchFamily="34" charset="0"/>
              </a:rPr>
              <a:t>, such as a national development </a:t>
            </a:r>
            <a:r>
              <a:rPr lang="en-US" sz="1800" kern="1200" dirty="0" smtClean="0">
                <a:solidFill>
                  <a:schemeClr val="tx1"/>
                </a:solidFill>
                <a:latin typeface="Calibri" panose="020F0502020204030204" pitchFamily="34" charset="0"/>
              </a:rPr>
              <a:t>bank or </a:t>
            </a:r>
            <a:r>
              <a:rPr lang="en-US" sz="1800" kern="1200" dirty="0">
                <a:solidFill>
                  <a:schemeClr val="tx1"/>
                </a:solidFill>
                <a:latin typeface="Calibri" panose="020F0502020204030204" pitchFamily="34" charset="0"/>
              </a:rPr>
              <a:t>a trust fund, where resources are allocated together side by side. </a:t>
            </a:r>
          </a:p>
          <a:p>
            <a:endParaRPr lang="en-US" sz="1800" kern="1200" dirty="0">
              <a:solidFill>
                <a:schemeClr val="tx1"/>
              </a:solidFill>
              <a:latin typeface="Calibri" panose="020F0502020204030204" pitchFamily="34" charset="0"/>
            </a:endParaRPr>
          </a:p>
          <a:p>
            <a:endParaRPr lang="en-US" sz="1800" b="1" kern="1200" dirty="0" smtClean="0">
              <a:solidFill>
                <a:schemeClr val="tx1"/>
              </a:solidFill>
              <a:latin typeface="Calibri" panose="020F0502020204030204" pitchFamily="34" charset="0"/>
            </a:endParaRPr>
          </a:p>
          <a:p>
            <a:endParaRPr lang="en-US" sz="1800" b="1" kern="1200" dirty="0">
              <a:solidFill>
                <a:schemeClr val="tx1"/>
              </a:solidFill>
              <a:latin typeface="Calibri" panose="020F0502020204030204" pitchFamily="34" charset="0"/>
            </a:endParaRPr>
          </a:p>
          <a:p>
            <a:endParaRPr lang="en-US" sz="1800" b="1" kern="1200" dirty="0">
              <a:solidFill>
                <a:schemeClr val="tx1"/>
              </a:solidFill>
              <a:latin typeface="Calibri" panose="020F0502020204030204" pitchFamily="34" charset="0"/>
            </a:endParaRPr>
          </a:p>
        </p:txBody>
      </p:sp>
      <p:sp>
        <p:nvSpPr>
          <p:cNvPr id="14" name="Rectangle 13"/>
          <p:cNvSpPr/>
          <p:nvPr/>
        </p:nvSpPr>
        <p:spPr bwMode="auto">
          <a:xfrm>
            <a:off x="47297" y="6141720"/>
            <a:ext cx="8992817" cy="668982"/>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5" name="Picture 14"/>
          <p:cNvPicPr>
            <a:picLocks noChangeAspect="1"/>
          </p:cNvPicPr>
          <p:nvPr/>
        </p:nvPicPr>
        <p:blipFill>
          <a:blip r:embed="rId9"/>
          <a:stretch>
            <a:fillRect/>
          </a:stretch>
        </p:blipFill>
        <p:spPr>
          <a:xfrm>
            <a:off x="0" y="6385035"/>
            <a:ext cx="1438323" cy="423036"/>
          </a:xfrm>
          <a:prstGeom prst="rect">
            <a:avLst/>
          </a:prstGeom>
        </p:spPr>
      </p:pic>
      <p:sp>
        <p:nvSpPr>
          <p:cNvPr id="3" name="Title 2"/>
          <p:cNvSpPr>
            <a:spLocks noGrp="1"/>
          </p:cNvSpPr>
          <p:nvPr>
            <p:ph type="title"/>
          </p:nvPr>
        </p:nvSpPr>
        <p:spPr/>
        <p:txBody>
          <a:bodyPr/>
          <a:lstStyle/>
          <a:p>
            <a:r>
              <a:rPr lang="en-US" dirty="0" smtClean="0"/>
              <a:t>Combined Finance</a:t>
            </a:r>
            <a:endParaRPr lang="en-US" dirty="0"/>
          </a:p>
        </p:txBody>
      </p:sp>
    </p:spTree>
    <p:custDataLst>
      <p:tags r:id="rId1"/>
    </p:custDataLst>
    <p:extLst>
      <p:ext uri="{BB962C8B-B14F-4D97-AF65-F5344CB8AC3E}">
        <p14:creationId xmlns:p14="http://schemas.microsoft.com/office/powerpoint/2010/main" val="2597435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alibri" panose="020F0502020204030204" pitchFamily="34" charset="0"/>
              </a:rPr>
              <a:t>Combined Finance  Mechanism: National </a:t>
            </a:r>
            <a:r>
              <a:rPr lang="en-US" dirty="0">
                <a:effectLst>
                  <a:outerShdw blurRad="38100" dist="38100" dir="2700000" algn="tl">
                    <a:srgbClr val="000000">
                      <a:alpha val="43137"/>
                    </a:srgbClr>
                  </a:outerShdw>
                </a:effectLst>
                <a:latin typeface="Calibri" panose="020F0502020204030204" pitchFamily="34" charset="0"/>
              </a:rPr>
              <a:t>Climate Fund (NCF</a:t>
            </a:r>
            <a:r>
              <a:rPr lang="en-US" dirty="0" smtClean="0">
                <a:effectLst>
                  <a:outerShdw blurRad="38100" dist="38100" dir="2700000" algn="tl">
                    <a:srgbClr val="000000">
                      <a:alpha val="43137"/>
                    </a:srgbClr>
                  </a:outerShdw>
                </a:effectLst>
                <a:latin typeface="Calibri" panose="020F0502020204030204" pitchFamily="34" charset="0"/>
              </a:rPr>
              <a:t>)</a:t>
            </a:r>
            <a:endParaRPr lang="en-US" dirty="0">
              <a:solidFill>
                <a:srgbClr val="CC0000"/>
              </a:solidFill>
              <a:effectLst>
                <a:outerShdw blurRad="38100" dist="38100" dir="2700000" algn="tl">
                  <a:srgbClr val="000000">
                    <a:alpha val="43137"/>
                  </a:srgbClr>
                </a:outerShdw>
              </a:effectLst>
              <a:latin typeface="Calibri" panose="020F0502020204030204" pitchFamily="34" charset="0"/>
            </a:endParaRPr>
          </a:p>
        </p:txBody>
      </p:sp>
      <p:grpSp>
        <p:nvGrpSpPr>
          <p:cNvPr id="11" name="Group 10"/>
          <p:cNvGrpSpPr/>
          <p:nvPr/>
        </p:nvGrpSpPr>
        <p:grpSpPr>
          <a:xfrm>
            <a:off x="2124192" y="967165"/>
            <a:ext cx="4505207" cy="2169735"/>
            <a:chOff x="170432" y="3207784"/>
            <a:chExt cx="4108900" cy="2076567"/>
          </a:xfrm>
        </p:grpSpPr>
        <p:sp>
          <p:nvSpPr>
            <p:cNvPr id="8" name="Rounded Rectangle 7"/>
            <p:cNvSpPr/>
            <p:nvPr/>
          </p:nvSpPr>
          <p:spPr bwMode="auto">
            <a:xfrm>
              <a:off x="170432" y="3207784"/>
              <a:ext cx="4108900" cy="2076567"/>
            </a:xfrm>
            <a:prstGeom prst="round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32" y="3207784"/>
              <a:ext cx="4108900" cy="835049"/>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2" name="TextBox 21"/>
            <p:cNvSpPr txBox="1"/>
            <p:nvPr/>
          </p:nvSpPr>
          <p:spPr>
            <a:xfrm>
              <a:off x="300183" y="4114800"/>
              <a:ext cx="3926509" cy="11695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US" sz="1400" b="1" kern="0" dirty="0" smtClean="0">
                  <a:solidFill>
                    <a:srgbClr val="000000"/>
                  </a:solidFill>
                  <a:latin typeface="Calibri" panose="020F0502020204030204" pitchFamily="34" charset="0"/>
                  <a:sym typeface="Arial"/>
                  <a:rtl val="0"/>
                </a:rPr>
                <a:t>Example: </a:t>
              </a:r>
              <a:r>
                <a:rPr lang="en-US" sz="1400" b="1" dirty="0" smtClean="0">
                  <a:solidFill>
                    <a:srgbClr val="000000"/>
                  </a:solidFill>
                  <a:latin typeface="Calibri" panose="020F0502020204030204" pitchFamily="34" charset="0"/>
                  <a:sym typeface="Arial"/>
                  <a:rtl val="0"/>
                </a:rPr>
                <a:t>The </a:t>
              </a:r>
              <a:r>
                <a:rPr lang="en-US" sz="1400" b="1" dirty="0">
                  <a:solidFill>
                    <a:srgbClr val="000000"/>
                  </a:solidFill>
                  <a:latin typeface="Calibri" panose="020F0502020204030204" pitchFamily="34" charset="0"/>
                  <a:sym typeface="Arial"/>
                  <a:rtl val="0"/>
                </a:rPr>
                <a:t>China CDM Fund (CCDMF) </a:t>
              </a:r>
              <a:endParaRPr lang="en-US" sz="1400" b="1" dirty="0" smtClean="0">
                <a:solidFill>
                  <a:srgbClr val="000000"/>
                </a:solidFill>
                <a:latin typeface="Calibri" panose="020F0502020204030204" pitchFamily="34" charset="0"/>
                <a:sym typeface="Arial"/>
                <a:rtl val="0"/>
              </a:endParaRPr>
            </a:p>
            <a:p>
              <a:pPr marL="285750" indent="-285750" defTabSz="914400">
                <a:buFont typeface="Arial" panose="020B0604020202020204" pitchFamily="34" charset="0"/>
                <a:buChar char="•"/>
              </a:pPr>
              <a:r>
                <a:rPr lang="en-US" sz="1400" kern="0" dirty="0" smtClean="0">
                  <a:solidFill>
                    <a:srgbClr val="000000"/>
                  </a:solidFill>
                  <a:latin typeface="Calibri" panose="020F0502020204030204" pitchFamily="34" charset="0"/>
                  <a:sym typeface="Arial"/>
                  <a:rtl val="0"/>
                </a:rPr>
                <a:t>National </a:t>
              </a:r>
              <a:r>
                <a:rPr lang="en-US" sz="1400" kern="0" dirty="0">
                  <a:solidFill>
                    <a:srgbClr val="000000"/>
                  </a:solidFill>
                  <a:latin typeface="Calibri" panose="020F0502020204030204" pitchFamily="34" charset="0"/>
                  <a:sym typeface="Arial"/>
                  <a:rtl val="0"/>
                </a:rPr>
                <a:t>fund that offers grants and loans</a:t>
              </a:r>
            </a:p>
            <a:p>
              <a:pPr marL="285750" indent="-285750" defTabSz="914400">
                <a:buFont typeface="Arial" panose="020B0604020202020204" pitchFamily="34" charset="0"/>
                <a:buChar char="•"/>
              </a:pPr>
              <a:r>
                <a:rPr lang="en-US" sz="1400" kern="0" dirty="0">
                  <a:solidFill>
                    <a:srgbClr val="000000"/>
                  </a:solidFill>
                  <a:latin typeface="Calibri" panose="020F0502020204030204" pitchFamily="34" charset="0"/>
                  <a:sym typeface="Arial"/>
                  <a:rtl val="0"/>
                </a:rPr>
                <a:t>Supports China’s National Climate Change Program</a:t>
              </a:r>
            </a:p>
            <a:p>
              <a:pPr marL="285750" indent="-285750" defTabSz="914400">
                <a:buFont typeface="Arial" panose="020B0604020202020204" pitchFamily="34" charset="0"/>
                <a:buChar char="•"/>
              </a:pPr>
              <a:r>
                <a:rPr lang="en-US" sz="1400" kern="0" dirty="0">
                  <a:solidFill>
                    <a:srgbClr val="000000"/>
                  </a:solidFill>
                  <a:latin typeface="Calibri" panose="020F0502020204030204" pitchFamily="34" charset="0"/>
                  <a:sym typeface="Arial"/>
                  <a:rtl val="0"/>
                </a:rPr>
                <a:t>Grants funded by revenues from </a:t>
              </a:r>
              <a:r>
                <a:rPr lang="en-US" sz="1400" kern="0" dirty="0" err="1">
                  <a:solidFill>
                    <a:srgbClr val="000000"/>
                  </a:solidFill>
                  <a:latin typeface="Calibri" panose="020F0502020204030204" pitchFamily="34" charset="0"/>
                  <a:sym typeface="Arial"/>
                  <a:rtl val="0"/>
                </a:rPr>
                <a:t>CDM</a:t>
              </a:r>
              <a:r>
                <a:rPr lang="en-US" sz="1400" kern="0" dirty="0">
                  <a:solidFill>
                    <a:srgbClr val="000000"/>
                  </a:solidFill>
                  <a:latin typeface="Calibri" panose="020F0502020204030204" pitchFamily="34" charset="0"/>
                  <a:sym typeface="Arial"/>
                  <a:rtl val="0"/>
                </a:rPr>
                <a:t> </a:t>
              </a:r>
              <a:r>
                <a:rPr lang="en-US" sz="1400" kern="0" dirty="0" smtClean="0">
                  <a:solidFill>
                    <a:srgbClr val="000000"/>
                  </a:solidFill>
                  <a:latin typeface="Calibri" panose="020F0502020204030204" pitchFamily="34" charset="0"/>
                  <a:sym typeface="Arial"/>
                  <a:rtl val="0"/>
                </a:rPr>
                <a:t>projects</a:t>
              </a:r>
            </a:p>
          </p:txBody>
        </p:sp>
      </p:grpSp>
      <p:sp>
        <p:nvSpPr>
          <p:cNvPr id="7" name="Rectangle 6"/>
          <p:cNvSpPr/>
          <p:nvPr/>
        </p:nvSpPr>
        <p:spPr>
          <a:xfrm>
            <a:off x="638455" y="3394016"/>
            <a:ext cx="7810500" cy="2262158"/>
          </a:xfrm>
          <a:prstGeom prst="rect">
            <a:avLst/>
          </a:prstGeom>
        </p:spPr>
        <p:txBody>
          <a:bodyPr wrap="square">
            <a:spAutoFit/>
          </a:bodyPr>
          <a:lstStyle/>
          <a:p>
            <a:pPr defTabSz="914400">
              <a:spcBef>
                <a:spcPts val="300"/>
              </a:spcBef>
              <a:spcAft>
                <a:spcPts val="300"/>
              </a:spcAft>
            </a:pPr>
            <a:r>
              <a:rPr lang="en-US" b="1" dirty="0">
                <a:solidFill>
                  <a:srgbClr val="000000"/>
                </a:solidFill>
                <a:latin typeface="Calibri" panose="020F0502020204030204" pitchFamily="34" charset="0"/>
                <a:cs typeface="Arial"/>
                <a:sym typeface="Arial"/>
                <a:rtl val="0"/>
              </a:rPr>
              <a:t>Fast Facts:</a:t>
            </a:r>
          </a:p>
          <a:p>
            <a:pPr marL="406400" indent="-285750" defTabSz="914400">
              <a:spcBef>
                <a:spcPts val="300"/>
              </a:spcBef>
              <a:spcAft>
                <a:spcPts val="300"/>
              </a:spcAft>
              <a:buClr>
                <a:srgbClr val="000000"/>
              </a:buClr>
              <a:buFont typeface="Arial" panose="020B0604020202020204" pitchFamily="34" charset="0"/>
              <a:buChar char="•"/>
            </a:pPr>
            <a:r>
              <a:rPr lang="en-US" dirty="0">
                <a:solidFill>
                  <a:srgbClr val="000000"/>
                </a:solidFill>
                <a:latin typeface="Calibri" panose="020F0502020204030204" pitchFamily="34" charset="0"/>
                <a:cs typeface="Arial"/>
                <a:sym typeface="Calibri"/>
                <a:rtl val="0"/>
              </a:rPr>
              <a:t>More than USD 81 million in grants committed to support over 200 </a:t>
            </a:r>
            <a:r>
              <a:rPr lang="en-US" dirty="0" smtClean="0">
                <a:solidFill>
                  <a:srgbClr val="000000"/>
                </a:solidFill>
                <a:latin typeface="Calibri" panose="020F0502020204030204" pitchFamily="34" charset="0"/>
                <a:cs typeface="Arial"/>
                <a:sym typeface="Calibri"/>
                <a:rtl val="0"/>
              </a:rPr>
              <a:t>projects </a:t>
            </a:r>
            <a:endParaRPr lang="en-US" dirty="0">
              <a:solidFill>
                <a:srgbClr val="000000"/>
              </a:solidFill>
              <a:latin typeface="Calibri" panose="020F0502020204030204" pitchFamily="34" charset="0"/>
              <a:cs typeface="Arial"/>
              <a:sym typeface="Calibri"/>
              <a:rtl val="0"/>
            </a:endParaRPr>
          </a:p>
          <a:p>
            <a:pPr marL="406400" indent="-285750" defTabSz="914400">
              <a:spcBef>
                <a:spcPts val="300"/>
              </a:spcBef>
              <a:spcAft>
                <a:spcPts val="300"/>
              </a:spcAft>
              <a:buClr>
                <a:srgbClr val="000000"/>
              </a:buClr>
              <a:buFont typeface="Arial" panose="020B0604020202020204" pitchFamily="34" charset="0"/>
              <a:buChar char="•"/>
            </a:pPr>
            <a:r>
              <a:rPr lang="en-US" dirty="0">
                <a:solidFill>
                  <a:srgbClr val="000000"/>
                </a:solidFill>
                <a:latin typeface="Calibri" panose="020F0502020204030204" pitchFamily="34" charset="0"/>
                <a:cs typeface="Arial"/>
                <a:sym typeface="Calibri"/>
                <a:rtl val="0"/>
              </a:rPr>
              <a:t>Direct reduction of over 7 million </a:t>
            </a:r>
            <a:r>
              <a:rPr lang="en-US" dirty="0" err="1">
                <a:solidFill>
                  <a:srgbClr val="000000"/>
                </a:solidFill>
                <a:latin typeface="Calibri" panose="020F0502020204030204" pitchFamily="34" charset="0"/>
                <a:cs typeface="Arial"/>
                <a:sym typeface="Calibri"/>
                <a:rtl val="0"/>
              </a:rPr>
              <a:t>tonnes</a:t>
            </a:r>
            <a:r>
              <a:rPr lang="en-US" dirty="0">
                <a:solidFill>
                  <a:srgbClr val="000000"/>
                </a:solidFill>
                <a:latin typeface="Calibri" panose="020F0502020204030204" pitchFamily="34" charset="0"/>
                <a:cs typeface="Arial"/>
                <a:sym typeface="Calibri"/>
                <a:rtl val="0"/>
              </a:rPr>
              <a:t> of CO2 equivalent through funding enterprises, mobilizing market capital and achieving verified emission reduction </a:t>
            </a:r>
            <a:r>
              <a:rPr lang="en-US" dirty="0" smtClean="0">
                <a:solidFill>
                  <a:srgbClr val="000000"/>
                </a:solidFill>
                <a:latin typeface="Calibri" panose="020F0502020204030204" pitchFamily="34" charset="0"/>
                <a:cs typeface="Arial"/>
                <a:sym typeface="Calibri"/>
                <a:rtl val="0"/>
              </a:rPr>
              <a:t>effects </a:t>
            </a:r>
            <a:endParaRPr lang="en-US" dirty="0">
              <a:solidFill>
                <a:srgbClr val="000000"/>
              </a:solidFill>
              <a:latin typeface="Calibri" panose="020F0502020204030204" pitchFamily="34" charset="0"/>
              <a:cs typeface="Arial"/>
              <a:sym typeface="Calibri"/>
              <a:rtl val="0"/>
            </a:endParaRPr>
          </a:p>
          <a:p>
            <a:pPr marL="406400" indent="-285750" defTabSz="914400">
              <a:spcBef>
                <a:spcPts val="300"/>
              </a:spcBef>
              <a:spcAft>
                <a:spcPts val="300"/>
              </a:spcAft>
              <a:buClr>
                <a:srgbClr val="000000"/>
              </a:buClr>
              <a:buFont typeface="Arial" panose="020B0604020202020204" pitchFamily="34" charset="0"/>
              <a:buChar char="•"/>
            </a:pPr>
            <a:r>
              <a:rPr lang="en-US" dirty="0">
                <a:solidFill>
                  <a:srgbClr val="000000"/>
                </a:solidFill>
                <a:latin typeface="Calibri" panose="020F0502020204030204" pitchFamily="34" charset="0"/>
                <a:cs typeface="Arial"/>
                <a:sym typeface="Calibri"/>
                <a:rtl val="0"/>
              </a:rPr>
              <a:t>Government representatives from Brazil, Vietnam, and Cambodia have already visited CCDMF to learn more about this type of climate </a:t>
            </a:r>
            <a:r>
              <a:rPr lang="en-US" dirty="0" smtClean="0">
                <a:solidFill>
                  <a:srgbClr val="000000"/>
                </a:solidFill>
                <a:latin typeface="Calibri" panose="020F0502020204030204" pitchFamily="34" charset="0"/>
                <a:cs typeface="Arial"/>
                <a:sym typeface="Calibri"/>
                <a:rtl val="0"/>
              </a:rPr>
              <a:t>financing</a:t>
            </a:r>
            <a:endParaRPr lang="en-US" dirty="0">
              <a:solidFill>
                <a:srgbClr val="000000"/>
              </a:solidFill>
              <a:latin typeface="Calibri" panose="020F0502020204030204" pitchFamily="34" charset="0"/>
              <a:cs typeface="Arial"/>
              <a:sym typeface="Calibri"/>
              <a:rtl val="0"/>
            </a:endParaRPr>
          </a:p>
        </p:txBody>
      </p:sp>
      <p:sp>
        <p:nvSpPr>
          <p:cNvPr id="15" name="Rectangle 14"/>
          <p:cNvSpPr/>
          <p:nvPr/>
        </p:nvSpPr>
        <p:spPr bwMode="auto">
          <a:xfrm>
            <a:off x="47297" y="6112933"/>
            <a:ext cx="8992817" cy="697769"/>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5"/>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1566308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latin typeface="Calibri" panose="020F0502020204030204" pitchFamily="34" charset="0"/>
              </a:rPr>
              <a:t>Alternative Sources of Financing for SMEs</a:t>
            </a:r>
            <a:endParaRPr lang="en-US" dirty="0">
              <a:latin typeface="Calibri" panose="020F0502020204030204" pitchFamily="34" charset="0"/>
            </a:endParaRPr>
          </a:p>
        </p:txBody>
      </p:sp>
      <p:graphicFrame>
        <p:nvGraphicFramePr>
          <p:cNvPr id="9" name="Diagram 8"/>
          <p:cNvGraphicFramePr/>
          <p:nvPr>
            <p:extLst/>
          </p:nvPr>
        </p:nvGraphicFramePr>
        <p:xfrm>
          <a:off x="152400" y="1219200"/>
          <a:ext cx="3962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225464" y="1820430"/>
            <a:ext cx="3048000" cy="20880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kern="0">
              <a:solidFill>
                <a:srgbClr val="FFFFFF"/>
              </a:solidFill>
              <a:latin typeface="Calibri" panose="020F0502020204030204" pitchFamily="34" charset="0"/>
              <a:sym typeface="Arial"/>
              <a:rtl val="0"/>
            </a:endParaRPr>
          </a:p>
        </p:txBody>
      </p:sp>
      <p:grpSp>
        <p:nvGrpSpPr>
          <p:cNvPr id="16" name="Group 15"/>
          <p:cNvGrpSpPr/>
          <p:nvPr/>
        </p:nvGrpSpPr>
        <p:grpSpPr>
          <a:xfrm>
            <a:off x="645668" y="3911651"/>
            <a:ext cx="3463714" cy="649198"/>
            <a:chOff x="498685" y="2681400"/>
            <a:chExt cx="3463714" cy="649198"/>
          </a:xfrm>
        </p:grpSpPr>
        <p:sp>
          <p:nvSpPr>
            <p:cNvPr id="17" name="Rectangle 16"/>
            <p:cNvSpPr/>
            <p:nvPr/>
          </p:nvSpPr>
          <p:spPr>
            <a:xfrm>
              <a:off x="498685" y="2681400"/>
              <a:ext cx="3463714" cy="6491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498685" y="2681400"/>
              <a:ext cx="3463714" cy="6491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0480" rIns="0" bIns="30480" numCol="1" spcCol="1270" anchor="ctr" anchorCtr="0">
              <a:noAutofit/>
            </a:bodyPr>
            <a:lstStyle/>
            <a:p>
              <a:pPr defTabSz="1066800">
                <a:lnSpc>
                  <a:spcPct val="90000"/>
                </a:lnSpc>
                <a:spcBef>
                  <a:spcPct val="0"/>
                </a:spcBef>
                <a:spcAft>
                  <a:spcPct val="35000"/>
                </a:spcAft>
              </a:pPr>
              <a:r>
                <a:rPr lang="en-US" sz="2400" b="1" dirty="0" smtClean="0">
                  <a:solidFill>
                    <a:srgbClr val="000000">
                      <a:hueOff val="0"/>
                      <a:satOff val="0"/>
                      <a:lumOff val="0"/>
                      <a:alphaOff val="0"/>
                    </a:srgbClr>
                  </a:solidFill>
                  <a:sym typeface="Arial"/>
                  <a:rtl val="0"/>
                </a:rPr>
                <a:t>Alternative source </a:t>
              </a:r>
              <a:br>
                <a:rPr lang="en-US" sz="2400" b="1" dirty="0" smtClean="0">
                  <a:solidFill>
                    <a:srgbClr val="000000">
                      <a:hueOff val="0"/>
                      <a:satOff val="0"/>
                      <a:lumOff val="0"/>
                      <a:alphaOff val="0"/>
                    </a:srgbClr>
                  </a:solidFill>
                  <a:sym typeface="Arial"/>
                  <a:rtl val="0"/>
                </a:rPr>
              </a:br>
              <a:r>
                <a:rPr lang="en-US" sz="2400" b="1" dirty="0" smtClean="0">
                  <a:solidFill>
                    <a:srgbClr val="000000">
                      <a:hueOff val="0"/>
                      <a:satOff val="0"/>
                      <a:lumOff val="0"/>
                      <a:alphaOff val="0"/>
                    </a:srgbClr>
                  </a:solidFill>
                  <a:sym typeface="Arial"/>
                  <a:rtl val="0"/>
                </a:rPr>
                <a:t>of financing for SMEs </a:t>
              </a:r>
              <a:endParaRPr lang="en-US" sz="2400" b="1" dirty="0">
                <a:solidFill>
                  <a:srgbClr val="000000">
                    <a:hueOff val="0"/>
                    <a:satOff val="0"/>
                    <a:lumOff val="0"/>
                    <a:alphaOff val="0"/>
                  </a:srgbClr>
                </a:solidFill>
                <a:sym typeface="Arial"/>
                <a:rtl val="0"/>
              </a:endParaRPr>
            </a:p>
          </p:txBody>
        </p:sp>
      </p:grpSp>
      <p:sp>
        <p:nvSpPr>
          <p:cNvPr id="19" name="Rectangle 18"/>
          <p:cNvSpPr/>
          <p:nvPr/>
        </p:nvSpPr>
        <p:spPr bwMode="auto">
          <a:xfrm>
            <a:off x="63063" y="6079067"/>
            <a:ext cx="8992817" cy="731635"/>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20" name="Picture 19"/>
          <p:cNvPicPr>
            <a:picLocks noChangeAspect="1"/>
          </p:cNvPicPr>
          <p:nvPr/>
        </p:nvPicPr>
        <p:blipFill>
          <a:blip r:embed="rId9"/>
          <a:stretch>
            <a:fillRect/>
          </a:stretch>
        </p:blipFill>
        <p:spPr>
          <a:xfrm>
            <a:off x="0" y="6385035"/>
            <a:ext cx="1438323" cy="423036"/>
          </a:xfrm>
          <a:prstGeom prst="rect">
            <a:avLst/>
          </a:prstGeom>
        </p:spPr>
      </p:pic>
      <p:sp>
        <p:nvSpPr>
          <p:cNvPr id="38" name="TextBox 37"/>
          <p:cNvSpPr txBox="1"/>
          <p:nvPr/>
        </p:nvSpPr>
        <p:spPr>
          <a:xfrm>
            <a:off x="4559470" y="1078057"/>
            <a:ext cx="2438400" cy="86604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noAutofit/>
          </a:bodyPr>
          <a:lstStyle/>
          <a:p>
            <a:pPr algn="ctr"/>
            <a:r>
              <a:rPr lang="en-US" b="1" dirty="0" smtClean="0">
                <a:solidFill>
                  <a:schemeClr val="bg1"/>
                </a:solidFill>
                <a:effectLst>
                  <a:outerShdw blurRad="38100" dist="38100" dir="2700000" algn="tl">
                    <a:srgbClr val="000000">
                      <a:alpha val="43137"/>
                    </a:srgbClr>
                  </a:outerShdw>
                </a:effectLst>
              </a:rPr>
              <a:t>Microfinance for energy</a:t>
            </a:r>
            <a:endParaRPr lang="en-US" b="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4539417" y="2052777"/>
            <a:ext cx="2458453" cy="97323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noAutofit/>
          </a:bodyPr>
          <a:lstStyle/>
          <a:p>
            <a:pPr algn="ctr"/>
            <a:r>
              <a:rPr lang="en-US" b="1" dirty="0" smtClean="0">
                <a:solidFill>
                  <a:schemeClr val="bg1"/>
                </a:solidFill>
                <a:effectLst>
                  <a:outerShdw blurRad="38100" dist="38100" dir="2700000" algn="tl">
                    <a:srgbClr val="000000">
                      <a:alpha val="43137"/>
                    </a:srgbClr>
                  </a:outerShdw>
                </a:effectLst>
              </a:rPr>
              <a:t>Property Assessed Clean Energy (PACE)</a:t>
            </a:r>
            <a:endParaRPr lang="en-US" b="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4539417" y="3173106"/>
            <a:ext cx="2458453" cy="88192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noAutofit/>
          </a:bodyPr>
          <a:lstStyle/>
          <a:p>
            <a:pPr algn="ctr"/>
            <a:r>
              <a:rPr lang="en-US" b="1" dirty="0" smtClean="0">
                <a:solidFill>
                  <a:schemeClr val="bg1"/>
                </a:solidFill>
                <a:effectLst>
                  <a:outerShdw blurRad="38100" dist="38100" dir="2700000" algn="tl">
                    <a:srgbClr val="000000">
                      <a:alpha val="43137"/>
                    </a:srgbClr>
                  </a:outerShdw>
                </a:effectLst>
              </a:rPr>
              <a:t>Pay-As-You-Save</a:t>
            </a:r>
            <a:endParaRPr lang="en-US"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4559471" y="4207432"/>
            <a:ext cx="2438400" cy="1006204"/>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noAutofit/>
          </a:bodyPr>
          <a:lstStyle/>
          <a:p>
            <a:pPr algn="ctr"/>
            <a:r>
              <a:rPr lang="en-US" b="1" dirty="0" smtClean="0">
                <a:solidFill>
                  <a:schemeClr val="bg1"/>
                </a:solidFill>
                <a:effectLst>
                  <a:outerShdw blurRad="38100" dist="38100" dir="2700000" algn="tl">
                    <a:srgbClr val="000000">
                      <a:alpha val="43137"/>
                    </a:srgbClr>
                  </a:outerShdw>
                </a:effectLst>
              </a:rPr>
              <a:t>Publicly-traded investment funds</a:t>
            </a:r>
            <a:endParaRPr lang="en-US" b="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4534072" y="5369103"/>
            <a:ext cx="2438400" cy="990422"/>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noAutofit/>
          </a:bodyPr>
          <a:lstStyle/>
          <a:p>
            <a:pPr algn="ctr"/>
            <a:r>
              <a:rPr lang="en-US" b="1" dirty="0" err="1" smtClean="0">
                <a:solidFill>
                  <a:schemeClr val="bg1"/>
                </a:solidFill>
                <a:effectLst>
                  <a:outerShdw blurRad="38100" dist="38100" dir="2700000" algn="tl">
                    <a:srgbClr val="000000">
                      <a:alpha val="43137"/>
                    </a:srgbClr>
                  </a:outerShdw>
                </a:effectLst>
              </a:rPr>
              <a:t>Crowdfunding</a:t>
            </a:r>
            <a:r>
              <a:rPr lang="en-US" b="1" dirty="0" smtClean="0">
                <a:solidFill>
                  <a:schemeClr val="bg1"/>
                </a:solidFill>
                <a:effectLst>
                  <a:outerShdw blurRad="38100" dist="38100" dir="2700000" algn="tl">
                    <a:srgbClr val="000000">
                      <a:alpha val="43137"/>
                    </a:srgbClr>
                  </a:outerShdw>
                </a:effectLst>
              </a:rPr>
              <a:t> for energy</a:t>
            </a:r>
            <a:endParaRPr lang="en-US" b="1" dirty="0">
              <a:solidFill>
                <a:schemeClr val="bg1"/>
              </a:solidFill>
              <a:effectLst>
                <a:outerShdw blurRad="38100" dist="38100" dir="2700000" algn="tl">
                  <a:srgbClr val="000000">
                    <a:alpha val="43137"/>
                  </a:srgbClr>
                </a:outerShdw>
              </a:effectLst>
            </a:endParaRPr>
          </a:p>
        </p:txBody>
      </p:sp>
      <p:pic>
        <p:nvPicPr>
          <p:cNvPr id="4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8262" y="1081174"/>
            <a:ext cx="800835" cy="7600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10255" y="2058403"/>
            <a:ext cx="1522222" cy="8617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2548" y="4605048"/>
            <a:ext cx="1709737" cy="3273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5627947"/>
            <a:ext cx="17145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5296" y="3214170"/>
            <a:ext cx="90963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8845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52400" y="4852166"/>
            <a:ext cx="8688314" cy="732792"/>
          </a:xfrm>
          <a:prstGeom prst="rect">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13" name="Rectangle 12"/>
          <p:cNvSpPr/>
          <p:nvPr/>
        </p:nvSpPr>
        <p:spPr bwMode="auto">
          <a:xfrm>
            <a:off x="152401" y="3666558"/>
            <a:ext cx="8688314" cy="732792"/>
          </a:xfrm>
          <a:prstGeom prst="rect">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12" name="Rectangle 11"/>
          <p:cNvSpPr/>
          <p:nvPr/>
        </p:nvSpPr>
        <p:spPr bwMode="auto">
          <a:xfrm>
            <a:off x="152400" y="2423495"/>
            <a:ext cx="8663767" cy="776905"/>
          </a:xfrm>
          <a:prstGeom prst="rect">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5" name="Rectangle 4"/>
          <p:cNvSpPr/>
          <p:nvPr/>
        </p:nvSpPr>
        <p:spPr bwMode="auto">
          <a:xfrm>
            <a:off x="265113" y="1299271"/>
            <a:ext cx="8490843" cy="605729"/>
          </a:xfrm>
          <a:prstGeom prst="rect">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2" name="Title 1"/>
          <p:cNvSpPr>
            <a:spLocks noGrp="1"/>
          </p:cNvSpPr>
          <p:nvPr>
            <p:ph type="title"/>
          </p:nvPr>
        </p:nvSpPr>
        <p:spPr>
          <a:xfrm>
            <a:off x="0" y="228600"/>
            <a:ext cx="9144000" cy="360218"/>
          </a:xfrm>
        </p:spPr>
        <p:txBody>
          <a:bodyPr/>
          <a:lstStyle/>
          <a:p>
            <a:r>
              <a:rPr lang="en-US" dirty="0" smtClean="0">
                <a:effectLst>
                  <a:outerShdw blurRad="38100" dist="38100" dir="2700000" algn="tl">
                    <a:srgbClr val="000000">
                      <a:alpha val="43137"/>
                    </a:srgbClr>
                  </a:outerShdw>
                </a:effectLst>
                <a:latin typeface="Calibri" panose="020F0502020204030204" pitchFamily="34" charset="0"/>
              </a:rPr>
              <a:t>Crowdfunding Models </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31" name="Picture 8" descr="https://encrypted-tbn2.gstatic.com/images?q=tbn:ANd9GcQKgQktaeA1cDFzekUqlYuRobokbvAaHx5_lhRxfWBp45CCTm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26" y="1243823"/>
            <a:ext cx="1638300" cy="7542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4" descr="http://www.rangde.org/images/rangdeimag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837" y="3637350"/>
            <a:ext cx="1676400"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09800" y="1299271"/>
            <a:ext cx="6546156" cy="4185761"/>
          </a:xfrm>
          <a:prstGeom prst="rect">
            <a:avLst/>
          </a:prstGeom>
        </p:spPr>
        <p:txBody>
          <a:bodyPr wrap="square">
            <a:spAutoFit/>
          </a:bodyPr>
          <a:lstStyle/>
          <a:p>
            <a:pPr defTabSz="914400"/>
            <a:r>
              <a:rPr lang="en-US" sz="1400" b="1" kern="0" dirty="0">
                <a:solidFill>
                  <a:srgbClr val="000000"/>
                </a:solidFill>
                <a:latin typeface="Calibri" panose="020F0502020204030204" pitchFamily="34" charset="0"/>
                <a:cs typeface="Arial"/>
                <a:sym typeface="Arial"/>
                <a:rtl val="0"/>
              </a:rPr>
              <a:t>Donation-based crowdfunding</a:t>
            </a:r>
            <a:r>
              <a:rPr lang="en-US" sz="1400" kern="0" dirty="0">
                <a:solidFill>
                  <a:srgbClr val="000000"/>
                </a:solidFill>
                <a:latin typeface="Calibri" panose="020F0502020204030204" pitchFamily="34" charset="0"/>
                <a:cs typeface="Arial"/>
                <a:sym typeface="Arial"/>
                <a:rtl val="0"/>
              </a:rPr>
              <a:t>: funders donate without expecting monetary compensation, average funding sought (US$) &lt; $10,000, e.g.: </a:t>
            </a:r>
            <a:r>
              <a:rPr lang="en-US" sz="1400" kern="0" dirty="0">
                <a:solidFill>
                  <a:srgbClr val="000000"/>
                </a:solidFill>
                <a:latin typeface="Calibri" panose="020F0502020204030204" pitchFamily="34" charset="0"/>
                <a:cs typeface="Arial"/>
                <a:sym typeface="Arial"/>
                <a:hlinkClick r:id="rId6"/>
                <a:rtl val="0"/>
              </a:rPr>
              <a:t>http://</a:t>
            </a:r>
            <a:r>
              <a:rPr lang="en-US" sz="1400" kern="0" dirty="0" smtClean="0">
                <a:solidFill>
                  <a:srgbClr val="000000"/>
                </a:solidFill>
                <a:latin typeface="Calibri" panose="020F0502020204030204" pitchFamily="34" charset="0"/>
                <a:cs typeface="Arial"/>
                <a:sym typeface="Arial"/>
                <a:hlinkClick r:id="rId6"/>
                <a:rtl val="0"/>
              </a:rPr>
              <a:t>Kickstarter.com</a:t>
            </a:r>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a:solidFill>
                <a:srgbClr val="000000"/>
              </a:solidFill>
              <a:latin typeface="Calibri" panose="020F0502020204030204" pitchFamily="34" charset="0"/>
              <a:cs typeface="Arial"/>
              <a:sym typeface="Arial"/>
              <a:rtl val="0"/>
            </a:endParaRPr>
          </a:p>
          <a:p>
            <a:pPr defTabSz="914400"/>
            <a:r>
              <a:rPr lang="en-US" sz="1400" b="1" kern="0" dirty="0">
                <a:solidFill>
                  <a:srgbClr val="000000"/>
                </a:solidFill>
                <a:latin typeface="Calibri" panose="020F0502020204030204" pitchFamily="34" charset="0"/>
                <a:cs typeface="Arial"/>
                <a:sym typeface="Arial"/>
                <a:rtl val="0"/>
              </a:rPr>
              <a:t>Reward-based crowdfunding</a:t>
            </a:r>
            <a:r>
              <a:rPr lang="en-US" sz="1400" kern="0" dirty="0">
                <a:solidFill>
                  <a:srgbClr val="000000"/>
                </a:solidFill>
                <a:latin typeface="Calibri" panose="020F0502020204030204" pitchFamily="34" charset="0"/>
                <a:cs typeface="Arial"/>
                <a:sym typeface="Arial"/>
                <a:rtl val="0"/>
              </a:rPr>
              <a:t>: funders receive a token gift of appreciation or pre-purchase of a service or product, average funding sought (US$) &lt; $10,000, e.g.: </a:t>
            </a:r>
            <a:r>
              <a:rPr lang="en-US" sz="1400" kern="0" dirty="0">
                <a:solidFill>
                  <a:srgbClr val="000000"/>
                </a:solidFill>
                <a:latin typeface="Calibri" panose="020F0502020204030204" pitchFamily="34" charset="0"/>
                <a:cs typeface="Arial"/>
                <a:sym typeface="Arial"/>
                <a:hlinkClick r:id="rId7"/>
                <a:rtl val="0"/>
              </a:rPr>
              <a:t>https://www.indiegogo.com</a:t>
            </a:r>
            <a:r>
              <a:rPr lang="en-US" sz="1400" kern="0" dirty="0" smtClean="0">
                <a:solidFill>
                  <a:srgbClr val="000000"/>
                </a:solidFill>
                <a:latin typeface="Calibri" panose="020F0502020204030204" pitchFamily="34" charset="0"/>
                <a:cs typeface="Arial"/>
                <a:sym typeface="Arial"/>
                <a:hlinkClick r:id="rId7"/>
                <a:rtl val="0"/>
              </a:rPr>
              <a:t>/</a:t>
            </a:r>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a:solidFill>
                <a:srgbClr val="000000"/>
              </a:solidFill>
              <a:latin typeface="Calibri" panose="020F0502020204030204" pitchFamily="34" charset="0"/>
              <a:cs typeface="Arial"/>
              <a:sym typeface="Arial"/>
              <a:rtl val="0"/>
            </a:endParaRPr>
          </a:p>
          <a:p>
            <a:pPr defTabSz="914400"/>
            <a:r>
              <a:rPr lang="en-US" sz="1400" b="1" kern="0" dirty="0">
                <a:solidFill>
                  <a:srgbClr val="000000"/>
                </a:solidFill>
                <a:latin typeface="Calibri" panose="020F0502020204030204" pitchFamily="34" charset="0"/>
                <a:cs typeface="Arial"/>
                <a:sym typeface="Arial"/>
                <a:rtl val="0"/>
              </a:rPr>
              <a:t>Lending-based crowdfunding</a:t>
            </a:r>
            <a:r>
              <a:rPr lang="en-US" sz="1400" kern="0" dirty="0">
                <a:solidFill>
                  <a:srgbClr val="000000"/>
                </a:solidFill>
                <a:latin typeface="Calibri" panose="020F0502020204030204" pitchFamily="34" charset="0"/>
                <a:cs typeface="Arial"/>
                <a:sym typeface="Arial"/>
                <a:rtl val="0"/>
              </a:rPr>
              <a:t>:  Funders receive a debt instrument that pays a fixed rate of interest and returns principal on a specified schedule, average funding sought (US$) &lt; $50,000, e.g. </a:t>
            </a:r>
            <a:r>
              <a:rPr lang="en-US" sz="1400" kern="0" dirty="0">
                <a:solidFill>
                  <a:srgbClr val="000000"/>
                </a:solidFill>
                <a:latin typeface="Calibri" panose="020F0502020204030204" pitchFamily="34" charset="0"/>
                <a:cs typeface="Arial"/>
                <a:sym typeface="Arial"/>
                <a:hlinkClick r:id="rId8"/>
                <a:rtl val="0"/>
              </a:rPr>
              <a:t>http</a:t>
            </a:r>
            <a:r>
              <a:rPr lang="en-US" sz="1400" kern="0" dirty="0" smtClean="0">
                <a:solidFill>
                  <a:srgbClr val="000000"/>
                </a:solidFill>
                <a:latin typeface="Calibri" panose="020F0502020204030204" pitchFamily="34" charset="0"/>
                <a:cs typeface="Arial"/>
                <a:sym typeface="Arial"/>
                <a:hlinkClick r:id="rId8"/>
                <a:rtl val="0"/>
              </a:rPr>
              <a:t>://www.rangde.org</a:t>
            </a:r>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smtClean="0">
              <a:solidFill>
                <a:srgbClr val="000000"/>
              </a:solidFill>
              <a:latin typeface="Calibri" panose="020F0502020204030204" pitchFamily="34" charset="0"/>
              <a:cs typeface="Arial"/>
              <a:sym typeface="Arial"/>
              <a:rtl val="0"/>
            </a:endParaRPr>
          </a:p>
          <a:p>
            <a:pPr defTabSz="914400"/>
            <a:endParaRPr lang="en-US" sz="1400" kern="0" dirty="0">
              <a:solidFill>
                <a:srgbClr val="000000"/>
              </a:solidFill>
              <a:latin typeface="Calibri" panose="020F0502020204030204" pitchFamily="34" charset="0"/>
              <a:cs typeface="Arial"/>
              <a:sym typeface="Arial"/>
              <a:rtl val="0"/>
            </a:endParaRPr>
          </a:p>
          <a:p>
            <a:pPr defTabSz="914400"/>
            <a:r>
              <a:rPr lang="en-US" sz="1400" b="1" kern="0" dirty="0">
                <a:solidFill>
                  <a:srgbClr val="000000"/>
                </a:solidFill>
                <a:latin typeface="Calibri" panose="020F0502020204030204" pitchFamily="34" charset="0"/>
                <a:cs typeface="Arial"/>
                <a:sym typeface="Arial"/>
                <a:rtl val="0"/>
              </a:rPr>
              <a:t>Equity-based crowdfunding</a:t>
            </a:r>
            <a:r>
              <a:rPr lang="en-US" sz="1400" kern="0" dirty="0">
                <a:solidFill>
                  <a:srgbClr val="000000"/>
                </a:solidFill>
                <a:latin typeface="Calibri" panose="020F0502020204030204" pitchFamily="34" charset="0"/>
                <a:cs typeface="Arial"/>
                <a:sym typeface="Arial"/>
                <a:rtl val="0"/>
              </a:rPr>
              <a:t>: Funders receive equity instruments or profit sharing arrangements, average funding sought (US$) &lt; $250,000, e.g. </a:t>
            </a:r>
            <a:r>
              <a:rPr lang="en-US" sz="1400" kern="0" dirty="0">
                <a:solidFill>
                  <a:srgbClr val="000000"/>
                </a:solidFill>
                <a:latin typeface="Calibri" panose="020F0502020204030204" pitchFamily="34" charset="0"/>
                <a:cs typeface="Arial"/>
                <a:sym typeface="Arial"/>
                <a:hlinkClick r:id="rId9"/>
                <a:rtl val="0"/>
              </a:rPr>
              <a:t>http://crowdfunder.com</a:t>
            </a:r>
            <a:endParaRPr lang="en-US" sz="1400" kern="0" dirty="0">
              <a:solidFill>
                <a:srgbClr val="000000"/>
              </a:solidFill>
              <a:latin typeface="Calibri" panose="020F0502020204030204" pitchFamily="34" charset="0"/>
              <a:cs typeface="Arial"/>
              <a:sym typeface="Arial"/>
              <a:rtl val="0"/>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712" y="4982740"/>
            <a:ext cx="1685925" cy="3905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3" y="2599218"/>
            <a:ext cx="1779124" cy="401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a:off x="31531" y="6078289"/>
            <a:ext cx="8992817" cy="732414"/>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12"/>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2297983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1531" y="6178868"/>
            <a:ext cx="8992817" cy="631834"/>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10" name="Rectangle 9"/>
          <p:cNvSpPr/>
          <p:nvPr/>
        </p:nvSpPr>
        <p:spPr bwMode="auto">
          <a:xfrm>
            <a:off x="152400" y="160337"/>
            <a:ext cx="8882267" cy="6224698"/>
          </a:xfrm>
          <a:prstGeom prst="rect">
            <a:avLst/>
          </a:prstGeom>
          <a:ln>
            <a:solidFill>
              <a:schemeClr val="accent3">
                <a:lumMod val="50000"/>
              </a:schemeClr>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5" name="Rectangle 4"/>
          <p:cNvSpPr/>
          <p:nvPr/>
        </p:nvSpPr>
        <p:spPr>
          <a:xfrm>
            <a:off x="330200" y="264702"/>
            <a:ext cx="7315200" cy="5986254"/>
          </a:xfrm>
          <a:prstGeom prst="rect">
            <a:avLst/>
          </a:prstGeom>
        </p:spPr>
        <p:txBody>
          <a:bodyPr wrap="square">
            <a:spAutoFit/>
          </a:bodyPr>
          <a:lstStyle/>
          <a:p>
            <a:pPr defTabSz="914400">
              <a:spcBef>
                <a:spcPts val="300"/>
              </a:spcBef>
              <a:spcAft>
                <a:spcPts val="300"/>
              </a:spcAft>
            </a:pPr>
            <a:r>
              <a:rPr lang="en-US" sz="2000" b="1" kern="0" dirty="0">
                <a:solidFill>
                  <a:srgbClr val="000000"/>
                </a:solidFill>
                <a:latin typeface="Calibri" panose="020F0502020204030204" pitchFamily="34" charset="0"/>
                <a:cs typeface="Arial"/>
                <a:sym typeface="Arial"/>
                <a:rtl val="0"/>
              </a:rPr>
              <a:t>Reward-based Crowdfunding for energy independent school in </a:t>
            </a:r>
            <a:r>
              <a:rPr lang="en-US" sz="2000" b="1" kern="0" dirty="0" err="1">
                <a:solidFill>
                  <a:srgbClr val="000000"/>
                </a:solidFill>
                <a:latin typeface="Calibri" panose="020F0502020204030204" pitchFamily="34" charset="0"/>
                <a:cs typeface="Arial"/>
                <a:sym typeface="Arial"/>
                <a:rtl val="0"/>
              </a:rPr>
              <a:t>Kaštel</a:t>
            </a:r>
            <a:r>
              <a:rPr lang="en-US" sz="2000" b="1" kern="0" dirty="0">
                <a:solidFill>
                  <a:srgbClr val="000000"/>
                </a:solidFill>
                <a:latin typeface="Calibri" panose="020F0502020204030204" pitchFamily="34" charset="0"/>
                <a:cs typeface="Arial"/>
                <a:sym typeface="Arial"/>
                <a:rtl val="0"/>
              </a:rPr>
              <a:t> </a:t>
            </a:r>
            <a:r>
              <a:rPr lang="en-US" sz="2000" b="1" kern="0" dirty="0" err="1">
                <a:solidFill>
                  <a:srgbClr val="000000"/>
                </a:solidFill>
                <a:latin typeface="Calibri" panose="020F0502020204030204" pitchFamily="34" charset="0"/>
                <a:cs typeface="Arial"/>
                <a:sym typeface="Arial"/>
                <a:rtl val="0"/>
              </a:rPr>
              <a:t>Lukšić</a:t>
            </a:r>
            <a:r>
              <a:rPr lang="en-US" sz="2000" b="1" kern="0" dirty="0">
                <a:solidFill>
                  <a:srgbClr val="000000"/>
                </a:solidFill>
                <a:latin typeface="Calibri" panose="020F0502020204030204" pitchFamily="34" charset="0"/>
                <a:cs typeface="Arial"/>
                <a:sym typeface="Arial"/>
                <a:rtl val="0"/>
              </a:rPr>
              <a:t>, </a:t>
            </a:r>
            <a:r>
              <a:rPr lang="en-US" sz="2000" b="1" kern="0" dirty="0" smtClean="0">
                <a:solidFill>
                  <a:srgbClr val="000000"/>
                </a:solidFill>
                <a:latin typeface="Calibri" panose="020F0502020204030204" pitchFamily="34" charset="0"/>
                <a:cs typeface="Arial"/>
                <a:sym typeface="Arial"/>
                <a:rtl val="0"/>
              </a:rPr>
              <a:t>Croatia</a:t>
            </a:r>
          </a:p>
          <a:p>
            <a:pPr defTabSz="914400">
              <a:spcBef>
                <a:spcPts val="300"/>
              </a:spcBef>
              <a:spcAft>
                <a:spcPts val="300"/>
              </a:spcAft>
            </a:pPr>
            <a:endParaRPr lang="en-US" sz="2000" b="1" kern="0" dirty="0">
              <a:solidFill>
                <a:srgbClr val="000000"/>
              </a:solidFill>
              <a:latin typeface="Calibri" panose="020F0502020204030204" pitchFamily="34" charset="0"/>
              <a:cs typeface="Arial"/>
              <a:sym typeface="Arial"/>
              <a:rtl val="0"/>
            </a:endParaRPr>
          </a:p>
          <a:p>
            <a:pPr defTabSz="914400">
              <a:spcBef>
                <a:spcPts val="300"/>
              </a:spcBef>
              <a:spcAft>
                <a:spcPts val="300"/>
              </a:spcAft>
            </a:pPr>
            <a:r>
              <a:rPr lang="en-US" b="1" kern="0" dirty="0" smtClean="0">
                <a:solidFill>
                  <a:srgbClr val="000000"/>
                </a:solidFill>
                <a:latin typeface="Calibri" panose="020F0502020204030204" pitchFamily="34" charset="0"/>
                <a:cs typeface="Arial"/>
                <a:sym typeface="Arial"/>
                <a:rtl val="0"/>
              </a:rPr>
              <a:t>OBJECTIVE:</a:t>
            </a:r>
            <a:r>
              <a:rPr lang="en-US" kern="0" dirty="0" smtClean="0">
                <a:solidFill>
                  <a:srgbClr val="000000"/>
                </a:solidFill>
                <a:latin typeface="Calibri" panose="020F0502020204030204" pitchFamily="34" charset="0"/>
                <a:cs typeface="Arial"/>
                <a:sym typeface="Arial"/>
                <a:rtl val="0"/>
              </a:rPr>
              <a:t> Create </a:t>
            </a:r>
            <a:r>
              <a:rPr lang="en-US" kern="0" dirty="0">
                <a:solidFill>
                  <a:srgbClr val="000000"/>
                </a:solidFill>
                <a:latin typeface="Calibri" panose="020F0502020204030204" pitchFamily="34" charset="0"/>
                <a:cs typeface="Arial"/>
                <a:sym typeface="Arial"/>
                <a:rtl val="0"/>
              </a:rPr>
              <a:t>one of the first energy independent schools in the </a:t>
            </a:r>
            <a:r>
              <a:rPr lang="en-US" kern="0" dirty="0" smtClean="0">
                <a:solidFill>
                  <a:srgbClr val="000000"/>
                </a:solidFill>
                <a:latin typeface="Calibri" panose="020F0502020204030204" pitchFamily="34" charset="0"/>
                <a:cs typeface="Arial"/>
                <a:sym typeface="Arial"/>
                <a:rtl val="0"/>
              </a:rPr>
              <a:t>world</a:t>
            </a:r>
            <a:endParaRPr lang="en-US" kern="0" dirty="0">
              <a:solidFill>
                <a:srgbClr val="000000"/>
              </a:solidFill>
              <a:latin typeface="Calibri" panose="020F0502020204030204" pitchFamily="34" charset="0"/>
              <a:cs typeface="Arial"/>
              <a:sym typeface="Arial"/>
              <a:rtl val="0"/>
            </a:endParaRPr>
          </a:p>
          <a:p>
            <a:pPr defTabSz="914400">
              <a:spcBef>
                <a:spcPts val="300"/>
              </a:spcBef>
              <a:spcAft>
                <a:spcPts val="300"/>
              </a:spcAft>
            </a:pPr>
            <a:endParaRPr lang="en-US" b="1" kern="0" dirty="0" smtClean="0">
              <a:solidFill>
                <a:srgbClr val="000000"/>
              </a:solidFill>
              <a:latin typeface="Calibri" panose="020F0502020204030204" pitchFamily="34" charset="0"/>
              <a:cs typeface="Arial"/>
              <a:sym typeface="Arial"/>
              <a:rtl val="0"/>
            </a:endParaRPr>
          </a:p>
          <a:p>
            <a:pPr defTabSz="914400">
              <a:spcBef>
                <a:spcPts val="300"/>
              </a:spcBef>
              <a:spcAft>
                <a:spcPts val="300"/>
              </a:spcAft>
            </a:pPr>
            <a:r>
              <a:rPr lang="en-US" b="1" kern="0" dirty="0" smtClean="0">
                <a:solidFill>
                  <a:srgbClr val="000000"/>
                </a:solidFill>
                <a:latin typeface="Calibri" panose="020F0502020204030204" pitchFamily="34" charset="0"/>
                <a:cs typeface="Arial"/>
                <a:sym typeface="Arial"/>
                <a:rtl val="0"/>
              </a:rPr>
              <a:t>Financing solutions: </a:t>
            </a:r>
          </a:p>
          <a:p>
            <a:pPr marL="342900" indent="-342900" defTabSz="914400">
              <a:spcBef>
                <a:spcPts val="300"/>
              </a:spcBef>
              <a:spcAft>
                <a:spcPts val="300"/>
              </a:spcAft>
              <a:buFontTx/>
              <a:buAutoNum type="arabicPeriod"/>
            </a:pPr>
            <a:r>
              <a:rPr lang="en-US" b="1" kern="0" dirty="0" smtClean="0">
                <a:solidFill>
                  <a:srgbClr val="000000"/>
                </a:solidFill>
                <a:latin typeface="Calibri" panose="020F0502020204030204" pitchFamily="34" charset="0"/>
                <a:cs typeface="Arial"/>
                <a:sym typeface="Arial"/>
                <a:rtl val="0"/>
              </a:rPr>
              <a:t>Source: </a:t>
            </a:r>
            <a:r>
              <a:rPr lang="en-US" kern="0" dirty="0" smtClean="0">
                <a:solidFill>
                  <a:srgbClr val="000000"/>
                </a:solidFill>
                <a:latin typeface="Calibri" panose="020F0502020204030204" pitchFamily="34" charset="0"/>
                <a:cs typeface="Arial"/>
                <a:sym typeface="Arial"/>
                <a:rtl val="0"/>
              </a:rPr>
              <a:t>School’s </a:t>
            </a:r>
            <a:r>
              <a:rPr lang="en-US" kern="0" dirty="0">
                <a:solidFill>
                  <a:srgbClr val="000000"/>
                </a:solidFill>
                <a:latin typeface="Calibri" panose="020F0502020204030204" pitchFamily="34" charset="0"/>
                <a:cs typeface="Arial"/>
                <a:sym typeface="Arial"/>
                <a:rtl val="0"/>
              </a:rPr>
              <a:t>own budget+ contribution from the local community+ UNDP SEED funding+ crowdfunding+ co-financing from the Fund for Environmental Protection and Energy </a:t>
            </a:r>
            <a:r>
              <a:rPr lang="en-US" kern="0" dirty="0" smtClean="0">
                <a:solidFill>
                  <a:srgbClr val="000000"/>
                </a:solidFill>
                <a:latin typeface="Calibri" panose="020F0502020204030204" pitchFamily="34" charset="0"/>
                <a:cs typeface="Arial"/>
                <a:sym typeface="Arial"/>
                <a:rtl val="0"/>
              </a:rPr>
              <a:t>Efficiency;</a:t>
            </a:r>
          </a:p>
          <a:p>
            <a:pPr marL="342900" indent="-342900" defTabSz="914400">
              <a:spcBef>
                <a:spcPts val="300"/>
              </a:spcBef>
              <a:spcAft>
                <a:spcPts val="300"/>
              </a:spcAft>
              <a:buFont typeface="+mj-lt"/>
              <a:buAutoNum type="arabicPeriod"/>
            </a:pPr>
            <a:r>
              <a:rPr lang="en-US" b="1" kern="0" dirty="0" smtClean="0">
                <a:solidFill>
                  <a:srgbClr val="000000"/>
                </a:solidFill>
                <a:latin typeface="Calibri" panose="020F0502020204030204" pitchFamily="34" charset="0"/>
                <a:cs typeface="Arial"/>
                <a:sym typeface="Arial"/>
                <a:rtl val="0"/>
              </a:rPr>
              <a:t>Leverage finance through crowdfunding: </a:t>
            </a:r>
            <a:r>
              <a:rPr lang="en-US" kern="0" dirty="0" smtClean="0">
                <a:solidFill>
                  <a:srgbClr val="000000"/>
                </a:solidFill>
                <a:latin typeface="Calibri" panose="020F0502020204030204" pitchFamily="34" charset="0"/>
                <a:cs typeface="Arial"/>
                <a:sym typeface="Arial"/>
                <a:rtl val="0"/>
              </a:rPr>
              <a:t>Within two month, the project raised $10,001 from 189 funders which enables the school to take up actions planed for step one (small-scale). </a:t>
            </a:r>
            <a:r>
              <a:rPr lang="en-US" kern="0" dirty="0" err="1" smtClean="0">
                <a:solidFill>
                  <a:srgbClr val="000000"/>
                </a:solidFill>
                <a:latin typeface="Calibri" panose="020F0502020204030204" pitchFamily="34" charset="0"/>
                <a:cs typeface="Arial"/>
                <a:sym typeface="Arial"/>
                <a:rtl val="0"/>
              </a:rPr>
              <a:t>Crowdfunding</a:t>
            </a:r>
            <a:r>
              <a:rPr lang="en-US" kern="0" dirty="0" smtClean="0">
                <a:solidFill>
                  <a:srgbClr val="000000"/>
                </a:solidFill>
                <a:latin typeface="Calibri" panose="020F0502020204030204" pitchFamily="34" charset="0"/>
                <a:cs typeface="Arial"/>
                <a:sym typeface="Arial"/>
                <a:rtl val="0"/>
              </a:rPr>
              <a:t> was combined with local funding raising events at this stage;</a:t>
            </a:r>
          </a:p>
          <a:p>
            <a:pPr marL="342900" indent="-342900" defTabSz="914400">
              <a:spcBef>
                <a:spcPts val="300"/>
              </a:spcBef>
              <a:spcAft>
                <a:spcPts val="300"/>
              </a:spcAft>
              <a:buFont typeface="+mj-lt"/>
              <a:buAutoNum type="arabicPeriod"/>
            </a:pPr>
            <a:r>
              <a:rPr lang="en-US" b="1" kern="0" dirty="0" smtClean="0">
                <a:solidFill>
                  <a:srgbClr val="000000"/>
                </a:solidFill>
                <a:latin typeface="Calibri" panose="020F0502020204030204" pitchFamily="34" charset="0"/>
                <a:cs typeface="Arial"/>
                <a:sym typeface="Arial"/>
                <a:rtl val="0"/>
              </a:rPr>
              <a:t>Crowdfunding embedded co-financing model to scale-up climate actions: Crowdfunding has helped to</a:t>
            </a:r>
            <a:r>
              <a:rPr lang="en-US" kern="0" dirty="0" smtClean="0">
                <a:solidFill>
                  <a:srgbClr val="000000"/>
                </a:solidFill>
                <a:latin typeface="Calibri" panose="020F0502020204030204" pitchFamily="34" charset="0"/>
                <a:cs typeface="Arial"/>
                <a:sym typeface="Arial"/>
                <a:rtl val="0"/>
              </a:rPr>
              <a:t> </a:t>
            </a:r>
            <a:r>
              <a:rPr lang="en-US" kern="0" dirty="0">
                <a:solidFill>
                  <a:srgbClr val="000000"/>
                </a:solidFill>
                <a:latin typeface="Calibri" panose="020F0502020204030204" pitchFamily="34" charset="0"/>
                <a:cs typeface="Arial"/>
                <a:sym typeface="Arial"/>
                <a:rtl val="0"/>
              </a:rPr>
              <a:t>identify, communicate with and receive funding from </a:t>
            </a:r>
            <a:r>
              <a:rPr lang="en-US" kern="0" dirty="0" smtClean="0">
                <a:solidFill>
                  <a:srgbClr val="000000"/>
                </a:solidFill>
                <a:latin typeface="Calibri" panose="020F0502020204030204" pitchFamily="34" charset="0"/>
                <a:cs typeface="Arial"/>
                <a:sym typeface="Arial"/>
                <a:rtl val="0"/>
              </a:rPr>
              <a:t>targeted investors </a:t>
            </a:r>
            <a:r>
              <a:rPr lang="en-US" kern="0" dirty="0">
                <a:solidFill>
                  <a:srgbClr val="000000"/>
                </a:solidFill>
                <a:latin typeface="Calibri" panose="020F0502020204030204" pitchFamily="34" charset="0"/>
                <a:cs typeface="Arial"/>
                <a:sym typeface="Arial"/>
                <a:rtl val="0"/>
              </a:rPr>
              <a:t>and potential </a:t>
            </a:r>
            <a:r>
              <a:rPr lang="en-US" kern="0" dirty="0" smtClean="0">
                <a:solidFill>
                  <a:srgbClr val="000000"/>
                </a:solidFill>
                <a:latin typeface="Calibri" panose="020F0502020204030204" pitchFamily="34" charset="0"/>
                <a:cs typeface="Arial"/>
                <a:sym typeface="Arial"/>
                <a:rtl val="0"/>
              </a:rPr>
              <a:t>stakeholders. After the best model is tested, with co-financing from institutional investors such as </a:t>
            </a:r>
            <a:r>
              <a:rPr lang="en-US" kern="0" dirty="0">
                <a:solidFill>
                  <a:srgbClr val="000000"/>
                </a:solidFill>
                <a:latin typeface="Calibri" panose="020F0502020204030204" pitchFamily="34" charset="0"/>
                <a:cs typeface="Arial"/>
                <a:sym typeface="Arial"/>
                <a:rtl val="0"/>
              </a:rPr>
              <a:t>Fund for Environmental Protection and Energy </a:t>
            </a:r>
            <a:r>
              <a:rPr lang="en-US" kern="0" dirty="0" smtClean="0">
                <a:solidFill>
                  <a:srgbClr val="000000"/>
                </a:solidFill>
                <a:latin typeface="Calibri" panose="020F0502020204030204" pitchFamily="34" charset="0"/>
                <a:cs typeface="Arial"/>
                <a:sym typeface="Arial"/>
                <a:rtl val="0"/>
              </a:rPr>
              <a:t>Efficiency, the solution can be scaled up in other countries.</a:t>
            </a:r>
          </a:p>
        </p:txBody>
      </p:sp>
      <p:grpSp>
        <p:nvGrpSpPr>
          <p:cNvPr id="3" name="Group 2"/>
          <p:cNvGrpSpPr/>
          <p:nvPr/>
        </p:nvGrpSpPr>
        <p:grpSpPr>
          <a:xfrm>
            <a:off x="7651076" y="160337"/>
            <a:ext cx="1134896" cy="1993900"/>
            <a:chOff x="6657848" y="1228169"/>
            <a:chExt cx="2229673" cy="337772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000" y="2689302"/>
              <a:ext cx="2206507" cy="191659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848" y="1228169"/>
              <a:ext cx="2229673" cy="147011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p:cNvPicPr>
            <a:picLocks noChangeAspect="1"/>
          </p:cNvPicPr>
          <p:nvPr/>
        </p:nvPicPr>
        <p:blipFill>
          <a:blip r:embed="rId6"/>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4100294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approaches differ by sector</a:t>
            </a:r>
            <a:endParaRPr lang="en-US" dirty="0"/>
          </a:p>
        </p:txBody>
      </p:sp>
      <p:sp>
        <p:nvSpPr>
          <p:cNvPr id="5" name="Freeform 4"/>
          <p:cNvSpPr/>
          <p:nvPr/>
        </p:nvSpPr>
        <p:spPr>
          <a:xfrm>
            <a:off x="152400" y="1526302"/>
            <a:ext cx="8839200" cy="983250"/>
          </a:xfrm>
          <a:custGeom>
            <a:avLst/>
            <a:gdLst>
              <a:gd name="connsiteX0" fmla="*/ 0 w 8839200"/>
              <a:gd name="connsiteY0" fmla="*/ 0 h 983250"/>
              <a:gd name="connsiteX1" fmla="*/ 8839200 w 8839200"/>
              <a:gd name="connsiteY1" fmla="*/ 0 h 983250"/>
              <a:gd name="connsiteX2" fmla="*/ 8839200 w 8839200"/>
              <a:gd name="connsiteY2" fmla="*/ 983250 h 983250"/>
              <a:gd name="connsiteX3" fmla="*/ 0 w 8839200"/>
              <a:gd name="connsiteY3" fmla="*/ 983250 h 983250"/>
              <a:gd name="connsiteX4" fmla="*/ 0 w 8839200"/>
              <a:gd name="connsiteY4" fmla="*/ 0 h 98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983250">
                <a:moveTo>
                  <a:pt x="0" y="0"/>
                </a:moveTo>
                <a:lnTo>
                  <a:pt x="8839200" y="0"/>
                </a:lnTo>
                <a:lnTo>
                  <a:pt x="8839200" y="983250"/>
                </a:lnTo>
                <a:lnTo>
                  <a:pt x="0" y="983250"/>
                </a:lnTo>
                <a:lnTo>
                  <a:pt x="0" y="0"/>
                </a:lnTo>
                <a:close/>
              </a:path>
            </a:pathLst>
          </a:cu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0645" tIns="24130" rIns="135128" bIns="24130" numCol="1" spcCol="1270" anchor="t" anchorCtr="0">
            <a:noAutofit/>
          </a:bodyPr>
          <a:lstStyle/>
          <a:p>
            <a:pPr marL="114300" lvl="1" indent="-114300" defTabSz="666750">
              <a:lnSpc>
                <a:spcPct val="90000"/>
              </a:lnSpc>
              <a:spcBef>
                <a:spcPct val="0"/>
              </a:spcBef>
              <a:spcAft>
                <a:spcPct val="20000"/>
              </a:spcAft>
              <a:buFontTx/>
              <a:buChar char="••"/>
            </a:pPr>
            <a:endParaRPr lang="en-US" sz="1600" dirty="0">
              <a:solidFill>
                <a:srgbClr val="000000"/>
              </a:solidFill>
              <a:latin typeface="Calibri" panose="020F0502020204030204" pitchFamily="34" charset="0"/>
              <a:sym typeface="Arial"/>
              <a:rtl val="0"/>
            </a:endParaRPr>
          </a:p>
        </p:txBody>
      </p:sp>
      <p:sp>
        <p:nvSpPr>
          <p:cNvPr id="6" name="Freeform 5"/>
          <p:cNvSpPr/>
          <p:nvPr/>
        </p:nvSpPr>
        <p:spPr>
          <a:xfrm>
            <a:off x="152400" y="2491804"/>
            <a:ext cx="8839200" cy="722474"/>
          </a:xfrm>
          <a:custGeom>
            <a:avLst/>
            <a:gdLst>
              <a:gd name="connsiteX0" fmla="*/ 0 w 8839200"/>
              <a:gd name="connsiteY0" fmla="*/ 120415 h 722474"/>
              <a:gd name="connsiteX1" fmla="*/ 120415 w 8839200"/>
              <a:gd name="connsiteY1" fmla="*/ 0 h 722474"/>
              <a:gd name="connsiteX2" fmla="*/ 8718785 w 8839200"/>
              <a:gd name="connsiteY2" fmla="*/ 0 h 722474"/>
              <a:gd name="connsiteX3" fmla="*/ 8839200 w 8839200"/>
              <a:gd name="connsiteY3" fmla="*/ 120415 h 722474"/>
              <a:gd name="connsiteX4" fmla="*/ 8839200 w 8839200"/>
              <a:gd name="connsiteY4" fmla="*/ 602059 h 722474"/>
              <a:gd name="connsiteX5" fmla="*/ 8718785 w 8839200"/>
              <a:gd name="connsiteY5" fmla="*/ 722474 h 722474"/>
              <a:gd name="connsiteX6" fmla="*/ 120415 w 8839200"/>
              <a:gd name="connsiteY6" fmla="*/ 722474 h 722474"/>
              <a:gd name="connsiteX7" fmla="*/ 0 w 8839200"/>
              <a:gd name="connsiteY7" fmla="*/ 602059 h 722474"/>
              <a:gd name="connsiteX8" fmla="*/ 0 w 8839200"/>
              <a:gd name="connsiteY8"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200" h="722474">
                <a:moveTo>
                  <a:pt x="0" y="120415"/>
                </a:moveTo>
                <a:cubicBezTo>
                  <a:pt x="0" y="53912"/>
                  <a:pt x="53912" y="0"/>
                  <a:pt x="120415" y="0"/>
                </a:cubicBezTo>
                <a:lnTo>
                  <a:pt x="8718785" y="0"/>
                </a:lnTo>
                <a:cubicBezTo>
                  <a:pt x="8785288" y="0"/>
                  <a:pt x="8839200" y="53912"/>
                  <a:pt x="8839200" y="120415"/>
                </a:cubicBezTo>
                <a:lnTo>
                  <a:pt x="8839200" y="602059"/>
                </a:lnTo>
                <a:cubicBezTo>
                  <a:pt x="8839200" y="668562"/>
                  <a:pt x="8785288" y="722474"/>
                  <a:pt x="8718785" y="722474"/>
                </a:cubicBezTo>
                <a:lnTo>
                  <a:pt x="120415" y="722474"/>
                </a:lnTo>
                <a:cubicBezTo>
                  <a:pt x="53912" y="722474"/>
                  <a:pt x="0" y="668562"/>
                  <a:pt x="0" y="602059"/>
                </a:cubicBezTo>
                <a:lnTo>
                  <a:pt x="0" y="120415"/>
                </a:lnTo>
                <a:close/>
              </a:path>
            </a:pathLst>
          </a:custGeom>
          <a:noFill/>
          <a:ln>
            <a:noFill/>
          </a:ln>
        </p:spPr>
        <p:style>
          <a:lnRef idx="2">
            <a:schemeClr val="lt1">
              <a:hueOff val="0"/>
              <a:satOff val="0"/>
              <a:lumOff val="0"/>
              <a:alphaOff val="0"/>
            </a:schemeClr>
          </a:lnRef>
          <a:fillRef idx="1">
            <a:schemeClr val="accent2">
              <a:hueOff val="-5588736"/>
              <a:satOff val="-8690"/>
              <a:lumOff val="6209"/>
              <a:alphaOff val="0"/>
            </a:schemeClr>
          </a:fillRef>
          <a:effectRef idx="0">
            <a:schemeClr val="accent2">
              <a:hueOff val="-5588736"/>
              <a:satOff val="-8690"/>
              <a:lumOff val="6209"/>
              <a:alphaOff val="0"/>
            </a:schemeClr>
          </a:effectRef>
          <a:fontRef idx="minor">
            <a:schemeClr val="lt1"/>
          </a:fontRef>
        </p:style>
        <p:txBody>
          <a:bodyPr spcFirstLastPara="0" vert="horz" wrap="square" lIns="107658" tIns="107658" rIns="107658" bIns="107658" numCol="1" spcCol="1270" anchor="ctr" anchorCtr="0">
            <a:noAutofit/>
          </a:bodyPr>
          <a:lstStyle/>
          <a:p>
            <a:pPr defTabSz="844550">
              <a:lnSpc>
                <a:spcPct val="90000"/>
              </a:lnSpc>
              <a:spcBef>
                <a:spcPct val="0"/>
              </a:spcBef>
              <a:spcAft>
                <a:spcPct val="35000"/>
              </a:spcAft>
            </a:pPr>
            <a:endParaRPr lang="en-US" sz="1600" dirty="0">
              <a:solidFill>
                <a:srgbClr val="000000"/>
              </a:solidFill>
              <a:latin typeface="Calibri" panose="020F0502020204030204" pitchFamily="34" charset="0"/>
              <a:sym typeface="Arial"/>
              <a:rtl val="0"/>
            </a:endParaRPr>
          </a:p>
        </p:txBody>
      </p:sp>
      <p:sp>
        <p:nvSpPr>
          <p:cNvPr id="7" name="Freeform 6"/>
          <p:cNvSpPr/>
          <p:nvPr/>
        </p:nvSpPr>
        <p:spPr>
          <a:xfrm>
            <a:off x="152400" y="3286747"/>
            <a:ext cx="8839200" cy="722474"/>
          </a:xfrm>
          <a:custGeom>
            <a:avLst/>
            <a:gdLst>
              <a:gd name="connsiteX0" fmla="*/ 0 w 8839200"/>
              <a:gd name="connsiteY0" fmla="*/ 120415 h 722474"/>
              <a:gd name="connsiteX1" fmla="*/ 120415 w 8839200"/>
              <a:gd name="connsiteY1" fmla="*/ 0 h 722474"/>
              <a:gd name="connsiteX2" fmla="*/ 8718785 w 8839200"/>
              <a:gd name="connsiteY2" fmla="*/ 0 h 722474"/>
              <a:gd name="connsiteX3" fmla="*/ 8839200 w 8839200"/>
              <a:gd name="connsiteY3" fmla="*/ 120415 h 722474"/>
              <a:gd name="connsiteX4" fmla="*/ 8839200 w 8839200"/>
              <a:gd name="connsiteY4" fmla="*/ 602059 h 722474"/>
              <a:gd name="connsiteX5" fmla="*/ 8718785 w 8839200"/>
              <a:gd name="connsiteY5" fmla="*/ 722474 h 722474"/>
              <a:gd name="connsiteX6" fmla="*/ 120415 w 8839200"/>
              <a:gd name="connsiteY6" fmla="*/ 722474 h 722474"/>
              <a:gd name="connsiteX7" fmla="*/ 0 w 8839200"/>
              <a:gd name="connsiteY7" fmla="*/ 602059 h 722474"/>
              <a:gd name="connsiteX8" fmla="*/ 0 w 8839200"/>
              <a:gd name="connsiteY8"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200" h="722474">
                <a:moveTo>
                  <a:pt x="0" y="120415"/>
                </a:moveTo>
                <a:cubicBezTo>
                  <a:pt x="0" y="53912"/>
                  <a:pt x="53912" y="0"/>
                  <a:pt x="120415" y="0"/>
                </a:cubicBezTo>
                <a:lnTo>
                  <a:pt x="8718785" y="0"/>
                </a:lnTo>
                <a:cubicBezTo>
                  <a:pt x="8785288" y="0"/>
                  <a:pt x="8839200" y="53912"/>
                  <a:pt x="8839200" y="120415"/>
                </a:cubicBezTo>
                <a:lnTo>
                  <a:pt x="8839200" y="602059"/>
                </a:lnTo>
                <a:cubicBezTo>
                  <a:pt x="8839200" y="668562"/>
                  <a:pt x="8785288" y="722474"/>
                  <a:pt x="8718785" y="722474"/>
                </a:cubicBezTo>
                <a:lnTo>
                  <a:pt x="120415" y="722474"/>
                </a:lnTo>
                <a:cubicBezTo>
                  <a:pt x="53912" y="722474"/>
                  <a:pt x="0" y="668562"/>
                  <a:pt x="0" y="602059"/>
                </a:cubicBezTo>
                <a:lnTo>
                  <a:pt x="0" y="120415"/>
                </a:lnTo>
                <a:close/>
              </a:path>
            </a:pathLst>
          </a:custGeom>
          <a:noFill/>
          <a:ln>
            <a:noFill/>
          </a:ln>
        </p:spPr>
        <p:style>
          <a:lnRef idx="2">
            <a:schemeClr val="lt1">
              <a:hueOff val="0"/>
              <a:satOff val="0"/>
              <a:lumOff val="0"/>
              <a:alphaOff val="0"/>
            </a:schemeClr>
          </a:lnRef>
          <a:fillRef idx="1">
            <a:schemeClr val="accent2">
              <a:hueOff val="-11177471"/>
              <a:satOff val="-17381"/>
              <a:lumOff val="12418"/>
              <a:alphaOff val="0"/>
            </a:schemeClr>
          </a:fillRef>
          <a:effectRef idx="0">
            <a:schemeClr val="accent2">
              <a:hueOff val="-11177471"/>
              <a:satOff val="-17381"/>
              <a:lumOff val="12418"/>
              <a:alphaOff val="0"/>
            </a:schemeClr>
          </a:effectRef>
          <a:fontRef idx="minor">
            <a:schemeClr val="lt1"/>
          </a:fontRef>
        </p:style>
        <p:txBody>
          <a:bodyPr spcFirstLastPara="0" vert="horz" wrap="square" lIns="107658" tIns="107658" rIns="107658" bIns="107658" numCol="1" spcCol="1270" anchor="ctr" anchorCtr="0">
            <a:noAutofit/>
          </a:bodyPr>
          <a:lstStyle/>
          <a:p>
            <a:pPr defTabSz="844550">
              <a:lnSpc>
                <a:spcPct val="90000"/>
              </a:lnSpc>
              <a:spcBef>
                <a:spcPct val="0"/>
              </a:spcBef>
              <a:spcAft>
                <a:spcPct val="35000"/>
              </a:spcAft>
            </a:pPr>
            <a:endParaRPr lang="en-US" sz="1600" dirty="0">
              <a:solidFill>
                <a:srgbClr val="000000"/>
              </a:solidFill>
              <a:latin typeface="Calibri" panose="020F0502020204030204" pitchFamily="34" charset="0"/>
              <a:sym typeface="Arial"/>
              <a:rtl val="0"/>
            </a:endParaRPr>
          </a:p>
        </p:txBody>
      </p:sp>
      <p:sp>
        <p:nvSpPr>
          <p:cNvPr id="8" name="Freeform 7"/>
          <p:cNvSpPr/>
          <p:nvPr/>
        </p:nvSpPr>
        <p:spPr>
          <a:xfrm>
            <a:off x="152400" y="4009222"/>
            <a:ext cx="8839200" cy="983250"/>
          </a:xfrm>
          <a:custGeom>
            <a:avLst/>
            <a:gdLst>
              <a:gd name="connsiteX0" fmla="*/ 0 w 8839200"/>
              <a:gd name="connsiteY0" fmla="*/ 0 h 983250"/>
              <a:gd name="connsiteX1" fmla="*/ 8839200 w 8839200"/>
              <a:gd name="connsiteY1" fmla="*/ 0 h 983250"/>
              <a:gd name="connsiteX2" fmla="*/ 8839200 w 8839200"/>
              <a:gd name="connsiteY2" fmla="*/ 983250 h 983250"/>
              <a:gd name="connsiteX3" fmla="*/ 0 w 8839200"/>
              <a:gd name="connsiteY3" fmla="*/ 983250 h 983250"/>
              <a:gd name="connsiteX4" fmla="*/ 0 w 8839200"/>
              <a:gd name="connsiteY4" fmla="*/ 0 h 98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983250">
                <a:moveTo>
                  <a:pt x="0" y="0"/>
                </a:moveTo>
                <a:lnTo>
                  <a:pt x="8839200" y="0"/>
                </a:lnTo>
                <a:lnTo>
                  <a:pt x="8839200" y="983250"/>
                </a:lnTo>
                <a:lnTo>
                  <a:pt x="0" y="983250"/>
                </a:lnTo>
                <a:lnTo>
                  <a:pt x="0" y="0"/>
                </a:lnTo>
                <a:close/>
              </a:path>
            </a:pathLst>
          </a:cu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0645" tIns="24130" rIns="135128" bIns="24130" numCol="1" spcCol="1270" anchor="t" anchorCtr="0">
            <a:noAutofit/>
          </a:bodyPr>
          <a:lstStyle/>
          <a:p>
            <a:pPr marL="114300" lvl="1" indent="-114300" defTabSz="666750">
              <a:lnSpc>
                <a:spcPct val="90000"/>
              </a:lnSpc>
              <a:spcBef>
                <a:spcPct val="0"/>
              </a:spcBef>
              <a:spcAft>
                <a:spcPct val="20000"/>
              </a:spcAft>
              <a:buFontTx/>
              <a:buChar char="••"/>
            </a:pPr>
            <a:endParaRPr lang="en-US" sz="1600" dirty="0">
              <a:solidFill>
                <a:srgbClr val="000000"/>
              </a:solidFill>
              <a:latin typeface="Calibri" panose="020F0502020204030204" pitchFamily="34" charset="0"/>
              <a:sym typeface="Arial"/>
              <a:rtl val="0"/>
            </a:endParaRPr>
          </a:p>
        </p:txBody>
      </p:sp>
      <p:sp>
        <p:nvSpPr>
          <p:cNvPr id="10" name="Freeform 9"/>
          <p:cNvSpPr/>
          <p:nvPr/>
        </p:nvSpPr>
        <p:spPr>
          <a:xfrm>
            <a:off x="152400" y="4992472"/>
            <a:ext cx="8839200" cy="722474"/>
          </a:xfrm>
          <a:custGeom>
            <a:avLst/>
            <a:gdLst>
              <a:gd name="connsiteX0" fmla="*/ 0 w 8839200"/>
              <a:gd name="connsiteY0" fmla="*/ 120415 h 722474"/>
              <a:gd name="connsiteX1" fmla="*/ 120415 w 8839200"/>
              <a:gd name="connsiteY1" fmla="*/ 0 h 722474"/>
              <a:gd name="connsiteX2" fmla="*/ 8718785 w 8839200"/>
              <a:gd name="connsiteY2" fmla="*/ 0 h 722474"/>
              <a:gd name="connsiteX3" fmla="*/ 8839200 w 8839200"/>
              <a:gd name="connsiteY3" fmla="*/ 120415 h 722474"/>
              <a:gd name="connsiteX4" fmla="*/ 8839200 w 8839200"/>
              <a:gd name="connsiteY4" fmla="*/ 602059 h 722474"/>
              <a:gd name="connsiteX5" fmla="*/ 8718785 w 8839200"/>
              <a:gd name="connsiteY5" fmla="*/ 722474 h 722474"/>
              <a:gd name="connsiteX6" fmla="*/ 120415 w 8839200"/>
              <a:gd name="connsiteY6" fmla="*/ 722474 h 722474"/>
              <a:gd name="connsiteX7" fmla="*/ 0 w 8839200"/>
              <a:gd name="connsiteY7" fmla="*/ 602059 h 722474"/>
              <a:gd name="connsiteX8" fmla="*/ 0 w 8839200"/>
              <a:gd name="connsiteY8"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200" h="722474">
                <a:moveTo>
                  <a:pt x="0" y="120415"/>
                </a:moveTo>
                <a:cubicBezTo>
                  <a:pt x="0" y="53912"/>
                  <a:pt x="53912" y="0"/>
                  <a:pt x="120415" y="0"/>
                </a:cubicBezTo>
                <a:lnTo>
                  <a:pt x="8718785" y="0"/>
                </a:lnTo>
                <a:cubicBezTo>
                  <a:pt x="8785288" y="0"/>
                  <a:pt x="8839200" y="53912"/>
                  <a:pt x="8839200" y="120415"/>
                </a:cubicBezTo>
                <a:lnTo>
                  <a:pt x="8839200" y="602059"/>
                </a:lnTo>
                <a:cubicBezTo>
                  <a:pt x="8839200" y="668562"/>
                  <a:pt x="8785288" y="722474"/>
                  <a:pt x="8718785" y="722474"/>
                </a:cubicBezTo>
                <a:lnTo>
                  <a:pt x="120415" y="722474"/>
                </a:lnTo>
                <a:cubicBezTo>
                  <a:pt x="53912" y="722474"/>
                  <a:pt x="0" y="668562"/>
                  <a:pt x="0" y="602059"/>
                </a:cubicBezTo>
                <a:lnTo>
                  <a:pt x="0" y="120415"/>
                </a:lnTo>
                <a:close/>
              </a:path>
            </a:pathLst>
          </a:custGeom>
          <a:noFill/>
          <a:ln>
            <a:noFill/>
          </a:ln>
        </p:spPr>
        <p:style>
          <a:lnRef idx="2">
            <a:schemeClr val="lt1">
              <a:hueOff val="0"/>
              <a:satOff val="0"/>
              <a:lumOff val="0"/>
              <a:alphaOff val="0"/>
            </a:schemeClr>
          </a:lnRef>
          <a:fillRef idx="1">
            <a:schemeClr val="accent2">
              <a:hueOff val="-16766206"/>
              <a:satOff val="-26071"/>
              <a:lumOff val="18627"/>
              <a:alphaOff val="0"/>
            </a:schemeClr>
          </a:fillRef>
          <a:effectRef idx="0">
            <a:schemeClr val="accent2">
              <a:hueOff val="-16766206"/>
              <a:satOff val="-26071"/>
              <a:lumOff val="18627"/>
              <a:alphaOff val="0"/>
            </a:schemeClr>
          </a:effectRef>
          <a:fontRef idx="minor">
            <a:schemeClr val="lt1"/>
          </a:fontRef>
        </p:style>
        <p:txBody>
          <a:bodyPr spcFirstLastPara="0" vert="horz" wrap="square" lIns="107658" tIns="107658" rIns="107658" bIns="107658" numCol="1" spcCol="1270" anchor="ctr" anchorCtr="0">
            <a:noAutofit/>
          </a:bodyPr>
          <a:lstStyle/>
          <a:p>
            <a:pPr defTabSz="844550">
              <a:lnSpc>
                <a:spcPct val="90000"/>
              </a:lnSpc>
              <a:spcBef>
                <a:spcPct val="0"/>
              </a:spcBef>
              <a:spcAft>
                <a:spcPct val="35000"/>
              </a:spcAft>
            </a:pPr>
            <a:endParaRPr lang="en-US" sz="1600" dirty="0">
              <a:solidFill>
                <a:srgbClr val="000000"/>
              </a:solidFill>
              <a:latin typeface="Calibri" panose="020F0502020204030204" pitchFamily="34" charset="0"/>
              <a:sym typeface="Arial"/>
              <a:rtl val="0"/>
            </a:endParaRPr>
          </a:p>
        </p:txBody>
      </p:sp>
      <p:sp>
        <p:nvSpPr>
          <p:cNvPr id="11" name="Freeform 10"/>
          <p:cNvSpPr/>
          <p:nvPr/>
        </p:nvSpPr>
        <p:spPr>
          <a:xfrm>
            <a:off x="152400" y="5714947"/>
            <a:ext cx="8839200" cy="491625"/>
          </a:xfrm>
          <a:custGeom>
            <a:avLst/>
            <a:gdLst>
              <a:gd name="connsiteX0" fmla="*/ 0 w 8839200"/>
              <a:gd name="connsiteY0" fmla="*/ 0 h 491625"/>
              <a:gd name="connsiteX1" fmla="*/ 8839200 w 8839200"/>
              <a:gd name="connsiteY1" fmla="*/ 0 h 491625"/>
              <a:gd name="connsiteX2" fmla="*/ 8839200 w 8839200"/>
              <a:gd name="connsiteY2" fmla="*/ 491625 h 491625"/>
              <a:gd name="connsiteX3" fmla="*/ 0 w 8839200"/>
              <a:gd name="connsiteY3" fmla="*/ 491625 h 491625"/>
              <a:gd name="connsiteX4" fmla="*/ 0 w 8839200"/>
              <a:gd name="connsiteY4" fmla="*/ 0 h 49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491625">
                <a:moveTo>
                  <a:pt x="0" y="0"/>
                </a:moveTo>
                <a:lnTo>
                  <a:pt x="8839200" y="0"/>
                </a:lnTo>
                <a:lnTo>
                  <a:pt x="8839200" y="491625"/>
                </a:lnTo>
                <a:lnTo>
                  <a:pt x="0" y="491625"/>
                </a:lnTo>
                <a:lnTo>
                  <a:pt x="0" y="0"/>
                </a:lnTo>
                <a:close/>
              </a:path>
            </a:pathLst>
          </a:cu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0645" tIns="24130" rIns="135128" bIns="24130" numCol="1" spcCol="1270" anchor="t" anchorCtr="0">
            <a:noAutofit/>
          </a:bodyPr>
          <a:lstStyle/>
          <a:p>
            <a:pPr marL="114300" lvl="1" indent="-114300" defTabSz="666750">
              <a:lnSpc>
                <a:spcPct val="90000"/>
              </a:lnSpc>
              <a:spcBef>
                <a:spcPct val="0"/>
              </a:spcBef>
              <a:spcAft>
                <a:spcPct val="20000"/>
              </a:spcAft>
              <a:buFontTx/>
              <a:buChar char="••"/>
            </a:pPr>
            <a:endParaRPr lang="en-US" sz="1600" dirty="0">
              <a:solidFill>
                <a:srgbClr val="000000"/>
              </a:solidFill>
              <a:latin typeface="Calibri" panose="020F0502020204030204" pitchFamily="34" charset="0"/>
              <a:sym typeface="Arial"/>
              <a:rtl val="0"/>
            </a:endParaRPr>
          </a:p>
        </p:txBody>
      </p:sp>
      <p:sp>
        <p:nvSpPr>
          <p:cNvPr id="15" name="Rectangle 14"/>
          <p:cNvSpPr/>
          <p:nvPr/>
        </p:nvSpPr>
        <p:spPr bwMode="auto">
          <a:xfrm>
            <a:off x="47297" y="6103771"/>
            <a:ext cx="8992817" cy="706931"/>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4"/>
          <a:stretch>
            <a:fillRect/>
          </a:stretch>
        </p:blipFill>
        <p:spPr>
          <a:xfrm>
            <a:off x="0" y="6385035"/>
            <a:ext cx="1438323" cy="423036"/>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84" y="828240"/>
            <a:ext cx="7826316" cy="537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05600" y="6326431"/>
            <a:ext cx="1638300" cy="261610"/>
          </a:xfrm>
          <a:prstGeom prst="rect">
            <a:avLst/>
          </a:prstGeom>
          <a:noFill/>
        </p:spPr>
        <p:txBody>
          <a:bodyPr wrap="square" rtlCol="0">
            <a:spAutoFit/>
          </a:bodyPr>
          <a:lstStyle/>
          <a:p>
            <a:r>
              <a:rPr lang="en-US" sz="1050" dirty="0" smtClean="0"/>
              <a:t>Source: IFC, 2010</a:t>
            </a:r>
            <a:endParaRPr lang="en-US" sz="1050" dirty="0"/>
          </a:p>
        </p:txBody>
      </p:sp>
    </p:spTree>
    <p:custDataLst>
      <p:tags r:id="rId1"/>
    </p:custDataLst>
    <p:extLst>
      <p:ext uri="{BB962C8B-B14F-4D97-AF65-F5344CB8AC3E}">
        <p14:creationId xmlns:p14="http://schemas.microsoft.com/office/powerpoint/2010/main" val="3579382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apezoid 20"/>
          <p:cNvSpPr/>
          <p:nvPr/>
        </p:nvSpPr>
        <p:spPr bwMode="auto">
          <a:xfrm rot="5400000">
            <a:off x="5125605" y="1896903"/>
            <a:ext cx="4323222" cy="3200402"/>
          </a:xfrm>
          <a:prstGeom prst="trapezoid">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4" name="Trapezoid 3"/>
          <p:cNvSpPr/>
          <p:nvPr/>
        </p:nvSpPr>
        <p:spPr bwMode="auto">
          <a:xfrm rot="16200000">
            <a:off x="-561409" y="1908201"/>
            <a:ext cx="4323222" cy="3200402"/>
          </a:xfrm>
          <a:prstGeom prst="trapezoid">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16" name="Rectangle 15"/>
          <p:cNvSpPr/>
          <p:nvPr/>
        </p:nvSpPr>
        <p:spPr>
          <a:xfrm>
            <a:off x="6987621" y="1882914"/>
            <a:ext cx="2653639"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Concessional</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Debt</a:t>
            </a:r>
            <a:endParaRPr lang="en-US" sz="2000" b="1" kern="0" dirty="0">
              <a:solidFill>
                <a:srgbClr val="9BBB59">
                  <a:lumMod val="50000"/>
                </a:srgbClr>
              </a:solidFill>
              <a:latin typeface="Calibri" panose="020F0502020204030204" pitchFamily="34" charset="0"/>
              <a:cs typeface="Arial"/>
              <a:sym typeface="Arial"/>
              <a:rtl val="0"/>
            </a:endParaRPr>
          </a:p>
        </p:txBody>
      </p:sp>
      <p:sp>
        <p:nvSpPr>
          <p:cNvPr id="17" name="Rectangle 16"/>
          <p:cNvSpPr/>
          <p:nvPr/>
        </p:nvSpPr>
        <p:spPr>
          <a:xfrm>
            <a:off x="5281953" y="2991485"/>
            <a:ext cx="3500883"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Credit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Enhancement </a:t>
            </a:r>
            <a:endParaRPr lang="en-US" sz="2000" b="1" kern="0" dirty="0">
              <a:solidFill>
                <a:srgbClr val="9BBB59">
                  <a:lumMod val="50000"/>
                </a:srgbClr>
              </a:solidFill>
              <a:latin typeface="Calibri" panose="020F0502020204030204" pitchFamily="34" charset="0"/>
              <a:cs typeface="Arial"/>
              <a:sym typeface="Arial"/>
              <a:rtl val="0"/>
            </a:endParaRPr>
          </a:p>
        </p:txBody>
      </p:sp>
      <p:sp>
        <p:nvSpPr>
          <p:cNvPr id="18" name="Rectangle 17"/>
          <p:cNvSpPr/>
          <p:nvPr/>
        </p:nvSpPr>
        <p:spPr>
          <a:xfrm>
            <a:off x="5489076" y="1428690"/>
            <a:ext cx="2343031" cy="400110"/>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Grants</a:t>
            </a:r>
          </a:p>
        </p:txBody>
      </p:sp>
      <p:sp>
        <p:nvSpPr>
          <p:cNvPr id="19" name="Rectangle 18"/>
          <p:cNvSpPr/>
          <p:nvPr/>
        </p:nvSpPr>
        <p:spPr>
          <a:xfrm>
            <a:off x="6914228" y="3511604"/>
            <a:ext cx="2800423"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Technology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Transfer </a:t>
            </a:r>
          </a:p>
        </p:txBody>
      </p:sp>
      <p:sp>
        <p:nvSpPr>
          <p:cNvPr id="20" name="Rectangle 19"/>
          <p:cNvSpPr/>
          <p:nvPr/>
        </p:nvSpPr>
        <p:spPr>
          <a:xfrm>
            <a:off x="5259478" y="4023291"/>
            <a:ext cx="3427949"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Revenue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Enhancement </a:t>
            </a:r>
          </a:p>
        </p:txBody>
      </p:sp>
      <p:pic>
        <p:nvPicPr>
          <p:cNvPr id="23" name="Picture 22"/>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200404" y="1215052"/>
            <a:ext cx="2971796" cy="4810462"/>
          </a:xfrm>
          <a:prstGeom prst="rect">
            <a:avLst/>
          </a:prstGeom>
        </p:spPr>
      </p:pic>
      <p:sp>
        <p:nvSpPr>
          <p:cNvPr id="24" name="Rectangle 23"/>
          <p:cNvSpPr/>
          <p:nvPr/>
        </p:nvSpPr>
        <p:spPr>
          <a:xfrm>
            <a:off x="7683703" y="2777667"/>
            <a:ext cx="1431189" cy="400110"/>
          </a:xfrm>
          <a:prstGeom prst="rect">
            <a:avLst/>
          </a:prstGeom>
        </p:spPr>
        <p:txBody>
          <a:bodyPr wrap="square">
            <a:spAutoFit/>
          </a:bodyPr>
          <a:lstStyle/>
          <a:p>
            <a:pPr algn="ctr" defTabSz="914400"/>
            <a:r>
              <a:rPr lang="en-US" sz="2000" b="1" kern="0" dirty="0">
                <a:solidFill>
                  <a:srgbClr val="9BBB59">
                    <a:lumMod val="50000"/>
                  </a:srgbClr>
                </a:solidFill>
                <a:latin typeface="Calibri" panose="020F0502020204030204" pitchFamily="34" charset="0"/>
                <a:cs typeface="Arial"/>
                <a:sym typeface="Arial"/>
                <a:rtl val="0"/>
              </a:rPr>
              <a:t>Equity</a:t>
            </a:r>
          </a:p>
        </p:txBody>
      </p:sp>
      <p:sp>
        <p:nvSpPr>
          <p:cNvPr id="25" name="Rectangle 24"/>
          <p:cNvSpPr/>
          <p:nvPr/>
        </p:nvSpPr>
        <p:spPr>
          <a:xfrm>
            <a:off x="6033966" y="2190690"/>
            <a:ext cx="1253250" cy="400110"/>
          </a:xfrm>
          <a:prstGeom prst="rect">
            <a:avLst/>
          </a:prstGeom>
        </p:spPr>
        <p:txBody>
          <a:bodyPr wrap="square">
            <a:spAutoFit/>
          </a:bodyPr>
          <a:lstStyle/>
          <a:p>
            <a:pPr algn="ctr" defTabSz="914400"/>
            <a:r>
              <a:rPr lang="en-US" sz="2000" b="1" kern="0" dirty="0" err="1">
                <a:solidFill>
                  <a:srgbClr val="9BBB59">
                    <a:lumMod val="50000"/>
                  </a:srgbClr>
                </a:solidFill>
                <a:latin typeface="Calibri" panose="020F0502020204030204" pitchFamily="34" charset="0"/>
                <a:cs typeface="Arial"/>
                <a:sym typeface="Arial"/>
                <a:rtl val="0"/>
              </a:rPr>
              <a:t>Mezz</a:t>
            </a:r>
            <a:endParaRPr lang="en-US" sz="2000" b="1" kern="0" dirty="0">
              <a:solidFill>
                <a:srgbClr val="9BBB59">
                  <a:lumMod val="50000"/>
                </a:srgbClr>
              </a:solidFill>
              <a:latin typeface="Calibri" panose="020F0502020204030204" pitchFamily="34" charset="0"/>
              <a:cs typeface="Arial"/>
              <a:sym typeface="Arial"/>
              <a:rtl val="0"/>
            </a:endParaRPr>
          </a:p>
        </p:txBody>
      </p:sp>
      <p:sp>
        <p:nvSpPr>
          <p:cNvPr id="26" name="Rectangle 25"/>
          <p:cNvSpPr/>
          <p:nvPr/>
        </p:nvSpPr>
        <p:spPr>
          <a:xfrm>
            <a:off x="7004320" y="4377234"/>
            <a:ext cx="3130280"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Technical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Assistance </a:t>
            </a:r>
            <a:endParaRPr lang="en-US" sz="2000" b="1" kern="0" dirty="0">
              <a:solidFill>
                <a:srgbClr val="9BBB59">
                  <a:lumMod val="50000"/>
                </a:srgbClr>
              </a:solidFill>
              <a:latin typeface="Calibri" panose="020F0502020204030204" pitchFamily="34" charset="0"/>
              <a:cs typeface="Arial"/>
              <a:sym typeface="Arial"/>
              <a:rtl val="0"/>
            </a:endParaRPr>
          </a:p>
        </p:txBody>
      </p:sp>
      <p:graphicFrame>
        <p:nvGraphicFramePr>
          <p:cNvPr id="33" name="Diagram 32"/>
          <p:cNvGraphicFramePr/>
          <p:nvPr>
            <p:extLst/>
          </p:nvPr>
        </p:nvGraphicFramePr>
        <p:xfrm>
          <a:off x="-103733" y="1600200"/>
          <a:ext cx="39624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22" name="Picture 21"/>
          <p:cNvPicPr>
            <a:picLocks noChangeAspect="1"/>
          </p:cNvPicPr>
          <p:nvPr/>
        </p:nvPicPr>
        <p:blipFill>
          <a:blip r:embed="rId10"/>
          <a:stretch>
            <a:fillRect/>
          </a:stretch>
        </p:blipFill>
        <p:spPr>
          <a:xfrm>
            <a:off x="0" y="6385035"/>
            <a:ext cx="1438323" cy="423036"/>
          </a:xfrm>
          <a:prstGeom prst="rect">
            <a:avLst/>
          </a:prstGeom>
        </p:spPr>
      </p:pic>
      <p:sp>
        <p:nvSpPr>
          <p:cNvPr id="28" name="Title 1"/>
          <p:cNvSpPr txBox="1">
            <a:spLocks/>
          </p:cNvSpPr>
          <p:nvPr/>
        </p:nvSpPr>
        <p:spPr>
          <a:xfrm>
            <a:off x="0" y="288173"/>
            <a:ext cx="9144000" cy="293716"/>
          </a:xfrm>
          <a:prstGeom prst="rect">
            <a:avLst/>
          </a:prstGeom>
          <a:solidFill>
            <a:srgbClr val="3A6845"/>
          </a:solid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lt1"/>
              </a:buClr>
              <a:buFont typeface="Calibri"/>
              <a:buNone/>
              <a:defRPr sz="2000" b="1" i="0" u="none" strike="noStrike" cap="none" baseline="0">
                <a:solidFill>
                  <a:schemeClr val="lt1"/>
                </a:solidFill>
                <a:latin typeface="Calibri"/>
                <a:ea typeface="Calibri"/>
                <a:cs typeface="Calibri"/>
                <a:sym typeface="Calibri"/>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defTabSz="914400"/>
            <a:r>
              <a:rPr lang="en-US" kern="0" dirty="0" smtClean="0">
                <a:latin typeface="Calibri" panose="020F0502020204030204" pitchFamily="34" charset="0"/>
              </a:rPr>
              <a:t>Summary: Innovative Climate Finance Approaches</a:t>
            </a:r>
            <a:endParaRPr lang="en-US" kern="0" dirty="0">
              <a:latin typeface="Calibri" panose="020F0502020204030204" pitchFamily="34" charset="0"/>
            </a:endParaRPr>
          </a:p>
        </p:txBody>
      </p:sp>
    </p:spTree>
    <p:custDataLst>
      <p:tags r:id="rId1"/>
    </p:custDataLst>
    <p:extLst>
      <p:ext uri="{BB962C8B-B14F-4D97-AF65-F5344CB8AC3E}">
        <p14:creationId xmlns:p14="http://schemas.microsoft.com/office/powerpoint/2010/main" val="13718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9293" y="1308100"/>
            <a:ext cx="6705600" cy="4648200"/>
            <a:chOff x="0" y="1447800"/>
            <a:chExt cx="6338078" cy="4165600"/>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7800"/>
              <a:ext cx="6300908" cy="4165600"/>
            </a:xfrm>
            <a:prstGeom prst="rect">
              <a:avLst/>
            </a:prstGeom>
          </p:spPr>
        </p:pic>
        <p:sp>
          <p:nvSpPr>
            <p:cNvPr id="36" name="Shape 63"/>
            <p:cNvSpPr/>
            <p:nvPr/>
          </p:nvSpPr>
          <p:spPr>
            <a:xfrm>
              <a:off x="1981199" y="1447800"/>
              <a:ext cx="4356879" cy="4165600"/>
            </a:xfrm>
            <a:prstGeom prst="rect">
              <a:avLst/>
            </a:prstGeom>
            <a:gradFill flip="none" rotWithShape="1">
              <a:gsLst>
                <a:gs pos="0">
                  <a:schemeClr val="bg1"/>
                </a:gs>
                <a:gs pos="63000">
                  <a:schemeClr val="bg1">
                    <a:alpha val="66000"/>
                  </a:schemeClr>
                </a:gs>
                <a:gs pos="100000">
                  <a:schemeClr val="bg1">
                    <a:alpha val="0"/>
                  </a:schemeClr>
                </a:gs>
              </a:gsLst>
              <a:lin ang="10800000" scaled="1"/>
              <a:tileRect/>
            </a:gradFill>
            <a:ln>
              <a:noFill/>
            </a:ln>
          </p:spPr>
          <p:txBody>
            <a:bodyPr lIns="91425" tIns="45700" rIns="91425" bIns="45700" anchor="ctr" anchorCtr="0">
              <a:noAutofit/>
            </a:bodyPr>
            <a:lstStyle/>
            <a:p>
              <a:pPr defTabSz="914400"/>
              <a:endParaRPr sz="1400" kern="0" dirty="0">
                <a:solidFill>
                  <a:srgbClr val="000000"/>
                </a:solidFill>
                <a:cs typeface="Arial"/>
                <a:sym typeface="Arial"/>
                <a:rtl val="0"/>
              </a:endParaRPr>
            </a:p>
          </p:txBody>
        </p:sp>
      </p:grpSp>
      <p:sp>
        <p:nvSpPr>
          <p:cNvPr id="8" name="TextBox 7"/>
          <p:cNvSpPr txBox="1"/>
          <p:nvPr/>
        </p:nvSpPr>
        <p:spPr>
          <a:xfrm>
            <a:off x="3820511" y="2283023"/>
            <a:ext cx="5181599" cy="3108543"/>
          </a:xfrm>
          <a:prstGeom prst="rect">
            <a:avLst/>
          </a:prstGeom>
          <a:noFill/>
        </p:spPr>
        <p:txBody>
          <a:bodyPr wrap="square" rtlCol="0">
            <a:spAutoFit/>
          </a:bodyPr>
          <a:lstStyle/>
          <a:p>
            <a:pPr defTabSz="914400"/>
            <a:r>
              <a:rPr lang="en-US" sz="2000" b="1" kern="0" dirty="0" smtClean="0">
                <a:solidFill>
                  <a:srgbClr val="000000"/>
                </a:solidFill>
                <a:latin typeface="Calibri" panose="020F0502020204030204" pitchFamily="34" charset="0"/>
                <a:ea typeface="Calibri"/>
                <a:cs typeface="Calibri"/>
                <a:sym typeface="Arial"/>
                <a:rtl val="0"/>
              </a:rPr>
              <a:t>In this presentation, you will learn about:</a:t>
            </a:r>
          </a:p>
          <a:p>
            <a:pPr defTabSz="914400"/>
            <a:endParaRPr lang="en-US" sz="2000" b="1" kern="0" dirty="0">
              <a:solidFill>
                <a:srgbClr val="000000"/>
              </a:solidFill>
              <a:latin typeface="Calibri" panose="020F0502020204030204" pitchFamily="34" charset="0"/>
              <a:ea typeface="Calibri"/>
              <a:cs typeface="Calibri"/>
              <a:sym typeface="Arial"/>
              <a:rtl val="0"/>
            </a:endParaRPr>
          </a:p>
          <a:p>
            <a:pPr marL="342900" indent="-342900" defTabSz="914400">
              <a:buFont typeface="Arial" panose="020B0604020202020204" pitchFamily="34" charset="0"/>
              <a:buChar char="•"/>
            </a:pPr>
            <a:r>
              <a:rPr lang="en-US" sz="2000" kern="0" dirty="0" smtClean="0">
                <a:solidFill>
                  <a:srgbClr val="000000"/>
                </a:solidFill>
                <a:cs typeface="Arial"/>
                <a:sym typeface="Arial"/>
                <a:rtl val="0"/>
              </a:rPr>
              <a:t>Innovative finance approaches for leveraging the private sector </a:t>
            </a:r>
          </a:p>
          <a:p>
            <a:pPr marL="342900" indent="-342900" defTabSz="914400">
              <a:buFont typeface="Arial" panose="020B0604020202020204" pitchFamily="34" charset="0"/>
              <a:buChar char="•"/>
            </a:pPr>
            <a:r>
              <a:rPr lang="en-US" sz="2000" kern="0" dirty="0" smtClean="0">
                <a:solidFill>
                  <a:srgbClr val="000000"/>
                </a:solidFill>
                <a:cs typeface="Arial"/>
                <a:sym typeface="Arial"/>
                <a:rtl val="0"/>
              </a:rPr>
              <a:t>Specific instruments</a:t>
            </a:r>
            <a:r>
              <a:rPr lang="en-US" sz="2000" kern="0" dirty="0">
                <a:solidFill>
                  <a:srgbClr val="000000"/>
                </a:solidFill>
                <a:cs typeface="Arial"/>
                <a:sym typeface="Arial"/>
                <a:rtl val="0"/>
              </a:rPr>
              <a:t>, including risk mitigation instruments and those used by multilateral </a:t>
            </a:r>
            <a:r>
              <a:rPr lang="en-US" sz="2000" kern="0" dirty="0" smtClean="0">
                <a:solidFill>
                  <a:srgbClr val="000000"/>
                </a:solidFill>
                <a:cs typeface="Arial"/>
                <a:sym typeface="Arial"/>
                <a:rtl val="0"/>
              </a:rPr>
              <a:t>development banks</a:t>
            </a:r>
          </a:p>
          <a:p>
            <a:pPr marL="342900" indent="-342900" defTabSz="914400">
              <a:buFont typeface="Arial" panose="020B0604020202020204" pitchFamily="34" charset="0"/>
              <a:buChar char="•"/>
            </a:pPr>
            <a:r>
              <a:rPr lang="en-US" sz="2000" kern="0" dirty="0">
                <a:solidFill>
                  <a:srgbClr val="000000"/>
                </a:solidFill>
                <a:cs typeface="Arial"/>
                <a:sym typeface="Arial"/>
                <a:rtl val="0"/>
              </a:rPr>
              <a:t>Concrete examples of innovative finance supporting climate action</a:t>
            </a:r>
          </a:p>
          <a:p>
            <a:pPr defTabSz="914400"/>
            <a:endParaRPr lang="en-US" sz="1600" kern="0" dirty="0">
              <a:solidFill>
                <a:srgbClr val="000000"/>
              </a:solidFill>
              <a:latin typeface="Calibri" panose="020F0502020204030204" pitchFamily="34" charset="0"/>
              <a:ea typeface="Calibri"/>
              <a:cs typeface="Calibri"/>
              <a:sym typeface="Arial"/>
              <a:rtl val="0"/>
            </a:endParaRPr>
          </a:p>
        </p:txBody>
      </p:sp>
      <p:sp>
        <p:nvSpPr>
          <p:cNvPr id="3" name="Rectangle 2"/>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9" name="Picture 8"/>
          <p:cNvPicPr>
            <a:picLocks noChangeAspect="1"/>
          </p:cNvPicPr>
          <p:nvPr/>
        </p:nvPicPr>
        <p:blipFill>
          <a:blip r:embed="rId5"/>
          <a:stretch>
            <a:fillRect/>
          </a:stretch>
        </p:blipFill>
        <p:spPr>
          <a:xfrm>
            <a:off x="0" y="6385035"/>
            <a:ext cx="1438323" cy="423036"/>
          </a:xfrm>
          <a:prstGeom prst="rect">
            <a:avLst/>
          </a:prstGeom>
        </p:spPr>
      </p:pic>
      <p:sp>
        <p:nvSpPr>
          <p:cNvPr id="4" name="Title 3"/>
          <p:cNvSpPr>
            <a:spLocks noGrp="1"/>
          </p:cNvSpPr>
          <p:nvPr>
            <p:ph type="title"/>
          </p:nvPr>
        </p:nvSpPr>
        <p:spPr/>
        <p:txBody>
          <a:bodyPr/>
          <a:lstStyle/>
          <a:p>
            <a:r>
              <a:rPr lang="en-US" dirty="0" smtClean="0"/>
              <a:t>Overview</a:t>
            </a:r>
            <a:endParaRPr lang="en-US" dirty="0"/>
          </a:p>
        </p:txBody>
      </p:sp>
    </p:spTree>
    <p:custDataLst>
      <p:tags r:id="rId1"/>
    </p:custDataLst>
    <p:extLst>
      <p:ext uri="{BB962C8B-B14F-4D97-AF65-F5344CB8AC3E}">
        <p14:creationId xmlns:p14="http://schemas.microsoft.com/office/powerpoint/2010/main" val="1676560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grpSp>
        <p:nvGrpSpPr>
          <p:cNvPr id="6" name="Group 5"/>
          <p:cNvGrpSpPr/>
          <p:nvPr/>
        </p:nvGrpSpPr>
        <p:grpSpPr>
          <a:xfrm>
            <a:off x="0" y="1288883"/>
            <a:ext cx="6858000" cy="4577469"/>
            <a:chOff x="0" y="1447800"/>
            <a:chExt cx="6338079" cy="4165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7800"/>
              <a:ext cx="6300908" cy="4165600"/>
            </a:xfrm>
            <a:prstGeom prst="rect">
              <a:avLst/>
            </a:prstGeom>
          </p:spPr>
        </p:pic>
        <p:sp>
          <p:nvSpPr>
            <p:cNvPr id="8" name="Shape 63"/>
            <p:cNvSpPr/>
            <p:nvPr/>
          </p:nvSpPr>
          <p:spPr>
            <a:xfrm>
              <a:off x="457200" y="1447800"/>
              <a:ext cx="5880879" cy="4165600"/>
            </a:xfrm>
            <a:prstGeom prst="rect">
              <a:avLst/>
            </a:prstGeom>
            <a:gradFill flip="none" rotWithShape="1">
              <a:gsLst>
                <a:gs pos="0">
                  <a:schemeClr val="bg1"/>
                </a:gs>
                <a:gs pos="66000">
                  <a:schemeClr val="bg1">
                    <a:alpha val="78000"/>
                  </a:schemeClr>
                </a:gs>
                <a:gs pos="100000">
                  <a:schemeClr val="bg1">
                    <a:alpha val="0"/>
                  </a:schemeClr>
                </a:gs>
              </a:gsLst>
              <a:lin ang="10800000" scaled="1"/>
              <a:tileRect/>
            </a:gradFill>
            <a:ln>
              <a:noFill/>
            </a:ln>
          </p:spPr>
          <p:txBody>
            <a:bodyPr lIns="91425" tIns="45700" rIns="91425" bIns="45700" anchor="ctr" anchorCtr="0">
              <a:noAutofit/>
            </a:bodyPr>
            <a:lstStyle/>
            <a:p>
              <a:pPr defTabSz="914400"/>
              <a:endParaRPr sz="1400" kern="0" dirty="0">
                <a:solidFill>
                  <a:srgbClr val="000000"/>
                </a:solidFill>
                <a:cs typeface="Arial"/>
                <a:sym typeface="Arial"/>
                <a:rtl val="0"/>
              </a:endParaRPr>
            </a:p>
          </p:txBody>
        </p:sp>
      </p:grpSp>
      <p:sp>
        <p:nvSpPr>
          <p:cNvPr id="4" name="Rectangle 3"/>
          <p:cNvSpPr/>
          <p:nvPr/>
        </p:nvSpPr>
        <p:spPr>
          <a:xfrm>
            <a:off x="457200" y="639633"/>
            <a:ext cx="3656639" cy="338554"/>
          </a:xfrm>
          <a:prstGeom prst="rect">
            <a:avLst/>
          </a:prstGeom>
        </p:spPr>
        <p:txBody>
          <a:bodyPr wrap="square">
            <a:spAutoFit/>
          </a:bodyPr>
          <a:lstStyle/>
          <a:p>
            <a:pPr defTabSz="914400"/>
            <a:r>
              <a:rPr lang="en-US" sz="1600" b="1" kern="0" dirty="0" smtClean="0">
                <a:solidFill>
                  <a:srgbClr val="000000"/>
                </a:solidFill>
                <a:latin typeface="Calibri" panose="020F0502020204030204" pitchFamily="34" charset="0"/>
                <a:cs typeface="Arial"/>
                <a:sym typeface="Arial"/>
                <a:rtl val="0"/>
              </a:rPr>
              <a:t>Visit these links for more information: </a:t>
            </a:r>
            <a:endParaRPr lang="en-US" sz="1600" kern="0" dirty="0">
              <a:solidFill>
                <a:srgbClr val="000000"/>
              </a:solidFill>
              <a:latin typeface="Calibri" panose="020F0502020204030204" pitchFamily="34" charset="0"/>
              <a:cs typeface="Arial"/>
              <a:sym typeface="Arial"/>
              <a:rtl val="0"/>
            </a:endParaRPr>
          </a:p>
        </p:txBody>
      </p:sp>
      <p:sp>
        <p:nvSpPr>
          <p:cNvPr id="3" name="TextBox 2"/>
          <p:cNvSpPr txBox="1"/>
          <p:nvPr/>
        </p:nvSpPr>
        <p:spPr>
          <a:xfrm>
            <a:off x="3505200" y="1430504"/>
            <a:ext cx="5486400" cy="4473019"/>
          </a:xfrm>
          <a:prstGeom prst="rect">
            <a:avLst/>
          </a:prstGeom>
          <a:noFill/>
        </p:spPr>
        <p:txBody>
          <a:bodyPr wrap="square" rtlCol="0">
            <a:spAutoFit/>
          </a:bodyPr>
          <a:lstStyle/>
          <a:p>
            <a:pPr marL="171450" indent="-171450" defTabSz="914400">
              <a:spcBef>
                <a:spcPts val="200"/>
              </a:spcBef>
              <a:spcAft>
                <a:spcPts val="200"/>
              </a:spcAft>
              <a:buFont typeface="Arial" panose="020B0604020202020204" pitchFamily="34" charset="0"/>
              <a:buChar char="•"/>
            </a:pPr>
            <a:r>
              <a:rPr lang="en-US" sz="1400" u="sng" kern="0" dirty="0" smtClean="0">
                <a:solidFill>
                  <a:srgbClr val="000000"/>
                </a:solidFill>
                <a:latin typeface="Calibri" panose="020F0502020204030204" pitchFamily="34" charset="0"/>
                <a:cs typeface="Arial"/>
                <a:sym typeface="Arial"/>
                <a:hlinkClick r:id="rId5"/>
                <a:rtl val="0"/>
              </a:rPr>
              <a:t>IFC </a:t>
            </a:r>
            <a:r>
              <a:rPr lang="en-US" sz="1400" u="sng" kern="0" dirty="0">
                <a:solidFill>
                  <a:srgbClr val="000000"/>
                </a:solidFill>
                <a:latin typeface="Calibri" panose="020F0502020204030204" pitchFamily="34" charset="0"/>
                <a:cs typeface="Arial"/>
                <a:sym typeface="Arial"/>
                <a:hlinkClick r:id="rId5"/>
                <a:rtl val="0"/>
              </a:rPr>
              <a:t>– Mobilizing Public and Private Funds for Inclusive Green Growth Investment in Developing Countries</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smtClean="0">
                <a:solidFill>
                  <a:srgbClr val="000000"/>
                </a:solidFill>
                <a:latin typeface="Calibri" panose="020F0502020204030204" pitchFamily="34" charset="0"/>
                <a:cs typeface="Arial"/>
                <a:sym typeface="Arial"/>
                <a:hlinkClick r:id="rId6"/>
                <a:rtl val="0"/>
              </a:rPr>
              <a:t>IFC </a:t>
            </a:r>
            <a:r>
              <a:rPr lang="en-US" sz="1400" u="sng" kern="0" dirty="0">
                <a:solidFill>
                  <a:srgbClr val="000000"/>
                </a:solidFill>
                <a:latin typeface="Calibri" panose="020F0502020204030204" pitchFamily="34" charset="0"/>
                <a:cs typeface="Arial"/>
                <a:sym typeface="Arial"/>
                <a:hlinkClick r:id="rId6"/>
                <a:rtl val="0"/>
              </a:rPr>
              <a:t>website – Blended Concessional </a:t>
            </a:r>
            <a:r>
              <a:rPr lang="en-US" sz="1400" u="sng" kern="0" dirty="0" smtClean="0">
                <a:solidFill>
                  <a:srgbClr val="000000"/>
                </a:solidFill>
                <a:latin typeface="Calibri" panose="020F0502020204030204" pitchFamily="34" charset="0"/>
                <a:cs typeface="Arial"/>
                <a:sym typeface="Arial"/>
                <a:hlinkClick r:id="rId6"/>
                <a:rtl val="0"/>
              </a:rPr>
              <a:t>Finance</a:t>
            </a:r>
            <a:r>
              <a:rPr lang="en-US" sz="1400" u="sng" kern="0" dirty="0">
                <a:solidFill>
                  <a:srgbClr val="000000"/>
                </a:solidFill>
                <a:latin typeface="Calibri" panose="020F0502020204030204" pitchFamily="34" charset="0"/>
                <a:cs typeface="Arial"/>
                <a:sym typeface="Arial"/>
                <a:rtl val="0"/>
              </a:rPr>
              <a:t> </a:t>
            </a:r>
            <a:r>
              <a:rPr lang="en-US" sz="1400" u="sng" kern="0" dirty="0" smtClean="0">
                <a:solidFill>
                  <a:srgbClr val="000000"/>
                </a:solidFill>
                <a:latin typeface="Calibri" panose="020F0502020204030204" pitchFamily="34" charset="0"/>
                <a:cs typeface="Arial"/>
                <a:sym typeface="Arial"/>
                <a:rtl val="0"/>
              </a:rPr>
              <a:t> </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smtClean="0">
                <a:solidFill>
                  <a:srgbClr val="000000"/>
                </a:solidFill>
                <a:latin typeface="Calibri" panose="020F0502020204030204" pitchFamily="34" charset="0"/>
                <a:cs typeface="Arial"/>
                <a:sym typeface="Arial"/>
                <a:hlinkClick r:id="rId7"/>
                <a:rtl val="0"/>
              </a:rPr>
              <a:t>IFC </a:t>
            </a:r>
            <a:r>
              <a:rPr lang="en-US" sz="1400" u="sng" kern="0" dirty="0">
                <a:solidFill>
                  <a:srgbClr val="000000"/>
                </a:solidFill>
                <a:latin typeface="Calibri" panose="020F0502020204030204" pitchFamily="34" charset="0"/>
                <a:cs typeface="Arial"/>
                <a:sym typeface="Arial"/>
                <a:hlinkClick r:id="rId7"/>
                <a:rtl val="0"/>
              </a:rPr>
              <a:t>– Climate Finance: Engaging the Private Sector (</a:t>
            </a:r>
            <a:r>
              <a:rPr lang="en-US" sz="1400" u="sng" kern="0" dirty="0" err="1">
                <a:solidFill>
                  <a:srgbClr val="000000"/>
                </a:solidFill>
                <a:latin typeface="Calibri" panose="020F0502020204030204" pitchFamily="34" charset="0"/>
                <a:cs typeface="Arial"/>
                <a:sym typeface="Arial"/>
                <a:hlinkClick r:id="rId7"/>
                <a:rtl val="0"/>
              </a:rPr>
              <a:t>Shilpa</a:t>
            </a:r>
            <a:r>
              <a:rPr lang="en-US" sz="1400" u="sng" kern="0" dirty="0">
                <a:solidFill>
                  <a:srgbClr val="000000"/>
                </a:solidFill>
                <a:latin typeface="Calibri" panose="020F0502020204030204" pitchFamily="34" charset="0"/>
                <a:cs typeface="Arial"/>
                <a:sym typeface="Arial"/>
                <a:hlinkClick r:id="rId7"/>
                <a:rtl val="0"/>
              </a:rPr>
              <a:t> Patel, WRI</a:t>
            </a:r>
            <a:r>
              <a:rPr lang="en-US" sz="1400" u="sng" kern="0" dirty="0" smtClean="0">
                <a:solidFill>
                  <a:srgbClr val="000000"/>
                </a:solidFill>
                <a:latin typeface="Calibri" panose="020F0502020204030204" pitchFamily="34" charset="0"/>
                <a:cs typeface="Arial"/>
                <a:sym typeface="Arial"/>
                <a:hlinkClick r:id="rId7"/>
                <a:rtl val="0"/>
              </a:rPr>
              <a:t>)</a:t>
            </a:r>
            <a:r>
              <a:rPr lang="en-US" sz="1400" u="sng" kern="0" dirty="0">
                <a:solidFill>
                  <a:srgbClr val="000000"/>
                </a:solidFill>
                <a:latin typeface="Calibri" panose="020F0502020204030204" pitchFamily="34" charset="0"/>
                <a:cs typeface="Arial"/>
                <a:sym typeface="Arial"/>
                <a:rtl val="0"/>
              </a:rPr>
              <a:t> </a:t>
            </a:r>
            <a:r>
              <a:rPr lang="en-US" sz="1400" u="sng" kern="0" dirty="0" smtClean="0">
                <a:solidFill>
                  <a:srgbClr val="000000"/>
                </a:solidFill>
                <a:latin typeface="Calibri" panose="020F0502020204030204" pitchFamily="34" charset="0"/>
                <a:cs typeface="Arial"/>
                <a:sym typeface="Arial"/>
                <a:rtl val="0"/>
              </a:rPr>
              <a:t> </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smtClean="0">
                <a:solidFill>
                  <a:srgbClr val="000000"/>
                </a:solidFill>
                <a:latin typeface="Calibri" panose="020F0502020204030204" pitchFamily="34" charset="0"/>
                <a:cs typeface="Arial"/>
                <a:sym typeface="Arial"/>
                <a:hlinkClick r:id="rId8"/>
                <a:rtl val="0"/>
              </a:rPr>
              <a:t>Beyond </a:t>
            </a:r>
            <a:r>
              <a:rPr lang="en-US" sz="1400" u="sng" kern="0" dirty="0">
                <a:solidFill>
                  <a:srgbClr val="000000"/>
                </a:solidFill>
                <a:latin typeface="Calibri" panose="020F0502020204030204" pitchFamily="34" charset="0"/>
                <a:cs typeface="Arial"/>
                <a:sym typeface="Arial"/>
                <a:hlinkClick r:id="rId8"/>
                <a:rtl val="0"/>
              </a:rPr>
              <a:t>the Sum of Its Parts – Blending Financial Instruments</a:t>
            </a:r>
            <a:r>
              <a:rPr lang="en-US" sz="1400" u="sng" kern="0" dirty="0">
                <a:solidFill>
                  <a:srgbClr val="000000"/>
                </a:solidFill>
                <a:latin typeface="Calibri" panose="020F0502020204030204" pitchFamily="34" charset="0"/>
                <a:cs typeface="Arial"/>
                <a:sym typeface="Arial"/>
                <a:rtl val="0"/>
              </a:rPr>
              <a:t> (2010</a:t>
            </a:r>
            <a:r>
              <a:rPr lang="en-US" sz="1400" u="sng" kern="0" dirty="0" smtClean="0">
                <a:solidFill>
                  <a:srgbClr val="000000"/>
                </a:solidFill>
                <a:latin typeface="Calibri" panose="020F0502020204030204" pitchFamily="34" charset="0"/>
                <a:cs typeface="Arial"/>
                <a:sym typeface="Arial"/>
                <a:rtl val="0"/>
              </a:rPr>
              <a:t>)</a:t>
            </a:r>
          </a:p>
          <a:p>
            <a:pPr marL="171450" indent="-171450" defTabSz="914400">
              <a:spcBef>
                <a:spcPts val="200"/>
              </a:spcBef>
              <a:spcAft>
                <a:spcPts val="200"/>
              </a:spcAft>
              <a:buFont typeface="Arial" panose="020B0604020202020204" pitchFamily="34" charset="0"/>
              <a:buChar char="•"/>
            </a:pPr>
            <a:r>
              <a:rPr lang="en-US" sz="1400" u="sng" kern="0" dirty="0" smtClean="0">
                <a:solidFill>
                  <a:srgbClr val="000000"/>
                </a:solidFill>
                <a:latin typeface="Calibri" panose="020F0502020204030204" pitchFamily="34" charset="0"/>
                <a:cs typeface="Arial"/>
                <a:sym typeface="Arial"/>
                <a:rtl val="0"/>
              </a:rPr>
              <a:t>CIF website </a:t>
            </a:r>
          </a:p>
          <a:p>
            <a:pPr marL="171450" indent="-171450" defTabSz="914400">
              <a:spcBef>
                <a:spcPts val="200"/>
              </a:spcBef>
              <a:spcAft>
                <a:spcPts val="200"/>
              </a:spcAft>
              <a:buFont typeface="Arial" panose="020B0604020202020204" pitchFamily="34" charset="0"/>
              <a:buChar char="•"/>
            </a:pPr>
            <a:r>
              <a:rPr lang="en-US" sz="1400" kern="0" dirty="0" smtClean="0">
                <a:solidFill>
                  <a:srgbClr val="000000"/>
                </a:solidFill>
                <a:latin typeface="Calibri" panose="020F0502020204030204" pitchFamily="34" charset="0"/>
                <a:cs typeface="Arial"/>
                <a:sym typeface="Arial"/>
                <a:hlinkClick r:id="rId9"/>
                <a:rtl val="0"/>
              </a:rPr>
              <a:t>Blending Climate Finance through National Climate Funds</a:t>
            </a:r>
            <a:endParaRPr lang="en-US" sz="1400" u="sng" kern="0" dirty="0" smtClean="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kern="0" dirty="0">
                <a:solidFill>
                  <a:srgbClr val="000000"/>
                </a:solidFill>
                <a:latin typeface="Calibri" panose="020F0502020204030204" pitchFamily="34" charset="0"/>
                <a:cs typeface="Arial"/>
                <a:sym typeface="Arial"/>
                <a:hlinkClick r:id="rId10"/>
                <a:rtl val="0"/>
              </a:rPr>
              <a:t>Crowdfunding's Potential for the Developing World</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s-CO" sz="1400" u="sng" kern="0" dirty="0" smtClean="0">
                <a:solidFill>
                  <a:srgbClr val="000000"/>
                </a:solidFill>
                <a:latin typeface="Calibri" panose="020F0502020204030204" pitchFamily="34" charset="0"/>
                <a:cs typeface="Arial"/>
                <a:sym typeface="Arial"/>
                <a:hlinkClick r:id="rId11"/>
                <a:rtl val="0"/>
              </a:rPr>
              <a:t>Catalizando </a:t>
            </a:r>
            <a:r>
              <a:rPr lang="es-CO" sz="1400" u="sng" kern="0" dirty="0">
                <a:solidFill>
                  <a:srgbClr val="000000"/>
                </a:solidFill>
                <a:latin typeface="Calibri" panose="020F0502020204030204" pitchFamily="34" charset="0"/>
                <a:cs typeface="Arial"/>
                <a:sym typeface="Arial"/>
                <a:hlinkClick r:id="rId11"/>
                <a:rtl val="0"/>
              </a:rPr>
              <a:t>el financiamiento para enfrentar el cambio climático</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a:solidFill>
                  <a:srgbClr val="000000"/>
                </a:solidFill>
                <a:latin typeface="Calibri" panose="020F0502020204030204" pitchFamily="34" charset="0"/>
                <a:cs typeface="Arial"/>
                <a:sym typeface="Arial"/>
                <a:hlinkClick r:id="rId12"/>
                <a:rtl val="0"/>
              </a:rPr>
              <a:t>Innovative Climate Finance workshop by IDB</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a:solidFill>
                  <a:srgbClr val="000000"/>
                </a:solidFill>
                <a:latin typeface="Calibri" panose="020F0502020204030204" pitchFamily="34" charset="0"/>
                <a:cs typeface="Arial"/>
                <a:sym typeface="Arial"/>
                <a:hlinkClick r:id="rId13"/>
                <a:rtl val="0"/>
              </a:rPr>
              <a:t>UNEP Innovative climate finance</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err="1">
                <a:solidFill>
                  <a:srgbClr val="000000"/>
                </a:solidFill>
                <a:latin typeface="Calibri" panose="020F0502020204030204" pitchFamily="34" charset="0"/>
                <a:cs typeface="Arial"/>
                <a:sym typeface="Arial"/>
                <a:hlinkClick r:id="rId14"/>
                <a:rtl val="0"/>
              </a:rPr>
              <a:t>infoDev’s</a:t>
            </a:r>
            <a:r>
              <a:rPr lang="en-US" sz="1400" u="sng" kern="0" dirty="0">
                <a:solidFill>
                  <a:srgbClr val="000000"/>
                </a:solidFill>
                <a:latin typeface="Calibri" panose="020F0502020204030204" pitchFamily="34" charset="0"/>
                <a:cs typeface="Arial"/>
                <a:sym typeface="Arial"/>
                <a:hlinkClick r:id="rId14"/>
                <a:rtl val="0"/>
              </a:rPr>
              <a:t> report on </a:t>
            </a:r>
            <a:r>
              <a:rPr lang="en-US" sz="1400" u="sng" kern="0" dirty="0" err="1">
                <a:solidFill>
                  <a:srgbClr val="000000"/>
                </a:solidFill>
                <a:latin typeface="Calibri" panose="020F0502020204030204" pitchFamily="34" charset="0"/>
                <a:cs typeface="Arial"/>
                <a:sym typeface="Arial"/>
                <a:hlinkClick r:id="rId14"/>
                <a:rtl val="0"/>
              </a:rPr>
              <a:t>crowdfunding</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err="1" smtClean="0">
                <a:solidFill>
                  <a:srgbClr val="000000"/>
                </a:solidFill>
                <a:latin typeface="Calibri" panose="020F0502020204030204" pitchFamily="34" charset="0"/>
                <a:cs typeface="Arial"/>
                <a:sym typeface="Arial"/>
                <a:hlinkClick r:id="rId15"/>
                <a:rtl val="0"/>
              </a:rPr>
              <a:t>WRI’s</a:t>
            </a:r>
            <a:r>
              <a:rPr lang="en-US" sz="1400" u="sng" kern="0" dirty="0" smtClean="0">
                <a:solidFill>
                  <a:srgbClr val="000000"/>
                </a:solidFill>
                <a:latin typeface="Calibri" panose="020F0502020204030204" pitchFamily="34" charset="0"/>
                <a:cs typeface="Arial"/>
                <a:sym typeface="Arial"/>
                <a:hlinkClick r:id="rId15"/>
                <a:rtl val="0"/>
              </a:rPr>
              <a:t> </a:t>
            </a:r>
            <a:r>
              <a:rPr lang="en-US" sz="1400" u="sng" kern="0" dirty="0">
                <a:solidFill>
                  <a:srgbClr val="000000"/>
                </a:solidFill>
                <a:latin typeface="Calibri" panose="020F0502020204030204" pitchFamily="34" charset="0"/>
                <a:cs typeface="Arial"/>
                <a:sym typeface="Arial"/>
                <a:hlinkClick r:id="rId15"/>
                <a:rtl val="0"/>
              </a:rPr>
              <a:t>Moving the Fulcrum: a primer on public climate financing instruments used to leverage private capital</a:t>
            </a:r>
            <a:endParaRPr lang="en-US" sz="1400" kern="0" dirty="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kern="0" dirty="0" smtClean="0">
                <a:solidFill>
                  <a:srgbClr val="000000"/>
                </a:solidFill>
                <a:latin typeface="Calibri" panose="020F0502020204030204" pitchFamily="34" charset="0"/>
                <a:cs typeface="Arial"/>
                <a:sym typeface="Arial"/>
                <a:hlinkClick r:id="rId16"/>
                <a:rtl val="0"/>
              </a:rPr>
              <a:t>The </a:t>
            </a:r>
            <a:r>
              <a:rPr lang="en-US" sz="1400" kern="0" dirty="0">
                <a:solidFill>
                  <a:srgbClr val="000000"/>
                </a:solidFill>
                <a:latin typeface="Calibri" panose="020F0502020204030204" pitchFamily="34" charset="0"/>
                <a:cs typeface="Arial"/>
                <a:sym typeface="Arial"/>
                <a:hlinkClick r:id="rId16"/>
                <a:rtl val="0"/>
              </a:rPr>
              <a:t>landscape of Climate </a:t>
            </a:r>
            <a:r>
              <a:rPr lang="en-US" sz="1400" kern="0" dirty="0" smtClean="0">
                <a:solidFill>
                  <a:srgbClr val="000000"/>
                </a:solidFill>
                <a:latin typeface="Calibri" panose="020F0502020204030204" pitchFamily="34" charset="0"/>
                <a:cs typeface="Arial"/>
                <a:sym typeface="Arial"/>
                <a:hlinkClick r:id="rId16"/>
                <a:rtl val="0"/>
              </a:rPr>
              <a:t>Finance</a:t>
            </a:r>
            <a:endParaRPr lang="en-US" sz="1400" kern="0" dirty="0" smtClean="0">
              <a:solidFill>
                <a:srgbClr val="000000"/>
              </a:solidFill>
              <a:latin typeface="Calibri" panose="020F0502020204030204" pitchFamily="34" charset="0"/>
              <a:cs typeface="Arial"/>
              <a:sym typeface="Arial"/>
              <a:rtl val="0"/>
            </a:endParaRPr>
          </a:p>
          <a:p>
            <a:pPr marL="171450" indent="-171450" defTabSz="914400">
              <a:spcBef>
                <a:spcPts val="200"/>
              </a:spcBef>
              <a:spcAft>
                <a:spcPts val="200"/>
              </a:spcAft>
              <a:buFont typeface="Arial" panose="020B0604020202020204" pitchFamily="34" charset="0"/>
              <a:buChar char="•"/>
            </a:pPr>
            <a:r>
              <a:rPr lang="en-US" sz="1400" u="sng" kern="0" dirty="0" smtClean="0">
                <a:solidFill>
                  <a:srgbClr val="000000"/>
                </a:solidFill>
                <a:latin typeface="Calibri" panose="020F0502020204030204" pitchFamily="34" charset="0"/>
                <a:cs typeface="Arial"/>
                <a:sym typeface="Arial"/>
                <a:rtl val="0"/>
              </a:rPr>
              <a:t>Crowdfunding for Climate Change</a:t>
            </a:r>
          </a:p>
          <a:p>
            <a:pPr marL="171450" indent="-171450" defTabSz="914400">
              <a:spcBef>
                <a:spcPts val="200"/>
              </a:spcBef>
              <a:spcAft>
                <a:spcPts val="200"/>
              </a:spcAft>
              <a:buFont typeface="Arial" panose="020B0604020202020204" pitchFamily="34" charset="0"/>
              <a:buChar char="•"/>
            </a:pPr>
            <a:r>
              <a:rPr lang="en-US" sz="1400" kern="0" dirty="0" smtClean="0">
                <a:solidFill>
                  <a:srgbClr val="000000"/>
                </a:solidFill>
                <a:latin typeface="Calibri" panose="020F0502020204030204" pitchFamily="34" charset="0"/>
                <a:cs typeface="Arial"/>
                <a:sym typeface="Arial"/>
                <a:rtl val="0"/>
              </a:rPr>
              <a:t> </a:t>
            </a:r>
            <a:r>
              <a:rPr lang="en-US" sz="1400" kern="0" dirty="0" smtClean="0">
                <a:solidFill>
                  <a:srgbClr val="000000"/>
                </a:solidFill>
                <a:latin typeface="Calibri" panose="020F0502020204030204" pitchFamily="34" charset="0"/>
                <a:cs typeface="Arial"/>
                <a:sym typeface="Arial"/>
                <a:hlinkClick r:id="rId17"/>
                <a:rtl val="0"/>
              </a:rPr>
              <a:t>Innovative </a:t>
            </a:r>
            <a:r>
              <a:rPr lang="en-US" sz="1400" kern="0" dirty="0">
                <a:solidFill>
                  <a:srgbClr val="000000"/>
                </a:solidFill>
                <a:latin typeface="Calibri" panose="020F0502020204030204" pitchFamily="34" charset="0"/>
                <a:cs typeface="Arial"/>
                <a:sym typeface="Arial"/>
                <a:hlinkClick r:id="rId17"/>
                <a:rtl val="0"/>
              </a:rPr>
              <a:t>Finance for Development </a:t>
            </a:r>
            <a:r>
              <a:rPr lang="en-US" sz="1400" kern="0" dirty="0" smtClean="0">
                <a:solidFill>
                  <a:srgbClr val="000000"/>
                </a:solidFill>
                <a:latin typeface="Calibri" panose="020F0502020204030204" pitchFamily="34" charset="0"/>
                <a:cs typeface="Arial"/>
                <a:sym typeface="Arial"/>
                <a:hlinkClick r:id="rId17"/>
                <a:rtl val="0"/>
              </a:rPr>
              <a:t>Solutions</a:t>
            </a:r>
            <a:endParaRPr lang="en-US" sz="950" kern="0" dirty="0">
              <a:solidFill>
                <a:srgbClr val="000000"/>
              </a:solidFill>
              <a:latin typeface="Calibri" panose="020F0502020204030204" pitchFamily="34" charset="0"/>
              <a:cs typeface="Arial"/>
              <a:sym typeface="Arial"/>
              <a:rtl val="0"/>
            </a:endParaRPr>
          </a:p>
        </p:txBody>
      </p:sp>
      <p:sp>
        <p:nvSpPr>
          <p:cNvPr id="9" name="Rectangle 8"/>
          <p:cNvSpPr/>
          <p:nvPr/>
        </p:nvSpPr>
        <p:spPr bwMode="auto">
          <a:xfrm>
            <a:off x="47297" y="6177048"/>
            <a:ext cx="8992817" cy="633654"/>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0" name="Picture 9"/>
          <p:cNvPicPr>
            <a:picLocks noChangeAspect="1"/>
          </p:cNvPicPr>
          <p:nvPr/>
        </p:nvPicPr>
        <p:blipFill>
          <a:blip r:embed="rId18"/>
          <a:stretch>
            <a:fillRect/>
          </a:stretch>
        </p:blipFill>
        <p:spPr>
          <a:xfrm>
            <a:off x="0" y="6385035"/>
            <a:ext cx="1438323" cy="423036"/>
          </a:xfrm>
          <a:prstGeom prst="rect">
            <a:avLst/>
          </a:prstGeom>
        </p:spPr>
      </p:pic>
      <p:sp>
        <p:nvSpPr>
          <p:cNvPr id="2" name="Title 1"/>
          <p:cNvSpPr>
            <a:spLocks noGrp="1"/>
          </p:cNvSpPr>
          <p:nvPr>
            <p:ph type="title"/>
          </p:nvPr>
        </p:nvSpPr>
        <p:spPr/>
        <p:txBody>
          <a:bodyPr/>
          <a:lstStyle/>
          <a:p>
            <a:r>
              <a:rPr lang="en-US" dirty="0" smtClean="0"/>
              <a:t>References and Resources</a:t>
            </a:r>
            <a:endParaRPr lang="en-US" dirty="0"/>
          </a:p>
        </p:txBody>
      </p:sp>
    </p:spTree>
    <p:custDataLst>
      <p:tags r:id="rId1"/>
    </p:custDataLst>
    <p:extLst>
      <p:ext uri="{BB962C8B-B14F-4D97-AF65-F5344CB8AC3E}">
        <p14:creationId xmlns:p14="http://schemas.microsoft.com/office/powerpoint/2010/main" val="229896822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780546" y="2325848"/>
            <a:ext cx="3349461" cy="1011238"/>
          </a:xfrm>
        </p:spPr>
        <p:txBody>
          <a:bodyPr/>
          <a:lstStyle/>
          <a:p>
            <a:r>
              <a:rPr lang="en-US" dirty="0" smtClean="0"/>
              <a:t>Thank you</a:t>
            </a:r>
            <a:endParaRPr lang="en-US" dirty="0"/>
          </a:p>
        </p:txBody>
      </p:sp>
      <p:sp>
        <p:nvSpPr>
          <p:cNvPr id="12" name="Subtitle 11"/>
          <p:cNvSpPr>
            <a:spLocks noGrp="1"/>
          </p:cNvSpPr>
          <p:nvPr>
            <p:ph type="subTitle" idx="1"/>
          </p:nvPr>
        </p:nvSpPr>
        <p:spPr>
          <a:xfrm>
            <a:off x="4780546" y="3366316"/>
            <a:ext cx="4223754" cy="2089444"/>
          </a:xfrm>
        </p:spPr>
        <p:txBody>
          <a:bodyPr/>
          <a:lstStyle/>
          <a:p>
            <a:r>
              <a:rPr lang="en-US" sz="1600" b="1" dirty="0"/>
              <a:t>Pablo </a:t>
            </a:r>
            <a:r>
              <a:rPr lang="en-US" sz="1600" b="1" dirty="0" err="1" smtClean="0"/>
              <a:t>Benítez</a:t>
            </a:r>
            <a:r>
              <a:rPr lang="en-US" sz="1600" b="1" dirty="0"/>
              <a:t>, </a:t>
            </a:r>
            <a:r>
              <a:rPr lang="en-US" sz="1600" b="1" dirty="0" smtClean="0"/>
              <a:t>Ph.D</a:t>
            </a:r>
            <a:r>
              <a:rPr lang="en-US" sz="1600" dirty="0"/>
              <a:t>.</a:t>
            </a:r>
            <a:endParaRPr lang="en-US" sz="1600" dirty="0" smtClean="0"/>
          </a:p>
          <a:p>
            <a:r>
              <a:rPr lang="en-US" sz="1600" dirty="0" smtClean="0"/>
              <a:t>pbenitez@worldbank.org</a:t>
            </a:r>
            <a:r>
              <a:rPr lang="en-US" sz="1600" dirty="0"/>
              <a:t/>
            </a:r>
            <a:br>
              <a:rPr lang="en-US" sz="1600" dirty="0"/>
            </a:br>
            <a:r>
              <a:rPr lang="en-US" sz="1600" b="1" dirty="0"/>
              <a:t>Senior Economist, Climate Change</a:t>
            </a:r>
            <a:r>
              <a:rPr lang="en-US" sz="1600" dirty="0"/>
              <a:t/>
            </a:r>
            <a:br>
              <a:rPr lang="en-US" sz="1600" dirty="0"/>
            </a:br>
            <a:r>
              <a:rPr lang="en-US" sz="1600" dirty="0"/>
              <a:t>T: +1 202 4730736</a:t>
            </a:r>
            <a:r>
              <a:rPr lang="en-US" sz="1600" b="1" dirty="0"/>
              <a:t/>
            </a:r>
            <a:br>
              <a:rPr lang="en-US" sz="1600" b="1" dirty="0"/>
            </a:br>
            <a:r>
              <a:rPr lang="en-US" sz="1600" dirty="0"/>
              <a:t>1818 H Street NW, Washington, DC 20433 USA</a:t>
            </a:r>
          </a:p>
        </p:txBody>
      </p:sp>
      <p:sp>
        <p:nvSpPr>
          <p:cNvPr id="4" name="TextBox 3"/>
          <p:cNvSpPr txBox="1"/>
          <p:nvPr/>
        </p:nvSpPr>
        <p:spPr>
          <a:xfrm>
            <a:off x="6827524" y="6285956"/>
            <a:ext cx="1600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7112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l="4167" t="48750" r="5000" b="25000"/>
          <a:stretch/>
        </p:blipFill>
        <p:spPr>
          <a:xfrm>
            <a:off x="55176" y="2750987"/>
            <a:ext cx="9096829" cy="1752600"/>
          </a:xfrm>
          <a:prstGeom prst="rect">
            <a:avLst/>
          </a:prstGeom>
        </p:spPr>
      </p:pic>
      <p:sp>
        <p:nvSpPr>
          <p:cNvPr id="9" name="Rectangle 8"/>
          <p:cNvSpPr/>
          <p:nvPr/>
        </p:nvSpPr>
        <p:spPr>
          <a:xfrm>
            <a:off x="2165684" y="2397044"/>
            <a:ext cx="1730587" cy="707886"/>
          </a:xfrm>
          <a:prstGeom prst="rect">
            <a:avLst/>
          </a:prstGeom>
        </p:spPr>
        <p:txBody>
          <a:bodyPr wrap="square">
            <a:spAutoFit/>
          </a:bodyPr>
          <a:lstStyle/>
          <a:p>
            <a:pPr algn="ctr" defTabSz="914400"/>
            <a:r>
              <a:rPr lang="en-US" sz="2000" kern="0" dirty="0" smtClean="0">
                <a:solidFill>
                  <a:srgbClr val="000000"/>
                </a:solidFill>
                <a:latin typeface="Calibri" panose="020F0502020204030204" pitchFamily="34" charset="0"/>
                <a:cs typeface="Arial"/>
                <a:sym typeface="Arial"/>
                <a:rtl val="0"/>
              </a:rPr>
              <a:t>Insufficient Returns</a:t>
            </a:r>
          </a:p>
        </p:txBody>
      </p:sp>
      <p:sp>
        <p:nvSpPr>
          <p:cNvPr id="10" name="Rectangle 9"/>
          <p:cNvSpPr/>
          <p:nvPr/>
        </p:nvSpPr>
        <p:spPr>
          <a:xfrm>
            <a:off x="4563979" y="2397044"/>
            <a:ext cx="1477537" cy="707886"/>
          </a:xfrm>
          <a:prstGeom prst="rect">
            <a:avLst/>
          </a:prstGeom>
        </p:spPr>
        <p:txBody>
          <a:bodyPr wrap="square">
            <a:spAutoFit/>
          </a:bodyPr>
          <a:lstStyle/>
          <a:p>
            <a:pPr algn="ctr" defTabSz="914400"/>
            <a:r>
              <a:rPr lang="en-US" sz="2000" kern="0" dirty="0" smtClean="0">
                <a:solidFill>
                  <a:srgbClr val="000000"/>
                </a:solidFill>
                <a:latin typeface="Calibri" panose="020F0502020204030204" pitchFamily="34" charset="0"/>
                <a:cs typeface="Arial"/>
                <a:sym typeface="Arial"/>
                <a:rtl val="0"/>
              </a:rPr>
              <a:t>Excessive risk</a:t>
            </a:r>
          </a:p>
        </p:txBody>
      </p:sp>
      <p:sp>
        <p:nvSpPr>
          <p:cNvPr id="11" name="Rectangle 10"/>
          <p:cNvSpPr/>
          <p:nvPr/>
        </p:nvSpPr>
        <p:spPr>
          <a:xfrm>
            <a:off x="6324600" y="1689158"/>
            <a:ext cx="2286000" cy="707886"/>
          </a:xfrm>
          <a:prstGeom prst="rect">
            <a:avLst/>
          </a:prstGeom>
        </p:spPr>
        <p:txBody>
          <a:bodyPr wrap="square">
            <a:spAutoFit/>
          </a:bodyPr>
          <a:lstStyle/>
          <a:p>
            <a:pPr algn="ctr" defTabSz="914400"/>
            <a:r>
              <a:rPr lang="en-US" sz="2000" kern="0" dirty="0" smtClean="0">
                <a:solidFill>
                  <a:srgbClr val="000000"/>
                </a:solidFill>
                <a:latin typeface="Calibri" panose="020F0502020204030204" pitchFamily="34" charset="0"/>
                <a:cs typeface="Arial"/>
                <a:sym typeface="Arial"/>
                <a:rtl val="0"/>
              </a:rPr>
              <a:t>Insufficient access to financing</a:t>
            </a:r>
          </a:p>
        </p:txBody>
      </p:sp>
      <p:sp>
        <p:nvSpPr>
          <p:cNvPr id="4" name="TextBox 3"/>
          <p:cNvSpPr txBox="1"/>
          <p:nvPr/>
        </p:nvSpPr>
        <p:spPr>
          <a:xfrm>
            <a:off x="342900" y="1752600"/>
            <a:ext cx="1790700" cy="707886"/>
          </a:xfrm>
          <a:prstGeom prst="rect">
            <a:avLst/>
          </a:prstGeom>
          <a:noFill/>
        </p:spPr>
        <p:txBody>
          <a:bodyPr wrap="square" rtlCol="0">
            <a:spAutoFit/>
          </a:bodyPr>
          <a:lstStyle/>
          <a:p>
            <a:pPr algn="ctr" defTabSz="914400"/>
            <a:r>
              <a:rPr lang="en-US" sz="2000" kern="0" dirty="0">
                <a:solidFill>
                  <a:srgbClr val="000000"/>
                </a:solidFill>
                <a:latin typeface="Calibri" panose="020F0502020204030204" pitchFamily="34" charset="0"/>
                <a:cs typeface="Arial"/>
                <a:sym typeface="Arial"/>
                <a:rtl val="0"/>
              </a:rPr>
              <a:t>Higher</a:t>
            </a:r>
            <a:r>
              <a:rPr lang="en-US" sz="1100" kern="0" dirty="0" smtClean="0">
                <a:solidFill>
                  <a:srgbClr val="000000"/>
                </a:solidFill>
                <a:latin typeface="Calibri" panose="020F0502020204030204" pitchFamily="34" charset="0"/>
                <a:cs typeface="Arial"/>
                <a:sym typeface="Arial"/>
                <a:rtl val="0"/>
              </a:rPr>
              <a:t> </a:t>
            </a:r>
            <a:r>
              <a:rPr lang="en-US" sz="2000" kern="0" dirty="0">
                <a:solidFill>
                  <a:srgbClr val="000000"/>
                </a:solidFill>
                <a:latin typeface="Calibri" panose="020F0502020204030204" pitchFamily="34" charset="0"/>
                <a:cs typeface="Arial"/>
                <a:sym typeface="Arial"/>
                <a:rtl val="0"/>
              </a:rPr>
              <a:t>Upfront </a:t>
            </a:r>
            <a:r>
              <a:rPr lang="en-US" sz="2000" kern="0" dirty="0" smtClean="0">
                <a:solidFill>
                  <a:srgbClr val="000000"/>
                </a:solidFill>
                <a:latin typeface="Calibri" panose="020F0502020204030204" pitchFamily="34" charset="0"/>
                <a:cs typeface="Arial"/>
                <a:sym typeface="Arial"/>
                <a:rtl val="0"/>
              </a:rPr>
              <a:t>Costs</a:t>
            </a:r>
            <a:endParaRPr lang="en-US" sz="2000" kern="0" dirty="0">
              <a:solidFill>
                <a:srgbClr val="000000"/>
              </a:solidFill>
              <a:latin typeface="Calibri" panose="020F0502020204030204" pitchFamily="34" charset="0"/>
              <a:cs typeface="Arial"/>
              <a:sym typeface="Arial"/>
              <a:rtl val="0"/>
            </a:endParaRPr>
          </a:p>
        </p:txBody>
      </p:sp>
      <p:sp>
        <p:nvSpPr>
          <p:cNvPr id="13" name="Rectangle 12"/>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4" name="Picture 13"/>
          <p:cNvPicPr>
            <a:picLocks noChangeAspect="1"/>
          </p:cNvPicPr>
          <p:nvPr/>
        </p:nvPicPr>
        <p:blipFill>
          <a:blip r:embed="rId5"/>
          <a:stretch>
            <a:fillRect/>
          </a:stretch>
        </p:blipFill>
        <p:spPr>
          <a:xfrm>
            <a:off x="0" y="6385035"/>
            <a:ext cx="1438323" cy="423036"/>
          </a:xfrm>
          <a:prstGeom prst="rect">
            <a:avLst/>
          </a:prstGeom>
        </p:spPr>
      </p:pic>
      <p:sp>
        <p:nvSpPr>
          <p:cNvPr id="15" name="TextBox 14"/>
          <p:cNvSpPr txBox="1"/>
          <p:nvPr/>
        </p:nvSpPr>
        <p:spPr>
          <a:xfrm>
            <a:off x="55176" y="4251244"/>
            <a:ext cx="17907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defTabSz="914400"/>
            <a:r>
              <a:rPr lang="en-US" sz="2000" kern="0" dirty="0" smtClean="0">
                <a:solidFill>
                  <a:srgbClr val="000000"/>
                </a:solidFill>
                <a:latin typeface="Calibri" panose="020F0502020204030204" pitchFamily="34" charset="0"/>
                <a:cs typeface="Arial"/>
                <a:sym typeface="Arial"/>
                <a:rtl val="0"/>
              </a:rPr>
              <a:t>Private Sector Participation</a:t>
            </a:r>
            <a:endParaRPr lang="en-US" sz="2000" kern="0" dirty="0">
              <a:solidFill>
                <a:srgbClr val="000000"/>
              </a:solidFill>
              <a:latin typeface="Calibri" panose="020F0502020204030204" pitchFamily="34" charset="0"/>
              <a:cs typeface="Arial"/>
              <a:sym typeface="Arial"/>
              <a:rtl val="0"/>
            </a:endParaRPr>
          </a:p>
        </p:txBody>
      </p:sp>
      <p:sp>
        <p:nvSpPr>
          <p:cNvPr id="16" name="TextBox 15"/>
          <p:cNvSpPr txBox="1"/>
          <p:nvPr/>
        </p:nvSpPr>
        <p:spPr>
          <a:xfrm>
            <a:off x="7048500" y="4251244"/>
            <a:ext cx="195361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defTabSz="914400"/>
            <a:r>
              <a:rPr lang="en-US" sz="2000" kern="0" dirty="0" smtClean="0">
                <a:solidFill>
                  <a:srgbClr val="000000"/>
                </a:solidFill>
                <a:latin typeface="Calibri" panose="020F0502020204030204" pitchFamily="34" charset="0"/>
                <a:cs typeface="Arial"/>
                <a:sym typeface="Arial"/>
                <a:rtl val="0"/>
              </a:rPr>
              <a:t>Climate Finance Investment</a:t>
            </a:r>
            <a:endParaRPr lang="en-US" sz="2000" kern="0" dirty="0">
              <a:solidFill>
                <a:srgbClr val="000000"/>
              </a:solidFill>
              <a:latin typeface="Calibri" panose="020F0502020204030204" pitchFamily="34" charset="0"/>
              <a:cs typeface="Arial"/>
              <a:sym typeface="Arial"/>
              <a:rtl val="0"/>
            </a:endParaRPr>
          </a:p>
        </p:txBody>
      </p:sp>
      <p:sp>
        <p:nvSpPr>
          <p:cNvPr id="17" name="Title 1"/>
          <p:cNvSpPr txBox="1">
            <a:spLocks/>
          </p:cNvSpPr>
          <p:nvPr/>
        </p:nvSpPr>
        <p:spPr>
          <a:xfrm>
            <a:off x="0" y="288173"/>
            <a:ext cx="9144000" cy="293716"/>
          </a:xfrm>
          <a:prstGeom prst="rect">
            <a:avLst/>
          </a:prstGeom>
          <a:solidFill>
            <a:srgbClr val="3A6845"/>
          </a:solid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lt1"/>
              </a:buClr>
              <a:buFont typeface="Calibri"/>
              <a:buNone/>
              <a:defRPr sz="2000" b="1" i="0" u="none" strike="noStrike" cap="none" baseline="0">
                <a:solidFill>
                  <a:schemeClr val="lt1"/>
                </a:solidFill>
                <a:latin typeface="Calibri"/>
                <a:ea typeface="Calibri"/>
                <a:cs typeface="Calibri"/>
                <a:sym typeface="Calibri"/>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defTabSz="914400"/>
            <a:r>
              <a:rPr lang="en-US" kern="0" dirty="0" smtClean="0">
                <a:latin typeface="Calibri" panose="020F0502020204030204" pitchFamily="34" charset="0"/>
              </a:rPr>
              <a:t>Key Obstacles to Climate Investment</a:t>
            </a:r>
            <a:endParaRPr lang="en-US" kern="0" dirty="0">
              <a:latin typeface="Calibri" panose="020F0502020204030204" pitchFamily="34" charset="0"/>
            </a:endParaRPr>
          </a:p>
        </p:txBody>
      </p:sp>
    </p:spTree>
    <p:custDataLst>
      <p:tags r:id="rId1"/>
    </p:custDataLst>
    <p:extLst>
      <p:ext uri="{BB962C8B-B14F-4D97-AF65-F5344CB8AC3E}">
        <p14:creationId xmlns:p14="http://schemas.microsoft.com/office/powerpoint/2010/main" val="307626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590800"/>
            <a:ext cx="9152005" cy="1902052"/>
            <a:chOff x="0" y="2947082"/>
            <a:chExt cx="9152005" cy="1902052"/>
          </a:xfrm>
        </p:grpSpPr>
        <p:pic>
          <p:nvPicPr>
            <p:cNvPr id="12" name="Picture 11"/>
            <p:cNvPicPr>
              <a:picLocks noChangeAspect="1"/>
            </p:cNvPicPr>
            <p:nvPr/>
          </p:nvPicPr>
          <p:blipFill rotWithShape="1">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l="4167" t="48750" r="5000" b="25000"/>
            <a:stretch/>
          </p:blipFill>
          <p:spPr>
            <a:xfrm>
              <a:off x="55176" y="3096534"/>
              <a:ext cx="9096829" cy="1752600"/>
            </a:xfrm>
            <a:prstGeom prst="rect">
              <a:avLst/>
            </a:prstGeom>
          </p:spPr>
        </p:pic>
        <p:sp>
          <p:nvSpPr>
            <p:cNvPr id="3" name="Rectangle 2"/>
            <p:cNvSpPr/>
            <p:nvPr/>
          </p:nvSpPr>
          <p:spPr bwMode="auto">
            <a:xfrm>
              <a:off x="0" y="2947082"/>
              <a:ext cx="9144000" cy="1752600"/>
            </a:xfrm>
            <a:prstGeom prst="rect">
              <a:avLst/>
            </a:prstGeom>
            <a:solidFill>
              <a:schemeClr val="lt1">
                <a:alpha val="88000"/>
              </a:schemeClr>
            </a:solidFill>
            <a:ln>
              <a:no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grpSp>
      <p:sp>
        <p:nvSpPr>
          <p:cNvPr id="2" name="Title 1"/>
          <p:cNvSpPr>
            <a:spLocks noGrp="1"/>
          </p:cNvSpPr>
          <p:nvPr>
            <p:ph type="title"/>
          </p:nvPr>
        </p:nvSpPr>
        <p:spPr/>
        <p:txBody>
          <a:bodyPr/>
          <a:lstStyle/>
          <a:p>
            <a:r>
              <a:rPr lang="en-US" dirty="0" smtClean="0">
                <a:latin typeface="Calibri" panose="020F0502020204030204" pitchFamily="34" charset="0"/>
              </a:rPr>
              <a:t>Financial Engineering: Innovative Finance</a:t>
            </a:r>
            <a:endParaRPr lang="en-US" dirty="0">
              <a:latin typeface="Calibri" panose="020F0502020204030204" pitchFamily="34" charset="0"/>
            </a:endParaRPr>
          </a:p>
        </p:txBody>
      </p:sp>
      <p:sp>
        <p:nvSpPr>
          <p:cNvPr id="4" name="Rectangle 3"/>
          <p:cNvSpPr/>
          <p:nvPr/>
        </p:nvSpPr>
        <p:spPr>
          <a:xfrm>
            <a:off x="3520293" y="1136446"/>
            <a:ext cx="2114550" cy="707886"/>
          </a:xfrm>
          <a:prstGeom prst="rect">
            <a:avLst/>
          </a:prstGeom>
        </p:spPr>
        <p:txBody>
          <a:bodyPr wrap="square">
            <a:spAutoFit/>
          </a:bodyPr>
          <a:lstStyle/>
          <a:p>
            <a:pPr algn="ctr" defTabSz="914400"/>
            <a:r>
              <a:rPr lang="en-US" sz="2000" b="1" dirty="0" smtClean="0">
                <a:solidFill>
                  <a:srgbClr val="000000"/>
                </a:solidFill>
                <a:latin typeface="Calibri" panose="020F0502020204030204" pitchFamily="34" charset="0"/>
                <a:cs typeface="Arial"/>
                <a:sym typeface="Arial"/>
                <a:rtl val="0"/>
              </a:rPr>
              <a:t>Innovative Finance</a:t>
            </a:r>
            <a:endParaRPr lang="en-US" sz="2000" b="1" kern="0" dirty="0" smtClean="0">
              <a:solidFill>
                <a:srgbClr val="000000"/>
              </a:solidFill>
              <a:latin typeface="Calibri" panose="020F0502020204030204" pitchFamily="34" charset="0"/>
              <a:cs typeface="Arial"/>
              <a:sym typeface="Arial"/>
              <a:rtl val="0"/>
            </a:endParaRPr>
          </a:p>
        </p:txBody>
      </p:sp>
      <p:sp>
        <p:nvSpPr>
          <p:cNvPr id="7" name="TextBox 6"/>
          <p:cNvSpPr txBox="1"/>
          <p:nvPr/>
        </p:nvSpPr>
        <p:spPr>
          <a:xfrm>
            <a:off x="546874" y="2674022"/>
            <a:ext cx="2819400" cy="1569660"/>
          </a:xfrm>
          <a:prstGeom prst="rect">
            <a:avLst/>
          </a:prstGeom>
          <a:solidFill>
            <a:schemeClr val="bg1">
              <a:alpha val="62000"/>
            </a:schemeClr>
          </a:solidFill>
        </p:spPr>
        <p:txBody>
          <a:bodyPr wrap="square" rtlCol="0">
            <a:spAutoFit/>
          </a:bodyPr>
          <a:lstStyle/>
          <a:p>
            <a:pPr defTabSz="914400"/>
            <a:r>
              <a:rPr lang="en-US" sz="1600" b="1" kern="0" dirty="0" smtClean="0">
                <a:solidFill>
                  <a:srgbClr val="000000"/>
                </a:solidFill>
                <a:latin typeface="Calibri" panose="020F0502020204030204" pitchFamily="34" charset="0"/>
                <a:cs typeface="Arial"/>
                <a:sym typeface="Arial"/>
                <a:rtl val="0"/>
              </a:rPr>
              <a:t>Generate </a:t>
            </a:r>
            <a:r>
              <a:rPr lang="en-US" sz="1600" b="1" kern="0" dirty="0">
                <a:solidFill>
                  <a:srgbClr val="000000"/>
                </a:solidFill>
                <a:latin typeface="Calibri" panose="020F0502020204030204" pitchFamily="34" charset="0"/>
                <a:cs typeface="Arial"/>
                <a:sym typeface="Arial"/>
                <a:rtl val="0"/>
              </a:rPr>
              <a:t>additional funds</a:t>
            </a: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New funding sources</a:t>
            </a:r>
            <a:endParaRPr lang="en-US" sz="1600" kern="0" dirty="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Solidarity </a:t>
            </a:r>
            <a:r>
              <a:rPr lang="en-US" sz="1600" kern="0" dirty="0">
                <a:solidFill>
                  <a:srgbClr val="000000"/>
                </a:solidFill>
                <a:latin typeface="Calibri" panose="020F0502020204030204" pitchFamily="34" charset="0"/>
                <a:cs typeface="Arial"/>
                <a:sym typeface="Arial"/>
                <a:rtl val="0"/>
              </a:rPr>
              <a:t>taxes</a:t>
            </a:r>
          </a:p>
          <a:p>
            <a:pPr marL="285750" indent="-285750" defTabSz="914400">
              <a:buFont typeface="Arial" panose="020B0604020202020204" pitchFamily="34" charset="0"/>
              <a:buChar char="•"/>
            </a:pPr>
            <a:r>
              <a:rPr lang="en-US" sz="1600" kern="0" dirty="0">
                <a:solidFill>
                  <a:srgbClr val="000000"/>
                </a:solidFill>
                <a:latin typeface="Calibri" panose="020F0502020204030204" pitchFamily="34" charset="0"/>
                <a:cs typeface="Arial"/>
                <a:sym typeface="Arial"/>
                <a:rtl val="0"/>
              </a:rPr>
              <a:t>Emerging </a:t>
            </a:r>
            <a:r>
              <a:rPr lang="en-US" sz="1600" kern="0" dirty="0" smtClean="0">
                <a:solidFill>
                  <a:srgbClr val="000000"/>
                </a:solidFill>
                <a:latin typeface="Calibri" panose="020F0502020204030204" pitchFamily="34" charset="0"/>
                <a:cs typeface="Arial"/>
                <a:sym typeface="Arial"/>
                <a:rtl val="0"/>
              </a:rPr>
              <a:t>donors</a:t>
            </a: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Institutional investors</a:t>
            </a:r>
            <a:endParaRPr lang="en-US" sz="1600" kern="0" dirty="0">
              <a:solidFill>
                <a:srgbClr val="000000"/>
              </a:solidFill>
              <a:latin typeface="Calibri" panose="020F0502020204030204" pitchFamily="34" charset="0"/>
              <a:cs typeface="Arial"/>
              <a:sym typeface="Arial"/>
              <a:rtl val="0"/>
            </a:endParaRPr>
          </a:p>
          <a:p>
            <a:pPr defTabSz="914400"/>
            <a:endParaRPr lang="en-US" sz="1600" kern="0" dirty="0">
              <a:solidFill>
                <a:srgbClr val="000000"/>
              </a:solidFill>
              <a:latin typeface="Calibri" panose="020F0502020204030204" pitchFamily="34" charset="0"/>
              <a:cs typeface="Arial"/>
              <a:sym typeface="Arial"/>
              <a:rtl val="0"/>
            </a:endParaRPr>
          </a:p>
        </p:txBody>
      </p:sp>
      <p:sp>
        <p:nvSpPr>
          <p:cNvPr id="8" name="TextBox 7"/>
          <p:cNvSpPr txBox="1"/>
          <p:nvPr/>
        </p:nvSpPr>
        <p:spPr>
          <a:xfrm>
            <a:off x="6378265" y="2680687"/>
            <a:ext cx="2514600" cy="1323439"/>
          </a:xfrm>
          <a:prstGeom prst="rect">
            <a:avLst/>
          </a:prstGeom>
          <a:solidFill>
            <a:schemeClr val="bg1">
              <a:alpha val="62000"/>
            </a:schemeClr>
          </a:solidFill>
        </p:spPr>
        <p:txBody>
          <a:bodyPr wrap="square" rtlCol="0">
            <a:spAutoFit/>
          </a:bodyPr>
          <a:lstStyle/>
          <a:p>
            <a:pPr defTabSz="914400"/>
            <a:r>
              <a:rPr lang="en-US" sz="1600" b="1" kern="0" dirty="0" smtClean="0">
                <a:solidFill>
                  <a:srgbClr val="000000"/>
                </a:solidFill>
                <a:latin typeface="Calibri" panose="020F0502020204030204" pitchFamily="34" charset="0"/>
                <a:cs typeface="Arial"/>
                <a:sym typeface="Arial"/>
                <a:rtl val="0"/>
              </a:rPr>
              <a:t>Link flows to results</a:t>
            </a:r>
            <a:endParaRPr lang="en-US" sz="1600" b="1" kern="0" dirty="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Results-Based Financing</a:t>
            </a: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Advance Market Commitments</a:t>
            </a:r>
          </a:p>
          <a:p>
            <a:pPr marL="285750" indent="-285750" defTabSz="914400">
              <a:buFont typeface="Arial" panose="020B0604020202020204" pitchFamily="34" charset="0"/>
              <a:buChar char="•"/>
            </a:pPr>
            <a:endParaRPr lang="en-US" sz="1600" kern="0" dirty="0">
              <a:solidFill>
                <a:srgbClr val="000000"/>
              </a:solidFill>
              <a:latin typeface="Calibri" panose="020F0502020204030204" pitchFamily="34" charset="0"/>
              <a:cs typeface="Arial"/>
              <a:sym typeface="Arial"/>
              <a:rtl val="0"/>
            </a:endParaRPr>
          </a:p>
        </p:txBody>
      </p:sp>
      <p:sp>
        <p:nvSpPr>
          <p:cNvPr id="10" name="TextBox 9"/>
          <p:cNvSpPr txBox="1"/>
          <p:nvPr/>
        </p:nvSpPr>
        <p:spPr>
          <a:xfrm>
            <a:off x="3460590" y="2740252"/>
            <a:ext cx="2692560" cy="1569660"/>
          </a:xfrm>
          <a:prstGeom prst="rect">
            <a:avLst/>
          </a:prstGeom>
          <a:solidFill>
            <a:schemeClr val="bg1">
              <a:alpha val="62000"/>
            </a:schemeClr>
          </a:solidFill>
        </p:spPr>
        <p:txBody>
          <a:bodyPr wrap="square" rtlCol="0">
            <a:spAutoFit/>
          </a:bodyPr>
          <a:lstStyle/>
          <a:p>
            <a:pPr defTabSz="914400"/>
            <a:r>
              <a:rPr lang="en-US" sz="1600" b="1" kern="0" dirty="0" smtClean="0">
                <a:solidFill>
                  <a:srgbClr val="000000"/>
                </a:solidFill>
                <a:latin typeface="Calibri" panose="020F0502020204030204" pitchFamily="34" charset="0"/>
                <a:cs typeface="Arial"/>
                <a:sym typeface="Arial"/>
                <a:rtl val="0"/>
              </a:rPr>
              <a:t>Enhance efficiency of flows</a:t>
            </a:r>
            <a:endParaRPr lang="en-US" sz="1600" b="1" kern="0" dirty="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Reduce delivery time and costs</a:t>
            </a: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Frontloading </a:t>
            </a:r>
            <a:r>
              <a:rPr lang="en-US" sz="1600" kern="0" dirty="0">
                <a:solidFill>
                  <a:srgbClr val="000000"/>
                </a:solidFill>
                <a:latin typeface="Calibri" panose="020F0502020204030204" pitchFamily="34" charset="0"/>
                <a:cs typeface="Arial"/>
                <a:sym typeface="Arial"/>
                <a:rtl val="0"/>
              </a:rPr>
              <a:t>of development aid</a:t>
            </a:r>
          </a:p>
          <a:p>
            <a:pPr marL="285750" indent="-285750" defTabSz="914400">
              <a:buFont typeface="Arial" panose="020B0604020202020204" pitchFamily="34" charset="0"/>
              <a:buChar char="•"/>
            </a:pPr>
            <a:r>
              <a:rPr lang="en-US" sz="1600" kern="0" dirty="0" smtClean="0">
                <a:solidFill>
                  <a:srgbClr val="000000"/>
                </a:solidFill>
                <a:latin typeface="Calibri" panose="020F0502020204030204" pitchFamily="34" charset="0"/>
                <a:cs typeface="Arial"/>
                <a:sym typeface="Arial"/>
                <a:rtl val="0"/>
              </a:rPr>
              <a:t>Index-based </a:t>
            </a:r>
            <a:r>
              <a:rPr lang="en-US" sz="1600" kern="0" dirty="0">
                <a:solidFill>
                  <a:srgbClr val="000000"/>
                </a:solidFill>
                <a:latin typeface="Calibri" panose="020F0502020204030204" pitchFamily="34" charset="0"/>
                <a:cs typeface="Arial"/>
                <a:sym typeface="Arial"/>
                <a:rtl val="0"/>
              </a:rPr>
              <a:t>risk </a:t>
            </a:r>
            <a:r>
              <a:rPr lang="en-US" sz="1600" kern="0" dirty="0" smtClean="0">
                <a:solidFill>
                  <a:srgbClr val="000000"/>
                </a:solidFill>
                <a:latin typeface="Calibri" panose="020F0502020204030204" pitchFamily="34" charset="0"/>
                <a:cs typeface="Arial"/>
                <a:sym typeface="Arial"/>
                <a:rtl val="0"/>
              </a:rPr>
              <a:t>financing</a:t>
            </a:r>
            <a:endParaRPr lang="en-US" sz="1600" kern="0" dirty="0">
              <a:solidFill>
                <a:srgbClr val="000000"/>
              </a:solidFill>
              <a:latin typeface="Calibri" panose="020F0502020204030204" pitchFamily="34" charset="0"/>
              <a:cs typeface="Arial"/>
              <a:sym typeface="Arial"/>
              <a:rtl val="0"/>
            </a:endParaRPr>
          </a:p>
        </p:txBody>
      </p:sp>
      <p:sp>
        <p:nvSpPr>
          <p:cNvPr id="11" name="TextBox 10"/>
          <p:cNvSpPr txBox="1"/>
          <p:nvPr/>
        </p:nvSpPr>
        <p:spPr>
          <a:xfrm>
            <a:off x="876300" y="5768369"/>
            <a:ext cx="2476500" cy="261610"/>
          </a:xfrm>
          <a:prstGeom prst="rect">
            <a:avLst/>
          </a:prstGeom>
          <a:noFill/>
        </p:spPr>
        <p:txBody>
          <a:bodyPr wrap="square" rtlCol="0">
            <a:spAutoFit/>
          </a:bodyPr>
          <a:lstStyle/>
          <a:p>
            <a:pPr defTabSz="914400"/>
            <a:r>
              <a:rPr lang="en-US" sz="1100" b="1" kern="0" dirty="0" smtClean="0">
                <a:solidFill>
                  <a:srgbClr val="000000"/>
                </a:solidFill>
                <a:latin typeface="Calibri" panose="020F0502020204030204" pitchFamily="34" charset="0"/>
                <a:cs typeface="Arial"/>
                <a:sym typeface="Arial"/>
                <a:rtl val="0"/>
              </a:rPr>
              <a:t>Source</a:t>
            </a:r>
            <a:r>
              <a:rPr lang="en-US" sz="1100" kern="0" dirty="0" smtClean="0">
                <a:solidFill>
                  <a:srgbClr val="000000"/>
                </a:solidFill>
                <a:latin typeface="Calibri" panose="020F0502020204030204" pitchFamily="34" charset="0"/>
                <a:cs typeface="Arial"/>
                <a:sym typeface="Arial"/>
                <a:rtl val="0"/>
              </a:rPr>
              <a:t>: </a:t>
            </a:r>
            <a:r>
              <a:rPr lang="en-US" sz="1100" kern="0" dirty="0" smtClean="0">
                <a:solidFill>
                  <a:srgbClr val="000000"/>
                </a:solidFill>
                <a:latin typeface="Calibri" panose="020F0502020204030204" pitchFamily="34" charset="0"/>
                <a:cs typeface="Arial"/>
                <a:sym typeface="Arial"/>
                <a:hlinkClick r:id="rId5"/>
                <a:rtl val="0"/>
              </a:rPr>
              <a:t>IF for Development Solutions </a:t>
            </a:r>
            <a:endParaRPr lang="en-US" sz="1100" kern="0" dirty="0">
              <a:solidFill>
                <a:srgbClr val="000000"/>
              </a:solidFill>
              <a:latin typeface="Calibri" panose="020F0502020204030204" pitchFamily="34" charset="0"/>
              <a:cs typeface="Arial"/>
              <a:sym typeface="Arial"/>
              <a:rtl val="0"/>
            </a:endParaRPr>
          </a:p>
        </p:txBody>
      </p:sp>
      <p:cxnSp>
        <p:nvCxnSpPr>
          <p:cNvPr id="15" name="Straight Connector 14"/>
          <p:cNvCxnSpPr/>
          <p:nvPr/>
        </p:nvCxnSpPr>
        <p:spPr>
          <a:xfrm flipV="1">
            <a:off x="1956574" y="1644278"/>
            <a:ext cx="1747247" cy="10297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3"/>
          </p:cNvCxnSpPr>
          <p:nvPr/>
        </p:nvCxnSpPr>
        <p:spPr>
          <a:xfrm>
            <a:off x="5634843" y="1490389"/>
            <a:ext cx="1578135" cy="116684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2"/>
          </p:cNvCxnSpPr>
          <p:nvPr/>
        </p:nvCxnSpPr>
        <p:spPr>
          <a:xfrm>
            <a:off x="4577568" y="1844332"/>
            <a:ext cx="0" cy="84563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6"/>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16959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apezoid 20"/>
          <p:cNvSpPr/>
          <p:nvPr/>
        </p:nvSpPr>
        <p:spPr bwMode="auto">
          <a:xfrm rot="5400000">
            <a:off x="5008483" y="1620262"/>
            <a:ext cx="4323222" cy="3776282"/>
          </a:xfrm>
          <a:prstGeom prst="trapezoid">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4" name="Trapezoid 3"/>
          <p:cNvSpPr/>
          <p:nvPr/>
        </p:nvSpPr>
        <p:spPr bwMode="auto">
          <a:xfrm rot="16200000">
            <a:off x="-561409" y="1908201"/>
            <a:ext cx="4323222" cy="3200402"/>
          </a:xfrm>
          <a:prstGeom prst="trapezoid">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16" name="Rectangle 15"/>
          <p:cNvSpPr/>
          <p:nvPr/>
        </p:nvSpPr>
        <p:spPr>
          <a:xfrm>
            <a:off x="6987621" y="1882914"/>
            <a:ext cx="2653639"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Concessional</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Debt</a:t>
            </a:r>
            <a:endParaRPr lang="en-US" sz="2000" b="1" kern="0" dirty="0">
              <a:solidFill>
                <a:srgbClr val="9BBB59">
                  <a:lumMod val="50000"/>
                </a:srgbClr>
              </a:solidFill>
              <a:latin typeface="Calibri" panose="020F0502020204030204" pitchFamily="34" charset="0"/>
              <a:cs typeface="Arial"/>
              <a:sym typeface="Arial"/>
              <a:rtl val="0"/>
            </a:endParaRPr>
          </a:p>
        </p:txBody>
      </p:sp>
      <p:sp>
        <p:nvSpPr>
          <p:cNvPr id="17" name="Rectangle 16"/>
          <p:cNvSpPr/>
          <p:nvPr/>
        </p:nvSpPr>
        <p:spPr>
          <a:xfrm>
            <a:off x="5281953" y="2991485"/>
            <a:ext cx="3500883"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Credit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Enhancement </a:t>
            </a:r>
            <a:endParaRPr lang="en-US" sz="2000" b="1" kern="0" dirty="0">
              <a:solidFill>
                <a:srgbClr val="9BBB59">
                  <a:lumMod val="50000"/>
                </a:srgbClr>
              </a:solidFill>
              <a:latin typeface="Calibri" panose="020F0502020204030204" pitchFamily="34" charset="0"/>
              <a:cs typeface="Arial"/>
              <a:sym typeface="Arial"/>
              <a:rtl val="0"/>
            </a:endParaRPr>
          </a:p>
        </p:txBody>
      </p:sp>
      <p:sp>
        <p:nvSpPr>
          <p:cNvPr id="18" name="Rectangle 17"/>
          <p:cNvSpPr/>
          <p:nvPr/>
        </p:nvSpPr>
        <p:spPr>
          <a:xfrm>
            <a:off x="5489076" y="1428690"/>
            <a:ext cx="2343031" cy="400110"/>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Grants</a:t>
            </a:r>
          </a:p>
        </p:txBody>
      </p:sp>
      <p:sp>
        <p:nvSpPr>
          <p:cNvPr id="19" name="Rectangle 18"/>
          <p:cNvSpPr/>
          <p:nvPr/>
        </p:nvSpPr>
        <p:spPr>
          <a:xfrm>
            <a:off x="7032394" y="3497104"/>
            <a:ext cx="2800423"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Technology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Transfer </a:t>
            </a:r>
          </a:p>
        </p:txBody>
      </p:sp>
      <p:sp>
        <p:nvSpPr>
          <p:cNvPr id="20" name="Rectangle 19"/>
          <p:cNvSpPr/>
          <p:nvPr/>
        </p:nvSpPr>
        <p:spPr>
          <a:xfrm>
            <a:off x="5259478" y="4023291"/>
            <a:ext cx="3427949"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Revenue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Enhancement </a:t>
            </a:r>
          </a:p>
        </p:txBody>
      </p:sp>
      <p:pic>
        <p:nvPicPr>
          <p:cNvPr id="23" name="Picture 22"/>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163770" y="1215052"/>
            <a:ext cx="2971796" cy="4810462"/>
          </a:xfrm>
          <a:prstGeom prst="rect">
            <a:avLst/>
          </a:prstGeom>
        </p:spPr>
      </p:pic>
      <p:sp>
        <p:nvSpPr>
          <p:cNvPr id="24" name="Rectangle 23"/>
          <p:cNvSpPr/>
          <p:nvPr/>
        </p:nvSpPr>
        <p:spPr>
          <a:xfrm>
            <a:off x="7683703" y="2777667"/>
            <a:ext cx="1431189" cy="400110"/>
          </a:xfrm>
          <a:prstGeom prst="rect">
            <a:avLst/>
          </a:prstGeom>
        </p:spPr>
        <p:txBody>
          <a:bodyPr wrap="square">
            <a:spAutoFit/>
          </a:bodyPr>
          <a:lstStyle/>
          <a:p>
            <a:pPr algn="ctr" defTabSz="914400"/>
            <a:r>
              <a:rPr lang="en-US" sz="2000" b="1" kern="0" dirty="0">
                <a:solidFill>
                  <a:srgbClr val="9BBB59">
                    <a:lumMod val="50000"/>
                  </a:srgbClr>
                </a:solidFill>
                <a:latin typeface="Calibri" panose="020F0502020204030204" pitchFamily="34" charset="0"/>
                <a:cs typeface="Arial"/>
                <a:sym typeface="Arial"/>
                <a:rtl val="0"/>
              </a:rPr>
              <a:t>Equity</a:t>
            </a:r>
          </a:p>
        </p:txBody>
      </p:sp>
      <p:sp>
        <p:nvSpPr>
          <p:cNvPr id="25" name="Rectangle 24"/>
          <p:cNvSpPr/>
          <p:nvPr/>
        </p:nvSpPr>
        <p:spPr>
          <a:xfrm>
            <a:off x="6033966" y="2190690"/>
            <a:ext cx="1253250" cy="400110"/>
          </a:xfrm>
          <a:prstGeom prst="rect">
            <a:avLst/>
          </a:prstGeom>
        </p:spPr>
        <p:txBody>
          <a:bodyPr wrap="square">
            <a:spAutoFit/>
          </a:bodyPr>
          <a:lstStyle/>
          <a:p>
            <a:pPr algn="ctr" defTabSz="914400"/>
            <a:r>
              <a:rPr lang="en-US" sz="2000" b="1" kern="0" dirty="0" err="1">
                <a:solidFill>
                  <a:srgbClr val="9BBB59">
                    <a:lumMod val="50000"/>
                  </a:srgbClr>
                </a:solidFill>
                <a:latin typeface="Calibri" panose="020F0502020204030204" pitchFamily="34" charset="0"/>
                <a:cs typeface="Arial"/>
                <a:sym typeface="Arial"/>
                <a:rtl val="0"/>
              </a:rPr>
              <a:t>Mezz</a:t>
            </a:r>
            <a:endParaRPr lang="en-US" sz="2000" b="1" kern="0" dirty="0">
              <a:solidFill>
                <a:srgbClr val="9BBB59">
                  <a:lumMod val="50000"/>
                </a:srgbClr>
              </a:solidFill>
              <a:latin typeface="Calibri" panose="020F0502020204030204" pitchFamily="34" charset="0"/>
              <a:cs typeface="Arial"/>
              <a:sym typeface="Arial"/>
              <a:rtl val="0"/>
            </a:endParaRPr>
          </a:p>
        </p:txBody>
      </p:sp>
      <p:sp>
        <p:nvSpPr>
          <p:cNvPr id="26" name="Rectangle 25"/>
          <p:cNvSpPr/>
          <p:nvPr/>
        </p:nvSpPr>
        <p:spPr>
          <a:xfrm>
            <a:off x="7004320" y="4377234"/>
            <a:ext cx="3130280" cy="707886"/>
          </a:xfrm>
          <a:prstGeom prst="rect">
            <a:avLst/>
          </a:prstGeom>
        </p:spPr>
        <p:txBody>
          <a:bodyPr wrap="square">
            <a:spAutoFit/>
          </a:bodyPr>
          <a:lstStyle/>
          <a:p>
            <a:pPr algn="ctr" defTabSz="914400"/>
            <a:r>
              <a:rPr lang="en-US" sz="2000" b="1" kern="0" dirty="0" smtClean="0">
                <a:solidFill>
                  <a:srgbClr val="9BBB59">
                    <a:lumMod val="50000"/>
                  </a:srgbClr>
                </a:solidFill>
                <a:latin typeface="Calibri" panose="020F0502020204030204" pitchFamily="34" charset="0"/>
                <a:cs typeface="Arial"/>
                <a:sym typeface="Arial"/>
                <a:rtl val="0"/>
              </a:rPr>
              <a:t>Technical </a:t>
            </a:r>
          </a:p>
          <a:p>
            <a:pPr algn="ctr" defTabSz="914400"/>
            <a:r>
              <a:rPr lang="en-US" sz="2000" b="1" kern="0" dirty="0" smtClean="0">
                <a:solidFill>
                  <a:srgbClr val="9BBB59">
                    <a:lumMod val="50000"/>
                  </a:srgbClr>
                </a:solidFill>
                <a:latin typeface="Calibri" panose="020F0502020204030204" pitchFamily="34" charset="0"/>
                <a:cs typeface="Arial"/>
                <a:sym typeface="Arial"/>
                <a:rtl val="0"/>
              </a:rPr>
              <a:t>Assistance </a:t>
            </a:r>
            <a:endParaRPr lang="en-US" sz="2000" b="1" kern="0" dirty="0">
              <a:solidFill>
                <a:srgbClr val="9BBB59">
                  <a:lumMod val="50000"/>
                </a:srgbClr>
              </a:solidFill>
              <a:latin typeface="Calibri" panose="020F0502020204030204" pitchFamily="34" charset="0"/>
              <a:cs typeface="Arial"/>
              <a:sym typeface="Arial"/>
              <a:rtl val="0"/>
            </a:endParaRPr>
          </a:p>
        </p:txBody>
      </p:sp>
      <p:graphicFrame>
        <p:nvGraphicFramePr>
          <p:cNvPr id="33" name="Diagram 32"/>
          <p:cNvGraphicFramePr/>
          <p:nvPr>
            <p:extLst/>
          </p:nvPr>
        </p:nvGraphicFramePr>
        <p:xfrm>
          <a:off x="-103733" y="1600200"/>
          <a:ext cx="39624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22" name="Picture 21"/>
          <p:cNvPicPr>
            <a:picLocks noChangeAspect="1"/>
          </p:cNvPicPr>
          <p:nvPr/>
        </p:nvPicPr>
        <p:blipFill>
          <a:blip r:embed="rId10"/>
          <a:stretch>
            <a:fillRect/>
          </a:stretch>
        </p:blipFill>
        <p:spPr>
          <a:xfrm>
            <a:off x="0" y="6385035"/>
            <a:ext cx="1438323" cy="423036"/>
          </a:xfrm>
          <a:prstGeom prst="rect">
            <a:avLst/>
          </a:prstGeom>
        </p:spPr>
      </p:pic>
      <p:sp>
        <p:nvSpPr>
          <p:cNvPr id="28" name="Title 1"/>
          <p:cNvSpPr txBox="1">
            <a:spLocks/>
          </p:cNvSpPr>
          <p:nvPr/>
        </p:nvSpPr>
        <p:spPr>
          <a:xfrm>
            <a:off x="0" y="288173"/>
            <a:ext cx="9144000" cy="293716"/>
          </a:xfrm>
          <a:prstGeom prst="rect">
            <a:avLst/>
          </a:prstGeom>
          <a:solidFill>
            <a:srgbClr val="3A6845"/>
          </a:solid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lt1"/>
              </a:buClr>
              <a:buFont typeface="Calibri"/>
              <a:buNone/>
              <a:defRPr sz="2000" b="1" i="0" u="none" strike="noStrike" cap="none" baseline="0">
                <a:solidFill>
                  <a:schemeClr val="lt1"/>
                </a:solidFill>
                <a:latin typeface="Calibri"/>
                <a:ea typeface="Calibri"/>
                <a:cs typeface="Calibri"/>
                <a:sym typeface="Calibri"/>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defTabSz="914400"/>
            <a:r>
              <a:rPr lang="en-US" kern="0" dirty="0" smtClean="0">
                <a:latin typeface="Calibri" panose="020F0502020204030204" pitchFamily="34" charset="0"/>
              </a:rPr>
              <a:t>Innovative Climate Finance Approaches</a:t>
            </a:r>
            <a:endParaRPr lang="en-US" kern="0" dirty="0">
              <a:latin typeface="Calibri" panose="020F0502020204030204" pitchFamily="34" charset="0"/>
            </a:endParaRPr>
          </a:p>
        </p:txBody>
      </p:sp>
    </p:spTree>
    <p:custDataLst>
      <p:tags r:id="rId1"/>
    </p:custDataLst>
    <p:extLst>
      <p:ext uri="{BB962C8B-B14F-4D97-AF65-F5344CB8AC3E}">
        <p14:creationId xmlns:p14="http://schemas.microsoft.com/office/powerpoint/2010/main" val="281196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47154" y="1612900"/>
            <a:ext cx="5901690" cy="3323987"/>
          </a:xfrm>
          <a:prstGeom prst="rect">
            <a:avLst/>
          </a:prstGeom>
          <a:noFill/>
        </p:spPr>
        <p:txBody>
          <a:bodyPr wrap="square" rtlCol="0">
            <a:spAutoFit/>
          </a:bodyPr>
          <a:lstStyle/>
          <a:p>
            <a:pPr marL="285750"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Leverage </a:t>
            </a:r>
            <a:r>
              <a:rPr lang="en-US" dirty="0">
                <a:solidFill>
                  <a:srgbClr val="000000"/>
                </a:solidFill>
                <a:latin typeface="Calibri" panose="020F0502020204030204" pitchFamily="34" charset="0"/>
                <a:cs typeface="Arial"/>
                <a:sym typeface="Arial"/>
                <a:rtl val="0"/>
              </a:rPr>
              <a:t>shows how much </a:t>
            </a:r>
            <a:r>
              <a:rPr lang="en-US" b="1" i="1" dirty="0" smtClean="0">
                <a:solidFill>
                  <a:srgbClr val="000000"/>
                </a:solidFill>
                <a:latin typeface="Calibri" panose="020F0502020204030204" pitchFamily="34" charset="0"/>
                <a:cs typeface="Arial"/>
                <a:sym typeface="Arial"/>
                <a:rtl val="0"/>
              </a:rPr>
              <a:t>private money </a:t>
            </a:r>
            <a:r>
              <a:rPr lang="en-US" dirty="0">
                <a:solidFill>
                  <a:srgbClr val="000000"/>
                </a:solidFill>
                <a:latin typeface="Calibri" panose="020F0502020204030204" pitchFamily="34" charset="0"/>
                <a:cs typeface="Arial"/>
                <a:sym typeface="Arial"/>
                <a:rtl val="0"/>
              </a:rPr>
              <a:t>was mobilized on the back of a </a:t>
            </a:r>
            <a:r>
              <a:rPr lang="en-US" b="1" i="1" dirty="0">
                <a:solidFill>
                  <a:srgbClr val="000000"/>
                </a:solidFill>
                <a:latin typeface="Calibri" panose="020F0502020204030204" pitchFamily="34" charset="0"/>
                <a:cs typeface="Arial"/>
                <a:sym typeface="Arial"/>
                <a:rtl val="0"/>
              </a:rPr>
              <a:t>public </a:t>
            </a:r>
            <a:r>
              <a:rPr lang="en-US" b="1" i="1" dirty="0" smtClean="0">
                <a:solidFill>
                  <a:srgbClr val="000000"/>
                </a:solidFill>
                <a:latin typeface="Calibri" panose="020F0502020204030204" pitchFamily="34" charset="0"/>
                <a:cs typeface="Arial"/>
                <a:sym typeface="Arial"/>
                <a:rtl val="0"/>
              </a:rPr>
              <a:t>dollar</a:t>
            </a:r>
            <a:r>
              <a:rPr lang="en-US" dirty="0" smtClean="0">
                <a:solidFill>
                  <a:srgbClr val="000000"/>
                </a:solidFill>
                <a:latin typeface="Calibri" panose="020F0502020204030204" pitchFamily="34" charset="0"/>
                <a:cs typeface="Arial"/>
                <a:sym typeface="Arial"/>
                <a:rtl val="0"/>
              </a:rPr>
              <a:t>. </a:t>
            </a:r>
          </a:p>
          <a:p>
            <a:pPr marL="285750" indent="-285750" defTabSz="914400">
              <a:buFont typeface="Arial" panose="020B0604020202020204" pitchFamily="34" charset="0"/>
              <a:buChar char="•"/>
            </a:pPr>
            <a:endParaRPr lang="en-US"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MDB experience: leverage factors in the range of 2 to 5 for non-concessional lending can be </a:t>
            </a:r>
            <a:r>
              <a:rPr lang="en-US" b="1" dirty="0" smtClean="0">
                <a:solidFill>
                  <a:srgbClr val="000000"/>
                </a:solidFill>
                <a:latin typeface="Calibri" panose="020F0502020204030204" pitchFamily="34" charset="0"/>
                <a:cs typeface="Arial"/>
                <a:sym typeface="Arial"/>
                <a:rtl val="0"/>
              </a:rPr>
              <a:t>significantly higher </a:t>
            </a:r>
            <a:r>
              <a:rPr lang="en-US" dirty="0" smtClean="0">
                <a:solidFill>
                  <a:srgbClr val="000000"/>
                </a:solidFill>
                <a:latin typeface="Calibri" panose="020F0502020204030204" pitchFamily="34" charset="0"/>
                <a:cs typeface="Arial"/>
                <a:sym typeface="Arial"/>
                <a:rtl val="0"/>
              </a:rPr>
              <a:t>where the public finance is concessional lending, grants or equity (</a:t>
            </a:r>
            <a:r>
              <a:rPr lang="en-US" b="1" dirty="0" smtClean="0">
                <a:solidFill>
                  <a:srgbClr val="000000"/>
                </a:solidFill>
                <a:latin typeface="Calibri" panose="020F0502020204030204" pitchFamily="34" charset="0"/>
                <a:cs typeface="Arial"/>
                <a:sym typeface="Arial"/>
                <a:rtl val="0"/>
              </a:rPr>
              <a:t>8 to 10 or higher</a:t>
            </a:r>
            <a:r>
              <a:rPr lang="en-US" dirty="0" smtClean="0">
                <a:solidFill>
                  <a:srgbClr val="000000"/>
                </a:solidFill>
                <a:latin typeface="Calibri" panose="020F0502020204030204" pitchFamily="34" charset="0"/>
                <a:cs typeface="Arial"/>
                <a:sym typeface="Arial"/>
                <a:rtl val="0"/>
              </a:rPr>
              <a:t>)</a:t>
            </a:r>
          </a:p>
          <a:p>
            <a:pPr marL="285750" indent="-285750" defTabSz="914400">
              <a:buFont typeface="Arial" panose="020B0604020202020204" pitchFamily="34" charset="0"/>
              <a:buChar char="•"/>
            </a:pPr>
            <a:endParaRPr lang="en-US"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dirty="0" smtClean="0">
                <a:solidFill>
                  <a:srgbClr val="000000"/>
                </a:solidFill>
                <a:latin typeface="Calibri" panose="020F0502020204030204" pitchFamily="34" charset="0"/>
                <a:cs typeface="Arial"/>
                <a:sym typeface="Arial"/>
                <a:rtl val="0"/>
              </a:rPr>
              <a:t>MDB flows and carbon offset flows could leverage around </a:t>
            </a:r>
            <a:r>
              <a:rPr lang="en-US" b="1" dirty="0" smtClean="0">
                <a:solidFill>
                  <a:srgbClr val="000000"/>
                </a:solidFill>
                <a:latin typeface="Calibri" panose="020F0502020204030204" pitchFamily="34" charset="0"/>
                <a:cs typeface="Arial"/>
                <a:sym typeface="Arial"/>
                <a:rtl val="0"/>
              </a:rPr>
              <a:t>US$100-200 billion in 2020 </a:t>
            </a:r>
            <a:r>
              <a:rPr lang="en-US" dirty="0" smtClean="0">
                <a:solidFill>
                  <a:srgbClr val="000000"/>
                </a:solidFill>
                <a:latin typeface="Calibri" panose="020F0502020204030204" pitchFamily="34" charset="0"/>
                <a:cs typeface="Arial"/>
                <a:sym typeface="Arial"/>
                <a:rtl val="0"/>
              </a:rPr>
              <a:t>in additional gross international climate-related private flows </a:t>
            </a:r>
          </a:p>
          <a:p>
            <a:pPr marL="285750" indent="-285750" defTabSz="914400">
              <a:buFont typeface="Arial" panose="020B0604020202020204" pitchFamily="34" charset="0"/>
              <a:buChar char="•"/>
            </a:pPr>
            <a:endParaRPr lang="en-US" sz="1200" dirty="0">
              <a:solidFill>
                <a:srgbClr val="000000"/>
              </a:solidFill>
              <a:latin typeface="Calibri" panose="020F0502020204030204" pitchFamily="34" charset="0"/>
              <a:cs typeface="Arial"/>
              <a:sym typeface="Arial"/>
              <a:rtl val="0"/>
            </a:endParaRPr>
          </a:p>
        </p:txBody>
      </p:sp>
      <p:grpSp>
        <p:nvGrpSpPr>
          <p:cNvPr id="6" name="Group 5"/>
          <p:cNvGrpSpPr/>
          <p:nvPr/>
        </p:nvGrpSpPr>
        <p:grpSpPr>
          <a:xfrm>
            <a:off x="0" y="927100"/>
            <a:ext cx="3962400" cy="4064000"/>
            <a:chOff x="152400" y="1219200"/>
            <a:chExt cx="3962400" cy="4064000"/>
          </a:xfrm>
        </p:grpSpPr>
        <p:graphicFrame>
          <p:nvGraphicFramePr>
            <p:cNvPr id="12" name="Diagram 11"/>
            <p:cNvGraphicFramePr/>
            <p:nvPr>
              <p:extLst/>
            </p:nvPr>
          </p:nvGraphicFramePr>
          <p:xfrm>
            <a:off x="152400" y="1219200"/>
            <a:ext cx="3962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228600" y="2590800"/>
              <a:ext cx="3048000" cy="2514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kern="0">
                <a:solidFill>
                  <a:srgbClr val="FFFFFF"/>
                </a:solidFill>
                <a:latin typeface="Calibri" panose="020F0502020204030204" pitchFamily="34" charset="0"/>
                <a:sym typeface="Arial"/>
                <a:rtl val="0"/>
              </a:endParaRPr>
            </a:p>
          </p:txBody>
        </p:sp>
      </p:grpSp>
      <p:sp>
        <p:nvSpPr>
          <p:cNvPr id="11" name="Rectangle 10"/>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4" name="Picture 13"/>
          <p:cNvPicPr>
            <a:picLocks noChangeAspect="1"/>
          </p:cNvPicPr>
          <p:nvPr/>
        </p:nvPicPr>
        <p:blipFill>
          <a:blip r:embed="rId9"/>
          <a:stretch>
            <a:fillRect/>
          </a:stretch>
        </p:blipFill>
        <p:spPr>
          <a:xfrm>
            <a:off x="0" y="6385035"/>
            <a:ext cx="1438323" cy="423036"/>
          </a:xfrm>
          <a:prstGeom prst="rect">
            <a:avLst/>
          </a:prstGeom>
        </p:spPr>
      </p:pic>
      <p:sp>
        <p:nvSpPr>
          <p:cNvPr id="3" name="Title 2"/>
          <p:cNvSpPr>
            <a:spLocks noGrp="1"/>
          </p:cNvSpPr>
          <p:nvPr>
            <p:ph type="title"/>
          </p:nvPr>
        </p:nvSpPr>
        <p:spPr/>
        <p:txBody>
          <a:bodyPr/>
          <a:lstStyle/>
          <a:p>
            <a:r>
              <a:rPr lang="en-US" dirty="0" smtClean="0"/>
              <a:t>Leverage</a:t>
            </a:r>
            <a:endParaRPr lang="en-US" dirty="0"/>
          </a:p>
        </p:txBody>
      </p:sp>
    </p:spTree>
    <p:custDataLst>
      <p:tags r:id="rId1"/>
    </p:custDataLst>
    <p:extLst>
      <p:ext uri="{BB962C8B-B14F-4D97-AF65-F5344CB8AC3E}">
        <p14:creationId xmlns:p14="http://schemas.microsoft.com/office/powerpoint/2010/main" val="1329562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85853" y="139701"/>
            <a:ext cx="8777055" cy="6245334"/>
          </a:xfrm>
          <a:prstGeom prst="rect">
            <a:avLst/>
          </a:prstGeom>
          <a:ln>
            <a:solidFill>
              <a:schemeClr val="accent3">
                <a:lumMod val="50000"/>
              </a:schemeClr>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3" name="Content Placeholder 2"/>
          <p:cNvSpPr>
            <a:spLocks noGrp="1"/>
          </p:cNvSpPr>
          <p:nvPr>
            <p:ph idx="1"/>
          </p:nvPr>
        </p:nvSpPr>
        <p:spPr>
          <a:xfrm>
            <a:off x="388961" y="1927960"/>
            <a:ext cx="7576448" cy="1286097"/>
          </a:xfrm>
        </p:spPr>
        <p:txBody>
          <a:bodyPr/>
          <a:lstStyle/>
          <a:p>
            <a:pPr marL="120650" indent="0">
              <a:buNone/>
            </a:pPr>
            <a:r>
              <a:rPr lang="en-US" sz="1800" b="1" dirty="0" smtClean="0">
                <a:latin typeface="Calibri" panose="020F0502020204030204" pitchFamily="34" charset="0"/>
              </a:rPr>
              <a:t>OVERALL OBJECTIVE:</a:t>
            </a:r>
            <a:r>
              <a:rPr lang="en-US" sz="1800" dirty="0" smtClean="0">
                <a:latin typeface="Calibri" panose="020F0502020204030204" pitchFamily="34" charset="0"/>
              </a:rPr>
              <a:t> </a:t>
            </a:r>
            <a:r>
              <a:rPr lang="en-US" sz="1800" dirty="0">
                <a:latin typeface="Calibri" panose="020F0502020204030204" pitchFamily="34" charset="0"/>
              </a:rPr>
              <a:t>Reduce the costs of </a:t>
            </a:r>
            <a:r>
              <a:rPr lang="en-US" sz="1800" dirty="0" smtClean="0">
                <a:latin typeface="Calibri" panose="020F0502020204030204" pitchFamily="34" charset="0"/>
              </a:rPr>
              <a:t>Concentrated Solar Power (CSP) technology </a:t>
            </a:r>
            <a:r>
              <a:rPr lang="en-US" sz="1800" dirty="0">
                <a:latin typeface="Calibri" panose="020F0502020204030204" pitchFamily="34" charset="0"/>
              </a:rPr>
              <a:t>through economies of scale and learning effects from </a:t>
            </a:r>
            <a:r>
              <a:rPr lang="en-US" sz="1800" dirty="0" smtClean="0">
                <a:latin typeface="Calibri" panose="020F0502020204030204" pitchFamily="34" charset="0"/>
              </a:rPr>
              <a:t>replication, enabling </a:t>
            </a:r>
            <a:r>
              <a:rPr lang="en-US" sz="1800" dirty="0">
                <a:latin typeface="Calibri" panose="020F0502020204030204" pitchFamily="34" charset="0"/>
              </a:rPr>
              <a:t>the </a:t>
            </a:r>
            <a:r>
              <a:rPr lang="en-US" sz="1800" dirty="0" smtClean="0">
                <a:latin typeface="Calibri" panose="020F0502020204030204" pitchFamily="34" charset="0"/>
              </a:rPr>
              <a:t>Middle East and North Africa (MENA) region </a:t>
            </a:r>
            <a:r>
              <a:rPr lang="en-US" sz="1800" dirty="0">
                <a:latin typeface="Calibri" panose="020F0502020204030204" pitchFamily="34" charset="0"/>
              </a:rPr>
              <a:t>to contribute to global climate change </a:t>
            </a:r>
            <a:r>
              <a:rPr lang="en-US" sz="1800" dirty="0" smtClean="0">
                <a:latin typeface="Calibri" panose="020F0502020204030204" pitchFamily="34" charset="0"/>
              </a:rPr>
              <a:t>mitigation.</a:t>
            </a:r>
          </a:p>
          <a:p>
            <a:endParaRPr lang="en-US" sz="1300" dirty="0">
              <a:latin typeface="Calibri" panose="020F0502020204030204" pitchFamily="34" charset="0"/>
            </a:endParaRPr>
          </a:p>
        </p:txBody>
      </p:sp>
      <p:sp>
        <p:nvSpPr>
          <p:cNvPr id="8" name="Text Placeholder 2"/>
          <p:cNvSpPr txBox="1">
            <a:spLocks/>
          </p:cNvSpPr>
          <p:nvPr/>
        </p:nvSpPr>
        <p:spPr>
          <a:xfrm>
            <a:off x="1143000" y="558800"/>
            <a:ext cx="7495947" cy="43954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222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778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1365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120650" indent="0" defTabSz="914400">
              <a:buClr>
                <a:srgbClr val="000000"/>
              </a:buClr>
              <a:buFont typeface="Arial"/>
              <a:buNone/>
            </a:pPr>
            <a:r>
              <a:rPr lang="en-US" sz="2400" b="1" kern="0" dirty="0" smtClean="0">
                <a:solidFill>
                  <a:srgbClr val="000000"/>
                </a:solidFill>
                <a:latin typeface="Calibri" panose="020F0502020204030204" pitchFamily="34" charset="0"/>
                <a:ea typeface="Arial"/>
                <a:cs typeface="Arial"/>
                <a:sym typeface="Arial"/>
              </a:rPr>
              <a:t>The Clean Technology Fund (CTF) Support to MENA Concentrated Solar Power Initiative</a:t>
            </a:r>
            <a:endParaRPr lang="en-US" sz="1100" b="1" kern="0" dirty="0">
              <a:solidFill>
                <a:srgbClr val="000000"/>
              </a:solidFill>
              <a:latin typeface="Calibri" panose="020F0502020204030204" pitchFamily="34" charset="0"/>
            </a:endParaRPr>
          </a:p>
        </p:txBody>
      </p:sp>
      <p:pic>
        <p:nvPicPr>
          <p:cNvPr id="14" name="Picture 2" descr="https://www.climateinvestmentfunds.org/cifnet/sites/default/files/cif_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52" y="689888"/>
            <a:ext cx="1001546" cy="5274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107280" y="635000"/>
            <a:ext cx="769724" cy="1834675"/>
            <a:chOff x="8069476" y="1822925"/>
            <a:chExt cx="769724" cy="1834675"/>
          </a:xfrm>
        </p:grpSpPr>
        <p:pic>
          <p:nvPicPr>
            <p:cNvPr id="25" name="Picture 2" descr="http://upload.wikimedia.org/wikipedia/commons/thumb/f/fe/Flag_of_Egypt.svg/125px-Flag_of_Egypt.svg.png">
              <a:hlinkClick r:id="rId6" tooltip="Flag of Egyp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9476" y="1822925"/>
              <a:ext cx="760064" cy="4120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http://upload.wikimedia.org/wikipedia/commons/thumb/c/c0/Flag_of_Jordan.svg/125px-Flag_of_Jordan.svg.png">
              <a:hlinkClick r:id="rId8" tooltip="Flag of Jorda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572" y="2312202"/>
              <a:ext cx="737243" cy="3622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6" descr="http://upload.wikimedia.org/wikipedia/commons/thumb/2/2c/Flag_of_Morocco.svg/125px-Flag_of_Morocco.svg.png">
              <a:hlinkClick r:id="rId10" tooltip="Flag of Morocc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0880" y="2761203"/>
              <a:ext cx="710935" cy="3854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8" descr="http://upload.wikimedia.org/wikipedia/commons/thumb/c/ce/Flag_of_Tunisia.svg/125px-Flag_of_Tunisia.svg.png">
              <a:hlinkClick r:id="rId12" tooltip="Flag of Tunisia"/>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0880" y="3257297"/>
              <a:ext cx="738320" cy="4003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490333" y="3281433"/>
            <a:ext cx="8577467" cy="2023631"/>
          </a:xfrm>
          <a:prstGeom prst="rect">
            <a:avLst/>
          </a:prstGeom>
          <a:noFill/>
        </p:spPr>
        <p:txBody>
          <a:bodyPr wrap="square" rtlCol="0">
            <a:spAutoFit/>
          </a:bodyPr>
          <a:lstStyle/>
          <a:p>
            <a:pPr defTabSz="914400"/>
            <a:endParaRPr lang="en-US" sz="1100" kern="0" dirty="0">
              <a:solidFill>
                <a:srgbClr val="000000"/>
              </a:solidFill>
              <a:latin typeface="Calibri" panose="020F0502020204030204" pitchFamily="34" charset="0"/>
              <a:cs typeface="Arial"/>
              <a:sym typeface="Arial"/>
              <a:rtl val="0"/>
            </a:endParaRPr>
          </a:p>
          <a:p>
            <a:pPr defTabSz="914400"/>
            <a:r>
              <a:rPr lang="en-US" b="1" kern="0" dirty="0">
                <a:solidFill>
                  <a:srgbClr val="000000"/>
                </a:solidFill>
                <a:latin typeface="Calibri" panose="020F0502020204030204" pitchFamily="34" charset="0"/>
                <a:cs typeface="Arial"/>
                <a:sym typeface="Arial"/>
                <a:rtl val="0"/>
              </a:rPr>
              <a:t>Financing: </a:t>
            </a:r>
            <a:r>
              <a:rPr lang="en-US" kern="0" dirty="0">
                <a:solidFill>
                  <a:srgbClr val="000000"/>
                </a:solidFill>
                <a:latin typeface="Calibri" panose="020F0502020204030204" pitchFamily="34" charset="0"/>
                <a:cs typeface="Arial"/>
                <a:sym typeface="Arial"/>
                <a:rtl val="0"/>
              </a:rPr>
              <a:t>$750 million of highly concessional funding from the Clean Technology Fund (CTF) that acted as a catalyst to </a:t>
            </a:r>
            <a:r>
              <a:rPr lang="en-US" b="1" kern="0" dirty="0">
                <a:solidFill>
                  <a:srgbClr val="000000"/>
                </a:solidFill>
                <a:latin typeface="Calibri" panose="020F0502020204030204" pitchFamily="34" charset="0"/>
                <a:cs typeface="Arial"/>
                <a:sym typeface="Arial"/>
                <a:rtl val="0"/>
              </a:rPr>
              <a:t>leverage public and private investments </a:t>
            </a:r>
            <a:r>
              <a:rPr lang="en-US" kern="0" dirty="0">
                <a:solidFill>
                  <a:srgbClr val="000000"/>
                </a:solidFill>
                <a:latin typeface="Calibri" panose="020F0502020204030204" pitchFamily="34" charset="0"/>
                <a:cs typeface="Arial"/>
                <a:sym typeface="Arial"/>
                <a:rtl val="0"/>
              </a:rPr>
              <a:t>for CSP power plants and other related projects for over $4.85 billion in co-financing from private and public sources including:  $1.3 billion from the private sector, $2 billion from the local government, and $1.5 billion from the African Development Bank and the World Bank</a:t>
            </a:r>
            <a:r>
              <a:rPr lang="en-US" kern="0" dirty="0" smtClean="0">
                <a:solidFill>
                  <a:srgbClr val="000000"/>
                </a:solidFill>
                <a:latin typeface="Calibri" panose="020F0502020204030204" pitchFamily="34" charset="0"/>
                <a:cs typeface="Arial"/>
                <a:sym typeface="Arial"/>
                <a:rtl val="0"/>
              </a:rPr>
              <a:t>.</a:t>
            </a:r>
          </a:p>
          <a:p>
            <a:pPr defTabSz="914400"/>
            <a:endParaRPr lang="en-US" sz="1050" kern="0" dirty="0">
              <a:solidFill>
                <a:srgbClr val="000000"/>
              </a:solidFill>
              <a:latin typeface="Calibri" panose="020F0502020204030204" pitchFamily="34" charset="0"/>
              <a:cs typeface="Arial"/>
              <a:sym typeface="Arial"/>
              <a:rtl val="0"/>
            </a:endParaRPr>
          </a:p>
          <a:p>
            <a:pPr defTabSz="914400"/>
            <a:endParaRPr lang="en-US" sz="1400" kern="0" dirty="0">
              <a:solidFill>
                <a:srgbClr val="000000"/>
              </a:solidFill>
              <a:cs typeface="Arial"/>
              <a:sym typeface="Arial"/>
              <a:rtl val="0"/>
            </a:endParaRPr>
          </a:p>
        </p:txBody>
      </p:sp>
      <p:sp>
        <p:nvSpPr>
          <p:cNvPr id="15" name="Rectangle 14"/>
          <p:cNvSpPr/>
          <p:nvPr/>
        </p:nvSpPr>
        <p:spPr bwMode="auto">
          <a:xfrm>
            <a:off x="9293" y="6177502"/>
            <a:ext cx="8992817" cy="664731"/>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14"/>
          <a:stretch>
            <a:fillRect/>
          </a:stretch>
        </p:blipFill>
        <p:spPr>
          <a:xfrm>
            <a:off x="0" y="6385035"/>
            <a:ext cx="1438323" cy="423036"/>
          </a:xfrm>
          <a:prstGeom prst="rect">
            <a:avLst/>
          </a:prstGeom>
        </p:spPr>
      </p:pic>
    </p:spTree>
    <p:custDataLst>
      <p:tags r:id="rId1"/>
    </p:custDataLst>
    <p:extLst>
      <p:ext uri="{BB962C8B-B14F-4D97-AF65-F5344CB8AC3E}">
        <p14:creationId xmlns:p14="http://schemas.microsoft.com/office/powerpoint/2010/main" val="2810672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85853" y="139701"/>
            <a:ext cx="8777055" cy="6245334"/>
          </a:xfrm>
          <a:prstGeom prst="rect">
            <a:avLst/>
          </a:prstGeom>
          <a:ln>
            <a:solidFill>
              <a:schemeClr val="accent3">
                <a:lumMod val="50000"/>
              </a:schemeClr>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endParaRPr lang="en-US" sz="1400" kern="0">
              <a:solidFill>
                <a:srgbClr val="000000"/>
              </a:solidFill>
              <a:sym typeface="Arial"/>
              <a:rtl val="0"/>
            </a:endParaRPr>
          </a:p>
        </p:txBody>
      </p:sp>
      <p:sp>
        <p:nvSpPr>
          <p:cNvPr id="3" name="Content Placeholder 2"/>
          <p:cNvSpPr>
            <a:spLocks noGrp="1"/>
          </p:cNvSpPr>
          <p:nvPr>
            <p:ph idx="1"/>
          </p:nvPr>
        </p:nvSpPr>
        <p:spPr>
          <a:xfrm>
            <a:off x="418996" y="734160"/>
            <a:ext cx="8310767" cy="1286097"/>
          </a:xfrm>
        </p:spPr>
        <p:txBody>
          <a:bodyPr/>
          <a:lstStyle/>
          <a:p>
            <a:r>
              <a:rPr lang="en-US" sz="1800" dirty="0" smtClean="0">
                <a:latin typeface="Calibri" panose="020F0502020204030204" pitchFamily="34" charset="0"/>
              </a:rPr>
              <a:t>There is great potential in leveraging private sector climate-related investment through multilateral development banks.</a:t>
            </a:r>
          </a:p>
          <a:p>
            <a:r>
              <a:rPr lang="en-US" sz="1800" dirty="0" smtClean="0">
                <a:latin typeface="Calibri" panose="020F0502020204030204" pitchFamily="34" charset="0"/>
              </a:rPr>
              <a:t>IFC’s experience has shows that 1 dollar of IFC climate-related investment brings in close to 3 additional dollars from other investors on average.</a:t>
            </a:r>
          </a:p>
          <a:p>
            <a:r>
              <a:rPr lang="en-US" sz="1800" dirty="0" smtClean="0">
                <a:latin typeface="Calibri" panose="020F0502020204030204" pitchFamily="34" charset="0"/>
              </a:rPr>
              <a:t>One dollar of IFC investment has itself been leveraged on the strength of IFC’s shareholder capital.</a:t>
            </a:r>
          </a:p>
          <a:p>
            <a:r>
              <a:rPr lang="en-US" sz="1800" dirty="0" smtClean="0">
                <a:latin typeface="Calibri" panose="020F0502020204030204" pitchFamily="34" charset="0"/>
              </a:rPr>
              <a:t>The private sector does not behave in a homogeneous fashion. There are variations depending on technology and market characteristics which determine the leveraging potential emerging from the private sector.</a:t>
            </a:r>
            <a:endParaRPr lang="en-US" sz="1300" dirty="0">
              <a:latin typeface="Calibri" panose="020F0502020204030204" pitchFamily="34" charset="0"/>
            </a:endParaRPr>
          </a:p>
        </p:txBody>
      </p:sp>
      <p:sp>
        <p:nvSpPr>
          <p:cNvPr id="8" name="Text Placeholder 2"/>
          <p:cNvSpPr txBox="1">
            <a:spLocks/>
          </p:cNvSpPr>
          <p:nvPr/>
        </p:nvSpPr>
        <p:spPr>
          <a:xfrm>
            <a:off x="490333" y="173929"/>
            <a:ext cx="7495947" cy="43954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222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778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1365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120650" indent="0" defTabSz="914400">
              <a:buClr>
                <a:srgbClr val="000000"/>
              </a:buClr>
              <a:buFont typeface="Arial"/>
              <a:buNone/>
            </a:pPr>
            <a:r>
              <a:rPr lang="en-US" sz="2400" b="1" kern="0" dirty="0" smtClean="0">
                <a:solidFill>
                  <a:srgbClr val="000000"/>
                </a:solidFill>
                <a:latin typeface="Calibri" panose="020F0502020204030204" pitchFamily="34" charset="0"/>
                <a:ea typeface="Arial"/>
                <a:cs typeface="Arial"/>
                <a:sym typeface="Arial"/>
              </a:rPr>
              <a:t>IFC’s Experience Understanding Leverage</a:t>
            </a:r>
            <a:endParaRPr lang="en-US" sz="1100" b="1" kern="0" dirty="0">
              <a:solidFill>
                <a:srgbClr val="000000"/>
              </a:solidFill>
              <a:latin typeface="Calibri" panose="020F0502020204030204" pitchFamily="34" charset="0"/>
            </a:endParaRPr>
          </a:p>
        </p:txBody>
      </p:sp>
      <p:sp>
        <p:nvSpPr>
          <p:cNvPr id="4" name="TextBox 3"/>
          <p:cNvSpPr txBox="1"/>
          <p:nvPr/>
        </p:nvSpPr>
        <p:spPr>
          <a:xfrm>
            <a:off x="490333" y="3281433"/>
            <a:ext cx="8577467" cy="638636"/>
          </a:xfrm>
          <a:prstGeom prst="rect">
            <a:avLst/>
          </a:prstGeom>
          <a:noFill/>
        </p:spPr>
        <p:txBody>
          <a:bodyPr wrap="square" rtlCol="0">
            <a:spAutoFit/>
          </a:bodyPr>
          <a:lstStyle/>
          <a:p>
            <a:pPr defTabSz="914400"/>
            <a:endParaRPr lang="en-US" sz="1100" kern="0" dirty="0">
              <a:solidFill>
                <a:srgbClr val="000000"/>
              </a:solidFill>
              <a:latin typeface="Calibri" panose="020F0502020204030204" pitchFamily="34" charset="0"/>
              <a:cs typeface="Arial"/>
              <a:sym typeface="Arial"/>
              <a:rtl val="0"/>
            </a:endParaRPr>
          </a:p>
          <a:p>
            <a:pPr defTabSz="914400"/>
            <a:endParaRPr lang="en-US" sz="1050" kern="0" dirty="0">
              <a:solidFill>
                <a:srgbClr val="000000"/>
              </a:solidFill>
              <a:latin typeface="Calibri" panose="020F0502020204030204" pitchFamily="34" charset="0"/>
              <a:cs typeface="Arial"/>
              <a:sym typeface="Arial"/>
              <a:rtl val="0"/>
            </a:endParaRPr>
          </a:p>
          <a:p>
            <a:pPr defTabSz="914400"/>
            <a:endParaRPr lang="en-US" sz="1400" kern="0" dirty="0">
              <a:solidFill>
                <a:srgbClr val="000000"/>
              </a:solidFill>
              <a:cs typeface="Arial"/>
              <a:sym typeface="Arial"/>
              <a:rtl val="0"/>
            </a:endParaRPr>
          </a:p>
        </p:txBody>
      </p:sp>
      <p:sp>
        <p:nvSpPr>
          <p:cNvPr id="15" name="Rectangle 14"/>
          <p:cNvSpPr/>
          <p:nvPr/>
        </p:nvSpPr>
        <p:spPr bwMode="auto">
          <a:xfrm>
            <a:off x="9293" y="6177502"/>
            <a:ext cx="8992817" cy="664731"/>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16" name="Picture 15"/>
          <p:cNvPicPr>
            <a:picLocks noChangeAspect="1"/>
          </p:cNvPicPr>
          <p:nvPr/>
        </p:nvPicPr>
        <p:blipFill>
          <a:blip r:embed="rId4"/>
          <a:stretch>
            <a:fillRect/>
          </a:stretch>
        </p:blipFill>
        <p:spPr>
          <a:xfrm>
            <a:off x="0" y="6385035"/>
            <a:ext cx="1438323" cy="42303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476" y="3709517"/>
            <a:ext cx="58864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15936" b="16813"/>
          <a:stretch/>
        </p:blipFill>
        <p:spPr>
          <a:xfrm>
            <a:off x="6604001" y="245311"/>
            <a:ext cx="2235200" cy="490623"/>
          </a:xfrm>
          <a:prstGeom prst="rect">
            <a:avLst/>
          </a:prstGeom>
          <a:ln>
            <a:solidFill>
              <a:schemeClr val="accent3">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7411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0" y="288173"/>
            <a:ext cx="9144000" cy="293716"/>
          </a:xfrm>
          <a:prstGeom prst="rect">
            <a:avLst/>
          </a:prstGeom>
          <a:solidFill>
            <a:srgbClr val="3A684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2000" b="1" i="0" u="none" strike="noStrike" cap="none" baseline="0" dirty="0" smtClean="0">
                <a:solidFill>
                  <a:schemeClr val="lt1"/>
                </a:solidFill>
                <a:latin typeface="Calibri" panose="020F0502020204030204" pitchFamily="34" charset="0"/>
                <a:sym typeface="Calibri"/>
              </a:rPr>
              <a:t>Climate finance in</a:t>
            </a:r>
            <a:r>
              <a:rPr lang="en-US" sz="2000" b="1" i="0" u="none" strike="noStrike" cap="none" dirty="0" smtClean="0">
                <a:solidFill>
                  <a:schemeClr val="lt1"/>
                </a:solidFill>
                <a:latin typeface="Calibri" panose="020F0502020204030204" pitchFamily="34" charset="0"/>
                <a:sym typeface="Calibri"/>
              </a:rPr>
              <a:t> practice can refer to different investment needs</a:t>
            </a:r>
            <a:endParaRPr lang="en-US" sz="2000" b="1" i="0" u="none" strike="noStrike" cap="none" baseline="0" dirty="0">
              <a:solidFill>
                <a:schemeClr val="lt1"/>
              </a:solidFill>
              <a:latin typeface="Calibri" panose="020F0502020204030204" pitchFamily="34" charset="0"/>
              <a:sym typeface="Calibri"/>
            </a:endParaRPr>
          </a:p>
        </p:txBody>
      </p:sp>
      <p:sp>
        <p:nvSpPr>
          <p:cNvPr id="15" name="Shape 296"/>
          <p:cNvSpPr txBox="1">
            <a:spLocks/>
          </p:cNvSpPr>
          <p:nvPr/>
        </p:nvSpPr>
        <p:spPr>
          <a:xfrm>
            <a:off x="0" y="304800"/>
            <a:ext cx="9144000" cy="293716"/>
          </a:xfrm>
          <a:prstGeom prst="rect">
            <a:avLst/>
          </a:prstGeom>
          <a:solidFill>
            <a:srgbClr val="3A6845"/>
          </a:solid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lt1"/>
              </a:buClr>
              <a:buFont typeface="Calibri"/>
              <a:buNone/>
              <a:defRPr sz="2000" b="1" i="0" u="none" strike="noStrike" cap="none" baseline="0">
                <a:solidFill>
                  <a:schemeClr val="lt1"/>
                </a:solidFill>
                <a:latin typeface="Calibri"/>
                <a:ea typeface="Calibri"/>
                <a:cs typeface="Calibri"/>
                <a:sym typeface="Calibri"/>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defTabSz="914400">
              <a:buClr>
                <a:srgbClr val="FFFFFF"/>
              </a:buClr>
              <a:buSzPct val="25000"/>
            </a:pPr>
            <a:r>
              <a:rPr lang="en-US" kern="0" dirty="0" smtClean="0">
                <a:solidFill>
                  <a:srgbClr val="FFFFFF"/>
                </a:solidFill>
                <a:latin typeface="Calibri" panose="020F0502020204030204" pitchFamily="34" charset="0"/>
              </a:rPr>
              <a:t>Blending</a:t>
            </a:r>
            <a:endParaRPr lang="en-US" kern="0" dirty="0">
              <a:solidFill>
                <a:srgbClr val="FFFFFF"/>
              </a:solidFill>
              <a:latin typeface="Calibri" panose="020F0502020204030204" pitchFamily="34" charset="0"/>
            </a:endParaRPr>
          </a:p>
        </p:txBody>
      </p:sp>
      <p:sp>
        <p:nvSpPr>
          <p:cNvPr id="20" name="Rectangle 19"/>
          <p:cNvSpPr/>
          <p:nvPr/>
        </p:nvSpPr>
        <p:spPr>
          <a:xfrm>
            <a:off x="645386" y="2594553"/>
            <a:ext cx="3467099" cy="6498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650162" y="2601951"/>
            <a:ext cx="3467099" cy="6498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bwMode="auto">
          <a:xfrm>
            <a:off x="9293" y="6117020"/>
            <a:ext cx="8992817" cy="709448"/>
          </a:xfrm>
          <a:prstGeom prst="rect">
            <a:avLst/>
          </a:prstGeom>
          <a:solidFill>
            <a:schemeClr val="bg1"/>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a:p>
        </p:txBody>
      </p:sp>
      <p:pic>
        <p:nvPicPr>
          <p:cNvPr id="30" name="Picture 29"/>
          <p:cNvPicPr>
            <a:picLocks noChangeAspect="1"/>
          </p:cNvPicPr>
          <p:nvPr/>
        </p:nvPicPr>
        <p:blipFill>
          <a:blip r:embed="rId4"/>
          <a:stretch>
            <a:fillRect/>
          </a:stretch>
        </p:blipFill>
        <p:spPr>
          <a:xfrm>
            <a:off x="0" y="6385035"/>
            <a:ext cx="1438323" cy="423036"/>
          </a:xfrm>
          <a:prstGeom prst="rect">
            <a:avLst/>
          </a:prstGeom>
        </p:spPr>
      </p:pic>
      <p:sp>
        <p:nvSpPr>
          <p:cNvPr id="31" name="TextBox 30"/>
          <p:cNvSpPr txBox="1"/>
          <p:nvPr/>
        </p:nvSpPr>
        <p:spPr>
          <a:xfrm>
            <a:off x="3100420" y="858329"/>
            <a:ext cx="5901690" cy="4985980"/>
          </a:xfrm>
          <a:prstGeom prst="rect">
            <a:avLst/>
          </a:prstGeom>
          <a:noFill/>
        </p:spPr>
        <p:txBody>
          <a:bodyPr wrap="square" rtlCol="0">
            <a:spAutoFit/>
          </a:bodyPr>
          <a:lstStyle/>
          <a:p>
            <a:pPr marL="285750" indent="-285750" defTabSz="914400">
              <a:buFont typeface="Arial" panose="020B0604020202020204" pitchFamily="34" charset="0"/>
              <a:buChar char="•"/>
            </a:pPr>
            <a:endParaRPr lang="en-US"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kern="0" dirty="0">
                <a:solidFill>
                  <a:srgbClr val="000000"/>
                </a:solidFill>
                <a:latin typeface="Calibri" panose="020F0502020204030204" pitchFamily="34" charset="0"/>
                <a:rtl val="0"/>
              </a:rPr>
              <a:t>F</a:t>
            </a:r>
            <a:r>
              <a:rPr lang="en-US" kern="0" dirty="0" smtClean="0">
                <a:solidFill>
                  <a:srgbClr val="000000"/>
                </a:solidFill>
                <a:latin typeface="Calibri" panose="020F0502020204030204" pitchFamily="34" charset="0"/>
                <a:rtl val="0"/>
              </a:rPr>
              <a:t>unds </a:t>
            </a:r>
            <a:r>
              <a:rPr lang="en-US" kern="0" dirty="0">
                <a:solidFill>
                  <a:srgbClr val="000000"/>
                </a:solidFill>
                <a:latin typeface="Calibri" panose="020F0502020204030204" pitchFamily="34" charset="0"/>
                <a:rtl val="0"/>
              </a:rPr>
              <a:t>invested at concessional, or below market, rates </a:t>
            </a:r>
            <a:r>
              <a:rPr lang="en-US" b="1" kern="0" dirty="0">
                <a:solidFill>
                  <a:srgbClr val="000000"/>
                </a:solidFill>
                <a:latin typeface="Calibri" panose="020F0502020204030204" pitchFamily="34" charset="0"/>
                <a:rtl val="0"/>
              </a:rPr>
              <a:t>combined with an organization’s own funds</a:t>
            </a:r>
            <a:r>
              <a:rPr lang="en-US" kern="0" dirty="0">
                <a:solidFill>
                  <a:srgbClr val="000000"/>
                </a:solidFill>
                <a:latin typeface="Calibri" panose="020F0502020204030204" pitchFamily="34" charset="0"/>
                <a:rtl val="0"/>
              </a:rPr>
              <a:t>. </a:t>
            </a:r>
            <a:endParaRPr lang="en-US" kern="0" dirty="0" smtClean="0">
              <a:solidFill>
                <a:srgbClr val="000000"/>
              </a:solidFill>
              <a:latin typeface="Calibri" panose="020F0502020204030204" pitchFamily="34" charset="0"/>
              <a:rtl val="0"/>
            </a:endParaRPr>
          </a:p>
          <a:p>
            <a:pPr marL="285750" indent="-285750" defTabSz="914400">
              <a:buFont typeface="Arial" panose="020B0604020202020204" pitchFamily="34" charset="0"/>
              <a:buChar char="•"/>
            </a:pPr>
            <a:endParaRPr lang="en-US" kern="0" dirty="0" smtClean="0">
              <a:solidFill>
                <a:srgbClr val="000000"/>
              </a:solidFill>
              <a:latin typeface="Calibri" panose="020F0502020204030204" pitchFamily="34" charset="0"/>
              <a:rtl val="0"/>
            </a:endParaRPr>
          </a:p>
          <a:p>
            <a:pPr marL="285750" indent="-285750" defTabSz="914400">
              <a:buFont typeface="Arial" panose="020B0604020202020204" pitchFamily="34" charset="0"/>
              <a:buChar char="•"/>
            </a:pPr>
            <a:r>
              <a:rPr lang="en-US" kern="0" dirty="0" smtClean="0">
                <a:solidFill>
                  <a:srgbClr val="000000"/>
                </a:solidFill>
                <a:latin typeface="Calibri" panose="020F0502020204030204" pitchFamily="34" charset="0"/>
                <a:cs typeface="Arial"/>
                <a:sym typeface="Arial"/>
                <a:rtl val="0"/>
              </a:rPr>
              <a:t>Tailored to address the high cost of early market entrants</a:t>
            </a:r>
          </a:p>
          <a:p>
            <a:pPr marL="285750" indent="-285750" defTabSz="914400">
              <a:buFont typeface="Arial" panose="020B0604020202020204" pitchFamily="34" charset="0"/>
              <a:buChar char="•"/>
            </a:pPr>
            <a:endParaRPr lang="en-US" kern="0"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kern="0" dirty="0" smtClean="0">
                <a:solidFill>
                  <a:srgbClr val="000000"/>
                </a:solidFill>
                <a:latin typeface="Calibri" panose="020F0502020204030204" pitchFamily="34" charset="0"/>
                <a:cs typeface="Arial"/>
                <a:sym typeface="Arial"/>
                <a:rtl val="0"/>
              </a:rPr>
              <a:t>Typically provided to address issues of </a:t>
            </a:r>
            <a:r>
              <a:rPr lang="en-US" b="1" kern="0" dirty="0" smtClean="0">
                <a:solidFill>
                  <a:srgbClr val="000000"/>
                </a:solidFill>
                <a:latin typeface="Calibri" panose="020F0502020204030204" pitchFamily="34" charset="0"/>
                <a:cs typeface="Arial"/>
                <a:sym typeface="Arial"/>
                <a:rtl val="0"/>
              </a:rPr>
              <a:t>liquidity, tenor and cost of funds</a:t>
            </a:r>
          </a:p>
          <a:p>
            <a:pPr marL="285750" indent="-285750" defTabSz="914400">
              <a:buFont typeface="Arial" panose="020B0604020202020204" pitchFamily="34" charset="0"/>
              <a:buChar char="•"/>
            </a:pPr>
            <a:endParaRPr lang="en-US" kern="0"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kern="0" dirty="0" smtClean="0">
                <a:solidFill>
                  <a:srgbClr val="000000"/>
                </a:solidFill>
                <a:latin typeface="Calibri" panose="020F0502020204030204" pitchFamily="34" charset="0"/>
                <a:cs typeface="Arial"/>
                <a:sym typeface="Arial"/>
                <a:rtl val="0"/>
              </a:rPr>
              <a:t>Can be linked to achieving desired results through interest rate reductions, longer tenors, or with different rank and security packages</a:t>
            </a:r>
          </a:p>
          <a:p>
            <a:pPr marL="285750" indent="-285750" defTabSz="914400">
              <a:buFont typeface="Arial" panose="020B0604020202020204" pitchFamily="34" charset="0"/>
              <a:buChar char="•"/>
            </a:pPr>
            <a:endParaRPr lang="en-US" dirty="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r>
              <a:rPr lang="en-US" b="1" dirty="0" smtClean="0">
                <a:solidFill>
                  <a:srgbClr val="000000"/>
                </a:solidFill>
                <a:latin typeface="Calibri" panose="020F0502020204030204" pitchFamily="34" charset="0"/>
                <a:cs typeface="Arial"/>
                <a:sym typeface="Arial"/>
                <a:rtl val="0"/>
              </a:rPr>
              <a:t>Range of products: </a:t>
            </a:r>
            <a:r>
              <a:rPr lang="en-US" dirty="0" smtClean="0">
                <a:solidFill>
                  <a:srgbClr val="000000"/>
                </a:solidFill>
                <a:latin typeface="Calibri" panose="020F0502020204030204" pitchFamily="34" charset="0"/>
                <a:cs typeface="Arial"/>
                <a:sym typeface="Arial"/>
                <a:rtl val="0"/>
              </a:rPr>
              <a:t>risk </a:t>
            </a:r>
            <a:r>
              <a:rPr lang="en-US" kern="0" dirty="0" smtClean="0">
                <a:solidFill>
                  <a:srgbClr val="000000"/>
                </a:solidFill>
                <a:latin typeface="Calibri" panose="020F0502020204030204" pitchFamily="34" charset="0"/>
                <a:sym typeface="Arial"/>
                <a:rtl val="0"/>
              </a:rPr>
              <a:t>sharing </a:t>
            </a:r>
            <a:r>
              <a:rPr lang="en-US" kern="0" dirty="0">
                <a:solidFill>
                  <a:srgbClr val="000000"/>
                </a:solidFill>
                <a:latin typeface="Calibri" panose="020F0502020204030204" pitchFamily="34" charset="0"/>
                <a:sym typeface="Arial"/>
                <a:rtl val="0"/>
              </a:rPr>
              <a:t>products, lower interest rates, longer tenors, subordinated rank in loans, or lower returns for equity investments.</a:t>
            </a:r>
          </a:p>
          <a:p>
            <a:pPr marL="285750" indent="-285750" defTabSz="914400">
              <a:buFont typeface="Arial" panose="020B0604020202020204" pitchFamily="34" charset="0"/>
              <a:buChar char="•"/>
            </a:pPr>
            <a:endParaRPr lang="en-US" dirty="0" smtClean="0">
              <a:solidFill>
                <a:srgbClr val="000000"/>
              </a:solidFill>
              <a:latin typeface="Calibri" panose="020F0502020204030204" pitchFamily="34" charset="0"/>
              <a:cs typeface="Arial"/>
              <a:sym typeface="Arial"/>
              <a:rtl val="0"/>
            </a:endParaRPr>
          </a:p>
          <a:p>
            <a:pPr marL="285750" indent="-285750" defTabSz="914400">
              <a:buFont typeface="Arial" panose="020B0604020202020204" pitchFamily="34" charset="0"/>
              <a:buChar char="•"/>
            </a:pPr>
            <a:endParaRPr lang="en-US" sz="1200" dirty="0">
              <a:solidFill>
                <a:srgbClr val="000000"/>
              </a:solidFill>
              <a:latin typeface="Calibri" panose="020F0502020204030204" pitchFamily="34" charset="0"/>
              <a:cs typeface="Arial"/>
              <a:sym typeface="Arial"/>
              <a:rtl val="0"/>
            </a:endParaRPr>
          </a:p>
        </p:txBody>
      </p:sp>
      <p:grpSp>
        <p:nvGrpSpPr>
          <p:cNvPr id="32" name="Group 31"/>
          <p:cNvGrpSpPr/>
          <p:nvPr/>
        </p:nvGrpSpPr>
        <p:grpSpPr>
          <a:xfrm>
            <a:off x="152400" y="279400"/>
            <a:ext cx="3962400" cy="4064000"/>
            <a:chOff x="152400" y="1219200"/>
            <a:chExt cx="3962400" cy="4064000"/>
          </a:xfrm>
        </p:grpSpPr>
        <p:grpSp>
          <p:nvGrpSpPr>
            <p:cNvPr id="33" name="Group 32"/>
            <p:cNvGrpSpPr/>
            <p:nvPr/>
          </p:nvGrpSpPr>
          <p:grpSpPr>
            <a:xfrm>
              <a:off x="152400" y="1219200"/>
              <a:ext cx="3962400" cy="4064000"/>
              <a:chOff x="152400" y="1219200"/>
              <a:chExt cx="3962400" cy="4064000"/>
            </a:xfrm>
          </p:grpSpPr>
          <p:graphicFrame>
            <p:nvGraphicFramePr>
              <p:cNvPr id="35" name="Diagram 34"/>
              <p:cNvGraphicFramePr/>
              <p:nvPr>
                <p:extLst>
                  <p:ext uri="{D42A27DB-BD31-4B8C-83A1-F6EECF244321}">
                    <p14:modId xmlns:p14="http://schemas.microsoft.com/office/powerpoint/2010/main" val="4005066153"/>
                  </p:ext>
                </p:extLst>
              </p:nvPr>
            </p:nvGraphicFramePr>
            <p:xfrm>
              <a:off x="152400" y="1219200"/>
              <a:ext cx="39624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6" name="Rectangle 35"/>
              <p:cNvSpPr/>
              <p:nvPr/>
            </p:nvSpPr>
            <p:spPr>
              <a:xfrm>
                <a:off x="228600" y="3197704"/>
                <a:ext cx="3048000" cy="19076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Calibri" panose="020F0502020204030204" pitchFamily="34" charset="0"/>
                </a:endParaRPr>
              </a:p>
            </p:txBody>
          </p:sp>
        </p:grpSp>
        <p:sp>
          <p:nvSpPr>
            <p:cNvPr id="34" name="Rectangle 33"/>
            <p:cNvSpPr/>
            <p:nvPr/>
          </p:nvSpPr>
          <p:spPr>
            <a:xfrm>
              <a:off x="225464" y="1798129"/>
              <a:ext cx="3048000" cy="8365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Calibri" panose="020F0502020204030204" pitchFamily="34" charset="0"/>
              </a:endParaRPr>
            </a:p>
          </p:txBody>
        </p:sp>
      </p:grpSp>
    </p:spTree>
    <p:custDataLst>
      <p:tags r:id="rId1"/>
    </p:custDataLst>
    <p:extLst>
      <p:ext uri="{BB962C8B-B14F-4D97-AF65-F5344CB8AC3E}">
        <p14:creationId xmlns:p14="http://schemas.microsoft.com/office/powerpoint/2010/main" val="1997297393"/>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21">
      <a:dk1>
        <a:srgbClr val="000000"/>
      </a:dk1>
      <a:lt1>
        <a:srgbClr val="FFFFFF"/>
      </a:lt1>
      <a:dk2>
        <a:srgbClr val="1F497D"/>
      </a:dk2>
      <a:lt2>
        <a:srgbClr val="EEECE1"/>
      </a:lt2>
      <a:accent1>
        <a:srgbClr val="4F81BD"/>
      </a:accent1>
      <a:accent2>
        <a:srgbClr val="981D1F"/>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vert="horz" wrap="square" lIns="91440" tIns="45720" rIns="91440" bIns="45720" numCol="1" anchor="t" anchorCtr="0" compatLnSpc="1">
        <a:prstTxWarp prst="textNoShape">
          <a:avLst/>
        </a:prstTxWarp>
      </a:bodyPr>
      <a:lstStyle>
        <a:defPPr>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CCGVP_PPT_TEMPLATE</Template>
  <TotalTime>222</TotalTime>
  <Words>2737</Words>
  <Application>Microsoft Office PowerPoint</Application>
  <PresentationFormat>On-screen Show (4:3)</PresentationFormat>
  <Paragraphs>224</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WBG Slide</vt:lpstr>
      <vt:lpstr>Custom Design</vt:lpstr>
      <vt:lpstr>Financial engineering for leveraging private sector financing for mitigation actions</vt:lpstr>
      <vt:lpstr>Overview</vt:lpstr>
      <vt:lpstr>PowerPoint Presentation</vt:lpstr>
      <vt:lpstr>Financial Engineering: Innovative Finance</vt:lpstr>
      <vt:lpstr>PowerPoint Presentation</vt:lpstr>
      <vt:lpstr>Leverage</vt:lpstr>
      <vt:lpstr>PowerPoint Presentation</vt:lpstr>
      <vt:lpstr>PowerPoint Presentation</vt:lpstr>
      <vt:lpstr>Climate finance in practice can refer to different investment needs</vt:lpstr>
      <vt:lpstr>PowerPoint Presentation</vt:lpstr>
      <vt:lpstr>PowerPoint Presentation</vt:lpstr>
      <vt:lpstr>PowerPoint Presentation</vt:lpstr>
      <vt:lpstr>Combined Finance</vt:lpstr>
      <vt:lpstr>Combined Finance  Mechanism: National Climate Fund (NCF)</vt:lpstr>
      <vt:lpstr>Alternative Sources of Financing for SMEs</vt:lpstr>
      <vt:lpstr>Crowdfunding Models </vt:lpstr>
      <vt:lpstr>PowerPoint Presentation</vt:lpstr>
      <vt:lpstr>Moving forward: approaches differ by sector</vt:lpstr>
      <vt:lpstr>PowerPoint Presentation</vt:lpstr>
      <vt:lpstr>References and Resources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engineering, including investment approaches for leveraging private sector financing for mitigation actions Climate Finance</dc:title>
  <dc:creator>Anusha Nallapati</dc:creator>
  <dc:description>Presentation Template;_x000d_
Version 001;_x000d_
2012-11-16;</dc:description>
  <cp:lastModifiedBy>w7</cp:lastModifiedBy>
  <cp:revision>32</cp:revision>
  <cp:lastPrinted>2013-01-22T16:20:56Z</cp:lastPrinted>
  <dcterms:created xsi:type="dcterms:W3CDTF">2014-08-20T17:09:24Z</dcterms:created>
  <dcterms:modified xsi:type="dcterms:W3CDTF">2014-08-27T11:11:38Z</dcterms:modified>
</cp:coreProperties>
</file>