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36" r:id="rId3"/>
    <p:sldId id="333" r:id="rId4"/>
    <p:sldId id="331" r:id="rId5"/>
    <p:sldId id="337" r:id="rId6"/>
    <p:sldId id="332" r:id="rId7"/>
    <p:sldId id="311" r:id="rId8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960AB"/>
    <a:srgbClr val="DF41DF"/>
    <a:srgbClr val="AA4DD3"/>
    <a:srgbClr val="000000"/>
    <a:srgbClr val="4D4D4D"/>
    <a:srgbClr val="5F5F5F"/>
    <a:srgbClr val="777777"/>
    <a:srgbClr val="808080"/>
    <a:srgbClr val="FFFFFF"/>
    <a:srgbClr val="6C5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98586" autoAdjust="0"/>
  </p:normalViewPr>
  <p:slideViewPr>
    <p:cSldViewPr>
      <p:cViewPr>
        <p:scale>
          <a:sx n="100" d="100"/>
          <a:sy n="100" d="100"/>
        </p:scale>
        <p:origin x="-984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166" y="-90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Line 7"/>
          <p:cNvSpPr>
            <a:spLocks noChangeShapeType="1"/>
          </p:cNvSpPr>
          <p:nvPr/>
        </p:nvSpPr>
        <p:spPr bwMode="auto">
          <a:xfrm>
            <a:off x="475556" y="388744"/>
            <a:ext cx="5843392" cy="153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86" tIns="44043" rIns="88086" bIns="44043"/>
          <a:lstStyle/>
          <a:p>
            <a:endParaRPr lang="en-GB" dirty="0"/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475556" y="9223783"/>
            <a:ext cx="5843392" cy="153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86" tIns="44043" rIns="88086" bIns="44043"/>
          <a:lstStyle/>
          <a:p>
            <a:endParaRPr lang="en-GB" dirty="0"/>
          </a:p>
        </p:txBody>
      </p:sp>
      <p:sp>
        <p:nvSpPr>
          <p:cNvPr id="86027" name="Rectangle 1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69479" y="149045"/>
            <a:ext cx="5841872" cy="17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52732">
              <a:spcBef>
                <a:spcPct val="0"/>
              </a:spcBef>
              <a:defRPr sz="1200"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9879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6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528" y="4706387"/>
            <a:ext cx="4983444" cy="4455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15" tIns="47706" rIns="95415" bIns="47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5011" name="Line 19"/>
          <p:cNvSpPr>
            <a:spLocks noChangeShapeType="1"/>
          </p:cNvSpPr>
          <p:nvPr/>
        </p:nvSpPr>
        <p:spPr bwMode="auto">
          <a:xfrm>
            <a:off x="475556" y="388744"/>
            <a:ext cx="5843392" cy="153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86" tIns="44043" rIns="88086" bIns="44043"/>
          <a:lstStyle/>
          <a:p>
            <a:endParaRPr lang="en-GB" dirty="0"/>
          </a:p>
        </p:txBody>
      </p:sp>
      <p:sp>
        <p:nvSpPr>
          <p:cNvPr id="85012" name="Line 20"/>
          <p:cNvSpPr>
            <a:spLocks noChangeShapeType="1"/>
          </p:cNvSpPr>
          <p:nvPr/>
        </p:nvSpPr>
        <p:spPr bwMode="auto">
          <a:xfrm>
            <a:off x="475556" y="9223783"/>
            <a:ext cx="5843392" cy="153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86" tIns="44043" rIns="88086" bIns="44043"/>
          <a:lstStyle/>
          <a:p>
            <a:endParaRPr lang="en-GB" dirty="0"/>
          </a:p>
        </p:txBody>
      </p:sp>
      <p:sp>
        <p:nvSpPr>
          <p:cNvPr id="85013" name="Rectangle 2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69479" y="149045"/>
            <a:ext cx="5841872" cy="17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52732">
              <a:spcBef>
                <a:spcPct val="0"/>
              </a:spcBef>
              <a:defRPr sz="1200"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4136552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271463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46100" indent="-273050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00100" indent="-25241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073150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346200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503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Potential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projects with GIZ</a:t>
            </a: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1"/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CARICOM-GIZ Renewable Energy and Energy Efficiency Technical Assistance (REETA) + RCC St.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George’s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dirty="0" smtClean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845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440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0" y="1265238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204912"/>
          </a:xfrm>
        </p:spPr>
        <p:txBody>
          <a:bodyPr anchor="b"/>
          <a:lstStyle>
            <a:lvl1pPr>
              <a:lnSpc>
                <a:spcPts val="36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114" name="Rectangle 4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04709" y="6256317"/>
            <a:ext cx="405408" cy="476250"/>
          </a:xfrm>
        </p:spPr>
        <p:txBody>
          <a:bodyPr/>
          <a:lstStyle>
            <a:lvl1pPr>
              <a:defRPr/>
            </a:lvl1pPr>
          </a:lstStyle>
          <a:p>
            <a:fld id="{0246C1CC-B834-4411-9DDD-0289CDAC70D7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3118" name="Picture 46" descr="unfccc-letter-es-e-header"/>
          <p:cNvPicPr preferRelativeResize="0"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63" b="44247"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754" y="6192922"/>
            <a:ext cx="694860" cy="51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9 Imagen" descr="logo CAF color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317260" y="6237312"/>
            <a:ext cx="981088" cy="435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UNFCCC secretariat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9EBC6A-14D0-466E-ADD7-3BBF0D4943C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894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UNFCCC secretariat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1C557E-8BC9-4E7C-83CA-DC4A91E6B4F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38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452320" y="6245225"/>
            <a:ext cx="1234480" cy="476250"/>
          </a:xfrm>
        </p:spPr>
        <p:txBody>
          <a:bodyPr/>
          <a:lstStyle>
            <a:lvl1pPr>
              <a:defRPr/>
            </a:lvl1pPr>
          </a:lstStyle>
          <a:p>
            <a:fld id="{2500AE61-B9E6-4104-A64B-A3F3D1EE44A0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52546"/>
            <a:ext cx="648072" cy="482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9 Imagen" descr="logo CAF colo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317260" y="6237312"/>
            <a:ext cx="981088" cy="43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66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71CB98-256A-46CE-A441-29C7C4345C7B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014" y="6206326"/>
            <a:ext cx="720080" cy="53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9 Imagen" descr="logo CAF colo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317260" y="6237312"/>
            <a:ext cx="981088" cy="43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28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UNFCCC secretariat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8BE9DB-8C42-465F-AF5A-29A04D5BDEF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85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UNFCCC secretariat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B21C3B-EF0D-4B1E-BE09-C202E7E0B74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55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690858-078A-4AF3-A1CB-85BAACEB656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Text Box 44"/>
          <p:cNvSpPr txBox="1">
            <a:spLocks noChangeArrowheads="1"/>
          </p:cNvSpPr>
          <p:nvPr userDrawn="1"/>
        </p:nvSpPr>
        <p:spPr bwMode="auto">
          <a:xfrm>
            <a:off x="2987824" y="6357999"/>
            <a:ext cx="352839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de-DE" sz="1200" b="1" i="1" dirty="0" smtClean="0"/>
              <a:t>CDM</a:t>
            </a:r>
            <a:r>
              <a:rPr lang="de-DE" sz="1200" b="1" i="1" baseline="0" dirty="0" smtClean="0"/>
              <a:t> Regional Collaboration Centre, Kampala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49675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236296" y="6245225"/>
            <a:ext cx="1450504" cy="476250"/>
          </a:xfrm>
        </p:spPr>
        <p:txBody>
          <a:bodyPr/>
          <a:lstStyle>
            <a:lvl1pPr>
              <a:defRPr/>
            </a:lvl1pPr>
          </a:lstStyle>
          <a:p>
            <a:fld id="{90B86019-6B5F-49BC-96C0-E1585E84564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" name="Text Box 44"/>
          <p:cNvSpPr txBox="1">
            <a:spLocks noChangeArrowheads="1"/>
          </p:cNvSpPr>
          <p:nvPr userDrawn="1"/>
        </p:nvSpPr>
        <p:spPr bwMode="auto">
          <a:xfrm>
            <a:off x="2987824" y="6357999"/>
            <a:ext cx="352839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de-DE" sz="1200" b="1" i="1" dirty="0" smtClean="0"/>
              <a:t>CDM</a:t>
            </a:r>
            <a:r>
              <a:rPr lang="de-DE" sz="1200" b="1" i="1" baseline="0" dirty="0" smtClean="0"/>
              <a:t> Regional Collaboration Centre, Kampala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42079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UNFCCC secretariat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F7B728-ABE1-471A-A9E1-2A90FC66A5B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913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UNFCCC secretariat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4ACA6C-DE5A-4335-9520-6777D566226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424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07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r>
              <a:rPr lang="en-US" dirty="0"/>
              <a:t>UNFCCC secretariat</a:t>
            </a:r>
          </a:p>
        </p:txBody>
      </p:sp>
      <p:sp>
        <p:nvSpPr>
          <p:cNvPr id="107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fld id="{C0A731E6-F994-4CF6-92A3-7E6F0F14177E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074" name="Picture 50" descr="unfccc-letter-es-e-header"/>
          <p:cNvPicPr preferRelativeResize="0"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363" b="44247"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500">
          <a:solidFill>
            <a:schemeClr val="tx1"/>
          </a:solidFill>
          <a:latin typeface="+mn-lt"/>
        </a:defRPr>
      </a:lvl2pPr>
      <a:lvl3pPr marL="900113" indent="-269875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3pPr>
      <a:lvl4pPr marL="1169988" indent="-268288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4pPr>
      <a:lvl5pPr marL="1438275" indent="-2667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5pPr>
      <a:lvl6pPr marL="1895475" indent="-2667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6pPr>
      <a:lvl7pPr marL="2352675" indent="-2667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7pPr>
      <a:lvl8pPr marL="2809875" indent="-2667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8pPr>
      <a:lvl9pPr marL="3267075" indent="-2667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dm.unfccc.int/stakeholder/rcc/index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2397866"/>
            <a:ext cx="7881937" cy="4320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/>
              <a:t>Regional Collaboration </a:t>
            </a:r>
            <a:r>
              <a:rPr lang="en-GB" sz="2400" b="1" dirty="0" smtClean="0"/>
              <a:t>Centres serving the Latin American &amp; Caribbean regions</a:t>
            </a:r>
            <a:endParaRPr lang="de-DE" sz="2000" b="1" dirty="0"/>
          </a:p>
        </p:txBody>
      </p:sp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755576" y="3232353"/>
            <a:ext cx="773792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0" hangingPunct="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</a:pPr>
            <a:r>
              <a:rPr lang="en-GB" sz="1600" b="1" dirty="0" smtClean="0">
                <a:solidFill>
                  <a:schemeClr val="bg1"/>
                </a:solidFill>
              </a:rPr>
              <a:t>Karla Solís</a:t>
            </a:r>
          </a:p>
          <a:p>
            <a:pPr eaLnBrk="0" hangingPunct="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1600" b="1" dirty="0" smtClean="0">
                <a:solidFill>
                  <a:schemeClr val="bg1"/>
                </a:solidFill>
              </a:rPr>
              <a:t>Team Lead </a:t>
            </a:r>
          </a:p>
          <a:p>
            <a:pPr eaLnBrk="0" hangingPunct="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1600" b="1" dirty="0" smtClean="0">
                <a:solidFill>
                  <a:schemeClr val="bg1"/>
                </a:solidFill>
              </a:rPr>
              <a:t>Regional Collaboration Centre St. George’s</a:t>
            </a:r>
            <a:endParaRPr lang="en-GB" sz="1600" b="1" dirty="0" smtClean="0">
              <a:solidFill>
                <a:schemeClr val="bg1"/>
              </a:solidFill>
            </a:endParaRPr>
          </a:p>
          <a:p>
            <a:pPr eaLnBrk="0" hangingPunct="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</a:pPr>
            <a:endParaRPr lang="en-US" sz="1600" dirty="0" smtClean="0">
              <a:solidFill>
                <a:schemeClr val="bg1"/>
              </a:solidFill>
            </a:endParaRPr>
          </a:p>
          <a:p>
            <a:pPr eaLnBrk="0" hangingPunct="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eaLnBrk="0" hangingPunct="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1600" dirty="0" smtClean="0">
                <a:solidFill>
                  <a:schemeClr val="bg1"/>
                </a:solidFill>
              </a:rPr>
              <a:t>Regional Workshop on CDM &amp; NAMAs</a:t>
            </a:r>
          </a:p>
          <a:p>
            <a:pPr eaLnBrk="0" hangingPunct="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sz="1600" dirty="0" smtClean="0">
                <a:solidFill>
                  <a:schemeClr val="bg1"/>
                </a:solidFill>
              </a:rPr>
              <a:t>1</a:t>
            </a:r>
            <a:r>
              <a:rPr lang="en-US" sz="1600" baseline="30000" dirty="0" smtClean="0">
                <a:solidFill>
                  <a:schemeClr val="bg1"/>
                </a:solidFill>
              </a:rPr>
              <a:t>st</a:t>
            </a:r>
            <a:r>
              <a:rPr lang="en-US" sz="1600" dirty="0" smtClean="0">
                <a:solidFill>
                  <a:schemeClr val="bg1"/>
                </a:solidFill>
              </a:rPr>
              <a:t> September 2014</a:t>
            </a:r>
          </a:p>
          <a:p>
            <a:pPr eaLnBrk="0" hangingPunct="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</a:pPr>
            <a:endParaRPr lang="en-US" sz="1600" b="1" dirty="0" smtClean="0">
              <a:solidFill>
                <a:schemeClr val="bg1"/>
              </a:solidFill>
            </a:endParaRPr>
          </a:p>
          <a:p>
            <a:pPr eaLnBrk="0" hangingPunct="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</a:pPr>
            <a:endParaRPr lang="en-US" sz="1600" b="1" dirty="0" smtClean="0">
              <a:solidFill>
                <a:schemeClr val="bg1"/>
              </a:solidFill>
            </a:endParaRPr>
          </a:p>
          <a:p>
            <a:pPr eaLnBrk="0" hangingPunct="0">
              <a:lnSpc>
                <a:spcPts val="2400"/>
              </a:lnSpc>
              <a:spcBef>
                <a:spcPct val="0"/>
              </a:spcBef>
              <a:buClr>
                <a:schemeClr val="tx1"/>
              </a:buClr>
            </a:pPr>
            <a:endParaRPr lang="de-DE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00AE61-B9E6-4104-A64B-A3F3D1EE44A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AutoShape 2" descr="https://cdm.unfccc.int/contest/13/images/large/photo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AutoShape 4" descr="https://cdm.unfccc.int/contest/13/images/large/photo1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AutoShape 6" descr="https://cdm.unfccc.int/contest/13/images/large/photo1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AutoShape 8" descr="https://cdm.unfccc.int/contest/13/images/large/photo1.jpg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5168" y="12646024"/>
            <a:ext cx="6201769" cy="413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3202" y="332656"/>
            <a:ext cx="7869238" cy="314325"/>
          </a:xfrm>
        </p:spPr>
        <p:txBody>
          <a:bodyPr/>
          <a:lstStyle/>
          <a:p>
            <a:r>
              <a:rPr lang="en-US" sz="1600" b="1" dirty="0" smtClean="0"/>
              <a:t>The RCC Initiative</a:t>
            </a:r>
            <a:endParaRPr lang="en-GB" sz="1600" b="1" dirty="0"/>
          </a:p>
        </p:txBody>
      </p:sp>
      <p:sp>
        <p:nvSpPr>
          <p:cNvPr id="16" name="Rectangle 15"/>
          <p:cNvSpPr/>
          <p:nvPr/>
        </p:nvSpPr>
        <p:spPr>
          <a:xfrm>
            <a:off x="661103" y="1052736"/>
            <a:ext cx="75880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520700" y="836712"/>
            <a:ext cx="80117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Providing </a:t>
            </a:r>
            <a:r>
              <a:rPr lang="en-US" sz="2200" i="1" dirty="0"/>
              <a:t>i</a:t>
            </a:r>
            <a:r>
              <a:rPr lang="en-US" sz="2200" i="1" dirty="0" smtClean="0"/>
              <a:t>n kind</a:t>
            </a:r>
            <a:r>
              <a:rPr lang="en-US" sz="2200" dirty="0" smtClean="0"/>
              <a:t> </a:t>
            </a:r>
            <a:r>
              <a:rPr lang="en-US" sz="2200" b="1" dirty="0" smtClean="0"/>
              <a:t>technical support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 smtClean="0"/>
              <a:t>Advising on CDM process or drafting proposals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/>
              <a:t>Enabling </a:t>
            </a:r>
            <a:r>
              <a:rPr lang="en-US" sz="2200" dirty="0" smtClean="0"/>
              <a:t>an investment environment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 smtClean="0"/>
              <a:t>Designing umbrella CDM projects for: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200" dirty="0" smtClean="0"/>
              <a:t>Renewables and waste technologies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/>
              <a:t>Exploring </a:t>
            </a:r>
            <a:r>
              <a:rPr lang="en-US" sz="2200" dirty="0" smtClean="0"/>
              <a:t>synergies between the CDM and other mitigation actions </a:t>
            </a:r>
            <a:endParaRPr lang="en-US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200" b="1" dirty="0" smtClean="0"/>
              <a:t>Collaborating</a:t>
            </a:r>
            <a:r>
              <a:rPr lang="en-US" sz="2200" dirty="0" smtClean="0"/>
              <a:t> with country &amp; regional funding agencies to: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 smtClean="0"/>
              <a:t>Develop </a:t>
            </a:r>
            <a:r>
              <a:rPr lang="en-US" sz="2200" i="1" dirty="0" smtClean="0"/>
              <a:t>standardized baselines</a:t>
            </a:r>
            <a:r>
              <a:rPr lang="en-US" sz="2200" dirty="0" smtClean="0"/>
              <a:t>- electricity sector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200" dirty="0" smtClean="0"/>
              <a:t>Improve the process by preparing policy inputs</a:t>
            </a:r>
          </a:p>
        </p:txBody>
      </p:sp>
    </p:spTree>
    <p:extLst>
      <p:ext uri="{BB962C8B-B14F-4D97-AF65-F5344CB8AC3E}">
        <p14:creationId xmlns:p14="http://schemas.microsoft.com/office/powerpoint/2010/main" val="113700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98" y="1717261"/>
            <a:ext cx="7711055" cy="385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 bwMode="auto">
          <a:xfrm rot="1491700">
            <a:off x="5262256" y="4404511"/>
            <a:ext cx="2556128" cy="150303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19710400">
            <a:off x="2941563" y="2469770"/>
            <a:ext cx="2930071" cy="17412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87420" y="5095735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/>
              <a:t>RCC Kampala </a:t>
            </a:r>
          </a:p>
          <a:p>
            <a:pPr algn="r"/>
            <a:r>
              <a:rPr lang="en-GB" sz="1400" dirty="0" smtClean="0"/>
              <a:t>Uganda </a:t>
            </a:r>
          </a:p>
          <a:p>
            <a:pPr algn="r"/>
            <a:r>
              <a:rPr lang="en-GB" sz="1400" dirty="0"/>
              <a:t>May 2013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40320" y="837773"/>
            <a:ext cx="195059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/>
              <a:t>RCC St. George's</a:t>
            </a:r>
          </a:p>
          <a:p>
            <a:pPr algn="r"/>
            <a:r>
              <a:rPr lang="en-GB" sz="1400" dirty="0" smtClean="0"/>
              <a:t>Grenada </a:t>
            </a:r>
          </a:p>
          <a:p>
            <a:pPr algn="r"/>
            <a:r>
              <a:rPr lang="en-GB" sz="1400" dirty="0" smtClean="0"/>
              <a:t>July 2013</a:t>
            </a:r>
          </a:p>
          <a:p>
            <a:pPr algn="r"/>
            <a:r>
              <a:rPr lang="en-GB" sz="1400" dirty="0" smtClean="0"/>
              <a:t>16 countries </a:t>
            </a:r>
            <a:endParaRPr lang="en-GB" sz="1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35000" y="378371"/>
            <a:ext cx="7869238" cy="314325"/>
          </a:xfrm>
        </p:spPr>
        <p:txBody>
          <a:bodyPr/>
          <a:lstStyle/>
          <a:p>
            <a:r>
              <a:rPr lang="en-US" b="1" dirty="0"/>
              <a:t>The RCC Initiative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 bwMode="auto">
          <a:xfrm rot="8650817" flipV="1">
            <a:off x="2290953" y="4497490"/>
            <a:ext cx="2742547" cy="22741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13210860">
            <a:off x="1138940" y="2817132"/>
            <a:ext cx="1926644" cy="171871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80528" y="820631"/>
            <a:ext cx="195059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/>
              <a:t>RCC Bogotá</a:t>
            </a:r>
          </a:p>
          <a:p>
            <a:pPr algn="r"/>
            <a:r>
              <a:rPr lang="en-GB" sz="1400" dirty="0" smtClean="0"/>
              <a:t>Colombia</a:t>
            </a:r>
          </a:p>
          <a:p>
            <a:pPr algn="r"/>
            <a:r>
              <a:rPr lang="en-GB" sz="1400" dirty="0" smtClean="0"/>
              <a:t>September 2013</a:t>
            </a:r>
          </a:p>
          <a:p>
            <a:pPr algn="r"/>
            <a:r>
              <a:rPr lang="en-GB" sz="1400" dirty="0" smtClean="0"/>
              <a:t>17 countries </a:t>
            </a:r>
            <a:endParaRPr lang="en-GB" sz="1400" dirty="0"/>
          </a:p>
        </p:txBody>
      </p:sp>
      <p:sp>
        <p:nvSpPr>
          <p:cNvPr id="2" name="Oval 1"/>
          <p:cNvSpPr/>
          <p:nvPr/>
        </p:nvSpPr>
        <p:spPr bwMode="auto">
          <a:xfrm rot="1596078">
            <a:off x="5824363" y="2543087"/>
            <a:ext cx="2412033" cy="1666565"/>
          </a:xfrm>
          <a:prstGeom prst="ellipse">
            <a:avLst/>
          </a:prstGeom>
          <a:solidFill>
            <a:schemeClr val="bg1">
              <a:alpha val="32000"/>
            </a:schemeClr>
          </a:solidFill>
          <a:ln w="69850" cap="flat" cmpd="sng" algn="ctr">
            <a:solidFill>
              <a:srgbClr val="FF0000">
                <a:alpha val="73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111" y="2703906"/>
            <a:ext cx="17165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400" dirty="0"/>
          </a:p>
          <a:p>
            <a:pPr algn="r"/>
            <a:r>
              <a:rPr lang="en-IE" sz="1400" dirty="0" smtClean="0"/>
              <a:t>5</a:t>
            </a:r>
            <a:r>
              <a:rPr lang="en-IE" sz="1400" baseline="30000" dirty="0" smtClean="0"/>
              <a:t>th</a:t>
            </a:r>
            <a:r>
              <a:rPr lang="en-IE" sz="1400" dirty="0" smtClean="0"/>
              <a:t> RCC </a:t>
            </a:r>
            <a:r>
              <a:rPr lang="en-IE" sz="1400" dirty="0"/>
              <a:t>in the Asia-Pacific region is </a:t>
            </a:r>
            <a:r>
              <a:rPr lang="en-IE" sz="1400" dirty="0" smtClean="0"/>
              <a:t>being planned</a:t>
            </a:r>
            <a:endParaRPr lang="en-IE" sz="1400" dirty="0"/>
          </a:p>
          <a:p>
            <a:pPr algn="r"/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5028862"/>
            <a:ext cx="193415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/>
              <a:t>RCC Lomé</a:t>
            </a:r>
          </a:p>
          <a:p>
            <a:pPr algn="r"/>
            <a:r>
              <a:rPr lang="en-GB" sz="1400" dirty="0" smtClean="0"/>
              <a:t>Togo</a:t>
            </a:r>
          </a:p>
          <a:p>
            <a:pPr algn="r"/>
            <a:r>
              <a:rPr lang="en-GB" sz="1400" dirty="0" smtClean="0"/>
              <a:t>January 2013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04853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  <p:bldP spid="7" grpId="0" animBg="1"/>
      <p:bldP spid="15" grpId="0" animBg="1"/>
      <p:bldP spid="17" grpId="0"/>
      <p:bldP spid="2" grpId="0" animBg="1"/>
      <p:bldP spid="3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1400" b="1" dirty="0" smtClean="0"/>
              <a:t>Current RCC activities in LA&amp;C regions</a:t>
            </a:r>
            <a:endParaRPr lang="en-GB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00AE61-B9E6-4104-A64B-A3F3D1EE44A0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071749" y="1447968"/>
            <a:ext cx="1311634" cy="94071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751696" y="1387370"/>
            <a:ext cx="15489" cy="101272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Alternate Process 2"/>
          <p:cNvSpPr/>
          <p:nvPr/>
        </p:nvSpPr>
        <p:spPr>
          <a:xfrm>
            <a:off x="683568" y="2230597"/>
            <a:ext cx="2808311" cy="2952328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  <a:latin typeface="Arial"/>
                <a:cs typeface="Arial"/>
              </a:rPr>
              <a:t>Stakeholder engagement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Government level -ministries of environment and energy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Private – developers, investors/entrepreneurs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International level – donors, technology providers</a:t>
            </a:r>
            <a:endParaRPr lang="en-US" sz="1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Alternate Process 4"/>
          <p:cNvSpPr/>
          <p:nvPr/>
        </p:nvSpPr>
        <p:spPr>
          <a:xfrm>
            <a:off x="3635896" y="2243173"/>
            <a:ext cx="2432783" cy="2952328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CDM </a:t>
            </a:r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cycle support</a:t>
            </a:r>
            <a:endParaRPr lang="en-US" sz="16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To CDM and non-CDM stakeholders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To process, </a:t>
            </a: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CDM policy </a:t>
            </a: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inputs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Drafting </a:t>
            </a: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CDM proposals </a:t>
            </a: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–PoAs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Developing standardized baselines</a:t>
            </a:r>
            <a:endParaRPr lang="en-US" sz="16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421127" y="1772816"/>
            <a:ext cx="1080120" cy="718728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Alternate Process 15"/>
          <p:cNvSpPr/>
          <p:nvPr/>
        </p:nvSpPr>
        <p:spPr>
          <a:xfrm>
            <a:off x="1719939" y="908720"/>
            <a:ext cx="6264696" cy="864096"/>
          </a:xfrm>
          <a:prstGeom prst="flowChartAlternateProcess">
            <a:avLst/>
          </a:prstGeom>
          <a:solidFill>
            <a:srgbClr val="B3CB28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Arial"/>
                <a:cs typeface="Arial"/>
              </a:rPr>
              <a:t>Promoting clean technologies and opportunities under the carbon market</a:t>
            </a:r>
            <a:endParaRPr lang="en-US" sz="2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Alternate Process 5"/>
          <p:cNvSpPr/>
          <p:nvPr/>
        </p:nvSpPr>
        <p:spPr>
          <a:xfrm>
            <a:off x="6228184" y="2304657"/>
            <a:ext cx="2592289" cy="2878268"/>
          </a:xfrm>
          <a:prstGeom prst="flowChartAlternateProcess">
            <a:avLst/>
          </a:prstGeom>
          <a:solidFill>
            <a:srgbClr val="DF41D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 smtClean="0">
                <a:solidFill>
                  <a:schemeClr val="tx1"/>
                </a:solidFill>
              </a:rPr>
              <a:t>CERs demand activities</a:t>
            </a:r>
          </a:p>
          <a:p>
            <a:r>
              <a:rPr lang="en-GB" sz="1600" dirty="0" smtClean="0">
                <a:solidFill>
                  <a:schemeClr val="tx1"/>
                </a:solidFill>
              </a:rPr>
              <a:t>Finding niche markets Promoting voluntary </a:t>
            </a:r>
            <a:r>
              <a:rPr lang="en-GB" sz="1600" dirty="0">
                <a:solidFill>
                  <a:schemeClr val="tx1"/>
                </a:solidFill>
              </a:rPr>
              <a:t>cancellation of </a:t>
            </a:r>
            <a:r>
              <a:rPr lang="en-GB" sz="1600" dirty="0" smtClean="0">
                <a:solidFill>
                  <a:schemeClr val="tx1"/>
                </a:solidFill>
              </a:rPr>
              <a:t>CERs</a:t>
            </a:r>
            <a:endParaRPr lang="en-GB" sz="1600" b="1" dirty="0" smtClean="0">
              <a:solidFill>
                <a:schemeClr val="tx1"/>
              </a:solidFill>
            </a:endParaRPr>
          </a:p>
          <a:p>
            <a:endParaRPr lang="en-US" sz="16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Synergies </a:t>
            </a:r>
            <a:r>
              <a:rPr lang="en-US" sz="1600" b="1" dirty="0" smtClean="0">
                <a:solidFill>
                  <a:schemeClr val="tx1"/>
                </a:solidFill>
                <a:latin typeface="Arial"/>
                <a:cs typeface="Arial"/>
              </a:rPr>
              <a:t>with non-CDM actions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MRV for </a:t>
            </a: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NAMAs</a:t>
            </a:r>
            <a:endParaRPr lang="en-US" sz="16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1" name="Alternate Process 13"/>
          <p:cNvSpPr/>
          <p:nvPr/>
        </p:nvSpPr>
        <p:spPr>
          <a:xfrm>
            <a:off x="783835" y="5331334"/>
            <a:ext cx="8136904" cy="1080120"/>
          </a:xfrm>
          <a:prstGeom prst="flowChartAlternateProcess">
            <a:avLst/>
          </a:prstGeom>
          <a:solidFill>
            <a:srgbClr val="D6ECAB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Arial"/>
                <a:cs typeface="Arial"/>
              </a:rPr>
              <a:t>Capacity building at CDM and technology levels : </a:t>
            </a: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delivering trainings, promoting success stories, sharing information, &amp; answering technical queries</a:t>
            </a:r>
            <a:endParaRPr lang="en-US" sz="18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307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00AE61-B9E6-4104-A64B-A3F3D1EE44A0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8777224"/>
              </p:ext>
            </p:extLst>
          </p:nvPr>
        </p:nvGraphicFramePr>
        <p:xfrm>
          <a:off x="467544" y="908720"/>
          <a:ext cx="8136904" cy="497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540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Activities</a:t>
                      </a:r>
                      <a:endParaRPr lang="en-GB" sz="17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Products</a:t>
                      </a:r>
                      <a:endParaRPr lang="en-GB" sz="17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71439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Stakeholder engagement</a:t>
                      </a:r>
                    </a:p>
                    <a:p>
                      <a:endParaRPr lang="en-US" sz="1700" dirty="0" smtClean="0"/>
                    </a:p>
                    <a:p>
                      <a:endParaRPr lang="en-GB" sz="17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700" dirty="0" smtClean="0"/>
                        <a:t>Cooperating with national and international entities 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700" dirty="0" smtClean="0"/>
                        <a:t>Regional directory 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700" dirty="0" smtClean="0"/>
                        <a:t>CDM technical</a:t>
                      </a:r>
                      <a:r>
                        <a:rPr lang="en-US" sz="1700" baseline="0" dirty="0" smtClean="0"/>
                        <a:t> trainings: Ecuador, Mexico, </a:t>
                      </a:r>
                      <a:r>
                        <a:rPr lang="en-U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Ethos Institute (Brazil), </a:t>
                      </a:r>
                      <a:r>
                        <a:rPr lang="es-ES" sz="17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Comisión de Integración Eléctrica Regional </a:t>
                      </a:r>
                      <a:r>
                        <a:rPr lang="es-E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(CIER)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CDM </a:t>
                      </a:r>
                      <a:r>
                        <a:rPr lang="en-US" sz="1700" dirty="0" smtClean="0"/>
                        <a:t>cycle </a:t>
                      </a:r>
                      <a:r>
                        <a:rPr lang="en-US" sz="1700" dirty="0" smtClean="0"/>
                        <a:t>support</a:t>
                      </a:r>
                    </a:p>
                    <a:p>
                      <a:endParaRPr lang="en-GB" sz="17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700" baseline="0" dirty="0" smtClean="0"/>
                        <a:t>Support to CDM activities &amp; programmes; e.g. post-registration changes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Standardized baselines</a:t>
                      </a:r>
                      <a:endParaRPr lang="en-GB" sz="17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dirty="0" smtClean="0"/>
                        <a:t>Electricity,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dirty="0" smtClean="0"/>
                        <a:t>waste, transport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dirty="0" smtClean="0"/>
                        <a:t>and cement sectors: El Salvador, </a:t>
                      </a:r>
                      <a:r>
                        <a:rPr lang="en-US" sz="1700" baseline="0" dirty="0" smtClean="0"/>
                        <a:t>Uruguay</a:t>
                      </a:r>
                      <a:r>
                        <a:rPr lang="en-US" sz="1700" i="1" baseline="0" dirty="0" smtClean="0"/>
                        <a:t>, </a:t>
                      </a:r>
                      <a:r>
                        <a:rPr lang="en-US" sz="1700" dirty="0" smtClean="0"/>
                        <a:t>Ecuador,</a:t>
                      </a:r>
                      <a:r>
                        <a:rPr lang="en-US" sz="1700" baseline="0" dirty="0" smtClean="0"/>
                        <a:t> Peru</a:t>
                      </a:r>
                      <a:endParaRPr lang="en-US" sz="1700" i="1" dirty="0" smtClean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CDM policy input</a:t>
                      </a:r>
                      <a:endParaRPr lang="en-GB" sz="17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Based on an extensive stakeholder</a:t>
                      </a:r>
                      <a:r>
                        <a:rPr lang="en-IE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study, via survey and </a:t>
                      </a:r>
                      <a:r>
                        <a:rPr lang="en-IE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interactions </a:t>
                      </a:r>
                      <a:endParaRPr lang="en-GB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CERs demand activities</a:t>
                      </a:r>
                      <a:endParaRPr lang="en-GB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 the</a:t>
                      </a:r>
                      <a:r>
                        <a:rPr lang="en-US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wareness of Voluntary Cancellation (VC) of CERs process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Proposals to improve &amp; promote VC process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Identification of potential demand. E.g: </a:t>
                      </a: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SCX, </a:t>
                      </a: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MexiCO2, CSR, FIFA 2014 World Cup</a:t>
                      </a:r>
                      <a:endParaRPr lang="en-GB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35000" y="309563"/>
            <a:ext cx="7869238" cy="314325"/>
          </a:xfrm>
        </p:spPr>
        <p:txBody>
          <a:bodyPr/>
          <a:lstStyle/>
          <a:p>
            <a:pPr algn="ctr"/>
            <a:r>
              <a:rPr lang="en-US" sz="1400" b="1" dirty="0" smtClean="0"/>
              <a:t>RCC Bogotá activities 2013-2014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49983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822277"/>
              </p:ext>
            </p:extLst>
          </p:nvPr>
        </p:nvGraphicFramePr>
        <p:xfrm>
          <a:off x="539552" y="1124744"/>
          <a:ext cx="8136904" cy="462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540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Activities</a:t>
                      </a:r>
                      <a:endParaRPr lang="en-GB" sz="17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Products</a:t>
                      </a:r>
                      <a:endParaRPr lang="en-GB" sz="17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71439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Stakeholder engagement</a:t>
                      </a:r>
                    </a:p>
                    <a:p>
                      <a:endParaRPr lang="en-US" sz="1700" dirty="0" smtClean="0"/>
                    </a:p>
                    <a:p>
                      <a:endParaRPr lang="en-GB" sz="17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700" dirty="0" smtClean="0"/>
                        <a:t>Cooperating with national entities 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700" dirty="0" smtClean="0"/>
                        <a:t>Cooperating with international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dirty="0" smtClean="0"/>
                        <a:t>organizations;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dirty="0" smtClean="0"/>
                        <a:t>UNEP DTU, IDB, WBI, EU, GIZ, 5Cs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700" dirty="0" smtClean="0"/>
                        <a:t>Regional directory 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700" dirty="0" smtClean="0"/>
                        <a:t>CDM technical</a:t>
                      </a:r>
                      <a:r>
                        <a:rPr lang="en-US" sz="1700" baseline="0" dirty="0" smtClean="0"/>
                        <a:t> training; Dominican Republic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CDM </a:t>
                      </a:r>
                      <a:r>
                        <a:rPr lang="en-US" sz="1700" dirty="0" smtClean="0"/>
                        <a:t>cycle support</a:t>
                      </a:r>
                      <a:endParaRPr lang="en-US" sz="1700" dirty="0" smtClean="0"/>
                    </a:p>
                    <a:p>
                      <a:endParaRPr lang="en-GB" sz="17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700" baseline="0" dirty="0" smtClean="0"/>
                        <a:t>Support to DNAs – advice on roles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700" baseline="0" dirty="0" smtClean="0"/>
                        <a:t>Support to PPs – e.g. prior consideration letters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700" baseline="0" dirty="0" smtClean="0"/>
                        <a:t>Support to CHENACT/IDB PoA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700" baseline="0" dirty="0" smtClean="0"/>
                        <a:t>Create a PoA – DD pack for renewable energy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700" baseline="0" dirty="0" smtClean="0"/>
                        <a:t>CDM policy input for SIDS/LDCs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700" dirty="0" smtClean="0"/>
                        <a:t>Standardized baselines</a:t>
                      </a:r>
                      <a:endParaRPr lang="en-GB" sz="17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700" dirty="0" smtClean="0"/>
                        <a:t>Baselines for electricity/waste sectors; Belize,</a:t>
                      </a:r>
                      <a:r>
                        <a:rPr lang="en-US" sz="1700" baseline="0" dirty="0" smtClean="0"/>
                        <a:t> Dominican Republic, Grenada, Trinidad, </a:t>
                      </a:r>
                      <a:r>
                        <a:rPr lang="en-US" sz="1700" i="1" baseline="0" dirty="0" smtClean="0"/>
                        <a:t>St Vincent</a:t>
                      </a:r>
                      <a:r>
                        <a:rPr lang="en-US" sz="1700" baseline="0" dirty="0" smtClean="0"/>
                        <a:t>, </a:t>
                      </a:r>
                      <a:r>
                        <a:rPr lang="en-US" sz="1700" i="1" baseline="0" dirty="0" smtClean="0"/>
                        <a:t>Antigua, Jamaica</a:t>
                      </a:r>
                      <a:endParaRPr lang="en-US" sz="1700" i="1" dirty="0" smtClean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Synergies </a:t>
                      </a:r>
                      <a:endParaRPr lang="en-GB" sz="17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700" dirty="0" smtClean="0"/>
                        <a:t>CDM-MRV for NAMA; WBI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700" dirty="0" smtClean="0"/>
                        <a:t>CDM SBL for energy efficiency (GEF); 5Cs </a:t>
                      </a:r>
                      <a:endParaRPr lang="en-GB" sz="17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00AE61-B9E6-4104-A64B-A3F3D1EE44A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35000" y="309563"/>
            <a:ext cx="7869238" cy="314325"/>
          </a:xfrm>
        </p:spPr>
        <p:txBody>
          <a:bodyPr/>
          <a:lstStyle/>
          <a:p>
            <a:pPr algn="ctr"/>
            <a:r>
              <a:rPr lang="en-US" sz="1400" b="1" dirty="0" smtClean="0"/>
              <a:t>RCC St George’s activities 2013-2014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84863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 txBox="1">
            <a:spLocks/>
          </p:cNvSpPr>
          <p:nvPr/>
        </p:nvSpPr>
        <p:spPr bwMode="auto">
          <a:xfrm>
            <a:off x="733009" y="836712"/>
            <a:ext cx="7561336" cy="590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0" indent="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endParaRPr lang="en-US" sz="2800" b="1" dirty="0" smtClean="0">
              <a:solidFill>
                <a:srgbClr val="4B93DC"/>
              </a:solidFill>
            </a:endParaRPr>
          </a:p>
          <a:p>
            <a:pPr algn="ctr">
              <a:defRPr/>
            </a:pPr>
            <a:endParaRPr lang="en-US" sz="2800" b="1" dirty="0">
              <a:solidFill>
                <a:srgbClr val="4B93DC"/>
              </a:solidFill>
            </a:endParaRPr>
          </a:p>
          <a:p>
            <a:pPr algn="ctr">
              <a:defRPr/>
            </a:pPr>
            <a:endParaRPr lang="en-US" sz="2800" b="1" dirty="0" smtClean="0">
              <a:solidFill>
                <a:srgbClr val="4B93DC"/>
              </a:solidFill>
            </a:endParaRPr>
          </a:p>
          <a:p>
            <a:pPr algn="ctr">
              <a:defRPr/>
            </a:pPr>
            <a:endParaRPr lang="en-US" sz="2800" b="1" dirty="0" smtClean="0">
              <a:solidFill>
                <a:srgbClr val="4B93DC"/>
              </a:solidFill>
            </a:endParaRPr>
          </a:p>
          <a:p>
            <a:pPr algn="ctr">
              <a:defRPr/>
            </a:pPr>
            <a:endParaRPr lang="en-US" sz="2800" b="1" dirty="0" smtClean="0">
              <a:solidFill>
                <a:srgbClr val="4B93DC"/>
              </a:solidFill>
            </a:endParaRPr>
          </a:p>
          <a:p>
            <a:pPr algn="ctr">
              <a:defRPr/>
            </a:pPr>
            <a:endParaRPr lang="en-US" sz="2800" b="1" dirty="0" smtClean="0">
              <a:solidFill>
                <a:srgbClr val="4B93DC"/>
              </a:solidFill>
            </a:endParaRPr>
          </a:p>
          <a:p>
            <a:pPr algn="ctr">
              <a:defRPr/>
            </a:pPr>
            <a:endParaRPr lang="en-US" sz="2800" b="1" dirty="0">
              <a:solidFill>
                <a:srgbClr val="4B93DC"/>
              </a:solidFill>
            </a:endParaRPr>
          </a:p>
          <a:p>
            <a:pPr algn="ctr">
              <a:defRPr/>
            </a:pPr>
            <a:endParaRPr lang="en-US" sz="3600" b="1" dirty="0" smtClean="0">
              <a:solidFill>
                <a:srgbClr val="4B93DC"/>
              </a:solidFill>
            </a:endParaRPr>
          </a:p>
          <a:p>
            <a:pPr algn="ctr">
              <a:defRPr/>
            </a:pPr>
            <a:endParaRPr lang="en-US" sz="3600" b="1" dirty="0" smtClean="0">
              <a:solidFill>
                <a:srgbClr val="4B93DC"/>
              </a:solidFill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rgbClr val="4B93DC"/>
                </a:solidFill>
              </a:rPr>
              <a:t>Further information, materials, </a:t>
            </a:r>
            <a:r>
              <a:rPr lang="en-US" sz="2400" b="1" dirty="0" smtClean="0">
                <a:solidFill>
                  <a:srgbClr val="4B93DC"/>
                </a:solidFill>
              </a:rPr>
              <a:t>CDM, SBL </a:t>
            </a:r>
            <a:r>
              <a:rPr lang="en-US" sz="2400" b="1" dirty="0" smtClean="0">
                <a:solidFill>
                  <a:srgbClr val="4B93DC"/>
                </a:solidFill>
              </a:rPr>
              <a:t>flyers in English/Spanish/French:</a:t>
            </a:r>
          </a:p>
          <a:p>
            <a:pPr algn="ctr">
              <a:defRPr/>
            </a:pPr>
            <a:endParaRPr lang="en-US" sz="2800" b="1" dirty="0" smtClean="0">
              <a:solidFill>
                <a:srgbClr val="4B93DC"/>
              </a:solidFill>
            </a:endParaRPr>
          </a:p>
          <a:p>
            <a:pPr algn="ctr"/>
            <a:r>
              <a:rPr lang="en-US" sz="1600" b="1" dirty="0">
                <a:hlinkClick r:id="rId3"/>
              </a:rPr>
              <a:t>http://</a:t>
            </a:r>
            <a:r>
              <a:rPr lang="en-US" sz="1600" b="1" dirty="0" smtClean="0">
                <a:hlinkClick r:id="rId3"/>
              </a:rPr>
              <a:t>cdm.unfccc.int/stakeholder/rcc/index.html</a:t>
            </a:r>
            <a:endParaRPr lang="en-US" sz="1600" b="1" dirty="0" smtClean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/>
          </a:p>
          <a:p>
            <a:pPr algn="ctr"/>
            <a:endParaRPr lang="en-US" sz="1600" b="1" dirty="0" smtClean="0"/>
          </a:p>
          <a:p>
            <a:pPr algn="ctr"/>
            <a:endParaRPr lang="en-US" sz="1600" b="1" dirty="0"/>
          </a:p>
          <a:p>
            <a:pPr algn="ctr"/>
            <a:r>
              <a:rPr lang="en-US" sz="4400" b="1" dirty="0" smtClean="0">
                <a:solidFill>
                  <a:srgbClr val="1960AB"/>
                </a:solidFill>
              </a:rPr>
              <a:t>GRACIAS </a:t>
            </a:r>
            <a:r>
              <a:rPr lang="en-US" sz="4000" b="1" dirty="0" smtClean="0">
                <a:solidFill>
                  <a:srgbClr val="1960AB"/>
                </a:solidFill>
                <a:sym typeface="Wingdings" panose="05000000000000000000" pitchFamily="2" charset="2"/>
              </a:rPr>
              <a:t></a:t>
            </a:r>
            <a:endParaRPr lang="en-US" sz="4000" b="1" dirty="0" smtClean="0">
              <a:solidFill>
                <a:srgbClr val="1960AB"/>
              </a:solidFill>
            </a:endParaRPr>
          </a:p>
          <a:p>
            <a:pPr algn="ctr"/>
            <a:endParaRPr lang="en-US" sz="2800" b="1" dirty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algn="ctr">
              <a:defRPr/>
            </a:pPr>
            <a:endParaRPr lang="en-US" b="1" dirty="0" smtClean="0">
              <a:solidFill>
                <a:srgbClr val="4B93DC"/>
              </a:solidFill>
            </a:endParaRPr>
          </a:p>
          <a:p>
            <a:pPr lvl="2" algn="ctr">
              <a:defRPr/>
            </a:pPr>
            <a:endParaRPr lang="en-GB" sz="2800" dirty="0" smtClean="0">
              <a:solidFill>
                <a:srgbClr val="4B93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60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5728</TotalTime>
  <Words>499</Words>
  <Application>Microsoft Office PowerPoint</Application>
  <PresentationFormat>On-screen Show (4:3)</PresentationFormat>
  <Paragraphs>122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blank</vt:lpstr>
      <vt:lpstr> Regional Collaboration Centres serving the Latin American &amp; Caribbean regions</vt:lpstr>
      <vt:lpstr>The RCC Initiative</vt:lpstr>
      <vt:lpstr>The RCC Initiative</vt:lpstr>
      <vt:lpstr>Current RCC activities in LA&amp;C regions</vt:lpstr>
      <vt:lpstr>RCC Bogotá activities 2013-2014</vt:lpstr>
      <vt:lpstr>RCC St George’s activities 2013-2014</vt:lpstr>
      <vt:lpstr>PowerPoint Presentation</vt:lpstr>
    </vt:vector>
  </TitlesOfParts>
  <Company>UNFCCC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HEADER</dc:title>
  <dc:creator>malnaric</dc:creator>
  <cp:lastModifiedBy>w7</cp:lastModifiedBy>
  <cp:revision>361</cp:revision>
  <cp:lastPrinted>2013-06-28T11:20:11Z</cp:lastPrinted>
  <dcterms:created xsi:type="dcterms:W3CDTF">2011-05-09T15:39:14Z</dcterms:created>
  <dcterms:modified xsi:type="dcterms:W3CDTF">2014-08-28T14:02:20Z</dcterms:modified>
</cp:coreProperties>
</file>