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68" r:id="rId2"/>
    <p:sldId id="288" r:id="rId3"/>
    <p:sldId id="257" r:id="rId4"/>
    <p:sldId id="290" r:id="rId5"/>
    <p:sldId id="292" r:id="rId6"/>
    <p:sldId id="293" r:id="rId7"/>
    <p:sldId id="295" r:id="rId8"/>
    <p:sldId id="29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34BE3-2E39-4501-AC84-37C1C92B9422}" type="datetimeFigureOut">
              <a:rPr lang="es-HN" smtClean="0"/>
              <a:t>28/08/2014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5A91F-335D-4113-BB03-83575E9BCB7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138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undclimahonduras@yahoo.com" TargetMode="External"/><Relationship Id="rId2" Type="http://schemas.openxmlformats.org/officeDocument/2006/relationships/hyperlink" Target="mailto:suyapazelaya59@yahoo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9397" y="476518"/>
            <a:ext cx="11178862" cy="2240924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Taller Regional  sobre MDL y </a:t>
            </a:r>
            <a:r>
              <a:rPr lang="es-ES_tradnl" b="1" dirty="0" err="1" smtClean="0"/>
              <a:t>NAMAs</a:t>
            </a:r>
            <a:r>
              <a:rPr lang="es-ES_tradnl" b="1" dirty="0" smtClean="0"/>
              <a:t> para Latinoamérica y el Caribe</a:t>
            </a:r>
            <a:br>
              <a:rPr lang="es-ES_tradnl" b="1" dirty="0" smtClean="0"/>
            </a:b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sz="2400" b="1" dirty="0" smtClean="0"/>
              <a:t/>
            </a:r>
            <a:br>
              <a:rPr lang="es-ES_tradnl" sz="2400" b="1" dirty="0" smtClean="0"/>
            </a:br>
            <a:r>
              <a:rPr lang="es-ES_tradnl" sz="2400" b="1" dirty="0" smtClean="0"/>
              <a:t>Bogotá - Colombia</a:t>
            </a:r>
            <a:endParaRPr lang="es-HN" sz="2400" u="sng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7730" y="3052295"/>
            <a:ext cx="11372045" cy="3116686"/>
          </a:xfrm>
        </p:spPr>
        <p:txBody>
          <a:bodyPr>
            <a:normAutofit lnSpcReduction="10000"/>
          </a:bodyPr>
          <a:lstStyle/>
          <a:p>
            <a:r>
              <a:rPr lang="es-HN" sz="2800" b="1" dirty="0"/>
              <a:t>Plenaria 3: Mejora de la participación de los interesados, clave para el éxito de las actividades de mitigación</a:t>
            </a:r>
            <a:endParaRPr lang="es-HN" sz="2800" b="1" dirty="0" smtClean="0"/>
          </a:p>
          <a:p>
            <a:r>
              <a:rPr lang="es-HN" sz="2600" b="1" dirty="0" smtClean="0"/>
              <a:t>Practicas  y principios para el éxito del involucramiento en las consultas </a:t>
            </a:r>
            <a:r>
              <a:rPr lang="es-HN" sz="2600" b="1" dirty="0"/>
              <a:t>l</a:t>
            </a:r>
            <a:r>
              <a:rPr lang="es-HN" sz="2600" b="1" dirty="0" smtClean="0"/>
              <a:t>ocales</a:t>
            </a:r>
          </a:p>
          <a:p>
            <a:r>
              <a:rPr lang="es-ES_tradnl" b="1" dirty="0"/>
              <a:t>31 agosto</a:t>
            </a:r>
            <a:br>
              <a:rPr lang="es-ES_tradnl" b="1" dirty="0"/>
            </a:br>
            <a:endParaRPr lang="es-HN" b="1" dirty="0" smtClean="0"/>
          </a:p>
          <a:p>
            <a:r>
              <a:rPr lang="es-HN" sz="2400" b="1" dirty="0" smtClean="0"/>
              <a:t>Suyapa Zelaya Amaya</a:t>
            </a:r>
          </a:p>
          <a:p>
            <a:r>
              <a:rPr lang="es-HN" sz="2400" b="1" dirty="0" smtClean="0"/>
              <a:t>Fundación Iniciativas de Cambio Climático de Honduras</a:t>
            </a:r>
            <a:endParaRPr lang="es-HN" sz="2400" b="1" dirty="0"/>
          </a:p>
        </p:txBody>
      </p:sp>
    </p:spTree>
    <p:extLst>
      <p:ext uri="{BB962C8B-B14F-4D97-AF65-F5344CB8AC3E}">
        <p14:creationId xmlns:p14="http://schemas.microsoft.com/office/powerpoint/2010/main" val="38639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276" y="463641"/>
            <a:ext cx="11011437" cy="862883"/>
          </a:xfrm>
        </p:spPr>
        <p:txBody>
          <a:bodyPr>
            <a:normAutofit fontScale="90000"/>
          </a:bodyPr>
          <a:lstStyle/>
          <a:p>
            <a:r>
              <a:rPr lang="es-HN" sz="2800" dirty="0" smtClean="0"/>
              <a:t/>
            </a:r>
            <a:br>
              <a:rPr lang="es-HN" sz="2800" dirty="0" smtClean="0"/>
            </a:br>
            <a:r>
              <a:rPr lang="es-HN" sz="3100" dirty="0" smtClean="0"/>
              <a:t>                                          </a:t>
            </a:r>
            <a:r>
              <a:rPr lang="es-HN" sz="3100" b="1" dirty="0" smtClean="0"/>
              <a:t>Fundación de Iniciativas de Cambio Climático</a:t>
            </a:r>
            <a:endParaRPr lang="es-HN" sz="31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98514" y="1481070"/>
            <a:ext cx="7559897" cy="4881095"/>
          </a:xfrm>
        </p:spPr>
        <p:txBody>
          <a:bodyPr>
            <a:normAutofit fontScale="92500" lnSpcReduction="10000"/>
          </a:bodyPr>
          <a:lstStyle/>
          <a:p>
            <a:r>
              <a:rPr lang="es-HN" sz="2200" b="1" dirty="0" smtClean="0"/>
              <a:t>Surgió como mandato de la Junta Directiva (JD)  del Proyecto Oficina de Implementación Conjunta  y MDL de Honduras  (OICH, 1999 al 2002)</a:t>
            </a:r>
            <a:r>
              <a:rPr lang="es-HN" sz="2200" dirty="0" smtClean="0"/>
              <a:t>, y de su financiador PAGS- ACDI / JD Presidida por Ministro  de la SERNA, </a:t>
            </a:r>
            <a:endParaRPr lang="es-HN" sz="2200" b="1" dirty="0" smtClean="0"/>
          </a:p>
          <a:p>
            <a:r>
              <a:rPr lang="es-HN" sz="2600" b="1" dirty="0" smtClean="0"/>
              <a:t>Finalidad: Promover</a:t>
            </a:r>
            <a:r>
              <a:rPr lang="es-HN" sz="2600" dirty="0" smtClean="0"/>
              <a:t>  el </a:t>
            </a:r>
            <a:r>
              <a:rPr lang="es-HN" sz="2600" b="1" dirty="0"/>
              <a:t>Desarrollo Sostenible y Reducción de la Pobreza en Honduras mediante  Iniciativas que reduzcan las emisiones de gases de efecto invernadero (GEI), minimizando los aspectos de adaptación y vulnerabilidad al cambio climático</a:t>
            </a:r>
            <a:r>
              <a:rPr lang="es-HN" sz="2600" dirty="0"/>
              <a:t>, especialmente a las actividades humanas productivas, con miras a mejorar las condiciones de vida de las comunidades directamente relacionadas con los recursos </a:t>
            </a:r>
            <a:r>
              <a:rPr lang="es-HN" sz="2600" dirty="0" smtClean="0"/>
              <a:t>naturales</a:t>
            </a:r>
            <a:r>
              <a:rPr lang="es-HN" sz="2200" dirty="0" smtClean="0"/>
              <a:t>.</a:t>
            </a:r>
          </a:p>
          <a:p>
            <a:r>
              <a:rPr lang="es-HN" sz="2200" b="1" dirty="0" smtClean="0"/>
              <a:t>Registrada  como ONG  </a:t>
            </a:r>
            <a:r>
              <a:rPr lang="es-HN" sz="2200" b="1" dirty="0"/>
              <a:t>Observadora de </a:t>
            </a:r>
            <a:r>
              <a:rPr lang="es-HN" sz="2200" b="1" dirty="0" smtClean="0"/>
              <a:t>Honduras ante UNFCCC</a:t>
            </a:r>
            <a:r>
              <a:rPr lang="es-HN" sz="2200" dirty="0"/>
              <a:t>,</a:t>
            </a:r>
            <a:r>
              <a:rPr lang="es-HN" sz="2200" dirty="0" smtClean="0"/>
              <a:t> UNCCD, Fundación Gold </a:t>
            </a:r>
            <a:r>
              <a:rPr lang="es-HN" sz="2200" dirty="0"/>
              <a:t>S</a:t>
            </a:r>
            <a:r>
              <a:rPr lang="es-HN" sz="2200" dirty="0" smtClean="0"/>
              <a:t>tandard, CAN LA</a:t>
            </a:r>
          </a:p>
          <a:p>
            <a:endParaRPr lang="es-HN" dirty="0" smtClean="0"/>
          </a:p>
          <a:p>
            <a:endParaRPr lang="es-HN" dirty="0"/>
          </a:p>
        </p:txBody>
      </p:sp>
      <p:pic>
        <p:nvPicPr>
          <p:cNvPr id="7" name="Picture 8" descr="poster Fundacion MDL Hondur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358" r="11453" b="26918"/>
          <a:stretch>
            <a:fillRect/>
          </a:stretch>
        </p:blipFill>
        <p:spPr bwMode="auto">
          <a:xfrm>
            <a:off x="605308" y="2228045"/>
            <a:ext cx="3515932" cy="4069722"/>
          </a:xfrm>
          <a:prstGeom prst="rect">
            <a:avLst/>
          </a:prstGeom>
          <a:noFill/>
          <a:ln w="76200" cmpd="tri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8" name="Picture 34" descr="Logo Fund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9" y="489397"/>
            <a:ext cx="3309870" cy="166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1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034" y="451556"/>
            <a:ext cx="11037193" cy="887847"/>
          </a:xfrm>
        </p:spPr>
        <p:txBody>
          <a:bodyPr>
            <a:normAutofit fontScale="90000"/>
          </a:bodyPr>
          <a:lstStyle/>
          <a:p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100" b="1" dirty="0" smtClean="0"/>
              <a:t>ELEMENTOS CLAVES </a:t>
            </a:r>
            <a:r>
              <a:rPr lang="es-ES_tradnl" sz="3100" b="1" dirty="0" smtClean="0"/>
              <a:t>PARA </a:t>
            </a:r>
            <a:r>
              <a:rPr lang="es-ES_tradnl" sz="3100" b="1" dirty="0" smtClean="0"/>
              <a:t>LA CONSULTA LOCAL</a:t>
            </a:r>
            <a:r>
              <a:rPr lang="es-HN" b="1" dirty="0"/>
              <a:t/>
            </a:r>
            <a:br>
              <a:rPr lang="es-HN" b="1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9549" y="1365160"/>
            <a:ext cx="10908406" cy="4945487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HN" sz="2600" b="1" dirty="0" smtClean="0"/>
              <a:t>Antes de la consulta, identificar, contactar y sensibilizar  sobre el proyecto actores relevantes y de credibilidad / Zona y País.</a:t>
            </a:r>
          </a:p>
          <a:p>
            <a:r>
              <a:rPr lang="es-HN" sz="2600" b="1" dirty="0" smtClean="0"/>
              <a:t>Realizar la invitación a la consulta con 2 o 3 </a:t>
            </a:r>
            <a:r>
              <a:rPr lang="es-HN" sz="2600" b="1" dirty="0"/>
              <a:t>s</a:t>
            </a:r>
            <a:r>
              <a:rPr lang="es-HN" sz="2600" b="1" dirty="0" smtClean="0"/>
              <a:t>emanas anticipadas .</a:t>
            </a:r>
          </a:p>
          <a:p>
            <a:r>
              <a:rPr lang="es-HN" sz="2600" b="1" dirty="0" smtClean="0"/>
              <a:t>Entregar un resumen del proyecto con lenguaje amigable /Definir conceptos claves: mitigación, adaptación, MDL, </a:t>
            </a:r>
            <a:r>
              <a:rPr lang="es-HN" sz="2600" b="1" dirty="0" err="1" smtClean="0"/>
              <a:t>NAMAs</a:t>
            </a:r>
            <a:r>
              <a:rPr lang="es-HN" sz="2600" b="1" dirty="0" smtClean="0"/>
              <a:t> etc.</a:t>
            </a:r>
          </a:p>
          <a:p>
            <a:r>
              <a:rPr lang="es-HN" sz="2600" b="1" dirty="0" smtClean="0"/>
              <a:t>La introducción u presentación del proyecto la realice una persona local.</a:t>
            </a:r>
          </a:p>
          <a:p>
            <a:r>
              <a:rPr lang="es-HN" sz="2600" b="1" dirty="0" smtClean="0"/>
              <a:t>Vincular el proyecto en el contexto del cambio climático global y la realidad local /Contribución en la mitigación y localmente.</a:t>
            </a:r>
          </a:p>
          <a:p>
            <a:r>
              <a:rPr lang="es-HN" sz="2600" b="1" dirty="0"/>
              <a:t>R</a:t>
            </a:r>
            <a:r>
              <a:rPr lang="es-HN" sz="2600" b="1" dirty="0" smtClean="0"/>
              <a:t>esaltar y aclarar los conceptos claves constantemente .</a:t>
            </a:r>
          </a:p>
          <a:p>
            <a:r>
              <a:rPr lang="es-HN" sz="2600" b="1" dirty="0" smtClean="0"/>
              <a:t>Resaltar los beneficios de desarrollo sostenible de  la nueva tecnología / Beneficios locales</a:t>
            </a:r>
            <a:r>
              <a:rPr lang="es-HN" b="1" dirty="0" smtClean="0"/>
              <a:t>.</a:t>
            </a:r>
          </a:p>
          <a:p>
            <a:pPr marL="0" indent="0">
              <a:buNone/>
            </a:pPr>
            <a:endParaRPr lang="es-HN" b="1" dirty="0" smtClean="0"/>
          </a:p>
          <a:p>
            <a:endParaRPr lang="es-HN" b="1" dirty="0"/>
          </a:p>
        </p:txBody>
      </p:sp>
    </p:spTree>
    <p:extLst>
      <p:ext uri="{BB962C8B-B14F-4D97-AF65-F5344CB8AC3E}">
        <p14:creationId xmlns:p14="http://schemas.microsoft.com/office/powerpoint/2010/main" val="37643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1065" y="515156"/>
            <a:ext cx="10934161" cy="824248"/>
          </a:xfrm>
        </p:spPr>
        <p:txBody>
          <a:bodyPr>
            <a:normAutofit fontScale="90000"/>
          </a:bodyPr>
          <a:lstStyle/>
          <a:p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>ELEMENTOS CLAVES PARA </a:t>
            </a:r>
            <a:r>
              <a:rPr lang="es-ES_tradnl" sz="3200" b="1" dirty="0" smtClean="0"/>
              <a:t> </a:t>
            </a:r>
            <a:r>
              <a:rPr lang="es-ES_tradnl" sz="3200" b="1" dirty="0" smtClean="0"/>
              <a:t>LA CONSULTA LOCAL</a:t>
            </a:r>
            <a:r>
              <a:rPr lang="es-HN" b="1" dirty="0"/>
              <a:t/>
            </a:r>
            <a:br>
              <a:rPr lang="es-HN" b="1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8338" y="1236372"/>
            <a:ext cx="10650827" cy="494993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s-HN" b="1" dirty="0"/>
              <a:t>Prever un espacio </a:t>
            </a:r>
            <a:r>
              <a:rPr lang="es-HN" b="1" dirty="0" smtClean="0"/>
              <a:t>de dialogo / Propiciar a la participación.</a:t>
            </a:r>
          </a:p>
          <a:p>
            <a:r>
              <a:rPr lang="es-HN" b="1" dirty="0" smtClean="0"/>
              <a:t>Propiciar la intervención de actores relevantes identificados antes / Representante gobierno central y local /como de una ONG Observadora ante la CMNUCC.</a:t>
            </a:r>
          </a:p>
          <a:p>
            <a:r>
              <a:rPr lang="es-HN" b="1" dirty="0" smtClean="0"/>
              <a:t>Las encuestas deben tener espacio de libre expresión.</a:t>
            </a:r>
          </a:p>
          <a:p>
            <a:r>
              <a:rPr lang="es-HN" b="1" dirty="0" smtClean="0"/>
              <a:t>Si es factible, realizar una visita u recorrido por el proyecto / Interacción .</a:t>
            </a:r>
          </a:p>
          <a:p>
            <a:r>
              <a:rPr lang="es-HN" b="1" dirty="0" smtClean="0"/>
              <a:t>Las consultas de </a:t>
            </a:r>
            <a:r>
              <a:rPr lang="es-HN" b="1" dirty="0" err="1" smtClean="0"/>
              <a:t>NAMAs</a:t>
            </a:r>
            <a:r>
              <a:rPr lang="es-HN" b="1" dirty="0" smtClean="0"/>
              <a:t> es mejor realizarlas por un sector determinado.</a:t>
            </a:r>
          </a:p>
          <a:p>
            <a:r>
              <a:rPr lang="es-HN" b="1" dirty="0" smtClean="0"/>
              <a:t>Posteriormente enviarles la ayuda memoria del proceso de la consulta.</a:t>
            </a:r>
          </a:p>
          <a:p>
            <a:pPr marL="0" indent="0">
              <a:buNone/>
            </a:pPr>
            <a:endParaRPr lang="es-HN" b="1" dirty="0" smtClean="0"/>
          </a:p>
          <a:p>
            <a:r>
              <a:rPr lang="es-HN" b="1" dirty="0" smtClean="0"/>
              <a:t>Se recomienda invitar siempre a las </a:t>
            </a:r>
            <a:r>
              <a:rPr lang="es-HN" b="1" dirty="0" err="1" smtClean="0"/>
              <a:t>ONGs</a:t>
            </a:r>
            <a:r>
              <a:rPr lang="es-HN" b="1" dirty="0" smtClean="0"/>
              <a:t> observadoras ante CMNUCC. </a:t>
            </a:r>
            <a:endParaRPr lang="es-HN" b="1" dirty="0"/>
          </a:p>
        </p:txBody>
      </p:sp>
    </p:spTree>
    <p:extLst>
      <p:ext uri="{BB962C8B-B14F-4D97-AF65-F5344CB8AC3E}">
        <p14:creationId xmlns:p14="http://schemas.microsoft.com/office/powerpoint/2010/main" val="4548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9397" y="1020769"/>
            <a:ext cx="11037195" cy="2954868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Experiencia / socialización, consulta y taller de priorización de opciones de “Acciones Nacionales Apropiadas de Mitigación </a:t>
            </a:r>
            <a:r>
              <a:rPr lang="es-ES_tradnl" b="1" dirty="0"/>
              <a:t>(</a:t>
            </a:r>
            <a:r>
              <a:rPr lang="es-ES_tradnl" b="1" dirty="0" err="1" smtClean="0"/>
              <a:t>NAMAs</a:t>
            </a:r>
            <a:r>
              <a:rPr lang="es-ES_tradnl" b="1" dirty="0" smtClean="0"/>
              <a:t>) </a:t>
            </a:r>
            <a:r>
              <a:rPr lang="es-ES_tradnl" b="1" dirty="0"/>
              <a:t>en </a:t>
            </a:r>
            <a:r>
              <a:rPr lang="es-ES_tradnl" b="1" dirty="0" smtClean="0"/>
              <a:t>Honduras, en los sectores, Agricultura, Transporte y Estufas Eficientes”</a:t>
            </a:r>
            <a:br>
              <a:rPr lang="es-ES_tradnl" b="1" dirty="0" smtClean="0"/>
            </a:br>
            <a:r>
              <a:rPr lang="es-ES_tradnl" b="1" dirty="0" smtClean="0"/>
              <a:t/>
            </a:r>
            <a:br>
              <a:rPr lang="es-ES_tradnl" b="1" dirty="0" smtClean="0"/>
            </a:br>
            <a:endParaRPr lang="es-HN" sz="2800" u="sng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03868" y="4172755"/>
            <a:ext cx="9592732" cy="1703111"/>
          </a:xfrm>
        </p:spPr>
        <p:txBody>
          <a:bodyPr>
            <a:normAutofit/>
          </a:bodyPr>
          <a:lstStyle/>
          <a:p>
            <a:pPr algn="l"/>
            <a:r>
              <a:rPr lang="es-HN" sz="2400" b="1" dirty="0" smtClean="0"/>
              <a:t>Invitada por: SERNA, BID y South Pole </a:t>
            </a:r>
            <a:r>
              <a:rPr lang="es-HN" sz="2400" b="1" dirty="0" err="1" smtClean="0"/>
              <a:t>Carbon</a:t>
            </a:r>
            <a:r>
              <a:rPr lang="es-HN" sz="2400" b="1" dirty="0"/>
              <a:t> </a:t>
            </a:r>
            <a:r>
              <a:rPr lang="es-HN" sz="2400" b="1" dirty="0" smtClean="0"/>
              <a:t>– </a:t>
            </a:r>
            <a:r>
              <a:rPr lang="es-HN" sz="2400" b="1" dirty="0" err="1" smtClean="0"/>
              <a:t>Grutter</a:t>
            </a:r>
            <a:r>
              <a:rPr lang="es-HN" sz="2400" b="1" dirty="0" smtClean="0"/>
              <a:t> </a:t>
            </a:r>
            <a:r>
              <a:rPr lang="es-HN" sz="2400" b="1" dirty="0" err="1" smtClean="0"/>
              <a:t>Consulting</a:t>
            </a:r>
            <a:endParaRPr lang="es-HN" sz="2400" b="1" dirty="0" smtClean="0"/>
          </a:p>
          <a:p>
            <a:pPr algn="l"/>
            <a:r>
              <a:rPr lang="es-HN" sz="2400" b="1" dirty="0" smtClean="0"/>
              <a:t>Junio, julio 2014</a:t>
            </a:r>
            <a:endParaRPr lang="es-HN" sz="2400" b="1" dirty="0"/>
          </a:p>
        </p:txBody>
      </p:sp>
    </p:spTree>
    <p:extLst>
      <p:ext uri="{BB962C8B-B14F-4D97-AF65-F5344CB8AC3E}">
        <p14:creationId xmlns:p14="http://schemas.microsoft.com/office/powerpoint/2010/main" val="35655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2581" y="656824"/>
            <a:ext cx="10959920" cy="862883"/>
          </a:xfrm>
        </p:spPr>
        <p:txBody>
          <a:bodyPr>
            <a:normAutofit fontScale="90000"/>
          </a:bodyPr>
          <a:lstStyle/>
          <a:p>
            <a:r>
              <a:rPr lang="es-HN" sz="2800" b="1" dirty="0" smtClean="0"/>
              <a:t>Proceso Socialización y Consulta </a:t>
            </a:r>
            <a:r>
              <a:rPr lang="es-HN" sz="2800" b="1" dirty="0" err="1" smtClean="0"/>
              <a:t>NAMAs</a:t>
            </a:r>
            <a:r>
              <a:rPr lang="es-HN" sz="2800" b="1" dirty="0" smtClean="0"/>
              <a:t> en Sectores, Agricultura, Transporte y Estufas Eficientes</a:t>
            </a:r>
            <a:endParaRPr lang="es-HN" sz="28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87155" y="1712890"/>
            <a:ext cx="6542468" cy="4575101"/>
          </a:xfrm>
        </p:spPr>
        <p:txBody>
          <a:bodyPr/>
          <a:lstStyle/>
          <a:p>
            <a:r>
              <a:rPr lang="es-HN" b="1" dirty="0"/>
              <a:t>Teleconferencia con actores claves / Apoyo BID a Gob. </a:t>
            </a:r>
            <a:r>
              <a:rPr lang="es-HN" b="1" dirty="0" smtClean="0"/>
              <a:t>de </a:t>
            </a:r>
            <a:r>
              <a:rPr lang="es-HN" b="1" dirty="0"/>
              <a:t>Honduras /</a:t>
            </a:r>
            <a:r>
              <a:rPr lang="es-HN" b="1" dirty="0" smtClean="0"/>
              <a:t>Alcance </a:t>
            </a:r>
            <a:r>
              <a:rPr lang="es-HN" b="1" dirty="0"/>
              <a:t>de </a:t>
            </a:r>
            <a:r>
              <a:rPr lang="es-HN" b="1" dirty="0" smtClean="0"/>
              <a:t>Consultoría sobre </a:t>
            </a:r>
            <a:r>
              <a:rPr lang="es-HN" b="1" dirty="0" err="1" smtClean="0"/>
              <a:t>NAMAs</a:t>
            </a:r>
            <a:r>
              <a:rPr lang="es-HN" b="1" dirty="0" smtClean="0"/>
              <a:t> sectoriales, 17/06</a:t>
            </a:r>
            <a:endParaRPr lang="es-HN" b="1" dirty="0"/>
          </a:p>
          <a:p>
            <a:r>
              <a:rPr lang="es-HN" b="1" dirty="0"/>
              <a:t>Socialización por Videoconferencia / </a:t>
            </a:r>
            <a:r>
              <a:rPr lang="es-HN" b="1" dirty="0" smtClean="0"/>
              <a:t>Actores involucrados : Importancia  y </a:t>
            </a:r>
            <a:r>
              <a:rPr lang="es-HN" b="1" dirty="0"/>
              <a:t>e</a:t>
            </a:r>
            <a:r>
              <a:rPr lang="es-HN" b="1" dirty="0" smtClean="0"/>
              <a:t>xplicación sectorial de </a:t>
            </a:r>
            <a:r>
              <a:rPr lang="es-HN" b="1" dirty="0" err="1" smtClean="0"/>
              <a:t>NAMAs</a:t>
            </a:r>
            <a:r>
              <a:rPr lang="es-HN" b="1" dirty="0" smtClean="0"/>
              <a:t>; Actores sectoriales informan sobre su situación y propuestas, 1/07</a:t>
            </a:r>
          </a:p>
          <a:p>
            <a:r>
              <a:rPr lang="es-HN" b="1" dirty="0" smtClean="0"/>
              <a:t>Se recibe ayuda memoria de la videoconferencia</a:t>
            </a:r>
            <a:endParaRPr lang="es-HN" b="1" dirty="0"/>
          </a:p>
          <a:p>
            <a:endParaRPr lang="es-HN" dirty="0"/>
          </a:p>
        </p:txBody>
      </p:sp>
      <p:pic>
        <p:nvPicPr>
          <p:cNvPr id="7" name="Picture 3" descr="C:\Mis Documentos\Nama Honduras\Fotos\photo 3.jpg Taller NAMAS vista de enfrente aparce S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1622738"/>
            <a:ext cx="4507605" cy="47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793" y="656825"/>
            <a:ext cx="11088708" cy="850004"/>
          </a:xfrm>
        </p:spPr>
        <p:txBody>
          <a:bodyPr>
            <a:normAutofit fontScale="90000"/>
          </a:bodyPr>
          <a:lstStyle/>
          <a:p>
            <a:r>
              <a:rPr lang="es-HN" sz="2800" b="1" dirty="0" smtClean="0"/>
              <a:t>Consulta / Taller Priorización de </a:t>
            </a:r>
            <a:r>
              <a:rPr lang="es-HN" sz="2800" b="1" dirty="0" err="1" smtClean="0"/>
              <a:t>NAMAs</a:t>
            </a:r>
            <a:r>
              <a:rPr lang="es-HN" sz="2800" b="1" dirty="0" smtClean="0"/>
              <a:t> en Sectores Agricultura, Transporte y Estufas Eficientes</a:t>
            </a:r>
            <a:endParaRPr lang="es-HN" sz="28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90942" y="1493949"/>
            <a:ext cx="7057622" cy="4662151"/>
          </a:xfrm>
        </p:spPr>
        <p:txBody>
          <a:bodyPr>
            <a:normAutofit fontScale="92500" lnSpcReduction="10000"/>
          </a:bodyPr>
          <a:lstStyle/>
          <a:p>
            <a:r>
              <a:rPr lang="es-HN" b="1" dirty="0" smtClean="0"/>
              <a:t>Se recibe invitación / se </a:t>
            </a:r>
            <a:r>
              <a:rPr lang="es-HN" b="1" dirty="0" smtClean="0"/>
              <a:t>involucra a Fundación  </a:t>
            </a:r>
            <a:r>
              <a:rPr lang="es-HN" b="1" dirty="0" smtClean="0"/>
              <a:t>en la Agenda  / 1 semana anticipación.</a:t>
            </a:r>
          </a:p>
          <a:p>
            <a:pPr marL="0" indent="0">
              <a:buNone/>
            </a:pPr>
            <a:r>
              <a:rPr lang="es-HN" b="1" dirty="0" smtClean="0"/>
              <a:t>Durante Taller (23/07):</a:t>
            </a:r>
          </a:p>
          <a:p>
            <a:r>
              <a:rPr lang="es-HN" b="1" dirty="0"/>
              <a:t>Importancia </a:t>
            </a:r>
            <a:r>
              <a:rPr lang="es-HN" b="1" dirty="0" err="1"/>
              <a:t>NAMAs</a:t>
            </a:r>
            <a:r>
              <a:rPr lang="es-HN" b="1" dirty="0"/>
              <a:t> para </a:t>
            </a:r>
            <a:r>
              <a:rPr lang="es-HN" b="1" dirty="0" smtClean="0"/>
              <a:t>Honduras / Conceptos.</a:t>
            </a:r>
            <a:endParaRPr lang="es-HN" b="1" dirty="0"/>
          </a:p>
          <a:p>
            <a:r>
              <a:rPr lang="es-HN" b="1" dirty="0" smtClean="0"/>
              <a:t>Perfil de emisiones de GEI país / y por Sectores.</a:t>
            </a:r>
          </a:p>
          <a:p>
            <a:r>
              <a:rPr lang="es-HN" b="1" dirty="0" smtClean="0"/>
              <a:t>Presentación  lista larga de </a:t>
            </a:r>
            <a:r>
              <a:rPr lang="es-HN" b="1" dirty="0" err="1" smtClean="0"/>
              <a:t>NAMAs</a:t>
            </a:r>
            <a:r>
              <a:rPr lang="es-HN" b="1" dirty="0" smtClean="0"/>
              <a:t> por sectores (15).</a:t>
            </a:r>
          </a:p>
          <a:p>
            <a:r>
              <a:rPr lang="es-HN" b="1" dirty="0" smtClean="0"/>
              <a:t> Validación interactiva y selección lista corta de </a:t>
            </a:r>
            <a:r>
              <a:rPr lang="es-HN" b="1" dirty="0" err="1" smtClean="0"/>
              <a:t>NAMAs</a:t>
            </a:r>
            <a:r>
              <a:rPr lang="es-HN" b="1" dirty="0" smtClean="0"/>
              <a:t> (5) /Encuesta de taller. </a:t>
            </a:r>
          </a:p>
          <a:p>
            <a:r>
              <a:rPr lang="es-HN" b="1" dirty="0" smtClean="0"/>
              <a:t>Se recibe memoria, presentaciones del taller.</a:t>
            </a:r>
          </a:p>
          <a:p>
            <a:r>
              <a:rPr lang="es-HN" b="1" dirty="0" smtClean="0"/>
              <a:t>El 3/ 10 se realizara un taller con análisis cuantitativos de 5 </a:t>
            </a:r>
            <a:r>
              <a:rPr lang="es-HN" b="1" dirty="0" err="1" smtClean="0"/>
              <a:t>NAMAs</a:t>
            </a:r>
            <a:r>
              <a:rPr lang="es-HN" b="1" dirty="0" smtClean="0"/>
              <a:t> y su Perfil.</a:t>
            </a:r>
          </a:p>
          <a:p>
            <a:endParaRPr lang="es-HN" b="1" dirty="0" smtClean="0"/>
          </a:p>
          <a:p>
            <a:endParaRPr lang="es-HN" b="1" dirty="0" smtClean="0"/>
          </a:p>
          <a:p>
            <a:endParaRPr lang="es-HN" b="1" dirty="0" smtClean="0"/>
          </a:p>
          <a:p>
            <a:endParaRPr lang="es-HN" b="1" dirty="0"/>
          </a:p>
        </p:txBody>
      </p:sp>
      <p:pic>
        <p:nvPicPr>
          <p:cNvPr id="2050" name="Picture 2" descr="C:\Mis Documentos\Nama Honduras\Fotos\IMG_1055[1].jpgFoto Genral Taller Namas figra Sz al final vista de atr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1532587"/>
            <a:ext cx="4262907" cy="47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6824" y="721217"/>
            <a:ext cx="10663706" cy="54606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HN" sz="4000" b="1" dirty="0" smtClean="0"/>
              <a:t>Muchas Gracias a </a:t>
            </a:r>
          </a:p>
          <a:p>
            <a:pPr marL="0" indent="0" algn="ctr">
              <a:buNone/>
            </a:pPr>
            <a:r>
              <a:rPr lang="es-HN" sz="4000" b="1" dirty="0" smtClean="0"/>
              <a:t>Todos los Participantes</a:t>
            </a:r>
          </a:p>
          <a:p>
            <a:pPr marL="0" indent="0" algn="ctr">
              <a:buNone/>
            </a:pPr>
            <a:endParaRPr lang="es-HN" sz="3200" b="1" dirty="0" smtClean="0"/>
          </a:p>
          <a:p>
            <a:pPr marL="0" indent="0" algn="ctr">
              <a:buNone/>
            </a:pPr>
            <a:r>
              <a:rPr lang="es-HN" sz="3200" b="1" dirty="0" smtClean="0"/>
              <a:t>Suyapa Zelaya Amaya</a:t>
            </a:r>
            <a:endParaRPr lang="es-HN" sz="3200" b="1" dirty="0"/>
          </a:p>
          <a:p>
            <a:pPr marL="0" indent="0" algn="ctr">
              <a:buNone/>
            </a:pPr>
            <a:r>
              <a:rPr lang="es-HN" b="1" dirty="0" smtClean="0">
                <a:hlinkClick r:id="rId2"/>
              </a:rPr>
              <a:t>suyapazelaya59@yahoo.com</a:t>
            </a:r>
            <a:endParaRPr lang="es-HN" b="1" dirty="0" smtClean="0"/>
          </a:p>
          <a:p>
            <a:pPr marL="0" indent="0" algn="ctr">
              <a:buNone/>
            </a:pPr>
            <a:r>
              <a:rPr lang="es-HN" b="1" dirty="0" smtClean="0">
                <a:hlinkClick r:id="rId3"/>
              </a:rPr>
              <a:t>fundclimahonduras@yahoo.com</a:t>
            </a:r>
            <a:endParaRPr lang="es-HN" b="1" dirty="0" smtClean="0"/>
          </a:p>
          <a:p>
            <a:pPr marL="0" indent="0" algn="ctr">
              <a:buNone/>
            </a:pPr>
            <a:endParaRPr lang="es-HN" b="1" dirty="0" smtClean="0"/>
          </a:p>
          <a:p>
            <a:pPr marL="0" indent="0" algn="ctr">
              <a:buNone/>
            </a:pPr>
            <a:r>
              <a:rPr lang="es-HN" sz="2800" b="1" dirty="0" smtClean="0"/>
              <a:t>Fundación de Iniciativas de Cambio Climático de Honduras</a:t>
            </a:r>
          </a:p>
          <a:p>
            <a:pPr marL="0" indent="0" algn="ctr">
              <a:buNone/>
            </a:pPr>
            <a:r>
              <a:rPr lang="es-HN" sz="2800" b="1" dirty="0" smtClean="0"/>
              <a:t>(Fundación MDL de Honduras)</a:t>
            </a:r>
            <a:endParaRPr lang="es-HN" sz="2800" b="1" dirty="0"/>
          </a:p>
          <a:p>
            <a:pPr marL="0" indent="0" algn="ctr">
              <a:buNone/>
            </a:pPr>
            <a:r>
              <a:rPr lang="es-HN" b="1" dirty="0" smtClean="0"/>
              <a:t>www.fundacioncambioclimatico.hn</a:t>
            </a:r>
          </a:p>
          <a:p>
            <a:pPr algn="ctr"/>
            <a:endParaRPr lang="es-HN" b="1" dirty="0"/>
          </a:p>
        </p:txBody>
      </p:sp>
    </p:spTree>
    <p:extLst>
      <p:ext uri="{BB962C8B-B14F-4D97-AF65-F5344CB8AC3E}">
        <p14:creationId xmlns:p14="http://schemas.microsoft.com/office/powerpoint/2010/main" val="33175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2039</TotalTime>
  <Words>578</Words>
  <Application>Microsoft Office PowerPoint</Application>
  <PresentationFormat>Personalizado</PresentationFormat>
  <Paragraphs>55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Orgánico</vt:lpstr>
      <vt:lpstr> Taller Regional  sobre MDL y NAMAs para Latinoamérica y el Caribe   Bogotá - Colombia</vt:lpstr>
      <vt:lpstr>                                           Fundación de Iniciativas de Cambio Climático</vt:lpstr>
      <vt:lpstr> ELEMENTOS CLAVES PARA LA CONSULTA LOCAL </vt:lpstr>
      <vt:lpstr> ELEMENTOS CLAVES PARA  LA CONSULTA LOCAL </vt:lpstr>
      <vt:lpstr> Experiencia / socialización, consulta y taller de priorización de opciones de “Acciones Nacionales Apropiadas de Mitigación (NAMAs) en Honduras, en los sectores, Agricultura, Transporte y Estufas Eficientes”  </vt:lpstr>
      <vt:lpstr>Proceso Socialización y Consulta NAMAs en Sectores, Agricultura, Transporte y Estufas Eficientes</vt:lpstr>
      <vt:lpstr>Consulta / Taller Priorización de NAMAs en Sectores Agricultura, Transporte y Estufas Eficientes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ZELAYA</dc:creator>
  <cp:lastModifiedBy>User</cp:lastModifiedBy>
  <cp:revision>118</cp:revision>
  <dcterms:created xsi:type="dcterms:W3CDTF">2014-07-01T01:26:41Z</dcterms:created>
  <dcterms:modified xsi:type="dcterms:W3CDTF">2014-08-29T04:00:34Z</dcterms:modified>
</cp:coreProperties>
</file>