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4" r:id="rId2"/>
    <p:sldId id="335" r:id="rId3"/>
    <p:sldId id="336" r:id="rId4"/>
    <p:sldId id="337" r:id="rId5"/>
    <p:sldId id="340" r:id="rId6"/>
    <p:sldId id="338" r:id="rId7"/>
    <p:sldId id="339" r:id="rId8"/>
    <p:sldId id="342" r:id="rId9"/>
    <p:sldId id="343" r:id="rId10"/>
    <p:sldId id="341" r:id="rId11"/>
    <p:sldId id="331" r:id="rId12"/>
    <p:sldId id="344" r:id="rId13"/>
    <p:sldId id="332" r:id="rId14"/>
    <p:sldId id="345" r:id="rId15"/>
    <p:sldId id="346" r:id="rId16"/>
    <p:sldId id="347" r:id="rId17"/>
    <p:sldId id="333" r:id="rId18"/>
    <p:sldId id="330" r:id="rId19"/>
    <p:sldId id="307"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2540" autoAdjust="0"/>
  </p:normalViewPr>
  <p:slideViewPr>
    <p:cSldViewPr>
      <p:cViewPr>
        <p:scale>
          <a:sx n="90" d="100"/>
          <a:sy n="90" d="100"/>
        </p:scale>
        <p:origin x="-1884" y="-606"/>
      </p:cViewPr>
      <p:guideLst>
        <p:guide orient="horz" pos="2160"/>
        <p:guide pos="3120"/>
      </p:guideLst>
    </p:cSldViewPr>
  </p:slideViewPr>
  <p:outlineViewPr>
    <p:cViewPr>
      <p:scale>
        <a:sx n="33" d="100"/>
        <a:sy n="33" d="100"/>
      </p:scale>
      <p:origin x="0" y="30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B34F7-2632-4C9C-8E89-7C7CA4765294}" type="datetimeFigureOut">
              <a:rPr lang="en-GB" smtClean="0"/>
              <a:t>25/08/2014</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94FFB-A3BF-4766-BBB7-6144E1B8EED8}" type="slidenum">
              <a:rPr lang="en-GB" smtClean="0"/>
              <a:t>‹#›</a:t>
            </a:fld>
            <a:endParaRPr lang="en-GB"/>
          </a:p>
        </p:txBody>
      </p:sp>
    </p:spTree>
    <p:extLst>
      <p:ext uri="{BB962C8B-B14F-4D97-AF65-F5344CB8AC3E}">
        <p14:creationId xmlns:p14="http://schemas.microsoft.com/office/powerpoint/2010/main" val="352299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smtClean="0"/>
          </a:p>
        </p:txBody>
      </p:sp>
      <p:sp>
        <p:nvSpPr>
          <p:cNvPr id="4" name="Slide Number Placeholder 3"/>
          <p:cNvSpPr>
            <a:spLocks noGrp="1"/>
          </p:cNvSpPr>
          <p:nvPr>
            <p:ph type="sldNum" sz="quarter" idx="10"/>
          </p:nvPr>
        </p:nvSpPr>
        <p:spPr/>
        <p:txBody>
          <a:bodyPr/>
          <a:lstStyle/>
          <a:p>
            <a:fld id="{BB894FFB-A3BF-4766-BBB7-6144E1B8EED8}" type="slidenum">
              <a:rPr lang="en-GB" smtClean="0"/>
              <a:t>1</a:t>
            </a:fld>
            <a:endParaRPr lang="en-GB"/>
          </a:p>
        </p:txBody>
      </p:sp>
    </p:spTree>
    <p:extLst>
      <p:ext uri="{BB962C8B-B14F-4D97-AF65-F5344CB8AC3E}">
        <p14:creationId xmlns:p14="http://schemas.microsoft.com/office/powerpoint/2010/main" val="201337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14</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16</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19</a:t>
            </a:fld>
            <a:endParaRPr lang="en-GB"/>
          </a:p>
        </p:txBody>
      </p:sp>
    </p:spTree>
    <p:extLst>
      <p:ext uri="{BB962C8B-B14F-4D97-AF65-F5344CB8AC3E}">
        <p14:creationId xmlns:p14="http://schemas.microsoft.com/office/powerpoint/2010/main" val="23751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GB" dirty="0" smtClean="0"/>
              <a:t>The ultimate aim of an LCDS is to catalyse concrete actions that support development,</a:t>
            </a:r>
            <a:r>
              <a:rPr lang="en-GB" baseline="0" dirty="0" smtClean="0"/>
              <a:t> but with less emissions than without intervention.</a:t>
            </a:r>
          </a:p>
          <a:p>
            <a:pPr>
              <a:spcBef>
                <a:spcPts val="600"/>
              </a:spcBef>
            </a:pPr>
            <a:r>
              <a:rPr lang="en-GB" baseline="0" dirty="0" smtClean="0"/>
              <a:t>Compared to other international climate instruments, an LCDS can provide a coherent framework for NAMA priorities and for measurement reporting a verification (MRV) needs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66C88B7-A058-48E6-B649-4E7A8912FD8E}" type="slidenum">
              <a:rPr lang="da-DK" smtClean="0"/>
              <a:pPr>
                <a:defRPr/>
              </a:pPr>
              <a:t>4</a:t>
            </a:fld>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r>
              <a:rPr lang="en-US" sz="1200" b="1" dirty="0" err="1" smtClean="0"/>
              <a:t>Múltiples</a:t>
            </a:r>
            <a:r>
              <a:rPr lang="en-US" sz="1200" b="1" dirty="0" smtClean="0"/>
              <a:t> </a:t>
            </a:r>
            <a:r>
              <a:rPr lang="en-US" sz="1200" b="1" dirty="0" err="1" smtClean="0"/>
              <a:t>opciones</a:t>
            </a:r>
            <a:r>
              <a:rPr lang="en-US" sz="1200" b="1" dirty="0" smtClean="0"/>
              <a:t> </a:t>
            </a:r>
            <a:r>
              <a:rPr lang="en-US" sz="1200" dirty="0" err="1" smtClean="0"/>
              <a:t>para</a:t>
            </a:r>
            <a:r>
              <a:rPr lang="en-US" sz="1200" dirty="0" smtClean="0"/>
              <a:t> </a:t>
            </a:r>
            <a:r>
              <a:rPr lang="en-US" sz="1200" dirty="0" err="1" smtClean="0"/>
              <a:t>buscar</a:t>
            </a:r>
            <a:r>
              <a:rPr lang="en-US" sz="1200" dirty="0" smtClean="0"/>
              <a:t> el </a:t>
            </a:r>
            <a:r>
              <a:rPr lang="en-US" sz="1200" dirty="0" err="1" smtClean="0"/>
              <a:t>camino</a:t>
            </a:r>
            <a:r>
              <a:rPr lang="en-US" sz="1200" dirty="0" smtClean="0"/>
              <a:t> de </a:t>
            </a:r>
            <a:r>
              <a:rPr lang="en-US" sz="1200" dirty="0" err="1" smtClean="0"/>
              <a:t>desarrollo</a:t>
            </a:r>
            <a:r>
              <a:rPr lang="en-US" sz="1200" dirty="0" smtClean="0"/>
              <a:t> de </a:t>
            </a:r>
            <a:r>
              <a:rPr lang="en-US" sz="1200" dirty="0" err="1" smtClean="0"/>
              <a:t>baja</a:t>
            </a:r>
            <a:r>
              <a:rPr lang="en-US" sz="1200" dirty="0" smtClean="0"/>
              <a:t> </a:t>
            </a:r>
            <a:r>
              <a:rPr lang="en-US" sz="1200" dirty="0" err="1" smtClean="0"/>
              <a:t>intensidad</a:t>
            </a:r>
            <a:r>
              <a:rPr lang="en-US" sz="1200" dirty="0" smtClean="0"/>
              <a:t> en </a:t>
            </a:r>
            <a:r>
              <a:rPr lang="en-US" sz="1200" dirty="0" err="1" smtClean="0"/>
              <a:t>carbono</a:t>
            </a:r>
            <a:r>
              <a:rPr lang="en-US" sz="1200" dirty="0" smtClean="0"/>
              <a:t>:</a:t>
            </a:r>
          </a:p>
          <a:p>
            <a:pPr>
              <a:buFont typeface="Arial" pitchFamily="34" charset="0"/>
              <a:buChar char="•"/>
            </a:pPr>
            <a:r>
              <a:rPr lang="en-US" sz="1200" dirty="0" smtClean="0"/>
              <a:t> ER: Solar, e</a:t>
            </a:r>
            <a:r>
              <a:rPr lang="es-MX" sz="1200" dirty="0" err="1" smtClean="0"/>
              <a:t>ólica</a:t>
            </a:r>
            <a:r>
              <a:rPr lang="es-MX" sz="1200" dirty="0" smtClean="0"/>
              <a:t>, geotérmica …</a:t>
            </a:r>
            <a:endParaRPr lang="en-US" sz="1200" dirty="0" smtClean="0"/>
          </a:p>
          <a:p>
            <a:pPr>
              <a:buFont typeface="Arial" pitchFamily="34" charset="0"/>
              <a:buChar char="•"/>
            </a:pPr>
            <a:r>
              <a:rPr lang="en-US" sz="1200" dirty="0" smtClean="0"/>
              <a:t> EE: </a:t>
            </a:r>
            <a:r>
              <a:rPr lang="en-US" sz="1200" dirty="0" err="1" smtClean="0"/>
              <a:t>residencial</a:t>
            </a:r>
            <a:r>
              <a:rPr lang="en-US" sz="1200" dirty="0" smtClean="0"/>
              <a:t> industrial, municipal</a:t>
            </a:r>
          </a:p>
          <a:p>
            <a:pPr>
              <a:buFont typeface="Arial" pitchFamily="34" charset="0"/>
              <a:buChar char="•"/>
            </a:pPr>
            <a:r>
              <a:rPr lang="en-US" sz="1200" dirty="0" smtClean="0"/>
              <a:t> </a:t>
            </a:r>
            <a:r>
              <a:rPr lang="en-US" sz="1200" dirty="0" err="1" smtClean="0"/>
              <a:t>Transporte</a:t>
            </a:r>
            <a:r>
              <a:rPr lang="en-US" sz="1200" dirty="0" smtClean="0"/>
              <a:t>: </a:t>
            </a:r>
            <a:r>
              <a:rPr lang="en-US" sz="1200" dirty="0" err="1" smtClean="0"/>
              <a:t>incentivos</a:t>
            </a:r>
            <a:r>
              <a:rPr lang="en-US" sz="1200" dirty="0" smtClean="0"/>
              <a:t>, </a:t>
            </a:r>
            <a:r>
              <a:rPr lang="en-US" sz="1200" dirty="0" err="1" smtClean="0"/>
              <a:t>estándares</a:t>
            </a:r>
            <a:endParaRPr lang="en-US" sz="1200" dirty="0" smtClean="0"/>
          </a:p>
          <a:p>
            <a:pPr>
              <a:buFont typeface="Arial" pitchFamily="34" charset="0"/>
              <a:buChar char="•"/>
            </a:pPr>
            <a:r>
              <a:rPr lang="en-US" sz="1200" dirty="0" smtClean="0"/>
              <a:t> </a:t>
            </a:r>
            <a:r>
              <a:rPr lang="en-US" sz="1200" dirty="0" err="1" smtClean="0"/>
              <a:t>Edificios</a:t>
            </a:r>
            <a:r>
              <a:rPr lang="en-US" sz="1200" dirty="0" smtClean="0"/>
              <a:t> – </a:t>
            </a:r>
            <a:r>
              <a:rPr lang="en-US" sz="1200" dirty="0" err="1" smtClean="0"/>
              <a:t>construcción</a:t>
            </a:r>
            <a:r>
              <a:rPr lang="en-US" sz="1200" dirty="0" smtClean="0"/>
              <a:t>: </a:t>
            </a:r>
            <a:r>
              <a:rPr lang="en-US" sz="1200" dirty="0" err="1" smtClean="0"/>
              <a:t>normas</a:t>
            </a:r>
            <a:r>
              <a:rPr lang="en-US" sz="1200" dirty="0" smtClean="0"/>
              <a:t>, </a:t>
            </a:r>
            <a:r>
              <a:rPr lang="en-US" sz="1200" dirty="0" err="1" smtClean="0"/>
              <a:t>estándares</a:t>
            </a:r>
            <a:endParaRPr lang="en-US" sz="1200" dirty="0" smtClean="0"/>
          </a:p>
          <a:p>
            <a:pPr>
              <a:buFont typeface="Arial" pitchFamily="34" charset="0"/>
              <a:buChar char="•"/>
            </a:pPr>
            <a:r>
              <a:rPr lang="en-US" sz="1200" dirty="0" smtClean="0"/>
              <a:t> </a:t>
            </a:r>
            <a:r>
              <a:rPr lang="en-US" sz="1200" dirty="0" err="1" smtClean="0"/>
              <a:t>Biocombustibles</a:t>
            </a:r>
            <a:endParaRPr lang="en-US" sz="1200" dirty="0" smtClean="0"/>
          </a:p>
          <a:p>
            <a:pPr>
              <a:buFont typeface="Arial" pitchFamily="34" charset="0"/>
              <a:buChar char="•"/>
            </a:pPr>
            <a:r>
              <a:rPr lang="en-US" sz="1200" dirty="0" smtClean="0"/>
              <a:t> </a:t>
            </a:r>
            <a:r>
              <a:rPr lang="en-US" sz="1200" dirty="0" err="1" smtClean="0"/>
              <a:t>Forestal</a:t>
            </a:r>
            <a:r>
              <a:rPr lang="en-US" sz="1200" dirty="0" smtClean="0"/>
              <a:t> y </a:t>
            </a:r>
            <a:r>
              <a:rPr lang="en-US" sz="1200" dirty="0" err="1" smtClean="0"/>
              <a:t>agrícola</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40AC4780-C4F2-4BE4-918A-14AE8E95CF64}"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6</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7</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8</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9</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10</a:t>
            </a:fld>
            <a:endParaRPr lang="en-GB"/>
          </a:p>
        </p:txBody>
      </p:sp>
    </p:spTree>
    <p:extLst>
      <p:ext uri="{BB962C8B-B14F-4D97-AF65-F5344CB8AC3E}">
        <p14:creationId xmlns:p14="http://schemas.microsoft.com/office/powerpoint/2010/main" val="315648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and addressing the linkages between national development plans; LCDS; NAMAs and MRVs is critical to effectively achieve the 2OC goal in a nationally appropriate manner while satisfying international requirements.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Countries therefore are faced with the need to develop institutional frameworks that encompasses national development priorities and deviation from BAU GHG emissions while satisfactorily report on mitigation achievements to the UNFCCC. </a:t>
            </a:r>
          </a:p>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t>12</a:t>
            </a:fld>
            <a:endParaRPr lang="en-GB"/>
          </a:p>
        </p:txBody>
      </p:sp>
    </p:spTree>
    <p:extLst>
      <p:ext uri="{BB962C8B-B14F-4D97-AF65-F5344CB8AC3E}">
        <p14:creationId xmlns:p14="http://schemas.microsoft.com/office/powerpoint/2010/main" val="3156487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754645" y="6309321"/>
            <a:ext cx="2311400" cy="365125"/>
          </a:xfrm>
        </p:spPr>
        <p:txBody>
          <a:bodyPr/>
          <a:lstStyle/>
          <a:p>
            <a:fld id="{0AFA0B5E-844C-45E9-A041-1EC906672711}" type="datetimeFigureOut">
              <a:rPr lang="en-GB" smtClean="0"/>
              <a:t>25/08/2014</a:t>
            </a:fld>
            <a:endParaRPr lang="en-GB"/>
          </a:p>
        </p:txBody>
      </p:sp>
      <p:sp>
        <p:nvSpPr>
          <p:cNvPr id="5" name="Footer Placeholder 4"/>
          <p:cNvSpPr>
            <a:spLocks noGrp="1"/>
          </p:cNvSpPr>
          <p:nvPr>
            <p:ph type="ftr" sz="quarter" idx="11"/>
          </p:nvPr>
        </p:nvSpPr>
        <p:spPr>
          <a:xfrm>
            <a:off x="4250922" y="6309321"/>
            <a:ext cx="3136900" cy="365125"/>
          </a:xfrm>
        </p:spPr>
        <p:txBody>
          <a:bodyPr/>
          <a:lstStyle/>
          <a:p>
            <a:endParaRPr lang="en-GB" dirty="0"/>
          </a:p>
        </p:txBody>
      </p:sp>
      <p:sp>
        <p:nvSpPr>
          <p:cNvPr id="6" name="Slide Number Placeholder 5"/>
          <p:cNvSpPr>
            <a:spLocks noGrp="1"/>
          </p:cNvSpPr>
          <p:nvPr>
            <p:ph type="sldNum" sz="quarter" idx="12"/>
          </p:nvPr>
        </p:nvSpPr>
        <p:spPr>
          <a:xfrm>
            <a:off x="7556146" y="6309321"/>
            <a:ext cx="2311400" cy="365125"/>
          </a:xfrm>
        </p:spPr>
        <p:txBody>
          <a:bodyPr/>
          <a:lstStyle/>
          <a:p>
            <a:fld id="{3EDCBA2C-CADA-4F99-A7FC-8B8DE51F35D2}" type="slidenum">
              <a:rPr lang="en-GB" smtClean="0"/>
              <a:t>‹#›</a:t>
            </a:fld>
            <a:endParaRPr lang="en-GB"/>
          </a:p>
        </p:txBody>
      </p:sp>
      <p:pic>
        <p:nvPicPr>
          <p:cNvPr id="12290" name="Picture 2" descr="http://teamsites.risoe.dk/uneprisoe/Logos/DTU%20big.jpg"/>
          <p:cNvPicPr>
            <a:picLocks noChangeAspect="1" noChangeArrowheads="1"/>
          </p:cNvPicPr>
          <p:nvPr userDrawn="1"/>
        </p:nvPicPr>
        <p:blipFill>
          <a:blip r:embed="rId2" cstate="print"/>
          <a:srcRect/>
          <a:stretch>
            <a:fillRect/>
          </a:stretch>
        </p:blipFill>
        <p:spPr bwMode="auto">
          <a:xfrm>
            <a:off x="1052567" y="6077132"/>
            <a:ext cx="546061" cy="736244"/>
          </a:xfrm>
          <a:prstGeom prst="rect">
            <a:avLst/>
          </a:prstGeom>
          <a:noFill/>
        </p:spPr>
      </p:pic>
      <p:sp>
        <p:nvSpPr>
          <p:cNvPr id="9" name="Flowchart: Process 8"/>
          <p:cNvSpPr/>
          <p:nvPr userDrawn="1"/>
        </p:nvSpPr>
        <p:spPr>
          <a:xfrm>
            <a:off x="1" y="6165304"/>
            <a:ext cx="49529" cy="692696"/>
          </a:xfrm>
          <a:prstGeom prst="flowChartProcess">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37"/>
          <p:cNvSpPr>
            <a:spLocks noChangeArrowheads="1"/>
          </p:cNvSpPr>
          <p:nvPr userDrawn="1"/>
        </p:nvSpPr>
        <p:spPr bwMode="auto">
          <a:xfrm>
            <a:off x="1712640" y="6021289"/>
            <a:ext cx="8193360" cy="836712"/>
          </a:xfrm>
          <a:prstGeom prst="rect">
            <a:avLst/>
          </a:prstGeom>
          <a:gradFill flip="none" rotWithShape="1">
            <a:gsLst>
              <a:gs pos="0">
                <a:srgbClr val="69B4FF">
                  <a:alpha val="46000"/>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A0B5E-844C-45E9-A041-1EC906672711}"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FA0B5E-844C-45E9-A041-1EC906672711}"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FA0B5E-844C-45E9-A041-1EC906672711}" type="datetimeFigureOut">
              <a:rPr lang="en-GB" smtClean="0"/>
              <a:t>25/08/2014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FA0B5E-844C-45E9-A041-1EC906672711}" type="datetimeFigureOut">
              <a:rPr lang="en-GB" smtClean="0"/>
              <a:t>25/08/2014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A0B5E-844C-45E9-A041-1EC906672711}" type="datetimeFigureOut">
              <a:rPr lang="en-GB" smtClean="0"/>
              <a:t>25/08/2014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teamsites.risoe.dk/uneprisoe/Logos/URC%20wo%20text.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71" y="260648"/>
            <a:ext cx="89154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0B5E-844C-45E9-A041-1EC906672711}" type="datetimeFigureOut">
              <a:rPr lang="en-GB" smtClean="0"/>
              <a:t>25/08/2014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BA2C-CADA-4F99-A7FC-8B8DE51F35D2}" type="slidenum">
              <a:rPr lang="en-GB" smtClean="0"/>
              <a:t>‹#›</a:t>
            </a:fld>
            <a:endParaRPr lang="en-GB"/>
          </a:p>
        </p:txBody>
      </p:sp>
      <p:pic>
        <p:nvPicPr>
          <p:cNvPr id="7" name="Picture 2" descr="http://teamsites.risoe.dk/uneprisoe/Logos/DTU%20big.jpg"/>
          <p:cNvPicPr>
            <a:picLocks noChangeAspect="1" noChangeArrowheads="1"/>
          </p:cNvPicPr>
          <p:nvPr/>
        </p:nvPicPr>
        <p:blipFill>
          <a:blip r:embed="rId13" cstate="print"/>
          <a:srcRect/>
          <a:stretch>
            <a:fillRect/>
          </a:stretch>
        </p:blipFill>
        <p:spPr bwMode="auto">
          <a:xfrm>
            <a:off x="1087959" y="6165304"/>
            <a:ext cx="480665" cy="648072"/>
          </a:xfrm>
          <a:prstGeom prst="rect">
            <a:avLst/>
          </a:prstGeom>
          <a:noFill/>
        </p:spPr>
      </p:pic>
      <p:pic>
        <p:nvPicPr>
          <p:cNvPr id="8" name="Picture 44"/>
          <p:cNvPicPr>
            <a:picLocks noChangeAspect="1" noChangeArrowheads="1"/>
          </p:cNvPicPr>
          <p:nvPr/>
        </p:nvPicPr>
        <p:blipFill>
          <a:blip r:embed="rId14" cstate="print"/>
          <a:srcRect/>
          <a:stretch>
            <a:fillRect/>
          </a:stretch>
        </p:blipFill>
        <p:spPr bwMode="auto">
          <a:xfrm>
            <a:off x="272479" y="6021289"/>
            <a:ext cx="715433" cy="836712"/>
          </a:xfrm>
          <a:prstGeom prst="rect">
            <a:avLst/>
          </a:prstGeom>
          <a:noFill/>
        </p:spPr>
      </p:pic>
      <p:pic>
        <p:nvPicPr>
          <p:cNvPr id="10" name="Picture 4" descr="Picture">
            <a:hlinkClick r:id="rId15"/>
          </p:cNvPr>
          <p:cNvPicPr>
            <a:picLocks noChangeAspect="1" noChangeArrowheads="1"/>
          </p:cNvPicPr>
          <p:nvPr/>
        </p:nvPicPr>
        <p:blipFill>
          <a:blip r:embed="rId16" cstate="print"/>
          <a:srcRect/>
          <a:stretch>
            <a:fillRect/>
          </a:stretch>
        </p:blipFill>
        <p:spPr bwMode="auto">
          <a:xfrm>
            <a:off x="8553400" y="44624"/>
            <a:ext cx="1158129" cy="921021"/>
          </a:xfrm>
          <a:prstGeom prst="rect">
            <a:avLst/>
          </a:prstGeom>
          <a:noFill/>
        </p:spPr>
      </p:pic>
      <p:sp>
        <p:nvSpPr>
          <p:cNvPr id="11" name="Flowchart: Process 10"/>
          <p:cNvSpPr/>
          <p:nvPr/>
        </p:nvSpPr>
        <p:spPr>
          <a:xfrm flipH="1">
            <a:off x="9856471" y="0"/>
            <a:ext cx="49529" cy="908720"/>
          </a:xfrm>
          <a:prstGeom prst="flowChartProcess">
            <a:avLst/>
          </a:prstGeom>
          <a:solidFill>
            <a:srgbClr val="72A3D8"/>
          </a:solidFill>
          <a:ln>
            <a:solidFill>
              <a:srgbClr val="72A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p:cNvSpPr/>
          <p:nvPr/>
        </p:nvSpPr>
        <p:spPr>
          <a:xfrm>
            <a:off x="1" y="6165304"/>
            <a:ext cx="49529" cy="692696"/>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37"/>
          <p:cNvSpPr>
            <a:spLocks noChangeArrowheads="1"/>
          </p:cNvSpPr>
          <p:nvPr/>
        </p:nvSpPr>
        <p:spPr bwMode="auto">
          <a:xfrm>
            <a:off x="1640632" y="6021289"/>
            <a:ext cx="8265368" cy="836712"/>
          </a:xfrm>
          <a:prstGeom prst="rect">
            <a:avLst/>
          </a:prstGeom>
          <a:gradFill flip="none" rotWithShape="1">
            <a:gsLst>
              <a:gs pos="0">
                <a:srgbClr val="69B4FF">
                  <a:alpha val="67999"/>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A20000"/>
          </a:solidFill>
          <a:latin typeface="+mj-lt"/>
          <a:ea typeface="+mj-ea"/>
          <a:cs typeface="+mj-cs"/>
        </a:defRPr>
      </a:lvl1pPr>
    </p:titleStyle>
    <p:bodyStyle>
      <a:lvl1pPr marL="342900" indent="-342900" algn="l" defTabSz="914400" rtl="0" eaLnBrk="1" latinLnBrk="0" hangingPunct="1">
        <a:spcBef>
          <a:spcPct val="20000"/>
        </a:spcBef>
        <a:buClr>
          <a:srgbClr val="00B0F0"/>
        </a:buClr>
        <a:buSzPct val="140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uneprisoe.org/upload/unep%20ris&#248;/pdf%20files/lowcarbondevelopmentstrategies_namaprimer.pdf" TargetMode="External"/><Relationship Id="rId13" Type="http://schemas.openxmlformats.org/officeDocument/2006/relationships/hyperlink" Target="http://cdmpipeline.org/" TargetMode="External"/><Relationship Id="rId18" Type="http://schemas.openxmlformats.org/officeDocument/2006/relationships/hyperlink" Target="http://www.namapipeline.org/" TargetMode="External"/><Relationship Id="rId3" Type="http://schemas.openxmlformats.org/officeDocument/2006/relationships/image" Target="../media/image8.jpeg"/><Relationship Id="rId21" Type="http://schemas.openxmlformats.org/officeDocument/2006/relationships/image" Target="../media/image14.jpeg"/><Relationship Id="rId7" Type="http://schemas.openxmlformats.org/officeDocument/2006/relationships/image" Target="../media/image11.png"/><Relationship Id="rId12" Type="http://schemas.openxmlformats.org/officeDocument/2006/relationships/hyperlink" Target="http://uneprisoe.org/" TargetMode="External"/><Relationship Id="rId17" Type="http://schemas.openxmlformats.org/officeDocument/2006/relationships/hyperlink" Target="http://cdm-meth.org/" TargetMode="External"/><Relationship Id="rId2" Type="http://schemas.openxmlformats.org/officeDocument/2006/relationships/notesSlide" Target="../notesSlides/notesSlide12.xml"/><Relationship Id="rId16" Type="http://schemas.openxmlformats.org/officeDocument/2006/relationships/hyperlink" Target="http://namacademy.org/" TargetMode="External"/><Relationship Id="rId20" Type="http://schemas.openxmlformats.org/officeDocument/2006/relationships/hyperlink" Target="mailto:milh@dtu.dk"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jpeg"/><Relationship Id="rId24"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hyperlink" Target="http://acp-cd4cdm.org/" TargetMode="External"/><Relationship Id="rId23" Type="http://schemas.openxmlformats.org/officeDocument/2006/relationships/image" Target="../media/image16.jpeg"/><Relationship Id="rId10" Type="http://schemas.openxmlformats.org/officeDocument/2006/relationships/hyperlink" Target="http://www.uneprisoe.org/upload/unep%20ris&#248;/pdf%20files/unep%20ris&#248;%20mrv%20nama%20primer.pdf" TargetMode="External"/><Relationship Id="rId19" Type="http://schemas.openxmlformats.org/officeDocument/2006/relationships/hyperlink" Target="http://cdmbazaar.net/" TargetMode="External"/><Relationship Id="rId4" Type="http://schemas.openxmlformats.org/officeDocument/2006/relationships/hyperlink" Target="http://cd4cdm.org/Publications/Post2012Markets.pdf" TargetMode="External"/><Relationship Id="rId9" Type="http://schemas.openxmlformats.org/officeDocument/2006/relationships/image" Target="../media/image12.jpeg"/><Relationship Id="rId14" Type="http://schemas.openxmlformats.org/officeDocument/2006/relationships/hyperlink" Target="http://uneprisoe.org/publications" TargetMode="External"/><Relationship Id="rId2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dreads.com/work/quotes/1383130" TargetMode="External"/><Relationship Id="rId2" Type="http://schemas.openxmlformats.org/officeDocument/2006/relationships/hyperlink" Target="http://www.goodreads.com/author/show/74263.John_Raw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CE29FB5D-EDF7-42AE-8A51-AC3519F3C73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520" y="2967087"/>
            <a:ext cx="8420100" cy="1470025"/>
          </a:xfrm>
        </p:spPr>
        <p:txBody>
          <a:bodyPr>
            <a:normAutofit/>
          </a:bodyPr>
          <a:lstStyle/>
          <a:p>
            <a:r>
              <a:rPr lang="en-GB" sz="3600" b="1" dirty="0" smtClean="0"/>
              <a:t>Institutional aspects of climate change and NAMAs</a:t>
            </a:r>
            <a:endParaRPr lang="en-GB" sz="3600" b="1" dirty="0"/>
          </a:p>
        </p:txBody>
      </p:sp>
      <p:sp>
        <p:nvSpPr>
          <p:cNvPr id="6" name="Title 1"/>
          <p:cNvSpPr txBox="1">
            <a:spLocks/>
          </p:cNvSpPr>
          <p:nvPr/>
        </p:nvSpPr>
        <p:spPr>
          <a:xfrm>
            <a:off x="272480" y="548680"/>
            <a:ext cx="9217024" cy="2232248"/>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rgbClr val="A20000"/>
                </a:solidFill>
                <a:latin typeface="+mj-lt"/>
                <a:ea typeface="+mj-ea"/>
                <a:cs typeface="+mj-cs"/>
              </a:defRPr>
            </a:lvl1pPr>
          </a:lstStyle>
          <a:p>
            <a:pPr>
              <a:lnSpc>
                <a:spcPct val="120000"/>
              </a:lnSpc>
              <a:spcBef>
                <a:spcPts val="600"/>
              </a:spcBef>
            </a:pPr>
            <a:r>
              <a:rPr lang="en-GB" sz="14700" b="1" dirty="0" smtClean="0">
                <a:solidFill>
                  <a:schemeClr val="tx2">
                    <a:lumMod val="60000"/>
                    <a:lumOff val="40000"/>
                  </a:schemeClr>
                </a:solidFill>
              </a:rPr>
              <a:t>F I R M </a:t>
            </a:r>
          </a:p>
          <a:p>
            <a:pPr>
              <a:lnSpc>
                <a:spcPct val="120000"/>
              </a:lnSpc>
              <a:spcBef>
                <a:spcPts val="600"/>
              </a:spcBef>
            </a:pPr>
            <a:r>
              <a:rPr lang="en-GB" sz="9600" b="1" dirty="0" smtClean="0">
                <a:solidFill>
                  <a:schemeClr val="tx2">
                    <a:lumMod val="60000"/>
                    <a:lumOff val="40000"/>
                  </a:schemeClr>
                </a:solidFill>
              </a:rPr>
              <a:t>Experience and knowledge sharing workshop</a:t>
            </a:r>
          </a:p>
          <a:p>
            <a:pPr>
              <a:lnSpc>
                <a:spcPct val="120000"/>
              </a:lnSpc>
              <a:spcBef>
                <a:spcPts val="600"/>
              </a:spcBef>
            </a:pPr>
            <a:r>
              <a:rPr lang="en-GB" sz="5300" dirty="0" smtClean="0">
                <a:solidFill>
                  <a:schemeClr val="bg1">
                    <a:lumMod val="50000"/>
                  </a:schemeClr>
                </a:solidFill>
                <a:latin typeface="+mn-lt"/>
              </a:rPr>
              <a:t>Copenhagen, 09-11 April 2014</a:t>
            </a:r>
          </a:p>
        </p:txBody>
      </p:sp>
      <p:sp>
        <p:nvSpPr>
          <p:cNvPr id="7" name="Subtitle 2"/>
          <p:cNvSpPr txBox="1">
            <a:spLocks/>
          </p:cNvSpPr>
          <p:nvPr/>
        </p:nvSpPr>
        <p:spPr>
          <a:xfrm>
            <a:off x="2800672" y="4916760"/>
            <a:ext cx="6400800" cy="67248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00B0F0"/>
              </a:buClr>
              <a:buSzPct val="140000"/>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00B0F0"/>
              </a:buClr>
              <a:buSzPct val="80000"/>
              <a:buFont typeface="Courier New" pitchFamily="49"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2400" dirty="0" smtClean="0">
                <a:solidFill>
                  <a:schemeClr val="bg1">
                    <a:lumMod val="50000"/>
                  </a:schemeClr>
                </a:solidFill>
              </a:rPr>
              <a:t>Miriam Hinostroza</a:t>
            </a:r>
          </a:p>
          <a:p>
            <a:pPr algn="r"/>
            <a:endParaRPr lang="en-GB" sz="2400" dirty="0" smtClean="0">
              <a:solidFill>
                <a:schemeClr val="bg1">
                  <a:lumMod val="50000"/>
                </a:schemeClr>
              </a:solidFill>
            </a:endParaRPr>
          </a:p>
        </p:txBody>
      </p:sp>
    </p:spTree>
    <p:extLst>
      <p:ext uri="{BB962C8B-B14F-4D97-AF65-F5344CB8AC3E}">
        <p14:creationId xmlns:p14="http://schemas.microsoft.com/office/powerpoint/2010/main" val="4080066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485800"/>
            <a:ext cx="8915400" cy="1143000"/>
          </a:xfrm>
        </p:spPr>
        <p:txBody>
          <a:bodyPr/>
          <a:lstStyle/>
          <a:p>
            <a:r>
              <a:rPr lang="en-GB" dirty="0" smtClean="0"/>
              <a:t>NAMAs institutional set up</a:t>
            </a:r>
            <a:endParaRPr lang="en-GB" dirty="0"/>
          </a:p>
        </p:txBody>
      </p:sp>
      <p:sp>
        <p:nvSpPr>
          <p:cNvPr id="3" name="Content Placeholder 2"/>
          <p:cNvSpPr>
            <a:spLocks noGrp="1"/>
          </p:cNvSpPr>
          <p:nvPr>
            <p:ph idx="1"/>
          </p:nvPr>
        </p:nvSpPr>
        <p:spPr>
          <a:xfrm>
            <a:off x="920552" y="2132856"/>
            <a:ext cx="8418140" cy="3456383"/>
          </a:xfrm>
        </p:spPr>
        <p:txBody>
          <a:bodyPr>
            <a:normAutofit/>
          </a:bodyPr>
          <a:lstStyle/>
          <a:p>
            <a:pPr>
              <a:buFont typeface="Wingdings" panose="05000000000000000000" pitchFamily="2" charset="2"/>
              <a:buChar char="Ø"/>
            </a:pPr>
            <a:r>
              <a:rPr lang="en-GB" dirty="0" smtClean="0"/>
              <a:t>Climate-change </a:t>
            </a:r>
            <a:r>
              <a:rPr lang="en-GB" dirty="0"/>
              <a:t>policy-coordination	</a:t>
            </a:r>
            <a:endParaRPr lang="en-GB" dirty="0" smtClean="0"/>
          </a:p>
          <a:p>
            <a:pPr lvl="1"/>
            <a:r>
              <a:rPr lang="en-GB" dirty="0" smtClean="0"/>
              <a:t>Establishing the national climate change policy;</a:t>
            </a:r>
          </a:p>
          <a:p>
            <a:pPr lvl="1"/>
            <a:r>
              <a:rPr lang="en-GB" dirty="0" smtClean="0"/>
              <a:t>Putting in place periodic evaluation of implementation</a:t>
            </a:r>
          </a:p>
          <a:p>
            <a:pPr lvl="1"/>
            <a:r>
              <a:rPr lang="en-GB" dirty="0" smtClean="0"/>
              <a:t>Revising information received</a:t>
            </a:r>
          </a:p>
          <a:p>
            <a:pPr lvl="1"/>
            <a:r>
              <a:rPr lang="en-GB" dirty="0" smtClean="0"/>
              <a:t>Clear establishment of roles and responsibilities </a:t>
            </a:r>
            <a:endParaRPr lang="en-GB" dirty="0"/>
          </a:p>
        </p:txBody>
      </p:sp>
    </p:spTree>
    <p:extLst>
      <p:ext uri="{BB962C8B-B14F-4D97-AF65-F5344CB8AC3E}">
        <p14:creationId xmlns:p14="http://schemas.microsoft.com/office/powerpoint/2010/main" val="341681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exagon 15"/>
          <p:cNvSpPr/>
          <p:nvPr/>
        </p:nvSpPr>
        <p:spPr>
          <a:xfrm>
            <a:off x="3481975" y="1213820"/>
            <a:ext cx="842017" cy="66970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Hexagon 14"/>
          <p:cNvSpPr/>
          <p:nvPr/>
        </p:nvSpPr>
        <p:spPr>
          <a:xfrm>
            <a:off x="6435165" y="5373217"/>
            <a:ext cx="998906" cy="794483"/>
          </a:xfrm>
          <a:prstGeom prst="hexagon">
            <a:avLst>
              <a:gd name="adj" fmla="val 28900"/>
              <a:gd name="vf" fmla="val 115470"/>
            </a:avLst>
          </a:prstGeom>
          <a:blipFill rotWithShape="0">
            <a:blip r:embed="rId2"/>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Hexagon 13"/>
          <p:cNvSpPr/>
          <p:nvPr/>
        </p:nvSpPr>
        <p:spPr>
          <a:xfrm>
            <a:off x="2846767" y="5370822"/>
            <a:ext cx="998906" cy="794483"/>
          </a:xfrm>
          <a:prstGeom prst="hexagon">
            <a:avLst>
              <a:gd name="adj" fmla="val 28900"/>
              <a:gd name="vf" fmla="val 115470"/>
            </a:avLst>
          </a:prstGeom>
          <a:blipFill rotWithShape="0">
            <a:blip r:embed="rId2"/>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Hexagon 12"/>
          <p:cNvSpPr/>
          <p:nvPr/>
        </p:nvSpPr>
        <p:spPr>
          <a:xfrm>
            <a:off x="4453548" y="5370822"/>
            <a:ext cx="998906" cy="794483"/>
          </a:xfrm>
          <a:prstGeom prst="hexagon">
            <a:avLst>
              <a:gd name="adj" fmla="val 28900"/>
              <a:gd name="vf" fmla="val 115470"/>
            </a:avLst>
          </a:prstGeom>
          <a:blipFill rotWithShape="0">
            <a:blip r:embed="rId2"/>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Freeform 2"/>
          <p:cNvSpPr/>
          <p:nvPr/>
        </p:nvSpPr>
        <p:spPr>
          <a:xfrm>
            <a:off x="3883737" y="1915803"/>
            <a:ext cx="2060038" cy="1782016"/>
          </a:xfrm>
          <a:custGeom>
            <a:avLst/>
            <a:gdLst>
              <a:gd name="connsiteX0" fmla="*/ 0 w 2060038"/>
              <a:gd name="connsiteY0" fmla="*/ 891008 h 1782016"/>
              <a:gd name="connsiteX1" fmla="*/ 509122 w 2060038"/>
              <a:gd name="connsiteY1" fmla="*/ 0 h 1782016"/>
              <a:gd name="connsiteX2" fmla="*/ 1550916 w 2060038"/>
              <a:gd name="connsiteY2" fmla="*/ 0 h 1782016"/>
              <a:gd name="connsiteX3" fmla="*/ 2060038 w 2060038"/>
              <a:gd name="connsiteY3" fmla="*/ 891008 h 1782016"/>
              <a:gd name="connsiteX4" fmla="*/ 1550916 w 2060038"/>
              <a:gd name="connsiteY4" fmla="*/ 1782016 h 1782016"/>
              <a:gd name="connsiteX5" fmla="*/ 509122 w 2060038"/>
              <a:gd name="connsiteY5" fmla="*/ 1782016 h 1782016"/>
              <a:gd name="connsiteX6" fmla="*/ 0 w 2060038"/>
              <a:gd name="connsiteY6" fmla="*/ 891008 h 178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038" h="1782016">
                <a:moveTo>
                  <a:pt x="0" y="891008"/>
                </a:moveTo>
                <a:lnTo>
                  <a:pt x="509122" y="0"/>
                </a:lnTo>
                <a:lnTo>
                  <a:pt x="1550916" y="0"/>
                </a:lnTo>
                <a:lnTo>
                  <a:pt x="2060038" y="891008"/>
                </a:lnTo>
                <a:lnTo>
                  <a:pt x="1550916" y="1782016"/>
                </a:lnTo>
                <a:lnTo>
                  <a:pt x="509122" y="1782016"/>
                </a:lnTo>
                <a:lnTo>
                  <a:pt x="0" y="891008"/>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4237" tIns="318165" rIns="364237" bIns="318165" numCol="1" spcCol="1270" anchor="ctr" anchorCtr="0">
            <a:noAutofit/>
          </a:bodyPr>
          <a:lstStyle/>
          <a:p>
            <a:pPr lvl="0" algn="ctr" defTabSz="800100">
              <a:lnSpc>
                <a:spcPct val="90000"/>
              </a:lnSpc>
              <a:spcBef>
                <a:spcPct val="0"/>
              </a:spcBef>
              <a:spcAft>
                <a:spcPct val="35000"/>
              </a:spcAft>
            </a:pPr>
            <a:r>
              <a:rPr lang="en-GB" sz="1800" kern="1200" dirty="0" smtClean="0"/>
              <a:t>Climate Change Policy Coordination: </a:t>
            </a:r>
            <a:r>
              <a:rPr lang="en-GB" sz="1200" kern="1200" dirty="0" smtClean="0"/>
              <a:t>Mitigation and Adaptation</a:t>
            </a:r>
            <a:endParaRPr lang="en-GB" sz="1200" kern="1200" dirty="0"/>
          </a:p>
        </p:txBody>
      </p:sp>
      <p:sp>
        <p:nvSpPr>
          <p:cNvPr id="12" name="Hexagon 11"/>
          <p:cNvSpPr/>
          <p:nvPr/>
        </p:nvSpPr>
        <p:spPr>
          <a:xfrm>
            <a:off x="5173717" y="1063229"/>
            <a:ext cx="777246" cy="66970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4073496" y="295058"/>
            <a:ext cx="1688186" cy="1460479"/>
          </a:xfrm>
          <a:custGeom>
            <a:avLst/>
            <a:gdLst>
              <a:gd name="connsiteX0" fmla="*/ 0 w 1688186"/>
              <a:gd name="connsiteY0" fmla="*/ 730240 h 1460479"/>
              <a:gd name="connsiteX1" fmla="*/ 417259 w 1688186"/>
              <a:gd name="connsiteY1" fmla="*/ 0 h 1460479"/>
              <a:gd name="connsiteX2" fmla="*/ 1270927 w 1688186"/>
              <a:gd name="connsiteY2" fmla="*/ 0 h 1460479"/>
              <a:gd name="connsiteX3" fmla="*/ 1688186 w 1688186"/>
              <a:gd name="connsiteY3" fmla="*/ 730240 h 1460479"/>
              <a:gd name="connsiteX4" fmla="*/ 1270927 w 1688186"/>
              <a:gd name="connsiteY4" fmla="*/ 1460479 h 1460479"/>
              <a:gd name="connsiteX5" fmla="*/ 417259 w 1688186"/>
              <a:gd name="connsiteY5" fmla="*/ 1460479 h 1460479"/>
              <a:gd name="connsiteX6" fmla="*/ 0 w 1688186"/>
              <a:gd name="connsiteY6" fmla="*/ 730240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186" h="1460479">
                <a:moveTo>
                  <a:pt x="0" y="730240"/>
                </a:moveTo>
                <a:lnTo>
                  <a:pt x="417259" y="0"/>
                </a:lnTo>
                <a:lnTo>
                  <a:pt x="1270927" y="0"/>
                </a:lnTo>
                <a:lnTo>
                  <a:pt x="1688186" y="730240"/>
                </a:lnTo>
                <a:lnTo>
                  <a:pt x="1270927" y="1460479"/>
                </a:lnTo>
                <a:lnTo>
                  <a:pt x="417259" y="1460479"/>
                </a:lnTo>
                <a:lnTo>
                  <a:pt x="0" y="73024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818" tIns="261083" rIns="298818" bIns="261083" numCol="1" spcCol="1270" anchor="ctr" anchorCtr="0">
            <a:noAutofit/>
          </a:bodyPr>
          <a:lstStyle/>
          <a:p>
            <a:pPr lvl="0" algn="ctr" defTabSz="666750">
              <a:lnSpc>
                <a:spcPct val="90000"/>
              </a:lnSpc>
              <a:spcBef>
                <a:spcPct val="0"/>
              </a:spcBef>
              <a:spcAft>
                <a:spcPct val="35000"/>
              </a:spcAft>
            </a:pPr>
            <a:r>
              <a:rPr lang="en-GB" sz="1500" b="1" kern="1200" dirty="0" smtClean="0"/>
              <a:t>Planning</a:t>
            </a:r>
            <a:endParaRPr lang="en-GB" sz="1500" b="1" kern="1200" dirty="0"/>
          </a:p>
        </p:txBody>
      </p:sp>
      <p:sp>
        <p:nvSpPr>
          <p:cNvPr id="18" name="Hexagon 17"/>
          <p:cNvSpPr/>
          <p:nvPr/>
        </p:nvSpPr>
        <p:spPr>
          <a:xfrm>
            <a:off x="6080823" y="2315212"/>
            <a:ext cx="777246" cy="669700"/>
          </a:xfrm>
          <a:prstGeom prst="hexagon">
            <a:avLst>
              <a:gd name="adj" fmla="val 28900"/>
              <a:gd name="vf" fmla="val 115470"/>
            </a:avLst>
          </a:prstGeom>
          <a:blipFill rotWithShape="0">
            <a:blip r:embed="rId2"/>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5621759" y="1193350"/>
            <a:ext cx="1688186" cy="1460479"/>
          </a:xfrm>
          <a:custGeom>
            <a:avLst/>
            <a:gdLst>
              <a:gd name="connsiteX0" fmla="*/ 0 w 1688186"/>
              <a:gd name="connsiteY0" fmla="*/ 730240 h 1460479"/>
              <a:gd name="connsiteX1" fmla="*/ 417259 w 1688186"/>
              <a:gd name="connsiteY1" fmla="*/ 0 h 1460479"/>
              <a:gd name="connsiteX2" fmla="*/ 1270927 w 1688186"/>
              <a:gd name="connsiteY2" fmla="*/ 0 h 1460479"/>
              <a:gd name="connsiteX3" fmla="*/ 1688186 w 1688186"/>
              <a:gd name="connsiteY3" fmla="*/ 730240 h 1460479"/>
              <a:gd name="connsiteX4" fmla="*/ 1270927 w 1688186"/>
              <a:gd name="connsiteY4" fmla="*/ 1460479 h 1460479"/>
              <a:gd name="connsiteX5" fmla="*/ 417259 w 1688186"/>
              <a:gd name="connsiteY5" fmla="*/ 1460479 h 1460479"/>
              <a:gd name="connsiteX6" fmla="*/ 0 w 1688186"/>
              <a:gd name="connsiteY6" fmla="*/ 730240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186" h="1460479">
                <a:moveTo>
                  <a:pt x="0" y="730240"/>
                </a:moveTo>
                <a:lnTo>
                  <a:pt x="417259" y="0"/>
                </a:lnTo>
                <a:lnTo>
                  <a:pt x="1270927" y="0"/>
                </a:lnTo>
                <a:lnTo>
                  <a:pt x="1688186" y="730240"/>
                </a:lnTo>
                <a:lnTo>
                  <a:pt x="1270927" y="1460479"/>
                </a:lnTo>
                <a:lnTo>
                  <a:pt x="417259" y="1460479"/>
                </a:lnTo>
                <a:lnTo>
                  <a:pt x="0" y="73024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818" tIns="261083" rIns="298818" bIns="261083" numCol="1" spcCol="1270" anchor="ctr" anchorCtr="0">
            <a:noAutofit/>
          </a:bodyPr>
          <a:lstStyle/>
          <a:p>
            <a:pPr lvl="0" algn="ctr" defTabSz="666750">
              <a:lnSpc>
                <a:spcPct val="90000"/>
              </a:lnSpc>
              <a:spcBef>
                <a:spcPct val="0"/>
              </a:spcBef>
              <a:spcAft>
                <a:spcPct val="35000"/>
              </a:spcAft>
            </a:pPr>
            <a:r>
              <a:rPr lang="en-GB" sz="1500" b="1" kern="1200" dirty="0" smtClean="0"/>
              <a:t>Instruments</a:t>
            </a:r>
            <a:endParaRPr lang="en-GB" sz="1500" b="1" kern="1200" dirty="0"/>
          </a:p>
        </p:txBody>
      </p:sp>
      <p:sp>
        <p:nvSpPr>
          <p:cNvPr id="20" name="Hexagon 19"/>
          <p:cNvSpPr/>
          <p:nvPr/>
        </p:nvSpPr>
        <p:spPr>
          <a:xfrm>
            <a:off x="5450688" y="3728466"/>
            <a:ext cx="777246" cy="66970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Freeform 20"/>
          <p:cNvSpPr/>
          <p:nvPr/>
        </p:nvSpPr>
        <p:spPr>
          <a:xfrm>
            <a:off x="5621759" y="2959290"/>
            <a:ext cx="1688186" cy="1460479"/>
          </a:xfrm>
          <a:custGeom>
            <a:avLst/>
            <a:gdLst>
              <a:gd name="connsiteX0" fmla="*/ 0 w 1688186"/>
              <a:gd name="connsiteY0" fmla="*/ 730240 h 1460479"/>
              <a:gd name="connsiteX1" fmla="*/ 417259 w 1688186"/>
              <a:gd name="connsiteY1" fmla="*/ 0 h 1460479"/>
              <a:gd name="connsiteX2" fmla="*/ 1270927 w 1688186"/>
              <a:gd name="connsiteY2" fmla="*/ 0 h 1460479"/>
              <a:gd name="connsiteX3" fmla="*/ 1688186 w 1688186"/>
              <a:gd name="connsiteY3" fmla="*/ 730240 h 1460479"/>
              <a:gd name="connsiteX4" fmla="*/ 1270927 w 1688186"/>
              <a:gd name="connsiteY4" fmla="*/ 1460479 h 1460479"/>
              <a:gd name="connsiteX5" fmla="*/ 417259 w 1688186"/>
              <a:gd name="connsiteY5" fmla="*/ 1460479 h 1460479"/>
              <a:gd name="connsiteX6" fmla="*/ 0 w 1688186"/>
              <a:gd name="connsiteY6" fmla="*/ 730240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186" h="1460479">
                <a:moveTo>
                  <a:pt x="0" y="730240"/>
                </a:moveTo>
                <a:lnTo>
                  <a:pt x="417259" y="0"/>
                </a:lnTo>
                <a:lnTo>
                  <a:pt x="1270927" y="0"/>
                </a:lnTo>
                <a:lnTo>
                  <a:pt x="1688186" y="730240"/>
                </a:lnTo>
                <a:lnTo>
                  <a:pt x="1270927" y="1460479"/>
                </a:lnTo>
                <a:lnTo>
                  <a:pt x="417259" y="1460479"/>
                </a:lnTo>
                <a:lnTo>
                  <a:pt x="0" y="73024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818" tIns="261083" rIns="298818" bIns="261083" numCol="1" spcCol="1270" anchor="ctr" anchorCtr="0">
            <a:noAutofit/>
          </a:bodyPr>
          <a:lstStyle/>
          <a:p>
            <a:pPr lvl="0" algn="ctr" defTabSz="666750">
              <a:lnSpc>
                <a:spcPct val="90000"/>
              </a:lnSpc>
              <a:spcBef>
                <a:spcPct val="0"/>
              </a:spcBef>
              <a:spcAft>
                <a:spcPct val="35000"/>
              </a:spcAft>
            </a:pPr>
            <a:r>
              <a:rPr lang="en-GB" sz="1500" b="1" kern="1200" dirty="0" smtClean="0"/>
              <a:t>Financing</a:t>
            </a:r>
            <a:endParaRPr lang="en-GB" sz="1500" b="1" kern="1200" dirty="0"/>
          </a:p>
        </p:txBody>
      </p:sp>
      <p:sp>
        <p:nvSpPr>
          <p:cNvPr id="22" name="Hexagon 21"/>
          <p:cNvSpPr/>
          <p:nvPr/>
        </p:nvSpPr>
        <p:spPr>
          <a:xfrm>
            <a:off x="3887570" y="3875167"/>
            <a:ext cx="777246" cy="66970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Freeform 22"/>
          <p:cNvSpPr/>
          <p:nvPr/>
        </p:nvSpPr>
        <p:spPr>
          <a:xfrm>
            <a:off x="4073496" y="3858588"/>
            <a:ext cx="1688186" cy="1460479"/>
          </a:xfrm>
          <a:custGeom>
            <a:avLst/>
            <a:gdLst>
              <a:gd name="connsiteX0" fmla="*/ 0 w 1688186"/>
              <a:gd name="connsiteY0" fmla="*/ 730240 h 1460479"/>
              <a:gd name="connsiteX1" fmla="*/ 417259 w 1688186"/>
              <a:gd name="connsiteY1" fmla="*/ 0 h 1460479"/>
              <a:gd name="connsiteX2" fmla="*/ 1270927 w 1688186"/>
              <a:gd name="connsiteY2" fmla="*/ 0 h 1460479"/>
              <a:gd name="connsiteX3" fmla="*/ 1688186 w 1688186"/>
              <a:gd name="connsiteY3" fmla="*/ 730240 h 1460479"/>
              <a:gd name="connsiteX4" fmla="*/ 1270927 w 1688186"/>
              <a:gd name="connsiteY4" fmla="*/ 1460479 h 1460479"/>
              <a:gd name="connsiteX5" fmla="*/ 417259 w 1688186"/>
              <a:gd name="connsiteY5" fmla="*/ 1460479 h 1460479"/>
              <a:gd name="connsiteX6" fmla="*/ 0 w 1688186"/>
              <a:gd name="connsiteY6" fmla="*/ 730240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186" h="1460479">
                <a:moveTo>
                  <a:pt x="0" y="730240"/>
                </a:moveTo>
                <a:lnTo>
                  <a:pt x="417259" y="0"/>
                </a:lnTo>
                <a:lnTo>
                  <a:pt x="1270927" y="0"/>
                </a:lnTo>
                <a:lnTo>
                  <a:pt x="1688186" y="730240"/>
                </a:lnTo>
                <a:lnTo>
                  <a:pt x="1270927" y="1460479"/>
                </a:lnTo>
                <a:lnTo>
                  <a:pt x="417259" y="1460479"/>
                </a:lnTo>
                <a:lnTo>
                  <a:pt x="0" y="73024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818" tIns="261083" rIns="298818" bIns="261083" numCol="1" spcCol="1270" anchor="ctr" anchorCtr="0">
            <a:noAutofit/>
          </a:bodyPr>
          <a:lstStyle/>
          <a:p>
            <a:pPr lvl="0" algn="ctr" defTabSz="666750">
              <a:lnSpc>
                <a:spcPct val="90000"/>
              </a:lnSpc>
              <a:spcBef>
                <a:spcPct val="0"/>
              </a:spcBef>
              <a:spcAft>
                <a:spcPct val="35000"/>
              </a:spcAft>
            </a:pPr>
            <a:r>
              <a:rPr lang="en-GB" sz="1500" b="1" kern="1200" dirty="0" smtClean="0"/>
              <a:t>Decentralized Coordination </a:t>
            </a:r>
            <a:endParaRPr lang="en-GB" sz="1500" b="1" kern="1200" dirty="0"/>
          </a:p>
        </p:txBody>
      </p:sp>
      <p:sp>
        <p:nvSpPr>
          <p:cNvPr id="24" name="Hexagon 23"/>
          <p:cNvSpPr/>
          <p:nvPr/>
        </p:nvSpPr>
        <p:spPr>
          <a:xfrm>
            <a:off x="2965609" y="2623686"/>
            <a:ext cx="777246" cy="66970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Freeform 24"/>
          <p:cNvSpPr/>
          <p:nvPr/>
        </p:nvSpPr>
        <p:spPr>
          <a:xfrm>
            <a:off x="2518045" y="2960295"/>
            <a:ext cx="1688186" cy="1460479"/>
          </a:xfrm>
          <a:custGeom>
            <a:avLst/>
            <a:gdLst>
              <a:gd name="connsiteX0" fmla="*/ 0 w 1688186"/>
              <a:gd name="connsiteY0" fmla="*/ 730240 h 1460479"/>
              <a:gd name="connsiteX1" fmla="*/ 417259 w 1688186"/>
              <a:gd name="connsiteY1" fmla="*/ 0 h 1460479"/>
              <a:gd name="connsiteX2" fmla="*/ 1270927 w 1688186"/>
              <a:gd name="connsiteY2" fmla="*/ 0 h 1460479"/>
              <a:gd name="connsiteX3" fmla="*/ 1688186 w 1688186"/>
              <a:gd name="connsiteY3" fmla="*/ 730240 h 1460479"/>
              <a:gd name="connsiteX4" fmla="*/ 1270927 w 1688186"/>
              <a:gd name="connsiteY4" fmla="*/ 1460479 h 1460479"/>
              <a:gd name="connsiteX5" fmla="*/ 417259 w 1688186"/>
              <a:gd name="connsiteY5" fmla="*/ 1460479 h 1460479"/>
              <a:gd name="connsiteX6" fmla="*/ 0 w 1688186"/>
              <a:gd name="connsiteY6" fmla="*/ 730240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186" h="1460479">
                <a:moveTo>
                  <a:pt x="0" y="730240"/>
                </a:moveTo>
                <a:lnTo>
                  <a:pt x="417259" y="0"/>
                </a:lnTo>
                <a:lnTo>
                  <a:pt x="1270927" y="0"/>
                </a:lnTo>
                <a:lnTo>
                  <a:pt x="1688186" y="730240"/>
                </a:lnTo>
                <a:lnTo>
                  <a:pt x="1270927" y="1460479"/>
                </a:lnTo>
                <a:lnTo>
                  <a:pt x="417259" y="1460479"/>
                </a:lnTo>
                <a:lnTo>
                  <a:pt x="0" y="73024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818" tIns="261083" rIns="298818" bIns="261083" numCol="1" spcCol="1270" anchor="ctr" anchorCtr="0">
            <a:noAutofit/>
          </a:bodyPr>
          <a:lstStyle/>
          <a:p>
            <a:pPr lvl="0" algn="ctr" defTabSz="666750">
              <a:lnSpc>
                <a:spcPct val="90000"/>
              </a:lnSpc>
              <a:spcBef>
                <a:spcPct val="0"/>
              </a:spcBef>
              <a:spcAft>
                <a:spcPct val="35000"/>
              </a:spcAft>
            </a:pPr>
            <a:r>
              <a:rPr lang="en-GB" sz="1500" b="1" kern="1200" dirty="0" smtClean="0"/>
              <a:t>Monitoring &amp; Evaluation</a:t>
            </a:r>
            <a:endParaRPr lang="en-GB" sz="1500" b="1" kern="1200" dirty="0"/>
          </a:p>
        </p:txBody>
      </p:sp>
      <p:sp>
        <p:nvSpPr>
          <p:cNvPr id="26" name="Freeform 25"/>
          <p:cNvSpPr/>
          <p:nvPr/>
        </p:nvSpPr>
        <p:spPr>
          <a:xfrm>
            <a:off x="2518045" y="1191341"/>
            <a:ext cx="1688186" cy="1460479"/>
          </a:xfrm>
          <a:custGeom>
            <a:avLst/>
            <a:gdLst>
              <a:gd name="connsiteX0" fmla="*/ 0 w 1688186"/>
              <a:gd name="connsiteY0" fmla="*/ 730240 h 1460479"/>
              <a:gd name="connsiteX1" fmla="*/ 417259 w 1688186"/>
              <a:gd name="connsiteY1" fmla="*/ 0 h 1460479"/>
              <a:gd name="connsiteX2" fmla="*/ 1270927 w 1688186"/>
              <a:gd name="connsiteY2" fmla="*/ 0 h 1460479"/>
              <a:gd name="connsiteX3" fmla="*/ 1688186 w 1688186"/>
              <a:gd name="connsiteY3" fmla="*/ 730240 h 1460479"/>
              <a:gd name="connsiteX4" fmla="*/ 1270927 w 1688186"/>
              <a:gd name="connsiteY4" fmla="*/ 1460479 h 1460479"/>
              <a:gd name="connsiteX5" fmla="*/ 417259 w 1688186"/>
              <a:gd name="connsiteY5" fmla="*/ 1460479 h 1460479"/>
              <a:gd name="connsiteX6" fmla="*/ 0 w 1688186"/>
              <a:gd name="connsiteY6" fmla="*/ 730240 h 14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186" h="1460479">
                <a:moveTo>
                  <a:pt x="0" y="730240"/>
                </a:moveTo>
                <a:lnTo>
                  <a:pt x="417259" y="0"/>
                </a:lnTo>
                <a:lnTo>
                  <a:pt x="1270927" y="0"/>
                </a:lnTo>
                <a:lnTo>
                  <a:pt x="1688186" y="730240"/>
                </a:lnTo>
                <a:lnTo>
                  <a:pt x="1270927" y="1460479"/>
                </a:lnTo>
                <a:lnTo>
                  <a:pt x="417259" y="1460479"/>
                </a:lnTo>
                <a:lnTo>
                  <a:pt x="0" y="73024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818" tIns="261083" rIns="298818" bIns="261083" numCol="1" spcCol="1270" anchor="ctr" anchorCtr="0">
            <a:noAutofit/>
          </a:bodyPr>
          <a:lstStyle/>
          <a:p>
            <a:pPr lvl="0" algn="ctr" defTabSz="666750">
              <a:lnSpc>
                <a:spcPct val="90000"/>
              </a:lnSpc>
              <a:spcBef>
                <a:spcPct val="0"/>
              </a:spcBef>
              <a:spcAft>
                <a:spcPct val="35000"/>
              </a:spcAft>
            </a:pPr>
            <a:r>
              <a:rPr lang="en-GB" sz="1500" b="1" kern="1200" dirty="0" smtClean="0"/>
              <a:t>Reporting</a:t>
            </a:r>
            <a:endParaRPr lang="en-GB" sz="1500" b="1" kern="1200" dirty="0"/>
          </a:p>
        </p:txBody>
      </p:sp>
      <p:sp>
        <p:nvSpPr>
          <p:cNvPr id="5" name="TextBox 4"/>
          <p:cNvSpPr txBox="1"/>
          <p:nvPr/>
        </p:nvSpPr>
        <p:spPr>
          <a:xfrm>
            <a:off x="5967113" y="188640"/>
            <a:ext cx="1716191" cy="600164"/>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Inter-institutional</a:t>
            </a:r>
          </a:p>
          <a:p>
            <a:pPr marL="171450" indent="-171450">
              <a:buFont typeface="Arial" panose="020B0604020202020204" pitchFamily="34" charset="0"/>
              <a:buChar char="•"/>
            </a:pPr>
            <a:r>
              <a:rPr lang="en-GB" sz="1100" dirty="0" smtClean="0"/>
              <a:t>Across-sectors</a:t>
            </a:r>
          </a:p>
          <a:p>
            <a:pPr marL="171450" indent="-171450">
              <a:buFont typeface="Arial" panose="020B0604020202020204" pitchFamily="34" charset="0"/>
              <a:buChar char="•"/>
            </a:pPr>
            <a:r>
              <a:rPr lang="en-GB" sz="1100" dirty="0" smtClean="0"/>
              <a:t>Intra-National</a:t>
            </a:r>
          </a:p>
        </p:txBody>
      </p:sp>
      <p:sp>
        <p:nvSpPr>
          <p:cNvPr id="6" name="TextBox 5"/>
          <p:cNvSpPr txBox="1"/>
          <p:nvPr/>
        </p:nvSpPr>
        <p:spPr>
          <a:xfrm>
            <a:off x="7778403" y="1287632"/>
            <a:ext cx="1599728" cy="1277273"/>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Fiscal &amp; Regulatory frameworks</a:t>
            </a:r>
          </a:p>
          <a:p>
            <a:pPr marL="171450" indent="-171450">
              <a:buFont typeface="Arial" panose="020B0604020202020204" pitchFamily="34" charset="0"/>
              <a:buChar char="•"/>
            </a:pPr>
            <a:r>
              <a:rPr lang="en-GB" sz="1100" dirty="0" smtClean="0"/>
              <a:t>Economic Instruments</a:t>
            </a:r>
          </a:p>
          <a:p>
            <a:pPr marL="171450" indent="-171450">
              <a:buFont typeface="Arial" panose="020B0604020202020204" pitchFamily="34" charset="0"/>
              <a:buChar char="•"/>
            </a:pPr>
            <a:r>
              <a:rPr lang="en-GB" sz="1100" dirty="0" smtClean="0"/>
              <a:t>Incentives and penalties</a:t>
            </a:r>
          </a:p>
          <a:p>
            <a:pPr marL="171450" indent="-171450">
              <a:buFont typeface="Arial" panose="020B0604020202020204" pitchFamily="34" charset="0"/>
              <a:buChar char="•"/>
            </a:pPr>
            <a:endParaRPr lang="en-GB" sz="1100" dirty="0"/>
          </a:p>
        </p:txBody>
      </p:sp>
      <p:sp>
        <p:nvSpPr>
          <p:cNvPr id="7" name="TextBox 6"/>
          <p:cNvSpPr txBox="1"/>
          <p:nvPr/>
        </p:nvSpPr>
        <p:spPr>
          <a:xfrm>
            <a:off x="6005294" y="4509121"/>
            <a:ext cx="2652295" cy="769441"/>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National</a:t>
            </a:r>
          </a:p>
          <a:p>
            <a:pPr marL="171450" indent="-171450">
              <a:buFont typeface="Arial" panose="020B0604020202020204" pitchFamily="34" charset="0"/>
              <a:buChar char="•"/>
            </a:pPr>
            <a:r>
              <a:rPr lang="en-GB" sz="1100" dirty="0" smtClean="0"/>
              <a:t>Provincial (Federal; Regional, etc.)</a:t>
            </a:r>
          </a:p>
          <a:p>
            <a:pPr marL="171450" indent="-171450">
              <a:buFont typeface="Arial" panose="020B0604020202020204" pitchFamily="34" charset="0"/>
              <a:buChar char="•"/>
            </a:pPr>
            <a:r>
              <a:rPr lang="en-GB" sz="1100" dirty="0" smtClean="0"/>
              <a:t>District </a:t>
            </a:r>
          </a:p>
          <a:p>
            <a:pPr marL="171450" indent="-171450">
              <a:buFont typeface="Arial" panose="020B0604020202020204" pitchFamily="34" charset="0"/>
              <a:buChar char="•"/>
            </a:pPr>
            <a:r>
              <a:rPr lang="en-GB" sz="1100" dirty="0" smtClean="0"/>
              <a:t>Sector</a:t>
            </a:r>
            <a:endParaRPr lang="en-GB" sz="1100" dirty="0"/>
          </a:p>
        </p:txBody>
      </p:sp>
      <p:sp>
        <p:nvSpPr>
          <p:cNvPr id="8" name="TextBox 7"/>
          <p:cNvSpPr txBox="1"/>
          <p:nvPr/>
        </p:nvSpPr>
        <p:spPr>
          <a:xfrm>
            <a:off x="740532" y="1372269"/>
            <a:ext cx="1326147" cy="938719"/>
          </a:xfrm>
          <a:prstGeom prst="rect">
            <a:avLst/>
          </a:prstGeom>
          <a:solidFill>
            <a:schemeClr val="accent1">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NCs</a:t>
            </a:r>
          </a:p>
          <a:p>
            <a:pPr marL="171450" indent="-171450">
              <a:buFont typeface="Arial" panose="020B0604020202020204" pitchFamily="34" charset="0"/>
              <a:buChar char="•"/>
            </a:pPr>
            <a:r>
              <a:rPr lang="en-GB" sz="1100" dirty="0" smtClean="0"/>
              <a:t>Inventories</a:t>
            </a:r>
          </a:p>
          <a:p>
            <a:pPr marL="171450" indent="-171450">
              <a:buFont typeface="Arial" panose="020B0604020202020204" pitchFamily="34" charset="0"/>
              <a:buChar char="•"/>
            </a:pPr>
            <a:r>
              <a:rPr lang="en-GB" sz="1100" dirty="0" smtClean="0"/>
              <a:t>MRV of NAMAs</a:t>
            </a:r>
          </a:p>
          <a:p>
            <a:pPr marL="171450" indent="-171450">
              <a:buFont typeface="Arial" panose="020B0604020202020204" pitchFamily="34" charset="0"/>
              <a:buChar char="•"/>
            </a:pPr>
            <a:r>
              <a:rPr lang="en-GB" sz="1100" dirty="0" smtClean="0"/>
              <a:t>National stakeholders</a:t>
            </a:r>
          </a:p>
        </p:txBody>
      </p:sp>
      <p:sp>
        <p:nvSpPr>
          <p:cNvPr id="9" name="TextBox 8"/>
          <p:cNvSpPr txBox="1"/>
          <p:nvPr/>
        </p:nvSpPr>
        <p:spPr>
          <a:xfrm>
            <a:off x="7739949" y="3307631"/>
            <a:ext cx="1737554" cy="600164"/>
          </a:xfrm>
          <a:prstGeom prst="rect">
            <a:avLst/>
          </a:prstGeom>
          <a:ln w="0">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National and International Sourcing</a:t>
            </a:r>
          </a:p>
          <a:p>
            <a:pPr marL="171450" indent="-171450">
              <a:buFont typeface="Arial" panose="020B0604020202020204" pitchFamily="34" charset="0"/>
              <a:buChar char="•"/>
            </a:pPr>
            <a:r>
              <a:rPr lang="en-GB" sz="1100" dirty="0" smtClean="0"/>
              <a:t>Funds Management </a:t>
            </a:r>
            <a:endParaRPr lang="en-GB" sz="1100" dirty="0"/>
          </a:p>
        </p:txBody>
      </p:sp>
      <p:sp>
        <p:nvSpPr>
          <p:cNvPr id="10" name="TextBox 9"/>
          <p:cNvSpPr txBox="1"/>
          <p:nvPr/>
        </p:nvSpPr>
        <p:spPr>
          <a:xfrm>
            <a:off x="584515" y="3283219"/>
            <a:ext cx="1482165" cy="769441"/>
          </a:xfrm>
          <a:prstGeom prst="rect">
            <a:avLst/>
          </a:prstGeom>
          <a:solidFill>
            <a:schemeClr val="accent6">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Inter-institutional</a:t>
            </a:r>
          </a:p>
          <a:p>
            <a:pPr marL="171450" indent="-171450">
              <a:buFont typeface="Arial" panose="020B0604020202020204" pitchFamily="34" charset="0"/>
              <a:buChar char="•"/>
            </a:pPr>
            <a:r>
              <a:rPr lang="en-GB" sz="1100" dirty="0" smtClean="0"/>
              <a:t>Across-sectors</a:t>
            </a:r>
          </a:p>
          <a:p>
            <a:pPr marL="171450" indent="-171450">
              <a:buFont typeface="Arial" panose="020B0604020202020204" pitchFamily="34" charset="0"/>
              <a:buChar char="•"/>
            </a:pPr>
            <a:r>
              <a:rPr lang="en-GB" sz="1100" dirty="0" smtClean="0"/>
              <a:t>Intra-National</a:t>
            </a:r>
          </a:p>
          <a:p>
            <a:pPr marL="171450" indent="-171450">
              <a:buFont typeface="Arial" panose="020B0604020202020204" pitchFamily="34" charset="0"/>
              <a:buChar char="•"/>
            </a:pPr>
            <a:endParaRPr lang="en-GB" sz="1100" dirty="0"/>
          </a:p>
        </p:txBody>
      </p:sp>
      <p:sp>
        <p:nvSpPr>
          <p:cNvPr id="11" name="TextBox 10"/>
          <p:cNvSpPr txBox="1"/>
          <p:nvPr/>
        </p:nvSpPr>
        <p:spPr>
          <a:xfrm>
            <a:off x="2066679" y="5661249"/>
            <a:ext cx="5694633" cy="954107"/>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400" b="1" dirty="0"/>
              <a:t>R</a:t>
            </a:r>
            <a:r>
              <a:rPr lang="en-GB" sz="1400" b="1" dirty="0" smtClean="0"/>
              <a:t>esearch, innovation, development and adjustment of climate technologies and strengthening of institutional capacities</a:t>
            </a:r>
          </a:p>
          <a:p>
            <a:pPr algn="ctr"/>
            <a:r>
              <a:rPr lang="en-GB" sz="1400" b="1" dirty="0" smtClean="0"/>
              <a:t>&amp;</a:t>
            </a:r>
          </a:p>
          <a:p>
            <a:pPr algn="ctr"/>
            <a:r>
              <a:rPr lang="en-GB" sz="1400" b="1" dirty="0" smtClean="0"/>
              <a:t>Capacity Development </a:t>
            </a:r>
            <a:endParaRPr lang="en-GB" sz="1400" b="1" dirty="0"/>
          </a:p>
        </p:txBody>
      </p:sp>
    </p:spTree>
    <p:extLst>
      <p:ext uri="{BB962C8B-B14F-4D97-AF65-F5344CB8AC3E}">
        <p14:creationId xmlns:p14="http://schemas.microsoft.com/office/powerpoint/2010/main" val="31324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6"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692696"/>
            <a:ext cx="8915400" cy="1143000"/>
          </a:xfrm>
        </p:spPr>
        <p:txBody>
          <a:bodyPr/>
          <a:lstStyle/>
          <a:p>
            <a:r>
              <a:rPr lang="en-GB" dirty="0" smtClean="0"/>
              <a:t>NAMAs institutional set up</a:t>
            </a:r>
            <a:endParaRPr lang="en-GB" dirty="0"/>
          </a:p>
        </p:txBody>
      </p:sp>
      <p:sp>
        <p:nvSpPr>
          <p:cNvPr id="3" name="Content Placeholder 2"/>
          <p:cNvSpPr>
            <a:spLocks noGrp="1"/>
          </p:cNvSpPr>
          <p:nvPr>
            <p:ph idx="1"/>
          </p:nvPr>
        </p:nvSpPr>
        <p:spPr>
          <a:xfrm>
            <a:off x="416496" y="2132856"/>
            <a:ext cx="9145016" cy="4032448"/>
          </a:xfrm>
        </p:spPr>
        <p:txBody>
          <a:bodyPr>
            <a:normAutofit/>
          </a:bodyPr>
          <a:lstStyle/>
          <a:p>
            <a:pPr>
              <a:buFont typeface="Wingdings" panose="05000000000000000000" pitchFamily="2" charset="2"/>
              <a:buChar char="Ø"/>
            </a:pPr>
            <a:r>
              <a:rPr lang="en-GB" dirty="0" smtClean="0"/>
              <a:t>NAMA </a:t>
            </a:r>
            <a:r>
              <a:rPr lang="en-GB" dirty="0"/>
              <a:t>management: coordination of development and </a:t>
            </a:r>
            <a:r>
              <a:rPr lang="en-GB" dirty="0" smtClean="0"/>
              <a:t>implementation</a:t>
            </a:r>
            <a:endParaRPr lang="en-GB" dirty="0"/>
          </a:p>
          <a:p>
            <a:pPr lvl="1"/>
            <a:r>
              <a:rPr lang="en-GB" dirty="0" smtClean="0"/>
              <a:t>Coordinating authority for NAMAs</a:t>
            </a:r>
          </a:p>
          <a:p>
            <a:pPr lvl="1"/>
            <a:r>
              <a:rPr lang="en-GB" dirty="0" smtClean="0"/>
              <a:t>Centrally placed at entity of country's preference</a:t>
            </a:r>
          </a:p>
          <a:p>
            <a:pPr lvl="1"/>
            <a:r>
              <a:rPr lang="en-GB" dirty="0" smtClean="0"/>
              <a:t>Accountable to the Climate Change Policy Coordination Unit</a:t>
            </a:r>
          </a:p>
          <a:p>
            <a:pPr lvl="1"/>
            <a:r>
              <a:rPr lang="en-GB" dirty="0" smtClean="0"/>
              <a:t>Clear roles and responsibilities</a:t>
            </a:r>
            <a:endParaRPr lang="en-GB" dirty="0"/>
          </a:p>
        </p:txBody>
      </p:sp>
    </p:spTree>
    <p:extLst>
      <p:ext uri="{BB962C8B-B14F-4D97-AF65-F5344CB8AC3E}">
        <p14:creationId xmlns:p14="http://schemas.microsoft.com/office/powerpoint/2010/main" val="1741966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flipV="1">
            <a:off x="3867529" y="2704125"/>
            <a:ext cx="2075362" cy="181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074924" y="2578200"/>
            <a:ext cx="2667246" cy="1909276"/>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901960" y="2106113"/>
            <a:ext cx="2597101" cy="1310543"/>
            <a:chOff x="822571" y="2496540"/>
            <a:chExt cx="2841632" cy="1299648"/>
          </a:xfrm>
        </p:grpSpPr>
        <p:sp>
          <p:nvSpPr>
            <p:cNvPr id="9" name="Freeform 8"/>
            <p:cNvSpPr/>
            <p:nvPr/>
          </p:nvSpPr>
          <p:spPr>
            <a:xfrm>
              <a:off x="822571" y="2496540"/>
              <a:ext cx="2841632" cy="436770"/>
            </a:xfrm>
            <a:custGeom>
              <a:avLst/>
              <a:gdLst>
                <a:gd name="connsiteX0" fmla="*/ 0 w 4484337"/>
                <a:gd name="connsiteY0" fmla="*/ 129633 h 1296329"/>
                <a:gd name="connsiteX1" fmla="*/ 129633 w 4484337"/>
                <a:gd name="connsiteY1" fmla="*/ 0 h 1296329"/>
                <a:gd name="connsiteX2" fmla="*/ 4354704 w 4484337"/>
                <a:gd name="connsiteY2" fmla="*/ 0 h 1296329"/>
                <a:gd name="connsiteX3" fmla="*/ 4484337 w 4484337"/>
                <a:gd name="connsiteY3" fmla="*/ 129633 h 1296329"/>
                <a:gd name="connsiteX4" fmla="*/ 4484337 w 4484337"/>
                <a:gd name="connsiteY4" fmla="*/ 1166696 h 1296329"/>
                <a:gd name="connsiteX5" fmla="*/ 4354704 w 4484337"/>
                <a:gd name="connsiteY5" fmla="*/ 1296329 h 1296329"/>
                <a:gd name="connsiteX6" fmla="*/ 129633 w 4484337"/>
                <a:gd name="connsiteY6" fmla="*/ 1296329 h 1296329"/>
                <a:gd name="connsiteX7" fmla="*/ 0 w 4484337"/>
                <a:gd name="connsiteY7" fmla="*/ 1166696 h 1296329"/>
                <a:gd name="connsiteX8" fmla="*/ 0 w 4484337"/>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37" h="1296329">
                  <a:moveTo>
                    <a:pt x="0" y="129633"/>
                  </a:moveTo>
                  <a:cubicBezTo>
                    <a:pt x="0" y="58039"/>
                    <a:pt x="58039" y="0"/>
                    <a:pt x="129633" y="0"/>
                  </a:cubicBezTo>
                  <a:lnTo>
                    <a:pt x="4354704" y="0"/>
                  </a:lnTo>
                  <a:cubicBezTo>
                    <a:pt x="4426298" y="0"/>
                    <a:pt x="4484337" y="58039"/>
                    <a:pt x="4484337" y="129633"/>
                  </a:cubicBezTo>
                  <a:lnTo>
                    <a:pt x="4484337" y="1166696"/>
                  </a:lnTo>
                  <a:cubicBezTo>
                    <a:pt x="4484337" y="1238290"/>
                    <a:pt x="4426298" y="1296329"/>
                    <a:pt x="4354704" y="1296329"/>
                  </a:cubicBezTo>
                  <a:lnTo>
                    <a:pt x="129633" y="1296329"/>
                  </a:lnTo>
                  <a:cubicBezTo>
                    <a:pt x="58039" y="1296329"/>
                    <a:pt x="0" y="1238290"/>
                    <a:pt x="0" y="1166696"/>
                  </a:cubicBezTo>
                  <a:lnTo>
                    <a:pt x="0" y="129633"/>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600" kern="1200" dirty="0" smtClean="0"/>
                <a:t>MRV &amp; Int. Reporting</a:t>
              </a:r>
              <a:endParaRPr lang="en-GB" sz="1600" kern="1200" dirty="0"/>
            </a:p>
          </p:txBody>
        </p:sp>
        <p:sp>
          <p:nvSpPr>
            <p:cNvPr id="10" name="Freeform 9"/>
            <p:cNvSpPr/>
            <p:nvPr/>
          </p:nvSpPr>
          <p:spPr>
            <a:xfrm>
              <a:off x="833198" y="2938448"/>
              <a:ext cx="1375658" cy="857740"/>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a:ln>
              <a:prstDash val="dash"/>
            </a:ln>
          </p:spPr>
          <p:style>
            <a:lnRef idx="1">
              <a:schemeClr val="accent5"/>
            </a:lnRef>
            <a:fillRef idx="2">
              <a:schemeClr val="accent5"/>
            </a:fillRef>
            <a:effectRef idx="1">
              <a:schemeClr val="accent5"/>
            </a:effectRef>
            <a:fontRef idx="minor">
              <a:schemeClr val="dk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600" kern="1200" dirty="0" smtClean="0"/>
                <a:t>NCs</a:t>
              </a:r>
            </a:p>
            <a:p>
              <a:pPr lvl="0" algn="ctr" defTabSz="889000">
                <a:lnSpc>
                  <a:spcPct val="90000"/>
                </a:lnSpc>
                <a:spcBef>
                  <a:spcPct val="0"/>
                </a:spcBef>
                <a:spcAft>
                  <a:spcPct val="35000"/>
                </a:spcAft>
              </a:pPr>
              <a:r>
                <a:rPr lang="en-GB" sz="1600" dirty="0" smtClean="0"/>
                <a:t>BURs</a:t>
              </a:r>
              <a:endParaRPr lang="en-GB" sz="1600" kern="1200" dirty="0"/>
            </a:p>
          </p:txBody>
        </p:sp>
        <p:sp>
          <p:nvSpPr>
            <p:cNvPr id="11" name="Freeform 10"/>
            <p:cNvSpPr/>
            <p:nvPr/>
          </p:nvSpPr>
          <p:spPr>
            <a:xfrm>
              <a:off x="2208857" y="2938448"/>
              <a:ext cx="1420816" cy="857739"/>
            </a:xfrm>
            <a:custGeom>
              <a:avLst/>
              <a:gdLst>
                <a:gd name="connsiteX0" fmla="*/ 0 w 1919468"/>
                <a:gd name="connsiteY0" fmla="*/ 129633 h 1296329"/>
                <a:gd name="connsiteX1" fmla="*/ 129633 w 1919468"/>
                <a:gd name="connsiteY1" fmla="*/ 0 h 1296329"/>
                <a:gd name="connsiteX2" fmla="*/ 1789835 w 1919468"/>
                <a:gd name="connsiteY2" fmla="*/ 0 h 1296329"/>
                <a:gd name="connsiteX3" fmla="*/ 1919468 w 1919468"/>
                <a:gd name="connsiteY3" fmla="*/ 129633 h 1296329"/>
                <a:gd name="connsiteX4" fmla="*/ 1919468 w 1919468"/>
                <a:gd name="connsiteY4" fmla="*/ 1166696 h 1296329"/>
                <a:gd name="connsiteX5" fmla="*/ 1789835 w 1919468"/>
                <a:gd name="connsiteY5" fmla="*/ 1296329 h 1296329"/>
                <a:gd name="connsiteX6" fmla="*/ 129633 w 1919468"/>
                <a:gd name="connsiteY6" fmla="*/ 1296329 h 1296329"/>
                <a:gd name="connsiteX7" fmla="*/ 0 w 1919468"/>
                <a:gd name="connsiteY7" fmla="*/ 1166696 h 1296329"/>
                <a:gd name="connsiteX8" fmla="*/ 0 w 1919468"/>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468" h="1296329">
                  <a:moveTo>
                    <a:pt x="0" y="129633"/>
                  </a:moveTo>
                  <a:cubicBezTo>
                    <a:pt x="0" y="58039"/>
                    <a:pt x="58039" y="0"/>
                    <a:pt x="129633" y="0"/>
                  </a:cubicBezTo>
                  <a:lnTo>
                    <a:pt x="1789835" y="0"/>
                  </a:lnTo>
                  <a:cubicBezTo>
                    <a:pt x="1861429" y="0"/>
                    <a:pt x="1919468" y="58039"/>
                    <a:pt x="1919468" y="129633"/>
                  </a:cubicBezTo>
                  <a:lnTo>
                    <a:pt x="1919468" y="1166696"/>
                  </a:lnTo>
                  <a:cubicBezTo>
                    <a:pt x="1919468" y="1238290"/>
                    <a:pt x="1861429" y="1296329"/>
                    <a:pt x="1789835" y="1296329"/>
                  </a:cubicBezTo>
                  <a:lnTo>
                    <a:pt x="129633" y="1296329"/>
                  </a:lnTo>
                  <a:cubicBezTo>
                    <a:pt x="58039" y="1296329"/>
                    <a:pt x="0" y="1238290"/>
                    <a:pt x="0" y="1166696"/>
                  </a:cubicBezTo>
                  <a:lnTo>
                    <a:pt x="0" y="129633"/>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600" kern="1200" dirty="0" smtClean="0"/>
                <a:t>MRV for NAMAs</a:t>
              </a:r>
              <a:endParaRPr lang="en-GB" sz="1600" kern="1200" dirty="0"/>
            </a:p>
          </p:txBody>
        </p:sp>
      </p:grpSp>
      <p:sp>
        <p:nvSpPr>
          <p:cNvPr id="19" name="TextBox 18"/>
          <p:cNvSpPr txBox="1"/>
          <p:nvPr/>
        </p:nvSpPr>
        <p:spPr>
          <a:xfrm rot="10800000">
            <a:off x="8403333" y="587353"/>
            <a:ext cx="430887" cy="5171195"/>
          </a:xfrm>
          <a:prstGeom prst="rect">
            <a:avLst/>
          </a:prstGeom>
        </p:spPr>
        <p:style>
          <a:lnRef idx="1">
            <a:schemeClr val="accent3"/>
          </a:lnRef>
          <a:fillRef idx="3">
            <a:schemeClr val="accent3"/>
          </a:fillRef>
          <a:effectRef idx="2">
            <a:schemeClr val="accent3"/>
          </a:effectRef>
          <a:fontRef idx="minor">
            <a:schemeClr val="lt1"/>
          </a:fontRef>
        </p:style>
        <p:txBody>
          <a:bodyPr vert="vert270" wrap="square" rtlCol="0" anchor="ctr">
            <a:spAutoFit/>
          </a:bodyPr>
          <a:lstStyle/>
          <a:p>
            <a:pPr algn="ctr"/>
            <a:r>
              <a:rPr lang="en-GB" sz="1600" dirty="0" smtClean="0"/>
              <a:t>Means of Implementation: CD; Finance; TT.</a:t>
            </a:r>
            <a:endParaRPr lang="en-GB" sz="1600" dirty="0"/>
          </a:p>
        </p:txBody>
      </p:sp>
      <p:sp>
        <p:nvSpPr>
          <p:cNvPr id="20" name="Freeform 19"/>
          <p:cNvSpPr/>
          <p:nvPr/>
        </p:nvSpPr>
        <p:spPr>
          <a:xfrm>
            <a:off x="2690749" y="587354"/>
            <a:ext cx="5038817" cy="480829"/>
          </a:xfrm>
          <a:custGeom>
            <a:avLst/>
            <a:gdLst>
              <a:gd name="connsiteX0" fmla="*/ 0 w 8180824"/>
              <a:gd name="connsiteY0" fmla="*/ 65401 h 654010"/>
              <a:gd name="connsiteX1" fmla="*/ 65401 w 8180824"/>
              <a:gd name="connsiteY1" fmla="*/ 0 h 654010"/>
              <a:gd name="connsiteX2" fmla="*/ 8115423 w 8180824"/>
              <a:gd name="connsiteY2" fmla="*/ 0 h 654010"/>
              <a:gd name="connsiteX3" fmla="*/ 8180824 w 8180824"/>
              <a:gd name="connsiteY3" fmla="*/ 65401 h 654010"/>
              <a:gd name="connsiteX4" fmla="*/ 8180824 w 8180824"/>
              <a:gd name="connsiteY4" fmla="*/ 588609 h 654010"/>
              <a:gd name="connsiteX5" fmla="*/ 8115423 w 8180824"/>
              <a:gd name="connsiteY5" fmla="*/ 654010 h 654010"/>
              <a:gd name="connsiteX6" fmla="*/ 65401 w 8180824"/>
              <a:gd name="connsiteY6" fmla="*/ 654010 h 654010"/>
              <a:gd name="connsiteX7" fmla="*/ 0 w 8180824"/>
              <a:gd name="connsiteY7" fmla="*/ 588609 h 654010"/>
              <a:gd name="connsiteX8" fmla="*/ 0 w 8180824"/>
              <a:gd name="connsiteY8" fmla="*/ 65401 h 65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24" h="654010">
                <a:moveTo>
                  <a:pt x="0" y="65401"/>
                </a:moveTo>
                <a:cubicBezTo>
                  <a:pt x="0" y="29281"/>
                  <a:pt x="29281" y="0"/>
                  <a:pt x="65401" y="0"/>
                </a:cubicBezTo>
                <a:lnTo>
                  <a:pt x="8115423" y="0"/>
                </a:lnTo>
                <a:cubicBezTo>
                  <a:pt x="8151543" y="0"/>
                  <a:pt x="8180824" y="29281"/>
                  <a:pt x="8180824" y="65401"/>
                </a:cubicBezTo>
                <a:lnTo>
                  <a:pt x="8180824" y="588609"/>
                </a:lnTo>
                <a:cubicBezTo>
                  <a:pt x="8180824" y="624729"/>
                  <a:pt x="8151543" y="654010"/>
                  <a:pt x="8115423" y="654010"/>
                </a:cubicBezTo>
                <a:lnTo>
                  <a:pt x="65401" y="654010"/>
                </a:lnTo>
                <a:cubicBezTo>
                  <a:pt x="29281" y="654010"/>
                  <a:pt x="0" y="624729"/>
                  <a:pt x="0" y="588609"/>
                </a:cubicBezTo>
                <a:lnTo>
                  <a:pt x="0" y="65401"/>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25835" tIns="125835" rIns="125835" bIns="125835" numCol="1" spcCol="1270" anchor="ctr" anchorCtr="0">
            <a:noAutofit/>
          </a:bodyPr>
          <a:lstStyle/>
          <a:p>
            <a:pPr lvl="0" algn="ctr" defTabSz="1244600">
              <a:lnSpc>
                <a:spcPct val="90000"/>
              </a:lnSpc>
              <a:spcBef>
                <a:spcPct val="0"/>
              </a:spcBef>
              <a:spcAft>
                <a:spcPct val="35000"/>
              </a:spcAft>
            </a:pPr>
            <a:r>
              <a:rPr lang="en-GB" sz="1600" kern="1200" dirty="0" smtClean="0"/>
              <a:t>NAMAs Coordination Authority (NCA)</a:t>
            </a:r>
            <a:endParaRPr lang="en-GB" sz="1600" kern="1200" dirty="0"/>
          </a:p>
        </p:txBody>
      </p:sp>
      <p:sp>
        <p:nvSpPr>
          <p:cNvPr id="28" name="Freeform 27"/>
          <p:cNvSpPr/>
          <p:nvPr/>
        </p:nvSpPr>
        <p:spPr>
          <a:xfrm>
            <a:off x="2566313" y="4487477"/>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a:t>Sector </a:t>
            </a:r>
            <a:r>
              <a:rPr lang="en-GB" sz="1200" dirty="0" smtClean="0"/>
              <a:t>X</a:t>
            </a:r>
            <a:endParaRPr lang="en-GB" sz="1200" dirty="0"/>
          </a:p>
        </p:txBody>
      </p:sp>
      <p:sp>
        <p:nvSpPr>
          <p:cNvPr id="29" name="Freeform 28"/>
          <p:cNvSpPr/>
          <p:nvPr/>
        </p:nvSpPr>
        <p:spPr>
          <a:xfrm>
            <a:off x="3439256" y="4487477"/>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a:t>Sector </a:t>
            </a:r>
            <a:r>
              <a:rPr lang="en-GB" sz="1200" dirty="0" smtClean="0"/>
              <a:t>X</a:t>
            </a:r>
            <a:endParaRPr lang="en-GB" sz="1200" dirty="0"/>
          </a:p>
        </p:txBody>
      </p:sp>
      <p:sp>
        <p:nvSpPr>
          <p:cNvPr id="30" name="Freeform 29"/>
          <p:cNvSpPr/>
          <p:nvPr/>
        </p:nvSpPr>
        <p:spPr>
          <a:xfrm>
            <a:off x="4328931" y="4487477"/>
            <a:ext cx="809721"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a:t>Sector </a:t>
            </a:r>
            <a:r>
              <a:rPr lang="en-GB" sz="1200" dirty="0" smtClean="0"/>
              <a:t>X</a:t>
            </a:r>
            <a:endParaRPr lang="en-GB" sz="1200" dirty="0"/>
          </a:p>
        </p:txBody>
      </p:sp>
      <p:sp>
        <p:nvSpPr>
          <p:cNvPr id="32" name="Freeform 31"/>
          <p:cNvSpPr/>
          <p:nvPr/>
        </p:nvSpPr>
        <p:spPr>
          <a:xfrm>
            <a:off x="5147489" y="4487477"/>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sp>
        <p:nvSpPr>
          <p:cNvPr id="34" name="Freeform 33"/>
          <p:cNvSpPr/>
          <p:nvPr/>
        </p:nvSpPr>
        <p:spPr>
          <a:xfrm>
            <a:off x="5742170" y="20945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5" name="Freeform 34"/>
          <p:cNvSpPr/>
          <p:nvPr/>
        </p:nvSpPr>
        <p:spPr>
          <a:xfrm>
            <a:off x="5907270" y="22469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6" name="Freeform 35"/>
          <p:cNvSpPr/>
          <p:nvPr/>
        </p:nvSpPr>
        <p:spPr>
          <a:xfrm>
            <a:off x="6072370" y="23993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7" name="Freeform 36"/>
          <p:cNvSpPr/>
          <p:nvPr/>
        </p:nvSpPr>
        <p:spPr>
          <a:xfrm>
            <a:off x="6237470" y="25517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8" name="Freeform 37"/>
          <p:cNvSpPr/>
          <p:nvPr/>
        </p:nvSpPr>
        <p:spPr>
          <a:xfrm>
            <a:off x="6402570" y="27041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9" name="Freeform 38"/>
          <p:cNvSpPr/>
          <p:nvPr/>
        </p:nvSpPr>
        <p:spPr>
          <a:xfrm>
            <a:off x="6567670" y="28565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40" name="Freeform 39"/>
          <p:cNvSpPr/>
          <p:nvPr/>
        </p:nvSpPr>
        <p:spPr>
          <a:xfrm>
            <a:off x="6732770" y="3008925"/>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42" name="Freeform 41"/>
          <p:cNvSpPr/>
          <p:nvPr/>
        </p:nvSpPr>
        <p:spPr>
          <a:xfrm>
            <a:off x="6030275" y="4478235"/>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sp>
        <p:nvSpPr>
          <p:cNvPr id="45" name="Freeform 44"/>
          <p:cNvSpPr/>
          <p:nvPr/>
        </p:nvSpPr>
        <p:spPr>
          <a:xfrm>
            <a:off x="1130575" y="2530952"/>
            <a:ext cx="931305" cy="538009"/>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UNFCCC</a:t>
            </a:r>
            <a:endParaRPr lang="en-GB" sz="1200" dirty="0"/>
          </a:p>
        </p:txBody>
      </p:sp>
      <p:sp>
        <p:nvSpPr>
          <p:cNvPr id="46" name="Freeform 45"/>
          <p:cNvSpPr/>
          <p:nvPr/>
        </p:nvSpPr>
        <p:spPr>
          <a:xfrm>
            <a:off x="914860" y="591537"/>
            <a:ext cx="1170131" cy="614737"/>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International.</a:t>
            </a:r>
          </a:p>
          <a:p>
            <a:pPr algn="ctr" defTabSz="889000">
              <a:lnSpc>
                <a:spcPct val="90000"/>
              </a:lnSpc>
              <a:spcBef>
                <a:spcPct val="0"/>
              </a:spcBef>
              <a:spcAft>
                <a:spcPct val="35000"/>
              </a:spcAft>
            </a:pPr>
            <a:r>
              <a:rPr lang="en-GB" sz="1200" dirty="0" smtClean="0"/>
              <a:t>Registry</a:t>
            </a:r>
            <a:endParaRPr lang="en-GB" sz="1200" dirty="0"/>
          </a:p>
        </p:txBody>
      </p:sp>
      <p:sp>
        <p:nvSpPr>
          <p:cNvPr id="47" name="Up Arrow Callout 46"/>
          <p:cNvSpPr/>
          <p:nvPr/>
        </p:nvSpPr>
        <p:spPr>
          <a:xfrm>
            <a:off x="2232000" y="5345937"/>
            <a:ext cx="5763338" cy="41261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Sector Specific Data Sources</a:t>
            </a:r>
            <a:endParaRPr lang="en-GB" sz="1400" dirty="0"/>
          </a:p>
        </p:txBody>
      </p:sp>
      <p:sp>
        <p:nvSpPr>
          <p:cNvPr id="41" name="Freeform 40"/>
          <p:cNvSpPr/>
          <p:nvPr/>
        </p:nvSpPr>
        <p:spPr>
          <a:xfrm>
            <a:off x="6903217" y="4462406"/>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cxnSp>
        <p:nvCxnSpPr>
          <p:cNvPr id="75" name="Straight Connector 74"/>
          <p:cNvCxnSpPr/>
          <p:nvPr/>
        </p:nvCxnSpPr>
        <p:spPr>
          <a:xfrm>
            <a:off x="5210157" y="1068183"/>
            <a:ext cx="0" cy="80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29673" y="1865937"/>
            <a:ext cx="1707610" cy="4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328931" y="1870118"/>
            <a:ext cx="0" cy="22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36475" y="1865937"/>
            <a:ext cx="0" cy="22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757920" y="2856526"/>
            <a:ext cx="1314450" cy="166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648313" y="3008926"/>
            <a:ext cx="589157" cy="1510942"/>
          </a:xfrm>
          <a:prstGeom prst="line">
            <a:avLst/>
          </a:prstGeom>
        </p:spPr>
        <p:style>
          <a:lnRef idx="1">
            <a:schemeClr val="accent1"/>
          </a:lnRef>
          <a:fillRef idx="0">
            <a:schemeClr val="accent1"/>
          </a:fillRef>
          <a:effectRef idx="0">
            <a:schemeClr val="accent1"/>
          </a:effectRef>
          <a:fontRef idx="minor">
            <a:schemeClr val="tx1"/>
          </a:fontRef>
        </p:style>
      </p:cxnSp>
      <p:sp>
        <p:nvSpPr>
          <p:cNvPr id="91" name="Right Arrow 90"/>
          <p:cNvSpPr/>
          <p:nvPr/>
        </p:nvSpPr>
        <p:spPr>
          <a:xfrm rot="10800000" flipV="1">
            <a:off x="2188113" y="847479"/>
            <a:ext cx="2686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ight Arrow 91"/>
          <p:cNvSpPr/>
          <p:nvPr/>
        </p:nvSpPr>
        <p:spPr>
          <a:xfrm rot="10800000" flipV="1">
            <a:off x="2110104" y="2786250"/>
            <a:ext cx="2686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a:off x="6981225" y="3671473"/>
            <a:ext cx="436471" cy="93494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7044388" y="4606422"/>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cxnSp>
        <p:nvCxnSpPr>
          <p:cNvPr id="105" name="Straight Connector 104"/>
          <p:cNvCxnSpPr/>
          <p:nvPr/>
        </p:nvCxnSpPr>
        <p:spPr>
          <a:xfrm flipH="1">
            <a:off x="6367482" y="3187800"/>
            <a:ext cx="35087" cy="1299677"/>
          </a:xfrm>
          <a:prstGeom prst="line">
            <a:avLst/>
          </a:prstGeom>
        </p:spPr>
        <p:style>
          <a:lnRef idx="1">
            <a:schemeClr val="accent1"/>
          </a:lnRef>
          <a:fillRef idx="0">
            <a:schemeClr val="accent1"/>
          </a:fillRef>
          <a:effectRef idx="0">
            <a:schemeClr val="accent1"/>
          </a:effectRef>
          <a:fontRef idx="minor">
            <a:schemeClr val="tx1"/>
          </a:fontRef>
        </p:style>
      </p:cxnSp>
      <p:sp>
        <p:nvSpPr>
          <p:cNvPr id="106" name="Freeform 105"/>
          <p:cNvSpPr/>
          <p:nvPr/>
        </p:nvSpPr>
        <p:spPr>
          <a:xfrm>
            <a:off x="7288062" y="4773906"/>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cxnSp>
        <p:nvCxnSpPr>
          <p:cNvPr id="108" name="Straight Connector 107"/>
          <p:cNvCxnSpPr/>
          <p:nvPr/>
        </p:nvCxnSpPr>
        <p:spPr>
          <a:xfrm>
            <a:off x="6992796" y="3532838"/>
            <a:ext cx="165100" cy="94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7192983" y="3976274"/>
            <a:ext cx="460214" cy="81346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1130575" y="3778271"/>
            <a:ext cx="931305" cy="335583"/>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ICA</a:t>
            </a:r>
            <a:endParaRPr lang="en-GB" sz="1200" dirty="0"/>
          </a:p>
        </p:txBody>
      </p:sp>
      <p:sp>
        <p:nvSpPr>
          <p:cNvPr id="115" name="Freeform 114"/>
          <p:cNvSpPr/>
          <p:nvPr/>
        </p:nvSpPr>
        <p:spPr>
          <a:xfrm rot="16200000">
            <a:off x="1938370" y="2583936"/>
            <a:ext cx="1310541" cy="458969"/>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900" dirty="0" smtClean="0"/>
              <a:t>International Reporting</a:t>
            </a:r>
            <a:endParaRPr lang="en-GB" sz="900" dirty="0"/>
          </a:p>
        </p:txBody>
      </p:sp>
      <p:cxnSp>
        <p:nvCxnSpPr>
          <p:cNvPr id="117" name="Straight Arrow Connector 116"/>
          <p:cNvCxnSpPr/>
          <p:nvPr/>
        </p:nvCxnSpPr>
        <p:spPr>
          <a:xfrm flipH="1">
            <a:off x="1583890" y="3061873"/>
            <a:ext cx="12338" cy="702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7" name="Freeform 126"/>
          <p:cNvSpPr/>
          <p:nvPr/>
        </p:nvSpPr>
        <p:spPr>
          <a:xfrm>
            <a:off x="3154838" y="1279254"/>
            <a:ext cx="1014114" cy="421555"/>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a:ln>
            <a:prstDash val="dash"/>
          </a:ln>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National</a:t>
            </a:r>
          </a:p>
          <a:p>
            <a:pPr algn="ctr" defTabSz="889000">
              <a:lnSpc>
                <a:spcPct val="90000"/>
              </a:lnSpc>
              <a:spcBef>
                <a:spcPct val="0"/>
              </a:spcBef>
              <a:spcAft>
                <a:spcPct val="35000"/>
              </a:spcAft>
            </a:pPr>
            <a:r>
              <a:rPr lang="en-GB" sz="1200" dirty="0" smtClean="0"/>
              <a:t>Registry</a:t>
            </a:r>
            <a:endParaRPr lang="en-GB" sz="1200" dirty="0"/>
          </a:p>
        </p:txBody>
      </p:sp>
      <p:cxnSp>
        <p:nvCxnSpPr>
          <p:cNvPr id="130" name="Straight Arrow Connector 129"/>
          <p:cNvCxnSpPr/>
          <p:nvPr/>
        </p:nvCxnSpPr>
        <p:spPr>
          <a:xfrm flipH="1">
            <a:off x="4168952" y="1484784"/>
            <a:ext cx="1041206"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31" name="Left-Right Arrow 130"/>
          <p:cNvSpPr/>
          <p:nvPr/>
        </p:nvSpPr>
        <p:spPr>
          <a:xfrm>
            <a:off x="3860879" y="3214273"/>
            <a:ext cx="624069" cy="1259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88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548680"/>
            <a:ext cx="8915400" cy="792088"/>
          </a:xfrm>
        </p:spPr>
        <p:txBody>
          <a:bodyPr>
            <a:normAutofit/>
          </a:bodyPr>
          <a:lstStyle/>
          <a:p>
            <a:r>
              <a:rPr lang="en-GB" dirty="0" smtClean="0"/>
              <a:t>NAMAs institutional set up</a:t>
            </a:r>
            <a:endParaRPr lang="en-GB" dirty="0"/>
          </a:p>
        </p:txBody>
      </p:sp>
      <p:sp>
        <p:nvSpPr>
          <p:cNvPr id="3" name="Content Placeholder 2"/>
          <p:cNvSpPr>
            <a:spLocks noGrp="1"/>
          </p:cNvSpPr>
          <p:nvPr>
            <p:ph idx="1"/>
          </p:nvPr>
        </p:nvSpPr>
        <p:spPr>
          <a:xfrm>
            <a:off x="488504" y="1700807"/>
            <a:ext cx="8850188" cy="4608513"/>
          </a:xfrm>
        </p:spPr>
        <p:txBody>
          <a:bodyPr>
            <a:normAutofit/>
          </a:bodyPr>
          <a:lstStyle/>
          <a:p>
            <a:pPr>
              <a:buFont typeface="Wingdings" panose="05000000000000000000" pitchFamily="2" charset="2"/>
              <a:buChar char="Ø"/>
            </a:pPr>
            <a:r>
              <a:rPr lang="en-GB" dirty="0" smtClean="0"/>
              <a:t>MRV </a:t>
            </a:r>
            <a:r>
              <a:rPr lang="en-GB" dirty="0"/>
              <a:t>management and international </a:t>
            </a:r>
            <a:r>
              <a:rPr lang="en-GB" dirty="0" smtClean="0"/>
              <a:t>reporting</a:t>
            </a:r>
          </a:p>
          <a:p>
            <a:pPr lvl="1"/>
            <a:r>
              <a:rPr lang="en-GB" dirty="0" smtClean="0"/>
              <a:t>MRV Management Unit </a:t>
            </a:r>
          </a:p>
          <a:p>
            <a:pPr lvl="1"/>
            <a:r>
              <a:rPr lang="en-GB" dirty="0" smtClean="0"/>
              <a:t>MRV systems consistent with national needs and circumstances but also according to international reporting requirements (BURs; NCs and MRV of NAMAs</a:t>
            </a:r>
          </a:p>
          <a:p>
            <a:pPr lvl="1"/>
            <a:r>
              <a:rPr lang="en-GB" dirty="0" smtClean="0"/>
              <a:t>Addressing multiple benefits</a:t>
            </a:r>
          </a:p>
          <a:p>
            <a:pPr lvl="1"/>
            <a:r>
              <a:rPr lang="en-GB" dirty="0" smtClean="0"/>
              <a:t>Clear set of roles and responsibilities</a:t>
            </a:r>
          </a:p>
          <a:p>
            <a:pPr marL="0" indent="0">
              <a:buNone/>
            </a:pPr>
            <a:r>
              <a:rPr lang="en-GB" dirty="0"/>
              <a:t>	</a:t>
            </a:r>
          </a:p>
          <a:p>
            <a:endParaRPr lang="en-GB" dirty="0"/>
          </a:p>
        </p:txBody>
      </p:sp>
    </p:spTree>
    <p:extLst>
      <p:ext uri="{BB962C8B-B14F-4D97-AF65-F5344CB8AC3E}">
        <p14:creationId xmlns:p14="http://schemas.microsoft.com/office/powerpoint/2010/main" val="1843509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 y="72008"/>
            <a:ext cx="9805027" cy="6309320"/>
          </a:xfrm>
          <a:prstGeom prst="rect">
            <a:avLst/>
          </a:prstGeom>
          <a:solidFill>
            <a:schemeClr val="bg1"/>
          </a:solidFill>
          <a:ln>
            <a:noFill/>
          </a:ln>
          <a:effectLst/>
        </p:spPr>
      </p:pic>
      <p:sp>
        <p:nvSpPr>
          <p:cNvPr id="3" name="TextBox 2"/>
          <p:cNvSpPr txBox="1"/>
          <p:nvPr/>
        </p:nvSpPr>
        <p:spPr>
          <a:xfrm>
            <a:off x="1928664" y="6453336"/>
            <a:ext cx="7632848" cy="276999"/>
          </a:xfrm>
          <a:prstGeom prst="rect">
            <a:avLst/>
          </a:prstGeom>
          <a:noFill/>
        </p:spPr>
        <p:txBody>
          <a:bodyPr wrap="square" rtlCol="0">
            <a:spAutoFit/>
          </a:bodyPr>
          <a:lstStyle/>
          <a:p>
            <a:r>
              <a:rPr lang="en-GB" sz="1200" dirty="0" smtClean="0"/>
              <a:t>Source: SEMARNAT: PPT presented by Monica </a:t>
            </a:r>
            <a:r>
              <a:rPr lang="en-GB" sz="1200" dirty="0" err="1" smtClean="0"/>
              <a:t>Echegoyen</a:t>
            </a:r>
            <a:r>
              <a:rPr lang="en-GB" sz="1200" dirty="0" smtClean="0"/>
              <a:t>, PMR workshop, Mexico City, March 2014.</a:t>
            </a:r>
            <a:endParaRPr lang="en-GB" sz="1200" dirty="0"/>
          </a:p>
        </p:txBody>
      </p:sp>
    </p:spTree>
    <p:extLst>
      <p:ext uri="{BB962C8B-B14F-4D97-AF65-F5344CB8AC3E}">
        <p14:creationId xmlns:p14="http://schemas.microsoft.com/office/powerpoint/2010/main" val="356130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404664"/>
            <a:ext cx="8915400" cy="792088"/>
          </a:xfrm>
        </p:spPr>
        <p:txBody>
          <a:bodyPr>
            <a:normAutofit/>
          </a:bodyPr>
          <a:lstStyle/>
          <a:p>
            <a:r>
              <a:rPr lang="en-GB" dirty="0" smtClean="0"/>
              <a:t>NAMAs institutional set up</a:t>
            </a:r>
            <a:endParaRPr lang="en-GB" dirty="0"/>
          </a:p>
        </p:txBody>
      </p:sp>
      <p:sp>
        <p:nvSpPr>
          <p:cNvPr id="3" name="Content Placeholder 2"/>
          <p:cNvSpPr>
            <a:spLocks noGrp="1"/>
          </p:cNvSpPr>
          <p:nvPr>
            <p:ph idx="1"/>
          </p:nvPr>
        </p:nvSpPr>
        <p:spPr>
          <a:xfrm>
            <a:off x="776536" y="1412776"/>
            <a:ext cx="8418140" cy="4752528"/>
          </a:xfrm>
        </p:spPr>
        <p:txBody>
          <a:bodyPr>
            <a:normAutofit/>
          </a:bodyPr>
          <a:lstStyle/>
          <a:p>
            <a:pPr>
              <a:buFont typeface="Wingdings" panose="05000000000000000000" pitchFamily="2" charset="2"/>
              <a:buChar char="Ø"/>
            </a:pPr>
            <a:r>
              <a:rPr lang="en-GB" dirty="0" smtClean="0"/>
              <a:t>Climate </a:t>
            </a:r>
            <a:r>
              <a:rPr lang="en-GB" dirty="0"/>
              <a:t>finance </a:t>
            </a:r>
            <a:r>
              <a:rPr lang="en-GB" dirty="0" smtClean="0"/>
              <a:t>coordination Unit</a:t>
            </a:r>
            <a:r>
              <a:rPr lang="en-GB" dirty="0"/>
              <a:t>	</a:t>
            </a:r>
          </a:p>
          <a:p>
            <a:pPr lvl="1"/>
            <a:r>
              <a:rPr lang="en-GB" dirty="0" smtClean="0"/>
              <a:t>Finance is expected to come from various sources</a:t>
            </a:r>
          </a:p>
          <a:p>
            <a:pPr lvl="1"/>
            <a:r>
              <a:rPr lang="en-GB" dirty="0" smtClean="0"/>
              <a:t>Ensuring adequate and effective allocation of financial resources</a:t>
            </a:r>
          </a:p>
          <a:p>
            <a:pPr lvl="1"/>
            <a:r>
              <a:rPr lang="en-GB" dirty="0"/>
              <a:t>Transparent reporting is important in national and international context to:</a:t>
            </a:r>
          </a:p>
          <a:p>
            <a:pPr lvl="2"/>
            <a:r>
              <a:rPr lang="en-GB" dirty="0" smtClean="0"/>
              <a:t>increase </a:t>
            </a:r>
            <a:r>
              <a:rPr lang="en-GB" dirty="0"/>
              <a:t>the trust among stakeholders</a:t>
            </a:r>
          </a:p>
          <a:p>
            <a:pPr lvl="2"/>
            <a:r>
              <a:rPr lang="en-GB" dirty="0"/>
              <a:t>to assess gaps in financing</a:t>
            </a:r>
          </a:p>
          <a:p>
            <a:pPr lvl="1"/>
            <a:r>
              <a:rPr lang="en-GB" dirty="0" smtClean="0"/>
              <a:t>Clear roles and responsibilities</a:t>
            </a:r>
          </a:p>
          <a:p>
            <a:pPr marL="457200" lvl="1" indent="0">
              <a:buNone/>
            </a:pPr>
            <a:endParaRPr lang="en-GB" dirty="0" smtClean="0"/>
          </a:p>
          <a:p>
            <a:pPr lvl="1"/>
            <a:endParaRPr lang="en-GB" dirty="0" smtClean="0"/>
          </a:p>
          <a:p>
            <a:endParaRPr lang="en-GB" dirty="0"/>
          </a:p>
        </p:txBody>
      </p:sp>
    </p:spTree>
    <p:extLst>
      <p:ext uri="{BB962C8B-B14F-4D97-AF65-F5344CB8AC3E}">
        <p14:creationId xmlns:p14="http://schemas.microsoft.com/office/powerpoint/2010/main" val="394545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454" y="116633"/>
            <a:ext cx="9751085" cy="6533291"/>
            <a:chOff x="38454" y="116633"/>
            <a:chExt cx="9751085" cy="6533291"/>
          </a:xfrm>
        </p:grpSpPr>
        <p:cxnSp>
          <p:nvCxnSpPr>
            <p:cNvPr id="81" name="Straight Connector 80"/>
            <p:cNvCxnSpPr/>
            <p:nvPr/>
          </p:nvCxnSpPr>
          <p:spPr>
            <a:xfrm flipV="1">
              <a:off x="1982803" y="2984955"/>
              <a:ext cx="2667246" cy="1909276"/>
            </a:xfrm>
            <a:prstGeom prst="line">
              <a:avLst/>
            </a:prstGeom>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498197" y="116633"/>
              <a:ext cx="7520801" cy="288031"/>
            </a:xfrm>
            <a:custGeom>
              <a:avLst/>
              <a:gdLst>
                <a:gd name="connsiteX0" fmla="*/ 0 w 8228923"/>
                <a:gd name="connsiteY0" fmla="*/ 66739 h 667389"/>
                <a:gd name="connsiteX1" fmla="*/ 66739 w 8228923"/>
                <a:gd name="connsiteY1" fmla="*/ 0 h 667389"/>
                <a:gd name="connsiteX2" fmla="*/ 8162184 w 8228923"/>
                <a:gd name="connsiteY2" fmla="*/ 0 h 667389"/>
                <a:gd name="connsiteX3" fmla="*/ 8228923 w 8228923"/>
                <a:gd name="connsiteY3" fmla="*/ 66739 h 667389"/>
                <a:gd name="connsiteX4" fmla="*/ 8228923 w 8228923"/>
                <a:gd name="connsiteY4" fmla="*/ 600650 h 667389"/>
                <a:gd name="connsiteX5" fmla="*/ 8162184 w 8228923"/>
                <a:gd name="connsiteY5" fmla="*/ 667389 h 667389"/>
                <a:gd name="connsiteX6" fmla="*/ 66739 w 8228923"/>
                <a:gd name="connsiteY6" fmla="*/ 667389 h 667389"/>
                <a:gd name="connsiteX7" fmla="*/ 0 w 8228923"/>
                <a:gd name="connsiteY7" fmla="*/ 600650 h 667389"/>
                <a:gd name="connsiteX8" fmla="*/ 0 w 8228923"/>
                <a:gd name="connsiteY8" fmla="*/ 66739 h 66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8923" h="667389">
                  <a:moveTo>
                    <a:pt x="0" y="66739"/>
                  </a:moveTo>
                  <a:cubicBezTo>
                    <a:pt x="0" y="29880"/>
                    <a:pt x="29880" y="0"/>
                    <a:pt x="66739" y="0"/>
                  </a:cubicBezTo>
                  <a:lnTo>
                    <a:pt x="8162184" y="0"/>
                  </a:lnTo>
                  <a:cubicBezTo>
                    <a:pt x="8199043" y="0"/>
                    <a:pt x="8228923" y="29880"/>
                    <a:pt x="8228923" y="66739"/>
                  </a:cubicBezTo>
                  <a:lnTo>
                    <a:pt x="8228923" y="600650"/>
                  </a:lnTo>
                  <a:cubicBezTo>
                    <a:pt x="8228923" y="637509"/>
                    <a:pt x="8199043" y="667389"/>
                    <a:pt x="8162184" y="667389"/>
                  </a:cubicBezTo>
                  <a:lnTo>
                    <a:pt x="66739" y="667389"/>
                  </a:lnTo>
                  <a:cubicBezTo>
                    <a:pt x="29880" y="667389"/>
                    <a:pt x="0" y="637509"/>
                    <a:pt x="0" y="600650"/>
                  </a:cubicBezTo>
                  <a:lnTo>
                    <a:pt x="0" y="66739"/>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30037" tIns="130037" rIns="130037" bIns="130037" numCol="1" spcCol="1270" anchor="ctr" anchorCtr="0">
              <a:noAutofit/>
            </a:bodyPr>
            <a:lstStyle/>
            <a:p>
              <a:pPr lvl="0" algn="ctr" defTabSz="1289050">
                <a:lnSpc>
                  <a:spcPct val="90000"/>
                </a:lnSpc>
                <a:spcBef>
                  <a:spcPct val="0"/>
                </a:spcBef>
                <a:spcAft>
                  <a:spcPct val="35000"/>
                </a:spcAft>
              </a:pPr>
              <a:r>
                <a:rPr lang="en-GB" sz="1600" kern="1200" dirty="0" smtClean="0"/>
                <a:t>National Planning (Department, Council…)</a:t>
              </a:r>
              <a:endParaRPr lang="en-GB" sz="1600" kern="1200" dirty="0"/>
            </a:p>
          </p:txBody>
        </p:sp>
        <p:sp>
          <p:nvSpPr>
            <p:cNvPr id="7" name="Freeform 6"/>
            <p:cNvSpPr/>
            <p:nvPr/>
          </p:nvSpPr>
          <p:spPr>
            <a:xfrm>
              <a:off x="1520620" y="489210"/>
              <a:ext cx="7506119" cy="288031"/>
            </a:xfrm>
            <a:custGeom>
              <a:avLst/>
              <a:gdLst>
                <a:gd name="connsiteX0" fmla="*/ 0 w 8212859"/>
                <a:gd name="connsiteY0" fmla="*/ 72164 h 721640"/>
                <a:gd name="connsiteX1" fmla="*/ 72164 w 8212859"/>
                <a:gd name="connsiteY1" fmla="*/ 0 h 721640"/>
                <a:gd name="connsiteX2" fmla="*/ 8140695 w 8212859"/>
                <a:gd name="connsiteY2" fmla="*/ 0 h 721640"/>
                <a:gd name="connsiteX3" fmla="*/ 8212859 w 8212859"/>
                <a:gd name="connsiteY3" fmla="*/ 72164 h 721640"/>
                <a:gd name="connsiteX4" fmla="*/ 8212859 w 8212859"/>
                <a:gd name="connsiteY4" fmla="*/ 649476 h 721640"/>
                <a:gd name="connsiteX5" fmla="*/ 8140695 w 8212859"/>
                <a:gd name="connsiteY5" fmla="*/ 721640 h 721640"/>
                <a:gd name="connsiteX6" fmla="*/ 72164 w 8212859"/>
                <a:gd name="connsiteY6" fmla="*/ 721640 h 721640"/>
                <a:gd name="connsiteX7" fmla="*/ 0 w 8212859"/>
                <a:gd name="connsiteY7" fmla="*/ 649476 h 721640"/>
                <a:gd name="connsiteX8" fmla="*/ 0 w 8212859"/>
                <a:gd name="connsiteY8" fmla="*/ 72164 h 7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2859" h="721640">
                  <a:moveTo>
                    <a:pt x="0" y="72164"/>
                  </a:moveTo>
                  <a:cubicBezTo>
                    <a:pt x="0" y="32309"/>
                    <a:pt x="32309" y="0"/>
                    <a:pt x="72164" y="0"/>
                  </a:cubicBezTo>
                  <a:lnTo>
                    <a:pt x="8140695" y="0"/>
                  </a:lnTo>
                  <a:cubicBezTo>
                    <a:pt x="8180550" y="0"/>
                    <a:pt x="8212859" y="32309"/>
                    <a:pt x="8212859" y="72164"/>
                  </a:cubicBezTo>
                  <a:lnTo>
                    <a:pt x="8212859" y="649476"/>
                  </a:lnTo>
                  <a:cubicBezTo>
                    <a:pt x="8212859" y="689331"/>
                    <a:pt x="8180550" y="721640"/>
                    <a:pt x="8140695" y="721640"/>
                  </a:cubicBezTo>
                  <a:lnTo>
                    <a:pt x="72164" y="721640"/>
                  </a:lnTo>
                  <a:cubicBezTo>
                    <a:pt x="32309" y="721640"/>
                    <a:pt x="0" y="689331"/>
                    <a:pt x="0" y="649476"/>
                  </a:cubicBezTo>
                  <a:lnTo>
                    <a:pt x="0" y="72164"/>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31626" tIns="131626" rIns="131626" bIns="131626" numCol="1" spcCol="1270" anchor="ctr" anchorCtr="0">
              <a:noAutofit/>
            </a:bodyPr>
            <a:lstStyle/>
            <a:p>
              <a:pPr lvl="0" algn="ctr" defTabSz="1289050">
                <a:lnSpc>
                  <a:spcPct val="90000"/>
                </a:lnSpc>
                <a:spcBef>
                  <a:spcPct val="0"/>
                </a:spcBef>
                <a:spcAft>
                  <a:spcPct val="35000"/>
                </a:spcAft>
              </a:pPr>
              <a:r>
                <a:rPr lang="en-GB" sz="1600" kern="1200" dirty="0" smtClean="0"/>
                <a:t>Climate Change Policy Coordination</a:t>
              </a:r>
              <a:endParaRPr lang="en-GB" sz="1600" kern="1200" dirty="0"/>
            </a:p>
          </p:txBody>
        </p:sp>
        <p:sp>
          <p:nvSpPr>
            <p:cNvPr id="8" name="Freeform 7"/>
            <p:cNvSpPr/>
            <p:nvPr/>
          </p:nvSpPr>
          <p:spPr>
            <a:xfrm>
              <a:off x="1565007" y="936797"/>
              <a:ext cx="4040555" cy="403970"/>
            </a:xfrm>
            <a:custGeom>
              <a:avLst/>
              <a:gdLst>
                <a:gd name="connsiteX0" fmla="*/ 0 w 8180824"/>
                <a:gd name="connsiteY0" fmla="*/ 65401 h 654010"/>
                <a:gd name="connsiteX1" fmla="*/ 65401 w 8180824"/>
                <a:gd name="connsiteY1" fmla="*/ 0 h 654010"/>
                <a:gd name="connsiteX2" fmla="*/ 8115423 w 8180824"/>
                <a:gd name="connsiteY2" fmla="*/ 0 h 654010"/>
                <a:gd name="connsiteX3" fmla="*/ 8180824 w 8180824"/>
                <a:gd name="connsiteY3" fmla="*/ 65401 h 654010"/>
                <a:gd name="connsiteX4" fmla="*/ 8180824 w 8180824"/>
                <a:gd name="connsiteY4" fmla="*/ 588609 h 654010"/>
                <a:gd name="connsiteX5" fmla="*/ 8115423 w 8180824"/>
                <a:gd name="connsiteY5" fmla="*/ 654010 h 654010"/>
                <a:gd name="connsiteX6" fmla="*/ 65401 w 8180824"/>
                <a:gd name="connsiteY6" fmla="*/ 654010 h 654010"/>
                <a:gd name="connsiteX7" fmla="*/ 0 w 8180824"/>
                <a:gd name="connsiteY7" fmla="*/ 588609 h 654010"/>
                <a:gd name="connsiteX8" fmla="*/ 0 w 8180824"/>
                <a:gd name="connsiteY8" fmla="*/ 65401 h 65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24" h="654010">
                  <a:moveTo>
                    <a:pt x="0" y="65401"/>
                  </a:moveTo>
                  <a:cubicBezTo>
                    <a:pt x="0" y="29281"/>
                    <a:pt x="29281" y="0"/>
                    <a:pt x="65401" y="0"/>
                  </a:cubicBezTo>
                  <a:lnTo>
                    <a:pt x="8115423" y="0"/>
                  </a:lnTo>
                  <a:cubicBezTo>
                    <a:pt x="8151543" y="0"/>
                    <a:pt x="8180824" y="29281"/>
                    <a:pt x="8180824" y="65401"/>
                  </a:cubicBezTo>
                  <a:lnTo>
                    <a:pt x="8180824" y="588609"/>
                  </a:lnTo>
                  <a:cubicBezTo>
                    <a:pt x="8180824" y="624729"/>
                    <a:pt x="8151543" y="654010"/>
                    <a:pt x="8115423" y="654010"/>
                  </a:cubicBezTo>
                  <a:lnTo>
                    <a:pt x="65401" y="654010"/>
                  </a:lnTo>
                  <a:cubicBezTo>
                    <a:pt x="29281" y="654010"/>
                    <a:pt x="0" y="624729"/>
                    <a:pt x="0" y="588609"/>
                  </a:cubicBezTo>
                  <a:lnTo>
                    <a:pt x="0" y="65401"/>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125835" tIns="125835" rIns="125835" bIns="125835" numCol="1" spcCol="1270" anchor="ctr" anchorCtr="0">
              <a:noAutofit/>
            </a:bodyPr>
            <a:lstStyle/>
            <a:p>
              <a:pPr lvl="0" algn="ctr" defTabSz="1244600">
                <a:lnSpc>
                  <a:spcPct val="90000"/>
                </a:lnSpc>
                <a:spcBef>
                  <a:spcPct val="0"/>
                </a:spcBef>
                <a:spcAft>
                  <a:spcPct val="35000"/>
                </a:spcAft>
              </a:pPr>
              <a:r>
                <a:rPr lang="en-GB" sz="1600" kern="1200" dirty="0" smtClean="0"/>
                <a:t>Mitigation Management: LCDS &amp;NAMAs</a:t>
              </a:r>
              <a:endParaRPr lang="en-GB" sz="1600" kern="1200" dirty="0"/>
            </a:p>
          </p:txBody>
        </p:sp>
        <p:sp>
          <p:nvSpPr>
            <p:cNvPr id="9" name="Freeform 8"/>
            <p:cNvSpPr/>
            <p:nvPr/>
          </p:nvSpPr>
          <p:spPr>
            <a:xfrm>
              <a:off x="1809838" y="2599420"/>
              <a:ext cx="2597101" cy="440431"/>
            </a:xfrm>
            <a:custGeom>
              <a:avLst/>
              <a:gdLst>
                <a:gd name="connsiteX0" fmla="*/ 0 w 4484337"/>
                <a:gd name="connsiteY0" fmla="*/ 129633 h 1296329"/>
                <a:gd name="connsiteX1" fmla="*/ 129633 w 4484337"/>
                <a:gd name="connsiteY1" fmla="*/ 0 h 1296329"/>
                <a:gd name="connsiteX2" fmla="*/ 4354704 w 4484337"/>
                <a:gd name="connsiteY2" fmla="*/ 0 h 1296329"/>
                <a:gd name="connsiteX3" fmla="*/ 4484337 w 4484337"/>
                <a:gd name="connsiteY3" fmla="*/ 129633 h 1296329"/>
                <a:gd name="connsiteX4" fmla="*/ 4484337 w 4484337"/>
                <a:gd name="connsiteY4" fmla="*/ 1166696 h 1296329"/>
                <a:gd name="connsiteX5" fmla="*/ 4354704 w 4484337"/>
                <a:gd name="connsiteY5" fmla="*/ 1296329 h 1296329"/>
                <a:gd name="connsiteX6" fmla="*/ 129633 w 4484337"/>
                <a:gd name="connsiteY6" fmla="*/ 1296329 h 1296329"/>
                <a:gd name="connsiteX7" fmla="*/ 0 w 4484337"/>
                <a:gd name="connsiteY7" fmla="*/ 1166696 h 1296329"/>
                <a:gd name="connsiteX8" fmla="*/ 0 w 4484337"/>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37" h="1296329">
                  <a:moveTo>
                    <a:pt x="0" y="129633"/>
                  </a:moveTo>
                  <a:cubicBezTo>
                    <a:pt x="0" y="58039"/>
                    <a:pt x="58039" y="0"/>
                    <a:pt x="129633" y="0"/>
                  </a:cubicBezTo>
                  <a:lnTo>
                    <a:pt x="4354704" y="0"/>
                  </a:lnTo>
                  <a:cubicBezTo>
                    <a:pt x="4426298" y="0"/>
                    <a:pt x="4484337" y="58039"/>
                    <a:pt x="4484337" y="129633"/>
                  </a:cubicBezTo>
                  <a:lnTo>
                    <a:pt x="4484337" y="1166696"/>
                  </a:lnTo>
                  <a:cubicBezTo>
                    <a:pt x="4484337" y="1238290"/>
                    <a:pt x="4426298" y="1296329"/>
                    <a:pt x="4354704" y="1296329"/>
                  </a:cubicBezTo>
                  <a:lnTo>
                    <a:pt x="129633" y="1296329"/>
                  </a:lnTo>
                  <a:cubicBezTo>
                    <a:pt x="58039" y="1296329"/>
                    <a:pt x="0" y="1238290"/>
                    <a:pt x="0" y="1166696"/>
                  </a:cubicBezTo>
                  <a:lnTo>
                    <a:pt x="0" y="129633"/>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600" kern="1200" dirty="0" smtClean="0"/>
                <a:t>MRV &amp; Int. Reporting</a:t>
              </a:r>
              <a:endParaRPr lang="en-GB" sz="1600" kern="1200" dirty="0"/>
            </a:p>
          </p:txBody>
        </p:sp>
        <p:sp>
          <p:nvSpPr>
            <p:cNvPr id="10" name="Freeform 9"/>
            <p:cNvSpPr/>
            <p:nvPr/>
          </p:nvSpPr>
          <p:spPr>
            <a:xfrm>
              <a:off x="1819551" y="3045032"/>
              <a:ext cx="1257279" cy="864930"/>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600" kern="1200" dirty="0" smtClean="0"/>
                <a:t>NCs</a:t>
              </a:r>
            </a:p>
            <a:p>
              <a:pPr lvl="0" algn="ctr" defTabSz="889000">
                <a:lnSpc>
                  <a:spcPct val="90000"/>
                </a:lnSpc>
                <a:spcBef>
                  <a:spcPct val="0"/>
                </a:spcBef>
                <a:spcAft>
                  <a:spcPct val="35000"/>
                </a:spcAft>
              </a:pPr>
              <a:r>
                <a:rPr lang="en-GB" sz="1600" dirty="0" smtClean="0"/>
                <a:t>BURs</a:t>
              </a:r>
              <a:endParaRPr lang="en-GB" sz="1600" kern="1200" dirty="0"/>
            </a:p>
          </p:txBody>
        </p:sp>
        <p:sp>
          <p:nvSpPr>
            <p:cNvPr id="12" name="Freeform 11"/>
            <p:cNvSpPr/>
            <p:nvPr/>
          </p:nvSpPr>
          <p:spPr>
            <a:xfrm>
              <a:off x="6825208" y="1637680"/>
              <a:ext cx="829658" cy="1881748"/>
            </a:xfrm>
            <a:custGeom>
              <a:avLst/>
              <a:gdLst>
                <a:gd name="connsiteX0" fmla="*/ 0 w 1733668"/>
                <a:gd name="connsiteY0" fmla="*/ 173367 h 3211681"/>
                <a:gd name="connsiteX1" fmla="*/ 173367 w 1733668"/>
                <a:gd name="connsiteY1" fmla="*/ 0 h 3211681"/>
                <a:gd name="connsiteX2" fmla="*/ 1560301 w 1733668"/>
                <a:gd name="connsiteY2" fmla="*/ 0 h 3211681"/>
                <a:gd name="connsiteX3" fmla="*/ 1733668 w 1733668"/>
                <a:gd name="connsiteY3" fmla="*/ 173367 h 3211681"/>
                <a:gd name="connsiteX4" fmla="*/ 1733668 w 1733668"/>
                <a:gd name="connsiteY4" fmla="*/ 3038314 h 3211681"/>
                <a:gd name="connsiteX5" fmla="*/ 1560301 w 1733668"/>
                <a:gd name="connsiteY5" fmla="*/ 3211681 h 3211681"/>
                <a:gd name="connsiteX6" fmla="*/ 173367 w 1733668"/>
                <a:gd name="connsiteY6" fmla="*/ 3211681 h 3211681"/>
                <a:gd name="connsiteX7" fmla="*/ 0 w 1733668"/>
                <a:gd name="connsiteY7" fmla="*/ 3038314 h 3211681"/>
                <a:gd name="connsiteX8" fmla="*/ 0 w 1733668"/>
                <a:gd name="connsiteY8" fmla="*/ 173367 h 321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668" h="3211681">
                  <a:moveTo>
                    <a:pt x="0" y="173367"/>
                  </a:moveTo>
                  <a:cubicBezTo>
                    <a:pt x="0" y="77619"/>
                    <a:pt x="77619" y="0"/>
                    <a:pt x="173367" y="0"/>
                  </a:cubicBezTo>
                  <a:lnTo>
                    <a:pt x="1560301" y="0"/>
                  </a:lnTo>
                  <a:cubicBezTo>
                    <a:pt x="1656049" y="0"/>
                    <a:pt x="1733668" y="77619"/>
                    <a:pt x="1733668" y="173367"/>
                  </a:cubicBezTo>
                  <a:lnTo>
                    <a:pt x="1733668" y="3038314"/>
                  </a:lnTo>
                  <a:cubicBezTo>
                    <a:pt x="1733668" y="3134062"/>
                    <a:pt x="1656049" y="3211681"/>
                    <a:pt x="1560301" y="3211681"/>
                  </a:cubicBezTo>
                  <a:lnTo>
                    <a:pt x="173367" y="3211681"/>
                  </a:lnTo>
                  <a:cubicBezTo>
                    <a:pt x="77619" y="3211681"/>
                    <a:pt x="0" y="3134062"/>
                    <a:pt x="0" y="3038314"/>
                  </a:cubicBezTo>
                  <a:lnTo>
                    <a:pt x="0" y="17336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vert270" wrap="square" lIns="126977" tIns="126977" rIns="126977" bIns="126977" numCol="1" spcCol="1270" anchor="ctr" anchorCtr="0">
              <a:noAutofit/>
            </a:bodyPr>
            <a:lstStyle/>
            <a:p>
              <a:pPr lvl="0" algn="ctr" defTabSz="889000">
                <a:lnSpc>
                  <a:spcPct val="80000"/>
                </a:lnSpc>
                <a:spcBef>
                  <a:spcPct val="0"/>
                </a:spcBef>
              </a:pPr>
              <a:r>
                <a:rPr lang="en-GB" sz="1400" kern="1200" dirty="0" smtClean="0"/>
                <a:t>Technology</a:t>
              </a:r>
            </a:p>
            <a:p>
              <a:pPr lvl="0" algn="ctr" defTabSz="889000">
                <a:lnSpc>
                  <a:spcPct val="80000"/>
                </a:lnSpc>
                <a:spcBef>
                  <a:spcPct val="0"/>
                </a:spcBef>
              </a:pPr>
              <a:r>
                <a:rPr lang="en-GB" sz="1400" kern="1200" dirty="0" smtClean="0"/>
                <a:t> Management Unit:</a:t>
              </a:r>
            </a:p>
            <a:p>
              <a:pPr lvl="0" algn="ctr" defTabSz="889000">
                <a:lnSpc>
                  <a:spcPct val="80000"/>
                </a:lnSpc>
                <a:spcBef>
                  <a:spcPct val="0"/>
                </a:spcBef>
              </a:pPr>
              <a:r>
                <a:rPr lang="en-GB" sz="1400" kern="1200" dirty="0" smtClean="0"/>
                <a:t>DNE</a:t>
              </a:r>
              <a:endParaRPr lang="en-GB" sz="1400" kern="1200" dirty="0"/>
            </a:p>
          </p:txBody>
        </p:sp>
        <p:sp>
          <p:nvSpPr>
            <p:cNvPr id="13" name="Freeform 12"/>
            <p:cNvSpPr/>
            <p:nvPr/>
          </p:nvSpPr>
          <p:spPr>
            <a:xfrm>
              <a:off x="7855605" y="1628800"/>
              <a:ext cx="769951" cy="1881748"/>
            </a:xfrm>
            <a:custGeom>
              <a:avLst/>
              <a:gdLst>
                <a:gd name="connsiteX0" fmla="*/ 0 w 1641748"/>
                <a:gd name="connsiteY0" fmla="*/ 164175 h 3204862"/>
                <a:gd name="connsiteX1" fmla="*/ 164175 w 1641748"/>
                <a:gd name="connsiteY1" fmla="*/ 0 h 3204862"/>
                <a:gd name="connsiteX2" fmla="*/ 1477573 w 1641748"/>
                <a:gd name="connsiteY2" fmla="*/ 0 h 3204862"/>
                <a:gd name="connsiteX3" fmla="*/ 1641748 w 1641748"/>
                <a:gd name="connsiteY3" fmla="*/ 164175 h 3204862"/>
                <a:gd name="connsiteX4" fmla="*/ 1641748 w 1641748"/>
                <a:gd name="connsiteY4" fmla="*/ 3040687 h 3204862"/>
                <a:gd name="connsiteX5" fmla="*/ 1477573 w 1641748"/>
                <a:gd name="connsiteY5" fmla="*/ 3204862 h 3204862"/>
                <a:gd name="connsiteX6" fmla="*/ 164175 w 1641748"/>
                <a:gd name="connsiteY6" fmla="*/ 3204862 h 3204862"/>
                <a:gd name="connsiteX7" fmla="*/ 0 w 1641748"/>
                <a:gd name="connsiteY7" fmla="*/ 3040687 h 3204862"/>
                <a:gd name="connsiteX8" fmla="*/ 0 w 1641748"/>
                <a:gd name="connsiteY8" fmla="*/ 164175 h 32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748" h="3204862">
                  <a:moveTo>
                    <a:pt x="0" y="164175"/>
                  </a:moveTo>
                  <a:cubicBezTo>
                    <a:pt x="0" y="73504"/>
                    <a:pt x="73504" y="0"/>
                    <a:pt x="164175" y="0"/>
                  </a:cubicBezTo>
                  <a:lnTo>
                    <a:pt x="1477573" y="0"/>
                  </a:lnTo>
                  <a:cubicBezTo>
                    <a:pt x="1568244" y="0"/>
                    <a:pt x="1641748" y="73504"/>
                    <a:pt x="1641748" y="164175"/>
                  </a:cubicBezTo>
                  <a:lnTo>
                    <a:pt x="1641748" y="3040687"/>
                  </a:lnTo>
                  <a:cubicBezTo>
                    <a:pt x="1641748" y="3131358"/>
                    <a:pt x="1568244" y="3204862"/>
                    <a:pt x="1477573" y="3204862"/>
                  </a:cubicBezTo>
                  <a:lnTo>
                    <a:pt x="164175" y="3204862"/>
                  </a:lnTo>
                  <a:cubicBezTo>
                    <a:pt x="73504" y="3204862"/>
                    <a:pt x="0" y="3131358"/>
                    <a:pt x="0" y="3040687"/>
                  </a:cubicBezTo>
                  <a:lnTo>
                    <a:pt x="0" y="164175"/>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vert270" wrap="square" lIns="124285" tIns="124285" rIns="124285" bIns="124285" numCol="1" spcCol="1270" anchor="ctr" anchorCtr="0">
              <a:noAutofit/>
            </a:bodyPr>
            <a:lstStyle/>
            <a:p>
              <a:pPr lvl="0" algn="ctr" defTabSz="889000">
                <a:lnSpc>
                  <a:spcPct val="80000"/>
                </a:lnSpc>
                <a:spcBef>
                  <a:spcPct val="0"/>
                </a:spcBef>
              </a:pPr>
              <a:r>
                <a:rPr lang="en-GB" sz="1400" kern="1200" dirty="0" smtClean="0"/>
                <a:t>Finance</a:t>
              </a:r>
            </a:p>
            <a:p>
              <a:pPr lvl="0" algn="ctr" defTabSz="889000">
                <a:lnSpc>
                  <a:spcPct val="80000"/>
                </a:lnSpc>
                <a:spcBef>
                  <a:spcPct val="0"/>
                </a:spcBef>
              </a:pPr>
              <a:r>
                <a:rPr lang="en-GB" sz="1400" kern="1200" dirty="0" smtClean="0"/>
                <a:t>        Management Unit </a:t>
              </a:r>
            </a:p>
            <a:p>
              <a:pPr lvl="0" algn="ctr" defTabSz="889000">
                <a:lnSpc>
                  <a:spcPct val="80000"/>
                </a:lnSpc>
                <a:spcBef>
                  <a:spcPct val="0"/>
                </a:spcBef>
              </a:pPr>
              <a:r>
                <a:rPr lang="en-GB" sz="1400" kern="1200" dirty="0" smtClean="0"/>
                <a:t>GCF Focal Point</a:t>
              </a:r>
              <a:endParaRPr lang="en-GB" sz="1400" kern="1200" dirty="0"/>
            </a:p>
          </p:txBody>
        </p:sp>
        <p:sp>
          <p:nvSpPr>
            <p:cNvPr id="19" name="TextBox 18"/>
            <p:cNvSpPr txBox="1"/>
            <p:nvPr/>
          </p:nvSpPr>
          <p:spPr>
            <a:xfrm rot="10800000">
              <a:off x="9307354" y="188640"/>
              <a:ext cx="430887" cy="6048672"/>
            </a:xfrm>
            <a:prstGeom prst="rect">
              <a:avLst/>
            </a:prstGeom>
          </p:spPr>
          <p:style>
            <a:lnRef idx="1">
              <a:schemeClr val="accent3"/>
            </a:lnRef>
            <a:fillRef idx="3">
              <a:schemeClr val="accent3"/>
            </a:fillRef>
            <a:effectRef idx="2">
              <a:schemeClr val="accent3"/>
            </a:effectRef>
            <a:fontRef idx="minor">
              <a:schemeClr val="lt1"/>
            </a:fontRef>
          </p:style>
          <p:txBody>
            <a:bodyPr vert="vert270" wrap="square" rtlCol="0" anchor="ctr">
              <a:spAutoFit/>
            </a:bodyPr>
            <a:lstStyle/>
            <a:p>
              <a:pPr algn="ctr"/>
              <a:r>
                <a:rPr lang="en-GB" sz="1600" dirty="0" smtClean="0"/>
                <a:t>Means of Implementation: CD; Finance; TT.</a:t>
              </a:r>
              <a:endParaRPr lang="en-GB" sz="1600" dirty="0"/>
            </a:p>
          </p:txBody>
        </p:sp>
        <p:sp>
          <p:nvSpPr>
            <p:cNvPr id="20" name="Freeform 19"/>
            <p:cNvSpPr/>
            <p:nvPr/>
          </p:nvSpPr>
          <p:spPr>
            <a:xfrm>
              <a:off x="1598628" y="1628801"/>
              <a:ext cx="5038817" cy="350193"/>
            </a:xfrm>
            <a:custGeom>
              <a:avLst/>
              <a:gdLst>
                <a:gd name="connsiteX0" fmla="*/ 0 w 8180824"/>
                <a:gd name="connsiteY0" fmla="*/ 65401 h 654010"/>
                <a:gd name="connsiteX1" fmla="*/ 65401 w 8180824"/>
                <a:gd name="connsiteY1" fmla="*/ 0 h 654010"/>
                <a:gd name="connsiteX2" fmla="*/ 8115423 w 8180824"/>
                <a:gd name="connsiteY2" fmla="*/ 0 h 654010"/>
                <a:gd name="connsiteX3" fmla="*/ 8180824 w 8180824"/>
                <a:gd name="connsiteY3" fmla="*/ 65401 h 654010"/>
                <a:gd name="connsiteX4" fmla="*/ 8180824 w 8180824"/>
                <a:gd name="connsiteY4" fmla="*/ 588609 h 654010"/>
                <a:gd name="connsiteX5" fmla="*/ 8115423 w 8180824"/>
                <a:gd name="connsiteY5" fmla="*/ 654010 h 654010"/>
                <a:gd name="connsiteX6" fmla="*/ 65401 w 8180824"/>
                <a:gd name="connsiteY6" fmla="*/ 654010 h 654010"/>
                <a:gd name="connsiteX7" fmla="*/ 0 w 8180824"/>
                <a:gd name="connsiteY7" fmla="*/ 588609 h 654010"/>
                <a:gd name="connsiteX8" fmla="*/ 0 w 8180824"/>
                <a:gd name="connsiteY8" fmla="*/ 65401 h 65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24" h="654010">
                  <a:moveTo>
                    <a:pt x="0" y="65401"/>
                  </a:moveTo>
                  <a:cubicBezTo>
                    <a:pt x="0" y="29281"/>
                    <a:pt x="29281" y="0"/>
                    <a:pt x="65401" y="0"/>
                  </a:cubicBezTo>
                  <a:lnTo>
                    <a:pt x="8115423" y="0"/>
                  </a:lnTo>
                  <a:cubicBezTo>
                    <a:pt x="8151543" y="0"/>
                    <a:pt x="8180824" y="29281"/>
                    <a:pt x="8180824" y="65401"/>
                  </a:cubicBezTo>
                  <a:lnTo>
                    <a:pt x="8180824" y="588609"/>
                  </a:lnTo>
                  <a:cubicBezTo>
                    <a:pt x="8180824" y="624729"/>
                    <a:pt x="8151543" y="654010"/>
                    <a:pt x="8115423" y="654010"/>
                  </a:cubicBezTo>
                  <a:lnTo>
                    <a:pt x="65401" y="654010"/>
                  </a:lnTo>
                  <a:cubicBezTo>
                    <a:pt x="29281" y="654010"/>
                    <a:pt x="0" y="624729"/>
                    <a:pt x="0" y="588609"/>
                  </a:cubicBezTo>
                  <a:lnTo>
                    <a:pt x="0" y="65401"/>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25835" tIns="125835" rIns="125835" bIns="125835" numCol="1" spcCol="1270" anchor="ctr" anchorCtr="0">
              <a:noAutofit/>
            </a:bodyPr>
            <a:lstStyle/>
            <a:p>
              <a:pPr lvl="0" algn="ctr" defTabSz="1244600">
                <a:lnSpc>
                  <a:spcPct val="90000"/>
                </a:lnSpc>
                <a:spcBef>
                  <a:spcPct val="0"/>
                </a:spcBef>
                <a:spcAft>
                  <a:spcPct val="35000"/>
                </a:spcAft>
              </a:pPr>
              <a:r>
                <a:rPr lang="en-GB" sz="1600" kern="1200" dirty="0" smtClean="0"/>
                <a:t>NAMAs Coordination Authority (NCA)</a:t>
              </a:r>
              <a:endParaRPr lang="en-GB" sz="1600" kern="1200" dirty="0"/>
            </a:p>
          </p:txBody>
        </p:sp>
        <p:sp>
          <p:nvSpPr>
            <p:cNvPr id="21" name="Freeform 20"/>
            <p:cNvSpPr/>
            <p:nvPr/>
          </p:nvSpPr>
          <p:spPr>
            <a:xfrm>
              <a:off x="5900675" y="936798"/>
              <a:ext cx="3118323" cy="403970"/>
            </a:xfrm>
            <a:custGeom>
              <a:avLst/>
              <a:gdLst>
                <a:gd name="connsiteX0" fmla="*/ 0 w 8180824"/>
                <a:gd name="connsiteY0" fmla="*/ 65401 h 654010"/>
                <a:gd name="connsiteX1" fmla="*/ 65401 w 8180824"/>
                <a:gd name="connsiteY1" fmla="*/ 0 h 654010"/>
                <a:gd name="connsiteX2" fmla="*/ 8115423 w 8180824"/>
                <a:gd name="connsiteY2" fmla="*/ 0 h 654010"/>
                <a:gd name="connsiteX3" fmla="*/ 8180824 w 8180824"/>
                <a:gd name="connsiteY3" fmla="*/ 65401 h 654010"/>
                <a:gd name="connsiteX4" fmla="*/ 8180824 w 8180824"/>
                <a:gd name="connsiteY4" fmla="*/ 588609 h 654010"/>
                <a:gd name="connsiteX5" fmla="*/ 8115423 w 8180824"/>
                <a:gd name="connsiteY5" fmla="*/ 654010 h 654010"/>
                <a:gd name="connsiteX6" fmla="*/ 65401 w 8180824"/>
                <a:gd name="connsiteY6" fmla="*/ 654010 h 654010"/>
                <a:gd name="connsiteX7" fmla="*/ 0 w 8180824"/>
                <a:gd name="connsiteY7" fmla="*/ 588609 h 654010"/>
                <a:gd name="connsiteX8" fmla="*/ 0 w 8180824"/>
                <a:gd name="connsiteY8" fmla="*/ 65401 h 65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24" h="654010">
                  <a:moveTo>
                    <a:pt x="0" y="65401"/>
                  </a:moveTo>
                  <a:cubicBezTo>
                    <a:pt x="0" y="29281"/>
                    <a:pt x="29281" y="0"/>
                    <a:pt x="65401" y="0"/>
                  </a:cubicBezTo>
                  <a:lnTo>
                    <a:pt x="8115423" y="0"/>
                  </a:lnTo>
                  <a:cubicBezTo>
                    <a:pt x="8151543" y="0"/>
                    <a:pt x="8180824" y="29281"/>
                    <a:pt x="8180824" y="65401"/>
                  </a:cubicBezTo>
                  <a:lnTo>
                    <a:pt x="8180824" y="588609"/>
                  </a:lnTo>
                  <a:cubicBezTo>
                    <a:pt x="8180824" y="624729"/>
                    <a:pt x="8151543" y="654010"/>
                    <a:pt x="8115423" y="654010"/>
                  </a:cubicBezTo>
                  <a:lnTo>
                    <a:pt x="65401" y="654010"/>
                  </a:lnTo>
                  <a:cubicBezTo>
                    <a:pt x="29281" y="654010"/>
                    <a:pt x="0" y="624729"/>
                    <a:pt x="0" y="588609"/>
                  </a:cubicBezTo>
                  <a:lnTo>
                    <a:pt x="0" y="65401"/>
                  </a:lnTo>
                  <a:close/>
                </a:path>
              </a:pathLst>
            </a:custGeom>
            <a:ln>
              <a:prstDash val="dash"/>
            </a:ln>
          </p:spPr>
          <p:style>
            <a:lnRef idx="1">
              <a:schemeClr val="accent3"/>
            </a:lnRef>
            <a:fillRef idx="2">
              <a:schemeClr val="accent3"/>
            </a:fillRef>
            <a:effectRef idx="1">
              <a:schemeClr val="accent3"/>
            </a:effectRef>
            <a:fontRef idx="minor">
              <a:schemeClr val="dk1"/>
            </a:fontRef>
          </p:style>
          <p:txBody>
            <a:bodyPr spcFirstLastPara="0" vert="horz" wrap="square" lIns="125835" tIns="125835" rIns="125835" bIns="125835" numCol="1" spcCol="1270" anchor="ctr" anchorCtr="0">
              <a:noAutofit/>
            </a:bodyPr>
            <a:lstStyle/>
            <a:p>
              <a:pPr lvl="0" algn="ctr" defTabSz="1244600">
                <a:lnSpc>
                  <a:spcPct val="90000"/>
                </a:lnSpc>
                <a:spcBef>
                  <a:spcPct val="0"/>
                </a:spcBef>
                <a:spcAft>
                  <a:spcPct val="35000"/>
                </a:spcAft>
              </a:pPr>
              <a:r>
                <a:rPr lang="en-GB" sz="1600" kern="1200" dirty="0" smtClean="0"/>
                <a:t>Adaptation NAPs</a:t>
              </a:r>
              <a:endParaRPr lang="en-GB" sz="1600" kern="1200" dirty="0"/>
            </a:p>
          </p:txBody>
        </p:sp>
        <p:sp>
          <p:nvSpPr>
            <p:cNvPr id="28" name="Freeform 27"/>
            <p:cNvSpPr/>
            <p:nvPr/>
          </p:nvSpPr>
          <p:spPr>
            <a:xfrm>
              <a:off x="1474192" y="4894232"/>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a:t>Sector </a:t>
              </a:r>
              <a:r>
                <a:rPr lang="en-GB" sz="1200" dirty="0" smtClean="0"/>
                <a:t>X</a:t>
              </a:r>
              <a:endParaRPr lang="en-GB" sz="1200" dirty="0"/>
            </a:p>
          </p:txBody>
        </p:sp>
        <p:sp>
          <p:nvSpPr>
            <p:cNvPr id="29" name="Freeform 28"/>
            <p:cNvSpPr/>
            <p:nvPr/>
          </p:nvSpPr>
          <p:spPr>
            <a:xfrm>
              <a:off x="2347135" y="4894232"/>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a:t>Sector </a:t>
              </a:r>
              <a:r>
                <a:rPr lang="en-GB" sz="1200" dirty="0" smtClean="0"/>
                <a:t>X</a:t>
              </a:r>
              <a:endParaRPr lang="en-GB" sz="1200" dirty="0"/>
            </a:p>
          </p:txBody>
        </p:sp>
        <p:sp>
          <p:nvSpPr>
            <p:cNvPr id="30" name="Freeform 29"/>
            <p:cNvSpPr/>
            <p:nvPr/>
          </p:nvSpPr>
          <p:spPr>
            <a:xfrm>
              <a:off x="3236810" y="4894232"/>
              <a:ext cx="809721"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a:t>Sector </a:t>
              </a:r>
              <a:r>
                <a:rPr lang="en-GB" sz="1200" dirty="0" smtClean="0"/>
                <a:t>X</a:t>
              </a:r>
              <a:endParaRPr lang="en-GB" sz="1200" dirty="0"/>
            </a:p>
          </p:txBody>
        </p:sp>
        <p:sp>
          <p:nvSpPr>
            <p:cNvPr id="32" name="Freeform 31"/>
            <p:cNvSpPr/>
            <p:nvPr/>
          </p:nvSpPr>
          <p:spPr>
            <a:xfrm>
              <a:off x="4055368" y="4894232"/>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sp>
          <p:nvSpPr>
            <p:cNvPr id="34" name="Freeform 33"/>
            <p:cNvSpPr/>
            <p:nvPr/>
          </p:nvSpPr>
          <p:spPr>
            <a:xfrm>
              <a:off x="4650049" y="2587833"/>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5" name="Freeform 34"/>
            <p:cNvSpPr/>
            <p:nvPr/>
          </p:nvSpPr>
          <p:spPr>
            <a:xfrm>
              <a:off x="4815149" y="2740233"/>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6" name="Freeform 35"/>
            <p:cNvSpPr/>
            <p:nvPr/>
          </p:nvSpPr>
          <p:spPr>
            <a:xfrm>
              <a:off x="4980249" y="2806080"/>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7" name="Freeform 36"/>
            <p:cNvSpPr/>
            <p:nvPr/>
          </p:nvSpPr>
          <p:spPr>
            <a:xfrm>
              <a:off x="5145349" y="3045033"/>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8" name="Freeform 37"/>
            <p:cNvSpPr/>
            <p:nvPr/>
          </p:nvSpPr>
          <p:spPr>
            <a:xfrm>
              <a:off x="5310449" y="3197433"/>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39" name="Freeform 38"/>
            <p:cNvSpPr/>
            <p:nvPr/>
          </p:nvSpPr>
          <p:spPr>
            <a:xfrm>
              <a:off x="5475549" y="3349833"/>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40" name="Freeform 39"/>
            <p:cNvSpPr/>
            <p:nvPr/>
          </p:nvSpPr>
          <p:spPr>
            <a:xfrm>
              <a:off x="5640649" y="3502233"/>
              <a:ext cx="920427" cy="967348"/>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Relevant Ministries</a:t>
              </a:r>
              <a:endParaRPr lang="en-GB" sz="1200" kern="1200" dirty="0"/>
            </a:p>
          </p:txBody>
        </p:sp>
        <p:sp>
          <p:nvSpPr>
            <p:cNvPr id="42" name="Freeform 41"/>
            <p:cNvSpPr/>
            <p:nvPr/>
          </p:nvSpPr>
          <p:spPr>
            <a:xfrm>
              <a:off x="4938154" y="4884990"/>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sp>
          <p:nvSpPr>
            <p:cNvPr id="45" name="Freeform 44"/>
            <p:cNvSpPr/>
            <p:nvPr/>
          </p:nvSpPr>
          <p:spPr>
            <a:xfrm>
              <a:off x="38454" y="3068961"/>
              <a:ext cx="931305" cy="445095"/>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UNFCCC</a:t>
              </a:r>
              <a:endParaRPr lang="en-GB" sz="1200" dirty="0"/>
            </a:p>
          </p:txBody>
        </p:sp>
        <p:sp>
          <p:nvSpPr>
            <p:cNvPr id="46" name="Freeform 45"/>
            <p:cNvSpPr/>
            <p:nvPr/>
          </p:nvSpPr>
          <p:spPr>
            <a:xfrm>
              <a:off x="38455" y="1484784"/>
              <a:ext cx="931305" cy="580764"/>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spcBef>
                  <a:spcPct val="0"/>
                </a:spcBef>
              </a:pPr>
              <a:r>
                <a:rPr lang="en-GB" sz="1200" dirty="0" smtClean="0"/>
                <a:t>Intl.</a:t>
              </a:r>
            </a:p>
            <a:p>
              <a:pPr algn="ctr" defTabSz="889000">
                <a:spcBef>
                  <a:spcPct val="0"/>
                </a:spcBef>
              </a:pPr>
              <a:r>
                <a:rPr lang="en-GB" sz="1200" dirty="0" smtClean="0"/>
                <a:t>Registry</a:t>
              </a:r>
              <a:endParaRPr lang="en-GB" sz="1200" dirty="0"/>
            </a:p>
          </p:txBody>
        </p:sp>
        <p:sp>
          <p:nvSpPr>
            <p:cNvPr id="47" name="Up Arrow Callout 46"/>
            <p:cNvSpPr/>
            <p:nvPr/>
          </p:nvSpPr>
          <p:spPr>
            <a:xfrm>
              <a:off x="1139879" y="5752692"/>
              <a:ext cx="5763338" cy="41261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Sector Specific Data Sources</a:t>
              </a:r>
              <a:endParaRPr lang="en-GB" sz="1400" dirty="0"/>
            </a:p>
          </p:txBody>
        </p:sp>
        <p:sp>
          <p:nvSpPr>
            <p:cNvPr id="48" name="Up Arrow Callout 47"/>
            <p:cNvSpPr/>
            <p:nvPr/>
          </p:nvSpPr>
          <p:spPr>
            <a:xfrm>
              <a:off x="1052568" y="6237312"/>
              <a:ext cx="8736971" cy="41261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National Statistics Data Sources</a:t>
              </a:r>
              <a:endParaRPr lang="en-GB" sz="1400" dirty="0"/>
            </a:p>
          </p:txBody>
        </p:sp>
        <p:sp>
          <p:nvSpPr>
            <p:cNvPr id="41" name="Freeform 40"/>
            <p:cNvSpPr/>
            <p:nvPr/>
          </p:nvSpPr>
          <p:spPr>
            <a:xfrm>
              <a:off x="5811096" y="4869161"/>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cxnSp>
          <p:nvCxnSpPr>
            <p:cNvPr id="64" name="Straight Connector 63"/>
            <p:cNvCxnSpPr/>
            <p:nvPr/>
          </p:nvCxnSpPr>
          <p:spPr>
            <a:xfrm>
              <a:off x="3376867" y="1340768"/>
              <a:ext cx="0" cy="1440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376867" y="1484784"/>
              <a:ext cx="486371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240037" y="1484784"/>
              <a:ext cx="0" cy="1440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229364" y="1484784"/>
              <a:ext cx="0" cy="1524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002783" y="1484784"/>
              <a:ext cx="37408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02783" y="1493168"/>
              <a:ext cx="0" cy="1440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36809" y="2363426"/>
              <a:ext cx="0" cy="22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944354" y="2359246"/>
              <a:ext cx="0" cy="22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665798" y="3263281"/>
              <a:ext cx="1314450" cy="166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556192" y="3502234"/>
              <a:ext cx="589157" cy="1510942"/>
            </a:xfrm>
            <a:prstGeom prst="line">
              <a:avLst/>
            </a:prstGeom>
          </p:spPr>
          <p:style>
            <a:lnRef idx="1">
              <a:schemeClr val="accent1"/>
            </a:lnRef>
            <a:fillRef idx="0">
              <a:schemeClr val="accent1"/>
            </a:fillRef>
            <a:effectRef idx="0">
              <a:schemeClr val="accent1"/>
            </a:effectRef>
            <a:fontRef idx="minor">
              <a:schemeClr val="tx1"/>
            </a:fontRef>
          </p:style>
        </p:cxnSp>
        <p:sp>
          <p:nvSpPr>
            <p:cNvPr id="91" name="Right Arrow 90"/>
            <p:cNvSpPr/>
            <p:nvPr/>
          </p:nvSpPr>
          <p:spPr>
            <a:xfrm rot="10800000" flipV="1">
              <a:off x="1130577" y="1758289"/>
              <a:ext cx="2686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ight Arrow 91"/>
            <p:cNvSpPr/>
            <p:nvPr/>
          </p:nvSpPr>
          <p:spPr>
            <a:xfrm rot="10800000" flipV="1">
              <a:off x="1017983" y="3273785"/>
              <a:ext cx="2686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p:cNvCxnSpPr/>
            <p:nvPr/>
          </p:nvCxnSpPr>
          <p:spPr>
            <a:xfrm flipV="1">
              <a:off x="2775408" y="3110881"/>
              <a:ext cx="2075362" cy="181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89104" y="4078228"/>
              <a:ext cx="436471" cy="93494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5952266" y="5013177"/>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cxnSp>
          <p:nvCxnSpPr>
            <p:cNvPr id="105" name="Straight Connector 104"/>
            <p:cNvCxnSpPr/>
            <p:nvPr/>
          </p:nvCxnSpPr>
          <p:spPr>
            <a:xfrm flipH="1">
              <a:off x="5275361" y="3594555"/>
              <a:ext cx="35087" cy="1299677"/>
            </a:xfrm>
            <a:prstGeom prst="line">
              <a:avLst/>
            </a:prstGeom>
          </p:spPr>
          <p:style>
            <a:lnRef idx="1">
              <a:schemeClr val="accent1"/>
            </a:lnRef>
            <a:fillRef idx="0">
              <a:schemeClr val="accent1"/>
            </a:fillRef>
            <a:effectRef idx="0">
              <a:schemeClr val="accent1"/>
            </a:effectRef>
            <a:fontRef idx="minor">
              <a:schemeClr val="tx1"/>
            </a:fontRef>
          </p:style>
        </p:cxnSp>
        <p:sp>
          <p:nvSpPr>
            <p:cNvPr id="106" name="Freeform 105"/>
            <p:cNvSpPr/>
            <p:nvPr/>
          </p:nvSpPr>
          <p:spPr>
            <a:xfrm>
              <a:off x="6195941" y="5180661"/>
              <a:ext cx="872942" cy="623001"/>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200" kern="1200" dirty="0" smtClean="0"/>
                <a:t>Sector X</a:t>
              </a:r>
              <a:endParaRPr lang="en-GB" sz="1200" kern="1200" dirty="0"/>
            </a:p>
          </p:txBody>
        </p:sp>
        <p:cxnSp>
          <p:nvCxnSpPr>
            <p:cNvPr id="108" name="Straight Connector 107"/>
            <p:cNvCxnSpPr/>
            <p:nvPr/>
          </p:nvCxnSpPr>
          <p:spPr>
            <a:xfrm>
              <a:off x="5900675" y="3939593"/>
              <a:ext cx="165100" cy="94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100862" y="4383029"/>
              <a:ext cx="460214" cy="81346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86677" y="4029522"/>
              <a:ext cx="931305" cy="335583"/>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ICA</a:t>
              </a:r>
              <a:endParaRPr lang="en-GB" sz="1200" dirty="0"/>
            </a:p>
          </p:txBody>
        </p:sp>
        <p:sp>
          <p:nvSpPr>
            <p:cNvPr id="115" name="Freeform 114"/>
            <p:cNvSpPr/>
            <p:nvPr/>
          </p:nvSpPr>
          <p:spPr>
            <a:xfrm rot="16200000">
              <a:off x="846249" y="3158024"/>
              <a:ext cx="1310541" cy="458969"/>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900" dirty="0" smtClean="0"/>
                <a:t>International Reporting</a:t>
              </a:r>
              <a:endParaRPr lang="en-GB" sz="900" dirty="0"/>
            </a:p>
          </p:txBody>
        </p:sp>
        <p:cxnSp>
          <p:nvCxnSpPr>
            <p:cNvPr id="117" name="Straight Arrow Connector 116"/>
            <p:cNvCxnSpPr/>
            <p:nvPr/>
          </p:nvCxnSpPr>
          <p:spPr>
            <a:xfrm>
              <a:off x="504107" y="3528707"/>
              <a:ext cx="1" cy="500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1598628" y="2060849"/>
              <a:ext cx="1404157" cy="277539"/>
            </a:xfrm>
            <a:custGeom>
              <a:avLst/>
              <a:gdLst>
                <a:gd name="connsiteX0" fmla="*/ 0 w 1760202"/>
                <a:gd name="connsiteY0" fmla="*/ 129633 h 1296329"/>
                <a:gd name="connsiteX1" fmla="*/ 129633 w 1760202"/>
                <a:gd name="connsiteY1" fmla="*/ 0 h 1296329"/>
                <a:gd name="connsiteX2" fmla="*/ 1630569 w 1760202"/>
                <a:gd name="connsiteY2" fmla="*/ 0 h 1296329"/>
                <a:gd name="connsiteX3" fmla="*/ 1760202 w 1760202"/>
                <a:gd name="connsiteY3" fmla="*/ 129633 h 1296329"/>
                <a:gd name="connsiteX4" fmla="*/ 1760202 w 1760202"/>
                <a:gd name="connsiteY4" fmla="*/ 1166696 h 1296329"/>
                <a:gd name="connsiteX5" fmla="*/ 1630569 w 1760202"/>
                <a:gd name="connsiteY5" fmla="*/ 1296329 h 1296329"/>
                <a:gd name="connsiteX6" fmla="*/ 129633 w 1760202"/>
                <a:gd name="connsiteY6" fmla="*/ 1296329 h 1296329"/>
                <a:gd name="connsiteX7" fmla="*/ 0 w 1760202"/>
                <a:gd name="connsiteY7" fmla="*/ 1166696 h 1296329"/>
                <a:gd name="connsiteX8" fmla="*/ 0 w 1760202"/>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02" h="1296329">
                  <a:moveTo>
                    <a:pt x="0" y="129633"/>
                  </a:moveTo>
                  <a:cubicBezTo>
                    <a:pt x="0" y="58039"/>
                    <a:pt x="58039" y="0"/>
                    <a:pt x="129633" y="0"/>
                  </a:cubicBezTo>
                  <a:lnTo>
                    <a:pt x="1630569" y="0"/>
                  </a:lnTo>
                  <a:cubicBezTo>
                    <a:pt x="1702163" y="0"/>
                    <a:pt x="1760202" y="58039"/>
                    <a:pt x="1760202" y="129633"/>
                  </a:cubicBezTo>
                  <a:lnTo>
                    <a:pt x="1760202" y="1166696"/>
                  </a:lnTo>
                  <a:cubicBezTo>
                    <a:pt x="1760202" y="1238290"/>
                    <a:pt x="1702163" y="1296329"/>
                    <a:pt x="1630569" y="1296329"/>
                  </a:cubicBezTo>
                  <a:lnTo>
                    <a:pt x="129633" y="1296329"/>
                  </a:lnTo>
                  <a:cubicBezTo>
                    <a:pt x="58039" y="1296329"/>
                    <a:pt x="0" y="1238290"/>
                    <a:pt x="0" y="1166696"/>
                  </a:cubicBezTo>
                  <a:lnTo>
                    <a:pt x="0" y="129633"/>
                  </a:lnTo>
                  <a:close/>
                </a:path>
              </a:pathLst>
            </a:custGeom>
            <a:ln>
              <a:prstDash val="dash"/>
            </a:ln>
          </p:spPr>
          <p:style>
            <a:lnRef idx="1">
              <a:schemeClr val="accent2"/>
            </a:lnRef>
            <a:fillRef idx="2">
              <a:schemeClr val="accent2"/>
            </a:fillRef>
            <a:effectRef idx="1">
              <a:schemeClr val="accent2"/>
            </a:effectRef>
            <a:fontRef idx="minor">
              <a:schemeClr val="dk1"/>
            </a:fontRef>
          </p:style>
          <p:txBody>
            <a:bodyPr spcFirstLastPara="0" vert="horz" wrap="square" lIns="114168" tIns="114168" rIns="114168" bIns="114168" numCol="1" spcCol="1270" anchor="ctr" anchorCtr="0">
              <a:noAutofit/>
            </a:bodyPr>
            <a:lstStyle/>
            <a:p>
              <a:pPr algn="ctr" defTabSz="889000">
                <a:lnSpc>
                  <a:spcPct val="90000"/>
                </a:lnSpc>
                <a:spcBef>
                  <a:spcPct val="0"/>
                </a:spcBef>
                <a:spcAft>
                  <a:spcPct val="35000"/>
                </a:spcAft>
              </a:pPr>
              <a:r>
                <a:rPr lang="en-GB" sz="1200" dirty="0" smtClean="0"/>
                <a:t>National Registry</a:t>
              </a:r>
              <a:endParaRPr lang="en-GB" sz="1200" dirty="0"/>
            </a:p>
          </p:txBody>
        </p:sp>
        <p:cxnSp>
          <p:nvCxnSpPr>
            <p:cNvPr id="57" name="Straight Arrow Connector 56"/>
            <p:cNvCxnSpPr/>
            <p:nvPr/>
          </p:nvCxnSpPr>
          <p:spPr>
            <a:xfrm flipH="1">
              <a:off x="3046275" y="2204864"/>
              <a:ext cx="1041206"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076830" y="3045033"/>
              <a:ext cx="1298551" cy="864929"/>
            </a:xfrm>
            <a:custGeom>
              <a:avLst/>
              <a:gdLst>
                <a:gd name="connsiteX0" fmla="*/ 0 w 1919468"/>
                <a:gd name="connsiteY0" fmla="*/ 129633 h 1296329"/>
                <a:gd name="connsiteX1" fmla="*/ 129633 w 1919468"/>
                <a:gd name="connsiteY1" fmla="*/ 0 h 1296329"/>
                <a:gd name="connsiteX2" fmla="*/ 1789835 w 1919468"/>
                <a:gd name="connsiteY2" fmla="*/ 0 h 1296329"/>
                <a:gd name="connsiteX3" fmla="*/ 1919468 w 1919468"/>
                <a:gd name="connsiteY3" fmla="*/ 129633 h 1296329"/>
                <a:gd name="connsiteX4" fmla="*/ 1919468 w 1919468"/>
                <a:gd name="connsiteY4" fmla="*/ 1166696 h 1296329"/>
                <a:gd name="connsiteX5" fmla="*/ 1789835 w 1919468"/>
                <a:gd name="connsiteY5" fmla="*/ 1296329 h 1296329"/>
                <a:gd name="connsiteX6" fmla="*/ 129633 w 1919468"/>
                <a:gd name="connsiteY6" fmla="*/ 1296329 h 1296329"/>
                <a:gd name="connsiteX7" fmla="*/ 0 w 1919468"/>
                <a:gd name="connsiteY7" fmla="*/ 1166696 h 1296329"/>
                <a:gd name="connsiteX8" fmla="*/ 0 w 1919468"/>
                <a:gd name="connsiteY8" fmla="*/ 129633 h 12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468" h="1296329">
                  <a:moveTo>
                    <a:pt x="0" y="129633"/>
                  </a:moveTo>
                  <a:cubicBezTo>
                    <a:pt x="0" y="58039"/>
                    <a:pt x="58039" y="0"/>
                    <a:pt x="129633" y="0"/>
                  </a:cubicBezTo>
                  <a:lnTo>
                    <a:pt x="1789835" y="0"/>
                  </a:lnTo>
                  <a:cubicBezTo>
                    <a:pt x="1861429" y="0"/>
                    <a:pt x="1919468" y="58039"/>
                    <a:pt x="1919468" y="129633"/>
                  </a:cubicBezTo>
                  <a:lnTo>
                    <a:pt x="1919468" y="1166696"/>
                  </a:lnTo>
                  <a:cubicBezTo>
                    <a:pt x="1919468" y="1238290"/>
                    <a:pt x="1861429" y="1296329"/>
                    <a:pt x="1789835" y="1296329"/>
                  </a:cubicBezTo>
                  <a:lnTo>
                    <a:pt x="129633" y="1296329"/>
                  </a:lnTo>
                  <a:cubicBezTo>
                    <a:pt x="58039" y="1296329"/>
                    <a:pt x="0" y="1238290"/>
                    <a:pt x="0" y="1166696"/>
                  </a:cubicBezTo>
                  <a:lnTo>
                    <a:pt x="0" y="129633"/>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4168" tIns="114168" rIns="114168" bIns="114168" numCol="1" spcCol="1270" anchor="ctr" anchorCtr="0">
              <a:noAutofit/>
            </a:bodyPr>
            <a:lstStyle/>
            <a:p>
              <a:pPr lvl="0" algn="ctr" defTabSz="889000">
                <a:lnSpc>
                  <a:spcPct val="90000"/>
                </a:lnSpc>
                <a:spcBef>
                  <a:spcPct val="0"/>
                </a:spcBef>
                <a:spcAft>
                  <a:spcPct val="35000"/>
                </a:spcAft>
              </a:pPr>
              <a:r>
                <a:rPr lang="en-GB" sz="1600" kern="1200" dirty="0" smtClean="0"/>
                <a:t>MRV for NAMAs</a:t>
              </a:r>
              <a:endParaRPr lang="en-GB" sz="1600" kern="1200" dirty="0"/>
            </a:p>
          </p:txBody>
        </p:sp>
        <p:cxnSp>
          <p:nvCxnSpPr>
            <p:cNvPr id="65" name="Straight Connector 64"/>
            <p:cNvCxnSpPr/>
            <p:nvPr/>
          </p:nvCxnSpPr>
          <p:spPr>
            <a:xfrm>
              <a:off x="3541967" y="764704"/>
              <a:ext cx="0" cy="1440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449277" y="764704"/>
              <a:ext cx="0" cy="1440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36810" y="2338387"/>
              <a:ext cx="1701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8036" y="1978993"/>
              <a:ext cx="0" cy="3844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6883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512" y="1772816"/>
            <a:ext cx="8915400" cy="3917031"/>
          </a:xfrm>
        </p:spPr>
        <p:txBody>
          <a:bodyPr>
            <a:normAutofit/>
          </a:bodyPr>
          <a:lstStyle/>
          <a:p>
            <a:pPr marL="360000">
              <a:spcBef>
                <a:spcPts val="1200"/>
              </a:spcBef>
            </a:pPr>
            <a:r>
              <a:rPr lang="en-GB" sz="2400" dirty="0"/>
              <a:t>Integration of NAMAs into development planning with the responsibility for implementation lying </a:t>
            </a:r>
            <a:r>
              <a:rPr lang="en-GB" sz="2400" dirty="0" smtClean="0"/>
              <a:t>with </a:t>
            </a:r>
            <a:r>
              <a:rPr lang="en-GB" sz="2400" dirty="0"/>
              <a:t>the ministries responsible for policy-making</a:t>
            </a:r>
          </a:p>
          <a:p>
            <a:pPr marL="360000">
              <a:spcBef>
                <a:spcPts val="1200"/>
              </a:spcBef>
            </a:pPr>
            <a:r>
              <a:rPr lang="en-GB" sz="2400" dirty="0"/>
              <a:t>Coordination among responsible ministries to ensure synergies and alignment with the national climate change policies</a:t>
            </a:r>
          </a:p>
          <a:p>
            <a:pPr marL="360000">
              <a:spcBef>
                <a:spcPts val="1200"/>
              </a:spcBef>
            </a:pPr>
            <a:r>
              <a:rPr lang="en-GB" sz="2400" dirty="0"/>
              <a:t>Decentralization but common guidance on integrating policy into sectorial or regional planning</a:t>
            </a:r>
          </a:p>
          <a:p>
            <a:pPr marL="360000">
              <a:spcBef>
                <a:spcPts val="1200"/>
              </a:spcBef>
            </a:pPr>
            <a:r>
              <a:rPr lang="en-GB" sz="2400" dirty="0"/>
              <a:t>Suggested roles and tasks for </a:t>
            </a:r>
            <a:r>
              <a:rPr lang="en-GB" sz="2400" dirty="0" smtClean="0"/>
              <a:t>four coordination units</a:t>
            </a:r>
            <a:endParaRPr lang="en-GB" sz="2400" dirty="0"/>
          </a:p>
        </p:txBody>
      </p:sp>
      <p:sp>
        <p:nvSpPr>
          <p:cNvPr id="4" name="Title 1"/>
          <p:cNvSpPr txBox="1">
            <a:spLocks/>
          </p:cNvSpPr>
          <p:nvPr/>
        </p:nvSpPr>
        <p:spPr>
          <a:xfrm>
            <a:off x="272480" y="332656"/>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A20000"/>
                </a:solidFill>
                <a:latin typeface="+mj-lt"/>
                <a:ea typeface="+mj-ea"/>
                <a:cs typeface="+mj-cs"/>
              </a:defRPr>
            </a:lvl1pPr>
          </a:lstStyle>
          <a:p>
            <a:r>
              <a:rPr lang="en-GB" b="1" dirty="0" smtClean="0"/>
              <a:t>Key Recommendations</a:t>
            </a:r>
            <a:endParaRPr lang="en-GB" b="1" dirty="0"/>
          </a:p>
        </p:txBody>
      </p:sp>
    </p:spTree>
    <p:extLst>
      <p:ext uri="{BB962C8B-B14F-4D97-AF65-F5344CB8AC3E}">
        <p14:creationId xmlns:p14="http://schemas.microsoft.com/office/powerpoint/2010/main" val="5635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3_05_Perspectives_WEB.jpg"/>
          <p:cNvPicPr>
            <a:picLocks noChangeAspect="1"/>
          </p:cNvPicPr>
          <p:nvPr/>
        </p:nvPicPr>
        <p:blipFill>
          <a:blip r:embed="rId3" cstate="print"/>
          <a:stretch>
            <a:fillRect/>
          </a:stretch>
        </p:blipFill>
        <p:spPr>
          <a:xfrm>
            <a:off x="8359385" y="1349951"/>
            <a:ext cx="1440294" cy="1872208"/>
          </a:xfrm>
          <a:prstGeom prst="rect">
            <a:avLst/>
          </a:prstGeom>
          <a:ln>
            <a:solidFill>
              <a:schemeClr val="tx1"/>
            </a:solidFill>
          </a:ln>
        </p:spPr>
      </p:pic>
      <p:sp>
        <p:nvSpPr>
          <p:cNvPr id="2" name="Title 1"/>
          <p:cNvSpPr>
            <a:spLocks noGrp="1"/>
          </p:cNvSpPr>
          <p:nvPr>
            <p:ph type="title"/>
          </p:nvPr>
        </p:nvSpPr>
        <p:spPr>
          <a:xfrm>
            <a:off x="194471" y="260648"/>
            <a:ext cx="8915400" cy="864096"/>
          </a:xfrm>
        </p:spPr>
        <p:txBody>
          <a:bodyPr/>
          <a:lstStyle/>
          <a:p>
            <a:pPr>
              <a:spcBef>
                <a:spcPct val="50000"/>
              </a:spcBef>
            </a:pPr>
            <a:r>
              <a:rPr lang="es-ES" dirty="0" smtClean="0">
                <a:solidFill>
                  <a:srgbClr val="333399"/>
                </a:solidFill>
                <a:latin typeface="Arial" charset="0"/>
                <a:cs typeface="Times New Roman" pitchFamily="18" charset="0"/>
              </a:rPr>
              <a:t>Thank you!!</a:t>
            </a:r>
            <a:endParaRPr lang="es-ES" dirty="0">
              <a:solidFill>
                <a:srgbClr val="333399"/>
              </a:solidFill>
              <a:latin typeface="Arial" charset="0"/>
              <a:cs typeface="Times New Roman" pitchFamily="18" charset="0"/>
            </a:endParaRPr>
          </a:p>
        </p:txBody>
      </p:sp>
      <p:pic>
        <p:nvPicPr>
          <p:cNvPr id="6" name="Picture 23">
            <a:hlinkClick r:id="rId4"/>
          </p:cNvPr>
          <p:cNvPicPr>
            <a:picLocks noChangeAspect="1" noChangeArrowheads="1"/>
          </p:cNvPicPr>
          <p:nvPr/>
        </p:nvPicPr>
        <p:blipFill>
          <a:blip r:embed="rId5" cstate="print"/>
          <a:srcRect l="52899" t="17398" r="2202" b="10329"/>
          <a:stretch>
            <a:fillRect/>
          </a:stretch>
        </p:blipFill>
        <p:spPr bwMode="auto">
          <a:xfrm>
            <a:off x="7977336" y="2599551"/>
            <a:ext cx="1419119" cy="1824944"/>
          </a:xfrm>
          <a:prstGeom prst="rect">
            <a:avLst/>
          </a:prstGeom>
          <a:noFill/>
          <a:ln w="9525">
            <a:solidFill>
              <a:schemeClr val="tx1"/>
            </a:solidFill>
            <a:miter lim="800000"/>
            <a:headEnd/>
            <a:tailEnd/>
          </a:ln>
        </p:spPr>
      </p:pic>
      <p:pic>
        <p:nvPicPr>
          <p:cNvPr id="12" name="Picture 11"/>
          <p:cNvPicPr/>
          <p:nvPr/>
        </p:nvPicPr>
        <p:blipFill>
          <a:blip r:embed="rId6" cstate="print"/>
          <a:srcRect l="6836" t="6214" r="11138" b="3006"/>
          <a:stretch>
            <a:fillRect/>
          </a:stretch>
        </p:blipFill>
        <p:spPr bwMode="auto">
          <a:xfrm>
            <a:off x="3136410" y="4653136"/>
            <a:ext cx="1728192" cy="1656184"/>
          </a:xfrm>
          <a:prstGeom prst="rect">
            <a:avLst/>
          </a:prstGeom>
          <a:noFill/>
          <a:ln w="9525">
            <a:solidFill>
              <a:schemeClr val="tx1"/>
            </a:solidFill>
            <a:miter lim="800000"/>
            <a:headEnd/>
            <a:tailEnd/>
          </a:ln>
        </p:spPr>
      </p:pic>
      <p:pic>
        <p:nvPicPr>
          <p:cNvPr id="13" name="Picture 12"/>
          <p:cNvPicPr/>
          <p:nvPr/>
        </p:nvPicPr>
        <p:blipFill>
          <a:blip r:embed="rId7" cstate="print"/>
          <a:srcRect t="2405" b="2204"/>
          <a:stretch>
            <a:fillRect/>
          </a:stretch>
        </p:blipFill>
        <p:spPr bwMode="auto">
          <a:xfrm>
            <a:off x="5169024" y="4653136"/>
            <a:ext cx="1728192" cy="1656184"/>
          </a:xfrm>
          <a:prstGeom prst="rect">
            <a:avLst/>
          </a:prstGeom>
          <a:noFill/>
          <a:ln w="9525">
            <a:solidFill>
              <a:schemeClr val="tx1">
                <a:lumMod val="95000"/>
                <a:lumOff val="5000"/>
              </a:schemeClr>
            </a:solidFill>
            <a:miter lim="800000"/>
            <a:headEnd/>
            <a:tailEnd/>
          </a:ln>
        </p:spPr>
      </p:pic>
      <p:pic>
        <p:nvPicPr>
          <p:cNvPr id="10" name="Picture 9" descr="LowCarbonDevelopmentStrategies_NAMAprimer.jpg">
            <a:hlinkClick r:id="rId8"/>
          </p:cNvPr>
          <p:cNvPicPr>
            <a:picLocks noChangeAspect="1"/>
          </p:cNvPicPr>
          <p:nvPr/>
        </p:nvPicPr>
        <p:blipFill>
          <a:blip r:embed="rId9" cstate="print"/>
          <a:stretch>
            <a:fillRect/>
          </a:stretch>
        </p:blipFill>
        <p:spPr>
          <a:xfrm>
            <a:off x="56456" y="1268760"/>
            <a:ext cx="1440161" cy="2034590"/>
          </a:xfrm>
          <a:prstGeom prst="rect">
            <a:avLst/>
          </a:prstGeom>
          <a:ln>
            <a:solidFill>
              <a:schemeClr val="tx1"/>
            </a:solidFill>
          </a:ln>
        </p:spPr>
      </p:pic>
      <p:pic>
        <p:nvPicPr>
          <p:cNvPr id="9" name="Picture 8" descr="UNEP Risø MRV NAMA primer.jpg">
            <a:hlinkClick r:id="rId10"/>
          </p:cNvPr>
          <p:cNvPicPr>
            <a:picLocks noChangeAspect="1"/>
          </p:cNvPicPr>
          <p:nvPr/>
        </p:nvPicPr>
        <p:blipFill>
          <a:blip r:embed="rId11" cstate="print"/>
          <a:stretch>
            <a:fillRect/>
          </a:stretch>
        </p:blipFill>
        <p:spPr>
          <a:xfrm>
            <a:off x="476755" y="2446187"/>
            <a:ext cx="1440160" cy="2037469"/>
          </a:xfrm>
          <a:prstGeom prst="rect">
            <a:avLst/>
          </a:prstGeom>
          <a:ln>
            <a:solidFill>
              <a:schemeClr val="tx1"/>
            </a:solidFill>
          </a:ln>
        </p:spPr>
      </p:pic>
      <p:sp>
        <p:nvSpPr>
          <p:cNvPr id="15" name="TextBox 14"/>
          <p:cNvSpPr txBox="1"/>
          <p:nvPr/>
        </p:nvSpPr>
        <p:spPr>
          <a:xfrm>
            <a:off x="1424608" y="2192089"/>
            <a:ext cx="6716227" cy="1846659"/>
          </a:xfrm>
          <a:prstGeom prst="rect">
            <a:avLst/>
          </a:prstGeom>
          <a:noFill/>
        </p:spPr>
        <p:txBody>
          <a:bodyPr wrap="square" rtlCol="0">
            <a:spAutoFit/>
          </a:bodyPr>
          <a:lstStyle/>
          <a:p>
            <a:pPr algn="ctr"/>
            <a:r>
              <a:rPr lang="en-GB" sz="2000" b="1" dirty="0" smtClean="0"/>
              <a:t>For more information</a:t>
            </a:r>
            <a:r>
              <a:rPr lang="en-GB" sz="2000" b="1" dirty="0"/>
              <a:t> </a:t>
            </a:r>
            <a:r>
              <a:rPr lang="en-GB" sz="2000" b="1" dirty="0" smtClean="0"/>
              <a:t>at</a:t>
            </a:r>
          </a:p>
          <a:p>
            <a:pPr algn="ctr"/>
            <a:endParaRPr lang="en-GB" sz="1000" dirty="0" smtClean="0"/>
          </a:p>
          <a:p>
            <a:r>
              <a:rPr lang="en-GB" sz="1400" b="1" dirty="0" smtClean="0">
                <a:cs typeface="Times New Roman" pitchFamily="18" charset="0"/>
              </a:rPr>
              <a:t>	</a:t>
            </a:r>
            <a:r>
              <a:rPr lang="en-GB" sz="1400" b="1" dirty="0" smtClean="0">
                <a:cs typeface="Times New Roman" pitchFamily="18" charset="0"/>
                <a:hlinkClick r:id="rId12"/>
              </a:rPr>
              <a:t>http://uneprisoe.org</a:t>
            </a:r>
            <a:r>
              <a:rPr lang="en-GB" sz="1400" b="1" dirty="0" smtClean="0">
                <a:cs typeface="Times New Roman" pitchFamily="18" charset="0"/>
              </a:rPr>
              <a:t>                              </a:t>
            </a:r>
            <a:r>
              <a:rPr lang="en-GB" sz="1400" b="1" dirty="0" smtClean="0">
                <a:cs typeface="Times New Roman" pitchFamily="18" charset="0"/>
                <a:hlinkClick r:id="rId13"/>
              </a:rPr>
              <a:t>http://cdmpipeline.org</a:t>
            </a:r>
            <a:r>
              <a:rPr lang="en-GB" sz="1400" b="1" dirty="0" smtClean="0">
                <a:cs typeface="Times New Roman" pitchFamily="18" charset="0"/>
              </a:rPr>
              <a:t>  </a:t>
            </a:r>
          </a:p>
          <a:p>
            <a:r>
              <a:rPr lang="en-GB" sz="1400" b="1" dirty="0" smtClean="0">
                <a:cs typeface="Times New Roman" pitchFamily="18" charset="0"/>
              </a:rPr>
              <a:t> 	</a:t>
            </a:r>
            <a:r>
              <a:rPr lang="en-GB" sz="1400" b="1" dirty="0" smtClean="0">
                <a:cs typeface="Times New Roman" pitchFamily="18" charset="0"/>
                <a:hlinkClick r:id="rId14"/>
              </a:rPr>
              <a:t>http</a:t>
            </a:r>
            <a:r>
              <a:rPr lang="en-GB" sz="1400" b="1" dirty="0">
                <a:cs typeface="Times New Roman" pitchFamily="18" charset="0"/>
                <a:hlinkClick r:id="rId14"/>
              </a:rPr>
              <a:t>://</a:t>
            </a:r>
            <a:r>
              <a:rPr lang="en-GB" sz="1400" b="1" dirty="0" smtClean="0">
                <a:cs typeface="Times New Roman" pitchFamily="18" charset="0"/>
                <a:hlinkClick r:id="rId14"/>
              </a:rPr>
              <a:t>uneprisoe.org/publications</a:t>
            </a:r>
            <a:r>
              <a:rPr lang="en-GB" sz="1400" b="1" dirty="0" smtClean="0">
                <a:cs typeface="Times New Roman" pitchFamily="18" charset="0"/>
              </a:rPr>
              <a:t>     </a:t>
            </a:r>
            <a:r>
              <a:rPr lang="en-GB" sz="1400" b="1" dirty="0" smtClean="0">
                <a:cs typeface="Times New Roman" pitchFamily="18" charset="0"/>
                <a:hlinkClick r:id="rId15"/>
              </a:rPr>
              <a:t>http</a:t>
            </a:r>
            <a:r>
              <a:rPr lang="en-GB" sz="1400" b="1" dirty="0">
                <a:cs typeface="Times New Roman" pitchFamily="18" charset="0"/>
                <a:hlinkClick r:id="rId15"/>
              </a:rPr>
              <a:t>://</a:t>
            </a:r>
            <a:r>
              <a:rPr lang="en-GB" sz="1400" b="1" dirty="0" smtClean="0">
                <a:cs typeface="Times New Roman" pitchFamily="18" charset="0"/>
                <a:hlinkClick r:id="rId15"/>
              </a:rPr>
              <a:t>acp-cd4cdm.org</a:t>
            </a:r>
            <a:r>
              <a:rPr lang="en-GB" sz="1400" b="1" dirty="0" smtClean="0">
                <a:cs typeface="Times New Roman" pitchFamily="18" charset="0"/>
              </a:rPr>
              <a:t> </a:t>
            </a:r>
            <a:endParaRPr lang="en-GB" sz="1400" b="1" dirty="0">
              <a:cs typeface="Times New Roman" pitchFamily="18" charset="0"/>
            </a:endParaRPr>
          </a:p>
          <a:p>
            <a:r>
              <a:rPr lang="en-GB" sz="1400" b="1" dirty="0" smtClean="0">
                <a:cs typeface="Times New Roman" pitchFamily="18" charset="0"/>
              </a:rPr>
              <a:t>  	</a:t>
            </a:r>
            <a:r>
              <a:rPr lang="en-GB" sz="1400" b="1" dirty="0" smtClean="0">
                <a:cs typeface="Times New Roman" pitchFamily="18" charset="0"/>
                <a:hlinkClick r:id="rId16"/>
              </a:rPr>
              <a:t>http://namacademy.org</a:t>
            </a:r>
            <a:r>
              <a:rPr lang="en-GB" sz="1400" b="1" dirty="0" smtClean="0">
                <a:cs typeface="Times New Roman" pitchFamily="18" charset="0"/>
              </a:rPr>
              <a:t>   	</a:t>
            </a:r>
            <a:r>
              <a:rPr lang="en-GB" sz="1400" b="1" dirty="0" smtClean="0">
                <a:cs typeface="Times New Roman" pitchFamily="18" charset="0"/>
                <a:hlinkClick r:id="rId17"/>
              </a:rPr>
              <a:t>http://cdm-meth.org</a:t>
            </a:r>
            <a:r>
              <a:rPr lang="en-GB" sz="1400" b="1" dirty="0" smtClean="0">
                <a:cs typeface="Times New Roman" pitchFamily="18" charset="0"/>
              </a:rPr>
              <a:t> 	</a:t>
            </a:r>
            <a:endParaRPr lang="en-GB" sz="1400" b="1" dirty="0">
              <a:cs typeface="Times New Roman" pitchFamily="18" charset="0"/>
            </a:endParaRPr>
          </a:p>
          <a:p>
            <a:r>
              <a:rPr lang="en-GB" sz="1400" b="1" dirty="0" smtClean="0">
                <a:cs typeface="Times New Roman" pitchFamily="18" charset="0"/>
              </a:rPr>
              <a:t>	http://</a:t>
            </a:r>
            <a:r>
              <a:rPr lang="en-GB" sz="1400" b="1" dirty="0" smtClean="0">
                <a:cs typeface="Times New Roman" pitchFamily="18" charset="0"/>
                <a:hlinkClick r:id="rId18"/>
              </a:rPr>
              <a:t>namapipeline.org</a:t>
            </a:r>
            <a:r>
              <a:rPr lang="en-GB" sz="1400" b="1" dirty="0" smtClean="0">
                <a:cs typeface="Times New Roman" pitchFamily="18" charset="0"/>
              </a:rPr>
              <a:t>                       </a:t>
            </a:r>
            <a:r>
              <a:rPr lang="en-GB" sz="1400" b="1" dirty="0" smtClean="0">
                <a:cs typeface="Times New Roman" pitchFamily="18" charset="0"/>
                <a:hlinkClick r:id="rId19"/>
              </a:rPr>
              <a:t>http://cdmbazaar.net</a:t>
            </a:r>
            <a:r>
              <a:rPr lang="en-GB" sz="1400" b="1" dirty="0" smtClean="0">
                <a:cs typeface="Times New Roman" pitchFamily="18" charset="0"/>
              </a:rPr>
              <a:t> </a:t>
            </a:r>
          </a:p>
          <a:p>
            <a:pPr algn="ctr"/>
            <a:r>
              <a:rPr lang="en-GB" sz="1400" b="1" dirty="0" smtClean="0">
                <a:cs typeface="Times New Roman" pitchFamily="18" charset="0"/>
              </a:rPr>
              <a:t>			                 </a:t>
            </a:r>
          </a:p>
          <a:p>
            <a:pPr algn="ctr"/>
            <a:endParaRPr lang="es-ES" sz="1400" b="1" dirty="0">
              <a:cs typeface="Times New Roman" pitchFamily="18" charset="0"/>
            </a:endParaRPr>
          </a:p>
        </p:txBody>
      </p:sp>
      <p:sp>
        <p:nvSpPr>
          <p:cNvPr id="3" name="TextBox 2"/>
          <p:cNvSpPr txBox="1"/>
          <p:nvPr/>
        </p:nvSpPr>
        <p:spPr>
          <a:xfrm>
            <a:off x="4160912" y="3800055"/>
            <a:ext cx="1512168" cy="369332"/>
          </a:xfrm>
          <a:prstGeom prst="rect">
            <a:avLst/>
          </a:prstGeom>
          <a:noFill/>
        </p:spPr>
        <p:txBody>
          <a:bodyPr wrap="square" rtlCol="0">
            <a:spAutoFit/>
          </a:bodyPr>
          <a:lstStyle/>
          <a:p>
            <a:r>
              <a:rPr lang="en-GB" dirty="0" smtClean="0">
                <a:hlinkClick r:id="rId20"/>
              </a:rPr>
              <a:t>milh@dtu.dk</a:t>
            </a:r>
            <a:r>
              <a:rPr lang="en-GB" dirty="0" smtClean="0"/>
              <a:t> </a:t>
            </a:r>
            <a:endParaRPr lang="en-GB" dirty="0"/>
          </a:p>
        </p:txBody>
      </p:sp>
      <p:pic>
        <p:nvPicPr>
          <p:cNvPr id="14" name="Picture 2" descr="http://www.uneprisoe.org/%7E/media/Sites/Uneprisoe/New%20Publication%20%28thumbnails%29/Understanding%20the%20concept%20of%20nama_web%28b%20200%29.ash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63227" y="3352682"/>
            <a:ext cx="1392316" cy="180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0553" y="3763576"/>
            <a:ext cx="1512168" cy="1959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4" descr="http://www.lowcarbondev-support.org/upload/firm%20project/publication%20covers/cover%20-%20national%20greenhouse%20gas%20emissions%20baseline%20scenarios%20-%20web%20%28b%20150%29.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01455" y="4625209"/>
            <a:ext cx="1351762" cy="1771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83507" y="4743442"/>
            <a:ext cx="1437245" cy="1709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18661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institutions?</a:t>
            </a:r>
            <a:endParaRPr lang="en-GB" dirty="0"/>
          </a:p>
        </p:txBody>
      </p:sp>
      <p:sp>
        <p:nvSpPr>
          <p:cNvPr id="3" name="Content Placeholder 2"/>
          <p:cNvSpPr>
            <a:spLocks noGrp="1"/>
          </p:cNvSpPr>
          <p:nvPr>
            <p:ph idx="1"/>
          </p:nvPr>
        </p:nvSpPr>
        <p:spPr>
          <a:xfrm>
            <a:off x="495300" y="1600201"/>
            <a:ext cx="9210228" cy="4525963"/>
          </a:xfrm>
        </p:spPr>
        <p:txBody>
          <a:bodyPr>
            <a:normAutofit fontScale="70000" lnSpcReduction="20000"/>
          </a:bodyPr>
          <a:lstStyle/>
          <a:p>
            <a:r>
              <a:rPr lang="en-GB" i="1" dirty="0" smtClean="0">
                <a:solidFill>
                  <a:schemeClr val="bg1">
                    <a:lumMod val="50000"/>
                  </a:schemeClr>
                </a:solidFill>
              </a:rPr>
              <a:t>"When </a:t>
            </a:r>
            <a:r>
              <a:rPr lang="en-GB" i="1" dirty="0">
                <a:solidFill>
                  <a:schemeClr val="bg1">
                    <a:lumMod val="50000"/>
                  </a:schemeClr>
                </a:solidFill>
              </a:rPr>
              <a:t>people criticize me for not having any respect for existing structures and </a:t>
            </a:r>
            <a:r>
              <a:rPr lang="en-GB" b="1" i="1" u="sng" dirty="0">
                <a:solidFill>
                  <a:srgbClr val="FF0000"/>
                </a:solidFill>
              </a:rPr>
              <a:t>institutions</a:t>
            </a:r>
            <a:r>
              <a:rPr lang="en-GB" i="1" dirty="0">
                <a:solidFill>
                  <a:schemeClr val="bg1">
                    <a:lumMod val="50000"/>
                  </a:schemeClr>
                </a:solidFill>
              </a:rPr>
              <a:t>, I protest. I say I give institutions and structures and traditions all the respect that I think they deserve. That's usually mighty little, but there are things that I do respect. They </a:t>
            </a:r>
            <a:r>
              <a:rPr lang="en-GB" b="1" i="1" u="sng" dirty="0">
                <a:solidFill>
                  <a:srgbClr val="FF0000"/>
                </a:solidFill>
              </a:rPr>
              <a:t>have to earn </a:t>
            </a:r>
            <a:r>
              <a:rPr lang="en-GB" i="1" dirty="0">
                <a:solidFill>
                  <a:schemeClr val="bg1">
                    <a:lumMod val="50000"/>
                  </a:schemeClr>
                </a:solidFill>
              </a:rPr>
              <a:t>that </a:t>
            </a:r>
            <a:r>
              <a:rPr lang="en-GB" b="1" i="1" u="sng" dirty="0">
                <a:solidFill>
                  <a:srgbClr val="FF0000"/>
                </a:solidFill>
              </a:rPr>
              <a:t>respect</a:t>
            </a:r>
            <a:r>
              <a:rPr lang="en-GB" i="1" dirty="0">
                <a:solidFill>
                  <a:schemeClr val="bg1">
                    <a:lumMod val="50000"/>
                  </a:schemeClr>
                </a:solidFill>
              </a:rPr>
              <a:t>. They have to earn it </a:t>
            </a:r>
            <a:r>
              <a:rPr lang="en-GB" b="1" i="1" u="sng" dirty="0">
                <a:solidFill>
                  <a:srgbClr val="FF0000"/>
                </a:solidFill>
              </a:rPr>
              <a:t>by serving people</a:t>
            </a:r>
            <a:r>
              <a:rPr lang="en-GB" i="1" dirty="0">
                <a:solidFill>
                  <a:schemeClr val="bg1">
                    <a:lumMod val="50000"/>
                  </a:schemeClr>
                </a:solidFill>
              </a:rPr>
              <a:t>. They don't earn it just by age or legality or tradition</a:t>
            </a:r>
            <a:r>
              <a:rPr lang="en-GB" dirty="0" smtClean="0">
                <a:solidFill>
                  <a:schemeClr val="bg1">
                    <a:lumMod val="50000"/>
                  </a:schemeClr>
                </a:solidFill>
              </a:rPr>
              <a:t>.”</a:t>
            </a:r>
          </a:p>
          <a:p>
            <a:pPr marL="0" indent="0">
              <a:buNone/>
            </a:pPr>
            <a:r>
              <a:rPr lang="en-GB" dirty="0"/>
              <a:t/>
            </a:r>
            <a:br>
              <a:rPr lang="en-GB" dirty="0"/>
            </a:br>
            <a:r>
              <a:rPr lang="en-GB" sz="2600" dirty="0" smtClean="0"/>
              <a:t>― </a:t>
            </a:r>
            <a:r>
              <a:rPr lang="en-GB" sz="2600" b="1" dirty="0" smtClean="0"/>
              <a:t>Myles </a:t>
            </a:r>
            <a:r>
              <a:rPr lang="en-GB" sz="2600" b="1" dirty="0"/>
              <a:t>Horton, </a:t>
            </a:r>
            <a:r>
              <a:rPr lang="en-GB" sz="2600" dirty="0"/>
              <a:t>We Make the Road by Walking: Conversations on Education and Social Change </a:t>
            </a:r>
            <a:endParaRPr lang="en-GB" sz="2600" dirty="0" smtClean="0"/>
          </a:p>
          <a:p>
            <a:pPr marL="0" indent="0">
              <a:buNone/>
            </a:pPr>
            <a:endParaRPr lang="en-GB" dirty="0" smtClean="0"/>
          </a:p>
          <a:p>
            <a:pPr marL="0" indent="0">
              <a:buNone/>
            </a:pPr>
            <a:r>
              <a:rPr lang="en-GB" i="1" dirty="0">
                <a:solidFill>
                  <a:schemeClr val="bg1">
                    <a:lumMod val="50000"/>
                  </a:schemeClr>
                </a:solidFill>
              </a:rPr>
              <a:t>“If the misery of the poor be caused not by the laws of nature, but by our institutions, great is our sin</a:t>
            </a:r>
            <a:r>
              <a:rPr lang="en-GB" i="1" dirty="0" smtClean="0">
                <a:solidFill>
                  <a:schemeClr val="bg1">
                    <a:lumMod val="50000"/>
                  </a:schemeClr>
                </a:solidFill>
              </a:rPr>
              <a:t>.”</a:t>
            </a:r>
          </a:p>
          <a:p>
            <a:pPr marL="0" indent="0">
              <a:buNone/>
            </a:pPr>
            <a:endParaRPr lang="en-GB" i="1" dirty="0" smtClean="0"/>
          </a:p>
          <a:p>
            <a:pPr marL="0" indent="0">
              <a:buNone/>
            </a:pPr>
            <a:r>
              <a:rPr lang="en-GB" dirty="0"/>
              <a:t>― </a:t>
            </a:r>
            <a:r>
              <a:rPr lang="en-GB" sz="2600" b="1" dirty="0"/>
              <a:t>Charles Darwin</a:t>
            </a:r>
            <a:r>
              <a:rPr lang="en-GB" sz="2600" dirty="0"/>
              <a:t>, Voyage of the Beagle </a:t>
            </a:r>
          </a:p>
          <a:p>
            <a:pPr marL="0" indent="0">
              <a:buNone/>
            </a:pPr>
            <a:endParaRPr lang="en-GB" dirty="0"/>
          </a:p>
          <a:p>
            <a:endParaRPr lang="en-GB" dirty="0"/>
          </a:p>
        </p:txBody>
      </p:sp>
    </p:spTree>
    <p:extLst>
      <p:ext uri="{BB962C8B-B14F-4D97-AF65-F5344CB8AC3E}">
        <p14:creationId xmlns:p14="http://schemas.microsoft.com/office/powerpoint/2010/main" val="338232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institutions</a:t>
            </a:r>
            <a:endParaRPr lang="en-GB" dirty="0"/>
          </a:p>
        </p:txBody>
      </p:sp>
      <p:sp>
        <p:nvSpPr>
          <p:cNvPr id="3" name="Content Placeholder 2"/>
          <p:cNvSpPr>
            <a:spLocks noGrp="1"/>
          </p:cNvSpPr>
          <p:nvPr>
            <p:ph idx="1"/>
          </p:nvPr>
        </p:nvSpPr>
        <p:spPr/>
        <p:txBody>
          <a:bodyPr>
            <a:normAutofit fontScale="70000" lnSpcReduction="20000"/>
          </a:bodyPr>
          <a:lstStyle/>
          <a:p>
            <a:r>
              <a:rPr lang="en-GB" i="1" dirty="0">
                <a:solidFill>
                  <a:schemeClr val="bg1">
                    <a:lumMod val="50000"/>
                  </a:schemeClr>
                </a:solidFill>
              </a:rPr>
              <a:t>“</a:t>
            </a:r>
            <a:r>
              <a:rPr lang="en-GB" b="1" i="1" u="sng" dirty="0">
                <a:solidFill>
                  <a:srgbClr val="FF0000"/>
                </a:solidFill>
              </a:rPr>
              <a:t>Justice is the first virtue of social institutions</a:t>
            </a:r>
            <a:r>
              <a:rPr lang="en-GB" i="1" dirty="0">
                <a:solidFill>
                  <a:schemeClr val="bg1">
                    <a:lumMod val="50000"/>
                  </a:schemeClr>
                </a:solidFill>
              </a:rPr>
              <a:t>, as truth is of systems of thought. A theory however elegant and economical must be rejected or revised if it is untrue; likewise laws and </a:t>
            </a:r>
            <a:r>
              <a:rPr lang="en-GB" b="1" i="1" u="sng" dirty="0">
                <a:solidFill>
                  <a:srgbClr val="FF0000"/>
                </a:solidFill>
              </a:rPr>
              <a:t>institutions no matter how efficient and well-arranged must be reformed or abolished if they are unjust</a:t>
            </a:r>
            <a:r>
              <a:rPr lang="en-GB" i="1" dirty="0">
                <a:solidFill>
                  <a:schemeClr val="bg1">
                    <a:lumMod val="50000"/>
                  </a:schemeClr>
                </a:solidFill>
              </a:rPr>
              <a:t>. Each person possesses an inviolability founded on justice that even the welfare of society as a whole cannot override. For this reason justice denies that the loss of freedom for some is made right by a greater good shared by others. It does not allow that the sacrifices imposed on a few are outweighed by the larger sum of advantages enjoyed by many. Therefore in a just society the liberties of equal citizenship are taken as settled; the rights secured by justice are not subject to political bargaining or to the calculus of social interests.” </a:t>
            </a:r>
            <a:endParaRPr lang="en-GB" i="1" dirty="0" smtClean="0">
              <a:solidFill>
                <a:schemeClr val="bg1">
                  <a:lumMod val="50000"/>
                </a:schemeClr>
              </a:solidFill>
            </a:endParaRPr>
          </a:p>
          <a:p>
            <a:pPr marL="0" indent="0">
              <a:buNone/>
            </a:pPr>
            <a:endParaRPr lang="en-GB" dirty="0" smtClean="0"/>
          </a:p>
          <a:p>
            <a:pPr marL="0" indent="0">
              <a:buNone/>
            </a:pPr>
            <a:r>
              <a:rPr lang="en-GB" dirty="0" smtClean="0"/>
              <a:t>― </a:t>
            </a:r>
            <a:r>
              <a:rPr lang="en-GB" dirty="0">
                <a:hlinkClick r:id="rId2" action="ppaction://hlinkfile"/>
              </a:rPr>
              <a:t>John </a:t>
            </a:r>
            <a:r>
              <a:rPr lang="en-GB" dirty="0" smtClean="0">
                <a:hlinkClick r:id="rId2" action="ppaction://hlinkfile"/>
              </a:rPr>
              <a:t>Rawls</a:t>
            </a:r>
            <a:r>
              <a:rPr lang="en-GB" dirty="0" smtClean="0"/>
              <a:t>.  </a:t>
            </a:r>
            <a:r>
              <a:rPr lang="en-GB" i="1" dirty="0">
                <a:hlinkClick r:id="rId3" action="ppaction://hlinkfile"/>
              </a:rPr>
              <a:t>A Theory of Justice</a:t>
            </a:r>
            <a:endParaRPr lang="en-GB" dirty="0"/>
          </a:p>
        </p:txBody>
      </p:sp>
    </p:spTree>
    <p:extLst>
      <p:ext uri="{BB962C8B-B14F-4D97-AF65-F5344CB8AC3E}">
        <p14:creationId xmlns:p14="http://schemas.microsoft.com/office/powerpoint/2010/main" val="55217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2164789"/>
            <a:ext cx="2973288" cy="4216539"/>
          </a:xfrm>
          <a:prstGeom prst="rect">
            <a:avLst/>
          </a:prstGeom>
          <a:solidFill>
            <a:schemeClr val="bg1"/>
          </a:solidFill>
        </p:spPr>
        <p:txBody>
          <a:bodyPr wrap="square" rtlCol="0">
            <a:spAutoFit/>
          </a:bodyPr>
          <a:lstStyle/>
          <a:p>
            <a:pPr>
              <a:spcBef>
                <a:spcPts val="600"/>
              </a:spcBef>
              <a:spcAft>
                <a:spcPts val="600"/>
              </a:spcAft>
              <a:buClr>
                <a:srgbClr val="0070C0"/>
              </a:buClr>
              <a:buSzPct val="150000"/>
            </a:pPr>
            <a:endParaRPr lang="en-GB" sz="2000" dirty="0" smtClean="0">
              <a:latin typeface="Calibri" pitchFamily="34" charset="0"/>
              <a:ea typeface="Verdana" pitchFamily="34" charset="0"/>
              <a:cs typeface="Verdana" pitchFamily="34" charset="0"/>
            </a:endParaRPr>
          </a:p>
          <a:p>
            <a:pPr marL="450850" lvl="1" indent="-260350">
              <a:spcBef>
                <a:spcPts val="600"/>
              </a:spcBef>
              <a:spcAft>
                <a:spcPts val="600"/>
              </a:spcAft>
              <a:buClr>
                <a:srgbClr val="C00000"/>
              </a:buClr>
              <a:buSzPct val="150000"/>
              <a:buFont typeface="Calibri" pitchFamily="34" charset="0"/>
              <a:buChar char="–"/>
            </a:pPr>
            <a:r>
              <a:rPr lang="en-GB" dirty="0" smtClean="0">
                <a:latin typeface="Calibri" pitchFamily="34" charset="0"/>
                <a:ea typeface="Verdana" pitchFamily="34" charset="0"/>
                <a:cs typeface="Verdana" pitchFamily="34" charset="0"/>
              </a:rPr>
              <a:t>Decouple economic growth from GHG  emission growth </a:t>
            </a:r>
          </a:p>
          <a:p>
            <a:pPr marL="450850" lvl="1" indent="-260350">
              <a:spcBef>
                <a:spcPts val="600"/>
              </a:spcBef>
              <a:spcAft>
                <a:spcPts val="600"/>
              </a:spcAft>
              <a:buClr>
                <a:srgbClr val="C00000"/>
              </a:buClr>
              <a:buSzPct val="150000"/>
              <a:buFont typeface="Calibri" pitchFamily="34" charset="0"/>
              <a:buChar char="–"/>
            </a:pPr>
            <a:r>
              <a:rPr lang="en-GB" dirty="0" smtClean="0">
                <a:latin typeface="Calibri" pitchFamily="34" charset="0"/>
                <a:ea typeface="Verdana" pitchFamily="34" charset="0"/>
                <a:cs typeface="Verdana" pitchFamily="34" charset="0"/>
              </a:rPr>
              <a:t>Reduce the carbon intensity of the economy</a:t>
            </a:r>
          </a:p>
          <a:p>
            <a:pPr marL="450850" lvl="1" indent="-260350">
              <a:spcBef>
                <a:spcPts val="600"/>
              </a:spcBef>
              <a:spcAft>
                <a:spcPts val="600"/>
              </a:spcAft>
              <a:buClr>
                <a:srgbClr val="C00000"/>
              </a:buClr>
              <a:buSzPct val="150000"/>
              <a:buFont typeface="Calibri" pitchFamily="34" charset="0"/>
              <a:buChar char="–"/>
            </a:pPr>
            <a:r>
              <a:rPr lang="en-GB" dirty="0" smtClean="0">
                <a:latin typeface="Calibri" pitchFamily="34" charset="0"/>
                <a:ea typeface="Verdana" pitchFamily="34" charset="0"/>
                <a:cs typeface="Verdana" pitchFamily="34" charset="0"/>
              </a:rPr>
              <a:t>Leapfrog the high-carbon development path of today’s business-as-usual trajectory</a:t>
            </a:r>
          </a:p>
          <a:p>
            <a:pPr marL="190500" lvl="1">
              <a:spcBef>
                <a:spcPts val="600"/>
              </a:spcBef>
              <a:spcAft>
                <a:spcPts val="600"/>
              </a:spcAft>
              <a:buClr>
                <a:srgbClr val="C00000"/>
              </a:buClr>
              <a:buSzPct val="150000"/>
            </a:pPr>
            <a:endParaRPr lang="en-GB" dirty="0" smtClean="0">
              <a:latin typeface="Calibri" pitchFamily="34" charset="0"/>
              <a:ea typeface="Verdana" pitchFamily="34" charset="0"/>
              <a:cs typeface="Verdana" pitchFamily="34" charset="0"/>
            </a:endParaRPr>
          </a:p>
          <a:p>
            <a:pPr marL="263525" indent="-263525">
              <a:spcBef>
                <a:spcPts val="600"/>
              </a:spcBef>
              <a:spcAft>
                <a:spcPts val="600"/>
              </a:spcAft>
            </a:pPr>
            <a:r>
              <a:rPr lang="en-GB" sz="1800" dirty="0" smtClean="0">
                <a:latin typeface="Calibri" pitchFamily="34" charset="0"/>
                <a:ea typeface="Verdana" pitchFamily="34" charset="0"/>
                <a:cs typeface="Verdana" pitchFamily="34" charset="0"/>
              </a:rPr>
              <a:t>	</a:t>
            </a:r>
          </a:p>
        </p:txBody>
      </p:sp>
      <p:sp>
        <p:nvSpPr>
          <p:cNvPr id="6" name="TextBox 5"/>
          <p:cNvSpPr txBox="1"/>
          <p:nvPr/>
        </p:nvSpPr>
        <p:spPr>
          <a:xfrm>
            <a:off x="3312180" y="6491138"/>
            <a:ext cx="4039349" cy="322238"/>
          </a:xfrm>
          <a:prstGeom prst="rect">
            <a:avLst/>
          </a:prstGeom>
          <a:noFill/>
        </p:spPr>
        <p:txBody>
          <a:bodyPr wrap="square" rtlCol="0">
            <a:spAutoFit/>
          </a:bodyPr>
          <a:lstStyle/>
          <a:p>
            <a:r>
              <a:rPr lang="en-GB" sz="1600" dirty="0" smtClean="0"/>
              <a:t>UNEP Risoe Centre</a:t>
            </a:r>
            <a:r>
              <a:rPr lang="da-DK" sz="1600" b="1" baseline="30000" dirty="0" smtClean="0">
                <a:latin typeface="Arial Narrow" pitchFamily="34" charset="0"/>
              </a:rPr>
              <a:t>©</a:t>
            </a:r>
            <a:r>
              <a:rPr lang="en-GB" sz="1600" dirty="0" smtClean="0"/>
              <a:t> , 2011</a:t>
            </a:r>
            <a:endParaRPr lang="en-GB" sz="1600" dirty="0"/>
          </a:p>
        </p:txBody>
      </p:sp>
      <p:sp>
        <p:nvSpPr>
          <p:cNvPr id="9" name="Rectangle 8"/>
          <p:cNvSpPr/>
          <p:nvPr/>
        </p:nvSpPr>
        <p:spPr>
          <a:xfrm>
            <a:off x="3300648" y="5922385"/>
            <a:ext cx="5919735" cy="498005"/>
          </a:xfrm>
          <a:prstGeom prst="rect">
            <a:avLst/>
          </a:prstGeom>
          <a:solidFill>
            <a:schemeClr val="accent1"/>
          </a:solidFill>
        </p:spPr>
        <p:txBody>
          <a:bodyPr wrap="square">
            <a:spAutoFit/>
          </a:bodyPr>
          <a:lstStyle/>
          <a:p>
            <a:pPr algn="ctr"/>
            <a:r>
              <a:rPr lang="en-GB" sz="2800" b="1" dirty="0" smtClean="0">
                <a:solidFill>
                  <a:schemeClr val="bg1"/>
                </a:solidFill>
              </a:rPr>
              <a:t>Sustainable Development</a:t>
            </a:r>
            <a:endParaRPr lang="en-GB" sz="2800" b="1" dirty="0">
              <a:solidFill>
                <a:schemeClr val="bg1"/>
              </a:solidFill>
            </a:endParaRPr>
          </a:p>
        </p:txBody>
      </p:sp>
      <p:sp>
        <p:nvSpPr>
          <p:cNvPr id="8" name="Freeform 7"/>
          <p:cNvSpPr/>
          <p:nvPr/>
        </p:nvSpPr>
        <p:spPr>
          <a:xfrm>
            <a:off x="3182803" y="1124744"/>
            <a:ext cx="6037580" cy="4722209"/>
          </a:xfrm>
          <a:custGeom>
            <a:avLst/>
            <a:gdLst>
              <a:gd name="connsiteX0" fmla="*/ 0 w 6148346"/>
              <a:gd name="connsiteY0" fmla="*/ 422327 h 4968552"/>
              <a:gd name="connsiteX1" fmla="*/ 422327 w 6148346"/>
              <a:gd name="connsiteY1" fmla="*/ 0 h 4968552"/>
              <a:gd name="connsiteX2" fmla="*/ 5726019 w 6148346"/>
              <a:gd name="connsiteY2" fmla="*/ 0 h 4968552"/>
              <a:gd name="connsiteX3" fmla="*/ 6148346 w 6148346"/>
              <a:gd name="connsiteY3" fmla="*/ 422327 h 4968552"/>
              <a:gd name="connsiteX4" fmla="*/ 6148346 w 6148346"/>
              <a:gd name="connsiteY4" fmla="*/ 4546225 h 4968552"/>
              <a:gd name="connsiteX5" fmla="*/ 5726019 w 6148346"/>
              <a:gd name="connsiteY5" fmla="*/ 4968552 h 4968552"/>
              <a:gd name="connsiteX6" fmla="*/ 422327 w 6148346"/>
              <a:gd name="connsiteY6" fmla="*/ 4968552 h 4968552"/>
              <a:gd name="connsiteX7" fmla="*/ 0 w 6148346"/>
              <a:gd name="connsiteY7" fmla="*/ 4546225 h 4968552"/>
              <a:gd name="connsiteX8" fmla="*/ 0 w 6148346"/>
              <a:gd name="connsiteY8" fmla="*/ 422327 h 4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8346" h="4968552">
                <a:moveTo>
                  <a:pt x="0" y="422327"/>
                </a:moveTo>
                <a:cubicBezTo>
                  <a:pt x="0" y="189082"/>
                  <a:pt x="189082" y="0"/>
                  <a:pt x="422327" y="0"/>
                </a:cubicBezTo>
                <a:lnTo>
                  <a:pt x="5726019" y="0"/>
                </a:lnTo>
                <a:cubicBezTo>
                  <a:pt x="5959264" y="0"/>
                  <a:pt x="6148346" y="189082"/>
                  <a:pt x="6148346" y="422327"/>
                </a:cubicBezTo>
                <a:lnTo>
                  <a:pt x="6148346" y="4546225"/>
                </a:lnTo>
                <a:cubicBezTo>
                  <a:pt x="6148346" y="4779470"/>
                  <a:pt x="5959264" y="4968552"/>
                  <a:pt x="5726019" y="4968552"/>
                </a:cubicBezTo>
                <a:lnTo>
                  <a:pt x="422327" y="4968552"/>
                </a:lnTo>
                <a:cubicBezTo>
                  <a:pt x="189082" y="4968552"/>
                  <a:pt x="0" y="4779470"/>
                  <a:pt x="0" y="4546225"/>
                </a:cubicBezTo>
                <a:lnTo>
                  <a:pt x="0" y="422327"/>
                </a:lnTo>
                <a:close/>
              </a:path>
            </a:pathLst>
          </a:custGeom>
          <a:solidFill>
            <a:srgbClr val="0070C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30375" tIns="230375" rIns="230375" bIns="3979843" numCol="1" spcCol="1270" anchor="t" anchorCtr="0">
            <a:noAutofit/>
          </a:bodyPr>
          <a:lstStyle/>
          <a:p>
            <a:pPr lvl="0" algn="ctr" defTabSz="1244600">
              <a:lnSpc>
                <a:spcPct val="90000"/>
              </a:lnSpc>
              <a:spcBef>
                <a:spcPct val="0"/>
              </a:spcBef>
              <a:spcAft>
                <a:spcPct val="35000"/>
              </a:spcAft>
            </a:pPr>
            <a:r>
              <a:rPr lang="en-GB" sz="2800" kern="1200" dirty="0" smtClean="0"/>
              <a:t>Development Plans</a:t>
            </a:r>
            <a:endParaRPr lang="en-GB" sz="2800" kern="1200" dirty="0"/>
          </a:p>
        </p:txBody>
      </p:sp>
      <p:sp>
        <p:nvSpPr>
          <p:cNvPr id="13" name="Freeform 12"/>
          <p:cNvSpPr/>
          <p:nvPr/>
        </p:nvSpPr>
        <p:spPr>
          <a:xfrm>
            <a:off x="3263158" y="3947282"/>
            <a:ext cx="891973" cy="1632556"/>
          </a:xfrm>
          <a:custGeom>
            <a:avLst/>
            <a:gdLst>
              <a:gd name="connsiteX0" fmla="*/ 0 w 922251"/>
              <a:gd name="connsiteY0" fmla="*/ 96836 h 1715217"/>
              <a:gd name="connsiteX1" fmla="*/ 96836 w 922251"/>
              <a:gd name="connsiteY1" fmla="*/ 0 h 1715217"/>
              <a:gd name="connsiteX2" fmla="*/ 825415 w 922251"/>
              <a:gd name="connsiteY2" fmla="*/ 0 h 1715217"/>
              <a:gd name="connsiteX3" fmla="*/ 922251 w 922251"/>
              <a:gd name="connsiteY3" fmla="*/ 96836 h 1715217"/>
              <a:gd name="connsiteX4" fmla="*/ 922251 w 922251"/>
              <a:gd name="connsiteY4" fmla="*/ 1618381 h 1715217"/>
              <a:gd name="connsiteX5" fmla="*/ 825415 w 922251"/>
              <a:gd name="connsiteY5" fmla="*/ 1715217 h 1715217"/>
              <a:gd name="connsiteX6" fmla="*/ 96836 w 922251"/>
              <a:gd name="connsiteY6" fmla="*/ 1715217 h 1715217"/>
              <a:gd name="connsiteX7" fmla="*/ 0 w 922251"/>
              <a:gd name="connsiteY7" fmla="*/ 1618381 h 1715217"/>
              <a:gd name="connsiteX8" fmla="*/ 0 w 922251"/>
              <a:gd name="connsiteY8" fmla="*/ 96836 h 171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51" h="1715217">
                <a:moveTo>
                  <a:pt x="0" y="96836"/>
                </a:moveTo>
                <a:cubicBezTo>
                  <a:pt x="0" y="43355"/>
                  <a:pt x="43355" y="0"/>
                  <a:pt x="96836" y="0"/>
                </a:cubicBezTo>
                <a:lnTo>
                  <a:pt x="825415" y="0"/>
                </a:lnTo>
                <a:cubicBezTo>
                  <a:pt x="878896" y="0"/>
                  <a:pt x="922251" y="43355"/>
                  <a:pt x="922251" y="96836"/>
                </a:cubicBezTo>
                <a:lnTo>
                  <a:pt x="922251" y="1618381"/>
                </a:lnTo>
                <a:cubicBezTo>
                  <a:pt x="922251" y="1671862"/>
                  <a:pt x="878896" y="1715217"/>
                  <a:pt x="825415" y="1715217"/>
                </a:cubicBezTo>
                <a:lnTo>
                  <a:pt x="96836" y="1715217"/>
                </a:lnTo>
                <a:cubicBezTo>
                  <a:pt x="43355" y="1715217"/>
                  <a:pt x="0" y="1671862"/>
                  <a:pt x="0" y="1618381"/>
                </a:cubicBezTo>
                <a:lnTo>
                  <a:pt x="0" y="96836"/>
                </a:lnTo>
                <a:close/>
              </a:path>
            </a:pathLst>
          </a:cu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spcFirstLastPara="0" vert="vert270" wrap="square" lIns="89322" tIns="89322" rIns="89322" bIns="89322" numCol="1" spcCol="1270" anchor="ctr" anchorCtr="0">
            <a:noAutofit/>
          </a:bodyPr>
          <a:lstStyle/>
          <a:p>
            <a:pPr lvl="0" algn="ctr" defTabSz="711200">
              <a:lnSpc>
                <a:spcPct val="90000"/>
              </a:lnSpc>
              <a:spcBef>
                <a:spcPct val="0"/>
              </a:spcBef>
              <a:spcAft>
                <a:spcPct val="35000"/>
              </a:spcAft>
            </a:pPr>
            <a:r>
              <a:rPr lang="en-GB" sz="1600" kern="1200" dirty="0" smtClean="0"/>
              <a:t>LT Development Priorities </a:t>
            </a:r>
            <a:endParaRPr lang="en-GB" sz="1600" kern="1200" dirty="0"/>
          </a:p>
        </p:txBody>
      </p:sp>
      <p:sp>
        <p:nvSpPr>
          <p:cNvPr id="14" name="Freeform 13"/>
          <p:cNvSpPr/>
          <p:nvPr/>
        </p:nvSpPr>
        <p:spPr>
          <a:xfrm>
            <a:off x="3263158" y="2243769"/>
            <a:ext cx="891973" cy="1632556"/>
          </a:xfrm>
          <a:custGeom>
            <a:avLst/>
            <a:gdLst>
              <a:gd name="connsiteX0" fmla="*/ 0 w 922251"/>
              <a:gd name="connsiteY0" fmla="*/ 96836 h 1715217"/>
              <a:gd name="connsiteX1" fmla="*/ 96836 w 922251"/>
              <a:gd name="connsiteY1" fmla="*/ 0 h 1715217"/>
              <a:gd name="connsiteX2" fmla="*/ 825415 w 922251"/>
              <a:gd name="connsiteY2" fmla="*/ 0 h 1715217"/>
              <a:gd name="connsiteX3" fmla="*/ 922251 w 922251"/>
              <a:gd name="connsiteY3" fmla="*/ 96836 h 1715217"/>
              <a:gd name="connsiteX4" fmla="*/ 922251 w 922251"/>
              <a:gd name="connsiteY4" fmla="*/ 1618381 h 1715217"/>
              <a:gd name="connsiteX5" fmla="*/ 825415 w 922251"/>
              <a:gd name="connsiteY5" fmla="*/ 1715217 h 1715217"/>
              <a:gd name="connsiteX6" fmla="*/ 96836 w 922251"/>
              <a:gd name="connsiteY6" fmla="*/ 1715217 h 1715217"/>
              <a:gd name="connsiteX7" fmla="*/ 0 w 922251"/>
              <a:gd name="connsiteY7" fmla="*/ 1618381 h 1715217"/>
              <a:gd name="connsiteX8" fmla="*/ 0 w 922251"/>
              <a:gd name="connsiteY8" fmla="*/ 96836 h 171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51" h="1715217">
                <a:moveTo>
                  <a:pt x="0" y="96836"/>
                </a:moveTo>
                <a:cubicBezTo>
                  <a:pt x="0" y="43355"/>
                  <a:pt x="43355" y="0"/>
                  <a:pt x="96836" y="0"/>
                </a:cubicBezTo>
                <a:lnTo>
                  <a:pt x="825415" y="0"/>
                </a:lnTo>
                <a:cubicBezTo>
                  <a:pt x="878896" y="0"/>
                  <a:pt x="922251" y="43355"/>
                  <a:pt x="922251" y="96836"/>
                </a:cubicBezTo>
                <a:lnTo>
                  <a:pt x="922251" y="1618381"/>
                </a:lnTo>
                <a:cubicBezTo>
                  <a:pt x="922251" y="1671862"/>
                  <a:pt x="878896" y="1715217"/>
                  <a:pt x="825415" y="1715217"/>
                </a:cubicBezTo>
                <a:lnTo>
                  <a:pt x="96836" y="1715217"/>
                </a:lnTo>
                <a:cubicBezTo>
                  <a:pt x="43355" y="1715217"/>
                  <a:pt x="0" y="1671862"/>
                  <a:pt x="0" y="1618381"/>
                </a:cubicBezTo>
                <a:lnTo>
                  <a:pt x="0" y="96836"/>
                </a:lnTo>
                <a:close/>
              </a:path>
            </a:pathLst>
          </a:cu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spcFirstLastPara="0" vert="vert270" wrap="square" lIns="89322" tIns="89322" rIns="89322" bIns="89322" numCol="1" spcCol="1270" anchor="ctr" anchorCtr="0">
            <a:noAutofit/>
          </a:bodyPr>
          <a:lstStyle/>
          <a:p>
            <a:pPr lvl="0" algn="ctr" defTabSz="711200">
              <a:lnSpc>
                <a:spcPct val="90000"/>
              </a:lnSpc>
              <a:spcBef>
                <a:spcPct val="0"/>
              </a:spcBef>
              <a:spcAft>
                <a:spcPct val="35000"/>
              </a:spcAft>
            </a:pPr>
            <a:r>
              <a:rPr lang="en-GB" sz="1600" kern="1200" dirty="0" smtClean="0"/>
              <a:t>LT Development goals</a:t>
            </a:r>
            <a:endParaRPr lang="en-GB" sz="1600" kern="1200" dirty="0"/>
          </a:p>
        </p:txBody>
      </p:sp>
      <p:sp>
        <p:nvSpPr>
          <p:cNvPr id="15" name="Freeform 14"/>
          <p:cNvSpPr/>
          <p:nvPr/>
        </p:nvSpPr>
        <p:spPr>
          <a:xfrm>
            <a:off x="4323874" y="1990820"/>
            <a:ext cx="4704988" cy="3668621"/>
          </a:xfrm>
          <a:custGeom>
            <a:avLst/>
            <a:gdLst>
              <a:gd name="connsiteX0" fmla="*/ 0 w 4864698"/>
              <a:gd name="connsiteY0" fmla="*/ 404709 h 3854374"/>
              <a:gd name="connsiteX1" fmla="*/ 404709 w 4864698"/>
              <a:gd name="connsiteY1" fmla="*/ 0 h 3854374"/>
              <a:gd name="connsiteX2" fmla="*/ 4459989 w 4864698"/>
              <a:gd name="connsiteY2" fmla="*/ 0 h 3854374"/>
              <a:gd name="connsiteX3" fmla="*/ 4864698 w 4864698"/>
              <a:gd name="connsiteY3" fmla="*/ 404709 h 3854374"/>
              <a:gd name="connsiteX4" fmla="*/ 4864698 w 4864698"/>
              <a:gd name="connsiteY4" fmla="*/ 3449665 h 3854374"/>
              <a:gd name="connsiteX5" fmla="*/ 4459989 w 4864698"/>
              <a:gd name="connsiteY5" fmla="*/ 3854374 h 3854374"/>
              <a:gd name="connsiteX6" fmla="*/ 404709 w 4864698"/>
              <a:gd name="connsiteY6" fmla="*/ 3854374 h 3854374"/>
              <a:gd name="connsiteX7" fmla="*/ 0 w 4864698"/>
              <a:gd name="connsiteY7" fmla="*/ 3449665 h 3854374"/>
              <a:gd name="connsiteX8" fmla="*/ 0 w 4864698"/>
              <a:gd name="connsiteY8" fmla="*/ 404709 h 385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4698" h="3854374">
                <a:moveTo>
                  <a:pt x="0" y="404709"/>
                </a:moveTo>
                <a:cubicBezTo>
                  <a:pt x="0" y="181194"/>
                  <a:pt x="181194" y="0"/>
                  <a:pt x="404709" y="0"/>
                </a:cubicBezTo>
                <a:lnTo>
                  <a:pt x="4459989" y="0"/>
                </a:lnTo>
                <a:cubicBezTo>
                  <a:pt x="4683504" y="0"/>
                  <a:pt x="4864698" y="181194"/>
                  <a:pt x="4864698" y="404709"/>
                </a:cubicBezTo>
                <a:lnTo>
                  <a:pt x="4864698" y="3449665"/>
                </a:lnTo>
                <a:cubicBezTo>
                  <a:pt x="4864698" y="3673180"/>
                  <a:pt x="4683504" y="3854374"/>
                  <a:pt x="4459989" y="3854374"/>
                </a:cubicBezTo>
                <a:lnTo>
                  <a:pt x="404709" y="3854374"/>
                </a:lnTo>
                <a:cubicBezTo>
                  <a:pt x="181194" y="3854374"/>
                  <a:pt x="0" y="3673180"/>
                  <a:pt x="0" y="3449665"/>
                </a:cubicBezTo>
                <a:lnTo>
                  <a:pt x="0" y="404709"/>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94735" tIns="194735" rIns="194735" bIns="2327056" numCol="1" spcCol="1270" anchor="t" anchorCtr="0">
            <a:noAutofit/>
          </a:bodyPr>
          <a:lstStyle/>
          <a:p>
            <a:pPr lvl="0" algn="ctr" defTabSz="889000">
              <a:lnSpc>
                <a:spcPct val="90000"/>
              </a:lnSpc>
              <a:spcBef>
                <a:spcPct val="0"/>
              </a:spcBef>
              <a:spcAft>
                <a:spcPct val="35000"/>
              </a:spcAft>
            </a:pPr>
            <a:r>
              <a:rPr lang="en-GB" sz="2000" kern="1200" dirty="0" smtClean="0"/>
              <a:t>Low Carbon Development Strategies</a:t>
            </a:r>
            <a:endParaRPr lang="en-GB" sz="2000" kern="1200" dirty="0"/>
          </a:p>
        </p:txBody>
      </p:sp>
      <p:sp>
        <p:nvSpPr>
          <p:cNvPr id="19" name="Freeform 18"/>
          <p:cNvSpPr/>
          <p:nvPr/>
        </p:nvSpPr>
        <p:spPr>
          <a:xfrm>
            <a:off x="5529259" y="2769650"/>
            <a:ext cx="3300304" cy="2604435"/>
          </a:xfrm>
          <a:custGeom>
            <a:avLst/>
            <a:gdLst>
              <a:gd name="connsiteX0" fmla="*/ 0 w 3412332"/>
              <a:gd name="connsiteY0" fmla="*/ 301773 h 2874029"/>
              <a:gd name="connsiteX1" fmla="*/ 301773 w 3412332"/>
              <a:gd name="connsiteY1" fmla="*/ 0 h 2874029"/>
              <a:gd name="connsiteX2" fmla="*/ 3110559 w 3412332"/>
              <a:gd name="connsiteY2" fmla="*/ 0 h 2874029"/>
              <a:gd name="connsiteX3" fmla="*/ 3412332 w 3412332"/>
              <a:gd name="connsiteY3" fmla="*/ 301773 h 2874029"/>
              <a:gd name="connsiteX4" fmla="*/ 3412332 w 3412332"/>
              <a:gd name="connsiteY4" fmla="*/ 2572256 h 2874029"/>
              <a:gd name="connsiteX5" fmla="*/ 3110559 w 3412332"/>
              <a:gd name="connsiteY5" fmla="*/ 2874029 h 2874029"/>
              <a:gd name="connsiteX6" fmla="*/ 301773 w 3412332"/>
              <a:gd name="connsiteY6" fmla="*/ 2874029 h 2874029"/>
              <a:gd name="connsiteX7" fmla="*/ 0 w 3412332"/>
              <a:gd name="connsiteY7" fmla="*/ 2572256 h 2874029"/>
              <a:gd name="connsiteX8" fmla="*/ 0 w 3412332"/>
              <a:gd name="connsiteY8" fmla="*/ 301773 h 28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32" h="2874029">
                <a:moveTo>
                  <a:pt x="0" y="301773"/>
                </a:moveTo>
                <a:cubicBezTo>
                  <a:pt x="0" y="135108"/>
                  <a:pt x="135108" y="0"/>
                  <a:pt x="301773" y="0"/>
                </a:cubicBezTo>
                <a:lnTo>
                  <a:pt x="3110559" y="0"/>
                </a:lnTo>
                <a:cubicBezTo>
                  <a:pt x="3277224" y="0"/>
                  <a:pt x="3412332" y="135108"/>
                  <a:pt x="3412332" y="301773"/>
                </a:cubicBezTo>
                <a:lnTo>
                  <a:pt x="3412332" y="2572256"/>
                </a:lnTo>
                <a:cubicBezTo>
                  <a:pt x="3412332" y="2738921"/>
                  <a:pt x="3277224" y="2874029"/>
                  <a:pt x="3110559" y="2874029"/>
                </a:cubicBezTo>
                <a:lnTo>
                  <a:pt x="301773" y="2874029"/>
                </a:lnTo>
                <a:cubicBezTo>
                  <a:pt x="135108" y="2874029"/>
                  <a:pt x="0" y="2738921"/>
                  <a:pt x="0" y="2572256"/>
                </a:cubicBezTo>
                <a:lnTo>
                  <a:pt x="0" y="301773"/>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79826" tIns="179826" rIns="179826" bIns="1210175" numCol="1" spcCol="1270" anchor="t" anchorCtr="0">
            <a:noAutofit/>
          </a:bodyPr>
          <a:lstStyle/>
          <a:p>
            <a:pPr lvl="0" algn="ctr" defTabSz="1066800">
              <a:lnSpc>
                <a:spcPct val="90000"/>
              </a:lnSpc>
              <a:spcBef>
                <a:spcPct val="0"/>
              </a:spcBef>
              <a:spcAft>
                <a:spcPct val="35000"/>
              </a:spcAft>
            </a:pPr>
            <a:r>
              <a:rPr lang="en-GB" sz="2400" kern="1200" dirty="0" smtClean="0">
                <a:solidFill>
                  <a:schemeClr val="tx2"/>
                </a:solidFill>
              </a:rPr>
              <a:t>Nationally Appropriate Mitigation Actions NAMAs</a:t>
            </a:r>
            <a:endParaRPr lang="en-GB" sz="2400" kern="1200" dirty="0">
              <a:solidFill>
                <a:schemeClr val="tx2"/>
              </a:solidFill>
            </a:endParaRPr>
          </a:p>
        </p:txBody>
      </p:sp>
      <p:sp>
        <p:nvSpPr>
          <p:cNvPr id="20" name="Freeform 19"/>
          <p:cNvSpPr/>
          <p:nvPr/>
        </p:nvSpPr>
        <p:spPr>
          <a:xfrm>
            <a:off x="5555933" y="4387305"/>
            <a:ext cx="1025079" cy="540646"/>
          </a:xfrm>
          <a:custGeom>
            <a:avLst/>
            <a:gdLst>
              <a:gd name="connsiteX0" fmla="*/ 0 w 1059875"/>
              <a:gd name="connsiteY0" fmla="*/ 59642 h 568021"/>
              <a:gd name="connsiteX1" fmla="*/ 59642 w 1059875"/>
              <a:gd name="connsiteY1" fmla="*/ 0 h 568021"/>
              <a:gd name="connsiteX2" fmla="*/ 1000233 w 1059875"/>
              <a:gd name="connsiteY2" fmla="*/ 0 h 568021"/>
              <a:gd name="connsiteX3" fmla="*/ 1059875 w 1059875"/>
              <a:gd name="connsiteY3" fmla="*/ 59642 h 568021"/>
              <a:gd name="connsiteX4" fmla="*/ 1059875 w 1059875"/>
              <a:gd name="connsiteY4" fmla="*/ 508379 h 568021"/>
              <a:gd name="connsiteX5" fmla="*/ 1000233 w 1059875"/>
              <a:gd name="connsiteY5" fmla="*/ 568021 h 568021"/>
              <a:gd name="connsiteX6" fmla="*/ 59642 w 1059875"/>
              <a:gd name="connsiteY6" fmla="*/ 568021 h 568021"/>
              <a:gd name="connsiteX7" fmla="*/ 0 w 1059875"/>
              <a:gd name="connsiteY7" fmla="*/ 508379 h 568021"/>
              <a:gd name="connsiteX8" fmla="*/ 0 w 1059875"/>
              <a:gd name="connsiteY8" fmla="*/ 59642 h 5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75" h="568021">
                <a:moveTo>
                  <a:pt x="0" y="59642"/>
                </a:moveTo>
                <a:cubicBezTo>
                  <a:pt x="0" y="26703"/>
                  <a:pt x="26703" y="0"/>
                  <a:pt x="59642" y="0"/>
                </a:cubicBezTo>
                <a:lnTo>
                  <a:pt x="1000233" y="0"/>
                </a:lnTo>
                <a:cubicBezTo>
                  <a:pt x="1033172" y="0"/>
                  <a:pt x="1059875" y="26703"/>
                  <a:pt x="1059875" y="59642"/>
                </a:cubicBezTo>
                <a:lnTo>
                  <a:pt x="1059875" y="508379"/>
                </a:lnTo>
                <a:cubicBezTo>
                  <a:pt x="1059875" y="541318"/>
                  <a:pt x="1033172" y="568021"/>
                  <a:pt x="1000233" y="568021"/>
                </a:cubicBezTo>
                <a:lnTo>
                  <a:pt x="59642" y="568021"/>
                </a:lnTo>
                <a:cubicBezTo>
                  <a:pt x="26703" y="568021"/>
                  <a:pt x="0" y="541318"/>
                  <a:pt x="0" y="508379"/>
                </a:cubicBezTo>
                <a:lnTo>
                  <a:pt x="0" y="5964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0809" tIns="70809" rIns="70809" bIns="70809" numCol="1" spcCol="1270" anchor="ctr" anchorCtr="0">
            <a:noAutofit/>
          </a:bodyPr>
          <a:lstStyle/>
          <a:p>
            <a:pPr lvl="0" algn="ctr" defTabSz="622300">
              <a:lnSpc>
                <a:spcPct val="90000"/>
              </a:lnSpc>
              <a:spcBef>
                <a:spcPct val="0"/>
              </a:spcBef>
              <a:spcAft>
                <a:spcPct val="35000"/>
              </a:spcAft>
            </a:pPr>
            <a:r>
              <a:rPr lang="en-GB" sz="1400" kern="1200" dirty="0" smtClean="0"/>
              <a:t>Capacity &amp;</a:t>
            </a:r>
          </a:p>
          <a:p>
            <a:pPr lvl="0" algn="ctr" defTabSz="622300">
              <a:lnSpc>
                <a:spcPct val="90000"/>
              </a:lnSpc>
              <a:spcBef>
                <a:spcPct val="0"/>
              </a:spcBef>
              <a:spcAft>
                <a:spcPct val="35000"/>
              </a:spcAft>
            </a:pPr>
            <a:r>
              <a:rPr lang="en-GB" sz="1400" kern="1200" dirty="0" smtClean="0"/>
              <a:t>Finance </a:t>
            </a:r>
            <a:endParaRPr lang="en-GB" sz="1400" kern="1200" dirty="0"/>
          </a:p>
        </p:txBody>
      </p:sp>
      <p:sp>
        <p:nvSpPr>
          <p:cNvPr id="21" name="Freeform 20"/>
          <p:cNvSpPr/>
          <p:nvPr/>
        </p:nvSpPr>
        <p:spPr>
          <a:xfrm>
            <a:off x="7717907" y="4385449"/>
            <a:ext cx="1038880" cy="515807"/>
          </a:xfrm>
          <a:custGeom>
            <a:avLst/>
            <a:gdLst>
              <a:gd name="connsiteX0" fmla="*/ 0 w 1074145"/>
              <a:gd name="connsiteY0" fmla="*/ 56902 h 541924"/>
              <a:gd name="connsiteX1" fmla="*/ 56902 w 1074145"/>
              <a:gd name="connsiteY1" fmla="*/ 0 h 541924"/>
              <a:gd name="connsiteX2" fmla="*/ 1017243 w 1074145"/>
              <a:gd name="connsiteY2" fmla="*/ 0 h 541924"/>
              <a:gd name="connsiteX3" fmla="*/ 1074145 w 1074145"/>
              <a:gd name="connsiteY3" fmla="*/ 56902 h 541924"/>
              <a:gd name="connsiteX4" fmla="*/ 1074145 w 1074145"/>
              <a:gd name="connsiteY4" fmla="*/ 485022 h 541924"/>
              <a:gd name="connsiteX5" fmla="*/ 1017243 w 1074145"/>
              <a:gd name="connsiteY5" fmla="*/ 541924 h 541924"/>
              <a:gd name="connsiteX6" fmla="*/ 56902 w 1074145"/>
              <a:gd name="connsiteY6" fmla="*/ 541924 h 541924"/>
              <a:gd name="connsiteX7" fmla="*/ 0 w 1074145"/>
              <a:gd name="connsiteY7" fmla="*/ 485022 h 541924"/>
              <a:gd name="connsiteX8" fmla="*/ 0 w 1074145"/>
              <a:gd name="connsiteY8" fmla="*/ 56902 h 54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45" h="541924">
                <a:moveTo>
                  <a:pt x="0" y="56902"/>
                </a:moveTo>
                <a:cubicBezTo>
                  <a:pt x="0" y="25476"/>
                  <a:pt x="25476" y="0"/>
                  <a:pt x="56902" y="0"/>
                </a:cubicBezTo>
                <a:lnTo>
                  <a:pt x="1017243" y="0"/>
                </a:lnTo>
                <a:cubicBezTo>
                  <a:pt x="1048669" y="0"/>
                  <a:pt x="1074145" y="25476"/>
                  <a:pt x="1074145" y="56902"/>
                </a:cubicBezTo>
                <a:lnTo>
                  <a:pt x="1074145" y="485022"/>
                </a:lnTo>
                <a:cubicBezTo>
                  <a:pt x="1074145" y="516448"/>
                  <a:pt x="1048669" y="541924"/>
                  <a:pt x="1017243" y="541924"/>
                </a:cubicBezTo>
                <a:lnTo>
                  <a:pt x="56902" y="541924"/>
                </a:lnTo>
                <a:cubicBezTo>
                  <a:pt x="25476" y="541924"/>
                  <a:pt x="0" y="516448"/>
                  <a:pt x="0" y="485022"/>
                </a:cubicBezTo>
                <a:lnTo>
                  <a:pt x="0" y="5690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0006" tIns="70006" rIns="70006" bIns="70006" numCol="1" spcCol="1270" anchor="ctr" anchorCtr="0">
            <a:noAutofit/>
          </a:bodyPr>
          <a:lstStyle/>
          <a:p>
            <a:pPr lvl="0" algn="ctr" defTabSz="622300">
              <a:lnSpc>
                <a:spcPct val="90000"/>
              </a:lnSpc>
              <a:spcBef>
                <a:spcPct val="0"/>
              </a:spcBef>
              <a:spcAft>
                <a:spcPct val="35000"/>
              </a:spcAft>
            </a:pPr>
            <a:r>
              <a:rPr lang="en-GB" sz="1400" kern="1200" dirty="0" smtClean="0"/>
              <a:t>Tech. transfer</a:t>
            </a:r>
            <a:endParaRPr lang="en-GB" sz="1400" kern="1200" dirty="0"/>
          </a:p>
        </p:txBody>
      </p:sp>
      <p:sp>
        <p:nvSpPr>
          <p:cNvPr id="22" name="Freeform 21"/>
          <p:cNvSpPr/>
          <p:nvPr/>
        </p:nvSpPr>
        <p:spPr>
          <a:xfrm>
            <a:off x="6674804" y="4385449"/>
            <a:ext cx="943770" cy="544375"/>
          </a:xfrm>
          <a:custGeom>
            <a:avLst/>
            <a:gdLst>
              <a:gd name="connsiteX0" fmla="*/ 0 w 975806"/>
              <a:gd name="connsiteY0" fmla="*/ 60053 h 571938"/>
              <a:gd name="connsiteX1" fmla="*/ 60053 w 975806"/>
              <a:gd name="connsiteY1" fmla="*/ 0 h 571938"/>
              <a:gd name="connsiteX2" fmla="*/ 915753 w 975806"/>
              <a:gd name="connsiteY2" fmla="*/ 0 h 571938"/>
              <a:gd name="connsiteX3" fmla="*/ 975806 w 975806"/>
              <a:gd name="connsiteY3" fmla="*/ 60053 h 571938"/>
              <a:gd name="connsiteX4" fmla="*/ 975806 w 975806"/>
              <a:gd name="connsiteY4" fmla="*/ 511885 h 571938"/>
              <a:gd name="connsiteX5" fmla="*/ 915753 w 975806"/>
              <a:gd name="connsiteY5" fmla="*/ 571938 h 571938"/>
              <a:gd name="connsiteX6" fmla="*/ 60053 w 975806"/>
              <a:gd name="connsiteY6" fmla="*/ 571938 h 571938"/>
              <a:gd name="connsiteX7" fmla="*/ 0 w 975806"/>
              <a:gd name="connsiteY7" fmla="*/ 511885 h 571938"/>
              <a:gd name="connsiteX8" fmla="*/ 0 w 975806"/>
              <a:gd name="connsiteY8" fmla="*/ 60053 h 5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806" h="571938">
                <a:moveTo>
                  <a:pt x="0" y="60053"/>
                </a:moveTo>
                <a:cubicBezTo>
                  <a:pt x="0" y="26887"/>
                  <a:pt x="26887" y="0"/>
                  <a:pt x="60053" y="0"/>
                </a:cubicBezTo>
                <a:lnTo>
                  <a:pt x="915753" y="0"/>
                </a:lnTo>
                <a:cubicBezTo>
                  <a:pt x="948919" y="0"/>
                  <a:pt x="975806" y="26887"/>
                  <a:pt x="975806" y="60053"/>
                </a:cubicBezTo>
                <a:lnTo>
                  <a:pt x="975806" y="511885"/>
                </a:lnTo>
                <a:cubicBezTo>
                  <a:pt x="975806" y="545051"/>
                  <a:pt x="948919" y="571938"/>
                  <a:pt x="915753" y="571938"/>
                </a:cubicBezTo>
                <a:lnTo>
                  <a:pt x="60053" y="571938"/>
                </a:lnTo>
                <a:cubicBezTo>
                  <a:pt x="26887" y="571938"/>
                  <a:pt x="0" y="545051"/>
                  <a:pt x="0" y="511885"/>
                </a:cubicBezTo>
                <a:lnTo>
                  <a:pt x="0" y="6005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0929" tIns="70929" rIns="70929" bIns="70929" numCol="1" spcCol="1270" anchor="ctr" anchorCtr="0">
            <a:noAutofit/>
          </a:bodyPr>
          <a:lstStyle/>
          <a:p>
            <a:pPr lvl="0" algn="ctr" defTabSz="622300">
              <a:lnSpc>
                <a:spcPct val="90000"/>
              </a:lnSpc>
              <a:spcBef>
                <a:spcPct val="0"/>
              </a:spcBef>
              <a:spcAft>
                <a:spcPct val="35000"/>
              </a:spcAft>
            </a:pPr>
            <a:r>
              <a:rPr lang="en-GB" sz="1400" kern="1200" dirty="0" smtClean="0"/>
              <a:t>Baseline &amp;</a:t>
            </a:r>
          </a:p>
          <a:p>
            <a:pPr lvl="0" algn="ctr" defTabSz="622300">
              <a:lnSpc>
                <a:spcPct val="90000"/>
              </a:lnSpc>
              <a:spcBef>
                <a:spcPct val="0"/>
              </a:spcBef>
              <a:spcAft>
                <a:spcPct val="35000"/>
              </a:spcAft>
            </a:pPr>
            <a:r>
              <a:rPr lang="en-GB" sz="1400" kern="1200" dirty="0" smtClean="0"/>
              <a:t>MRV</a:t>
            </a:r>
            <a:endParaRPr lang="en-GB" sz="1400" kern="1200" dirty="0"/>
          </a:p>
        </p:txBody>
      </p:sp>
      <p:sp>
        <p:nvSpPr>
          <p:cNvPr id="5" name="Rectangle 4"/>
          <p:cNvSpPr/>
          <p:nvPr/>
        </p:nvSpPr>
        <p:spPr bwMode="auto">
          <a:xfrm>
            <a:off x="9290028" y="1193282"/>
            <a:ext cx="487508" cy="5227108"/>
          </a:xfrm>
          <a:prstGeom prst="rect">
            <a:avLst/>
          </a:prstGeom>
          <a:solidFill>
            <a:schemeClr val="accent1"/>
          </a:solidFill>
          <a:ln w="9525" cap="flat" cmpd="sng" algn="ctr">
            <a:no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bg1"/>
                </a:solidFill>
                <a:effectLst/>
                <a:latin typeface="Calibri" pitchFamily="34" charset="0"/>
                <a:cs typeface="Calibri" pitchFamily="34" charset="0"/>
              </a:rPr>
              <a:t>Monitoring &amp; Evaluation</a:t>
            </a:r>
          </a:p>
        </p:txBody>
      </p:sp>
      <p:sp>
        <p:nvSpPr>
          <p:cNvPr id="26" name="Rounded Rectangle 25"/>
          <p:cNvSpPr/>
          <p:nvPr/>
        </p:nvSpPr>
        <p:spPr bwMode="auto">
          <a:xfrm>
            <a:off x="4514344" y="4534157"/>
            <a:ext cx="835727" cy="73419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270" wrap="square" lIns="91440" tIns="45720" rIns="91440" bIns="45720" numCol="1" rtlCol="0" anchor="ctr" anchorCtr="0" compatLnSpc="1">
            <a:prstTxWarp prst="textNoShape">
              <a:avLst/>
            </a:prstTxWarp>
          </a:bodyPr>
          <a:lstStyle/>
          <a:p>
            <a:pPr algn="ctr" eaLnBrk="0" hangingPunct="0"/>
            <a:r>
              <a:rPr lang="en-GB" sz="800" dirty="0"/>
              <a:t>Contribution to development goals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endParaRPr>
          </a:p>
        </p:txBody>
      </p:sp>
      <p:sp>
        <p:nvSpPr>
          <p:cNvPr id="27" name="Rounded Rectangle 26"/>
          <p:cNvSpPr/>
          <p:nvPr/>
        </p:nvSpPr>
        <p:spPr bwMode="auto">
          <a:xfrm>
            <a:off x="4507251" y="3680356"/>
            <a:ext cx="835727" cy="73419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270" wrap="square" lIns="91440" tIns="45720" rIns="91440" bIns="45720" numCol="1" rtlCol="0" anchor="ctr" anchorCtr="0" compatLnSpc="1">
            <a:prstTxWarp prst="textNoShape">
              <a:avLst/>
            </a:prstTxWarp>
          </a:bodyPr>
          <a:lstStyle/>
          <a:p>
            <a:pPr algn="ctr" eaLnBrk="0" hangingPunct="0"/>
            <a:r>
              <a:rPr lang="en-GB" sz="800" dirty="0" smtClean="0"/>
              <a:t>Emission reduction priorities</a:t>
            </a:r>
            <a:endParaRPr lang="en-GB" sz="8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endParaRPr>
          </a:p>
        </p:txBody>
      </p:sp>
      <p:sp>
        <p:nvSpPr>
          <p:cNvPr id="28" name="Rounded Rectangle 27"/>
          <p:cNvSpPr/>
          <p:nvPr/>
        </p:nvSpPr>
        <p:spPr bwMode="auto">
          <a:xfrm>
            <a:off x="4496127" y="2806018"/>
            <a:ext cx="835727" cy="73419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vert270" wrap="square" lIns="91440" tIns="45720" rIns="91440" bIns="45720" numCol="1" rtlCol="0" anchor="ctr" anchorCtr="0" compatLnSpc="1">
            <a:prstTxWarp prst="textNoShape">
              <a:avLst/>
            </a:prstTxWarp>
          </a:bodyPr>
          <a:lstStyle/>
          <a:p>
            <a:pPr algn="ctr" eaLnBrk="0" hangingPunct="0"/>
            <a:r>
              <a:rPr lang="en-GB" sz="800" dirty="0" smtClean="0"/>
              <a:t>Emission sources </a:t>
            </a:r>
          </a:p>
          <a:p>
            <a:pPr algn="ctr" eaLnBrk="0" hangingPunct="0"/>
            <a:r>
              <a:rPr lang="en-GB" sz="800" dirty="0" smtClean="0"/>
              <a:t>and sinks</a:t>
            </a:r>
            <a:endParaRPr lang="en-GB" sz="8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endParaRPr>
          </a:p>
        </p:txBody>
      </p:sp>
      <p:sp>
        <p:nvSpPr>
          <p:cNvPr id="23" name="TextBox 22"/>
          <p:cNvSpPr txBox="1"/>
          <p:nvPr/>
        </p:nvSpPr>
        <p:spPr>
          <a:xfrm>
            <a:off x="184209" y="1025441"/>
            <a:ext cx="2973288" cy="1323439"/>
          </a:xfrm>
          <a:prstGeom prst="rect">
            <a:avLst/>
          </a:prstGeom>
          <a:solidFill>
            <a:schemeClr val="bg1"/>
          </a:solidFill>
        </p:spPr>
        <p:txBody>
          <a:bodyPr wrap="square" rtlCol="0">
            <a:spAutoFit/>
          </a:bodyPr>
          <a:lstStyle/>
          <a:p>
            <a:pPr marL="177800" indent="-177800">
              <a:spcBef>
                <a:spcPts val="600"/>
              </a:spcBef>
              <a:spcAft>
                <a:spcPts val="600"/>
              </a:spcAft>
              <a:buClr>
                <a:srgbClr val="0070C0"/>
              </a:buClr>
              <a:buSzPct val="150000"/>
              <a:buFont typeface="Arial" panose="020B0604020202020204" pitchFamily="34" charset="0"/>
              <a:buChar char="•"/>
            </a:pPr>
            <a:r>
              <a:rPr lang="en-GB" sz="2000" dirty="0" smtClean="0">
                <a:latin typeface="Calibri" pitchFamily="34" charset="0"/>
                <a:ea typeface="Verdana" pitchFamily="34" charset="0"/>
                <a:cs typeface="Verdana" pitchFamily="34" charset="0"/>
              </a:rPr>
              <a:t>Defining a strategy in context of medium to long term development plans:</a:t>
            </a:r>
          </a:p>
        </p:txBody>
      </p:sp>
      <p:sp>
        <p:nvSpPr>
          <p:cNvPr id="24" name="TextBox 23"/>
          <p:cNvSpPr txBox="1"/>
          <p:nvPr/>
        </p:nvSpPr>
        <p:spPr>
          <a:xfrm>
            <a:off x="632520" y="5966968"/>
            <a:ext cx="2340768" cy="369332"/>
          </a:xfrm>
          <a:prstGeom prst="rect">
            <a:avLst/>
          </a:prstGeom>
          <a:solidFill>
            <a:schemeClr val="bg1"/>
          </a:solidFill>
        </p:spPr>
        <p:txBody>
          <a:bodyPr wrap="square" rtlCol="0">
            <a:spAutoFit/>
          </a:bodyPr>
          <a:lstStyle/>
          <a:p>
            <a:pPr marL="263525" indent="-263525" algn="r">
              <a:spcBef>
                <a:spcPts val="600"/>
              </a:spcBef>
              <a:spcAft>
                <a:spcPts val="600"/>
              </a:spcAft>
            </a:pPr>
            <a:r>
              <a:rPr lang="en-GB" sz="1800" dirty="0" smtClean="0">
                <a:latin typeface="Calibri" pitchFamily="34" charset="0"/>
                <a:ea typeface="Verdana" pitchFamily="34" charset="0"/>
                <a:cs typeface="Verdana" pitchFamily="34" charset="0"/>
              </a:rPr>
              <a:t>in the context of...</a:t>
            </a:r>
          </a:p>
        </p:txBody>
      </p:sp>
      <p:sp>
        <p:nvSpPr>
          <p:cNvPr id="25" name="Title 1"/>
          <p:cNvSpPr txBox="1">
            <a:spLocks/>
          </p:cNvSpPr>
          <p:nvPr/>
        </p:nvSpPr>
        <p:spPr>
          <a:xfrm>
            <a:off x="194471" y="44624"/>
            <a:ext cx="89154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A20000"/>
                </a:solidFill>
                <a:latin typeface="+mj-lt"/>
                <a:ea typeface="+mj-ea"/>
                <a:cs typeface="+mj-cs"/>
              </a:defRPr>
            </a:lvl1pPr>
          </a:lstStyle>
          <a:p>
            <a:r>
              <a:rPr lang="en-GB" dirty="0" smtClean="0"/>
              <a:t>Framework for institutions</a:t>
            </a:r>
            <a:endParaRPr lang="en-GB" dirty="0"/>
          </a:p>
        </p:txBody>
      </p:sp>
    </p:spTree>
    <p:extLst>
      <p:ext uri="{BB962C8B-B14F-4D97-AF65-F5344CB8AC3E}">
        <p14:creationId xmlns:p14="http://schemas.microsoft.com/office/powerpoint/2010/main" val="337347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9" grpId="0" animBg="1"/>
      <p:bldP spid="8" grpId="0" animBg="1"/>
      <p:bldP spid="13" grpId="0" animBg="1"/>
      <p:bldP spid="14" grpId="0" animBg="1"/>
      <p:bldP spid="15" grpId="0" animBg="1"/>
      <p:bldP spid="19" grpId="0" animBg="1"/>
      <p:bldP spid="20" grpId="0" animBg="1"/>
      <p:bldP spid="21" grpId="0" animBg="1"/>
      <p:bldP spid="22" grpId="0" animBg="1"/>
      <p:bldP spid="5" grpId="0" animBg="1"/>
      <p:bldP spid="26" grpId="0" animBg="1"/>
      <p:bldP spid="27" grpId="0" animBg="1"/>
      <p:bldP spid="28"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77" y="1484784"/>
            <a:ext cx="4270612" cy="4493538"/>
          </a:xfrm>
          <a:prstGeom prst="rect">
            <a:avLst/>
          </a:prstGeom>
          <a:noFill/>
        </p:spPr>
        <p:txBody>
          <a:bodyPr wrap="square" rtlCol="0">
            <a:spAutoFit/>
          </a:bodyPr>
          <a:lstStyle/>
          <a:p>
            <a:pPr marL="263525" indent="-263525">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Multiple emission sources vs. Multiple solutions</a:t>
            </a:r>
          </a:p>
          <a:p>
            <a:pPr marL="263525" lvl="1" indent="-263525">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Know mitigation potentials of the economies</a:t>
            </a:r>
          </a:p>
          <a:p>
            <a:pPr marL="263525" indent="-263525">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Will require holistic and bottom-up approaches</a:t>
            </a:r>
          </a:p>
          <a:p>
            <a:pPr marL="720725" lvl="1" indent="-263525">
              <a:spcBef>
                <a:spcPts val="0"/>
              </a:spcBef>
              <a:spcAft>
                <a:spcPts val="600"/>
              </a:spcAft>
              <a:buClr>
                <a:srgbClr val="C00000"/>
              </a:buClr>
              <a:buSzPct val="150000"/>
              <a:buFont typeface="Verdana" pitchFamily="34" charset="0"/>
              <a:buChar char="–"/>
            </a:pPr>
            <a:r>
              <a:rPr lang="en-GB" sz="1500" dirty="0" smtClean="0">
                <a:latin typeface="Verdana" pitchFamily="34" charset="0"/>
                <a:ea typeface="Verdana" pitchFamily="34" charset="0"/>
                <a:cs typeface="Verdana" pitchFamily="34" charset="0"/>
              </a:rPr>
              <a:t>Inter-</a:t>
            </a:r>
            <a:r>
              <a:rPr lang="en-GB" sz="1500" dirty="0" err="1" smtClean="0">
                <a:latin typeface="Verdana" pitchFamily="34" charset="0"/>
                <a:ea typeface="Verdana" pitchFamily="34" charset="0"/>
                <a:cs typeface="Verdana" pitchFamily="34" charset="0"/>
              </a:rPr>
              <a:t>sectoral</a:t>
            </a:r>
            <a:r>
              <a:rPr lang="en-GB" sz="1500" dirty="0" smtClean="0">
                <a:latin typeface="Verdana" pitchFamily="34" charset="0"/>
                <a:ea typeface="Verdana" pitchFamily="34" charset="0"/>
                <a:cs typeface="Verdana" pitchFamily="34" charset="0"/>
              </a:rPr>
              <a:t> </a:t>
            </a:r>
          </a:p>
          <a:p>
            <a:pPr marL="720725" lvl="1" indent="-263525">
              <a:spcBef>
                <a:spcPts val="0"/>
              </a:spcBef>
              <a:spcAft>
                <a:spcPts val="600"/>
              </a:spcAft>
              <a:buClr>
                <a:srgbClr val="C00000"/>
              </a:buClr>
              <a:buSzPct val="150000"/>
              <a:buFont typeface="Verdana" pitchFamily="34" charset="0"/>
              <a:buChar char="–"/>
            </a:pPr>
            <a:r>
              <a:rPr lang="en-GB" sz="1500" dirty="0">
                <a:latin typeface="Verdana" pitchFamily="34" charset="0"/>
                <a:ea typeface="Verdana" pitchFamily="34" charset="0"/>
                <a:cs typeface="Verdana" pitchFamily="34" charset="0"/>
              </a:rPr>
              <a:t>M</a:t>
            </a:r>
            <a:r>
              <a:rPr lang="en-GB" sz="1500" dirty="0" smtClean="0">
                <a:latin typeface="Verdana" pitchFamily="34" charset="0"/>
                <a:ea typeface="Verdana" pitchFamily="34" charset="0"/>
                <a:cs typeface="Verdana" pitchFamily="34" charset="0"/>
              </a:rPr>
              <a:t>ultidisciplinary</a:t>
            </a:r>
          </a:p>
          <a:p>
            <a:pPr marL="355600" lvl="1" indent="-355600">
              <a:spcBef>
                <a:spcPts val="600"/>
              </a:spcBef>
              <a:spcAft>
                <a:spcPts val="600"/>
              </a:spcAft>
              <a:buClr>
                <a:srgbClr val="0070C0"/>
              </a:buClr>
              <a:buSzPct val="150000"/>
              <a:buFont typeface="Arial" pitchFamily="34" charset="0"/>
              <a:buChar char="•"/>
            </a:pPr>
            <a:r>
              <a:rPr lang="en-GB" sz="1600" dirty="0" smtClean="0">
                <a:latin typeface="Verdana" pitchFamily="34" charset="0"/>
                <a:ea typeface="Verdana" pitchFamily="34" charset="0"/>
                <a:cs typeface="Verdana" pitchFamily="34" charset="0"/>
              </a:rPr>
              <a:t>Developing countries  can take advantage of  international financing options</a:t>
            </a:r>
          </a:p>
          <a:p>
            <a:pPr marL="355600" lvl="1" indent="-355600">
              <a:spcBef>
                <a:spcPts val="600"/>
              </a:spcBef>
              <a:spcAft>
                <a:spcPts val="600"/>
              </a:spcAft>
              <a:buClr>
                <a:srgbClr val="0070C0"/>
              </a:buClr>
              <a:buSzPct val="150000"/>
              <a:buFont typeface="Arial" pitchFamily="34" charset="0"/>
              <a:buChar char="•"/>
            </a:pPr>
            <a:r>
              <a:rPr lang="en-GB" sz="1600" dirty="0" err="1" smtClean="0">
                <a:latin typeface="Verdana" pitchFamily="34" charset="0"/>
                <a:ea typeface="Verdana" pitchFamily="34" charset="0"/>
                <a:cs typeface="Verdana" pitchFamily="34" charset="0"/>
              </a:rPr>
              <a:t>Potentialize</a:t>
            </a:r>
            <a:r>
              <a:rPr lang="en-GB" sz="1600" dirty="0" smtClean="0">
                <a:latin typeface="Verdana" pitchFamily="34" charset="0"/>
                <a:ea typeface="Verdana" pitchFamily="34" charset="0"/>
                <a:cs typeface="Verdana" pitchFamily="34" charset="0"/>
              </a:rPr>
              <a:t> national economic sectors competitiveness faced to a global economy influenced by carbon intensity standards</a:t>
            </a:r>
          </a:p>
        </p:txBody>
      </p:sp>
      <p:sp>
        <p:nvSpPr>
          <p:cNvPr id="7" name="Rectangle 6"/>
          <p:cNvSpPr/>
          <p:nvPr/>
        </p:nvSpPr>
        <p:spPr>
          <a:xfrm>
            <a:off x="1957585" y="6218634"/>
            <a:ext cx="6184706" cy="584775"/>
          </a:xfrm>
          <a:prstGeom prst="rect">
            <a:avLst/>
          </a:prstGeom>
          <a:solidFill>
            <a:srgbClr val="336699"/>
          </a:solidFill>
        </p:spPr>
        <p:txBody>
          <a:bodyPr wrap="none">
            <a:spAutoFit/>
          </a:bodyPr>
          <a:lstStyle/>
          <a:p>
            <a:r>
              <a:rPr lang="en-GB" sz="3200" dirty="0" smtClean="0">
                <a:solidFill>
                  <a:schemeClr val="bg1"/>
                </a:solidFill>
              </a:rPr>
              <a:t>Increased efficiency of the economy</a:t>
            </a:r>
            <a:endParaRPr lang="en-GB" sz="3200" dirty="0">
              <a:solidFill>
                <a:schemeClr val="bg1"/>
              </a:solidFill>
            </a:endParaRPr>
          </a:p>
        </p:txBody>
      </p:sp>
      <p:pic>
        <p:nvPicPr>
          <p:cNvPr id="9" name="3 Imagen" descr="cid:CE29FB5D-EDF7-42AE-8A51-AC3519F3C73C"/>
          <p:cNvPicPr/>
          <p:nvPr/>
        </p:nvPicPr>
        <p:blipFill>
          <a:blip r:embed="rId3" r:link="rId4" cstate="print"/>
          <a:srcRect/>
          <a:stretch>
            <a:fillRect/>
          </a:stretch>
        </p:blipFill>
        <p:spPr bwMode="auto">
          <a:xfrm>
            <a:off x="4125036" y="1528549"/>
            <a:ext cx="5736608" cy="446281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GB" dirty="0" smtClean="0"/>
              <a:t>Low Carbon Development Strategies</a:t>
            </a:r>
            <a:endParaRPr lang="en-GB" dirty="0"/>
          </a:p>
        </p:txBody>
      </p:sp>
    </p:spTree>
    <p:extLst>
      <p:ext uri="{BB962C8B-B14F-4D97-AF65-F5344CB8AC3E}">
        <p14:creationId xmlns:p14="http://schemas.microsoft.com/office/powerpoint/2010/main" val="343582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a:t>
            </a:r>
            <a:r>
              <a:rPr lang="en-GB" baseline="30000" dirty="0" smtClean="0"/>
              <a:t>o</a:t>
            </a:r>
            <a:r>
              <a:rPr lang="en-GB" dirty="0" smtClean="0"/>
              <a:t>C goal </a:t>
            </a:r>
            <a:endParaRPr lang="en-GB" dirty="0"/>
          </a:p>
        </p:txBody>
      </p:sp>
      <p:sp>
        <p:nvSpPr>
          <p:cNvPr id="3" name="Content Placeholder 2"/>
          <p:cNvSpPr>
            <a:spLocks noGrp="1"/>
          </p:cNvSpPr>
          <p:nvPr>
            <p:ph idx="1"/>
          </p:nvPr>
        </p:nvSpPr>
        <p:spPr/>
        <p:txBody>
          <a:bodyPr>
            <a:normAutofit fontScale="92500"/>
          </a:bodyPr>
          <a:lstStyle/>
          <a:p>
            <a:r>
              <a:rPr lang="en-GB" sz="2400" dirty="0" smtClean="0"/>
              <a:t>Linkages </a:t>
            </a:r>
            <a:r>
              <a:rPr lang="en-GB" sz="2400" dirty="0"/>
              <a:t>between national development plans; LCDS; NAMAs and MRVs is critical to effectively achieve the 2</a:t>
            </a:r>
            <a:r>
              <a:rPr lang="en-GB" sz="2400" baseline="30000" dirty="0"/>
              <a:t>O</a:t>
            </a:r>
            <a:r>
              <a:rPr lang="en-GB" sz="2400" dirty="0"/>
              <a:t>C goal in a nationally appropriate </a:t>
            </a:r>
            <a:r>
              <a:rPr lang="en-GB" sz="2400" dirty="0" smtClean="0"/>
              <a:t>manner </a:t>
            </a:r>
            <a:r>
              <a:rPr lang="en-GB" sz="2400" dirty="0"/>
              <a:t>while satisfying international requirements</a:t>
            </a:r>
            <a:r>
              <a:rPr lang="en-GB" sz="2400" dirty="0" smtClean="0"/>
              <a:t>.</a:t>
            </a:r>
          </a:p>
          <a:p>
            <a:r>
              <a:rPr lang="en-GB" sz="2400" dirty="0" smtClean="0"/>
              <a:t>National challenges</a:t>
            </a:r>
          </a:p>
          <a:p>
            <a:r>
              <a:rPr lang="en-GB" sz="2400" dirty="0"/>
              <a:t>I</a:t>
            </a:r>
            <a:r>
              <a:rPr lang="en-GB" sz="2400" dirty="0" smtClean="0"/>
              <a:t>nternational requirements:</a:t>
            </a:r>
          </a:p>
          <a:p>
            <a:pPr lvl="1"/>
            <a:r>
              <a:rPr lang="en-GB" sz="2000" dirty="0" smtClean="0"/>
              <a:t>Nationally determined contributions</a:t>
            </a:r>
          </a:p>
          <a:p>
            <a:pPr lvl="1"/>
            <a:r>
              <a:rPr lang="en-GB" sz="2000" dirty="0" smtClean="0"/>
              <a:t>Reporting </a:t>
            </a:r>
          </a:p>
          <a:p>
            <a:pPr lvl="1"/>
            <a:r>
              <a:rPr lang="en-GB" sz="2000" dirty="0" smtClean="0"/>
              <a:t>MRV</a:t>
            </a:r>
          </a:p>
          <a:p>
            <a:r>
              <a:rPr lang="en-GB" sz="2400" dirty="0" smtClean="0"/>
              <a:t>Countries should develop </a:t>
            </a:r>
            <a:r>
              <a:rPr lang="en-GB" sz="2400" dirty="0"/>
              <a:t>institutional frameworks that encompasses national development priorities and deviation from BAU GHG </a:t>
            </a:r>
            <a:r>
              <a:rPr lang="en-GB" sz="2400" dirty="0" smtClean="0"/>
              <a:t>emissions</a:t>
            </a:r>
          </a:p>
          <a:p>
            <a:r>
              <a:rPr lang="en-GB" sz="2400" dirty="0" smtClean="0"/>
              <a:t>While satisfactorily reporting </a:t>
            </a:r>
            <a:r>
              <a:rPr lang="en-GB" sz="2400" dirty="0"/>
              <a:t>on mitigation achievements to the UNFCCC. </a:t>
            </a:r>
          </a:p>
        </p:txBody>
      </p:sp>
    </p:spTree>
    <p:extLst>
      <p:ext uri="{BB962C8B-B14F-4D97-AF65-F5344CB8AC3E}">
        <p14:creationId xmlns:p14="http://schemas.microsoft.com/office/powerpoint/2010/main" val="70948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NAMAs operations</a:t>
            </a:r>
            <a:endParaRPr lang="en-GB" dirty="0"/>
          </a:p>
        </p:txBody>
      </p:sp>
      <p:sp>
        <p:nvSpPr>
          <p:cNvPr id="9" name="Freeform 8"/>
          <p:cNvSpPr/>
          <p:nvPr/>
        </p:nvSpPr>
        <p:spPr>
          <a:xfrm>
            <a:off x="416496" y="1600667"/>
            <a:ext cx="3672408" cy="754171"/>
          </a:xfrm>
          <a:custGeom>
            <a:avLst/>
            <a:gdLst>
              <a:gd name="connsiteX0" fmla="*/ 0 w 1508343"/>
              <a:gd name="connsiteY0" fmla="*/ 75417 h 754171"/>
              <a:gd name="connsiteX1" fmla="*/ 75417 w 1508343"/>
              <a:gd name="connsiteY1" fmla="*/ 0 h 754171"/>
              <a:gd name="connsiteX2" fmla="*/ 1432926 w 1508343"/>
              <a:gd name="connsiteY2" fmla="*/ 0 h 754171"/>
              <a:gd name="connsiteX3" fmla="*/ 1508343 w 1508343"/>
              <a:gd name="connsiteY3" fmla="*/ 75417 h 754171"/>
              <a:gd name="connsiteX4" fmla="*/ 1508343 w 1508343"/>
              <a:gd name="connsiteY4" fmla="*/ 678754 h 754171"/>
              <a:gd name="connsiteX5" fmla="*/ 1432926 w 1508343"/>
              <a:gd name="connsiteY5" fmla="*/ 754171 h 754171"/>
              <a:gd name="connsiteX6" fmla="*/ 75417 w 1508343"/>
              <a:gd name="connsiteY6" fmla="*/ 754171 h 754171"/>
              <a:gd name="connsiteX7" fmla="*/ 0 w 1508343"/>
              <a:gd name="connsiteY7" fmla="*/ 678754 h 754171"/>
              <a:gd name="connsiteX8" fmla="*/ 0 w 1508343"/>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43" h="754171">
                <a:moveTo>
                  <a:pt x="0" y="75417"/>
                </a:moveTo>
                <a:cubicBezTo>
                  <a:pt x="0" y="33765"/>
                  <a:pt x="33765" y="0"/>
                  <a:pt x="75417" y="0"/>
                </a:cubicBezTo>
                <a:lnTo>
                  <a:pt x="1432926" y="0"/>
                </a:lnTo>
                <a:cubicBezTo>
                  <a:pt x="1474578" y="0"/>
                  <a:pt x="1508343" y="33765"/>
                  <a:pt x="1508343" y="75417"/>
                </a:cubicBezTo>
                <a:lnTo>
                  <a:pt x="1508343" y="678754"/>
                </a:lnTo>
                <a:cubicBezTo>
                  <a:pt x="1508343" y="720406"/>
                  <a:pt x="1474578" y="754171"/>
                  <a:pt x="1432926" y="754171"/>
                </a:cubicBezTo>
                <a:lnTo>
                  <a:pt x="75417" y="754171"/>
                </a:lnTo>
                <a:cubicBezTo>
                  <a:pt x="33765" y="754171"/>
                  <a:pt x="0" y="720406"/>
                  <a:pt x="0" y="678754"/>
                </a:cubicBezTo>
                <a:lnTo>
                  <a:pt x="0" y="754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664" tIns="41139" rIns="50664" bIns="41139" numCol="1" spcCol="1270" anchor="ctr" anchorCtr="0">
            <a:noAutofit/>
          </a:bodyPr>
          <a:lstStyle/>
          <a:p>
            <a:pPr lvl="0" algn="ctr" defTabSz="666750" rtl="0">
              <a:lnSpc>
                <a:spcPct val="90000"/>
              </a:lnSpc>
              <a:spcBef>
                <a:spcPct val="0"/>
              </a:spcBef>
              <a:spcAft>
                <a:spcPct val="35000"/>
              </a:spcAft>
            </a:pPr>
            <a:r>
              <a:rPr lang="en-GB" sz="2400" kern="1200" dirty="0" smtClean="0"/>
              <a:t>International Context	</a:t>
            </a:r>
            <a:endParaRPr lang="en-GB" sz="2400" kern="1200" dirty="0"/>
          </a:p>
        </p:txBody>
      </p:sp>
      <p:sp>
        <p:nvSpPr>
          <p:cNvPr id="10" name="Freeform 9"/>
          <p:cNvSpPr/>
          <p:nvPr/>
        </p:nvSpPr>
        <p:spPr>
          <a:xfrm>
            <a:off x="783736" y="2354839"/>
            <a:ext cx="367240" cy="565628"/>
          </a:xfrm>
          <a:custGeom>
            <a:avLst/>
            <a:gdLst/>
            <a:ahLst/>
            <a:cxnLst/>
            <a:rect l="0" t="0" r="0" b="0"/>
            <a:pathLst>
              <a:path>
                <a:moveTo>
                  <a:pt x="0" y="0"/>
                </a:moveTo>
                <a:lnTo>
                  <a:pt x="0" y="565628"/>
                </a:lnTo>
                <a:lnTo>
                  <a:pt x="150834" y="5656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150976" y="2543382"/>
            <a:ext cx="2937925" cy="754171"/>
          </a:xfrm>
          <a:custGeom>
            <a:avLst/>
            <a:gdLst>
              <a:gd name="connsiteX0" fmla="*/ 0 w 1206674"/>
              <a:gd name="connsiteY0" fmla="*/ 75417 h 754171"/>
              <a:gd name="connsiteX1" fmla="*/ 75417 w 1206674"/>
              <a:gd name="connsiteY1" fmla="*/ 0 h 754171"/>
              <a:gd name="connsiteX2" fmla="*/ 1131257 w 1206674"/>
              <a:gd name="connsiteY2" fmla="*/ 0 h 754171"/>
              <a:gd name="connsiteX3" fmla="*/ 1206674 w 1206674"/>
              <a:gd name="connsiteY3" fmla="*/ 75417 h 754171"/>
              <a:gd name="connsiteX4" fmla="*/ 1206674 w 1206674"/>
              <a:gd name="connsiteY4" fmla="*/ 678754 h 754171"/>
              <a:gd name="connsiteX5" fmla="*/ 1131257 w 1206674"/>
              <a:gd name="connsiteY5" fmla="*/ 754171 h 754171"/>
              <a:gd name="connsiteX6" fmla="*/ 75417 w 1206674"/>
              <a:gd name="connsiteY6" fmla="*/ 754171 h 754171"/>
              <a:gd name="connsiteX7" fmla="*/ 0 w 1206674"/>
              <a:gd name="connsiteY7" fmla="*/ 678754 h 754171"/>
              <a:gd name="connsiteX8" fmla="*/ 0 w 1206674"/>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674" h="754171">
                <a:moveTo>
                  <a:pt x="0" y="75417"/>
                </a:moveTo>
                <a:cubicBezTo>
                  <a:pt x="0" y="33765"/>
                  <a:pt x="33765" y="0"/>
                  <a:pt x="75417" y="0"/>
                </a:cubicBezTo>
                <a:lnTo>
                  <a:pt x="1131257" y="0"/>
                </a:lnTo>
                <a:cubicBezTo>
                  <a:pt x="1172909" y="0"/>
                  <a:pt x="1206674" y="33765"/>
                  <a:pt x="1206674" y="75417"/>
                </a:cubicBezTo>
                <a:lnTo>
                  <a:pt x="1206674" y="678754"/>
                </a:lnTo>
                <a:cubicBezTo>
                  <a:pt x="1206674" y="720406"/>
                  <a:pt x="1172909" y="754171"/>
                  <a:pt x="1131257" y="754171"/>
                </a:cubicBezTo>
                <a:lnTo>
                  <a:pt x="75417" y="754171"/>
                </a:lnTo>
                <a:cubicBezTo>
                  <a:pt x="33765" y="754171"/>
                  <a:pt x="0" y="720406"/>
                  <a:pt x="0" y="678754"/>
                </a:cubicBezTo>
                <a:lnTo>
                  <a:pt x="0" y="754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329" tIns="32249" rIns="37329" bIns="32249" numCol="1" spcCol="1270" anchor="ctr" anchorCtr="0">
            <a:noAutofit/>
          </a:bodyPr>
          <a:lstStyle/>
          <a:p>
            <a:pPr lvl="0" algn="ctr" defTabSz="355600" rtl="0">
              <a:lnSpc>
                <a:spcPct val="90000"/>
              </a:lnSpc>
              <a:spcBef>
                <a:spcPct val="0"/>
              </a:spcBef>
              <a:spcAft>
                <a:spcPct val="35000"/>
              </a:spcAft>
            </a:pPr>
            <a:r>
              <a:rPr lang="en-GB" kern="1200" dirty="0" smtClean="0"/>
              <a:t>Governance: BAP/UNFCCC	</a:t>
            </a:r>
            <a:endParaRPr lang="en-GB" kern="1200" dirty="0"/>
          </a:p>
        </p:txBody>
      </p:sp>
      <p:sp>
        <p:nvSpPr>
          <p:cNvPr id="12" name="Freeform 11"/>
          <p:cNvSpPr/>
          <p:nvPr/>
        </p:nvSpPr>
        <p:spPr>
          <a:xfrm>
            <a:off x="783736" y="2354839"/>
            <a:ext cx="367240" cy="1508343"/>
          </a:xfrm>
          <a:custGeom>
            <a:avLst/>
            <a:gdLst/>
            <a:ahLst/>
            <a:cxnLst/>
            <a:rect l="0" t="0" r="0" b="0"/>
            <a:pathLst>
              <a:path>
                <a:moveTo>
                  <a:pt x="0" y="0"/>
                </a:moveTo>
                <a:lnTo>
                  <a:pt x="0" y="1508343"/>
                </a:lnTo>
                <a:lnTo>
                  <a:pt x="150834" y="15083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150976" y="3486097"/>
            <a:ext cx="2937925" cy="754171"/>
          </a:xfrm>
          <a:custGeom>
            <a:avLst/>
            <a:gdLst>
              <a:gd name="connsiteX0" fmla="*/ 0 w 1206674"/>
              <a:gd name="connsiteY0" fmla="*/ 75417 h 754171"/>
              <a:gd name="connsiteX1" fmla="*/ 75417 w 1206674"/>
              <a:gd name="connsiteY1" fmla="*/ 0 h 754171"/>
              <a:gd name="connsiteX2" fmla="*/ 1131257 w 1206674"/>
              <a:gd name="connsiteY2" fmla="*/ 0 h 754171"/>
              <a:gd name="connsiteX3" fmla="*/ 1206674 w 1206674"/>
              <a:gd name="connsiteY3" fmla="*/ 75417 h 754171"/>
              <a:gd name="connsiteX4" fmla="*/ 1206674 w 1206674"/>
              <a:gd name="connsiteY4" fmla="*/ 678754 h 754171"/>
              <a:gd name="connsiteX5" fmla="*/ 1131257 w 1206674"/>
              <a:gd name="connsiteY5" fmla="*/ 754171 h 754171"/>
              <a:gd name="connsiteX6" fmla="*/ 75417 w 1206674"/>
              <a:gd name="connsiteY6" fmla="*/ 754171 h 754171"/>
              <a:gd name="connsiteX7" fmla="*/ 0 w 1206674"/>
              <a:gd name="connsiteY7" fmla="*/ 678754 h 754171"/>
              <a:gd name="connsiteX8" fmla="*/ 0 w 1206674"/>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674" h="754171">
                <a:moveTo>
                  <a:pt x="0" y="75417"/>
                </a:moveTo>
                <a:cubicBezTo>
                  <a:pt x="0" y="33765"/>
                  <a:pt x="33765" y="0"/>
                  <a:pt x="75417" y="0"/>
                </a:cubicBezTo>
                <a:lnTo>
                  <a:pt x="1131257" y="0"/>
                </a:lnTo>
                <a:cubicBezTo>
                  <a:pt x="1172909" y="0"/>
                  <a:pt x="1206674" y="33765"/>
                  <a:pt x="1206674" y="75417"/>
                </a:cubicBezTo>
                <a:lnTo>
                  <a:pt x="1206674" y="678754"/>
                </a:lnTo>
                <a:cubicBezTo>
                  <a:pt x="1206674" y="720406"/>
                  <a:pt x="1172909" y="754171"/>
                  <a:pt x="1131257" y="754171"/>
                </a:cubicBezTo>
                <a:lnTo>
                  <a:pt x="75417" y="754171"/>
                </a:lnTo>
                <a:cubicBezTo>
                  <a:pt x="33765" y="754171"/>
                  <a:pt x="0" y="720406"/>
                  <a:pt x="0" y="678754"/>
                </a:cubicBezTo>
                <a:lnTo>
                  <a:pt x="0" y="754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329" tIns="32249" rIns="37329" bIns="32249" numCol="1" spcCol="1270" anchor="ctr" anchorCtr="0">
            <a:noAutofit/>
          </a:bodyPr>
          <a:lstStyle/>
          <a:p>
            <a:pPr lvl="0" algn="ctr" defTabSz="355600" rtl="0">
              <a:lnSpc>
                <a:spcPct val="90000"/>
              </a:lnSpc>
              <a:spcBef>
                <a:spcPct val="0"/>
              </a:spcBef>
              <a:spcAft>
                <a:spcPct val="35000"/>
              </a:spcAft>
            </a:pPr>
            <a:r>
              <a:rPr lang="en-GB" kern="1200" dirty="0" smtClean="0"/>
              <a:t>NAMAs and Sustainable development</a:t>
            </a:r>
            <a:endParaRPr lang="en-GB" kern="1200" dirty="0"/>
          </a:p>
        </p:txBody>
      </p:sp>
      <p:sp>
        <p:nvSpPr>
          <p:cNvPr id="14" name="Freeform 13"/>
          <p:cNvSpPr/>
          <p:nvPr/>
        </p:nvSpPr>
        <p:spPr>
          <a:xfrm>
            <a:off x="783736" y="2354839"/>
            <a:ext cx="367240" cy="2451058"/>
          </a:xfrm>
          <a:custGeom>
            <a:avLst/>
            <a:gdLst/>
            <a:ahLst/>
            <a:cxnLst/>
            <a:rect l="0" t="0" r="0" b="0"/>
            <a:pathLst>
              <a:path>
                <a:moveTo>
                  <a:pt x="0" y="0"/>
                </a:moveTo>
                <a:lnTo>
                  <a:pt x="0" y="2451058"/>
                </a:lnTo>
                <a:lnTo>
                  <a:pt x="150834" y="24510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150976" y="4428812"/>
            <a:ext cx="2937925" cy="754171"/>
          </a:xfrm>
          <a:custGeom>
            <a:avLst/>
            <a:gdLst>
              <a:gd name="connsiteX0" fmla="*/ 0 w 1206674"/>
              <a:gd name="connsiteY0" fmla="*/ 75417 h 754171"/>
              <a:gd name="connsiteX1" fmla="*/ 75417 w 1206674"/>
              <a:gd name="connsiteY1" fmla="*/ 0 h 754171"/>
              <a:gd name="connsiteX2" fmla="*/ 1131257 w 1206674"/>
              <a:gd name="connsiteY2" fmla="*/ 0 h 754171"/>
              <a:gd name="connsiteX3" fmla="*/ 1206674 w 1206674"/>
              <a:gd name="connsiteY3" fmla="*/ 75417 h 754171"/>
              <a:gd name="connsiteX4" fmla="*/ 1206674 w 1206674"/>
              <a:gd name="connsiteY4" fmla="*/ 678754 h 754171"/>
              <a:gd name="connsiteX5" fmla="*/ 1131257 w 1206674"/>
              <a:gd name="connsiteY5" fmla="*/ 754171 h 754171"/>
              <a:gd name="connsiteX6" fmla="*/ 75417 w 1206674"/>
              <a:gd name="connsiteY6" fmla="*/ 754171 h 754171"/>
              <a:gd name="connsiteX7" fmla="*/ 0 w 1206674"/>
              <a:gd name="connsiteY7" fmla="*/ 678754 h 754171"/>
              <a:gd name="connsiteX8" fmla="*/ 0 w 1206674"/>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674" h="754171">
                <a:moveTo>
                  <a:pt x="0" y="75417"/>
                </a:moveTo>
                <a:cubicBezTo>
                  <a:pt x="0" y="33765"/>
                  <a:pt x="33765" y="0"/>
                  <a:pt x="75417" y="0"/>
                </a:cubicBezTo>
                <a:lnTo>
                  <a:pt x="1131257" y="0"/>
                </a:lnTo>
                <a:cubicBezTo>
                  <a:pt x="1172909" y="0"/>
                  <a:pt x="1206674" y="33765"/>
                  <a:pt x="1206674" y="75417"/>
                </a:cubicBezTo>
                <a:lnTo>
                  <a:pt x="1206674" y="678754"/>
                </a:lnTo>
                <a:cubicBezTo>
                  <a:pt x="1206674" y="720406"/>
                  <a:pt x="1172909" y="754171"/>
                  <a:pt x="1131257" y="754171"/>
                </a:cubicBezTo>
                <a:lnTo>
                  <a:pt x="75417" y="754171"/>
                </a:lnTo>
                <a:cubicBezTo>
                  <a:pt x="33765" y="754171"/>
                  <a:pt x="0" y="720406"/>
                  <a:pt x="0" y="678754"/>
                </a:cubicBezTo>
                <a:lnTo>
                  <a:pt x="0" y="754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329" tIns="32249" rIns="37329" bIns="32249" numCol="1" spcCol="1270" anchor="ctr" anchorCtr="0">
            <a:noAutofit/>
          </a:bodyPr>
          <a:lstStyle/>
          <a:p>
            <a:pPr lvl="0" algn="ctr" defTabSz="355600" rtl="0">
              <a:lnSpc>
                <a:spcPct val="90000"/>
              </a:lnSpc>
              <a:spcBef>
                <a:spcPct val="0"/>
              </a:spcBef>
              <a:spcAft>
                <a:spcPct val="35000"/>
              </a:spcAft>
            </a:pPr>
            <a:r>
              <a:rPr lang="en-GB" kern="1200" dirty="0" smtClean="0"/>
              <a:t>NAMAs vs. LCDS</a:t>
            </a:r>
            <a:endParaRPr lang="en-GB" kern="1200" dirty="0"/>
          </a:p>
        </p:txBody>
      </p:sp>
      <p:sp>
        <p:nvSpPr>
          <p:cNvPr id="29" name="Freeform 28"/>
          <p:cNvSpPr/>
          <p:nvPr/>
        </p:nvSpPr>
        <p:spPr>
          <a:xfrm>
            <a:off x="5529065" y="1600666"/>
            <a:ext cx="4176463" cy="754171"/>
          </a:xfrm>
          <a:custGeom>
            <a:avLst/>
            <a:gdLst>
              <a:gd name="connsiteX0" fmla="*/ 0 w 1508343"/>
              <a:gd name="connsiteY0" fmla="*/ 75417 h 754171"/>
              <a:gd name="connsiteX1" fmla="*/ 75417 w 1508343"/>
              <a:gd name="connsiteY1" fmla="*/ 0 h 754171"/>
              <a:gd name="connsiteX2" fmla="*/ 1432926 w 1508343"/>
              <a:gd name="connsiteY2" fmla="*/ 0 h 754171"/>
              <a:gd name="connsiteX3" fmla="*/ 1508343 w 1508343"/>
              <a:gd name="connsiteY3" fmla="*/ 75417 h 754171"/>
              <a:gd name="connsiteX4" fmla="*/ 1508343 w 1508343"/>
              <a:gd name="connsiteY4" fmla="*/ 678754 h 754171"/>
              <a:gd name="connsiteX5" fmla="*/ 1432926 w 1508343"/>
              <a:gd name="connsiteY5" fmla="*/ 754171 h 754171"/>
              <a:gd name="connsiteX6" fmla="*/ 75417 w 1508343"/>
              <a:gd name="connsiteY6" fmla="*/ 754171 h 754171"/>
              <a:gd name="connsiteX7" fmla="*/ 0 w 1508343"/>
              <a:gd name="connsiteY7" fmla="*/ 678754 h 754171"/>
              <a:gd name="connsiteX8" fmla="*/ 0 w 1508343"/>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343" h="754171">
                <a:moveTo>
                  <a:pt x="0" y="75417"/>
                </a:moveTo>
                <a:cubicBezTo>
                  <a:pt x="0" y="33765"/>
                  <a:pt x="33765" y="0"/>
                  <a:pt x="75417" y="0"/>
                </a:cubicBezTo>
                <a:lnTo>
                  <a:pt x="1432926" y="0"/>
                </a:lnTo>
                <a:cubicBezTo>
                  <a:pt x="1474578" y="0"/>
                  <a:pt x="1508343" y="33765"/>
                  <a:pt x="1508343" y="75417"/>
                </a:cubicBezTo>
                <a:lnTo>
                  <a:pt x="1508343" y="678754"/>
                </a:lnTo>
                <a:cubicBezTo>
                  <a:pt x="1508343" y="720406"/>
                  <a:pt x="1474578" y="754171"/>
                  <a:pt x="1432926" y="754171"/>
                </a:cubicBezTo>
                <a:lnTo>
                  <a:pt x="75417" y="754171"/>
                </a:lnTo>
                <a:cubicBezTo>
                  <a:pt x="33765" y="754171"/>
                  <a:pt x="0" y="720406"/>
                  <a:pt x="0" y="678754"/>
                </a:cubicBezTo>
                <a:lnTo>
                  <a:pt x="0" y="75417"/>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50664" tIns="41139" rIns="50664" bIns="41139" numCol="1" spcCol="1270" anchor="ctr" anchorCtr="0">
            <a:noAutofit/>
          </a:bodyPr>
          <a:lstStyle/>
          <a:p>
            <a:pPr lvl="0" algn="ctr" defTabSz="666750" rtl="0">
              <a:lnSpc>
                <a:spcPct val="90000"/>
              </a:lnSpc>
              <a:spcBef>
                <a:spcPct val="0"/>
              </a:spcBef>
              <a:spcAft>
                <a:spcPct val="35000"/>
              </a:spcAft>
            </a:pPr>
            <a:r>
              <a:rPr lang="en-GB" sz="2400" kern="1200" dirty="0" smtClean="0"/>
              <a:t>International Requirements	</a:t>
            </a:r>
            <a:endParaRPr lang="en-GB" sz="2400" kern="1200" dirty="0"/>
          </a:p>
        </p:txBody>
      </p:sp>
      <p:sp>
        <p:nvSpPr>
          <p:cNvPr id="30" name="Freeform 29"/>
          <p:cNvSpPr/>
          <p:nvPr/>
        </p:nvSpPr>
        <p:spPr>
          <a:xfrm>
            <a:off x="5997115" y="2354838"/>
            <a:ext cx="396043" cy="565628"/>
          </a:xfrm>
          <a:custGeom>
            <a:avLst/>
            <a:gdLst/>
            <a:ahLst/>
            <a:cxnLst/>
            <a:rect l="0" t="0" r="0" b="0"/>
            <a:pathLst>
              <a:path>
                <a:moveTo>
                  <a:pt x="0" y="0"/>
                </a:moveTo>
                <a:lnTo>
                  <a:pt x="0" y="565628"/>
                </a:lnTo>
                <a:lnTo>
                  <a:pt x="150834" y="565628"/>
                </a:lnTo>
              </a:path>
            </a:pathLst>
          </a:custGeom>
        </p:spPr>
        <p:style>
          <a:lnRef idx="3">
            <a:schemeClr val="accent6"/>
          </a:lnRef>
          <a:fillRef idx="0">
            <a:schemeClr val="accent6"/>
          </a:fillRef>
          <a:effectRef idx="2">
            <a:schemeClr val="accent6"/>
          </a:effectRef>
          <a:fontRef idx="minor">
            <a:schemeClr val="tx1"/>
          </a:fontRef>
        </p:style>
      </p:sp>
      <p:sp>
        <p:nvSpPr>
          <p:cNvPr id="31" name="Freeform 30"/>
          <p:cNvSpPr/>
          <p:nvPr/>
        </p:nvSpPr>
        <p:spPr>
          <a:xfrm>
            <a:off x="6393158" y="2543381"/>
            <a:ext cx="3168351" cy="754171"/>
          </a:xfrm>
          <a:custGeom>
            <a:avLst/>
            <a:gdLst>
              <a:gd name="connsiteX0" fmla="*/ 0 w 1206674"/>
              <a:gd name="connsiteY0" fmla="*/ 75417 h 754171"/>
              <a:gd name="connsiteX1" fmla="*/ 75417 w 1206674"/>
              <a:gd name="connsiteY1" fmla="*/ 0 h 754171"/>
              <a:gd name="connsiteX2" fmla="*/ 1131257 w 1206674"/>
              <a:gd name="connsiteY2" fmla="*/ 0 h 754171"/>
              <a:gd name="connsiteX3" fmla="*/ 1206674 w 1206674"/>
              <a:gd name="connsiteY3" fmla="*/ 75417 h 754171"/>
              <a:gd name="connsiteX4" fmla="*/ 1206674 w 1206674"/>
              <a:gd name="connsiteY4" fmla="*/ 678754 h 754171"/>
              <a:gd name="connsiteX5" fmla="*/ 1131257 w 1206674"/>
              <a:gd name="connsiteY5" fmla="*/ 754171 h 754171"/>
              <a:gd name="connsiteX6" fmla="*/ 75417 w 1206674"/>
              <a:gd name="connsiteY6" fmla="*/ 754171 h 754171"/>
              <a:gd name="connsiteX7" fmla="*/ 0 w 1206674"/>
              <a:gd name="connsiteY7" fmla="*/ 678754 h 754171"/>
              <a:gd name="connsiteX8" fmla="*/ 0 w 1206674"/>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674" h="754171">
                <a:moveTo>
                  <a:pt x="0" y="75417"/>
                </a:moveTo>
                <a:cubicBezTo>
                  <a:pt x="0" y="33765"/>
                  <a:pt x="33765" y="0"/>
                  <a:pt x="75417" y="0"/>
                </a:cubicBezTo>
                <a:lnTo>
                  <a:pt x="1131257" y="0"/>
                </a:lnTo>
                <a:cubicBezTo>
                  <a:pt x="1172909" y="0"/>
                  <a:pt x="1206674" y="33765"/>
                  <a:pt x="1206674" y="75417"/>
                </a:cubicBezTo>
                <a:lnTo>
                  <a:pt x="1206674" y="678754"/>
                </a:lnTo>
                <a:cubicBezTo>
                  <a:pt x="1206674" y="720406"/>
                  <a:pt x="1172909" y="754171"/>
                  <a:pt x="1131257" y="754171"/>
                </a:cubicBezTo>
                <a:lnTo>
                  <a:pt x="75417" y="754171"/>
                </a:lnTo>
                <a:cubicBezTo>
                  <a:pt x="33765" y="754171"/>
                  <a:pt x="0" y="720406"/>
                  <a:pt x="0" y="678754"/>
                </a:cubicBezTo>
                <a:lnTo>
                  <a:pt x="0" y="75417"/>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7329" tIns="32249" rIns="37329" bIns="32249" numCol="1" spcCol="1270" anchor="ctr" anchorCtr="0">
            <a:noAutofit/>
          </a:bodyPr>
          <a:lstStyle/>
          <a:p>
            <a:pPr lvl="0" algn="ctr" defTabSz="355600" rtl="0">
              <a:lnSpc>
                <a:spcPct val="90000"/>
              </a:lnSpc>
              <a:spcBef>
                <a:spcPct val="0"/>
              </a:spcBef>
              <a:spcAft>
                <a:spcPct val="35000"/>
              </a:spcAft>
            </a:pPr>
            <a:r>
              <a:rPr lang="en-GB" kern="1200" dirty="0" smtClean="0"/>
              <a:t>Registry	</a:t>
            </a:r>
            <a:endParaRPr lang="en-GB" kern="1200" dirty="0"/>
          </a:p>
        </p:txBody>
      </p:sp>
      <p:sp>
        <p:nvSpPr>
          <p:cNvPr id="32" name="Freeform 31"/>
          <p:cNvSpPr/>
          <p:nvPr/>
        </p:nvSpPr>
        <p:spPr>
          <a:xfrm>
            <a:off x="5997115" y="2354838"/>
            <a:ext cx="396043" cy="1508343"/>
          </a:xfrm>
          <a:custGeom>
            <a:avLst/>
            <a:gdLst/>
            <a:ahLst/>
            <a:cxnLst/>
            <a:rect l="0" t="0" r="0" b="0"/>
            <a:pathLst>
              <a:path>
                <a:moveTo>
                  <a:pt x="0" y="0"/>
                </a:moveTo>
                <a:lnTo>
                  <a:pt x="0" y="1508343"/>
                </a:lnTo>
                <a:lnTo>
                  <a:pt x="150834" y="1508343"/>
                </a:lnTo>
              </a:path>
            </a:pathLst>
          </a:custGeom>
        </p:spPr>
        <p:style>
          <a:lnRef idx="3">
            <a:schemeClr val="accent6"/>
          </a:lnRef>
          <a:fillRef idx="0">
            <a:schemeClr val="accent6"/>
          </a:fillRef>
          <a:effectRef idx="2">
            <a:schemeClr val="accent6"/>
          </a:effectRef>
          <a:fontRef idx="minor">
            <a:schemeClr val="tx1"/>
          </a:fontRef>
        </p:style>
      </p:sp>
      <p:sp>
        <p:nvSpPr>
          <p:cNvPr id="33" name="Freeform 32"/>
          <p:cNvSpPr/>
          <p:nvPr/>
        </p:nvSpPr>
        <p:spPr>
          <a:xfrm>
            <a:off x="6393158" y="3486096"/>
            <a:ext cx="3168351" cy="754171"/>
          </a:xfrm>
          <a:custGeom>
            <a:avLst/>
            <a:gdLst>
              <a:gd name="connsiteX0" fmla="*/ 0 w 1206674"/>
              <a:gd name="connsiteY0" fmla="*/ 75417 h 754171"/>
              <a:gd name="connsiteX1" fmla="*/ 75417 w 1206674"/>
              <a:gd name="connsiteY1" fmla="*/ 0 h 754171"/>
              <a:gd name="connsiteX2" fmla="*/ 1131257 w 1206674"/>
              <a:gd name="connsiteY2" fmla="*/ 0 h 754171"/>
              <a:gd name="connsiteX3" fmla="*/ 1206674 w 1206674"/>
              <a:gd name="connsiteY3" fmla="*/ 75417 h 754171"/>
              <a:gd name="connsiteX4" fmla="*/ 1206674 w 1206674"/>
              <a:gd name="connsiteY4" fmla="*/ 678754 h 754171"/>
              <a:gd name="connsiteX5" fmla="*/ 1131257 w 1206674"/>
              <a:gd name="connsiteY5" fmla="*/ 754171 h 754171"/>
              <a:gd name="connsiteX6" fmla="*/ 75417 w 1206674"/>
              <a:gd name="connsiteY6" fmla="*/ 754171 h 754171"/>
              <a:gd name="connsiteX7" fmla="*/ 0 w 1206674"/>
              <a:gd name="connsiteY7" fmla="*/ 678754 h 754171"/>
              <a:gd name="connsiteX8" fmla="*/ 0 w 1206674"/>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674" h="754171">
                <a:moveTo>
                  <a:pt x="0" y="75417"/>
                </a:moveTo>
                <a:cubicBezTo>
                  <a:pt x="0" y="33765"/>
                  <a:pt x="33765" y="0"/>
                  <a:pt x="75417" y="0"/>
                </a:cubicBezTo>
                <a:lnTo>
                  <a:pt x="1131257" y="0"/>
                </a:lnTo>
                <a:cubicBezTo>
                  <a:pt x="1172909" y="0"/>
                  <a:pt x="1206674" y="33765"/>
                  <a:pt x="1206674" y="75417"/>
                </a:cubicBezTo>
                <a:lnTo>
                  <a:pt x="1206674" y="678754"/>
                </a:lnTo>
                <a:cubicBezTo>
                  <a:pt x="1206674" y="720406"/>
                  <a:pt x="1172909" y="754171"/>
                  <a:pt x="1131257" y="754171"/>
                </a:cubicBezTo>
                <a:lnTo>
                  <a:pt x="75417" y="754171"/>
                </a:lnTo>
                <a:cubicBezTo>
                  <a:pt x="33765" y="754171"/>
                  <a:pt x="0" y="720406"/>
                  <a:pt x="0" y="678754"/>
                </a:cubicBezTo>
                <a:lnTo>
                  <a:pt x="0" y="75417"/>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7329" tIns="32249" rIns="37329" bIns="32249" numCol="1" spcCol="1270" anchor="ctr" anchorCtr="0">
            <a:noAutofit/>
          </a:bodyPr>
          <a:lstStyle/>
          <a:p>
            <a:pPr lvl="0" algn="ctr" defTabSz="355600" rtl="0">
              <a:lnSpc>
                <a:spcPct val="90000"/>
              </a:lnSpc>
              <a:spcBef>
                <a:spcPct val="0"/>
              </a:spcBef>
              <a:spcAft>
                <a:spcPct val="35000"/>
              </a:spcAft>
            </a:pPr>
            <a:r>
              <a:rPr lang="en-GB" kern="1200" dirty="0" smtClean="0"/>
              <a:t>Reporting: BURs/ICA</a:t>
            </a:r>
            <a:endParaRPr lang="en-GB" kern="1200" dirty="0"/>
          </a:p>
        </p:txBody>
      </p:sp>
      <p:sp>
        <p:nvSpPr>
          <p:cNvPr id="34" name="Freeform 33"/>
          <p:cNvSpPr/>
          <p:nvPr/>
        </p:nvSpPr>
        <p:spPr>
          <a:xfrm>
            <a:off x="5997115" y="2354838"/>
            <a:ext cx="396043" cy="2451058"/>
          </a:xfrm>
          <a:custGeom>
            <a:avLst/>
            <a:gdLst/>
            <a:ahLst/>
            <a:cxnLst/>
            <a:rect l="0" t="0" r="0" b="0"/>
            <a:pathLst>
              <a:path>
                <a:moveTo>
                  <a:pt x="0" y="0"/>
                </a:moveTo>
                <a:lnTo>
                  <a:pt x="0" y="2451058"/>
                </a:lnTo>
                <a:lnTo>
                  <a:pt x="150834" y="2451058"/>
                </a:lnTo>
              </a:path>
            </a:pathLst>
          </a:custGeom>
        </p:spPr>
        <p:style>
          <a:lnRef idx="3">
            <a:schemeClr val="accent6"/>
          </a:lnRef>
          <a:fillRef idx="0">
            <a:schemeClr val="accent6"/>
          </a:fillRef>
          <a:effectRef idx="2">
            <a:schemeClr val="accent6"/>
          </a:effectRef>
          <a:fontRef idx="minor">
            <a:schemeClr val="tx1"/>
          </a:fontRef>
        </p:style>
      </p:sp>
      <p:sp>
        <p:nvSpPr>
          <p:cNvPr id="35" name="Freeform 34"/>
          <p:cNvSpPr/>
          <p:nvPr/>
        </p:nvSpPr>
        <p:spPr>
          <a:xfrm>
            <a:off x="6393158" y="4428811"/>
            <a:ext cx="3168351" cy="754171"/>
          </a:xfrm>
          <a:custGeom>
            <a:avLst/>
            <a:gdLst>
              <a:gd name="connsiteX0" fmla="*/ 0 w 1206674"/>
              <a:gd name="connsiteY0" fmla="*/ 75417 h 754171"/>
              <a:gd name="connsiteX1" fmla="*/ 75417 w 1206674"/>
              <a:gd name="connsiteY1" fmla="*/ 0 h 754171"/>
              <a:gd name="connsiteX2" fmla="*/ 1131257 w 1206674"/>
              <a:gd name="connsiteY2" fmla="*/ 0 h 754171"/>
              <a:gd name="connsiteX3" fmla="*/ 1206674 w 1206674"/>
              <a:gd name="connsiteY3" fmla="*/ 75417 h 754171"/>
              <a:gd name="connsiteX4" fmla="*/ 1206674 w 1206674"/>
              <a:gd name="connsiteY4" fmla="*/ 678754 h 754171"/>
              <a:gd name="connsiteX5" fmla="*/ 1131257 w 1206674"/>
              <a:gd name="connsiteY5" fmla="*/ 754171 h 754171"/>
              <a:gd name="connsiteX6" fmla="*/ 75417 w 1206674"/>
              <a:gd name="connsiteY6" fmla="*/ 754171 h 754171"/>
              <a:gd name="connsiteX7" fmla="*/ 0 w 1206674"/>
              <a:gd name="connsiteY7" fmla="*/ 678754 h 754171"/>
              <a:gd name="connsiteX8" fmla="*/ 0 w 1206674"/>
              <a:gd name="connsiteY8" fmla="*/ 75417 h 7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674" h="754171">
                <a:moveTo>
                  <a:pt x="0" y="75417"/>
                </a:moveTo>
                <a:cubicBezTo>
                  <a:pt x="0" y="33765"/>
                  <a:pt x="33765" y="0"/>
                  <a:pt x="75417" y="0"/>
                </a:cubicBezTo>
                <a:lnTo>
                  <a:pt x="1131257" y="0"/>
                </a:lnTo>
                <a:cubicBezTo>
                  <a:pt x="1172909" y="0"/>
                  <a:pt x="1206674" y="33765"/>
                  <a:pt x="1206674" y="75417"/>
                </a:cubicBezTo>
                <a:lnTo>
                  <a:pt x="1206674" y="678754"/>
                </a:lnTo>
                <a:cubicBezTo>
                  <a:pt x="1206674" y="720406"/>
                  <a:pt x="1172909" y="754171"/>
                  <a:pt x="1131257" y="754171"/>
                </a:cubicBezTo>
                <a:lnTo>
                  <a:pt x="75417" y="754171"/>
                </a:lnTo>
                <a:cubicBezTo>
                  <a:pt x="33765" y="754171"/>
                  <a:pt x="0" y="720406"/>
                  <a:pt x="0" y="678754"/>
                </a:cubicBezTo>
                <a:lnTo>
                  <a:pt x="0" y="75417"/>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7329" tIns="32249" rIns="37329" bIns="32249" numCol="1" spcCol="1270" anchor="ctr" anchorCtr="0">
            <a:noAutofit/>
          </a:bodyPr>
          <a:lstStyle/>
          <a:p>
            <a:pPr lvl="0" algn="ctr" defTabSz="355600" rtl="0">
              <a:lnSpc>
                <a:spcPct val="90000"/>
              </a:lnSpc>
              <a:spcBef>
                <a:spcPct val="0"/>
              </a:spcBef>
              <a:spcAft>
                <a:spcPct val="35000"/>
              </a:spcAft>
            </a:pPr>
            <a:r>
              <a:rPr lang="en-GB" kern="1200" dirty="0" smtClean="0"/>
              <a:t>MRVs</a:t>
            </a:r>
            <a:endParaRPr lang="en-GB" kern="1200" dirty="0"/>
          </a:p>
        </p:txBody>
      </p:sp>
    </p:spTree>
    <p:extLst>
      <p:ext uri="{BB962C8B-B14F-4D97-AF65-F5344CB8AC3E}">
        <p14:creationId xmlns:p14="http://schemas.microsoft.com/office/powerpoint/2010/main" val="203954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arn(inVertic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29" grpId="0" animBg="1"/>
      <p:bldP spid="31" grpId="0" animBg="1"/>
      <p:bldP spid="3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557808"/>
            <a:ext cx="8915400" cy="1143000"/>
          </a:xfrm>
        </p:spPr>
        <p:txBody>
          <a:bodyPr>
            <a:normAutofit fontScale="90000"/>
          </a:bodyPr>
          <a:lstStyle/>
          <a:p>
            <a:r>
              <a:rPr lang="en-GB" dirty="0" smtClean="0"/>
              <a:t>NAMAs operations: national challenges</a:t>
            </a:r>
            <a:endParaRPr lang="en-GB" dirty="0"/>
          </a:p>
        </p:txBody>
      </p:sp>
      <p:sp>
        <p:nvSpPr>
          <p:cNvPr id="3" name="Content Placeholder 2"/>
          <p:cNvSpPr>
            <a:spLocks noGrp="1"/>
          </p:cNvSpPr>
          <p:nvPr>
            <p:ph idx="1"/>
          </p:nvPr>
        </p:nvSpPr>
        <p:spPr>
          <a:xfrm>
            <a:off x="776536" y="2132856"/>
            <a:ext cx="8778180" cy="3600400"/>
          </a:xfrm>
        </p:spPr>
        <p:txBody>
          <a:bodyPr>
            <a:normAutofit/>
          </a:bodyPr>
          <a:lstStyle/>
          <a:p>
            <a:r>
              <a:rPr lang="en-GB" sz="2800" dirty="0" smtClean="0"/>
              <a:t>NAMAs </a:t>
            </a:r>
            <a:r>
              <a:rPr lang="en-GB" sz="2800" dirty="0"/>
              <a:t>in the context of SD	</a:t>
            </a:r>
            <a:endParaRPr lang="en-GB" sz="2800" dirty="0" smtClean="0"/>
          </a:p>
          <a:p>
            <a:r>
              <a:rPr lang="en-GB" sz="2800" dirty="0" smtClean="0"/>
              <a:t>NAMAs </a:t>
            </a:r>
            <a:r>
              <a:rPr lang="en-GB" sz="2800" dirty="0"/>
              <a:t>as transformational drivers of development to low-carbon pathways	</a:t>
            </a:r>
            <a:endParaRPr lang="en-GB" sz="2800" dirty="0" smtClean="0"/>
          </a:p>
          <a:p>
            <a:r>
              <a:rPr lang="en-GB" sz="2800" dirty="0" smtClean="0"/>
              <a:t>Planning </a:t>
            </a:r>
            <a:r>
              <a:rPr lang="en-GB" sz="2800" dirty="0"/>
              <a:t>and management: the importance of leadership and participatory processes	</a:t>
            </a:r>
            <a:endParaRPr lang="en-GB" sz="2800" dirty="0" smtClean="0"/>
          </a:p>
          <a:p>
            <a:r>
              <a:rPr lang="en-GB" sz="2800" dirty="0" smtClean="0"/>
              <a:t>The </a:t>
            </a:r>
            <a:r>
              <a:rPr lang="en-GB" sz="2800" dirty="0"/>
              <a:t>role of national and local governments	</a:t>
            </a:r>
            <a:endParaRPr lang="en-GB" sz="2800" dirty="0" smtClean="0"/>
          </a:p>
          <a:p>
            <a:r>
              <a:rPr lang="en-GB" sz="2800" dirty="0" smtClean="0"/>
              <a:t>Learning </a:t>
            </a:r>
            <a:r>
              <a:rPr lang="en-GB" sz="2800" dirty="0"/>
              <a:t>from CDM: no need to reinvent the wheel	</a:t>
            </a:r>
            <a:endParaRPr lang="en-GB" sz="2800" dirty="0" smtClean="0"/>
          </a:p>
        </p:txBody>
      </p:sp>
    </p:spTree>
    <p:extLst>
      <p:ext uri="{BB962C8B-B14F-4D97-AF65-F5344CB8AC3E}">
        <p14:creationId xmlns:p14="http://schemas.microsoft.com/office/powerpoint/2010/main" val="374962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NAMAs institutional set up</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Empowered with capacities and skills for conducting dialogue consultative processes; effective coordination; submissions: finance and MRVs</a:t>
            </a:r>
          </a:p>
          <a:p>
            <a:r>
              <a:rPr lang="en-GB" sz="2800" dirty="0" smtClean="0"/>
              <a:t>Distributed roles and responsibilities within the existing structures and entities </a:t>
            </a:r>
          </a:p>
          <a:p>
            <a:r>
              <a:rPr lang="en-GB" sz="2800" dirty="0" smtClean="0"/>
              <a:t>Concentrating in four coordinating bodies:</a:t>
            </a:r>
          </a:p>
          <a:p>
            <a:pPr lvl="1">
              <a:buFont typeface="Wingdings" panose="05000000000000000000" pitchFamily="2" charset="2"/>
              <a:buChar char="Ø"/>
            </a:pPr>
            <a:r>
              <a:rPr lang="en-GB" sz="2400" dirty="0" smtClean="0"/>
              <a:t>Climate change policy coordination</a:t>
            </a:r>
          </a:p>
          <a:p>
            <a:pPr lvl="1">
              <a:buFont typeface="Wingdings" panose="05000000000000000000" pitchFamily="2" charset="2"/>
              <a:buChar char="Ø"/>
            </a:pPr>
            <a:r>
              <a:rPr lang="en-GB" sz="2400" dirty="0" smtClean="0"/>
              <a:t>NAMAs coordinating authority</a:t>
            </a:r>
          </a:p>
          <a:p>
            <a:pPr lvl="1">
              <a:buFont typeface="Wingdings" panose="05000000000000000000" pitchFamily="2" charset="2"/>
              <a:buChar char="Ø"/>
            </a:pPr>
            <a:r>
              <a:rPr lang="en-GB" sz="2400" dirty="0" smtClean="0"/>
              <a:t>MRV and international reporting unit</a:t>
            </a:r>
          </a:p>
          <a:p>
            <a:pPr lvl="1">
              <a:buFont typeface="Wingdings" panose="05000000000000000000" pitchFamily="2" charset="2"/>
              <a:buChar char="Ø"/>
            </a:pPr>
            <a:r>
              <a:rPr lang="en-GB" sz="2400" dirty="0" smtClean="0"/>
              <a:t>Climate finance coordination</a:t>
            </a:r>
            <a:endParaRPr lang="en-GB" sz="2000" dirty="0"/>
          </a:p>
          <a:p>
            <a:endParaRPr lang="en-GB" sz="2800" dirty="0"/>
          </a:p>
        </p:txBody>
      </p:sp>
    </p:spTree>
    <p:extLst>
      <p:ext uri="{BB962C8B-B14F-4D97-AF65-F5344CB8AC3E}">
        <p14:creationId xmlns:p14="http://schemas.microsoft.com/office/powerpoint/2010/main" val="323244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28375</TotalTime>
  <Words>1627</Words>
  <Application>Microsoft Office PowerPoint</Application>
  <PresentationFormat>A4 Paper (210x297 mm)</PresentationFormat>
  <Paragraphs>268</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Institutional aspects of climate change and NAMAs</vt:lpstr>
      <vt:lpstr>Why institutions?</vt:lpstr>
      <vt:lpstr>Quality of institutions</vt:lpstr>
      <vt:lpstr>PowerPoint Presentation</vt:lpstr>
      <vt:lpstr>Low Carbon Development Strategies</vt:lpstr>
      <vt:lpstr>The 2oC goal </vt:lpstr>
      <vt:lpstr>NAMAs operations</vt:lpstr>
      <vt:lpstr>NAMAs operations: national challenges</vt:lpstr>
      <vt:lpstr>NAMAs institutional set up</vt:lpstr>
      <vt:lpstr>NAMAs institutional set up</vt:lpstr>
      <vt:lpstr>PowerPoint Presentation</vt:lpstr>
      <vt:lpstr>NAMAs institutional set up</vt:lpstr>
      <vt:lpstr>PowerPoint Presentation</vt:lpstr>
      <vt:lpstr>NAMAs institutional set up</vt:lpstr>
      <vt:lpstr>PowerPoint Presentation</vt:lpstr>
      <vt:lpstr>NAMAs institutional set up</vt:lpstr>
      <vt:lpstr>PowerPoint Presentation</vt:lpstr>
      <vt:lpstr>PowerPoint Presentation</vt:lpstr>
      <vt:lpstr>Thank you!!</vt:lpstr>
    </vt:vector>
  </TitlesOfParts>
  <Company>Risø DTU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Climate Finance</dc:title>
  <dc:creator>Miriam L. Hinostroza</dc:creator>
  <cp:lastModifiedBy>w7</cp:lastModifiedBy>
  <cp:revision>198</cp:revision>
  <dcterms:created xsi:type="dcterms:W3CDTF">2012-06-10T09:06:13Z</dcterms:created>
  <dcterms:modified xsi:type="dcterms:W3CDTF">2014-08-25T11:56:01Z</dcterms:modified>
</cp:coreProperties>
</file>