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383" r:id="rId5"/>
    <p:sldId id="438" r:id="rId6"/>
    <p:sldId id="439" r:id="rId7"/>
    <p:sldId id="444" r:id="rId8"/>
    <p:sldId id="441" r:id="rId9"/>
    <p:sldId id="443" r:id="rId10"/>
    <p:sldId id="445" r:id="rId11"/>
    <p:sldId id="448" r:id="rId12"/>
    <p:sldId id="447" r:id="rId13"/>
    <p:sldId id="446" r:id="rId14"/>
    <p:sldId id="449" r:id="rId15"/>
    <p:sldId id="440" r:id="rId16"/>
    <p:sldId id="442" r:id="rId17"/>
    <p:sldId id="410" r:id="rId18"/>
    <p:sldId id="423" r:id="rId19"/>
    <p:sldId id="435" r:id="rId20"/>
    <p:sldId id="428" r:id="rId21"/>
    <p:sldId id="411" r:id="rId22"/>
    <p:sldId id="420" r:id="rId23"/>
    <p:sldId id="429" r:id="rId24"/>
    <p:sldId id="433" r:id="rId25"/>
    <p:sldId id="434" r:id="rId26"/>
    <p:sldId id="425" r:id="rId27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2307">
          <p15:clr>
            <a:srgbClr val="A4A3A4"/>
          </p15:clr>
        </p15:guide>
        <p15:guide id="6" pos="5603">
          <p15:clr>
            <a:srgbClr val="A4A3A4"/>
          </p15:clr>
        </p15:guide>
        <p15:guide id="7" pos="2879">
          <p15:clr>
            <a:srgbClr val="A4A3A4"/>
          </p15:clr>
        </p15:guide>
        <p15:guide id="8" pos="2202">
          <p15:clr>
            <a:srgbClr val="A4A3A4"/>
          </p15:clr>
        </p15:guide>
        <p15:guide id="9" pos="838">
          <p15:clr>
            <a:srgbClr val="A4A3A4"/>
          </p15:clr>
        </p15:guide>
        <p15:guide id="10" pos="155">
          <p15:clr>
            <a:srgbClr val="A4A3A4"/>
          </p15:clr>
        </p15:guide>
        <p15:guide id="11" pos="3559">
          <p15:clr>
            <a:srgbClr val="A4A3A4"/>
          </p15:clr>
        </p15:guide>
        <p15:guide id="12" pos="4242">
          <p15:clr>
            <a:srgbClr val="A4A3A4"/>
          </p15:clr>
        </p15:guide>
        <p15:guide id="13" pos="4924">
          <p15:clr>
            <a:srgbClr val="A4A3A4"/>
          </p15:clr>
        </p15:guide>
        <p15:guide id="14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B49"/>
    <a:srgbClr val="367F31"/>
    <a:srgbClr val="4AAA42"/>
    <a:srgbClr val="0088DB"/>
    <a:srgbClr val="005688"/>
    <a:srgbClr val="00436B"/>
    <a:srgbClr val="0075BC"/>
    <a:srgbClr val="A1C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3" autoAdjust="0"/>
    <p:restoredTop sz="95427" autoAdjust="0"/>
  </p:normalViewPr>
  <p:slideViewPr>
    <p:cSldViewPr snapToGrid="0" snapToObjects="1" showGuides="1">
      <p:cViewPr>
        <p:scale>
          <a:sx n="83" d="100"/>
          <a:sy n="83" d="100"/>
        </p:scale>
        <p:origin x="-588" y="-72"/>
      </p:cViewPr>
      <p:guideLst>
        <p:guide orient="horz" pos="259"/>
        <p:guide orient="horz" pos="1619"/>
        <p:guide orient="horz" pos="2981"/>
        <p:guide orient="horz" pos="942"/>
        <p:guide orient="horz" pos="2307"/>
        <p:guide pos="5603"/>
        <p:guide pos="2879"/>
        <p:guide pos="2202"/>
        <p:guide pos="838"/>
        <p:guide pos="155"/>
        <p:guide pos="3559"/>
        <p:guide pos="4242"/>
        <p:guide pos="4924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lbbpr2\comun\PLAC\PROGRAMAS%20ESTRAT&#201;GICOS\IDFC\Climate%20Financing\Climate%20Finance%20Mapping\2015\Identificaci&#243;n%20Proyectos%202014%20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lbbpr2\comun\PLAC\PROGRAMAS%20ESTRAT&#201;GICOS\IDFC\Climate%20Financing\Climate%20Finance%20Mapping\2015\Identificaci&#243;n%20Proyectos%202014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19864041139161301"/>
                  <c:y val="6.351318018277130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dirty="0" smtClean="0"/>
                      <a:t>24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'Financiamiento Verde 2014'!$A$96:$A$97</c:f>
              <c:strCache>
                <c:ptCount val="2"/>
                <c:pt idx="0">
                  <c:v>Aprobaciones con componente verde</c:v>
                </c:pt>
                <c:pt idx="1">
                  <c:v>Otras</c:v>
                </c:pt>
              </c:strCache>
            </c:strRef>
          </c:cat>
          <c:val>
            <c:numRef>
              <c:f>'Financiamiento Verde 2014'!$C$96:$C$97</c:f>
              <c:numCache>
                <c:formatCode>_ * #,##0_ ;_ * \-#,##0_ ;_ * "-"??_ ;_ @_ </c:formatCode>
                <c:ptCount val="2"/>
                <c:pt idx="0" formatCode="_ * #,##0.0_ ;_ * \-#,##0.0_ ;_ * &quot;-&quot;??_ ;_ @_ ">
                  <c:v>2809.5117300000002</c:v>
                </c:pt>
                <c:pt idx="1">
                  <c:v>8935.1882700000006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5225224509463601E-2"/>
                  <c:y val="3.0327640002157201E-2"/>
                </c:manualLayout>
              </c:layout>
              <c:tx>
                <c:rich>
                  <a:bodyPr rot="0"/>
                  <a:lstStyle/>
                  <a:p>
                    <a:pPr algn="ctr" rtl="0">
                      <a:defRPr sz="1400"/>
                    </a:pPr>
                    <a:r>
                      <a:rPr lang="en-US" sz="1400" dirty="0" smtClean="0"/>
                      <a:t>39%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'Financiamiento Verde 2014'!$C$119:$C$122</c:f>
              <c:numCache>
                <c:formatCode>_ * #,##0.0_ ;_ * \-#,##0.0_ ;_ * "-"??_ ;_ @_ </c:formatCode>
                <c:ptCount val="4"/>
                <c:pt idx="0">
                  <c:v>1101.1410000000001</c:v>
                </c:pt>
                <c:pt idx="1">
                  <c:v>1246.4969799999999</c:v>
                </c:pt>
                <c:pt idx="2">
                  <c:v>105.3175</c:v>
                </c:pt>
                <c:pt idx="3">
                  <c:v>356.55624999999992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4A43-73CC-4BA9-83FD-85D00D5A5BE0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7023EE-DDA7-4A33-8701-A149311BD6A7}">
      <dgm:prSet phldrT="[Text]" custT="1"/>
      <dgm:spPr/>
      <dgm:t>
        <a:bodyPr/>
        <a:lstStyle/>
        <a:p>
          <a:r>
            <a:rPr lang="en-US" altLang="en-US" sz="1600" b="1" dirty="0" err="1" smtClean="0">
              <a:latin typeface="+mj-lt"/>
              <a:ea typeface="Microsoft YaHei" pitchFamily="34" charset="-122"/>
              <a:cs typeface="Mangal" pitchFamily="18" charset="0"/>
            </a:rPr>
            <a:t>Fase</a:t>
          </a:r>
          <a:r>
            <a:rPr lang="en-US" altLang="en-US" sz="1600" b="1" dirty="0" smtClean="0">
              <a:latin typeface="+mj-lt"/>
              <a:ea typeface="Microsoft YaHei" pitchFamily="34" charset="-122"/>
              <a:cs typeface="Mangal" pitchFamily="18" charset="0"/>
            </a:rPr>
            <a:t> 1:</a:t>
          </a:r>
        </a:p>
        <a:p>
          <a:r>
            <a:rPr lang="en-US" altLang="en-US" sz="1600" b="0" dirty="0" err="1" smtClean="0">
              <a:latin typeface="+mj-lt"/>
              <a:ea typeface="Microsoft YaHei" pitchFamily="34" charset="-122"/>
              <a:cs typeface="Mangal" pitchFamily="18" charset="0"/>
            </a:rPr>
            <a:t>Identificación</a:t>
          </a:r>
          <a:r>
            <a:rPr lang="en-US" altLang="en-US" sz="1600" b="0" dirty="0" smtClean="0">
              <a:latin typeface="+mj-lt"/>
              <a:ea typeface="Microsoft YaHei" pitchFamily="34" charset="-122"/>
              <a:cs typeface="Mangal" pitchFamily="18" charset="0"/>
            </a:rPr>
            <a:t>  y </a:t>
          </a:r>
          <a:r>
            <a:rPr lang="en-US" altLang="en-US" sz="1600" b="0" dirty="0" err="1" smtClean="0">
              <a:latin typeface="+mj-lt"/>
              <a:ea typeface="Microsoft YaHei" pitchFamily="34" charset="-122"/>
              <a:cs typeface="Mangal" pitchFamily="18" charset="0"/>
            </a:rPr>
            <a:t>Priorización</a:t>
          </a:r>
          <a:endParaRPr lang="en-US" sz="1600" b="0" dirty="0">
            <a:latin typeface="+mj-lt"/>
          </a:endParaRPr>
        </a:p>
      </dgm:t>
    </dgm:pt>
    <dgm:pt modelId="{54E6FC36-FB12-419C-A347-3E21893CC56E}" type="parTrans" cxnId="{51514D98-5BF0-4EEB-80DC-C8C66ED255C2}">
      <dgm:prSet/>
      <dgm:spPr/>
      <dgm:t>
        <a:bodyPr/>
        <a:lstStyle/>
        <a:p>
          <a:endParaRPr lang="en-US"/>
        </a:p>
      </dgm:t>
    </dgm:pt>
    <dgm:pt modelId="{04CE831B-4E48-43C0-B708-90FEAF2F1158}" type="sibTrans" cxnId="{51514D98-5BF0-4EEB-80DC-C8C66ED255C2}">
      <dgm:prSet/>
      <dgm:spPr/>
      <dgm:t>
        <a:bodyPr/>
        <a:lstStyle/>
        <a:p>
          <a:endParaRPr lang="en-US"/>
        </a:p>
      </dgm:t>
    </dgm:pt>
    <dgm:pt modelId="{B9F946F3-AEF4-4B70-8C15-028BD65851AF}">
      <dgm:prSet custT="1"/>
      <dgm:spPr/>
      <dgm:t>
        <a:bodyPr/>
        <a:lstStyle/>
        <a:p>
          <a:r>
            <a:rPr lang="en-US" altLang="en-US" sz="1600" b="1" dirty="0" err="1" smtClean="0">
              <a:latin typeface="+mj-lt"/>
              <a:ea typeface="Microsoft YaHei" pitchFamily="34" charset="-122"/>
              <a:cs typeface="Mangal" pitchFamily="18" charset="0"/>
            </a:rPr>
            <a:t>Fase</a:t>
          </a:r>
          <a:r>
            <a:rPr lang="en-US" altLang="en-US" sz="1600" b="1" dirty="0" smtClean="0">
              <a:latin typeface="+mj-lt"/>
              <a:ea typeface="Microsoft YaHei" pitchFamily="34" charset="-122"/>
              <a:cs typeface="Mangal" pitchFamily="18" charset="0"/>
            </a:rPr>
            <a:t> 2:</a:t>
          </a:r>
        </a:p>
        <a:p>
          <a:r>
            <a:rPr lang="en-US" altLang="en-US" sz="1600" b="0" dirty="0" err="1" smtClean="0">
              <a:latin typeface="+mj-lt"/>
              <a:ea typeface="Microsoft YaHei" pitchFamily="34" charset="-122"/>
              <a:cs typeface="Mangal" pitchFamily="18" charset="0"/>
            </a:rPr>
            <a:t>Diseño</a:t>
          </a:r>
          <a:r>
            <a:rPr lang="en-US" altLang="en-US" sz="1600" b="0" dirty="0" smtClean="0">
              <a:latin typeface="+mj-lt"/>
              <a:ea typeface="Microsoft YaHei" pitchFamily="34" charset="-122"/>
              <a:cs typeface="Mangal" pitchFamily="18" charset="0"/>
            </a:rPr>
            <a:t> y </a:t>
          </a:r>
          <a:r>
            <a:rPr lang="en-US" altLang="en-US" sz="1600" b="0" dirty="0" err="1" smtClean="0">
              <a:latin typeface="+mj-lt"/>
              <a:ea typeface="Microsoft YaHei" pitchFamily="34" charset="-122"/>
              <a:cs typeface="Mangal" pitchFamily="18" charset="0"/>
            </a:rPr>
            <a:t>desarrollo</a:t>
          </a:r>
          <a:endParaRPr lang="en-US" altLang="en-US" sz="1600" b="0" dirty="0" smtClean="0">
            <a:latin typeface="+mj-lt"/>
            <a:ea typeface="Microsoft YaHei" pitchFamily="34" charset="-122"/>
            <a:cs typeface="Mangal" pitchFamily="18" charset="0"/>
          </a:endParaRPr>
        </a:p>
      </dgm:t>
    </dgm:pt>
    <dgm:pt modelId="{22D47A42-02B1-4ECE-9AE4-5AAC98F13A48}" type="parTrans" cxnId="{49D5D66C-DC0D-43F2-8F27-31FD17342A99}">
      <dgm:prSet/>
      <dgm:spPr/>
      <dgm:t>
        <a:bodyPr/>
        <a:lstStyle/>
        <a:p>
          <a:endParaRPr lang="en-US"/>
        </a:p>
      </dgm:t>
    </dgm:pt>
    <dgm:pt modelId="{BCAB7CB1-69EE-4159-9D38-759CC1E21A1C}" type="sibTrans" cxnId="{49D5D66C-DC0D-43F2-8F27-31FD17342A99}">
      <dgm:prSet/>
      <dgm:spPr/>
      <dgm:t>
        <a:bodyPr/>
        <a:lstStyle/>
        <a:p>
          <a:endParaRPr lang="en-US"/>
        </a:p>
      </dgm:t>
    </dgm:pt>
    <dgm:pt modelId="{C0E64542-2BE5-4B0D-96E3-38B6FC292034}">
      <dgm:prSet custT="1"/>
      <dgm:spPr/>
      <dgm:t>
        <a:bodyPr/>
        <a:lstStyle/>
        <a:p>
          <a:r>
            <a:rPr lang="en-US" altLang="en-US" sz="1600" b="1" dirty="0" err="1" smtClean="0">
              <a:latin typeface="+mj-lt"/>
              <a:ea typeface="Microsoft YaHei" pitchFamily="34" charset="-122"/>
              <a:cs typeface="Mangal" pitchFamily="18" charset="0"/>
            </a:rPr>
            <a:t>Fase</a:t>
          </a:r>
          <a:r>
            <a:rPr lang="en-US" altLang="en-US" sz="1600" b="1" dirty="0" smtClean="0">
              <a:latin typeface="+mj-lt"/>
              <a:ea typeface="Microsoft YaHei" pitchFamily="34" charset="-122"/>
              <a:cs typeface="Mangal" pitchFamily="18" charset="0"/>
            </a:rPr>
            <a:t> 3:</a:t>
          </a:r>
        </a:p>
        <a:p>
          <a:r>
            <a:rPr lang="en-US" altLang="en-US" sz="1600" b="0" dirty="0" err="1" smtClean="0">
              <a:latin typeface="+mj-lt"/>
              <a:ea typeface="Microsoft YaHei" pitchFamily="34" charset="-122"/>
              <a:cs typeface="Mangal" pitchFamily="18" charset="0"/>
            </a:rPr>
            <a:t>Implementación</a:t>
          </a:r>
          <a:endParaRPr lang="en-US" altLang="en-US" sz="1600" b="0" dirty="0" smtClean="0">
            <a:latin typeface="+mj-lt"/>
            <a:ea typeface="Microsoft YaHei" pitchFamily="34" charset="-122"/>
            <a:cs typeface="Mangal" pitchFamily="18" charset="0"/>
          </a:endParaRPr>
        </a:p>
      </dgm:t>
    </dgm:pt>
    <dgm:pt modelId="{AE7CCF42-ECBB-4277-B738-CBBBE9CE8840}" type="parTrans" cxnId="{33F8E099-D7E3-4C8D-B789-00A87A412FC9}">
      <dgm:prSet/>
      <dgm:spPr/>
      <dgm:t>
        <a:bodyPr/>
        <a:lstStyle/>
        <a:p>
          <a:endParaRPr lang="en-US"/>
        </a:p>
      </dgm:t>
    </dgm:pt>
    <dgm:pt modelId="{30D09DFA-EA7E-469D-9ECA-FD99A65DD9FE}" type="sibTrans" cxnId="{33F8E099-D7E3-4C8D-B789-00A87A412FC9}">
      <dgm:prSet/>
      <dgm:spPr/>
      <dgm:t>
        <a:bodyPr/>
        <a:lstStyle/>
        <a:p>
          <a:endParaRPr lang="en-US"/>
        </a:p>
      </dgm:t>
    </dgm:pt>
    <dgm:pt modelId="{71BE8EDA-418E-416B-A854-512782E0BFAE}">
      <dgm:prSet/>
      <dgm:spPr/>
      <dgm:t>
        <a:bodyPr/>
        <a:lstStyle/>
        <a:p>
          <a:endParaRPr lang="es-VE"/>
        </a:p>
      </dgm:t>
    </dgm:pt>
    <dgm:pt modelId="{BC46110E-F9B8-4C1F-B102-8B9D79C73002}" type="parTrans" cxnId="{467180AB-8548-4B9D-9005-676E689AE87C}">
      <dgm:prSet/>
      <dgm:spPr/>
      <dgm:t>
        <a:bodyPr/>
        <a:lstStyle/>
        <a:p>
          <a:endParaRPr lang="es-VE"/>
        </a:p>
      </dgm:t>
    </dgm:pt>
    <dgm:pt modelId="{855DE025-9077-4429-99FC-5C249EB6F17C}" type="sibTrans" cxnId="{467180AB-8548-4B9D-9005-676E689AE87C}">
      <dgm:prSet/>
      <dgm:spPr/>
      <dgm:t>
        <a:bodyPr/>
        <a:lstStyle/>
        <a:p>
          <a:endParaRPr lang="es-VE"/>
        </a:p>
      </dgm:t>
    </dgm:pt>
    <dgm:pt modelId="{5BFBDE65-6317-4921-A941-7979670BBA13}" type="pres">
      <dgm:prSet presAssocID="{10154A43-73CC-4BA9-83FD-85D00D5A5B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C7F7F9-CCEC-42F9-89B5-E9333AB7C54E}" type="pres">
      <dgm:prSet presAssocID="{B67023EE-DDA7-4A33-8701-A149311BD6A7}" presName="composite" presStyleCnt="0"/>
      <dgm:spPr/>
      <dgm:t>
        <a:bodyPr/>
        <a:lstStyle/>
        <a:p>
          <a:endParaRPr lang="en-US"/>
        </a:p>
      </dgm:t>
    </dgm:pt>
    <dgm:pt modelId="{2A5F9840-5715-4E7B-8C4D-22941561E865}" type="pres">
      <dgm:prSet presAssocID="{B67023EE-DDA7-4A33-8701-A149311BD6A7}" presName="LShape" presStyleLbl="alignNode1" presStyleIdx="0" presStyleCnt="7" custLinFactNeighborY="10704"/>
      <dgm:spPr/>
      <dgm:t>
        <a:bodyPr/>
        <a:lstStyle/>
        <a:p>
          <a:endParaRPr lang="en-US"/>
        </a:p>
      </dgm:t>
    </dgm:pt>
    <dgm:pt modelId="{66AF2B1C-2DB4-4345-BADB-105E1434CE26}" type="pres">
      <dgm:prSet presAssocID="{B67023EE-DDA7-4A33-8701-A149311BD6A7}" presName="ParentText" presStyleLbl="revTx" presStyleIdx="0" presStyleCnt="4" custScaleX="99523" custScaleY="53384" custLinFactNeighborX="594" custLinFactNeighborY="-14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9BC5A-AB7B-43DB-AA7F-8ABCAA024DD0}" type="pres">
      <dgm:prSet presAssocID="{B67023EE-DDA7-4A33-8701-A149311BD6A7}" presName="Triangle" presStyleLbl="alignNode1" presStyleIdx="1" presStyleCnt="7" custLinFactNeighborX="-2714" custLinFactNeighborY="36791"/>
      <dgm:spPr/>
      <dgm:t>
        <a:bodyPr/>
        <a:lstStyle/>
        <a:p>
          <a:endParaRPr lang="en-US"/>
        </a:p>
      </dgm:t>
    </dgm:pt>
    <dgm:pt modelId="{EC216EBC-A03D-4496-9FE4-F4204F368F74}" type="pres">
      <dgm:prSet presAssocID="{04CE831B-4E48-43C0-B708-90FEAF2F1158}" presName="sibTrans" presStyleCnt="0"/>
      <dgm:spPr/>
      <dgm:t>
        <a:bodyPr/>
        <a:lstStyle/>
        <a:p>
          <a:endParaRPr lang="en-US"/>
        </a:p>
      </dgm:t>
    </dgm:pt>
    <dgm:pt modelId="{D9C92632-F4D3-452C-A8A6-8D6F90905209}" type="pres">
      <dgm:prSet presAssocID="{04CE831B-4E48-43C0-B708-90FEAF2F1158}" presName="space" presStyleCnt="0"/>
      <dgm:spPr/>
      <dgm:t>
        <a:bodyPr/>
        <a:lstStyle/>
        <a:p>
          <a:endParaRPr lang="en-US"/>
        </a:p>
      </dgm:t>
    </dgm:pt>
    <dgm:pt modelId="{5B5927BB-857A-4ECB-9139-0F101BC14CF2}" type="pres">
      <dgm:prSet presAssocID="{B9F946F3-AEF4-4B70-8C15-028BD65851AF}" presName="composite" presStyleCnt="0"/>
      <dgm:spPr/>
      <dgm:t>
        <a:bodyPr/>
        <a:lstStyle/>
        <a:p>
          <a:endParaRPr lang="en-US"/>
        </a:p>
      </dgm:t>
    </dgm:pt>
    <dgm:pt modelId="{6EE8A88F-C1C9-447B-A975-6E9D32D05D42}" type="pres">
      <dgm:prSet presAssocID="{B9F946F3-AEF4-4B70-8C15-028BD65851AF}" presName="LShape" presStyleLbl="alignNode1" presStyleIdx="2" presStyleCnt="7" custLinFactNeighborY="-24976"/>
      <dgm:spPr/>
      <dgm:t>
        <a:bodyPr/>
        <a:lstStyle/>
        <a:p>
          <a:endParaRPr lang="en-US"/>
        </a:p>
      </dgm:t>
    </dgm:pt>
    <dgm:pt modelId="{8C0C7ABC-A064-45D6-B95C-E1CBA69D21A6}" type="pres">
      <dgm:prSet presAssocID="{B9F946F3-AEF4-4B70-8C15-028BD65851AF}" presName="ParentText" presStyleLbl="revTx" presStyleIdx="1" presStyleCnt="4" custScaleX="92073" custScaleY="49052" custLinFactNeighborX="20" custLinFactNeighborY="-43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6DFE8-9615-46AF-A35D-2AFB4DB7AC2C}" type="pres">
      <dgm:prSet presAssocID="{B9F946F3-AEF4-4B70-8C15-028BD65851AF}" presName="Triangle" presStyleLbl="alignNode1" presStyleIdx="3" presStyleCnt="7" custLinFactNeighborY="-59793"/>
      <dgm:spPr/>
      <dgm:t>
        <a:bodyPr/>
        <a:lstStyle/>
        <a:p>
          <a:endParaRPr lang="en-US"/>
        </a:p>
      </dgm:t>
    </dgm:pt>
    <dgm:pt modelId="{6FA3048B-62E1-467D-86E0-B2F06BFA6F0A}" type="pres">
      <dgm:prSet presAssocID="{BCAB7CB1-69EE-4159-9D38-759CC1E21A1C}" presName="sibTrans" presStyleCnt="0"/>
      <dgm:spPr/>
      <dgm:t>
        <a:bodyPr/>
        <a:lstStyle/>
        <a:p>
          <a:endParaRPr lang="en-US"/>
        </a:p>
      </dgm:t>
    </dgm:pt>
    <dgm:pt modelId="{A26DC573-6C09-49F4-83DF-F35BAC7A69BA}" type="pres">
      <dgm:prSet presAssocID="{BCAB7CB1-69EE-4159-9D38-759CC1E21A1C}" presName="space" presStyleCnt="0"/>
      <dgm:spPr/>
      <dgm:t>
        <a:bodyPr/>
        <a:lstStyle/>
        <a:p>
          <a:endParaRPr lang="en-US"/>
        </a:p>
      </dgm:t>
    </dgm:pt>
    <dgm:pt modelId="{A9E776A0-0AD9-4F1C-A102-9C836B239C45}" type="pres">
      <dgm:prSet presAssocID="{C0E64542-2BE5-4B0D-96E3-38B6FC292034}" presName="composite" presStyleCnt="0"/>
      <dgm:spPr/>
      <dgm:t>
        <a:bodyPr/>
        <a:lstStyle/>
        <a:p>
          <a:endParaRPr lang="en-US"/>
        </a:p>
      </dgm:t>
    </dgm:pt>
    <dgm:pt modelId="{205A2A40-74AA-4984-9BE5-8CF4C26FF6FF}" type="pres">
      <dgm:prSet presAssocID="{C0E64542-2BE5-4B0D-96E3-38B6FC292034}" presName="LShape" presStyleLbl="alignNode1" presStyleIdx="4" presStyleCnt="7" custLinFactNeighborX="-536" custLinFactNeighborY="-196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CC90AB-1087-4187-B9C6-F3846385A43E}" type="pres">
      <dgm:prSet presAssocID="{C0E64542-2BE5-4B0D-96E3-38B6FC292034}" presName="ParentText" presStyleLbl="revTx" presStyleIdx="2" presStyleCnt="4" custLinFactNeighborX="298" custLinFactNeighborY="-12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2CF73-BC62-4A99-BD0A-B9F2B5E30107}" type="pres">
      <dgm:prSet presAssocID="{C0E64542-2BE5-4B0D-96E3-38B6FC292034}" presName="Triangle" presStyleLbl="alignNode1" presStyleIdx="5" presStyleCnt="7" custLinFactNeighborY="-63126"/>
      <dgm:spPr/>
    </dgm:pt>
    <dgm:pt modelId="{F8285228-F936-4C44-92E2-9B6EE669731F}" type="pres">
      <dgm:prSet presAssocID="{30D09DFA-EA7E-469D-9ECA-FD99A65DD9FE}" presName="sibTrans" presStyleCnt="0"/>
      <dgm:spPr/>
    </dgm:pt>
    <dgm:pt modelId="{86C5D94A-817D-46E0-B55C-5F63C006621A}" type="pres">
      <dgm:prSet presAssocID="{30D09DFA-EA7E-469D-9ECA-FD99A65DD9FE}" presName="space" presStyleCnt="0"/>
      <dgm:spPr/>
    </dgm:pt>
    <dgm:pt modelId="{AB5CADE2-50D8-4D91-8FF5-52133BB3DADE}" type="pres">
      <dgm:prSet presAssocID="{71BE8EDA-418E-416B-A854-512782E0BFAE}" presName="composite" presStyleCnt="0"/>
      <dgm:spPr/>
    </dgm:pt>
    <dgm:pt modelId="{9C91E077-2581-4F53-9468-8DD10D1A4CD6}" type="pres">
      <dgm:prSet presAssocID="{71BE8EDA-418E-416B-A854-512782E0BFAE}" presName="LShape" presStyleLbl="alignNode1" presStyleIdx="6" presStyleCnt="7" custLinFactNeighborY="-20280"/>
      <dgm:spPr/>
      <dgm:t>
        <a:bodyPr/>
        <a:lstStyle/>
        <a:p>
          <a:endParaRPr lang="es-VE"/>
        </a:p>
      </dgm:t>
    </dgm:pt>
    <dgm:pt modelId="{164423A0-BB1C-48F2-8CF1-051DD43DA00B}" type="pres">
      <dgm:prSet presAssocID="{71BE8EDA-418E-416B-A854-512782E0BFA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35E1A3-26F0-EF45-92B8-DB8C2AABA7E1}" type="presOf" srcId="{10154A43-73CC-4BA9-83FD-85D00D5A5BE0}" destId="{5BFBDE65-6317-4921-A941-7979670BBA13}" srcOrd="0" destOrd="0" presId="urn:microsoft.com/office/officeart/2009/3/layout/StepUpProcess"/>
    <dgm:cxn modelId="{B7791B3C-EE12-6042-B5FF-F6202F884F17}" type="presOf" srcId="{B9F946F3-AEF4-4B70-8C15-028BD65851AF}" destId="{8C0C7ABC-A064-45D6-B95C-E1CBA69D21A6}" srcOrd="0" destOrd="0" presId="urn:microsoft.com/office/officeart/2009/3/layout/StepUpProcess"/>
    <dgm:cxn modelId="{51514D98-5BF0-4EEB-80DC-C8C66ED255C2}" srcId="{10154A43-73CC-4BA9-83FD-85D00D5A5BE0}" destId="{B67023EE-DDA7-4A33-8701-A149311BD6A7}" srcOrd="0" destOrd="0" parTransId="{54E6FC36-FB12-419C-A347-3E21893CC56E}" sibTransId="{04CE831B-4E48-43C0-B708-90FEAF2F1158}"/>
    <dgm:cxn modelId="{467180AB-8548-4B9D-9005-676E689AE87C}" srcId="{10154A43-73CC-4BA9-83FD-85D00D5A5BE0}" destId="{71BE8EDA-418E-416B-A854-512782E0BFAE}" srcOrd="3" destOrd="0" parTransId="{BC46110E-F9B8-4C1F-B102-8B9D79C73002}" sibTransId="{855DE025-9077-4429-99FC-5C249EB6F17C}"/>
    <dgm:cxn modelId="{26109381-8E20-9D44-B792-1D69163DFE80}" type="presOf" srcId="{C0E64542-2BE5-4B0D-96E3-38B6FC292034}" destId="{EECC90AB-1087-4187-B9C6-F3846385A43E}" srcOrd="0" destOrd="0" presId="urn:microsoft.com/office/officeart/2009/3/layout/StepUpProcess"/>
    <dgm:cxn modelId="{4038D993-E340-D64A-B989-6B24A0CF83C0}" type="presOf" srcId="{B67023EE-DDA7-4A33-8701-A149311BD6A7}" destId="{66AF2B1C-2DB4-4345-BADB-105E1434CE26}" srcOrd="0" destOrd="0" presId="urn:microsoft.com/office/officeart/2009/3/layout/StepUpProcess"/>
    <dgm:cxn modelId="{33F8E099-D7E3-4C8D-B789-00A87A412FC9}" srcId="{10154A43-73CC-4BA9-83FD-85D00D5A5BE0}" destId="{C0E64542-2BE5-4B0D-96E3-38B6FC292034}" srcOrd="2" destOrd="0" parTransId="{AE7CCF42-ECBB-4277-B738-CBBBE9CE8840}" sibTransId="{30D09DFA-EA7E-469D-9ECA-FD99A65DD9FE}"/>
    <dgm:cxn modelId="{49D5D66C-DC0D-43F2-8F27-31FD17342A99}" srcId="{10154A43-73CC-4BA9-83FD-85D00D5A5BE0}" destId="{B9F946F3-AEF4-4B70-8C15-028BD65851AF}" srcOrd="1" destOrd="0" parTransId="{22D47A42-02B1-4ECE-9AE4-5AAC98F13A48}" sibTransId="{BCAB7CB1-69EE-4159-9D38-759CC1E21A1C}"/>
    <dgm:cxn modelId="{E1E78EFB-B130-48C1-BC53-02E1922C2742}" type="presOf" srcId="{71BE8EDA-418E-416B-A854-512782E0BFAE}" destId="{164423A0-BB1C-48F2-8CF1-051DD43DA00B}" srcOrd="0" destOrd="0" presId="urn:microsoft.com/office/officeart/2009/3/layout/StepUpProcess"/>
    <dgm:cxn modelId="{8CDDDCBD-31EA-1749-ACDB-4BE3575087B3}" type="presParOf" srcId="{5BFBDE65-6317-4921-A941-7979670BBA13}" destId="{7FC7F7F9-CCEC-42F9-89B5-E9333AB7C54E}" srcOrd="0" destOrd="0" presId="urn:microsoft.com/office/officeart/2009/3/layout/StepUpProcess"/>
    <dgm:cxn modelId="{98809A2A-1B9B-764C-9311-80740DAA0297}" type="presParOf" srcId="{7FC7F7F9-CCEC-42F9-89B5-E9333AB7C54E}" destId="{2A5F9840-5715-4E7B-8C4D-22941561E865}" srcOrd="0" destOrd="0" presId="urn:microsoft.com/office/officeart/2009/3/layout/StepUpProcess"/>
    <dgm:cxn modelId="{7B7EFFBA-7CC0-974D-9871-E8BE41BDE5B6}" type="presParOf" srcId="{7FC7F7F9-CCEC-42F9-89B5-E9333AB7C54E}" destId="{66AF2B1C-2DB4-4345-BADB-105E1434CE26}" srcOrd="1" destOrd="0" presId="urn:microsoft.com/office/officeart/2009/3/layout/StepUpProcess"/>
    <dgm:cxn modelId="{15290F9B-BCE2-4A45-A5D6-5756E60F5C45}" type="presParOf" srcId="{7FC7F7F9-CCEC-42F9-89B5-E9333AB7C54E}" destId="{7AC9BC5A-AB7B-43DB-AA7F-8ABCAA024DD0}" srcOrd="2" destOrd="0" presId="urn:microsoft.com/office/officeart/2009/3/layout/StepUpProcess"/>
    <dgm:cxn modelId="{9F0FCC43-FD8E-3B45-93DF-E466E9117263}" type="presParOf" srcId="{5BFBDE65-6317-4921-A941-7979670BBA13}" destId="{EC216EBC-A03D-4496-9FE4-F4204F368F74}" srcOrd="1" destOrd="0" presId="urn:microsoft.com/office/officeart/2009/3/layout/StepUpProcess"/>
    <dgm:cxn modelId="{D00327D2-F97C-2C49-9D30-1C923F54A947}" type="presParOf" srcId="{EC216EBC-A03D-4496-9FE4-F4204F368F74}" destId="{D9C92632-F4D3-452C-A8A6-8D6F90905209}" srcOrd="0" destOrd="0" presId="urn:microsoft.com/office/officeart/2009/3/layout/StepUpProcess"/>
    <dgm:cxn modelId="{465134DC-8DBD-644F-925B-715D2D68E256}" type="presParOf" srcId="{5BFBDE65-6317-4921-A941-7979670BBA13}" destId="{5B5927BB-857A-4ECB-9139-0F101BC14CF2}" srcOrd="2" destOrd="0" presId="urn:microsoft.com/office/officeart/2009/3/layout/StepUpProcess"/>
    <dgm:cxn modelId="{DAF7C7F3-E1D4-9241-85F6-AB203542FA50}" type="presParOf" srcId="{5B5927BB-857A-4ECB-9139-0F101BC14CF2}" destId="{6EE8A88F-C1C9-447B-A975-6E9D32D05D42}" srcOrd="0" destOrd="0" presId="urn:microsoft.com/office/officeart/2009/3/layout/StepUpProcess"/>
    <dgm:cxn modelId="{69AFCBDD-6C8B-3D45-99D4-631FE18DA5EE}" type="presParOf" srcId="{5B5927BB-857A-4ECB-9139-0F101BC14CF2}" destId="{8C0C7ABC-A064-45D6-B95C-E1CBA69D21A6}" srcOrd="1" destOrd="0" presId="urn:microsoft.com/office/officeart/2009/3/layout/StepUpProcess"/>
    <dgm:cxn modelId="{96DC757A-5B8F-5144-8F8A-9CC4F5E99293}" type="presParOf" srcId="{5B5927BB-857A-4ECB-9139-0F101BC14CF2}" destId="{B7A6DFE8-9615-46AF-A35D-2AFB4DB7AC2C}" srcOrd="2" destOrd="0" presId="urn:microsoft.com/office/officeart/2009/3/layout/StepUpProcess"/>
    <dgm:cxn modelId="{DABC73C6-246A-DA44-9A7C-42B5319A7EF6}" type="presParOf" srcId="{5BFBDE65-6317-4921-A941-7979670BBA13}" destId="{6FA3048B-62E1-467D-86E0-B2F06BFA6F0A}" srcOrd="3" destOrd="0" presId="urn:microsoft.com/office/officeart/2009/3/layout/StepUpProcess"/>
    <dgm:cxn modelId="{5D46C894-3944-3E4D-B8A8-FFEF8AAD8B92}" type="presParOf" srcId="{6FA3048B-62E1-467D-86E0-B2F06BFA6F0A}" destId="{A26DC573-6C09-49F4-83DF-F35BAC7A69BA}" srcOrd="0" destOrd="0" presId="urn:microsoft.com/office/officeart/2009/3/layout/StepUpProcess"/>
    <dgm:cxn modelId="{4D1C3E3C-E79E-F04F-8D6A-80BEEC081374}" type="presParOf" srcId="{5BFBDE65-6317-4921-A941-7979670BBA13}" destId="{A9E776A0-0AD9-4F1C-A102-9C836B239C45}" srcOrd="4" destOrd="0" presId="urn:microsoft.com/office/officeart/2009/3/layout/StepUpProcess"/>
    <dgm:cxn modelId="{142069BE-EC19-A842-9D91-4214CB355280}" type="presParOf" srcId="{A9E776A0-0AD9-4F1C-A102-9C836B239C45}" destId="{205A2A40-74AA-4984-9BE5-8CF4C26FF6FF}" srcOrd="0" destOrd="0" presId="urn:microsoft.com/office/officeart/2009/3/layout/StepUpProcess"/>
    <dgm:cxn modelId="{D4B8A905-F5E6-B04C-B9E7-AAF82B738A7F}" type="presParOf" srcId="{A9E776A0-0AD9-4F1C-A102-9C836B239C45}" destId="{EECC90AB-1087-4187-B9C6-F3846385A43E}" srcOrd="1" destOrd="0" presId="urn:microsoft.com/office/officeart/2009/3/layout/StepUpProcess"/>
    <dgm:cxn modelId="{BB4FFF88-4995-4F93-B06C-4054FAB458A4}" type="presParOf" srcId="{A9E776A0-0AD9-4F1C-A102-9C836B239C45}" destId="{BA22CF73-BC62-4A99-BD0A-B9F2B5E30107}" srcOrd="2" destOrd="0" presId="urn:microsoft.com/office/officeart/2009/3/layout/StepUpProcess"/>
    <dgm:cxn modelId="{B4F3B792-56AA-4B9C-B986-EE76ADA76DBC}" type="presParOf" srcId="{5BFBDE65-6317-4921-A941-7979670BBA13}" destId="{F8285228-F936-4C44-92E2-9B6EE669731F}" srcOrd="5" destOrd="0" presId="urn:microsoft.com/office/officeart/2009/3/layout/StepUpProcess"/>
    <dgm:cxn modelId="{75C4FDC5-41CD-4DBE-BCA4-8D83C3718FF9}" type="presParOf" srcId="{F8285228-F936-4C44-92E2-9B6EE669731F}" destId="{86C5D94A-817D-46E0-B55C-5F63C006621A}" srcOrd="0" destOrd="0" presId="urn:microsoft.com/office/officeart/2009/3/layout/StepUpProcess"/>
    <dgm:cxn modelId="{6EDE04D3-8F4C-4543-A389-3CF1530FC7E1}" type="presParOf" srcId="{5BFBDE65-6317-4921-A941-7979670BBA13}" destId="{AB5CADE2-50D8-4D91-8FF5-52133BB3DADE}" srcOrd="6" destOrd="0" presId="urn:microsoft.com/office/officeart/2009/3/layout/StepUpProcess"/>
    <dgm:cxn modelId="{9D2005E2-8897-4C82-B020-E0C86C645A34}" type="presParOf" srcId="{AB5CADE2-50D8-4D91-8FF5-52133BB3DADE}" destId="{9C91E077-2581-4F53-9468-8DD10D1A4CD6}" srcOrd="0" destOrd="0" presId="urn:microsoft.com/office/officeart/2009/3/layout/StepUpProcess"/>
    <dgm:cxn modelId="{5D7EDC77-7597-4938-B88E-CB800E709D5D}" type="presParOf" srcId="{AB5CADE2-50D8-4D91-8FF5-52133BB3DADE}" destId="{164423A0-BB1C-48F2-8CF1-051DD43DA00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DE476-8BDC-5E48-B6EF-529B9BF046C7}" type="doc">
      <dgm:prSet loTypeId="urn:microsoft.com/office/officeart/2005/8/layout/hChevron3" loCatId="" qsTypeId="urn:microsoft.com/office/officeart/2005/8/quickstyle/simple4" qsCatId="simple" csTypeId="urn:microsoft.com/office/officeart/2005/8/colors/accent0_3" csCatId="mainScheme" phldr="1"/>
      <dgm:spPr/>
    </dgm:pt>
    <dgm:pt modelId="{4163BA54-5435-2444-95CA-757440825A7B}">
      <dgm:prSet phldrT="[Text]" custT="1"/>
      <dgm:spPr/>
      <dgm:t>
        <a:bodyPr/>
        <a:lstStyle/>
        <a:p>
          <a:pPr rtl="0"/>
          <a:r>
            <a:rPr lang="es-ES_tradnl" sz="1600" noProof="0" dirty="0" smtClean="0"/>
            <a:t>Política estable y mecanismos comerciales</a:t>
          </a:r>
          <a:r>
            <a:rPr lang="es-ES_tradnl" sz="1600" baseline="0" noProof="0" dirty="0" smtClean="0"/>
            <a:t> claros y transparentes (</a:t>
          </a:r>
          <a:r>
            <a:rPr lang="es-ES_tradnl" sz="1600" b="0" baseline="0" noProof="0" dirty="0" smtClean="0"/>
            <a:t>marcos regulatorios</a:t>
          </a:r>
          <a:r>
            <a:rPr lang="es-ES_tradnl" sz="1600" baseline="0" noProof="0" dirty="0" smtClean="0"/>
            <a:t>)</a:t>
          </a:r>
          <a:endParaRPr lang="es-ES_tradnl" sz="1600" noProof="0" dirty="0"/>
        </a:p>
      </dgm:t>
    </dgm:pt>
    <dgm:pt modelId="{3AC7EB6A-D5D2-F94B-A0EA-B124565356A9}" type="parTrans" cxnId="{65B3FC9A-4C5E-8D46-9FFD-EA4068431E4C}">
      <dgm:prSet/>
      <dgm:spPr/>
      <dgm:t>
        <a:bodyPr/>
        <a:lstStyle/>
        <a:p>
          <a:endParaRPr lang="es-ES_tradnl" sz="1600" noProof="0" dirty="0"/>
        </a:p>
      </dgm:t>
    </dgm:pt>
    <dgm:pt modelId="{E51DAB91-DCA2-244F-9847-B115D7531FDA}" type="sibTrans" cxnId="{65B3FC9A-4C5E-8D46-9FFD-EA4068431E4C}">
      <dgm:prSet/>
      <dgm:spPr/>
      <dgm:t>
        <a:bodyPr/>
        <a:lstStyle/>
        <a:p>
          <a:endParaRPr lang="es-ES_tradnl" sz="1600" noProof="0" dirty="0"/>
        </a:p>
      </dgm:t>
    </dgm:pt>
    <dgm:pt modelId="{65B544B6-7514-D048-9A1F-3016A11C1617}">
      <dgm:prSet phldrT="[Text]" custT="1"/>
      <dgm:spPr/>
      <dgm:t>
        <a:bodyPr/>
        <a:lstStyle/>
        <a:p>
          <a:pPr rtl="0"/>
          <a:r>
            <a:rPr lang="es-ES_tradnl" sz="1600" noProof="0" dirty="0" smtClean="0"/>
            <a:t>Incentivos (p.ej., extensión de impuestos y/o aranceles)</a:t>
          </a:r>
          <a:endParaRPr lang="es-ES_tradnl" sz="1600" noProof="0" dirty="0"/>
        </a:p>
      </dgm:t>
    </dgm:pt>
    <dgm:pt modelId="{1AF4068E-5ECB-1D41-AF52-C9FBC29FBB7B}" type="parTrans" cxnId="{41A48470-90D0-6342-AB02-E7C62FAA0907}">
      <dgm:prSet/>
      <dgm:spPr/>
      <dgm:t>
        <a:bodyPr/>
        <a:lstStyle/>
        <a:p>
          <a:endParaRPr lang="es-ES_tradnl" sz="1600" noProof="0" dirty="0"/>
        </a:p>
      </dgm:t>
    </dgm:pt>
    <dgm:pt modelId="{AC59BD37-3499-1A46-B7D3-C7D4EA18E1F6}" type="sibTrans" cxnId="{41A48470-90D0-6342-AB02-E7C62FAA0907}">
      <dgm:prSet/>
      <dgm:spPr/>
      <dgm:t>
        <a:bodyPr/>
        <a:lstStyle/>
        <a:p>
          <a:endParaRPr lang="es-ES_tradnl" sz="1600" noProof="0" dirty="0"/>
        </a:p>
      </dgm:t>
    </dgm:pt>
    <dgm:pt modelId="{30CADFCD-BD81-A54E-9860-8E3C98A86318}">
      <dgm:prSet phldrT="[Text]" custT="1"/>
      <dgm:spPr/>
      <dgm:t>
        <a:bodyPr/>
        <a:lstStyle/>
        <a:p>
          <a:r>
            <a:rPr lang="es-ES_tradnl" sz="1600" noProof="0" dirty="0" smtClean="0"/>
            <a:t>Eliminación de barreras</a:t>
          </a:r>
          <a:endParaRPr lang="es-ES_tradnl" sz="1600" noProof="0" dirty="0"/>
        </a:p>
      </dgm:t>
    </dgm:pt>
    <dgm:pt modelId="{2B3D62EF-F240-1E4D-A989-DED5FC8E0C60}" type="parTrans" cxnId="{FC6F7842-71C0-0D4B-A1DF-D06DF940B348}">
      <dgm:prSet/>
      <dgm:spPr/>
      <dgm:t>
        <a:bodyPr/>
        <a:lstStyle/>
        <a:p>
          <a:endParaRPr lang="es-ES_tradnl" sz="1600" noProof="0" dirty="0"/>
        </a:p>
      </dgm:t>
    </dgm:pt>
    <dgm:pt modelId="{2C024F9D-72EC-B645-8785-3823361BC774}" type="sibTrans" cxnId="{FC6F7842-71C0-0D4B-A1DF-D06DF940B348}">
      <dgm:prSet/>
      <dgm:spPr/>
      <dgm:t>
        <a:bodyPr/>
        <a:lstStyle/>
        <a:p>
          <a:endParaRPr lang="es-ES_tradnl" sz="1600" noProof="0" dirty="0"/>
        </a:p>
      </dgm:t>
    </dgm:pt>
    <dgm:pt modelId="{BB8675FF-5CCF-3E49-8BA1-DF4D032BEA28}">
      <dgm:prSet custT="1"/>
      <dgm:spPr/>
      <dgm:t>
        <a:bodyPr/>
        <a:lstStyle/>
        <a:p>
          <a:r>
            <a:rPr lang="es-ES_tradnl" sz="1600" noProof="0" dirty="0" smtClean="0"/>
            <a:t>Rentabilidad y Bajo riesgo</a:t>
          </a:r>
          <a:endParaRPr lang="es-ES_tradnl" sz="1600" noProof="0" dirty="0"/>
        </a:p>
      </dgm:t>
    </dgm:pt>
    <dgm:pt modelId="{2AF4614D-1827-D341-BF9E-4EC0634FC772}" type="parTrans" cxnId="{590F050B-DEB9-5643-BBE0-F06C8A906002}">
      <dgm:prSet/>
      <dgm:spPr/>
      <dgm:t>
        <a:bodyPr/>
        <a:lstStyle/>
        <a:p>
          <a:endParaRPr lang="es-ES_tradnl" sz="1600" noProof="0" dirty="0"/>
        </a:p>
      </dgm:t>
    </dgm:pt>
    <dgm:pt modelId="{C559B708-BEE8-7B46-B473-60EB4E9858B3}" type="sibTrans" cxnId="{590F050B-DEB9-5643-BBE0-F06C8A906002}">
      <dgm:prSet/>
      <dgm:spPr/>
      <dgm:t>
        <a:bodyPr/>
        <a:lstStyle/>
        <a:p>
          <a:endParaRPr lang="es-ES_tradnl" sz="1600" noProof="0" dirty="0"/>
        </a:p>
      </dgm:t>
    </dgm:pt>
    <dgm:pt modelId="{C1621047-69A5-DA47-86CB-B30306709985}" type="pres">
      <dgm:prSet presAssocID="{58CDE476-8BDC-5E48-B6EF-529B9BF046C7}" presName="Name0" presStyleCnt="0">
        <dgm:presLayoutVars>
          <dgm:dir/>
          <dgm:resizeHandles val="exact"/>
        </dgm:presLayoutVars>
      </dgm:prSet>
      <dgm:spPr/>
    </dgm:pt>
    <dgm:pt modelId="{703311A1-0D3F-594F-B86D-B3731BA36ECB}" type="pres">
      <dgm:prSet presAssocID="{4163BA54-5435-2444-95CA-757440825A7B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C0423-1CA8-294B-98E6-F6790AEFEA51}" type="pres">
      <dgm:prSet presAssocID="{E51DAB91-DCA2-244F-9847-B115D7531FDA}" presName="parSpace" presStyleCnt="0"/>
      <dgm:spPr/>
    </dgm:pt>
    <dgm:pt modelId="{9C35E511-DDB5-8B49-912A-86AE1D8BDE55}" type="pres">
      <dgm:prSet presAssocID="{65B544B6-7514-D048-9A1F-3016A11C1617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9A4AA-CE43-CE4E-967A-71213D2E4411}" type="pres">
      <dgm:prSet presAssocID="{AC59BD37-3499-1A46-B7D3-C7D4EA18E1F6}" presName="parSpace" presStyleCnt="0"/>
      <dgm:spPr/>
    </dgm:pt>
    <dgm:pt modelId="{1FE027CA-20E6-4348-867F-C8A48FBEAD12}" type="pres">
      <dgm:prSet presAssocID="{30CADFCD-BD81-A54E-9860-8E3C98A8631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3D8ED-B2B1-444A-B5E9-BC866EFED7BF}" type="pres">
      <dgm:prSet presAssocID="{2C024F9D-72EC-B645-8785-3823361BC774}" presName="parSpace" presStyleCnt="0"/>
      <dgm:spPr/>
    </dgm:pt>
    <dgm:pt modelId="{539D214A-66F5-FD4C-80B0-B67069464CDA}" type="pres">
      <dgm:prSet presAssocID="{BB8675FF-5CCF-3E49-8BA1-DF4D032BEA28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041BA-38F2-C042-A43E-2C1C9813DD6D}" type="presOf" srcId="{65B544B6-7514-D048-9A1F-3016A11C1617}" destId="{9C35E511-DDB5-8B49-912A-86AE1D8BDE55}" srcOrd="0" destOrd="0" presId="urn:microsoft.com/office/officeart/2005/8/layout/hChevron3"/>
    <dgm:cxn modelId="{7E398B7A-D7F2-7841-AF59-C99EC154C7AC}" type="presOf" srcId="{BB8675FF-5CCF-3E49-8BA1-DF4D032BEA28}" destId="{539D214A-66F5-FD4C-80B0-B67069464CDA}" srcOrd="0" destOrd="0" presId="urn:microsoft.com/office/officeart/2005/8/layout/hChevron3"/>
    <dgm:cxn modelId="{F10965AB-3B97-4845-B336-406ED1675BDC}" type="presOf" srcId="{4163BA54-5435-2444-95CA-757440825A7B}" destId="{703311A1-0D3F-594F-B86D-B3731BA36ECB}" srcOrd="0" destOrd="0" presId="urn:microsoft.com/office/officeart/2005/8/layout/hChevron3"/>
    <dgm:cxn modelId="{FC6F7842-71C0-0D4B-A1DF-D06DF940B348}" srcId="{58CDE476-8BDC-5E48-B6EF-529B9BF046C7}" destId="{30CADFCD-BD81-A54E-9860-8E3C98A86318}" srcOrd="2" destOrd="0" parTransId="{2B3D62EF-F240-1E4D-A989-DED5FC8E0C60}" sibTransId="{2C024F9D-72EC-B645-8785-3823361BC774}"/>
    <dgm:cxn modelId="{9C2B7785-C9B8-184D-B495-05559E793B1C}" type="presOf" srcId="{58CDE476-8BDC-5E48-B6EF-529B9BF046C7}" destId="{C1621047-69A5-DA47-86CB-B30306709985}" srcOrd="0" destOrd="0" presId="urn:microsoft.com/office/officeart/2005/8/layout/hChevron3"/>
    <dgm:cxn modelId="{41A48470-90D0-6342-AB02-E7C62FAA0907}" srcId="{58CDE476-8BDC-5E48-B6EF-529B9BF046C7}" destId="{65B544B6-7514-D048-9A1F-3016A11C1617}" srcOrd="1" destOrd="0" parTransId="{1AF4068E-5ECB-1D41-AF52-C9FBC29FBB7B}" sibTransId="{AC59BD37-3499-1A46-B7D3-C7D4EA18E1F6}"/>
    <dgm:cxn modelId="{B29844A3-879C-EC4C-81E5-B31A2C0E908C}" type="presOf" srcId="{30CADFCD-BD81-A54E-9860-8E3C98A86318}" destId="{1FE027CA-20E6-4348-867F-C8A48FBEAD12}" srcOrd="0" destOrd="0" presId="urn:microsoft.com/office/officeart/2005/8/layout/hChevron3"/>
    <dgm:cxn modelId="{65B3FC9A-4C5E-8D46-9FFD-EA4068431E4C}" srcId="{58CDE476-8BDC-5E48-B6EF-529B9BF046C7}" destId="{4163BA54-5435-2444-95CA-757440825A7B}" srcOrd="0" destOrd="0" parTransId="{3AC7EB6A-D5D2-F94B-A0EA-B124565356A9}" sibTransId="{E51DAB91-DCA2-244F-9847-B115D7531FDA}"/>
    <dgm:cxn modelId="{590F050B-DEB9-5643-BBE0-F06C8A906002}" srcId="{58CDE476-8BDC-5E48-B6EF-529B9BF046C7}" destId="{BB8675FF-5CCF-3E49-8BA1-DF4D032BEA28}" srcOrd="3" destOrd="0" parTransId="{2AF4614D-1827-D341-BF9E-4EC0634FC772}" sibTransId="{C559B708-BEE8-7B46-B473-60EB4E9858B3}"/>
    <dgm:cxn modelId="{1564BB33-8C68-324F-97F6-3AAA297D7A6E}" type="presParOf" srcId="{C1621047-69A5-DA47-86CB-B30306709985}" destId="{703311A1-0D3F-594F-B86D-B3731BA36ECB}" srcOrd="0" destOrd="0" presId="urn:microsoft.com/office/officeart/2005/8/layout/hChevron3"/>
    <dgm:cxn modelId="{3B1AF111-1228-AE4F-B816-AF5956F22766}" type="presParOf" srcId="{C1621047-69A5-DA47-86CB-B30306709985}" destId="{9D2C0423-1CA8-294B-98E6-F6790AEFEA51}" srcOrd="1" destOrd="0" presId="urn:microsoft.com/office/officeart/2005/8/layout/hChevron3"/>
    <dgm:cxn modelId="{0A6EADB1-7726-5F46-A179-A882033C6A61}" type="presParOf" srcId="{C1621047-69A5-DA47-86CB-B30306709985}" destId="{9C35E511-DDB5-8B49-912A-86AE1D8BDE55}" srcOrd="2" destOrd="0" presId="urn:microsoft.com/office/officeart/2005/8/layout/hChevron3"/>
    <dgm:cxn modelId="{7857CF13-793F-5441-A4B3-0AA232F0CC4C}" type="presParOf" srcId="{C1621047-69A5-DA47-86CB-B30306709985}" destId="{8B19A4AA-CE43-CE4E-967A-71213D2E4411}" srcOrd="3" destOrd="0" presId="urn:microsoft.com/office/officeart/2005/8/layout/hChevron3"/>
    <dgm:cxn modelId="{B65246B0-D15F-CA4D-AE45-376DDA96D96A}" type="presParOf" srcId="{C1621047-69A5-DA47-86CB-B30306709985}" destId="{1FE027CA-20E6-4348-867F-C8A48FBEAD12}" srcOrd="4" destOrd="0" presId="urn:microsoft.com/office/officeart/2005/8/layout/hChevron3"/>
    <dgm:cxn modelId="{8642D63C-9C97-764E-81D0-D2BB7E18EBDA}" type="presParOf" srcId="{C1621047-69A5-DA47-86CB-B30306709985}" destId="{B813D8ED-B2B1-444A-B5E9-BC866EFED7BF}" srcOrd="5" destOrd="0" presId="urn:microsoft.com/office/officeart/2005/8/layout/hChevron3"/>
    <dgm:cxn modelId="{596B56D7-23FC-0041-8314-AE91CF154F87}" type="presParOf" srcId="{C1621047-69A5-DA47-86CB-B30306709985}" destId="{539D214A-66F5-FD4C-80B0-B67069464CD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F599D-4D2C-4782-B1C1-19268E7E0C29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2578F9DE-5DEE-4DEA-B368-0AD16C4036F7}">
      <dgm:prSet phldrT="[Texto]" custT="1"/>
      <dgm:spPr/>
      <dgm:t>
        <a:bodyPr/>
        <a:lstStyle/>
        <a:p>
          <a:endParaRPr lang="es-VE" sz="1050" b="1" dirty="0" smtClean="0"/>
        </a:p>
        <a:p>
          <a:r>
            <a:rPr lang="es-VE" sz="1050" b="1" dirty="0" smtClean="0">
              <a:solidFill>
                <a:schemeClr val="bg1"/>
              </a:solidFill>
            </a:rPr>
            <a:t>Global Environment Fund</a:t>
          </a:r>
          <a:endParaRPr lang="es-VE" sz="1050" b="1" dirty="0">
            <a:solidFill>
              <a:schemeClr val="bg1"/>
            </a:solidFill>
          </a:endParaRPr>
        </a:p>
      </dgm:t>
    </dgm:pt>
    <dgm:pt modelId="{E8FB9EC4-5E0C-4B80-A154-ACB0286BCCCF}" type="parTrans" cxnId="{2849D2BE-F54E-437B-8A05-95922A9518BB}">
      <dgm:prSet/>
      <dgm:spPr/>
      <dgm:t>
        <a:bodyPr/>
        <a:lstStyle/>
        <a:p>
          <a:endParaRPr lang="es-VE"/>
        </a:p>
      </dgm:t>
    </dgm:pt>
    <dgm:pt modelId="{321B8BBE-CBEB-4636-A127-13FA897984F9}" type="sibTrans" cxnId="{2849D2BE-F54E-437B-8A05-95922A9518BB}">
      <dgm:prSet/>
      <dgm:spPr/>
      <dgm:t>
        <a:bodyPr/>
        <a:lstStyle/>
        <a:p>
          <a:endParaRPr lang="es-VE"/>
        </a:p>
      </dgm:t>
    </dgm:pt>
    <dgm:pt modelId="{803FBCCA-EA60-4C1F-A67F-59A900DFE992}">
      <dgm:prSet phldrT="[Texto]" custT="1"/>
      <dgm:spPr/>
      <dgm:t>
        <a:bodyPr/>
        <a:lstStyle/>
        <a:p>
          <a:pPr marL="92075" indent="-92075"/>
          <a:r>
            <a:rPr lang="es-VE" sz="1200" dirty="0" smtClean="0">
              <a:solidFill>
                <a:schemeClr val="tx1"/>
              </a:solidFill>
            </a:rPr>
            <a:t>Enfocado al sector energético, ambiental y a los recursos naturales;</a:t>
          </a:r>
          <a:endParaRPr lang="es-VE" sz="1200" dirty="0">
            <a:solidFill>
              <a:schemeClr val="tx1"/>
            </a:solidFill>
          </a:endParaRPr>
        </a:p>
      </dgm:t>
    </dgm:pt>
    <dgm:pt modelId="{0CB4A53D-6E04-4A7E-8F9B-DF28F8A43330}" type="parTrans" cxnId="{2A5D4D4A-087B-4014-A271-FC55D621430D}">
      <dgm:prSet/>
      <dgm:spPr/>
      <dgm:t>
        <a:bodyPr/>
        <a:lstStyle/>
        <a:p>
          <a:endParaRPr lang="es-VE"/>
        </a:p>
      </dgm:t>
    </dgm:pt>
    <dgm:pt modelId="{F82DB9BD-9689-42D8-9D62-8D850FDF242B}" type="sibTrans" cxnId="{2A5D4D4A-087B-4014-A271-FC55D621430D}">
      <dgm:prSet/>
      <dgm:spPr/>
      <dgm:t>
        <a:bodyPr/>
        <a:lstStyle/>
        <a:p>
          <a:endParaRPr lang="es-VE"/>
        </a:p>
      </dgm:t>
    </dgm:pt>
    <dgm:pt modelId="{F0CAA7CB-F65A-463D-93E0-902460FB40C2}">
      <dgm:prSet phldrT="[Texto]" custT="1"/>
      <dgm:spPr/>
      <dgm:t>
        <a:bodyPr/>
        <a:lstStyle/>
        <a:p>
          <a:endParaRPr lang="es-VE" sz="1050" b="1" dirty="0" smtClean="0"/>
        </a:p>
        <a:p>
          <a:r>
            <a:rPr lang="es-VE" sz="1050" b="1" dirty="0" smtClean="0"/>
            <a:t>Green </a:t>
          </a:r>
        </a:p>
        <a:p>
          <a:r>
            <a:rPr lang="es-VE" sz="1050" b="1" dirty="0" smtClean="0"/>
            <a:t>Climate </a:t>
          </a:r>
        </a:p>
        <a:p>
          <a:r>
            <a:rPr lang="es-VE" sz="1050" b="1" dirty="0" smtClean="0"/>
            <a:t>Fund</a:t>
          </a:r>
          <a:endParaRPr lang="es-VE" sz="1050" b="1" dirty="0"/>
        </a:p>
      </dgm:t>
    </dgm:pt>
    <dgm:pt modelId="{FB9C7E16-35A9-474F-907F-AA0781689C70}" type="parTrans" cxnId="{6E330649-439C-4D63-AEC5-B8FE4628E77B}">
      <dgm:prSet/>
      <dgm:spPr/>
      <dgm:t>
        <a:bodyPr/>
        <a:lstStyle/>
        <a:p>
          <a:endParaRPr lang="es-VE"/>
        </a:p>
      </dgm:t>
    </dgm:pt>
    <dgm:pt modelId="{D834FF6C-EF19-4F47-948C-3DCB6F9642DB}" type="sibTrans" cxnId="{6E330649-439C-4D63-AEC5-B8FE4628E77B}">
      <dgm:prSet/>
      <dgm:spPr/>
      <dgm:t>
        <a:bodyPr/>
        <a:lstStyle/>
        <a:p>
          <a:endParaRPr lang="es-VE"/>
        </a:p>
      </dgm:t>
    </dgm:pt>
    <dgm:pt modelId="{59FCE0CB-2C56-4BF5-BD4E-88899CF16C23}">
      <dgm:prSet phldrT="[Texto]" custT="1"/>
      <dgm:spPr/>
      <dgm:t>
        <a:bodyPr/>
        <a:lstStyle/>
        <a:p>
          <a:pPr marL="92075" indent="-8890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VE" sz="1200" dirty="0" smtClean="0"/>
            <a:t>Enfocado a maximizar el impacto de sus inversiones  en temas de adaptación y mitigación al cambio climático.</a:t>
          </a:r>
          <a:endParaRPr lang="es-VE" sz="1200" dirty="0"/>
        </a:p>
      </dgm:t>
    </dgm:pt>
    <dgm:pt modelId="{5D206C19-327F-4DCD-A6B1-8613C5D1A72C}" type="parTrans" cxnId="{20F8C5D1-A30A-486F-BDCF-B7C0912A9C58}">
      <dgm:prSet/>
      <dgm:spPr/>
      <dgm:t>
        <a:bodyPr/>
        <a:lstStyle/>
        <a:p>
          <a:endParaRPr lang="es-VE"/>
        </a:p>
      </dgm:t>
    </dgm:pt>
    <dgm:pt modelId="{850CB333-E65F-44E5-BB79-163D8C962DE2}" type="sibTrans" cxnId="{20F8C5D1-A30A-486F-BDCF-B7C0912A9C58}">
      <dgm:prSet/>
      <dgm:spPr/>
      <dgm:t>
        <a:bodyPr/>
        <a:lstStyle/>
        <a:p>
          <a:endParaRPr lang="es-VE"/>
        </a:p>
      </dgm:t>
    </dgm:pt>
    <dgm:pt modelId="{EFC5407F-75F6-4A5C-81D1-5BB8A6232F2F}">
      <dgm:prSet phldrT="[Texto]" custT="1"/>
      <dgm:spPr/>
      <dgm:t>
        <a:bodyPr/>
        <a:lstStyle/>
        <a:p>
          <a:r>
            <a:rPr lang="es-VE" sz="1050" b="1" dirty="0" smtClean="0"/>
            <a:t>Fondo de Adaptación</a:t>
          </a:r>
          <a:endParaRPr lang="es-VE" sz="1050" b="1" dirty="0"/>
        </a:p>
      </dgm:t>
    </dgm:pt>
    <dgm:pt modelId="{1E7D8C2A-8EFA-4A53-A567-70E146838758}" type="parTrans" cxnId="{6B1B6B47-3B88-4BF3-8AA0-3D6238147623}">
      <dgm:prSet/>
      <dgm:spPr/>
      <dgm:t>
        <a:bodyPr/>
        <a:lstStyle/>
        <a:p>
          <a:endParaRPr lang="es-VE"/>
        </a:p>
      </dgm:t>
    </dgm:pt>
    <dgm:pt modelId="{13401C3B-978F-4655-B237-05CC606B2CBC}" type="sibTrans" cxnId="{6B1B6B47-3B88-4BF3-8AA0-3D6238147623}">
      <dgm:prSet/>
      <dgm:spPr/>
      <dgm:t>
        <a:bodyPr/>
        <a:lstStyle/>
        <a:p>
          <a:endParaRPr lang="es-VE"/>
        </a:p>
      </dgm:t>
    </dgm:pt>
    <dgm:pt modelId="{8AF48B4B-3B6F-4AEF-810C-DB9B8224A9B6}">
      <dgm:prSet phldrT="[Texto]" custT="1"/>
      <dgm:spPr/>
      <dgm:t>
        <a:bodyPr/>
        <a:lstStyle/>
        <a:p>
          <a:pPr marL="92075" indent="-92075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VE" sz="1200" dirty="0" smtClean="0"/>
            <a:t>Financia proyectos y programas concretos de adaptación para países  en desarrollo, participes del Protocolo de Kioto;</a:t>
          </a:r>
          <a:endParaRPr lang="es-VE" sz="1200" dirty="0"/>
        </a:p>
      </dgm:t>
    </dgm:pt>
    <dgm:pt modelId="{E0A2504F-E4F4-40E4-AAE9-CDBDB07EA88C}" type="parTrans" cxnId="{D595038C-4E7D-4A56-BFE5-7BF0EFCE1186}">
      <dgm:prSet/>
      <dgm:spPr/>
      <dgm:t>
        <a:bodyPr/>
        <a:lstStyle/>
        <a:p>
          <a:endParaRPr lang="es-VE"/>
        </a:p>
      </dgm:t>
    </dgm:pt>
    <dgm:pt modelId="{743A8B70-D120-4155-8647-34F42270035C}" type="sibTrans" cxnId="{D595038C-4E7D-4A56-BFE5-7BF0EFCE1186}">
      <dgm:prSet/>
      <dgm:spPr/>
      <dgm:t>
        <a:bodyPr/>
        <a:lstStyle/>
        <a:p>
          <a:endParaRPr lang="es-VE"/>
        </a:p>
      </dgm:t>
    </dgm:pt>
    <dgm:pt modelId="{287AEFA0-7F7A-4815-BCAC-680230841557}">
      <dgm:prSet phldrT="[Texto]" custT="1"/>
      <dgm:spPr/>
      <dgm:t>
        <a:bodyPr/>
        <a:lstStyle/>
        <a:p>
          <a:pPr marL="92075" indent="-92075"/>
          <a:r>
            <a:rPr lang="es-VE" sz="1200" dirty="0" smtClean="0">
              <a:solidFill>
                <a:schemeClr val="tx1"/>
              </a:solidFill>
            </a:rPr>
            <a:t>Recursos articulados por el Fondo: aprox. US $3.000</a:t>
          </a:r>
          <a:r>
            <a:rPr lang="es-VE" sz="1200" baseline="0" dirty="0" smtClean="0">
              <a:solidFill>
                <a:schemeClr val="tx1"/>
              </a:solidFill>
            </a:rPr>
            <a:t> MM</a:t>
          </a:r>
          <a:r>
            <a:rPr lang="es-VE" sz="1200" dirty="0" smtClean="0">
              <a:solidFill>
                <a:schemeClr val="tx1"/>
              </a:solidFill>
            </a:rPr>
            <a:t> (1991-2014)</a:t>
          </a:r>
          <a:endParaRPr lang="es-VE" sz="1200" dirty="0">
            <a:solidFill>
              <a:schemeClr val="tx1"/>
            </a:solidFill>
          </a:endParaRPr>
        </a:p>
      </dgm:t>
    </dgm:pt>
    <dgm:pt modelId="{40B0456A-09AA-4B6E-AEB4-8EFF1B8F543B}" type="parTrans" cxnId="{86406FB5-7AE8-4CD2-941F-F27819424AD8}">
      <dgm:prSet/>
      <dgm:spPr/>
      <dgm:t>
        <a:bodyPr/>
        <a:lstStyle/>
        <a:p>
          <a:endParaRPr lang="es-VE"/>
        </a:p>
      </dgm:t>
    </dgm:pt>
    <dgm:pt modelId="{E7492E60-3085-495D-8B24-CD85B75AB079}" type="sibTrans" cxnId="{86406FB5-7AE8-4CD2-941F-F27819424AD8}">
      <dgm:prSet/>
      <dgm:spPr/>
      <dgm:t>
        <a:bodyPr/>
        <a:lstStyle/>
        <a:p>
          <a:endParaRPr lang="es-VE"/>
        </a:p>
      </dgm:t>
    </dgm:pt>
    <dgm:pt modelId="{DA6AEB5B-88AC-4497-AF50-56AB94DB8B7F}">
      <dgm:prSet phldrT="[Texto]" custT="1"/>
      <dgm:spPr/>
      <dgm:t>
        <a:bodyPr/>
        <a:lstStyle/>
        <a:p>
          <a:pPr marL="92075" marR="0" indent="-920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200" dirty="0" smtClean="0"/>
            <a:t>Recursos articulados por el Fondo: US $465,7 MM</a:t>
          </a:r>
          <a:endParaRPr lang="es-VE" sz="1200" dirty="0"/>
        </a:p>
      </dgm:t>
    </dgm:pt>
    <dgm:pt modelId="{8E8FA390-4642-486D-B838-AFF0A5E4F3C4}" type="parTrans" cxnId="{BBA10BEB-0A4C-4A96-9793-026CFCAD2F55}">
      <dgm:prSet/>
      <dgm:spPr/>
      <dgm:t>
        <a:bodyPr/>
        <a:lstStyle/>
        <a:p>
          <a:endParaRPr lang="es-VE"/>
        </a:p>
      </dgm:t>
    </dgm:pt>
    <dgm:pt modelId="{48881B60-ED1F-4CD5-B974-BB4CB2A8D17F}" type="sibTrans" cxnId="{BBA10BEB-0A4C-4A96-9793-026CFCAD2F55}">
      <dgm:prSet/>
      <dgm:spPr/>
      <dgm:t>
        <a:bodyPr/>
        <a:lstStyle/>
        <a:p>
          <a:endParaRPr lang="es-VE"/>
        </a:p>
      </dgm:t>
    </dgm:pt>
    <dgm:pt modelId="{AC69512E-D021-43FC-8FE7-8852D3C5ED1D}">
      <dgm:prSet phldrT="[Texto]" custT="1"/>
      <dgm:spPr/>
      <dgm:t>
        <a:bodyPr/>
        <a:lstStyle/>
        <a:p>
          <a:pPr marL="92075" marR="0" indent="-889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200" dirty="0" smtClean="0"/>
            <a:t>Operativo a partir de 2015, cuenta con USD 9,800 millones. En noviembre se darán a conocer los primeros proyectos que financiará el Fondo.</a:t>
          </a:r>
          <a:endParaRPr lang="es-VE" sz="1200" dirty="0">
            <a:solidFill>
              <a:schemeClr val="tx1"/>
            </a:solidFill>
          </a:endParaRPr>
        </a:p>
      </dgm:t>
    </dgm:pt>
    <dgm:pt modelId="{D487E221-B368-4395-AE56-DB20F788F973}" type="parTrans" cxnId="{BF0FD4C1-C44B-4A3D-8EE1-CCFB6976F5A5}">
      <dgm:prSet/>
      <dgm:spPr/>
      <dgm:t>
        <a:bodyPr/>
        <a:lstStyle/>
        <a:p>
          <a:endParaRPr lang="es-VE"/>
        </a:p>
      </dgm:t>
    </dgm:pt>
    <dgm:pt modelId="{93B09A79-3AD5-4291-AC92-AB13650D0A82}" type="sibTrans" cxnId="{BF0FD4C1-C44B-4A3D-8EE1-CCFB6976F5A5}">
      <dgm:prSet/>
      <dgm:spPr/>
      <dgm:t>
        <a:bodyPr/>
        <a:lstStyle/>
        <a:p>
          <a:endParaRPr lang="es-VE"/>
        </a:p>
      </dgm:t>
    </dgm:pt>
    <dgm:pt modelId="{B445A04D-1548-464D-AED6-08884E8D2516}">
      <dgm:prSet phldrT="[Texto]" custT="1"/>
      <dgm:spPr/>
      <dgm:t>
        <a:bodyPr/>
        <a:lstStyle/>
        <a:p>
          <a:pPr marL="92075" indent="-92075"/>
          <a:r>
            <a:rPr lang="es-VE" sz="1200" dirty="0" smtClean="0">
              <a:solidFill>
                <a:schemeClr val="tx1"/>
              </a:solidFill>
            </a:rPr>
            <a:t>Co-financiaci</a:t>
          </a:r>
          <a:r>
            <a:rPr lang="es-ES" sz="1200" dirty="0" err="1" smtClean="0">
              <a:solidFill>
                <a:schemeClr val="tx1"/>
              </a:solidFill>
            </a:rPr>
            <a:t>ón</a:t>
          </a:r>
          <a:r>
            <a:rPr lang="es-ES" sz="1200" dirty="0" smtClean="0">
              <a:solidFill>
                <a:schemeClr val="tx1"/>
              </a:solidFill>
            </a:rPr>
            <a:t> apalancada:</a:t>
          </a:r>
          <a:r>
            <a:rPr lang="es-ES" sz="1200" baseline="0" dirty="0" smtClean="0">
              <a:solidFill>
                <a:schemeClr val="tx1"/>
              </a:solidFill>
            </a:rPr>
            <a:t> </a:t>
          </a:r>
          <a:r>
            <a:rPr lang="es-VE" sz="1200" dirty="0" smtClean="0">
              <a:solidFill>
                <a:schemeClr val="tx1"/>
              </a:solidFill>
            </a:rPr>
            <a:t>US $15.225 MM</a:t>
          </a:r>
          <a:endParaRPr lang="es-VE" sz="1200" dirty="0">
            <a:solidFill>
              <a:schemeClr val="tx1"/>
            </a:solidFill>
          </a:endParaRPr>
        </a:p>
      </dgm:t>
    </dgm:pt>
    <dgm:pt modelId="{B591F3C3-14A1-8D4C-BF3F-4FC59E50865B}" type="parTrans" cxnId="{9B68426B-F183-374F-A331-04B0A2ABE3EC}">
      <dgm:prSet/>
      <dgm:spPr/>
      <dgm:t>
        <a:bodyPr/>
        <a:lstStyle/>
        <a:p>
          <a:endParaRPr lang="en-US"/>
        </a:p>
      </dgm:t>
    </dgm:pt>
    <dgm:pt modelId="{D719B5AF-88FE-CD48-A19A-89159487A642}" type="sibTrans" cxnId="{9B68426B-F183-374F-A331-04B0A2ABE3EC}">
      <dgm:prSet/>
      <dgm:spPr/>
      <dgm:t>
        <a:bodyPr/>
        <a:lstStyle/>
        <a:p>
          <a:endParaRPr lang="en-US"/>
        </a:p>
      </dgm:t>
    </dgm:pt>
    <dgm:pt modelId="{A165E42A-0758-4DC4-8E11-07E01786D985}" type="pres">
      <dgm:prSet presAssocID="{275F599D-4D2C-4782-B1C1-19268E7E0C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7FBF33D-AF1C-4FDA-A890-5B5701C18819}" type="pres">
      <dgm:prSet presAssocID="{2578F9DE-5DEE-4DEA-B368-0AD16C4036F7}" presName="composite" presStyleCnt="0"/>
      <dgm:spPr/>
      <dgm:t>
        <a:bodyPr/>
        <a:lstStyle/>
        <a:p>
          <a:endParaRPr lang="es-VE"/>
        </a:p>
      </dgm:t>
    </dgm:pt>
    <dgm:pt modelId="{D407655E-27CA-41CF-B508-F74B408CD74F}" type="pres">
      <dgm:prSet presAssocID="{2578F9DE-5DEE-4DEA-B368-0AD16C4036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DD37A1C-61EA-48B6-9755-EB87EB5E3D87}" type="pres">
      <dgm:prSet presAssocID="{2578F9DE-5DEE-4DEA-B368-0AD16C4036F7}" presName="descendantText" presStyleLbl="alignAcc1" presStyleIdx="0" presStyleCnt="3" custLinFactNeighborY="188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70EA233-33B3-4A8E-8A20-5AE8A4B7794E}" type="pres">
      <dgm:prSet presAssocID="{321B8BBE-CBEB-4636-A127-13FA897984F9}" presName="sp" presStyleCnt="0"/>
      <dgm:spPr/>
      <dgm:t>
        <a:bodyPr/>
        <a:lstStyle/>
        <a:p>
          <a:endParaRPr lang="es-VE"/>
        </a:p>
      </dgm:t>
    </dgm:pt>
    <dgm:pt modelId="{EA33B335-1FBA-481D-AFC5-B6EB8DACAD5F}" type="pres">
      <dgm:prSet presAssocID="{EFC5407F-75F6-4A5C-81D1-5BB8A6232F2F}" presName="composite" presStyleCnt="0"/>
      <dgm:spPr/>
      <dgm:t>
        <a:bodyPr/>
        <a:lstStyle/>
        <a:p>
          <a:endParaRPr lang="es-VE"/>
        </a:p>
      </dgm:t>
    </dgm:pt>
    <dgm:pt modelId="{25959DC4-FD6D-4DD8-A2D7-DE75AA856471}" type="pres">
      <dgm:prSet presAssocID="{EFC5407F-75F6-4A5C-81D1-5BB8A6232F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F4D481D-5902-4F1B-ADA8-0F56CC25C721}" type="pres">
      <dgm:prSet presAssocID="{EFC5407F-75F6-4A5C-81D1-5BB8A6232F2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0B8F283-EFDE-4A9F-BBF3-66F719A1A21D}" type="pres">
      <dgm:prSet presAssocID="{13401C3B-978F-4655-B237-05CC606B2CBC}" presName="sp" presStyleCnt="0"/>
      <dgm:spPr/>
    </dgm:pt>
    <dgm:pt modelId="{5475D16E-EB0A-4D3D-AA0D-9E958F3EA9DE}" type="pres">
      <dgm:prSet presAssocID="{F0CAA7CB-F65A-463D-93E0-902460FB40C2}" presName="composite" presStyleCnt="0"/>
      <dgm:spPr/>
      <dgm:t>
        <a:bodyPr/>
        <a:lstStyle/>
        <a:p>
          <a:endParaRPr lang="es-VE"/>
        </a:p>
      </dgm:t>
    </dgm:pt>
    <dgm:pt modelId="{26EB06F8-5560-43BA-998F-48129136118A}" type="pres">
      <dgm:prSet presAssocID="{F0CAA7CB-F65A-463D-93E0-902460FB40C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037331C-7865-49FA-A36B-5A14EA694EEF}" type="pres">
      <dgm:prSet presAssocID="{F0CAA7CB-F65A-463D-93E0-902460FB40C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90126CBC-4C9B-48A6-8672-AA8884737127}" type="presOf" srcId="{59FCE0CB-2C56-4BF5-BD4E-88899CF16C23}" destId="{1037331C-7865-49FA-A36B-5A14EA694EEF}" srcOrd="0" destOrd="0" presId="urn:microsoft.com/office/officeart/2005/8/layout/chevron2"/>
    <dgm:cxn modelId="{D595038C-4E7D-4A56-BFE5-7BF0EFCE1186}" srcId="{EFC5407F-75F6-4A5C-81D1-5BB8A6232F2F}" destId="{8AF48B4B-3B6F-4AEF-810C-DB9B8224A9B6}" srcOrd="0" destOrd="0" parTransId="{E0A2504F-E4F4-40E4-AAE9-CDBDB07EA88C}" sibTransId="{743A8B70-D120-4155-8647-34F42270035C}"/>
    <dgm:cxn modelId="{86406FB5-7AE8-4CD2-941F-F27819424AD8}" srcId="{2578F9DE-5DEE-4DEA-B368-0AD16C4036F7}" destId="{287AEFA0-7F7A-4815-BCAC-680230841557}" srcOrd="1" destOrd="0" parTransId="{40B0456A-09AA-4B6E-AEB4-8EFF1B8F543B}" sibTransId="{E7492E60-3085-495D-8B24-CD85B75AB079}"/>
    <dgm:cxn modelId="{5205A5BB-D4DC-324C-9CA3-C66E04CBBE71}" type="presOf" srcId="{B445A04D-1548-464D-AED6-08884E8D2516}" destId="{1DD37A1C-61EA-48B6-9755-EB87EB5E3D87}" srcOrd="0" destOrd="2" presId="urn:microsoft.com/office/officeart/2005/8/layout/chevron2"/>
    <dgm:cxn modelId="{6E330649-439C-4D63-AEC5-B8FE4628E77B}" srcId="{275F599D-4D2C-4782-B1C1-19268E7E0C29}" destId="{F0CAA7CB-F65A-463D-93E0-902460FB40C2}" srcOrd="2" destOrd="0" parTransId="{FB9C7E16-35A9-474F-907F-AA0781689C70}" sibTransId="{D834FF6C-EF19-4F47-948C-3DCB6F9642DB}"/>
    <dgm:cxn modelId="{6DCD49F7-B10D-4FFD-8889-EA24E159CDB2}" type="presOf" srcId="{275F599D-4D2C-4782-B1C1-19268E7E0C29}" destId="{A165E42A-0758-4DC4-8E11-07E01786D985}" srcOrd="0" destOrd="0" presId="urn:microsoft.com/office/officeart/2005/8/layout/chevron2"/>
    <dgm:cxn modelId="{2849D2BE-F54E-437B-8A05-95922A9518BB}" srcId="{275F599D-4D2C-4782-B1C1-19268E7E0C29}" destId="{2578F9DE-5DEE-4DEA-B368-0AD16C4036F7}" srcOrd="0" destOrd="0" parTransId="{E8FB9EC4-5E0C-4B80-A154-ACB0286BCCCF}" sibTransId="{321B8BBE-CBEB-4636-A127-13FA897984F9}"/>
    <dgm:cxn modelId="{20F8C5D1-A30A-486F-BDCF-B7C0912A9C58}" srcId="{F0CAA7CB-F65A-463D-93E0-902460FB40C2}" destId="{59FCE0CB-2C56-4BF5-BD4E-88899CF16C23}" srcOrd="0" destOrd="0" parTransId="{5D206C19-327F-4DCD-A6B1-8613C5D1A72C}" sibTransId="{850CB333-E65F-44E5-BB79-163D8C962DE2}"/>
    <dgm:cxn modelId="{E38F4249-FAED-40D6-A01B-66140E1C125E}" type="presOf" srcId="{EFC5407F-75F6-4A5C-81D1-5BB8A6232F2F}" destId="{25959DC4-FD6D-4DD8-A2D7-DE75AA856471}" srcOrd="0" destOrd="0" presId="urn:microsoft.com/office/officeart/2005/8/layout/chevron2"/>
    <dgm:cxn modelId="{BF0FD4C1-C44B-4A3D-8EE1-CCFB6976F5A5}" srcId="{F0CAA7CB-F65A-463D-93E0-902460FB40C2}" destId="{AC69512E-D021-43FC-8FE7-8852D3C5ED1D}" srcOrd="1" destOrd="0" parTransId="{D487E221-B368-4395-AE56-DB20F788F973}" sibTransId="{93B09A79-3AD5-4291-AC92-AB13650D0A82}"/>
    <dgm:cxn modelId="{C55925B5-0007-4D42-8676-8FEFEB13FB17}" type="presOf" srcId="{287AEFA0-7F7A-4815-BCAC-680230841557}" destId="{1DD37A1C-61EA-48B6-9755-EB87EB5E3D87}" srcOrd="0" destOrd="1" presId="urn:microsoft.com/office/officeart/2005/8/layout/chevron2"/>
    <dgm:cxn modelId="{BBA10BEB-0A4C-4A96-9793-026CFCAD2F55}" srcId="{EFC5407F-75F6-4A5C-81D1-5BB8A6232F2F}" destId="{DA6AEB5B-88AC-4497-AF50-56AB94DB8B7F}" srcOrd="1" destOrd="0" parTransId="{8E8FA390-4642-486D-B838-AFF0A5E4F3C4}" sibTransId="{48881B60-ED1F-4CD5-B974-BB4CB2A8D17F}"/>
    <dgm:cxn modelId="{3C7CAA72-B4E1-4D5C-ADD3-45EE213F0ED1}" type="presOf" srcId="{DA6AEB5B-88AC-4497-AF50-56AB94DB8B7F}" destId="{5F4D481D-5902-4F1B-ADA8-0F56CC25C721}" srcOrd="0" destOrd="1" presId="urn:microsoft.com/office/officeart/2005/8/layout/chevron2"/>
    <dgm:cxn modelId="{CCE52FEF-D449-4C20-AFA9-CF9FBA98D954}" type="presOf" srcId="{AC69512E-D021-43FC-8FE7-8852D3C5ED1D}" destId="{1037331C-7865-49FA-A36B-5A14EA694EEF}" srcOrd="0" destOrd="1" presId="urn:microsoft.com/office/officeart/2005/8/layout/chevron2"/>
    <dgm:cxn modelId="{6B1B6B47-3B88-4BF3-8AA0-3D6238147623}" srcId="{275F599D-4D2C-4782-B1C1-19268E7E0C29}" destId="{EFC5407F-75F6-4A5C-81D1-5BB8A6232F2F}" srcOrd="1" destOrd="0" parTransId="{1E7D8C2A-8EFA-4A53-A567-70E146838758}" sibTransId="{13401C3B-978F-4655-B237-05CC606B2CBC}"/>
    <dgm:cxn modelId="{65DD5A4D-F4B0-4BEA-BD2C-2913284BE9D2}" type="presOf" srcId="{F0CAA7CB-F65A-463D-93E0-902460FB40C2}" destId="{26EB06F8-5560-43BA-998F-48129136118A}" srcOrd="0" destOrd="0" presId="urn:microsoft.com/office/officeart/2005/8/layout/chevron2"/>
    <dgm:cxn modelId="{1D083339-431F-4DEB-9ABF-E3991A4A2D34}" type="presOf" srcId="{2578F9DE-5DEE-4DEA-B368-0AD16C4036F7}" destId="{D407655E-27CA-41CF-B508-F74B408CD74F}" srcOrd="0" destOrd="0" presId="urn:microsoft.com/office/officeart/2005/8/layout/chevron2"/>
    <dgm:cxn modelId="{2A5D4D4A-087B-4014-A271-FC55D621430D}" srcId="{2578F9DE-5DEE-4DEA-B368-0AD16C4036F7}" destId="{803FBCCA-EA60-4C1F-A67F-59A900DFE992}" srcOrd="0" destOrd="0" parTransId="{0CB4A53D-6E04-4A7E-8F9B-DF28F8A43330}" sibTransId="{F82DB9BD-9689-42D8-9D62-8D850FDF242B}"/>
    <dgm:cxn modelId="{9B68426B-F183-374F-A331-04B0A2ABE3EC}" srcId="{2578F9DE-5DEE-4DEA-B368-0AD16C4036F7}" destId="{B445A04D-1548-464D-AED6-08884E8D2516}" srcOrd="2" destOrd="0" parTransId="{B591F3C3-14A1-8D4C-BF3F-4FC59E50865B}" sibTransId="{D719B5AF-88FE-CD48-A19A-89159487A642}"/>
    <dgm:cxn modelId="{8959F989-E717-4EF7-9818-78B21566CDC3}" type="presOf" srcId="{8AF48B4B-3B6F-4AEF-810C-DB9B8224A9B6}" destId="{5F4D481D-5902-4F1B-ADA8-0F56CC25C721}" srcOrd="0" destOrd="0" presId="urn:microsoft.com/office/officeart/2005/8/layout/chevron2"/>
    <dgm:cxn modelId="{664A5407-E50D-4750-AEEB-25746A3092A7}" type="presOf" srcId="{803FBCCA-EA60-4C1F-A67F-59A900DFE992}" destId="{1DD37A1C-61EA-48B6-9755-EB87EB5E3D87}" srcOrd="0" destOrd="0" presId="urn:microsoft.com/office/officeart/2005/8/layout/chevron2"/>
    <dgm:cxn modelId="{E61169F9-E9DC-4BA5-9DA6-4AF6EC841EEF}" type="presParOf" srcId="{A165E42A-0758-4DC4-8E11-07E01786D985}" destId="{27FBF33D-AF1C-4FDA-A890-5B5701C18819}" srcOrd="0" destOrd="0" presId="urn:microsoft.com/office/officeart/2005/8/layout/chevron2"/>
    <dgm:cxn modelId="{D05D8CC6-7E77-4DFB-A449-117C94ACDE1C}" type="presParOf" srcId="{27FBF33D-AF1C-4FDA-A890-5B5701C18819}" destId="{D407655E-27CA-41CF-B508-F74B408CD74F}" srcOrd="0" destOrd="0" presId="urn:microsoft.com/office/officeart/2005/8/layout/chevron2"/>
    <dgm:cxn modelId="{B71783C1-A6E5-455C-B72F-442A4846C173}" type="presParOf" srcId="{27FBF33D-AF1C-4FDA-A890-5B5701C18819}" destId="{1DD37A1C-61EA-48B6-9755-EB87EB5E3D87}" srcOrd="1" destOrd="0" presId="urn:microsoft.com/office/officeart/2005/8/layout/chevron2"/>
    <dgm:cxn modelId="{EDC2F6A8-13BE-44DD-A8C1-BECDF9EA50C2}" type="presParOf" srcId="{A165E42A-0758-4DC4-8E11-07E01786D985}" destId="{D70EA233-33B3-4A8E-8A20-5AE8A4B7794E}" srcOrd="1" destOrd="0" presId="urn:microsoft.com/office/officeart/2005/8/layout/chevron2"/>
    <dgm:cxn modelId="{C417EBE5-E347-405B-A09F-B1F343716BD7}" type="presParOf" srcId="{A165E42A-0758-4DC4-8E11-07E01786D985}" destId="{EA33B335-1FBA-481D-AFC5-B6EB8DACAD5F}" srcOrd="2" destOrd="0" presId="urn:microsoft.com/office/officeart/2005/8/layout/chevron2"/>
    <dgm:cxn modelId="{F235E171-640D-4F0E-9946-592D915F9561}" type="presParOf" srcId="{EA33B335-1FBA-481D-AFC5-B6EB8DACAD5F}" destId="{25959DC4-FD6D-4DD8-A2D7-DE75AA856471}" srcOrd="0" destOrd="0" presId="urn:microsoft.com/office/officeart/2005/8/layout/chevron2"/>
    <dgm:cxn modelId="{6FBDA005-0B7B-424D-960B-48D1857594F1}" type="presParOf" srcId="{EA33B335-1FBA-481D-AFC5-B6EB8DACAD5F}" destId="{5F4D481D-5902-4F1B-ADA8-0F56CC25C721}" srcOrd="1" destOrd="0" presId="urn:microsoft.com/office/officeart/2005/8/layout/chevron2"/>
    <dgm:cxn modelId="{5C4DA8E6-CCB4-4398-AB49-97AC25AD4862}" type="presParOf" srcId="{A165E42A-0758-4DC4-8E11-07E01786D985}" destId="{50B8F283-EFDE-4A9F-BBF3-66F719A1A21D}" srcOrd="3" destOrd="0" presId="urn:microsoft.com/office/officeart/2005/8/layout/chevron2"/>
    <dgm:cxn modelId="{A5260D88-23FE-4214-93E5-96F15ED2835E}" type="presParOf" srcId="{A165E42A-0758-4DC4-8E11-07E01786D985}" destId="{5475D16E-EB0A-4D3D-AA0D-9E958F3EA9DE}" srcOrd="4" destOrd="0" presId="urn:microsoft.com/office/officeart/2005/8/layout/chevron2"/>
    <dgm:cxn modelId="{C0A00517-9FB3-49C2-95D0-F3E496B4557C}" type="presParOf" srcId="{5475D16E-EB0A-4D3D-AA0D-9E958F3EA9DE}" destId="{26EB06F8-5560-43BA-998F-48129136118A}" srcOrd="0" destOrd="0" presId="urn:microsoft.com/office/officeart/2005/8/layout/chevron2"/>
    <dgm:cxn modelId="{CB2BE0D7-A096-4C47-ADDF-FAA67008CF33}" type="presParOf" srcId="{5475D16E-EB0A-4D3D-AA0D-9E958F3EA9DE}" destId="{1037331C-7865-49FA-A36B-5A14EA694E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9840-5715-4E7B-8C4D-22941561E865}">
      <dsp:nvSpPr>
        <dsp:cNvPr id="0" name=""/>
        <dsp:cNvSpPr/>
      </dsp:nvSpPr>
      <dsp:spPr>
        <a:xfrm rot="5400000">
          <a:off x="382806" y="2214193"/>
          <a:ext cx="1149959" cy="1913506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F2B1C-2DB4-4345-BADB-105E1434CE26}">
      <dsp:nvSpPr>
        <dsp:cNvPr id="0" name=""/>
        <dsp:cNvSpPr/>
      </dsp:nvSpPr>
      <dsp:spPr>
        <a:xfrm>
          <a:off x="205231" y="2798855"/>
          <a:ext cx="1719284" cy="8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err="1" smtClean="0">
              <a:latin typeface="+mj-lt"/>
              <a:ea typeface="Microsoft YaHei" pitchFamily="34" charset="-122"/>
              <a:cs typeface="Mangal" pitchFamily="18" charset="0"/>
            </a:rPr>
            <a:t>Fase</a:t>
          </a:r>
          <a:r>
            <a:rPr lang="en-US" altLang="en-US" sz="1600" b="1" kern="1200" dirty="0" smtClean="0">
              <a:latin typeface="+mj-lt"/>
              <a:ea typeface="Microsoft YaHei" pitchFamily="34" charset="-122"/>
              <a:cs typeface="Mangal" pitchFamily="18" charset="0"/>
            </a:rPr>
            <a:t> 1: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err="1" smtClean="0">
              <a:latin typeface="+mj-lt"/>
              <a:ea typeface="Microsoft YaHei" pitchFamily="34" charset="-122"/>
              <a:cs typeface="Mangal" pitchFamily="18" charset="0"/>
            </a:rPr>
            <a:t>Identificación</a:t>
          </a:r>
          <a:r>
            <a:rPr lang="en-US" altLang="en-US" sz="1600" b="0" kern="1200" dirty="0" smtClean="0">
              <a:latin typeface="+mj-lt"/>
              <a:ea typeface="Microsoft YaHei" pitchFamily="34" charset="-122"/>
              <a:cs typeface="Mangal" pitchFamily="18" charset="0"/>
            </a:rPr>
            <a:t>  y </a:t>
          </a:r>
          <a:r>
            <a:rPr lang="en-US" altLang="en-US" sz="1600" b="0" kern="1200" dirty="0" err="1" smtClean="0">
              <a:latin typeface="+mj-lt"/>
              <a:ea typeface="Microsoft YaHei" pitchFamily="34" charset="-122"/>
              <a:cs typeface="Mangal" pitchFamily="18" charset="0"/>
            </a:rPr>
            <a:t>Priorización</a:t>
          </a:r>
          <a:endParaRPr lang="en-US" sz="1600" b="0" kern="1200" dirty="0">
            <a:latin typeface="+mj-lt"/>
          </a:endParaRPr>
        </a:p>
      </dsp:txBody>
      <dsp:txXfrm>
        <a:off x="205231" y="2798855"/>
        <a:ext cx="1719284" cy="808381"/>
      </dsp:txXfrm>
    </dsp:sp>
    <dsp:sp modelId="{7AC9BC5A-AB7B-43DB-AA7F-8ABCAA024DD0}">
      <dsp:nvSpPr>
        <dsp:cNvPr id="0" name=""/>
        <dsp:cNvSpPr/>
      </dsp:nvSpPr>
      <dsp:spPr>
        <a:xfrm>
          <a:off x="1583579" y="2070146"/>
          <a:ext cx="325948" cy="32594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8A88F-C1C9-447B-A975-6E9D32D05D42}">
      <dsp:nvSpPr>
        <dsp:cNvPr id="0" name=""/>
        <dsp:cNvSpPr/>
      </dsp:nvSpPr>
      <dsp:spPr>
        <a:xfrm rot="5400000">
          <a:off x="2497633" y="1666318"/>
          <a:ext cx="1149959" cy="1913506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C7ABC-A064-45D6-B95C-E1CBA69D21A6}">
      <dsp:nvSpPr>
        <dsp:cNvPr id="0" name=""/>
        <dsp:cNvSpPr/>
      </dsp:nvSpPr>
      <dsp:spPr>
        <a:xfrm>
          <a:off x="2374493" y="2253324"/>
          <a:ext cx="1590583" cy="742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err="1" smtClean="0">
              <a:latin typeface="+mj-lt"/>
              <a:ea typeface="Microsoft YaHei" pitchFamily="34" charset="-122"/>
              <a:cs typeface="Mangal" pitchFamily="18" charset="0"/>
            </a:rPr>
            <a:t>Fase</a:t>
          </a:r>
          <a:r>
            <a:rPr lang="en-US" altLang="en-US" sz="1600" b="1" kern="1200" dirty="0" smtClean="0">
              <a:latin typeface="+mj-lt"/>
              <a:ea typeface="Microsoft YaHei" pitchFamily="34" charset="-122"/>
              <a:cs typeface="Mangal" pitchFamily="18" charset="0"/>
            </a:rPr>
            <a:t> 2: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err="1" smtClean="0">
              <a:latin typeface="+mj-lt"/>
              <a:ea typeface="Microsoft YaHei" pitchFamily="34" charset="-122"/>
              <a:cs typeface="Mangal" pitchFamily="18" charset="0"/>
            </a:rPr>
            <a:t>Diseño</a:t>
          </a:r>
          <a:r>
            <a:rPr lang="en-US" altLang="en-US" sz="1600" b="0" kern="1200" dirty="0" smtClean="0">
              <a:latin typeface="+mj-lt"/>
              <a:ea typeface="Microsoft YaHei" pitchFamily="34" charset="-122"/>
              <a:cs typeface="Mangal" pitchFamily="18" charset="0"/>
            </a:rPr>
            <a:t> y </a:t>
          </a:r>
          <a:r>
            <a:rPr lang="en-US" altLang="en-US" sz="1600" b="0" kern="1200" dirty="0" err="1" smtClean="0">
              <a:latin typeface="+mj-lt"/>
              <a:ea typeface="Microsoft YaHei" pitchFamily="34" charset="-122"/>
              <a:cs typeface="Mangal" pitchFamily="18" charset="0"/>
            </a:rPr>
            <a:t>desarrollo</a:t>
          </a:r>
          <a:endParaRPr lang="en-US" altLang="en-US" sz="1600" b="0" kern="1200" dirty="0" smtClean="0">
            <a:latin typeface="+mj-lt"/>
            <a:ea typeface="Microsoft YaHei" pitchFamily="34" charset="-122"/>
            <a:cs typeface="Mangal" pitchFamily="18" charset="0"/>
          </a:endParaRPr>
        </a:p>
      </dsp:txBody>
      <dsp:txXfrm>
        <a:off x="2374493" y="2253324"/>
        <a:ext cx="1590583" cy="742783"/>
      </dsp:txXfrm>
    </dsp:sp>
    <dsp:sp modelId="{B7A6DFE8-9615-46AF-A35D-2AFB4DB7AC2C}">
      <dsp:nvSpPr>
        <dsp:cNvPr id="0" name=""/>
        <dsp:cNvSpPr/>
      </dsp:nvSpPr>
      <dsp:spPr>
        <a:xfrm>
          <a:off x="3707253" y="1617763"/>
          <a:ext cx="325948" cy="32594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A2A40-74AA-4984-9BE5-8CF4C26FF6FF}">
      <dsp:nvSpPr>
        <dsp:cNvPr id="0" name=""/>
        <dsp:cNvSpPr/>
      </dsp:nvSpPr>
      <dsp:spPr>
        <a:xfrm rot="5400000">
          <a:off x="4602205" y="1204548"/>
          <a:ext cx="1149959" cy="1913506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C90AB-1087-4187-B9C6-F3846385A43E}">
      <dsp:nvSpPr>
        <dsp:cNvPr id="0" name=""/>
        <dsp:cNvSpPr/>
      </dsp:nvSpPr>
      <dsp:spPr>
        <a:xfrm>
          <a:off x="4425652" y="1817412"/>
          <a:ext cx="1727524" cy="151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err="1" smtClean="0">
              <a:latin typeface="+mj-lt"/>
              <a:ea typeface="Microsoft YaHei" pitchFamily="34" charset="-122"/>
              <a:cs typeface="Mangal" pitchFamily="18" charset="0"/>
            </a:rPr>
            <a:t>Fase</a:t>
          </a:r>
          <a:r>
            <a:rPr lang="en-US" altLang="en-US" sz="1600" b="1" kern="1200" dirty="0" smtClean="0">
              <a:latin typeface="+mj-lt"/>
              <a:ea typeface="Microsoft YaHei" pitchFamily="34" charset="-122"/>
              <a:cs typeface="Mangal" pitchFamily="18" charset="0"/>
            </a:rPr>
            <a:t> 3: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err="1" smtClean="0">
              <a:latin typeface="+mj-lt"/>
              <a:ea typeface="Microsoft YaHei" pitchFamily="34" charset="-122"/>
              <a:cs typeface="Mangal" pitchFamily="18" charset="0"/>
            </a:rPr>
            <a:t>Implementación</a:t>
          </a:r>
          <a:endParaRPr lang="en-US" altLang="en-US" sz="1600" b="0" kern="1200" dirty="0" smtClean="0">
            <a:latin typeface="+mj-lt"/>
            <a:ea typeface="Microsoft YaHei" pitchFamily="34" charset="-122"/>
            <a:cs typeface="Mangal" pitchFamily="18" charset="0"/>
          </a:endParaRPr>
        </a:p>
      </dsp:txBody>
      <dsp:txXfrm>
        <a:off x="4425652" y="1817412"/>
        <a:ext cx="1727524" cy="1514276"/>
      </dsp:txXfrm>
    </dsp:sp>
    <dsp:sp modelId="{BA22CF73-BC62-4A99-BD0A-B9F2B5E30107}">
      <dsp:nvSpPr>
        <dsp:cNvPr id="0" name=""/>
        <dsp:cNvSpPr/>
      </dsp:nvSpPr>
      <dsp:spPr>
        <a:xfrm>
          <a:off x="5822081" y="1083583"/>
          <a:ext cx="325948" cy="325948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1E077-2581-4F53-9468-8DD10D1A4CD6}">
      <dsp:nvSpPr>
        <dsp:cNvPr id="0" name=""/>
        <dsp:cNvSpPr/>
      </dsp:nvSpPr>
      <dsp:spPr>
        <a:xfrm rot="5400000">
          <a:off x="6727289" y="673688"/>
          <a:ext cx="1149959" cy="1913506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423A0-BB1C-48F2-8CF1-051DD43DA00B}">
      <dsp:nvSpPr>
        <dsp:cNvPr id="0" name=""/>
        <dsp:cNvSpPr/>
      </dsp:nvSpPr>
      <dsp:spPr>
        <a:xfrm>
          <a:off x="6535332" y="1478626"/>
          <a:ext cx="1727524" cy="151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6500" kern="1200"/>
        </a:p>
      </dsp:txBody>
      <dsp:txXfrm>
        <a:off x="6535332" y="1478626"/>
        <a:ext cx="1727524" cy="1514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7655E-27CA-41CF-B508-F74B408CD74F}">
      <dsp:nvSpPr>
        <dsp:cNvPr id="0" name=""/>
        <dsp:cNvSpPr/>
      </dsp:nvSpPr>
      <dsp:spPr>
        <a:xfrm rot="5400000">
          <a:off x="-183793" y="187488"/>
          <a:ext cx="1225292" cy="8577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50" b="1" kern="1200" dirty="0" smtClean="0">
              <a:solidFill>
                <a:schemeClr val="bg1"/>
              </a:solidFill>
            </a:rPr>
            <a:t>Global Environment Fund</a:t>
          </a:r>
          <a:endParaRPr lang="es-VE" sz="1050" b="1" kern="1200" dirty="0">
            <a:solidFill>
              <a:schemeClr val="bg1"/>
            </a:solidFill>
          </a:endParaRPr>
        </a:p>
      </dsp:txBody>
      <dsp:txXfrm rot="-5400000">
        <a:off x="1" y="432548"/>
        <a:ext cx="857705" cy="367587"/>
      </dsp:txXfrm>
    </dsp:sp>
    <dsp:sp modelId="{1DD37A1C-61EA-48B6-9755-EB87EB5E3D87}">
      <dsp:nvSpPr>
        <dsp:cNvPr id="0" name=""/>
        <dsp:cNvSpPr/>
      </dsp:nvSpPr>
      <dsp:spPr>
        <a:xfrm rot="5400000">
          <a:off x="3359721" y="-2483277"/>
          <a:ext cx="796859" cy="5800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92075" lvl="1" indent="-920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200" kern="1200" dirty="0" smtClean="0">
              <a:solidFill>
                <a:schemeClr val="tx1"/>
              </a:solidFill>
            </a:rPr>
            <a:t>Enfocado al sector energético, ambiental y a los recursos naturales;</a:t>
          </a:r>
          <a:endParaRPr lang="es-VE" sz="1200" kern="1200" dirty="0">
            <a:solidFill>
              <a:schemeClr val="tx1"/>
            </a:solidFill>
          </a:endParaRPr>
        </a:p>
        <a:p>
          <a:pPr marL="92075" lvl="1" indent="-920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200" kern="1200" dirty="0" smtClean="0">
              <a:solidFill>
                <a:schemeClr val="tx1"/>
              </a:solidFill>
            </a:rPr>
            <a:t>Recursos articulados por el Fondo: aprox. US $3.000</a:t>
          </a:r>
          <a:r>
            <a:rPr lang="es-VE" sz="1200" kern="1200" baseline="0" dirty="0" smtClean="0">
              <a:solidFill>
                <a:schemeClr val="tx1"/>
              </a:solidFill>
            </a:rPr>
            <a:t> MM</a:t>
          </a:r>
          <a:r>
            <a:rPr lang="es-VE" sz="1200" kern="1200" dirty="0" smtClean="0">
              <a:solidFill>
                <a:schemeClr val="tx1"/>
              </a:solidFill>
            </a:rPr>
            <a:t> (1991-2014)</a:t>
          </a:r>
          <a:endParaRPr lang="es-VE" sz="1200" kern="1200" dirty="0">
            <a:solidFill>
              <a:schemeClr val="tx1"/>
            </a:solidFill>
          </a:endParaRPr>
        </a:p>
        <a:p>
          <a:pPr marL="92075" lvl="1" indent="-920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200" kern="1200" dirty="0" smtClean="0">
              <a:solidFill>
                <a:schemeClr val="tx1"/>
              </a:solidFill>
            </a:rPr>
            <a:t>Co-financiaci</a:t>
          </a:r>
          <a:r>
            <a:rPr lang="es-ES" sz="1200" kern="1200" dirty="0" err="1" smtClean="0">
              <a:solidFill>
                <a:schemeClr val="tx1"/>
              </a:solidFill>
            </a:rPr>
            <a:t>ón</a:t>
          </a:r>
          <a:r>
            <a:rPr lang="es-ES" sz="1200" kern="1200" dirty="0" smtClean="0">
              <a:solidFill>
                <a:schemeClr val="tx1"/>
              </a:solidFill>
            </a:rPr>
            <a:t> apalancada:</a:t>
          </a:r>
          <a:r>
            <a:rPr lang="es-ES" sz="1200" kern="1200" baseline="0" dirty="0" smtClean="0">
              <a:solidFill>
                <a:schemeClr val="tx1"/>
              </a:solidFill>
            </a:rPr>
            <a:t> </a:t>
          </a:r>
          <a:r>
            <a:rPr lang="es-VE" sz="1200" kern="1200" dirty="0" smtClean="0">
              <a:solidFill>
                <a:schemeClr val="tx1"/>
              </a:solidFill>
            </a:rPr>
            <a:t>US $15.225 MM</a:t>
          </a:r>
          <a:endParaRPr lang="es-VE" sz="1200" kern="1200" dirty="0">
            <a:solidFill>
              <a:schemeClr val="tx1"/>
            </a:solidFill>
          </a:endParaRPr>
        </a:p>
      </dsp:txBody>
      <dsp:txXfrm rot="-5400000">
        <a:off x="857706" y="57637"/>
        <a:ext cx="5761992" cy="719061"/>
      </dsp:txXfrm>
    </dsp:sp>
    <dsp:sp modelId="{25959DC4-FD6D-4DD8-A2D7-DE75AA856471}">
      <dsp:nvSpPr>
        <dsp:cNvPr id="0" name=""/>
        <dsp:cNvSpPr/>
      </dsp:nvSpPr>
      <dsp:spPr>
        <a:xfrm rot="5400000">
          <a:off x="-183793" y="1212881"/>
          <a:ext cx="1225292" cy="857705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50" b="1" kern="1200" dirty="0" smtClean="0"/>
            <a:t>Fondo de Adaptación</a:t>
          </a:r>
          <a:endParaRPr lang="es-VE" sz="1050" b="1" kern="1200" dirty="0"/>
        </a:p>
      </dsp:txBody>
      <dsp:txXfrm rot="-5400000">
        <a:off x="1" y="1457941"/>
        <a:ext cx="857705" cy="367587"/>
      </dsp:txXfrm>
    </dsp:sp>
    <dsp:sp modelId="{5F4D481D-5902-4F1B-ADA8-0F56CC25C721}">
      <dsp:nvSpPr>
        <dsp:cNvPr id="0" name=""/>
        <dsp:cNvSpPr/>
      </dsp:nvSpPr>
      <dsp:spPr>
        <a:xfrm rot="5400000">
          <a:off x="3359930" y="-1473138"/>
          <a:ext cx="796440" cy="5800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92075" lvl="1" indent="-920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200" kern="1200" dirty="0" smtClean="0"/>
            <a:t>Financia proyectos y programas concretos de adaptación para países  en desarrollo, participes del Protocolo de Kioto;</a:t>
          </a:r>
          <a:endParaRPr lang="es-VE" sz="1200" kern="1200" dirty="0"/>
        </a:p>
        <a:p>
          <a:pPr marL="92075" marR="0" lvl="1" indent="-920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VE" sz="1200" kern="1200" dirty="0" smtClean="0"/>
            <a:t>Recursos articulados por el Fondo: US $465,7 MM</a:t>
          </a:r>
          <a:endParaRPr lang="es-VE" sz="1200" kern="1200" dirty="0"/>
        </a:p>
      </dsp:txBody>
      <dsp:txXfrm rot="-5400000">
        <a:off x="857705" y="1067966"/>
        <a:ext cx="5762012" cy="718682"/>
      </dsp:txXfrm>
    </dsp:sp>
    <dsp:sp modelId="{26EB06F8-5560-43BA-998F-48129136118A}">
      <dsp:nvSpPr>
        <dsp:cNvPr id="0" name=""/>
        <dsp:cNvSpPr/>
      </dsp:nvSpPr>
      <dsp:spPr>
        <a:xfrm rot="5400000">
          <a:off x="-183793" y="2238274"/>
          <a:ext cx="1225292" cy="857705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50" b="1" kern="1200" dirty="0" smtClean="0"/>
            <a:t>Green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50" b="1" kern="1200" dirty="0" smtClean="0"/>
            <a:t>Climate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50" b="1" kern="1200" dirty="0" smtClean="0"/>
            <a:t>Fund</a:t>
          </a:r>
          <a:endParaRPr lang="es-VE" sz="1050" b="1" kern="1200" dirty="0"/>
        </a:p>
      </dsp:txBody>
      <dsp:txXfrm rot="-5400000">
        <a:off x="1" y="2483334"/>
        <a:ext cx="857705" cy="367587"/>
      </dsp:txXfrm>
    </dsp:sp>
    <dsp:sp modelId="{1037331C-7865-49FA-A36B-5A14EA694EEF}">
      <dsp:nvSpPr>
        <dsp:cNvPr id="0" name=""/>
        <dsp:cNvSpPr/>
      </dsp:nvSpPr>
      <dsp:spPr>
        <a:xfrm rot="5400000">
          <a:off x="3359930" y="-447745"/>
          <a:ext cx="796440" cy="5800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92075" lvl="1" indent="-889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200" kern="1200" dirty="0" smtClean="0"/>
            <a:t>Enfocado a maximizar el impacto de sus inversiones  en temas de adaptación y mitigación al cambio climático.</a:t>
          </a:r>
          <a:endParaRPr lang="es-VE" sz="1200" kern="1200" dirty="0"/>
        </a:p>
        <a:p>
          <a:pPr marL="92075" marR="0" lvl="1" indent="-889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VE" sz="1200" kern="1200" dirty="0" smtClean="0"/>
            <a:t>Operativo a partir de 2015, cuenta con USD 9,800 millones. En noviembre se darán a conocer los primeros proyectos que financiará el Fondo.</a:t>
          </a:r>
          <a:endParaRPr lang="es-VE" sz="1200" kern="1200" dirty="0">
            <a:solidFill>
              <a:schemeClr val="tx1"/>
            </a:solidFill>
          </a:endParaRPr>
        </a:p>
      </dsp:txBody>
      <dsp:txXfrm rot="-5400000">
        <a:off x="857705" y="2093359"/>
        <a:ext cx="5762012" cy="71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95C4F7-5B25-6841-AA46-EDBDBB9900C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2B47F6-3A8C-BB4D-9E18-8DA9850ED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V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48E3C5-EBE9-4101-819B-EC516ED8C4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www.slideshare.net</a:t>
            </a:r>
            <a:r>
              <a:rPr lang="en-US" dirty="0" smtClean="0"/>
              <a:t>/</a:t>
            </a:r>
            <a:r>
              <a:rPr lang="en-US" dirty="0" err="1" smtClean="0"/>
              <a:t>FAOoftheUN</a:t>
            </a:r>
            <a:r>
              <a:rPr lang="en-US" dirty="0" smtClean="0"/>
              <a:t>/module-5financingmechanismssourceslearningtoolnam-asinag62015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810499" y="3662362"/>
            <a:ext cx="550613" cy="5506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664200" y="3815479"/>
            <a:ext cx="124883" cy="1248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77758" y="164175"/>
            <a:ext cx="2721225" cy="3498187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68" y="1547966"/>
            <a:ext cx="4214091" cy="1566247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0" y="4815840"/>
            <a:ext cx="9144000" cy="327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17754"/>
            <a:ext cx="9144000" cy="515009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411164"/>
            <a:ext cx="6488112" cy="3783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2411414" cy="4209824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4" y="411162"/>
            <a:ext cx="6483350" cy="40084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2158999" cy="400843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9144000" cy="10014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4318001" cy="786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3" y="-346"/>
            <a:ext cx="4324350" cy="47326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9144000" cy="6966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4" y="1495425"/>
            <a:ext cx="4324350" cy="30257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Clic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3" y="1495425"/>
            <a:ext cx="4324352" cy="269920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2" name="Right Bracket 1"/>
          <p:cNvSpPr/>
          <p:nvPr userDrawn="1"/>
        </p:nvSpPr>
        <p:spPr>
          <a:xfrm>
            <a:off x="4339771" y="2571750"/>
            <a:ext cx="72571" cy="1949450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12342" y="4064000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8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276" y="5954"/>
            <a:ext cx="7000875" cy="68818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C74EFAF-F226-4993-8A7F-4DC06AB9E3CA}" type="datetimeFigureOut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D418A74-C816-4509-B20D-52EF6750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F logos-06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19" y="4953595"/>
            <a:ext cx="1357529" cy="121526"/>
          </a:xfrm>
          <a:prstGeom prst="rect">
            <a:avLst/>
          </a:prstGeom>
        </p:spPr>
      </p:pic>
      <p:pic>
        <p:nvPicPr>
          <p:cNvPr id="2" name="Picture 1" descr="CAF logos-09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4" y="4768037"/>
            <a:ext cx="1332365" cy="37740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651004"/>
            <a:ext cx="9144000" cy="10955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miranda@caf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f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/>
          <a:stretch/>
        </p:blipFill>
        <p:spPr bwMode="auto">
          <a:xfrm>
            <a:off x="1177290" y="0"/>
            <a:ext cx="796671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11580"/>
            <a:ext cx="4149090" cy="136017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s-ES_tradnl" sz="2800" dirty="0" smtClean="0">
                <a:solidFill>
                  <a:schemeClr val="tx2"/>
                </a:solidFill>
              </a:rPr>
              <a:t>Mecanismos para </a:t>
            </a:r>
            <a:r>
              <a:rPr lang="es-ES_tradnl" sz="2800" dirty="0">
                <a:solidFill>
                  <a:schemeClr val="tx2"/>
                </a:solidFill>
              </a:rPr>
              <a:t>el diseño e implementación de </a:t>
            </a:r>
            <a:r>
              <a:rPr lang="es-ES_tradnl" sz="2800" dirty="0" err="1" smtClean="0">
                <a:solidFill>
                  <a:schemeClr val="tx2"/>
                </a:solidFill>
              </a:rPr>
              <a:t>NAMAs</a:t>
            </a:r>
            <a:endParaRPr lang="es-ES" sz="1600" b="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2857500"/>
            <a:ext cx="461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595959"/>
                </a:solidFill>
              </a:rPr>
              <a:t>Alejandro Miranda </a:t>
            </a:r>
            <a:r>
              <a:rPr lang="es-ES" sz="2400" b="1" dirty="0" err="1" smtClean="0">
                <a:solidFill>
                  <a:srgbClr val="595959"/>
                </a:solidFill>
              </a:rPr>
              <a:t>Velazquez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430" y="3610273"/>
            <a:ext cx="4240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LAC Regional Workshop on Nationally Appropriate Mitigation Actions</a:t>
            </a:r>
            <a:r>
              <a:rPr lang="es-ES" sz="1600" b="1" dirty="0">
                <a:solidFill>
                  <a:srgbClr val="595959"/>
                </a:solidFill>
              </a:rPr>
              <a:t/>
            </a:r>
            <a:br>
              <a:rPr lang="es-ES" sz="1600" b="1" dirty="0">
                <a:solidFill>
                  <a:srgbClr val="595959"/>
                </a:solidFill>
              </a:rPr>
            </a:br>
            <a:r>
              <a:rPr lang="es-ES" sz="1600" b="1" dirty="0">
                <a:solidFill>
                  <a:srgbClr val="595959"/>
                </a:solidFill>
              </a:rPr>
              <a:t>Santiago, Chile, Septiembre 14-15, </a:t>
            </a:r>
            <a:r>
              <a:rPr lang="es-ES" sz="1600" b="1" dirty="0" smtClean="0">
                <a:solidFill>
                  <a:srgbClr val="595959"/>
                </a:solidFill>
              </a:rPr>
              <a:t>2015</a:t>
            </a:r>
            <a:endParaRPr lang="es-VE" sz="16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867646" cy="745754"/>
          </a:xfrm>
        </p:spPr>
        <p:txBody>
          <a:bodyPr anchor="ctr"/>
          <a:lstStyle/>
          <a:p>
            <a:r>
              <a:rPr lang="es-VE" sz="2200" dirty="0">
                <a:latin typeface="+mj-lt"/>
              </a:rPr>
              <a:t>Green </a:t>
            </a:r>
            <a:r>
              <a:rPr lang="es-VE" sz="2200" dirty="0" err="1">
                <a:latin typeface="+mj-lt"/>
              </a:rPr>
              <a:t>Climate</a:t>
            </a:r>
            <a:r>
              <a:rPr lang="es-VE" sz="2200" dirty="0">
                <a:latin typeface="+mj-lt"/>
              </a:rPr>
              <a:t> </a:t>
            </a:r>
            <a:r>
              <a:rPr lang="es-VE" sz="2200" dirty="0" err="1">
                <a:latin typeface="+mj-lt"/>
              </a:rPr>
              <a:t>Fund</a:t>
            </a:r>
            <a:r>
              <a:rPr lang="es-VE" sz="2200" dirty="0">
                <a:latin typeface="+mj-lt"/>
              </a:rPr>
              <a:t> – </a:t>
            </a:r>
            <a:r>
              <a:rPr lang="es-VE" sz="2200" dirty="0" smtClean="0">
                <a:latin typeface="+mj-lt"/>
              </a:rPr>
              <a:t>Términos Financieros</a:t>
            </a:r>
            <a:endParaRPr lang="es-VE" sz="2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/>
          <p:nvPr/>
        </p:nvSpPr>
        <p:spPr>
          <a:xfrm>
            <a:off x="252412" y="1032685"/>
            <a:ext cx="8605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b="1" u="sng" dirty="0" smtClean="0"/>
              <a:t>Sector </a:t>
            </a:r>
            <a:r>
              <a:rPr lang="en-US" b="1" u="sng" dirty="0" err="1"/>
              <a:t>Público</a:t>
            </a:r>
            <a:r>
              <a:rPr lang="en-US" b="1" u="sng" dirty="0"/>
              <a:t> </a:t>
            </a:r>
            <a:endParaRPr lang="en-US" b="1" u="sng" dirty="0" smtClean="0"/>
          </a:p>
          <a:p>
            <a:endParaRPr lang="en-US" b="1" u="sng" dirty="0"/>
          </a:p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r>
              <a:rPr lang="en-US" dirty="0" err="1" smtClean="0"/>
              <a:t>Plazo</a:t>
            </a:r>
            <a:r>
              <a:rPr lang="en-US" dirty="0"/>
              <a:t>: hasta 20 </a:t>
            </a:r>
            <a:r>
              <a:rPr lang="en-US" dirty="0" err="1"/>
              <a:t>años</a:t>
            </a:r>
            <a:r>
              <a:rPr lang="en-US" dirty="0"/>
              <a:t>; </a:t>
            </a:r>
            <a:endParaRPr lang="en-US" dirty="0" smtClean="0"/>
          </a:p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r>
              <a:rPr lang="en-US" dirty="0" err="1" smtClean="0"/>
              <a:t>Período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gracia</a:t>
            </a:r>
            <a:r>
              <a:rPr lang="en-US" dirty="0"/>
              <a:t>: 5 </a:t>
            </a:r>
            <a:r>
              <a:rPr lang="en-US" dirty="0" err="1"/>
              <a:t>años</a:t>
            </a:r>
            <a:r>
              <a:rPr lang="en-US" dirty="0" smtClean="0"/>
              <a:t>;</a:t>
            </a:r>
          </a:p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r>
              <a:rPr lang="en-US" dirty="0" err="1" smtClean="0"/>
              <a:t>Interés</a:t>
            </a:r>
            <a:r>
              <a:rPr lang="en-US" dirty="0"/>
              <a:t>: </a:t>
            </a:r>
            <a:r>
              <a:rPr lang="en-US" dirty="0" smtClean="0"/>
              <a:t>entre 0.25 y 0.75%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240030" y="2651760"/>
            <a:ext cx="8618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en-US" b="1" dirty="0"/>
              <a:t>b) </a:t>
            </a:r>
            <a:r>
              <a:rPr lang="en-US" b="1" dirty="0" smtClean="0"/>
              <a:t>	</a:t>
            </a:r>
            <a:r>
              <a:rPr lang="en-US" b="1" u="sng" dirty="0" smtClean="0"/>
              <a:t>Sector </a:t>
            </a:r>
            <a:r>
              <a:rPr lang="en-US" b="1" u="sng" dirty="0" err="1"/>
              <a:t>Privado</a:t>
            </a:r>
            <a:endParaRPr lang="en-US" b="1" u="sng" dirty="0"/>
          </a:p>
          <a:p>
            <a:endParaRPr lang="en-US" dirty="0"/>
          </a:p>
          <a:p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caso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/>
              <a:t>Interes</a:t>
            </a:r>
            <a:r>
              <a:rPr lang="en-US" dirty="0"/>
              <a:t> = Least concessional interest rate offered to the public sector (e.g. 0.75 per cent or cost of borrowing whichever is greater) + Credit risk premium (excluding sovereign risk) ‒ adjusted for </a:t>
            </a:r>
            <a:r>
              <a:rPr lang="en-US" dirty="0" err="1"/>
              <a:t>concessionality</a:t>
            </a:r>
            <a:r>
              <a:rPr lang="en-US" dirty="0"/>
              <a:t> premium commensurate with </a:t>
            </a:r>
            <a:r>
              <a:rPr lang="en-US" dirty="0" smtClean="0"/>
              <a:t>impact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5017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867646" cy="745754"/>
          </a:xfrm>
        </p:spPr>
        <p:txBody>
          <a:bodyPr anchor="ctr"/>
          <a:lstStyle/>
          <a:p>
            <a:r>
              <a:rPr lang="es-VE" sz="2200" dirty="0">
                <a:latin typeface="+mj-lt"/>
              </a:rPr>
              <a:t>Green </a:t>
            </a:r>
            <a:r>
              <a:rPr lang="es-VE" sz="2200" dirty="0" err="1">
                <a:latin typeface="+mj-lt"/>
              </a:rPr>
              <a:t>Climate</a:t>
            </a:r>
            <a:r>
              <a:rPr lang="es-VE" sz="2200" dirty="0">
                <a:latin typeface="+mj-lt"/>
              </a:rPr>
              <a:t> </a:t>
            </a:r>
            <a:r>
              <a:rPr lang="es-VE" sz="2200" dirty="0" err="1">
                <a:latin typeface="+mj-lt"/>
              </a:rPr>
              <a:t>Fund</a:t>
            </a:r>
            <a:r>
              <a:rPr lang="es-VE" sz="2200" dirty="0">
                <a:latin typeface="+mj-lt"/>
              </a:rPr>
              <a:t> – </a:t>
            </a:r>
            <a:r>
              <a:rPr lang="es-VE" sz="2200" dirty="0" smtClean="0">
                <a:latin typeface="+mj-lt"/>
              </a:rPr>
              <a:t>Cronograma COP 21</a:t>
            </a:r>
            <a:endParaRPr lang="es-VE" sz="2200" dirty="0">
              <a:latin typeface="+mj-lt"/>
            </a:endParaRPr>
          </a:p>
        </p:txBody>
      </p:sp>
      <p:pic>
        <p:nvPicPr>
          <p:cNvPr id="5" name="Picture 7" descr="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79"/>
            <a:ext cx="9144001" cy="398265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88138" y="2621841"/>
            <a:ext cx="2297430" cy="1464231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En Noviembre se anunciará la lista de los primeros proyectos seleccionados por el Fondo</a:t>
            </a:r>
            <a:endParaRPr lang="es-V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85750"/>
            <a:ext cx="8642352" cy="685800"/>
          </a:xfrm>
        </p:spPr>
        <p:txBody>
          <a:bodyPr anchor="ctr"/>
          <a:lstStyle/>
          <a:p>
            <a:r>
              <a:rPr lang="es-VE" sz="2200" dirty="0" smtClean="0">
                <a:latin typeface="+mj-lt"/>
              </a:rPr>
              <a:t>Reflexiones</a:t>
            </a:r>
            <a:endParaRPr lang="en-US" sz="2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0982" y="1183370"/>
            <a:ext cx="7622858" cy="1872808"/>
          </a:xfrm>
        </p:spPr>
        <p:txBody>
          <a:bodyPr/>
          <a:lstStyle/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/>
                </a:solidFill>
                <a:latin typeface="+mn-lt"/>
                <a:cs typeface="+mn-cs"/>
              </a:rPr>
              <a:t>El financiamiento de Fondos Climáticos Internacionales y/o de Bancos de Desarrollo Multilaterales no será suficiente para realizar el cambio transformacional, es fundamental la participación del sector privado; 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ES" sz="18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ES" sz="1800" dirty="0" smtClean="0">
                <a:solidFill>
                  <a:schemeClr val="tx1"/>
                </a:solidFill>
                <a:latin typeface="+mn-lt"/>
                <a:cs typeface="+mn-cs"/>
              </a:rPr>
              <a:t>El </a:t>
            </a:r>
            <a:r>
              <a:rPr lang="es-ES" sz="1800" dirty="0">
                <a:solidFill>
                  <a:schemeClr val="tx1"/>
                </a:solidFill>
                <a:latin typeface="+mn-lt"/>
                <a:cs typeface="+mn-cs"/>
              </a:rPr>
              <a:t>S</a:t>
            </a:r>
            <a:r>
              <a:rPr lang="es-ES" sz="1800" dirty="0" smtClean="0">
                <a:solidFill>
                  <a:schemeClr val="tx1"/>
                </a:solidFill>
                <a:latin typeface="+mn-lt"/>
                <a:cs typeface="+mn-cs"/>
              </a:rPr>
              <a:t>ector Público debe jugar un papel de articulador y estimular </a:t>
            </a:r>
            <a:r>
              <a:rPr lang="es-ES" sz="1800" dirty="0">
                <a:solidFill>
                  <a:schemeClr val="tx1"/>
                </a:solidFill>
                <a:latin typeface="+mn-lt"/>
                <a:cs typeface="+mn-cs"/>
              </a:rPr>
              <a:t>la participación </a:t>
            </a:r>
            <a:r>
              <a:rPr lang="es-ES" sz="1800" dirty="0" smtClean="0">
                <a:solidFill>
                  <a:schemeClr val="tx1"/>
                </a:solidFill>
                <a:latin typeface="+mn-lt"/>
                <a:cs typeface="+mn-cs"/>
              </a:rPr>
              <a:t>del sector privado, por ejemplo a través de:</a:t>
            </a:r>
            <a:endParaRPr lang="es-E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091768041"/>
              </p:ext>
            </p:extLst>
          </p:nvPr>
        </p:nvGraphicFramePr>
        <p:xfrm>
          <a:off x="380378" y="2324607"/>
          <a:ext cx="8514386" cy="302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0378" y="4398948"/>
            <a:ext cx="42148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399CD"/>
              </a:buClr>
              <a:buFont typeface="Wingdings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 err="1" smtClean="0">
                <a:latin typeface="+mn-lt"/>
              </a:rPr>
              <a:t>Fuente</a:t>
            </a:r>
            <a:r>
              <a:rPr lang="en-US" altLang="en-US" sz="1100" b="0" dirty="0" smtClean="0">
                <a:latin typeface="+mn-lt"/>
              </a:rPr>
              <a:t>: FAO, 2015</a:t>
            </a:r>
            <a:endParaRPr lang="en-US" altLang="en-US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0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 err="1">
                <a:latin typeface="+mj-lt"/>
              </a:rPr>
              <a:t>Mecanismos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asistencia</a:t>
            </a:r>
            <a:r>
              <a:rPr lang="en-US" dirty="0">
                <a:latin typeface="+mj-lt"/>
              </a:rPr>
              <a:t> para el </a:t>
            </a:r>
            <a:r>
              <a:rPr lang="en-US" dirty="0" err="1">
                <a:latin typeface="+mj-lt"/>
              </a:rPr>
              <a:t>diseño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implementación</a:t>
            </a:r>
            <a:r>
              <a:rPr lang="en-US" dirty="0">
                <a:latin typeface="+mj-lt"/>
              </a:rPr>
              <a:t> de </a:t>
            </a:r>
            <a:r>
              <a:rPr lang="en-US" dirty="0" smtClean="0">
                <a:latin typeface="+mj-lt"/>
              </a:rPr>
              <a:t>NAMAs </a:t>
            </a:r>
            <a:r>
              <a:rPr lang="en-US" dirty="0">
                <a:latin typeface="+mj-lt"/>
              </a:rPr>
              <a:t>de CAF</a:t>
            </a:r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180757" y="295274"/>
            <a:ext cx="6597234" cy="6762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Financiamiento CAF - 2014</a:t>
            </a:r>
            <a:endParaRPr lang="es-ES" sz="2200" b="1" dirty="0">
              <a:solidFill>
                <a:schemeClr val="bg1"/>
              </a:solidFill>
              <a:cs typeface="ＭＳ Ｐゴシック" pitchFamily="-110" charset="-128"/>
            </a:endParaRPr>
          </a:p>
        </p:txBody>
      </p:sp>
      <p:graphicFrame>
        <p:nvGraphicFramePr>
          <p:cNvPr id="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088944"/>
              </p:ext>
            </p:extLst>
          </p:nvPr>
        </p:nvGraphicFramePr>
        <p:xfrm>
          <a:off x="173979" y="1259664"/>
          <a:ext cx="3157867" cy="317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80757" y="1059031"/>
            <a:ext cx="29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i="0" dirty="0" smtClean="0">
                <a:latin typeface="+mj-lt"/>
              </a:rPr>
              <a:t>USD $ </a:t>
            </a:r>
            <a:r>
              <a:rPr lang="en-US" b="1" dirty="0" smtClean="0">
                <a:latin typeface="+mj-lt"/>
              </a:rPr>
              <a:t>11.724 MM</a:t>
            </a:r>
            <a:r>
              <a:rPr lang="es-VE" b="1" i="0" dirty="0" smtClean="0">
                <a:latin typeface="+mj-lt"/>
              </a:rPr>
              <a:t> 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966130" y="1065439"/>
            <a:ext cx="6007749" cy="3568051"/>
            <a:chOff x="2966130" y="1065439"/>
            <a:chExt cx="6007749" cy="3568051"/>
          </a:xfrm>
        </p:grpSpPr>
        <p:graphicFrame>
          <p:nvGraphicFramePr>
            <p:cNvPr id="11" name="17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585394"/>
                </p:ext>
              </p:extLst>
            </p:nvPr>
          </p:nvGraphicFramePr>
          <p:xfrm>
            <a:off x="4009550" y="1591890"/>
            <a:ext cx="3661889" cy="304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16 CuadroTexto"/>
            <p:cNvSpPr txBox="1"/>
            <p:nvPr/>
          </p:nvSpPr>
          <p:spPr>
            <a:xfrm>
              <a:off x="7176273" y="2615282"/>
              <a:ext cx="1797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VE" sz="1600" b="1" i="0" dirty="0" smtClean="0">
                  <a:latin typeface="Calibri"/>
                </a:rPr>
                <a:t>Mitigación</a:t>
              </a:r>
            </a:p>
            <a:p>
              <a:r>
                <a:rPr lang="es-VE" sz="1600" i="0" dirty="0" smtClean="0">
                  <a:latin typeface="Calibri"/>
                </a:rPr>
                <a:t>USD $1.101,1 MM</a:t>
              </a:r>
              <a:endParaRPr lang="es-VE" sz="1600" i="0" dirty="0">
                <a:latin typeface="Calibri"/>
              </a:endParaRPr>
            </a:p>
          </p:txBody>
        </p:sp>
        <p:sp>
          <p:nvSpPr>
            <p:cNvPr id="13" name="15 CuadroTexto"/>
            <p:cNvSpPr txBox="1"/>
            <p:nvPr/>
          </p:nvSpPr>
          <p:spPr>
            <a:xfrm>
              <a:off x="3338623" y="3930169"/>
              <a:ext cx="1770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VE" sz="1600" b="1" dirty="0">
                  <a:latin typeface="Calibri"/>
                </a:rPr>
                <a:t>Adaptación</a:t>
              </a:r>
            </a:p>
            <a:p>
              <a:pPr algn="ctr"/>
              <a:r>
                <a:rPr lang="es-VE" sz="1600" dirty="0">
                  <a:latin typeface="Calibri"/>
                </a:rPr>
                <a:t>US$ 1.246,5 MM</a:t>
              </a:r>
            </a:p>
          </p:txBody>
        </p:sp>
        <p:sp>
          <p:nvSpPr>
            <p:cNvPr id="14" name="15 CuadroTexto"/>
            <p:cNvSpPr txBox="1"/>
            <p:nvPr/>
          </p:nvSpPr>
          <p:spPr>
            <a:xfrm>
              <a:off x="2966130" y="1914901"/>
              <a:ext cx="2143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VE" sz="1400" b="1" i="0" dirty="0" smtClean="0">
                  <a:latin typeface="Calibri"/>
                </a:rPr>
                <a:t>Adaptación + Mitigación</a:t>
              </a:r>
            </a:p>
            <a:p>
              <a:pPr algn="ctr"/>
              <a:r>
                <a:rPr lang="es-VE" sz="1400" i="0" dirty="0" smtClean="0">
                  <a:latin typeface="Calibri"/>
                </a:rPr>
                <a:t>US$ 105,3 MM</a:t>
              </a:r>
              <a:endParaRPr lang="es-VE" sz="1400" i="0" dirty="0">
                <a:latin typeface="Calibri"/>
              </a:endParaRPr>
            </a:p>
          </p:txBody>
        </p:sp>
        <p:sp>
          <p:nvSpPr>
            <p:cNvPr id="15" name="12 CuadroTexto"/>
            <p:cNvSpPr txBox="1"/>
            <p:nvPr/>
          </p:nvSpPr>
          <p:spPr>
            <a:xfrm>
              <a:off x="4223946" y="1065439"/>
              <a:ext cx="21295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VE" sz="1400" b="1" i="0" dirty="0" smtClean="0">
                  <a:latin typeface="Calibri"/>
                </a:rPr>
                <a:t>Otros Proyectos de </a:t>
              </a:r>
            </a:p>
            <a:p>
              <a:pPr algn="ctr"/>
              <a:r>
                <a:rPr lang="es-VE" sz="1400" b="1" dirty="0" smtClean="0">
                  <a:latin typeface="Calibri"/>
                </a:rPr>
                <a:t>Gestión Ambiental</a:t>
              </a:r>
              <a:endParaRPr lang="es-VE" sz="1400" b="1" i="0" dirty="0" smtClean="0">
                <a:latin typeface="Calibri"/>
              </a:endParaRPr>
            </a:p>
            <a:p>
              <a:pPr algn="ctr"/>
              <a:r>
                <a:rPr lang="es-VE" sz="1400" i="0" dirty="0" smtClean="0">
                  <a:latin typeface="Calibri"/>
                </a:rPr>
                <a:t>US$ </a:t>
              </a:r>
              <a:r>
                <a:rPr lang="es-VE" sz="1400" dirty="0" smtClean="0">
                  <a:latin typeface="Calibri"/>
                </a:rPr>
                <a:t>356,6</a:t>
              </a:r>
              <a:r>
                <a:rPr lang="es-VE" sz="1400" i="0" dirty="0" smtClean="0">
                  <a:latin typeface="Calibri"/>
                </a:rPr>
                <a:t> MM</a:t>
              </a:r>
              <a:endParaRPr lang="es-VE" sz="1400" i="0" dirty="0">
                <a:latin typeface="Calibri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226477" y="4222407"/>
            <a:ext cx="293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rgbClr val="92D050"/>
                </a:solidFill>
                <a:latin typeface="+mj-lt"/>
              </a:rPr>
              <a:t>USD </a:t>
            </a:r>
            <a:r>
              <a:rPr lang="es-VE" b="1" i="0" dirty="0" smtClean="0">
                <a:solidFill>
                  <a:srgbClr val="92D050"/>
                </a:solidFill>
                <a:latin typeface="+mj-lt"/>
              </a:rPr>
              <a:t>$2.810 MM – 24%</a:t>
            </a:r>
            <a:endParaRPr lang="es-ES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2" name="1 Explosión 1"/>
          <p:cNvSpPr/>
          <p:nvPr/>
        </p:nvSpPr>
        <p:spPr>
          <a:xfrm rot="218383">
            <a:off x="2487924" y="1586215"/>
            <a:ext cx="2389330" cy="2052337"/>
          </a:xfrm>
          <a:prstGeom prst="irregularSeal1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Meta 2020:</a:t>
            </a:r>
          </a:p>
          <a:p>
            <a:pPr algn="ctr"/>
            <a:r>
              <a:rPr lang="es-CO" b="1" dirty="0" smtClean="0"/>
              <a:t>50%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074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180756" y="295274"/>
            <a:ext cx="7317324" cy="6534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Fondo de Asistencia Técnica para el diseño de </a:t>
            </a:r>
            <a:r>
              <a:rPr lang="es-ES_tradnl" sz="2200" b="1" dirty="0" err="1" smtClean="0">
                <a:solidFill>
                  <a:schemeClr val="bg1"/>
                </a:solidFill>
                <a:cs typeface="ＭＳ Ｐゴシック" pitchFamily="-110" charset="-128"/>
              </a:rPr>
              <a:t>NAMAs</a:t>
            </a:r>
            <a:endParaRPr lang="es-ES_tradnl" sz="2200" b="1" dirty="0">
              <a:solidFill>
                <a:schemeClr val="bg1"/>
              </a:solidFill>
              <a:cs typeface="ＭＳ Ｐゴシック" pitchFamily="-110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2890" y="1085850"/>
            <a:ext cx="86067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58B35"/>
              </a:buClr>
            </a:pPr>
            <a:r>
              <a:rPr lang="es-ES_tradnl" dirty="0" smtClean="0"/>
              <a:t>Objetivo:  Apoyar a los países latinoamericanos, miembros de CAF, en el </a:t>
            </a:r>
            <a:r>
              <a:rPr lang="es-ES_tradnl" b="1" u="sng" dirty="0" smtClean="0"/>
              <a:t>diseño y preparación</a:t>
            </a:r>
            <a:r>
              <a:rPr lang="es-ES_tradnl" dirty="0" smtClean="0"/>
              <a:t> de </a:t>
            </a:r>
            <a:r>
              <a:rPr lang="es-ES_tradnl" dirty="0" err="1" smtClean="0"/>
              <a:t>NAMAs</a:t>
            </a:r>
            <a:r>
              <a:rPr lang="es-ES_tradnl" dirty="0" smtClean="0"/>
              <a:t>.</a:t>
            </a:r>
          </a:p>
          <a:p>
            <a:pPr>
              <a:buClr>
                <a:srgbClr val="358B35"/>
              </a:buClr>
            </a:pPr>
            <a:endParaRPr lang="es-ES_tradnl" dirty="0" smtClean="0"/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ES_tradnl" sz="1600" dirty="0" smtClean="0"/>
              <a:t>Se apoyó  en el desarrollo de varias </a:t>
            </a:r>
            <a:r>
              <a:rPr lang="es-ES_tradnl" sz="1600" b="1" u="sng" dirty="0" smtClean="0"/>
              <a:t>Ideas Concepto </a:t>
            </a:r>
            <a:r>
              <a:rPr lang="es-ES_tradnl" sz="1600" dirty="0" smtClean="0"/>
              <a:t>de </a:t>
            </a:r>
            <a:r>
              <a:rPr lang="es-ES_tradnl" sz="1600" dirty="0" err="1" smtClean="0"/>
              <a:t>NAMAs</a:t>
            </a:r>
            <a:r>
              <a:rPr lang="es-ES_tradnl" sz="1600" dirty="0" smtClean="0"/>
              <a:t> (Panamá – </a:t>
            </a:r>
            <a:r>
              <a:rPr lang="es-ES_tradnl" sz="1600" dirty="0" err="1" smtClean="0"/>
              <a:t>Renewable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Energy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Peru</a:t>
            </a:r>
            <a:r>
              <a:rPr lang="es-ES_tradnl" sz="1600" dirty="0" smtClean="0"/>
              <a:t> y Uruguay – </a:t>
            </a:r>
            <a:r>
              <a:rPr lang="es-ES_tradnl" sz="1600" dirty="0" err="1" smtClean="0"/>
              <a:t>Sustainable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Housing</a:t>
            </a:r>
            <a:r>
              <a:rPr lang="es-ES_tradnl" sz="1600" dirty="0" smtClean="0"/>
              <a:t>, Ecuador – </a:t>
            </a:r>
            <a:r>
              <a:rPr lang="es-ES_tradnl" sz="1600" dirty="0" err="1" smtClean="0"/>
              <a:t>Waste</a:t>
            </a:r>
            <a:r>
              <a:rPr lang="es-ES_tradnl" sz="1600" dirty="0" smtClean="0"/>
              <a:t> Management) y la</a:t>
            </a:r>
            <a:r>
              <a:rPr lang="es-ES_tradnl" sz="1600" u="sng" dirty="0" smtClean="0"/>
              <a:t> </a:t>
            </a:r>
            <a:r>
              <a:rPr lang="es-ES_tradnl" sz="1600" b="1" u="sng" dirty="0" smtClean="0"/>
              <a:t>estructuración</a:t>
            </a:r>
            <a:r>
              <a:rPr lang="es-ES_tradnl" sz="1600" u="sng" dirty="0" smtClean="0"/>
              <a:t> </a:t>
            </a:r>
            <a:r>
              <a:rPr lang="es-ES_tradnl" sz="1600" dirty="0" smtClean="0"/>
              <a:t>de la NAMA de </a:t>
            </a:r>
            <a:r>
              <a:rPr lang="es-ES_tradnl" sz="1600" dirty="0" err="1" smtClean="0"/>
              <a:t>Probiomasa</a:t>
            </a:r>
            <a:r>
              <a:rPr lang="es-ES_tradnl" sz="1600" dirty="0" smtClean="0"/>
              <a:t> en Argentina y de Refrigerantes en Colombia.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ES_tradnl" sz="1600" dirty="0" smtClean="0"/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ES_tradnl" sz="1600" dirty="0" smtClean="0"/>
              <a:t>Actualmente estamos apoyando a Chile en el diseño del sistema MRV y calculo de la línea base de la </a:t>
            </a:r>
            <a:r>
              <a:rPr lang="es-ES_tradnl" sz="1600" b="1" u="sng" dirty="0" smtClean="0"/>
              <a:t>NAMA de Transporte Sostenible de la Zona Verde de Santiago</a:t>
            </a:r>
            <a:r>
              <a:rPr lang="es-ES_tradnl" sz="1600" b="1" dirty="0" smtClean="0"/>
              <a:t> </a:t>
            </a:r>
            <a:r>
              <a:rPr lang="es-ES_tradnl" sz="1600" dirty="0" smtClean="0"/>
              <a:t>y a </a:t>
            </a:r>
            <a:r>
              <a:rPr lang="es-ES_tradnl" sz="1600" dirty="0" err="1" smtClean="0"/>
              <a:t>Panama</a:t>
            </a:r>
            <a:r>
              <a:rPr lang="es-ES_tradnl" sz="1600" dirty="0" smtClean="0"/>
              <a:t> en la estructuración de 2 </a:t>
            </a:r>
            <a:r>
              <a:rPr lang="es-ES_tradnl" sz="1600" dirty="0" err="1" smtClean="0"/>
              <a:t>NAMAs</a:t>
            </a:r>
            <a:r>
              <a:rPr lang="es-ES_tradnl" sz="1600" dirty="0" smtClean="0"/>
              <a:t>, la </a:t>
            </a:r>
            <a:r>
              <a:rPr lang="es-ES_tradnl" sz="1600" b="1" u="sng" dirty="0" smtClean="0"/>
              <a:t>NAMA de Movilidad de la ciudad de Panamá </a:t>
            </a:r>
            <a:r>
              <a:rPr lang="es-ES_tradnl" sz="1600" dirty="0" smtClean="0"/>
              <a:t>y la </a:t>
            </a:r>
            <a:r>
              <a:rPr lang="es-ES_tradnl" sz="1600" b="1" u="sng" dirty="0" smtClean="0"/>
              <a:t>NAMA de Eficiencia Energética </a:t>
            </a:r>
            <a:r>
              <a:rPr lang="es-ES_tradnl" sz="1600" dirty="0" smtClean="0"/>
              <a:t>de Panamá.    </a:t>
            </a:r>
          </a:p>
          <a:p>
            <a:pPr marL="285750" lvl="1" indent="-285750">
              <a:buClr>
                <a:srgbClr val="358B35"/>
              </a:buClr>
              <a:buFont typeface="Wingdings" pitchFamily="2" charset="2"/>
              <a:buChar char="§"/>
            </a:pPr>
            <a:endParaRPr lang="es-ES_tradnl" sz="1600" dirty="0" smtClean="0"/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ES_tradnl" sz="1600" dirty="0" smtClean="0"/>
              <a:t>Se apoyó a varios países de la región en el diseño y estructuración de propuestas para el NAMA </a:t>
            </a:r>
            <a:r>
              <a:rPr lang="es-ES_tradnl" sz="1600" dirty="0" err="1" smtClean="0"/>
              <a:t>Facility</a:t>
            </a:r>
            <a:r>
              <a:rPr lang="es-ES_tradnl" sz="1600" dirty="0" smtClean="0"/>
              <a:t> (Argentina, Uruguay, Chile, entre otros).</a:t>
            </a:r>
          </a:p>
        </p:txBody>
      </p:sp>
    </p:spTree>
    <p:extLst>
      <p:ext uri="{BB962C8B-B14F-4D97-AF65-F5344CB8AC3E}">
        <p14:creationId xmlns:p14="http://schemas.microsoft.com/office/powerpoint/2010/main" val="42598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1450" y="150876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58B35"/>
              </a:buClr>
            </a:pPr>
            <a:r>
              <a:rPr lang="en-US" sz="2000" u="sng" dirty="0" err="1" smtClean="0"/>
              <a:t>Otras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actividades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relacionadas</a:t>
            </a:r>
            <a:r>
              <a:rPr lang="en-US" sz="2000" dirty="0" smtClean="0"/>
              <a:t>:</a:t>
            </a:r>
          </a:p>
          <a:p>
            <a:pPr>
              <a:buClr>
                <a:srgbClr val="358B35"/>
              </a:buClr>
            </a:pPr>
            <a:endParaRPr lang="en-US" dirty="0"/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n-US" dirty="0" smtClean="0"/>
              <a:t>Se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trabajando</a:t>
            </a:r>
            <a:r>
              <a:rPr lang="en-US" dirty="0" smtClean="0"/>
              <a:t> con Guatemala y Honduras en 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INDCs.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n-US" dirty="0"/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n-US" dirty="0"/>
              <a:t>Se </a:t>
            </a:r>
            <a:r>
              <a:rPr lang="en-US" dirty="0" err="1"/>
              <a:t>financió</a:t>
            </a:r>
            <a:r>
              <a:rPr lang="en-US" dirty="0"/>
              <a:t> la </a:t>
            </a:r>
            <a:r>
              <a:rPr lang="en-US" dirty="0" err="1"/>
              <a:t>huella</a:t>
            </a:r>
            <a:r>
              <a:rPr lang="en-US" dirty="0"/>
              <a:t> de </a:t>
            </a:r>
            <a:r>
              <a:rPr lang="en-US" dirty="0" err="1"/>
              <a:t>carbono</a:t>
            </a:r>
            <a:r>
              <a:rPr lang="en-US" dirty="0"/>
              <a:t> y </a:t>
            </a:r>
            <a:r>
              <a:rPr lang="en-US" dirty="0" err="1"/>
              <a:t>agua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Ciudades</a:t>
            </a:r>
            <a:r>
              <a:rPr lang="en-US" dirty="0"/>
              <a:t> de La Paz, Lima y Quito. </a:t>
            </a:r>
            <a:endParaRPr lang="es-MX" dirty="0"/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80756" y="295274"/>
            <a:ext cx="7317324" cy="6534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-110" charset="-128"/>
              </a:rPr>
              <a:t>Fondo de Asistencia Técnica para el diseño de </a:t>
            </a:r>
            <a:r>
              <a:rPr lang="es-ES_tradnl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pitchFamily="-110" charset="-128"/>
              </a:rPr>
              <a:t>NAMAs</a:t>
            </a:r>
            <a:endParaRPr lang="es-ES_tradn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8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1730" y="1364054"/>
            <a:ext cx="511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/>
            </a:pPr>
            <a:r>
              <a:rPr lang="es-VE" sz="1800" i="0" dirty="0" smtClean="0">
                <a:latin typeface="+mn-lt"/>
              </a:rPr>
              <a:t>Sector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41730" y="1688099"/>
            <a:ext cx="493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 startAt="2"/>
            </a:pPr>
            <a:r>
              <a:rPr lang="es-ES" sz="1800" i="0" dirty="0" smtClean="0">
                <a:latin typeface="+mn-lt"/>
              </a:rPr>
              <a:t>Consistencia con las Políticas Nacionales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1730" y="2097292"/>
            <a:ext cx="511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 startAt="3"/>
            </a:pPr>
            <a:r>
              <a:rPr lang="es-ES" dirty="0" smtClean="0"/>
              <a:t>Respaldo político y financiero del</a:t>
            </a:r>
            <a:r>
              <a:rPr lang="es-ES" sz="1800" i="0" dirty="0" smtClean="0">
                <a:latin typeface="+mn-lt"/>
              </a:rPr>
              <a:t> Gobierno y otros actores (p.ej. cámaras industriales)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41730" y="271738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 startAt="4"/>
            </a:pPr>
            <a:r>
              <a:rPr lang="es-ES" sz="1800" i="0" dirty="0" smtClean="0">
                <a:latin typeface="+mn-lt"/>
              </a:rPr>
              <a:t>Contribución al Desarrollo Sustentable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1730" y="3092294"/>
            <a:ext cx="453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 startAt="5"/>
            </a:pPr>
            <a:r>
              <a:rPr lang="es-ES" sz="1800" i="0" dirty="0" smtClean="0">
                <a:latin typeface="+mn-lt"/>
              </a:rPr>
              <a:t>Factibilidad Técnica &amp; Económica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41730" y="3470346"/>
            <a:ext cx="453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 startAt="6"/>
            </a:pPr>
            <a:r>
              <a:rPr lang="es-ES" sz="1800" i="0" dirty="0" smtClean="0">
                <a:latin typeface="+mn-lt"/>
              </a:rPr>
              <a:t>Factibilidad Institucional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41730" y="38483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 startAt="7"/>
            </a:pPr>
            <a:r>
              <a:rPr lang="es-ES" sz="1800" i="0" dirty="0" smtClean="0">
                <a:latin typeface="+mn-lt"/>
              </a:rPr>
              <a:t>Potencial de Mitigación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40455" y="4257375"/>
            <a:ext cx="376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indent="-450850">
              <a:buClr>
                <a:srgbClr val="006600"/>
              </a:buClr>
              <a:buFont typeface="+mj-lt"/>
              <a:buAutoNum type="romanLcPeriod" startAt="8"/>
            </a:pPr>
            <a:r>
              <a:rPr lang="es-ES" sz="1800" i="0" dirty="0" smtClean="0">
                <a:latin typeface="+mn-lt"/>
              </a:rPr>
              <a:t>Posibilidad de establecer un MRV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87401" y="959775"/>
            <a:ext cx="6264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 smtClean="0"/>
              <a:t>Criterios</a:t>
            </a:r>
            <a:r>
              <a:rPr lang="en-US" sz="2000" b="1" u="sng" dirty="0" smtClean="0"/>
              <a:t> de </a:t>
            </a:r>
            <a:r>
              <a:rPr lang="en-US" sz="2000" b="1" i="0" u="sng" dirty="0" err="1" smtClean="0">
                <a:latin typeface="+mn-lt"/>
              </a:rPr>
              <a:t>Eligibilidad</a:t>
            </a:r>
            <a:r>
              <a:rPr lang="en-US" sz="2000" b="1" i="0" u="sng" dirty="0" smtClean="0">
                <a:latin typeface="+mn-lt"/>
              </a:rPr>
              <a:t>:</a:t>
            </a:r>
            <a:endParaRPr lang="es-VE" sz="2000" b="1" i="0" u="sng" dirty="0">
              <a:latin typeface="+mn-lt"/>
            </a:endParaRPr>
          </a:p>
        </p:txBody>
      </p:sp>
      <p:pic>
        <p:nvPicPr>
          <p:cNvPr id="16" name="15 Imagen" descr="energia_fotovolta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9431" y="1757387"/>
            <a:ext cx="2589908" cy="1280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 descr="TransMileni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256" y="3053567"/>
            <a:ext cx="2520350" cy="1244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809" y="2998974"/>
            <a:ext cx="1439863" cy="750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7646" y="3609764"/>
            <a:ext cx="1714500" cy="909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7471" y="3151373"/>
            <a:ext cx="1198562" cy="719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2 Título"/>
          <p:cNvSpPr txBox="1">
            <a:spLocks/>
          </p:cNvSpPr>
          <p:nvPr/>
        </p:nvSpPr>
        <p:spPr>
          <a:xfrm>
            <a:off x="180756" y="295274"/>
            <a:ext cx="7317324" cy="6534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Fondo de Asistencia Técnica para el diseño de </a:t>
            </a:r>
            <a:r>
              <a:rPr lang="es-ES_tradnl" sz="2200" b="1" dirty="0" err="1" smtClean="0">
                <a:solidFill>
                  <a:schemeClr val="bg1"/>
                </a:solidFill>
                <a:cs typeface="ＭＳ Ｐゴシック" pitchFamily="-110" charset="-128"/>
              </a:rPr>
              <a:t>NAMAs</a:t>
            </a:r>
            <a:endParaRPr lang="es-ES_tradnl" sz="2200" b="1" dirty="0">
              <a:solidFill>
                <a:schemeClr val="bg1"/>
              </a:solidFill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171450" y="295274"/>
            <a:ext cx="7499989" cy="641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Implementación de </a:t>
            </a:r>
            <a:r>
              <a:rPr lang="es-ES" sz="2200" b="1" dirty="0" err="1" smtClean="0">
                <a:solidFill>
                  <a:schemeClr val="bg1"/>
                </a:solidFill>
                <a:cs typeface="ＭＳ Ｐゴシック" pitchFamily="-110" charset="-128"/>
              </a:rPr>
              <a:t>NAMAs</a:t>
            </a:r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 – Acreditación ante Fondos Climáticos</a:t>
            </a:r>
            <a:endParaRPr lang="es-VE" sz="2200" b="1" dirty="0">
              <a:solidFill>
                <a:schemeClr val="bg1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262890" y="1417320"/>
            <a:ext cx="8583930" cy="3283468"/>
            <a:chOff x="1278708" y="1113180"/>
            <a:chExt cx="5909262" cy="3492306"/>
          </a:xfrm>
        </p:grpSpPr>
        <p:graphicFrame>
          <p:nvGraphicFramePr>
            <p:cNvPr id="17" name="16 Diagrama"/>
            <p:cNvGraphicFramePr/>
            <p:nvPr>
              <p:extLst>
                <p:ext uri="{D42A27DB-BD31-4B8C-83A1-F6EECF244321}">
                  <p14:modId xmlns:p14="http://schemas.microsoft.com/office/powerpoint/2010/main" val="2731144000"/>
                </p:ext>
              </p:extLst>
            </p:nvPr>
          </p:nvGraphicFramePr>
          <p:xfrm>
            <a:off x="2604126" y="1113180"/>
            <a:ext cx="4583844" cy="3492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708" y="1373844"/>
              <a:ext cx="1216889" cy="486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572" y="2286342"/>
              <a:ext cx="1081620" cy="730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640" y="3330298"/>
              <a:ext cx="1173958" cy="948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52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171450" y="295275"/>
            <a:ext cx="7499989" cy="6953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dirty="0">
                <a:solidFill>
                  <a:schemeClr val="bg1"/>
                </a:solidFill>
                <a:cs typeface="ＭＳ Ｐゴシック" pitchFamily="-110" charset="-128"/>
              </a:rPr>
              <a:t>Implementación de </a:t>
            </a:r>
            <a:r>
              <a:rPr lang="es-ES" sz="2200" b="1" dirty="0" err="1">
                <a:solidFill>
                  <a:schemeClr val="bg1"/>
                </a:solidFill>
                <a:cs typeface="ＭＳ Ｐゴシック" pitchFamily="-110" charset="-128"/>
              </a:rPr>
              <a:t>NAMAs</a:t>
            </a:r>
            <a:r>
              <a:rPr lang="es-ES" sz="2200" b="1" dirty="0">
                <a:solidFill>
                  <a:schemeClr val="bg1"/>
                </a:solidFill>
                <a:cs typeface="ＭＳ Ｐゴシック" pitchFamily="-110" charset="-128"/>
              </a:rPr>
              <a:t> – </a:t>
            </a:r>
            <a:r>
              <a:rPr lang="es-VE" sz="2200" b="1" dirty="0" smtClean="0">
                <a:solidFill>
                  <a:schemeClr val="bg1"/>
                </a:solidFill>
              </a:rPr>
              <a:t>Green </a:t>
            </a:r>
            <a:r>
              <a:rPr lang="es-VE" sz="2200" b="1" dirty="0" err="1" smtClean="0">
                <a:solidFill>
                  <a:schemeClr val="bg1"/>
                </a:solidFill>
              </a:rPr>
              <a:t>Climate</a:t>
            </a:r>
            <a:r>
              <a:rPr lang="es-VE" sz="2200" b="1" dirty="0" smtClean="0">
                <a:solidFill>
                  <a:schemeClr val="bg1"/>
                </a:solidFill>
              </a:rPr>
              <a:t> </a:t>
            </a:r>
            <a:r>
              <a:rPr lang="es-VE" sz="2200" b="1" dirty="0" err="1" smtClean="0">
                <a:solidFill>
                  <a:schemeClr val="bg1"/>
                </a:solidFill>
              </a:rPr>
              <a:t>Fund</a:t>
            </a:r>
            <a:r>
              <a:rPr lang="es-VE" sz="2200" b="1" dirty="0" smtClean="0">
                <a:solidFill>
                  <a:schemeClr val="bg1"/>
                </a:solidFill>
              </a:rPr>
              <a:t> </a:t>
            </a:r>
            <a:endParaRPr lang="es-VE" sz="2200" b="1" dirty="0">
              <a:solidFill>
                <a:schemeClr val="bg1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82880" y="977181"/>
            <a:ext cx="5840730" cy="26461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just">
              <a:buFont typeface="+mj-lt"/>
              <a:buAutoNum type="arabicPeriod"/>
            </a:pPr>
            <a:endParaRPr lang="en-US" sz="1700" dirty="0" smtClean="0"/>
          </a:p>
          <a:p>
            <a:pPr marL="266700" indent="-266700" algn="just">
              <a:buFont typeface="+mj-lt"/>
              <a:buAutoNum type="arabicPeriod"/>
            </a:pPr>
            <a:r>
              <a:rPr lang="en-US" sz="1700" dirty="0" err="1" smtClean="0"/>
              <a:t>Acreditación</a:t>
            </a:r>
            <a:r>
              <a:rPr lang="en-US" sz="1700" dirty="0" smtClean="0"/>
              <a:t> CAF: </a:t>
            </a:r>
            <a:r>
              <a:rPr lang="en-US" sz="1700" b="1" dirty="0" smtClean="0"/>
              <a:t>9/Julio/ 2015</a:t>
            </a:r>
            <a:r>
              <a:rPr lang="en-US" sz="1700" dirty="0" smtClean="0"/>
              <a:t>;</a:t>
            </a:r>
          </a:p>
          <a:p>
            <a:pPr marL="266700" indent="-266700" algn="just">
              <a:buFont typeface="+mj-lt"/>
              <a:buAutoNum type="arabicPeriod"/>
            </a:pPr>
            <a:endParaRPr lang="en-US" sz="1700" dirty="0" smtClean="0"/>
          </a:p>
          <a:p>
            <a:pPr marL="266700" indent="-266700" algn="just">
              <a:buFont typeface="+mj-lt"/>
              <a:buAutoNum type="arabicPeriod"/>
            </a:pPr>
            <a:r>
              <a:rPr lang="en-US" sz="1700" dirty="0" err="1" smtClean="0"/>
              <a:t>Tipo</a:t>
            </a:r>
            <a:r>
              <a:rPr lang="en-US" sz="1700" dirty="0" smtClean="0"/>
              <a:t> de </a:t>
            </a:r>
            <a:r>
              <a:rPr lang="en-US" sz="1700" dirty="0" err="1" smtClean="0"/>
              <a:t>Proyectos</a:t>
            </a:r>
            <a:r>
              <a:rPr lang="en-US" sz="1700" dirty="0" smtClean="0"/>
              <a:t>: </a:t>
            </a:r>
            <a:r>
              <a:rPr lang="en-US" sz="1700" b="1" dirty="0" smtClean="0"/>
              <a:t>Large</a:t>
            </a:r>
            <a:r>
              <a:rPr lang="en-US" sz="1700" dirty="0" smtClean="0"/>
              <a:t> – hasta </a:t>
            </a:r>
            <a:r>
              <a:rPr lang="en-US" sz="1700" b="1" dirty="0" smtClean="0"/>
              <a:t>USD 250 M </a:t>
            </a:r>
            <a:r>
              <a:rPr lang="en-US" sz="1700" dirty="0" smtClean="0"/>
              <a:t> / </a:t>
            </a:r>
            <a:r>
              <a:rPr lang="en-US" sz="1700" dirty="0" err="1" smtClean="0"/>
              <a:t>Riesgo</a:t>
            </a:r>
            <a:r>
              <a:rPr lang="en-US" sz="1700" dirty="0" smtClean="0"/>
              <a:t> </a:t>
            </a:r>
            <a:r>
              <a:rPr lang="en-US" sz="1700" dirty="0" err="1" smtClean="0"/>
              <a:t>Ambiental</a:t>
            </a:r>
            <a:r>
              <a:rPr lang="en-US" sz="1700" dirty="0" smtClean="0"/>
              <a:t> </a:t>
            </a:r>
            <a:r>
              <a:rPr lang="en-US" sz="1700" dirty="0" err="1" smtClean="0"/>
              <a:t>categoria</a:t>
            </a:r>
            <a:r>
              <a:rPr lang="en-US" sz="1700" b="1" dirty="0" smtClean="0"/>
              <a:t> “A”</a:t>
            </a:r>
            <a:r>
              <a:rPr lang="en-US" sz="1700" dirty="0" smtClean="0"/>
              <a:t>;</a:t>
            </a:r>
          </a:p>
          <a:p>
            <a:pPr marL="266700" indent="-266700" algn="just">
              <a:buFont typeface="+mj-lt"/>
              <a:buAutoNum type="arabicPeriod"/>
            </a:pPr>
            <a:endParaRPr lang="en-US" sz="1700" dirty="0" smtClean="0"/>
          </a:p>
          <a:p>
            <a:pPr marL="266700" indent="-266700" algn="just">
              <a:buFont typeface="+mj-lt"/>
              <a:buAutoNum type="arabicPeriod"/>
            </a:pPr>
            <a:r>
              <a:rPr lang="en-US" sz="1700" dirty="0" err="1" smtClean="0"/>
              <a:t>Tipo</a:t>
            </a:r>
            <a:r>
              <a:rPr lang="en-US" sz="1700" dirty="0" smtClean="0"/>
              <a:t> de </a:t>
            </a:r>
            <a:r>
              <a:rPr lang="en-US" sz="1700" dirty="0" err="1" smtClean="0"/>
              <a:t>instrumentos</a:t>
            </a:r>
            <a:r>
              <a:rPr lang="en-US" sz="1700" dirty="0" smtClean="0"/>
              <a:t> </a:t>
            </a:r>
            <a:r>
              <a:rPr lang="en-US" sz="1700" dirty="0" err="1" smtClean="0"/>
              <a:t>acréditados</a:t>
            </a:r>
            <a:r>
              <a:rPr lang="en-US" sz="1700" dirty="0" smtClean="0"/>
              <a:t>: </a:t>
            </a:r>
            <a:r>
              <a:rPr lang="en-US" sz="1700" b="1" dirty="0" smtClean="0"/>
              <a:t>Grants, </a:t>
            </a:r>
            <a:r>
              <a:rPr lang="en-US" sz="1700" b="1" dirty="0" err="1" smtClean="0"/>
              <a:t>créditos</a:t>
            </a:r>
            <a:r>
              <a:rPr lang="en-US" sz="1700" b="1" dirty="0" smtClean="0"/>
              <a:t> concessional, equity y </a:t>
            </a:r>
            <a:r>
              <a:rPr lang="en-US" sz="1700" b="1" dirty="0" err="1" smtClean="0"/>
              <a:t>garantías</a:t>
            </a:r>
            <a:r>
              <a:rPr lang="en-US" sz="1700" b="1" dirty="0" smtClean="0"/>
              <a:t> </a:t>
            </a:r>
            <a:r>
              <a:rPr lang="en-US" sz="1700" dirty="0" smtClean="0"/>
              <a:t>(</a:t>
            </a:r>
            <a:r>
              <a:rPr lang="en-US" sz="1700" dirty="0" err="1" smtClean="0"/>
              <a:t>todos</a:t>
            </a:r>
            <a:r>
              <a:rPr lang="en-US" sz="1700" dirty="0" smtClean="0"/>
              <a:t> los </a:t>
            </a:r>
            <a:r>
              <a:rPr lang="en-US" sz="1700" dirty="0" err="1" smtClean="0"/>
              <a:t>disponibles</a:t>
            </a:r>
            <a:r>
              <a:rPr lang="en-US" sz="1700" dirty="0" smtClean="0"/>
              <a:t>)</a:t>
            </a:r>
            <a:endParaRPr lang="en-US" sz="17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82880" y="3531870"/>
            <a:ext cx="5840730" cy="1039356"/>
          </a:xfrm>
          <a:prstGeom prst="round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dirty="0" smtClean="0">
                <a:solidFill>
                  <a:schemeClr val="bg1"/>
                </a:solidFill>
              </a:rPr>
              <a:t>Con el </a:t>
            </a:r>
            <a:r>
              <a:rPr lang="en-US" sz="1700" b="1" dirty="0" err="1" smtClean="0">
                <a:solidFill>
                  <a:schemeClr val="bg1"/>
                </a:solidFill>
              </a:rPr>
              <a:t>Fondo</a:t>
            </a:r>
            <a:r>
              <a:rPr lang="en-US" sz="1700" b="1" dirty="0" smtClean="0">
                <a:solidFill>
                  <a:schemeClr val="bg1"/>
                </a:solidFill>
              </a:rPr>
              <a:t> de </a:t>
            </a:r>
            <a:r>
              <a:rPr lang="en-US" sz="1700" b="1" dirty="0" err="1" smtClean="0">
                <a:solidFill>
                  <a:schemeClr val="bg1"/>
                </a:solidFill>
              </a:rPr>
              <a:t>Asistencia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Técnica</a:t>
            </a:r>
            <a:r>
              <a:rPr lang="en-US" sz="1700" b="1" dirty="0" smtClean="0">
                <a:solidFill>
                  <a:schemeClr val="bg1"/>
                </a:solidFill>
              </a:rPr>
              <a:t> se </a:t>
            </a:r>
            <a:r>
              <a:rPr lang="en-US" sz="1700" b="1" dirty="0" err="1" smtClean="0">
                <a:solidFill>
                  <a:schemeClr val="bg1"/>
                </a:solidFill>
              </a:rPr>
              <a:t>puede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apoyar</a:t>
            </a:r>
            <a:r>
              <a:rPr lang="en-US" sz="1700" b="1" dirty="0" smtClean="0">
                <a:solidFill>
                  <a:schemeClr val="bg1"/>
                </a:solidFill>
              </a:rPr>
              <a:t>, a los </a:t>
            </a:r>
            <a:r>
              <a:rPr lang="en-US" sz="1700" b="1" dirty="0" err="1" smtClean="0">
                <a:solidFill>
                  <a:schemeClr val="bg1"/>
                </a:solidFill>
              </a:rPr>
              <a:t>Países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miembros</a:t>
            </a:r>
            <a:r>
              <a:rPr lang="en-US" sz="1700" b="1" dirty="0" smtClean="0">
                <a:solidFill>
                  <a:schemeClr val="bg1"/>
                </a:solidFill>
              </a:rPr>
              <a:t> de CAF, a </a:t>
            </a:r>
            <a:r>
              <a:rPr lang="en-US" sz="1700" b="1" dirty="0" err="1" smtClean="0">
                <a:solidFill>
                  <a:schemeClr val="bg1"/>
                </a:solidFill>
              </a:rPr>
              <a:t>estructucturar</a:t>
            </a:r>
            <a:r>
              <a:rPr lang="en-US" sz="1700" b="1" dirty="0" smtClean="0">
                <a:solidFill>
                  <a:schemeClr val="bg1"/>
                </a:solidFill>
              </a:rPr>
              <a:t> los </a:t>
            </a:r>
            <a:r>
              <a:rPr lang="en-US" sz="1700" b="1" dirty="0" err="1" smtClean="0">
                <a:solidFill>
                  <a:schemeClr val="bg1"/>
                </a:solidFill>
              </a:rPr>
              <a:t>Proyectos</a:t>
            </a:r>
            <a:r>
              <a:rPr lang="en-US" sz="1700" b="1" dirty="0" smtClean="0">
                <a:solidFill>
                  <a:schemeClr val="bg1"/>
                </a:solidFill>
              </a:rPr>
              <a:t> de </a:t>
            </a:r>
            <a:r>
              <a:rPr lang="en-US" sz="1700" b="1" dirty="0" err="1" smtClean="0">
                <a:solidFill>
                  <a:schemeClr val="bg1"/>
                </a:solidFill>
              </a:rPr>
              <a:t>acuerdo</a:t>
            </a:r>
            <a:r>
              <a:rPr lang="en-US" sz="1700" b="1" dirty="0" smtClean="0">
                <a:solidFill>
                  <a:schemeClr val="bg1"/>
                </a:solidFill>
              </a:rPr>
              <a:t> con los </a:t>
            </a:r>
            <a:r>
              <a:rPr lang="en-US" sz="1700" b="1" dirty="0" err="1" smtClean="0">
                <a:solidFill>
                  <a:schemeClr val="bg1"/>
                </a:solidFill>
              </a:rPr>
              <a:t>requerimientos</a:t>
            </a:r>
            <a:r>
              <a:rPr lang="en-US" sz="1700" b="1" dirty="0" smtClean="0">
                <a:solidFill>
                  <a:schemeClr val="bg1"/>
                </a:solidFill>
              </a:rPr>
              <a:t> del GCF (Funding Proposal)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10547" r="26289" b="8751"/>
          <a:stretch/>
        </p:blipFill>
        <p:spPr bwMode="auto">
          <a:xfrm>
            <a:off x="6126480" y="990599"/>
            <a:ext cx="2766060" cy="35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chart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0" y="1517441"/>
            <a:ext cx="7972460" cy="29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435726" cy="742950"/>
          </a:xfrm>
        </p:spPr>
        <p:txBody>
          <a:bodyPr anchor="ctr"/>
          <a:lstStyle/>
          <a:p>
            <a:r>
              <a:rPr lang="es-ES_tradnl" sz="2200" dirty="0" smtClean="0">
                <a:latin typeface="+mj-lt"/>
              </a:rPr>
              <a:t>Introducción: Financiamiento de </a:t>
            </a:r>
            <a:r>
              <a:rPr lang="es-ES_tradnl" sz="2200" dirty="0" err="1" smtClean="0">
                <a:latin typeface="+mj-lt"/>
              </a:rPr>
              <a:t>NAMAs</a:t>
            </a:r>
            <a:endParaRPr lang="es-ES_tradnl" sz="2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109076"/>
            <a:ext cx="7017068" cy="685434"/>
          </a:xfrm>
        </p:spPr>
        <p:txBody>
          <a:bodyPr/>
          <a:lstStyle/>
          <a:p>
            <a:r>
              <a:rPr lang="es-ES_tradnl" sz="1800" dirty="0" smtClean="0">
                <a:latin typeface="+mn-lt"/>
              </a:rPr>
              <a:t>Existen varias fuentes y modalidades de financiamiento para la implementación de </a:t>
            </a:r>
            <a:r>
              <a:rPr lang="es-ES_tradnl" sz="1800" dirty="0" err="1" smtClean="0">
                <a:latin typeface="+mn-lt"/>
              </a:rPr>
              <a:t>NAMAs</a:t>
            </a:r>
            <a:r>
              <a:rPr lang="es-ES_tradnl" sz="1800" dirty="0">
                <a:latin typeface="+mn-lt"/>
              </a:rPr>
              <a:t>.</a:t>
            </a:r>
            <a:r>
              <a:rPr lang="es-ES_tradnl" sz="1800" dirty="0" smtClean="0">
                <a:latin typeface="+mn-lt"/>
              </a:rPr>
              <a:t> </a:t>
            </a:r>
            <a:endParaRPr lang="es-ES_tradnl" sz="1800" dirty="0">
              <a:latin typeface="+mn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0001" y="4491471"/>
            <a:ext cx="1457360" cy="2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399CD"/>
              </a:buClr>
              <a:buFont typeface="Wingdings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 dirty="0" err="1" smtClean="0">
                <a:latin typeface="+mn-lt"/>
              </a:rPr>
              <a:t>Fuente</a:t>
            </a:r>
            <a:r>
              <a:rPr lang="en-US" altLang="en-US" sz="1200" b="0" dirty="0" smtClean="0">
                <a:latin typeface="+mn-lt"/>
              </a:rPr>
              <a:t>: </a:t>
            </a:r>
            <a:r>
              <a:rPr lang="en-US" altLang="en-US" sz="1200" b="0" dirty="0">
                <a:latin typeface="+mn-lt"/>
              </a:rPr>
              <a:t>IISD, 2013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182880" y="295274"/>
            <a:ext cx="7292340" cy="6534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Implementación de </a:t>
            </a:r>
            <a:r>
              <a:rPr lang="es-ES" sz="2200" b="1" dirty="0" err="1" smtClean="0">
                <a:solidFill>
                  <a:schemeClr val="bg1"/>
                </a:solidFill>
                <a:cs typeface="ＭＳ Ｐゴシック" pitchFamily="-110" charset="-128"/>
              </a:rPr>
              <a:t>NAMAs</a:t>
            </a:r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 – Líneas de Financiamiento Concesionales</a:t>
            </a:r>
            <a:endParaRPr lang="es-ES" sz="2200" b="1" dirty="0">
              <a:solidFill>
                <a:schemeClr val="bg1"/>
              </a:solidFill>
              <a:cs typeface="ＭＳ Ｐゴシック" pitchFamily="-110" charset="-128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45524"/>
              </p:ext>
            </p:extLst>
          </p:nvPr>
        </p:nvGraphicFramePr>
        <p:xfrm>
          <a:off x="182880" y="1658303"/>
          <a:ext cx="8732519" cy="30013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40230"/>
                <a:gridCol w="6892289"/>
              </a:tblGrid>
              <a:tr h="335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Línea de Crédito</a:t>
                      </a:r>
                      <a:endParaRPr lang="es-V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Descripción</a:t>
                      </a:r>
                      <a:endParaRPr lang="es-V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</a:tr>
              <a:tr h="5502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KFW –  Cambio </a:t>
                      </a:r>
                      <a:r>
                        <a:rPr lang="es-ES" sz="1200" dirty="0">
                          <a:effectLst/>
                        </a:rPr>
                        <a:t>Climático</a:t>
                      </a:r>
                      <a:endParaRPr lang="es-V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Línea de crédito por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USD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195 MM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parcialmente comprometida,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para financiar proyectos que tengan un componente de cambio climático. </a:t>
                      </a:r>
                      <a:endParaRPr lang="es-V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</a:tr>
              <a:tr h="55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KFW –  Línea de eficiencia energética</a:t>
                      </a:r>
                      <a:endParaRPr lang="es-V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Línea de crédito por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USD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120 MM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parcialmente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comprometida,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para proyectos de eficiencia energética del lado de la demanda.</a:t>
                      </a:r>
                    </a:p>
                  </a:txBody>
                  <a:tcPr marL="56568" marR="56568" marT="0" marB="0" anchor="ctr"/>
                </a:tc>
              </a:tr>
              <a:tr h="6815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solidFill>
                            <a:schemeClr val="bg1"/>
                          </a:solidFill>
                          <a:effectLst/>
                        </a:rPr>
                        <a:t>KfW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 –  línea 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de crédito para 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agua 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y saneamiento</a:t>
                      </a:r>
                      <a:endParaRPr lang="es-VE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93" marR="6109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Facilidad concesional estimada en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USD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150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MM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destinada a financiar proyectos en los sectores de agua y saneamiento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y que puedan comprobar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reducciones de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emisiones de CO2. Cuenta con asistencia técnica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4 MM Euros de LAIF. </a:t>
                      </a:r>
                      <a:endParaRPr lang="es-V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093" marR="61093" marT="0" marB="0" anchor="ctr"/>
                </a:tc>
              </a:tr>
              <a:tr h="375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Nordic</a:t>
                      </a:r>
                      <a:r>
                        <a:rPr lang="es-ES" sz="1200" dirty="0" smtClean="0">
                          <a:effectLst/>
                        </a:rPr>
                        <a:t> </a:t>
                      </a:r>
                      <a:r>
                        <a:rPr lang="es-ES" sz="1200" dirty="0" err="1" smtClean="0">
                          <a:effectLst/>
                        </a:rPr>
                        <a:t>Investment</a:t>
                      </a:r>
                      <a:r>
                        <a:rPr lang="es-ES" sz="1200" dirty="0" smtClean="0">
                          <a:effectLst/>
                        </a:rPr>
                        <a:t> Bank</a:t>
                      </a:r>
                      <a:endParaRPr lang="es-V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Línea de crédito por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USD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 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MM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destinada a financiar proyectos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que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sean amigables con el medio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ambiente.</a:t>
                      </a:r>
                      <a:endParaRPr lang="es-V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</a:tr>
              <a:tr h="5031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V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Agence</a:t>
                      </a:r>
                      <a:r>
                        <a:rPr lang="es-V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V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Française</a:t>
                      </a:r>
                      <a:r>
                        <a:rPr lang="es-V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VE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Développement</a:t>
                      </a:r>
                      <a:endParaRPr lang="es-V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568" marR="5656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Facilidad estimada en </a:t>
                      </a: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 100 MM 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destinada a financiar proyectos en </a:t>
                      </a: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Ciudades y Cambio Climático 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 reducciones de emisiones de CO2. </a:t>
                      </a:r>
                      <a:endParaRPr lang="es-VE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6568" marR="56568" marT="0" marB="0" anchor="ctr"/>
                </a:tc>
              </a:tr>
            </a:tbl>
          </a:graphicData>
        </a:graphic>
      </p:graphicFrame>
      <p:sp>
        <p:nvSpPr>
          <p:cNvPr id="17" name="Text Placeholder 2"/>
          <p:cNvSpPr txBox="1">
            <a:spLocks/>
          </p:cNvSpPr>
          <p:nvPr/>
        </p:nvSpPr>
        <p:spPr>
          <a:xfrm>
            <a:off x="160019" y="1056066"/>
            <a:ext cx="8755379" cy="49229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1500" dirty="0" smtClean="0">
                <a:ea typeface="Myriad Pro Light" pitchFamily="34" charset="0"/>
                <a:cs typeface="Myriad Pro Light" pitchFamily="34" charset="0"/>
              </a:rPr>
              <a:t>En los últimos 10 años, CAF ha ejecutado más de </a:t>
            </a:r>
            <a:r>
              <a:rPr lang="es-ES" sz="1500" b="1" u="sng" dirty="0" smtClean="0">
                <a:ea typeface="Myriad Pro Light" pitchFamily="34" charset="0"/>
                <a:cs typeface="Myriad Pro Light" pitchFamily="34" charset="0"/>
              </a:rPr>
              <a:t>10 Facilidades Verdes</a:t>
            </a:r>
            <a:r>
              <a:rPr lang="es-ES" sz="1500" dirty="0" smtClean="0">
                <a:ea typeface="Myriad Pro Light" pitchFamily="34" charset="0"/>
                <a:cs typeface="Myriad Pro Light" pitchFamily="34" charset="0"/>
              </a:rPr>
              <a:t>, las cuales han ayudado a financiar más de </a:t>
            </a:r>
            <a:r>
              <a:rPr lang="es-ES" sz="1500" b="1" u="sng" dirty="0" smtClean="0">
                <a:ea typeface="Myriad Pro Light" pitchFamily="34" charset="0"/>
                <a:cs typeface="Myriad Pro Light" pitchFamily="34" charset="0"/>
              </a:rPr>
              <a:t>30 proyectos en Latinoamérica</a:t>
            </a:r>
            <a:r>
              <a:rPr lang="es-ES" sz="1500" dirty="0" smtClean="0">
                <a:ea typeface="Myriad Pro Light" pitchFamily="34" charset="0"/>
                <a:cs typeface="Myriad Pro Light" pitchFamily="34" charset="0"/>
              </a:rPr>
              <a:t>, apalancando cerca de </a:t>
            </a:r>
            <a:r>
              <a:rPr lang="es-ES" sz="1500" b="1" u="sng" dirty="0" smtClean="0">
                <a:solidFill>
                  <a:srgbClr val="C00000"/>
                </a:solidFill>
                <a:ea typeface="Myriad Pro Light" pitchFamily="34" charset="0"/>
                <a:cs typeface="Myriad Pro Light" pitchFamily="34" charset="0"/>
              </a:rPr>
              <a:t>1,500 MM USD</a:t>
            </a:r>
            <a:r>
              <a:rPr lang="es-ES" sz="1500" dirty="0" smtClean="0">
                <a:ea typeface="Myriad Pro Light" pitchFamily="34" charset="0"/>
                <a:cs typeface="Myriad Pro Light" pitchFamily="34" charset="0"/>
              </a:rPr>
              <a:t>. Algunos ejemplos.</a:t>
            </a:r>
            <a:endParaRPr lang="es-ES" sz="1500" dirty="0"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182880" y="295274"/>
            <a:ext cx="7349490" cy="6534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Implementación de </a:t>
            </a:r>
            <a:r>
              <a:rPr lang="es-ES" sz="2200" b="1" dirty="0" err="1" smtClean="0">
                <a:solidFill>
                  <a:schemeClr val="bg1"/>
                </a:solidFill>
                <a:cs typeface="ＭＳ Ｐゴシック" pitchFamily="-110" charset="-128"/>
              </a:rPr>
              <a:t>NAMAs</a:t>
            </a:r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 </a:t>
            </a:r>
            <a:r>
              <a:rPr lang="es-ES" sz="2200" b="1" dirty="0">
                <a:solidFill>
                  <a:schemeClr val="bg1"/>
                </a:solidFill>
                <a:cs typeface="ＭＳ Ｐゴシック" pitchFamily="-110" charset="-128"/>
              </a:rPr>
              <a:t>– </a:t>
            </a:r>
            <a:r>
              <a:rPr lang="es-VE" sz="2200" b="1" dirty="0">
                <a:solidFill>
                  <a:schemeClr val="bg1"/>
                </a:solidFill>
                <a:cs typeface="ＭＳ Ｐゴシック" pitchFamily="-110" charset="-128"/>
              </a:rPr>
              <a:t>Facilidad de Financiamiento Climático Basado </a:t>
            </a:r>
            <a:r>
              <a:rPr lang="es-VE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en Desempeño</a:t>
            </a:r>
            <a:endParaRPr lang="es-ES" sz="2200" b="1" dirty="0">
              <a:solidFill>
                <a:schemeClr val="bg1"/>
              </a:solidFill>
              <a:cs typeface="ＭＳ Ｐゴシック" pitchFamily="-110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182880" y="1269285"/>
            <a:ext cx="8561070" cy="33941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1" indent="-285750">
              <a:buClr>
                <a:srgbClr val="006600"/>
              </a:buClr>
              <a:buFont typeface="Wingdings" pitchFamily="2" charset="2"/>
              <a:buChar char="§"/>
            </a:pPr>
            <a:r>
              <a:rPr lang="es-VE" sz="1700" b="1" dirty="0" smtClean="0"/>
              <a:t>Objetivo:</a:t>
            </a:r>
            <a:r>
              <a:rPr lang="es-VE" sz="1700" dirty="0" smtClean="0"/>
              <a:t> Evitar </a:t>
            </a:r>
            <a:r>
              <a:rPr lang="es-VE" sz="1700" dirty="0"/>
              <a:t>la emisión de </a:t>
            </a:r>
            <a:r>
              <a:rPr lang="es-VE" sz="1700" b="1" u="sng" dirty="0"/>
              <a:t>1,000,000 tCO2e hasta el 31 de diciembre de 2021</a:t>
            </a:r>
            <a:endParaRPr lang="es-VE" sz="1700" dirty="0"/>
          </a:p>
          <a:p>
            <a:pPr marL="285750" lvl="1" indent="-285750">
              <a:buClr>
                <a:srgbClr val="006600"/>
              </a:buClr>
              <a:buFont typeface="Wingdings" pitchFamily="2" charset="2"/>
              <a:buChar char="§"/>
            </a:pPr>
            <a:endParaRPr lang="es-VE" sz="1700" i="0" dirty="0" smtClean="0">
              <a:latin typeface="+mn-lt"/>
            </a:endParaRPr>
          </a:p>
          <a:p>
            <a:pPr marL="285750" lvl="1" indent="-285750">
              <a:buClr>
                <a:srgbClr val="006600"/>
              </a:buClr>
              <a:buFont typeface="Wingdings" pitchFamily="2" charset="2"/>
              <a:buChar char="§"/>
            </a:pPr>
            <a:r>
              <a:rPr lang="es-VE" sz="1700" b="1" i="0" dirty="0" smtClean="0">
                <a:latin typeface="+mn-lt"/>
              </a:rPr>
              <a:t>Mecanismo:</a:t>
            </a:r>
            <a:r>
              <a:rPr lang="es-VE" sz="1700" i="0" dirty="0" smtClean="0">
                <a:latin typeface="+mn-lt"/>
              </a:rPr>
              <a:t>  Otorgar </a:t>
            </a:r>
            <a:r>
              <a:rPr lang="es-VE" sz="1700" b="1" u="sng" dirty="0" smtClean="0">
                <a:latin typeface="+mn-lt"/>
              </a:rPr>
              <a:t>incentivos económicos (subsidios)</a:t>
            </a:r>
            <a:r>
              <a:rPr lang="es-VE" sz="1700" b="1" i="0" u="sng" dirty="0" smtClean="0">
                <a:latin typeface="+mn-lt"/>
              </a:rPr>
              <a:t> </a:t>
            </a:r>
            <a:r>
              <a:rPr lang="es-VE" sz="1700" i="0" dirty="0" smtClean="0">
                <a:latin typeface="+mn-lt"/>
              </a:rPr>
              <a:t>para la implementación de </a:t>
            </a:r>
            <a:r>
              <a:rPr lang="es-VE" sz="1700" b="1" u="sng" dirty="0" smtClean="0">
                <a:latin typeface="+mn-lt"/>
              </a:rPr>
              <a:t>Proyectos Piloto </a:t>
            </a:r>
            <a:r>
              <a:rPr lang="es-VE" sz="1700" i="0" dirty="0" smtClean="0">
                <a:latin typeface="+mn-lt"/>
              </a:rPr>
              <a:t>que puedan servir como ejemplo al sector;</a:t>
            </a:r>
          </a:p>
          <a:p>
            <a:pPr marL="285750" lvl="1" indent="-285750">
              <a:buClr>
                <a:srgbClr val="006600"/>
              </a:buClr>
              <a:buFont typeface="Wingdings" pitchFamily="2" charset="2"/>
              <a:buChar char="§"/>
            </a:pPr>
            <a:endParaRPr lang="es-VE" sz="1400" i="0" dirty="0">
              <a:latin typeface="+mn-lt"/>
            </a:endParaRPr>
          </a:p>
          <a:p>
            <a:pPr marL="536575" lvl="2" indent="-273050">
              <a:buClr>
                <a:srgbClr val="006600"/>
              </a:buClr>
              <a:buFont typeface="Courier New" pitchFamily="49" charset="0"/>
              <a:buChar char="o"/>
            </a:pPr>
            <a:r>
              <a:rPr lang="es-VE" sz="1700" i="0" dirty="0" smtClean="0">
                <a:latin typeface="+mn-lt"/>
              </a:rPr>
              <a:t>El incentivo se entregará de manera </a:t>
            </a:r>
            <a:r>
              <a:rPr lang="es-VE" sz="1700" b="1" u="sng" dirty="0" smtClean="0">
                <a:latin typeface="+mn-lt"/>
              </a:rPr>
              <a:t>ex-post </a:t>
            </a:r>
            <a:r>
              <a:rPr lang="es-VE" sz="1700" i="0" dirty="0" smtClean="0">
                <a:latin typeface="+mn-lt"/>
              </a:rPr>
              <a:t>con base en la cantidad de dióxido de carbono que evite el proyecto ($/tCO2e)</a:t>
            </a:r>
          </a:p>
          <a:p>
            <a:pPr marL="536575" lvl="1" indent="-273050">
              <a:buClr>
                <a:srgbClr val="006600"/>
              </a:buClr>
              <a:buFont typeface="Courier New" pitchFamily="49" charset="0"/>
              <a:buChar char="o"/>
            </a:pPr>
            <a:endParaRPr lang="es-VE" sz="1400" i="0" dirty="0">
              <a:latin typeface="+mn-lt"/>
            </a:endParaRPr>
          </a:p>
          <a:p>
            <a:pPr marL="536575" lvl="2" indent="-273050">
              <a:buClr>
                <a:srgbClr val="006600"/>
              </a:buClr>
              <a:buFont typeface="Courier New" pitchFamily="49" charset="0"/>
              <a:buChar char="o"/>
            </a:pPr>
            <a:r>
              <a:rPr lang="es-VE" sz="1700" i="0" dirty="0" smtClean="0">
                <a:latin typeface="+mn-lt"/>
              </a:rPr>
              <a:t>El monto del incentivo dependerá del </a:t>
            </a:r>
            <a:r>
              <a:rPr lang="es-VE" sz="1700" b="1" u="sng" dirty="0" smtClean="0">
                <a:latin typeface="+mn-lt"/>
              </a:rPr>
              <a:t>tipo de tecnología que se implemente</a:t>
            </a:r>
          </a:p>
          <a:p>
            <a:pPr marL="536575" lvl="2" indent="-273050">
              <a:buClr>
                <a:srgbClr val="006600"/>
              </a:buClr>
              <a:buFont typeface="Courier New" pitchFamily="49" charset="0"/>
              <a:buChar char="o"/>
            </a:pPr>
            <a:endParaRPr lang="es-VE" sz="1700" b="1" u="sng" dirty="0"/>
          </a:p>
          <a:p>
            <a:pPr marL="285750" lvl="1" indent="-285750">
              <a:buClr>
                <a:srgbClr val="006600"/>
              </a:buClr>
              <a:buFont typeface="Wingdings" pitchFamily="2" charset="2"/>
              <a:buChar char="§"/>
            </a:pPr>
            <a:r>
              <a:rPr lang="es-VE" sz="1700" b="1" i="0" dirty="0" smtClean="0">
                <a:latin typeface="+mn-lt"/>
              </a:rPr>
              <a:t>Recursos: </a:t>
            </a:r>
            <a:r>
              <a:rPr lang="es-VE" sz="1700" i="0" dirty="0" smtClean="0">
                <a:latin typeface="+mn-lt"/>
              </a:rPr>
              <a:t>Se cuenta con </a:t>
            </a:r>
            <a:r>
              <a:rPr lang="es-VE" sz="1700" b="1" i="0" dirty="0" smtClean="0">
                <a:latin typeface="+mn-lt"/>
              </a:rPr>
              <a:t>10 millones de Euros </a:t>
            </a:r>
            <a:r>
              <a:rPr lang="es-VE" sz="1700" i="0" dirty="0" smtClean="0">
                <a:latin typeface="+mn-lt"/>
              </a:rPr>
              <a:t>para implementar 2 </a:t>
            </a:r>
            <a:r>
              <a:rPr lang="es-VE" sz="1700" b="1" i="0" dirty="0" smtClean="0">
                <a:latin typeface="+mn-lt"/>
              </a:rPr>
              <a:t>Mecanismos Sectoriales de Mitigación</a:t>
            </a:r>
            <a:r>
              <a:rPr lang="es-VE" sz="1700" i="0" dirty="0" smtClean="0">
                <a:latin typeface="+mn-lt"/>
              </a:rPr>
              <a:t>, es decir, hasta 5 millones para cada mecanismo. Los recursos provienen de una la Comisión Europea, a través de la Facilidad de Financiamiento para Latinoamérica.</a:t>
            </a:r>
          </a:p>
        </p:txBody>
      </p:sp>
    </p:spTree>
    <p:extLst>
      <p:ext uri="{BB962C8B-B14F-4D97-AF65-F5344CB8AC3E}">
        <p14:creationId xmlns:p14="http://schemas.microsoft.com/office/powerpoint/2010/main" val="27194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209552" y="1106690"/>
            <a:ext cx="1196338" cy="3535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s-VE" sz="1400" i="1" dirty="0">
              <a:cs typeface="Arial" pitchFamily="34" charset="0"/>
            </a:endParaRPr>
          </a:p>
          <a:p>
            <a:pPr algn="ctr" eaLnBrk="0" hangingPunct="0"/>
            <a:endParaRPr lang="es-VE" sz="1400" dirty="0">
              <a:cs typeface="Arial" pitchFamily="34" charset="0"/>
            </a:endParaRPr>
          </a:p>
          <a:p>
            <a:pPr algn="ctr" eaLnBrk="0" hangingPunct="0"/>
            <a:endParaRPr lang="es-VE" sz="1400" i="1" dirty="0">
              <a:cs typeface="Arial" pitchFamily="34" charset="0"/>
            </a:endParaRPr>
          </a:p>
          <a:p>
            <a:pPr algn="ctr" eaLnBrk="0" hangingPunct="0"/>
            <a:endParaRPr lang="es-VE" sz="1400" b="1" i="1" dirty="0">
              <a:cs typeface="Arial" pitchFamily="34" charset="0"/>
            </a:endParaRPr>
          </a:p>
          <a:p>
            <a:pPr algn="ctr" eaLnBrk="0" hangingPunct="0"/>
            <a:r>
              <a:rPr lang="es-VE" sz="1400" b="1" dirty="0" smtClean="0">
                <a:cs typeface="Arial" pitchFamily="34" charset="0"/>
              </a:rPr>
              <a:t>MECANISMO</a:t>
            </a:r>
            <a:r>
              <a:rPr lang="es-VE" sz="1400" b="1" dirty="0" smtClean="0">
                <a:solidFill>
                  <a:srgbClr val="002743"/>
                </a:solidFill>
                <a:cs typeface="Arial" pitchFamily="34" charset="0"/>
              </a:rPr>
              <a:t> </a:t>
            </a:r>
            <a:r>
              <a:rPr lang="es-VE" sz="1400" b="1" dirty="0">
                <a:solidFill>
                  <a:srgbClr val="002743"/>
                </a:solidFill>
                <a:cs typeface="Arial" pitchFamily="34" charset="0"/>
              </a:rPr>
              <a:t>SECTORIAL DE MITIGACIÓN</a:t>
            </a:r>
          </a:p>
          <a:p>
            <a:pPr algn="ctr" eaLnBrk="0" hangingPunct="0"/>
            <a:endParaRPr lang="es-VE" sz="1400" dirty="0">
              <a:solidFill>
                <a:srgbClr val="002743"/>
              </a:solidFill>
              <a:cs typeface="Arial" pitchFamily="34" charset="0"/>
            </a:endParaRPr>
          </a:p>
          <a:p>
            <a:pPr algn="ctr"/>
            <a:r>
              <a:rPr lang="es-VE" sz="1400" dirty="0">
                <a:cs typeface="Arial" pitchFamily="34" charset="0"/>
              </a:rPr>
              <a:t>Fomenta el desarrollo sostenible y bajo en carbono de la región</a:t>
            </a:r>
          </a:p>
        </p:txBody>
      </p:sp>
      <p:sp>
        <p:nvSpPr>
          <p:cNvPr id="8" name="3 Pentágono"/>
          <p:cNvSpPr>
            <a:spLocks noChangeArrowheads="1"/>
          </p:cNvSpPr>
          <p:nvPr/>
        </p:nvSpPr>
        <p:spPr bwMode="auto">
          <a:xfrm>
            <a:off x="1714500" y="1138960"/>
            <a:ext cx="4058286" cy="1001511"/>
          </a:xfrm>
          <a:prstGeom prst="homePlate">
            <a:avLst>
              <a:gd name="adj" fmla="val 5003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261938" indent="-261938">
              <a:buFontTx/>
              <a:buAutoNum type="arabicPeriod"/>
            </a:pPr>
            <a:r>
              <a:rPr lang="es-VE" sz="1400" dirty="0">
                <a:cs typeface="Arial" pitchFamily="34" charset="0"/>
              </a:rPr>
              <a:t>Diseño del mecanismo y desarrollo de capacidades para la implementación (Asistencia Técnica € 1 MM)</a:t>
            </a:r>
          </a:p>
        </p:txBody>
      </p:sp>
      <p:sp>
        <p:nvSpPr>
          <p:cNvPr id="9" name="6 Pentágono"/>
          <p:cNvSpPr>
            <a:spLocks noChangeArrowheads="1"/>
          </p:cNvSpPr>
          <p:nvPr/>
        </p:nvSpPr>
        <p:spPr bwMode="auto">
          <a:xfrm>
            <a:off x="1696086" y="2434589"/>
            <a:ext cx="4057200" cy="1000800"/>
          </a:xfrm>
          <a:prstGeom prst="homePlate">
            <a:avLst>
              <a:gd name="adj" fmla="val 4999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 typeface="+mj-lt"/>
              <a:buAutoNum type="arabicPeriod" startAt="2"/>
            </a:pPr>
            <a:r>
              <a:rPr lang="es-VE" sz="1400" dirty="0">
                <a:cs typeface="Arial" pitchFamily="34" charset="0"/>
              </a:rPr>
              <a:t>Incentivos económicos totales para 3 a 5 proyectos piloto bajo el mecanismo (€ 4 MM)</a:t>
            </a:r>
          </a:p>
        </p:txBody>
      </p:sp>
      <p:sp>
        <p:nvSpPr>
          <p:cNvPr id="10" name="7 Pentágono"/>
          <p:cNvSpPr>
            <a:spLocks noChangeArrowheads="1"/>
          </p:cNvSpPr>
          <p:nvPr/>
        </p:nvSpPr>
        <p:spPr bwMode="auto">
          <a:xfrm>
            <a:off x="1686718" y="3647124"/>
            <a:ext cx="4057200" cy="1000800"/>
          </a:xfrm>
          <a:prstGeom prst="homePlate">
            <a:avLst>
              <a:gd name="adj" fmla="val 5001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 typeface="+mj-lt"/>
              <a:buAutoNum type="arabicPeriod" startAt="3"/>
            </a:pPr>
            <a:r>
              <a:rPr lang="es-VE" sz="1400" dirty="0">
                <a:cs typeface="Arial" pitchFamily="34" charset="0"/>
              </a:rPr>
              <a:t>Líneas de financiamiento por CAF</a:t>
            </a:r>
          </a:p>
        </p:txBody>
      </p:sp>
      <p:sp>
        <p:nvSpPr>
          <p:cNvPr id="11" name="9 Rectángulo"/>
          <p:cNvSpPr>
            <a:spLocks noChangeArrowheads="1"/>
          </p:cNvSpPr>
          <p:nvPr/>
        </p:nvSpPr>
        <p:spPr bwMode="auto">
          <a:xfrm>
            <a:off x="6046470" y="1106690"/>
            <a:ext cx="2846070" cy="13278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177800" indent="-177800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es-VE" sz="1200" dirty="0">
                <a:cs typeface="Arial" pitchFamily="34" charset="0"/>
              </a:rPr>
              <a:t>Diseño del </a:t>
            </a:r>
            <a:r>
              <a:rPr lang="es-VE" altLang="en-US" sz="1200" dirty="0">
                <a:cs typeface="Arial" pitchFamily="34" charset="0"/>
              </a:rPr>
              <a:t>“</a:t>
            </a:r>
            <a:r>
              <a:rPr lang="es-VE" sz="1200" dirty="0">
                <a:cs typeface="Arial" pitchFamily="34" charset="0"/>
              </a:rPr>
              <a:t>Concepto de Implementación</a:t>
            </a:r>
            <a:r>
              <a:rPr lang="es-VE" altLang="en-US" sz="1200" dirty="0">
                <a:cs typeface="Arial" pitchFamily="34" charset="0"/>
              </a:rPr>
              <a:t>”</a:t>
            </a:r>
            <a:endParaRPr lang="es-VE" altLang="ja-JP" sz="1200" dirty="0">
              <a:cs typeface="Arial" pitchFamily="34" charset="0"/>
            </a:endParaRPr>
          </a:p>
          <a:p>
            <a:pPr marL="177800" indent="-177800">
              <a:buClr>
                <a:srgbClr val="008000"/>
              </a:buClr>
              <a:buFont typeface="Wingdings" pitchFamily="2" charset="2"/>
              <a:buChar char="§"/>
            </a:pPr>
            <a:r>
              <a:rPr lang="es-VE" sz="1200" dirty="0">
                <a:cs typeface="Arial" pitchFamily="34" charset="0"/>
              </a:rPr>
              <a:t>Elaboración de Estudios adicionales</a:t>
            </a:r>
          </a:p>
          <a:p>
            <a:pPr marL="177800" indent="-177800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es-VE" sz="1200" dirty="0">
                <a:cs typeface="Arial" pitchFamily="34" charset="0"/>
              </a:rPr>
              <a:t>Diseño del Mecanismo de MRV</a:t>
            </a:r>
          </a:p>
          <a:p>
            <a:pPr marL="177800" indent="-177800" eaLnBrk="0" hangingPunct="0">
              <a:buClr>
                <a:srgbClr val="008000"/>
              </a:buClr>
              <a:buFont typeface="Wingdings" pitchFamily="2" charset="2"/>
              <a:buChar char="§"/>
            </a:pPr>
            <a:r>
              <a:rPr lang="es-VE" sz="1200" dirty="0">
                <a:cs typeface="Arial" pitchFamily="34" charset="0"/>
              </a:rPr>
              <a:t>Monitoreo y Verificación de las emisiones (5 años)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20274" t="33856" r="67812" b="52992"/>
          <a:stretch>
            <a:fillRect/>
          </a:stretch>
        </p:blipFill>
        <p:spPr bwMode="auto">
          <a:xfrm>
            <a:off x="362005" y="1186700"/>
            <a:ext cx="891431" cy="73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3" name="14 Rectángulo"/>
          <p:cNvSpPr>
            <a:spLocks noChangeArrowheads="1"/>
          </p:cNvSpPr>
          <p:nvPr/>
        </p:nvSpPr>
        <p:spPr bwMode="auto">
          <a:xfrm>
            <a:off x="6046470" y="2720340"/>
            <a:ext cx="2846070" cy="19215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008000"/>
              </a:buClr>
            </a:pPr>
            <a:r>
              <a:rPr lang="es-VE" sz="1400" dirty="0">
                <a:cs typeface="Arial" pitchFamily="34" charset="0"/>
              </a:rPr>
              <a:t>Subsidio de </a:t>
            </a:r>
            <a:r>
              <a:rPr lang="es-VE" sz="1400" b="1" u="sng" dirty="0">
                <a:cs typeface="Arial" pitchFamily="34" charset="0"/>
              </a:rPr>
              <a:t>X número</a:t>
            </a:r>
            <a:r>
              <a:rPr lang="es-VE" sz="1400" dirty="0">
                <a:cs typeface="Arial" pitchFamily="34" charset="0"/>
              </a:rPr>
              <a:t> de proyectos hasta alcanzar la meta de reducción de emisiones (p.ej. 500.000 tCO2e)</a:t>
            </a: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2880" y="295274"/>
            <a:ext cx="7520940" cy="6648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Implementación de </a:t>
            </a:r>
            <a:r>
              <a:rPr lang="es-ES" sz="2200" b="1" dirty="0" err="1" smtClean="0">
                <a:solidFill>
                  <a:schemeClr val="bg1"/>
                </a:solidFill>
                <a:cs typeface="ＭＳ Ｐゴシック" pitchFamily="-110" charset="-128"/>
              </a:rPr>
              <a:t>NAMAs</a:t>
            </a:r>
            <a:r>
              <a:rPr lang="es-ES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 </a:t>
            </a:r>
            <a:r>
              <a:rPr lang="es-ES" sz="2200" b="1" dirty="0">
                <a:solidFill>
                  <a:schemeClr val="bg1"/>
                </a:solidFill>
                <a:cs typeface="ＭＳ Ｐゴシック" pitchFamily="-110" charset="-128"/>
              </a:rPr>
              <a:t>– </a:t>
            </a:r>
            <a:r>
              <a:rPr lang="es-VE" sz="2200" b="1" dirty="0">
                <a:solidFill>
                  <a:schemeClr val="bg1"/>
                </a:solidFill>
                <a:cs typeface="ＭＳ Ｐゴシック" pitchFamily="-110" charset="-128"/>
              </a:rPr>
              <a:t>Facilidad de Financiamiento Climático Basado </a:t>
            </a:r>
            <a:r>
              <a:rPr lang="es-VE" sz="2200" b="1" dirty="0" smtClean="0">
                <a:solidFill>
                  <a:schemeClr val="bg1"/>
                </a:solidFill>
                <a:cs typeface="ＭＳ Ｐゴシック" pitchFamily="-110" charset="-128"/>
              </a:rPr>
              <a:t>en Desempeño</a:t>
            </a:r>
            <a:endParaRPr lang="es-ES" sz="2200" b="1" dirty="0">
              <a:solidFill>
                <a:schemeClr val="bg1"/>
              </a:solidFill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3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85800" y="1714499"/>
            <a:ext cx="7772400" cy="96012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/>
              <a:t>¡Muchas </a:t>
            </a:r>
            <a:r>
              <a:rPr lang="es-CO" sz="4000" b="1" dirty="0"/>
              <a:t>gracias por su atención</a:t>
            </a:r>
            <a:r>
              <a:rPr lang="es-CO" sz="4000" b="1" dirty="0" smtClean="0"/>
              <a:t>!</a:t>
            </a:r>
            <a:endParaRPr lang="es-CO" sz="40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07380" y="2977986"/>
            <a:ext cx="4649086" cy="1675184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VE" sz="2000" b="1" i="0" dirty="0" smtClean="0">
                <a:latin typeface="+mn-lt"/>
              </a:rPr>
              <a:t>Alejandro Miranda</a:t>
            </a:r>
            <a:endParaRPr lang="es-VE" sz="2000" b="1" i="0" dirty="0">
              <a:latin typeface="+mn-lt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VE" sz="1600" b="1" i="0" dirty="0" smtClean="0">
                <a:latin typeface="+mn-lt"/>
              </a:rPr>
              <a:t>Ejecutivo Principal, Unidad de Cambio Climático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VE" sz="1600" b="1" dirty="0" smtClean="0"/>
              <a:t>CAF - Banco de Desarrollo de América Latina</a:t>
            </a:r>
            <a:endParaRPr lang="es-VE" sz="1600" b="1" i="0" dirty="0" smtClean="0">
              <a:latin typeface="+mn-lt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VE" sz="1600" i="0" u="sng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  <a:hlinkClick r:id="rId3"/>
              </a:rPr>
              <a:t>amiranda</a:t>
            </a:r>
            <a:r>
              <a:rPr lang="es-VE" sz="1600" i="0" u="sng" kern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  <a:hlinkClick r:id="rId3"/>
              </a:rPr>
              <a:t>@</a:t>
            </a:r>
            <a:r>
              <a:rPr kumimoji="0" lang="es-VE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  <a:hlinkClick r:id="rId3"/>
              </a:rPr>
              <a:t>caf.com</a:t>
            </a:r>
            <a:endParaRPr kumimoji="0" lang="es-VE" sz="1600" b="0" i="0" u="sng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  <a:hlinkClick r:id="rId4"/>
              </a:rPr>
              <a:t>www.caf.com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525578" cy="720090"/>
          </a:xfrm>
        </p:spPr>
        <p:txBody>
          <a:bodyPr anchor="ctr"/>
          <a:lstStyle/>
          <a:p>
            <a:r>
              <a:rPr lang="en-US" sz="2200" dirty="0" err="1" smtClean="0">
                <a:latin typeface="+mj-lt"/>
              </a:rPr>
              <a:t>Fases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diferentes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fuentes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diferentes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38962"/>
              </p:ext>
            </p:extLst>
          </p:nvPr>
        </p:nvGraphicFramePr>
        <p:xfrm>
          <a:off x="525780" y="765851"/>
          <a:ext cx="8263890" cy="511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" y="2673736"/>
            <a:ext cx="18059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 err="1" smtClean="0">
                <a:latin typeface="+mj-lt"/>
                <a:ea typeface="Microsoft YaHei" pitchFamily="34" charset="-122"/>
                <a:cs typeface="Mangal" pitchFamily="18" charset="0"/>
              </a:rPr>
              <a:t>Donaciones</a:t>
            </a:r>
            <a:r>
              <a:rPr lang="en-US" sz="1500" dirty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n-US" sz="1500" dirty="0" smtClean="0">
                <a:latin typeface="+mj-lt"/>
                <a:ea typeface="Microsoft YaHei" pitchFamily="34" charset="-122"/>
                <a:cs typeface="Mangal" pitchFamily="18" charset="0"/>
              </a:rPr>
              <a:t>/ </a:t>
            </a:r>
            <a:r>
              <a:rPr lang="en-US" sz="1500" dirty="0" err="1" smtClean="0">
                <a:latin typeface="+mj-lt"/>
                <a:ea typeface="Microsoft YaHei" pitchFamily="34" charset="-122"/>
                <a:cs typeface="Mangal" pitchFamily="18" charset="0"/>
              </a:rPr>
              <a:t>Asistencia</a:t>
            </a:r>
            <a:r>
              <a:rPr lang="en-US" sz="1500" dirty="0" smtClean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n-US" sz="1500" dirty="0" err="1" smtClean="0">
                <a:latin typeface="+mj-lt"/>
                <a:ea typeface="Microsoft YaHei" pitchFamily="34" charset="-122"/>
                <a:cs typeface="Mangal" pitchFamily="18" charset="0"/>
              </a:rPr>
              <a:t>Técnica</a:t>
            </a:r>
            <a:endParaRPr lang="en-US" sz="1500" dirty="0">
              <a:latin typeface="+mj-lt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6496" y="1963738"/>
            <a:ext cx="178979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 err="1" smtClean="0">
                <a:latin typeface="+mj-lt"/>
                <a:ea typeface="Microsoft YaHei" pitchFamily="34" charset="-122"/>
                <a:cs typeface="Mangal" pitchFamily="18" charset="0"/>
              </a:rPr>
              <a:t>Donaciones</a:t>
            </a:r>
            <a:r>
              <a:rPr lang="en-US" sz="1500" dirty="0" smtClean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n-US" sz="1500" dirty="0">
                <a:latin typeface="+mj-lt"/>
                <a:ea typeface="Microsoft YaHei" pitchFamily="34" charset="-122"/>
                <a:cs typeface="Mangal" pitchFamily="18" charset="0"/>
              </a:rPr>
              <a:t>/ </a:t>
            </a:r>
            <a:r>
              <a:rPr lang="en-US" sz="1500" dirty="0" err="1" smtClean="0">
                <a:latin typeface="+mj-lt"/>
                <a:ea typeface="Microsoft YaHei" pitchFamily="34" charset="-122"/>
                <a:cs typeface="Mangal" pitchFamily="18" charset="0"/>
              </a:rPr>
              <a:t>Asistencia</a:t>
            </a:r>
            <a:r>
              <a:rPr lang="en-US" sz="1500" dirty="0" smtClean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n-US" sz="1500" dirty="0" err="1" smtClean="0">
                <a:latin typeface="+mj-lt"/>
                <a:ea typeface="Microsoft YaHei" pitchFamily="34" charset="-122"/>
                <a:cs typeface="Mangal" pitchFamily="18" charset="0"/>
              </a:rPr>
              <a:t>Técnica</a:t>
            </a:r>
            <a:r>
              <a:rPr lang="en-US" sz="1500" dirty="0" smtClean="0">
                <a:latin typeface="+mj-lt"/>
                <a:ea typeface="Microsoft YaHei" pitchFamily="34" charset="-122"/>
                <a:cs typeface="Mangal" pitchFamily="18" charset="0"/>
              </a:rPr>
              <a:t> / </a:t>
            </a:r>
            <a:r>
              <a:rPr lang="en-US" sz="1500" dirty="0" err="1" smtClean="0">
                <a:latin typeface="+mj-lt"/>
                <a:ea typeface="Microsoft YaHei" pitchFamily="34" charset="-122"/>
                <a:cs typeface="Mangal" pitchFamily="18" charset="0"/>
              </a:rPr>
              <a:t>Préstamos</a:t>
            </a:r>
            <a:r>
              <a:rPr lang="en-US" sz="1500" dirty="0" smtClean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endParaRPr lang="en-US" sz="1500" dirty="0">
              <a:latin typeface="+mj-lt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7720" y="1458199"/>
            <a:ext cx="22532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Préstamos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concesionales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/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Financiamiento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del Sector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Público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y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Privado</a:t>
            </a:r>
            <a:endParaRPr lang="en-US" sz="1400" dirty="0">
              <a:latin typeface="+mj-lt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48890" y="1085850"/>
            <a:ext cx="2115502" cy="36664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5613082" y="3429000"/>
            <a:ext cx="3176588" cy="99884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600" b="1" dirty="0" smtClean="0">
                <a:solidFill>
                  <a:schemeClr val="tx1"/>
                </a:solidFill>
                <a:latin typeface="+mn-lt"/>
              </a:rPr>
              <a:t>Hasta la fecha, la mayoría </a:t>
            </a:r>
            <a:r>
              <a:rPr lang="es-ES" sz="1600" b="1" dirty="0" smtClean="0">
                <a:solidFill>
                  <a:schemeClr val="tx1"/>
                </a:solidFill>
                <a:latin typeface="+mn-lt"/>
              </a:rPr>
              <a:t>de los recursos se  han dirigido a las fases de “Diseño y Desarrollo”</a:t>
            </a:r>
            <a:endParaRPr lang="es-ES_tradnl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09460" y="2045970"/>
            <a:ext cx="1690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>
                <a:latin typeface="+mj-lt"/>
                <a:ea typeface="Microsoft YaHei" pitchFamily="34" charset="-122"/>
                <a:cs typeface="Mangal" pitchFamily="18" charset="0"/>
              </a:rPr>
              <a:t>Fase 4:</a:t>
            </a:r>
          </a:p>
          <a:p>
            <a:r>
              <a:rPr lang="es-VE" sz="1600" dirty="0">
                <a:latin typeface="+mj-lt"/>
                <a:ea typeface="Microsoft YaHei" pitchFamily="34" charset="-122"/>
                <a:cs typeface="Mangal" pitchFamily="18" charset="0"/>
              </a:rPr>
              <a:t>Monitoreo, Reporte y </a:t>
            </a:r>
            <a:r>
              <a:rPr lang="es-VE" sz="1600" dirty="0" smtClean="0">
                <a:latin typeface="+mj-lt"/>
                <a:ea typeface="Microsoft YaHei" pitchFamily="34" charset="-122"/>
                <a:cs typeface="Mangal" pitchFamily="18" charset="0"/>
              </a:rPr>
              <a:t>Verificación</a:t>
            </a:r>
            <a:endParaRPr lang="es-VE" sz="1600" dirty="0">
              <a:latin typeface="+mj-lt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777990" y="1107679"/>
            <a:ext cx="2137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Préstamos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concesionales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/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Donaciones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/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Asistencia</a:t>
            </a:r>
            <a:r>
              <a:rPr lang="en-US" sz="1400" dirty="0" smtClean="0">
                <a:latin typeface="+mj-lt"/>
                <a:ea typeface="Microsoft YaHei" pitchFamily="34" charset="-122"/>
                <a:cs typeface="Mangal" pitchFamily="18" charset="0"/>
              </a:rPr>
              <a:t> </a:t>
            </a:r>
            <a:r>
              <a:rPr lang="en-US" sz="1400" dirty="0" err="1" smtClean="0">
                <a:latin typeface="+mj-lt"/>
                <a:ea typeface="Microsoft YaHei" pitchFamily="34" charset="-122"/>
                <a:cs typeface="Mangal" pitchFamily="18" charset="0"/>
              </a:rPr>
              <a:t>Técnica</a:t>
            </a:r>
            <a:endParaRPr lang="en-US" sz="1400" dirty="0">
              <a:latin typeface="+mj-lt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40030"/>
            <a:ext cx="6697028" cy="742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err="1" smtClean="0">
                <a:latin typeface="+mj-lt"/>
              </a:rPr>
              <a:t>Algunas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fuentes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internacionales</a:t>
            </a:r>
            <a:r>
              <a:rPr lang="en-US" sz="2200" dirty="0" smtClean="0">
                <a:latin typeface="+mj-lt"/>
              </a:rPr>
              <a:t> de </a:t>
            </a:r>
            <a:r>
              <a:rPr lang="es-VE" sz="2200" dirty="0" smtClean="0">
                <a:latin typeface="+mj-lt"/>
              </a:rPr>
              <a:t>Asistencia </a:t>
            </a:r>
            <a:r>
              <a:rPr lang="es-ES" sz="2200" dirty="0" smtClean="0">
                <a:latin typeface="+mj-lt"/>
              </a:rPr>
              <a:t>para la Identificación, diseño y desarrollo de </a:t>
            </a:r>
            <a:r>
              <a:rPr lang="es-ES" sz="2200" dirty="0" err="1" smtClean="0">
                <a:latin typeface="+mj-lt"/>
              </a:rPr>
              <a:t>NAMAs</a:t>
            </a:r>
            <a:endParaRPr lang="en-US" sz="2200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412" y="1068135"/>
            <a:ext cx="8662988" cy="3641025"/>
          </a:xfrm>
        </p:spPr>
        <p:txBody>
          <a:bodyPr anchor="ctr"/>
          <a:lstStyle/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Climate Technology Centre and Network (CTCN)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VE" sz="1100" dirty="0">
              <a:solidFill>
                <a:schemeClr val="tx1"/>
              </a:solidFill>
              <a:latin typeface="+mn-lt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VE" sz="1800" dirty="0" err="1">
                <a:solidFill>
                  <a:schemeClr val="tx1"/>
                </a:solidFill>
                <a:latin typeface="+mn-lt"/>
              </a:rPr>
              <a:t>Partnership</a:t>
            </a:r>
            <a:r>
              <a:rPr lang="es-V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VE" sz="1800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es-V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VE" sz="1800" dirty="0" err="1">
                <a:solidFill>
                  <a:schemeClr val="tx1"/>
                </a:solidFill>
                <a:latin typeface="+mn-lt"/>
              </a:rPr>
              <a:t>Market</a:t>
            </a:r>
            <a:r>
              <a:rPr lang="es-V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VE" sz="1800" dirty="0" err="1">
                <a:solidFill>
                  <a:schemeClr val="tx1"/>
                </a:solidFill>
                <a:latin typeface="+mn-lt"/>
              </a:rPr>
              <a:t>Readiness</a:t>
            </a:r>
            <a:r>
              <a:rPr lang="es-VE" sz="1800" dirty="0">
                <a:solidFill>
                  <a:schemeClr val="tx1"/>
                </a:solidFill>
                <a:latin typeface="+mn-lt"/>
              </a:rPr>
              <a:t> – Banco Mundial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VE" sz="1100" dirty="0">
              <a:solidFill>
                <a:schemeClr val="tx1"/>
              </a:solidFill>
              <a:latin typeface="+mn-lt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Mitigation and Implementation Network (MAIN) – 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Banco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 Mundial, CCAP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VE" sz="1100" dirty="0">
              <a:solidFill>
                <a:schemeClr val="tx1"/>
              </a:solidFill>
              <a:latin typeface="+mn-lt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VE" sz="1800" dirty="0">
                <a:solidFill>
                  <a:schemeClr val="tx1"/>
                </a:solidFill>
                <a:latin typeface="+mn-lt"/>
              </a:rPr>
              <a:t>NAMA </a:t>
            </a:r>
            <a:r>
              <a:rPr lang="es-VE" sz="1800" dirty="0" err="1">
                <a:solidFill>
                  <a:schemeClr val="tx1"/>
                </a:solidFill>
                <a:latin typeface="+mn-lt"/>
              </a:rPr>
              <a:t>Partnership</a:t>
            </a:r>
            <a:endParaRPr lang="es-VE" sz="1800" dirty="0">
              <a:solidFill>
                <a:schemeClr val="tx1"/>
              </a:solidFill>
              <a:latin typeface="+mn-lt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Climate Development Knowledge Network (CDKN)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VE" sz="1100" dirty="0">
              <a:solidFill>
                <a:schemeClr val="tx1"/>
              </a:solidFill>
              <a:latin typeface="+mn-lt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VE" sz="1800" dirty="0">
                <a:solidFill>
                  <a:schemeClr val="tx1"/>
                </a:solidFill>
                <a:latin typeface="+mn-lt"/>
              </a:rPr>
              <a:t>Programa de Desarrollo de Capacidades en Estrategias Bajas en Emisiones - PNUD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VE" sz="1100" dirty="0">
              <a:solidFill>
                <a:schemeClr val="tx1"/>
              </a:solidFill>
              <a:latin typeface="+mn-lt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VE" sz="1800" dirty="0">
                <a:solidFill>
                  <a:schemeClr val="tx1"/>
                </a:solidFill>
                <a:latin typeface="+mn-lt"/>
              </a:rPr>
              <a:t>Asistencia Técnica de Bancos Multilaterales (Banco Mundial, BID, CAF</a:t>
            </a:r>
            <a:r>
              <a:rPr lang="es-VE" sz="1800" dirty="0" smtClean="0">
                <a:solidFill>
                  <a:schemeClr val="tx1"/>
                </a:solidFill>
                <a:latin typeface="+mn-lt"/>
              </a:rPr>
              <a:t>) y agencias de desarrollo (GIZ)</a:t>
            </a:r>
            <a:endParaRPr lang="es-VE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51460"/>
            <a:ext cx="6697028" cy="74295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2200" dirty="0" smtClean="0">
                <a:latin typeface="+mj-lt"/>
              </a:rPr>
              <a:t>Panorama Mundial en el diseño de </a:t>
            </a:r>
            <a:r>
              <a:rPr lang="es-ES" sz="2200" dirty="0" err="1" smtClean="0">
                <a:latin typeface="+mj-lt"/>
              </a:rPr>
              <a:t>NAMAs</a:t>
            </a:r>
            <a:r>
              <a:rPr lang="es-ES" sz="2200" dirty="0" smtClean="0">
                <a:latin typeface="+mj-lt"/>
              </a:rPr>
              <a:t> </a:t>
            </a:r>
            <a:endParaRPr lang="en-US" sz="2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11656" r="16856" b="8249"/>
          <a:stretch/>
        </p:blipFill>
        <p:spPr bwMode="auto">
          <a:xfrm>
            <a:off x="4862989" y="1085850"/>
            <a:ext cx="3696017" cy="35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42899" y="4450108"/>
            <a:ext cx="4520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smtClean="0"/>
              <a:t>Fuente: </a:t>
            </a:r>
            <a:r>
              <a:rPr lang="es-VE" sz="1200" dirty="0" err="1" smtClean="0"/>
              <a:t>Ecofys</a:t>
            </a:r>
            <a:r>
              <a:rPr lang="es-VE" sz="1200" dirty="0" smtClean="0"/>
              <a:t>, “</a:t>
            </a:r>
            <a:r>
              <a:rPr lang="es-VE" sz="1200" dirty="0" err="1" smtClean="0"/>
              <a:t>Annual</a:t>
            </a:r>
            <a:r>
              <a:rPr lang="es-VE" sz="1200" dirty="0" smtClean="0"/>
              <a:t> </a:t>
            </a:r>
            <a:r>
              <a:rPr lang="es-VE" sz="1200" dirty="0"/>
              <a:t>Status </a:t>
            </a:r>
            <a:r>
              <a:rPr lang="es-VE" sz="1200" dirty="0" err="1"/>
              <a:t>Report</a:t>
            </a:r>
            <a:r>
              <a:rPr lang="es-VE" sz="1200" dirty="0"/>
              <a:t> </a:t>
            </a:r>
            <a:r>
              <a:rPr lang="es-VE" sz="1200" dirty="0" err="1"/>
              <a:t>on</a:t>
            </a:r>
            <a:r>
              <a:rPr lang="es-VE" sz="1200" dirty="0"/>
              <a:t> </a:t>
            </a:r>
            <a:r>
              <a:rPr lang="es-VE" sz="1200" dirty="0" err="1"/>
              <a:t>NAMAs</a:t>
            </a:r>
            <a:r>
              <a:rPr lang="es-VE" sz="1200" dirty="0"/>
              <a:t>, </a:t>
            </a:r>
            <a:r>
              <a:rPr lang="es-VE" sz="1200" dirty="0" err="1"/>
              <a:t>november</a:t>
            </a:r>
            <a:r>
              <a:rPr lang="es-VE" sz="1200" dirty="0"/>
              <a:t> </a:t>
            </a:r>
            <a:r>
              <a:rPr lang="es-VE" sz="1200" dirty="0" smtClean="0"/>
              <a:t>2014”</a:t>
            </a:r>
            <a:endParaRPr lang="es-VE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2900" y="1220332"/>
            <a:ext cx="418338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endParaRPr lang="es-VE" dirty="0" smtClean="0"/>
          </a:p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/>
              <a:t>Latinoamérica ha cumplido, es la región con el mayor número de </a:t>
            </a:r>
            <a:r>
              <a:rPr lang="es-VE" dirty="0" err="1" smtClean="0"/>
              <a:t>NAMAs</a:t>
            </a:r>
            <a:r>
              <a:rPr lang="es-VE" dirty="0" smtClean="0"/>
              <a:t> diseñados (38%) y en busca de financiamiento para su implementación;</a:t>
            </a:r>
          </a:p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endParaRPr lang="es-VE" dirty="0" smtClean="0"/>
          </a:p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endParaRPr lang="es-VE" dirty="0"/>
          </a:p>
          <a:p>
            <a:pPr marL="285750" indent="-285750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/>
              <a:t>De los 7 </a:t>
            </a:r>
            <a:r>
              <a:rPr lang="es-VE" dirty="0" err="1" smtClean="0"/>
              <a:t>NAMAs</a:t>
            </a:r>
            <a:r>
              <a:rPr lang="es-VE" dirty="0" smtClean="0"/>
              <a:t> en implementación, 4 están en Latinoamérica</a:t>
            </a:r>
            <a:endParaRPr lang="es-VE" dirty="0"/>
          </a:p>
        </p:txBody>
      </p:sp>
      <p:sp>
        <p:nvSpPr>
          <p:cNvPr id="12" name="11 Llamada de nube"/>
          <p:cNvSpPr/>
          <p:nvPr/>
        </p:nvSpPr>
        <p:spPr>
          <a:xfrm>
            <a:off x="5337810" y="79680"/>
            <a:ext cx="3474720" cy="1315109"/>
          </a:xfrm>
          <a:prstGeom prst="cloud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¿Cómo cerrar el gap entre la preparación y la implementación?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10281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867646" cy="745754"/>
          </a:xfrm>
        </p:spPr>
        <p:txBody>
          <a:bodyPr anchor="ctr"/>
          <a:lstStyle/>
          <a:p>
            <a:r>
              <a:rPr lang="en-US" sz="2200" dirty="0" err="1">
                <a:latin typeface="+mj-lt"/>
              </a:rPr>
              <a:t>Algunas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fuentes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internacionales</a:t>
            </a:r>
            <a:r>
              <a:rPr lang="en-US" sz="2200" dirty="0">
                <a:latin typeface="+mj-lt"/>
              </a:rPr>
              <a:t> de </a:t>
            </a:r>
            <a:r>
              <a:rPr lang="en-US" sz="2200" dirty="0" err="1" smtClean="0">
                <a:latin typeface="+mj-lt"/>
              </a:rPr>
              <a:t>Financiamiento</a:t>
            </a:r>
            <a:r>
              <a:rPr lang="en-US" sz="2200" dirty="0" smtClean="0">
                <a:latin typeface="+mj-lt"/>
              </a:rPr>
              <a:t> </a:t>
            </a:r>
            <a:r>
              <a:rPr lang="es-ES" sz="2200" dirty="0" smtClean="0">
                <a:latin typeface="+mj-lt"/>
              </a:rPr>
              <a:t>de </a:t>
            </a:r>
            <a:r>
              <a:rPr lang="es-ES" sz="2200" dirty="0" err="1" smtClean="0">
                <a:latin typeface="+mj-lt"/>
              </a:rPr>
              <a:t>NAMAs</a:t>
            </a:r>
            <a:endParaRPr lang="en-US" sz="2200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413" y="1108709"/>
            <a:ext cx="2479357" cy="3589021"/>
          </a:xfrm>
        </p:spPr>
        <p:txBody>
          <a:bodyPr/>
          <a:lstStyle/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La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cantidad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de pa</a:t>
            </a:r>
            <a:r>
              <a:rPr lang="es-ES" sz="1800" dirty="0" err="1">
                <a:solidFill>
                  <a:schemeClr val="tx1"/>
                </a:solidFill>
                <a:latin typeface="+mn-lt"/>
                <a:cs typeface="+mn-cs"/>
              </a:rPr>
              <a:t>íses</a:t>
            </a:r>
            <a:r>
              <a:rPr lang="es-ES" sz="1800" dirty="0">
                <a:solidFill>
                  <a:schemeClr val="tx1"/>
                </a:solidFill>
                <a:latin typeface="+mn-lt"/>
                <a:cs typeface="+mn-cs"/>
              </a:rPr>
              <a:t> y organizaciones que financian </a:t>
            </a:r>
            <a:r>
              <a:rPr lang="es-ES" sz="1800" dirty="0" err="1" smtClean="0">
                <a:solidFill>
                  <a:schemeClr val="tx1"/>
                </a:solidFill>
                <a:latin typeface="+mn-lt"/>
                <a:cs typeface="+mn-cs"/>
              </a:rPr>
              <a:t>NAMAs</a:t>
            </a:r>
            <a:r>
              <a:rPr lang="es-ES" sz="18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+mn-lt"/>
                <a:cs typeface="+mn-cs"/>
              </a:rPr>
              <a:t>está </a:t>
            </a:r>
            <a:r>
              <a:rPr lang="es-ES" sz="1800" dirty="0" smtClean="0">
                <a:solidFill>
                  <a:schemeClr val="tx1"/>
                </a:solidFill>
                <a:latin typeface="+mn-lt"/>
                <a:cs typeface="+mn-cs"/>
              </a:rPr>
              <a:t>a la alza </a:t>
            </a: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endParaRPr lang="es-E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54013" lvl="1" indent="-354013">
              <a:buClr>
                <a:srgbClr val="358B35"/>
              </a:buClr>
              <a:buFont typeface="Wingdings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  <a:latin typeface="+mn-lt"/>
                <a:cs typeface="+mn-cs"/>
              </a:rPr>
              <a:t>A continuación se destacan algunos ejemplos de potenciales fuentes de financiación internacional</a:t>
            </a: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846853849"/>
              </p:ext>
            </p:extLst>
          </p:nvPr>
        </p:nvGraphicFramePr>
        <p:xfrm>
          <a:off x="2731770" y="975289"/>
          <a:ext cx="6254433" cy="353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932"/>
                <a:gridCol w="3487501"/>
              </a:tblGrid>
              <a:tr h="2652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Fuente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noProof="0" dirty="0" smtClean="0"/>
                        <a:t>Tipo de</a:t>
                      </a:r>
                      <a:r>
                        <a:rPr lang="es-ES_tradnl" sz="1400" baseline="0" noProof="0" dirty="0" smtClean="0"/>
                        <a:t> apoyo</a:t>
                      </a:r>
                      <a:endParaRPr lang="es-ES_tradnl" sz="1400" noProof="0" dirty="0"/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Austrian</a:t>
                      </a:r>
                      <a:r>
                        <a:rPr lang="en-US" sz="1400" baseline="0" dirty="0" smtClean="0"/>
                        <a:t> NAMA Initiative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/>
                        <a:t>Subvenciones</a:t>
                      </a:r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BNDES Amazon Fund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/>
                        <a:t>Subvenciones</a:t>
                      </a:r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Climate-related ODA funding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/>
                        <a:t>Subvenciones, préstamos</a:t>
                      </a:r>
                      <a:r>
                        <a:rPr lang="es-ES_tradnl" sz="1400" baseline="0" noProof="0" dirty="0" smtClean="0"/>
                        <a:t> blandos</a:t>
                      </a:r>
                      <a:endParaRPr lang="es-ES_tradnl" sz="1400" noProof="0" dirty="0" smtClean="0"/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Green Climate Fund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noProof="0" dirty="0" smtClean="0"/>
                        <a:t>Subvenciones, préstamos</a:t>
                      </a:r>
                      <a:r>
                        <a:rPr lang="es-ES_tradnl" sz="1400" b="1" baseline="0" noProof="0" dirty="0" smtClean="0"/>
                        <a:t> concesionales, inversión en capital (</a:t>
                      </a:r>
                      <a:r>
                        <a:rPr lang="es-ES_tradnl" sz="1400" b="1" baseline="0" noProof="0" dirty="0" err="1" smtClean="0"/>
                        <a:t>equity</a:t>
                      </a:r>
                      <a:r>
                        <a:rPr lang="es-ES_tradnl" sz="1400" b="1" baseline="0" noProof="0" dirty="0" smtClean="0"/>
                        <a:t>) y garantías</a:t>
                      </a:r>
                      <a:endParaRPr lang="es-ES_tradnl" sz="1400" b="1" noProof="0" dirty="0" smtClean="0"/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/>
                        <a:t>Subvenciones, préstamos</a:t>
                      </a:r>
                      <a:r>
                        <a:rPr lang="es-ES_tradnl" sz="1400" baseline="0" noProof="0" dirty="0" smtClean="0"/>
                        <a:t> blandos</a:t>
                      </a:r>
                      <a:endParaRPr lang="es-ES_tradnl" sz="1400" noProof="0" dirty="0" smtClean="0"/>
                    </a:p>
                  </a:txBody>
                  <a:tcPr/>
                </a:tc>
              </a:tr>
              <a:tr h="4508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</a:t>
                      </a:r>
                      <a:r>
                        <a:rPr lang="en-US" sz="1400" baseline="0" dirty="0" smtClean="0"/>
                        <a:t> Climate Initiative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/>
                        <a:t>Subvenciones, préstamos, asistencia técnica</a:t>
                      </a:r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Latin American Investment Facility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/>
                        <a:t>Subvenciones, préstamos</a:t>
                      </a:r>
                      <a:r>
                        <a:rPr lang="es-ES_tradnl" sz="1400" baseline="0" noProof="0" dirty="0" smtClean="0"/>
                        <a:t> </a:t>
                      </a:r>
                      <a:endParaRPr lang="es-ES_tradnl" sz="1400" noProof="0" dirty="0" smtClean="0"/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NAMA Facility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b="0" noProof="0" dirty="0" smtClean="0"/>
                        <a:t>Subvenciones, asistencia técnica</a:t>
                      </a:r>
                      <a:endParaRPr lang="es-ES_tradnl" sz="1400" b="0" noProof="0" dirty="0"/>
                    </a:p>
                  </a:txBody>
                  <a:tcPr/>
                </a:tc>
              </a:tr>
              <a:tr h="322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NEFCO Carbon Finance and Funds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/>
                        <a:t>Subvenciones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86049" y="4507994"/>
            <a:ext cx="1874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399CD"/>
              </a:buClr>
              <a:buFont typeface="Wingdings" charset="2"/>
              <a:buChar char="§"/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 err="1" smtClean="0">
                <a:latin typeface="+mn-lt"/>
              </a:rPr>
              <a:t>Fuente</a:t>
            </a:r>
            <a:r>
              <a:rPr lang="en-US" altLang="en-US" sz="1100" b="0" dirty="0" smtClean="0">
                <a:latin typeface="+mn-lt"/>
              </a:rPr>
              <a:t>: FAO, 2015</a:t>
            </a:r>
            <a:endParaRPr lang="en-US" altLang="en-US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867646" cy="745754"/>
          </a:xfrm>
        </p:spPr>
        <p:txBody>
          <a:bodyPr anchor="ctr"/>
          <a:lstStyle/>
          <a:p>
            <a:r>
              <a:rPr lang="es-VE" sz="2200" dirty="0" smtClean="0">
                <a:latin typeface="+mj-lt"/>
              </a:rPr>
              <a:t>Green </a:t>
            </a:r>
            <a:r>
              <a:rPr lang="es-VE" sz="2200" dirty="0" err="1" smtClean="0">
                <a:latin typeface="+mj-lt"/>
              </a:rPr>
              <a:t>Climate</a:t>
            </a:r>
            <a:r>
              <a:rPr lang="es-VE" sz="2200" dirty="0" smtClean="0">
                <a:latin typeface="+mj-lt"/>
              </a:rPr>
              <a:t> </a:t>
            </a:r>
            <a:r>
              <a:rPr lang="es-VE" sz="2200" dirty="0" err="1" smtClean="0">
                <a:latin typeface="+mj-lt"/>
              </a:rPr>
              <a:t>Fund</a:t>
            </a:r>
            <a:endParaRPr lang="en-US" sz="2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2412" y="1070992"/>
            <a:ext cx="86515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AutoNum type="arabicPeriod"/>
            </a:pPr>
            <a:r>
              <a:rPr lang="es-VE" b="1" dirty="0" smtClean="0">
                <a:cs typeface="Times New Roman" pitchFamily="18" charset="0"/>
              </a:rPr>
              <a:t>Mecanismo Financiero </a:t>
            </a:r>
            <a:r>
              <a:rPr lang="es-VE" dirty="0" smtClean="0">
                <a:cs typeface="Times New Roman" pitchFamily="18" charset="0"/>
              </a:rPr>
              <a:t>de la C</a:t>
            </a:r>
            <a:r>
              <a:rPr lang="es-VE" dirty="0" smtClean="0"/>
              <a:t>onvención </a:t>
            </a:r>
            <a:r>
              <a:rPr lang="es-VE" dirty="0"/>
              <a:t>Marco de Naciones Unidas sobre el Cambio </a:t>
            </a:r>
            <a:r>
              <a:rPr lang="es-VE" dirty="0" smtClean="0"/>
              <a:t>Climático;</a:t>
            </a:r>
            <a:endParaRPr lang="es-VE" b="1" dirty="0" smtClean="0"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endParaRPr lang="es-VE" sz="1400" b="1" dirty="0" smtClean="0"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s-VE" b="1" dirty="0" smtClean="0"/>
              <a:t>Objetivo:</a:t>
            </a:r>
            <a:r>
              <a:rPr lang="es-VE" dirty="0" smtClean="0"/>
              <a:t> contribuir </a:t>
            </a:r>
            <a:r>
              <a:rPr lang="es-VE" dirty="0"/>
              <a:t>de manera ambiciosa a la consecución de los objetivos de mitigación y adaptación al cambio climático de la comunidad </a:t>
            </a:r>
            <a:r>
              <a:rPr lang="es-VE" dirty="0" smtClean="0"/>
              <a:t>internacional;</a:t>
            </a:r>
            <a:endParaRPr lang="es-VE" b="1" dirty="0" smtClean="0"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endParaRPr lang="es-VE" sz="1600" b="1" dirty="0"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s-VE" b="1" dirty="0" smtClean="0">
                <a:cs typeface="Times New Roman" pitchFamily="18" charset="0"/>
              </a:rPr>
              <a:t>Capital:</a:t>
            </a:r>
            <a:r>
              <a:rPr lang="es-VE" dirty="0" smtClean="0">
                <a:cs typeface="Times New Roman" pitchFamily="18" charset="0"/>
              </a:rPr>
              <a:t> </a:t>
            </a:r>
            <a:r>
              <a:rPr lang="es-VE" dirty="0">
                <a:cs typeface="Times New Roman" pitchFamily="18" charset="0"/>
              </a:rPr>
              <a:t>USD </a:t>
            </a:r>
            <a:r>
              <a:rPr lang="es-VE" dirty="0" smtClean="0">
                <a:cs typeface="Times New Roman" pitchFamily="18" charset="0"/>
              </a:rPr>
              <a:t>9800 millones  </a:t>
            </a:r>
            <a:r>
              <a:rPr lang="es-VE" dirty="0">
                <a:cs typeface="Times New Roman" pitchFamily="18" charset="0"/>
              </a:rPr>
              <a:t>comprometidos / USD </a:t>
            </a:r>
            <a:r>
              <a:rPr lang="es-VE" dirty="0" smtClean="0">
                <a:cs typeface="Times New Roman" pitchFamily="18" charset="0"/>
              </a:rPr>
              <a:t>5800 firmados;</a:t>
            </a:r>
          </a:p>
          <a:p>
            <a:pPr marL="342900" lvl="0" indent="-342900" algn="just">
              <a:buAutoNum type="arabicPeriod"/>
            </a:pPr>
            <a:endParaRPr lang="es-VE" sz="1400" dirty="0"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s-VE" b="1" dirty="0" smtClean="0"/>
              <a:t>Asignación de recursos</a:t>
            </a:r>
            <a:r>
              <a:rPr lang="es-VE" dirty="0" smtClean="0"/>
              <a:t>: 50</a:t>
            </a:r>
            <a:r>
              <a:rPr lang="es-VE" dirty="0"/>
              <a:t>% de los recursos </a:t>
            </a:r>
            <a:r>
              <a:rPr lang="es-VE" dirty="0" smtClean="0"/>
              <a:t>serán </a:t>
            </a:r>
            <a:r>
              <a:rPr lang="es-VE" dirty="0"/>
              <a:t>dispuestos para adaptación y 50% para la </a:t>
            </a:r>
            <a:r>
              <a:rPr lang="es-VE" dirty="0" smtClean="0"/>
              <a:t>mitigación, se espera que en la asignación exista equidad en la distribución regional;</a:t>
            </a:r>
            <a:endParaRPr lang="es-VE" dirty="0" smtClean="0"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endParaRPr lang="es-VE" sz="1400" b="1" dirty="0" smtClean="0"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s-VE" b="1" dirty="0" smtClean="0">
                <a:cs typeface="Times New Roman" pitchFamily="18" charset="0"/>
              </a:rPr>
              <a:t>Tipo </a:t>
            </a:r>
            <a:r>
              <a:rPr lang="es-VE" b="1" dirty="0">
                <a:cs typeface="Times New Roman" pitchFamily="18" charset="0"/>
              </a:rPr>
              <a:t>de instrumentos financieros disponibles</a:t>
            </a:r>
            <a:r>
              <a:rPr lang="es-VE" dirty="0">
                <a:cs typeface="Times New Roman" pitchFamily="18" charset="0"/>
              </a:rPr>
              <a:t>: </a:t>
            </a:r>
            <a:r>
              <a:rPr lang="es-VE" dirty="0" err="1">
                <a:cs typeface="Times New Roman" pitchFamily="18" charset="0"/>
              </a:rPr>
              <a:t>Grants</a:t>
            </a:r>
            <a:r>
              <a:rPr lang="es-VE" dirty="0">
                <a:cs typeface="Times New Roman" pitchFamily="18" charset="0"/>
              </a:rPr>
              <a:t>, créditos concesionales, </a:t>
            </a:r>
            <a:r>
              <a:rPr lang="es-VE" dirty="0" smtClean="0">
                <a:cs typeface="Times New Roman" pitchFamily="18" charset="0"/>
              </a:rPr>
              <a:t>inversión en capital (</a:t>
            </a:r>
            <a:r>
              <a:rPr lang="es-VE" dirty="0" err="1" smtClean="0">
                <a:cs typeface="Times New Roman" pitchFamily="18" charset="0"/>
              </a:rPr>
              <a:t>equity</a:t>
            </a:r>
            <a:r>
              <a:rPr lang="es-VE" dirty="0" smtClean="0">
                <a:cs typeface="Times New Roman" pitchFamily="18" charset="0"/>
              </a:rPr>
              <a:t>) </a:t>
            </a:r>
            <a:r>
              <a:rPr lang="es-VE" dirty="0">
                <a:cs typeface="Times New Roman" pitchFamily="18" charset="0"/>
              </a:rPr>
              <a:t>y </a:t>
            </a:r>
            <a:r>
              <a:rPr lang="es-VE" dirty="0" smtClean="0">
                <a:cs typeface="Times New Roman" pitchFamily="18" charset="0"/>
              </a:rPr>
              <a:t>garantías.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2798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435726" cy="745754"/>
          </a:xfrm>
        </p:spPr>
        <p:txBody>
          <a:bodyPr anchor="ctr"/>
          <a:lstStyle/>
          <a:p>
            <a:r>
              <a:rPr lang="es-VE" sz="2200" dirty="0">
                <a:latin typeface="+mj-lt"/>
              </a:rPr>
              <a:t>Green </a:t>
            </a:r>
            <a:r>
              <a:rPr lang="es-VE" sz="2200" dirty="0" err="1">
                <a:latin typeface="+mj-lt"/>
              </a:rPr>
              <a:t>Climate</a:t>
            </a:r>
            <a:r>
              <a:rPr lang="es-VE" sz="2200" dirty="0">
                <a:latin typeface="+mj-lt"/>
              </a:rPr>
              <a:t> </a:t>
            </a:r>
            <a:r>
              <a:rPr lang="es-VE" sz="2200" dirty="0" err="1">
                <a:latin typeface="+mj-lt"/>
              </a:rPr>
              <a:t>Fund</a:t>
            </a:r>
            <a:r>
              <a:rPr lang="es-VE" sz="2200" dirty="0">
                <a:latin typeface="+mj-lt"/>
              </a:rPr>
              <a:t> – </a:t>
            </a:r>
            <a:r>
              <a:rPr lang="es-VE" sz="2200" dirty="0" smtClean="0">
                <a:latin typeface="+mj-lt"/>
              </a:rPr>
              <a:t>Tipología Proyectos</a:t>
            </a:r>
            <a:endParaRPr lang="es-VE" sz="2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342595" y="1201835"/>
            <a:ext cx="78878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b="1" dirty="0" smtClean="0">
                <a:latin typeface="+mj-lt"/>
                <a:cs typeface="Times New Roman" pitchFamily="18" charset="0"/>
              </a:rPr>
              <a:t>a) Proyectos </a:t>
            </a:r>
            <a:r>
              <a:rPr lang="es-VE" b="1" dirty="0">
                <a:latin typeface="+mj-lt"/>
                <a:cs typeface="Times New Roman" pitchFamily="18" charset="0"/>
              </a:rPr>
              <a:t>de Mitigación (Reducción de emisiones a partir de)</a:t>
            </a:r>
            <a:endParaRPr lang="es-VE" dirty="0">
              <a:latin typeface="+mj-lt"/>
              <a:cs typeface="Times New Roman" pitchFamily="18" charset="0"/>
            </a:endParaRP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Generación </a:t>
            </a:r>
            <a:r>
              <a:rPr lang="es-VE" dirty="0">
                <a:latin typeface="+mj-lt"/>
                <a:cs typeface="Times New Roman" pitchFamily="18" charset="0"/>
              </a:rPr>
              <a:t>y acceso a la Energía</a:t>
            </a: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Transporte </a:t>
            </a:r>
            <a:r>
              <a:rPr lang="es-VE" dirty="0">
                <a:latin typeface="+mj-lt"/>
                <a:cs typeface="Times New Roman" pitchFamily="18" charset="0"/>
              </a:rPr>
              <a:t>bajo en emisiones</a:t>
            </a: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Ciudades</a:t>
            </a:r>
            <a:r>
              <a:rPr lang="es-VE" dirty="0">
                <a:latin typeface="+mj-lt"/>
                <a:cs typeface="Times New Roman" pitchFamily="18" charset="0"/>
              </a:rPr>
              <a:t>, industrias y construcciones</a:t>
            </a: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Bosques </a:t>
            </a:r>
            <a:r>
              <a:rPr lang="es-VE" dirty="0">
                <a:latin typeface="+mj-lt"/>
                <a:cs typeface="Times New Roman" pitchFamily="18" charset="0"/>
              </a:rPr>
              <a:t>y uso del suelo</a:t>
            </a:r>
          </a:p>
          <a:p>
            <a:pPr lvl="0" algn="just"/>
            <a:endParaRPr lang="es-VE" dirty="0" smtClean="0">
              <a:latin typeface="+mj-lt"/>
              <a:cs typeface="Times New Roman" pitchFamily="18" charset="0"/>
            </a:endParaRPr>
          </a:p>
          <a:p>
            <a:pPr lvl="0" algn="just"/>
            <a:endParaRPr lang="es-VE" dirty="0">
              <a:latin typeface="+mj-lt"/>
              <a:cs typeface="Times New Roman" pitchFamily="18" charset="0"/>
            </a:endParaRPr>
          </a:p>
          <a:p>
            <a:pPr algn="just"/>
            <a:r>
              <a:rPr lang="es-VE" b="1" dirty="0" smtClean="0">
                <a:latin typeface="+mj-lt"/>
                <a:cs typeface="Times New Roman" pitchFamily="18" charset="0"/>
              </a:rPr>
              <a:t>b) Proyectos </a:t>
            </a:r>
            <a:r>
              <a:rPr lang="es-VE" b="1" dirty="0">
                <a:latin typeface="+mj-lt"/>
                <a:cs typeface="Times New Roman" pitchFamily="18" charset="0"/>
              </a:rPr>
              <a:t>de Adaptación (Incremento de la resiliencia de)</a:t>
            </a:r>
            <a:endParaRPr lang="es-VE" dirty="0">
              <a:latin typeface="+mj-lt"/>
              <a:cs typeface="Times New Roman" pitchFamily="18" charset="0"/>
            </a:endParaRP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Comunidades </a:t>
            </a:r>
            <a:r>
              <a:rPr lang="es-VE" dirty="0">
                <a:latin typeface="+mj-lt"/>
                <a:cs typeface="Times New Roman" pitchFamily="18" charset="0"/>
              </a:rPr>
              <a:t>y poblaciones más vulnerables</a:t>
            </a: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Salud </a:t>
            </a:r>
            <a:r>
              <a:rPr lang="es-VE" dirty="0">
                <a:latin typeface="+mj-lt"/>
                <a:cs typeface="Times New Roman" pitchFamily="18" charset="0"/>
              </a:rPr>
              <a:t>y bienestar, agua y seguridad alimentaria</a:t>
            </a: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Infraestructura </a:t>
            </a:r>
            <a:r>
              <a:rPr lang="es-VE" dirty="0">
                <a:latin typeface="+mj-lt"/>
                <a:cs typeface="Times New Roman" pitchFamily="18" charset="0"/>
              </a:rPr>
              <a:t>resiliente</a:t>
            </a:r>
          </a:p>
          <a:p>
            <a:pPr marL="285750" lvl="0" indent="-285750" algn="just">
              <a:buClr>
                <a:srgbClr val="367F31"/>
              </a:buClr>
              <a:buFont typeface="Wingdings" pitchFamily="2" charset="2"/>
              <a:buChar char="§"/>
            </a:pPr>
            <a:r>
              <a:rPr lang="es-VE" dirty="0" smtClean="0">
                <a:latin typeface="+mj-lt"/>
                <a:cs typeface="Times New Roman" pitchFamily="18" charset="0"/>
              </a:rPr>
              <a:t>Ecosistemas </a:t>
            </a:r>
            <a:r>
              <a:rPr lang="es-VE" dirty="0">
                <a:latin typeface="+mj-lt"/>
                <a:cs typeface="Times New Roman" pitchFamily="18" charset="0"/>
              </a:rPr>
              <a:t>y servicios </a:t>
            </a:r>
            <a:r>
              <a:rPr lang="es-VE" dirty="0" err="1" smtClean="0">
                <a:latin typeface="+mj-lt"/>
                <a:cs typeface="Times New Roman" pitchFamily="18" charset="0"/>
              </a:rPr>
              <a:t>ecosistémicos</a:t>
            </a:r>
            <a:endParaRPr lang="es-VE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262890"/>
            <a:ext cx="6435726" cy="745754"/>
          </a:xfrm>
        </p:spPr>
        <p:txBody>
          <a:bodyPr anchor="ctr"/>
          <a:lstStyle/>
          <a:p>
            <a:r>
              <a:rPr lang="es-VE" sz="2200" dirty="0" smtClean="0">
                <a:latin typeface="+mj-lt"/>
              </a:rPr>
              <a:t>Green </a:t>
            </a:r>
            <a:r>
              <a:rPr lang="es-VE" sz="2200" dirty="0" err="1" smtClean="0">
                <a:latin typeface="+mj-lt"/>
              </a:rPr>
              <a:t>Climate</a:t>
            </a:r>
            <a:r>
              <a:rPr lang="es-VE" sz="2200" dirty="0" smtClean="0">
                <a:latin typeface="+mj-lt"/>
              </a:rPr>
              <a:t> </a:t>
            </a:r>
            <a:r>
              <a:rPr lang="es-VE" sz="2200" dirty="0" err="1" smtClean="0">
                <a:latin typeface="+mj-lt"/>
              </a:rPr>
              <a:t>Fund</a:t>
            </a:r>
            <a:r>
              <a:rPr lang="es-VE" sz="2200" dirty="0" smtClean="0">
                <a:latin typeface="+mj-lt"/>
              </a:rPr>
              <a:t> – Criterios de Inversión</a:t>
            </a:r>
            <a:endParaRPr lang="es-VE" sz="2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" y="962924"/>
            <a:ext cx="867441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VE" sz="1600" dirty="0"/>
              <a:t>Potencial </a:t>
            </a:r>
            <a:r>
              <a:rPr lang="es-VE" sz="1600" b="1" dirty="0"/>
              <a:t>impacto</a:t>
            </a:r>
            <a:r>
              <a:rPr lang="es-VE" sz="1600" dirty="0"/>
              <a:t> para lograr los objetivos del Fondo (desarrollo bajo en carbono y resiliente al clima</a:t>
            </a:r>
            <a:r>
              <a:rPr lang="es-VE" sz="1600" dirty="0" smtClean="0"/>
              <a:t>); </a:t>
            </a:r>
            <a:endParaRPr lang="es-VE" sz="1600" dirty="0"/>
          </a:p>
          <a:p>
            <a:pPr marL="342900" indent="-342900">
              <a:buFont typeface="+mj-lt"/>
              <a:buAutoNum type="arabicPeriod"/>
            </a:pPr>
            <a:endParaRPr lang="es-VE" sz="1100" dirty="0"/>
          </a:p>
          <a:p>
            <a:pPr marL="342900" lvl="0" indent="-342900">
              <a:buFont typeface="+mj-lt"/>
              <a:buAutoNum type="arabicPeriod"/>
            </a:pPr>
            <a:r>
              <a:rPr lang="es-VE" sz="1600" dirty="0"/>
              <a:t>Potencial para provocar “</a:t>
            </a:r>
            <a:r>
              <a:rPr lang="es-VE" sz="1600" b="1" dirty="0"/>
              <a:t>cambio de paradigma</a:t>
            </a:r>
            <a:r>
              <a:rPr lang="es-VE" sz="1600" dirty="0"/>
              <a:t>” (el grado en el que la actividad puede catalizar </a:t>
            </a:r>
            <a:r>
              <a:rPr lang="es-VE" sz="1600" dirty="0" smtClean="0"/>
              <a:t>el </a:t>
            </a:r>
            <a:r>
              <a:rPr lang="es-VE" sz="1600" dirty="0"/>
              <a:t>impacto más allá de un solo proyecto o programa</a:t>
            </a:r>
            <a:r>
              <a:rPr lang="es-VE" sz="1600" dirty="0" smtClean="0"/>
              <a:t>); </a:t>
            </a:r>
            <a:endParaRPr lang="es-VE" sz="1600" dirty="0"/>
          </a:p>
          <a:p>
            <a:pPr marL="342900" indent="-342900">
              <a:buFont typeface="+mj-lt"/>
              <a:buAutoNum type="arabicPeriod"/>
            </a:pPr>
            <a:endParaRPr lang="es-VE" sz="1100" dirty="0"/>
          </a:p>
          <a:p>
            <a:pPr marL="342900" lvl="0" indent="-342900">
              <a:buFont typeface="+mj-lt"/>
              <a:buAutoNum type="arabicPeriod"/>
            </a:pPr>
            <a:r>
              <a:rPr lang="es-VE" sz="1600" dirty="0"/>
              <a:t>Potencial para promover el </a:t>
            </a:r>
            <a:r>
              <a:rPr lang="es-VE" sz="1600" b="1" dirty="0"/>
              <a:t>desarrollo sostenible</a:t>
            </a:r>
            <a:r>
              <a:rPr lang="es-VE" sz="1600" dirty="0"/>
              <a:t> (cobeneficios y </a:t>
            </a:r>
            <a:r>
              <a:rPr lang="es-VE" sz="1600" dirty="0" smtClean="0"/>
              <a:t>prioridades);</a:t>
            </a:r>
          </a:p>
          <a:p>
            <a:pPr marL="342900" lvl="0" indent="-342900">
              <a:buFont typeface="+mj-lt"/>
              <a:buAutoNum type="arabicPeriod"/>
            </a:pPr>
            <a:endParaRPr lang="es-VE" sz="1100" b="1" dirty="0"/>
          </a:p>
          <a:p>
            <a:pPr marL="342900" lvl="0" indent="-342900">
              <a:buFont typeface="+mj-lt"/>
              <a:buAutoNum type="arabicPeriod"/>
            </a:pPr>
            <a:r>
              <a:rPr lang="es-VE" sz="1600" b="1" dirty="0" smtClean="0"/>
              <a:t>Necesidades</a:t>
            </a:r>
            <a:r>
              <a:rPr lang="es-VE" sz="1600" dirty="0" smtClean="0"/>
              <a:t> </a:t>
            </a:r>
            <a:r>
              <a:rPr lang="es-VE" sz="1600" dirty="0"/>
              <a:t>del </a:t>
            </a:r>
            <a:r>
              <a:rPr lang="es-VE" sz="1600" dirty="0" smtClean="0"/>
              <a:t>receptor de recursos </a:t>
            </a:r>
            <a:r>
              <a:rPr lang="es-VE" sz="1600" dirty="0"/>
              <a:t>(vulnerabilidad y necesidades financieras del país y población</a:t>
            </a:r>
            <a:r>
              <a:rPr lang="es-VE" sz="1600" dirty="0" smtClean="0"/>
              <a:t>);</a:t>
            </a:r>
            <a:endParaRPr lang="es-VE" sz="1600" dirty="0"/>
          </a:p>
          <a:p>
            <a:pPr marL="342900" indent="-342900">
              <a:buFont typeface="+mj-lt"/>
              <a:buAutoNum type="arabicPeriod"/>
            </a:pPr>
            <a:endParaRPr lang="es-VE" sz="1100" dirty="0"/>
          </a:p>
          <a:p>
            <a:pPr marL="342900" lvl="0" indent="-342900">
              <a:buFont typeface="+mj-lt"/>
              <a:buAutoNum type="arabicPeriod"/>
            </a:pPr>
            <a:r>
              <a:rPr lang="es-VE" sz="1600" b="1" dirty="0"/>
              <a:t>Propiedad de los países</a:t>
            </a:r>
            <a:r>
              <a:rPr lang="es-VE" sz="1600" dirty="0"/>
              <a:t> (el país beneficiario debe ser el propietario de los proyectos y se </a:t>
            </a:r>
            <a:r>
              <a:rPr lang="es-VE" sz="1600" dirty="0" smtClean="0"/>
              <a:t>debe promover su </a:t>
            </a:r>
            <a:r>
              <a:rPr lang="es-VE" sz="1600" dirty="0"/>
              <a:t>desarrollo </a:t>
            </a:r>
            <a:r>
              <a:rPr lang="es-VE" sz="1600" dirty="0" smtClean="0"/>
              <a:t>institucional, </a:t>
            </a:r>
            <a:r>
              <a:rPr lang="es-VE" sz="1600" dirty="0"/>
              <a:t>así como capacidades para implementar políticas </a:t>
            </a:r>
            <a:r>
              <a:rPr lang="es-VE" sz="1600" dirty="0" smtClean="0"/>
              <a:t>y estrategias </a:t>
            </a:r>
            <a:r>
              <a:rPr lang="es-VE" sz="1600" dirty="0"/>
              <a:t>sobre el clima</a:t>
            </a:r>
            <a:r>
              <a:rPr lang="es-VE" sz="1600" dirty="0" smtClean="0"/>
              <a:t>);</a:t>
            </a:r>
            <a:endParaRPr lang="es-VE" sz="1600" dirty="0"/>
          </a:p>
          <a:p>
            <a:pPr marL="342900" indent="-342900">
              <a:buFont typeface="+mj-lt"/>
              <a:buAutoNum type="arabicPeriod"/>
            </a:pPr>
            <a:endParaRPr lang="es-VE" sz="1100" dirty="0"/>
          </a:p>
          <a:p>
            <a:pPr marL="342900" lvl="0" indent="-342900">
              <a:buFont typeface="+mj-lt"/>
              <a:buAutoNum type="arabicPeriod"/>
            </a:pPr>
            <a:r>
              <a:rPr lang="es-VE" sz="1600" b="1" dirty="0"/>
              <a:t>Eficiencia y eficacia</a:t>
            </a:r>
            <a:r>
              <a:rPr lang="es-VE" sz="1600" dirty="0"/>
              <a:t> </a:t>
            </a:r>
            <a:r>
              <a:rPr lang="es-VE" sz="1600" dirty="0" smtClean="0"/>
              <a:t>(capacidad para apalancar recursos adicionales, en el caso de proyectos de mitigación).</a:t>
            </a:r>
            <a:endParaRPr lang="es-VE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7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C9B1B621ADFC4E947B632DA6458B15" ma:contentTypeVersion="0" ma:contentTypeDescription="Crear nuevo documento." ma:contentTypeScope="" ma:versionID="d6b67b9b5801bb6dcbe0be135b7c4ad9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FB2965A-3727-4449-8AE9-0D9961D7C6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EC26F8-331C-4135-B7A6-C7C1FD323F1B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99F506-9885-4BDF-BCBD-2FA1196F3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8187</TotalTime>
  <Words>1818</Words>
  <Application>Microsoft Office PowerPoint</Application>
  <PresentationFormat>On-screen Show (16:9)</PresentationFormat>
  <Paragraphs>238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Mecanismos para el diseño e implementación de NAMAs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Ayala</dc:creator>
  <cp:lastModifiedBy>Marie-Therese Diouf-Sperling</cp:lastModifiedBy>
  <cp:revision>412</cp:revision>
  <cp:lastPrinted>2015-01-20T22:20:39Z</cp:lastPrinted>
  <dcterms:created xsi:type="dcterms:W3CDTF">2013-07-19T20:47:40Z</dcterms:created>
  <dcterms:modified xsi:type="dcterms:W3CDTF">2015-09-14T13:09:03Z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0x01010088C9B1B621ADFC4E947B632DA6458B15</vt:lpwstr>
  </property>
</Properties>
</file>