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270" r:id="rId3"/>
    <p:sldId id="278" r:id="rId4"/>
    <p:sldId id="257" r:id="rId5"/>
    <p:sldId id="264" r:id="rId6"/>
    <p:sldId id="296" r:id="rId7"/>
    <p:sldId id="292" r:id="rId8"/>
    <p:sldId id="293" r:id="rId9"/>
    <p:sldId id="295" r:id="rId10"/>
    <p:sldId id="279" r:id="rId11"/>
    <p:sldId id="271" r:id="rId12"/>
    <p:sldId id="272" r:id="rId13"/>
    <p:sldId id="273" r:id="rId14"/>
    <p:sldId id="274" r:id="rId15"/>
    <p:sldId id="275" r:id="rId16"/>
    <p:sldId id="301" r:id="rId17"/>
    <p:sldId id="297" r:id="rId18"/>
    <p:sldId id="298" r:id="rId19"/>
    <p:sldId id="299" r:id="rId20"/>
    <p:sldId id="300" r:id="rId21"/>
    <p:sldId id="302" r:id="rId22"/>
    <p:sldId id="303" r:id="rId23"/>
    <p:sldId id="307" r:id="rId24"/>
    <p:sldId id="304" r:id="rId25"/>
    <p:sldId id="306" r:id="rId26"/>
    <p:sldId id="308" r:id="rId27"/>
    <p:sldId id="305" r:id="rId28"/>
    <p:sldId id="309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0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GMu044\Desktop\&#12507;&#12473;&#12488;&#22269;&#24773;&#22577;&#65288;&#12459;&#12531;&#12508;&#12472;&#12450;&#65289;&#12487;&#12540;&#1247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Sheet10!$A$6</c:f>
              <c:strCache>
                <c:ptCount val="1"/>
                <c:pt idx="0">
                  <c:v>High case (GDP Growth Rate: 6%)</c:v>
                </c:pt>
              </c:strCache>
            </c:strRef>
          </c:tx>
          <c:spPr>
            <a:ln w="57150">
              <a:solidFill>
                <a:srgbClr val="F79646">
                  <a:lumMod val="60000"/>
                  <a:lumOff val="40000"/>
                </a:srgbClr>
              </a:solidFill>
            </a:ln>
          </c:spPr>
          <c:marker>
            <c:symbol val="diamond"/>
            <c:size val="9"/>
            <c:spPr>
              <a:solidFill>
                <a:srgbClr val="F79646">
                  <a:lumMod val="60000"/>
                  <a:lumOff val="40000"/>
                </a:srgbClr>
              </a:solidFill>
              <a:ln w="57150">
                <a:solidFill>
                  <a:srgbClr val="F79646">
                    <a:lumMod val="60000"/>
                    <a:lumOff val="40000"/>
                  </a:srgbClr>
                </a:solidFill>
              </a:ln>
            </c:spPr>
          </c:marker>
          <c:dLbls>
            <c:dLbl>
              <c:idx val="9"/>
              <c:layout>
                <c:manualLayout>
                  <c:x val="-2.5077372230556429E-2"/>
                  <c:y val="-6.3382714420620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Sheet10!$B$5:$K$5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Sheet10!$B$6:$K$6</c:f>
              <c:numCache>
                <c:formatCode>#,##0_ </c:formatCode>
                <c:ptCount val="10"/>
                <c:pt idx="0">
                  <c:v>876.33999999999946</c:v>
                </c:pt>
                <c:pt idx="1">
                  <c:v>966.87</c:v>
                </c:pt>
                <c:pt idx="2">
                  <c:v>1053.31</c:v>
                </c:pt>
                <c:pt idx="3">
                  <c:v>1159.77</c:v>
                </c:pt>
                <c:pt idx="4">
                  <c:v>1276.8899999999999</c:v>
                </c:pt>
                <c:pt idx="5">
                  <c:v>1416.1799999999998</c:v>
                </c:pt>
                <c:pt idx="6">
                  <c:v>1557.6799999999998</c:v>
                </c:pt>
                <c:pt idx="7">
                  <c:v>1715.87</c:v>
                </c:pt>
                <c:pt idx="8">
                  <c:v>1893.6499999999999</c:v>
                </c:pt>
                <c:pt idx="9">
                  <c:v>2084.7399999999998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Sheet10!$A$7</c:f>
              <c:strCache>
                <c:ptCount val="1"/>
                <c:pt idx="0">
                  <c:v>Based case (5%)</c:v>
                </c:pt>
              </c:strCache>
            </c:strRef>
          </c:tx>
          <c:spPr>
            <a:ln w="57150">
              <a:solidFill>
                <a:srgbClr val="F79646">
                  <a:lumMod val="75000"/>
                </a:srgbClr>
              </a:solidFill>
            </a:ln>
          </c:spPr>
          <c:marker>
            <c:symbol val="square"/>
            <c:size val="7"/>
            <c:spPr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2.5077372230556193E-2"/>
                  <c:y val="-5.297238854531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Sheet10!$B$5:$K$5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Sheet10!$B$7:$K$7</c:f>
              <c:numCache>
                <c:formatCode>#,##0_ </c:formatCode>
                <c:ptCount val="10"/>
                <c:pt idx="0">
                  <c:v>806.72</c:v>
                </c:pt>
                <c:pt idx="1">
                  <c:v>878.11</c:v>
                </c:pt>
                <c:pt idx="2">
                  <c:v>943.76</c:v>
                </c:pt>
                <c:pt idx="3">
                  <c:v>1024.93</c:v>
                </c:pt>
                <c:pt idx="4">
                  <c:v>1112.79</c:v>
                </c:pt>
                <c:pt idx="5">
                  <c:v>1217.4100000000001</c:v>
                </c:pt>
                <c:pt idx="6">
                  <c:v>1319.99</c:v>
                </c:pt>
                <c:pt idx="7">
                  <c:v>1432.8799999999999</c:v>
                </c:pt>
                <c:pt idx="8">
                  <c:v>1557.47</c:v>
                </c:pt>
                <c:pt idx="9">
                  <c:v>1688.49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Sheet10!$A$8</c:f>
              <c:strCache>
                <c:ptCount val="1"/>
                <c:pt idx="0">
                  <c:v>Low case (3%)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triangle"/>
            <c:size val="9"/>
            <c:spPr>
              <a:solidFill>
                <a:srgbClr val="FFC000"/>
              </a:solidFill>
              <a:ln w="57150">
                <a:solidFill>
                  <a:srgbClr val="FFC000"/>
                </a:solidFill>
              </a:ln>
            </c:spPr>
          </c:marker>
          <c:dLbls>
            <c:dLbl>
              <c:idx val="9"/>
              <c:layout>
                <c:manualLayout>
                  <c:x val="-3.0977930402452024E-2"/>
                  <c:y val="-5.2359633651817131E-2"/>
                </c:manualLayout>
              </c:layout>
              <c:spPr/>
              <c:txPr>
                <a:bodyPr/>
                <a:lstStyle/>
                <a:p>
                  <a:pPr>
                    <a:defRPr lang="ja-JP">
                      <a:latin typeface="+mn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Sheet10!$B$5:$K$5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Sheet10!$B$8:$K$8</c:f>
              <c:numCache>
                <c:formatCode>#,##0_ </c:formatCode>
                <c:ptCount val="10"/>
                <c:pt idx="0">
                  <c:v>680.88</c:v>
                </c:pt>
                <c:pt idx="1">
                  <c:v>721.97</c:v>
                </c:pt>
                <c:pt idx="2">
                  <c:v>755.99</c:v>
                </c:pt>
                <c:pt idx="3">
                  <c:v>799.69</c:v>
                </c:pt>
                <c:pt idx="4">
                  <c:v>845.54</c:v>
                </c:pt>
                <c:pt idx="5">
                  <c:v>901.57</c:v>
                </c:pt>
                <c:pt idx="6">
                  <c:v>951.73</c:v>
                </c:pt>
                <c:pt idx="7">
                  <c:v>1005.3599999999979</c:v>
                </c:pt>
                <c:pt idx="8">
                  <c:v>1062.55</c:v>
                </c:pt>
                <c:pt idx="9">
                  <c:v>1120.1099999999999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17472"/>
        <c:axId val="93419008"/>
      </c:lineChart>
      <c:catAx>
        <c:axId val="934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>
                <a:latin typeface="+mn-lt"/>
              </a:defRPr>
            </a:pPr>
            <a:endParaRPr lang="en-US"/>
          </a:p>
        </c:txPr>
        <c:crossAx val="93419008"/>
        <c:crosses val="autoZero"/>
        <c:auto val="1"/>
        <c:lblAlgn val="ctr"/>
        <c:lblOffset val="100"/>
        <c:noMultiLvlLbl val="0"/>
      </c:catAx>
      <c:valAx>
        <c:axId val="93419008"/>
        <c:scaling>
          <c:orientation val="minMax"/>
          <c:max val="2500"/>
          <c:min val="500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txPr>
          <a:bodyPr/>
          <a:lstStyle/>
          <a:p>
            <a:pPr>
              <a:defRPr lang="ja-JP" b="0">
                <a:latin typeface="+mn-lt"/>
              </a:defRPr>
            </a:pPr>
            <a:endParaRPr lang="en-US"/>
          </a:p>
        </c:txPr>
        <c:crossAx val="93417472"/>
        <c:crosses val="autoZero"/>
        <c:crossBetween val="between"/>
        <c:majorUnit val="50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l"/>
      <c:layout>
        <c:manualLayout>
          <c:xMode val="edge"/>
          <c:yMode val="edge"/>
          <c:x val="0.14075851210688839"/>
          <c:y val="6.322214198422399E-2"/>
          <c:w val="0.42717845878117466"/>
          <c:h val="0.17556621312909798"/>
        </c:manualLayout>
      </c:layout>
      <c:overlay val="1"/>
      <c:spPr>
        <a:noFill/>
      </c:spPr>
      <c:txPr>
        <a:bodyPr/>
        <a:lstStyle/>
        <a:p>
          <a:pPr>
            <a:defRPr lang="ja-JP" sz="18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>
          <a:latin typeface="+mj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915A-C2FC-4494-AF4C-5DDA64FE5116}" type="datetimeFigureOut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E7048-4B5A-4EEB-A31F-71FA46B49DB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234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BDDC-22AD-42C2-95B0-E63A5051275E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38CFC-FECE-484B-AFCD-4DF148BA56B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2FF70-9530-4410-9664-0301937DC122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2FF70-9530-4410-9664-0301937DC122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1FE-240C-40F6-B48B-094591DE39E2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427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9733-BD26-48DB-BDC7-703C3F7FA42F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197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DC9-F517-4421-998C-BBE02ED38C44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205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BFB-0741-4D51-A362-1038E4C7BF47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755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7D5E-7AD1-4888-95AA-056135E3371C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835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7B85-CE9A-42B1-8290-89162B4217EB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80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662A-262D-407D-AB4E-3691AE00E843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46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FB2C-9072-435F-8E7B-78CFE6FEA27A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079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C090-189F-41C3-B01F-834E1F9020AE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74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C522-8E1B-421A-BAB6-BAD9EDD4CF85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435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7DA8-395A-463C-998A-E54E6052E916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863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0CA8-87CA-484E-9C6E-4BA10232FAB0}" type="datetime1">
              <a:rPr kumimoji="1" lang="ja-JP" altLang="en-US" smtClean="0"/>
              <a:t>2013/8/7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5020-5F14-4E9C-A2B4-2335226DE1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196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>
          <a:xfrm>
            <a:off x="395536" y="1675542"/>
            <a:ext cx="8640960" cy="3049602"/>
          </a:xfrm>
        </p:spPr>
        <p:txBody>
          <a:bodyPr rtlCol="0">
            <a:noAutofit/>
          </a:bodyPr>
          <a:lstStyle/>
          <a:p>
            <a:pPr algn="l"/>
            <a:r>
              <a:rPr lang="en-US" altLang="ja-JP" sz="3600" b="1" dirty="0" smtClean="0"/>
              <a:t>Japan’s Experience with Supporting NAMAs in a MRV manner and </a:t>
            </a:r>
            <a:br>
              <a:rPr lang="en-US" altLang="ja-JP" sz="3600" b="1" dirty="0" smtClean="0"/>
            </a:br>
            <a:r>
              <a:rPr lang="en-US" altLang="ja-JP" sz="3600" b="1" dirty="0" smtClean="0">
                <a:solidFill>
                  <a:srgbClr val="FF0000"/>
                </a:solidFill>
              </a:rPr>
              <a:t>the Joint Crediting Mechanism (JCM)</a:t>
            </a:r>
            <a:endParaRPr lang="ja-JP" altLang="en-US" sz="3600" b="1" i="1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2" descr="OEC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065" y="5617263"/>
            <a:ext cx="1295400" cy="71437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2053" name="テキスト ボックス 4"/>
          <p:cNvSpPr txBox="1">
            <a:spLocks noChangeArrowheads="1"/>
          </p:cNvSpPr>
          <p:nvPr/>
        </p:nvSpPr>
        <p:spPr bwMode="auto">
          <a:xfrm>
            <a:off x="539552" y="5676581"/>
            <a:ext cx="63024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i="1" dirty="0" smtClean="0">
                <a:solidFill>
                  <a:schemeClr val="accent1">
                    <a:lumMod val="75000"/>
                  </a:schemeClr>
                </a:solidFill>
              </a:rPr>
              <a:t>Makoto Kato, Principal Researcher 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</a:rPr>
              <a:t>Overseas Environmental Cooperation Center, Japan (OECC)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3265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Regional workshop on promoting international collaboration to</a:t>
            </a:r>
          </a:p>
          <a:p>
            <a:r>
              <a:rPr lang="en-US" altLang="ja-JP" sz="2000" b="1" dirty="0"/>
              <a:t>facilitate preparation, submission and implementation of </a:t>
            </a:r>
            <a:r>
              <a:rPr lang="en-US" altLang="ja-JP" sz="2000" b="1" dirty="0" smtClean="0"/>
              <a:t>NAMAs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&lt;August 13-15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, 2013&gt;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8B18-D3E8-4EE4-9F28-D904BEC4762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3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846640" cy="1109985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2</a:t>
            </a:r>
            <a:r>
              <a:rPr lang="ja-JP" altLang="en-US" sz="3200" dirty="0" smtClean="0"/>
              <a:t>．</a:t>
            </a:r>
            <a:r>
              <a:rPr lang="en-US" altLang="ja-JP" sz="3200" dirty="0"/>
              <a:t>Experience with developing NAMAs in a MRV manner</a:t>
            </a:r>
            <a:r>
              <a:rPr lang="ja-JP" altLang="en-US" sz="3200" dirty="0"/>
              <a:t> </a:t>
            </a:r>
            <a:r>
              <a:rPr lang="en-US" altLang="ja-JP" sz="3200" dirty="0"/>
              <a:t>under the </a:t>
            </a:r>
            <a:r>
              <a:rPr lang="en-US" altLang="ja-JP" sz="3200" dirty="0" smtClean="0"/>
              <a:t>MOEJ Programme</a:t>
            </a:r>
            <a:br>
              <a:rPr lang="en-US" altLang="ja-JP" sz="3200" dirty="0" smtClean="0"/>
            </a:br>
            <a:endParaRPr kumimoji="1"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17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正方形/長方形 19"/>
          <p:cNvSpPr>
            <a:spLocks noChangeArrowheads="1"/>
          </p:cNvSpPr>
          <p:nvPr/>
        </p:nvSpPr>
        <p:spPr bwMode="gray">
          <a:xfrm>
            <a:off x="250825" y="4757738"/>
            <a:ext cx="5041900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</a:rPr>
              <a:t>Fig 2. GHG Emissions in BAU and NAMAs 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79388" y="2849563"/>
          <a:ext cx="6096000" cy="15494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4176"/>
                <a:gridCol w="2255912"/>
                <a:gridCol w="2255912"/>
              </a:tblGrid>
              <a:tr h="51646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dirty="0"/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2012</a:t>
                      </a:r>
                      <a:endParaRPr kumimoji="1" lang="ja-JP" altLang="en-US" sz="2400" b="0" dirty="0"/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2020</a:t>
                      </a:r>
                      <a:endParaRPr kumimoji="1" lang="ja-JP" altLang="en-US" sz="2400" b="0" dirty="0"/>
                    </a:p>
                  </a:txBody>
                  <a:tcPr marT="45695" marB="45695" anchor="ctr"/>
                </a:tc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BAU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 </a:t>
                      </a:r>
                      <a:endParaRPr kumimoji="1" lang="ja-JP" altLang="en-US" sz="2400" dirty="0"/>
                    </a:p>
                  </a:txBody>
                  <a:tcPr marT="45695" marB="45695" anchor="ctr"/>
                </a:tc>
              </a:tr>
              <a:tr h="5164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NAMAs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 marT="45695" marB="45695" anchor="ctr"/>
                </a:tc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79388" y="5157788"/>
          <a:ext cx="6096000" cy="155098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6"/>
                <a:gridCol w="2255912"/>
                <a:gridCol w="2255912"/>
              </a:tblGrid>
              <a:tr h="516996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2012</a:t>
                      </a:r>
                      <a:endParaRPr kumimoji="1" lang="ja-JP" altLang="en-US" sz="2400" b="0" dirty="0"/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/>
                        <a:t>2020</a:t>
                      </a:r>
                      <a:endParaRPr kumimoji="1" lang="ja-JP" altLang="en-US" sz="2400" b="0" dirty="0"/>
                    </a:p>
                  </a:txBody>
                  <a:tcPr marT="45702" marB="45702" anchor="ctr"/>
                </a:tc>
              </a:tr>
              <a:tr h="5169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BAU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 marT="45702" marB="45702" anchor="ctr"/>
                </a:tc>
              </a:tr>
              <a:tr h="51699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NAMAs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</a:t>
                      </a:r>
                      <a:endParaRPr kumimoji="1" lang="ja-JP" altLang="en-US" sz="2400" dirty="0"/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/>
                    </a:p>
                  </a:txBody>
                  <a:tcPr marT="45702" marB="45702" anchor="ctr"/>
                </a:tc>
              </a:tr>
            </a:tbl>
          </a:graphicData>
        </a:graphic>
      </p:graphicFrame>
      <p:sp>
        <p:nvSpPr>
          <p:cNvPr id="22567" name="Rectangle 1"/>
          <p:cNvSpPr>
            <a:spLocks noChangeArrowheads="1"/>
          </p:cNvSpPr>
          <p:nvPr/>
        </p:nvSpPr>
        <p:spPr bwMode="gray">
          <a:xfrm>
            <a:off x="221275" y="476672"/>
            <a:ext cx="8743338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7631113" algn="l"/>
              </a:tabLst>
            </a:pPr>
            <a:r>
              <a:rPr lang="en-US" altLang="ja-JP" sz="2800" dirty="0" smtClean="0">
                <a:latin typeface="Calibri" pitchFamily="34" charset="0"/>
                <a:ea typeface="HGP創英角ｺﾞｼｯｸUB" pitchFamily="50" charset="-128"/>
                <a:cs typeface="ＭＳ Ｐゴシック" charset="-128"/>
              </a:rPr>
              <a:t>Quantifying </a:t>
            </a:r>
            <a:r>
              <a:rPr lang="en-US" altLang="ja-JP" sz="2800" dirty="0">
                <a:latin typeface="Calibri" pitchFamily="34" charset="0"/>
                <a:ea typeface="HGP創英角ｺﾞｼｯｸUB" pitchFamily="50" charset="-128"/>
                <a:cs typeface="ＭＳ Ｐゴシック" charset="-128"/>
              </a:rPr>
              <a:t>GHG Emissions Reduction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003800" y="1732806"/>
            <a:ext cx="1152525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/>
              </a:rPr>
              <a:t>Others</a:t>
            </a:r>
          </a:p>
        </p:txBody>
      </p:sp>
      <p:sp>
        <p:nvSpPr>
          <p:cNvPr id="22569" name="正方形/長方形 18"/>
          <p:cNvSpPr>
            <a:spLocks noChangeArrowheads="1"/>
          </p:cNvSpPr>
          <p:nvPr/>
        </p:nvSpPr>
        <p:spPr bwMode="gray">
          <a:xfrm>
            <a:off x="179388" y="2420938"/>
            <a:ext cx="5832475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</a:rPr>
              <a:t>Fig 1. Energy Development Plan in BAU and NAMAs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763713" y="1197818"/>
            <a:ext cx="4392612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/>
              </a:rPr>
              <a:t>Climate Change Sectoral Strategy</a:t>
            </a:r>
          </a:p>
        </p:txBody>
      </p:sp>
      <p:sp>
        <p:nvSpPr>
          <p:cNvPr id="22571" name="正方形/長方形 10"/>
          <p:cNvSpPr>
            <a:spLocks noChangeArrowheads="1"/>
          </p:cNvSpPr>
          <p:nvPr/>
        </p:nvSpPr>
        <p:spPr bwMode="auto">
          <a:xfrm>
            <a:off x="179388" y="1732806"/>
            <a:ext cx="4321175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Calibri" pitchFamily="34" charset="0"/>
              </a:rPr>
              <a:t>Energy </a:t>
            </a:r>
            <a:r>
              <a:rPr lang="en-US" altLang="ja-JP" sz="2000" b="1" dirty="0">
                <a:solidFill>
                  <a:srgbClr val="000000"/>
                </a:solidFill>
                <a:latin typeface="Calibri" pitchFamily="34" charset="0"/>
              </a:rPr>
              <a:t>Sector Strategy</a:t>
            </a:r>
          </a:p>
        </p:txBody>
      </p:sp>
      <p:sp>
        <p:nvSpPr>
          <p:cNvPr id="22572" name="正方形/長方形 69"/>
          <p:cNvSpPr>
            <a:spLocks noChangeArrowheads="1"/>
          </p:cNvSpPr>
          <p:nvPr/>
        </p:nvSpPr>
        <p:spPr bwMode="gray">
          <a:xfrm>
            <a:off x="4500563" y="3933825"/>
            <a:ext cx="1655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X,XXX MWh</a:t>
            </a:r>
          </a:p>
        </p:txBody>
      </p:sp>
      <p:cxnSp>
        <p:nvCxnSpPr>
          <p:cNvPr id="66" name="曲線コネクタ 65"/>
          <p:cNvCxnSpPr>
            <a:stCxn id="18" idx="3"/>
            <a:endCxn id="22572" idx="3"/>
          </p:cNvCxnSpPr>
          <p:nvPr/>
        </p:nvCxnSpPr>
        <p:spPr>
          <a:xfrm>
            <a:off x="6156325" y="1932831"/>
            <a:ext cx="12700" cy="2416493"/>
          </a:xfrm>
          <a:prstGeom prst="curvedConnector3">
            <a:avLst>
              <a:gd name="adj1" fmla="val 1800000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574" name="正方形/長方形 71"/>
          <p:cNvSpPr>
            <a:spLocks noChangeArrowheads="1"/>
          </p:cNvSpPr>
          <p:nvPr/>
        </p:nvSpPr>
        <p:spPr bwMode="gray">
          <a:xfrm>
            <a:off x="4500563" y="3429000"/>
            <a:ext cx="1671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X,XXX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MWh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75" name="正方形/長方形 72"/>
          <p:cNvSpPr>
            <a:spLocks noChangeArrowheads="1"/>
          </p:cNvSpPr>
          <p:nvPr/>
        </p:nvSpPr>
        <p:spPr bwMode="gray">
          <a:xfrm>
            <a:off x="2508250" y="3429000"/>
            <a:ext cx="150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 XXX MWh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5" name="曲線コネクタ 74"/>
          <p:cNvCxnSpPr>
            <a:stCxn id="22571" idx="2"/>
            <a:endCxn id="22575" idx="1"/>
          </p:cNvCxnSpPr>
          <p:nvPr/>
        </p:nvCxnSpPr>
        <p:spPr>
          <a:xfrm rot="16200000" flipH="1">
            <a:off x="1660550" y="2812282"/>
            <a:ext cx="1527126" cy="168274"/>
          </a:xfrm>
          <a:prstGeom prst="curvedConnector2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曲線コネクタ 74"/>
          <p:cNvCxnSpPr>
            <a:stCxn id="22571" idx="2"/>
            <a:endCxn id="22574" idx="1"/>
          </p:cNvCxnSpPr>
          <p:nvPr/>
        </p:nvCxnSpPr>
        <p:spPr>
          <a:xfrm rot="16200000" flipH="1">
            <a:off x="2656706" y="1816125"/>
            <a:ext cx="1527126" cy="2160587"/>
          </a:xfrm>
          <a:prstGeom prst="curvedConnector2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曲線コネクタ 81"/>
          <p:cNvCxnSpPr>
            <a:stCxn id="17" idx="3"/>
            <a:endCxn id="22572" idx="3"/>
          </p:cNvCxnSpPr>
          <p:nvPr/>
        </p:nvCxnSpPr>
        <p:spPr>
          <a:xfrm>
            <a:off x="6156325" y="1397843"/>
            <a:ext cx="12700" cy="2951481"/>
          </a:xfrm>
          <a:prstGeom prst="curvedConnector3">
            <a:avLst>
              <a:gd name="adj1" fmla="val 1800000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四角形吹き出し 84"/>
          <p:cNvSpPr/>
          <p:nvPr/>
        </p:nvSpPr>
        <p:spPr>
          <a:xfrm>
            <a:off x="6732588" y="1206500"/>
            <a:ext cx="2232025" cy="1214388"/>
          </a:xfrm>
          <a:prstGeom prst="wedgeRectCallout">
            <a:avLst>
              <a:gd name="adj1" fmla="val -70460"/>
              <a:gd name="adj2" fmla="val -362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1F497D">
                    <a:lumMod val="75000"/>
                  </a:srgbClr>
                </a:solidFill>
              </a:rPr>
              <a:t>Activity1: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>
                <a:solidFill>
                  <a:prstClr val="black"/>
                </a:solidFill>
              </a:rPr>
              <a:t>Data and Info. collection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200" b="1" dirty="0">
              <a:solidFill>
                <a:prstClr val="black"/>
              </a:solidFill>
            </a:endParaRPr>
          </a:p>
        </p:txBody>
      </p:sp>
      <p:sp>
        <p:nvSpPr>
          <p:cNvPr id="86" name="四角形吹き出し 85"/>
          <p:cNvSpPr/>
          <p:nvPr/>
        </p:nvSpPr>
        <p:spPr>
          <a:xfrm>
            <a:off x="6732588" y="2636838"/>
            <a:ext cx="2232025" cy="1296987"/>
          </a:xfrm>
          <a:prstGeom prst="wedgeRectCallout">
            <a:avLst>
              <a:gd name="adj1" fmla="val -82874"/>
              <a:gd name="adj2" fmla="val 949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1F497D">
                    <a:lumMod val="75000"/>
                  </a:srgbClr>
                </a:solidFill>
              </a:rPr>
              <a:t>Activity2: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>
                <a:solidFill>
                  <a:prstClr val="black"/>
                </a:solidFill>
              </a:rPr>
              <a:t>GHG Emissions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>
                <a:solidFill>
                  <a:prstClr val="black"/>
                </a:solidFill>
              </a:rPr>
              <a:t>Calculation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200" b="1" dirty="0">
              <a:solidFill>
                <a:prstClr val="black"/>
              </a:solidFill>
            </a:endParaRPr>
          </a:p>
        </p:txBody>
      </p:sp>
      <p:sp>
        <p:nvSpPr>
          <p:cNvPr id="90" name="四角形吹き出し 89"/>
          <p:cNvSpPr/>
          <p:nvPr/>
        </p:nvSpPr>
        <p:spPr>
          <a:xfrm>
            <a:off x="6732588" y="4437063"/>
            <a:ext cx="2232025" cy="2060575"/>
          </a:xfrm>
          <a:prstGeom prst="wedgeRectCallout">
            <a:avLst>
              <a:gd name="adj1" fmla="val -60735"/>
              <a:gd name="adj2" fmla="val 314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1F497D">
                    <a:lumMod val="75000"/>
                  </a:srgbClr>
                </a:solidFill>
              </a:rPr>
              <a:t>Activity3: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>
                <a:solidFill>
                  <a:prstClr val="black"/>
                </a:solidFill>
              </a:rPr>
              <a:t>Identify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>
                <a:solidFill>
                  <a:prstClr val="black"/>
                </a:solidFill>
              </a:rPr>
              <a:t>Mitigation 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</a:rPr>
              <a:t>     - XX MW Solar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</a:rPr>
              <a:t>     - XX units Boilers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200" b="1" dirty="0">
              <a:solidFill>
                <a:prstClr val="black"/>
              </a:solidFill>
            </a:endParaRPr>
          </a:p>
        </p:txBody>
      </p:sp>
      <p:cxnSp>
        <p:nvCxnSpPr>
          <p:cNvPr id="93" name="直線矢印コネクタ 92"/>
          <p:cNvCxnSpPr/>
          <p:nvPr/>
        </p:nvCxnSpPr>
        <p:spPr>
          <a:xfrm>
            <a:off x="5795963" y="4437063"/>
            <a:ext cx="0" cy="64770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3" name="正方形/長方形 97"/>
          <p:cNvSpPr>
            <a:spLocks noChangeArrowheads="1"/>
          </p:cNvSpPr>
          <p:nvPr/>
        </p:nvSpPr>
        <p:spPr bwMode="auto">
          <a:xfrm>
            <a:off x="2484438" y="2123009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Calibri" pitchFamily="34" charset="0"/>
              </a:rPr>
              <a:t>*Extract data and make fact sheets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84" name="正方形/長方形 105"/>
          <p:cNvSpPr>
            <a:spLocks noChangeArrowheads="1"/>
          </p:cNvSpPr>
          <p:nvPr/>
        </p:nvSpPr>
        <p:spPr bwMode="gray">
          <a:xfrm>
            <a:off x="4500563" y="5703888"/>
            <a:ext cx="1690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X,XXX 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t-CO2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85" name="正方形/長方形 106"/>
          <p:cNvSpPr>
            <a:spLocks noChangeArrowheads="1"/>
          </p:cNvSpPr>
          <p:nvPr/>
        </p:nvSpPr>
        <p:spPr bwMode="gray">
          <a:xfrm>
            <a:off x="4500563" y="6237288"/>
            <a:ext cx="1690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X,XXX 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t-CO2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86" name="正方形/長方形 107"/>
          <p:cNvSpPr>
            <a:spLocks noChangeArrowheads="1"/>
          </p:cNvSpPr>
          <p:nvPr/>
        </p:nvSpPr>
        <p:spPr bwMode="gray">
          <a:xfrm>
            <a:off x="2484438" y="5703888"/>
            <a:ext cx="1451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XXX </a:t>
            </a:r>
            <a:r>
              <a:rPr lang="en-US" altLang="ja-JP" sz="2400" dirty="0" smtClean="0">
                <a:solidFill>
                  <a:srgbClr val="000000"/>
                </a:solidFill>
                <a:latin typeface="Calibri" pitchFamily="34" charset="0"/>
              </a:rPr>
              <a:t>t-CO2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16" name="カギ線コネクタ 115"/>
          <p:cNvCxnSpPr>
            <a:stCxn id="22584" idx="3"/>
            <a:endCxn id="22585" idx="3"/>
          </p:cNvCxnSpPr>
          <p:nvPr/>
        </p:nvCxnSpPr>
        <p:spPr>
          <a:xfrm>
            <a:off x="6190834" y="5934721"/>
            <a:ext cx="12700" cy="533400"/>
          </a:xfrm>
          <a:prstGeom prst="bentConnector3">
            <a:avLst>
              <a:gd name="adj1" fmla="val 180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-36512" y="0"/>
            <a:ext cx="815902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2. </a:t>
            </a:r>
            <a:r>
              <a:rPr lang="en-US" altLang="ja-JP" dirty="0">
                <a:solidFill>
                  <a:schemeClr val="bg1"/>
                </a:solidFill>
              </a:rPr>
              <a:t>Experience with developing NAMAs in a MRV manner</a:t>
            </a:r>
            <a:r>
              <a:rPr lang="ja-JP" altLang="en-US" dirty="0">
                <a:solidFill>
                  <a:schemeClr val="bg1"/>
                </a:solidFill>
              </a:rPr>
              <a:t> </a:t>
            </a:r>
            <a:r>
              <a:rPr lang="en-US" altLang="ja-JP" dirty="0">
                <a:solidFill>
                  <a:schemeClr val="bg1"/>
                </a:solidFill>
              </a:rPr>
              <a:t>under the MOEJ Programme</a:t>
            </a:r>
            <a:endParaRPr lang="en-US" altLang="ja-JP" b="1" dirty="0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2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250825" y="3068638"/>
            <a:ext cx="8569325" cy="79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5" name="四角形吹き出し 4"/>
          <p:cNvSpPr/>
          <p:nvPr/>
        </p:nvSpPr>
        <p:spPr>
          <a:xfrm>
            <a:off x="179388" y="692150"/>
            <a:ext cx="2089150" cy="2376488"/>
          </a:xfrm>
          <a:prstGeom prst="wedgeRectCallout">
            <a:avLst>
              <a:gd name="adj1" fmla="val -21487"/>
              <a:gd name="adj2" fmla="val 711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</a:rPr>
              <a:t>(1)</a:t>
            </a:r>
            <a:r>
              <a:rPr lang="ja-JP" altLang="en-US" sz="1400" b="1" dirty="0">
                <a:solidFill>
                  <a:schemeClr val="tx1"/>
                </a:solidFill>
              </a:rPr>
              <a:t>　</a:t>
            </a:r>
            <a:r>
              <a:rPr lang="en-US" altLang="ja-JP" sz="1400" b="1" dirty="0">
                <a:solidFill>
                  <a:schemeClr val="tx1"/>
                </a:solidFill>
              </a:rPr>
              <a:t>Collection of Info on relevant policies and strategies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Collect and analyze relevant policy documents of development, climate change and related </a:t>
            </a:r>
            <a:r>
              <a:rPr lang="en-US" altLang="ja-JP" sz="1400" dirty="0" smtClean="0">
                <a:solidFill>
                  <a:schemeClr val="tx1"/>
                </a:solidFill>
              </a:rPr>
              <a:t>sector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solidFill>
                  <a:schemeClr val="tx1"/>
                </a:solidFill>
              </a:rPr>
              <a:t>(eg national power development plan)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971550" y="3716338"/>
            <a:ext cx="2087563" cy="2663825"/>
          </a:xfrm>
          <a:prstGeom prst="wedgeRectCallout">
            <a:avLst>
              <a:gd name="adj1" fmla="val -16258"/>
              <a:gd name="adj2" fmla="val -658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</a:rPr>
              <a:t>(2) Collection data for BAU in the sector </a:t>
            </a:r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Collect  data for calculating BAU emission with bottom-up approach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 (eg. </a:t>
            </a:r>
            <a:r>
              <a:rPr lang="en-US" altLang="ja-JP" sz="1400" dirty="0" smtClean="0">
                <a:solidFill>
                  <a:schemeClr val="tx1"/>
                </a:solidFill>
              </a:rPr>
              <a:t>List all power plants in operation and planned, based on national power development plan)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2771775" y="692150"/>
            <a:ext cx="2376488" cy="2376488"/>
          </a:xfrm>
          <a:prstGeom prst="wedgeRectCallout">
            <a:avLst>
              <a:gd name="adj1" fmla="val -30637"/>
              <a:gd name="adj2" fmla="val 708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</a:rPr>
              <a:t>(3)</a:t>
            </a:r>
            <a:r>
              <a:rPr lang="ja-JP" altLang="en-US" sz="1400" b="1" dirty="0">
                <a:solidFill>
                  <a:schemeClr val="tx1"/>
                </a:solidFill>
              </a:rPr>
              <a:t>　</a:t>
            </a:r>
            <a:r>
              <a:rPr lang="en-US" altLang="ja-JP" sz="1400" b="1" dirty="0">
                <a:solidFill>
                  <a:schemeClr val="tx1"/>
                </a:solidFill>
              </a:rPr>
              <a:t>Quantification GHG emissions of  BAU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Quantify GHG emissions based on (2) data,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a) Identify  the calculation formulas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b) Calculate respective emission in BAU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c) Aggregate respective emissions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779838" y="3789363"/>
            <a:ext cx="2087562" cy="2663825"/>
          </a:xfrm>
          <a:prstGeom prst="wedgeRectCallout">
            <a:avLst>
              <a:gd name="adj1" fmla="val -16258"/>
              <a:gd name="adj2" fmla="val -658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</a:rPr>
              <a:t>(4) Examination and selection of NAMAs options</a:t>
            </a:r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Select possible NAMAs options and technologies based on (1) policies and mitigation strategies and additional consideration. 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5435600" y="692150"/>
            <a:ext cx="2449513" cy="2376488"/>
          </a:xfrm>
          <a:prstGeom prst="wedgeRectCallout">
            <a:avLst>
              <a:gd name="adj1" fmla="val -26946"/>
              <a:gd name="adj2" fmla="val 719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chemeClr val="tx1"/>
                </a:solidFill>
              </a:rPr>
              <a:t>(5) Quantification GHG emission reduction by NAMAs</a:t>
            </a:r>
            <a:r>
              <a:rPr lang="ja-JP" altLang="en-US" sz="1400" b="1" dirty="0">
                <a:solidFill>
                  <a:schemeClr val="tx1"/>
                </a:solidFill>
              </a:rPr>
              <a:t>　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Quantify GHG emissions with (4)NAMAs assumptions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a) Set the calculation formulas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b) Calculation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c) Aggregate potential with reduction by NAMAs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516688" y="4005263"/>
            <a:ext cx="2016125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Low-carbon technology survey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588125" y="4797425"/>
            <a:ext cx="2016125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Examination MRV methods 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6516688" y="5589588"/>
            <a:ext cx="2160587" cy="1079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Capacity-buildings in Vietnam for NAMAs implication</a:t>
            </a:r>
          </a:p>
        </p:txBody>
      </p:sp>
      <p:sp>
        <p:nvSpPr>
          <p:cNvPr id="23566" name="正方形/長方形 9"/>
          <p:cNvSpPr>
            <a:spLocks noChangeArrowheads="1"/>
          </p:cNvSpPr>
          <p:nvPr/>
        </p:nvSpPr>
        <p:spPr bwMode="auto">
          <a:xfrm>
            <a:off x="0" y="6577013"/>
            <a:ext cx="853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Source: OECC 2012</a:t>
            </a:r>
            <a:endParaRPr lang="en-US" altLang="ja-JP" sz="1400" i="1" dirty="0">
              <a:latin typeface="Calibri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gray">
          <a:xfrm>
            <a:off x="221275" y="24805"/>
            <a:ext cx="8743338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7631113" algn="l"/>
              </a:tabLst>
            </a:pPr>
            <a:r>
              <a:rPr lang="en-US" altLang="ja-JP" sz="2800" dirty="0" smtClean="0">
                <a:latin typeface="Calibri" pitchFamily="34" charset="0"/>
                <a:ea typeface="HGP創英角ｺﾞｼｯｸUB" pitchFamily="50" charset="-128"/>
                <a:cs typeface="ＭＳ Ｐゴシック" charset="-128"/>
              </a:rPr>
              <a:t>Proposed Steps for NAMA Development</a:t>
            </a:r>
            <a:endParaRPr lang="en-US" altLang="ja-JP" sz="2800" dirty="0">
              <a:latin typeface="Calibri" pitchFamily="34" charset="0"/>
              <a:ea typeface="HGP創英角ｺﾞｼｯｸUB" pitchFamily="50" charset="-128"/>
              <a:cs typeface="ＭＳ Ｐゴシック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2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0" y="-26988"/>
            <a:ext cx="9144000" cy="5842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HGP創英角ｺﾞｼｯｸUB" pitchFamily="50" charset="-128"/>
                <a:cs typeface="ＭＳ Ｐゴシック" pitchFamily="50" charset="-128"/>
              </a:rPr>
              <a:t>　</a:t>
            </a:r>
            <a:r>
              <a:rPr lang="en-US" altLang="ja-JP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HGP創英角ｺﾞｼｯｸUB" pitchFamily="50" charset="-128"/>
                <a:cs typeface="ＭＳ Ｐゴシック" pitchFamily="50" charset="-128"/>
              </a:rPr>
              <a:t>BAU: Energy Demand Projection in </a:t>
            </a:r>
            <a:r>
              <a:rPr lang="en-US" altLang="ja-JP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HGP創英角ｺﾞｼｯｸUB" pitchFamily="50" charset="-128"/>
                <a:cs typeface="ＭＳ Ｐゴシック" pitchFamily="50" charset="-128"/>
              </a:rPr>
              <a:t>Cambodia </a:t>
            </a:r>
            <a:endParaRPr lang="en-US" altLang="ja-JP" sz="3200" b="1" dirty="0">
              <a:solidFill>
                <a:schemeClr val="tx2">
                  <a:lumMod val="75000"/>
                </a:schemeClr>
              </a:solidFill>
              <a:latin typeface="+mj-lt"/>
              <a:ea typeface="HGP創英角ｺﾞｼｯｸUB" pitchFamily="50" charset="-128"/>
              <a:cs typeface="ＭＳ Ｐゴシック" pitchFamily="50" charset="-128"/>
            </a:endParaRPr>
          </a:p>
        </p:txBody>
      </p:sp>
      <p:graphicFrame>
        <p:nvGraphicFramePr>
          <p:cNvPr id="4" name="グラフ 3"/>
          <p:cNvGraphicFramePr/>
          <p:nvPr/>
        </p:nvGraphicFramePr>
        <p:xfrm>
          <a:off x="251520" y="980282"/>
          <a:ext cx="8609355" cy="518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7812088" y="765175"/>
            <a:ext cx="908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+mj-lt"/>
                <a:ea typeface="+mn-ea"/>
              </a:rPr>
              <a:t>(MW)</a:t>
            </a:r>
            <a:endParaRPr lang="ja-JP" altLang="en-US" sz="2400" dirty="0">
              <a:latin typeface="+mj-lt"/>
              <a:ea typeface="+mn-ea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6482C-7227-48AC-8901-4F300FE4BFA4}" type="slidenum">
              <a:rPr lang="ja-JP" altLang="en-US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24582" name="正方形/長方形 9"/>
          <p:cNvSpPr>
            <a:spLocks noChangeArrowheads="1"/>
          </p:cNvSpPr>
          <p:nvPr/>
        </p:nvSpPr>
        <p:spPr bwMode="auto">
          <a:xfrm>
            <a:off x="0" y="6577013"/>
            <a:ext cx="853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Source: OECC (Overseas </a:t>
            </a:r>
            <a:r>
              <a:rPr lang="en-US" altLang="ja-JP" sz="1400" dirty="0" smtClean="0">
                <a:latin typeface="Calibri" pitchFamily="34" charset="0"/>
              </a:rPr>
              <a:t>Environmental </a:t>
            </a:r>
            <a:r>
              <a:rPr lang="en-US" altLang="ja-JP" sz="1400" dirty="0">
                <a:latin typeface="Calibri" pitchFamily="34" charset="0"/>
              </a:rPr>
              <a:t>Cooperation Center, Japan) </a:t>
            </a:r>
            <a:r>
              <a:rPr lang="en-US" altLang="ja-JP" sz="1400" dirty="0" smtClean="0">
                <a:latin typeface="Calibri" pitchFamily="34" charset="0"/>
              </a:rPr>
              <a:t>2012, modifying JICA Study </a:t>
            </a:r>
            <a:endParaRPr lang="en-US" altLang="ja-JP" sz="1400" i="1" dirty="0">
              <a:latin typeface="Calibri" pitchFamily="34" charset="0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152400" y="476672"/>
            <a:ext cx="8532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</a:rPr>
              <a:t>In case where sectoral development strategies  is available, such information may be useful for projection a priori. (If not, application of model  should be necessary)</a:t>
            </a:r>
            <a:endParaRPr lang="en-US" altLang="ja-JP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0" y="-26988"/>
            <a:ext cx="9144000" cy="5842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HGP創英角ｺﾞｼｯｸUB" pitchFamily="50" charset="-128"/>
                <a:cs typeface="ＭＳ Ｐゴシック" pitchFamily="50" charset="-128"/>
              </a:rPr>
              <a:t>BAU: Power Development Plan in </a:t>
            </a:r>
            <a:r>
              <a:rPr lang="en-US" altLang="ja-JP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HGP創英角ｺﾞｼｯｸUB" pitchFamily="50" charset="-128"/>
                <a:cs typeface="ＭＳ Ｐゴシック" pitchFamily="50" charset="-128"/>
              </a:rPr>
              <a:t>Cambodia</a:t>
            </a:r>
            <a:endParaRPr lang="en-US" altLang="ja-JP" sz="3200" b="1" dirty="0">
              <a:solidFill>
                <a:schemeClr val="tx2">
                  <a:lumMod val="75000"/>
                </a:schemeClr>
              </a:solidFill>
              <a:latin typeface="+mj-lt"/>
              <a:ea typeface="HGP創英角ｺﾞｼｯｸUB" pitchFamily="50" charset="-128"/>
              <a:cs typeface="ＭＳ Ｐゴシック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43208"/>
              </p:ext>
            </p:extLst>
          </p:nvPr>
        </p:nvGraphicFramePr>
        <p:xfrm>
          <a:off x="250825" y="1052513"/>
          <a:ext cx="8642350" cy="5341935"/>
        </p:xfrm>
        <a:graphic>
          <a:graphicData uri="http://schemas.openxmlformats.org/drawingml/2006/table">
            <a:tbl>
              <a:tblPr/>
              <a:tblGrid>
                <a:gridCol w="527050"/>
                <a:gridCol w="3146425"/>
                <a:gridCol w="1584325"/>
                <a:gridCol w="863600"/>
                <a:gridCol w="792163"/>
                <a:gridCol w="1728787"/>
              </a:tblGrid>
              <a:tr h="555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No.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Project Name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Type 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Capacity</a:t>
                      </a:r>
                      <a:b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</a:b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(MW)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Year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Condition as of Dec. 2011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XXXX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Heavy Fuel Oil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340 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Operating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YYYY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13 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3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ZZZZ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13 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4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AAAA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Wood, Biomass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6 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5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Kamchay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194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2012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Under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Construction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6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Kirirom III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18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2012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7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Stung Atay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120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2012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38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8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Stung Tatay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246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2013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09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9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Lower Stung Russei Churum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338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2013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09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10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100 MW Coal Fired Power Plant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100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2013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55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11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270 MW Phase 1 of the 700MW Coal Fired Power Plant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270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2014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~2015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PPA singed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12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100 MW Coal Fired Power Plant 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100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2016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PPA singed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13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430 MW Phase 2 of the 700MW Coal Fired Power Plant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430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2017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FS completed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…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…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α*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20XX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May be developed*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Total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2188+α</a:t>
                      </a: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B5CE4-A16D-458C-9173-E87E1E386F1D}" type="slidenum">
              <a:rPr lang="ja-JP" altLang="en-US">
                <a:latin typeface="+mj-lt"/>
              </a:rPr>
              <a:pPr>
                <a:defRPr/>
              </a:pPr>
              <a:t>14</a:t>
            </a:fld>
            <a:endParaRPr lang="ja-JP" altLang="en-US" dirty="0">
              <a:latin typeface="+mj-lt"/>
            </a:endParaRPr>
          </a:p>
        </p:txBody>
      </p:sp>
      <p:sp>
        <p:nvSpPr>
          <p:cNvPr id="25717" name="正方形/長方形 9"/>
          <p:cNvSpPr>
            <a:spLocks noChangeArrowheads="1"/>
          </p:cNvSpPr>
          <p:nvPr/>
        </p:nvSpPr>
        <p:spPr bwMode="auto">
          <a:xfrm>
            <a:off x="0" y="6577013"/>
            <a:ext cx="853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Source: OECC 2012</a:t>
            </a:r>
            <a:endParaRPr lang="en-US" altLang="ja-JP" sz="1400" i="1" dirty="0">
              <a:latin typeface="Calibri" pitchFamily="34" charset="0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250825" y="549275"/>
            <a:ext cx="8713788" cy="36830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C00000"/>
                </a:solidFill>
                <a:latin typeface="+mj-lt"/>
                <a:ea typeface="HGｺﾞｼｯｸM" pitchFamily="49" charset="-128"/>
              </a:rPr>
              <a:t>*Need to consider projects which may be developed in BAU out of the present plan.</a:t>
            </a:r>
          </a:p>
        </p:txBody>
      </p:sp>
    </p:spTree>
    <p:extLst>
      <p:ext uri="{BB962C8B-B14F-4D97-AF65-F5344CB8AC3E}">
        <p14:creationId xmlns:p14="http://schemas.microsoft.com/office/powerpoint/2010/main" val="20871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gray">
          <a:xfrm>
            <a:off x="0" y="-26988"/>
            <a:ext cx="9144000" cy="5842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HGP創英角ｺﾞｼｯｸUB" pitchFamily="50" charset="-128"/>
                <a:cs typeface="ＭＳ Ｐゴシック" pitchFamily="50" charset="-128"/>
              </a:rPr>
              <a:t>Power Development Plan with mitigation options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376988"/>
            <a:ext cx="2133600" cy="365125"/>
          </a:xfrm>
        </p:spPr>
        <p:txBody>
          <a:bodyPr/>
          <a:lstStyle/>
          <a:p>
            <a:pPr>
              <a:defRPr/>
            </a:pPr>
            <a:fld id="{DC37DA1D-79B3-4056-8C9A-30BF246DDB1A}" type="slidenum">
              <a:rPr lang="ja-JP" altLang="en-US">
                <a:latin typeface="+mj-lt"/>
              </a:rPr>
              <a:pPr>
                <a:defRPr/>
              </a:pPr>
              <a:t>15</a:t>
            </a:fld>
            <a:endParaRPr lang="ja-JP" altLang="en-US" dirty="0">
              <a:latin typeface="+mj-lt"/>
            </a:endParaRPr>
          </a:p>
        </p:txBody>
      </p:sp>
      <p:sp>
        <p:nvSpPr>
          <p:cNvPr id="26628" name="正方形/長方形 9"/>
          <p:cNvSpPr>
            <a:spLocks noChangeArrowheads="1"/>
          </p:cNvSpPr>
          <p:nvPr/>
        </p:nvSpPr>
        <p:spPr bwMode="auto">
          <a:xfrm>
            <a:off x="0" y="6577013"/>
            <a:ext cx="8532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Source: OECC 2012</a:t>
            </a:r>
            <a:endParaRPr lang="en-US" altLang="ja-JP" sz="1400" i="1" dirty="0">
              <a:latin typeface="Calibri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86447"/>
              </p:ext>
            </p:extLst>
          </p:nvPr>
        </p:nvGraphicFramePr>
        <p:xfrm>
          <a:off x="250825" y="857250"/>
          <a:ext cx="6913563" cy="5475289"/>
        </p:xfrm>
        <a:graphic>
          <a:graphicData uri="http://schemas.openxmlformats.org/drawingml/2006/table">
            <a:tbl>
              <a:tblPr/>
              <a:tblGrid>
                <a:gridCol w="527050"/>
                <a:gridCol w="3146425"/>
                <a:gridCol w="1584325"/>
                <a:gridCol w="863600"/>
                <a:gridCol w="792163"/>
              </a:tblGrid>
              <a:tr h="555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No.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Project Name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Type 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Capacity</a:t>
                      </a:r>
                      <a:b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</a:b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(MW)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Year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XXXX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Heavy Fuel Oil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340 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YYYY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13 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3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ZZZZ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13 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4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AAAA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Wood, Biomass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6 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-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5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Kamchay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194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2012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6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Kirirom III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18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2012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7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Stung Atay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120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2012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8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Stung Tatay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246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2013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9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Lower Stung Russei Churum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Hydro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338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2013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10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100 MW Coal Fired Power Plant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100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2013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11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270 MW Phase 1 of the 700MW Coal Fired Power Plant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270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2014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~2015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12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100 MW Coal Fired Power Plant 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100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2016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13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430 MW Phase 2 of the 700MW Coal Fired Power Plant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430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2017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…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…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Coal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α*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20XX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Total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ｺﾞｼｯｸM" pitchFamily="49" charset="-128"/>
                        </a:rPr>
                        <a:t>2188+α</a:t>
                      </a: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ｺﾞｼｯｸM" pitchFamily="49" charset="-128"/>
                      </a:endParaRPr>
                    </a:p>
                  </a:txBody>
                  <a:tcPr marL="6655" marR="6655" marT="665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四角形吹き出し 12"/>
          <p:cNvSpPr/>
          <p:nvPr/>
        </p:nvSpPr>
        <p:spPr>
          <a:xfrm>
            <a:off x="7235825" y="3573463"/>
            <a:ext cx="1873250" cy="1852612"/>
          </a:xfrm>
          <a:prstGeom prst="wedgeRectCallout">
            <a:avLst>
              <a:gd name="adj1" fmla="val -94901"/>
              <a:gd name="adj2" fmla="val 7157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1"/>
                </a:solidFill>
              </a:rPr>
              <a:t>Promotion of renewable energy  (hydro, solar, biomass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7235825" y="1360488"/>
            <a:ext cx="1873250" cy="1560512"/>
          </a:xfrm>
          <a:prstGeom prst="wedgeRectCallout">
            <a:avLst>
              <a:gd name="adj1" fmla="val -96586"/>
              <a:gd name="adj2" fmla="val -3856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1"/>
                </a:solidFill>
              </a:rPr>
              <a:t>Introduction of  high- performance boiler</a:t>
            </a:r>
          </a:p>
        </p:txBody>
      </p:sp>
    </p:spTree>
    <p:extLst>
      <p:ext uri="{BB962C8B-B14F-4D97-AF65-F5344CB8AC3E}">
        <p14:creationId xmlns:p14="http://schemas.microsoft.com/office/powerpoint/2010/main" val="2786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500E2-60CF-4DEC-B071-E08E20F9A401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96776" y="1988840"/>
            <a:ext cx="251904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</a:rPr>
              <a:t>Secretariat of the Committee 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979613" y="477763"/>
            <a:ext cx="4824635" cy="79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Climate Change Committee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(verification at macro level) 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19" y="-26988"/>
            <a:ext cx="784887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chemeClr val="tx1"/>
                </a:solidFill>
              </a:rPr>
              <a:t>Preparing for Domestic Institutional </a:t>
            </a:r>
            <a:r>
              <a:rPr lang="en-US" altLang="ja-JP" sz="2800" b="1" dirty="0">
                <a:solidFill>
                  <a:schemeClr val="tx1"/>
                </a:solidFill>
              </a:rPr>
              <a:t>Arrangement</a:t>
            </a: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27583" y="2852936"/>
            <a:ext cx="7992889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Ministries and institutions in charge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99592" y="342900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</a:t>
            </a:r>
            <a:endParaRPr lang="ja-JP" altLang="en-US" dirty="0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2194992" y="342900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</a:t>
            </a:r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3419872" y="342843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dirty="0" smtClean="0"/>
              <a:t>Ministry</a:t>
            </a:r>
            <a:endParaRPr lang="ja-JP" altLang="en-US" dirty="0"/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4715272" y="342843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 </a:t>
            </a:r>
            <a:endParaRPr lang="ja-JP" altLang="en-US" dirty="0"/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6156722" y="342843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 </a:t>
            </a:r>
            <a:endParaRPr lang="ja-JP" altLang="en-US" dirty="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7452122" y="3356992"/>
            <a:ext cx="1079500" cy="1008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 </a:t>
            </a:r>
            <a:endParaRPr lang="ja-JP" altLang="en-US" dirty="0"/>
          </a:p>
        </p:txBody>
      </p:sp>
      <p:sp>
        <p:nvSpPr>
          <p:cNvPr id="2" name="上矢印 1"/>
          <p:cNvSpPr/>
          <p:nvPr/>
        </p:nvSpPr>
        <p:spPr>
          <a:xfrm>
            <a:off x="3815506" y="1556792"/>
            <a:ext cx="1476474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en-US" altLang="ja-JP" dirty="0" smtClean="0"/>
              <a:t>Report</a:t>
            </a:r>
            <a:endParaRPr kumimoji="1" lang="ja-JP" altLang="en-US" dirty="0"/>
          </a:p>
        </p:txBody>
      </p:sp>
      <p:sp>
        <p:nvSpPr>
          <p:cNvPr id="3" name="四角形吹き出し 2"/>
          <p:cNvSpPr/>
          <p:nvPr/>
        </p:nvSpPr>
        <p:spPr>
          <a:xfrm>
            <a:off x="611560" y="4797152"/>
            <a:ext cx="8064896" cy="1152128"/>
          </a:xfrm>
          <a:prstGeom prst="wedgeRectCallout">
            <a:avLst>
              <a:gd name="adj1" fmla="val -25556"/>
              <a:gd name="adj2" fmla="val -84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chemeClr val="tx1"/>
                </a:solidFill>
              </a:rPr>
              <a:t>Implementation and verification at micro level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*  (ER from individual activities/projects) 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605437" y="1052736"/>
            <a:ext cx="1373656" cy="935012"/>
            <a:chOff x="605437" y="1917924"/>
            <a:chExt cx="1373656" cy="935012"/>
          </a:xfrm>
        </p:grpSpPr>
        <p:cxnSp>
          <p:nvCxnSpPr>
            <p:cNvPr id="10" name="カギ線コネクタ 9"/>
            <p:cNvCxnSpPr/>
            <p:nvPr/>
          </p:nvCxnSpPr>
          <p:spPr>
            <a:xfrm rot="10800000" flipV="1">
              <a:off x="605438" y="1917924"/>
              <a:ext cx="1373655" cy="43095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05437" y="2348881"/>
              <a:ext cx="0" cy="504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766892"/>
              </p:ext>
            </p:extLst>
          </p:nvPr>
        </p:nvGraphicFramePr>
        <p:xfrm>
          <a:off x="5364088" y="5085184"/>
          <a:ext cx="3529756" cy="172076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092051"/>
                <a:gridCol w="2437705"/>
              </a:tblGrid>
              <a:tr h="311742">
                <a:tc gridSpan="2"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Verification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 varies by different financial schemes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1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Non-market</a:t>
                      </a:r>
                      <a:endParaRPr kumimoji="1" lang="ja-JP" altLang="en-US" sz="1200" dirty="0" smtClean="0"/>
                    </a:p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Regular  </a:t>
                      </a:r>
                      <a:r>
                        <a:rPr kumimoji="1" lang="en-US" altLang="ja-JP" sz="1200" baseline="0" dirty="0" smtClean="0"/>
                        <a:t>monitoring and data collection procedure (such as that of energy regulatory committee’s)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174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JCM/BOCM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JCM meth, third party verification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174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CDM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aseline="0" dirty="0" smtClean="0"/>
                        <a:t>CDM meth, monitoring,  DOE verification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表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95296"/>
              </p:ext>
            </p:extLst>
          </p:nvPr>
        </p:nvGraphicFramePr>
        <p:xfrm>
          <a:off x="5796136" y="980728"/>
          <a:ext cx="3024336" cy="180251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24336"/>
              </a:tblGrid>
              <a:tr h="376479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Possible Verification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 at macro level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26036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/>
                        <a:t>Assessment</a:t>
                      </a:r>
                      <a:r>
                        <a:rPr kumimoji="1" lang="en-US" altLang="ja-JP" sz="1200" baseline="0" dirty="0" smtClean="0"/>
                        <a:t> of Mitigation Plans</a:t>
                      </a:r>
                      <a:endParaRPr kumimoji="1" lang="en-US" altLang="ja-JP" sz="120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n-US" altLang="ja-JP" sz="1200" dirty="0" smtClean="0"/>
                        <a:t>Verification</a:t>
                      </a:r>
                      <a:r>
                        <a:rPr kumimoji="1" lang="en-US" altLang="ja-JP" sz="1200" baseline="0" dirty="0" smtClean="0"/>
                        <a:t> of the progress report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n-US" altLang="ja-JP" sz="1200" baseline="0" dirty="0" smtClean="0"/>
                        <a:t>Review of aggregated GHG emission reduction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200" baseline="0" dirty="0" smtClean="0"/>
                        <a:t>Assessment of challenges and further needs(PDCA cycle)</a:t>
                      </a:r>
                      <a:endParaRPr kumimoji="1" lang="ja-JP" altLang="en-US" sz="120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n-US" altLang="ja-JP" sz="1200" baseline="0" dirty="0" smtClean="0"/>
                        <a:t>Submission and Report to UNFCCC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1" y="5319652"/>
            <a:ext cx="859751" cy="7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01208"/>
            <a:ext cx="859751" cy="7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01208"/>
            <a:ext cx="859751" cy="7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01208"/>
            <a:ext cx="859751" cy="7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251520" y="6237312"/>
            <a:ext cx="46085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* For a policy measures not as a project-based(such as taxation policy, etc.) may be MRVed at the macro level but still need to have some ways for QA/QC of collected data within its programme.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7504" y="908720"/>
            <a:ext cx="432048" cy="4148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en-US" altLang="ja-JP" b="1" dirty="0" smtClean="0"/>
              <a:t>GHG Inventory  as a measurement pillar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0280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81" y="116632"/>
            <a:ext cx="2124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gray">
          <a:xfrm>
            <a:off x="221275" y="115871"/>
            <a:ext cx="6432743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>
              <a:rot lat="0" lon="0" rev="7800000"/>
            </a:lightRig>
          </a:scene3d>
          <a:sp3d prstMaterial="dkEdge">
            <a:bevelT/>
            <a:bevelB/>
          </a:sp3d>
        </p:spPr>
        <p:txBody>
          <a:bodyPr wrap="square" anchor="ctr">
            <a:spAutoFit/>
          </a:bodyPr>
          <a:lstStyle/>
          <a:p>
            <a:pPr algn="ctr">
              <a:tabLst>
                <a:tab pos="7631113" algn="l"/>
              </a:tabLst>
            </a:pPr>
            <a:r>
              <a:rPr lang="en-US" altLang="ja-JP" sz="2400" b="1" dirty="0" smtClean="0">
                <a:latin typeface="Calibri" pitchFamily="34" charset="0"/>
                <a:ea typeface="HGP創英角ｺﾞｼｯｸUB" pitchFamily="50" charset="-128"/>
                <a:cs typeface="ＭＳ Ｐゴシック" charset="-128"/>
              </a:rPr>
              <a:t>Mongolia</a:t>
            </a:r>
            <a:endParaRPr lang="en-US" altLang="ja-JP" sz="2400" b="1" dirty="0">
              <a:latin typeface="Calibri" pitchFamily="34" charset="0"/>
              <a:ea typeface="HGP創英角ｺﾞｼｯｸUB" pitchFamily="50" charset="-128"/>
              <a:cs typeface="ＭＳ Ｐゴシック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21" y="1340768"/>
            <a:ext cx="1514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57" y="2564904"/>
            <a:ext cx="1514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37" y="3861048"/>
            <a:ext cx="1763067" cy="130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6870042" y="5373216"/>
            <a:ext cx="2162851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 smtClean="0"/>
              <a:t>Diagnosis by  energy technology experts from Japan  at CHP</a:t>
            </a:r>
            <a:endParaRPr lang="ja-JP" altLang="en-US" sz="1100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79512" y="681059"/>
            <a:ext cx="6474506" cy="332400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Selected Sector:  Energy Supply Sector</a:t>
            </a:r>
          </a:p>
          <a:p>
            <a:pPr marL="0" indent="0">
              <a:buNone/>
            </a:pPr>
            <a:r>
              <a:rPr lang="en-US" altLang="ja-JP" sz="2000" dirty="0" smtClean="0"/>
              <a:t>NAMAs: Improvement of CHP Plants</a:t>
            </a:r>
          </a:p>
          <a:p>
            <a:pPr marL="0" indent="0">
              <a:buNone/>
            </a:pPr>
            <a:r>
              <a:rPr lang="en-US" altLang="ja-JP" sz="2000" dirty="0" smtClean="0"/>
              <a:t>Working Group: MEDG, Ministry of Energy, other key institutes and experts, chaired by Climate Change Special Envoy</a:t>
            </a:r>
          </a:p>
          <a:p>
            <a:pPr marL="0" indent="0">
              <a:buNone/>
            </a:pPr>
            <a:r>
              <a:rPr lang="en-US" altLang="ja-JP" sz="2000" dirty="0" smtClean="0"/>
              <a:t>Results:   </a:t>
            </a:r>
          </a:p>
          <a:p>
            <a:pPr marL="0" indent="0">
              <a:buNone/>
            </a:pPr>
            <a:r>
              <a:rPr lang="en-US" altLang="ja-JP" sz="2000" dirty="0" smtClean="0"/>
              <a:t> Calculated BAU and ER by NAMAs ex ante both for power and heat supplies for CHP3 and CHP4 </a:t>
            </a:r>
          </a:p>
          <a:p>
            <a:pPr marL="0" indent="0">
              <a:buNone/>
            </a:pPr>
            <a:r>
              <a:rPr lang="en-US" altLang="ja-JP" sz="2000" dirty="0" smtClean="0"/>
              <a:t> Sorted out reporting process of activity data  (ie Energy Regulatory Committee) </a:t>
            </a:r>
          </a:p>
          <a:p>
            <a:pPr marL="0" indent="0">
              <a:buNone/>
            </a:pPr>
            <a:r>
              <a:rPr lang="en-US" altLang="ja-JP" sz="2000" dirty="0" smtClean="0"/>
              <a:t> Discussed technology options for application in NAMAs, including process diagnosis in CHP</a:t>
            </a:r>
            <a:endParaRPr lang="ja-JP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2302"/>
            <a:ext cx="6791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0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gray">
          <a:xfrm>
            <a:off x="221275" y="115871"/>
            <a:ext cx="6432743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>
              <a:rot lat="0" lon="0" rev="7800000"/>
            </a:lightRig>
          </a:scene3d>
          <a:sp3d prstMaterial="dkEdge">
            <a:bevelT/>
            <a:bevelB/>
          </a:sp3d>
        </p:spPr>
        <p:txBody>
          <a:bodyPr wrap="square" anchor="ctr">
            <a:spAutoFit/>
          </a:bodyPr>
          <a:lstStyle/>
          <a:p>
            <a:pPr algn="ctr">
              <a:tabLst>
                <a:tab pos="7631113" algn="l"/>
              </a:tabLst>
            </a:pPr>
            <a:r>
              <a:rPr lang="en-US" altLang="ja-JP" sz="2400" b="1" dirty="0" smtClean="0">
                <a:latin typeface="Calibri" pitchFamily="34" charset="0"/>
                <a:ea typeface="HGP創英角ｺﾞｼｯｸUB" pitchFamily="50" charset="-128"/>
                <a:cs typeface="ＭＳ Ｐゴシック" charset="-128"/>
              </a:rPr>
              <a:t>Lao PDR</a:t>
            </a:r>
            <a:endParaRPr lang="en-US" altLang="ja-JP" sz="2400" b="1" dirty="0">
              <a:latin typeface="Calibri" pitchFamily="34" charset="0"/>
              <a:ea typeface="HGP創英角ｺﾞｼｯｸUB" pitchFamily="50" charset="-128"/>
              <a:cs typeface="ＭＳ Ｐゴシック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07504" y="4377922"/>
            <a:ext cx="2304256" cy="1859389"/>
            <a:chOff x="1619672" y="1644383"/>
            <a:chExt cx="5904656" cy="3569234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672" y="1644383"/>
              <a:ext cx="5904656" cy="3569234"/>
            </a:xfrm>
            <a:prstGeom prst="rect">
              <a:avLst/>
            </a:prstGeom>
          </p:spPr>
        </p:pic>
        <p:sp>
          <p:nvSpPr>
            <p:cNvPr id="9" name="上下矢印 8"/>
            <p:cNvSpPr/>
            <p:nvPr/>
          </p:nvSpPr>
          <p:spPr>
            <a:xfrm>
              <a:off x="5083996" y="3084543"/>
              <a:ext cx="58864" cy="216024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816424" y="2941261"/>
              <a:ext cx="598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b="1" dirty="0" smtClean="0">
                  <a:solidFill>
                    <a:srgbClr val="FF0000"/>
                  </a:solidFill>
                </a:rPr>
                <a:t>BAU</a:t>
              </a: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2982044" y="2056339"/>
              <a:ext cx="3695700" cy="1955800"/>
            </a:xfrm>
            <a:custGeom>
              <a:avLst/>
              <a:gdLst>
                <a:gd name="connsiteX0" fmla="*/ 0 w 3695700"/>
                <a:gd name="connsiteY0" fmla="*/ 1955800 h 1955800"/>
                <a:gd name="connsiteX1" fmla="*/ 914400 w 3695700"/>
                <a:gd name="connsiteY1" fmla="*/ 1498600 h 1955800"/>
                <a:gd name="connsiteX2" fmla="*/ 1828800 w 3695700"/>
                <a:gd name="connsiteY2" fmla="*/ 1079500 h 1955800"/>
                <a:gd name="connsiteX3" fmla="*/ 2743200 w 3695700"/>
                <a:gd name="connsiteY3" fmla="*/ 584200 h 1955800"/>
                <a:gd name="connsiteX4" fmla="*/ 3695700 w 3695700"/>
                <a:gd name="connsiteY4" fmla="*/ 0 h 195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700" h="1955800">
                  <a:moveTo>
                    <a:pt x="0" y="1955800"/>
                  </a:moveTo>
                  <a:cubicBezTo>
                    <a:pt x="304800" y="1800225"/>
                    <a:pt x="609600" y="1644650"/>
                    <a:pt x="914400" y="1498600"/>
                  </a:cubicBezTo>
                  <a:cubicBezTo>
                    <a:pt x="1219200" y="1352550"/>
                    <a:pt x="1524000" y="1231900"/>
                    <a:pt x="1828800" y="1079500"/>
                  </a:cubicBezTo>
                  <a:cubicBezTo>
                    <a:pt x="2133600" y="927100"/>
                    <a:pt x="2432050" y="764117"/>
                    <a:pt x="2743200" y="584200"/>
                  </a:cubicBezTo>
                  <a:cubicBezTo>
                    <a:pt x="3054350" y="404283"/>
                    <a:pt x="3375025" y="202141"/>
                    <a:pt x="369570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3204368" y="2998744"/>
              <a:ext cx="3708400" cy="1034107"/>
            </a:xfrm>
            <a:custGeom>
              <a:avLst/>
              <a:gdLst>
                <a:gd name="connsiteX0" fmla="*/ 0 w 3708400"/>
                <a:gd name="connsiteY0" fmla="*/ 1034107 h 1034107"/>
                <a:gd name="connsiteX1" fmla="*/ 952500 w 3708400"/>
                <a:gd name="connsiteY1" fmla="*/ 589607 h 1034107"/>
                <a:gd name="connsiteX2" fmla="*/ 1854200 w 3708400"/>
                <a:gd name="connsiteY2" fmla="*/ 348307 h 1034107"/>
                <a:gd name="connsiteX3" fmla="*/ 2781300 w 3708400"/>
                <a:gd name="connsiteY3" fmla="*/ 5407 h 1034107"/>
                <a:gd name="connsiteX4" fmla="*/ 3708400 w 3708400"/>
                <a:gd name="connsiteY4" fmla="*/ 170507 h 103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8400" h="1034107">
                  <a:moveTo>
                    <a:pt x="0" y="1034107"/>
                  </a:moveTo>
                  <a:cubicBezTo>
                    <a:pt x="321733" y="869007"/>
                    <a:pt x="643467" y="703907"/>
                    <a:pt x="952500" y="589607"/>
                  </a:cubicBezTo>
                  <a:cubicBezTo>
                    <a:pt x="1261533" y="475307"/>
                    <a:pt x="1549400" y="445674"/>
                    <a:pt x="1854200" y="348307"/>
                  </a:cubicBezTo>
                  <a:cubicBezTo>
                    <a:pt x="2159000" y="250940"/>
                    <a:pt x="2472267" y="35040"/>
                    <a:pt x="2781300" y="5407"/>
                  </a:cubicBezTo>
                  <a:cubicBezTo>
                    <a:pt x="3090333" y="-24226"/>
                    <a:pt x="3399366" y="73140"/>
                    <a:pt x="3708400" y="1705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32648" y="2643203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b="1" dirty="0" smtClean="0">
                  <a:solidFill>
                    <a:schemeClr val="tx2"/>
                  </a:solidFill>
                </a:rPr>
                <a:t>NAMA</a:t>
              </a:r>
            </a:p>
          </p:txBody>
        </p:sp>
      </p:grp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681059"/>
            <a:ext cx="6474506" cy="2963965"/>
          </a:xfrm>
          <a:ln w="952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Selected Sector:  Transport Sector</a:t>
            </a:r>
          </a:p>
          <a:p>
            <a:pPr marL="0" indent="0">
              <a:buNone/>
            </a:pPr>
            <a:r>
              <a:rPr lang="en-US" altLang="ja-JP" sz="2000" dirty="0" smtClean="0"/>
              <a:t>NAMAs:  Replacement of conventional vehicle with EV</a:t>
            </a:r>
          </a:p>
          <a:p>
            <a:pPr marL="0" indent="0">
              <a:buNone/>
            </a:pPr>
            <a:r>
              <a:rPr lang="en-US" altLang="ja-JP" sz="2000" dirty="0" smtClean="0"/>
              <a:t>Working Group: 7 Ministries participates, including MONRE, MPWT, MIME, MOIC, MOST, chaired by Results:   </a:t>
            </a:r>
          </a:p>
          <a:p>
            <a:pPr marL="182563" indent="0"/>
            <a:r>
              <a:rPr lang="en-US" altLang="ja-JP" sz="2000" dirty="0"/>
              <a:t> </a:t>
            </a:r>
            <a:r>
              <a:rPr lang="en-US" altLang="ja-JP" sz="2000" dirty="0" smtClean="0"/>
              <a:t>Calculated BAU and ER by NAMAs ex ante</a:t>
            </a:r>
          </a:p>
          <a:p>
            <a:pPr marL="182563" indent="0"/>
            <a:r>
              <a:rPr lang="en-US" altLang="ja-JP" sz="2000" dirty="0"/>
              <a:t> </a:t>
            </a:r>
            <a:r>
              <a:rPr lang="en-US" altLang="ja-JP" sz="2000" dirty="0" smtClean="0"/>
              <a:t>Activity data (fuel economy data) originally collected and based on JICA Study</a:t>
            </a:r>
          </a:p>
          <a:p>
            <a:pPr marL="182563" indent="0"/>
            <a:r>
              <a:rPr lang="en-US" altLang="ja-JP" sz="2000" dirty="0"/>
              <a:t> </a:t>
            </a:r>
            <a:r>
              <a:rPr lang="en-US" altLang="ja-JP" sz="2000" dirty="0" smtClean="0"/>
              <a:t>Proposed institutional arrangements are planned to be a part of technical WG under the National Climate Change Committee</a:t>
            </a:r>
            <a:endParaRPr kumimoji="1" lang="ja-JP" altLang="en-US" sz="20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81" y="93359"/>
            <a:ext cx="1766315" cy="117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04" y="1340768"/>
            <a:ext cx="12573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22659"/>
            <a:ext cx="1380468" cy="103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35496" y="6237311"/>
            <a:ext cx="2520280" cy="600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/>
              <a:t>Source: Basic Data Collection Study on Low-emission Public Transport System in Lao PDR, </a:t>
            </a:r>
            <a:r>
              <a:rPr lang="en-US" altLang="ja-JP" sz="1100" dirty="0" smtClean="0"/>
              <a:t>JICA, modified by OECC</a:t>
            </a:r>
            <a:endParaRPr lang="ja-JP" altLang="en-US" sz="11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879624"/>
              </p:ext>
            </p:extLst>
          </p:nvPr>
        </p:nvGraphicFramePr>
        <p:xfrm>
          <a:off x="2483769" y="3284984"/>
          <a:ext cx="6624735" cy="3425484"/>
        </p:xfrm>
        <a:graphic>
          <a:graphicData uri="http://schemas.openxmlformats.org/drawingml/2006/table">
            <a:tbl>
              <a:tblPr/>
              <a:tblGrid>
                <a:gridCol w="2176049"/>
                <a:gridCol w="643914"/>
                <a:gridCol w="643914"/>
                <a:gridCol w="931780"/>
                <a:gridCol w="696942"/>
                <a:gridCol w="856027"/>
                <a:gridCol w="676109"/>
              </a:tblGrid>
              <a:tr h="39474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Motorcycle</a:t>
                      </a:r>
                    </a:p>
                  </a:txBody>
                  <a:tcPr marL="6364" marR="6364" marT="6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Passenger car</a:t>
                      </a:r>
                    </a:p>
                  </a:txBody>
                  <a:tcPr marL="6364" marR="6364" marT="6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Tuk Tuk / Mini bus</a:t>
                      </a:r>
                    </a:p>
                  </a:txBody>
                  <a:tcPr marL="6364" marR="6364" marT="6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Song Thew / Middle size bus </a:t>
                      </a:r>
                    </a:p>
                  </a:txBody>
                  <a:tcPr marL="6364" marR="6364" marT="6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Large bus</a:t>
                      </a:r>
                    </a:p>
                  </a:txBody>
                  <a:tcPr marL="6364" marR="6364" marT="6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364" marR="6364" marT="63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Baseline Emissions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Baseline fuel economy (km/liter)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13.0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Baseline fuel economy (km/liter) (2020)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43.3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14.1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21.7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7.0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2.7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Driving distance (km/day) 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  <a:r>
                        <a:rPr lang="en-US" sz="9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emission factor (kgCO</a:t>
                      </a:r>
                      <a:r>
                        <a:rPr lang="en-US" sz="9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/liter)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2.18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2.18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Days per year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Baseline emission (tCO</a:t>
                      </a:r>
                      <a:r>
                        <a:rPr lang="en-US" sz="9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/year/vehicle)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43.8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Emissions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Driving distance (km/day) 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electricity economy (kWh/km)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4BACC6"/>
                          </a:solidFill>
                          <a:latin typeface="Calibri"/>
                        </a:rPr>
                        <a:t>0.080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4BACC6"/>
                          </a:solidFill>
                          <a:latin typeface="Calibri"/>
                        </a:rPr>
                        <a:t>0.130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4BACC6"/>
                          </a:solidFill>
                          <a:latin typeface="Calibri"/>
                        </a:rPr>
                        <a:t>0.130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4BACC6"/>
                          </a:solidFill>
                          <a:latin typeface="Calibri"/>
                        </a:rPr>
                        <a:t>0.310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1" i="0" u="none" strike="noStrike" dirty="0">
                          <a:solidFill>
                            <a:srgbClr val="4BACC6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1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Grid electricity emission factor (tCO</a:t>
                      </a:r>
                      <a:r>
                        <a:rPr lang="en-US" sz="9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/MWh)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0.135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Days per year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emission (tCO</a:t>
                      </a:r>
                      <a:r>
                        <a:rPr lang="en-US" sz="900" b="1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/year/vehicle)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114562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Emission reduction (tCO</a:t>
                      </a:r>
                      <a:r>
                        <a:rPr lang="en-US" sz="900" b="1" i="0" u="none" strike="noStrike" baseline="-25000" dirty="0">
                          <a:solidFill>
                            <a:srgbClr val="9C6500"/>
                          </a:solidFill>
                          <a:latin typeface="Calibri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/year/vehicle)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10.6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37.9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EV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698000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45000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12000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3559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Total Emission Reduction (tCO</a:t>
                      </a:r>
                      <a:r>
                        <a:rPr lang="en-US" sz="900" b="1" i="0" u="none" strike="noStrike" baseline="-25000" dirty="0">
                          <a:solidFill>
                            <a:srgbClr val="006100"/>
                          </a:solidFill>
                          <a:latin typeface="Calibri"/>
                        </a:rPr>
                        <a:t>2</a:t>
                      </a:r>
                      <a:r>
                        <a:rPr lang="en-US" sz="900" b="1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/year)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161,204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56,280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21,065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42,537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37,887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318,973</a:t>
                      </a:r>
                    </a:p>
                  </a:txBody>
                  <a:tcPr marL="6364" marR="6364" marT="63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6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20272" y="260647"/>
            <a:ext cx="1872208" cy="115730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gray">
          <a:xfrm>
            <a:off x="221275" y="115871"/>
            <a:ext cx="6432743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>
              <a:rot lat="0" lon="0" rev="7800000"/>
            </a:lightRig>
          </a:scene3d>
          <a:sp3d prstMaterial="dkEdge">
            <a:bevelT/>
            <a:bevelB/>
          </a:sp3d>
        </p:spPr>
        <p:txBody>
          <a:bodyPr wrap="square" anchor="ctr">
            <a:spAutoFit/>
          </a:bodyPr>
          <a:lstStyle/>
          <a:p>
            <a:pPr algn="ctr">
              <a:tabLst>
                <a:tab pos="7631113" algn="l"/>
              </a:tabLst>
            </a:pPr>
            <a:r>
              <a:rPr lang="en-US" altLang="ja-JP" sz="2400" b="1" dirty="0" smtClean="0">
                <a:latin typeface="Calibri" pitchFamily="34" charset="0"/>
                <a:ea typeface="HGP創英角ｺﾞｼｯｸUB" pitchFamily="50" charset="-128"/>
                <a:cs typeface="ＭＳ Ｐゴシック" charset="-128"/>
              </a:rPr>
              <a:t>Viet Nam</a:t>
            </a:r>
            <a:endParaRPr lang="en-US" altLang="ja-JP" sz="2400" b="1" dirty="0">
              <a:latin typeface="Calibri" pitchFamily="34" charset="0"/>
              <a:ea typeface="HGP創英角ｺﾞｼｯｸUB" pitchFamily="50" charset="-128"/>
              <a:cs typeface="ＭＳ Ｐゴシック" charset="-128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681059"/>
            <a:ext cx="6626914" cy="3187932"/>
          </a:xfrm>
          <a:ln w="952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Selected Sector:  Waste Sector</a:t>
            </a:r>
          </a:p>
          <a:p>
            <a:pPr marL="0" indent="0">
              <a:buNone/>
            </a:pPr>
            <a:r>
              <a:rPr lang="en-US" altLang="ja-JP" sz="2000" dirty="0" smtClean="0"/>
              <a:t>NAMAs:  CH4 Reduction from Landfill (semi aerobic technology) 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Working Group: MONRE, MOC, MPI, VEA, IMHEN, chaired by IMHEN</a:t>
            </a:r>
          </a:p>
          <a:p>
            <a:pPr marL="0" indent="0">
              <a:buNone/>
            </a:pPr>
            <a:r>
              <a:rPr lang="en-US" altLang="ja-JP" sz="2000" dirty="0" smtClean="0"/>
              <a:t>Results:   </a:t>
            </a:r>
          </a:p>
          <a:p>
            <a:pPr marL="182563" indent="0"/>
            <a:r>
              <a:rPr lang="en-US" altLang="ja-JP" sz="2000" dirty="0"/>
              <a:t>  Collected </a:t>
            </a:r>
            <a:r>
              <a:rPr lang="en-US" altLang="ja-JP" sz="2000" dirty="0" smtClean="0"/>
              <a:t>historical activity data </a:t>
            </a:r>
            <a:r>
              <a:rPr lang="en-US" altLang="ja-JP" sz="2000" dirty="0"/>
              <a:t>from all landfills in Viet Nam</a:t>
            </a:r>
          </a:p>
          <a:p>
            <a:pPr marL="182563" indent="0"/>
            <a:r>
              <a:rPr lang="en-US" altLang="ja-JP" sz="2000" dirty="0" smtClean="0"/>
              <a:t>Calculated BAU and reduction by NAMA candidates</a:t>
            </a:r>
            <a:br>
              <a:rPr lang="en-US" altLang="ja-JP" sz="2000" dirty="0" smtClean="0"/>
            </a:br>
            <a:r>
              <a:rPr lang="en-US" altLang="ja-JP" sz="2000" dirty="0" smtClean="0"/>
              <a:t>(Emission Reductions from Methane Emission from LFs)</a:t>
            </a:r>
          </a:p>
          <a:p>
            <a:pPr marL="182563" indent="0"/>
            <a:r>
              <a:rPr lang="en-US" altLang="ja-JP" sz="2000" dirty="0" smtClean="0"/>
              <a:t>Discussed possible reporting procedures </a:t>
            </a:r>
          </a:p>
          <a:p>
            <a:pPr marL="182563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kumimoji="1" lang="ja-JP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1201861" cy="10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9613"/>
            <a:ext cx="4854781" cy="2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25" y="2708920"/>
            <a:ext cx="1546761" cy="116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817168" cy="18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4973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altLang="ja-JP" dirty="0" smtClean="0"/>
              <a:t>Summarizing Elements of </a:t>
            </a:r>
            <a:r>
              <a:rPr kumimoji="1" lang="en-US" altLang="ja-JP" dirty="0" smtClean="0"/>
              <a:t>NAMAs in a MRV manner in COP decisions and sortin</a:t>
            </a:r>
            <a:r>
              <a:rPr lang="en-US" altLang="ja-JP" dirty="0" smtClean="0"/>
              <a:t>g out relevant information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pPr marL="514350" indent="-514350">
              <a:buAutoNum type="arabicPeriod"/>
            </a:pPr>
            <a:r>
              <a:rPr lang="en-US" altLang="ja-JP" dirty="0" smtClean="0"/>
              <a:t>Experience with developing NAMAs in a MRV manner</a:t>
            </a:r>
            <a:r>
              <a:rPr lang="ja-JP" altLang="en-US" dirty="0"/>
              <a:t> </a:t>
            </a:r>
            <a:r>
              <a:rPr lang="en-US" altLang="ja-JP" dirty="0" smtClean="0"/>
              <a:t>under the MOEJ* Programme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514350" indent="-514350">
              <a:buAutoNum type="arabicPeriod" startAt="3"/>
            </a:pPr>
            <a:r>
              <a:rPr lang="en-US" altLang="ja-JP" dirty="0" smtClean="0"/>
              <a:t>Joint Crediting Mechanism (JCM) – a driver to implement NAMAs with technology, finance, and capacity-building  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900" y="6608389"/>
            <a:ext cx="896315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 Ministry of the Environment, Japan   </a:t>
            </a:r>
            <a:endParaRPr lang="en-US" altLang="ja-JP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6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64" y="116632"/>
            <a:ext cx="1766315" cy="105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681059"/>
            <a:ext cx="6474506" cy="2963965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Selected Sector:  Agricultural Sector</a:t>
            </a:r>
          </a:p>
          <a:p>
            <a:pPr marL="0" indent="0">
              <a:buNone/>
            </a:pPr>
            <a:r>
              <a:rPr lang="en-US" altLang="ja-JP" sz="2000" dirty="0" smtClean="0"/>
              <a:t>NAMAs:  National Bio digester Programme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 smtClean="0"/>
              <a:t>Working Group: MOE, MPWT, MIME chaired by MOE DG</a:t>
            </a:r>
          </a:p>
          <a:p>
            <a:pPr marL="0" indent="0">
              <a:buNone/>
            </a:pPr>
            <a:r>
              <a:rPr lang="en-US" altLang="ja-JP" sz="2000" dirty="0" smtClean="0"/>
              <a:t>Results:   </a:t>
            </a:r>
          </a:p>
          <a:p>
            <a:pPr marL="182563" indent="0"/>
            <a:r>
              <a:rPr lang="en-US" altLang="ja-JP" sz="2000" dirty="0"/>
              <a:t> </a:t>
            </a:r>
            <a:r>
              <a:rPr lang="en-US" altLang="ja-JP" sz="2000" dirty="0" smtClean="0"/>
              <a:t>Calculated BAU and ER by NAMAs ex ante</a:t>
            </a:r>
            <a:br>
              <a:rPr lang="en-US" altLang="ja-JP" sz="2000" dirty="0" smtClean="0"/>
            </a:br>
            <a:r>
              <a:rPr lang="en-US" altLang="ja-JP" sz="2000" dirty="0" smtClean="0"/>
              <a:t>(Emission Reductions from Methane Reduction and NRB)</a:t>
            </a:r>
          </a:p>
          <a:p>
            <a:pPr marL="182563" indent="0"/>
            <a:r>
              <a:rPr lang="en-US" altLang="ja-JP" sz="2000" dirty="0"/>
              <a:t> </a:t>
            </a:r>
            <a:r>
              <a:rPr lang="en-US" altLang="ja-JP" sz="2000" dirty="0" smtClean="0"/>
              <a:t>Sorted out reporting procedure </a:t>
            </a: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gray">
          <a:xfrm>
            <a:off x="221275" y="115871"/>
            <a:ext cx="6432743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>
              <a:rot lat="0" lon="0" rev="7800000"/>
            </a:lightRig>
          </a:scene3d>
          <a:sp3d prstMaterial="dkEdge">
            <a:bevelT/>
            <a:bevelB/>
          </a:sp3d>
        </p:spPr>
        <p:txBody>
          <a:bodyPr wrap="square" anchor="ctr">
            <a:spAutoFit/>
          </a:bodyPr>
          <a:lstStyle/>
          <a:p>
            <a:pPr algn="ctr">
              <a:tabLst>
                <a:tab pos="7631113" algn="l"/>
              </a:tabLst>
            </a:pPr>
            <a:r>
              <a:rPr lang="en-US" altLang="ja-JP" sz="2400" b="1" dirty="0" smtClean="0">
                <a:latin typeface="Calibri" pitchFamily="34" charset="0"/>
                <a:ea typeface="HGP創英角ｺﾞｼｯｸUB" pitchFamily="50" charset="-128"/>
                <a:cs typeface="ＭＳ Ｐゴシック" charset="-128"/>
              </a:rPr>
              <a:t>Cambodia</a:t>
            </a:r>
            <a:endParaRPr lang="en-US" altLang="ja-JP" sz="2400" b="1" dirty="0">
              <a:latin typeface="Calibri" pitchFamily="34" charset="0"/>
              <a:ea typeface="HGP創英角ｺﾞｼｯｸUB" pitchFamily="50" charset="-128"/>
              <a:cs typeface="ＭＳ Ｐゴシック" charset="-128"/>
            </a:endParaRPr>
          </a:p>
        </p:txBody>
      </p:sp>
      <p:pic>
        <p:nvPicPr>
          <p:cNvPr id="2052" name="グラフ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63" y="3861048"/>
            <a:ext cx="420670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グラフ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/>
          <a:stretch>
            <a:fillRect/>
          </a:stretch>
        </p:blipFill>
        <p:spPr bwMode="auto">
          <a:xfrm>
            <a:off x="293283" y="3861048"/>
            <a:ext cx="4134701" cy="264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5495" y="6510675"/>
            <a:ext cx="489654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 smtClean="0"/>
              <a:t>CH4 Emission from animal manure and its Reduction by biodigester Programme </a:t>
            </a:r>
            <a:endParaRPr lang="ja-JP" altLang="en-US" sz="11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716015" y="6551766"/>
            <a:ext cx="4427985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 smtClean="0"/>
              <a:t>CO2 reduction from non renewable biomass by different fuels  </a:t>
            </a:r>
            <a:endParaRPr lang="ja-JP" altLang="en-US" sz="11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25513"/>
            <a:ext cx="14668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29" y="2564904"/>
            <a:ext cx="1419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18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8568952" cy="132600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sz="3600" dirty="0"/>
              <a:t>3</a:t>
            </a:r>
            <a:r>
              <a:rPr lang="ja-JP" altLang="en-US" sz="3600" dirty="0" smtClean="0"/>
              <a:t>．</a:t>
            </a:r>
            <a:r>
              <a:rPr lang="en-US" altLang="ja-JP" sz="3600" dirty="0"/>
              <a:t>Joint Crediting Mechanism (JCM)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– </a:t>
            </a:r>
            <a:r>
              <a:rPr lang="en-US" altLang="ja-JP" sz="3600" dirty="0"/>
              <a:t>a driver to implement NAMAs </a:t>
            </a:r>
            <a:r>
              <a:rPr lang="en-US" altLang="ja-JP" sz="3600" dirty="0" smtClean="0"/>
              <a:t>with technology</a:t>
            </a:r>
            <a:r>
              <a:rPr lang="en-US" altLang="ja-JP" sz="3600" dirty="0"/>
              <a:t>, finance, and capacity-building 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5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3240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/>
              <a:t>Facilitating diffusion of leading low carbon technologies, products, systems, </a:t>
            </a:r>
            <a:r>
              <a:rPr lang="en-US" altLang="ja-JP" sz="2000" dirty="0" smtClean="0"/>
              <a:t>services</a:t>
            </a:r>
            <a:r>
              <a:rPr lang="en-US" altLang="ja-JP" sz="2000" dirty="0"/>
              <a:t>, and infrastructure as well as implementation of mitigation actions, and </a:t>
            </a:r>
            <a:r>
              <a:rPr lang="en-US" altLang="ja-JP" sz="2000" dirty="0" smtClean="0"/>
              <a:t>contributing </a:t>
            </a:r>
            <a:r>
              <a:rPr lang="en-US" altLang="ja-JP" sz="2000" dirty="0"/>
              <a:t>to sustainable development of developing countries.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Appropriately </a:t>
            </a:r>
            <a:r>
              <a:rPr lang="en-US" altLang="ja-JP" sz="2000" dirty="0"/>
              <a:t>evaluating contributions to GHG emission reductions or removals </a:t>
            </a:r>
            <a:r>
              <a:rPr lang="en-US" altLang="ja-JP" sz="2000" dirty="0" smtClean="0"/>
              <a:t>from </a:t>
            </a:r>
            <a:r>
              <a:rPr lang="en-US" altLang="ja-JP" sz="2000" dirty="0"/>
              <a:t>Japan in a quantitative manner, by applying measurement, reporting and </a:t>
            </a:r>
            <a:r>
              <a:rPr lang="en-US" altLang="ja-JP" sz="2000" dirty="0" smtClean="0"/>
              <a:t>verification </a:t>
            </a:r>
            <a:r>
              <a:rPr lang="en-US" altLang="ja-JP" sz="2000" dirty="0"/>
              <a:t>(MRV) methodologies, and use them to achieve Japan’s emission </a:t>
            </a:r>
            <a:r>
              <a:rPr lang="en-US" altLang="ja-JP" sz="2000" dirty="0" smtClean="0"/>
              <a:t>reduction </a:t>
            </a:r>
            <a:r>
              <a:rPr lang="en-US" altLang="ja-JP" sz="2000" dirty="0"/>
              <a:t>target.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Contributing </a:t>
            </a:r>
            <a:r>
              <a:rPr lang="en-US" altLang="ja-JP" sz="2000" dirty="0"/>
              <a:t>to the ultimate objective of the UNFCCC by facilitating global actions </a:t>
            </a:r>
            <a:r>
              <a:rPr lang="en-US" altLang="ja-JP" sz="2000" dirty="0" smtClean="0"/>
              <a:t>for </a:t>
            </a:r>
            <a:r>
              <a:rPr lang="en-US" altLang="ja-JP" sz="2000" dirty="0"/>
              <a:t>GHG emission reductions or removals, complementing the CDM.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7462684" cy="20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19063" y="101600"/>
            <a:ext cx="8707437" cy="447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lIns="91214" tIns="45605" rIns="91214" bIns="45605" anchor="ctr"/>
          <a:lstStyle/>
          <a:p>
            <a:pPr algn="ctr">
              <a:defRPr/>
            </a:pPr>
            <a:r>
              <a:rPr lang="en-US" altLang="ja-JP" sz="2800" dirty="0"/>
              <a:t>Basic Concept of JCM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1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0992" y="764704"/>
            <a:ext cx="8681488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/>
              <a:t>The JCM </a:t>
            </a:r>
            <a:r>
              <a:rPr lang="en-US" altLang="ja-JP" sz="2400" dirty="0" smtClean="0"/>
              <a:t>is being </a:t>
            </a:r>
            <a:r>
              <a:rPr lang="en-US" altLang="ja-JP" sz="2400" dirty="0"/>
              <a:t>designed and implemented, taking into </a:t>
            </a:r>
            <a:r>
              <a:rPr lang="en-US" altLang="ja-JP" sz="2400" dirty="0" smtClean="0"/>
              <a:t>account </a:t>
            </a:r>
            <a:r>
              <a:rPr lang="en-US" altLang="ja-JP" sz="2400" dirty="0"/>
              <a:t>the followings</a:t>
            </a:r>
            <a:r>
              <a:rPr lang="en-US" altLang="ja-JP" sz="24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 Ensuring </a:t>
            </a:r>
            <a:r>
              <a:rPr lang="en-US" altLang="ja-JP" sz="2400" dirty="0"/>
              <a:t>the robust methodologies, transparency and </a:t>
            </a:r>
            <a:r>
              <a:rPr lang="en-US" altLang="ja-JP" sz="2400" dirty="0" smtClean="0"/>
              <a:t> the environmental integrity;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Maintaining </a:t>
            </a:r>
            <a:r>
              <a:rPr lang="en-US" altLang="ja-JP" sz="2400" dirty="0"/>
              <a:t>simplicity and practicality based on the </a:t>
            </a:r>
            <a:r>
              <a:rPr lang="en-US" altLang="ja-JP" sz="2400" dirty="0" smtClean="0"/>
              <a:t>rules </a:t>
            </a:r>
            <a:r>
              <a:rPr lang="en-US" altLang="ja-JP" sz="2400" dirty="0"/>
              <a:t>and </a:t>
            </a:r>
            <a:r>
              <a:rPr lang="en-US" altLang="ja-JP" sz="2400" dirty="0" smtClean="0"/>
              <a:t>guidelines;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Promoting </a:t>
            </a:r>
            <a:r>
              <a:rPr lang="en-US" altLang="ja-JP" sz="2400" dirty="0"/>
              <a:t>concrete actions for global GHG emission </a:t>
            </a:r>
            <a:r>
              <a:rPr lang="en-US" altLang="ja-JP" sz="2400" dirty="0" smtClean="0"/>
              <a:t>reductions </a:t>
            </a:r>
            <a:r>
              <a:rPr lang="en-US" altLang="ja-JP" sz="2400" dirty="0"/>
              <a:t>or removals; </a:t>
            </a: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Preventing </a:t>
            </a:r>
            <a:r>
              <a:rPr lang="en-US" altLang="ja-JP" sz="2400" dirty="0"/>
              <a:t>uses of any mitigation projects registered </a:t>
            </a:r>
            <a:r>
              <a:rPr lang="en-US" altLang="ja-JP" sz="2400" dirty="0" smtClean="0"/>
              <a:t>under </a:t>
            </a:r>
            <a:r>
              <a:rPr lang="en-US" altLang="ja-JP" sz="2400" dirty="0"/>
              <a:t>the JCM for the purpose of any other </a:t>
            </a:r>
            <a:r>
              <a:rPr lang="en-US" altLang="ja-JP" sz="2400" dirty="0" smtClean="0"/>
              <a:t>international </a:t>
            </a:r>
            <a:r>
              <a:rPr lang="en-US" altLang="ja-JP" sz="2400" dirty="0"/>
              <a:t>climate mitigation mechanisms to avoid </a:t>
            </a:r>
            <a:r>
              <a:rPr lang="en-US" altLang="ja-JP" sz="2400" dirty="0" smtClean="0"/>
              <a:t>double </a:t>
            </a:r>
            <a:r>
              <a:rPr lang="en-US" altLang="ja-JP" sz="2400" dirty="0"/>
              <a:t>counting on GHG emission reductions or </a:t>
            </a:r>
            <a:r>
              <a:rPr lang="en-US" altLang="ja-JP" sz="2400" dirty="0" smtClean="0"/>
              <a:t>removals</a:t>
            </a:r>
            <a:r>
              <a:rPr lang="en-US" altLang="ja-JP" sz="2400" dirty="0"/>
              <a:t>.</a:t>
            </a: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19063" y="101600"/>
            <a:ext cx="8707437" cy="447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lIns="91214" tIns="45605" rIns="91214" bIns="45605" anchor="ctr"/>
          <a:lstStyle/>
          <a:p>
            <a:pPr algn="ctr">
              <a:defRPr/>
            </a:pPr>
            <a:r>
              <a:rPr lang="en-US" altLang="ja-JP" sz="2800" dirty="0" smtClean="0"/>
              <a:t>Approach of </a:t>
            </a:r>
            <a:r>
              <a:rPr lang="en-US" altLang="ja-JP" sz="2800" dirty="0"/>
              <a:t>JCM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2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76" y="908720"/>
            <a:ext cx="8651304" cy="1008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/>
              <a:t>Japan has held consultations for the JCM with developing countries since 2011 </a:t>
            </a:r>
            <a:r>
              <a:rPr lang="en-US" altLang="ja-JP" sz="2000" dirty="0" smtClean="0"/>
              <a:t>and </a:t>
            </a:r>
            <a:r>
              <a:rPr lang="en-US" altLang="ja-JP" sz="2000" dirty="0"/>
              <a:t>signed the bilateral document for the JCM with Mongolia, </a:t>
            </a:r>
            <a:r>
              <a:rPr lang="en-US" altLang="ja-JP" sz="2000" dirty="0" smtClean="0"/>
              <a:t>Bangladesh, Ethiopia</a:t>
            </a:r>
            <a:r>
              <a:rPr lang="en-US" altLang="ja-JP" sz="2000" dirty="0"/>
              <a:t>, Kenya, Maldives, and Viet Nam. </a:t>
            </a:r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0" y="1844824"/>
            <a:ext cx="8000380" cy="368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41176" y="5445224"/>
            <a:ext cx="8219256" cy="13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Japan </a:t>
            </a:r>
            <a:r>
              <a:rPr lang="en-US" altLang="ja-JP" sz="2000" dirty="0"/>
              <a:t>will continue consultations/briefing with any countries which are </a:t>
            </a:r>
            <a:r>
              <a:rPr lang="en-US" altLang="ja-JP" sz="2000" dirty="0" smtClean="0"/>
              <a:t>interested </a:t>
            </a:r>
            <a:r>
              <a:rPr lang="en-US" altLang="ja-JP" sz="2000" dirty="0"/>
              <a:t>in the </a:t>
            </a:r>
            <a:r>
              <a:rPr lang="en-US" altLang="ja-JP" sz="2000" dirty="0" smtClean="0"/>
              <a:t>JCM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Japan </a:t>
            </a:r>
            <a:r>
              <a:rPr lang="en-US" altLang="ja-JP" sz="2000" dirty="0"/>
              <a:t>and Mongolia held the 1st Joint Committee</a:t>
            </a:r>
            <a:r>
              <a:rPr lang="en-US" altLang="ja-JP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ja-JP" altLang="en-US" sz="2000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19063" y="101600"/>
            <a:ext cx="8887151" cy="80712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lIns="91214" tIns="45605" rIns="91214" bIns="45605" anchor="ctr"/>
          <a:lstStyle/>
          <a:p>
            <a:pPr algn="ctr">
              <a:defRPr/>
            </a:pPr>
            <a:r>
              <a:rPr lang="en-US" altLang="ja-JP" sz="2800" dirty="0"/>
              <a:t>Japan has signed on bilateral documents </a:t>
            </a:r>
            <a:r>
              <a:rPr lang="en-US" altLang="ja-JP" sz="2800" dirty="0" smtClean="0"/>
              <a:t>with </a:t>
            </a:r>
          </a:p>
          <a:p>
            <a:pPr algn="ctr">
              <a:defRPr/>
            </a:pPr>
            <a:r>
              <a:rPr lang="en-US" altLang="ja-JP" sz="2800" dirty="0" smtClean="0"/>
              <a:t>developing </a:t>
            </a:r>
            <a:r>
              <a:rPr lang="en-US" altLang="ja-JP" sz="2800" dirty="0"/>
              <a:t>countries 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6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119063" y="101600"/>
            <a:ext cx="8707437" cy="4476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lIns="91214" tIns="45605" rIns="91214" bIns="45605" anchor="ctr"/>
          <a:lstStyle/>
          <a:p>
            <a:pPr algn="ctr">
              <a:defRPr/>
            </a:pPr>
            <a:r>
              <a:rPr lang="en-US" altLang="ja-JP" sz="2800" dirty="0" smtClean="0">
                <a:latin typeface="+mn-lt"/>
              </a:rPr>
              <a:t>Roadmap for the JCM</a:t>
            </a:r>
            <a:endParaRPr lang="ja-JP" altLang="en-US" sz="2800" dirty="0">
              <a:latin typeface="+mn-lt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78242"/>
              </p:ext>
            </p:extLst>
          </p:nvPr>
        </p:nvGraphicFramePr>
        <p:xfrm>
          <a:off x="250825" y="620688"/>
          <a:ext cx="87122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36"/>
                <a:gridCol w="3564082"/>
                <a:gridCol w="3564082"/>
              </a:tblGrid>
              <a:tr h="4846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JFY2011</a:t>
                      </a:r>
                      <a:endParaRPr kumimoji="1" lang="ja-JP" altLang="en-US" sz="2400" dirty="0"/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JFY2012</a:t>
                      </a:r>
                      <a:endParaRPr kumimoji="1" lang="ja-JP" altLang="en-US" sz="2400" dirty="0"/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JFY2013</a:t>
                      </a:r>
                      <a:endParaRPr kumimoji="1" lang="ja-JP" altLang="en-US" sz="2400" dirty="0"/>
                    </a:p>
                  </a:txBody>
                  <a:tcPr marL="91432" marR="91432" marT="45722" marB="45722"/>
                </a:tc>
              </a:tr>
              <a:tr h="5635989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2" marR="91432" marT="45722" marB="45722"/>
                </a:tc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406106" y="1172670"/>
            <a:ext cx="1008062" cy="11762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spc="-50" dirty="0" smtClean="0"/>
              <a:t>Signing Bilateral Document</a:t>
            </a:r>
            <a:endParaRPr lang="en-US" altLang="ja-JP" sz="1600" b="1" spc="-50" dirty="0"/>
          </a:p>
        </p:txBody>
      </p:sp>
      <p:sp>
        <p:nvSpPr>
          <p:cNvPr id="11" name="右矢印 10"/>
          <p:cNvSpPr/>
          <p:nvPr/>
        </p:nvSpPr>
        <p:spPr>
          <a:xfrm>
            <a:off x="5437341" y="1124744"/>
            <a:ext cx="3519488" cy="1243615"/>
          </a:xfrm>
          <a:prstGeom prst="rightArrow">
            <a:avLst>
              <a:gd name="adj1" fmla="val 67118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u="sng" dirty="0" smtClean="0"/>
              <a:t>JCM Operation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/>
              <a:t>Establishment of  the JC</a:t>
            </a: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/>
              <a:t>Development of rules and guidelines</a:t>
            </a:r>
            <a:endParaRPr lang="en-US" altLang="ja-JP" sz="1600" dirty="0"/>
          </a:p>
        </p:txBody>
      </p:sp>
      <p:sp>
        <p:nvSpPr>
          <p:cNvPr id="12" name="右矢印 11"/>
          <p:cNvSpPr/>
          <p:nvPr/>
        </p:nvSpPr>
        <p:spPr>
          <a:xfrm>
            <a:off x="323850" y="5651169"/>
            <a:ext cx="8640763" cy="576263"/>
          </a:xfrm>
          <a:prstGeom prst="rightArrow">
            <a:avLst>
              <a:gd name="adj1" fmla="val 67118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/>
              <a:t>Capacity Building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229393" y="1499251"/>
            <a:ext cx="4176713" cy="503237"/>
          </a:xfrm>
          <a:prstGeom prst="rightArrow">
            <a:avLst>
              <a:gd name="adj1" fmla="val 67118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>
              <a:defRPr/>
            </a:pPr>
            <a:r>
              <a:rPr lang="en-US" altLang="ja-JP" sz="2000" dirty="0"/>
              <a:t>Governmental Consultation</a:t>
            </a:r>
          </a:p>
        </p:txBody>
      </p:sp>
      <p:sp>
        <p:nvSpPr>
          <p:cNvPr id="14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025305" y="6466836"/>
            <a:ext cx="2133600" cy="365125"/>
          </a:xfrm>
        </p:spPr>
        <p:txBody>
          <a:bodyPr/>
          <a:lstStyle/>
          <a:p>
            <a:pPr>
              <a:defRPr/>
            </a:pPr>
            <a:fld id="{003342EF-6D11-4CC6-A2CA-75BB05F7CB12}" type="slidenum">
              <a:rPr lang="ja-JP" altLang="en-US" sz="280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317375" y="6227233"/>
            <a:ext cx="8640763" cy="405580"/>
          </a:xfrm>
          <a:prstGeom prst="rightArrow">
            <a:avLst>
              <a:gd name="adj1" fmla="val 67118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 smtClean="0">
                <a:solidFill>
                  <a:schemeClr val="tx1"/>
                </a:solidFill>
              </a:rPr>
              <a:t>UN negotiations on Framework for Various Approaches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23850" y="2183408"/>
            <a:ext cx="7561263" cy="1307724"/>
          </a:xfrm>
          <a:prstGeom prst="rightArrow">
            <a:avLst>
              <a:gd name="adj1" fmla="val 67118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u="sng" dirty="0"/>
              <a:t>Feasibility Studies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Explore potential </a:t>
            </a:r>
            <a:r>
              <a:rPr lang="en-US" altLang="ja-JP" dirty="0" smtClean="0"/>
              <a:t>JCM </a:t>
            </a:r>
            <a:r>
              <a:rPr lang="en-US" altLang="ja-JP" dirty="0"/>
              <a:t>projects/activities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Study feasibilities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Develop MRV methodologies</a:t>
            </a:r>
          </a:p>
        </p:txBody>
      </p:sp>
      <p:sp>
        <p:nvSpPr>
          <p:cNvPr id="16" name="右矢印 15"/>
          <p:cNvSpPr/>
          <p:nvPr/>
        </p:nvSpPr>
        <p:spPr>
          <a:xfrm>
            <a:off x="1835150" y="3305175"/>
            <a:ext cx="6697663" cy="1320700"/>
          </a:xfrm>
          <a:prstGeom prst="rightArrow">
            <a:avLst>
              <a:gd name="adj1" fmla="val 67118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u="sng" dirty="0"/>
              <a:t>MRV Model Projects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Apply proposed MRV methodologies to projects in operation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Improve MRV methodologies by using them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Finalize MRV methodologies</a:t>
            </a:r>
          </a:p>
        </p:txBody>
      </p:sp>
      <p:sp>
        <p:nvSpPr>
          <p:cNvPr id="17" name="右矢印 16"/>
          <p:cNvSpPr/>
          <p:nvPr/>
        </p:nvSpPr>
        <p:spPr>
          <a:xfrm>
            <a:off x="5435600" y="4513925"/>
            <a:ext cx="3476625" cy="1163542"/>
          </a:xfrm>
          <a:prstGeom prst="rightArrow">
            <a:avLst>
              <a:gd name="adj1" fmla="val 77771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u="sng" dirty="0" smtClean="0"/>
              <a:t>JCM </a:t>
            </a:r>
            <a:r>
              <a:rPr lang="en-US" altLang="ja-JP" b="1" u="sng" dirty="0"/>
              <a:t>Model Projects</a:t>
            </a:r>
          </a:p>
          <a:p>
            <a:pPr algn="ct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Further improve the institutional design of the </a:t>
            </a:r>
            <a:r>
              <a:rPr lang="en-US" altLang="ja-JP" dirty="0" smtClean="0"/>
              <a:t>JCM, </a:t>
            </a:r>
            <a:r>
              <a:rPr lang="en-US" altLang="ja-JP" dirty="0"/>
              <a:t>while starting </a:t>
            </a:r>
            <a:r>
              <a:rPr lang="en-US" altLang="ja-JP" dirty="0" smtClean="0"/>
              <a:t>JCM </a:t>
            </a:r>
            <a:r>
              <a:rPr lang="en-US" altLang="ja-JP" dirty="0"/>
              <a:t>operation </a:t>
            </a:r>
          </a:p>
        </p:txBody>
      </p:sp>
    </p:spTree>
    <p:extLst>
      <p:ext uri="{BB962C8B-B14F-4D97-AF65-F5344CB8AC3E}">
        <p14:creationId xmlns:p14="http://schemas.microsoft.com/office/powerpoint/2010/main" val="4360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In addition to support for readiness, NAMAs require resources for implementation in near term.</a:t>
            </a:r>
          </a:p>
          <a:p>
            <a:r>
              <a:rPr lang="en-US" altLang="ja-JP" dirty="0" smtClean="0"/>
              <a:t>To implement a national mitigation plan (in which mitigation actions contained), different financial options in a portfolio may be applied, including JCM.</a:t>
            </a:r>
          </a:p>
          <a:p>
            <a:r>
              <a:rPr lang="en-US" altLang="ja-JP" dirty="0" smtClean="0"/>
              <a:t>In JFY2013, concrete GHG reduction activities (with financial investments and technology transfer) are expected for registration in the Joint Committees.</a:t>
            </a:r>
          </a:p>
          <a:p>
            <a:r>
              <a:rPr lang="en-US" altLang="ja-JP" dirty="0" smtClean="0"/>
              <a:t>Japan operates several support measures to accelerate the implementation of NAMAs by using JCM.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9063" y="101600"/>
            <a:ext cx="8887151" cy="80712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lIns="91214" tIns="45605" rIns="91214" bIns="45605" anchor="ctr"/>
          <a:lstStyle/>
          <a:p>
            <a:pPr algn="ctr">
              <a:defRPr/>
            </a:pPr>
            <a:r>
              <a:rPr lang="en-US" altLang="ja-JP" sz="2800" dirty="0" smtClean="0"/>
              <a:t>JCM as a  </a:t>
            </a:r>
            <a:r>
              <a:rPr lang="en-US" altLang="ja-JP" sz="2800" dirty="0"/>
              <a:t>driver to implement NAMAs </a:t>
            </a:r>
            <a:endParaRPr lang="en-US" altLang="ja-JP" sz="2800" dirty="0" smtClean="0"/>
          </a:p>
          <a:p>
            <a:pPr algn="ctr">
              <a:defRPr/>
            </a:pPr>
            <a:r>
              <a:rPr lang="en-US" altLang="ja-JP" sz="2800" dirty="0" smtClean="0"/>
              <a:t>with </a:t>
            </a:r>
            <a:r>
              <a:rPr lang="en-US" altLang="ja-JP" sz="2800" dirty="0"/>
              <a:t>technology, finance, and capacity-building 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0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50416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四角形吹き出し 11"/>
          <p:cNvSpPr/>
          <p:nvPr/>
        </p:nvSpPr>
        <p:spPr>
          <a:xfrm>
            <a:off x="4788024" y="4005064"/>
            <a:ext cx="4176464" cy="2852936"/>
          </a:xfrm>
          <a:prstGeom prst="wedgeRectCallout">
            <a:avLst>
              <a:gd name="adj1" fmla="val -71840"/>
              <a:gd name="adj2" fmla="val -23322"/>
            </a:avLst>
          </a:prstGeom>
          <a:solidFill>
            <a:schemeClr val="accent2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[Procedural Documents]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MOU concluded by countries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Rules of Implementation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Project Cycle Procedure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</a:rPr>
              <a:t>Guidelines for Third Party Entities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Guidelines for Methodologies 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Guidelines for Validation &amp; Verification etc.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[Project Information]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[Japan’s Support Programme]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For more information on JCM</a:t>
            </a:r>
            <a:br>
              <a:rPr lang="en-US" altLang="ja-JP" sz="3200" dirty="0" smtClean="0"/>
            </a:br>
            <a:r>
              <a:rPr lang="en-US" altLang="ja-JP" sz="3200" dirty="0" smtClean="0"/>
              <a:t>please visit New Mechanisms Information Platform</a:t>
            </a:r>
            <a:br>
              <a:rPr lang="en-US" altLang="ja-JP" sz="3200" dirty="0" smtClean="0"/>
            </a:br>
            <a:r>
              <a:rPr lang="en-US" altLang="ja-JP" sz="3200" dirty="0" smtClean="0"/>
              <a:t>(</a:t>
            </a:r>
            <a:r>
              <a:rPr lang="en-US" altLang="ja-JP" sz="2800" dirty="0"/>
              <a:t>http://</a:t>
            </a:r>
            <a:r>
              <a:rPr lang="en-US" altLang="ja-JP" sz="2800" dirty="0" smtClean="0"/>
              <a:t>www.mmechanisms.org/e/)</a:t>
            </a:r>
            <a:r>
              <a:rPr lang="en-US" altLang="ja-JP" sz="3200" dirty="0" smtClean="0"/>
              <a:t> </a:t>
            </a:r>
            <a:endParaRPr kumimoji="1" lang="ja-JP" altLang="en-US" sz="32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700216" y="1307489"/>
            <a:ext cx="4088657" cy="2661197"/>
            <a:chOff x="4700216" y="1340768"/>
            <a:chExt cx="4248472" cy="3021237"/>
          </a:xfrm>
        </p:grpSpPr>
        <p:sp>
          <p:nvSpPr>
            <p:cNvPr id="4" name="四角形吹き出し 3"/>
            <p:cNvSpPr/>
            <p:nvPr/>
          </p:nvSpPr>
          <p:spPr>
            <a:xfrm>
              <a:off x="4700216" y="1340768"/>
              <a:ext cx="4248472" cy="3021237"/>
            </a:xfrm>
            <a:prstGeom prst="wedgeRectCallout">
              <a:avLst>
                <a:gd name="adj1" fmla="val -128743"/>
                <a:gd name="adj2" fmla="val 41770"/>
              </a:avLst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31714"/>
              <a:ext cx="3928841" cy="286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 descr="C:\Users\MAKOTO KATO\AppData\Local\Microsoft\Windows\Temporary Internet Files\Content.IE5\7587OEOY\MC9001998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394108"/>
            <a:ext cx="1512168" cy="12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very much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http://www.mmechanisms.org/e</a:t>
            </a:r>
            <a:r>
              <a:rPr lang="en-US" altLang="ja-JP" dirty="0" smtClean="0"/>
              <a:t>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24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918648" cy="125400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dirty="0" smtClean="0"/>
              <a:t>１．</a:t>
            </a:r>
            <a:r>
              <a:rPr lang="en-US" altLang="ja-JP" dirty="0"/>
              <a:t> Summarizing Elements of NAMAs in a MRV manner in COP decisions and sorting out </a:t>
            </a:r>
            <a:r>
              <a:rPr lang="en-US" altLang="ja-JP" dirty="0" smtClean="0"/>
              <a:t>information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24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7837" y="5589240"/>
            <a:ext cx="8878659" cy="1152128"/>
          </a:xfrm>
          <a:solidFill>
            <a:schemeClr val="accent1"/>
          </a:solidFill>
          <a:ln w="12700" cmpd="sng">
            <a:noFill/>
          </a:ln>
        </p:spPr>
        <p:txBody>
          <a:bodyPr>
            <a:noAutofit/>
          </a:bodyPr>
          <a:lstStyle/>
          <a:p>
            <a:pPr algn="l"/>
            <a:r>
              <a:rPr lang="en-US" altLang="ja-JP" sz="2400" b="1" dirty="0" smtClean="0">
                <a:solidFill>
                  <a:schemeClr val="bg1"/>
                </a:solidFill>
              </a:rPr>
              <a:t>As long as with these elements, NAI Parties can decide NAMAs as they like (while  further elements may be agreed by the COP).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3312368"/>
          </a:xfrm>
          <a:ln w="254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Subject to </a:t>
            </a:r>
            <a:r>
              <a:rPr lang="en-US" altLang="ja-JP" sz="2400" b="1" u="sng" dirty="0" smtClean="0"/>
              <a:t>measurement, report, verification(MRV)</a:t>
            </a:r>
            <a:br>
              <a:rPr lang="en-US" altLang="ja-JP" sz="2400" b="1" u="sng" dirty="0" smtClean="0"/>
            </a:br>
            <a:r>
              <a:rPr lang="en-US" altLang="ja-JP" sz="2400" dirty="0" smtClean="0"/>
              <a:t>(differentiated MRVs for domestic and international finance)</a:t>
            </a:r>
          </a:p>
          <a:p>
            <a:r>
              <a:rPr lang="en-US" altLang="ja-JP" sz="2400" dirty="0" smtClean="0"/>
              <a:t>Access to Support with technology, financing, and capacity-building</a:t>
            </a:r>
          </a:p>
          <a:p>
            <a:r>
              <a:rPr kumimoji="1" lang="en-US" altLang="ja-JP" sz="2400" dirty="0" smtClean="0"/>
              <a:t>Aims (at least) at </a:t>
            </a:r>
            <a:r>
              <a:rPr kumimoji="1" lang="en-US" altLang="ja-JP" sz="2400" b="1" u="sng" dirty="0" smtClean="0"/>
              <a:t>deviation from business-as-usual emission (BAU) in 2020</a:t>
            </a:r>
          </a:p>
          <a:p>
            <a:r>
              <a:rPr lang="en-US" altLang="ja-JP" sz="2400" dirty="0" smtClean="0"/>
              <a:t>Reported together with GHG Inventory in BUR and described  </a:t>
            </a:r>
            <a:r>
              <a:rPr lang="en-US" altLang="ja-JP" sz="2400" b="1" u="sng" dirty="0" smtClean="0"/>
              <a:t>with quantitative goals and progress indicators</a:t>
            </a:r>
            <a:endParaRPr kumimoji="1" lang="en-US" altLang="ja-JP" sz="2400" b="1" u="sng" dirty="0" smtClean="0"/>
          </a:p>
          <a:p>
            <a:r>
              <a:rPr lang="en-US" altLang="ja-JP" sz="2400" dirty="0" smtClean="0"/>
              <a:t>Encouraged to </a:t>
            </a:r>
            <a:r>
              <a:rPr lang="en-US" altLang="ja-JP" sz="2400" b="1" u="sng" dirty="0" smtClean="0"/>
              <a:t>link with low carbon development strategies and planning </a:t>
            </a:r>
            <a:endParaRPr kumimoji="1" lang="ja-JP" altLang="en-US" sz="2400" b="1" u="sng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79512" y="4379094"/>
            <a:ext cx="8856984" cy="418058"/>
          </a:xfrm>
          <a:prstGeom prst="rect">
            <a:avLst/>
          </a:prstGeom>
          <a:noFill/>
          <a:ln w="12700" cmpd="sng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ja-JP" sz="1800" dirty="0" smtClean="0"/>
              <a:t>1/CP.13, 2/CP.15 Annex, 1/CP.16, and 2/17 and its Annex III </a:t>
            </a:r>
            <a:endParaRPr lang="ja-JP" altLang="en-US" sz="1800" dirty="0"/>
          </a:p>
        </p:txBody>
      </p:sp>
      <p:sp>
        <p:nvSpPr>
          <p:cNvPr id="5" name="下矢印 4"/>
          <p:cNvSpPr/>
          <p:nvPr/>
        </p:nvSpPr>
        <p:spPr>
          <a:xfrm>
            <a:off x="2771800" y="4941168"/>
            <a:ext cx="39604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79512" y="490662"/>
            <a:ext cx="8856984" cy="418058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Elements of NAMAs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-36512" y="0"/>
            <a:ext cx="73604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b="1" dirty="0">
                <a:solidFill>
                  <a:schemeClr val="bg1"/>
                </a:solidFill>
              </a:rPr>
              <a:t>Summarizing Elements of NAMAs in a MRV manner in COP decisions 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C5020-5F14-4E9C-A2B4-2335226DE12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9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1"/>
          <p:cNvCxnSpPr>
            <a:stCxn id="21516" idx="2"/>
          </p:cNvCxnSpPr>
          <p:nvPr/>
        </p:nvCxnSpPr>
        <p:spPr>
          <a:xfrm>
            <a:off x="6978650" y="3638822"/>
            <a:ext cx="12700" cy="238125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197850" y="5797822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Time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 rot="-1611464">
            <a:off x="4211638" y="1594122"/>
            <a:ext cx="229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BAU Emissions</a:t>
            </a:r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 rot="10800000">
            <a:off x="211138" y="2692672"/>
            <a:ext cx="49371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GHG Emissions</a:t>
            </a:r>
          </a:p>
        </p:txBody>
      </p:sp>
      <p:sp>
        <p:nvSpPr>
          <p:cNvPr id="88" name="Freeform 24"/>
          <p:cNvSpPr>
            <a:spLocks/>
          </p:cNvSpPr>
          <p:nvPr/>
        </p:nvSpPr>
        <p:spPr bwMode="auto">
          <a:xfrm>
            <a:off x="685800" y="3573016"/>
            <a:ext cx="6629400" cy="1981200"/>
          </a:xfrm>
          <a:custGeom>
            <a:avLst/>
            <a:gdLst>
              <a:gd name="T0" fmla="*/ 0 w 2592"/>
              <a:gd name="T1" fmla="*/ 2147483647 h 2112"/>
              <a:gd name="T2" fmla="*/ 2147483647 w 2592"/>
              <a:gd name="T3" fmla="*/ 2147483647 h 2112"/>
              <a:gd name="T4" fmla="*/ 2147483647 w 2592"/>
              <a:gd name="T5" fmla="*/ 2147483647 h 2112"/>
              <a:gd name="T6" fmla="*/ 2147483647 w 2592"/>
              <a:gd name="T7" fmla="*/ 2147483647 h 2112"/>
              <a:gd name="T8" fmla="*/ 2147483647 w 2592"/>
              <a:gd name="T9" fmla="*/ 0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2"/>
              <a:gd name="T16" fmla="*/ 0 h 2112"/>
              <a:gd name="T17" fmla="*/ 2592 w 2592"/>
              <a:gd name="T18" fmla="*/ 2112 h 2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2" h="2112">
                <a:moveTo>
                  <a:pt x="0" y="2112"/>
                </a:moveTo>
                <a:cubicBezTo>
                  <a:pt x="248" y="1960"/>
                  <a:pt x="496" y="1808"/>
                  <a:pt x="720" y="1584"/>
                </a:cubicBezTo>
                <a:cubicBezTo>
                  <a:pt x="944" y="1360"/>
                  <a:pt x="1136" y="984"/>
                  <a:pt x="1344" y="768"/>
                </a:cubicBezTo>
                <a:cubicBezTo>
                  <a:pt x="1552" y="552"/>
                  <a:pt x="1760" y="416"/>
                  <a:pt x="1968" y="288"/>
                </a:cubicBezTo>
                <a:cubicBezTo>
                  <a:pt x="2176" y="160"/>
                  <a:pt x="2384" y="80"/>
                  <a:pt x="2592" y="0"/>
                </a:cubicBezTo>
              </a:path>
            </a:pathLst>
          </a:custGeom>
          <a:ln w="28575">
            <a:solidFill>
              <a:srgbClr val="FFC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435" tIns="45718" rIns="91435" bIns="45718"/>
          <a:lstStyle/>
          <a:p>
            <a:pPr>
              <a:defRPr/>
            </a:pPr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91" name="Straight Arrow Connector 31"/>
          <p:cNvCxnSpPr/>
          <p:nvPr/>
        </p:nvCxnSpPr>
        <p:spPr>
          <a:xfrm>
            <a:off x="708025" y="6021288"/>
            <a:ext cx="73929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33"/>
          <p:cNvCxnSpPr/>
          <p:nvPr/>
        </p:nvCxnSpPr>
        <p:spPr>
          <a:xfrm flipH="1" flipV="1">
            <a:off x="684213" y="1270272"/>
            <a:ext cx="4762" cy="4737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3" name="TextBox 23"/>
          <p:cNvSpPr txBox="1">
            <a:spLocks noChangeArrowheads="1"/>
          </p:cNvSpPr>
          <p:nvPr/>
        </p:nvSpPr>
        <p:spPr bwMode="auto">
          <a:xfrm>
            <a:off x="6183313" y="6023247"/>
            <a:ext cx="1557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2020</a:t>
            </a:r>
          </a:p>
          <a:p>
            <a:pPr algn="ctr" eaLnBrk="1" hangingPunct="1"/>
            <a:r>
              <a:rPr lang="en-US" altLang="ja-JP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(Target Year)</a:t>
            </a:r>
          </a:p>
        </p:txBody>
      </p:sp>
      <p:cxnSp>
        <p:nvCxnSpPr>
          <p:cNvPr id="95" name="Straight Connector 21"/>
          <p:cNvCxnSpPr/>
          <p:nvPr/>
        </p:nvCxnSpPr>
        <p:spPr>
          <a:xfrm rot="5400000">
            <a:off x="2058194" y="5011216"/>
            <a:ext cx="1981200" cy="1588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Rectangle 24"/>
          <p:cNvSpPr>
            <a:spLocks noChangeArrowheads="1"/>
          </p:cNvSpPr>
          <p:nvPr/>
        </p:nvSpPr>
        <p:spPr bwMode="auto">
          <a:xfrm>
            <a:off x="2143125" y="6023247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/>
            <a:r>
              <a:rPr lang="en-US" altLang="ja-JP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20XX</a:t>
            </a:r>
          </a:p>
          <a:p>
            <a:pPr algn="ctr"/>
            <a:endParaRPr lang="en-US" altLang="ja-JP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516" name="Down Arrow 48"/>
          <p:cNvSpPr>
            <a:spLocks noChangeArrowheads="1"/>
          </p:cNvSpPr>
          <p:nvPr/>
        </p:nvSpPr>
        <p:spPr bwMode="auto">
          <a:xfrm>
            <a:off x="6778625" y="1710010"/>
            <a:ext cx="401638" cy="1928812"/>
          </a:xfrm>
          <a:prstGeom prst="downArrow">
            <a:avLst>
              <a:gd name="adj1" fmla="val 42380"/>
              <a:gd name="adj2" fmla="val 50025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ja-JP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6" name="Freeform 19"/>
          <p:cNvSpPr>
            <a:spLocks/>
          </p:cNvSpPr>
          <p:nvPr/>
        </p:nvSpPr>
        <p:spPr bwMode="auto">
          <a:xfrm>
            <a:off x="687388" y="1581422"/>
            <a:ext cx="6475412" cy="3937000"/>
          </a:xfrm>
          <a:custGeom>
            <a:avLst/>
            <a:gdLst>
              <a:gd name="T0" fmla="*/ 0 w 2592"/>
              <a:gd name="T1" fmla="*/ 2147483647 h 2112"/>
              <a:gd name="T2" fmla="*/ 2147483647 w 2592"/>
              <a:gd name="T3" fmla="*/ 2147483647 h 2112"/>
              <a:gd name="T4" fmla="*/ 2147483647 w 2592"/>
              <a:gd name="T5" fmla="*/ 2147483647 h 2112"/>
              <a:gd name="T6" fmla="*/ 2147483647 w 2592"/>
              <a:gd name="T7" fmla="*/ 2147483647 h 2112"/>
              <a:gd name="T8" fmla="*/ 2147483647 w 2592"/>
              <a:gd name="T9" fmla="*/ 0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2"/>
              <a:gd name="T16" fmla="*/ 0 h 2112"/>
              <a:gd name="T17" fmla="*/ 2592 w 2592"/>
              <a:gd name="T18" fmla="*/ 2112 h 2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2" h="2112">
                <a:moveTo>
                  <a:pt x="0" y="2112"/>
                </a:moveTo>
                <a:cubicBezTo>
                  <a:pt x="248" y="1960"/>
                  <a:pt x="496" y="1808"/>
                  <a:pt x="720" y="1584"/>
                </a:cubicBezTo>
                <a:cubicBezTo>
                  <a:pt x="944" y="1360"/>
                  <a:pt x="1136" y="984"/>
                  <a:pt x="1344" y="768"/>
                </a:cubicBezTo>
                <a:cubicBezTo>
                  <a:pt x="1552" y="552"/>
                  <a:pt x="1760" y="416"/>
                  <a:pt x="1968" y="288"/>
                </a:cubicBezTo>
                <a:cubicBezTo>
                  <a:pt x="2176" y="160"/>
                  <a:pt x="2384" y="80"/>
                  <a:pt x="2592" y="0"/>
                </a:cubicBezTo>
              </a:path>
            </a:pathLst>
          </a:custGeom>
          <a:ln w="28575">
            <a:prstDash val="dash"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435" tIns="45718" rIns="91435" bIns="45718"/>
          <a:lstStyle/>
          <a:p>
            <a:pPr>
              <a:defRPr/>
            </a:pPr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>
          <a:xfrm>
            <a:off x="7046913" y="6492875"/>
            <a:ext cx="2133600" cy="365125"/>
          </a:xfrm>
        </p:spPr>
        <p:txBody>
          <a:bodyPr/>
          <a:lstStyle/>
          <a:p>
            <a:pPr>
              <a:defRPr/>
            </a:pPr>
            <a:fld id="{11C989F9-550B-4783-B79F-3B2973EA2AB1}" type="slidenum">
              <a:rPr lang="ja-JP" altLang="en-US" sz="200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pPr>
                <a:defRPr/>
              </a:pPr>
              <a:t>5</a:t>
            </a:fld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519" name="Text Box 3"/>
          <p:cNvSpPr txBox="1">
            <a:spLocks noChangeArrowheads="1"/>
          </p:cNvSpPr>
          <p:nvPr/>
        </p:nvSpPr>
        <p:spPr bwMode="auto">
          <a:xfrm>
            <a:off x="323528" y="601528"/>
            <a:ext cx="8544050" cy="4001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Current Illustration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of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mitigation actions in relation to BAU 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148064" y="3127077"/>
            <a:ext cx="1486545" cy="5921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International support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538538" y="3214960"/>
            <a:ext cx="1597025" cy="84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Domestic efforts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4586288" y="2567260"/>
            <a:ext cx="1095375" cy="4937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CDM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779294" y="1916832"/>
            <a:ext cx="1096962" cy="6016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ts val="1300"/>
              </a:lnSpc>
              <a:defRPr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New Market Mex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1524" name="Text Box 6"/>
          <p:cNvSpPr txBox="1">
            <a:spLocks noChangeArrowheads="1"/>
          </p:cNvSpPr>
          <p:nvPr/>
        </p:nvSpPr>
        <p:spPr bwMode="auto">
          <a:xfrm rot="-753569">
            <a:off x="4303713" y="3988919"/>
            <a:ext cx="2573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FFC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Actual Emissions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5724128" y="2615728"/>
            <a:ext cx="1096962" cy="453232"/>
          </a:xfrm>
          <a:prstGeom prst="ellipse">
            <a:avLst/>
          </a:prstGeom>
          <a:gradFill>
            <a:gsLst>
              <a:gs pos="63000">
                <a:schemeClr val="accent3">
                  <a:lumMod val="94000"/>
                  <a:lumOff val="6000"/>
                </a:schemeClr>
              </a:gs>
              <a:gs pos="100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lnSpc>
                <a:spcPts val="1300"/>
              </a:lnSpc>
              <a:defRPr/>
            </a:pP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others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-36512" y="0"/>
            <a:ext cx="73604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b="1" dirty="0">
                <a:solidFill>
                  <a:schemeClr val="bg1"/>
                </a:solidFill>
              </a:rPr>
              <a:t>Summarizing Elements of NAMAs in a MRV manner in COP decisions 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72900" y="6608389"/>
            <a:ext cx="896315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NB</a:t>
            </a:r>
            <a:r>
              <a:rPr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The above graphic does not include how accounting of GHG should be sorted out, in relation to offset mechanisms.   </a:t>
            </a:r>
            <a:endParaRPr lang="en-US" altLang="ja-JP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3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53861"/>
              </p:ext>
            </p:extLst>
          </p:nvPr>
        </p:nvGraphicFramePr>
        <p:xfrm>
          <a:off x="132405" y="620688"/>
          <a:ext cx="8832083" cy="5947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5966"/>
                <a:gridCol w="1884706"/>
                <a:gridCol w="3855560"/>
                <a:gridCol w="1655851"/>
              </a:tblGrid>
              <a:tr h="69476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 smtClean="0">
                          <a:latin typeface="+mj-lt"/>
                        </a:rPr>
                        <a:t>Country </a:t>
                      </a:r>
                      <a:endParaRPr lang="ja-JP" altLang="en-US" sz="2000" dirty="0">
                        <a:latin typeface="+mj-lt"/>
                      </a:endParaRPr>
                    </a:p>
                  </a:txBody>
                  <a:tcPr marL="68578" marR="685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j-lt"/>
                          <a:ea typeface="ＭＳ 明朝"/>
                          <a:cs typeface="Times New Roman"/>
                        </a:rPr>
                        <a:t>Target</a:t>
                      </a:r>
                      <a:r>
                        <a:rPr lang="en-US" altLang="ja-JP" sz="2000" kern="100" baseline="0" dirty="0" smtClean="0">
                          <a:latin typeface="+mj-lt"/>
                          <a:ea typeface="ＭＳ 明朝"/>
                          <a:cs typeface="Times New Roman"/>
                        </a:rPr>
                        <a:t> 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altLang="ja-JP" sz="2000" kern="100" dirty="0" smtClean="0">
                          <a:latin typeface="+mj-lt"/>
                          <a:ea typeface="ＭＳ 明朝"/>
                          <a:cs typeface="Times New Roman"/>
                        </a:rPr>
                        <a:t>Sectors</a:t>
                      </a:r>
                      <a:r>
                        <a:rPr lang="en-US" altLang="ja-JP" sz="2000" kern="100" baseline="0" dirty="0" smtClean="0">
                          <a:latin typeface="+mj-lt"/>
                          <a:ea typeface="ＭＳ 明朝"/>
                          <a:cs typeface="Times New Roman"/>
                        </a:rPr>
                        <a:t> for NAMAs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j-lt"/>
                          <a:ea typeface="ＭＳ 明朝"/>
                          <a:cs typeface="Times New Roman"/>
                        </a:rPr>
                        <a:t>Reference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j-lt"/>
                          <a:ea typeface="ＭＳ 明朝"/>
                          <a:cs typeface="Times New Roman"/>
                        </a:rPr>
                        <a:t>Level</a:t>
                      </a:r>
                      <a:endParaRPr lang="ja-JP" sz="20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8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China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Times New Roman"/>
                        </a:rPr>
                        <a:t>40</a:t>
                      </a: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-</a:t>
                      </a: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Times New Roman"/>
                        </a:rPr>
                        <a:t>50</a:t>
                      </a: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%</a:t>
                      </a: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 /GDP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15% for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 the share of n</a:t>
                      </a: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on-fossil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 fuel 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Forest</a:t>
                      </a:r>
                      <a:r>
                        <a:rPr lang="en-US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 Coverage  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      </a:t>
                      </a: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Times New Roman"/>
                        </a:rPr>
                        <a:t>40,00</a:t>
                      </a: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0,000 ha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Times New Roman"/>
                        </a:rPr>
                        <a:t>2005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</a:tr>
              <a:tr h="1125303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800" dirty="0" smtClean="0">
                          <a:latin typeface="+mj-lt"/>
                        </a:rPr>
                        <a:t>Colombia</a:t>
                      </a:r>
                      <a:endParaRPr lang="ja-JP" altLang="en-US" sz="1800" dirty="0">
                        <a:latin typeface="+mj-lt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Depends on Unilateral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Support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Market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Unilateral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明朝"/>
                          <a:cs typeface="Times New Roman"/>
                        </a:rPr>
                        <a:t> - m</a:t>
                      </a: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ore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明朝"/>
                          <a:cs typeface="Times New Roman"/>
                        </a:rPr>
                        <a:t> than 7% RE in 2</a:t>
                      </a: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020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Support -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Forest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Market- CDM, NMM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BAU</a:t>
                      </a:r>
                      <a:b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</a:br>
                      <a:r>
                        <a:rPr lang="en-US" altLang="ja-JP" sz="1800" kern="100" dirty="0" smtClean="0">
                          <a:latin typeface="+mj-lt"/>
                          <a:ea typeface="ＭＳ 明朝"/>
                          <a:cs typeface="Times New Roman"/>
                        </a:rPr>
                        <a:t>(depending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明朝"/>
                          <a:cs typeface="Times New Roman"/>
                        </a:rPr>
                        <a:t> on schemes)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</a:tr>
              <a:tr h="1902967">
                <a:tc>
                  <a:txBody>
                    <a:bodyPr/>
                    <a:lstStyle/>
                    <a:p>
                      <a:pPr algn="l"/>
                      <a:r>
                        <a:rPr lang="en-US" altLang="ja-JP" sz="1800" dirty="0" smtClean="0">
                          <a:latin typeface="+mj-lt"/>
                        </a:rPr>
                        <a:t>Indonesia</a:t>
                      </a:r>
                      <a:endParaRPr lang="ja-JP" altLang="en-US" sz="1800" dirty="0">
                        <a:latin typeface="+mj-lt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Times New Roman"/>
                        </a:rPr>
                        <a:t>26</a:t>
                      </a: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-</a:t>
                      </a: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Times New Roman"/>
                        </a:rPr>
                        <a:t>41%</a:t>
                      </a:r>
                      <a:r>
                        <a:rPr lang="en-US" sz="1800" kern="100" dirty="0">
                          <a:latin typeface="+mj-lt"/>
                          <a:ea typeface="ＭＳ ゴシック"/>
                          <a:cs typeface="Times New Roman"/>
                        </a:rPr>
                        <a:t/>
                      </a:r>
                      <a:br>
                        <a:rPr lang="en-US" sz="1800" kern="100" dirty="0">
                          <a:latin typeface="+mj-lt"/>
                          <a:ea typeface="ＭＳ ゴシック"/>
                          <a:cs typeface="Times New Roman"/>
                        </a:rPr>
                      </a:br>
                      <a:r>
                        <a:rPr lang="en-US" sz="1800" kern="100" dirty="0" smtClean="0">
                          <a:latin typeface="+mj-lt"/>
                          <a:ea typeface="ＭＳ ゴシック"/>
                          <a:cs typeface="Times New Roman"/>
                        </a:rPr>
                        <a:t>(26%</a:t>
                      </a:r>
                      <a:r>
                        <a:rPr lang="en-US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 reduction thru</a:t>
                      </a:r>
                      <a:br>
                        <a:rPr lang="en-US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</a:br>
                      <a:r>
                        <a:rPr lang="en-US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unsupported NAMAs)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Sustainable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 Peat land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Deforestation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Forestry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, Agriculture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Renewable</a:t>
                      </a:r>
                      <a:r>
                        <a:rPr lang="en-US" altLang="ja-JP" sz="1800" kern="100" baseline="0" dirty="0" smtClean="0">
                          <a:latin typeface="+mj-lt"/>
                          <a:ea typeface="ＭＳ ゴシック"/>
                          <a:cs typeface="Arial"/>
                        </a:rPr>
                        <a:t> Energy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Waste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Transport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+mj-lt"/>
                          <a:ea typeface="ＭＳ ゴシック"/>
                          <a:cs typeface="Times New Roman"/>
                        </a:rPr>
                        <a:t>BAU</a:t>
                      </a:r>
                      <a:endParaRPr lang="ja-JP" sz="1800" kern="100" dirty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</a:tr>
              <a:tr h="10157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+mj-lt"/>
                          <a:ea typeface="Arial Unicode MS" pitchFamily="50" charset="-128"/>
                          <a:cs typeface="Arial Unicode MS" pitchFamily="50" charset="-128"/>
                        </a:rPr>
                        <a:t>Mongolia</a:t>
                      </a:r>
                      <a:endParaRPr lang="ja-JP" sz="1800" kern="100" dirty="0">
                        <a:latin typeface="+mj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latin typeface="+mj-lt"/>
                          <a:ea typeface="Arial Unicode MS" pitchFamily="50" charset="-128"/>
                          <a:cs typeface="Arial Unicode MS" pitchFamily="50" charset="-128"/>
                        </a:rPr>
                        <a:t>N/A</a:t>
                      </a:r>
                      <a:endParaRPr lang="ja-JP" sz="1800" kern="100" dirty="0">
                        <a:latin typeface="+mj-lt"/>
                        <a:ea typeface="Arial Unicode MS" pitchFamily="50" charset="-128"/>
                        <a:cs typeface="Arial Unicode MS" pitchFamily="50" charset="-128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1" lang="en-US" altLang="ja-JP" sz="1800" kern="100" dirty="0" smtClean="0">
                          <a:solidFill>
                            <a:schemeClr val="tx1"/>
                          </a:solidFill>
                          <a:latin typeface="+mn-lt"/>
                          <a:ea typeface="ＭＳ ゴシック"/>
                          <a:cs typeface="Arial"/>
                        </a:rPr>
                        <a:t>Renewable</a:t>
                      </a:r>
                      <a:r>
                        <a:rPr kumimoji="1" lang="en-US" altLang="ja-JP" sz="1800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ＭＳ ゴシック"/>
                          <a:cs typeface="Arial"/>
                        </a:rPr>
                        <a:t> Energy (PVs, Hydro etc.)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1" lang="en-US" altLang="ja-JP" sz="1800" kern="100" dirty="0" smtClean="0">
                          <a:solidFill>
                            <a:schemeClr val="tx1"/>
                          </a:solidFill>
                          <a:latin typeface="+mn-lt"/>
                          <a:ea typeface="ＭＳ ゴシック"/>
                          <a:cs typeface="Arial"/>
                        </a:rPr>
                        <a:t>Energy</a:t>
                      </a:r>
                      <a:r>
                        <a:rPr kumimoji="1" lang="en-US" altLang="ja-JP" sz="1800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ＭＳ ゴシック"/>
                          <a:cs typeface="Arial"/>
                        </a:rPr>
                        <a:t> Supply (CHP, Building etc.)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1" lang="en-US" altLang="ja-JP" sz="1800" kern="100" baseline="0" dirty="0" smtClean="0">
                          <a:solidFill>
                            <a:schemeClr val="tx1"/>
                          </a:solidFill>
                          <a:latin typeface="+mn-lt"/>
                          <a:ea typeface="ＭＳ ゴシック"/>
                          <a:cs typeface="Arial"/>
                        </a:rPr>
                        <a:t>Industry (cement etc.)</a:t>
                      </a:r>
                      <a:endParaRPr kumimoji="1" lang="en-US" altLang="ja-JP" sz="1800" kern="100" dirty="0" smtClean="0">
                        <a:solidFill>
                          <a:schemeClr val="tx1"/>
                        </a:solidFill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 dirty="0" smtClean="0">
                          <a:latin typeface="+mj-lt"/>
                          <a:ea typeface="ＭＳ ゴシック"/>
                          <a:cs typeface="Arial"/>
                        </a:rPr>
                        <a:t>N/A</a:t>
                      </a:r>
                      <a:endParaRPr lang="ja-JP" altLang="ja-JP" sz="1800" kern="100" dirty="0" smtClean="0"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78" marR="68578" marT="0" marB="0" anchor="ctr"/>
                </a:tc>
              </a:tr>
            </a:tbl>
          </a:graphicData>
        </a:graphic>
      </p:graphicFrame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072CB-D2D6-41F6-B91B-776B14C47995}" type="slidenum">
              <a:rPr lang="ja-JP" altLang="en-US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6577013"/>
            <a:ext cx="74517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j-lt"/>
                <a:ea typeface="ＭＳ Ｐゴシック" pitchFamily="50" charset="-128"/>
              </a:rPr>
              <a:t>Source: : Compilation of information on NAMAs (FCCC/AWGLCA/2011/INF.1)</a:t>
            </a:r>
            <a:endParaRPr lang="en-US" altLang="ja-JP" sz="1400" i="1" dirty="0">
              <a:latin typeface="+mj-lt"/>
              <a:ea typeface="ＭＳ Ｐゴシック" pitchFamily="50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44624"/>
            <a:ext cx="8544050" cy="4616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NAMA Response by NAI Parties to UNFCCC (examples)</a:t>
            </a:r>
            <a:endParaRPr lang="en-US" altLang="ja-JP" sz="2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9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9552" y="2647216"/>
            <a:ext cx="360040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Developing Country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757036" y="2420888"/>
            <a:ext cx="1800200" cy="108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UNFCCC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4236756" y="2964430"/>
            <a:ext cx="576064" cy="248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縦巻き 6"/>
          <p:cNvSpPr/>
          <p:nvPr/>
        </p:nvSpPr>
        <p:spPr>
          <a:xfrm>
            <a:off x="4890330" y="2315598"/>
            <a:ext cx="1152128" cy="1224136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BUR*</a:t>
            </a:r>
          </a:p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Inventory</a:t>
            </a:r>
          </a:p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NAMA</a:t>
            </a:r>
          </a:p>
          <a:p>
            <a:pPr algn="ctr"/>
            <a:r>
              <a:rPr lang="en-US" altLang="ja-JP" sz="1100" dirty="0" smtClean="0">
                <a:solidFill>
                  <a:schemeClr val="tx1"/>
                </a:solidFill>
              </a:rPr>
              <a:t>etc.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5964948" y="2918987"/>
            <a:ext cx="576064" cy="248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上矢印 9"/>
          <p:cNvSpPr/>
          <p:nvPr/>
        </p:nvSpPr>
        <p:spPr>
          <a:xfrm>
            <a:off x="4832143" y="3645024"/>
            <a:ext cx="1296144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ローチャート : 準備 10"/>
          <p:cNvSpPr/>
          <p:nvPr/>
        </p:nvSpPr>
        <p:spPr>
          <a:xfrm>
            <a:off x="2627784" y="4005064"/>
            <a:ext cx="5472608" cy="504056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International Consultation &amp; Analysis (ICA)**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右中かっこ 11"/>
          <p:cNvSpPr/>
          <p:nvPr/>
        </p:nvSpPr>
        <p:spPr>
          <a:xfrm>
            <a:off x="4283968" y="1052736"/>
            <a:ext cx="551268" cy="7560840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771800" y="5301208"/>
            <a:ext cx="36004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>
                <a:solidFill>
                  <a:schemeClr val="tx1"/>
                </a:solidFill>
              </a:rPr>
              <a:t>MRV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12" y="116632"/>
            <a:ext cx="734481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MRV for describing the international process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40412" y="908720"/>
            <a:ext cx="734481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* Guidelines decided by 2/CP.17 Annex III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** Details are not yet decided (subject to further </a:t>
            </a:r>
            <a:r>
              <a:rPr lang="en-US" altLang="ja-JP" sz="2000" dirty="0" smtClean="0">
                <a:solidFill>
                  <a:schemeClr val="tx1"/>
                </a:solidFill>
              </a:rPr>
              <a:t>decisions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)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395536" y="745848"/>
            <a:ext cx="8568952" cy="57074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021015" y="5470085"/>
            <a:ext cx="2133600" cy="365125"/>
          </a:xfrm>
        </p:spPr>
        <p:txBody>
          <a:bodyPr/>
          <a:lstStyle/>
          <a:p>
            <a:pPr>
              <a:defRPr/>
            </a:pPr>
            <a:fld id="{3B6500E2-60CF-4DEC-B071-E08E20F9A40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08744" y="1988840"/>
            <a:ext cx="143892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</a:rPr>
              <a:t>Secretariat of the Committee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979613" y="477763"/>
            <a:ext cx="4824635" cy="790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National Committee (verification at macro level) 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19" y="-26988"/>
            <a:ext cx="784887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 smtClean="0">
                <a:solidFill>
                  <a:schemeClr val="tx1"/>
                </a:solidFill>
              </a:rPr>
              <a:t>MRV describing Macrospective Review of Policy Action Implementation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27583" y="2852936"/>
            <a:ext cx="7992889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smtClean="0">
                <a:solidFill>
                  <a:schemeClr val="tx1"/>
                </a:solidFill>
              </a:rPr>
              <a:t>Ministries and institutions in charge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99592" y="342900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</a:t>
            </a:r>
            <a:endParaRPr lang="ja-JP" altLang="en-US" dirty="0"/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2194992" y="342900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dirty="0" smtClean="0"/>
              <a:t>Ministry</a:t>
            </a:r>
            <a:endParaRPr lang="en-US" altLang="ja-JP" dirty="0"/>
          </a:p>
        </p:txBody>
      </p:sp>
      <p:sp>
        <p:nvSpPr>
          <p:cNvPr id="49" name="Oval 13"/>
          <p:cNvSpPr>
            <a:spLocks noChangeArrowheads="1"/>
          </p:cNvSpPr>
          <p:nvPr/>
        </p:nvSpPr>
        <p:spPr bwMode="auto">
          <a:xfrm>
            <a:off x="3419872" y="342843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ja-JP" dirty="0" smtClean="0"/>
              <a:t>Ministry</a:t>
            </a:r>
            <a:endParaRPr lang="ja-JP" altLang="en-US" dirty="0"/>
          </a:p>
        </p:txBody>
      </p:sp>
      <p:sp>
        <p:nvSpPr>
          <p:cNvPr id="50" name="Oval 14"/>
          <p:cNvSpPr>
            <a:spLocks noChangeArrowheads="1"/>
          </p:cNvSpPr>
          <p:nvPr/>
        </p:nvSpPr>
        <p:spPr bwMode="auto">
          <a:xfrm>
            <a:off x="4715272" y="342843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 </a:t>
            </a:r>
            <a:endParaRPr lang="ja-JP" altLang="en-US" dirty="0"/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6156722" y="3428430"/>
            <a:ext cx="1079500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 </a:t>
            </a:r>
            <a:endParaRPr lang="ja-JP" altLang="en-US" dirty="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7452122" y="3356992"/>
            <a:ext cx="1079500" cy="10080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 dirty="0" smtClean="0"/>
              <a:t>Ministry </a:t>
            </a:r>
            <a:endParaRPr lang="ja-JP" altLang="en-US" dirty="0"/>
          </a:p>
        </p:txBody>
      </p:sp>
      <p:sp>
        <p:nvSpPr>
          <p:cNvPr id="2" name="上矢印 1"/>
          <p:cNvSpPr/>
          <p:nvPr/>
        </p:nvSpPr>
        <p:spPr>
          <a:xfrm>
            <a:off x="2879502" y="1556792"/>
            <a:ext cx="1476474" cy="115212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kumimoji="1" lang="en-US" altLang="ja-JP" dirty="0" smtClean="0"/>
              <a:t>Report</a:t>
            </a:r>
            <a:br>
              <a:rPr kumimoji="1" lang="en-US" altLang="ja-JP" dirty="0" smtClean="0"/>
            </a:br>
            <a:r>
              <a:rPr kumimoji="1" lang="en-US" altLang="ja-JP" dirty="0" smtClean="0"/>
              <a:t>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NAMAs</a:t>
            </a:r>
            <a:endParaRPr kumimoji="1" lang="ja-JP" altLang="en-US" dirty="0"/>
          </a:p>
        </p:txBody>
      </p:sp>
      <p:sp>
        <p:nvSpPr>
          <p:cNvPr id="3" name="四角形吹き出し 2"/>
          <p:cNvSpPr/>
          <p:nvPr/>
        </p:nvSpPr>
        <p:spPr>
          <a:xfrm>
            <a:off x="611560" y="4869160"/>
            <a:ext cx="4212467" cy="1440160"/>
          </a:xfrm>
          <a:prstGeom prst="wedgeRectCallout">
            <a:avLst>
              <a:gd name="adj1" fmla="val -25556"/>
              <a:gd name="adj2" fmla="val -847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NAMAs (to be designed and implemented as a package of policy or programme)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541434"/>
            <a:ext cx="1086243" cy="812510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6702" y="5568818"/>
            <a:ext cx="1086243" cy="81251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8969" y="5568818"/>
            <a:ext cx="1086243" cy="812510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605437" y="1052736"/>
            <a:ext cx="1373656" cy="935012"/>
            <a:chOff x="605437" y="1917924"/>
            <a:chExt cx="1373656" cy="935012"/>
          </a:xfrm>
        </p:grpSpPr>
        <p:cxnSp>
          <p:nvCxnSpPr>
            <p:cNvPr id="10" name="カギ線コネクタ 9"/>
            <p:cNvCxnSpPr/>
            <p:nvPr/>
          </p:nvCxnSpPr>
          <p:spPr>
            <a:xfrm rot="10800000" flipV="1">
              <a:off x="605438" y="1917924"/>
              <a:ext cx="1373655" cy="43095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605437" y="2348881"/>
              <a:ext cx="0" cy="5040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表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1096"/>
              </p:ext>
            </p:extLst>
          </p:nvPr>
        </p:nvGraphicFramePr>
        <p:xfrm>
          <a:off x="5796136" y="980728"/>
          <a:ext cx="3024336" cy="180251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24336"/>
              </a:tblGrid>
              <a:tr h="376479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Possible Verification</a:t>
                      </a:r>
                      <a:r>
                        <a:rPr kumimoji="1" lang="en-US" altLang="ja-JP" sz="1200" baseline="0" dirty="0" smtClean="0">
                          <a:solidFill>
                            <a:schemeClr val="tx1"/>
                          </a:solidFill>
                        </a:rPr>
                        <a:t> at macro level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26036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n-US" altLang="ja-JP" sz="1200" baseline="0" dirty="0" smtClean="0"/>
                        <a:t>Assumption of GHG calculation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n-US" altLang="ja-JP" sz="1200" baseline="0" dirty="0" smtClean="0"/>
                        <a:t>GHG quantification methodologies 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kumimoji="1" lang="en-US" altLang="ja-JP" sz="1200" baseline="0" dirty="0" smtClean="0"/>
                        <a:t>Use of different schemes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kumimoji="1" lang="en-US" altLang="ja-JP" sz="1200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kumimoji="1" lang="en-US" altLang="ja-JP" sz="1200" b="1" i="1" dirty="0" smtClean="0"/>
                        <a:t>UN</a:t>
                      </a:r>
                      <a:r>
                        <a:rPr kumimoji="1" lang="en-US" altLang="ja-JP" sz="1200" b="1" i="1" baseline="0" dirty="0" smtClean="0"/>
                        <a:t> Guidelines is being negotiated at SBSTA</a:t>
                      </a:r>
                      <a:endParaRPr kumimoji="1" lang="en-US" altLang="ja-JP" sz="1200" b="1" i="1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kumimoji="1" lang="en-US" altLang="ja-JP" sz="1200" baseline="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下矢印 4"/>
          <p:cNvSpPr/>
          <p:nvPr/>
        </p:nvSpPr>
        <p:spPr>
          <a:xfrm>
            <a:off x="4283968" y="1628800"/>
            <a:ext cx="1582684" cy="11521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Verify</a:t>
            </a:r>
          </a:p>
        </p:txBody>
      </p:sp>
      <p:sp>
        <p:nvSpPr>
          <p:cNvPr id="6" name="左中かっこ 5"/>
          <p:cNvSpPr/>
          <p:nvPr/>
        </p:nvSpPr>
        <p:spPr>
          <a:xfrm>
            <a:off x="2627784" y="1483693"/>
            <a:ext cx="360040" cy="122522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1384927" y="1628800"/>
            <a:ext cx="162013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>
                <a:solidFill>
                  <a:schemeClr val="tx1"/>
                </a:solidFill>
              </a:rPr>
              <a:t>MRV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30" name="四角形吹き出し 29"/>
          <p:cNvSpPr/>
          <p:nvPr/>
        </p:nvSpPr>
        <p:spPr>
          <a:xfrm>
            <a:off x="4985810" y="4833156"/>
            <a:ext cx="3978678" cy="1512168"/>
          </a:xfrm>
          <a:prstGeom prst="wedgeRectCallout">
            <a:avLst>
              <a:gd name="adj1" fmla="val -6463"/>
              <a:gd name="adj2" fmla="val -884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NAMAs (Reduction Plan against Sectoral baselines)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72" y="5200377"/>
            <a:ext cx="1728192" cy="1256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2900" y="6608389"/>
            <a:ext cx="8963150" cy="2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i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NB</a:t>
            </a:r>
            <a:r>
              <a:rPr lang="en-US" altLang="ja-JP" sz="1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 Guidelines on domestic MRV is being developed at SBSTA. The structure is a suggested model for policy level MRV.   </a:t>
            </a:r>
            <a:endParaRPr lang="en-US" altLang="ja-JP" sz="1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6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上矢印 9"/>
          <p:cNvSpPr/>
          <p:nvPr/>
        </p:nvSpPr>
        <p:spPr>
          <a:xfrm>
            <a:off x="5873618" y="4021670"/>
            <a:ext cx="2802837" cy="55945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Verification</a:t>
            </a:r>
            <a:endParaRPr kumimoji="1" lang="ja-JP" altLang="en-US" dirty="0"/>
          </a:p>
        </p:txBody>
      </p:sp>
      <p:sp>
        <p:nvSpPr>
          <p:cNvPr id="12" name="右中かっこ 11"/>
          <p:cNvSpPr/>
          <p:nvPr/>
        </p:nvSpPr>
        <p:spPr>
          <a:xfrm>
            <a:off x="4283968" y="1052736"/>
            <a:ext cx="551268" cy="7560840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771800" y="5301208"/>
            <a:ext cx="36004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>
                <a:solidFill>
                  <a:schemeClr val="tx1"/>
                </a:solidFill>
              </a:rPr>
              <a:t>MRV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9512" y="116632"/>
            <a:ext cx="734481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MRV at Activity level (Project or entity level)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40412" y="5949280"/>
            <a:ext cx="734481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* Guidelines on methodologies are not (</a:t>
            </a:r>
            <a:r>
              <a:rPr lang="en-US" altLang="ja-JP" sz="2000" dirty="0" smtClean="0">
                <a:solidFill>
                  <a:schemeClr val="tx1"/>
                </a:solidFill>
              </a:rPr>
              <a:t>yet) 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decided by the UN</a:t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4" y="898990"/>
            <a:ext cx="2312637" cy="17298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672408" cy="7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86" y="1794514"/>
            <a:ext cx="5740480" cy="97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73018" y="3095870"/>
            <a:ext cx="2736304" cy="92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Project Design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(Ex Ante GHG calculation)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940152" y="3082780"/>
            <a:ext cx="2736304" cy="92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Project complete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(Ex post GHG calculation)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276724" y="3545680"/>
            <a:ext cx="2596894" cy="315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026565" y="3188336"/>
            <a:ext cx="3162878" cy="21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Emission Reduction Activity</a:t>
            </a:r>
          </a:p>
          <a:p>
            <a:pPr algn="ctr"/>
            <a:r>
              <a:rPr lang="en-US" altLang="ja-JP" sz="1400" dirty="0" smtClean="0">
                <a:solidFill>
                  <a:schemeClr val="tx1"/>
                </a:solidFill>
              </a:rPr>
              <a:t>(Monitoring GHG )</a:t>
            </a:r>
          </a:p>
        </p:txBody>
      </p:sp>
    </p:spTree>
    <p:extLst>
      <p:ext uri="{BB962C8B-B14F-4D97-AF65-F5344CB8AC3E}">
        <p14:creationId xmlns:p14="http://schemas.microsoft.com/office/powerpoint/2010/main" val="37333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2173</Words>
  <Application>Microsoft Office PowerPoint</Application>
  <PresentationFormat>On-screen Show (4:3)</PresentationFormat>
  <Paragraphs>638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​​テーマ</vt:lpstr>
      <vt:lpstr>Japan’s Experience with Supporting NAMAs in a MRV manner and  the Joint Crediting Mechanism (JCM)</vt:lpstr>
      <vt:lpstr>Outline</vt:lpstr>
      <vt:lpstr>１． Summarizing Elements of NAMAs in a MRV manner in COP decisions and sorting out information </vt:lpstr>
      <vt:lpstr>As long as with these elements, NAI Parties can decide NAMAs as they like (while  further elements may be agreed by the COP).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2．Experience with developing NAMAs in a MRV manner under the MOEJ Programme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3．Joint Crediting Mechanism (JCM)  – a driver to implement NAMAs with technology, finance, and capacity-building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on JCM please visit New Mechanisms Information Platform (http://www.mmechanisms.org/e/) </vt:lpstr>
      <vt:lpstr>Thank you very much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MAKOTO KATO</dc:creator>
  <cp:lastModifiedBy>UNFCCC</cp:lastModifiedBy>
  <cp:revision>94</cp:revision>
  <dcterms:created xsi:type="dcterms:W3CDTF">2013-02-25T01:23:51Z</dcterms:created>
  <dcterms:modified xsi:type="dcterms:W3CDTF">2013-08-07T07:41:14Z</dcterms:modified>
</cp:coreProperties>
</file>