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59" r:id="rId4"/>
    <p:sldId id="270" r:id="rId5"/>
    <p:sldId id="271" r:id="rId6"/>
    <p:sldId id="273" r:id="rId7"/>
    <p:sldId id="274" r:id="rId8"/>
    <p:sldId id="275" r:id="rId9"/>
    <p:sldId id="279" r:id="rId10"/>
    <p:sldId id="280" r:id="rId11"/>
    <p:sldId id="278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953" autoAdjust="0"/>
  </p:normalViewPr>
  <p:slideViewPr>
    <p:cSldViewPr>
      <p:cViewPr>
        <p:scale>
          <a:sx n="100" d="100"/>
          <a:sy n="100" d="100"/>
        </p:scale>
        <p:origin x="-30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E9B41-3CDA-4735-8455-24E9592595C2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4C68B-E5BA-4D05-AF2C-6D9DAFEB181A}">
      <dgm:prSet phldrT="[Text]" custT="1"/>
      <dgm:spPr/>
      <dgm:t>
        <a:bodyPr/>
        <a:lstStyle/>
        <a:p>
          <a:r>
            <a:rPr lang="en-US" sz="1400" dirty="0" smtClean="0"/>
            <a:t>GHG Emissions Inventories and Assessment</a:t>
          </a:r>
          <a:endParaRPr lang="en-US" sz="1400" dirty="0"/>
        </a:p>
      </dgm:t>
    </dgm:pt>
    <dgm:pt modelId="{963F480B-1FB0-4D01-BE4A-7572CB0266D9}" type="parTrans" cxnId="{4AFB7FC4-762A-40B7-BDBD-1D015739900C}">
      <dgm:prSet/>
      <dgm:spPr/>
      <dgm:t>
        <a:bodyPr/>
        <a:lstStyle/>
        <a:p>
          <a:endParaRPr lang="en-US"/>
        </a:p>
      </dgm:t>
    </dgm:pt>
    <dgm:pt modelId="{30D92989-F2EE-42EB-9386-1A28CAECD053}" type="sibTrans" cxnId="{4AFB7FC4-762A-40B7-BDBD-1D015739900C}">
      <dgm:prSet/>
      <dgm:spPr/>
      <dgm:t>
        <a:bodyPr/>
        <a:lstStyle/>
        <a:p>
          <a:endParaRPr lang="en-US"/>
        </a:p>
      </dgm:t>
    </dgm:pt>
    <dgm:pt modelId="{DF9B274E-64AA-4F9E-97D2-5709E077AA06}">
      <dgm:prSet phldrT="[Text]" custT="1"/>
      <dgm:spPr/>
      <dgm:t>
        <a:bodyPr/>
        <a:lstStyle/>
        <a:p>
          <a:r>
            <a:rPr lang="en-US" sz="1400" dirty="0" smtClean="0"/>
            <a:t>NAMA Registry </a:t>
          </a:r>
          <a:endParaRPr lang="en-US" sz="1400" dirty="0"/>
        </a:p>
      </dgm:t>
    </dgm:pt>
    <dgm:pt modelId="{340E7AE8-2DAA-4E96-9505-11F3407E114D}" type="parTrans" cxnId="{60046F11-6600-48A5-9C55-486948637220}">
      <dgm:prSet/>
      <dgm:spPr/>
      <dgm:t>
        <a:bodyPr/>
        <a:lstStyle/>
        <a:p>
          <a:endParaRPr lang="en-US"/>
        </a:p>
      </dgm:t>
    </dgm:pt>
    <dgm:pt modelId="{589FF8E2-A3B1-4DE4-9FBB-37AA0A4EA60A}" type="sibTrans" cxnId="{60046F11-6600-48A5-9C55-486948637220}">
      <dgm:prSet/>
      <dgm:spPr/>
      <dgm:t>
        <a:bodyPr/>
        <a:lstStyle/>
        <a:p>
          <a:endParaRPr lang="en-US"/>
        </a:p>
      </dgm:t>
    </dgm:pt>
    <dgm:pt modelId="{51569A31-0372-447A-832D-8BEA584D8C89}">
      <dgm:prSet phldrT="[Text]" custT="1"/>
      <dgm:spPr/>
      <dgm:t>
        <a:bodyPr/>
        <a:lstStyle/>
        <a:p>
          <a:r>
            <a:rPr lang="en-US" sz="1200" dirty="0" smtClean="0"/>
            <a:t>Implementation and MRV </a:t>
          </a:r>
          <a:endParaRPr lang="en-US" sz="1200" dirty="0"/>
        </a:p>
      </dgm:t>
    </dgm:pt>
    <dgm:pt modelId="{5BB0CDC4-FAE3-4B53-8CE7-D12EE6069C77}" type="parTrans" cxnId="{51C7D806-E345-4319-A425-82E1E32D8546}">
      <dgm:prSet/>
      <dgm:spPr/>
      <dgm:t>
        <a:bodyPr/>
        <a:lstStyle/>
        <a:p>
          <a:endParaRPr lang="en-US"/>
        </a:p>
      </dgm:t>
    </dgm:pt>
    <dgm:pt modelId="{0D9E7099-C742-4DC2-90D4-6C521D5CF6B8}" type="sibTrans" cxnId="{51C7D806-E345-4319-A425-82E1E32D8546}">
      <dgm:prSet/>
      <dgm:spPr/>
      <dgm:t>
        <a:bodyPr/>
        <a:lstStyle/>
        <a:p>
          <a:endParaRPr lang="en-US"/>
        </a:p>
      </dgm:t>
    </dgm:pt>
    <dgm:pt modelId="{C4F63FDC-8C31-4F36-9974-EA968306427A}">
      <dgm:prSet phldrT="[Text]" custT="1"/>
      <dgm:spPr/>
      <dgm:t>
        <a:bodyPr/>
        <a:lstStyle/>
        <a:p>
          <a:r>
            <a:rPr lang="en-US" sz="1400" dirty="0" smtClean="0"/>
            <a:t>NAMA Preparation</a:t>
          </a:r>
          <a:endParaRPr lang="en-US" sz="1400" dirty="0"/>
        </a:p>
      </dgm:t>
    </dgm:pt>
    <dgm:pt modelId="{1A35F257-4D87-46B7-A434-E385D803F56E}" type="parTrans" cxnId="{FA9E5C11-3F39-4580-8D25-9A2456D363F7}">
      <dgm:prSet/>
      <dgm:spPr/>
      <dgm:t>
        <a:bodyPr/>
        <a:lstStyle/>
        <a:p>
          <a:endParaRPr lang="en-US"/>
        </a:p>
      </dgm:t>
    </dgm:pt>
    <dgm:pt modelId="{FD5B378E-F265-4E12-BEC1-CAA529E62F2F}" type="sibTrans" cxnId="{FA9E5C11-3F39-4580-8D25-9A2456D363F7}">
      <dgm:prSet/>
      <dgm:spPr/>
      <dgm:t>
        <a:bodyPr/>
        <a:lstStyle/>
        <a:p>
          <a:endParaRPr lang="en-US"/>
        </a:p>
      </dgm:t>
    </dgm:pt>
    <dgm:pt modelId="{8F99F95E-9B59-490B-A759-7BBCBD7F781A}">
      <dgm:prSet phldrT="[Text]" custT="1"/>
      <dgm:spPr/>
      <dgm:t>
        <a:bodyPr/>
        <a:lstStyle/>
        <a:p>
          <a:r>
            <a:rPr lang="en-US" sz="1400" dirty="0" smtClean="0"/>
            <a:t>NAMA</a:t>
          </a:r>
          <a:r>
            <a:rPr lang="en-US" sz="1400" b="1" dirty="0" smtClean="0"/>
            <a:t> </a:t>
          </a:r>
          <a:r>
            <a:rPr lang="en-US" sz="1400" dirty="0" smtClean="0"/>
            <a:t>Identification and Scoping </a:t>
          </a:r>
          <a:endParaRPr lang="en-US" sz="1400" dirty="0"/>
        </a:p>
      </dgm:t>
    </dgm:pt>
    <dgm:pt modelId="{DE505E3A-A5A5-4774-B410-0C122455DAA8}" type="parTrans" cxnId="{4EB88D1B-D18B-46D4-A443-E8367E2C5716}">
      <dgm:prSet/>
      <dgm:spPr/>
      <dgm:t>
        <a:bodyPr/>
        <a:lstStyle/>
        <a:p>
          <a:endParaRPr lang="en-US"/>
        </a:p>
      </dgm:t>
    </dgm:pt>
    <dgm:pt modelId="{BB61D80A-2BC3-4AE9-B4BA-CA2D0D1757AF}" type="sibTrans" cxnId="{4EB88D1B-D18B-46D4-A443-E8367E2C5716}">
      <dgm:prSet/>
      <dgm:spPr/>
      <dgm:t>
        <a:bodyPr/>
        <a:lstStyle/>
        <a:p>
          <a:endParaRPr lang="en-US"/>
        </a:p>
      </dgm:t>
    </dgm:pt>
    <dgm:pt modelId="{2D03CAAA-4790-427D-B852-B9BE7BBADF8A}">
      <dgm:prSet phldrT="[Text]" custT="1"/>
      <dgm:spPr/>
      <dgm:t>
        <a:bodyPr/>
        <a:lstStyle/>
        <a:p>
          <a:r>
            <a:rPr lang="en-US" sz="1400" dirty="0" smtClean="0"/>
            <a:t>NAMA</a:t>
          </a:r>
          <a:r>
            <a:rPr lang="en-US" sz="1400" b="1" dirty="0" smtClean="0"/>
            <a:t> </a:t>
          </a:r>
          <a:r>
            <a:rPr lang="en-US" sz="1400" dirty="0" smtClean="0"/>
            <a:t>Prioritization and</a:t>
          </a:r>
          <a:r>
            <a:rPr lang="en-US" sz="1400" b="1" dirty="0" smtClean="0"/>
            <a:t> </a:t>
          </a:r>
          <a:r>
            <a:rPr lang="en-US" sz="1400" dirty="0" smtClean="0"/>
            <a:t>Selection </a:t>
          </a:r>
          <a:endParaRPr lang="en-US" sz="1400" dirty="0"/>
        </a:p>
      </dgm:t>
    </dgm:pt>
    <dgm:pt modelId="{C9FC48DB-7CB2-45B7-8B33-49E9C064C826}" type="parTrans" cxnId="{E4784740-4263-4325-AEEF-C4C8775BBC9F}">
      <dgm:prSet/>
      <dgm:spPr/>
      <dgm:t>
        <a:bodyPr/>
        <a:lstStyle/>
        <a:p>
          <a:endParaRPr lang="en-US"/>
        </a:p>
      </dgm:t>
    </dgm:pt>
    <dgm:pt modelId="{95FF3DB2-CC4F-4EC5-9335-4D42097C3647}" type="sibTrans" cxnId="{E4784740-4263-4325-AEEF-C4C8775BBC9F}">
      <dgm:prSet/>
      <dgm:spPr/>
      <dgm:t>
        <a:bodyPr/>
        <a:lstStyle/>
        <a:p>
          <a:endParaRPr lang="en-US"/>
        </a:p>
      </dgm:t>
    </dgm:pt>
    <dgm:pt modelId="{B8EFCA82-0953-4A72-8277-267CD46D6696}" type="pres">
      <dgm:prSet presAssocID="{865E9B41-3CDA-4735-8455-24E9592595C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305F85-094A-4621-906E-6A33503CE6C2}" type="pres">
      <dgm:prSet presAssocID="{4F14C68B-E5BA-4D05-AF2C-6D9DAFEB181A}" presName="composite" presStyleCnt="0"/>
      <dgm:spPr/>
    </dgm:pt>
    <dgm:pt modelId="{448AA20F-3CBE-46F2-9089-60A5D7B4C885}" type="pres">
      <dgm:prSet presAssocID="{4F14C68B-E5BA-4D05-AF2C-6D9DAFEB181A}" presName="LShape" presStyleLbl="alignNode1" presStyleIdx="0" presStyleCnt="11"/>
      <dgm:spPr/>
    </dgm:pt>
    <dgm:pt modelId="{F646A307-04F5-40C0-A734-AC83C7955B90}" type="pres">
      <dgm:prSet presAssocID="{4F14C68B-E5BA-4D05-AF2C-6D9DAFEB181A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8797-1E26-4E60-B899-76A56DAEAB9D}" type="pres">
      <dgm:prSet presAssocID="{4F14C68B-E5BA-4D05-AF2C-6D9DAFEB181A}" presName="Triangle" presStyleLbl="alignNode1" presStyleIdx="1" presStyleCnt="11"/>
      <dgm:spPr/>
    </dgm:pt>
    <dgm:pt modelId="{0F68006C-05FE-4BB8-A7C8-49A4448198F0}" type="pres">
      <dgm:prSet presAssocID="{30D92989-F2EE-42EB-9386-1A28CAECD053}" presName="sibTrans" presStyleCnt="0"/>
      <dgm:spPr/>
    </dgm:pt>
    <dgm:pt modelId="{C410602E-08C2-412D-B45F-71FFD87A5222}" type="pres">
      <dgm:prSet presAssocID="{30D92989-F2EE-42EB-9386-1A28CAECD053}" presName="space" presStyleCnt="0"/>
      <dgm:spPr/>
    </dgm:pt>
    <dgm:pt modelId="{4A6743F5-7289-4959-8272-520D913F3120}" type="pres">
      <dgm:prSet presAssocID="{8F99F95E-9B59-490B-A759-7BBCBD7F781A}" presName="composite" presStyleCnt="0"/>
      <dgm:spPr/>
    </dgm:pt>
    <dgm:pt modelId="{0608C0AE-051E-4559-AE0A-0C67F90C2C8D}" type="pres">
      <dgm:prSet presAssocID="{8F99F95E-9B59-490B-A759-7BBCBD7F781A}" presName="LShape" presStyleLbl="alignNode1" presStyleIdx="2" presStyleCnt="11"/>
      <dgm:spPr/>
    </dgm:pt>
    <dgm:pt modelId="{37381EA1-A56F-4733-93FE-0741ABEAAC90}" type="pres">
      <dgm:prSet presAssocID="{8F99F95E-9B59-490B-A759-7BBCBD7F781A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4E8A2-4FA0-45BB-AF03-7F7D68927F3B}" type="pres">
      <dgm:prSet presAssocID="{8F99F95E-9B59-490B-A759-7BBCBD7F781A}" presName="Triangle" presStyleLbl="alignNode1" presStyleIdx="3" presStyleCnt="11"/>
      <dgm:spPr/>
    </dgm:pt>
    <dgm:pt modelId="{55444B02-2E5D-4E49-952D-18E7EF9833D7}" type="pres">
      <dgm:prSet presAssocID="{BB61D80A-2BC3-4AE9-B4BA-CA2D0D1757AF}" presName="sibTrans" presStyleCnt="0"/>
      <dgm:spPr/>
    </dgm:pt>
    <dgm:pt modelId="{D72B1FAE-7936-40C3-B872-05ADB8A0528C}" type="pres">
      <dgm:prSet presAssocID="{BB61D80A-2BC3-4AE9-B4BA-CA2D0D1757AF}" presName="space" presStyleCnt="0"/>
      <dgm:spPr/>
    </dgm:pt>
    <dgm:pt modelId="{D0253F6C-0D1B-4EEF-8B44-B6DC79B3D3F2}" type="pres">
      <dgm:prSet presAssocID="{2D03CAAA-4790-427D-B852-B9BE7BBADF8A}" presName="composite" presStyleCnt="0"/>
      <dgm:spPr/>
    </dgm:pt>
    <dgm:pt modelId="{54B1C312-9A6C-47AB-9D8A-2A8996875372}" type="pres">
      <dgm:prSet presAssocID="{2D03CAAA-4790-427D-B852-B9BE7BBADF8A}" presName="LShape" presStyleLbl="alignNode1" presStyleIdx="4" presStyleCnt="11"/>
      <dgm:spPr/>
    </dgm:pt>
    <dgm:pt modelId="{0F108757-4445-4606-BDBC-D96B4ECC3BC3}" type="pres">
      <dgm:prSet presAssocID="{2D03CAAA-4790-427D-B852-B9BE7BBADF8A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65BC5-B551-4399-9485-8BF157B79355}" type="pres">
      <dgm:prSet presAssocID="{2D03CAAA-4790-427D-B852-B9BE7BBADF8A}" presName="Triangle" presStyleLbl="alignNode1" presStyleIdx="5" presStyleCnt="11"/>
      <dgm:spPr/>
    </dgm:pt>
    <dgm:pt modelId="{866DBD31-75EE-461E-BCEB-A0B47F08932A}" type="pres">
      <dgm:prSet presAssocID="{95FF3DB2-CC4F-4EC5-9335-4D42097C3647}" presName="sibTrans" presStyleCnt="0"/>
      <dgm:spPr/>
    </dgm:pt>
    <dgm:pt modelId="{AA7D4ED4-F37C-44CF-916E-317AACC45BFD}" type="pres">
      <dgm:prSet presAssocID="{95FF3DB2-CC4F-4EC5-9335-4D42097C3647}" presName="space" presStyleCnt="0"/>
      <dgm:spPr/>
    </dgm:pt>
    <dgm:pt modelId="{8D163BB6-CD90-441F-9BC7-E0DCA6EC7833}" type="pres">
      <dgm:prSet presAssocID="{C4F63FDC-8C31-4F36-9974-EA968306427A}" presName="composite" presStyleCnt="0"/>
      <dgm:spPr/>
    </dgm:pt>
    <dgm:pt modelId="{91D0ECCB-3D94-4CDE-962C-B4D6AAF27547}" type="pres">
      <dgm:prSet presAssocID="{C4F63FDC-8C31-4F36-9974-EA968306427A}" presName="LShape" presStyleLbl="alignNode1" presStyleIdx="6" presStyleCnt="11"/>
      <dgm:spPr/>
    </dgm:pt>
    <dgm:pt modelId="{51FAB19A-CA39-4C8D-9497-9BC572D45BD1}" type="pres">
      <dgm:prSet presAssocID="{C4F63FDC-8C31-4F36-9974-EA968306427A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BFEA5-BFA7-424B-B14D-C81C8EE6C665}" type="pres">
      <dgm:prSet presAssocID="{C4F63FDC-8C31-4F36-9974-EA968306427A}" presName="Triangle" presStyleLbl="alignNode1" presStyleIdx="7" presStyleCnt="11"/>
      <dgm:spPr/>
    </dgm:pt>
    <dgm:pt modelId="{BF85D207-E165-420E-885D-1E8C53EA060A}" type="pres">
      <dgm:prSet presAssocID="{FD5B378E-F265-4E12-BEC1-CAA529E62F2F}" presName="sibTrans" presStyleCnt="0"/>
      <dgm:spPr/>
    </dgm:pt>
    <dgm:pt modelId="{E50166AB-AD05-4CD2-91B6-873A4E2B3C6C}" type="pres">
      <dgm:prSet presAssocID="{FD5B378E-F265-4E12-BEC1-CAA529E62F2F}" presName="space" presStyleCnt="0"/>
      <dgm:spPr/>
    </dgm:pt>
    <dgm:pt modelId="{E33A10CB-70E3-4014-9558-41757218A015}" type="pres">
      <dgm:prSet presAssocID="{DF9B274E-64AA-4F9E-97D2-5709E077AA06}" presName="composite" presStyleCnt="0"/>
      <dgm:spPr/>
    </dgm:pt>
    <dgm:pt modelId="{F6D91A86-26D7-4C72-AEB4-76E1799A3F20}" type="pres">
      <dgm:prSet presAssocID="{DF9B274E-64AA-4F9E-97D2-5709E077AA06}" presName="LShape" presStyleLbl="alignNode1" presStyleIdx="8" presStyleCnt="11"/>
      <dgm:spPr/>
    </dgm:pt>
    <dgm:pt modelId="{9718BDC0-4131-4CF9-AF53-EBEFAC027F3D}" type="pres">
      <dgm:prSet presAssocID="{DF9B274E-64AA-4F9E-97D2-5709E077AA06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41A03-03E1-4AE0-9EC4-642995D1680B}" type="pres">
      <dgm:prSet presAssocID="{DF9B274E-64AA-4F9E-97D2-5709E077AA06}" presName="Triangle" presStyleLbl="alignNode1" presStyleIdx="9" presStyleCnt="11"/>
      <dgm:spPr/>
    </dgm:pt>
    <dgm:pt modelId="{5467AD00-C330-494E-B584-EBD44489D448}" type="pres">
      <dgm:prSet presAssocID="{589FF8E2-A3B1-4DE4-9FBB-37AA0A4EA60A}" presName="sibTrans" presStyleCnt="0"/>
      <dgm:spPr/>
    </dgm:pt>
    <dgm:pt modelId="{29C74734-09B5-4CC3-AABA-738298453577}" type="pres">
      <dgm:prSet presAssocID="{589FF8E2-A3B1-4DE4-9FBB-37AA0A4EA60A}" presName="space" presStyleCnt="0"/>
      <dgm:spPr/>
    </dgm:pt>
    <dgm:pt modelId="{3635BD41-7EB4-4BEB-AE13-2D102EDC85AD}" type="pres">
      <dgm:prSet presAssocID="{51569A31-0372-447A-832D-8BEA584D8C89}" presName="composite" presStyleCnt="0"/>
      <dgm:spPr/>
    </dgm:pt>
    <dgm:pt modelId="{2A1237AC-5495-4EF2-A806-E3EC075660A7}" type="pres">
      <dgm:prSet presAssocID="{51569A31-0372-447A-832D-8BEA584D8C89}" presName="LShape" presStyleLbl="alignNode1" presStyleIdx="10" presStyleCnt="11"/>
      <dgm:spPr/>
    </dgm:pt>
    <dgm:pt modelId="{45923581-31C3-4FD4-858C-C1DDF0EEF223}" type="pres">
      <dgm:prSet presAssocID="{51569A31-0372-447A-832D-8BEA584D8C89}" presName="ParentText" presStyleLbl="revTx" presStyleIdx="5" presStyleCnt="6" custScaleX="97015" custLinFactNeighborX="9248" custLinFactNeighborY="-24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046F11-6600-48A5-9C55-486948637220}" srcId="{865E9B41-3CDA-4735-8455-24E9592595C2}" destId="{DF9B274E-64AA-4F9E-97D2-5709E077AA06}" srcOrd="4" destOrd="0" parTransId="{340E7AE8-2DAA-4E96-9505-11F3407E114D}" sibTransId="{589FF8E2-A3B1-4DE4-9FBB-37AA0A4EA60A}"/>
    <dgm:cxn modelId="{6A1E8FBC-50A8-4820-893D-50B8480E5992}" type="presOf" srcId="{C4F63FDC-8C31-4F36-9974-EA968306427A}" destId="{51FAB19A-CA39-4C8D-9497-9BC572D45BD1}" srcOrd="0" destOrd="0" presId="urn:microsoft.com/office/officeart/2009/3/layout/StepUpProcess"/>
    <dgm:cxn modelId="{E4784740-4263-4325-AEEF-C4C8775BBC9F}" srcId="{865E9B41-3CDA-4735-8455-24E9592595C2}" destId="{2D03CAAA-4790-427D-B852-B9BE7BBADF8A}" srcOrd="2" destOrd="0" parTransId="{C9FC48DB-7CB2-45B7-8B33-49E9C064C826}" sibTransId="{95FF3DB2-CC4F-4EC5-9335-4D42097C3647}"/>
    <dgm:cxn modelId="{4EB88D1B-D18B-46D4-A443-E8367E2C5716}" srcId="{865E9B41-3CDA-4735-8455-24E9592595C2}" destId="{8F99F95E-9B59-490B-A759-7BBCBD7F781A}" srcOrd="1" destOrd="0" parTransId="{DE505E3A-A5A5-4774-B410-0C122455DAA8}" sibTransId="{BB61D80A-2BC3-4AE9-B4BA-CA2D0D1757AF}"/>
    <dgm:cxn modelId="{8724974C-F274-43FB-823E-46332CFE9E99}" type="presOf" srcId="{51569A31-0372-447A-832D-8BEA584D8C89}" destId="{45923581-31C3-4FD4-858C-C1DDF0EEF223}" srcOrd="0" destOrd="0" presId="urn:microsoft.com/office/officeart/2009/3/layout/StepUpProcess"/>
    <dgm:cxn modelId="{B31BE5A5-8317-4C4F-A623-0BF112B1AB50}" type="presOf" srcId="{2D03CAAA-4790-427D-B852-B9BE7BBADF8A}" destId="{0F108757-4445-4606-BDBC-D96B4ECC3BC3}" srcOrd="0" destOrd="0" presId="urn:microsoft.com/office/officeart/2009/3/layout/StepUpProcess"/>
    <dgm:cxn modelId="{A8B56256-153B-4A6E-A784-153DF5932580}" type="presOf" srcId="{8F99F95E-9B59-490B-A759-7BBCBD7F781A}" destId="{37381EA1-A56F-4733-93FE-0741ABEAAC90}" srcOrd="0" destOrd="0" presId="urn:microsoft.com/office/officeart/2009/3/layout/StepUpProcess"/>
    <dgm:cxn modelId="{51C7D806-E345-4319-A425-82E1E32D8546}" srcId="{865E9B41-3CDA-4735-8455-24E9592595C2}" destId="{51569A31-0372-447A-832D-8BEA584D8C89}" srcOrd="5" destOrd="0" parTransId="{5BB0CDC4-FAE3-4B53-8CE7-D12EE6069C77}" sibTransId="{0D9E7099-C742-4DC2-90D4-6C521D5CF6B8}"/>
    <dgm:cxn modelId="{D68C67AD-9907-4960-9967-77675942CC5E}" type="presOf" srcId="{DF9B274E-64AA-4F9E-97D2-5709E077AA06}" destId="{9718BDC0-4131-4CF9-AF53-EBEFAC027F3D}" srcOrd="0" destOrd="0" presId="urn:microsoft.com/office/officeart/2009/3/layout/StepUpProcess"/>
    <dgm:cxn modelId="{4AFB7FC4-762A-40B7-BDBD-1D015739900C}" srcId="{865E9B41-3CDA-4735-8455-24E9592595C2}" destId="{4F14C68B-E5BA-4D05-AF2C-6D9DAFEB181A}" srcOrd="0" destOrd="0" parTransId="{963F480B-1FB0-4D01-BE4A-7572CB0266D9}" sibTransId="{30D92989-F2EE-42EB-9386-1A28CAECD053}"/>
    <dgm:cxn modelId="{36480C1A-1A2F-4EC2-9460-D67D99845C27}" type="presOf" srcId="{4F14C68B-E5BA-4D05-AF2C-6D9DAFEB181A}" destId="{F646A307-04F5-40C0-A734-AC83C7955B90}" srcOrd="0" destOrd="0" presId="urn:microsoft.com/office/officeart/2009/3/layout/StepUpProcess"/>
    <dgm:cxn modelId="{14AB95D9-FB0D-45F1-A85A-E415D8AC9835}" type="presOf" srcId="{865E9B41-3CDA-4735-8455-24E9592595C2}" destId="{B8EFCA82-0953-4A72-8277-267CD46D6696}" srcOrd="0" destOrd="0" presId="urn:microsoft.com/office/officeart/2009/3/layout/StepUpProcess"/>
    <dgm:cxn modelId="{FA9E5C11-3F39-4580-8D25-9A2456D363F7}" srcId="{865E9B41-3CDA-4735-8455-24E9592595C2}" destId="{C4F63FDC-8C31-4F36-9974-EA968306427A}" srcOrd="3" destOrd="0" parTransId="{1A35F257-4D87-46B7-A434-E385D803F56E}" sibTransId="{FD5B378E-F265-4E12-BEC1-CAA529E62F2F}"/>
    <dgm:cxn modelId="{569E1ED5-9CC9-4BB0-B9F5-FB4585E171B6}" type="presParOf" srcId="{B8EFCA82-0953-4A72-8277-267CD46D6696}" destId="{3B305F85-094A-4621-906E-6A33503CE6C2}" srcOrd="0" destOrd="0" presId="urn:microsoft.com/office/officeart/2009/3/layout/StepUpProcess"/>
    <dgm:cxn modelId="{5D8A7634-978F-43C3-A309-D26647F4845B}" type="presParOf" srcId="{3B305F85-094A-4621-906E-6A33503CE6C2}" destId="{448AA20F-3CBE-46F2-9089-60A5D7B4C885}" srcOrd="0" destOrd="0" presId="urn:microsoft.com/office/officeart/2009/3/layout/StepUpProcess"/>
    <dgm:cxn modelId="{E93AA2A3-CA8D-4FB5-A44F-8528F8B6BB9A}" type="presParOf" srcId="{3B305F85-094A-4621-906E-6A33503CE6C2}" destId="{F646A307-04F5-40C0-A734-AC83C7955B90}" srcOrd="1" destOrd="0" presId="urn:microsoft.com/office/officeart/2009/3/layout/StepUpProcess"/>
    <dgm:cxn modelId="{D979F2D8-C252-420A-A5C7-7CBFB538227C}" type="presParOf" srcId="{3B305F85-094A-4621-906E-6A33503CE6C2}" destId="{B7C88797-1E26-4E60-B899-76A56DAEAB9D}" srcOrd="2" destOrd="0" presId="urn:microsoft.com/office/officeart/2009/3/layout/StepUpProcess"/>
    <dgm:cxn modelId="{E69981F5-31DC-4F55-BFA4-39A6423FAA34}" type="presParOf" srcId="{B8EFCA82-0953-4A72-8277-267CD46D6696}" destId="{0F68006C-05FE-4BB8-A7C8-49A4448198F0}" srcOrd="1" destOrd="0" presId="urn:microsoft.com/office/officeart/2009/3/layout/StepUpProcess"/>
    <dgm:cxn modelId="{33006A67-CF18-478E-A86F-7E2AB43E3983}" type="presParOf" srcId="{0F68006C-05FE-4BB8-A7C8-49A4448198F0}" destId="{C410602E-08C2-412D-B45F-71FFD87A5222}" srcOrd="0" destOrd="0" presId="urn:microsoft.com/office/officeart/2009/3/layout/StepUpProcess"/>
    <dgm:cxn modelId="{3B2F73FE-8A87-4051-99DC-D63745BCF4B5}" type="presParOf" srcId="{B8EFCA82-0953-4A72-8277-267CD46D6696}" destId="{4A6743F5-7289-4959-8272-520D913F3120}" srcOrd="2" destOrd="0" presId="urn:microsoft.com/office/officeart/2009/3/layout/StepUpProcess"/>
    <dgm:cxn modelId="{71D16100-D365-4AF8-B7AE-668B514EFFBD}" type="presParOf" srcId="{4A6743F5-7289-4959-8272-520D913F3120}" destId="{0608C0AE-051E-4559-AE0A-0C67F90C2C8D}" srcOrd="0" destOrd="0" presId="urn:microsoft.com/office/officeart/2009/3/layout/StepUpProcess"/>
    <dgm:cxn modelId="{0D701788-877C-41B9-9B8E-308F9EACA8CB}" type="presParOf" srcId="{4A6743F5-7289-4959-8272-520D913F3120}" destId="{37381EA1-A56F-4733-93FE-0741ABEAAC90}" srcOrd="1" destOrd="0" presId="urn:microsoft.com/office/officeart/2009/3/layout/StepUpProcess"/>
    <dgm:cxn modelId="{97A20E94-B037-44EE-853F-EAF2C4BA21B3}" type="presParOf" srcId="{4A6743F5-7289-4959-8272-520D913F3120}" destId="{4554E8A2-4FA0-45BB-AF03-7F7D68927F3B}" srcOrd="2" destOrd="0" presId="urn:microsoft.com/office/officeart/2009/3/layout/StepUpProcess"/>
    <dgm:cxn modelId="{36054A15-61D7-4DB9-B448-0EC8424F8774}" type="presParOf" srcId="{B8EFCA82-0953-4A72-8277-267CD46D6696}" destId="{55444B02-2E5D-4E49-952D-18E7EF9833D7}" srcOrd="3" destOrd="0" presId="urn:microsoft.com/office/officeart/2009/3/layout/StepUpProcess"/>
    <dgm:cxn modelId="{B0862A53-95E3-4812-9579-02A6063A4574}" type="presParOf" srcId="{55444B02-2E5D-4E49-952D-18E7EF9833D7}" destId="{D72B1FAE-7936-40C3-B872-05ADB8A0528C}" srcOrd="0" destOrd="0" presId="urn:microsoft.com/office/officeart/2009/3/layout/StepUpProcess"/>
    <dgm:cxn modelId="{5B19915F-4A7C-47A6-B6DB-776F12E551F9}" type="presParOf" srcId="{B8EFCA82-0953-4A72-8277-267CD46D6696}" destId="{D0253F6C-0D1B-4EEF-8B44-B6DC79B3D3F2}" srcOrd="4" destOrd="0" presId="urn:microsoft.com/office/officeart/2009/3/layout/StepUpProcess"/>
    <dgm:cxn modelId="{E3199FA2-7F89-4B21-B3F8-906CB02566EF}" type="presParOf" srcId="{D0253F6C-0D1B-4EEF-8B44-B6DC79B3D3F2}" destId="{54B1C312-9A6C-47AB-9D8A-2A8996875372}" srcOrd="0" destOrd="0" presId="urn:microsoft.com/office/officeart/2009/3/layout/StepUpProcess"/>
    <dgm:cxn modelId="{00BEC800-BBCF-41ED-A88D-FA2F307F1D2C}" type="presParOf" srcId="{D0253F6C-0D1B-4EEF-8B44-B6DC79B3D3F2}" destId="{0F108757-4445-4606-BDBC-D96B4ECC3BC3}" srcOrd="1" destOrd="0" presId="urn:microsoft.com/office/officeart/2009/3/layout/StepUpProcess"/>
    <dgm:cxn modelId="{1FC61AC5-363D-4549-B487-02CC9E91572C}" type="presParOf" srcId="{D0253F6C-0D1B-4EEF-8B44-B6DC79B3D3F2}" destId="{CFB65BC5-B551-4399-9485-8BF157B79355}" srcOrd="2" destOrd="0" presId="urn:microsoft.com/office/officeart/2009/3/layout/StepUpProcess"/>
    <dgm:cxn modelId="{630F7CF7-E55E-4F57-B141-16682EBF69F6}" type="presParOf" srcId="{B8EFCA82-0953-4A72-8277-267CD46D6696}" destId="{866DBD31-75EE-461E-BCEB-A0B47F08932A}" srcOrd="5" destOrd="0" presId="urn:microsoft.com/office/officeart/2009/3/layout/StepUpProcess"/>
    <dgm:cxn modelId="{A7723ED9-C8E8-4379-9F37-006EA5CB56CA}" type="presParOf" srcId="{866DBD31-75EE-461E-BCEB-A0B47F08932A}" destId="{AA7D4ED4-F37C-44CF-916E-317AACC45BFD}" srcOrd="0" destOrd="0" presId="urn:microsoft.com/office/officeart/2009/3/layout/StepUpProcess"/>
    <dgm:cxn modelId="{461BCD1D-B641-4741-9618-6BD65C2B3ACC}" type="presParOf" srcId="{B8EFCA82-0953-4A72-8277-267CD46D6696}" destId="{8D163BB6-CD90-441F-9BC7-E0DCA6EC7833}" srcOrd="6" destOrd="0" presId="urn:microsoft.com/office/officeart/2009/3/layout/StepUpProcess"/>
    <dgm:cxn modelId="{A057787B-9BAC-42CD-93B7-A7AD9785C79B}" type="presParOf" srcId="{8D163BB6-CD90-441F-9BC7-E0DCA6EC7833}" destId="{91D0ECCB-3D94-4CDE-962C-B4D6AAF27547}" srcOrd="0" destOrd="0" presId="urn:microsoft.com/office/officeart/2009/3/layout/StepUpProcess"/>
    <dgm:cxn modelId="{01474B48-D44A-4A96-ACD0-9CF03463AC35}" type="presParOf" srcId="{8D163BB6-CD90-441F-9BC7-E0DCA6EC7833}" destId="{51FAB19A-CA39-4C8D-9497-9BC572D45BD1}" srcOrd="1" destOrd="0" presId="urn:microsoft.com/office/officeart/2009/3/layout/StepUpProcess"/>
    <dgm:cxn modelId="{FB04A82F-281E-4E66-9E14-7860FA4C8EE5}" type="presParOf" srcId="{8D163BB6-CD90-441F-9BC7-E0DCA6EC7833}" destId="{DEABFEA5-BFA7-424B-B14D-C81C8EE6C665}" srcOrd="2" destOrd="0" presId="urn:microsoft.com/office/officeart/2009/3/layout/StepUpProcess"/>
    <dgm:cxn modelId="{258D871E-F0BD-48CF-A704-8CB94816D011}" type="presParOf" srcId="{B8EFCA82-0953-4A72-8277-267CD46D6696}" destId="{BF85D207-E165-420E-885D-1E8C53EA060A}" srcOrd="7" destOrd="0" presId="urn:microsoft.com/office/officeart/2009/3/layout/StepUpProcess"/>
    <dgm:cxn modelId="{A069279B-68B2-424B-8B2A-33024F5953C9}" type="presParOf" srcId="{BF85D207-E165-420E-885D-1E8C53EA060A}" destId="{E50166AB-AD05-4CD2-91B6-873A4E2B3C6C}" srcOrd="0" destOrd="0" presId="urn:microsoft.com/office/officeart/2009/3/layout/StepUpProcess"/>
    <dgm:cxn modelId="{DC31CAEE-C22A-4F61-B3A9-5D121EDDC7DD}" type="presParOf" srcId="{B8EFCA82-0953-4A72-8277-267CD46D6696}" destId="{E33A10CB-70E3-4014-9558-41757218A015}" srcOrd="8" destOrd="0" presId="urn:microsoft.com/office/officeart/2009/3/layout/StepUpProcess"/>
    <dgm:cxn modelId="{A1CCAB1F-B04D-49C5-8201-88F8F20BCEEC}" type="presParOf" srcId="{E33A10CB-70E3-4014-9558-41757218A015}" destId="{F6D91A86-26D7-4C72-AEB4-76E1799A3F20}" srcOrd="0" destOrd="0" presId="urn:microsoft.com/office/officeart/2009/3/layout/StepUpProcess"/>
    <dgm:cxn modelId="{02B3864D-1C60-48DC-8A81-FCF7A165056B}" type="presParOf" srcId="{E33A10CB-70E3-4014-9558-41757218A015}" destId="{9718BDC0-4131-4CF9-AF53-EBEFAC027F3D}" srcOrd="1" destOrd="0" presId="urn:microsoft.com/office/officeart/2009/3/layout/StepUpProcess"/>
    <dgm:cxn modelId="{0E2D260F-B8A5-479C-BD0C-6F42606E4E81}" type="presParOf" srcId="{E33A10CB-70E3-4014-9558-41757218A015}" destId="{CEE41A03-03E1-4AE0-9EC4-642995D1680B}" srcOrd="2" destOrd="0" presId="urn:microsoft.com/office/officeart/2009/3/layout/StepUpProcess"/>
    <dgm:cxn modelId="{758D77BC-05F9-4D51-84DF-3C5B0B7CCB16}" type="presParOf" srcId="{B8EFCA82-0953-4A72-8277-267CD46D6696}" destId="{5467AD00-C330-494E-B584-EBD44489D448}" srcOrd="9" destOrd="0" presId="urn:microsoft.com/office/officeart/2009/3/layout/StepUpProcess"/>
    <dgm:cxn modelId="{31130476-B7C5-40C3-BC47-E94372D4B1DF}" type="presParOf" srcId="{5467AD00-C330-494E-B584-EBD44489D448}" destId="{29C74734-09B5-4CC3-AABA-738298453577}" srcOrd="0" destOrd="0" presId="urn:microsoft.com/office/officeart/2009/3/layout/StepUpProcess"/>
    <dgm:cxn modelId="{592A01A0-7ABB-4439-9A1F-4B3EA0BC706A}" type="presParOf" srcId="{B8EFCA82-0953-4A72-8277-267CD46D6696}" destId="{3635BD41-7EB4-4BEB-AE13-2D102EDC85AD}" srcOrd="10" destOrd="0" presId="urn:microsoft.com/office/officeart/2009/3/layout/StepUpProcess"/>
    <dgm:cxn modelId="{7DA88146-8F8C-4247-B2AF-AFBA3EF861C8}" type="presParOf" srcId="{3635BD41-7EB4-4BEB-AE13-2D102EDC85AD}" destId="{2A1237AC-5495-4EF2-A806-E3EC075660A7}" srcOrd="0" destOrd="0" presId="urn:microsoft.com/office/officeart/2009/3/layout/StepUpProcess"/>
    <dgm:cxn modelId="{B44281AB-A324-4900-A756-6A1157801DCC}" type="presParOf" srcId="{3635BD41-7EB4-4BEB-AE13-2D102EDC85AD}" destId="{45923581-31C3-4FD4-858C-C1DDF0EEF2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2FF75-91B5-427B-B1D0-F35F9AF5ED0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A7A545-D223-4ED7-A4A0-A4E7D61FAAB3}">
      <dgm:prSet phldrT="[Text]"/>
      <dgm:spPr/>
      <dgm:t>
        <a:bodyPr/>
        <a:lstStyle/>
        <a:p>
          <a:r>
            <a:rPr lang="en-US" dirty="0" smtClean="0"/>
            <a:t>Waste to Energy NAMA</a:t>
          </a:r>
          <a:endParaRPr lang="en-US" dirty="0"/>
        </a:p>
      </dgm:t>
    </dgm:pt>
    <dgm:pt modelId="{F6A3B527-46B4-4039-869E-1C89F6C58B0A}" type="parTrans" cxnId="{43041A9E-AB5A-4DD0-8E15-961C638D37B0}">
      <dgm:prSet/>
      <dgm:spPr/>
      <dgm:t>
        <a:bodyPr/>
        <a:lstStyle/>
        <a:p>
          <a:endParaRPr lang="en-US"/>
        </a:p>
      </dgm:t>
    </dgm:pt>
    <dgm:pt modelId="{110C787A-EAE3-43A0-98B4-9E9CDC6D0D1D}" type="sibTrans" cxnId="{43041A9E-AB5A-4DD0-8E15-961C638D37B0}">
      <dgm:prSet/>
      <dgm:spPr/>
      <dgm:t>
        <a:bodyPr/>
        <a:lstStyle/>
        <a:p>
          <a:endParaRPr lang="en-US"/>
        </a:p>
      </dgm:t>
    </dgm:pt>
    <dgm:pt modelId="{55BECD7C-4C82-4C62-8599-3095A7E1FDCD}">
      <dgm:prSet phldrT="[Text]"/>
      <dgm:spPr/>
      <dgm:t>
        <a:bodyPr/>
        <a:lstStyle/>
        <a:p>
          <a:r>
            <a:rPr lang="en-US" dirty="0" smtClean="0"/>
            <a:t>Transport Sector NAMA</a:t>
          </a:r>
          <a:endParaRPr lang="en-US" dirty="0"/>
        </a:p>
      </dgm:t>
    </dgm:pt>
    <dgm:pt modelId="{C3BDC24F-F3A5-47EB-A6C9-50B1C12D8DB6}" type="parTrans" cxnId="{C301E261-98DD-4CC8-9298-BB010D02C2B3}">
      <dgm:prSet/>
      <dgm:spPr/>
      <dgm:t>
        <a:bodyPr/>
        <a:lstStyle/>
        <a:p>
          <a:endParaRPr lang="en-US"/>
        </a:p>
      </dgm:t>
    </dgm:pt>
    <dgm:pt modelId="{DFEF4CEF-AD12-453D-B8AD-9DDB9B3AB6C1}" type="sibTrans" cxnId="{C301E261-98DD-4CC8-9298-BB010D02C2B3}">
      <dgm:prSet/>
      <dgm:spPr/>
      <dgm:t>
        <a:bodyPr/>
        <a:lstStyle/>
        <a:p>
          <a:endParaRPr lang="en-US"/>
        </a:p>
      </dgm:t>
    </dgm:pt>
    <dgm:pt modelId="{2B93CDB7-AE43-4A59-866C-8C117D985F4B}">
      <dgm:prSet phldrT="[Text]"/>
      <dgm:spPr/>
      <dgm:t>
        <a:bodyPr/>
        <a:lstStyle/>
        <a:p>
          <a:r>
            <a:rPr lang="en-US" dirty="0" smtClean="0"/>
            <a:t>Energy Efficiency NAMA</a:t>
          </a:r>
          <a:endParaRPr lang="en-US" dirty="0"/>
        </a:p>
      </dgm:t>
    </dgm:pt>
    <dgm:pt modelId="{E0DBBADB-4ACA-4020-AA5D-6C8B3EA1D72E}" type="parTrans" cxnId="{3DCA859F-066B-4063-BEFA-B25DF6115CEC}">
      <dgm:prSet/>
      <dgm:spPr/>
      <dgm:t>
        <a:bodyPr/>
        <a:lstStyle/>
        <a:p>
          <a:endParaRPr lang="en-US"/>
        </a:p>
      </dgm:t>
    </dgm:pt>
    <dgm:pt modelId="{088D595B-8958-42B0-8636-9D11D533B1F8}" type="sibTrans" cxnId="{3DCA859F-066B-4063-BEFA-B25DF6115CEC}">
      <dgm:prSet/>
      <dgm:spPr/>
      <dgm:t>
        <a:bodyPr/>
        <a:lstStyle/>
        <a:p>
          <a:endParaRPr lang="en-US"/>
        </a:p>
      </dgm:t>
    </dgm:pt>
    <dgm:pt modelId="{668F5BEA-B219-4A20-AC98-6EE3D043B6AB}">
      <dgm:prSet phldrT="[Text]"/>
      <dgm:spPr/>
      <dgm:t>
        <a:bodyPr/>
        <a:lstStyle/>
        <a:p>
          <a:r>
            <a:rPr lang="en-US" dirty="0" smtClean="0"/>
            <a:t>The short listed NAMAs realized in the national prioritization workshop ,out of the 13 NAMAs in the long list- Phase I</a:t>
          </a:r>
          <a:endParaRPr lang="en-US" dirty="0"/>
        </a:p>
      </dgm:t>
    </dgm:pt>
    <dgm:pt modelId="{39A7E852-B0DE-49D7-8BAD-AF0C811D10D9}" type="parTrans" cxnId="{75EA2D8C-7BE3-47C5-956B-974794F150BF}">
      <dgm:prSet/>
      <dgm:spPr/>
      <dgm:t>
        <a:bodyPr/>
        <a:lstStyle/>
        <a:p>
          <a:endParaRPr lang="en-US"/>
        </a:p>
      </dgm:t>
    </dgm:pt>
    <dgm:pt modelId="{0A87B3AB-23A3-4B71-BCFA-4BED15282D05}" type="sibTrans" cxnId="{75EA2D8C-7BE3-47C5-956B-974794F150BF}">
      <dgm:prSet/>
      <dgm:spPr/>
      <dgm:t>
        <a:bodyPr/>
        <a:lstStyle/>
        <a:p>
          <a:endParaRPr lang="en-US"/>
        </a:p>
      </dgm:t>
    </dgm:pt>
    <dgm:pt modelId="{42BE87EA-A1A9-4CF5-A23F-F8B25FA49CC7}" type="pres">
      <dgm:prSet presAssocID="{80B2FF75-91B5-427B-B1D0-F35F9AF5ED0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7EE501-C43C-4570-AF0C-742A43ED9ECD}" type="pres">
      <dgm:prSet presAssocID="{80B2FF75-91B5-427B-B1D0-F35F9AF5ED08}" presName="ellipse" presStyleLbl="trBgShp" presStyleIdx="0" presStyleCnt="1"/>
      <dgm:spPr/>
    </dgm:pt>
    <dgm:pt modelId="{372347E0-1739-4D5F-B6DC-181305D8FDC8}" type="pres">
      <dgm:prSet presAssocID="{80B2FF75-91B5-427B-B1D0-F35F9AF5ED08}" presName="arrow1" presStyleLbl="fgShp" presStyleIdx="0" presStyleCnt="1"/>
      <dgm:spPr/>
    </dgm:pt>
    <dgm:pt modelId="{A5296814-AF1D-4CF9-909B-5AC2F3D839B7}" type="pres">
      <dgm:prSet presAssocID="{80B2FF75-91B5-427B-B1D0-F35F9AF5ED0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84AC6-6E54-460B-9026-75121F4003FB}" type="pres">
      <dgm:prSet presAssocID="{55BECD7C-4C82-4C62-8599-3095A7E1FDC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30A25A-D3D4-4EBC-BA30-51DA646DDCE4}" type="pres">
      <dgm:prSet presAssocID="{2B93CDB7-AE43-4A59-866C-8C117D985F4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A4067-BD69-4977-9B76-68204E992765}" type="pres">
      <dgm:prSet presAssocID="{668F5BEA-B219-4A20-AC98-6EE3D043B6A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F8522-E679-4DD4-BA5D-45D57FE75687}" type="pres">
      <dgm:prSet presAssocID="{80B2FF75-91B5-427B-B1D0-F35F9AF5ED08}" presName="funnel" presStyleLbl="trAlignAcc1" presStyleIdx="0" presStyleCnt="1" custLinFactNeighborX="213" custLinFactNeighborY="6323"/>
      <dgm:spPr/>
    </dgm:pt>
  </dgm:ptLst>
  <dgm:cxnLst>
    <dgm:cxn modelId="{A98380E5-8528-459A-B757-966EEAACEB19}" type="presOf" srcId="{47A7A545-D223-4ED7-A4A0-A4E7D61FAAB3}" destId="{A81A4067-BD69-4977-9B76-68204E992765}" srcOrd="0" destOrd="0" presId="urn:microsoft.com/office/officeart/2005/8/layout/funnel1"/>
    <dgm:cxn modelId="{75EA2D8C-7BE3-47C5-956B-974794F150BF}" srcId="{80B2FF75-91B5-427B-B1D0-F35F9AF5ED08}" destId="{668F5BEA-B219-4A20-AC98-6EE3D043B6AB}" srcOrd="3" destOrd="0" parTransId="{39A7E852-B0DE-49D7-8BAD-AF0C811D10D9}" sibTransId="{0A87B3AB-23A3-4B71-BCFA-4BED15282D05}"/>
    <dgm:cxn modelId="{68C7CBEC-046E-4060-BF10-5780D3A9C49F}" type="presOf" srcId="{2B93CDB7-AE43-4A59-866C-8C117D985F4B}" destId="{13184AC6-6E54-460B-9026-75121F4003FB}" srcOrd="0" destOrd="0" presId="urn:microsoft.com/office/officeart/2005/8/layout/funnel1"/>
    <dgm:cxn modelId="{9D84797B-546B-400D-A6D6-1E9679DEC78E}" type="presOf" srcId="{55BECD7C-4C82-4C62-8599-3095A7E1FDCD}" destId="{6930A25A-D3D4-4EBC-BA30-51DA646DDCE4}" srcOrd="0" destOrd="0" presId="urn:microsoft.com/office/officeart/2005/8/layout/funnel1"/>
    <dgm:cxn modelId="{43041A9E-AB5A-4DD0-8E15-961C638D37B0}" srcId="{80B2FF75-91B5-427B-B1D0-F35F9AF5ED08}" destId="{47A7A545-D223-4ED7-A4A0-A4E7D61FAAB3}" srcOrd="0" destOrd="0" parTransId="{F6A3B527-46B4-4039-869E-1C89F6C58B0A}" sibTransId="{110C787A-EAE3-43A0-98B4-9E9CDC6D0D1D}"/>
    <dgm:cxn modelId="{C301E261-98DD-4CC8-9298-BB010D02C2B3}" srcId="{80B2FF75-91B5-427B-B1D0-F35F9AF5ED08}" destId="{55BECD7C-4C82-4C62-8599-3095A7E1FDCD}" srcOrd="1" destOrd="0" parTransId="{C3BDC24F-F3A5-47EB-A6C9-50B1C12D8DB6}" sibTransId="{DFEF4CEF-AD12-453D-B8AD-9DDB9B3AB6C1}"/>
    <dgm:cxn modelId="{6F5C0A31-C118-4CBA-900F-AF1A72D25245}" type="presOf" srcId="{80B2FF75-91B5-427B-B1D0-F35F9AF5ED08}" destId="{42BE87EA-A1A9-4CF5-A23F-F8B25FA49CC7}" srcOrd="0" destOrd="0" presId="urn:microsoft.com/office/officeart/2005/8/layout/funnel1"/>
    <dgm:cxn modelId="{6BED1AD6-02D5-4AC0-9201-5CAB836EB171}" type="presOf" srcId="{668F5BEA-B219-4A20-AC98-6EE3D043B6AB}" destId="{A5296814-AF1D-4CF9-909B-5AC2F3D839B7}" srcOrd="0" destOrd="0" presId="urn:microsoft.com/office/officeart/2005/8/layout/funnel1"/>
    <dgm:cxn modelId="{3DCA859F-066B-4063-BEFA-B25DF6115CEC}" srcId="{80B2FF75-91B5-427B-B1D0-F35F9AF5ED08}" destId="{2B93CDB7-AE43-4A59-866C-8C117D985F4B}" srcOrd="2" destOrd="0" parTransId="{E0DBBADB-4ACA-4020-AA5D-6C8B3EA1D72E}" sibTransId="{088D595B-8958-42B0-8636-9D11D533B1F8}"/>
    <dgm:cxn modelId="{13698A54-BF40-48C5-B884-05D4EA5F55A7}" type="presParOf" srcId="{42BE87EA-A1A9-4CF5-A23F-F8B25FA49CC7}" destId="{687EE501-C43C-4570-AF0C-742A43ED9ECD}" srcOrd="0" destOrd="0" presId="urn:microsoft.com/office/officeart/2005/8/layout/funnel1"/>
    <dgm:cxn modelId="{963C025B-D97D-4219-805A-1E07F9FF4797}" type="presParOf" srcId="{42BE87EA-A1A9-4CF5-A23F-F8B25FA49CC7}" destId="{372347E0-1739-4D5F-B6DC-181305D8FDC8}" srcOrd="1" destOrd="0" presId="urn:microsoft.com/office/officeart/2005/8/layout/funnel1"/>
    <dgm:cxn modelId="{FED4C706-0A88-465D-AB83-FE469D96D7D1}" type="presParOf" srcId="{42BE87EA-A1A9-4CF5-A23F-F8B25FA49CC7}" destId="{A5296814-AF1D-4CF9-909B-5AC2F3D839B7}" srcOrd="2" destOrd="0" presId="urn:microsoft.com/office/officeart/2005/8/layout/funnel1"/>
    <dgm:cxn modelId="{F2861516-0AF6-4597-B73C-0FA802ADE558}" type="presParOf" srcId="{42BE87EA-A1A9-4CF5-A23F-F8B25FA49CC7}" destId="{13184AC6-6E54-460B-9026-75121F4003FB}" srcOrd="3" destOrd="0" presId="urn:microsoft.com/office/officeart/2005/8/layout/funnel1"/>
    <dgm:cxn modelId="{51D7E58F-8968-419F-BAF9-9E9A2C8B4BDD}" type="presParOf" srcId="{42BE87EA-A1A9-4CF5-A23F-F8B25FA49CC7}" destId="{6930A25A-D3D4-4EBC-BA30-51DA646DDCE4}" srcOrd="4" destOrd="0" presId="urn:microsoft.com/office/officeart/2005/8/layout/funnel1"/>
    <dgm:cxn modelId="{DCCDFBC1-5D85-445F-B17D-DC343010AA0D}" type="presParOf" srcId="{42BE87EA-A1A9-4CF5-A23F-F8B25FA49CC7}" destId="{A81A4067-BD69-4977-9B76-68204E992765}" srcOrd="5" destOrd="0" presId="urn:microsoft.com/office/officeart/2005/8/layout/funnel1"/>
    <dgm:cxn modelId="{AFCE9782-C79A-4925-8617-3F1261912A22}" type="presParOf" srcId="{42BE87EA-A1A9-4CF5-A23F-F8B25FA49CC7}" destId="{3ABF8522-E679-4DD4-BA5D-45D57FE7568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C32961-01DC-43B8-BA20-4C183D780551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16D9CCED-CF6D-4A87-8ED6-BE6B5423A7F9}">
      <dgm:prSet phldrT="[Text]"/>
      <dgm:spPr/>
      <dgm:t>
        <a:bodyPr/>
        <a:lstStyle/>
        <a:p>
          <a:r>
            <a:rPr lang="en-US" smtClean="0"/>
            <a:t>Government	</a:t>
          </a:r>
          <a:endParaRPr lang="en-US" dirty="0"/>
        </a:p>
      </dgm:t>
    </dgm:pt>
    <dgm:pt modelId="{E4158F6D-1B8A-4037-A129-B7EFBB2206B7}" type="parTrans" cxnId="{EF2B7E76-04AF-4426-9A08-9B23C0800E5E}">
      <dgm:prSet/>
      <dgm:spPr/>
      <dgm:t>
        <a:bodyPr/>
        <a:lstStyle/>
        <a:p>
          <a:endParaRPr lang="en-US"/>
        </a:p>
      </dgm:t>
    </dgm:pt>
    <dgm:pt modelId="{7CB77583-C15E-43FC-A98D-6A20AC887AC9}" type="sibTrans" cxnId="{EF2B7E76-04AF-4426-9A08-9B23C0800E5E}">
      <dgm:prSet/>
      <dgm:spPr/>
      <dgm:t>
        <a:bodyPr/>
        <a:lstStyle/>
        <a:p>
          <a:endParaRPr lang="en-US"/>
        </a:p>
      </dgm:t>
    </dgm:pt>
    <dgm:pt modelId="{2B4F77E0-EE9A-4AE1-B8B9-E107EF1BD82C}">
      <dgm:prSet phldrT="[Text]"/>
      <dgm:spPr/>
      <dgm:t>
        <a:bodyPr/>
        <a:lstStyle/>
        <a:p>
          <a:r>
            <a:rPr lang="en-US" dirty="0" smtClean="0"/>
            <a:t>Private Sector</a:t>
          </a:r>
          <a:endParaRPr lang="en-US" dirty="0"/>
        </a:p>
      </dgm:t>
    </dgm:pt>
    <dgm:pt modelId="{5C307C1E-3A6B-4709-9E6F-D15275AA6CFA}" type="parTrans" cxnId="{90F6BADB-7182-4D67-B876-24C1405DE8D5}">
      <dgm:prSet/>
      <dgm:spPr/>
      <dgm:t>
        <a:bodyPr/>
        <a:lstStyle/>
        <a:p>
          <a:endParaRPr lang="en-US"/>
        </a:p>
      </dgm:t>
    </dgm:pt>
    <dgm:pt modelId="{B6FDE187-2736-460E-8056-B45F7214C982}" type="sibTrans" cxnId="{90F6BADB-7182-4D67-B876-24C1405DE8D5}">
      <dgm:prSet/>
      <dgm:spPr/>
      <dgm:t>
        <a:bodyPr/>
        <a:lstStyle/>
        <a:p>
          <a:endParaRPr lang="en-US"/>
        </a:p>
      </dgm:t>
    </dgm:pt>
    <dgm:pt modelId="{A040CCC8-6CD2-425C-AAED-ADF05E78011D}">
      <dgm:prSet phldrT="[Text]"/>
      <dgm:spPr/>
      <dgm:t>
        <a:bodyPr/>
        <a:lstStyle/>
        <a:p>
          <a:r>
            <a:rPr lang="en-US" dirty="0" smtClean="0"/>
            <a:t>Academia</a:t>
          </a:r>
          <a:endParaRPr lang="en-US" dirty="0"/>
        </a:p>
      </dgm:t>
    </dgm:pt>
    <dgm:pt modelId="{7CC0E37F-6EE2-4303-9630-7A511B6213B2}" type="parTrans" cxnId="{6C7CA209-6920-42A6-8387-23BEB559ECF7}">
      <dgm:prSet/>
      <dgm:spPr/>
      <dgm:t>
        <a:bodyPr/>
        <a:lstStyle/>
        <a:p>
          <a:endParaRPr lang="en-US"/>
        </a:p>
      </dgm:t>
    </dgm:pt>
    <dgm:pt modelId="{4BB00341-3D9C-4A41-8179-766754946839}" type="sibTrans" cxnId="{6C7CA209-6920-42A6-8387-23BEB559ECF7}">
      <dgm:prSet/>
      <dgm:spPr/>
      <dgm:t>
        <a:bodyPr/>
        <a:lstStyle/>
        <a:p>
          <a:endParaRPr lang="en-US"/>
        </a:p>
      </dgm:t>
    </dgm:pt>
    <dgm:pt modelId="{6CFFC10D-3FA9-4716-BA31-885DC49AED96}" type="pres">
      <dgm:prSet presAssocID="{3EC32961-01DC-43B8-BA20-4C183D780551}" presName="Name0" presStyleCnt="0">
        <dgm:presLayoutVars>
          <dgm:dir/>
          <dgm:resizeHandles val="exact"/>
        </dgm:presLayoutVars>
      </dgm:prSet>
      <dgm:spPr/>
    </dgm:pt>
    <dgm:pt modelId="{419C8B5D-922F-4F4D-98A5-B9F95E04B8C6}" type="pres">
      <dgm:prSet presAssocID="{3EC32961-01DC-43B8-BA20-4C183D780551}" presName="fgShape" presStyleLbl="fgShp" presStyleIdx="0" presStyleCnt="1"/>
      <dgm:spPr/>
    </dgm:pt>
    <dgm:pt modelId="{28136A9F-A5EB-4798-8EE3-CB8905A2CD7D}" type="pres">
      <dgm:prSet presAssocID="{3EC32961-01DC-43B8-BA20-4C183D780551}" presName="linComp" presStyleCnt="0"/>
      <dgm:spPr/>
    </dgm:pt>
    <dgm:pt modelId="{F1D39671-B3A3-4F3B-A380-B6F8AB35E48F}" type="pres">
      <dgm:prSet presAssocID="{16D9CCED-CF6D-4A87-8ED6-BE6B5423A7F9}" presName="compNode" presStyleCnt="0"/>
      <dgm:spPr/>
    </dgm:pt>
    <dgm:pt modelId="{D3FAB1ED-E734-4A38-80ED-E77617585B50}" type="pres">
      <dgm:prSet presAssocID="{16D9CCED-CF6D-4A87-8ED6-BE6B5423A7F9}" presName="bkgdShape" presStyleLbl="node1" presStyleIdx="0" presStyleCnt="3"/>
      <dgm:spPr/>
      <dgm:t>
        <a:bodyPr/>
        <a:lstStyle/>
        <a:p>
          <a:endParaRPr lang="en-GB"/>
        </a:p>
      </dgm:t>
    </dgm:pt>
    <dgm:pt modelId="{F8C17370-5EE9-4FE2-BF66-586DF57010BA}" type="pres">
      <dgm:prSet presAssocID="{16D9CCED-CF6D-4A87-8ED6-BE6B5423A7F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6DC41A-D791-4DA2-BF9F-7A3D2807437F}" type="pres">
      <dgm:prSet presAssocID="{16D9CCED-CF6D-4A87-8ED6-BE6B5423A7F9}" presName="invisiNode" presStyleLbl="node1" presStyleIdx="0" presStyleCnt="3"/>
      <dgm:spPr/>
    </dgm:pt>
    <dgm:pt modelId="{D48CEFA8-C4F2-425F-A4D4-9CE1F1F8A7B0}" type="pres">
      <dgm:prSet presAssocID="{16D9CCED-CF6D-4A87-8ED6-BE6B5423A7F9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B3EDD08-28D5-4F83-8773-ECBDE890AAEF}" type="pres">
      <dgm:prSet presAssocID="{7CB77583-C15E-43FC-A98D-6A20AC887AC9}" presName="sibTrans" presStyleLbl="sibTrans2D1" presStyleIdx="0" presStyleCnt="0"/>
      <dgm:spPr/>
      <dgm:t>
        <a:bodyPr/>
        <a:lstStyle/>
        <a:p>
          <a:endParaRPr lang="en-GB"/>
        </a:p>
      </dgm:t>
    </dgm:pt>
    <dgm:pt modelId="{C690D716-6A40-4E1F-8142-D11969CEC9FC}" type="pres">
      <dgm:prSet presAssocID="{2B4F77E0-EE9A-4AE1-B8B9-E107EF1BD82C}" presName="compNode" presStyleCnt="0"/>
      <dgm:spPr/>
    </dgm:pt>
    <dgm:pt modelId="{C92EBD87-6312-40EC-9B70-9248EF2E7B88}" type="pres">
      <dgm:prSet presAssocID="{2B4F77E0-EE9A-4AE1-B8B9-E107EF1BD82C}" presName="bkgdShape" presStyleLbl="node1" presStyleIdx="1" presStyleCnt="3"/>
      <dgm:spPr/>
      <dgm:t>
        <a:bodyPr/>
        <a:lstStyle/>
        <a:p>
          <a:endParaRPr lang="en-GB"/>
        </a:p>
      </dgm:t>
    </dgm:pt>
    <dgm:pt modelId="{E9EA6455-58B9-43B5-8FCA-1313B61F6479}" type="pres">
      <dgm:prSet presAssocID="{2B4F77E0-EE9A-4AE1-B8B9-E107EF1BD82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6B3077-5B36-4E57-BD6D-34BFF0386330}" type="pres">
      <dgm:prSet presAssocID="{2B4F77E0-EE9A-4AE1-B8B9-E107EF1BD82C}" presName="invisiNode" presStyleLbl="node1" presStyleIdx="1" presStyleCnt="3"/>
      <dgm:spPr/>
    </dgm:pt>
    <dgm:pt modelId="{6F81840B-D450-4234-9EB2-CC2E9DEC71BB}" type="pres">
      <dgm:prSet presAssocID="{2B4F77E0-EE9A-4AE1-B8B9-E107EF1BD82C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A682F6B-D6C7-4703-8F7F-81A95B9921D7}" type="pres">
      <dgm:prSet presAssocID="{B6FDE187-2736-460E-8056-B45F7214C98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EC2F3D3C-F6B9-4612-81B9-6702B5EF8D8A}" type="pres">
      <dgm:prSet presAssocID="{A040CCC8-6CD2-425C-AAED-ADF05E78011D}" presName="compNode" presStyleCnt="0"/>
      <dgm:spPr/>
    </dgm:pt>
    <dgm:pt modelId="{85E9CC07-5FF7-46CF-AA1D-A8A1D4525FE1}" type="pres">
      <dgm:prSet presAssocID="{A040CCC8-6CD2-425C-AAED-ADF05E78011D}" presName="bkgdShape" presStyleLbl="node1" presStyleIdx="2" presStyleCnt="3"/>
      <dgm:spPr/>
      <dgm:t>
        <a:bodyPr/>
        <a:lstStyle/>
        <a:p>
          <a:endParaRPr lang="en-GB"/>
        </a:p>
      </dgm:t>
    </dgm:pt>
    <dgm:pt modelId="{11EB7E4E-938A-4089-87A2-77C670F6481A}" type="pres">
      <dgm:prSet presAssocID="{A040CCC8-6CD2-425C-AAED-ADF05E78011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ECBBAA-11C6-4D45-804E-A03E8D214D87}" type="pres">
      <dgm:prSet presAssocID="{A040CCC8-6CD2-425C-AAED-ADF05E78011D}" presName="invisiNode" presStyleLbl="node1" presStyleIdx="2" presStyleCnt="3"/>
      <dgm:spPr/>
    </dgm:pt>
    <dgm:pt modelId="{2880D347-B135-4F4E-85CA-7640FD985846}" type="pres">
      <dgm:prSet presAssocID="{A040CCC8-6CD2-425C-AAED-ADF05E78011D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CB575BFF-2D9F-4781-B62C-04812F585DC0}" type="presOf" srcId="{A040CCC8-6CD2-425C-AAED-ADF05E78011D}" destId="{85E9CC07-5FF7-46CF-AA1D-A8A1D4525FE1}" srcOrd="0" destOrd="0" presId="urn:microsoft.com/office/officeart/2005/8/layout/hList7"/>
    <dgm:cxn modelId="{24B8C3F5-DF74-4395-92BD-A97E1A62AF20}" type="presOf" srcId="{2B4F77E0-EE9A-4AE1-B8B9-E107EF1BD82C}" destId="{E9EA6455-58B9-43B5-8FCA-1313B61F6479}" srcOrd="1" destOrd="0" presId="urn:microsoft.com/office/officeart/2005/8/layout/hList7"/>
    <dgm:cxn modelId="{B7AE6F85-310C-4545-AB3A-C171E7133158}" type="presOf" srcId="{B6FDE187-2736-460E-8056-B45F7214C982}" destId="{AA682F6B-D6C7-4703-8F7F-81A95B9921D7}" srcOrd="0" destOrd="0" presId="urn:microsoft.com/office/officeart/2005/8/layout/hList7"/>
    <dgm:cxn modelId="{6C7CA209-6920-42A6-8387-23BEB559ECF7}" srcId="{3EC32961-01DC-43B8-BA20-4C183D780551}" destId="{A040CCC8-6CD2-425C-AAED-ADF05E78011D}" srcOrd="2" destOrd="0" parTransId="{7CC0E37F-6EE2-4303-9630-7A511B6213B2}" sibTransId="{4BB00341-3D9C-4A41-8179-766754946839}"/>
    <dgm:cxn modelId="{177154D3-B14B-46B5-8FF9-AC69A55E6438}" type="presOf" srcId="{2B4F77E0-EE9A-4AE1-B8B9-E107EF1BD82C}" destId="{C92EBD87-6312-40EC-9B70-9248EF2E7B88}" srcOrd="0" destOrd="0" presId="urn:microsoft.com/office/officeart/2005/8/layout/hList7"/>
    <dgm:cxn modelId="{EF2B7E76-04AF-4426-9A08-9B23C0800E5E}" srcId="{3EC32961-01DC-43B8-BA20-4C183D780551}" destId="{16D9CCED-CF6D-4A87-8ED6-BE6B5423A7F9}" srcOrd="0" destOrd="0" parTransId="{E4158F6D-1B8A-4037-A129-B7EFBB2206B7}" sibTransId="{7CB77583-C15E-43FC-A98D-6A20AC887AC9}"/>
    <dgm:cxn modelId="{90F6BADB-7182-4D67-B876-24C1405DE8D5}" srcId="{3EC32961-01DC-43B8-BA20-4C183D780551}" destId="{2B4F77E0-EE9A-4AE1-B8B9-E107EF1BD82C}" srcOrd="1" destOrd="0" parTransId="{5C307C1E-3A6B-4709-9E6F-D15275AA6CFA}" sibTransId="{B6FDE187-2736-460E-8056-B45F7214C982}"/>
    <dgm:cxn modelId="{9B95D7C7-5C85-4147-A681-F3E2D7A80AC3}" type="presOf" srcId="{3EC32961-01DC-43B8-BA20-4C183D780551}" destId="{6CFFC10D-3FA9-4716-BA31-885DC49AED96}" srcOrd="0" destOrd="0" presId="urn:microsoft.com/office/officeart/2005/8/layout/hList7"/>
    <dgm:cxn modelId="{E59886BB-EF3D-4779-8369-706FABFC1394}" type="presOf" srcId="{A040CCC8-6CD2-425C-AAED-ADF05E78011D}" destId="{11EB7E4E-938A-4089-87A2-77C670F6481A}" srcOrd="1" destOrd="0" presId="urn:microsoft.com/office/officeart/2005/8/layout/hList7"/>
    <dgm:cxn modelId="{3C016009-624D-40D7-A6A9-8A5986BEE107}" type="presOf" srcId="{16D9CCED-CF6D-4A87-8ED6-BE6B5423A7F9}" destId="{D3FAB1ED-E734-4A38-80ED-E77617585B50}" srcOrd="0" destOrd="0" presId="urn:microsoft.com/office/officeart/2005/8/layout/hList7"/>
    <dgm:cxn modelId="{11E19880-D62B-45EB-B2A5-400E54411790}" type="presOf" srcId="{7CB77583-C15E-43FC-A98D-6A20AC887AC9}" destId="{4B3EDD08-28D5-4F83-8773-ECBDE890AAEF}" srcOrd="0" destOrd="0" presId="urn:microsoft.com/office/officeart/2005/8/layout/hList7"/>
    <dgm:cxn modelId="{5158900D-6796-42C1-82DD-1672EBA59714}" type="presOf" srcId="{16D9CCED-CF6D-4A87-8ED6-BE6B5423A7F9}" destId="{F8C17370-5EE9-4FE2-BF66-586DF57010BA}" srcOrd="1" destOrd="0" presId="urn:microsoft.com/office/officeart/2005/8/layout/hList7"/>
    <dgm:cxn modelId="{103D6F66-D724-4898-92F8-B8B26F0F82E6}" type="presParOf" srcId="{6CFFC10D-3FA9-4716-BA31-885DC49AED96}" destId="{419C8B5D-922F-4F4D-98A5-B9F95E04B8C6}" srcOrd="0" destOrd="0" presId="urn:microsoft.com/office/officeart/2005/8/layout/hList7"/>
    <dgm:cxn modelId="{A047A13F-EC4E-44BB-8204-DCBAF82CEA73}" type="presParOf" srcId="{6CFFC10D-3FA9-4716-BA31-885DC49AED96}" destId="{28136A9F-A5EB-4798-8EE3-CB8905A2CD7D}" srcOrd="1" destOrd="0" presId="urn:microsoft.com/office/officeart/2005/8/layout/hList7"/>
    <dgm:cxn modelId="{4B2C1E12-13A0-44FE-99B8-11718B1BCF25}" type="presParOf" srcId="{28136A9F-A5EB-4798-8EE3-CB8905A2CD7D}" destId="{F1D39671-B3A3-4F3B-A380-B6F8AB35E48F}" srcOrd="0" destOrd="0" presId="urn:microsoft.com/office/officeart/2005/8/layout/hList7"/>
    <dgm:cxn modelId="{36C70A90-55D8-4AE9-97CD-065D79C69608}" type="presParOf" srcId="{F1D39671-B3A3-4F3B-A380-B6F8AB35E48F}" destId="{D3FAB1ED-E734-4A38-80ED-E77617585B50}" srcOrd="0" destOrd="0" presId="urn:microsoft.com/office/officeart/2005/8/layout/hList7"/>
    <dgm:cxn modelId="{54661F40-AE80-4747-9127-093AAA25B121}" type="presParOf" srcId="{F1D39671-B3A3-4F3B-A380-B6F8AB35E48F}" destId="{F8C17370-5EE9-4FE2-BF66-586DF57010BA}" srcOrd="1" destOrd="0" presId="urn:microsoft.com/office/officeart/2005/8/layout/hList7"/>
    <dgm:cxn modelId="{20A3F517-1FC9-436B-BE7A-CAC59F5D658D}" type="presParOf" srcId="{F1D39671-B3A3-4F3B-A380-B6F8AB35E48F}" destId="{3C6DC41A-D791-4DA2-BF9F-7A3D2807437F}" srcOrd="2" destOrd="0" presId="urn:microsoft.com/office/officeart/2005/8/layout/hList7"/>
    <dgm:cxn modelId="{51BD2310-9CC0-4469-A797-707A5ABC3A89}" type="presParOf" srcId="{F1D39671-B3A3-4F3B-A380-B6F8AB35E48F}" destId="{D48CEFA8-C4F2-425F-A4D4-9CE1F1F8A7B0}" srcOrd="3" destOrd="0" presId="urn:microsoft.com/office/officeart/2005/8/layout/hList7"/>
    <dgm:cxn modelId="{8F349414-FC59-4F54-896F-BCA66CCC2011}" type="presParOf" srcId="{28136A9F-A5EB-4798-8EE3-CB8905A2CD7D}" destId="{4B3EDD08-28D5-4F83-8773-ECBDE890AAEF}" srcOrd="1" destOrd="0" presId="urn:microsoft.com/office/officeart/2005/8/layout/hList7"/>
    <dgm:cxn modelId="{4D7D8861-FEC2-4C85-B1E5-77FDE18B0A3C}" type="presParOf" srcId="{28136A9F-A5EB-4798-8EE3-CB8905A2CD7D}" destId="{C690D716-6A40-4E1F-8142-D11969CEC9FC}" srcOrd="2" destOrd="0" presId="urn:microsoft.com/office/officeart/2005/8/layout/hList7"/>
    <dgm:cxn modelId="{3CF8156C-AE90-4DF7-9810-E7B28B69F043}" type="presParOf" srcId="{C690D716-6A40-4E1F-8142-D11969CEC9FC}" destId="{C92EBD87-6312-40EC-9B70-9248EF2E7B88}" srcOrd="0" destOrd="0" presId="urn:microsoft.com/office/officeart/2005/8/layout/hList7"/>
    <dgm:cxn modelId="{ED730A85-C817-49AA-8C3E-395F3D3D4A7F}" type="presParOf" srcId="{C690D716-6A40-4E1F-8142-D11969CEC9FC}" destId="{E9EA6455-58B9-43B5-8FCA-1313B61F6479}" srcOrd="1" destOrd="0" presId="urn:microsoft.com/office/officeart/2005/8/layout/hList7"/>
    <dgm:cxn modelId="{45979643-28C7-430B-968F-FBD5D01A96EC}" type="presParOf" srcId="{C690D716-6A40-4E1F-8142-D11969CEC9FC}" destId="{BA6B3077-5B36-4E57-BD6D-34BFF0386330}" srcOrd="2" destOrd="0" presId="urn:microsoft.com/office/officeart/2005/8/layout/hList7"/>
    <dgm:cxn modelId="{4558CED4-2780-41E6-917C-9E30392859B2}" type="presParOf" srcId="{C690D716-6A40-4E1F-8142-D11969CEC9FC}" destId="{6F81840B-D450-4234-9EB2-CC2E9DEC71BB}" srcOrd="3" destOrd="0" presId="urn:microsoft.com/office/officeart/2005/8/layout/hList7"/>
    <dgm:cxn modelId="{0BB7501D-0EAE-47DE-915D-633EAA18645A}" type="presParOf" srcId="{28136A9F-A5EB-4798-8EE3-CB8905A2CD7D}" destId="{AA682F6B-D6C7-4703-8F7F-81A95B9921D7}" srcOrd="3" destOrd="0" presId="urn:microsoft.com/office/officeart/2005/8/layout/hList7"/>
    <dgm:cxn modelId="{0D4833E9-9F86-4935-BEB1-14C53061F566}" type="presParOf" srcId="{28136A9F-A5EB-4798-8EE3-CB8905A2CD7D}" destId="{EC2F3D3C-F6B9-4612-81B9-6702B5EF8D8A}" srcOrd="4" destOrd="0" presId="urn:microsoft.com/office/officeart/2005/8/layout/hList7"/>
    <dgm:cxn modelId="{E736BA93-3E04-4BDE-87D7-58AB64DA2E46}" type="presParOf" srcId="{EC2F3D3C-F6B9-4612-81B9-6702B5EF8D8A}" destId="{85E9CC07-5FF7-46CF-AA1D-A8A1D4525FE1}" srcOrd="0" destOrd="0" presId="urn:microsoft.com/office/officeart/2005/8/layout/hList7"/>
    <dgm:cxn modelId="{C438F218-9323-4A75-98DE-D3249E547973}" type="presParOf" srcId="{EC2F3D3C-F6B9-4612-81B9-6702B5EF8D8A}" destId="{11EB7E4E-938A-4089-87A2-77C670F6481A}" srcOrd="1" destOrd="0" presId="urn:microsoft.com/office/officeart/2005/8/layout/hList7"/>
    <dgm:cxn modelId="{F4B84F1A-8E93-4D3E-8012-708546227B36}" type="presParOf" srcId="{EC2F3D3C-F6B9-4612-81B9-6702B5EF8D8A}" destId="{0EECBBAA-11C6-4D45-804E-A03E8D214D87}" srcOrd="2" destOrd="0" presId="urn:microsoft.com/office/officeart/2005/8/layout/hList7"/>
    <dgm:cxn modelId="{00C68541-88D1-4784-876F-B9A630581EFA}" type="presParOf" srcId="{EC2F3D3C-F6B9-4612-81B9-6702B5EF8D8A}" destId="{2880D347-B135-4F4E-85CA-7640FD98584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AA20F-3CBE-46F2-9089-60A5D7B4C885}">
      <dsp:nvSpPr>
        <dsp:cNvPr id="0" name=""/>
        <dsp:cNvSpPr/>
      </dsp:nvSpPr>
      <dsp:spPr>
        <a:xfrm rot="5400000">
          <a:off x="261973" y="2754967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6A307-04F5-40C0-A734-AC83C7955B90}">
      <dsp:nvSpPr>
        <dsp:cNvPr id="0" name=""/>
        <dsp:cNvSpPr/>
      </dsp:nvSpPr>
      <dsp:spPr>
        <a:xfrm>
          <a:off x="133315" y="3138166"/>
          <a:ext cx="1157869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GHG Emissions Inventories and Assessment</a:t>
          </a:r>
          <a:endParaRPr lang="en-US" sz="1400" kern="1200" dirty="0"/>
        </a:p>
      </dsp:txBody>
      <dsp:txXfrm>
        <a:off x="133315" y="3138166"/>
        <a:ext cx="1157869" cy="1014940"/>
      </dsp:txXfrm>
    </dsp:sp>
    <dsp:sp modelId="{B7C88797-1E26-4E60-B899-76A56DAEAB9D}">
      <dsp:nvSpPr>
        <dsp:cNvPr id="0" name=""/>
        <dsp:cNvSpPr/>
      </dsp:nvSpPr>
      <dsp:spPr>
        <a:xfrm>
          <a:off x="1072718" y="2660547"/>
          <a:ext cx="218466" cy="2184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8C0AE-051E-4559-AE0A-0C67F90C2C8D}">
      <dsp:nvSpPr>
        <dsp:cNvPr id="0" name=""/>
        <dsp:cNvSpPr/>
      </dsp:nvSpPr>
      <dsp:spPr>
        <a:xfrm rot="5400000">
          <a:off x="1679432" y="2404216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81EA1-A56F-4733-93FE-0741ABEAAC90}">
      <dsp:nvSpPr>
        <dsp:cNvPr id="0" name=""/>
        <dsp:cNvSpPr/>
      </dsp:nvSpPr>
      <dsp:spPr>
        <a:xfrm>
          <a:off x="1550773" y="2787414"/>
          <a:ext cx="1157869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NAMA</a:t>
          </a:r>
          <a:r>
            <a:rPr lang="en-US" sz="1400" b="1" kern="1200" dirty="0" smtClean="0"/>
            <a:t> </a:t>
          </a:r>
          <a:r>
            <a:rPr lang="en-US" sz="1400" kern="1200" dirty="0" smtClean="0"/>
            <a:t>Identification and Scoping </a:t>
          </a:r>
          <a:endParaRPr lang="en-US" sz="1400" kern="1200" dirty="0"/>
        </a:p>
      </dsp:txBody>
      <dsp:txXfrm>
        <a:off x="1550773" y="2787414"/>
        <a:ext cx="1157869" cy="1014940"/>
      </dsp:txXfrm>
    </dsp:sp>
    <dsp:sp modelId="{4554E8A2-4FA0-45BB-AF03-7F7D68927F3B}">
      <dsp:nvSpPr>
        <dsp:cNvPr id="0" name=""/>
        <dsp:cNvSpPr/>
      </dsp:nvSpPr>
      <dsp:spPr>
        <a:xfrm>
          <a:off x="2490177" y="2309795"/>
          <a:ext cx="218466" cy="2184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1C312-9A6C-47AB-9D8A-2A8996875372}">
      <dsp:nvSpPr>
        <dsp:cNvPr id="0" name=""/>
        <dsp:cNvSpPr/>
      </dsp:nvSpPr>
      <dsp:spPr>
        <a:xfrm rot="5400000">
          <a:off x="3096891" y="2053464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08757-4445-4606-BDBC-D96B4ECC3BC3}">
      <dsp:nvSpPr>
        <dsp:cNvPr id="0" name=""/>
        <dsp:cNvSpPr/>
      </dsp:nvSpPr>
      <dsp:spPr>
        <a:xfrm>
          <a:off x="2968232" y="2436663"/>
          <a:ext cx="1157869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NAMA</a:t>
          </a:r>
          <a:r>
            <a:rPr lang="en-US" sz="1400" b="1" kern="1200" dirty="0" smtClean="0"/>
            <a:t> </a:t>
          </a:r>
          <a:r>
            <a:rPr lang="en-US" sz="1400" kern="1200" dirty="0" smtClean="0"/>
            <a:t>Prioritization and</a:t>
          </a:r>
          <a:r>
            <a:rPr lang="en-US" sz="1400" b="1" kern="1200" dirty="0" smtClean="0"/>
            <a:t> </a:t>
          </a:r>
          <a:r>
            <a:rPr lang="en-US" sz="1400" kern="1200" dirty="0" smtClean="0"/>
            <a:t>Selection </a:t>
          </a:r>
          <a:endParaRPr lang="en-US" sz="1400" kern="1200" dirty="0"/>
        </a:p>
      </dsp:txBody>
      <dsp:txXfrm>
        <a:off x="2968232" y="2436663"/>
        <a:ext cx="1157869" cy="1014940"/>
      </dsp:txXfrm>
    </dsp:sp>
    <dsp:sp modelId="{CFB65BC5-B551-4399-9485-8BF157B79355}">
      <dsp:nvSpPr>
        <dsp:cNvPr id="0" name=""/>
        <dsp:cNvSpPr/>
      </dsp:nvSpPr>
      <dsp:spPr>
        <a:xfrm>
          <a:off x="3907636" y="1959043"/>
          <a:ext cx="218466" cy="2184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0ECCB-3D94-4CDE-962C-B4D6AAF27547}">
      <dsp:nvSpPr>
        <dsp:cNvPr id="0" name=""/>
        <dsp:cNvSpPr/>
      </dsp:nvSpPr>
      <dsp:spPr>
        <a:xfrm rot="5400000">
          <a:off x="4514350" y="1702713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AB19A-CA39-4C8D-9497-9BC572D45BD1}">
      <dsp:nvSpPr>
        <dsp:cNvPr id="0" name=""/>
        <dsp:cNvSpPr/>
      </dsp:nvSpPr>
      <dsp:spPr>
        <a:xfrm>
          <a:off x="4385691" y="2085911"/>
          <a:ext cx="1157869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NAMA Preparation</a:t>
          </a:r>
          <a:endParaRPr lang="en-US" sz="1400" kern="1200" dirty="0"/>
        </a:p>
      </dsp:txBody>
      <dsp:txXfrm>
        <a:off x="4385691" y="2085911"/>
        <a:ext cx="1157869" cy="1014940"/>
      </dsp:txXfrm>
    </dsp:sp>
    <dsp:sp modelId="{DEABFEA5-BFA7-424B-B14D-C81C8EE6C665}">
      <dsp:nvSpPr>
        <dsp:cNvPr id="0" name=""/>
        <dsp:cNvSpPr/>
      </dsp:nvSpPr>
      <dsp:spPr>
        <a:xfrm>
          <a:off x="5325095" y="1608292"/>
          <a:ext cx="218466" cy="2184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91A86-26D7-4C72-AEB4-76E1799A3F20}">
      <dsp:nvSpPr>
        <dsp:cNvPr id="0" name=""/>
        <dsp:cNvSpPr/>
      </dsp:nvSpPr>
      <dsp:spPr>
        <a:xfrm rot="5400000">
          <a:off x="5931809" y="1351961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8BDC0-4131-4CF9-AF53-EBEFAC027F3D}">
      <dsp:nvSpPr>
        <dsp:cNvPr id="0" name=""/>
        <dsp:cNvSpPr/>
      </dsp:nvSpPr>
      <dsp:spPr>
        <a:xfrm>
          <a:off x="5803150" y="1735159"/>
          <a:ext cx="1157869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NAMA Registry </a:t>
          </a:r>
          <a:endParaRPr lang="en-US" sz="1400" kern="1200" dirty="0"/>
        </a:p>
      </dsp:txBody>
      <dsp:txXfrm>
        <a:off x="5803150" y="1735159"/>
        <a:ext cx="1157869" cy="1014940"/>
      </dsp:txXfrm>
    </dsp:sp>
    <dsp:sp modelId="{CEE41A03-03E1-4AE0-9EC4-642995D1680B}">
      <dsp:nvSpPr>
        <dsp:cNvPr id="0" name=""/>
        <dsp:cNvSpPr/>
      </dsp:nvSpPr>
      <dsp:spPr>
        <a:xfrm>
          <a:off x="6742554" y="1257540"/>
          <a:ext cx="218466" cy="2184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237AC-5495-4EF2-A806-E3EC075660A7}">
      <dsp:nvSpPr>
        <dsp:cNvPr id="0" name=""/>
        <dsp:cNvSpPr/>
      </dsp:nvSpPr>
      <dsp:spPr>
        <a:xfrm rot="5400000">
          <a:off x="7349268" y="1001209"/>
          <a:ext cx="770758" cy="128252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23581-31C3-4FD4-858C-C1DDF0EEF223}">
      <dsp:nvSpPr>
        <dsp:cNvPr id="0" name=""/>
        <dsp:cNvSpPr/>
      </dsp:nvSpPr>
      <dsp:spPr>
        <a:xfrm>
          <a:off x="7258692" y="1359694"/>
          <a:ext cx="1123307" cy="101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Implementation and MRV </a:t>
          </a:r>
          <a:endParaRPr lang="en-US" sz="1200" kern="1200" dirty="0"/>
        </a:p>
      </dsp:txBody>
      <dsp:txXfrm>
        <a:off x="7258692" y="1359694"/>
        <a:ext cx="1123307" cy="1014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EE501-C43C-4570-AF0C-742A43ED9ECD}">
      <dsp:nvSpPr>
        <dsp:cNvPr id="0" name=""/>
        <dsp:cNvSpPr/>
      </dsp:nvSpPr>
      <dsp:spPr>
        <a:xfrm>
          <a:off x="2046488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347E0-1739-4D5F-B6DC-181305D8FDC8}">
      <dsp:nvSpPr>
        <dsp:cNvPr id="0" name=""/>
        <dsp:cNvSpPr/>
      </dsp:nvSpPr>
      <dsp:spPr>
        <a:xfrm>
          <a:off x="3523084" y="3286980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6814-AF1D-4CF9-909B-5AC2F3D839B7}">
      <dsp:nvSpPr>
        <dsp:cNvPr id="0" name=""/>
        <dsp:cNvSpPr/>
      </dsp:nvSpPr>
      <dsp:spPr>
        <a:xfrm>
          <a:off x="2179438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 short listed NAMAs realized in the national prioritization workshop ,out of the 13 NAMAs in the long list- Phase I</a:t>
          </a:r>
          <a:endParaRPr lang="en-US" sz="1500" kern="1200" dirty="0"/>
        </a:p>
      </dsp:txBody>
      <dsp:txXfrm>
        <a:off x="2179438" y="3649057"/>
        <a:ext cx="3394472" cy="848618"/>
      </dsp:txXfrm>
    </dsp:sp>
    <dsp:sp modelId="{13184AC6-6E54-460B-9026-75121F4003FB}">
      <dsp:nvSpPr>
        <dsp:cNvPr id="0" name=""/>
        <dsp:cNvSpPr/>
      </dsp:nvSpPr>
      <dsp:spPr>
        <a:xfrm>
          <a:off x="3373161" y="1549010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Energy Efficiency NAMA</a:t>
          </a:r>
          <a:endParaRPr lang="en-US" sz="1700" kern="1200" dirty="0"/>
        </a:p>
      </dsp:txBody>
      <dsp:txXfrm>
        <a:off x="3559577" y="1735426"/>
        <a:ext cx="900095" cy="900095"/>
      </dsp:txXfrm>
    </dsp:sp>
    <dsp:sp modelId="{6930A25A-D3D4-4EBC-BA30-51DA646DDCE4}">
      <dsp:nvSpPr>
        <dsp:cNvPr id="0" name=""/>
        <dsp:cNvSpPr/>
      </dsp:nvSpPr>
      <dsp:spPr>
        <a:xfrm>
          <a:off x="2462311" y="594032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Transport Sector NAMA</a:t>
          </a:r>
          <a:endParaRPr lang="en-US" sz="1700" kern="1200" dirty="0"/>
        </a:p>
      </dsp:txBody>
      <dsp:txXfrm>
        <a:off x="2648727" y="780448"/>
        <a:ext cx="900095" cy="900095"/>
      </dsp:txXfrm>
    </dsp:sp>
    <dsp:sp modelId="{A81A4067-BD69-4977-9B76-68204E992765}">
      <dsp:nvSpPr>
        <dsp:cNvPr id="0" name=""/>
        <dsp:cNvSpPr/>
      </dsp:nvSpPr>
      <dsp:spPr>
        <a:xfrm>
          <a:off x="3763525" y="286267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Waste to Energy NAMA</a:t>
          </a:r>
          <a:endParaRPr lang="en-US" sz="1700" kern="1200" dirty="0"/>
        </a:p>
      </dsp:txBody>
      <dsp:txXfrm>
        <a:off x="3949941" y="472683"/>
        <a:ext cx="900095" cy="900095"/>
      </dsp:txXfrm>
    </dsp:sp>
    <dsp:sp modelId="{3ABF8522-E679-4DD4-BA5D-45D57FE75687}">
      <dsp:nvSpPr>
        <dsp:cNvPr id="0" name=""/>
        <dsp:cNvSpPr/>
      </dsp:nvSpPr>
      <dsp:spPr>
        <a:xfrm>
          <a:off x="1905001" y="228610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AB1ED-E734-4A38-80ED-E77617585B50}">
      <dsp:nvSpPr>
        <dsp:cNvPr id="0" name=""/>
        <dsp:cNvSpPr/>
      </dsp:nvSpPr>
      <dsp:spPr>
        <a:xfrm>
          <a:off x="1627" y="0"/>
          <a:ext cx="253271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Government	</a:t>
          </a:r>
          <a:endParaRPr lang="en-US" sz="3100" kern="1200" dirty="0"/>
        </a:p>
      </dsp:txBody>
      <dsp:txXfrm>
        <a:off x="1627" y="1810385"/>
        <a:ext cx="2532710" cy="1810385"/>
      </dsp:txXfrm>
    </dsp:sp>
    <dsp:sp modelId="{D48CEFA8-C4F2-425F-A4D4-9CE1F1F8A7B0}">
      <dsp:nvSpPr>
        <dsp:cNvPr id="0" name=""/>
        <dsp:cNvSpPr/>
      </dsp:nvSpPr>
      <dsp:spPr>
        <a:xfrm>
          <a:off x="514410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EBD87-6312-40EC-9B70-9248EF2E7B88}">
      <dsp:nvSpPr>
        <dsp:cNvPr id="0" name=""/>
        <dsp:cNvSpPr/>
      </dsp:nvSpPr>
      <dsp:spPr>
        <a:xfrm>
          <a:off x="2610319" y="0"/>
          <a:ext cx="253271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Private Sector</a:t>
          </a:r>
          <a:endParaRPr lang="en-US" sz="3100" kern="1200" dirty="0"/>
        </a:p>
      </dsp:txBody>
      <dsp:txXfrm>
        <a:off x="2610319" y="1810385"/>
        <a:ext cx="2532710" cy="1810385"/>
      </dsp:txXfrm>
    </dsp:sp>
    <dsp:sp modelId="{6F81840B-D450-4234-9EB2-CC2E9DEC71BB}">
      <dsp:nvSpPr>
        <dsp:cNvPr id="0" name=""/>
        <dsp:cNvSpPr/>
      </dsp:nvSpPr>
      <dsp:spPr>
        <a:xfrm>
          <a:off x="3123102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9CC07-5FF7-46CF-AA1D-A8A1D4525FE1}">
      <dsp:nvSpPr>
        <dsp:cNvPr id="0" name=""/>
        <dsp:cNvSpPr/>
      </dsp:nvSpPr>
      <dsp:spPr>
        <a:xfrm>
          <a:off x="5219011" y="0"/>
          <a:ext cx="253271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Academia</a:t>
          </a:r>
          <a:endParaRPr lang="en-US" sz="3100" kern="1200" dirty="0"/>
        </a:p>
      </dsp:txBody>
      <dsp:txXfrm>
        <a:off x="5219011" y="1810385"/>
        <a:ext cx="2532710" cy="1810385"/>
      </dsp:txXfrm>
    </dsp:sp>
    <dsp:sp modelId="{2880D347-B135-4F4E-85CA-7640FD985846}">
      <dsp:nvSpPr>
        <dsp:cNvPr id="0" name=""/>
        <dsp:cNvSpPr/>
      </dsp:nvSpPr>
      <dsp:spPr>
        <a:xfrm>
          <a:off x="5731793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C8B5D-922F-4F4D-98A5-B9F95E04B8C6}">
      <dsp:nvSpPr>
        <dsp:cNvPr id="0" name=""/>
        <dsp:cNvSpPr/>
      </dsp:nvSpPr>
      <dsp:spPr>
        <a:xfrm>
          <a:off x="310133" y="3620770"/>
          <a:ext cx="713308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36B40-DF8E-4E54-AD2C-DEAEBAF8685A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C3F40-ED08-4848-9BFA-03E99512C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CoM</a:t>
            </a:r>
            <a:r>
              <a:rPr lang="en-US" dirty="0" smtClean="0"/>
              <a:t> decision (appointing </a:t>
            </a:r>
            <a:r>
              <a:rPr lang="en-US" dirty="0" err="1" smtClean="0"/>
              <a:t>MoE</a:t>
            </a:r>
            <a:r>
              <a:rPr lang="en-US" dirty="0" smtClean="0"/>
              <a:t> as Coordinator) can be considered as STEP 0 (Zero)</a:t>
            </a:r>
            <a:r>
              <a:rPr lang="en-US" baseline="0" dirty="0" smtClean="0"/>
              <a:t> if coordination among ministries are almost non-existent, such as the case of Lebanon; it will allow for the uptake of NAMA-discussions at the highest political level specially when the entire envisaged process was described and discussed at the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level – but also secures the built up of political knowledge for the “what is coming”: the NAMAs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3F40-ED08-4848-9BFA-03E99512C4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9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Though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decision was secured – it wasn’t easy! The only Ministry (other than </a:t>
            </a:r>
            <a:r>
              <a:rPr lang="en-US" baseline="0" dirty="0" err="1" smtClean="0"/>
              <a:t>MoE</a:t>
            </a:r>
            <a:r>
              <a:rPr lang="en-US" baseline="0" dirty="0" smtClean="0"/>
              <a:t>) who had certain knowledge about NAMAs was Ministry of Energy and Water. Major objections emerged on “granting” </a:t>
            </a:r>
            <a:r>
              <a:rPr lang="en-US" baseline="0" dirty="0" err="1" smtClean="0"/>
              <a:t>MoE</a:t>
            </a:r>
            <a:r>
              <a:rPr lang="en-US" baseline="0" dirty="0" smtClean="0"/>
              <a:t> the right to “reject” NAMA ideas – whenever seen as not fit or not NAMA-</a:t>
            </a:r>
            <a:r>
              <a:rPr lang="en-US" baseline="0" dirty="0" err="1" smtClean="0"/>
              <a:t>ble</a:t>
            </a:r>
            <a:r>
              <a:rPr lang="en-US" baseline="0" dirty="0" smtClean="0"/>
              <a:t>. This was due to the fact that MoEW had a NAMA under preparation– but was afraid that it will not go through.</a:t>
            </a:r>
          </a:p>
          <a:p>
            <a:r>
              <a:rPr lang="en-US" baseline="0" dirty="0" smtClean="0"/>
              <a:t>The way around this was to have the NCE involved (which is headed by </a:t>
            </a:r>
            <a:r>
              <a:rPr lang="en-US" baseline="0" dirty="0" err="1" smtClean="0"/>
              <a:t>MoE</a:t>
            </a:r>
            <a:r>
              <a:rPr lang="en-US" baseline="0" dirty="0" smtClean="0"/>
              <a:t> and has MoEW as a member, along other 5 ministries – and private sector representatives). This would allow the work to be carried out on the ‘technical’ level as opposed to having ‘political’ bickering at the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level. It was nevertheless important to have the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decision on NAMAs. At the technical level, it is much more easy to work around and reach an understanding.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3F40-ED08-4848-9BFA-03E99512C4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8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builds on what has taken</a:t>
            </a:r>
            <a:r>
              <a:rPr lang="en-US" baseline="0" dirty="0" smtClean="0"/>
              <a:t> place during the preparation of national strategies/assessments/plans etc. The lead agency is Ministry of Environment who took the initiative (based on the </a:t>
            </a:r>
            <a:r>
              <a:rPr lang="en-US" baseline="0" dirty="0" err="1" smtClean="0"/>
              <a:t>CoM</a:t>
            </a:r>
            <a:r>
              <a:rPr lang="en-US" baseline="0" dirty="0" smtClean="0"/>
              <a:t> decision) to collect/compile/prepare/share/invite the required documentation.  </a:t>
            </a:r>
          </a:p>
          <a:p>
            <a:r>
              <a:rPr lang="en-US" baseline="0" dirty="0" smtClean="0"/>
              <a:t>Step 2: these are the main players who were involved in the preparation of the documents used in the Step 1 above – with the exception of Ministry of Industry – the reason why we did not have any NAMA ideas for the industrial sector  - we are working on this: </a:t>
            </a:r>
            <a:r>
              <a:rPr lang="en-US" baseline="0" dirty="0" err="1" smtClean="0"/>
              <a:t>MoEnvironment</a:t>
            </a:r>
            <a:r>
              <a:rPr lang="en-US" baseline="0" dirty="0" smtClean="0"/>
              <a:t> has already conducted a quick follow-up meeting with Industry to consolidate opportunities in this sector.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3F40-ED08-4848-9BFA-03E99512C4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31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3F40-ED08-4848-9BFA-03E99512C4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4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3F40-ED08-4848-9BFA-03E99512C4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2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10964" cy="81505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467600" y="7229"/>
            <a:ext cx="1676400" cy="907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4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3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5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9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629ED-995A-4E8B-8D19-BADF9617FA60}" type="datetimeFigureOut">
              <a:rPr lang="en-US" smtClean="0"/>
              <a:t>23/7/2013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BED88-4867-4F55-8C14-5F9300F4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35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535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01877"/>
            <a:ext cx="9059533" cy="579923"/>
            <a:chOff x="-165308" y="6138270"/>
            <a:chExt cx="9059533" cy="579923"/>
          </a:xfrm>
        </p:grpSpPr>
        <p:grpSp>
          <p:nvGrpSpPr>
            <p:cNvPr id="8" name="Group 7"/>
            <p:cNvGrpSpPr/>
            <p:nvPr/>
          </p:nvGrpSpPr>
          <p:grpSpPr>
            <a:xfrm>
              <a:off x="2106584" y="6147547"/>
              <a:ext cx="6787641" cy="570646"/>
              <a:chOff x="334962" y="5715000"/>
              <a:chExt cx="8559263" cy="774593"/>
            </a:xfrm>
          </p:grpSpPr>
          <p:pic>
            <p:nvPicPr>
              <p:cNvPr id="13" name="Picture 12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661" t="51405"/>
              <a:stretch/>
            </p:blipFill>
            <p:spPr bwMode="auto">
              <a:xfrm>
                <a:off x="2506890" y="5779173"/>
                <a:ext cx="692944" cy="697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9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1571" r="47342"/>
              <a:stretch/>
            </p:blipFill>
            <p:spPr bwMode="auto">
              <a:xfrm>
                <a:off x="1752034" y="5794147"/>
                <a:ext cx="754856" cy="695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9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t="4896" b="47552"/>
              <a:stretch/>
            </p:blipFill>
            <p:spPr bwMode="auto">
              <a:xfrm>
                <a:off x="1078762" y="5794147"/>
                <a:ext cx="716757" cy="682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9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" r="47176" b="46937"/>
              <a:stretch/>
            </p:blipFill>
            <p:spPr bwMode="auto">
              <a:xfrm>
                <a:off x="334962" y="5715000"/>
                <a:ext cx="757237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661" t="51405"/>
              <a:stretch/>
            </p:blipFill>
            <p:spPr bwMode="auto">
              <a:xfrm>
                <a:off x="5326856" y="5779173"/>
                <a:ext cx="692944" cy="697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1571" r="47342"/>
              <a:stretch/>
            </p:blipFill>
            <p:spPr bwMode="auto">
              <a:xfrm>
                <a:off x="4572000" y="5794147"/>
                <a:ext cx="754856" cy="695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9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t="4896" b="47552"/>
              <a:stretch/>
            </p:blipFill>
            <p:spPr bwMode="auto">
              <a:xfrm>
                <a:off x="3898728" y="5794147"/>
                <a:ext cx="716757" cy="682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9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" r="47176" b="46937"/>
              <a:stretch/>
            </p:blipFill>
            <p:spPr bwMode="auto">
              <a:xfrm>
                <a:off x="3154928" y="5715000"/>
                <a:ext cx="757237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661" t="51405"/>
              <a:stretch/>
            </p:blipFill>
            <p:spPr bwMode="auto">
              <a:xfrm>
                <a:off x="8201281" y="5779173"/>
                <a:ext cx="692944" cy="697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9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1571" r="47342"/>
              <a:stretch/>
            </p:blipFill>
            <p:spPr bwMode="auto">
              <a:xfrm>
                <a:off x="7446425" y="5794147"/>
                <a:ext cx="754856" cy="695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9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t="4896" b="47552"/>
              <a:stretch/>
            </p:blipFill>
            <p:spPr bwMode="auto">
              <a:xfrm>
                <a:off x="6773153" y="5794147"/>
                <a:ext cx="716757" cy="682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9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" r="47176" b="46937"/>
              <a:stretch/>
            </p:blipFill>
            <p:spPr bwMode="auto">
              <a:xfrm>
                <a:off x="6029353" y="5715000"/>
                <a:ext cx="757237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" name="Picture 8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661" t="51405"/>
            <a:stretch/>
          </p:blipFill>
          <p:spPr bwMode="auto">
            <a:xfrm>
              <a:off x="1557068" y="6185547"/>
              <a:ext cx="549516" cy="514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571" r="47342"/>
            <a:stretch/>
          </p:blipFill>
          <p:spPr bwMode="auto">
            <a:xfrm>
              <a:off x="958454" y="6196578"/>
              <a:ext cx="598614" cy="51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4896" b="47552"/>
            <a:stretch/>
          </p:blipFill>
          <p:spPr bwMode="auto">
            <a:xfrm>
              <a:off x="424538" y="6196578"/>
              <a:ext cx="568400" cy="503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9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47176" b="46937"/>
            <a:stretch/>
          </p:blipFill>
          <p:spPr bwMode="auto">
            <a:xfrm>
              <a:off x="-165308" y="6138270"/>
              <a:ext cx="600502" cy="56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" name="Picture 1" descr="MoE-En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93" y="152399"/>
            <a:ext cx="581621" cy="63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85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NAMA Governance Structure in Lebanon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Rola El Sheikh</a:t>
            </a:r>
          </a:p>
          <a:p>
            <a:r>
              <a:rPr lang="en-US" dirty="0" smtClean="0"/>
              <a:t>Ministry of Environment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400" b="1" dirty="0" smtClean="0"/>
              <a:t>NAMA Regional Workshop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400" b="1" dirty="0" smtClean="0"/>
              <a:t>Singapore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400" b="1" dirty="0" smtClean="0"/>
              <a:t> August 13-15 </a:t>
            </a:r>
            <a:r>
              <a:rPr lang="en-US" sz="1400" b="1" dirty="0"/>
              <a:t>2013</a:t>
            </a:r>
            <a:endParaRPr lang="en-US" sz="1400" dirty="0" smtClean="0">
              <a:latin typeface="Gill Sans MT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NAMA Current </a:t>
            </a:r>
            <a:r>
              <a:rPr lang="en-US" dirty="0" smtClean="0"/>
              <a:t>Status: </a:t>
            </a:r>
            <a:br>
              <a:rPr lang="en-US" dirty="0" smtClean="0"/>
            </a:br>
            <a:r>
              <a:rPr lang="en-US" sz="3600" i="1" dirty="0" smtClean="0"/>
              <a:t>Mitigation Working Group</a:t>
            </a:r>
            <a:endParaRPr lang="en-US" sz="36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10772"/>
              </p:ext>
            </p:extLst>
          </p:nvPr>
        </p:nvGraphicFramePr>
        <p:xfrm>
          <a:off x="457200" y="1600200"/>
          <a:ext cx="77533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42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 MoE is preparing a </a:t>
            </a:r>
            <a:r>
              <a:rPr lang="en-US" dirty="0" smtClean="0"/>
              <a:t>“NAMA Submission Form” </a:t>
            </a:r>
            <a:r>
              <a:rPr lang="en-US" dirty="0"/>
              <a:t>for both </a:t>
            </a:r>
            <a:r>
              <a:rPr lang="en-US" dirty="0" smtClean="0"/>
              <a:t>projects that would require preparation and for those that would require implementation.</a:t>
            </a:r>
          </a:p>
          <a:p>
            <a:r>
              <a:rPr lang="en-US" dirty="0" smtClean="0"/>
              <a:t>Preparation documents would require information like: </a:t>
            </a:r>
            <a:r>
              <a:rPr lang="en-US" dirty="0"/>
              <a:t>GHG </a:t>
            </a:r>
            <a:r>
              <a:rPr lang="en-US" dirty="0" smtClean="0"/>
              <a:t>reduction, transformational </a:t>
            </a:r>
            <a:r>
              <a:rPr lang="en-US" dirty="0"/>
              <a:t>aspect, commitment by the different </a:t>
            </a:r>
            <a:r>
              <a:rPr lang="en-US" dirty="0" smtClean="0"/>
              <a:t>entities, etc…</a:t>
            </a:r>
          </a:p>
          <a:p>
            <a:r>
              <a:rPr lang="en-US" dirty="0" smtClean="0"/>
              <a:t>Implementation documents would require having ready </a:t>
            </a:r>
            <a:r>
              <a:rPr lang="en-US" dirty="0"/>
              <a:t>full-fledged documents </a:t>
            </a:r>
            <a:r>
              <a:rPr lang="en-US" dirty="0" smtClean="0"/>
              <a:t>including </a:t>
            </a:r>
            <a:r>
              <a:rPr lang="en-US" dirty="0"/>
              <a:t>the </a:t>
            </a:r>
            <a:r>
              <a:rPr lang="en-US" dirty="0" smtClean="0"/>
              <a:t>envisaged MRV </a:t>
            </a:r>
            <a:r>
              <a:rPr lang="en-US" dirty="0"/>
              <a:t>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467600" cy="4648200"/>
          </a:xfrm>
        </p:spPr>
        <p:txBody>
          <a:bodyPr>
            <a:normAutofit fontScale="70000" lnSpcReduction="20000"/>
          </a:bodyPr>
          <a:lstStyle/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9A4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  <a:p>
            <a:pPr marL="274320" indent="-274320" algn="ctr">
              <a:spcBef>
                <a:spcPts val="0"/>
              </a:spcBef>
              <a:buNone/>
              <a:defRPr/>
            </a:pP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 more Information:</a:t>
            </a:r>
          </a:p>
          <a:p>
            <a:pPr marL="274320" indent="-274320" algn="ctr">
              <a:spcBef>
                <a:spcPts val="0"/>
              </a:spcBef>
              <a:buNone/>
              <a:defRPr/>
            </a:pPr>
            <a:endParaRPr lang="en-US" sz="2400" dirty="0">
              <a:solidFill>
                <a:srgbClr val="009242"/>
              </a:solidFill>
              <a:cs typeface="Arial" charset="0"/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sz="4000" dirty="0" smtClean="0">
                <a:solidFill>
                  <a:srgbClr val="009242"/>
                </a:solidFill>
                <a:cs typeface="Arial" charset="0"/>
              </a:rPr>
              <a:t>Ministry </a:t>
            </a:r>
            <a:r>
              <a:rPr lang="en-US" sz="4000" dirty="0">
                <a:solidFill>
                  <a:srgbClr val="009242"/>
                </a:solidFill>
                <a:cs typeface="Arial" charset="0"/>
              </a:rPr>
              <a:t>of Environment</a:t>
            </a: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sz="4000" dirty="0">
                <a:solidFill>
                  <a:srgbClr val="009242"/>
                </a:solidFill>
                <a:cs typeface="Arial" charset="0"/>
              </a:rPr>
              <a:t>Service of Environmental </a:t>
            </a:r>
            <a:r>
              <a:rPr lang="en-US" sz="4000" dirty="0" smtClean="0">
                <a:solidFill>
                  <a:srgbClr val="009242"/>
                </a:solidFill>
                <a:cs typeface="Arial" charset="0"/>
              </a:rPr>
              <a:t>Technology</a:t>
            </a: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sz="4000" dirty="0">
                <a:solidFill>
                  <a:srgbClr val="009242"/>
                </a:solidFill>
                <a:cs typeface="Arial" charset="0"/>
              </a:rPr>
              <a:t>National </a:t>
            </a:r>
            <a:r>
              <a:rPr lang="en-US" sz="4000" dirty="0" smtClean="0">
                <a:solidFill>
                  <a:srgbClr val="009242"/>
                </a:solidFill>
                <a:cs typeface="Arial" charset="0"/>
              </a:rPr>
              <a:t>Climate Change Unit</a:t>
            </a:r>
            <a:endParaRPr lang="en-US" sz="4000" dirty="0">
              <a:solidFill>
                <a:srgbClr val="009242"/>
              </a:solidFill>
              <a:cs typeface="Arial" charset="0"/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endParaRPr lang="en-US" dirty="0" smtClean="0">
              <a:solidFill>
                <a:srgbClr val="009242"/>
              </a:solidFill>
              <a:cs typeface="Arial" charset="0"/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rgbClr val="009242"/>
                </a:solidFill>
                <a:cs typeface="Arial" charset="0"/>
              </a:rPr>
              <a:t>Phone</a:t>
            </a:r>
            <a:r>
              <a:rPr lang="en-US" dirty="0">
                <a:solidFill>
                  <a:srgbClr val="009242"/>
                </a:solidFill>
                <a:cs typeface="Arial" charset="0"/>
              </a:rPr>
              <a:t>: </a:t>
            </a:r>
            <a:r>
              <a:rPr lang="en-US" dirty="0" smtClean="0">
                <a:solidFill>
                  <a:srgbClr val="009242"/>
                </a:solidFill>
                <a:cs typeface="Arial" charset="0"/>
              </a:rPr>
              <a:t>+961-1-976555 </a:t>
            </a:r>
            <a:r>
              <a:rPr lang="en-US" dirty="0" err="1">
                <a:solidFill>
                  <a:srgbClr val="009242"/>
                </a:solidFill>
                <a:cs typeface="Arial" charset="0"/>
              </a:rPr>
              <a:t>ext</a:t>
            </a:r>
            <a:r>
              <a:rPr lang="en-US" dirty="0">
                <a:solidFill>
                  <a:srgbClr val="009242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9242"/>
                </a:solidFill>
                <a:cs typeface="Arial" charset="0"/>
              </a:rPr>
              <a:t>434/475/507</a:t>
            </a:r>
            <a:endParaRPr lang="en-US" dirty="0">
              <a:solidFill>
                <a:srgbClr val="009242"/>
              </a:solidFill>
              <a:cs typeface="Arial" charset="0"/>
            </a:endParaRPr>
          </a:p>
          <a:p>
            <a:pPr marL="274320" indent="-274320"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009242"/>
                </a:solidFill>
                <a:cs typeface="Arial" charset="0"/>
              </a:rPr>
              <a:t>                      </a:t>
            </a:r>
            <a:r>
              <a:rPr lang="en-US" dirty="0" smtClean="0">
                <a:solidFill>
                  <a:srgbClr val="009242"/>
                </a:solidFill>
                <a:cs typeface="Arial" charset="0"/>
              </a:rPr>
              <a:t>Fax</a:t>
            </a:r>
            <a:r>
              <a:rPr lang="en-US" dirty="0">
                <a:solidFill>
                  <a:srgbClr val="009242"/>
                </a:solidFill>
                <a:cs typeface="Arial" charset="0"/>
              </a:rPr>
              <a:t>: </a:t>
            </a:r>
            <a:r>
              <a:rPr lang="en-US" dirty="0" smtClean="0">
                <a:solidFill>
                  <a:srgbClr val="009242"/>
                </a:solidFill>
                <a:cs typeface="Arial" charset="0"/>
              </a:rPr>
              <a:t>+961-1-981534</a:t>
            </a:r>
            <a:endParaRPr lang="en-US" dirty="0">
              <a:solidFill>
                <a:srgbClr val="009242"/>
              </a:solidFill>
              <a:cs typeface="Arial" charset="0"/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endParaRPr lang="en-US" dirty="0" smtClean="0">
              <a:solidFill>
                <a:srgbClr val="009242"/>
              </a:solidFill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rgbClr val="009242"/>
                </a:solidFill>
              </a:rPr>
              <a:t>Email</a:t>
            </a:r>
            <a:r>
              <a:rPr lang="en-US" dirty="0">
                <a:solidFill>
                  <a:srgbClr val="009242"/>
                </a:solidFill>
              </a:rPr>
              <a:t>: </a:t>
            </a:r>
            <a:r>
              <a:rPr lang="en-US" b="1" dirty="0" smtClean="0">
                <a:solidFill>
                  <a:srgbClr val="009242"/>
                </a:solidFill>
              </a:rPr>
              <a:t>rola.sh@moe.gov.lb</a:t>
            </a:r>
            <a:endParaRPr lang="en-US" b="1" dirty="0">
              <a:solidFill>
                <a:srgbClr val="009242"/>
              </a:solidFill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endParaRPr lang="en-US" dirty="0" smtClean="0">
              <a:solidFill>
                <a:srgbClr val="009242"/>
              </a:solidFill>
            </a:endParaRPr>
          </a:p>
          <a:p>
            <a:pPr marL="274320" indent="-274320" algn="ctr">
              <a:spcBef>
                <a:spcPts val="0"/>
              </a:spcBef>
              <a:buNone/>
              <a:defRPr/>
            </a:pPr>
            <a:r>
              <a:rPr lang="en-US" dirty="0" smtClean="0">
                <a:solidFill>
                  <a:srgbClr val="009242"/>
                </a:solidFill>
              </a:rPr>
              <a:t>www.moe.gov.lb/ClimateChange/index.html</a:t>
            </a:r>
            <a:endParaRPr lang="en-US" dirty="0">
              <a:solidFill>
                <a:srgbClr val="009242"/>
              </a:solidFill>
              <a:cs typeface="Arial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Establishment of the National Council for the Environment (Decree 8157/24-5-2012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Review </a:t>
            </a:r>
            <a:r>
              <a:rPr lang="en-US" sz="2400" dirty="0"/>
              <a:t>and approve proposed policies-work plans</a:t>
            </a:r>
          </a:p>
          <a:p>
            <a:pPr lvl="1"/>
            <a:r>
              <a:rPr lang="en-US" sz="2400" dirty="0"/>
              <a:t> Secure/approve required budgets        </a:t>
            </a:r>
            <a:endParaRPr lang="en-US" sz="2400" dirty="0" smtClean="0"/>
          </a:p>
          <a:p>
            <a:r>
              <a:rPr lang="en-US" sz="2800" dirty="0" smtClean="0"/>
              <a:t>Council </a:t>
            </a:r>
            <a:r>
              <a:rPr lang="en-US" sz="2800" dirty="0"/>
              <a:t>of Ministers appointed the Ministry of Environment as the National Coordinator of NAMAs (Decision 44/17-1-2013)</a:t>
            </a:r>
          </a:p>
          <a:p>
            <a:pPr lvl="1"/>
            <a:r>
              <a:rPr lang="en-US" sz="2400" dirty="0"/>
              <a:t>Requesting the </a:t>
            </a:r>
            <a:r>
              <a:rPr lang="en-US" sz="2400" dirty="0" err="1"/>
              <a:t>MoE</a:t>
            </a:r>
            <a:r>
              <a:rPr lang="en-US" sz="2400" dirty="0"/>
              <a:t> to start the process of NAMA preparation in coordination with the other </a:t>
            </a:r>
            <a:r>
              <a:rPr lang="en-US" sz="2400" dirty="0" smtClean="0"/>
              <a:t>ministries</a:t>
            </a:r>
          </a:p>
          <a:p>
            <a:pPr lvl="1"/>
            <a:r>
              <a:rPr lang="en-US" sz="2400" dirty="0" smtClean="0"/>
              <a:t>MRV and Registry access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398" y="4343400"/>
            <a:ext cx="7940757" cy="171069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Step ZERO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If national coordination is almost non-existent: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Allows NAMA to be discussed at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CoM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level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Secures “political knowledge” to “what is coming”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7"/>
          <p:cNvGrpSpPr/>
          <p:nvPr/>
        </p:nvGrpSpPr>
        <p:grpSpPr>
          <a:xfrm>
            <a:off x="228600" y="4038600"/>
            <a:ext cx="8763000" cy="838200"/>
            <a:chOff x="228600" y="3352800"/>
            <a:chExt cx="8763000" cy="838200"/>
          </a:xfrm>
        </p:grpSpPr>
        <p:sp>
          <p:nvSpPr>
            <p:cNvPr id="11" name="Rectangle 10"/>
            <p:cNvSpPr/>
            <p:nvPr/>
          </p:nvSpPr>
          <p:spPr>
            <a:xfrm>
              <a:off x="228600" y="3352800"/>
              <a:ext cx="1524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Working Group 1: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Transport Sector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3352800"/>
              <a:ext cx="1524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Working Group 2: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Power Sector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6200" y="3352800"/>
              <a:ext cx="1524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Working Group 3: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Agriculture Sector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5000" y="3352800"/>
              <a:ext cx="1524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Working Group 4: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Forestry Sector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91400" y="3352800"/>
              <a:ext cx="1600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Working Group 5: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Industry Sector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4876800"/>
            <a:ext cx="8305800" cy="1295400"/>
            <a:chOff x="457200" y="4191000"/>
            <a:chExt cx="8305800" cy="1295400"/>
          </a:xfrm>
        </p:grpSpPr>
        <p:sp>
          <p:nvSpPr>
            <p:cNvPr id="19" name="Down Arrow 18"/>
            <p:cNvSpPr/>
            <p:nvPr/>
          </p:nvSpPr>
          <p:spPr>
            <a:xfrm>
              <a:off x="2667000" y="4191000"/>
              <a:ext cx="228600" cy="685800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838200" y="4191000"/>
              <a:ext cx="228600" cy="685800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6400800" y="4191000"/>
              <a:ext cx="228600" cy="685800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8077200" y="4191000"/>
              <a:ext cx="228600" cy="685800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4572000" y="4191000"/>
              <a:ext cx="228600" cy="685800"/>
            </a:xfrm>
            <a:prstGeom prst="down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200" y="4876800"/>
              <a:ext cx="8305800" cy="609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Tailored sector specific NAMAs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228600" y="457200"/>
            <a:ext cx="29718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Arial" charset="0"/>
              </a:rPr>
              <a:t>Structure</a:t>
            </a:r>
            <a:endParaRPr kumimoji="0" lang="en-US" sz="4400" b="1" i="0" u="none" strike="noStrike" kern="1200" cap="none" spc="0" normalizeH="0" baseline="0" noProof="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3714750"/>
            <a:ext cx="8763000" cy="14859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Mitigation working group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71800" y="228600"/>
            <a:ext cx="3200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Council for the Environment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1" name="Group 39"/>
          <p:cNvGrpSpPr/>
          <p:nvPr/>
        </p:nvGrpSpPr>
        <p:grpSpPr>
          <a:xfrm>
            <a:off x="76200" y="1676400"/>
            <a:ext cx="2667000" cy="1600200"/>
            <a:chOff x="0" y="2819400"/>
            <a:chExt cx="2667000" cy="1600200"/>
          </a:xfrm>
        </p:grpSpPr>
        <p:sp>
          <p:nvSpPr>
            <p:cNvPr id="32" name="Rectangle 31"/>
            <p:cNvSpPr/>
            <p:nvPr/>
          </p:nvSpPr>
          <p:spPr>
            <a:xfrm>
              <a:off x="0" y="2819400"/>
              <a:ext cx="2667000" cy="1600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endParaRPr lang="en-US" sz="1600" dirty="0" smtClean="0">
                <a:solidFill>
                  <a:schemeClr val="tx1"/>
                </a:solidFill>
              </a:endParaRPr>
            </a:p>
            <a:p>
              <a:r>
                <a:rPr lang="en-US" sz="1600" dirty="0" smtClean="0">
                  <a:solidFill>
                    <a:schemeClr val="tx1"/>
                  </a:solidFill>
                </a:rPr>
                <a:t>Promote research and development on low carbon technologies to reduce greenhouse gases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0" y="2819400"/>
              <a:ext cx="2667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Research/Technical Support Group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41"/>
          <p:cNvGrpSpPr/>
          <p:nvPr/>
        </p:nvGrpSpPr>
        <p:grpSpPr>
          <a:xfrm>
            <a:off x="6324600" y="1752600"/>
            <a:ext cx="2667000" cy="1828800"/>
            <a:chOff x="6248400" y="2743200"/>
            <a:chExt cx="2667000" cy="1828800"/>
          </a:xfrm>
        </p:grpSpPr>
        <p:sp>
          <p:nvSpPr>
            <p:cNvPr id="35" name="Rectangle 34"/>
            <p:cNvSpPr/>
            <p:nvPr/>
          </p:nvSpPr>
          <p:spPr>
            <a:xfrm>
              <a:off x="6248400" y="2743200"/>
              <a:ext cx="2667000" cy="1828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 smtClean="0">
                <a:solidFill>
                  <a:schemeClr val="tx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Set priorities within each ministry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Incorporate climate related factors into strategies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Implement and execute the approved CC projects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248400" y="2743200"/>
              <a:ext cx="2667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Governmental Group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Quad Arrow Callout 36"/>
          <p:cNvSpPr/>
          <p:nvPr/>
        </p:nvSpPr>
        <p:spPr>
          <a:xfrm>
            <a:off x="3352800" y="1447800"/>
            <a:ext cx="2590800" cy="2133600"/>
          </a:xfrm>
          <a:prstGeom prst="quadArrowCallout">
            <a:avLst/>
          </a:prstGeom>
          <a:solidFill>
            <a:srgbClr val="FA8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Secretariat Office</a:t>
            </a:r>
          </a:p>
          <a:p>
            <a:pPr algn="ctr"/>
            <a:r>
              <a:rPr lang="en-US" sz="1200" dirty="0" smtClean="0"/>
              <a:t>Coordinate activities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976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371600"/>
            <a:ext cx="868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5619624"/>
              </p:ext>
            </p:extLst>
          </p:nvPr>
        </p:nvGraphicFramePr>
        <p:xfrm>
          <a:off x="381000" y="9906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535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NAMA steps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9673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6580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7260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19812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16674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12864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7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03" y="990600"/>
            <a:ext cx="7753510" cy="923490"/>
          </a:xfrm>
        </p:spPr>
        <p:txBody>
          <a:bodyPr/>
          <a:lstStyle/>
          <a:p>
            <a:r>
              <a:rPr lang="en-US" dirty="0" smtClean="0"/>
              <a:t>NAMA Steps</a:t>
            </a:r>
            <a:endParaRPr lang="en-US" dirty="0"/>
          </a:p>
        </p:txBody>
      </p:sp>
      <p:sp>
        <p:nvSpPr>
          <p:cNvPr id="5" name="L-Shape 4"/>
          <p:cNvSpPr/>
          <p:nvPr/>
        </p:nvSpPr>
        <p:spPr>
          <a:xfrm rot="5400000">
            <a:off x="367236" y="1077953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Isosceles Triangle 5"/>
          <p:cNvSpPr/>
          <p:nvPr/>
        </p:nvSpPr>
        <p:spPr>
          <a:xfrm>
            <a:off x="740194" y="1142719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/>
          <p:cNvSpPr/>
          <p:nvPr/>
        </p:nvSpPr>
        <p:spPr>
          <a:xfrm rot="5400000">
            <a:off x="1124828" y="945425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497786" y="1010191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1882420" y="812897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Isosceles Triangle 9"/>
          <p:cNvSpPr/>
          <p:nvPr/>
        </p:nvSpPr>
        <p:spPr>
          <a:xfrm>
            <a:off x="2255379" y="877662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-Shape 10"/>
          <p:cNvSpPr/>
          <p:nvPr/>
        </p:nvSpPr>
        <p:spPr>
          <a:xfrm rot="5400000">
            <a:off x="2640013" y="680369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Isosceles Triangle 11"/>
          <p:cNvSpPr/>
          <p:nvPr/>
        </p:nvSpPr>
        <p:spPr>
          <a:xfrm>
            <a:off x="3012971" y="745134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/>
          <p:cNvSpPr/>
          <p:nvPr/>
        </p:nvSpPr>
        <p:spPr>
          <a:xfrm rot="5400000">
            <a:off x="3397605" y="547840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Isosceles Triangle 13"/>
          <p:cNvSpPr/>
          <p:nvPr/>
        </p:nvSpPr>
        <p:spPr>
          <a:xfrm>
            <a:off x="3770563" y="612606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4155197" y="415312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276786" y="7536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0595" y="63675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4404" y="491105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8212" y="38100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72021" y="26246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45830" y="1185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76786" y="2057400"/>
            <a:ext cx="8534400" cy="419100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/>
              <a:t>Step 1 </a:t>
            </a:r>
            <a:r>
              <a:rPr lang="en-US" sz="4400" dirty="0" smtClean="0"/>
              <a:t>GHG Emissions Inventories and Assessment of Presiding Framework Conditions – Leading Agency: </a:t>
            </a:r>
            <a:r>
              <a:rPr lang="en-US" sz="4400" dirty="0" err="1" smtClean="0"/>
              <a:t>MoEnvironment</a:t>
            </a:r>
            <a:endParaRPr lang="en-US" sz="4400" dirty="0" smtClean="0"/>
          </a:p>
          <a:p>
            <a:pPr lvl="1"/>
            <a:r>
              <a:rPr lang="en-US" sz="4000" dirty="0" smtClean="0"/>
              <a:t>Identification of main sectors (baseline and BAU scenarios) and barriers</a:t>
            </a:r>
          </a:p>
          <a:p>
            <a:pPr lvl="1"/>
            <a:r>
              <a:rPr lang="en-US" sz="4000" dirty="0" smtClean="0"/>
              <a:t>Source: </a:t>
            </a:r>
            <a:r>
              <a:rPr lang="en-US" sz="4000" dirty="0" err="1" smtClean="0"/>
              <a:t>NatComm</a:t>
            </a:r>
            <a:r>
              <a:rPr lang="en-US" sz="4000" dirty="0" smtClean="0"/>
              <a:t> and TNA processes and existing national </a:t>
            </a:r>
            <a:r>
              <a:rPr lang="en-US" sz="4000" dirty="0" err="1" smtClean="0"/>
              <a:t>sectoral</a:t>
            </a:r>
            <a:r>
              <a:rPr lang="en-US" sz="4000" dirty="0" smtClean="0"/>
              <a:t> plans (Policy papers, etc.)</a:t>
            </a:r>
          </a:p>
          <a:p>
            <a:r>
              <a:rPr lang="en-US" sz="4400" b="1" dirty="0"/>
              <a:t>Step 2 </a:t>
            </a:r>
            <a:r>
              <a:rPr lang="en-US" sz="4400" dirty="0"/>
              <a:t>NAMA</a:t>
            </a:r>
            <a:r>
              <a:rPr lang="en-US" sz="4400" b="1" dirty="0"/>
              <a:t> </a:t>
            </a:r>
            <a:r>
              <a:rPr lang="en-US" sz="4400" dirty="0"/>
              <a:t>Identification and Scoping </a:t>
            </a:r>
            <a:r>
              <a:rPr lang="en-US" sz="4400" dirty="0" smtClean="0"/>
              <a:t>with </a:t>
            </a:r>
            <a:r>
              <a:rPr lang="en-US" sz="4400" b="1" dirty="0" smtClean="0"/>
              <a:t>small group </a:t>
            </a:r>
            <a:r>
              <a:rPr lang="en-US" sz="4400" dirty="0" smtClean="0"/>
              <a:t>of stakeholders: Environment/</a:t>
            </a:r>
            <a:r>
              <a:rPr lang="en-US" sz="4400" dirty="0" err="1" smtClean="0"/>
              <a:t>Energy&amp;Water</a:t>
            </a:r>
            <a:r>
              <a:rPr lang="en-US" sz="4400" dirty="0" smtClean="0"/>
              <a:t>/Transport</a:t>
            </a:r>
          </a:p>
          <a:p>
            <a:pPr marL="0" indent="0">
              <a:buNone/>
            </a:pPr>
            <a:endParaRPr lang="en-US" sz="4400" dirty="0" smtClean="0"/>
          </a:p>
          <a:p>
            <a:pPr lvl="1"/>
            <a:r>
              <a:rPr lang="en-US" sz="4000" dirty="0" smtClean="0"/>
              <a:t>Collection of ideas that have potential to become NAMA – long-list</a:t>
            </a:r>
          </a:p>
          <a:p>
            <a:pPr lvl="2"/>
            <a:r>
              <a:rPr lang="en-US" sz="3600" dirty="0" smtClean="0"/>
              <a:t>GHG </a:t>
            </a:r>
            <a:r>
              <a:rPr lang="en-US" sz="3600" dirty="0"/>
              <a:t>reduction </a:t>
            </a:r>
            <a:r>
              <a:rPr lang="en-US" sz="3600" dirty="0" smtClean="0"/>
              <a:t>potential/Associated costs/Co-benefits/Feasibility </a:t>
            </a:r>
            <a:r>
              <a:rPr lang="en-US" sz="3600" dirty="0"/>
              <a:t>of implementation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9843" y="2667000"/>
            <a:ext cx="7940757" cy="12192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These provide a good basis to select “NAMA-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ble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” ideas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9843" y="4724400"/>
            <a:ext cx="7969249" cy="12954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NAMA ideas require comparable level of details to better inform the prioritization exercise and to ensure a fair comparison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8336" y="3962400"/>
            <a:ext cx="7912264" cy="609600"/>
          </a:xfrm>
          <a:prstGeom prst="rect">
            <a:avLst/>
          </a:prstGeom>
          <a:solidFill>
            <a:schemeClr val="accent1">
              <a:lumMod val="60000"/>
              <a:lumOff val="4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Weakest link: Ministry of Industry and Industrial Sector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842" y="3962400"/>
            <a:ext cx="7940757" cy="6096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Capacity building/trust building needed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53510" cy="1143000"/>
          </a:xfrm>
        </p:spPr>
        <p:txBody>
          <a:bodyPr/>
          <a:lstStyle/>
          <a:p>
            <a:r>
              <a:rPr lang="en-US" dirty="0" smtClean="0"/>
              <a:t>NAMA </a:t>
            </a:r>
            <a:r>
              <a:rPr lang="en-US" dirty="0"/>
              <a:t>Steps</a:t>
            </a:r>
          </a:p>
        </p:txBody>
      </p:sp>
      <p:sp>
        <p:nvSpPr>
          <p:cNvPr id="4" name="L-Shape 3"/>
          <p:cNvSpPr/>
          <p:nvPr/>
        </p:nvSpPr>
        <p:spPr>
          <a:xfrm rot="5400000">
            <a:off x="367236" y="1077953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Isosceles Triangle 5"/>
          <p:cNvSpPr/>
          <p:nvPr/>
        </p:nvSpPr>
        <p:spPr>
          <a:xfrm>
            <a:off x="740194" y="1142719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/>
          <p:cNvSpPr/>
          <p:nvPr/>
        </p:nvSpPr>
        <p:spPr>
          <a:xfrm rot="5400000">
            <a:off x="1124828" y="945425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Isosceles Triangle 8"/>
          <p:cNvSpPr/>
          <p:nvPr/>
        </p:nvSpPr>
        <p:spPr>
          <a:xfrm>
            <a:off x="1497786" y="1010191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L-Shape 9"/>
          <p:cNvSpPr/>
          <p:nvPr/>
        </p:nvSpPr>
        <p:spPr>
          <a:xfrm rot="5400000">
            <a:off x="1882420" y="812897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Isosceles Triangle 11"/>
          <p:cNvSpPr/>
          <p:nvPr/>
        </p:nvSpPr>
        <p:spPr>
          <a:xfrm>
            <a:off x="2255379" y="877662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/>
          <p:cNvSpPr/>
          <p:nvPr/>
        </p:nvSpPr>
        <p:spPr>
          <a:xfrm rot="5400000">
            <a:off x="2640013" y="680369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Isosceles Triangle 14"/>
          <p:cNvSpPr/>
          <p:nvPr/>
        </p:nvSpPr>
        <p:spPr>
          <a:xfrm>
            <a:off x="3012971" y="745134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L-Shape 15"/>
          <p:cNvSpPr/>
          <p:nvPr/>
        </p:nvSpPr>
        <p:spPr>
          <a:xfrm rot="5400000">
            <a:off x="3397605" y="547840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Isosceles Triangle 17"/>
          <p:cNvSpPr/>
          <p:nvPr/>
        </p:nvSpPr>
        <p:spPr>
          <a:xfrm>
            <a:off x="3770563" y="612606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L-Shape 18"/>
          <p:cNvSpPr/>
          <p:nvPr/>
        </p:nvSpPr>
        <p:spPr>
          <a:xfrm rot="5400000">
            <a:off x="4155197" y="415312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Rectangle 32"/>
          <p:cNvSpPr/>
          <p:nvPr/>
        </p:nvSpPr>
        <p:spPr>
          <a:xfrm>
            <a:off x="276786" y="7536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50595" y="63675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4404" y="491105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98212" y="38100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72021" y="26246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45830" y="1185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5351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/>
              <a:t>Step 3 </a:t>
            </a:r>
            <a:r>
              <a:rPr lang="en-US" sz="3000" dirty="0"/>
              <a:t>NAMA</a:t>
            </a:r>
            <a:r>
              <a:rPr lang="en-US" sz="3000" b="1" dirty="0"/>
              <a:t> </a:t>
            </a:r>
            <a:r>
              <a:rPr lang="en-US" sz="3000" dirty="0"/>
              <a:t>Prioritization and</a:t>
            </a:r>
            <a:r>
              <a:rPr lang="en-US" sz="3000" b="1" dirty="0"/>
              <a:t> </a:t>
            </a:r>
            <a:r>
              <a:rPr lang="en-US" sz="3000" dirty="0"/>
              <a:t>Selection </a:t>
            </a:r>
            <a:r>
              <a:rPr lang="en-US" sz="3000" dirty="0" smtClean="0"/>
              <a:t>with </a:t>
            </a:r>
            <a:r>
              <a:rPr lang="en-US" sz="3000" b="1" dirty="0" smtClean="0"/>
              <a:t>large group </a:t>
            </a:r>
            <a:r>
              <a:rPr lang="en-US" sz="3000" dirty="0" smtClean="0"/>
              <a:t>of stakeholders</a:t>
            </a:r>
          </a:p>
          <a:p>
            <a:pPr lvl="1"/>
            <a:r>
              <a:rPr lang="en-US" sz="2600" dirty="0" smtClean="0"/>
              <a:t>Shorten the long-list using a set of selection criteria</a:t>
            </a:r>
          </a:p>
          <a:p>
            <a:pPr marL="800100" lvl="2" indent="0">
              <a:buNone/>
            </a:pPr>
            <a:r>
              <a:rPr lang="en-US" sz="2200" dirty="0">
                <a:sym typeface="Wingdings"/>
              </a:rPr>
              <a:t></a:t>
            </a:r>
            <a:r>
              <a:rPr lang="en-US" sz="2200" dirty="0"/>
              <a:t> </a:t>
            </a:r>
            <a:r>
              <a:rPr lang="en-US" sz="2200" dirty="0" smtClean="0"/>
              <a:t>GHG </a:t>
            </a:r>
            <a:r>
              <a:rPr lang="en-US" sz="2200" dirty="0"/>
              <a:t>reduction potential </a:t>
            </a:r>
            <a:endParaRPr lang="en-US" sz="3500" dirty="0"/>
          </a:p>
          <a:p>
            <a:pPr marL="800100" lvl="2" indent="0">
              <a:buNone/>
            </a:pPr>
            <a:r>
              <a:rPr lang="en-US" sz="2200" dirty="0">
                <a:sym typeface="Wingdings"/>
              </a:rPr>
              <a:t></a:t>
            </a:r>
            <a:r>
              <a:rPr lang="en-US" sz="2200" dirty="0"/>
              <a:t>   Sustainable development co-benefits</a:t>
            </a:r>
            <a:endParaRPr lang="en-US" sz="3500" dirty="0"/>
          </a:p>
          <a:p>
            <a:pPr marL="800100" lvl="2" indent="0">
              <a:buNone/>
            </a:pPr>
            <a:r>
              <a:rPr lang="en-US" sz="2200" dirty="0">
                <a:sym typeface="Wingdings"/>
              </a:rPr>
              <a:t></a:t>
            </a:r>
            <a:r>
              <a:rPr lang="en-US" sz="2200" dirty="0"/>
              <a:t>   Institutional readiness to implement</a:t>
            </a:r>
            <a:endParaRPr lang="en-US" sz="3500" dirty="0"/>
          </a:p>
          <a:p>
            <a:pPr marL="800100" lvl="2" indent="0">
              <a:buNone/>
            </a:pPr>
            <a:r>
              <a:rPr lang="en-US" sz="2200" dirty="0">
                <a:sym typeface="Wingdings"/>
              </a:rPr>
              <a:t></a:t>
            </a:r>
            <a:r>
              <a:rPr lang="en-US" sz="2200" dirty="0"/>
              <a:t>   MRV-ability</a:t>
            </a:r>
            <a:endParaRPr lang="en-US" sz="3500" dirty="0"/>
          </a:p>
          <a:p>
            <a:pPr lvl="2" indent="-342900">
              <a:buFont typeface="Wingdings"/>
              <a:buChar char="þ"/>
            </a:pPr>
            <a:r>
              <a:rPr lang="en-US" sz="2200" dirty="0" smtClean="0"/>
              <a:t>High-level </a:t>
            </a:r>
            <a:r>
              <a:rPr lang="en-US" sz="2200" dirty="0"/>
              <a:t>political support </a:t>
            </a:r>
            <a:endParaRPr lang="en-US" sz="3500" dirty="0"/>
          </a:p>
          <a:p>
            <a:pPr lvl="1"/>
            <a:endParaRPr lang="en-US" sz="3500" dirty="0" smtClean="0"/>
          </a:p>
          <a:p>
            <a:pPr lvl="1"/>
            <a:r>
              <a:rPr lang="en-US" sz="2400" dirty="0" smtClean="0"/>
              <a:t>Decide the responsibilities of the different institutions per NAMA: Once a NAMA idea is selected, it can be developed into a NAMA concept note: By the PROPOSING institution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47123" y="2971800"/>
            <a:ext cx="5029200" cy="160020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 descr="http://musicaltheatreguy.files.wordpress.com/2011/04/validate_sta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59" y="2971800"/>
            <a:ext cx="163372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74877" y="2895600"/>
            <a:ext cx="7378097" cy="20574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1. Introduce pre-qualification criteria: “Guidance criteria”</a:t>
            </a:r>
          </a:p>
          <a:p>
            <a:pPr marL="342900" indent="-342900">
              <a:buFontTx/>
              <a:buChar char="-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Identified Financing source and type</a:t>
            </a:r>
          </a:p>
          <a:p>
            <a:pPr marL="342900" indent="-342900">
              <a:buFontTx/>
              <a:buChar char="-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Transformational</a:t>
            </a:r>
          </a:p>
          <a:p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2. Additional Selection criteria:</a:t>
            </a:r>
          </a:p>
          <a:p>
            <a:pPr marL="342900" indent="-342900">
              <a:buFontTx/>
              <a:buChar char="-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Market’s readiness</a:t>
            </a:r>
          </a:p>
          <a:p>
            <a:pPr marL="342900" indent="-342900">
              <a:buFontTx/>
              <a:buChar char="-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Financial attractiveness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9103" y="5181600"/>
            <a:ext cx="7378097" cy="9144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Periodic follow-up meeting by </a:t>
            </a:r>
            <a:r>
              <a:rPr lang="en-US" sz="2300" b="1" dirty="0" err="1" smtClean="0">
                <a:solidFill>
                  <a:schemeClr val="tx2">
                    <a:lumMod val="50000"/>
                  </a:schemeClr>
                </a:solidFill>
              </a:rPr>
              <a:t>MoE</a:t>
            </a: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 (for needed support)</a:t>
            </a:r>
          </a:p>
        </p:txBody>
      </p:sp>
    </p:spTree>
    <p:extLst>
      <p:ext uri="{BB962C8B-B14F-4D97-AF65-F5344CB8AC3E}">
        <p14:creationId xmlns:p14="http://schemas.microsoft.com/office/powerpoint/2010/main" val="308199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53510" cy="1143000"/>
          </a:xfrm>
        </p:spPr>
        <p:txBody>
          <a:bodyPr/>
          <a:lstStyle/>
          <a:p>
            <a:r>
              <a:rPr lang="en-US" dirty="0" smtClean="0"/>
              <a:t>NAMA </a:t>
            </a:r>
            <a:r>
              <a:rPr lang="en-US" dirty="0"/>
              <a:t>Steps</a:t>
            </a:r>
          </a:p>
        </p:txBody>
      </p:sp>
      <p:sp>
        <p:nvSpPr>
          <p:cNvPr id="4" name="L-Shape 3"/>
          <p:cNvSpPr/>
          <p:nvPr/>
        </p:nvSpPr>
        <p:spPr>
          <a:xfrm rot="5400000">
            <a:off x="367236" y="1077953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Isosceles Triangle 5"/>
          <p:cNvSpPr/>
          <p:nvPr/>
        </p:nvSpPr>
        <p:spPr>
          <a:xfrm>
            <a:off x="740194" y="1142719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/>
          <p:cNvSpPr/>
          <p:nvPr/>
        </p:nvSpPr>
        <p:spPr>
          <a:xfrm rot="5400000">
            <a:off x="1124828" y="945425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Isosceles Triangle 8"/>
          <p:cNvSpPr/>
          <p:nvPr/>
        </p:nvSpPr>
        <p:spPr>
          <a:xfrm>
            <a:off x="1497786" y="1010191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L-Shape 9"/>
          <p:cNvSpPr/>
          <p:nvPr/>
        </p:nvSpPr>
        <p:spPr>
          <a:xfrm rot="5400000">
            <a:off x="1882420" y="812897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Isosceles Triangle 11"/>
          <p:cNvSpPr/>
          <p:nvPr/>
        </p:nvSpPr>
        <p:spPr>
          <a:xfrm>
            <a:off x="2255379" y="877662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/>
          <p:cNvSpPr/>
          <p:nvPr/>
        </p:nvSpPr>
        <p:spPr>
          <a:xfrm rot="5400000">
            <a:off x="2640013" y="680369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Isosceles Triangle 14"/>
          <p:cNvSpPr/>
          <p:nvPr/>
        </p:nvSpPr>
        <p:spPr>
          <a:xfrm>
            <a:off x="3012971" y="745134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L-Shape 15"/>
          <p:cNvSpPr/>
          <p:nvPr/>
        </p:nvSpPr>
        <p:spPr>
          <a:xfrm rot="5400000">
            <a:off x="3397605" y="547840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Isosceles Triangle 17"/>
          <p:cNvSpPr/>
          <p:nvPr/>
        </p:nvSpPr>
        <p:spPr>
          <a:xfrm>
            <a:off x="3770563" y="612606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L-Shape 18"/>
          <p:cNvSpPr/>
          <p:nvPr/>
        </p:nvSpPr>
        <p:spPr>
          <a:xfrm rot="5400000">
            <a:off x="4155197" y="415312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Rectangle 32"/>
          <p:cNvSpPr/>
          <p:nvPr/>
        </p:nvSpPr>
        <p:spPr>
          <a:xfrm>
            <a:off x="276786" y="7536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50595" y="63675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4404" y="491105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98212" y="38100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72021" y="26246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45830" y="1185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/>
              <a:t>Step 4 </a:t>
            </a:r>
            <a:r>
              <a:rPr lang="en-US" dirty="0"/>
              <a:t>NAMA Preparation</a:t>
            </a:r>
          </a:p>
          <a:p>
            <a:pPr lvl="1"/>
            <a:r>
              <a:rPr lang="en-US" dirty="0" smtClean="0"/>
              <a:t>Develop the full proposal: institution proposing takes the LEAD: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</a:t>
            </a:r>
            <a:r>
              <a:rPr lang="en-US" dirty="0"/>
              <a:t>  Set the reference/baseline scenarios</a:t>
            </a:r>
            <a:endParaRPr lang="en-US" sz="3600" dirty="0"/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</a:t>
            </a:r>
            <a:r>
              <a:rPr lang="en-US" dirty="0"/>
              <a:t> Set sector-wide targets</a:t>
            </a:r>
            <a:endParaRPr lang="en-US" sz="3600" dirty="0"/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</a:t>
            </a:r>
            <a:r>
              <a:rPr lang="en-US" dirty="0"/>
              <a:t> Provide details on the MRV component</a:t>
            </a:r>
            <a:endParaRPr lang="en-US" sz="3600" dirty="0"/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</a:t>
            </a:r>
            <a:r>
              <a:rPr lang="en-US" dirty="0"/>
              <a:t> Provide details on the costs and possible financing sources</a:t>
            </a:r>
            <a:endParaRPr lang="en-US" sz="3600" dirty="0"/>
          </a:p>
          <a:p>
            <a:pPr lvl="2" indent="-342900">
              <a:buFont typeface="Wingdings"/>
              <a:buChar char="þ"/>
            </a:pPr>
            <a:r>
              <a:rPr lang="en-US" dirty="0" smtClean="0"/>
              <a:t>Propose </a:t>
            </a:r>
            <a:r>
              <a:rPr lang="en-US" dirty="0"/>
              <a:t>a plan of action with timelines and the role and </a:t>
            </a:r>
            <a:r>
              <a:rPr lang="en-US" dirty="0" smtClean="0"/>
              <a:t>  </a:t>
            </a:r>
          </a:p>
          <a:p>
            <a:pPr marL="8001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responsibilities </a:t>
            </a:r>
            <a:r>
              <a:rPr lang="en-US" dirty="0"/>
              <a:t>of associated actors </a:t>
            </a:r>
            <a:endParaRPr lang="en-US" sz="3600" dirty="0"/>
          </a:p>
          <a:p>
            <a:pPr lvl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7060" y="3808274"/>
            <a:ext cx="8414540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MoE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Full proposal template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being developed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6276" y="3505200"/>
            <a:ext cx="8555324" cy="2400657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Proposal submitted to NCE through CCCU for Approval(?): it is “declared” a NAMA</a:t>
            </a:r>
            <a:endParaRPr lang="en-US" sz="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53510" cy="1143000"/>
          </a:xfrm>
        </p:spPr>
        <p:txBody>
          <a:bodyPr/>
          <a:lstStyle/>
          <a:p>
            <a:r>
              <a:rPr lang="en-US" dirty="0" smtClean="0"/>
              <a:t>NAMA </a:t>
            </a:r>
            <a:r>
              <a:rPr lang="en-US" dirty="0"/>
              <a:t>Steps</a:t>
            </a:r>
          </a:p>
        </p:txBody>
      </p:sp>
      <p:sp>
        <p:nvSpPr>
          <p:cNvPr id="4" name="L-Shape 3"/>
          <p:cNvSpPr/>
          <p:nvPr/>
        </p:nvSpPr>
        <p:spPr>
          <a:xfrm rot="5400000">
            <a:off x="367236" y="1077953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Isosceles Triangle 5"/>
          <p:cNvSpPr/>
          <p:nvPr/>
        </p:nvSpPr>
        <p:spPr>
          <a:xfrm>
            <a:off x="740194" y="1142719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/>
          <p:cNvSpPr/>
          <p:nvPr/>
        </p:nvSpPr>
        <p:spPr>
          <a:xfrm rot="5400000">
            <a:off x="1124828" y="945425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Isosceles Triangle 8"/>
          <p:cNvSpPr/>
          <p:nvPr/>
        </p:nvSpPr>
        <p:spPr>
          <a:xfrm>
            <a:off x="1497786" y="1010191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L-Shape 9"/>
          <p:cNvSpPr/>
          <p:nvPr/>
        </p:nvSpPr>
        <p:spPr>
          <a:xfrm rot="5400000">
            <a:off x="1882420" y="812897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Isosceles Triangle 11"/>
          <p:cNvSpPr/>
          <p:nvPr/>
        </p:nvSpPr>
        <p:spPr>
          <a:xfrm>
            <a:off x="2255379" y="877662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/>
          <p:cNvSpPr/>
          <p:nvPr/>
        </p:nvSpPr>
        <p:spPr>
          <a:xfrm rot="5400000">
            <a:off x="2640013" y="680369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Isosceles Triangle 14"/>
          <p:cNvSpPr/>
          <p:nvPr/>
        </p:nvSpPr>
        <p:spPr>
          <a:xfrm>
            <a:off x="3012971" y="745134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L-Shape 15"/>
          <p:cNvSpPr/>
          <p:nvPr/>
        </p:nvSpPr>
        <p:spPr>
          <a:xfrm rot="5400000">
            <a:off x="3397605" y="547840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Isosceles Triangle 17"/>
          <p:cNvSpPr/>
          <p:nvPr/>
        </p:nvSpPr>
        <p:spPr>
          <a:xfrm>
            <a:off x="3770563" y="612606"/>
            <a:ext cx="116764" cy="82545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L-Shape 18"/>
          <p:cNvSpPr/>
          <p:nvPr/>
        </p:nvSpPr>
        <p:spPr>
          <a:xfrm rot="5400000">
            <a:off x="4155197" y="415312"/>
            <a:ext cx="291224" cy="68547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Rectangle 32"/>
          <p:cNvSpPr/>
          <p:nvPr/>
        </p:nvSpPr>
        <p:spPr>
          <a:xfrm>
            <a:off x="276786" y="7536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50595" y="63675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4404" y="491105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98212" y="38100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72021" y="262460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45830" y="118503"/>
            <a:ext cx="393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3200" b="1" cap="all" spc="0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525963"/>
          </a:xfrm>
        </p:spPr>
        <p:txBody>
          <a:bodyPr>
            <a:normAutofit/>
          </a:bodyPr>
          <a:lstStyle/>
          <a:p>
            <a:r>
              <a:rPr lang="en-US" b="1" dirty="0"/>
              <a:t>Step 5 </a:t>
            </a:r>
            <a:r>
              <a:rPr lang="en-US" dirty="0"/>
              <a:t>NAMA Registry </a:t>
            </a:r>
            <a:endParaRPr lang="en-US" dirty="0" smtClean="0"/>
          </a:p>
          <a:p>
            <a:pPr lvl="1"/>
            <a:r>
              <a:rPr lang="en-US" dirty="0" smtClean="0"/>
              <a:t>Once a NAMA is presented to, and approved(?) by, the </a:t>
            </a:r>
            <a:r>
              <a:rPr lang="en-US" dirty="0" smtClean="0">
                <a:solidFill>
                  <a:srgbClr val="FF0000"/>
                </a:solidFill>
              </a:rPr>
              <a:t>NCE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MoE</a:t>
            </a:r>
            <a:r>
              <a:rPr lang="en-US" dirty="0" smtClean="0">
                <a:sym typeface="Wingdings" pitchFamily="2" charset="2"/>
              </a:rPr>
              <a:t> officially “uploads” the NAMA to the NAMA Registry</a:t>
            </a:r>
          </a:p>
          <a:p>
            <a:r>
              <a:rPr lang="en-US" b="1" dirty="0" smtClean="0"/>
              <a:t>Step </a:t>
            </a:r>
            <a:r>
              <a:rPr lang="en-US" b="1" dirty="0"/>
              <a:t>6 </a:t>
            </a:r>
            <a:r>
              <a:rPr lang="en-US" dirty="0"/>
              <a:t>Implementation and MRV</a:t>
            </a:r>
          </a:p>
          <a:p>
            <a:pPr lvl="1"/>
            <a:r>
              <a:rPr lang="en-US" dirty="0"/>
              <a:t>Once funding is secured </a:t>
            </a:r>
            <a:r>
              <a:rPr lang="en-US" dirty="0">
                <a:sym typeface="Wingdings" pitchFamily="2" charset="2"/>
              </a:rPr>
              <a:t> start implementation</a:t>
            </a:r>
          </a:p>
          <a:p>
            <a:pPr lvl="1"/>
            <a:r>
              <a:rPr lang="en-US" dirty="0">
                <a:sym typeface="Wingdings" pitchFamily="2" charset="2"/>
              </a:rPr>
              <a:t>Continuously </a:t>
            </a:r>
            <a:r>
              <a:rPr lang="en-US" b="1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easure, </a:t>
            </a:r>
            <a:r>
              <a:rPr lang="en-US" b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eport, </a:t>
            </a:r>
            <a:r>
              <a:rPr lang="en-US" b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erify</a:t>
            </a:r>
            <a:r>
              <a:rPr lang="en-US" dirty="0"/>
              <a:t> based on the elaborated MRV </a:t>
            </a:r>
            <a:r>
              <a:rPr lang="en-US" dirty="0" smtClean="0"/>
              <a:t>plan</a:t>
            </a:r>
            <a:endParaRPr lang="en-US" dirty="0"/>
          </a:p>
          <a:p>
            <a:pPr marL="914400" lvl="2" indent="0"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6958" y="4876800"/>
            <a:ext cx="7378097" cy="12954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MRV structure not clear yet:</a:t>
            </a:r>
          </a:p>
          <a:p>
            <a:pPr marL="457200" indent="-457200">
              <a:buAutoNum type="arabicPeriod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Includes reporting to the Ministry of Environment</a:t>
            </a:r>
          </a:p>
          <a:p>
            <a:pPr marL="457200" indent="-457200">
              <a:buAutoNum type="arabicPeriod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Measuring &amp; Reporting : by OWNER?</a:t>
            </a:r>
          </a:p>
          <a:p>
            <a:pPr marL="457200" indent="-457200">
              <a:buAutoNum type="arabicPeriod"/>
            </a:pPr>
            <a:r>
              <a:rPr lang="en-US" sz="2300" b="1" dirty="0" smtClean="0">
                <a:solidFill>
                  <a:schemeClr val="tx2">
                    <a:lumMod val="50000"/>
                  </a:schemeClr>
                </a:solidFill>
              </a:rPr>
              <a:t>Verification?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56958" y="4724400"/>
            <a:ext cx="7378097" cy="1524000"/>
          </a:xfrm>
          <a:prstGeom prst="rect">
            <a:avLst/>
          </a:prstGeom>
          <a:solidFill>
            <a:srgbClr val="FF0000">
              <a:alpha val="9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Decision 99/1 – 2013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GHG reporting for Commercial and industrial establishments: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Reporting to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MoE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– by establishments (owner)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Verification of information by auditors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Review by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MoE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5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NAMA Current Status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243170"/>
              </p:ext>
            </p:extLst>
          </p:nvPr>
        </p:nvGraphicFramePr>
        <p:xfrm>
          <a:off x="457200" y="1600200"/>
          <a:ext cx="77533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42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1110</Words>
  <Application>Microsoft Office PowerPoint</Application>
  <PresentationFormat>On-screen Show (4:3)</PresentationFormat>
  <Paragraphs>174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NAMA Governance Structure in Lebanon</vt:lpstr>
      <vt:lpstr>Institutional Arrangements</vt:lpstr>
      <vt:lpstr>PowerPoint Presentation</vt:lpstr>
      <vt:lpstr>NAMA steps</vt:lpstr>
      <vt:lpstr>NAMA Steps</vt:lpstr>
      <vt:lpstr>NAMA Steps</vt:lpstr>
      <vt:lpstr>NAMA Steps</vt:lpstr>
      <vt:lpstr>NAMA Steps</vt:lpstr>
      <vt:lpstr>NAMA Current Status</vt:lpstr>
      <vt:lpstr>NAMA Current Status:  Mitigation Working Group</vt:lpstr>
      <vt:lpstr>NAMA Current Status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kai</dc:creator>
  <cp:lastModifiedBy>UNFCCC</cp:lastModifiedBy>
  <cp:revision>77</cp:revision>
  <dcterms:created xsi:type="dcterms:W3CDTF">2013-05-08T12:39:14Z</dcterms:created>
  <dcterms:modified xsi:type="dcterms:W3CDTF">2013-07-23T14:41:28Z</dcterms:modified>
</cp:coreProperties>
</file>